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95" r:id="rId3"/>
    <p:sldId id="257" r:id="rId4"/>
    <p:sldId id="296" r:id="rId5"/>
    <p:sldId id="297" r:id="rId6"/>
    <p:sldId id="259" r:id="rId7"/>
    <p:sldId id="260" r:id="rId8"/>
    <p:sldId id="324" r:id="rId9"/>
    <p:sldId id="314" r:id="rId10"/>
    <p:sldId id="315" r:id="rId11"/>
    <p:sldId id="316" r:id="rId12"/>
    <p:sldId id="317" r:id="rId13"/>
    <p:sldId id="318" r:id="rId14"/>
    <p:sldId id="320" r:id="rId15"/>
    <p:sldId id="298" r:id="rId16"/>
    <p:sldId id="311" r:id="rId17"/>
    <p:sldId id="312" r:id="rId18"/>
    <p:sldId id="313" r:id="rId19"/>
    <p:sldId id="300" r:id="rId20"/>
    <p:sldId id="321" r:id="rId21"/>
    <p:sldId id="319" r:id="rId22"/>
    <p:sldId id="308" r:id="rId23"/>
    <p:sldId id="261" r:id="rId24"/>
    <p:sldId id="325" r:id="rId25"/>
    <p:sldId id="304" r:id="rId26"/>
    <p:sldId id="305" r:id="rId27"/>
    <p:sldId id="307" r:id="rId28"/>
    <p:sldId id="277" r:id="rId29"/>
    <p:sldId id="293" r:id="rId30"/>
    <p:sldId id="322" r:id="rId31"/>
    <p:sldId id="323" r:id="rId32"/>
    <p:sldId id="326" r:id="rId33"/>
    <p:sldId id="327" r:id="rId34"/>
    <p:sldId id="328" r:id="rId35"/>
    <p:sldId id="301" r:id="rId36"/>
    <p:sldId id="302" r:id="rId37"/>
    <p:sldId id="310" r:id="rId3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335"/>
    <p:restoredTop sz="94683"/>
  </p:normalViewPr>
  <p:slideViewPr>
    <p:cSldViewPr snapToGrid="0" snapToObjects="1">
      <p:cViewPr varScale="1">
        <p:scale>
          <a:sx n="28" d="100"/>
          <a:sy n="28" d="100"/>
        </p:scale>
        <p:origin x="100" y="21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Shared\Dropbox%20(Personal)\W%20-%20Aqueum\IChemE\WaterSIG%20Confidential\AGM\Water%20SIG%20membership%20-%20data%2014Dec18.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Users\Shared\Dropbox%20(Personal)\W%20-%20Aqueum\IChemE\WaterSIG%20Confidential\AGM\Water%20SIG%20membership%20-%20data%2020Jan20.xls"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sers\Shared\Dropbox%20(Personal)\W%20-%20Aqueum\IChemE\WaterSIG%20Confidential\AGM\Water%20SIG%20membership%20-%20data%2020Jan20.xls"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Users\Shared\Dropbox%20(Personal)\W%20-%20Aqueum\IChemE\WaterSIG%20Confidential\AGM\Water%20SIG%20membership%20-%20data%2020Jan20.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Sheet1!$J$1</c:f>
              <c:strCache>
                <c:ptCount val="1"/>
                <c:pt idx="0">
                  <c:v>Number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EC-AE4E-8D76-7543A4DE9A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0EC-AE4E-8D76-7543A4DE9AA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0EC-AE4E-8D76-7543A4DE9AA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0EC-AE4E-8D76-7543A4DE9AA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0EC-AE4E-8D76-7543A4DE9AA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0EC-AE4E-8D76-7543A4DE9AA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0EC-AE4E-8D76-7543A4DE9AA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0EC-AE4E-8D76-7543A4DE9AA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0EC-AE4E-8D76-7543A4DE9AA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60EC-AE4E-8D76-7543A4DE9AA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60EC-AE4E-8D76-7543A4DE9AA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60EC-AE4E-8D76-7543A4DE9AA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60EC-AE4E-8D76-7543A4DE9AA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60EC-AE4E-8D76-7543A4DE9AA9}"/>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60EC-AE4E-8D76-7543A4DE9AA9}"/>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60EC-AE4E-8D76-7543A4DE9AA9}"/>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60EC-AE4E-8D76-7543A4DE9AA9}"/>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60EC-AE4E-8D76-7543A4DE9AA9}"/>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60EC-AE4E-8D76-7543A4DE9AA9}"/>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60EC-AE4E-8D76-7543A4DE9AA9}"/>
              </c:ext>
            </c:extLst>
          </c:dPt>
          <c:dPt>
            <c:idx val="20"/>
            <c:bubble3D val="0"/>
            <c:explosion val="15"/>
            <c:spPr>
              <a:solidFill>
                <a:schemeClr val="accent3">
                  <a:lumMod val="80000"/>
                </a:schemeClr>
              </a:solidFill>
              <a:ln w="19050">
                <a:solidFill>
                  <a:schemeClr val="lt1"/>
                </a:solidFill>
              </a:ln>
              <a:effectLst/>
            </c:spPr>
            <c:extLst>
              <c:ext xmlns:c16="http://schemas.microsoft.com/office/drawing/2014/chart" uri="{C3380CC4-5D6E-409C-BE32-E72D297353CC}">
                <c16:uniqueId val="{00000029-60EC-AE4E-8D76-7543A4DE9AA9}"/>
              </c:ext>
            </c:extLst>
          </c:dPt>
          <c:dLbls>
            <c:dLbl>
              <c:idx val="16"/>
              <c:layout>
                <c:manualLayout>
                  <c:x val="0"/>
                  <c:y val="1.1298501151512581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0EC-AE4E-8D76-7543A4DE9AA9}"/>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j-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Sheet1!$I$2:$I$21</c:f>
              <c:strCache>
                <c:ptCount val="20"/>
                <c:pt idx="0">
                  <c:v>United Kingdom</c:v>
                </c:pt>
                <c:pt idx="1">
                  <c:v>Australia</c:v>
                </c:pt>
                <c:pt idx="2">
                  <c:v>Malaysia</c:v>
                </c:pt>
                <c:pt idx="3">
                  <c:v>South Africa</c:v>
                </c:pt>
                <c:pt idx="4">
                  <c:v>New Zealand</c:v>
                </c:pt>
                <c:pt idx="5">
                  <c:v>Canada</c:v>
                </c:pt>
                <c:pt idx="6">
                  <c:v>Hong Kong</c:v>
                </c:pt>
                <c:pt idx="7">
                  <c:v>Ireland</c:v>
                </c:pt>
                <c:pt idx="8">
                  <c:v>Singapore</c:v>
                </c:pt>
                <c:pt idx="9">
                  <c:v>United States of America</c:v>
                </c:pt>
                <c:pt idx="10">
                  <c:v>India</c:v>
                </c:pt>
                <c:pt idx="11">
                  <c:v>United Arab Emirates</c:v>
                </c:pt>
                <c:pt idx="12">
                  <c:v>Spain</c:v>
                </c:pt>
                <c:pt idx="13">
                  <c:v>China</c:v>
                </c:pt>
                <c:pt idx="14">
                  <c:v>Cyprus</c:v>
                </c:pt>
                <c:pt idx="15">
                  <c:v>Netherlands</c:v>
                </c:pt>
                <c:pt idx="16">
                  <c:v>Trinidad and Tobago</c:v>
                </c:pt>
                <c:pt idx="17">
                  <c:v>Zimbabwe</c:v>
                </c:pt>
                <c:pt idx="18">
                  <c:v>Dual</c:v>
                </c:pt>
                <c:pt idx="19">
                  <c:v>Single</c:v>
                </c:pt>
              </c:strCache>
            </c:strRef>
          </c:cat>
          <c:val>
            <c:numRef>
              <c:f>Sheet1!$J$2:$J$21</c:f>
              <c:numCache>
                <c:formatCode>General</c:formatCode>
                <c:ptCount val="20"/>
                <c:pt idx="0">
                  <c:v>680</c:v>
                </c:pt>
                <c:pt idx="1">
                  <c:v>165</c:v>
                </c:pt>
                <c:pt idx="2">
                  <c:v>70</c:v>
                </c:pt>
                <c:pt idx="3">
                  <c:v>46</c:v>
                </c:pt>
                <c:pt idx="4">
                  <c:v>36</c:v>
                </c:pt>
                <c:pt idx="5">
                  <c:v>13</c:v>
                </c:pt>
                <c:pt idx="6">
                  <c:v>12</c:v>
                </c:pt>
                <c:pt idx="7">
                  <c:v>10</c:v>
                </c:pt>
                <c:pt idx="8">
                  <c:v>10</c:v>
                </c:pt>
                <c:pt idx="9">
                  <c:v>10</c:v>
                </c:pt>
                <c:pt idx="10">
                  <c:v>8</c:v>
                </c:pt>
                <c:pt idx="11">
                  <c:v>6</c:v>
                </c:pt>
                <c:pt idx="12">
                  <c:v>5</c:v>
                </c:pt>
                <c:pt idx="13">
                  <c:v>4</c:v>
                </c:pt>
                <c:pt idx="14">
                  <c:v>3</c:v>
                </c:pt>
                <c:pt idx="15">
                  <c:v>3</c:v>
                </c:pt>
                <c:pt idx="16">
                  <c:v>3</c:v>
                </c:pt>
                <c:pt idx="17">
                  <c:v>3</c:v>
                </c:pt>
                <c:pt idx="18">
                  <c:v>24</c:v>
                </c:pt>
                <c:pt idx="19">
                  <c:v>17</c:v>
                </c:pt>
              </c:numCache>
            </c:numRef>
          </c:val>
          <c:extLst>
            <c:ext xmlns:c16="http://schemas.microsoft.com/office/drawing/2014/chart" uri="{C3380CC4-5D6E-409C-BE32-E72D297353CC}">
              <c16:uniqueId val="{0000002A-60EC-AE4E-8D76-7543A4DE9AA9}"/>
            </c:ext>
          </c:extLst>
        </c:ser>
        <c:dLbls>
          <c:showLegendKey val="0"/>
          <c:showVal val="1"/>
          <c:showCatName val="1"/>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latin typeface="+mj-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Data!$J$1</c:f>
              <c:strCache>
                <c:ptCount val="1"/>
                <c:pt idx="0">
                  <c:v>Number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3E-D341-A959-8268D501A6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D3E-D341-A959-8268D501A6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D3E-D341-A959-8268D501A6E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D3E-D341-A959-8268D501A6E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D3E-D341-A959-8268D501A6E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D3E-D341-A959-8268D501A6E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D3E-D341-A959-8268D501A6E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D3E-D341-A959-8268D501A6E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5D3E-D341-A959-8268D501A6E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5D3E-D341-A959-8268D501A6E1}"/>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5D3E-D341-A959-8268D501A6E1}"/>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5D3E-D341-A959-8268D501A6E1}"/>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5D3E-D341-A959-8268D501A6E1}"/>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5D3E-D341-A959-8268D501A6E1}"/>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5D3E-D341-A959-8268D501A6E1}"/>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5D3E-D341-A959-8268D501A6E1}"/>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5D3E-D341-A959-8268D501A6E1}"/>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5D3E-D341-A959-8268D501A6E1}"/>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5D3E-D341-A959-8268D501A6E1}"/>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5D3E-D341-A959-8268D501A6E1}"/>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5D3E-D341-A959-8268D501A6E1}"/>
              </c:ext>
            </c:extLst>
          </c:dPt>
          <c:dPt>
            <c:idx val="22"/>
            <c:bubble3D val="0"/>
            <c:explosion val="19"/>
            <c:extLst>
              <c:ext xmlns:c16="http://schemas.microsoft.com/office/drawing/2014/chart" uri="{C3380CC4-5D6E-409C-BE32-E72D297353CC}">
                <c16:uniqueId val="{0000002B-5D3E-D341-A959-8268D501A6E1}"/>
              </c:ext>
            </c:extLst>
          </c:dPt>
          <c:dLbls>
            <c:spPr>
              <a:noFill/>
              <a:ln>
                <a:noFill/>
              </a:ln>
              <a:effectLst/>
            </c:sp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Data!$I$2:$I$23</c:f>
              <c:strCache>
                <c:ptCount val="22"/>
                <c:pt idx="0">
                  <c:v>United Kingdom</c:v>
                </c:pt>
                <c:pt idx="1">
                  <c:v>Australia</c:v>
                </c:pt>
                <c:pt idx="2">
                  <c:v>Malaysia</c:v>
                </c:pt>
                <c:pt idx="3">
                  <c:v>South Africa</c:v>
                </c:pt>
                <c:pt idx="4">
                  <c:v>New Zealand</c:v>
                </c:pt>
                <c:pt idx="5">
                  <c:v>Canada</c:v>
                </c:pt>
                <c:pt idx="6">
                  <c:v>Hong Kong</c:v>
                </c:pt>
                <c:pt idx="7">
                  <c:v>Ireland</c:v>
                </c:pt>
                <c:pt idx="8">
                  <c:v>Singapore</c:v>
                </c:pt>
                <c:pt idx="9">
                  <c:v>United States of America</c:v>
                </c:pt>
                <c:pt idx="10">
                  <c:v>India</c:v>
                </c:pt>
                <c:pt idx="11">
                  <c:v>United Arab Emirates</c:v>
                </c:pt>
                <c:pt idx="12">
                  <c:v>Spain</c:v>
                </c:pt>
                <c:pt idx="13">
                  <c:v>China</c:v>
                </c:pt>
                <c:pt idx="14">
                  <c:v>Cyprus</c:v>
                </c:pt>
                <c:pt idx="15">
                  <c:v>Netherlands</c:v>
                </c:pt>
                <c:pt idx="16">
                  <c:v>Trinidad and Tobago</c:v>
                </c:pt>
                <c:pt idx="17">
                  <c:v>Zimbabwe</c:v>
                </c:pt>
                <c:pt idx="18">
                  <c:v>France</c:v>
                </c:pt>
                <c:pt idx="19">
                  <c:v>Saudi Arabia</c:v>
                </c:pt>
                <c:pt idx="20">
                  <c:v>Dual</c:v>
                </c:pt>
                <c:pt idx="21">
                  <c:v>Single</c:v>
                </c:pt>
              </c:strCache>
            </c:strRef>
          </c:cat>
          <c:val>
            <c:numRef>
              <c:f>Data!$J$2:$J$23</c:f>
              <c:numCache>
                <c:formatCode>General</c:formatCode>
                <c:ptCount val="22"/>
                <c:pt idx="0">
                  <c:v>811</c:v>
                </c:pt>
                <c:pt idx="1">
                  <c:v>165</c:v>
                </c:pt>
                <c:pt idx="2">
                  <c:v>91</c:v>
                </c:pt>
                <c:pt idx="3">
                  <c:v>47</c:v>
                </c:pt>
                <c:pt idx="4">
                  <c:v>48</c:v>
                </c:pt>
                <c:pt idx="5">
                  <c:v>13</c:v>
                </c:pt>
                <c:pt idx="6">
                  <c:v>13</c:v>
                </c:pt>
                <c:pt idx="7">
                  <c:v>17</c:v>
                </c:pt>
                <c:pt idx="8">
                  <c:v>12</c:v>
                </c:pt>
                <c:pt idx="9">
                  <c:v>11</c:v>
                </c:pt>
                <c:pt idx="10">
                  <c:v>18</c:v>
                </c:pt>
                <c:pt idx="11">
                  <c:v>8</c:v>
                </c:pt>
                <c:pt idx="12">
                  <c:v>7</c:v>
                </c:pt>
                <c:pt idx="13">
                  <c:v>4</c:v>
                </c:pt>
                <c:pt idx="14">
                  <c:v>2</c:v>
                </c:pt>
                <c:pt idx="15">
                  <c:v>4</c:v>
                </c:pt>
                <c:pt idx="16">
                  <c:v>4</c:v>
                </c:pt>
                <c:pt idx="17">
                  <c:v>2</c:v>
                </c:pt>
                <c:pt idx="18">
                  <c:v>5</c:v>
                </c:pt>
                <c:pt idx="19">
                  <c:v>3</c:v>
                </c:pt>
                <c:pt idx="20">
                  <c:v>28</c:v>
                </c:pt>
                <c:pt idx="21">
                  <c:v>13</c:v>
                </c:pt>
              </c:numCache>
            </c:numRef>
          </c:val>
          <c:extLst>
            <c:ext xmlns:c16="http://schemas.microsoft.com/office/drawing/2014/chart" uri="{C3380CC4-5D6E-409C-BE32-E72D297353CC}">
              <c16:uniqueId val="{0000002A-5D3E-D341-A959-8268D501A6E1}"/>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24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GB"/>
              <a:t>Membership by Gender</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Data!$O$11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Data!$N$12:$N$14</c:f>
              <c:strCache>
                <c:ptCount val="3"/>
                <c:pt idx="0">
                  <c:v>Male</c:v>
                </c:pt>
                <c:pt idx="1">
                  <c:v>Female</c:v>
                </c:pt>
                <c:pt idx="2">
                  <c:v>U</c:v>
                </c:pt>
              </c:strCache>
            </c:strRef>
          </c:cat>
          <c:val>
            <c:numRef>
              <c:f>Data!$O$12:$O$14</c:f>
              <c:numCache>
                <c:formatCode>General</c:formatCode>
                <c:ptCount val="3"/>
                <c:pt idx="0">
                  <c:v>827</c:v>
                </c:pt>
                <c:pt idx="1">
                  <c:v>300</c:v>
                </c:pt>
                <c:pt idx="2">
                  <c:v>1</c:v>
                </c:pt>
              </c:numCache>
            </c:numRef>
          </c:val>
          <c:extLst>
            <c:ext xmlns:c16="http://schemas.microsoft.com/office/drawing/2014/chart" uri="{C3380CC4-5D6E-409C-BE32-E72D297353CC}">
              <c16:uniqueId val="{00000000-C81D-5C44-A34F-3ADC7F1A4E1E}"/>
            </c:ext>
          </c:extLst>
        </c:ser>
        <c:ser>
          <c:idx val="1"/>
          <c:order val="1"/>
          <c:tx>
            <c:strRef>
              <c:f>Data!$P$11</c:f>
              <c:strCache>
                <c:ptCount val="1"/>
                <c:pt idx="0">
                  <c:v>2019-20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Data!$N$12:$N$14</c:f>
              <c:strCache>
                <c:ptCount val="3"/>
                <c:pt idx="0">
                  <c:v>Male</c:v>
                </c:pt>
                <c:pt idx="1">
                  <c:v>Female</c:v>
                </c:pt>
                <c:pt idx="2">
                  <c:v>U</c:v>
                </c:pt>
              </c:strCache>
            </c:strRef>
          </c:cat>
          <c:val>
            <c:numRef>
              <c:f>Data!$P$12:$P$14</c:f>
              <c:numCache>
                <c:formatCode>General</c:formatCode>
                <c:ptCount val="3"/>
                <c:pt idx="0">
                  <c:v>948</c:v>
                </c:pt>
                <c:pt idx="1">
                  <c:v>374</c:v>
                </c:pt>
                <c:pt idx="2">
                  <c:v>0</c:v>
                </c:pt>
              </c:numCache>
            </c:numRef>
          </c:val>
          <c:extLst>
            <c:ext xmlns:c16="http://schemas.microsoft.com/office/drawing/2014/chart" uri="{C3380CC4-5D6E-409C-BE32-E72D297353CC}">
              <c16:uniqueId val="{00000001-C81D-5C44-A34F-3ADC7F1A4E1E}"/>
            </c:ext>
          </c:extLst>
        </c:ser>
        <c:dLbls>
          <c:showLegendKey val="0"/>
          <c:showVal val="0"/>
          <c:showCatName val="0"/>
          <c:showSerName val="0"/>
          <c:showPercent val="0"/>
          <c:showBubbleSize val="0"/>
        </c:dLbls>
        <c:gapWidth val="219"/>
        <c:overlap val="-27"/>
        <c:axId val="724520767"/>
        <c:axId val="197368351"/>
      </c:barChart>
      <c:catAx>
        <c:axId val="724520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97368351"/>
        <c:crosses val="autoZero"/>
        <c:auto val="1"/>
        <c:lblAlgn val="ctr"/>
        <c:lblOffset val="100"/>
        <c:noMultiLvlLbl val="0"/>
      </c:catAx>
      <c:valAx>
        <c:axId val="1973683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24520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840" b="0" i="0" u="none" strike="noStrike" kern="1200" spc="0" baseline="0">
                <a:solidFill>
                  <a:schemeClr val="tx1">
                    <a:lumMod val="65000"/>
                    <a:lumOff val="35000"/>
                  </a:schemeClr>
                </a:solidFill>
                <a:latin typeface="+mn-lt"/>
                <a:ea typeface="+mn-ea"/>
                <a:cs typeface="+mn-cs"/>
              </a:defRPr>
            </a:pPr>
            <a:r>
              <a:rPr lang="en-GB"/>
              <a:t>Membership by Grade</a:t>
            </a:r>
          </a:p>
        </c:rich>
      </c:tx>
      <c:overlay val="0"/>
      <c:spPr>
        <a:noFill/>
        <a:ln>
          <a:noFill/>
        </a:ln>
        <a:effectLst/>
      </c:spPr>
      <c:txPr>
        <a:bodyPr rot="0" spcFirstLastPara="1" vertOverflow="ellipsis" vert="horz" wrap="square" anchor="ctr" anchorCtr="1"/>
        <a:lstStyle/>
        <a:p>
          <a:pPr>
            <a:defRPr sz="38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Data!$X$1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3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Data!$W$2:$W$8</c:f>
              <c:strCache>
                <c:ptCount val="7"/>
                <c:pt idx="0">
                  <c:v>Fellow</c:v>
                </c:pt>
                <c:pt idx="1">
                  <c:v>Chartered</c:v>
                </c:pt>
                <c:pt idx="2">
                  <c:v>Associate</c:v>
                </c:pt>
                <c:pt idx="3">
                  <c:v>Affiliate</c:v>
                </c:pt>
                <c:pt idx="4">
                  <c:v>Student</c:v>
                </c:pt>
                <c:pt idx="5">
                  <c:v>Companion</c:v>
                </c:pt>
                <c:pt idx="6">
                  <c:v>Technician</c:v>
                </c:pt>
              </c:strCache>
            </c:strRef>
          </c:cat>
          <c:val>
            <c:numRef>
              <c:f>Data!$X$2:$X$8</c:f>
              <c:numCache>
                <c:formatCode>General</c:formatCode>
                <c:ptCount val="7"/>
                <c:pt idx="0">
                  <c:v>81</c:v>
                </c:pt>
                <c:pt idx="1">
                  <c:v>381</c:v>
                </c:pt>
                <c:pt idx="2">
                  <c:v>454</c:v>
                </c:pt>
                <c:pt idx="3">
                  <c:v>103</c:v>
                </c:pt>
                <c:pt idx="4">
                  <c:v>104</c:v>
                </c:pt>
                <c:pt idx="5">
                  <c:v>3</c:v>
                </c:pt>
                <c:pt idx="6">
                  <c:v>1</c:v>
                </c:pt>
              </c:numCache>
            </c:numRef>
          </c:val>
          <c:extLst>
            <c:ext xmlns:c16="http://schemas.microsoft.com/office/drawing/2014/chart" uri="{C3380CC4-5D6E-409C-BE32-E72D297353CC}">
              <c16:uniqueId val="{00000000-5408-B745-B37C-48808EF612D9}"/>
            </c:ext>
          </c:extLst>
        </c:ser>
        <c:ser>
          <c:idx val="1"/>
          <c:order val="1"/>
          <c:tx>
            <c:strRef>
              <c:f>Data!$Y$1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3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Data!$W$2:$W$8</c:f>
              <c:strCache>
                <c:ptCount val="7"/>
                <c:pt idx="0">
                  <c:v>Fellow</c:v>
                </c:pt>
                <c:pt idx="1">
                  <c:v>Chartered</c:v>
                </c:pt>
                <c:pt idx="2">
                  <c:v>Associate</c:v>
                </c:pt>
                <c:pt idx="3">
                  <c:v>Affiliate</c:v>
                </c:pt>
                <c:pt idx="4">
                  <c:v>Student</c:v>
                </c:pt>
                <c:pt idx="5">
                  <c:v>Companion</c:v>
                </c:pt>
                <c:pt idx="6">
                  <c:v>Technician</c:v>
                </c:pt>
              </c:strCache>
            </c:strRef>
          </c:cat>
          <c:val>
            <c:numRef>
              <c:f>Data!$Y$2:$Y$8</c:f>
              <c:numCache>
                <c:formatCode>General</c:formatCode>
                <c:ptCount val="7"/>
                <c:pt idx="0">
                  <c:v>87</c:v>
                </c:pt>
                <c:pt idx="1">
                  <c:v>415</c:v>
                </c:pt>
                <c:pt idx="2">
                  <c:v>583</c:v>
                </c:pt>
                <c:pt idx="3">
                  <c:v>109</c:v>
                </c:pt>
                <c:pt idx="4">
                  <c:v>124</c:v>
                </c:pt>
                <c:pt idx="5">
                  <c:v>3</c:v>
                </c:pt>
                <c:pt idx="6">
                  <c:v>1</c:v>
                </c:pt>
              </c:numCache>
            </c:numRef>
          </c:val>
          <c:extLst>
            <c:ext xmlns:c16="http://schemas.microsoft.com/office/drawing/2014/chart" uri="{C3380CC4-5D6E-409C-BE32-E72D297353CC}">
              <c16:uniqueId val="{00000001-5408-B745-B37C-48808EF612D9}"/>
            </c:ext>
          </c:extLst>
        </c:ser>
        <c:dLbls>
          <c:showLegendKey val="0"/>
          <c:showVal val="0"/>
          <c:showCatName val="0"/>
          <c:showSerName val="0"/>
          <c:showPercent val="0"/>
          <c:showBubbleSize val="0"/>
        </c:dLbls>
        <c:gapWidth val="219"/>
        <c:overlap val="-27"/>
        <c:axId val="1629296287"/>
        <c:axId val="1077394687"/>
      </c:barChart>
      <c:catAx>
        <c:axId val="1629296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1077394687"/>
        <c:crosses val="autoZero"/>
        <c:auto val="1"/>
        <c:lblAlgn val="ctr"/>
        <c:lblOffset val="100"/>
        <c:noMultiLvlLbl val="0"/>
      </c:catAx>
      <c:valAx>
        <c:axId val="10773946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1629296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3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1143000" y="685800"/>
            <a:ext cx="4572000" cy="3429000"/>
          </a:xfrm>
          <a:prstGeom prst="rect">
            <a:avLst/>
          </a:prstGeom>
        </p:spPr>
        <p:txBody>
          <a:bodyPr/>
          <a:lstStyle/>
          <a:p>
            <a:endParaRPr/>
          </a:p>
        </p:txBody>
      </p:sp>
      <p:sp>
        <p:nvSpPr>
          <p:cNvPr id="122" name="Shape 12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79555024"/>
      </p:ext>
    </p:extLst>
  </p:cSld>
  <p:clrMap bg1="lt1" tx1="dk1" bg2="lt2" tx2="dk2" accent1="accent1" accent2="accent2" accent3="accent3" accent4="accent4" accent5="accent5" accent6="accent6" hlink="hlink" folHlink="folHlink"/>
  <p:notesStyle>
    <a:lvl1pPr latinLnBrk="0">
      <a:defRPr sz="2400">
        <a:latin typeface="+mj-lt"/>
        <a:ea typeface="+mj-ea"/>
        <a:cs typeface="+mj-cs"/>
        <a:sym typeface="Calibri"/>
      </a:defRPr>
    </a:lvl1pPr>
    <a:lvl2pPr indent="228600" latinLnBrk="0">
      <a:defRPr sz="2400">
        <a:latin typeface="+mj-lt"/>
        <a:ea typeface="+mj-ea"/>
        <a:cs typeface="+mj-cs"/>
        <a:sym typeface="Calibri"/>
      </a:defRPr>
    </a:lvl2pPr>
    <a:lvl3pPr indent="457200" latinLnBrk="0">
      <a:defRPr sz="2400">
        <a:latin typeface="+mj-lt"/>
        <a:ea typeface="+mj-ea"/>
        <a:cs typeface="+mj-cs"/>
        <a:sym typeface="Calibri"/>
      </a:defRPr>
    </a:lvl3pPr>
    <a:lvl4pPr indent="685800" latinLnBrk="0">
      <a:defRPr sz="2400">
        <a:latin typeface="+mj-lt"/>
        <a:ea typeface="+mj-ea"/>
        <a:cs typeface="+mj-cs"/>
        <a:sym typeface="Calibri"/>
      </a:defRPr>
    </a:lvl4pPr>
    <a:lvl5pPr indent="914400" latinLnBrk="0">
      <a:defRPr sz="2400">
        <a:latin typeface="+mj-lt"/>
        <a:ea typeface="+mj-ea"/>
        <a:cs typeface="+mj-cs"/>
        <a:sym typeface="Calibri"/>
      </a:defRPr>
    </a:lvl5pPr>
    <a:lvl6pPr indent="1143000" latinLnBrk="0">
      <a:defRPr sz="2400">
        <a:latin typeface="+mj-lt"/>
        <a:ea typeface="+mj-ea"/>
        <a:cs typeface="+mj-cs"/>
        <a:sym typeface="Calibri"/>
      </a:defRPr>
    </a:lvl6pPr>
    <a:lvl7pPr indent="1371600" latinLnBrk="0">
      <a:defRPr sz="2400">
        <a:latin typeface="+mj-lt"/>
        <a:ea typeface="+mj-ea"/>
        <a:cs typeface="+mj-cs"/>
        <a:sym typeface="Calibri"/>
      </a:defRPr>
    </a:lvl7pPr>
    <a:lvl8pPr indent="1600200" latinLnBrk="0">
      <a:defRPr sz="2400">
        <a:latin typeface="+mj-lt"/>
        <a:ea typeface="+mj-ea"/>
        <a:cs typeface="+mj-cs"/>
        <a:sym typeface="Calibri"/>
      </a:defRPr>
    </a:lvl8pPr>
    <a:lvl9pPr indent="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381000" y="685800"/>
            <a:ext cx="6096000" cy="3429000"/>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r>
              <a:t>Hello &amp; welcome to the third annual general meeting of IChemE’s consultancy special interest group</a:t>
            </a:r>
          </a:p>
          <a:p>
            <a:endParaRPr/>
          </a:p>
          <a:p>
            <a:r>
              <a:t>Australia</a:t>
            </a:r>
          </a:p>
          <a:p>
            <a:r>
              <a:t>Ireland</a:t>
            </a:r>
          </a:p>
          <a:p>
            <a:r>
              <a:t>Italy</a:t>
            </a:r>
          </a:p>
          <a:p>
            <a:r>
              <a:t>Korea (South)</a:t>
            </a:r>
          </a:p>
          <a:p>
            <a:r>
              <a:t>Mauritius</a:t>
            </a:r>
          </a:p>
          <a:p>
            <a:r>
              <a:t>Netherlands</a:t>
            </a:r>
          </a:p>
          <a:p>
            <a:r>
              <a:t>New Zealand</a:t>
            </a:r>
          </a:p>
          <a:p>
            <a:r>
              <a:t>Nigeria</a:t>
            </a:r>
          </a:p>
          <a:p>
            <a:r>
              <a:t>Qatar</a:t>
            </a:r>
          </a:p>
          <a:p>
            <a:r>
              <a:t>Spain</a:t>
            </a:r>
          </a:p>
          <a:p>
            <a:r>
              <a:t>United Kingdom</a:t>
            </a:r>
          </a:p>
          <a:p>
            <a:endParaRPr/>
          </a:p>
          <a:p>
            <a:r>
              <a:t>You have hopefully found and had time to look through the two handouts available in the control panel.  The first of these is the minutes of last years AGM, I believe we sent these out around 1 year ago, if you have any comments on them please do post them in the questions box now.  The second is the value proposition.  You can probably read through that as I go through the Report from the Chair, as my report again this year is the value proposition.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pPr defTabSz="457200">
              <a:defRPr sz="1200"/>
            </a:pPr>
            <a:endParaRPr/>
          </a:p>
          <a:p>
            <a:pPr defTabSz="457200">
              <a:defRPr sz="1200"/>
            </a:pPr>
            <a:r>
              <a:rPr dirty="0"/>
              <a:t>----- Meeting Notes (24/6/2015 03:55) -----</a:t>
            </a:r>
          </a:p>
          <a:p>
            <a:pPr defTabSz="457200">
              <a:defRPr sz="1200"/>
            </a:pPr>
            <a:r>
              <a:rPr dirty="0"/>
              <a:t>We'll be voting to accept the two handouts</a:t>
            </a:r>
          </a:p>
          <a:p>
            <a:pPr defTabSz="457200">
              <a:defRPr sz="1200"/>
            </a:pPr>
            <a:r>
              <a:rPr dirty="0"/>
              <a:t>We'll also be voting to re-elect the committee appointed at last </a:t>
            </a:r>
            <a:r>
              <a:rPr dirty="0" err="1"/>
              <a:t>years</a:t>
            </a:r>
            <a:r>
              <a:rPr dirty="0"/>
              <a:t> AGM with the exception of the Secretary and Newsletter Editors who had to stand down for personal reasons and have been replaced by </a:t>
            </a:r>
            <a:r>
              <a:rPr dirty="0" err="1"/>
              <a:t>Anishta</a:t>
            </a:r>
            <a:r>
              <a:rPr dirty="0"/>
              <a:t> &amp; Florence respectively (April's Newsletter)</a:t>
            </a:r>
          </a:p>
        </p:txBody>
      </p:sp>
    </p:spTree>
    <p:extLst>
      <p:ext uri="{BB962C8B-B14F-4D97-AF65-F5344CB8AC3E}">
        <p14:creationId xmlns:p14="http://schemas.microsoft.com/office/powerpoint/2010/main" val="128884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970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pPr defTabSz="457200">
              <a:defRPr sz="1200"/>
            </a:pPr>
            <a:endParaRPr/>
          </a:p>
          <a:p>
            <a:pPr defTabSz="457200">
              <a:defRPr sz="1200"/>
            </a:pPr>
            <a:r>
              <a:rPr dirty="0"/>
              <a:t>----- Meeting Notes (24/6/2015 03:55) -----</a:t>
            </a:r>
          </a:p>
          <a:p>
            <a:pPr defTabSz="457200">
              <a:defRPr sz="1200"/>
            </a:pPr>
            <a:r>
              <a:rPr dirty="0"/>
              <a:t>We'll be voting to accept the two handouts</a:t>
            </a:r>
          </a:p>
          <a:p>
            <a:pPr defTabSz="457200">
              <a:defRPr sz="1200"/>
            </a:pPr>
            <a:r>
              <a:rPr dirty="0"/>
              <a:t>We'll also be voting to re-elect the committee appointed at last </a:t>
            </a:r>
            <a:r>
              <a:rPr dirty="0" err="1"/>
              <a:t>years</a:t>
            </a:r>
            <a:r>
              <a:rPr dirty="0"/>
              <a:t> AGM with the exception of the Secretary and Newsletter Editors who had to stand down for personal reasons and have been replaced by </a:t>
            </a:r>
            <a:r>
              <a:rPr dirty="0" err="1"/>
              <a:t>Anishta</a:t>
            </a:r>
            <a:r>
              <a:rPr dirty="0"/>
              <a:t> &amp; Florence respectively (April's Newsletter)</a:t>
            </a:r>
          </a:p>
        </p:txBody>
      </p:sp>
    </p:spTree>
    <p:extLst>
      <p:ext uri="{BB962C8B-B14F-4D97-AF65-F5344CB8AC3E}">
        <p14:creationId xmlns:p14="http://schemas.microsoft.com/office/powerpoint/2010/main" val="344925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pPr defTabSz="457200">
              <a:defRPr sz="1200"/>
            </a:pPr>
            <a:endParaRPr/>
          </a:p>
          <a:p>
            <a:pPr defTabSz="457200">
              <a:defRPr sz="1200"/>
            </a:pPr>
            <a:r>
              <a:rPr dirty="0"/>
              <a:t>----- Meeting Notes (24/6/2015 03:55) -----</a:t>
            </a:r>
          </a:p>
          <a:p>
            <a:pPr defTabSz="457200">
              <a:defRPr sz="1200"/>
            </a:pPr>
            <a:r>
              <a:rPr dirty="0"/>
              <a:t>We'll be voting to accept the two handouts</a:t>
            </a:r>
          </a:p>
          <a:p>
            <a:pPr defTabSz="457200">
              <a:defRPr sz="1200"/>
            </a:pPr>
            <a:r>
              <a:rPr dirty="0"/>
              <a:t>We'll also be voting to re-elect the committee appointed at last </a:t>
            </a:r>
            <a:r>
              <a:rPr dirty="0" err="1"/>
              <a:t>years</a:t>
            </a:r>
            <a:r>
              <a:rPr dirty="0"/>
              <a:t> AGM with the exception of the Secretary and Newsletter Editors who had to stand down for personal reasons and have been replaced by </a:t>
            </a:r>
            <a:r>
              <a:rPr dirty="0" err="1"/>
              <a:t>Anishta</a:t>
            </a:r>
            <a:r>
              <a:rPr dirty="0"/>
              <a:t> &amp; Florence respectively (April's Newsletter)</a:t>
            </a:r>
          </a:p>
        </p:txBody>
      </p:sp>
    </p:spTree>
    <p:extLst>
      <p:ext uri="{BB962C8B-B14F-4D97-AF65-F5344CB8AC3E}">
        <p14:creationId xmlns:p14="http://schemas.microsoft.com/office/powerpoint/2010/main" val="40024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lvl1pPr defTabSz="457200">
              <a:defRPr sz="1200"/>
            </a:lvl1pPr>
          </a:lstStyle>
          <a:p>
            <a:r>
              <a:rPr dirty="0"/>
              <a:t>***POLL***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xfrm>
            <a:off x="381000" y="685800"/>
            <a:ext cx="6096000" cy="3429000"/>
          </a:xfrm>
          <a:prstGeom prst="rect">
            <a:avLst/>
          </a:prstGeom>
        </p:spPr>
        <p:txBody>
          <a:bodyPr/>
          <a:lstStyle/>
          <a:p>
            <a:endParaRPr/>
          </a:p>
        </p:txBody>
      </p:sp>
      <p:sp>
        <p:nvSpPr>
          <p:cNvPr id="228" name="Shape 228"/>
          <p:cNvSpPr>
            <a:spLocks noGrp="1"/>
          </p:cNvSpPr>
          <p:nvPr>
            <p:ph type="body" sz="quarter" idx="1"/>
          </p:nvPr>
        </p:nvSpPr>
        <p:spPr>
          <a:prstGeom prst="rect">
            <a:avLst/>
          </a:prstGeom>
        </p:spPr>
        <p:txBody>
          <a:bodyPr/>
          <a:lstStyle/>
          <a:p>
            <a:pPr defTabSz="457200">
              <a:defRPr sz="1200"/>
            </a:pPr>
            <a:r>
              <a:rPr dirty="0"/>
              <a:t>Difficult to read</a:t>
            </a:r>
          </a:p>
          <a:p>
            <a:pPr defTabSz="457200">
              <a:defRPr sz="1200"/>
            </a:pPr>
            <a:r>
              <a:rPr dirty="0"/>
              <a:t>- if you are concerned that this is difficult to read &amp; want to see the numbers, then you are probably exactly the person we need as Treasurer, please let us know.</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3" name="Shape 13"/>
          <p:cNvSpPr>
            <a:spLocks noGrp="1"/>
          </p:cNvSpPr>
          <p:nvPr>
            <p:ph type="title"/>
          </p:nvPr>
        </p:nvSpPr>
        <p:spPr>
          <a:xfrm>
            <a:off x="4419600" y="4260850"/>
            <a:ext cx="15544800" cy="2940050"/>
          </a:xfrm>
          <a:prstGeom prst="rect">
            <a:avLst/>
          </a:prstGeom>
        </p:spPr>
        <p:txBody>
          <a:bodyPr/>
          <a:lstStyle/>
          <a:p>
            <a:r>
              <a:t>Title Text</a:t>
            </a:r>
          </a:p>
        </p:txBody>
      </p:sp>
      <p:sp>
        <p:nvSpPr>
          <p:cNvPr id="14" name="Shape 14"/>
          <p:cNvSpPr>
            <a:spLocks noGrp="1"/>
          </p:cNvSpPr>
          <p:nvPr>
            <p:ph type="body" sz="quarter" idx="1"/>
          </p:nvPr>
        </p:nvSpPr>
        <p:spPr>
          <a:xfrm>
            <a:off x="5791200" y="7772400"/>
            <a:ext cx="12801600" cy="35052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6" name="Shape 16"/>
          <p:cNvSpPr>
            <a:spLocks noGrp="1"/>
          </p:cNvSpPr>
          <p:nvPr>
            <p:ph type="sldNum" sz="quarter" idx="2"/>
          </p:nvPr>
        </p:nvSpPr>
        <p:spPr>
          <a:prstGeom prst="rect">
            <a:avLst/>
          </a:prstGeom>
        </p:spPr>
        <p:txBody>
          <a:bodyPr/>
          <a:lstStyle/>
          <a:p>
            <a:fld id="{86CB4B4D-7CA3-9044-876B-883B54F8677D}" type="slidenum">
              <a:rPr/>
              <a:pPr/>
              <a:t>‹#›</a:t>
            </a:fld>
            <a:endParaRPr/>
          </a:p>
        </p:txBody>
      </p:sp>
      <p:pic>
        <p:nvPicPr>
          <p:cNvPr id="3" name="Picture 2">
            <a:extLst>
              <a:ext uri="{FF2B5EF4-FFF2-40B4-BE49-F238E27FC236}">
                <a16:creationId xmlns:a16="http://schemas.microsoft.com/office/drawing/2014/main" id="{B7FA14D6-8964-1749-BE74-2E977885E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424" y="495300"/>
            <a:ext cx="8957445" cy="3765550"/>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r>
              <a:t>Title Text</a:t>
            </a:r>
          </a:p>
        </p:txBody>
      </p:sp>
      <p:sp>
        <p:nvSpPr>
          <p:cNvPr id="33" name="Shape 3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1" name="Shape 41"/>
          <p:cNvSpPr>
            <a:spLocks noGrp="1"/>
          </p:cNvSpPr>
          <p:nvPr>
            <p:ph type="title"/>
          </p:nvPr>
        </p:nvSpPr>
        <p:spPr>
          <a:xfrm>
            <a:off x="4492625" y="8813800"/>
            <a:ext cx="15544801" cy="2724150"/>
          </a:xfrm>
          <a:prstGeom prst="rect">
            <a:avLst/>
          </a:prstGeom>
        </p:spPr>
        <p:txBody>
          <a:bodyPr anchor="t"/>
          <a:lstStyle>
            <a:lvl1pPr algn="l">
              <a:defRPr sz="8000" b="1" cap="all"/>
            </a:lvl1pPr>
          </a:lstStyle>
          <a:p>
            <a:r>
              <a:t>Title Text</a:t>
            </a:r>
          </a:p>
        </p:txBody>
      </p:sp>
      <p:sp>
        <p:nvSpPr>
          <p:cNvPr id="42" name="Shape 42"/>
          <p:cNvSpPr>
            <a:spLocks noGrp="1"/>
          </p:cNvSpPr>
          <p:nvPr>
            <p:ph type="body" sz="quarter" idx="1"/>
          </p:nvPr>
        </p:nvSpPr>
        <p:spPr>
          <a:xfrm>
            <a:off x="4492625" y="5813426"/>
            <a:ext cx="15544801" cy="3000375"/>
          </a:xfrm>
          <a:prstGeom prst="rect">
            <a:avLst/>
          </a:prstGeom>
        </p:spPr>
        <p:txBody>
          <a:bodyPr anchor="b"/>
          <a:lstStyle>
            <a:lvl1pPr marL="0" indent="0">
              <a:spcBef>
                <a:spcPts val="900"/>
              </a:spcBef>
              <a:buSzTx/>
              <a:buFontTx/>
              <a:buNone/>
              <a:defRPr sz="4000">
                <a:solidFill>
                  <a:srgbClr val="888888"/>
                </a:solidFill>
              </a:defRPr>
            </a:lvl1pPr>
            <a:lvl2pPr marL="0" indent="457200">
              <a:spcBef>
                <a:spcPts val="900"/>
              </a:spcBef>
              <a:buSzTx/>
              <a:buFontTx/>
              <a:buNone/>
              <a:defRPr sz="4000">
                <a:solidFill>
                  <a:srgbClr val="888888"/>
                </a:solidFill>
              </a:defRPr>
            </a:lvl2pPr>
            <a:lvl3pPr marL="0" indent="914400">
              <a:spcBef>
                <a:spcPts val="900"/>
              </a:spcBef>
              <a:buSzTx/>
              <a:buFontTx/>
              <a:buNone/>
              <a:defRPr sz="4000">
                <a:solidFill>
                  <a:srgbClr val="888888"/>
                </a:solidFill>
              </a:defRPr>
            </a:lvl3pPr>
            <a:lvl4pPr marL="0" indent="1371600">
              <a:spcBef>
                <a:spcPts val="900"/>
              </a:spcBef>
              <a:buSzTx/>
              <a:buFontTx/>
              <a:buNone/>
              <a:defRPr sz="4000">
                <a:solidFill>
                  <a:srgbClr val="888888"/>
                </a:solidFill>
              </a:defRPr>
            </a:lvl4pPr>
            <a:lvl5pPr marL="0" indent="1828800">
              <a:spcBef>
                <a:spcPts val="900"/>
              </a:spcBef>
              <a:buSzTx/>
              <a:buFontTx/>
              <a:buNone/>
              <a:defRPr sz="4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3" name="Shape 4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r>
              <a:t>Title Text</a:t>
            </a:r>
          </a:p>
        </p:txBody>
      </p:sp>
      <p:sp>
        <p:nvSpPr>
          <p:cNvPr id="51" name="Shape 51"/>
          <p:cNvSpPr>
            <a:spLocks noGrp="1"/>
          </p:cNvSpPr>
          <p:nvPr>
            <p:ph type="body" sz="half" idx="1"/>
          </p:nvPr>
        </p:nvSpPr>
        <p:spPr>
          <a:xfrm>
            <a:off x="3962400" y="3200400"/>
            <a:ext cx="8077200" cy="9051926"/>
          </a:xfrm>
          <a:prstGeom prst="rect">
            <a:avLst/>
          </a:prstGeom>
        </p:spPr>
        <p:txBody>
          <a:bodyPr/>
          <a:lstStyle>
            <a:lvl1pPr>
              <a:spcBef>
                <a:spcPts val="1300"/>
              </a:spcBef>
              <a:defRPr sz="5600"/>
            </a:lvl1pPr>
            <a:lvl2pPr marL="1123950" indent="-666750">
              <a:spcBef>
                <a:spcPts val="1300"/>
              </a:spcBef>
              <a:defRPr sz="5600"/>
            </a:lvl2pPr>
            <a:lvl3pPr marL="1554479" indent="-640079">
              <a:spcBef>
                <a:spcPts val="1300"/>
              </a:spcBef>
              <a:defRPr sz="5600"/>
            </a:lvl3pPr>
            <a:lvl4pPr marL="2082800" indent="-711200">
              <a:spcBef>
                <a:spcPts val="1300"/>
              </a:spcBef>
              <a:defRPr sz="5600"/>
            </a:lvl4pPr>
            <a:lvl5pPr marL="2540000" indent="-711200">
              <a:spcBef>
                <a:spcPts val="1300"/>
              </a:spcBef>
              <a:defRPr sz="5600"/>
            </a:lvl5pPr>
          </a:lstStyle>
          <a:p>
            <a:r>
              <a:t>Body Level One</a:t>
            </a:r>
          </a:p>
          <a:p>
            <a:pPr lvl="1"/>
            <a:r>
              <a:t>Body Level Two</a:t>
            </a:r>
          </a:p>
          <a:p>
            <a:pPr lvl="2"/>
            <a:r>
              <a:t>Body Level Three</a:t>
            </a:r>
          </a:p>
          <a:p>
            <a:pPr lvl="3"/>
            <a:r>
              <a:t>Body Level Four</a:t>
            </a:r>
          </a:p>
          <a:p>
            <a:pPr lvl="4"/>
            <a:r>
              <a:t>Body Level Five</a:t>
            </a:r>
          </a:p>
        </p:txBody>
      </p:sp>
      <p:sp>
        <p:nvSpPr>
          <p:cNvPr id="52" name="Shape 5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r>
              <a:t>Title Text</a:t>
            </a:r>
          </a:p>
        </p:txBody>
      </p:sp>
      <p:sp>
        <p:nvSpPr>
          <p:cNvPr id="60" name="Shape 60"/>
          <p:cNvSpPr>
            <a:spLocks noGrp="1"/>
          </p:cNvSpPr>
          <p:nvPr>
            <p:ph type="body" sz="quarter" idx="1"/>
          </p:nvPr>
        </p:nvSpPr>
        <p:spPr>
          <a:xfrm>
            <a:off x="3962400" y="3070225"/>
            <a:ext cx="8080376" cy="1279525"/>
          </a:xfrm>
          <a:prstGeom prst="rect">
            <a:avLst/>
          </a:prstGeom>
        </p:spPr>
        <p:txBody>
          <a:bodyPr anchor="b"/>
          <a:lstStyle>
            <a:lvl1pPr marL="0" indent="0">
              <a:spcBef>
                <a:spcPts val="1100"/>
              </a:spcBef>
              <a:buSzTx/>
              <a:buFontTx/>
              <a:buNone/>
              <a:defRPr sz="4800" b="1"/>
            </a:lvl1pPr>
            <a:lvl2pPr marL="0" indent="457200">
              <a:spcBef>
                <a:spcPts val="1100"/>
              </a:spcBef>
              <a:buSzTx/>
              <a:buFontTx/>
              <a:buNone/>
              <a:defRPr sz="4800" b="1"/>
            </a:lvl2pPr>
            <a:lvl3pPr marL="0" indent="914400">
              <a:spcBef>
                <a:spcPts val="1100"/>
              </a:spcBef>
              <a:buSzTx/>
              <a:buFontTx/>
              <a:buNone/>
              <a:defRPr sz="4800" b="1"/>
            </a:lvl3pPr>
            <a:lvl4pPr marL="0" indent="1371600">
              <a:spcBef>
                <a:spcPts val="1100"/>
              </a:spcBef>
              <a:buSzTx/>
              <a:buFontTx/>
              <a:buNone/>
              <a:defRPr sz="4800" b="1"/>
            </a:lvl4pPr>
            <a:lvl5pPr marL="0" indent="1828800">
              <a:spcBef>
                <a:spcPts val="1100"/>
              </a:spcBef>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61" name="Shape 61"/>
          <p:cNvSpPr>
            <a:spLocks noGrp="1"/>
          </p:cNvSpPr>
          <p:nvPr>
            <p:ph type="body" sz="quarter" idx="13"/>
          </p:nvPr>
        </p:nvSpPr>
        <p:spPr>
          <a:xfrm>
            <a:off x="12338050" y="3070225"/>
            <a:ext cx="8083550" cy="1279525"/>
          </a:xfrm>
          <a:prstGeom prst="rect">
            <a:avLst/>
          </a:prstGeom>
          <a:ln w="12700"/>
        </p:spPr>
        <p:txBody>
          <a:bodyPr anchor="b"/>
          <a:lstStyle/>
          <a:p>
            <a:pPr marL="0" indent="0">
              <a:spcBef>
                <a:spcPts val="1100"/>
              </a:spcBef>
              <a:buSzTx/>
              <a:buFontTx/>
              <a:buNone/>
              <a:defRPr sz="4800" b="1"/>
            </a:pPr>
            <a:endParaRPr/>
          </a:p>
        </p:txBody>
      </p:sp>
      <p:sp>
        <p:nvSpPr>
          <p:cNvPr id="62" name="Shape 6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7" name="Shape 7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4" name="Shape 84"/>
          <p:cNvSpPr>
            <a:spLocks noGrp="1"/>
          </p:cNvSpPr>
          <p:nvPr>
            <p:ph type="title"/>
          </p:nvPr>
        </p:nvSpPr>
        <p:spPr>
          <a:xfrm>
            <a:off x="3962400" y="546100"/>
            <a:ext cx="6016627" cy="2324100"/>
          </a:xfrm>
          <a:prstGeom prst="rect">
            <a:avLst/>
          </a:prstGeom>
        </p:spPr>
        <p:txBody>
          <a:bodyPr anchor="b"/>
          <a:lstStyle>
            <a:lvl1pPr algn="l">
              <a:defRPr sz="4000" b="1"/>
            </a:lvl1pPr>
          </a:lstStyle>
          <a:p>
            <a:r>
              <a:t>Title Text</a:t>
            </a:r>
          </a:p>
        </p:txBody>
      </p:sp>
      <p:sp>
        <p:nvSpPr>
          <p:cNvPr id="85" name="Shape 85"/>
          <p:cNvSpPr>
            <a:spLocks noGrp="1"/>
          </p:cNvSpPr>
          <p:nvPr>
            <p:ph type="body" sz="half" idx="1"/>
          </p:nvPr>
        </p:nvSpPr>
        <p:spPr>
          <a:xfrm>
            <a:off x="10198100" y="546100"/>
            <a:ext cx="10223500" cy="117062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6" name="Shape 86"/>
          <p:cNvSpPr>
            <a:spLocks noGrp="1"/>
          </p:cNvSpPr>
          <p:nvPr>
            <p:ph type="body" sz="quarter" idx="13"/>
          </p:nvPr>
        </p:nvSpPr>
        <p:spPr>
          <a:xfrm>
            <a:off x="3962400" y="2870200"/>
            <a:ext cx="6016627" cy="9382126"/>
          </a:xfrm>
          <a:prstGeom prst="rect">
            <a:avLst/>
          </a:prstGeom>
          <a:ln w="12700"/>
        </p:spPr>
        <p:txBody>
          <a:bodyPr/>
          <a:lstStyle/>
          <a:p>
            <a:pPr marL="0" indent="0">
              <a:spcBef>
                <a:spcPts val="600"/>
              </a:spcBef>
              <a:buSzTx/>
              <a:buFontTx/>
              <a:buNone/>
              <a:defRPr sz="2800"/>
            </a:pPr>
            <a:endParaRPr/>
          </a:p>
        </p:txBody>
      </p:sp>
      <p:sp>
        <p:nvSpPr>
          <p:cNvPr id="87" name="Shape 8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4" name="Shape 94"/>
          <p:cNvSpPr>
            <a:spLocks noGrp="1"/>
          </p:cNvSpPr>
          <p:nvPr>
            <p:ph type="title"/>
          </p:nvPr>
        </p:nvSpPr>
        <p:spPr>
          <a:xfrm>
            <a:off x="6632576" y="9601200"/>
            <a:ext cx="10972801" cy="1133476"/>
          </a:xfrm>
          <a:prstGeom prst="rect">
            <a:avLst/>
          </a:prstGeom>
        </p:spPr>
        <p:txBody>
          <a:bodyPr anchor="b"/>
          <a:lstStyle>
            <a:lvl1pPr algn="l">
              <a:defRPr sz="4000" b="1"/>
            </a:lvl1pPr>
          </a:lstStyle>
          <a:p>
            <a:r>
              <a:t>Title Text</a:t>
            </a:r>
          </a:p>
        </p:txBody>
      </p:sp>
      <p:sp>
        <p:nvSpPr>
          <p:cNvPr id="95" name="Shape 95"/>
          <p:cNvSpPr>
            <a:spLocks noGrp="1"/>
          </p:cNvSpPr>
          <p:nvPr>
            <p:ph type="pic" sz="half" idx="13"/>
          </p:nvPr>
        </p:nvSpPr>
        <p:spPr>
          <a:xfrm>
            <a:off x="6632576" y="1225550"/>
            <a:ext cx="10972801" cy="8229600"/>
          </a:xfrm>
          <a:prstGeom prst="rect">
            <a:avLst/>
          </a:prstGeom>
          <a:ln w="12700"/>
        </p:spPr>
        <p:txBody>
          <a:bodyPr tIns="45719" bIns="45719">
            <a:noAutofit/>
          </a:bodyPr>
          <a:lstStyle/>
          <a:p>
            <a:endParaRPr/>
          </a:p>
        </p:txBody>
      </p:sp>
      <p:sp>
        <p:nvSpPr>
          <p:cNvPr id="96" name="Shape 96"/>
          <p:cNvSpPr>
            <a:spLocks noGrp="1"/>
          </p:cNvSpPr>
          <p:nvPr>
            <p:ph type="body" sz="quarter" idx="1"/>
          </p:nvPr>
        </p:nvSpPr>
        <p:spPr>
          <a:xfrm>
            <a:off x="6632576" y="10734675"/>
            <a:ext cx="10972801" cy="1609725"/>
          </a:xfrm>
          <a:prstGeom prst="rect">
            <a:avLst/>
          </a:prstGeom>
        </p:spPr>
        <p:txBody>
          <a:bodyPr/>
          <a:lstStyle>
            <a:lvl1pPr marL="0" indent="0">
              <a:spcBef>
                <a:spcPts val="600"/>
              </a:spcBef>
              <a:buSzTx/>
              <a:buFontTx/>
              <a:buNone/>
              <a:defRPr sz="2800"/>
            </a:lvl1pPr>
            <a:lvl2pPr marL="0" indent="457200">
              <a:spcBef>
                <a:spcPts val="600"/>
              </a:spcBef>
              <a:buSzTx/>
              <a:buFontTx/>
              <a:buNone/>
              <a:defRPr sz="2800"/>
            </a:lvl2pPr>
            <a:lvl3pPr marL="0" indent="914400">
              <a:spcBef>
                <a:spcPts val="600"/>
              </a:spcBef>
              <a:buSzTx/>
              <a:buFontTx/>
              <a:buNone/>
              <a:defRPr sz="2800"/>
            </a:lvl3pPr>
            <a:lvl4pPr marL="0" indent="1371600">
              <a:spcBef>
                <a:spcPts val="600"/>
              </a:spcBef>
              <a:buSzTx/>
              <a:buFontTx/>
              <a:buNone/>
              <a:defRPr sz="2800"/>
            </a:lvl4pPr>
            <a:lvl5pPr marL="0" indent="1828800">
              <a:spcBef>
                <a:spcPts val="600"/>
              </a:spcBef>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97" name="Shape 9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3" name="Shape 113"/>
          <p:cNvSpPr>
            <a:spLocks noGrp="1"/>
          </p:cNvSpPr>
          <p:nvPr>
            <p:ph type="title"/>
          </p:nvPr>
        </p:nvSpPr>
        <p:spPr>
          <a:xfrm>
            <a:off x="16306800" y="549276"/>
            <a:ext cx="4114800" cy="11703051"/>
          </a:xfrm>
          <a:prstGeom prst="rect">
            <a:avLst/>
          </a:prstGeom>
        </p:spPr>
        <p:txBody>
          <a:bodyPr/>
          <a:lstStyle/>
          <a:p>
            <a:r>
              <a:t>Title Text</a:t>
            </a:r>
          </a:p>
        </p:txBody>
      </p:sp>
      <p:sp>
        <p:nvSpPr>
          <p:cNvPr id="114" name="Shape 114"/>
          <p:cNvSpPr>
            <a:spLocks noGrp="1"/>
          </p:cNvSpPr>
          <p:nvPr>
            <p:ph type="body" idx="1"/>
          </p:nvPr>
        </p:nvSpPr>
        <p:spPr>
          <a:xfrm>
            <a:off x="3962400" y="549276"/>
            <a:ext cx="12039600" cy="1170305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5" name="Shape 11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962400" y="549276"/>
            <a:ext cx="16459200" cy="2286001"/>
          </a:xfrm>
          <a:prstGeom prst="rect">
            <a:avLst/>
          </a:prstGeom>
          <a:ln w="25400">
            <a:miter lim="400000"/>
          </a:ln>
          <a:extLst>
            <a:ext uri="{C572A759-6A51-4108-AA02-DFA0A04FC94B}">
              <ma14:wrappingTextBoxFlag xmlns="" xmlns:ma14="http://schemas.microsoft.com/office/mac/drawingml/2011/main" val="1"/>
            </a:ext>
          </a:extLst>
        </p:spPr>
        <p:txBody>
          <a:bodyPr tIns="91439" bIns="91439" anchor="ctr">
            <a:normAutofit/>
          </a:bodyPr>
          <a:lstStyle/>
          <a:p>
            <a:r>
              <a:t>Title Text</a:t>
            </a:r>
          </a:p>
        </p:txBody>
      </p:sp>
      <p:sp>
        <p:nvSpPr>
          <p:cNvPr id="3" name="Shape 3"/>
          <p:cNvSpPr>
            <a:spLocks noGrp="1"/>
          </p:cNvSpPr>
          <p:nvPr>
            <p:ph type="body" idx="1"/>
          </p:nvPr>
        </p:nvSpPr>
        <p:spPr>
          <a:xfrm>
            <a:off x="3962400" y="3200400"/>
            <a:ext cx="16459200" cy="9051926"/>
          </a:xfrm>
          <a:prstGeom prst="rect">
            <a:avLst/>
          </a:prstGeom>
          <a:ln w="25400">
            <a:miter lim="400000"/>
          </a:ln>
          <a:extLst>
            <a:ext uri="{C572A759-6A51-4108-AA02-DFA0A04FC94B}">
              <ma14:wrappingTextBoxFlag xmlns=""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pic>
        <p:nvPicPr>
          <p:cNvPr id="4" name="image1.jpe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4657" y="549276"/>
            <a:ext cx="2694619" cy="1132769"/>
          </a:xfrm>
          <a:prstGeom prst="rect">
            <a:avLst/>
          </a:prstGeom>
          <a:ln w="12700">
            <a:miter lim="400000"/>
          </a:ln>
        </p:spPr>
      </p:pic>
      <p:sp>
        <p:nvSpPr>
          <p:cNvPr id="5" name="Shape 5"/>
          <p:cNvSpPr>
            <a:spLocks noGrp="1"/>
          </p:cNvSpPr>
          <p:nvPr>
            <p:ph type="sldNum" sz="quarter" idx="2"/>
          </p:nvPr>
        </p:nvSpPr>
        <p:spPr>
          <a:xfrm>
            <a:off x="19917052" y="12802235"/>
            <a:ext cx="504548" cy="551181"/>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 id="2147483657" r:id="rId7"/>
    <p:sldLayoutId id="2147483658" r:id="rId8"/>
    <p:sldLayoutId id="2147483660" r:id="rId9"/>
  </p:sldLayoutIdLst>
  <p:transition spd="med"/>
  <p:txStyles>
    <p:titleStyle>
      <a:lvl1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9pPr>
    </p:titleStyle>
    <p:bodyStyle>
      <a:lvl1pPr marL="685800" marR="0" indent="-685800" algn="l" defTabSz="9144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j-lt"/>
          <a:ea typeface="+mj-ea"/>
          <a:cs typeface="+mj-cs"/>
          <a:sym typeface="Calibri"/>
        </a:defRPr>
      </a:lvl1pPr>
      <a:lvl2pPr marL="1110342" marR="0" indent="-653142" algn="l" defTabSz="9144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j-lt"/>
          <a:ea typeface="+mj-ea"/>
          <a:cs typeface="+mj-cs"/>
          <a:sym typeface="Calibri"/>
        </a:defRPr>
      </a:lvl2pPr>
      <a:lvl3pPr marL="1524000" marR="0" indent="-609600" algn="l" defTabSz="9144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j-lt"/>
          <a:ea typeface="+mj-ea"/>
          <a:cs typeface="+mj-cs"/>
          <a:sym typeface="Calibri"/>
        </a:defRPr>
      </a:lvl3pPr>
      <a:lvl4pPr marL="2103120" marR="0" indent="-731520" algn="l" defTabSz="9144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j-lt"/>
          <a:ea typeface="+mj-ea"/>
          <a:cs typeface="+mj-cs"/>
          <a:sym typeface="Calibri"/>
        </a:defRPr>
      </a:lvl4pPr>
      <a:lvl5pPr marL="2560320" marR="0" indent="-731520" algn="l" defTabSz="9144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j-lt"/>
          <a:ea typeface="+mj-ea"/>
          <a:cs typeface="+mj-cs"/>
          <a:sym typeface="Calibri"/>
        </a:defRPr>
      </a:lvl5pPr>
      <a:lvl6pPr marL="3017520" marR="0" indent="-731520" algn="l" defTabSz="9144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j-lt"/>
          <a:ea typeface="+mj-ea"/>
          <a:cs typeface="+mj-cs"/>
          <a:sym typeface="Calibri"/>
        </a:defRPr>
      </a:lvl6pPr>
      <a:lvl7pPr marL="3474720" marR="0" indent="-731520" algn="l" defTabSz="9144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j-lt"/>
          <a:ea typeface="+mj-ea"/>
          <a:cs typeface="+mj-cs"/>
          <a:sym typeface="Calibri"/>
        </a:defRPr>
      </a:lvl7pPr>
      <a:lvl8pPr marL="3931920" marR="0" indent="-731520" algn="l" defTabSz="9144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j-lt"/>
          <a:ea typeface="+mj-ea"/>
          <a:cs typeface="+mj-cs"/>
          <a:sym typeface="Calibri"/>
        </a:defRPr>
      </a:lvl8pPr>
      <a:lvl9pPr marL="4389120" marR="0" indent="-731520" algn="l" defTabSz="9144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k.virginmoneygiving.com/charity-web/charity/displayCharityCampaignPage.action?charityCampaignUrl=IChemEWater2018" TargetMode="External"/><Relationship Id="rId2" Type="http://schemas.openxmlformats.org/officeDocument/2006/relationships/hyperlink" Target="https://uk.virginmoneygiving.com/charity-web/charity/displayCharityCampaignPage.action?charityCampaignUrl=IChemEWaterSIGis30" TargetMode="External"/><Relationship Id="rId1" Type="http://schemas.openxmlformats.org/officeDocument/2006/relationships/slideLayout" Target="../slideLayouts/slideLayout2.xml"/><Relationship Id="rId4" Type="http://schemas.openxmlformats.org/officeDocument/2006/relationships/hyperlink" Target="https://my.charitywater.org/aqueum/charity-water-201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hyperlink" Target="https://www.dropbox.com/s/ryfthh85vbe66dc/KPI%20tracking.xlsx?dl=0" TargetMode="External"/><Relationship Id="rId2" Type="http://schemas.openxmlformats.org/officeDocument/2006/relationships/hyperlink" Target="https://paper.dropbox.com/doc/Committee-Commitments-2020--Ar4bIQE~r0bTc6JNfSBfOAWaAg-CL4tXqrVNqDMRItr7urvJ"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bit.ly/WaterSIGcharity19"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icheme.org/media/9078/agm-2018-minutes_final.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ctrTitle"/>
          </p:nvPr>
        </p:nvSpPr>
        <p:spPr>
          <a:xfrm>
            <a:off x="4419600" y="5387975"/>
            <a:ext cx="15544800" cy="2940050"/>
          </a:xfrm>
          <a:prstGeom prst="rect">
            <a:avLst/>
          </a:prstGeom>
        </p:spPr>
        <p:txBody>
          <a:bodyPr/>
          <a:lstStyle/>
          <a:p>
            <a:r>
              <a:rPr dirty="0"/>
              <a:t>Annual General Meeting</a:t>
            </a:r>
          </a:p>
        </p:txBody>
      </p:sp>
      <p:sp>
        <p:nvSpPr>
          <p:cNvPr id="125" name="Shape 125"/>
          <p:cNvSpPr>
            <a:spLocks noGrp="1"/>
          </p:cNvSpPr>
          <p:nvPr>
            <p:ph type="subTitle" sz="quarter" idx="1"/>
          </p:nvPr>
        </p:nvSpPr>
        <p:spPr>
          <a:xfrm>
            <a:off x="5791200" y="8047791"/>
            <a:ext cx="12801600" cy="3505201"/>
          </a:xfrm>
          <a:prstGeom prst="rect">
            <a:avLst/>
          </a:prstGeom>
        </p:spPr>
        <p:txBody>
          <a:bodyPr/>
          <a:lstStyle/>
          <a:p>
            <a:r>
              <a:rPr lang="en-GB" dirty="0"/>
              <a:t>28 January</a:t>
            </a:r>
            <a:r>
              <a:rPr dirty="0"/>
              <a:t> </a:t>
            </a:r>
            <a:r>
              <a:rPr lang="en-US" dirty="0"/>
              <a:t>2020</a:t>
            </a:r>
            <a:endParaRPr dirty="0"/>
          </a:p>
          <a:p>
            <a:r>
              <a:rPr dirty="0"/>
              <a:t>Chair Martin Currie</a:t>
            </a:r>
          </a:p>
        </p:txBody>
      </p:sp>
      <p:sp>
        <p:nvSpPr>
          <p:cNvPr id="126" name="Shape 126"/>
          <p:cNvSpPr/>
          <p:nvPr/>
        </p:nvSpPr>
        <p:spPr>
          <a:xfrm>
            <a:off x="7226413" y="12006467"/>
            <a:ext cx="16617289" cy="1300481"/>
          </a:xfrm>
          <a:prstGeom prst="rect">
            <a:avLst/>
          </a:prstGeom>
          <a:ln w="25400">
            <a:miter lim="400000"/>
          </a:ln>
          <a:extLst>
            <a:ext uri="{C572A759-6A51-4108-AA02-DFA0A04FC94B}">
              <ma14:wrappingTextBoxFlag xmlns="" xmlns:ma14="http://schemas.microsoft.com/office/mac/drawingml/2011/main" val="1"/>
            </a:ext>
          </a:extLst>
        </p:spPr>
        <p:txBody>
          <a:bodyPr tIns="91439" bIns="91439">
            <a:spAutoFit/>
          </a:bodyPr>
          <a:lstStyle/>
          <a:p>
            <a:pPr algn="r">
              <a:defRPr>
                <a:solidFill>
                  <a:srgbClr val="FF0000"/>
                </a:solidFill>
              </a:defRPr>
            </a:pPr>
            <a:r>
              <a:rPr dirty="0">
                <a:highlight>
                  <a:srgbClr val="FFFF00"/>
                </a:highlight>
              </a:rPr>
              <a:t>please read </a:t>
            </a:r>
            <a:r>
              <a:rPr lang="en-GB" dirty="0">
                <a:highlight>
                  <a:srgbClr val="FFFF00"/>
                </a:highlight>
              </a:rPr>
              <a:t>the three </a:t>
            </a:r>
            <a:r>
              <a:rPr dirty="0">
                <a:highlight>
                  <a:srgbClr val="FFFF00"/>
                </a:highlight>
              </a:rPr>
              <a:t>handout</a:t>
            </a:r>
            <a:r>
              <a:rPr lang="en-GB" dirty="0">
                <a:highlight>
                  <a:srgbClr val="FFFF00"/>
                </a:highlight>
              </a:rPr>
              <a:t>s</a:t>
            </a:r>
            <a:r>
              <a:rPr dirty="0">
                <a:highlight>
                  <a:srgbClr val="FFFF00"/>
                </a:highlight>
              </a:rPr>
              <a:t> while you wait </a:t>
            </a:r>
            <a:br>
              <a:rPr dirty="0">
                <a:highlight>
                  <a:srgbClr val="FFFF00"/>
                </a:highlight>
              </a:rPr>
            </a:br>
            <a:r>
              <a:rPr dirty="0">
                <a:solidFill>
                  <a:srgbClr val="000000"/>
                </a:solidFill>
                <a:highlight>
                  <a:srgbClr val="FFFF00"/>
                </a:highlight>
              </a:rPr>
              <a:t>(see bottom of </a:t>
            </a:r>
            <a:r>
              <a:rPr dirty="0" err="1">
                <a:solidFill>
                  <a:srgbClr val="000000"/>
                </a:solidFill>
                <a:highlight>
                  <a:srgbClr val="FFFF00"/>
                </a:highlight>
              </a:rPr>
              <a:t>GoToWebinar</a:t>
            </a:r>
            <a:r>
              <a:rPr dirty="0">
                <a:solidFill>
                  <a:srgbClr val="000000"/>
                </a:solidFill>
                <a:highlight>
                  <a:srgbClr val="FFFF00"/>
                </a:highlight>
              </a:rPr>
              <a:t> Control Panel)</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7454737" y="-1"/>
            <a:ext cx="16459201" cy="2286001"/>
          </a:xfrm>
          <a:prstGeom prst="rect">
            <a:avLst/>
          </a:prstGeom>
        </p:spPr>
        <p:txBody>
          <a:bodyPr/>
          <a:lstStyle>
            <a:lvl1pPr algn="r"/>
          </a:lstStyle>
          <a:p>
            <a:r>
              <a:rPr lang="en-GB" dirty="0"/>
              <a:t>Activities Report</a:t>
            </a:r>
            <a:endParaRPr dirty="0"/>
          </a:p>
        </p:txBody>
      </p:sp>
      <p:sp>
        <p:nvSpPr>
          <p:cNvPr id="146" name="Shape 146"/>
          <p:cNvSpPr/>
          <p:nvPr/>
        </p:nvSpPr>
        <p:spPr>
          <a:xfrm>
            <a:off x="14117883" y="-1"/>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4</a:t>
            </a:r>
            <a:r>
              <a:rPr dirty="0"/>
              <a:t>)</a:t>
            </a:r>
          </a:p>
        </p:txBody>
      </p:sp>
      <p:sp>
        <p:nvSpPr>
          <p:cNvPr id="10" name="Shape 139">
            <a:extLst>
              <a:ext uri="{FF2B5EF4-FFF2-40B4-BE49-F238E27FC236}">
                <a16:creationId xmlns:a16="http://schemas.microsoft.com/office/drawing/2014/main" id="{5FA8DE3C-DA7B-1248-B4CA-9B5B584B83D1}"/>
              </a:ext>
            </a:extLst>
          </p:cNvPr>
          <p:cNvSpPr>
            <a:spLocks noGrp="1"/>
          </p:cNvSpPr>
          <p:nvPr>
            <p:ph type="body" idx="1"/>
          </p:nvPr>
        </p:nvSpPr>
        <p:spPr>
          <a:xfrm>
            <a:off x="452864" y="2252980"/>
            <a:ext cx="23299233" cy="10280992"/>
          </a:xfrm>
          <a:prstGeom prst="rect">
            <a:avLst/>
          </a:prstGeom>
        </p:spPr>
        <p:txBody>
          <a:bodyPr>
            <a:noAutofit/>
          </a:bodyPr>
          <a:lstStyle/>
          <a:p>
            <a:pPr marL="0" indent="0">
              <a:buNone/>
            </a:pPr>
            <a:r>
              <a:rPr lang="en-GB" sz="4400" b="1" dirty="0"/>
              <a:t>Book Reviews</a:t>
            </a:r>
          </a:p>
          <a:p>
            <a:pPr marL="0" indent="0">
              <a:buNone/>
            </a:pPr>
            <a:r>
              <a:rPr lang="en-GB" sz="4400" dirty="0"/>
              <a:t>Since December 2018 AGM</a:t>
            </a:r>
            <a:endParaRPr lang="en-GB" sz="4400" b="1" dirty="0"/>
          </a:p>
          <a:p>
            <a:pPr marL="1143000" lvl="0" indent="-1143000">
              <a:buFont typeface="+mj-lt"/>
              <a:buAutoNum type="arabicParenR"/>
            </a:pPr>
            <a:r>
              <a:rPr lang="en-GB" sz="4400" dirty="0">
                <a:solidFill>
                  <a:srgbClr val="FF0000"/>
                </a:solidFill>
              </a:rPr>
              <a:t>Hermanus </a:t>
            </a:r>
            <a:r>
              <a:rPr lang="en-GB" sz="4400" dirty="0"/>
              <a:t>to complete</a:t>
            </a:r>
          </a:p>
          <a:p>
            <a:pPr marL="0" indent="0">
              <a:buNone/>
            </a:pPr>
            <a:r>
              <a:rPr lang="en-GB" sz="4400" dirty="0"/>
              <a:t>Looking forward</a:t>
            </a:r>
            <a:endParaRPr lang="en-GB" sz="4400" b="1" dirty="0"/>
          </a:p>
          <a:p>
            <a:pPr marL="1143000" lvl="0" indent="-1143000">
              <a:buFont typeface="+mj-lt"/>
              <a:buAutoNum type="arabicParenR"/>
            </a:pPr>
            <a:r>
              <a:rPr lang="en-GB" sz="4400" dirty="0">
                <a:solidFill>
                  <a:srgbClr val="FF0000"/>
                </a:solidFill>
              </a:rPr>
              <a:t>Hermanus </a:t>
            </a:r>
            <a:r>
              <a:rPr lang="en-GB" sz="4400" dirty="0"/>
              <a:t>to complete</a:t>
            </a:r>
          </a:p>
          <a:p>
            <a:pPr marL="0" indent="0">
              <a:buNone/>
            </a:pPr>
            <a:endParaRPr lang="en-GB" sz="4400" dirty="0"/>
          </a:p>
          <a:p>
            <a:pPr marL="1143000" lvl="0" indent="-1143000">
              <a:buFont typeface="+mj-lt"/>
              <a:buAutoNum type="arabicParenR"/>
            </a:pPr>
            <a:endParaRPr lang="en-GB" sz="4400" dirty="0"/>
          </a:p>
        </p:txBody>
      </p:sp>
    </p:spTree>
    <p:extLst>
      <p:ext uri="{BB962C8B-B14F-4D97-AF65-F5344CB8AC3E}">
        <p14:creationId xmlns:p14="http://schemas.microsoft.com/office/powerpoint/2010/main" val="132231142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7454737" y="-1"/>
            <a:ext cx="16459201" cy="2286001"/>
          </a:xfrm>
          <a:prstGeom prst="rect">
            <a:avLst/>
          </a:prstGeom>
        </p:spPr>
        <p:txBody>
          <a:bodyPr/>
          <a:lstStyle>
            <a:lvl1pPr algn="r"/>
          </a:lstStyle>
          <a:p>
            <a:r>
              <a:rPr lang="en-GB" dirty="0"/>
              <a:t>Activities Report</a:t>
            </a:r>
            <a:endParaRPr dirty="0"/>
          </a:p>
        </p:txBody>
      </p:sp>
      <p:sp>
        <p:nvSpPr>
          <p:cNvPr id="146" name="Shape 146"/>
          <p:cNvSpPr/>
          <p:nvPr/>
        </p:nvSpPr>
        <p:spPr>
          <a:xfrm>
            <a:off x="14117883" y="-1"/>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4</a:t>
            </a:r>
            <a:r>
              <a:rPr dirty="0"/>
              <a:t>)</a:t>
            </a:r>
          </a:p>
        </p:txBody>
      </p:sp>
      <p:sp>
        <p:nvSpPr>
          <p:cNvPr id="10" name="Shape 139">
            <a:extLst>
              <a:ext uri="{FF2B5EF4-FFF2-40B4-BE49-F238E27FC236}">
                <a16:creationId xmlns:a16="http://schemas.microsoft.com/office/drawing/2014/main" id="{5FA8DE3C-DA7B-1248-B4CA-9B5B584B83D1}"/>
              </a:ext>
            </a:extLst>
          </p:cNvPr>
          <p:cNvSpPr>
            <a:spLocks noGrp="1"/>
          </p:cNvSpPr>
          <p:nvPr>
            <p:ph type="body" idx="1"/>
          </p:nvPr>
        </p:nvSpPr>
        <p:spPr>
          <a:xfrm>
            <a:off x="452864" y="2252980"/>
            <a:ext cx="23299233" cy="10280992"/>
          </a:xfrm>
          <a:prstGeom prst="rect">
            <a:avLst/>
          </a:prstGeom>
        </p:spPr>
        <p:txBody>
          <a:bodyPr>
            <a:noAutofit/>
          </a:bodyPr>
          <a:lstStyle/>
          <a:p>
            <a:pPr marL="0" indent="0">
              <a:buNone/>
            </a:pPr>
            <a:r>
              <a:rPr lang="en-GB" sz="4400" b="1" dirty="0"/>
              <a:t>Website</a:t>
            </a:r>
          </a:p>
          <a:p>
            <a:pPr marL="0" indent="0">
              <a:buNone/>
            </a:pPr>
            <a:r>
              <a:rPr lang="en-GB" sz="4400" dirty="0"/>
              <a:t>Since December 2018 AGM</a:t>
            </a:r>
            <a:endParaRPr lang="en-GB" sz="4400" b="1" dirty="0"/>
          </a:p>
          <a:p>
            <a:pPr marL="1143000" lvl="0" indent="-1143000">
              <a:buFont typeface="+mj-lt"/>
              <a:buAutoNum type="arabicParenR"/>
            </a:pPr>
            <a:r>
              <a:rPr lang="en-GB" sz="4400" dirty="0">
                <a:solidFill>
                  <a:schemeClr val="tx1"/>
                </a:solidFill>
              </a:rPr>
              <a:t>6 site visits, 6 conferences, 11 webinars including a charity webinar</a:t>
            </a:r>
          </a:p>
          <a:p>
            <a:pPr marL="1143000" lvl="0" indent="-1143000">
              <a:buFont typeface="+mj-lt"/>
              <a:buAutoNum type="arabicParenR"/>
            </a:pPr>
            <a:r>
              <a:rPr lang="en-GB" sz="4400" dirty="0">
                <a:solidFill>
                  <a:schemeClr val="tx1"/>
                </a:solidFill>
              </a:rPr>
              <a:t>3 publications of WET News</a:t>
            </a:r>
          </a:p>
          <a:p>
            <a:pPr marL="1143000" lvl="0" indent="-1143000">
              <a:buFont typeface="+mj-lt"/>
              <a:buAutoNum type="arabicParenR"/>
            </a:pPr>
            <a:r>
              <a:rPr lang="en-GB" sz="4400" dirty="0">
                <a:solidFill>
                  <a:schemeClr val="tx1"/>
                </a:solidFill>
              </a:rPr>
              <a:t>Selection of recorded webinars</a:t>
            </a:r>
          </a:p>
          <a:p>
            <a:pPr marL="1143000" lvl="0" indent="-1143000">
              <a:buFont typeface="+mj-lt"/>
              <a:buAutoNum type="arabicParenR"/>
            </a:pPr>
            <a:r>
              <a:rPr lang="en-GB" sz="4400" dirty="0">
                <a:solidFill>
                  <a:schemeClr val="tx1"/>
                </a:solidFill>
              </a:rPr>
              <a:t>Over 20 emails advertising international events and webinars to over 1000 recipients</a:t>
            </a:r>
          </a:p>
          <a:p>
            <a:pPr marL="0" lvl="0" indent="0">
              <a:buNone/>
            </a:pPr>
            <a:r>
              <a:rPr lang="en-GB" sz="4400" dirty="0"/>
              <a:t>Looking forward</a:t>
            </a:r>
            <a:endParaRPr lang="en-GB" sz="4400" dirty="0">
              <a:solidFill>
                <a:srgbClr val="FF0000"/>
              </a:solidFill>
            </a:endParaRPr>
          </a:p>
          <a:p>
            <a:pPr marL="1143000" lvl="0" indent="-1143000">
              <a:buFont typeface="+mj-lt"/>
              <a:buAutoNum type="arabicParenR"/>
            </a:pPr>
            <a:r>
              <a:rPr lang="en-GB" sz="4400" dirty="0">
                <a:solidFill>
                  <a:schemeClr val="tx1"/>
                </a:solidFill>
              </a:rPr>
              <a:t>Many more webinars to be advertised in the near future</a:t>
            </a:r>
          </a:p>
          <a:p>
            <a:pPr marL="1143000" lvl="0" indent="-1143000">
              <a:buFont typeface="+mj-lt"/>
              <a:buAutoNum type="arabicParenR"/>
            </a:pPr>
            <a:r>
              <a:rPr lang="en-GB" sz="4400" dirty="0">
                <a:solidFill>
                  <a:schemeClr val="tx1"/>
                </a:solidFill>
              </a:rPr>
              <a:t>International events to be finalised and advertised</a:t>
            </a:r>
          </a:p>
          <a:p>
            <a:pPr marL="1143000" lvl="0" indent="-1143000">
              <a:buFont typeface="+mj-lt"/>
              <a:buAutoNum type="arabicParenR"/>
            </a:pPr>
            <a:r>
              <a:rPr lang="en-GB" sz="4400" dirty="0">
                <a:solidFill>
                  <a:schemeClr val="tx1"/>
                </a:solidFill>
              </a:rPr>
              <a:t>Updates in committee memberships</a:t>
            </a:r>
          </a:p>
          <a:p>
            <a:pPr marL="1143000" lvl="0" indent="-1143000">
              <a:buFont typeface="+mj-lt"/>
              <a:buAutoNum type="arabicParenR"/>
            </a:pPr>
            <a:r>
              <a:rPr lang="en-GB" sz="4400" dirty="0">
                <a:solidFill>
                  <a:schemeClr val="tx1"/>
                </a:solidFill>
              </a:rPr>
              <a:t>Uploads of Newsletters</a:t>
            </a:r>
            <a:endParaRPr lang="en-GB" sz="4400" dirty="0"/>
          </a:p>
        </p:txBody>
      </p:sp>
    </p:spTree>
    <p:extLst>
      <p:ext uri="{BB962C8B-B14F-4D97-AF65-F5344CB8AC3E}">
        <p14:creationId xmlns:p14="http://schemas.microsoft.com/office/powerpoint/2010/main" val="225468538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7454737" y="-1"/>
            <a:ext cx="16459201" cy="2286001"/>
          </a:xfrm>
          <a:prstGeom prst="rect">
            <a:avLst/>
          </a:prstGeom>
        </p:spPr>
        <p:txBody>
          <a:bodyPr/>
          <a:lstStyle>
            <a:lvl1pPr algn="r"/>
          </a:lstStyle>
          <a:p>
            <a:r>
              <a:rPr lang="en-GB" dirty="0"/>
              <a:t>Activities Report</a:t>
            </a:r>
            <a:endParaRPr dirty="0"/>
          </a:p>
        </p:txBody>
      </p:sp>
      <p:sp>
        <p:nvSpPr>
          <p:cNvPr id="146" name="Shape 146"/>
          <p:cNvSpPr/>
          <p:nvPr/>
        </p:nvSpPr>
        <p:spPr>
          <a:xfrm>
            <a:off x="14117883" y="-1"/>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4</a:t>
            </a:r>
            <a:r>
              <a:rPr dirty="0"/>
              <a:t>)</a:t>
            </a:r>
          </a:p>
        </p:txBody>
      </p:sp>
      <p:sp>
        <p:nvSpPr>
          <p:cNvPr id="10" name="Shape 139">
            <a:extLst>
              <a:ext uri="{FF2B5EF4-FFF2-40B4-BE49-F238E27FC236}">
                <a16:creationId xmlns:a16="http://schemas.microsoft.com/office/drawing/2014/main" id="{5FA8DE3C-DA7B-1248-B4CA-9B5B584B83D1}"/>
              </a:ext>
            </a:extLst>
          </p:cNvPr>
          <p:cNvSpPr>
            <a:spLocks noGrp="1"/>
          </p:cNvSpPr>
          <p:nvPr>
            <p:ph type="body" idx="1"/>
          </p:nvPr>
        </p:nvSpPr>
        <p:spPr>
          <a:xfrm>
            <a:off x="452864" y="2252980"/>
            <a:ext cx="23299233" cy="10280992"/>
          </a:xfrm>
          <a:prstGeom prst="rect">
            <a:avLst/>
          </a:prstGeom>
        </p:spPr>
        <p:txBody>
          <a:bodyPr>
            <a:noAutofit/>
          </a:bodyPr>
          <a:lstStyle/>
          <a:p>
            <a:pPr marL="0" indent="0">
              <a:buNone/>
            </a:pPr>
            <a:r>
              <a:rPr lang="en-GB" sz="4400" b="1" dirty="0"/>
              <a:t>Social Media</a:t>
            </a:r>
          </a:p>
          <a:p>
            <a:pPr marL="0" indent="0">
              <a:buNone/>
            </a:pPr>
            <a:r>
              <a:rPr lang="en-GB" sz="4400" dirty="0"/>
              <a:t>Since December 2018 AGM</a:t>
            </a:r>
            <a:endParaRPr lang="en-GB" sz="4400" b="1" dirty="0"/>
          </a:p>
          <a:p>
            <a:pPr marL="1143000" lvl="0" indent="-1143000">
              <a:buFont typeface="+mj-lt"/>
              <a:buAutoNum type="arabicParenR"/>
            </a:pPr>
            <a:r>
              <a:rPr lang="en-GB" sz="4400" dirty="0">
                <a:solidFill>
                  <a:srgbClr val="FF0000"/>
                </a:solidFill>
              </a:rPr>
              <a:t>Chris </a:t>
            </a:r>
            <a:r>
              <a:rPr lang="en-GB" sz="4400" dirty="0"/>
              <a:t>to complete</a:t>
            </a:r>
          </a:p>
          <a:p>
            <a:pPr marL="0" indent="0">
              <a:buNone/>
            </a:pPr>
            <a:r>
              <a:rPr lang="en-GB" sz="4400" dirty="0"/>
              <a:t>Looking forward</a:t>
            </a:r>
            <a:endParaRPr lang="en-GB" sz="4400" b="1" dirty="0"/>
          </a:p>
          <a:p>
            <a:pPr marL="1143000" lvl="0" indent="-1143000">
              <a:buFont typeface="+mj-lt"/>
              <a:buAutoNum type="arabicParenR"/>
            </a:pPr>
            <a:r>
              <a:rPr lang="en-GB" sz="4400" dirty="0">
                <a:solidFill>
                  <a:srgbClr val="FF0000"/>
                </a:solidFill>
              </a:rPr>
              <a:t>Chris </a:t>
            </a:r>
            <a:r>
              <a:rPr lang="en-GB" sz="4400" dirty="0"/>
              <a:t>to complete</a:t>
            </a:r>
          </a:p>
          <a:p>
            <a:pPr marL="0" indent="0">
              <a:buNone/>
            </a:pPr>
            <a:endParaRPr lang="en-GB" sz="4400" dirty="0"/>
          </a:p>
          <a:p>
            <a:pPr marL="0" lvl="0" indent="0">
              <a:buNone/>
            </a:pPr>
            <a:endParaRPr lang="en-GB" sz="4400" dirty="0"/>
          </a:p>
        </p:txBody>
      </p:sp>
    </p:spTree>
    <p:extLst>
      <p:ext uri="{BB962C8B-B14F-4D97-AF65-F5344CB8AC3E}">
        <p14:creationId xmlns:p14="http://schemas.microsoft.com/office/powerpoint/2010/main" val="293810731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7454737" y="-1"/>
            <a:ext cx="16459201" cy="2286001"/>
          </a:xfrm>
          <a:prstGeom prst="rect">
            <a:avLst/>
          </a:prstGeom>
        </p:spPr>
        <p:txBody>
          <a:bodyPr/>
          <a:lstStyle>
            <a:lvl1pPr algn="r"/>
          </a:lstStyle>
          <a:p>
            <a:r>
              <a:rPr lang="en-GB" dirty="0"/>
              <a:t>Activities Report</a:t>
            </a:r>
            <a:endParaRPr dirty="0"/>
          </a:p>
        </p:txBody>
      </p:sp>
      <p:sp>
        <p:nvSpPr>
          <p:cNvPr id="146" name="Shape 146"/>
          <p:cNvSpPr/>
          <p:nvPr/>
        </p:nvSpPr>
        <p:spPr>
          <a:xfrm>
            <a:off x="14117883" y="-1"/>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4</a:t>
            </a:r>
            <a:r>
              <a:rPr dirty="0"/>
              <a:t>)</a:t>
            </a:r>
          </a:p>
        </p:txBody>
      </p:sp>
      <p:sp>
        <p:nvSpPr>
          <p:cNvPr id="10" name="Shape 139">
            <a:extLst>
              <a:ext uri="{FF2B5EF4-FFF2-40B4-BE49-F238E27FC236}">
                <a16:creationId xmlns:a16="http://schemas.microsoft.com/office/drawing/2014/main" id="{5FA8DE3C-DA7B-1248-B4CA-9B5B584B83D1}"/>
              </a:ext>
            </a:extLst>
          </p:cNvPr>
          <p:cNvSpPr>
            <a:spLocks noGrp="1"/>
          </p:cNvSpPr>
          <p:nvPr>
            <p:ph type="body" idx="1"/>
          </p:nvPr>
        </p:nvSpPr>
        <p:spPr>
          <a:xfrm>
            <a:off x="452864" y="2252980"/>
            <a:ext cx="23299233" cy="10280992"/>
          </a:xfrm>
          <a:prstGeom prst="rect">
            <a:avLst/>
          </a:prstGeom>
        </p:spPr>
        <p:txBody>
          <a:bodyPr>
            <a:noAutofit/>
          </a:bodyPr>
          <a:lstStyle/>
          <a:p>
            <a:pPr marL="0" indent="0">
              <a:buNone/>
            </a:pPr>
            <a:r>
              <a:rPr lang="en-GB" sz="4400" b="1" dirty="0"/>
              <a:t>Awards &amp; Bursaries</a:t>
            </a:r>
          </a:p>
          <a:p>
            <a:pPr marL="0" indent="0">
              <a:buNone/>
            </a:pPr>
            <a:r>
              <a:rPr lang="en-GB" sz="4400" dirty="0"/>
              <a:t>Since December 2018 AGM</a:t>
            </a:r>
            <a:endParaRPr lang="en-GB" sz="4400" b="1" dirty="0"/>
          </a:p>
          <a:p>
            <a:pPr marL="1143000" lvl="0" indent="-1143000">
              <a:buFont typeface="+mj-lt"/>
              <a:buAutoNum type="arabicParenR"/>
            </a:pPr>
            <a:r>
              <a:rPr lang="en-GB" sz="4400" dirty="0">
                <a:solidFill>
                  <a:srgbClr val="FF0000"/>
                </a:solidFill>
              </a:rPr>
              <a:t>Chris </a:t>
            </a:r>
            <a:r>
              <a:rPr lang="en-GB" sz="4400" dirty="0"/>
              <a:t>to complete</a:t>
            </a:r>
          </a:p>
          <a:p>
            <a:pPr marL="0" indent="0">
              <a:buNone/>
            </a:pPr>
            <a:r>
              <a:rPr lang="en-GB" sz="4400" dirty="0"/>
              <a:t>Looking forward</a:t>
            </a:r>
            <a:endParaRPr lang="en-GB" sz="4400" b="1" dirty="0"/>
          </a:p>
          <a:p>
            <a:pPr marL="1143000" lvl="0" indent="-1143000">
              <a:buFont typeface="+mj-lt"/>
              <a:buAutoNum type="arabicParenR"/>
            </a:pPr>
            <a:r>
              <a:rPr lang="en-GB" sz="4400" dirty="0">
                <a:solidFill>
                  <a:srgbClr val="FF0000"/>
                </a:solidFill>
              </a:rPr>
              <a:t>Chris </a:t>
            </a:r>
            <a:r>
              <a:rPr lang="en-GB" sz="4400" dirty="0"/>
              <a:t>to complete</a:t>
            </a:r>
          </a:p>
          <a:p>
            <a:pPr marL="0" indent="0">
              <a:buNone/>
            </a:pPr>
            <a:endParaRPr lang="en-GB" sz="4400" dirty="0"/>
          </a:p>
          <a:p>
            <a:pPr marL="0" lvl="0" indent="0">
              <a:buNone/>
            </a:pPr>
            <a:endParaRPr lang="en-GB" sz="4400" dirty="0"/>
          </a:p>
        </p:txBody>
      </p:sp>
    </p:spTree>
    <p:extLst>
      <p:ext uri="{BB962C8B-B14F-4D97-AF65-F5344CB8AC3E}">
        <p14:creationId xmlns:p14="http://schemas.microsoft.com/office/powerpoint/2010/main" val="119235954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7454737" y="-1"/>
            <a:ext cx="16459201" cy="2286001"/>
          </a:xfrm>
          <a:prstGeom prst="rect">
            <a:avLst/>
          </a:prstGeom>
        </p:spPr>
        <p:txBody>
          <a:bodyPr/>
          <a:lstStyle>
            <a:lvl1pPr algn="r"/>
          </a:lstStyle>
          <a:p>
            <a:r>
              <a:rPr lang="en-GB" dirty="0"/>
              <a:t>Activities Report</a:t>
            </a:r>
            <a:endParaRPr dirty="0"/>
          </a:p>
        </p:txBody>
      </p:sp>
      <p:sp>
        <p:nvSpPr>
          <p:cNvPr id="146" name="Shape 146"/>
          <p:cNvSpPr/>
          <p:nvPr/>
        </p:nvSpPr>
        <p:spPr>
          <a:xfrm>
            <a:off x="14117883" y="-1"/>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4</a:t>
            </a:r>
            <a:r>
              <a:rPr dirty="0"/>
              <a:t>)</a:t>
            </a:r>
          </a:p>
        </p:txBody>
      </p:sp>
      <p:sp>
        <p:nvSpPr>
          <p:cNvPr id="10" name="Shape 139">
            <a:extLst>
              <a:ext uri="{FF2B5EF4-FFF2-40B4-BE49-F238E27FC236}">
                <a16:creationId xmlns:a16="http://schemas.microsoft.com/office/drawing/2014/main" id="{5FA8DE3C-DA7B-1248-B4CA-9B5B584B83D1}"/>
              </a:ext>
            </a:extLst>
          </p:cNvPr>
          <p:cNvSpPr>
            <a:spLocks noGrp="1"/>
          </p:cNvSpPr>
          <p:nvPr>
            <p:ph type="body" idx="1"/>
          </p:nvPr>
        </p:nvSpPr>
        <p:spPr>
          <a:xfrm>
            <a:off x="452864" y="2252980"/>
            <a:ext cx="23299233" cy="10280992"/>
          </a:xfrm>
          <a:prstGeom prst="rect">
            <a:avLst/>
          </a:prstGeom>
        </p:spPr>
        <p:txBody>
          <a:bodyPr>
            <a:noAutofit/>
          </a:bodyPr>
          <a:lstStyle/>
          <a:p>
            <a:pPr marL="0" indent="0">
              <a:buNone/>
            </a:pPr>
            <a:r>
              <a:rPr lang="en-GB" sz="4400" b="1" dirty="0"/>
              <a:t>Charities</a:t>
            </a:r>
          </a:p>
          <a:p>
            <a:pPr marL="1143000" indent="-1143000">
              <a:buFont typeface="+mj-lt"/>
              <a:buAutoNum type="arabicParenR"/>
            </a:pPr>
            <a:r>
              <a:rPr lang="en-GB" sz="4400" dirty="0">
                <a:solidFill>
                  <a:schemeClr val="tx1"/>
                </a:solidFill>
              </a:rPr>
              <a:t>1994 - £328 donation to WaterAid (£1 </a:t>
            </a:r>
            <a:r>
              <a:rPr lang="en-GB" sz="4400">
                <a:solidFill>
                  <a:schemeClr val="tx1"/>
                </a:solidFill>
              </a:rPr>
              <a:t>per member)</a:t>
            </a:r>
            <a:endParaRPr lang="en-GB" sz="4400" dirty="0">
              <a:solidFill>
                <a:schemeClr val="tx1"/>
              </a:solidFill>
            </a:endParaRPr>
          </a:p>
          <a:p>
            <a:pPr marL="1143000" indent="-1143000">
              <a:buFont typeface="+mj-lt"/>
              <a:buAutoNum type="arabicParenR"/>
            </a:pPr>
            <a:r>
              <a:rPr lang="en-GB" sz="4400" dirty="0">
                <a:solidFill>
                  <a:schemeClr val="tx1"/>
                </a:solidFill>
              </a:rPr>
              <a:t>2017 - </a:t>
            </a:r>
            <a:r>
              <a:rPr lang="en-GB" sz="4400" dirty="0">
                <a:solidFill>
                  <a:schemeClr val="tx1"/>
                </a:solidFill>
                <a:hlinkClick r:id="rId2"/>
              </a:rPr>
              <a:t>£2,162 raised for charity: water</a:t>
            </a:r>
            <a:r>
              <a:rPr lang="en-GB" sz="4400" dirty="0">
                <a:solidFill>
                  <a:schemeClr val="tx1"/>
                </a:solidFill>
              </a:rPr>
              <a:t> (</a:t>
            </a:r>
            <a:r>
              <a:rPr lang="en-GB" sz="4400" dirty="0" err="1">
                <a:solidFill>
                  <a:schemeClr val="tx1"/>
                </a:solidFill>
              </a:rPr>
              <a:t>inc</a:t>
            </a:r>
            <a:r>
              <a:rPr lang="en-GB" sz="4400" dirty="0">
                <a:solidFill>
                  <a:schemeClr val="tx1"/>
                </a:solidFill>
              </a:rPr>
              <a:t> Gift Aid)</a:t>
            </a:r>
          </a:p>
          <a:p>
            <a:pPr marL="1143000" lvl="0" indent="-1143000">
              <a:buFont typeface="+mj-lt"/>
              <a:buAutoNum type="arabicParenR"/>
            </a:pPr>
            <a:r>
              <a:rPr lang="en-GB" sz="4400" dirty="0">
                <a:solidFill>
                  <a:schemeClr val="tx1"/>
                </a:solidFill>
              </a:rPr>
              <a:t>2018 - </a:t>
            </a:r>
            <a:r>
              <a:rPr lang="en-GB" sz="4400" dirty="0">
                <a:solidFill>
                  <a:schemeClr val="tx1"/>
                </a:solidFill>
                <a:hlinkClick r:id="rId3"/>
              </a:rPr>
              <a:t>£2,066 raised for charity: water</a:t>
            </a:r>
            <a:r>
              <a:rPr lang="en-GB" sz="4400" dirty="0">
                <a:solidFill>
                  <a:schemeClr val="tx1"/>
                </a:solidFill>
              </a:rPr>
              <a:t> (</a:t>
            </a:r>
            <a:r>
              <a:rPr lang="en-GB" sz="4400" dirty="0" err="1">
                <a:solidFill>
                  <a:schemeClr val="tx1"/>
                </a:solidFill>
              </a:rPr>
              <a:t>inc</a:t>
            </a:r>
            <a:r>
              <a:rPr lang="en-GB" sz="4400" dirty="0">
                <a:solidFill>
                  <a:schemeClr val="tx1"/>
                </a:solidFill>
              </a:rPr>
              <a:t> Gift Aid)</a:t>
            </a:r>
          </a:p>
          <a:p>
            <a:pPr marL="1143000" lvl="0" indent="-1143000">
              <a:buFont typeface="+mj-lt"/>
              <a:buAutoNum type="arabicParenR"/>
            </a:pPr>
            <a:r>
              <a:rPr lang="en-GB" sz="4400" dirty="0">
                <a:solidFill>
                  <a:schemeClr val="tx1"/>
                </a:solidFill>
              </a:rPr>
              <a:t>2019/20 - </a:t>
            </a:r>
            <a:r>
              <a:rPr lang="en-GB" sz="4400" dirty="0">
                <a:solidFill>
                  <a:schemeClr val="tx1"/>
                </a:solidFill>
                <a:hlinkClick r:id="rId4"/>
              </a:rPr>
              <a:t>£182 raised to date for charity: water</a:t>
            </a:r>
            <a:endParaRPr lang="en-GB" sz="4400" dirty="0">
              <a:solidFill>
                <a:schemeClr val="tx1"/>
              </a:solidFill>
            </a:endParaRPr>
          </a:p>
          <a:p>
            <a:pPr marL="0" indent="0">
              <a:buNone/>
            </a:pPr>
            <a:endParaRPr lang="en-GB" sz="4400" dirty="0"/>
          </a:p>
          <a:p>
            <a:pPr marL="0" lvl="0" indent="0">
              <a:buNone/>
            </a:pPr>
            <a:endParaRPr lang="en-GB" sz="4400" dirty="0"/>
          </a:p>
        </p:txBody>
      </p:sp>
    </p:spTree>
    <p:extLst>
      <p:ext uri="{BB962C8B-B14F-4D97-AF65-F5344CB8AC3E}">
        <p14:creationId xmlns:p14="http://schemas.microsoft.com/office/powerpoint/2010/main" val="185081876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7454737" y="-1"/>
            <a:ext cx="16459201" cy="2286001"/>
          </a:xfrm>
          <a:prstGeom prst="rect">
            <a:avLst/>
          </a:prstGeom>
        </p:spPr>
        <p:txBody>
          <a:bodyPr/>
          <a:lstStyle>
            <a:lvl1pPr algn="r"/>
          </a:lstStyle>
          <a:p>
            <a:r>
              <a:rPr lang="en-GB" dirty="0"/>
              <a:t>Activities Report</a:t>
            </a:r>
            <a:endParaRPr dirty="0"/>
          </a:p>
        </p:txBody>
      </p:sp>
      <p:sp>
        <p:nvSpPr>
          <p:cNvPr id="146" name="Shape 146"/>
          <p:cNvSpPr/>
          <p:nvPr/>
        </p:nvSpPr>
        <p:spPr>
          <a:xfrm>
            <a:off x="14117883" y="-1"/>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4</a:t>
            </a:r>
            <a:r>
              <a:rPr dirty="0"/>
              <a:t>)</a:t>
            </a:r>
          </a:p>
        </p:txBody>
      </p:sp>
      <p:sp>
        <p:nvSpPr>
          <p:cNvPr id="10" name="Shape 139">
            <a:extLst>
              <a:ext uri="{FF2B5EF4-FFF2-40B4-BE49-F238E27FC236}">
                <a16:creationId xmlns:a16="http://schemas.microsoft.com/office/drawing/2014/main" id="{5FA8DE3C-DA7B-1248-B4CA-9B5B584B83D1}"/>
              </a:ext>
            </a:extLst>
          </p:cNvPr>
          <p:cNvSpPr>
            <a:spLocks noGrp="1"/>
          </p:cNvSpPr>
          <p:nvPr>
            <p:ph type="body" idx="1"/>
          </p:nvPr>
        </p:nvSpPr>
        <p:spPr>
          <a:xfrm>
            <a:off x="479864" y="1601237"/>
            <a:ext cx="23450424" cy="11974325"/>
          </a:xfrm>
          <a:prstGeom prst="rect">
            <a:avLst/>
          </a:prstGeom>
        </p:spPr>
        <p:txBody>
          <a:bodyPr tIns="91439" bIns="91439" anchor="t">
            <a:noAutofit/>
          </a:bodyPr>
          <a:lstStyle/>
          <a:p>
            <a:pPr marL="0" indent="0">
              <a:buNone/>
            </a:pPr>
            <a:r>
              <a:rPr lang="en-GB" sz="4400" b="1" dirty="0"/>
              <a:t>Physical Events – UK</a:t>
            </a:r>
          </a:p>
          <a:p>
            <a:pPr marL="0" indent="0">
              <a:buNone/>
            </a:pPr>
            <a:r>
              <a:rPr lang="en-GB" sz="4400" dirty="0"/>
              <a:t>Since December 2018 AGM</a:t>
            </a:r>
            <a:endParaRPr lang="en-GB" sz="4400" b="1" dirty="0"/>
          </a:p>
          <a:p>
            <a:pPr marL="1143000" indent="-1143000">
              <a:buAutoNum type="arabicParenR"/>
            </a:pPr>
            <a:r>
              <a:rPr lang="en-GB" sz="4400" dirty="0">
                <a:solidFill>
                  <a:schemeClr val="tx1"/>
                </a:solidFill>
              </a:rPr>
              <a:t>Site Visit to Thames Gateway Water Treatment Works, 14th March 2019</a:t>
            </a:r>
          </a:p>
          <a:p>
            <a:pPr marL="1143000" indent="-1143000">
              <a:buAutoNum type="arabicParenR"/>
            </a:pPr>
            <a:r>
              <a:rPr lang="en-GB" sz="4400" dirty="0">
                <a:solidFill>
                  <a:schemeClr val="accent1"/>
                </a:solidFill>
              </a:rPr>
              <a:t>Ground Water Quality Conference, 15th March 2019</a:t>
            </a:r>
          </a:p>
          <a:p>
            <a:pPr marL="1143000" indent="-1143000">
              <a:buAutoNum type="arabicParenR"/>
            </a:pPr>
            <a:r>
              <a:rPr lang="en-GB" sz="4400" dirty="0" err="1">
                <a:solidFill>
                  <a:schemeClr val="tx1"/>
                </a:solidFill>
              </a:rPr>
              <a:t>Nutrem</a:t>
            </a:r>
            <a:r>
              <a:rPr lang="en-GB" sz="4400" dirty="0">
                <a:solidFill>
                  <a:schemeClr val="tx1"/>
                </a:solidFill>
              </a:rPr>
              <a:t> pilot plant facility site visit, 22nd May 2019</a:t>
            </a:r>
          </a:p>
          <a:p>
            <a:pPr marL="1143000" indent="-1143000">
              <a:buAutoNum type="arabicParenR"/>
            </a:pPr>
            <a:r>
              <a:rPr lang="en-GB" sz="4400" dirty="0">
                <a:solidFill>
                  <a:schemeClr val="accent1"/>
                </a:solidFill>
              </a:rPr>
              <a:t>European wastewater management conference, 16th-17th July 2019</a:t>
            </a:r>
          </a:p>
          <a:p>
            <a:pPr marL="1143000" indent="-1143000">
              <a:buAutoNum type="arabicParenR"/>
            </a:pPr>
            <a:r>
              <a:rPr lang="en-GB" sz="4400" dirty="0">
                <a:solidFill>
                  <a:schemeClr val="tx1"/>
                </a:solidFill>
              </a:rPr>
              <a:t>Drax power station, 13th September 2019</a:t>
            </a:r>
          </a:p>
          <a:p>
            <a:pPr marL="1143000" indent="-1143000">
              <a:buAutoNum type="arabicParenR"/>
            </a:pPr>
            <a:r>
              <a:rPr lang="en-GB" sz="4400" dirty="0">
                <a:solidFill>
                  <a:schemeClr val="tx1"/>
                </a:solidFill>
              </a:rPr>
              <a:t>British Sugar site visit, 31st October 2019</a:t>
            </a:r>
          </a:p>
          <a:p>
            <a:pPr marL="1143000" indent="-1143000">
              <a:buAutoNum type="arabicParenR"/>
            </a:pPr>
            <a:r>
              <a:rPr lang="en-GB" sz="4400" dirty="0">
                <a:solidFill>
                  <a:schemeClr val="tx1"/>
                </a:solidFill>
              </a:rPr>
              <a:t>Mixing in the water industry, 12th November 2019 </a:t>
            </a:r>
            <a:r>
              <a:rPr lang="en-GB" sz="4400" dirty="0">
                <a:solidFill>
                  <a:schemeClr val="accent3">
                    <a:lumMod val="75000"/>
                  </a:schemeClr>
                </a:solidFill>
              </a:rPr>
              <a:t>(+FMP)</a:t>
            </a:r>
          </a:p>
          <a:p>
            <a:pPr marL="1143000" indent="-1143000">
              <a:buAutoNum type="arabicParenR"/>
            </a:pPr>
            <a:r>
              <a:rPr lang="en-GB" sz="4400" dirty="0">
                <a:solidFill>
                  <a:schemeClr val="accent1"/>
                </a:solidFill>
              </a:rPr>
              <a:t>Antibiotics in the water environment, 15th November 2019</a:t>
            </a:r>
          </a:p>
          <a:p>
            <a:pPr marL="1143000" indent="-1143000">
              <a:buAutoNum type="arabicParenR"/>
            </a:pPr>
            <a:r>
              <a:rPr lang="en-GB" sz="4400" dirty="0">
                <a:solidFill>
                  <a:schemeClr val="accent1"/>
                </a:solidFill>
              </a:rPr>
              <a:t>European Biosolids &amp; Organic Resources Conference &amp; Exhibition, 19th-20th November 2019</a:t>
            </a:r>
          </a:p>
          <a:p>
            <a:pPr marL="1143000" indent="-1143000">
              <a:buAutoNum type="arabicParenR"/>
            </a:pPr>
            <a:r>
              <a:rPr lang="en-GB" sz="4400" dirty="0">
                <a:solidFill>
                  <a:schemeClr val="accent1"/>
                </a:solidFill>
              </a:rPr>
              <a:t>7th UK Wastewater Network Conference, 28th November 2019</a:t>
            </a:r>
            <a:endParaRPr lang="en-GB" sz="4400" b="1" dirty="0">
              <a:solidFill>
                <a:schemeClr val="accent1"/>
              </a:solidFill>
            </a:endParaRPr>
          </a:p>
          <a:p>
            <a:pPr marL="1417320" lvl="3" indent="0">
              <a:buNone/>
            </a:pPr>
            <a:r>
              <a:rPr lang="en-GB" sz="4400" dirty="0"/>
              <a:t>Plans for 2020:</a:t>
            </a:r>
            <a:r>
              <a:rPr lang="en-GB" sz="4400" dirty="0">
                <a:solidFill>
                  <a:schemeClr val="tx1"/>
                </a:solidFill>
              </a:rPr>
              <a:t> Hold 6 water SIG physical events  </a:t>
            </a:r>
            <a:endParaRPr lang="en-GB" sz="4400" b="1" dirty="0">
              <a:solidFill>
                <a:schemeClr val="tx1"/>
              </a:solidFill>
            </a:endParaRPr>
          </a:p>
          <a:p>
            <a:pPr marL="0" indent="0">
              <a:buNone/>
            </a:pPr>
            <a:endParaRPr lang="en-GB" sz="4000" dirty="0"/>
          </a:p>
          <a:p>
            <a:pPr marL="0" lvl="0" indent="0">
              <a:buNone/>
            </a:pPr>
            <a:endParaRPr lang="en-GB" sz="4400" dirty="0"/>
          </a:p>
        </p:txBody>
      </p:sp>
      <p:sp>
        <p:nvSpPr>
          <p:cNvPr id="2" name="TextBox 1">
            <a:extLst>
              <a:ext uri="{FF2B5EF4-FFF2-40B4-BE49-F238E27FC236}">
                <a16:creationId xmlns:a16="http://schemas.microsoft.com/office/drawing/2014/main" id="{3640CEA2-93DD-C943-8DF2-1EBCA6137FD8}"/>
              </a:ext>
            </a:extLst>
          </p:cNvPr>
          <p:cNvSpPr txBox="1"/>
          <p:nvPr/>
        </p:nvSpPr>
        <p:spPr>
          <a:xfrm>
            <a:off x="19213241" y="1761410"/>
            <a:ext cx="4544832" cy="184665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r>
              <a:rPr lang="en-NZ" dirty="0">
                <a:solidFill>
                  <a:schemeClr val="accent1"/>
                </a:solidFill>
              </a:rPr>
              <a:t>External Collaborations</a:t>
            </a:r>
          </a:p>
          <a:p>
            <a:r>
              <a:rPr kumimoji="0" lang="en-NZ" sz="3600" b="0" i="0" u="none" strike="noStrike" cap="none" spc="0" normalizeH="0" baseline="0" dirty="0" err="1">
                <a:ln>
                  <a:noFill/>
                </a:ln>
                <a:solidFill>
                  <a:schemeClr val="accent3">
                    <a:lumMod val="75000"/>
                  </a:schemeClr>
                </a:solidFill>
                <a:effectLst/>
                <a:uFillTx/>
                <a:latin typeface="+mj-lt"/>
                <a:ea typeface="+mj-ea"/>
                <a:cs typeface="+mj-cs"/>
                <a:sym typeface="Calibri"/>
              </a:rPr>
              <a:t>IChemE</a:t>
            </a:r>
            <a:r>
              <a:rPr kumimoji="0" lang="en-NZ" sz="3600" b="0" i="0" u="none" strike="noStrike" cap="none" spc="0" normalizeH="0" baseline="0" dirty="0">
                <a:ln>
                  <a:noFill/>
                </a:ln>
                <a:solidFill>
                  <a:schemeClr val="accent3">
                    <a:lumMod val="75000"/>
                  </a:schemeClr>
                </a:solidFill>
                <a:effectLst/>
                <a:uFillTx/>
                <a:latin typeface="+mj-lt"/>
                <a:ea typeface="+mj-ea"/>
                <a:cs typeface="+mj-cs"/>
                <a:sym typeface="Calibri"/>
              </a:rPr>
              <a:t> Collaborations</a:t>
            </a:r>
          </a:p>
          <a:p>
            <a:r>
              <a:rPr lang="en-NZ" dirty="0">
                <a:solidFill>
                  <a:schemeClr val="tx1"/>
                </a:solidFill>
              </a:rPr>
              <a:t>Water SIG </a:t>
            </a:r>
            <a:endParaRPr kumimoji="0" lang="en-US" sz="3600" b="0" i="0" u="none" strike="noStrike" cap="none" spc="0" normalizeH="0" baseline="0" dirty="0">
              <a:ln>
                <a:noFill/>
              </a:ln>
              <a:solidFill>
                <a:schemeClr val="tx1"/>
              </a:solidFill>
              <a:effectLst/>
              <a:uFillTx/>
              <a:sym typeface="Calibri"/>
            </a:endParaRPr>
          </a:p>
        </p:txBody>
      </p:sp>
    </p:spTree>
    <p:extLst>
      <p:ext uri="{BB962C8B-B14F-4D97-AF65-F5344CB8AC3E}">
        <p14:creationId xmlns:p14="http://schemas.microsoft.com/office/powerpoint/2010/main" val="40429786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7454737" y="-1"/>
            <a:ext cx="16459201" cy="2286001"/>
          </a:xfrm>
          <a:prstGeom prst="rect">
            <a:avLst/>
          </a:prstGeom>
        </p:spPr>
        <p:txBody>
          <a:bodyPr/>
          <a:lstStyle>
            <a:lvl1pPr algn="r"/>
          </a:lstStyle>
          <a:p>
            <a:r>
              <a:rPr lang="en-GB" dirty="0"/>
              <a:t>Activities Report</a:t>
            </a:r>
            <a:endParaRPr dirty="0"/>
          </a:p>
        </p:txBody>
      </p:sp>
      <p:sp>
        <p:nvSpPr>
          <p:cNvPr id="146" name="Shape 146"/>
          <p:cNvSpPr/>
          <p:nvPr/>
        </p:nvSpPr>
        <p:spPr>
          <a:xfrm>
            <a:off x="14117883" y="-1"/>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4</a:t>
            </a:r>
            <a:r>
              <a:rPr dirty="0"/>
              <a:t>)</a:t>
            </a:r>
          </a:p>
        </p:txBody>
      </p:sp>
      <p:sp>
        <p:nvSpPr>
          <p:cNvPr id="10" name="Shape 139">
            <a:extLst>
              <a:ext uri="{FF2B5EF4-FFF2-40B4-BE49-F238E27FC236}">
                <a16:creationId xmlns:a16="http://schemas.microsoft.com/office/drawing/2014/main" id="{5FA8DE3C-DA7B-1248-B4CA-9B5B584B83D1}"/>
              </a:ext>
            </a:extLst>
          </p:cNvPr>
          <p:cNvSpPr>
            <a:spLocks noGrp="1"/>
          </p:cNvSpPr>
          <p:nvPr>
            <p:ph type="body" idx="1"/>
          </p:nvPr>
        </p:nvSpPr>
        <p:spPr>
          <a:xfrm>
            <a:off x="452864" y="2252980"/>
            <a:ext cx="23299233" cy="10280992"/>
          </a:xfrm>
          <a:prstGeom prst="rect">
            <a:avLst/>
          </a:prstGeom>
        </p:spPr>
        <p:txBody>
          <a:bodyPr>
            <a:noAutofit/>
          </a:bodyPr>
          <a:lstStyle/>
          <a:p>
            <a:pPr marL="0" indent="0">
              <a:buNone/>
            </a:pPr>
            <a:r>
              <a:rPr lang="en-GB" sz="4400" b="1" dirty="0"/>
              <a:t>Physical Events – Australia</a:t>
            </a:r>
          </a:p>
          <a:p>
            <a:pPr marL="0" indent="0">
              <a:buNone/>
            </a:pPr>
            <a:r>
              <a:rPr lang="en-GB" sz="4400" dirty="0"/>
              <a:t>Since December 2018 AGM</a:t>
            </a:r>
            <a:endParaRPr lang="en-GB" sz="4400" b="1" dirty="0"/>
          </a:p>
          <a:p>
            <a:pPr marL="1143000" lvl="0" indent="-1143000">
              <a:buFont typeface="+mj-lt"/>
              <a:buAutoNum type="arabicParenR"/>
            </a:pPr>
            <a:r>
              <a:rPr lang="en-GB" sz="4400" dirty="0">
                <a:solidFill>
                  <a:srgbClr val="FF0000"/>
                </a:solidFill>
              </a:rPr>
              <a:t>Rhys</a:t>
            </a:r>
            <a:r>
              <a:rPr lang="en-GB" sz="4400" dirty="0">
                <a:solidFill>
                  <a:schemeClr val="accent1"/>
                </a:solidFill>
              </a:rPr>
              <a:t> to complete</a:t>
            </a:r>
          </a:p>
          <a:p>
            <a:pPr marL="0" indent="0">
              <a:buNone/>
            </a:pPr>
            <a:r>
              <a:rPr lang="en-GB" sz="4400" dirty="0"/>
              <a:t>Looking forward</a:t>
            </a:r>
            <a:endParaRPr lang="en-GB" sz="4400" b="1" dirty="0"/>
          </a:p>
          <a:p>
            <a:pPr marL="1143000" lvl="0" indent="-1143000">
              <a:buFont typeface="+mj-lt"/>
              <a:buAutoNum type="arabicParenR"/>
            </a:pPr>
            <a:r>
              <a:rPr lang="en-GB" sz="4400" dirty="0">
                <a:solidFill>
                  <a:srgbClr val="FF0000"/>
                </a:solidFill>
              </a:rPr>
              <a:t>Rhys</a:t>
            </a:r>
            <a:r>
              <a:rPr lang="en-GB" sz="4400" dirty="0">
                <a:solidFill>
                  <a:schemeClr val="accent1"/>
                </a:solidFill>
              </a:rPr>
              <a:t> to complete</a:t>
            </a:r>
          </a:p>
          <a:p>
            <a:pPr marL="0" indent="0">
              <a:buNone/>
            </a:pPr>
            <a:endParaRPr lang="en-GB" sz="4400" dirty="0"/>
          </a:p>
          <a:p>
            <a:pPr marL="0" lvl="0" indent="0">
              <a:buNone/>
            </a:pPr>
            <a:endParaRPr lang="en-GB" sz="4400" dirty="0"/>
          </a:p>
        </p:txBody>
      </p:sp>
      <p:sp>
        <p:nvSpPr>
          <p:cNvPr id="2" name="TextBox 1">
            <a:extLst>
              <a:ext uri="{FF2B5EF4-FFF2-40B4-BE49-F238E27FC236}">
                <a16:creationId xmlns:a16="http://schemas.microsoft.com/office/drawing/2014/main" id="{3640CEA2-93DD-C943-8DF2-1EBCA6137FD8}"/>
              </a:ext>
            </a:extLst>
          </p:cNvPr>
          <p:cNvSpPr txBox="1"/>
          <p:nvPr/>
        </p:nvSpPr>
        <p:spPr>
          <a:xfrm>
            <a:off x="19207265" y="11240429"/>
            <a:ext cx="4544832" cy="184665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r>
              <a:rPr lang="en-NZ" dirty="0">
                <a:solidFill>
                  <a:schemeClr val="accent1"/>
                </a:solidFill>
              </a:rPr>
              <a:t>External Collaborations</a:t>
            </a:r>
          </a:p>
          <a:p>
            <a:r>
              <a:rPr kumimoji="0" lang="en-NZ" sz="3600" b="0" i="0" u="none" strike="noStrike" cap="none" spc="0" normalizeH="0" baseline="0" dirty="0" err="1">
                <a:ln>
                  <a:noFill/>
                </a:ln>
                <a:solidFill>
                  <a:schemeClr val="accent3">
                    <a:lumMod val="75000"/>
                  </a:schemeClr>
                </a:solidFill>
                <a:effectLst/>
                <a:uFillTx/>
                <a:latin typeface="+mj-lt"/>
                <a:ea typeface="+mj-ea"/>
                <a:cs typeface="+mj-cs"/>
                <a:sym typeface="Calibri"/>
              </a:rPr>
              <a:t>IChemE</a:t>
            </a:r>
            <a:r>
              <a:rPr kumimoji="0" lang="en-NZ" sz="3600" b="0" i="0" u="none" strike="noStrike" cap="none" spc="0" normalizeH="0" baseline="0" dirty="0">
                <a:ln>
                  <a:noFill/>
                </a:ln>
                <a:solidFill>
                  <a:schemeClr val="accent3">
                    <a:lumMod val="75000"/>
                  </a:schemeClr>
                </a:solidFill>
                <a:effectLst/>
                <a:uFillTx/>
                <a:latin typeface="+mj-lt"/>
                <a:ea typeface="+mj-ea"/>
                <a:cs typeface="+mj-cs"/>
                <a:sym typeface="Calibri"/>
              </a:rPr>
              <a:t> Collaborations</a:t>
            </a:r>
          </a:p>
          <a:p>
            <a:r>
              <a:rPr lang="en-NZ" dirty="0">
                <a:solidFill>
                  <a:schemeClr val="tx1"/>
                </a:solidFill>
              </a:rPr>
              <a:t>Water SIG </a:t>
            </a:r>
            <a:endParaRPr kumimoji="0" lang="en-US" sz="3600" b="0" i="0" u="none" strike="noStrike" cap="none" spc="0" normalizeH="0" baseline="0" dirty="0">
              <a:ln>
                <a:noFill/>
              </a:ln>
              <a:solidFill>
                <a:schemeClr val="tx1"/>
              </a:solidFill>
              <a:effectLst/>
              <a:uFillTx/>
              <a:sym typeface="Calibri"/>
            </a:endParaRPr>
          </a:p>
        </p:txBody>
      </p:sp>
    </p:spTree>
    <p:extLst>
      <p:ext uri="{BB962C8B-B14F-4D97-AF65-F5344CB8AC3E}">
        <p14:creationId xmlns:p14="http://schemas.microsoft.com/office/powerpoint/2010/main" val="103260597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7454737" y="-1"/>
            <a:ext cx="16459201" cy="2286001"/>
          </a:xfrm>
          <a:prstGeom prst="rect">
            <a:avLst/>
          </a:prstGeom>
        </p:spPr>
        <p:txBody>
          <a:bodyPr/>
          <a:lstStyle>
            <a:lvl1pPr algn="r"/>
          </a:lstStyle>
          <a:p>
            <a:r>
              <a:rPr lang="en-GB" dirty="0"/>
              <a:t>Activities Report</a:t>
            </a:r>
            <a:endParaRPr dirty="0"/>
          </a:p>
        </p:txBody>
      </p:sp>
      <p:sp>
        <p:nvSpPr>
          <p:cNvPr id="146" name="Shape 146"/>
          <p:cNvSpPr/>
          <p:nvPr/>
        </p:nvSpPr>
        <p:spPr>
          <a:xfrm>
            <a:off x="14117883" y="-1"/>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4</a:t>
            </a:r>
            <a:r>
              <a:rPr dirty="0"/>
              <a:t>)</a:t>
            </a:r>
          </a:p>
        </p:txBody>
      </p:sp>
      <p:sp>
        <p:nvSpPr>
          <p:cNvPr id="10" name="Shape 139">
            <a:extLst>
              <a:ext uri="{FF2B5EF4-FFF2-40B4-BE49-F238E27FC236}">
                <a16:creationId xmlns:a16="http://schemas.microsoft.com/office/drawing/2014/main" id="{5FA8DE3C-DA7B-1248-B4CA-9B5B584B83D1}"/>
              </a:ext>
            </a:extLst>
          </p:cNvPr>
          <p:cNvSpPr>
            <a:spLocks noGrp="1"/>
          </p:cNvSpPr>
          <p:nvPr>
            <p:ph type="body" idx="1"/>
          </p:nvPr>
        </p:nvSpPr>
        <p:spPr>
          <a:xfrm>
            <a:off x="452864" y="2252980"/>
            <a:ext cx="23299233" cy="10280992"/>
          </a:xfrm>
          <a:prstGeom prst="rect">
            <a:avLst/>
          </a:prstGeom>
        </p:spPr>
        <p:txBody>
          <a:bodyPr>
            <a:noAutofit/>
          </a:bodyPr>
          <a:lstStyle/>
          <a:p>
            <a:pPr marL="0" indent="0">
              <a:buNone/>
            </a:pPr>
            <a:r>
              <a:rPr lang="en-GB" sz="4400" b="1" dirty="0"/>
              <a:t>Physical Events – SE Asia</a:t>
            </a:r>
          </a:p>
          <a:p>
            <a:pPr marL="0" indent="0">
              <a:buNone/>
            </a:pPr>
            <a:r>
              <a:rPr lang="en-GB" sz="4400" dirty="0"/>
              <a:t>Since December 2018 AGM</a:t>
            </a:r>
            <a:endParaRPr lang="en-GB" sz="4400" b="1" dirty="0"/>
          </a:p>
          <a:p>
            <a:pPr marL="1143000" lvl="0" indent="-1143000">
              <a:buFont typeface="+mj-lt"/>
              <a:buAutoNum type="arabicParenR"/>
            </a:pPr>
            <a:r>
              <a:rPr lang="en-GB" sz="4400" dirty="0">
                <a:solidFill>
                  <a:schemeClr val="tx1"/>
                </a:solidFill>
              </a:rPr>
              <a:t>Oct 16, 2019 – Membrane application in the modern water resource management  by Prof Neal Chung, National University of Singapore, Singapore </a:t>
            </a:r>
          </a:p>
          <a:p>
            <a:pPr marL="0" indent="0">
              <a:buNone/>
            </a:pPr>
            <a:r>
              <a:rPr lang="en-GB" sz="4400" dirty="0"/>
              <a:t>Looking forward</a:t>
            </a:r>
            <a:endParaRPr lang="en-GB" sz="4400" b="1" dirty="0"/>
          </a:p>
          <a:p>
            <a:pPr marL="1143000" lvl="0" indent="-1143000">
              <a:buFont typeface="+mj-lt"/>
              <a:buAutoNum type="arabicParenR"/>
            </a:pPr>
            <a:r>
              <a:rPr lang="en-GB" sz="4400" dirty="0">
                <a:solidFill>
                  <a:schemeClr val="tx1"/>
                </a:solidFill>
              </a:rPr>
              <a:t>Addition of local Events coordinators or teams in more countries – prioritised by membership</a:t>
            </a:r>
          </a:p>
          <a:p>
            <a:pPr marL="1143000" lvl="0" indent="-1143000">
              <a:buFont typeface="+mj-lt"/>
              <a:buAutoNum type="arabicParenR"/>
            </a:pPr>
            <a:r>
              <a:rPr lang="en-GB" sz="4400" dirty="0">
                <a:solidFill>
                  <a:schemeClr val="tx1"/>
                </a:solidFill>
              </a:rPr>
              <a:t>Invitation of industrial talks on wastewater treatment by electro-chemical technologies, etc</a:t>
            </a:r>
          </a:p>
          <a:p>
            <a:pPr marL="1143000" lvl="0" indent="-1143000">
              <a:buFont typeface="+mj-lt"/>
              <a:buAutoNum type="arabicParenR"/>
            </a:pPr>
            <a:r>
              <a:rPr lang="en-GB" sz="4400" dirty="0">
                <a:solidFill>
                  <a:schemeClr val="tx1"/>
                </a:solidFill>
              </a:rPr>
              <a:t>Organization of water professionals from Singapore/Malaysia to meet and talks</a:t>
            </a:r>
          </a:p>
          <a:p>
            <a:pPr marL="1143000" lvl="0" indent="-1143000">
              <a:buFont typeface="+mj-lt"/>
              <a:buAutoNum type="arabicParenR"/>
            </a:pPr>
            <a:r>
              <a:rPr lang="en-GB" sz="4400" dirty="0">
                <a:solidFill>
                  <a:schemeClr val="tx1"/>
                </a:solidFill>
              </a:rPr>
              <a:t>to explore collaboration with water professionals in Hong Kong and China, Thailand, and others in Asia</a:t>
            </a:r>
          </a:p>
        </p:txBody>
      </p:sp>
      <p:sp>
        <p:nvSpPr>
          <p:cNvPr id="2" name="TextBox 1">
            <a:extLst>
              <a:ext uri="{FF2B5EF4-FFF2-40B4-BE49-F238E27FC236}">
                <a16:creationId xmlns:a16="http://schemas.microsoft.com/office/drawing/2014/main" id="{3640CEA2-93DD-C943-8DF2-1EBCA6137FD8}"/>
              </a:ext>
            </a:extLst>
          </p:cNvPr>
          <p:cNvSpPr txBox="1"/>
          <p:nvPr/>
        </p:nvSpPr>
        <p:spPr>
          <a:xfrm>
            <a:off x="19207265" y="11240429"/>
            <a:ext cx="4544832" cy="184665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r>
              <a:rPr lang="en-NZ" dirty="0">
                <a:solidFill>
                  <a:schemeClr val="accent1"/>
                </a:solidFill>
              </a:rPr>
              <a:t>External Collaborations</a:t>
            </a:r>
          </a:p>
          <a:p>
            <a:r>
              <a:rPr kumimoji="0" lang="en-NZ" sz="3600" b="0" i="0" u="none" strike="noStrike" cap="none" spc="0" normalizeH="0" baseline="0" dirty="0" err="1">
                <a:ln>
                  <a:noFill/>
                </a:ln>
                <a:solidFill>
                  <a:schemeClr val="accent3">
                    <a:lumMod val="75000"/>
                  </a:schemeClr>
                </a:solidFill>
                <a:effectLst/>
                <a:uFillTx/>
                <a:latin typeface="+mj-lt"/>
                <a:ea typeface="+mj-ea"/>
                <a:cs typeface="+mj-cs"/>
                <a:sym typeface="Calibri"/>
              </a:rPr>
              <a:t>IChemE</a:t>
            </a:r>
            <a:r>
              <a:rPr kumimoji="0" lang="en-NZ" sz="3600" b="0" i="0" u="none" strike="noStrike" cap="none" spc="0" normalizeH="0" baseline="0" dirty="0">
                <a:ln>
                  <a:noFill/>
                </a:ln>
                <a:solidFill>
                  <a:schemeClr val="accent3">
                    <a:lumMod val="75000"/>
                  </a:schemeClr>
                </a:solidFill>
                <a:effectLst/>
                <a:uFillTx/>
                <a:latin typeface="+mj-lt"/>
                <a:ea typeface="+mj-ea"/>
                <a:cs typeface="+mj-cs"/>
                <a:sym typeface="Calibri"/>
              </a:rPr>
              <a:t> Collaborations</a:t>
            </a:r>
          </a:p>
          <a:p>
            <a:r>
              <a:rPr lang="en-NZ" dirty="0">
                <a:solidFill>
                  <a:schemeClr val="tx1"/>
                </a:solidFill>
              </a:rPr>
              <a:t>Water SIG </a:t>
            </a:r>
            <a:endParaRPr kumimoji="0" lang="en-US" sz="3600" b="0" i="0" u="none" strike="noStrike" cap="none" spc="0" normalizeH="0" baseline="0" dirty="0">
              <a:ln>
                <a:noFill/>
              </a:ln>
              <a:solidFill>
                <a:schemeClr val="tx1"/>
              </a:solidFill>
              <a:effectLst/>
              <a:uFillTx/>
              <a:sym typeface="Calibri"/>
            </a:endParaRPr>
          </a:p>
        </p:txBody>
      </p:sp>
    </p:spTree>
    <p:extLst>
      <p:ext uri="{BB962C8B-B14F-4D97-AF65-F5344CB8AC3E}">
        <p14:creationId xmlns:p14="http://schemas.microsoft.com/office/powerpoint/2010/main" val="144502441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7454737" y="-1"/>
            <a:ext cx="16459201" cy="2286001"/>
          </a:xfrm>
          <a:prstGeom prst="rect">
            <a:avLst/>
          </a:prstGeom>
        </p:spPr>
        <p:txBody>
          <a:bodyPr/>
          <a:lstStyle>
            <a:lvl1pPr algn="r"/>
          </a:lstStyle>
          <a:p>
            <a:r>
              <a:rPr lang="en-GB" dirty="0"/>
              <a:t>Activities Report</a:t>
            </a:r>
            <a:endParaRPr dirty="0"/>
          </a:p>
        </p:txBody>
      </p:sp>
      <p:sp>
        <p:nvSpPr>
          <p:cNvPr id="146" name="Shape 146"/>
          <p:cNvSpPr/>
          <p:nvPr/>
        </p:nvSpPr>
        <p:spPr>
          <a:xfrm>
            <a:off x="14117883" y="-1"/>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4</a:t>
            </a:r>
            <a:r>
              <a:rPr dirty="0"/>
              <a:t>)</a:t>
            </a:r>
          </a:p>
        </p:txBody>
      </p:sp>
      <p:sp>
        <p:nvSpPr>
          <p:cNvPr id="10" name="Shape 139">
            <a:extLst>
              <a:ext uri="{FF2B5EF4-FFF2-40B4-BE49-F238E27FC236}">
                <a16:creationId xmlns:a16="http://schemas.microsoft.com/office/drawing/2014/main" id="{5FA8DE3C-DA7B-1248-B4CA-9B5B584B83D1}"/>
              </a:ext>
            </a:extLst>
          </p:cNvPr>
          <p:cNvSpPr>
            <a:spLocks noGrp="1"/>
          </p:cNvSpPr>
          <p:nvPr>
            <p:ph type="body" idx="1"/>
          </p:nvPr>
        </p:nvSpPr>
        <p:spPr>
          <a:xfrm>
            <a:off x="452864" y="2281734"/>
            <a:ext cx="10302101" cy="10252238"/>
          </a:xfrm>
          <a:prstGeom prst="rect">
            <a:avLst/>
          </a:prstGeom>
        </p:spPr>
        <p:txBody>
          <a:bodyPr tIns="91439" bIns="91439" anchor="t">
            <a:noAutofit/>
          </a:bodyPr>
          <a:lstStyle/>
          <a:p>
            <a:pPr marL="0" indent="0">
              <a:buNone/>
            </a:pPr>
            <a:r>
              <a:rPr lang="en-GB" sz="4400" b="1" dirty="0"/>
              <a:t>Physical Events – New Zealand</a:t>
            </a:r>
          </a:p>
          <a:p>
            <a:pPr marL="0" indent="0">
              <a:buNone/>
            </a:pPr>
            <a:r>
              <a:rPr lang="en-GB" sz="4400" dirty="0"/>
              <a:t>S</a:t>
            </a:r>
            <a:r>
              <a:rPr lang="en-GB" sz="4400" dirty="0">
                <a:solidFill>
                  <a:schemeClr val="tx1"/>
                </a:solidFill>
              </a:rPr>
              <a:t>ince December 2018 AGM</a:t>
            </a:r>
            <a:endParaRPr lang="en-GB" sz="4400" b="1">
              <a:solidFill>
                <a:schemeClr val="tx1"/>
              </a:solidFill>
            </a:endParaRPr>
          </a:p>
          <a:p>
            <a:pPr marL="1143000" indent="-1143000">
              <a:buFont typeface="+mj-lt"/>
              <a:buAutoNum type="arabicParenR"/>
            </a:pPr>
            <a:r>
              <a:rPr lang="en-GB" sz="4000" dirty="0">
                <a:solidFill>
                  <a:schemeClr val="tx1"/>
                </a:solidFill>
              </a:rPr>
              <a:t>November 2019 Tour of Southern Water Treatment Plant, Dunedin arranged jointly with </a:t>
            </a:r>
            <a:r>
              <a:rPr lang="en-GB" sz="4000" dirty="0" err="1">
                <a:solidFill>
                  <a:schemeClr val="tx1"/>
                </a:solidFill>
              </a:rPr>
              <a:t>IChemE</a:t>
            </a:r>
            <a:r>
              <a:rPr lang="en-GB" sz="4000" dirty="0">
                <a:solidFill>
                  <a:schemeClr val="tx1"/>
                </a:solidFill>
              </a:rPr>
              <a:t> NZ &amp; Engineering NZ</a:t>
            </a:r>
          </a:p>
          <a:p>
            <a:pPr marL="1143000" indent="-1143000">
              <a:buAutoNum type="arabicParenR"/>
            </a:pPr>
            <a:r>
              <a:rPr lang="en-GB" sz="4000" dirty="0" err="1">
                <a:solidFill>
                  <a:schemeClr val="tx1"/>
                </a:solidFill>
              </a:rPr>
              <a:t>Waterbox</a:t>
            </a:r>
            <a:r>
              <a:rPr lang="en-GB" sz="4000" dirty="0">
                <a:solidFill>
                  <a:schemeClr val="tx1"/>
                </a:solidFill>
              </a:rPr>
              <a:t> presentation at </a:t>
            </a:r>
            <a:r>
              <a:rPr lang="en-GB" sz="4000" dirty="0" err="1">
                <a:solidFill>
                  <a:schemeClr val="tx1"/>
                </a:solidFill>
              </a:rPr>
              <a:t>Tahuna</a:t>
            </a:r>
            <a:r>
              <a:rPr lang="en-GB" sz="4000" dirty="0">
                <a:solidFill>
                  <a:schemeClr val="tx1"/>
                </a:solidFill>
              </a:rPr>
              <a:t> school</a:t>
            </a:r>
          </a:p>
          <a:p>
            <a:pPr marL="0" indent="0">
              <a:buNone/>
            </a:pPr>
            <a:r>
              <a:rPr lang="en-GB" sz="4400" dirty="0">
                <a:solidFill>
                  <a:schemeClr val="tx1"/>
                </a:solidFill>
              </a:rPr>
              <a:t>Looking forward</a:t>
            </a:r>
            <a:endParaRPr lang="en-GB" sz="4400" b="1">
              <a:solidFill>
                <a:schemeClr val="tx1"/>
              </a:solidFill>
            </a:endParaRPr>
          </a:p>
          <a:p>
            <a:pPr marL="1143000" indent="-1143000">
              <a:buFont typeface="+mj-lt"/>
              <a:buAutoNum type="arabicParenR"/>
            </a:pPr>
            <a:r>
              <a:rPr lang="en-GB" sz="4000" dirty="0">
                <a:solidFill>
                  <a:schemeClr val="tx1"/>
                </a:solidFill>
              </a:rPr>
              <a:t>Aim for at least one event in NZ in 2020 </a:t>
            </a:r>
          </a:p>
          <a:p>
            <a:pPr marL="1143000" indent="-1143000">
              <a:buAutoNum type="arabicParenR"/>
            </a:pPr>
            <a:r>
              <a:rPr lang="en-GB" sz="4000" dirty="0">
                <a:solidFill>
                  <a:schemeClr val="tx1"/>
                </a:solidFill>
              </a:rPr>
              <a:t>Potential tour in South Taranaki </a:t>
            </a:r>
          </a:p>
          <a:p>
            <a:pPr marL="1143000" indent="-1143000">
              <a:buAutoNum type="arabicParenR"/>
            </a:pPr>
            <a:r>
              <a:rPr lang="en-GB" sz="4000" dirty="0">
                <a:solidFill>
                  <a:schemeClr val="tx1"/>
                </a:solidFill>
              </a:rPr>
              <a:t>Likely a further tour in Dunedin in Q3/Q4 2020 </a:t>
            </a:r>
          </a:p>
          <a:p>
            <a:pPr marL="0" indent="0">
              <a:buNone/>
            </a:pPr>
            <a:endParaRPr lang="en-GB" sz="4400" dirty="0">
              <a:solidFill>
                <a:srgbClr val="FF0000"/>
              </a:solidFill>
            </a:endParaRPr>
          </a:p>
          <a:p>
            <a:pPr marL="0" lvl="0" indent="0">
              <a:buNone/>
            </a:pPr>
            <a:endParaRPr lang="en-GB" sz="4400" dirty="0"/>
          </a:p>
          <a:p>
            <a:pPr marL="0" indent="0">
              <a:buNone/>
            </a:pPr>
            <a:endParaRPr lang="en-GB" sz="4400" dirty="0"/>
          </a:p>
        </p:txBody>
      </p:sp>
      <p:sp>
        <p:nvSpPr>
          <p:cNvPr id="2" name="TextBox 1">
            <a:extLst>
              <a:ext uri="{FF2B5EF4-FFF2-40B4-BE49-F238E27FC236}">
                <a16:creationId xmlns:a16="http://schemas.microsoft.com/office/drawing/2014/main" id="{3640CEA2-93DD-C943-8DF2-1EBCA6137FD8}"/>
              </a:ext>
            </a:extLst>
          </p:cNvPr>
          <p:cNvSpPr txBox="1"/>
          <p:nvPr/>
        </p:nvSpPr>
        <p:spPr>
          <a:xfrm>
            <a:off x="19207265" y="11240429"/>
            <a:ext cx="4544832" cy="184665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r>
              <a:rPr lang="en-NZ" dirty="0">
                <a:solidFill>
                  <a:schemeClr val="accent1"/>
                </a:solidFill>
              </a:rPr>
              <a:t>External Collaborations</a:t>
            </a:r>
          </a:p>
          <a:p>
            <a:r>
              <a:rPr kumimoji="0" lang="en-NZ" sz="3600" b="0" i="0" u="none" strike="noStrike" cap="none" spc="0" normalizeH="0" baseline="0" dirty="0" err="1">
                <a:ln>
                  <a:noFill/>
                </a:ln>
                <a:solidFill>
                  <a:schemeClr val="accent3">
                    <a:lumMod val="75000"/>
                  </a:schemeClr>
                </a:solidFill>
                <a:effectLst/>
                <a:uFillTx/>
                <a:latin typeface="+mj-lt"/>
                <a:ea typeface="+mj-ea"/>
                <a:cs typeface="+mj-cs"/>
                <a:sym typeface="Calibri"/>
              </a:rPr>
              <a:t>IChemE</a:t>
            </a:r>
            <a:r>
              <a:rPr kumimoji="0" lang="en-NZ" sz="3600" b="0" i="0" u="none" strike="noStrike" cap="none" spc="0" normalizeH="0" baseline="0" dirty="0">
                <a:ln>
                  <a:noFill/>
                </a:ln>
                <a:solidFill>
                  <a:schemeClr val="accent3">
                    <a:lumMod val="75000"/>
                  </a:schemeClr>
                </a:solidFill>
                <a:effectLst/>
                <a:uFillTx/>
                <a:latin typeface="+mj-lt"/>
                <a:ea typeface="+mj-ea"/>
                <a:cs typeface="+mj-cs"/>
                <a:sym typeface="Calibri"/>
              </a:rPr>
              <a:t> Collaborations</a:t>
            </a:r>
          </a:p>
          <a:p>
            <a:r>
              <a:rPr lang="en-NZ" dirty="0">
                <a:solidFill>
                  <a:schemeClr val="tx1"/>
                </a:solidFill>
              </a:rPr>
              <a:t>Water SIG </a:t>
            </a:r>
            <a:endParaRPr kumimoji="0" lang="en-US" sz="3600" b="0" i="0" u="none" strike="noStrike" cap="none" spc="0" normalizeH="0" baseline="0" dirty="0">
              <a:ln>
                <a:noFill/>
              </a:ln>
              <a:solidFill>
                <a:schemeClr val="tx1"/>
              </a:solidFill>
              <a:effectLst/>
              <a:uFillTx/>
              <a:sym typeface="Calibri"/>
            </a:endParaRPr>
          </a:p>
        </p:txBody>
      </p:sp>
      <p:pic>
        <p:nvPicPr>
          <p:cNvPr id="3" name="Picture 3" descr="A group of people in a room&#10;&#10;Description generated with very high confidence">
            <a:extLst>
              <a:ext uri="{FF2B5EF4-FFF2-40B4-BE49-F238E27FC236}">
                <a16:creationId xmlns:a16="http://schemas.microsoft.com/office/drawing/2014/main" id="{2BEEFBF8-004C-4F1B-AAE3-EA2814633E86}"/>
              </a:ext>
            </a:extLst>
          </p:cNvPr>
          <p:cNvPicPr>
            <a:picLocks noChangeAspect="1"/>
          </p:cNvPicPr>
          <p:nvPr/>
        </p:nvPicPr>
        <p:blipFill>
          <a:blip r:embed="rId2"/>
          <a:stretch>
            <a:fillRect/>
          </a:stretch>
        </p:blipFill>
        <p:spPr>
          <a:xfrm>
            <a:off x="11318549" y="2220024"/>
            <a:ext cx="12059728" cy="8958531"/>
          </a:xfrm>
          <a:prstGeom prst="rect">
            <a:avLst/>
          </a:prstGeom>
        </p:spPr>
      </p:pic>
    </p:spTree>
    <p:extLst>
      <p:ext uri="{BB962C8B-B14F-4D97-AF65-F5344CB8AC3E}">
        <p14:creationId xmlns:p14="http://schemas.microsoft.com/office/powerpoint/2010/main" val="306590146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6924197" y="-1"/>
            <a:ext cx="16459201" cy="2286001"/>
          </a:xfrm>
          <a:prstGeom prst="rect">
            <a:avLst/>
          </a:prstGeom>
        </p:spPr>
        <p:txBody>
          <a:bodyPr/>
          <a:lstStyle>
            <a:lvl1pPr algn="r"/>
          </a:lstStyle>
          <a:p>
            <a:r>
              <a:rPr lang="en-GB" dirty="0"/>
              <a:t>Activities Report</a:t>
            </a:r>
            <a:endParaRPr dirty="0"/>
          </a:p>
        </p:txBody>
      </p:sp>
      <p:sp>
        <p:nvSpPr>
          <p:cNvPr id="146" name="Shape 146"/>
          <p:cNvSpPr/>
          <p:nvPr/>
        </p:nvSpPr>
        <p:spPr>
          <a:xfrm>
            <a:off x="14117883" y="-1"/>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4</a:t>
            </a:r>
            <a:r>
              <a:rPr dirty="0"/>
              <a:t>)</a:t>
            </a:r>
          </a:p>
        </p:txBody>
      </p:sp>
      <p:sp>
        <p:nvSpPr>
          <p:cNvPr id="10" name="Shape 139">
            <a:extLst>
              <a:ext uri="{FF2B5EF4-FFF2-40B4-BE49-F238E27FC236}">
                <a16:creationId xmlns:a16="http://schemas.microsoft.com/office/drawing/2014/main" id="{5FA8DE3C-DA7B-1248-B4CA-9B5B584B83D1}"/>
              </a:ext>
            </a:extLst>
          </p:cNvPr>
          <p:cNvSpPr>
            <a:spLocks noGrp="1"/>
          </p:cNvSpPr>
          <p:nvPr>
            <p:ph type="body" idx="1"/>
          </p:nvPr>
        </p:nvSpPr>
        <p:spPr>
          <a:xfrm>
            <a:off x="12967349" y="4078766"/>
            <a:ext cx="9064760" cy="10265281"/>
          </a:xfrm>
          <a:prstGeom prst="rect">
            <a:avLst/>
          </a:prstGeom>
        </p:spPr>
        <p:txBody>
          <a:bodyPr tIns="91439" bIns="91439" anchor="t">
            <a:noAutofit/>
          </a:bodyPr>
          <a:lstStyle/>
          <a:p>
            <a:pPr marL="0" indent="0">
              <a:buNone/>
            </a:pPr>
            <a:r>
              <a:rPr lang="en-GB" sz="4400" b="1" dirty="0"/>
              <a:t>Universities Liaison</a:t>
            </a:r>
          </a:p>
          <a:p>
            <a:pPr marL="0" indent="0">
              <a:buNone/>
            </a:pPr>
            <a:r>
              <a:rPr lang="en-GB" sz="4400" dirty="0"/>
              <a:t>Since December 2018 AGM</a:t>
            </a:r>
            <a:endParaRPr lang="en-GB" sz="4400" b="1" dirty="0"/>
          </a:p>
          <a:p>
            <a:pPr marL="1143000" indent="-1143000">
              <a:buFont typeface="+mj-lt"/>
              <a:buAutoNum type="arabicParenR"/>
            </a:pPr>
            <a:r>
              <a:rPr lang="en-NZ" sz="4400" dirty="0">
                <a:solidFill>
                  <a:schemeClr val="tx1"/>
                </a:solidFill>
              </a:rPr>
              <a:t>Water SIG committee have pooled their contacts in Academia</a:t>
            </a:r>
          </a:p>
          <a:p>
            <a:pPr marL="1143000" indent="-1143000">
              <a:buAutoNum type="arabicParenR"/>
            </a:pPr>
            <a:r>
              <a:rPr lang="en-NZ" sz="4400" dirty="0">
                <a:solidFill>
                  <a:schemeClr val="tx1"/>
                </a:solidFill>
              </a:rPr>
              <a:t>Promoting events through these simplified lines of communication</a:t>
            </a:r>
          </a:p>
          <a:p>
            <a:pPr marL="1143000" indent="-1143000">
              <a:buAutoNum type="arabicParenR"/>
            </a:pPr>
            <a:endParaRPr lang="en-NZ">
              <a:solidFill>
                <a:schemeClr val="tx1"/>
              </a:solidFill>
            </a:endParaRPr>
          </a:p>
          <a:p>
            <a:pPr marL="1143000" indent="-1143000">
              <a:buAutoNum type="arabicParenR"/>
            </a:pPr>
            <a:endParaRPr lang="en-NZ" sz="4400" dirty="0"/>
          </a:p>
          <a:p>
            <a:pPr marL="0" indent="0">
              <a:buNone/>
            </a:pPr>
            <a:endParaRPr lang="en-GB" sz="4400" dirty="0"/>
          </a:p>
        </p:txBody>
      </p:sp>
      <p:pic>
        <p:nvPicPr>
          <p:cNvPr id="6" name="Picture 6" descr="A screenshot of a cell phone&#10;&#10;Description generated with very high confidence">
            <a:extLst>
              <a:ext uri="{FF2B5EF4-FFF2-40B4-BE49-F238E27FC236}">
                <a16:creationId xmlns:a16="http://schemas.microsoft.com/office/drawing/2014/main" id="{C0280114-C2E9-4EA3-9717-D59920229FDA}"/>
              </a:ext>
            </a:extLst>
          </p:cNvPr>
          <p:cNvPicPr>
            <a:picLocks noChangeAspect="1"/>
          </p:cNvPicPr>
          <p:nvPr/>
        </p:nvPicPr>
        <p:blipFill>
          <a:blip r:embed="rId2"/>
          <a:stretch>
            <a:fillRect/>
          </a:stretch>
        </p:blipFill>
        <p:spPr>
          <a:xfrm>
            <a:off x="901138" y="132591"/>
            <a:ext cx="10614581" cy="13395856"/>
          </a:xfrm>
          <a:prstGeom prst="rect">
            <a:avLst/>
          </a:prstGeom>
        </p:spPr>
      </p:pic>
    </p:spTree>
    <p:extLst>
      <p:ext uri="{BB962C8B-B14F-4D97-AF65-F5344CB8AC3E}">
        <p14:creationId xmlns:p14="http://schemas.microsoft.com/office/powerpoint/2010/main" val="1231596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471936" y="-1"/>
            <a:ext cx="16459201" cy="2286001"/>
          </a:xfrm>
          <a:prstGeom prst="rect">
            <a:avLst/>
          </a:prstGeom>
        </p:spPr>
        <p:txBody>
          <a:bodyPr/>
          <a:lstStyle>
            <a:lvl1pPr algn="r"/>
          </a:lstStyle>
          <a:p>
            <a:r>
              <a:t>Voting System</a:t>
            </a:r>
          </a:p>
        </p:txBody>
      </p:sp>
      <p:sp>
        <p:nvSpPr>
          <p:cNvPr id="134" name="Shape 134"/>
          <p:cNvSpPr>
            <a:spLocks noGrp="1"/>
          </p:cNvSpPr>
          <p:nvPr>
            <p:ph type="body" idx="1"/>
          </p:nvPr>
        </p:nvSpPr>
        <p:spPr>
          <a:xfrm>
            <a:off x="452863" y="2286000"/>
            <a:ext cx="16459200" cy="9051926"/>
          </a:xfrm>
          <a:prstGeom prst="rect">
            <a:avLst/>
          </a:prstGeom>
        </p:spPr>
        <p:txBody>
          <a:bodyPr>
            <a:normAutofit/>
          </a:bodyPr>
          <a:lstStyle/>
          <a:p>
            <a:pPr marL="1028700" indent="-1028700">
              <a:buFontTx/>
              <a:buAutoNum type="arabicParenR"/>
            </a:pPr>
            <a:r>
              <a:rPr sz="6000" dirty="0"/>
              <a:t>Check the handout</a:t>
            </a:r>
            <a:r>
              <a:rPr lang="en-GB" sz="6000" dirty="0"/>
              <a:t>s</a:t>
            </a:r>
            <a:endParaRPr sz="6000" dirty="0"/>
          </a:p>
          <a:p>
            <a:pPr marL="1028700" indent="-1028700">
              <a:buFontTx/>
              <a:buAutoNum type="arabicParenR"/>
            </a:pPr>
            <a:r>
              <a:rPr sz="6000" dirty="0"/>
              <a:t>Raise any objection via questions box</a:t>
            </a:r>
          </a:p>
          <a:p>
            <a:pPr marL="1028700" indent="-1028700">
              <a:buFontTx/>
              <a:buAutoNum type="arabicParenR"/>
            </a:pPr>
            <a:r>
              <a:rPr sz="6000" dirty="0"/>
              <a:t>Vote </a:t>
            </a:r>
            <a:br>
              <a:rPr sz="6000" dirty="0"/>
            </a:br>
            <a:r>
              <a:rPr sz="6000" dirty="0"/>
              <a:t>(if you are a </a:t>
            </a:r>
            <a:r>
              <a:rPr lang="en-GB" sz="6000" dirty="0"/>
              <a:t>Water </a:t>
            </a:r>
            <a:r>
              <a:rPr sz="6000" dirty="0"/>
              <a:t>SIG member and paid up </a:t>
            </a:r>
            <a:r>
              <a:rPr sz="6000" dirty="0" err="1"/>
              <a:t>AMIChemE</a:t>
            </a:r>
            <a:r>
              <a:rPr sz="6000" dirty="0"/>
              <a:t>, </a:t>
            </a:r>
            <a:r>
              <a:rPr sz="6000" dirty="0" err="1"/>
              <a:t>MIChemE</a:t>
            </a:r>
            <a:r>
              <a:rPr sz="6000" dirty="0"/>
              <a:t>, FIChemE, </a:t>
            </a:r>
            <a:br>
              <a:rPr sz="6000" dirty="0"/>
            </a:br>
            <a:r>
              <a:rPr sz="6000" dirty="0"/>
              <a:t>Professional Process Safety Engineer)</a:t>
            </a:r>
          </a:p>
        </p:txBody>
      </p:sp>
    </p:spTree>
    <p:extLst>
      <p:ext uri="{BB962C8B-B14F-4D97-AF65-F5344CB8AC3E}">
        <p14:creationId xmlns:p14="http://schemas.microsoft.com/office/powerpoint/2010/main" val="22854005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75BF86D-47D4-4F73-8886-6F44395D955D}"/>
              </a:ext>
            </a:extLst>
          </p:cNvPr>
          <p:cNvSpPr txBox="1"/>
          <p:nvPr/>
        </p:nvSpPr>
        <p:spPr>
          <a:xfrm>
            <a:off x="225219" y="1745318"/>
            <a:ext cx="5131323"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fromWordArt="0" anchor="t" anchorCtr="0" forceAA="0" compatLnSpc="1">
            <a:prstTxWarp prst="textNoShape">
              <a:avLst/>
            </a:prstTxWarp>
            <a:spAutoFit/>
          </a:bodyPr>
          <a:lstStyle/>
          <a:p>
            <a:r>
              <a:rPr lang="en-US" b="1"/>
              <a:t>Universities Liaison</a:t>
            </a:r>
            <a:endParaRPr lang="en-US"/>
          </a:p>
        </p:txBody>
      </p:sp>
      <p:pic>
        <p:nvPicPr>
          <p:cNvPr id="10" name="Picture 10" descr="A screenshot of a cell phone&#10;&#10;Description generated with very high confidence">
            <a:extLst>
              <a:ext uri="{FF2B5EF4-FFF2-40B4-BE49-F238E27FC236}">
                <a16:creationId xmlns:a16="http://schemas.microsoft.com/office/drawing/2014/main" id="{E509E280-301D-464A-BC48-58E71A05BED4}"/>
              </a:ext>
            </a:extLst>
          </p:cNvPr>
          <p:cNvPicPr>
            <a:picLocks noChangeAspect="1"/>
          </p:cNvPicPr>
          <p:nvPr/>
        </p:nvPicPr>
        <p:blipFill>
          <a:blip r:embed="rId2"/>
          <a:stretch>
            <a:fillRect/>
          </a:stretch>
        </p:blipFill>
        <p:spPr>
          <a:xfrm>
            <a:off x="10587208" y="389571"/>
            <a:ext cx="13348354" cy="13117191"/>
          </a:xfrm>
          <a:prstGeom prst="rect">
            <a:avLst/>
          </a:prstGeom>
        </p:spPr>
      </p:pic>
      <p:sp>
        <p:nvSpPr>
          <p:cNvPr id="12" name="TextBox 11">
            <a:extLst>
              <a:ext uri="{FF2B5EF4-FFF2-40B4-BE49-F238E27FC236}">
                <a16:creationId xmlns:a16="http://schemas.microsoft.com/office/drawing/2014/main" id="{6362F660-3DD5-4464-97D1-2CF4573A7382}"/>
              </a:ext>
            </a:extLst>
          </p:cNvPr>
          <p:cNvSpPr txBox="1"/>
          <p:nvPr/>
        </p:nvSpPr>
        <p:spPr>
          <a:xfrm>
            <a:off x="896195" y="3009250"/>
            <a:ext cx="8179323" cy="1009506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fromWordArt="0" anchor="t" anchorCtr="0" forceAA="0" compatLnSpc="1">
            <a:prstTxWarp prst="textNoShape">
              <a:avLst/>
            </a:prstTxWarp>
            <a:spAutoFit/>
          </a:bodyPr>
          <a:lstStyle/>
          <a:p>
            <a:r>
              <a:rPr lang="en-GB" sz="4400" dirty="0"/>
              <a:t>For 2020...</a:t>
            </a:r>
          </a:p>
          <a:p>
            <a:pPr marL="742950" indent="-742950">
              <a:buAutoNum type="arabicParenR"/>
            </a:pPr>
            <a:r>
              <a:rPr lang="en-NZ" sz="4400" dirty="0">
                <a:solidFill>
                  <a:schemeClr val="tx1"/>
                </a:solidFill>
                <a:ea typeface="+mj-lt"/>
                <a:cs typeface="Arial"/>
              </a:rPr>
              <a:t>Open invitation to SIG members to add to the list of University contacts shown here...</a:t>
            </a:r>
            <a:endParaRPr lang="en-US" sz="4400" dirty="0">
              <a:solidFill>
                <a:schemeClr val="tx1"/>
              </a:solidFill>
              <a:ea typeface="+mj-lt"/>
              <a:cs typeface="Calibri"/>
            </a:endParaRPr>
          </a:p>
          <a:p>
            <a:pPr marL="742950" indent="-742950">
              <a:buAutoNum type="arabicParenR"/>
            </a:pPr>
            <a:r>
              <a:rPr lang="en-NZ" sz="4400" dirty="0">
                <a:solidFill>
                  <a:schemeClr val="tx1"/>
                </a:solidFill>
                <a:cs typeface="Arial"/>
              </a:rPr>
              <a:t>Promotion of events in both directions</a:t>
            </a:r>
          </a:p>
          <a:p>
            <a:pPr marL="742950" indent="-742950">
              <a:buAutoNum type="arabicParenR"/>
            </a:pPr>
            <a:r>
              <a:rPr lang="en-NZ" sz="4400" dirty="0">
                <a:solidFill>
                  <a:schemeClr val="tx1"/>
                </a:solidFill>
                <a:cs typeface="Arial"/>
              </a:rPr>
              <a:t>Water SIG sponsored awards and bursaries can be nominated through the committee</a:t>
            </a:r>
          </a:p>
          <a:p>
            <a:pPr marL="742950" indent="-742950">
              <a:buAutoNum type="arabicParenR"/>
            </a:pPr>
            <a:r>
              <a:rPr lang="en-NZ" sz="4400" dirty="0">
                <a:solidFill>
                  <a:schemeClr val="tx1"/>
                </a:solidFill>
                <a:cs typeface="Arial"/>
              </a:rPr>
              <a:t>Ideas for events always welcomed...</a:t>
            </a:r>
          </a:p>
          <a:p>
            <a:r>
              <a:rPr lang="en-GB" dirty="0"/>
              <a:t>​</a:t>
            </a:r>
          </a:p>
          <a:p>
            <a:endParaRPr lang="en-US" dirty="0">
              <a:latin typeface="&amp;quot"/>
            </a:endParaRPr>
          </a:p>
        </p:txBody>
      </p:sp>
    </p:spTree>
    <p:extLst>
      <p:ext uri="{BB962C8B-B14F-4D97-AF65-F5344CB8AC3E}">
        <p14:creationId xmlns:p14="http://schemas.microsoft.com/office/powerpoint/2010/main" val="308760837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7454737" y="-1"/>
            <a:ext cx="16459201" cy="2286001"/>
          </a:xfrm>
          <a:prstGeom prst="rect">
            <a:avLst/>
          </a:prstGeom>
        </p:spPr>
        <p:txBody>
          <a:bodyPr/>
          <a:lstStyle>
            <a:lvl1pPr algn="r"/>
          </a:lstStyle>
          <a:p>
            <a:r>
              <a:rPr lang="en-GB" dirty="0"/>
              <a:t>Activities Report</a:t>
            </a:r>
            <a:endParaRPr dirty="0"/>
          </a:p>
        </p:txBody>
      </p:sp>
      <p:sp>
        <p:nvSpPr>
          <p:cNvPr id="146" name="Shape 146"/>
          <p:cNvSpPr/>
          <p:nvPr/>
        </p:nvSpPr>
        <p:spPr>
          <a:xfrm>
            <a:off x="14117883" y="-1"/>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4</a:t>
            </a:r>
            <a:r>
              <a:rPr dirty="0"/>
              <a:t>)</a:t>
            </a:r>
          </a:p>
        </p:txBody>
      </p:sp>
      <p:sp>
        <p:nvSpPr>
          <p:cNvPr id="10" name="Shape 139">
            <a:extLst>
              <a:ext uri="{FF2B5EF4-FFF2-40B4-BE49-F238E27FC236}">
                <a16:creationId xmlns:a16="http://schemas.microsoft.com/office/drawing/2014/main" id="{5FA8DE3C-DA7B-1248-B4CA-9B5B584B83D1}"/>
              </a:ext>
            </a:extLst>
          </p:cNvPr>
          <p:cNvSpPr>
            <a:spLocks noGrp="1"/>
          </p:cNvSpPr>
          <p:nvPr>
            <p:ph type="body" idx="1"/>
          </p:nvPr>
        </p:nvSpPr>
        <p:spPr>
          <a:xfrm>
            <a:off x="452864" y="2252980"/>
            <a:ext cx="23299233" cy="10280992"/>
          </a:xfrm>
          <a:prstGeom prst="rect">
            <a:avLst/>
          </a:prstGeom>
        </p:spPr>
        <p:txBody>
          <a:bodyPr>
            <a:noAutofit/>
          </a:bodyPr>
          <a:lstStyle/>
          <a:p>
            <a:pPr marL="0" indent="0">
              <a:buNone/>
            </a:pPr>
            <a:r>
              <a:rPr lang="en-GB" sz="4400" b="1" dirty="0"/>
              <a:t>Schools Liaison</a:t>
            </a:r>
          </a:p>
          <a:p>
            <a:pPr marL="0" indent="0">
              <a:buNone/>
            </a:pPr>
            <a:r>
              <a:rPr lang="en-GB" sz="4400" dirty="0"/>
              <a:t>Since December 2018 AGM</a:t>
            </a:r>
          </a:p>
          <a:p>
            <a:pPr marL="0" indent="0">
              <a:buNone/>
            </a:pPr>
            <a:r>
              <a:rPr lang="en-NZ" sz="4400" dirty="0">
                <a:solidFill>
                  <a:schemeClr val="tx1"/>
                </a:solidFill>
              </a:rPr>
              <a:t>Water Boxes given to:</a:t>
            </a:r>
          </a:p>
          <a:p>
            <a:pPr marL="1143000" indent="-1143000">
              <a:buFont typeface="+mj-lt"/>
              <a:buAutoNum type="arabicParenR"/>
            </a:pPr>
            <a:r>
              <a:rPr lang="en-NZ" sz="4400" dirty="0" err="1">
                <a:solidFill>
                  <a:schemeClr val="tx1"/>
                </a:solidFill>
              </a:rPr>
              <a:t>Oxpring</a:t>
            </a:r>
            <a:r>
              <a:rPr lang="en-NZ" sz="4400" dirty="0">
                <a:solidFill>
                  <a:schemeClr val="tx1"/>
                </a:solidFill>
              </a:rPr>
              <a:t> Primary School Sheffield (WET News #78)</a:t>
            </a:r>
          </a:p>
          <a:p>
            <a:pPr marL="1143000" indent="-1143000">
              <a:buFont typeface="+mj-lt"/>
              <a:buAutoNum type="arabicParenR"/>
            </a:pPr>
            <a:r>
              <a:rPr lang="en-NZ" sz="4400" dirty="0" err="1">
                <a:solidFill>
                  <a:schemeClr val="tx1"/>
                </a:solidFill>
              </a:rPr>
              <a:t>Tahuna</a:t>
            </a:r>
            <a:r>
              <a:rPr lang="en-NZ" sz="4400" dirty="0">
                <a:solidFill>
                  <a:schemeClr val="tx1"/>
                </a:solidFill>
              </a:rPr>
              <a:t> Intermediate School, New Zealand (WET News #78)</a:t>
            </a:r>
          </a:p>
          <a:p>
            <a:pPr marL="1143000" indent="-1143000">
              <a:buFont typeface="+mj-lt"/>
              <a:buAutoNum type="arabicParenR"/>
            </a:pPr>
            <a:r>
              <a:rPr lang="en-NZ" sz="4400" dirty="0">
                <a:solidFill>
                  <a:schemeClr val="tx1"/>
                </a:solidFill>
              </a:rPr>
              <a:t>Park Road School Warrington</a:t>
            </a:r>
          </a:p>
          <a:p>
            <a:pPr marL="1143000" indent="-1143000">
              <a:buFont typeface="+mj-lt"/>
              <a:buAutoNum type="arabicParenR"/>
            </a:pPr>
            <a:r>
              <a:rPr lang="en-NZ" sz="4400" dirty="0">
                <a:solidFill>
                  <a:schemeClr val="tx1"/>
                </a:solidFill>
              </a:rPr>
              <a:t>Greenhill Primary School, Leeds</a:t>
            </a:r>
          </a:p>
          <a:p>
            <a:pPr marL="1133475" indent="-1133475"/>
            <a:r>
              <a:rPr lang="en-NZ" sz="4400" dirty="0">
                <a:solidFill>
                  <a:schemeClr val="tx1"/>
                </a:solidFill>
              </a:rPr>
              <a:t>5 Boxes sold to Cranfield University for a special outreach project</a:t>
            </a:r>
          </a:p>
          <a:p>
            <a:pPr marL="0" indent="0">
              <a:buNone/>
            </a:pPr>
            <a:r>
              <a:rPr lang="en-NZ" sz="4400" dirty="0">
                <a:solidFill>
                  <a:schemeClr val="tx1"/>
                </a:solidFill>
              </a:rPr>
              <a:t>Looking Forward - </a:t>
            </a:r>
          </a:p>
          <a:p>
            <a:pPr marL="1143000" indent="-1143000">
              <a:buFont typeface="+mj-lt"/>
              <a:buAutoNum type="arabicParenR"/>
            </a:pPr>
            <a:r>
              <a:rPr lang="en-NZ" sz="4400" dirty="0">
                <a:solidFill>
                  <a:schemeClr val="tx1"/>
                </a:solidFill>
              </a:rPr>
              <a:t>4 more enquiries in the pipeline. </a:t>
            </a:r>
          </a:p>
          <a:p>
            <a:pPr marL="1143000" indent="-1143000">
              <a:buFont typeface="+mj-lt"/>
              <a:buAutoNum type="arabicParenR"/>
            </a:pPr>
            <a:r>
              <a:rPr lang="en-NZ" sz="4400" dirty="0">
                <a:solidFill>
                  <a:schemeClr val="tx1"/>
                </a:solidFill>
              </a:rPr>
              <a:t>Need to resolve supply issues early in 2020 so further requests can be met. </a:t>
            </a:r>
            <a:br>
              <a:rPr lang="en-NZ" sz="4400" dirty="0">
                <a:solidFill>
                  <a:schemeClr val="tx1"/>
                </a:solidFill>
              </a:rPr>
            </a:br>
            <a:r>
              <a:rPr lang="en-NZ" sz="4400" dirty="0">
                <a:solidFill>
                  <a:schemeClr val="tx1"/>
                </a:solidFill>
              </a:rPr>
              <a:t>Discussions ongoing with Veolia Water in Paris.</a:t>
            </a:r>
            <a:endParaRPr lang="en-GB" sz="4400" dirty="0">
              <a:solidFill>
                <a:schemeClr val="tx1"/>
              </a:solidFill>
            </a:endParaRPr>
          </a:p>
          <a:p>
            <a:pPr marL="0" indent="0">
              <a:buNone/>
            </a:pPr>
            <a:endParaRPr lang="en-GB" sz="4400" dirty="0"/>
          </a:p>
        </p:txBody>
      </p:sp>
    </p:spTree>
    <p:extLst>
      <p:ext uri="{BB962C8B-B14F-4D97-AF65-F5344CB8AC3E}">
        <p14:creationId xmlns:p14="http://schemas.microsoft.com/office/powerpoint/2010/main" val="372769103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7471936" y="0"/>
            <a:ext cx="16459201" cy="2286001"/>
          </a:xfrm>
          <a:prstGeom prst="rect">
            <a:avLst/>
          </a:prstGeom>
        </p:spPr>
        <p:txBody>
          <a:bodyPr/>
          <a:lstStyle>
            <a:lvl1pPr algn="r"/>
          </a:lstStyle>
          <a:p>
            <a:r>
              <a:rPr dirty="0"/>
              <a:t>Chair</a:t>
            </a:r>
            <a:r>
              <a:rPr lang="en-GB" dirty="0"/>
              <a:t>’s Report</a:t>
            </a:r>
            <a:endParaRPr dirty="0"/>
          </a:p>
        </p:txBody>
      </p:sp>
      <p:sp>
        <p:nvSpPr>
          <p:cNvPr id="149" name="Shape 149"/>
          <p:cNvSpPr/>
          <p:nvPr/>
        </p:nvSpPr>
        <p:spPr>
          <a:xfrm>
            <a:off x="15701536" y="0"/>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5</a:t>
            </a:r>
            <a:r>
              <a:rPr dirty="0"/>
              <a:t>)</a:t>
            </a:r>
          </a:p>
        </p:txBody>
      </p:sp>
      <p:sp>
        <p:nvSpPr>
          <p:cNvPr id="9" name="Shape 139">
            <a:extLst>
              <a:ext uri="{FF2B5EF4-FFF2-40B4-BE49-F238E27FC236}">
                <a16:creationId xmlns:a16="http://schemas.microsoft.com/office/drawing/2014/main" id="{2D506AC9-1771-1F45-A569-7125802CEBE5}"/>
              </a:ext>
            </a:extLst>
          </p:cNvPr>
          <p:cNvSpPr>
            <a:spLocks noGrp="1"/>
          </p:cNvSpPr>
          <p:nvPr>
            <p:ph type="body" idx="1"/>
          </p:nvPr>
        </p:nvSpPr>
        <p:spPr>
          <a:xfrm>
            <a:off x="452864" y="2252980"/>
            <a:ext cx="23299233" cy="10280992"/>
          </a:xfrm>
          <a:prstGeom prst="rect">
            <a:avLst/>
          </a:prstGeom>
        </p:spPr>
        <p:txBody>
          <a:bodyPr tIns="91439" bIns="91439" anchor="t">
            <a:noAutofit/>
          </a:bodyPr>
          <a:lstStyle/>
          <a:p>
            <a:pPr marL="0" indent="0">
              <a:buNone/>
            </a:pPr>
            <a:r>
              <a:rPr lang="en-GB" sz="4400" b="1" dirty="0"/>
              <a:t>2020 Committee</a:t>
            </a:r>
            <a:endParaRPr lang="en-GB" sz="4400" dirty="0"/>
          </a:p>
          <a:p>
            <a:pPr marL="742950" indent="-742950">
              <a:buAutoNum type="arabicParenR"/>
            </a:pPr>
            <a:r>
              <a:rPr lang="en-GB" sz="4400" dirty="0">
                <a:ea typeface="+mj-lt"/>
                <a:cs typeface="+mj-lt"/>
              </a:rPr>
              <a:t>Defined roles &amp; responsibilities</a:t>
            </a:r>
            <a:endParaRPr lang="en-US" sz="4400" dirty="0">
              <a:ea typeface="+mj-lt"/>
              <a:cs typeface="+mj-lt"/>
            </a:endParaRPr>
          </a:p>
          <a:p>
            <a:pPr marL="742950" indent="-742950">
              <a:buAutoNum type="arabicParenR"/>
            </a:pPr>
            <a:r>
              <a:rPr lang="en-GB" sz="4400" dirty="0">
                <a:ea typeface="+mj-lt"/>
                <a:cs typeface="+mj-lt"/>
              </a:rPr>
              <a:t>Global Reach</a:t>
            </a:r>
            <a:endParaRPr lang="en-US" sz="4400" dirty="0">
              <a:ea typeface="+mj-lt"/>
              <a:cs typeface="+mj-lt"/>
            </a:endParaRPr>
          </a:p>
          <a:p>
            <a:pPr marL="1167130" lvl="1" indent="-742950">
              <a:buAutoNum type="alphaLcPeriod"/>
            </a:pPr>
            <a:r>
              <a:rPr lang="en-GB" sz="4400" dirty="0">
                <a:ea typeface="+mj-lt"/>
                <a:cs typeface="+mj-lt"/>
              </a:rPr>
              <a:t>All committee meetings are held online-only</a:t>
            </a:r>
            <a:endParaRPr lang="en-US" sz="4400" dirty="0">
              <a:ea typeface="+mj-lt"/>
              <a:cs typeface="+mj-lt"/>
            </a:endParaRPr>
          </a:p>
          <a:p>
            <a:pPr marL="1167130" lvl="1" indent="-742950">
              <a:buAutoNum type="alphaLcPeriod"/>
            </a:pPr>
            <a:r>
              <a:rPr lang="en-GB" sz="4400" dirty="0">
                <a:ea typeface="+mj-lt"/>
                <a:cs typeface="+mj-lt"/>
              </a:rPr>
              <a:t>Committee meeting times and dates are determined by Doodle Poll, and are either 9am or 9pm London Time</a:t>
            </a:r>
            <a:endParaRPr lang="en-US" sz="4400" dirty="0">
              <a:ea typeface="+mj-lt"/>
              <a:cs typeface="+mj-lt"/>
            </a:endParaRPr>
          </a:p>
          <a:p>
            <a:pPr marL="1167130" lvl="1" indent="-742950">
              <a:buAutoNum type="alphaLcPeriod"/>
            </a:pPr>
            <a:r>
              <a:rPr lang="en-GB" sz="4400" dirty="0">
                <a:ea typeface="+mj-lt"/>
                <a:cs typeface="+mj-lt"/>
              </a:rPr>
              <a:t>Agendas, Minutes and Actions shared by Dropbox Paper currently, although we are looking to get a SharePoint site up for greater accessibility</a:t>
            </a:r>
            <a:endParaRPr lang="en-GB" dirty="0"/>
          </a:p>
          <a:p>
            <a:pPr marL="1167492" lvl="1" indent="-742950">
              <a:buFont typeface="+mj-lt"/>
              <a:buAutoNum type="alphaLcPeriod"/>
            </a:pPr>
            <a:endParaRPr lang="en-GB" sz="4400" dirty="0"/>
          </a:p>
          <a:p>
            <a:pPr marL="1167492" lvl="1" indent="-742950">
              <a:buFont typeface="+mj-lt"/>
              <a:buAutoNum type="alphaLcPeriod"/>
            </a:pPr>
            <a:endParaRPr lang="en-GB" sz="4400" dirty="0"/>
          </a:p>
        </p:txBody>
      </p:sp>
    </p:spTree>
    <p:extLst>
      <p:ext uri="{BB962C8B-B14F-4D97-AF65-F5344CB8AC3E}">
        <p14:creationId xmlns:p14="http://schemas.microsoft.com/office/powerpoint/2010/main" val="38525041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7471936" y="0"/>
            <a:ext cx="16459201" cy="2286001"/>
          </a:xfrm>
          <a:prstGeom prst="rect">
            <a:avLst/>
          </a:prstGeom>
        </p:spPr>
        <p:txBody>
          <a:bodyPr/>
          <a:lstStyle>
            <a:lvl1pPr algn="r"/>
          </a:lstStyle>
          <a:p>
            <a:r>
              <a:rPr dirty="0"/>
              <a:t>Chair</a:t>
            </a:r>
            <a:r>
              <a:rPr lang="en-GB" dirty="0"/>
              <a:t>’s Report</a:t>
            </a:r>
            <a:endParaRPr dirty="0"/>
          </a:p>
        </p:txBody>
      </p:sp>
      <p:sp>
        <p:nvSpPr>
          <p:cNvPr id="149" name="Shape 149"/>
          <p:cNvSpPr/>
          <p:nvPr/>
        </p:nvSpPr>
        <p:spPr>
          <a:xfrm>
            <a:off x="15701536" y="0"/>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5</a:t>
            </a:r>
            <a:r>
              <a:rPr dirty="0"/>
              <a:t>)</a:t>
            </a:r>
          </a:p>
        </p:txBody>
      </p:sp>
      <p:graphicFrame>
        <p:nvGraphicFramePr>
          <p:cNvPr id="5" name="Chart 4">
            <a:extLst>
              <a:ext uri="{FF2B5EF4-FFF2-40B4-BE49-F238E27FC236}">
                <a16:creationId xmlns:a16="http://schemas.microsoft.com/office/drawing/2014/main" id="{885C1633-072E-2749-B4EA-A5499D40FBE4}"/>
              </a:ext>
            </a:extLst>
          </p:cNvPr>
          <p:cNvGraphicFramePr>
            <a:graphicFrameLocks noGrp="1"/>
          </p:cNvGraphicFramePr>
          <p:nvPr>
            <p:extLst>
              <p:ext uri="{D42A27DB-BD31-4B8C-83A1-F6EECF244321}">
                <p14:modId xmlns:p14="http://schemas.microsoft.com/office/powerpoint/2010/main" val="2909241660"/>
              </p:ext>
            </p:extLst>
          </p:nvPr>
        </p:nvGraphicFramePr>
        <p:xfrm>
          <a:off x="-1667133" y="2286001"/>
          <a:ext cx="21633366" cy="1124042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D7EA1C59-3FA9-ED4B-8911-D5B5B87CB0C7}"/>
              </a:ext>
            </a:extLst>
          </p:cNvPr>
          <p:cNvSpPr/>
          <p:nvPr/>
        </p:nvSpPr>
        <p:spPr>
          <a:xfrm>
            <a:off x="18756352" y="6455830"/>
            <a:ext cx="12192000" cy="5632311"/>
          </a:xfrm>
          <a:prstGeom prst="rect">
            <a:avLst/>
          </a:prstGeom>
        </p:spPr>
        <p:txBody>
          <a:bodyPr>
            <a:spAutoFit/>
          </a:bodyPr>
          <a:lstStyle/>
          <a:p>
            <a:r>
              <a:rPr lang="en-US" sz="2400" b="1" dirty="0"/>
              <a:t>Dual</a:t>
            </a:r>
          </a:p>
          <a:p>
            <a:r>
              <a:rPr lang="en-US" sz="2400" dirty="0"/>
              <a:t>Belgium</a:t>
            </a:r>
          </a:p>
          <a:p>
            <a:r>
              <a:rPr lang="en-US" sz="2400" dirty="0"/>
              <a:t>Brunei Darussalam</a:t>
            </a:r>
          </a:p>
          <a:p>
            <a:r>
              <a:rPr lang="en-US" sz="2400" dirty="0"/>
              <a:t>France</a:t>
            </a:r>
          </a:p>
          <a:p>
            <a:r>
              <a:rPr lang="en-US" sz="2400" dirty="0"/>
              <a:t>Greece</a:t>
            </a:r>
          </a:p>
          <a:p>
            <a:r>
              <a:rPr lang="en-US" sz="2400" dirty="0"/>
              <a:t>Lebanon</a:t>
            </a:r>
          </a:p>
          <a:p>
            <a:r>
              <a:rPr lang="en-US" sz="2400" dirty="0"/>
              <a:t>Mauritius</a:t>
            </a:r>
          </a:p>
          <a:p>
            <a:r>
              <a:rPr lang="en-US" sz="2400" dirty="0"/>
              <a:t>Oman</a:t>
            </a:r>
          </a:p>
          <a:p>
            <a:r>
              <a:rPr lang="en-US" sz="2400" dirty="0"/>
              <a:t>Pakistan</a:t>
            </a:r>
          </a:p>
          <a:p>
            <a:r>
              <a:rPr lang="en-US" sz="2400" dirty="0"/>
              <a:t>Philippines</a:t>
            </a:r>
          </a:p>
          <a:p>
            <a:r>
              <a:rPr lang="en-US" sz="2400" dirty="0"/>
              <a:t>Saudi Arabia</a:t>
            </a:r>
          </a:p>
          <a:p>
            <a:r>
              <a:rPr lang="en-US" sz="2400" dirty="0"/>
              <a:t>Sweden</a:t>
            </a:r>
          </a:p>
          <a:p>
            <a:r>
              <a:rPr lang="en-US" sz="2400" dirty="0"/>
              <a:t>Switzerland</a:t>
            </a:r>
          </a:p>
          <a:p>
            <a:endParaRPr lang="en-US" sz="2400" dirty="0"/>
          </a:p>
          <a:p>
            <a:endParaRPr lang="en-US" sz="2400" dirty="0"/>
          </a:p>
        </p:txBody>
      </p:sp>
      <p:sp>
        <p:nvSpPr>
          <p:cNvPr id="8" name="Rectangle 7">
            <a:extLst>
              <a:ext uri="{FF2B5EF4-FFF2-40B4-BE49-F238E27FC236}">
                <a16:creationId xmlns:a16="http://schemas.microsoft.com/office/drawing/2014/main" id="{AB75E68F-3DE7-534F-9453-7258CDC4A87C}"/>
              </a:ext>
            </a:extLst>
          </p:cNvPr>
          <p:cNvSpPr/>
          <p:nvPr/>
        </p:nvSpPr>
        <p:spPr>
          <a:xfrm>
            <a:off x="22064546" y="6455830"/>
            <a:ext cx="12192000" cy="6740307"/>
          </a:xfrm>
          <a:prstGeom prst="rect">
            <a:avLst/>
          </a:prstGeom>
        </p:spPr>
        <p:txBody>
          <a:bodyPr>
            <a:spAutoFit/>
          </a:bodyPr>
          <a:lstStyle/>
          <a:p>
            <a:r>
              <a:rPr lang="en-US" sz="2400" b="1" dirty="0"/>
              <a:t>Single</a:t>
            </a:r>
          </a:p>
          <a:p>
            <a:r>
              <a:rPr lang="en-US" sz="2400" dirty="0"/>
              <a:t>Austria</a:t>
            </a:r>
          </a:p>
          <a:p>
            <a:r>
              <a:rPr lang="en-US" sz="2400" dirty="0"/>
              <a:t>Bahrain</a:t>
            </a:r>
          </a:p>
          <a:p>
            <a:r>
              <a:rPr lang="en-US" sz="2400" dirty="0"/>
              <a:t>Germany</a:t>
            </a:r>
          </a:p>
          <a:p>
            <a:r>
              <a:rPr lang="en-US" sz="2400" dirty="0"/>
              <a:t>Israel</a:t>
            </a:r>
          </a:p>
          <a:p>
            <a:r>
              <a:rPr lang="en-US" sz="2400" dirty="0"/>
              <a:t>Italy</a:t>
            </a:r>
          </a:p>
          <a:p>
            <a:r>
              <a:rPr lang="en-US" sz="2400" dirty="0"/>
              <a:t>Jamaica</a:t>
            </a:r>
          </a:p>
          <a:p>
            <a:r>
              <a:rPr lang="en-US" sz="2400" dirty="0"/>
              <a:t>Japan</a:t>
            </a:r>
          </a:p>
          <a:p>
            <a:r>
              <a:rPr lang="en-US" sz="2400" dirty="0"/>
              <a:t>Jersey</a:t>
            </a:r>
          </a:p>
          <a:p>
            <a:r>
              <a:rPr lang="en-US" sz="2400" dirty="0"/>
              <a:t>Kenya</a:t>
            </a:r>
          </a:p>
          <a:p>
            <a:r>
              <a:rPr lang="en-US" sz="2400" dirty="0"/>
              <a:t>Kuwait</a:t>
            </a:r>
          </a:p>
          <a:p>
            <a:r>
              <a:rPr lang="en-US" sz="2400" dirty="0"/>
              <a:t>Malta</a:t>
            </a:r>
          </a:p>
          <a:p>
            <a:r>
              <a:rPr lang="en-US" sz="2400" dirty="0"/>
              <a:t>Namibia</a:t>
            </a:r>
          </a:p>
          <a:p>
            <a:r>
              <a:rPr lang="en-US" sz="2400" dirty="0"/>
              <a:t>Nigeria</a:t>
            </a:r>
          </a:p>
          <a:p>
            <a:r>
              <a:rPr lang="en-US" sz="2400" dirty="0"/>
              <a:t>Norway</a:t>
            </a:r>
          </a:p>
          <a:p>
            <a:r>
              <a:rPr lang="en-US" sz="2400" dirty="0"/>
              <a:t>Poland</a:t>
            </a:r>
          </a:p>
          <a:p>
            <a:r>
              <a:rPr lang="en-US" sz="2400" dirty="0"/>
              <a:t>Qatar</a:t>
            </a:r>
          </a:p>
          <a:p>
            <a:r>
              <a:rPr lang="en-US" sz="2400" dirty="0"/>
              <a:t>Sri Lanka</a:t>
            </a:r>
          </a:p>
        </p:txBody>
      </p:sp>
      <p:sp>
        <p:nvSpPr>
          <p:cNvPr id="12" name="TextBox 11">
            <a:extLst>
              <a:ext uri="{FF2B5EF4-FFF2-40B4-BE49-F238E27FC236}">
                <a16:creationId xmlns:a16="http://schemas.microsoft.com/office/drawing/2014/main" id="{04D4399C-D9A4-4547-A10F-AEC7EA073FEC}"/>
              </a:ext>
            </a:extLst>
          </p:cNvPr>
          <p:cNvSpPr txBox="1"/>
          <p:nvPr/>
        </p:nvSpPr>
        <p:spPr>
          <a:xfrm>
            <a:off x="9149550" y="11625150"/>
            <a:ext cx="5317479" cy="184665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Water SIG		60% UK</a:t>
            </a:r>
          </a:p>
          <a:p>
            <a:pPr marL="0" marR="0" indent="0" algn="l" defTabSz="914400" rtl="0" fontAlgn="auto" latinLnBrk="0" hangingPunct="0">
              <a:lnSpc>
                <a:spcPct val="100000"/>
              </a:lnSpc>
              <a:spcBef>
                <a:spcPts val="0"/>
              </a:spcBef>
              <a:spcAft>
                <a:spcPts val="0"/>
              </a:spcAft>
              <a:buClrTx/>
              <a:buSzTx/>
              <a:buFontTx/>
              <a:buNone/>
              <a:tabLst/>
            </a:pPr>
            <a:r>
              <a:rPr lang="en-US" dirty="0" err="1"/>
              <a:t>IChemE</a:t>
            </a:r>
            <a:r>
              <a:rPr lang="en-US" dirty="0"/>
              <a:t> Average	60% UK</a:t>
            </a:r>
          </a:p>
          <a:p>
            <a:pPr marL="0" marR="0" indent="0" algn="l" defTabSz="914400" rtl="0" fontAlgn="auto" latinLnBrk="0" hangingPunct="0">
              <a:lnSpc>
                <a:spcPct val="100000"/>
              </a:lnSpc>
              <a:spcBef>
                <a:spcPts val="0"/>
              </a:spcBef>
              <a:spcAft>
                <a:spcPts val="0"/>
              </a:spcAft>
              <a:buClrTx/>
              <a:buSzTx/>
              <a:buFontTx/>
              <a:buNone/>
              <a:tabLst/>
            </a:pPr>
            <a:r>
              <a:rPr lang="en-US" dirty="0"/>
              <a:t>Water SIG Com	75% UK</a:t>
            </a:r>
          </a:p>
        </p:txBody>
      </p:sp>
      <p:sp>
        <p:nvSpPr>
          <p:cNvPr id="9" name="Rectangle 8">
            <a:extLst>
              <a:ext uri="{FF2B5EF4-FFF2-40B4-BE49-F238E27FC236}">
                <a16:creationId xmlns:a16="http://schemas.microsoft.com/office/drawing/2014/main" id="{6109877F-1CDC-E046-8585-A8A0BF4B9B58}"/>
              </a:ext>
            </a:extLst>
          </p:cNvPr>
          <p:cNvSpPr/>
          <p:nvPr/>
        </p:nvSpPr>
        <p:spPr>
          <a:xfrm rot="-1560000">
            <a:off x="-1137306" y="2152246"/>
            <a:ext cx="9316793" cy="1569660"/>
          </a:xfrm>
          <a:prstGeom prst="rect">
            <a:avLst/>
          </a:prstGeom>
          <a:noFill/>
        </p:spPr>
        <p:txBody>
          <a:bodyPr wrap="square" lIns="91440" tIns="45720" rIns="91440" bIns="45720">
            <a:spAutoFit/>
          </a:bodyPr>
          <a:lstStyle/>
          <a:p>
            <a:pPr algn="ctr"/>
            <a:r>
              <a:rPr lang="en-GB" sz="9600" b="1" dirty="0">
                <a:ln w="12700">
                  <a:noFill/>
                  <a:prstDash val="solid"/>
                </a:ln>
                <a:solidFill>
                  <a:schemeClr val="tx1"/>
                </a:solidFill>
              </a:rPr>
              <a:t>Dec 2018</a:t>
            </a:r>
            <a:endParaRPr lang="en-GB" sz="9600" b="1" cap="none" spc="0" dirty="0">
              <a:ln w="12700">
                <a:noFill/>
                <a:prstDash val="solid"/>
              </a:ln>
              <a:solidFill>
                <a:schemeClr val="tx1"/>
              </a:solidFill>
              <a:effectLst/>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7471936" y="0"/>
            <a:ext cx="16459201" cy="2286001"/>
          </a:xfrm>
          <a:prstGeom prst="rect">
            <a:avLst/>
          </a:prstGeom>
        </p:spPr>
        <p:txBody>
          <a:bodyPr/>
          <a:lstStyle>
            <a:lvl1pPr algn="r"/>
          </a:lstStyle>
          <a:p>
            <a:r>
              <a:rPr dirty="0"/>
              <a:t>Chair</a:t>
            </a:r>
            <a:r>
              <a:rPr lang="en-GB" dirty="0"/>
              <a:t>’s Report</a:t>
            </a:r>
            <a:endParaRPr dirty="0"/>
          </a:p>
        </p:txBody>
      </p:sp>
      <p:sp>
        <p:nvSpPr>
          <p:cNvPr id="149" name="Shape 149"/>
          <p:cNvSpPr/>
          <p:nvPr/>
        </p:nvSpPr>
        <p:spPr>
          <a:xfrm>
            <a:off x="15701536" y="0"/>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5</a:t>
            </a:r>
            <a:r>
              <a:rPr dirty="0"/>
              <a:t>)</a:t>
            </a:r>
          </a:p>
        </p:txBody>
      </p:sp>
      <p:sp>
        <p:nvSpPr>
          <p:cNvPr id="6" name="Rectangle 5">
            <a:extLst>
              <a:ext uri="{FF2B5EF4-FFF2-40B4-BE49-F238E27FC236}">
                <a16:creationId xmlns:a16="http://schemas.microsoft.com/office/drawing/2014/main" id="{D7EA1C59-3FA9-ED4B-8911-D5B5B87CB0C7}"/>
              </a:ext>
            </a:extLst>
          </p:cNvPr>
          <p:cNvSpPr/>
          <p:nvPr/>
        </p:nvSpPr>
        <p:spPr>
          <a:xfrm>
            <a:off x="18756352" y="6455830"/>
            <a:ext cx="12192000" cy="6001643"/>
          </a:xfrm>
          <a:prstGeom prst="rect">
            <a:avLst/>
          </a:prstGeom>
        </p:spPr>
        <p:txBody>
          <a:bodyPr>
            <a:spAutoFit/>
          </a:bodyPr>
          <a:lstStyle/>
          <a:p>
            <a:r>
              <a:rPr lang="en-US" sz="2400" b="1" dirty="0"/>
              <a:t>Dual</a:t>
            </a:r>
          </a:p>
          <a:p>
            <a:r>
              <a:rPr lang="en-US" sz="2400" dirty="0"/>
              <a:t>Austria </a:t>
            </a:r>
          </a:p>
          <a:p>
            <a:r>
              <a:rPr lang="en-US" sz="2400" dirty="0"/>
              <a:t>Belgium </a:t>
            </a:r>
          </a:p>
          <a:p>
            <a:r>
              <a:rPr lang="en-US" sz="2400" dirty="0"/>
              <a:t>Brunei </a:t>
            </a:r>
            <a:r>
              <a:rPr lang="en-US" sz="2400" dirty="0" err="1"/>
              <a:t>Darussalem</a:t>
            </a:r>
            <a:r>
              <a:rPr lang="en-US" sz="2400" dirty="0"/>
              <a:t> </a:t>
            </a:r>
          </a:p>
          <a:p>
            <a:r>
              <a:rPr lang="en-US" sz="2400" dirty="0"/>
              <a:t>Greece </a:t>
            </a:r>
          </a:p>
          <a:p>
            <a:r>
              <a:rPr lang="en-US" sz="2400" dirty="0"/>
              <a:t>Japan</a:t>
            </a:r>
          </a:p>
          <a:p>
            <a:r>
              <a:rPr lang="en-US" sz="2400" dirty="0"/>
              <a:t>Kuwait </a:t>
            </a:r>
          </a:p>
          <a:p>
            <a:r>
              <a:rPr lang="en-US" sz="2400" dirty="0"/>
              <a:t>Lebanon </a:t>
            </a:r>
          </a:p>
          <a:p>
            <a:r>
              <a:rPr lang="en-US" sz="2400" dirty="0"/>
              <a:t>Mauritius </a:t>
            </a:r>
          </a:p>
          <a:p>
            <a:r>
              <a:rPr lang="en-US" sz="2400" dirty="0"/>
              <a:t>Oman </a:t>
            </a:r>
          </a:p>
          <a:p>
            <a:r>
              <a:rPr lang="en-US" sz="2400" dirty="0"/>
              <a:t>Pakistan </a:t>
            </a:r>
          </a:p>
          <a:p>
            <a:r>
              <a:rPr lang="en-US" sz="2400" dirty="0" err="1"/>
              <a:t>Phillipines</a:t>
            </a:r>
            <a:r>
              <a:rPr lang="en-US" sz="2400" dirty="0"/>
              <a:t> </a:t>
            </a:r>
          </a:p>
          <a:p>
            <a:r>
              <a:rPr lang="en-US" sz="2400" dirty="0"/>
              <a:t>Qatar</a:t>
            </a:r>
          </a:p>
          <a:p>
            <a:r>
              <a:rPr lang="en-US" sz="2400" dirty="0"/>
              <a:t>Sri Lanka </a:t>
            </a:r>
          </a:p>
          <a:p>
            <a:r>
              <a:rPr lang="en-US" sz="2400" dirty="0"/>
              <a:t>Switzerland </a:t>
            </a:r>
          </a:p>
          <a:p>
            <a:endParaRPr lang="en-US" sz="2400" dirty="0"/>
          </a:p>
        </p:txBody>
      </p:sp>
      <p:sp>
        <p:nvSpPr>
          <p:cNvPr id="8" name="Rectangle 7">
            <a:extLst>
              <a:ext uri="{FF2B5EF4-FFF2-40B4-BE49-F238E27FC236}">
                <a16:creationId xmlns:a16="http://schemas.microsoft.com/office/drawing/2014/main" id="{AB75E68F-3DE7-534F-9453-7258CDC4A87C}"/>
              </a:ext>
            </a:extLst>
          </p:cNvPr>
          <p:cNvSpPr/>
          <p:nvPr/>
        </p:nvSpPr>
        <p:spPr>
          <a:xfrm>
            <a:off x="21108583" y="8208828"/>
            <a:ext cx="12192000" cy="5262979"/>
          </a:xfrm>
          <a:prstGeom prst="rect">
            <a:avLst/>
          </a:prstGeom>
        </p:spPr>
        <p:txBody>
          <a:bodyPr>
            <a:spAutoFit/>
          </a:bodyPr>
          <a:lstStyle/>
          <a:p>
            <a:r>
              <a:rPr lang="en-US" sz="2400" b="1" dirty="0"/>
              <a:t>Single</a:t>
            </a:r>
          </a:p>
          <a:p>
            <a:r>
              <a:rPr lang="en-US" sz="2400" dirty="0"/>
              <a:t>Bosnia &amp; </a:t>
            </a:r>
            <a:r>
              <a:rPr lang="en-US" sz="2400" dirty="0" err="1"/>
              <a:t>Herezegovina</a:t>
            </a:r>
            <a:r>
              <a:rPr lang="en-US" sz="2400" dirty="0"/>
              <a:t> </a:t>
            </a:r>
          </a:p>
          <a:p>
            <a:r>
              <a:rPr lang="en-US" sz="2400" dirty="0"/>
              <a:t>Italy </a:t>
            </a:r>
          </a:p>
          <a:p>
            <a:r>
              <a:rPr lang="en-US" sz="2400" dirty="0"/>
              <a:t>Jersey </a:t>
            </a:r>
          </a:p>
          <a:p>
            <a:r>
              <a:rPr lang="en-US" sz="2400" dirty="0"/>
              <a:t>Kenya </a:t>
            </a:r>
          </a:p>
          <a:p>
            <a:r>
              <a:rPr lang="en-US" sz="2400" dirty="0"/>
              <a:t>Malta </a:t>
            </a:r>
          </a:p>
          <a:p>
            <a:r>
              <a:rPr lang="en-US" sz="2400" dirty="0" err="1"/>
              <a:t>Nambia</a:t>
            </a:r>
            <a:r>
              <a:rPr lang="en-US" sz="2400" dirty="0"/>
              <a:t> </a:t>
            </a:r>
          </a:p>
          <a:p>
            <a:r>
              <a:rPr lang="en-US" sz="2400" dirty="0"/>
              <a:t>Nigeria</a:t>
            </a:r>
          </a:p>
          <a:p>
            <a:r>
              <a:rPr lang="en-US" sz="2400" dirty="0"/>
              <a:t>Norway </a:t>
            </a:r>
          </a:p>
          <a:p>
            <a:r>
              <a:rPr lang="en-US" sz="2400" dirty="0"/>
              <a:t>Peru </a:t>
            </a:r>
          </a:p>
          <a:p>
            <a:r>
              <a:rPr lang="en-US" sz="2400" dirty="0"/>
              <a:t>Poland </a:t>
            </a:r>
          </a:p>
          <a:p>
            <a:r>
              <a:rPr lang="en-US" sz="2400" dirty="0"/>
              <a:t>Russia </a:t>
            </a:r>
          </a:p>
          <a:p>
            <a:r>
              <a:rPr lang="en-US" sz="2400" dirty="0"/>
              <a:t>Sweden </a:t>
            </a:r>
          </a:p>
          <a:p>
            <a:r>
              <a:rPr lang="en-US" sz="2400" dirty="0"/>
              <a:t>Tanzania </a:t>
            </a:r>
          </a:p>
        </p:txBody>
      </p:sp>
      <p:sp>
        <p:nvSpPr>
          <p:cNvPr id="12" name="TextBox 11">
            <a:extLst>
              <a:ext uri="{FF2B5EF4-FFF2-40B4-BE49-F238E27FC236}">
                <a16:creationId xmlns:a16="http://schemas.microsoft.com/office/drawing/2014/main" id="{04D4399C-D9A4-4547-A10F-AEC7EA073FEC}"/>
              </a:ext>
            </a:extLst>
          </p:cNvPr>
          <p:cNvSpPr txBox="1"/>
          <p:nvPr/>
        </p:nvSpPr>
        <p:spPr>
          <a:xfrm>
            <a:off x="9149550" y="11625150"/>
            <a:ext cx="5317479" cy="184665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Water SIG		60% UK</a:t>
            </a:r>
          </a:p>
          <a:p>
            <a:pPr marL="0" marR="0" indent="0" algn="l" defTabSz="914400" rtl="0" fontAlgn="auto" latinLnBrk="0" hangingPunct="0">
              <a:lnSpc>
                <a:spcPct val="100000"/>
              </a:lnSpc>
              <a:spcBef>
                <a:spcPts val="0"/>
              </a:spcBef>
              <a:spcAft>
                <a:spcPts val="0"/>
              </a:spcAft>
              <a:buClrTx/>
              <a:buSzTx/>
              <a:buFontTx/>
              <a:buNone/>
              <a:tabLst/>
            </a:pPr>
            <a:r>
              <a:rPr lang="en-US" dirty="0" err="1"/>
              <a:t>IChemE</a:t>
            </a:r>
            <a:r>
              <a:rPr lang="en-US" dirty="0"/>
              <a:t> Average	60% UK</a:t>
            </a:r>
          </a:p>
          <a:p>
            <a:pPr marL="0" marR="0" indent="0" algn="l" defTabSz="914400" rtl="0" fontAlgn="auto" latinLnBrk="0" hangingPunct="0">
              <a:lnSpc>
                <a:spcPct val="100000"/>
              </a:lnSpc>
              <a:spcBef>
                <a:spcPts val="0"/>
              </a:spcBef>
              <a:spcAft>
                <a:spcPts val="0"/>
              </a:spcAft>
              <a:buClrTx/>
              <a:buSzTx/>
              <a:buFontTx/>
              <a:buNone/>
              <a:tabLst/>
            </a:pPr>
            <a:r>
              <a:rPr lang="en-US" dirty="0"/>
              <a:t>Water SIG Com	75% UK</a:t>
            </a:r>
          </a:p>
        </p:txBody>
      </p:sp>
      <p:sp>
        <p:nvSpPr>
          <p:cNvPr id="9" name="Rectangle 8">
            <a:extLst>
              <a:ext uri="{FF2B5EF4-FFF2-40B4-BE49-F238E27FC236}">
                <a16:creationId xmlns:a16="http://schemas.microsoft.com/office/drawing/2014/main" id="{6109877F-1CDC-E046-8585-A8A0BF4B9B58}"/>
              </a:ext>
            </a:extLst>
          </p:cNvPr>
          <p:cNvSpPr/>
          <p:nvPr/>
        </p:nvSpPr>
        <p:spPr>
          <a:xfrm rot="-1560000">
            <a:off x="7216986" y="6268183"/>
            <a:ext cx="9316793" cy="1569660"/>
          </a:xfrm>
          <a:prstGeom prst="rect">
            <a:avLst/>
          </a:prstGeom>
          <a:noFill/>
        </p:spPr>
        <p:txBody>
          <a:bodyPr wrap="square" lIns="91440" tIns="45720" rIns="91440" bIns="45720">
            <a:spAutoFit/>
          </a:bodyPr>
          <a:lstStyle/>
          <a:p>
            <a:pPr algn="ctr"/>
            <a:r>
              <a:rPr kumimoji="0" lang="en-GB" sz="9600" b="1" i="0" u="none" strike="noStrike" cap="none" spc="0" normalizeH="0" baseline="0" dirty="0">
                <a:ln w="12700">
                  <a:noFill/>
                  <a:prstDash val="solid"/>
                </a:ln>
                <a:solidFill>
                  <a:srgbClr val="FF0000"/>
                </a:solidFill>
                <a:effectLst/>
                <a:uFillTx/>
                <a:sym typeface="Calibri"/>
              </a:rPr>
              <a:t>Martin to update</a:t>
            </a:r>
            <a:endParaRPr lang="en-GB" sz="9600" b="1" cap="none" spc="0" dirty="0">
              <a:ln w="12700">
                <a:noFill/>
                <a:prstDash val="solid"/>
              </a:ln>
              <a:solidFill>
                <a:srgbClr val="FF0000"/>
              </a:solidFill>
              <a:effectLst/>
            </a:endParaRPr>
          </a:p>
        </p:txBody>
      </p:sp>
      <p:graphicFrame>
        <p:nvGraphicFramePr>
          <p:cNvPr id="10" name="Chart 9">
            <a:extLst>
              <a:ext uri="{FF2B5EF4-FFF2-40B4-BE49-F238E27FC236}">
                <a16:creationId xmlns:a16="http://schemas.microsoft.com/office/drawing/2014/main" id="{7083B1EE-E8D3-0C43-8FEC-E5226E206058}"/>
              </a:ext>
            </a:extLst>
          </p:cNvPr>
          <p:cNvGraphicFramePr>
            <a:graphicFrameLocks noGrp="1"/>
          </p:cNvGraphicFramePr>
          <p:nvPr>
            <p:extLst>
              <p:ext uri="{D42A27DB-BD31-4B8C-83A1-F6EECF244321}">
                <p14:modId xmlns:p14="http://schemas.microsoft.com/office/powerpoint/2010/main" val="3578453453"/>
              </p:ext>
            </p:extLst>
          </p:nvPr>
        </p:nvGraphicFramePr>
        <p:xfrm>
          <a:off x="-489164" y="2286001"/>
          <a:ext cx="18754952" cy="1142999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A0D62979-CF74-6245-A3C9-8B8B362C5FE0}"/>
              </a:ext>
            </a:extLst>
          </p:cNvPr>
          <p:cNvSpPr txBox="1"/>
          <p:nvPr/>
        </p:nvSpPr>
        <p:spPr>
          <a:xfrm>
            <a:off x="9301950" y="11777550"/>
            <a:ext cx="5926620" cy="184665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Water SIG		61% UK</a:t>
            </a:r>
          </a:p>
          <a:p>
            <a:pPr marL="0" marR="0" indent="0" algn="l" defTabSz="914400" rtl="0" fontAlgn="auto" latinLnBrk="0" hangingPunct="0">
              <a:lnSpc>
                <a:spcPct val="100000"/>
              </a:lnSpc>
              <a:spcBef>
                <a:spcPts val="0"/>
              </a:spcBef>
              <a:spcAft>
                <a:spcPts val="0"/>
              </a:spcAft>
              <a:buClrTx/>
              <a:buSzTx/>
              <a:buFontTx/>
              <a:buNone/>
              <a:tabLst/>
            </a:pPr>
            <a:r>
              <a:rPr lang="en-US" dirty="0" err="1"/>
              <a:t>IChemE</a:t>
            </a:r>
            <a:r>
              <a:rPr lang="en-US" dirty="0"/>
              <a:t> Average	63% UK</a:t>
            </a:r>
          </a:p>
          <a:p>
            <a:pPr marL="0" marR="0" indent="0" algn="l" defTabSz="914400" rtl="0" fontAlgn="auto" latinLnBrk="0" hangingPunct="0">
              <a:lnSpc>
                <a:spcPct val="100000"/>
              </a:lnSpc>
              <a:spcBef>
                <a:spcPts val="0"/>
              </a:spcBef>
              <a:spcAft>
                <a:spcPts val="0"/>
              </a:spcAft>
              <a:buClrTx/>
              <a:buSzTx/>
              <a:buFontTx/>
              <a:buNone/>
              <a:tabLst/>
            </a:pPr>
            <a:r>
              <a:rPr lang="en-US" dirty="0"/>
              <a:t>Water SIG Com	70-80% UK</a:t>
            </a:r>
          </a:p>
        </p:txBody>
      </p:sp>
    </p:spTree>
    <p:extLst>
      <p:ext uri="{BB962C8B-B14F-4D97-AF65-F5344CB8AC3E}">
        <p14:creationId xmlns:p14="http://schemas.microsoft.com/office/powerpoint/2010/main" val="174543675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7471936" y="0"/>
            <a:ext cx="16459201" cy="2286001"/>
          </a:xfrm>
          <a:prstGeom prst="rect">
            <a:avLst/>
          </a:prstGeom>
        </p:spPr>
        <p:txBody>
          <a:bodyPr/>
          <a:lstStyle>
            <a:lvl1pPr algn="r"/>
          </a:lstStyle>
          <a:p>
            <a:r>
              <a:rPr dirty="0"/>
              <a:t>Chair</a:t>
            </a:r>
            <a:r>
              <a:rPr lang="en-GB" dirty="0"/>
              <a:t>’s Report</a:t>
            </a:r>
            <a:endParaRPr dirty="0"/>
          </a:p>
        </p:txBody>
      </p:sp>
      <p:sp>
        <p:nvSpPr>
          <p:cNvPr id="149" name="Shape 149"/>
          <p:cNvSpPr/>
          <p:nvPr/>
        </p:nvSpPr>
        <p:spPr>
          <a:xfrm>
            <a:off x="15701536" y="0"/>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5</a:t>
            </a:r>
            <a:r>
              <a:rPr dirty="0"/>
              <a:t>)</a:t>
            </a:r>
          </a:p>
        </p:txBody>
      </p:sp>
      <p:sp>
        <p:nvSpPr>
          <p:cNvPr id="2" name="TextBox 1">
            <a:extLst>
              <a:ext uri="{FF2B5EF4-FFF2-40B4-BE49-F238E27FC236}">
                <a16:creationId xmlns:a16="http://schemas.microsoft.com/office/drawing/2014/main" id="{872D5489-1480-5E47-B7A8-0ECD5A7F68B2}"/>
              </a:ext>
            </a:extLst>
          </p:cNvPr>
          <p:cNvSpPr txBox="1"/>
          <p:nvPr/>
        </p:nvSpPr>
        <p:spPr>
          <a:xfrm>
            <a:off x="15701535" y="6110868"/>
            <a:ext cx="7423935" cy="295465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err="1">
                <a:ln>
                  <a:noFill/>
                </a:ln>
                <a:solidFill>
                  <a:srgbClr val="000000"/>
                </a:solidFill>
                <a:effectLst/>
                <a:uFillTx/>
                <a:latin typeface="+mj-lt"/>
                <a:ea typeface="+mj-ea"/>
                <a:cs typeface="+mj-cs"/>
                <a:sym typeface="Calibri"/>
              </a:rPr>
              <a:t>WaterSIG</a:t>
            </a:r>
            <a:r>
              <a:rPr kumimoji="0" lang="en-US" sz="3600" b="0" i="0" u="none" strike="noStrike" cap="none" spc="0" normalizeH="0" baseline="0" dirty="0">
                <a:ln>
                  <a:noFill/>
                </a:ln>
                <a:solidFill>
                  <a:srgbClr val="000000"/>
                </a:solidFill>
                <a:effectLst/>
                <a:uFillTx/>
                <a:latin typeface="+mj-lt"/>
                <a:ea typeface="+mj-ea"/>
                <a:cs typeface="+mj-cs"/>
                <a:sym typeface="Calibri"/>
              </a:rPr>
              <a:t> 2018		73% M</a:t>
            </a:r>
          </a:p>
          <a:p>
            <a:pPr marL="0" marR="0" indent="0" algn="l" defTabSz="914400" rtl="0" fontAlgn="auto" latinLnBrk="0" hangingPunct="0">
              <a:lnSpc>
                <a:spcPct val="100000"/>
              </a:lnSpc>
              <a:spcBef>
                <a:spcPts val="0"/>
              </a:spcBef>
              <a:spcAft>
                <a:spcPts val="0"/>
              </a:spcAft>
              <a:buClrTx/>
              <a:buSzTx/>
              <a:buFontTx/>
              <a:buNone/>
              <a:tabLst/>
            </a:pPr>
            <a:r>
              <a:rPr lang="en-US" dirty="0" err="1"/>
              <a:t>WaterSIG</a:t>
            </a:r>
            <a:r>
              <a:rPr lang="en-US" dirty="0"/>
              <a:t> now			70% M</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dirty="0" err="1"/>
              <a:t>IChemE</a:t>
            </a:r>
            <a:r>
              <a:rPr lang="en-US" dirty="0"/>
              <a:t> Average		76% M</a:t>
            </a:r>
          </a:p>
          <a:p>
            <a:pPr marL="0" marR="0" indent="0" algn="l" defTabSz="914400" rtl="0" fontAlgn="auto" latinLnBrk="0" hangingPunct="0">
              <a:lnSpc>
                <a:spcPct val="100000"/>
              </a:lnSpc>
              <a:spcBef>
                <a:spcPts val="0"/>
              </a:spcBef>
              <a:spcAft>
                <a:spcPts val="0"/>
              </a:spcAft>
              <a:buClrTx/>
              <a:buSzTx/>
              <a:buFontTx/>
              <a:buNone/>
              <a:tabLst/>
            </a:pPr>
            <a:r>
              <a:rPr lang="en-US" dirty="0" err="1"/>
              <a:t>WaterSIG</a:t>
            </a:r>
            <a:r>
              <a:rPr lang="en-US" dirty="0"/>
              <a:t> Com 2018	69% M</a:t>
            </a:r>
          </a:p>
          <a:p>
            <a:pPr marL="0" marR="0" indent="0" algn="l" defTabSz="914400" rtl="0" fontAlgn="auto" latinLnBrk="0" hangingPunct="0">
              <a:lnSpc>
                <a:spcPct val="100000"/>
              </a:lnSpc>
              <a:spcBef>
                <a:spcPts val="0"/>
              </a:spcBef>
              <a:spcAft>
                <a:spcPts val="0"/>
              </a:spcAft>
              <a:buClrTx/>
              <a:buSzTx/>
              <a:buFontTx/>
              <a:buNone/>
              <a:tabLst/>
            </a:pPr>
            <a:r>
              <a:rPr lang="en-US" dirty="0" err="1"/>
              <a:t>WaterSIG</a:t>
            </a:r>
            <a:r>
              <a:rPr lang="en-US" dirty="0"/>
              <a:t> Com now 	60% M</a:t>
            </a:r>
          </a:p>
        </p:txBody>
      </p:sp>
      <p:graphicFrame>
        <p:nvGraphicFramePr>
          <p:cNvPr id="8" name="Chart 7">
            <a:extLst>
              <a:ext uri="{FF2B5EF4-FFF2-40B4-BE49-F238E27FC236}">
                <a16:creationId xmlns:a16="http://schemas.microsoft.com/office/drawing/2014/main" id="{DB9A690C-56B6-4A41-8993-07D9FD193EB3}"/>
              </a:ext>
            </a:extLst>
          </p:cNvPr>
          <p:cNvGraphicFramePr>
            <a:graphicFrameLocks/>
          </p:cNvGraphicFramePr>
          <p:nvPr>
            <p:extLst>
              <p:ext uri="{D42A27DB-BD31-4B8C-83A1-F6EECF244321}">
                <p14:modId xmlns:p14="http://schemas.microsoft.com/office/powerpoint/2010/main" val="778397801"/>
              </p:ext>
            </p:extLst>
          </p:nvPr>
        </p:nvGraphicFramePr>
        <p:xfrm>
          <a:off x="471948" y="2286001"/>
          <a:ext cx="14006052" cy="9689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792939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7471936" y="0"/>
            <a:ext cx="16459201" cy="2286001"/>
          </a:xfrm>
          <a:prstGeom prst="rect">
            <a:avLst/>
          </a:prstGeom>
        </p:spPr>
        <p:txBody>
          <a:bodyPr/>
          <a:lstStyle>
            <a:lvl1pPr algn="r"/>
          </a:lstStyle>
          <a:p>
            <a:r>
              <a:rPr dirty="0"/>
              <a:t>Chair</a:t>
            </a:r>
            <a:r>
              <a:rPr lang="en-GB" dirty="0"/>
              <a:t>’s Report</a:t>
            </a:r>
            <a:endParaRPr dirty="0"/>
          </a:p>
        </p:txBody>
      </p:sp>
      <p:sp>
        <p:nvSpPr>
          <p:cNvPr id="149" name="Shape 149"/>
          <p:cNvSpPr/>
          <p:nvPr/>
        </p:nvSpPr>
        <p:spPr>
          <a:xfrm>
            <a:off x="15701536" y="0"/>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5</a:t>
            </a:r>
            <a:r>
              <a:rPr dirty="0"/>
              <a:t>)</a:t>
            </a:r>
          </a:p>
        </p:txBody>
      </p:sp>
      <p:graphicFrame>
        <p:nvGraphicFramePr>
          <p:cNvPr id="9" name="Chart 8">
            <a:extLst>
              <a:ext uri="{FF2B5EF4-FFF2-40B4-BE49-F238E27FC236}">
                <a16:creationId xmlns:a16="http://schemas.microsoft.com/office/drawing/2014/main" id="{422F0456-98D9-2C4F-9554-6F285A5493E4}"/>
              </a:ext>
            </a:extLst>
          </p:cNvPr>
          <p:cNvGraphicFramePr>
            <a:graphicFrameLocks/>
          </p:cNvGraphicFramePr>
          <p:nvPr>
            <p:extLst>
              <p:ext uri="{D42A27DB-BD31-4B8C-83A1-F6EECF244321}">
                <p14:modId xmlns:p14="http://schemas.microsoft.com/office/powerpoint/2010/main" val="87139059"/>
              </p:ext>
            </p:extLst>
          </p:nvPr>
        </p:nvGraphicFramePr>
        <p:xfrm>
          <a:off x="1048054" y="2286001"/>
          <a:ext cx="21654655" cy="107609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287792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7471936" y="0"/>
            <a:ext cx="16459201" cy="2286001"/>
          </a:xfrm>
          <a:prstGeom prst="rect">
            <a:avLst/>
          </a:prstGeom>
        </p:spPr>
        <p:txBody>
          <a:bodyPr/>
          <a:lstStyle>
            <a:lvl1pPr algn="r"/>
          </a:lstStyle>
          <a:p>
            <a:r>
              <a:rPr dirty="0"/>
              <a:t>Chair</a:t>
            </a:r>
            <a:r>
              <a:rPr lang="en-GB" dirty="0"/>
              <a:t>’s Report</a:t>
            </a:r>
            <a:endParaRPr dirty="0"/>
          </a:p>
        </p:txBody>
      </p:sp>
      <p:sp>
        <p:nvSpPr>
          <p:cNvPr id="149" name="Shape 149"/>
          <p:cNvSpPr/>
          <p:nvPr/>
        </p:nvSpPr>
        <p:spPr>
          <a:xfrm>
            <a:off x="15701536" y="0"/>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5</a:t>
            </a:r>
            <a:r>
              <a:rPr dirty="0"/>
              <a:t>)</a:t>
            </a:r>
          </a:p>
        </p:txBody>
      </p:sp>
      <p:sp>
        <p:nvSpPr>
          <p:cNvPr id="9" name="Shape 139">
            <a:extLst>
              <a:ext uri="{FF2B5EF4-FFF2-40B4-BE49-F238E27FC236}">
                <a16:creationId xmlns:a16="http://schemas.microsoft.com/office/drawing/2014/main" id="{2D506AC9-1771-1F45-A569-7125802CEBE5}"/>
              </a:ext>
            </a:extLst>
          </p:cNvPr>
          <p:cNvSpPr>
            <a:spLocks noGrp="1"/>
          </p:cNvSpPr>
          <p:nvPr>
            <p:ph type="body" idx="1"/>
          </p:nvPr>
        </p:nvSpPr>
        <p:spPr>
          <a:xfrm>
            <a:off x="452864" y="2252980"/>
            <a:ext cx="23299233" cy="10280992"/>
          </a:xfrm>
          <a:prstGeom prst="rect">
            <a:avLst/>
          </a:prstGeom>
        </p:spPr>
        <p:txBody>
          <a:bodyPr>
            <a:noAutofit/>
          </a:bodyPr>
          <a:lstStyle/>
          <a:p>
            <a:pPr marL="0" indent="0">
              <a:buNone/>
            </a:pPr>
            <a:r>
              <a:rPr lang="en-GB" sz="4400" b="1" dirty="0"/>
              <a:t>Collaboration</a:t>
            </a:r>
            <a:endParaRPr lang="en-GB" sz="4400" dirty="0"/>
          </a:p>
          <a:p>
            <a:pPr marL="742950" indent="-742950">
              <a:buFont typeface="+mj-lt"/>
              <a:buAutoNum type="arabicParenR"/>
            </a:pPr>
            <a:r>
              <a:rPr lang="en-GB" sz="4400" dirty="0"/>
              <a:t>Strengthened collaboration with RSC, new collaborations with the Institute of Water, the International Water Association (IWA) &amp; British Water + CIWEM</a:t>
            </a:r>
          </a:p>
          <a:p>
            <a:pPr marL="742950" indent="-742950">
              <a:buFont typeface="+mj-lt"/>
              <a:buAutoNum type="arabicParenR"/>
            </a:pPr>
            <a:r>
              <a:rPr lang="en-GB" sz="4400" dirty="0"/>
              <a:t>Semi collaborative conference - Mixing in the Water Industry</a:t>
            </a:r>
          </a:p>
          <a:p>
            <a:pPr marL="742950" indent="-742950">
              <a:buFont typeface="+mj-lt"/>
              <a:buAutoNum type="arabicParenR"/>
            </a:pPr>
            <a:r>
              <a:rPr lang="en-GB" sz="4400" dirty="0"/>
              <a:t>Planning fully collaborative conference in 2021/22</a:t>
            </a:r>
          </a:p>
          <a:p>
            <a:pPr marL="742950" indent="-742950">
              <a:buFont typeface="+mj-lt"/>
              <a:buAutoNum type="arabicParenR"/>
            </a:pPr>
            <a:r>
              <a:rPr lang="en-GB" sz="4400" dirty="0"/>
              <a:t>More collaboration internationally</a:t>
            </a:r>
          </a:p>
        </p:txBody>
      </p:sp>
    </p:spTree>
    <p:extLst>
      <p:ext uri="{BB962C8B-B14F-4D97-AF65-F5344CB8AC3E}">
        <p14:creationId xmlns:p14="http://schemas.microsoft.com/office/powerpoint/2010/main" val="288208114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7471936" y="0"/>
            <a:ext cx="16459201" cy="2286001"/>
          </a:xfrm>
          <a:prstGeom prst="rect">
            <a:avLst/>
          </a:prstGeom>
        </p:spPr>
        <p:txBody>
          <a:bodyPr/>
          <a:lstStyle>
            <a:lvl1pPr algn="r"/>
          </a:lstStyle>
          <a:p>
            <a:r>
              <a:rPr lang="en-GB" dirty="0"/>
              <a:t>Treasurers’</a:t>
            </a:r>
            <a:r>
              <a:rPr dirty="0"/>
              <a:t> report</a:t>
            </a:r>
          </a:p>
        </p:txBody>
      </p:sp>
      <p:sp>
        <p:nvSpPr>
          <p:cNvPr id="226" name="Shape 226"/>
          <p:cNvSpPr/>
          <p:nvPr/>
        </p:nvSpPr>
        <p:spPr>
          <a:xfrm>
            <a:off x="13669573" y="0"/>
            <a:ext cx="1563851" cy="2252981"/>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6</a:t>
            </a:r>
            <a:r>
              <a:rPr dirty="0"/>
              <a:t>)</a:t>
            </a:r>
          </a:p>
        </p:txBody>
      </p:sp>
      <p:sp>
        <p:nvSpPr>
          <p:cNvPr id="3" name="TextBox 2"/>
          <p:cNvSpPr txBox="1"/>
          <p:nvPr/>
        </p:nvSpPr>
        <p:spPr>
          <a:xfrm>
            <a:off x="1303867" y="2912533"/>
            <a:ext cx="20641733" cy="1015662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R="0" algn="l" defTabSz="914400" rtl="0" fontAlgn="auto" latinLnBrk="0" hangingPunct="0">
              <a:lnSpc>
                <a:spcPct val="100000"/>
              </a:lnSpc>
              <a:spcBef>
                <a:spcPts val="0"/>
              </a:spcBef>
              <a:spcAft>
                <a:spcPts val="0"/>
              </a:spcAft>
              <a:buClrTx/>
              <a:buSzTx/>
              <a:tabLst/>
            </a:pPr>
            <a:r>
              <a:rPr kumimoji="0" lang="en-GB" sz="3600" b="0" i="0" u="none" strike="noStrike" cap="none" spc="0" normalizeH="0" baseline="0" dirty="0">
                <a:ln>
                  <a:noFill/>
                </a:ln>
                <a:solidFill>
                  <a:srgbClr val="000000"/>
                </a:solidFill>
                <a:effectLst/>
                <a:uFillTx/>
                <a:latin typeface="+mj-lt"/>
                <a:ea typeface="+mj-ea"/>
                <a:cs typeface="+mj-cs"/>
                <a:sym typeface="Calibri"/>
              </a:rPr>
              <a:t>Income £3,875</a:t>
            </a:r>
          </a:p>
          <a:p>
            <a:pPr marR="0" algn="l" defTabSz="914400" rtl="0" fontAlgn="auto" latinLnBrk="0" hangingPunct="0">
              <a:lnSpc>
                <a:spcPct val="100000"/>
              </a:lnSpc>
              <a:spcBef>
                <a:spcPts val="0"/>
              </a:spcBef>
              <a:spcAft>
                <a:spcPts val="0"/>
              </a:spcAft>
              <a:buClrTx/>
              <a:buSzTx/>
              <a:tabLst/>
            </a:pPr>
            <a:r>
              <a:rPr lang="en-GB" dirty="0"/>
              <a:t>Water SIG income was generated from 3 very successful events</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t>Thames Gateway Water treatment site visit</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err="1"/>
              <a:t>Nutrem</a:t>
            </a:r>
            <a:r>
              <a:rPr lang="en-GB" dirty="0"/>
              <a:t> pilot plant site visit </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t>Mixing in the Water Industry Conference</a:t>
            </a:r>
          </a:p>
          <a:p>
            <a:pPr marR="0" algn="l" defTabSz="914400" rtl="0" fontAlgn="auto" latinLnBrk="0" hangingPunct="0">
              <a:lnSpc>
                <a:spcPct val="100000"/>
              </a:lnSpc>
              <a:spcBef>
                <a:spcPts val="0"/>
              </a:spcBef>
              <a:spcAft>
                <a:spcPts val="0"/>
              </a:spcAft>
              <a:buClrTx/>
              <a:buSzTx/>
              <a:tabLst/>
            </a:pPr>
            <a:endParaRPr kumimoji="0" lang="en-GB" sz="3600" b="0" i="0" u="none" strike="noStrike" cap="none" spc="0" normalizeH="0" baseline="0" dirty="0">
              <a:ln>
                <a:noFill/>
              </a:ln>
              <a:solidFill>
                <a:srgbClr val="000000"/>
              </a:solidFill>
              <a:effectLst/>
              <a:uFillTx/>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r>
              <a:rPr lang="en-GB" dirty="0"/>
              <a:t>Expenditure £2,839</a:t>
            </a:r>
          </a:p>
          <a:p>
            <a:pPr marR="0" algn="l" defTabSz="914400" rtl="0" fontAlgn="auto" latinLnBrk="0" hangingPunct="0">
              <a:lnSpc>
                <a:spcPct val="100000"/>
              </a:lnSpc>
              <a:spcBef>
                <a:spcPts val="0"/>
              </a:spcBef>
              <a:spcAft>
                <a:spcPts val="0"/>
              </a:spcAft>
              <a:buClrTx/>
              <a:buSzTx/>
              <a:tabLst/>
            </a:pPr>
            <a:r>
              <a:rPr kumimoji="0" lang="en-GB" sz="3600" b="0" i="0" u="none" strike="noStrike" cap="none" spc="0" normalizeH="0" baseline="0" dirty="0">
                <a:ln>
                  <a:noFill/>
                </a:ln>
                <a:solidFill>
                  <a:srgbClr val="000000"/>
                </a:solidFill>
                <a:effectLst/>
                <a:uFillTx/>
                <a:latin typeface="+mj-lt"/>
                <a:ea typeface="+mj-ea"/>
                <a:cs typeface="+mj-cs"/>
                <a:sym typeface="Calibri"/>
              </a:rPr>
              <a:t>The</a:t>
            </a:r>
            <a:r>
              <a:rPr kumimoji="0" lang="en-GB" sz="3600" b="0" i="0" u="none" strike="noStrike" cap="none" spc="0" normalizeH="0" dirty="0">
                <a:ln>
                  <a:noFill/>
                </a:ln>
                <a:solidFill>
                  <a:srgbClr val="000000"/>
                </a:solidFill>
                <a:effectLst/>
                <a:uFillTx/>
                <a:latin typeface="+mj-lt"/>
                <a:ea typeface="+mj-ea"/>
                <a:cs typeface="+mj-cs"/>
                <a:sym typeface="Calibri"/>
              </a:rPr>
              <a:t> main areas of expenditure were:</a:t>
            </a:r>
          </a:p>
          <a:p>
            <a:pPr marL="571500" lvl="7" indent="-571500">
              <a:buFont typeface="Arial" panose="020B0604020202020204" pitchFamily="34" charset="0"/>
              <a:buChar char="•"/>
            </a:pPr>
            <a:r>
              <a:rPr lang="en-GB" dirty="0"/>
              <a:t>Venue Hire for Mixing Conference £1,305</a:t>
            </a:r>
          </a:p>
          <a:p>
            <a:pPr marL="571500" lvl="7" indent="-571500">
              <a:buFont typeface="Arial" panose="020B0604020202020204" pitchFamily="34" charset="0"/>
              <a:buChar char="•"/>
            </a:pPr>
            <a:r>
              <a:rPr lang="en-GB" dirty="0"/>
              <a:t>George </a:t>
            </a:r>
            <a:r>
              <a:rPr lang="en-GB" dirty="0" err="1"/>
              <a:t>Solt</a:t>
            </a:r>
            <a:r>
              <a:rPr lang="en-GB" dirty="0"/>
              <a:t> Prize and Bursaries £900</a:t>
            </a:r>
          </a:p>
          <a:p>
            <a:pPr marL="571500" lvl="7" indent="-571500">
              <a:buFont typeface="Arial" panose="020B0604020202020204" pitchFamily="34" charset="0"/>
              <a:buChar char="•"/>
            </a:pPr>
            <a:r>
              <a:rPr lang="en-GB" dirty="0"/>
              <a:t>Wet News publications £382</a:t>
            </a:r>
          </a:p>
          <a:p>
            <a:pPr marL="571500" lvl="7" indent="-571500">
              <a:buFont typeface="Arial" panose="020B0604020202020204" pitchFamily="34" charset="0"/>
              <a:buChar char="•"/>
            </a:pPr>
            <a:endParaRPr kumimoji="0" lang="en-GB" b="0" i="0" u="none" strike="noStrike" cap="none" spc="0" normalizeH="0" dirty="0">
              <a:ln>
                <a:noFill/>
              </a:ln>
              <a:solidFill>
                <a:srgbClr val="000000"/>
              </a:solidFill>
              <a:effectLst/>
              <a:uFillTx/>
              <a:latin typeface="+mj-lt"/>
              <a:ea typeface="+mj-ea"/>
              <a:cs typeface="+mj-cs"/>
              <a:sym typeface="Calibri"/>
            </a:endParaRPr>
          </a:p>
          <a:p>
            <a:pPr lvl="7" indent="0"/>
            <a:r>
              <a:rPr lang="en-GB" dirty="0"/>
              <a:t>Surplus generated of £1,036</a:t>
            </a:r>
          </a:p>
          <a:p>
            <a:pPr lvl="7" indent="0"/>
            <a:endParaRPr lang="en-GB" dirty="0"/>
          </a:p>
          <a:p>
            <a:pPr lvl="7" indent="0"/>
            <a:r>
              <a:rPr lang="en-GB" dirty="0"/>
              <a:t>Plans for 2020:</a:t>
            </a:r>
          </a:p>
          <a:p>
            <a:pPr lvl="7" indent="0"/>
            <a:r>
              <a:rPr lang="en-GB" dirty="0"/>
              <a:t>Replenish stock of Water Boxes for schools</a:t>
            </a:r>
          </a:p>
          <a:p>
            <a:pPr lvl="7" indent="0"/>
            <a:r>
              <a:rPr lang="en-GB" dirty="0"/>
              <a:t>Deliver larger programme of UK and International events</a:t>
            </a:r>
          </a:p>
          <a:p>
            <a:pPr lvl="7" indent="0"/>
            <a:r>
              <a:rPr lang="en-GB" dirty="0"/>
              <a:t>Technical and networking events</a:t>
            </a:r>
            <a:endParaRPr kumimoji="0" lang="en-GB" b="0" i="0" u="none" strike="noStrike" cap="none" spc="0" normalizeH="0" baseline="0" dirty="0">
              <a:ln>
                <a:noFill/>
              </a:ln>
              <a:solidFill>
                <a:srgbClr val="000000"/>
              </a:solidFill>
              <a:effectLst/>
              <a:uFillTx/>
              <a:latin typeface="+mj-lt"/>
              <a:ea typeface="+mj-ea"/>
              <a:cs typeface="+mj-cs"/>
              <a:sym typeface="Calibri"/>
            </a:endParaRPr>
          </a:p>
        </p:txBody>
      </p:sp>
      <p:pic>
        <p:nvPicPr>
          <p:cNvPr id="2" name="Picture 1">
            <a:extLst>
              <a:ext uri="{FF2B5EF4-FFF2-40B4-BE49-F238E27FC236}">
                <a16:creationId xmlns:a16="http://schemas.microsoft.com/office/drawing/2014/main" id="{2D146A32-8AAA-4DA4-B11B-CC28D6C3DD13}"/>
              </a:ext>
            </a:extLst>
          </p:cNvPr>
          <p:cNvPicPr>
            <a:picLocks noChangeAspect="1"/>
          </p:cNvPicPr>
          <p:nvPr/>
        </p:nvPicPr>
        <p:blipFill>
          <a:blip r:embed="rId3"/>
          <a:stretch>
            <a:fillRect/>
          </a:stretch>
        </p:blipFill>
        <p:spPr>
          <a:xfrm>
            <a:off x="13509553" y="7166822"/>
            <a:ext cx="4848225" cy="4667250"/>
          </a:xfrm>
          <a:prstGeom prst="rect">
            <a:avLst/>
          </a:prstGeom>
        </p:spPr>
      </p:pic>
      <p:pic>
        <p:nvPicPr>
          <p:cNvPr id="5" name="Picture 4">
            <a:extLst>
              <a:ext uri="{FF2B5EF4-FFF2-40B4-BE49-F238E27FC236}">
                <a16:creationId xmlns:a16="http://schemas.microsoft.com/office/drawing/2014/main" id="{7983FA6F-3A5E-4AB1-9326-B18B6688546E}"/>
              </a:ext>
            </a:extLst>
          </p:cNvPr>
          <p:cNvPicPr>
            <a:picLocks noChangeAspect="1"/>
          </p:cNvPicPr>
          <p:nvPr/>
        </p:nvPicPr>
        <p:blipFill>
          <a:blip r:embed="rId4"/>
          <a:stretch>
            <a:fillRect/>
          </a:stretch>
        </p:blipFill>
        <p:spPr>
          <a:xfrm>
            <a:off x="18580784" y="6856831"/>
            <a:ext cx="4572000" cy="6076950"/>
          </a:xfrm>
          <a:prstGeom prst="rect">
            <a:avLst/>
          </a:prstGeom>
          <a:scene3d>
            <a:camera prst="orthographicFront">
              <a:rot lat="0" lon="0" rev="20699999"/>
            </a:camera>
            <a:lightRig rig="threePt" dir="t"/>
          </a:scene3d>
        </p:spPr>
      </p:pic>
      <p:pic>
        <p:nvPicPr>
          <p:cNvPr id="6" name="Picture 5">
            <a:extLst>
              <a:ext uri="{FF2B5EF4-FFF2-40B4-BE49-F238E27FC236}">
                <a16:creationId xmlns:a16="http://schemas.microsoft.com/office/drawing/2014/main" id="{864C4800-58E6-446D-9447-A0CBDCF7101B}"/>
              </a:ext>
            </a:extLst>
          </p:cNvPr>
          <p:cNvPicPr>
            <a:picLocks noChangeAspect="1"/>
          </p:cNvPicPr>
          <p:nvPr/>
        </p:nvPicPr>
        <p:blipFill>
          <a:blip r:embed="rId5"/>
          <a:stretch>
            <a:fillRect/>
          </a:stretch>
        </p:blipFill>
        <p:spPr>
          <a:xfrm>
            <a:off x="13669573" y="2252981"/>
            <a:ext cx="9696450" cy="4191000"/>
          </a:xfrm>
          <a:prstGeom prst="rect">
            <a:avLst/>
          </a:prstGeom>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p:cNvSpPr>
          <p:nvPr>
            <p:ph type="title"/>
          </p:nvPr>
        </p:nvSpPr>
        <p:spPr>
          <a:xfrm>
            <a:off x="7471936" y="-1"/>
            <a:ext cx="16459201" cy="2286001"/>
          </a:xfrm>
          <a:prstGeom prst="rect">
            <a:avLst/>
          </a:prstGeom>
        </p:spPr>
        <p:txBody>
          <a:bodyPr/>
          <a:lstStyle>
            <a:lvl1pPr algn="r"/>
          </a:lstStyle>
          <a:p>
            <a:r>
              <a:rPr lang="en-GB" dirty="0"/>
              <a:t>Elections</a:t>
            </a:r>
            <a:endParaRPr dirty="0"/>
          </a:p>
        </p:txBody>
      </p:sp>
      <p:sp>
        <p:nvSpPr>
          <p:cNvPr id="302" name="Shape 302"/>
          <p:cNvSpPr/>
          <p:nvPr/>
        </p:nvSpPr>
        <p:spPr>
          <a:xfrm>
            <a:off x="15466943" y="-1"/>
            <a:ext cx="3817071"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7-10</a:t>
            </a:r>
            <a:r>
              <a:rPr dirty="0"/>
              <a:t>)</a:t>
            </a:r>
          </a:p>
        </p:txBody>
      </p:sp>
      <p:sp>
        <p:nvSpPr>
          <p:cNvPr id="3" name="TextBox 2">
            <a:extLst>
              <a:ext uri="{FF2B5EF4-FFF2-40B4-BE49-F238E27FC236}">
                <a16:creationId xmlns:a16="http://schemas.microsoft.com/office/drawing/2014/main" id="{CA20E90C-A4C6-D34F-93F9-7F84CCAAF7F9}"/>
              </a:ext>
            </a:extLst>
          </p:cNvPr>
          <p:cNvSpPr txBox="1"/>
          <p:nvPr/>
        </p:nvSpPr>
        <p:spPr>
          <a:xfrm>
            <a:off x="6394580" y="4835606"/>
            <a:ext cx="11594839" cy="295465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000000"/>
                </a:solidFill>
                <a:effectLst/>
                <a:uFillTx/>
                <a:latin typeface="+mj-lt"/>
                <a:ea typeface="+mj-ea"/>
                <a:cs typeface="+mj-cs"/>
                <a:sym typeface="Calibri"/>
                <a:hlinkClick r:id="rId2"/>
              </a:rPr>
              <a:t>Candidates commitment statements</a:t>
            </a:r>
            <a:endParaRPr kumimoji="0" lang="en-US" sz="60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US" sz="6000" dirty="0"/>
          </a:p>
          <a:p>
            <a:pPr marL="0" marR="0" indent="0" algn="ctr" defTabSz="9144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000000"/>
                </a:solidFill>
                <a:effectLst/>
                <a:uFillTx/>
                <a:latin typeface="+mj-lt"/>
                <a:ea typeface="+mj-ea"/>
                <a:cs typeface="+mj-cs"/>
                <a:sym typeface="Calibri"/>
                <a:hlinkClick r:id="rId3"/>
              </a:rPr>
              <a:t>KPI Matrix</a:t>
            </a:r>
            <a:endParaRPr kumimoji="0" lang="en-US" sz="60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7471936" y="-1"/>
            <a:ext cx="16459201" cy="2286001"/>
          </a:xfrm>
          <a:prstGeom prst="rect">
            <a:avLst/>
          </a:prstGeom>
        </p:spPr>
        <p:txBody>
          <a:bodyPr/>
          <a:lstStyle>
            <a:lvl1pPr algn="r"/>
          </a:lstStyle>
          <a:p>
            <a:r>
              <a:t>Agenda</a:t>
            </a:r>
          </a:p>
        </p:txBody>
      </p:sp>
      <p:sp>
        <p:nvSpPr>
          <p:cNvPr id="131" name="Shape 131"/>
          <p:cNvSpPr>
            <a:spLocks noGrp="1"/>
          </p:cNvSpPr>
          <p:nvPr>
            <p:ph type="body" idx="1"/>
          </p:nvPr>
        </p:nvSpPr>
        <p:spPr>
          <a:xfrm>
            <a:off x="452863" y="2286000"/>
            <a:ext cx="19989210" cy="11164186"/>
          </a:xfrm>
          <a:prstGeom prst="rect">
            <a:avLst/>
          </a:prstGeom>
        </p:spPr>
        <p:txBody>
          <a:bodyPr>
            <a:normAutofit fontScale="70000" lnSpcReduction="20000"/>
          </a:bodyPr>
          <a:lstStyle/>
          <a:p>
            <a:pPr marL="1619250" indent="-1619250">
              <a:lnSpc>
                <a:spcPct val="80000"/>
              </a:lnSpc>
              <a:spcBef>
                <a:spcPts val="1300"/>
              </a:spcBef>
              <a:buFont typeface="+mj-lt"/>
              <a:buAutoNum type="arabicParenR"/>
            </a:pPr>
            <a:r>
              <a:rPr lang="en-GB" sz="6000" dirty="0"/>
              <a:t>Introduction</a:t>
            </a:r>
          </a:p>
          <a:p>
            <a:pPr marL="1619250" indent="-1619250">
              <a:lnSpc>
                <a:spcPct val="80000"/>
              </a:lnSpc>
              <a:spcBef>
                <a:spcPts val="1300"/>
              </a:spcBef>
              <a:buFont typeface="+mj-lt"/>
              <a:buAutoNum type="arabicParenR"/>
            </a:pPr>
            <a:r>
              <a:rPr lang="en-GB" sz="6000" dirty="0"/>
              <a:t>Apologies</a:t>
            </a:r>
          </a:p>
          <a:p>
            <a:pPr marL="1619250" indent="-1619250">
              <a:lnSpc>
                <a:spcPct val="80000"/>
              </a:lnSpc>
              <a:spcBef>
                <a:spcPts val="1300"/>
              </a:spcBef>
              <a:buFont typeface="+mj-lt"/>
              <a:buAutoNum type="arabicParenR"/>
            </a:pPr>
            <a:r>
              <a:rPr lang="en-GB" sz="6000" dirty="0"/>
              <a:t>Minutes of last AGM (19 December 2018)</a:t>
            </a:r>
          </a:p>
          <a:p>
            <a:pPr marL="1619250" indent="-1619250">
              <a:lnSpc>
                <a:spcPct val="80000"/>
              </a:lnSpc>
              <a:spcBef>
                <a:spcPts val="1300"/>
              </a:spcBef>
              <a:buFont typeface="+mj-lt"/>
              <a:buAutoNum type="arabicParenR"/>
            </a:pPr>
            <a:r>
              <a:rPr lang="en-GB" sz="6000" dirty="0"/>
              <a:t>Activities report </a:t>
            </a:r>
            <a:endParaRPr lang="en-GB" sz="4200" dirty="0"/>
          </a:p>
          <a:p>
            <a:pPr marL="2043792" lvl="1" indent="-1619250">
              <a:lnSpc>
                <a:spcPct val="80000"/>
              </a:lnSpc>
              <a:spcBef>
                <a:spcPts val="1300"/>
              </a:spcBef>
            </a:pPr>
            <a:r>
              <a:rPr lang="en-GB" sz="4200" dirty="0"/>
              <a:t>Webinars </a:t>
            </a:r>
          </a:p>
          <a:p>
            <a:pPr marL="2043792" lvl="1" indent="-1619250">
              <a:lnSpc>
                <a:spcPct val="80000"/>
              </a:lnSpc>
              <a:spcBef>
                <a:spcPts val="1300"/>
              </a:spcBef>
            </a:pPr>
            <a:r>
              <a:rPr lang="en-GB" sz="4200" dirty="0"/>
              <a:t>Wet News</a:t>
            </a:r>
          </a:p>
          <a:p>
            <a:pPr marL="2043792" lvl="1" indent="-1619250">
              <a:lnSpc>
                <a:spcPct val="80000"/>
              </a:lnSpc>
              <a:spcBef>
                <a:spcPts val="1300"/>
              </a:spcBef>
            </a:pPr>
            <a:r>
              <a:rPr lang="en-GB" sz="4200" dirty="0"/>
              <a:t>Book Reviews</a:t>
            </a:r>
          </a:p>
          <a:p>
            <a:pPr marL="2043792" lvl="1" indent="-1619250">
              <a:lnSpc>
                <a:spcPct val="80000"/>
              </a:lnSpc>
              <a:spcBef>
                <a:spcPts val="1300"/>
              </a:spcBef>
            </a:pPr>
            <a:r>
              <a:rPr lang="en-GB" sz="4200" dirty="0"/>
              <a:t>Website</a:t>
            </a:r>
          </a:p>
          <a:p>
            <a:pPr marL="2043792" lvl="1" indent="-1619250">
              <a:lnSpc>
                <a:spcPct val="80000"/>
              </a:lnSpc>
              <a:spcBef>
                <a:spcPts val="1300"/>
              </a:spcBef>
            </a:pPr>
            <a:r>
              <a:rPr lang="en-GB" sz="4200" dirty="0"/>
              <a:t>Social Media</a:t>
            </a:r>
          </a:p>
          <a:p>
            <a:pPr marL="2043792" lvl="1" indent="-1619250">
              <a:lnSpc>
                <a:spcPct val="80000"/>
              </a:lnSpc>
              <a:spcBef>
                <a:spcPts val="1300"/>
              </a:spcBef>
            </a:pPr>
            <a:r>
              <a:rPr lang="en-GB" sz="4200" dirty="0"/>
              <a:t>Awards &amp; Bursaries</a:t>
            </a:r>
          </a:p>
          <a:p>
            <a:pPr marL="2043792" lvl="1" indent="-1619250">
              <a:lnSpc>
                <a:spcPct val="80000"/>
              </a:lnSpc>
              <a:spcBef>
                <a:spcPts val="1300"/>
              </a:spcBef>
            </a:pPr>
            <a:r>
              <a:rPr lang="en-GB" sz="4200" dirty="0"/>
              <a:t>Charities</a:t>
            </a:r>
          </a:p>
          <a:p>
            <a:pPr marL="2043792" lvl="1" indent="-1619250">
              <a:lnSpc>
                <a:spcPct val="80000"/>
              </a:lnSpc>
              <a:spcBef>
                <a:spcPts val="1300"/>
              </a:spcBef>
            </a:pPr>
            <a:r>
              <a:rPr lang="en-GB" sz="4200" dirty="0"/>
              <a:t>Physical Events – UK, Australia, SE Asia, New Zealand</a:t>
            </a:r>
          </a:p>
          <a:p>
            <a:pPr marL="2043792" lvl="1" indent="-1619250">
              <a:lnSpc>
                <a:spcPct val="80000"/>
              </a:lnSpc>
              <a:spcBef>
                <a:spcPts val="1300"/>
              </a:spcBef>
            </a:pPr>
            <a:r>
              <a:rPr lang="en-GB" sz="4200" dirty="0"/>
              <a:t>Universities</a:t>
            </a:r>
          </a:p>
          <a:p>
            <a:pPr marL="2043792" lvl="1" indent="-1619250">
              <a:lnSpc>
                <a:spcPct val="80000"/>
              </a:lnSpc>
              <a:spcBef>
                <a:spcPts val="1300"/>
              </a:spcBef>
            </a:pPr>
            <a:r>
              <a:rPr lang="en-GB" sz="4200"/>
              <a:t>Schools</a:t>
            </a:r>
            <a:endParaRPr lang="en-GB" sz="4200" dirty="0"/>
          </a:p>
          <a:p>
            <a:pPr marL="1619250" indent="-1619250">
              <a:lnSpc>
                <a:spcPct val="80000"/>
              </a:lnSpc>
              <a:spcBef>
                <a:spcPts val="1300"/>
              </a:spcBef>
              <a:buFont typeface="+mj-lt"/>
              <a:buAutoNum type="arabicParenR"/>
            </a:pPr>
            <a:r>
              <a:rPr lang="en-GB" sz="6000" dirty="0"/>
              <a:t>Chair’s report</a:t>
            </a:r>
          </a:p>
          <a:p>
            <a:pPr marL="1619250" indent="-1619250">
              <a:lnSpc>
                <a:spcPct val="80000"/>
              </a:lnSpc>
              <a:spcBef>
                <a:spcPts val="1300"/>
              </a:spcBef>
              <a:buFont typeface="+mj-lt"/>
              <a:buAutoNum type="arabicParenR"/>
            </a:pPr>
            <a:r>
              <a:rPr lang="en-GB" sz="6000" dirty="0"/>
              <a:t>Treasurer’s report</a:t>
            </a:r>
          </a:p>
          <a:p>
            <a:pPr marL="1619250" indent="-1619250">
              <a:lnSpc>
                <a:spcPct val="80000"/>
              </a:lnSpc>
              <a:spcBef>
                <a:spcPts val="1300"/>
              </a:spcBef>
              <a:buFont typeface="+mj-lt"/>
              <a:buAutoNum type="arabicParenR"/>
            </a:pPr>
            <a:r>
              <a:rPr lang="en-GB" sz="6000" dirty="0"/>
              <a:t>Election of committee members</a:t>
            </a:r>
          </a:p>
          <a:p>
            <a:pPr marL="1619250" indent="-1619250">
              <a:lnSpc>
                <a:spcPct val="80000"/>
              </a:lnSpc>
              <a:spcBef>
                <a:spcPts val="1300"/>
              </a:spcBef>
              <a:buFont typeface="+mj-lt"/>
              <a:buAutoNum type="arabicParenR"/>
            </a:pPr>
            <a:r>
              <a:rPr lang="en-GB" sz="6000" dirty="0"/>
              <a:t>Election of Chair</a:t>
            </a:r>
          </a:p>
          <a:p>
            <a:pPr marL="1619250" indent="-1619250">
              <a:lnSpc>
                <a:spcPct val="80000"/>
              </a:lnSpc>
              <a:spcBef>
                <a:spcPts val="1300"/>
              </a:spcBef>
              <a:buFont typeface="+mj-lt"/>
              <a:buAutoNum type="arabicParenR"/>
            </a:pPr>
            <a:r>
              <a:rPr lang="en-GB" sz="6000" dirty="0"/>
              <a:t>Election of Treasurer</a:t>
            </a:r>
          </a:p>
          <a:p>
            <a:pPr marL="1619250" indent="-1619250">
              <a:lnSpc>
                <a:spcPct val="80000"/>
              </a:lnSpc>
              <a:spcBef>
                <a:spcPts val="1300"/>
              </a:spcBef>
              <a:buFont typeface="+mj-lt"/>
              <a:buAutoNum type="arabicParenR"/>
            </a:pPr>
            <a:r>
              <a:rPr lang="en-GB" sz="6000" dirty="0"/>
              <a:t>Election of Secretary</a:t>
            </a:r>
          </a:p>
          <a:p>
            <a:pPr marL="1619250" indent="-1619250">
              <a:lnSpc>
                <a:spcPct val="80000"/>
              </a:lnSpc>
              <a:spcBef>
                <a:spcPts val="1300"/>
              </a:spcBef>
              <a:buFont typeface="+mj-lt"/>
              <a:buAutoNum type="arabicParenR"/>
            </a:pPr>
            <a:r>
              <a:rPr lang="en-GB" sz="6000" dirty="0"/>
              <a:t>AOB accepted by Chair</a:t>
            </a:r>
          </a:p>
          <a:p>
            <a:pPr marL="1619250" indent="-1619250">
              <a:lnSpc>
                <a:spcPct val="80000"/>
              </a:lnSpc>
              <a:spcBef>
                <a:spcPts val="1300"/>
              </a:spcBef>
              <a:buFont typeface="+mj-lt"/>
              <a:buAutoNum type="arabicParenR"/>
            </a:pPr>
            <a:r>
              <a:rPr lang="en-GB" sz="6000" dirty="0"/>
              <a:t>Closing remarks and announcements</a:t>
            </a:r>
            <a:endParaRPr sz="6000"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24">
            <a:extLst>
              <a:ext uri="{FF2B5EF4-FFF2-40B4-BE49-F238E27FC236}">
                <a16:creationId xmlns:a16="http://schemas.microsoft.com/office/drawing/2014/main" id="{64499DD2-BE32-48B1-936C-7585386DDADE}"/>
              </a:ext>
            </a:extLst>
          </p:cNvPr>
          <p:cNvSpPr txBox="1">
            <a:spLocks/>
          </p:cNvSpPr>
          <p:nvPr/>
        </p:nvSpPr>
        <p:spPr>
          <a:xfrm>
            <a:off x="7471935" y="0"/>
            <a:ext cx="16459201" cy="2286001"/>
          </a:xfrm>
          <a:prstGeom prst="rect">
            <a:avLst/>
          </a:prstGeom>
          <a:ln w="25400">
            <a:miter lim="400000"/>
          </a:ln>
          <a:extLst>
            <a:ext uri="{C572A759-6A51-4108-AA02-DFA0A04FC94B}">
              <ma14:wrappingTextBoxFlag xmlns:ma14="http://schemas.microsoft.com/office/mac/drawingml/2011/main" xmlns="" val="1"/>
            </a:ext>
          </a:extLst>
        </p:spPr>
        <p:txBody>
          <a:bodyPr tIns="91439" bIns="91439" anchor="ctr">
            <a:normAutofit/>
          </a:bodyPr>
          <a:lstStyle>
            <a:lvl1pPr marL="0" marR="0" indent="0" algn="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9pPr>
          </a:lstStyle>
          <a:p>
            <a:pPr hangingPunct="1"/>
            <a:r>
              <a:rPr lang="en-GB" dirty="0"/>
              <a:t>Ordinary roles</a:t>
            </a:r>
          </a:p>
        </p:txBody>
      </p:sp>
      <p:sp>
        <p:nvSpPr>
          <p:cNvPr id="7" name="Shape 226">
            <a:extLst>
              <a:ext uri="{FF2B5EF4-FFF2-40B4-BE49-F238E27FC236}">
                <a16:creationId xmlns:a16="http://schemas.microsoft.com/office/drawing/2014/main" id="{F6D3F6CE-4EB2-4E23-BDE4-D5E4C283F441}"/>
              </a:ext>
            </a:extLst>
          </p:cNvPr>
          <p:cNvSpPr/>
          <p:nvPr/>
        </p:nvSpPr>
        <p:spPr>
          <a:xfrm>
            <a:off x="15601560" y="56823"/>
            <a:ext cx="1566454" cy="2231378"/>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nchor="t">
            <a:spAutoFit/>
          </a:bodyPr>
          <a:lstStyle>
            <a:lvl1pPr>
              <a:defRPr sz="13300">
                <a:solidFill>
                  <a:srgbClr val="000000">
                    <a:alpha val="29835"/>
                  </a:srgbClr>
                </a:solidFill>
              </a:defRPr>
            </a:lvl1pPr>
          </a:lstStyle>
          <a:p>
            <a:r>
              <a:rPr lang="en-GB" dirty="0"/>
              <a:t>7)</a:t>
            </a:r>
          </a:p>
        </p:txBody>
      </p:sp>
      <p:graphicFrame>
        <p:nvGraphicFramePr>
          <p:cNvPr id="19" name="Table 18">
            <a:extLst>
              <a:ext uri="{FF2B5EF4-FFF2-40B4-BE49-F238E27FC236}">
                <a16:creationId xmlns:a16="http://schemas.microsoft.com/office/drawing/2014/main" id="{39F15162-3A57-481B-9F9A-109CF0343020}"/>
              </a:ext>
            </a:extLst>
          </p:cNvPr>
          <p:cNvGraphicFramePr>
            <a:graphicFrameLocks noGrp="1"/>
          </p:cNvGraphicFramePr>
          <p:nvPr>
            <p:extLst>
              <p:ext uri="{D42A27DB-BD31-4B8C-83A1-F6EECF244321}">
                <p14:modId xmlns:p14="http://schemas.microsoft.com/office/powerpoint/2010/main" val="1005783538"/>
              </p:ext>
            </p:extLst>
          </p:nvPr>
        </p:nvGraphicFramePr>
        <p:xfrm>
          <a:off x="373811" y="2688943"/>
          <a:ext cx="23350710" cy="9094470"/>
        </p:xfrm>
        <a:graphic>
          <a:graphicData uri="http://schemas.openxmlformats.org/drawingml/2006/table">
            <a:tbl>
              <a:tblPr firstRow="1" bandRow="1">
                <a:tableStyleId>{5940675A-B579-460E-94D1-54222C63F5DA}</a:tableStyleId>
              </a:tblPr>
              <a:tblGrid>
                <a:gridCol w="12408232">
                  <a:extLst>
                    <a:ext uri="{9D8B030D-6E8A-4147-A177-3AD203B41FA5}">
                      <a16:colId xmlns:a16="http://schemas.microsoft.com/office/drawing/2014/main" val="1985336494"/>
                    </a:ext>
                  </a:extLst>
                </a:gridCol>
                <a:gridCol w="6449854">
                  <a:extLst>
                    <a:ext uri="{9D8B030D-6E8A-4147-A177-3AD203B41FA5}">
                      <a16:colId xmlns:a16="http://schemas.microsoft.com/office/drawing/2014/main" val="199965592"/>
                    </a:ext>
                  </a:extLst>
                </a:gridCol>
                <a:gridCol w="4492624">
                  <a:extLst>
                    <a:ext uri="{9D8B030D-6E8A-4147-A177-3AD203B41FA5}">
                      <a16:colId xmlns:a16="http://schemas.microsoft.com/office/drawing/2014/main" val="3528936656"/>
                    </a:ext>
                  </a:extLst>
                </a:gridCol>
              </a:tblGrid>
              <a:tr h="0">
                <a:tc>
                  <a:txBody>
                    <a:bodyPr/>
                    <a:lstStyle/>
                    <a:p>
                      <a:pPr lvl="0" algn="l">
                        <a:buNone/>
                      </a:pPr>
                      <a:r>
                        <a:rPr lang="en-US" sz="4800" b="1" dirty="0">
                          <a:effectLst/>
                          <a:latin typeface="Calibri"/>
                        </a:rPr>
                        <a:t>Position</a:t>
                      </a:r>
                    </a:p>
                  </a:txBody>
                  <a:tcPr marL="76200" marR="76200" marT="47625" marB="47625" anchor="ctr"/>
                </a:tc>
                <a:tc>
                  <a:txBody>
                    <a:bodyPr/>
                    <a:lstStyle/>
                    <a:p>
                      <a:pPr algn="l" latinLnBrk="0"/>
                      <a:r>
                        <a:rPr lang="en-US" sz="4800" b="1" dirty="0">
                          <a:effectLst/>
                          <a:latin typeface="Calibri"/>
                        </a:rPr>
                        <a:t>Applicant (1)</a:t>
                      </a:r>
                    </a:p>
                  </a:txBody>
                  <a:tcPr marL="76200" marR="76200" marT="47625" marB="47625" anchor="ctr"/>
                </a:tc>
                <a:tc>
                  <a:txBody>
                    <a:bodyPr/>
                    <a:lstStyle/>
                    <a:p>
                      <a:pPr algn="l" latinLnBrk="0"/>
                      <a:r>
                        <a:rPr lang="en-US" sz="4800" b="1" dirty="0">
                          <a:effectLst/>
                          <a:latin typeface="Calibri"/>
                        </a:rPr>
                        <a:t>Applicant (2)</a:t>
                      </a:r>
                    </a:p>
                  </a:txBody>
                  <a:tcPr marL="76200" marR="76200" marT="47625" marB="47625" anchor="ctr"/>
                </a:tc>
                <a:extLst>
                  <a:ext uri="{0D108BD9-81ED-4DB2-BD59-A6C34878D82A}">
                    <a16:rowId xmlns:a16="http://schemas.microsoft.com/office/drawing/2014/main" val="1500271987"/>
                  </a:ext>
                </a:extLst>
              </a:tr>
              <a:tr h="0">
                <a:tc>
                  <a:txBody>
                    <a:bodyPr/>
                    <a:lstStyle/>
                    <a:p>
                      <a:pPr algn="l" latinLnBrk="0"/>
                      <a:r>
                        <a:rPr lang="en-US" sz="4800" dirty="0">
                          <a:effectLst/>
                          <a:latin typeface="Calibri"/>
                        </a:rPr>
                        <a:t>WET news editor</a:t>
                      </a:r>
                    </a:p>
                  </a:txBody>
                  <a:tcPr marL="76200" marR="76200" marT="47625" marB="47625" anchor="ctr"/>
                </a:tc>
                <a:tc>
                  <a:txBody>
                    <a:bodyPr/>
                    <a:lstStyle/>
                    <a:p>
                      <a:pPr algn="l" latinLnBrk="0"/>
                      <a:r>
                        <a:rPr lang="en-US" sz="4800" dirty="0">
                          <a:effectLst/>
                          <a:latin typeface="Calibri"/>
                        </a:rPr>
                        <a:t>Paul Curtis</a:t>
                      </a:r>
                    </a:p>
                  </a:txBody>
                  <a:tcPr marL="76200" marR="76200" marT="47625" marB="47625" anchor="ctr"/>
                </a:tc>
                <a:tc>
                  <a:txBody>
                    <a:bodyPr/>
                    <a:lstStyle/>
                    <a:p>
                      <a:pPr algn="l" latinLnBrk="0"/>
                      <a:endParaRPr lang="en-US" sz="4800" dirty="0">
                        <a:effectLst/>
                        <a:latin typeface="Calibri"/>
                      </a:endParaRPr>
                    </a:p>
                  </a:txBody>
                  <a:tcPr marL="76200" marR="76200" marT="47625" marB="47625" anchor="ctr"/>
                </a:tc>
                <a:extLst>
                  <a:ext uri="{0D108BD9-81ED-4DB2-BD59-A6C34878D82A}">
                    <a16:rowId xmlns:a16="http://schemas.microsoft.com/office/drawing/2014/main" val="1747380201"/>
                  </a:ext>
                </a:extLst>
              </a:tr>
              <a:tr h="0">
                <a:tc>
                  <a:txBody>
                    <a:bodyPr/>
                    <a:lstStyle/>
                    <a:p>
                      <a:pPr algn="l" latinLnBrk="0"/>
                      <a:r>
                        <a:rPr lang="en-US" sz="4800" dirty="0">
                          <a:effectLst/>
                          <a:latin typeface="Calibri"/>
                        </a:rPr>
                        <a:t>Deputy WET news editor</a:t>
                      </a:r>
                    </a:p>
                  </a:txBody>
                  <a:tcPr marL="76200" marR="76200" marT="47625" marB="47625" anchor="ctr"/>
                </a:tc>
                <a:tc>
                  <a:txBody>
                    <a:bodyPr/>
                    <a:lstStyle/>
                    <a:p>
                      <a:pPr algn="l" latinLnBrk="0"/>
                      <a:r>
                        <a:rPr lang="en-US" sz="4800" dirty="0">
                          <a:effectLst/>
                          <a:latin typeface="Calibri"/>
                        </a:rPr>
                        <a:t>Mayo </a:t>
                      </a:r>
                      <a:r>
                        <a:rPr lang="en-US" sz="4800" dirty="0" err="1">
                          <a:effectLst/>
                          <a:latin typeface="Calibri"/>
                        </a:rPr>
                        <a:t>Akele</a:t>
                      </a:r>
                    </a:p>
                  </a:txBody>
                  <a:tcPr marL="76200" marR="76200" marT="47625" marB="47625" anchor="ctr"/>
                </a:tc>
                <a:tc>
                  <a:txBody>
                    <a:bodyPr/>
                    <a:lstStyle/>
                    <a:p>
                      <a:pPr algn="l" latinLnBrk="0"/>
                      <a:endParaRPr lang="en-US" sz="4800" dirty="0">
                        <a:effectLst/>
                        <a:latin typeface="Calibri"/>
                      </a:endParaRPr>
                    </a:p>
                  </a:txBody>
                  <a:tcPr marL="76200" marR="76200" marT="47625" marB="47625" anchor="ctr"/>
                </a:tc>
                <a:extLst>
                  <a:ext uri="{0D108BD9-81ED-4DB2-BD59-A6C34878D82A}">
                    <a16:rowId xmlns:a16="http://schemas.microsoft.com/office/drawing/2014/main" val="1063382355"/>
                  </a:ext>
                </a:extLst>
              </a:tr>
              <a:tr h="0">
                <a:tc>
                  <a:txBody>
                    <a:bodyPr/>
                    <a:lstStyle/>
                    <a:p>
                      <a:pPr algn="l" latinLnBrk="0"/>
                      <a:r>
                        <a:rPr lang="en-US" sz="4800" dirty="0">
                          <a:effectLst/>
                          <a:latin typeface="Calibri"/>
                        </a:rPr>
                        <a:t>Book reviews coordinator</a:t>
                      </a:r>
                    </a:p>
                  </a:txBody>
                  <a:tcPr marL="76200" marR="76200" marT="47625" marB="47625" anchor="ctr"/>
                </a:tc>
                <a:tc>
                  <a:txBody>
                    <a:bodyPr/>
                    <a:lstStyle/>
                    <a:p>
                      <a:pPr algn="l" latinLnBrk="0"/>
                      <a:r>
                        <a:rPr lang="en-US" sz="4800" dirty="0">
                          <a:effectLst/>
                          <a:latin typeface="Calibri"/>
                        </a:rPr>
                        <a:t>Kirsty McCall</a:t>
                      </a:r>
                    </a:p>
                  </a:txBody>
                  <a:tcPr marL="76200" marR="76200" marT="47625" marB="47625" anchor="ctr"/>
                </a:tc>
                <a:tc>
                  <a:txBody>
                    <a:bodyPr/>
                    <a:lstStyle/>
                    <a:p>
                      <a:pPr algn="l" latinLnBrk="0"/>
                      <a:endParaRPr lang="en-US" sz="4800" dirty="0">
                        <a:effectLst/>
                        <a:latin typeface="Calibri"/>
                      </a:endParaRPr>
                    </a:p>
                  </a:txBody>
                  <a:tcPr marL="76200" marR="76200" marT="47625" marB="47625" anchor="ctr"/>
                </a:tc>
                <a:extLst>
                  <a:ext uri="{0D108BD9-81ED-4DB2-BD59-A6C34878D82A}">
                    <a16:rowId xmlns:a16="http://schemas.microsoft.com/office/drawing/2014/main" val="2003947019"/>
                  </a:ext>
                </a:extLst>
              </a:tr>
              <a:tr h="0">
                <a:tc>
                  <a:txBody>
                    <a:bodyPr/>
                    <a:lstStyle/>
                    <a:p>
                      <a:pPr algn="l" latinLnBrk="0"/>
                      <a:r>
                        <a:rPr lang="en-US" sz="4800" dirty="0">
                          <a:effectLst/>
                          <a:latin typeface="Calibri"/>
                        </a:rPr>
                        <a:t>Webmaster &amp; email coordinator</a:t>
                      </a:r>
                    </a:p>
                  </a:txBody>
                  <a:tcPr marL="76200" marR="76200" marT="47625" marB="47625" anchor="ctr"/>
                </a:tc>
                <a:tc>
                  <a:txBody>
                    <a:bodyPr/>
                    <a:lstStyle/>
                    <a:p>
                      <a:pPr algn="l" latinLnBrk="0"/>
                      <a:r>
                        <a:rPr lang="en-US" sz="4800" dirty="0" err="1">
                          <a:effectLst/>
                          <a:latin typeface="Calibri"/>
                        </a:rPr>
                        <a:t>Mufeed</a:t>
                      </a:r>
                      <a:r>
                        <a:rPr lang="en-US" sz="4800" dirty="0">
                          <a:effectLst/>
                          <a:latin typeface="Calibri"/>
                        </a:rPr>
                        <a:t> Hassan</a:t>
                      </a:r>
                    </a:p>
                  </a:txBody>
                  <a:tcPr marL="76200" marR="76200" marT="47625" marB="47625" anchor="ctr"/>
                </a:tc>
                <a:tc>
                  <a:txBody>
                    <a:bodyPr/>
                    <a:lstStyle/>
                    <a:p>
                      <a:pPr algn="l" latinLnBrk="0"/>
                      <a:endParaRPr lang="en-US" sz="4800" dirty="0">
                        <a:effectLst/>
                        <a:latin typeface="Calibri"/>
                      </a:endParaRPr>
                    </a:p>
                  </a:txBody>
                  <a:tcPr marL="76200" marR="76200" marT="47625" marB="47625" anchor="ctr"/>
                </a:tc>
                <a:extLst>
                  <a:ext uri="{0D108BD9-81ED-4DB2-BD59-A6C34878D82A}">
                    <a16:rowId xmlns:a16="http://schemas.microsoft.com/office/drawing/2014/main" val="2736068890"/>
                  </a:ext>
                </a:extLst>
              </a:tr>
              <a:tr h="0">
                <a:tc>
                  <a:txBody>
                    <a:bodyPr/>
                    <a:lstStyle/>
                    <a:p>
                      <a:pPr algn="l" latinLnBrk="0"/>
                      <a:r>
                        <a:rPr lang="en-US" sz="4800" dirty="0">
                          <a:effectLst/>
                          <a:latin typeface="Calibri"/>
                        </a:rPr>
                        <a:t>Webmaster &amp; email coordinator</a:t>
                      </a:r>
                    </a:p>
                  </a:txBody>
                  <a:tcPr marL="76200" marR="76200" marT="47625" marB="47625" anchor="ctr"/>
                </a:tc>
                <a:tc>
                  <a:txBody>
                    <a:bodyPr/>
                    <a:lstStyle/>
                    <a:p>
                      <a:pPr algn="l" latinLnBrk="0"/>
                      <a:r>
                        <a:rPr lang="en-US" sz="4800" dirty="0">
                          <a:effectLst/>
                          <a:latin typeface="Calibri"/>
                        </a:rPr>
                        <a:t>Harry Mouquet</a:t>
                      </a:r>
                    </a:p>
                  </a:txBody>
                  <a:tcPr marL="76200" marR="76200" marT="47625" marB="47625" anchor="ctr"/>
                </a:tc>
                <a:tc>
                  <a:txBody>
                    <a:bodyPr/>
                    <a:lstStyle/>
                    <a:p>
                      <a:pPr algn="l" latinLnBrk="0"/>
                      <a:endParaRPr lang="en-US" sz="4800" dirty="0">
                        <a:effectLst/>
                        <a:latin typeface="Calibri"/>
                      </a:endParaRPr>
                    </a:p>
                  </a:txBody>
                  <a:tcPr marL="76200" marR="76200" marT="47625" marB="47625" anchor="ctr"/>
                </a:tc>
                <a:extLst>
                  <a:ext uri="{0D108BD9-81ED-4DB2-BD59-A6C34878D82A}">
                    <a16:rowId xmlns:a16="http://schemas.microsoft.com/office/drawing/2014/main" val="1980981426"/>
                  </a:ext>
                </a:extLst>
              </a:tr>
              <a:tr h="0">
                <a:tc>
                  <a:txBody>
                    <a:bodyPr/>
                    <a:lstStyle/>
                    <a:p>
                      <a:pPr algn="l" latinLnBrk="0"/>
                      <a:r>
                        <a:rPr lang="en-US" sz="4800" dirty="0">
                          <a:effectLst/>
                          <a:latin typeface="Calibri"/>
                        </a:rPr>
                        <a:t>Water Boxes &amp; Schools liaison</a:t>
                      </a:r>
                    </a:p>
                  </a:txBody>
                  <a:tcPr marL="76200" marR="76200" marT="47625" marB="47625" anchor="ctr"/>
                </a:tc>
                <a:tc>
                  <a:txBody>
                    <a:bodyPr/>
                    <a:lstStyle/>
                    <a:p>
                      <a:pPr algn="l" latinLnBrk="0"/>
                      <a:r>
                        <a:rPr lang="en-US" sz="4800" dirty="0">
                          <a:effectLst/>
                          <a:latin typeface="Calibri"/>
                        </a:rPr>
                        <a:t>Jim </a:t>
                      </a:r>
                      <a:r>
                        <a:rPr lang="en-US" sz="4800" dirty="0" err="1">
                          <a:effectLst/>
                          <a:latin typeface="Calibri"/>
                        </a:rPr>
                        <a:t>Keary</a:t>
                      </a:r>
                    </a:p>
                  </a:txBody>
                  <a:tcPr marL="76200" marR="76200" marT="47625" marB="47625" anchor="ctr"/>
                </a:tc>
                <a:tc>
                  <a:txBody>
                    <a:bodyPr/>
                    <a:lstStyle/>
                    <a:p>
                      <a:pPr algn="l" latinLnBrk="0"/>
                      <a:endParaRPr lang="en-US" sz="4800" dirty="0">
                        <a:effectLst/>
                        <a:latin typeface="Calibri"/>
                      </a:endParaRPr>
                    </a:p>
                  </a:txBody>
                  <a:tcPr marL="76200" marR="76200" marT="47625" marB="47625" anchor="ctr"/>
                </a:tc>
                <a:extLst>
                  <a:ext uri="{0D108BD9-81ED-4DB2-BD59-A6C34878D82A}">
                    <a16:rowId xmlns:a16="http://schemas.microsoft.com/office/drawing/2014/main" val="946135839"/>
                  </a:ext>
                </a:extLst>
              </a:tr>
              <a:tr h="0">
                <a:tc>
                  <a:txBody>
                    <a:bodyPr/>
                    <a:lstStyle/>
                    <a:p>
                      <a:pPr lvl="0" algn="l">
                        <a:buNone/>
                      </a:pPr>
                      <a:r>
                        <a:rPr lang="en-US" sz="4800" dirty="0">
                          <a:effectLst/>
                          <a:latin typeface="Calibri"/>
                        </a:rPr>
                        <a:t>Awards &amp; Bursaries</a:t>
                      </a:r>
                      <a:endParaRPr lang="en-US" sz="4800">
                        <a:latin typeface="Calibri"/>
                      </a:endParaRPr>
                    </a:p>
                  </a:txBody>
                  <a:tcPr marL="76200" marR="76200" marT="47625" marB="47625" anchor="ctr"/>
                </a:tc>
                <a:tc>
                  <a:txBody>
                    <a:bodyPr/>
                    <a:lstStyle/>
                    <a:p>
                      <a:pPr lvl="0" algn="l">
                        <a:buNone/>
                      </a:pPr>
                      <a:r>
                        <a:rPr lang="en-US" sz="4800" dirty="0">
                          <a:effectLst/>
                          <a:latin typeface="Calibri"/>
                        </a:rPr>
                        <a:t>Yadira </a:t>
                      </a:r>
                      <a:r>
                        <a:rPr lang="en-US" sz="4800" dirty="0" err="1">
                          <a:effectLst/>
                          <a:latin typeface="Calibri"/>
                        </a:rPr>
                        <a:t>Bajón</a:t>
                      </a:r>
                      <a:r>
                        <a:rPr lang="en-US" sz="4800" dirty="0">
                          <a:effectLst/>
                          <a:latin typeface="Calibri"/>
                        </a:rPr>
                        <a:t> Fernández</a:t>
                      </a:r>
                      <a:endParaRPr lang="en-US" sz="4800" dirty="0">
                        <a:latin typeface="Calibri"/>
                      </a:endParaRPr>
                    </a:p>
                  </a:txBody>
                  <a:tcPr marL="76200" marR="76200" marT="47625" marB="47625" anchor="ctr"/>
                </a:tc>
                <a:tc>
                  <a:txBody>
                    <a:bodyPr/>
                    <a:lstStyle/>
                    <a:p>
                      <a:pPr lvl="0" algn="l">
                        <a:buNone/>
                      </a:pPr>
                      <a:endParaRPr lang="en-US" sz="4800" dirty="0">
                        <a:effectLst/>
                        <a:latin typeface="Calibri"/>
                      </a:endParaRPr>
                    </a:p>
                  </a:txBody>
                  <a:tcPr marL="76200" marR="76200" marT="47625" marB="47625" anchor="ctr"/>
                </a:tc>
                <a:extLst>
                  <a:ext uri="{0D108BD9-81ED-4DB2-BD59-A6C34878D82A}">
                    <a16:rowId xmlns:a16="http://schemas.microsoft.com/office/drawing/2014/main" val="2152340681"/>
                  </a:ext>
                </a:extLst>
              </a:tr>
              <a:tr h="0">
                <a:tc>
                  <a:txBody>
                    <a:bodyPr/>
                    <a:lstStyle/>
                    <a:p>
                      <a:pPr lvl="0" algn="l">
                        <a:buNone/>
                      </a:pPr>
                      <a:r>
                        <a:rPr lang="en-US" sz="4800" dirty="0">
                          <a:effectLst/>
                          <a:latin typeface="Calibri"/>
                        </a:rPr>
                        <a:t>University liaison</a:t>
                      </a:r>
                      <a:endParaRPr lang="en-US" sz="4800">
                        <a:latin typeface="Calibri"/>
                      </a:endParaRPr>
                    </a:p>
                  </a:txBody>
                  <a:tcPr marL="76200" marR="76200" marT="47625" marB="47625" anchor="ctr"/>
                </a:tc>
                <a:tc>
                  <a:txBody>
                    <a:bodyPr/>
                    <a:lstStyle/>
                    <a:p>
                      <a:pPr lvl="0" algn="l">
                        <a:buNone/>
                      </a:pPr>
                      <a:r>
                        <a:rPr lang="en-US" sz="4800" dirty="0">
                          <a:effectLst/>
                          <a:latin typeface="Calibri"/>
                        </a:rPr>
                        <a:t>Hugh Thomas</a:t>
                      </a:r>
                      <a:endParaRPr lang="en-US" sz="4800">
                        <a:latin typeface="Calibri"/>
                      </a:endParaRPr>
                    </a:p>
                  </a:txBody>
                  <a:tcPr marL="76200" marR="76200" marT="47625" marB="47625" anchor="ctr"/>
                </a:tc>
                <a:tc>
                  <a:txBody>
                    <a:bodyPr/>
                    <a:lstStyle/>
                    <a:p>
                      <a:pPr lvl="0" algn="l">
                        <a:buNone/>
                      </a:pPr>
                      <a:endParaRPr lang="en-US" sz="4800" dirty="0">
                        <a:effectLst/>
                        <a:latin typeface="Calibri"/>
                      </a:endParaRPr>
                    </a:p>
                  </a:txBody>
                  <a:tcPr marL="76200" marR="76200" marT="47625" marB="47625" anchor="ctr"/>
                </a:tc>
                <a:extLst>
                  <a:ext uri="{0D108BD9-81ED-4DB2-BD59-A6C34878D82A}">
                    <a16:rowId xmlns:a16="http://schemas.microsoft.com/office/drawing/2014/main" val="3181032800"/>
                  </a:ext>
                </a:extLst>
              </a:tr>
              <a:tr h="0">
                <a:tc>
                  <a:txBody>
                    <a:bodyPr/>
                    <a:lstStyle/>
                    <a:p>
                      <a:pPr lvl="0" algn="l">
                        <a:buNone/>
                      </a:pPr>
                      <a:r>
                        <a:rPr lang="en-US" sz="4800" dirty="0">
                          <a:effectLst/>
                          <a:latin typeface="Calibri"/>
                        </a:rPr>
                        <a:t>Data coordinator</a:t>
                      </a:r>
                      <a:endParaRPr lang="en-US" sz="4800">
                        <a:latin typeface="Calibri"/>
                      </a:endParaRPr>
                    </a:p>
                  </a:txBody>
                  <a:tcPr marL="76200" marR="76200" marT="47625" marB="47625" anchor="ctr"/>
                </a:tc>
                <a:tc>
                  <a:txBody>
                    <a:bodyPr/>
                    <a:lstStyle/>
                    <a:p>
                      <a:pPr lvl="0" algn="l">
                        <a:buNone/>
                      </a:pPr>
                      <a:r>
                        <a:rPr lang="en-US" sz="4800" dirty="0">
                          <a:effectLst/>
                          <a:latin typeface="Calibri"/>
                        </a:rPr>
                        <a:t>Penny </a:t>
                      </a:r>
                      <a:r>
                        <a:rPr lang="en-US" sz="4800" dirty="0" err="1">
                          <a:effectLst/>
                          <a:latin typeface="Calibri"/>
                        </a:rPr>
                        <a:t>Sentance</a:t>
                      </a:r>
                    </a:p>
                  </a:txBody>
                  <a:tcPr marL="76200" marR="76200" marT="47625" marB="47625" anchor="ctr"/>
                </a:tc>
                <a:tc>
                  <a:txBody>
                    <a:bodyPr/>
                    <a:lstStyle/>
                    <a:p>
                      <a:pPr lvl="0" algn="l">
                        <a:buNone/>
                      </a:pPr>
                      <a:endParaRPr lang="en-US" sz="4800" dirty="0">
                        <a:effectLst/>
                        <a:latin typeface="Calibri"/>
                      </a:endParaRPr>
                    </a:p>
                  </a:txBody>
                  <a:tcPr marL="76200" marR="76200" marT="47625" marB="47625" anchor="ctr"/>
                </a:tc>
                <a:extLst>
                  <a:ext uri="{0D108BD9-81ED-4DB2-BD59-A6C34878D82A}">
                    <a16:rowId xmlns:a16="http://schemas.microsoft.com/office/drawing/2014/main" val="1873436972"/>
                  </a:ext>
                </a:extLst>
              </a:tr>
              <a:tr h="0">
                <a:tc>
                  <a:txBody>
                    <a:bodyPr/>
                    <a:lstStyle/>
                    <a:p>
                      <a:pPr lvl="0" algn="l">
                        <a:buNone/>
                      </a:pPr>
                      <a:endParaRPr lang="en-US" sz="4800" dirty="0">
                        <a:effectLst/>
                        <a:latin typeface="Calibri"/>
                      </a:endParaRPr>
                    </a:p>
                  </a:txBody>
                  <a:tcPr marL="76200" marR="76200" marT="47625" marB="47625" anchor="ctr"/>
                </a:tc>
                <a:tc>
                  <a:txBody>
                    <a:bodyPr/>
                    <a:lstStyle/>
                    <a:p>
                      <a:pPr lvl="0" algn="l">
                        <a:buNone/>
                      </a:pPr>
                      <a:endParaRPr lang="en-US" sz="4800" dirty="0">
                        <a:effectLst/>
                        <a:latin typeface="Calibri"/>
                      </a:endParaRPr>
                    </a:p>
                  </a:txBody>
                  <a:tcPr marL="76200" marR="76200" marT="47625" marB="47625" anchor="ctr"/>
                </a:tc>
                <a:tc>
                  <a:txBody>
                    <a:bodyPr/>
                    <a:lstStyle/>
                    <a:p>
                      <a:pPr lvl="0" algn="l">
                        <a:buNone/>
                      </a:pPr>
                      <a:endParaRPr lang="en-US" dirty="0">
                        <a:effectLst/>
                      </a:endParaRPr>
                    </a:p>
                  </a:txBody>
                  <a:tcPr marL="76200" marR="76200" marT="47625" marB="47625" anchor="ctr"/>
                </a:tc>
                <a:extLst>
                  <a:ext uri="{0D108BD9-81ED-4DB2-BD59-A6C34878D82A}">
                    <a16:rowId xmlns:a16="http://schemas.microsoft.com/office/drawing/2014/main" val="341907148"/>
                  </a:ext>
                </a:extLst>
              </a:tr>
            </a:tbl>
          </a:graphicData>
        </a:graphic>
      </p:graphicFrame>
    </p:spTree>
    <p:extLst>
      <p:ext uri="{BB962C8B-B14F-4D97-AF65-F5344CB8AC3E}">
        <p14:creationId xmlns:p14="http://schemas.microsoft.com/office/powerpoint/2010/main" val="96534042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0B2E367-0ED4-423C-955C-8C0544C8ADE2}"/>
              </a:ext>
            </a:extLst>
          </p:cNvPr>
          <p:cNvGraphicFramePr>
            <a:graphicFrameLocks noGrp="1"/>
          </p:cNvGraphicFramePr>
          <p:nvPr>
            <p:extLst>
              <p:ext uri="{D42A27DB-BD31-4B8C-83A1-F6EECF244321}">
                <p14:modId xmlns:p14="http://schemas.microsoft.com/office/powerpoint/2010/main" val="4061768386"/>
              </p:ext>
            </p:extLst>
          </p:nvPr>
        </p:nvGraphicFramePr>
        <p:xfrm>
          <a:off x="345056" y="2587924"/>
          <a:ext cx="23487615" cy="9921240"/>
        </p:xfrm>
        <a:graphic>
          <a:graphicData uri="http://schemas.openxmlformats.org/drawingml/2006/table">
            <a:tbl>
              <a:tblPr firstRow="1" bandRow="1">
                <a:tableStyleId>{5940675A-B579-460E-94D1-54222C63F5DA}</a:tableStyleId>
              </a:tblPr>
              <a:tblGrid>
                <a:gridCol w="12373860">
                  <a:extLst>
                    <a:ext uri="{9D8B030D-6E8A-4147-A177-3AD203B41FA5}">
                      <a16:colId xmlns:a16="http://schemas.microsoft.com/office/drawing/2014/main" val="939913952"/>
                    </a:ext>
                  </a:extLst>
                </a:gridCol>
                <a:gridCol w="5924435">
                  <a:extLst>
                    <a:ext uri="{9D8B030D-6E8A-4147-A177-3AD203B41FA5}">
                      <a16:colId xmlns:a16="http://schemas.microsoft.com/office/drawing/2014/main" val="1251421578"/>
                    </a:ext>
                  </a:extLst>
                </a:gridCol>
                <a:gridCol w="5189320">
                  <a:extLst>
                    <a:ext uri="{9D8B030D-6E8A-4147-A177-3AD203B41FA5}">
                      <a16:colId xmlns:a16="http://schemas.microsoft.com/office/drawing/2014/main" val="3748602212"/>
                    </a:ext>
                  </a:extLst>
                </a:gridCol>
              </a:tblGrid>
              <a:tr h="0">
                <a:tc>
                  <a:txBody>
                    <a:bodyPr/>
                    <a:lstStyle/>
                    <a:p>
                      <a:pPr lvl="0" algn="l">
                        <a:buNone/>
                      </a:pPr>
                      <a:r>
                        <a:rPr lang="en-US" sz="4800" b="1" dirty="0">
                          <a:effectLst/>
                          <a:latin typeface="Calibri"/>
                        </a:rPr>
                        <a:t>Position</a:t>
                      </a:r>
                      <a:endParaRPr lang="en-US" sz="4800" b="1">
                        <a:latin typeface="Calibri"/>
                      </a:endParaRPr>
                    </a:p>
                  </a:txBody>
                  <a:tcPr marL="76200" marR="76200" marT="47625" marB="47625"/>
                </a:tc>
                <a:tc>
                  <a:txBody>
                    <a:bodyPr/>
                    <a:lstStyle/>
                    <a:p>
                      <a:pPr lvl="0" algn="l">
                        <a:buNone/>
                      </a:pPr>
                      <a:r>
                        <a:rPr lang="en-US" sz="4800" b="1" dirty="0">
                          <a:effectLst/>
                          <a:latin typeface="Calibri"/>
                        </a:rPr>
                        <a:t>Applicant (1)</a:t>
                      </a:r>
                      <a:endParaRPr lang="en-US" sz="4800" b="1">
                        <a:latin typeface="Calibri"/>
                      </a:endParaRPr>
                    </a:p>
                  </a:txBody>
                  <a:tcPr marL="76200" marR="76200" marT="47625" marB="47625"/>
                </a:tc>
                <a:tc>
                  <a:txBody>
                    <a:bodyPr/>
                    <a:lstStyle/>
                    <a:p>
                      <a:pPr lvl="0" algn="l">
                        <a:buNone/>
                      </a:pPr>
                      <a:r>
                        <a:rPr lang="en-US" sz="4800" b="1" dirty="0">
                          <a:effectLst/>
                          <a:latin typeface="Calibri"/>
                        </a:rPr>
                        <a:t>Applicant (2)</a:t>
                      </a:r>
                      <a:endParaRPr lang="en-US" sz="4800" b="1">
                        <a:latin typeface="Calibri"/>
                      </a:endParaRPr>
                    </a:p>
                  </a:txBody>
                  <a:tcPr marL="76200" marR="76200" marT="47625" marB="47625"/>
                </a:tc>
                <a:extLst>
                  <a:ext uri="{0D108BD9-81ED-4DB2-BD59-A6C34878D82A}">
                    <a16:rowId xmlns:a16="http://schemas.microsoft.com/office/drawing/2014/main" val="1887397461"/>
                  </a:ext>
                </a:extLst>
              </a:tr>
              <a:tr h="0">
                <a:tc>
                  <a:txBody>
                    <a:bodyPr/>
                    <a:lstStyle/>
                    <a:p>
                      <a:pPr lvl="0" algn="l">
                        <a:buNone/>
                      </a:pPr>
                      <a:r>
                        <a:rPr lang="en-US" sz="4800" dirty="0">
                          <a:effectLst/>
                          <a:latin typeface="Calibri"/>
                        </a:rPr>
                        <a:t>Webinar coordinator</a:t>
                      </a:r>
                      <a:endParaRPr lang="en-US" sz="4800">
                        <a:latin typeface="Calibri"/>
                      </a:endParaRPr>
                    </a:p>
                  </a:txBody>
                  <a:tcPr marL="76200" marR="76200" marT="47625" marB="47625"/>
                </a:tc>
                <a:tc>
                  <a:txBody>
                    <a:bodyPr/>
                    <a:lstStyle/>
                    <a:p>
                      <a:pPr lvl="0" algn="l">
                        <a:buNone/>
                      </a:pPr>
                      <a:r>
                        <a:rPr lang="en-US" sz="4800" dirty="0">
                          <a:effectLst/>
                          <a:latin typeface="Calibri"/>
                        </a:rPr>
                        <a:t>John McAndrew</a:t>
                      </a:r>
                      <a:endParaRPr lang="en-US" sz="4800">
                        <a:latin typeface="Calibri"/>
                      </a:endParaRPr>
                    </a:p>
                  </a:txBody>
                  <a:tcPr marL="76200" marR="76200" marT="47625" marB="47625"/>
                </a:tc>
                <a:tc>
                  <a:txBody>
                    <a:bodyPr/>
                    <a:lstStyle/>
                    <a:p>
                      <a:pPr lvl="0" algn="l">
                        <a:buNone/>
                      </a:pPr>
                      <a:endParaRPr lang="en-US" sz="4800" dirty="0">
                        <a:effectLst/>
                        <a:latin typeface="Calibri"/>
                      </a:endParaRPr>
                    </a:p>
                  </a:txBody>
                  <a:tcPr marL="76200" marR="76200" marT="47625" marB="47625"/>
                </a:tc>
                <a:extLst>
                  <a:ext uri="{0D108BD9-81ED-4DB2-BD59-A6C34878D82A}">
                    <a16:rowId xmlns:a16="http://schemas.microsoft.com/office/drawing/2014/main" val="855418153"/>
                  </a:ext>
                </a:extLst>
              </a:tr>
              <a:tr h="0">
                <a:tc>
                  <a:txBody>
                    <a:bodyPr/>
                    <a:lstStyle/>
                    <a:p>
                      <a:pPr algn="l" fontAlgn="t" latinLnBrk="0"/>
                      <a:r>
                        <a:rPr lang="en-US" sz="4800" dirty="0">
                          <a:effectLst/>
                          <a:latin typeface="Calibri"/>
                        </a:rPr>
                        <a:t>Deputy Webinar coordinator</a:t>
                      </a:r>
                    </a:p>
                  </a:txBody>
                  <a:tcPr marL="76200" marR="76200" marT="47625" marB="47625"/>
                </a:tc>
                <a:tc>
                  <a:txBody>
                    <a:bodyPr/>
                    <a:lstStyle/>
                    <a:p>
                      <a:pPr lvl="0" algn="l">
                        <a:buNone/>
                      </a:pPr>
                      <a:r>
                        <a:rPr lang="en-US" sz="4800" b="0" i="0" u="none" strike="noStrike" noProof="0" dirty="0" err="1">
                          <a:effectLst/>
                          <a:latin typeface="Calibri"/>
                        </a:rPr>
                        <a:t>Tolulope</a:t>
                      </a:r>
                      <a:r>
                        <a:rPr lang="en-US" sz="4800" b="0" i="0" u="none" strike="noStrike" noProof="0" dirty="0">
                          <a:effectLst/>
                          <a:latin typeface="Calibri"/>
                        </a:rPr>
                        <a:t> </a:t>
                      </a:r>
                      <a:r>
                        <a:rPr lang="en-US" sz="4800" b="0" i="0" u="none" strike="noStrike" noProof="0" dirty="0" err="1">
                          <a:effectLst/>
                          <a:latin typeface="Calibri"/>
                        </a:rPr>
                        <a:t>Elemo</a:t>
                      </a:r>
                    </a:p>
                  </a:txBody>
                  <a:tcPr marL="76200" marR="76200" marT="47625" marB="47625"/>
                </a:tc>
                <a:tc>
                  <a:txBody>
                    <a:bodyPr/>
                    <a:lstStyle/>
                    <a:p>
                      <a:pPr algn="l" fontAlgn="t" latinLnBrk="0"/>
                      <a:endParaRPr lang="en-US" sz="4800" dirty="0">
                        <a:effectLst/>
                        <a:latin typeface="Calibri"/>
                      </a:endParaRPr>
                    </a:p>
                  </a:txBody>
                  <a:tcPr marL="76200" marR="76200" marT="47625" marB="47625"/>
                </a:tc>
                <a:extLst>
                  <a:ext uri="{0D108BD9-81ED-4DB2-BD59-A6C34878D82A}">
                    <a16:rowId xmlns:a16="http://schemas.microsoft.com/office/drawing/2014/main" val="3284577554"/>
                  </a:ext>
                </a:extLst>
              </a:tr>
              <a:tr h="0">
                <a:tc>
                  <a:txBody>
                    <a:bodyPr/>
                    <a:lstStyle/>
                    <a:p>
                      <a:pPr algn="l" fontAlgn="t" latinLnBrk="0"/>
                      <a:r>
                        <a:rPr lang="en-US" sz="4800" dirty="0">
                          <a:effectLst/>
                          <a:latin typeface="Calibri"/>
                        </a:rPr>
                        <a:t>UK events coordinator</a:t>
                      </a:r>
                    </a:p>
                  </a:txBody>
                  <a:tcPr marL="76200" marR="76200" marT="47625" marB="47625"/>
                </a:tc>
                <a:tc>
                  <a:txBody>
                    <a:bodyPr/>
                    <a:lstStyle/>
                    <a:p>
                      <a:pPr algn="l" fontAlgn="t" latinLnBrk="0"/>
                      <a:r>
                        <a:rPr lang="en-US" sz="4800" dirty="0">
                          <a:effectLst/>
                          <a:latin typeface="Calibri"/>
                        </a:rPr>
                        <a:t>Alex Cronin</a:t>
                      </a:r>
                      <a:endParaRPr lang="en-US" sz="4800" dirty="0" err="1">
                        <a:effectLst/>
                        <a:latin typeface="Calibri"/>
                      </a:endParaRPr>
                    </a:p>
                  </a:txBody>
                  <a:tcPr marL="76200" marR="76200" marT="47625" marB="47625"/>
                </a:tc>
                <a:tc>
                  <a:txBody>
                    <a:bodyPr/>
                    <a:lstStyle/>
                    <a:p>
                      <a:pPr algn="l" fontAlgn="t" latinLnBrk="0"/>
                      <a:endParaRPr lang="en-US" sz="4800" dirty="0">
                        <a:effectLst/>
                        <a:latin typeface="Calibri"/>
                      </a:endParaRPr>
                    </a:p>
                  </a:txBody>
                  <a:tcPr marL="76200" marR="76200" marT="47625" marB="47625"/>
                </a:tc>
                <a:extLst>
                  <a:ext uri="{0D108BD9-81ED-4DB2-BD59-A6C34878D82A}">
                    <a16:rowId xmlns:a16="http://schemas.microsoft.com/office/drawing/2014/main" val="3326979431"/>
                  </a:ext>
                </a:extLst>
              </a:tr>
              <a:tr h="0">
                <a:tc>
                  <a:txBody>
                    <a:bodyPr/>
                    <a:lstStyle/>
                    <a:p>
                      <a:pPr algn="l" fontAlgn="t" latinLnBrk="0"/>
                      <a:r>
                        <a:rPr lang="en-US" sz="4800" dirty="0">
                          <a:effectLst/>
                          <a:latin typeface="Calibri"/>
                        </a:rPr>
                        <a:t>Global events coordinator</a:t>
                      </a:r>
                    </a:p>
                  </a:txBody>
                  <a:tcPr marL="76200" marR="76200" marT="47625" marB="47625"/>
                </a:tc>
                <a:tc>
                  <a:txBody>
                    <a:bodyPr/>
                    <a:lstStyle/>
                    <a:p>
                      <a:pPr algn="l" fontAlgn="t" latinLnBrk="0"/>
                      <a:r>
                        <a:rPr lang="en-US" sz="4800" dirty="0">
                          <a:effectLst/>
                          <a:latin typeface="Calibri"/>
                        </a:rPr>
                        <a:t>Amanda Lake</a:t>
                      </a:r>
                    </a:p>
                  </a:txBody>
                  <a:tcPr marL="76200" marR="76200" marT="47625" marB="47625"/>
                </a:tc>
                <a:tc>
                  <a:txBody>
                    <a:bodyPr/>
                    <a:lstStyle/>
                    <a:p>
                      <a:pPr algn="l" fontAlgn="t" latinLnBrk="0"/>
                      <a:endParaRPr lang="en-US" sz="4800" dirty="0">
                        <a:effectLst/>
                        <a:latin typeface="Calibri"/>
                      </a:endParaRPr>
                    </a:p>
                  </a:txBody>
                  <a:tcPr marL="76200" marR="76200" marT="47625" marB="47625"/>
                </a:tc>
                <a:extLst>
                  <a:ext uri="{0D108BD9-81ED-4DB2-BD59-A6C34878D82A}">
                    <a16:rowId xmlns:a16="http://schemas.microsoft.com/office/drawing/2014/main" val="1113943472"/>
                  </a:ext>
                </a:extLst>
              </a:tr>
              <a:tr h="0">
                <a:tc>
                  <a:txBody>
                    <a:bodyPr/>
                    <a:lstStyle/>
                    <a:p>
                      <a:pPr algn="l" fontAlgn="t" latinLnBrk="0"/>
                      <a:r>
                        <a:rPr lang="en-US" sz="4800" dirty="0">
                          <a:effectLst/>
                          <a:latin typeface="Calibri"/>
                        </a:rPr>
                        <a:t>Australia events coordinator</a:t>
                      </a:r>
                    </a:p>
                  </a:txBody>
                  <a:tcPr marL="76200" marR="76200" marT="47625" marB="47625"/>
                </a:tc>
                <a:tc>
                  <a:txBody>
                    <a:bodyPr/>
                    <a:lstStyle/>
                    <a:p>
                      <a:pPr algn="l" fontAlgn="t" latinLnBrk="0"/>
                      <a:r>
                        <a:rPr lang="en-US" sz="4800" dirty="0">
                          <a:effectLst/>
                          <a:latin typeface="Calibri"/>
                        </a:rPr>
                        <a:t>Rhys Anderson</a:t>
                      </a:r>
                    </a:p>
                  </a:txBody>
                  <a:tcPr marL="76200" marR="76200" marT="47625" marB="47625"/>
                </a:tc>
                <a:tc>
                  <a:txBody>
                    <a:bodyPr/>
                    <a:lstStyle/>
                    <a:p>
                      <a:pPr algn="l" fontAlgn="t" latinLnBrk="0"/>
                      <a:endParaRPr lang="en-US" sz="4800" dirty="0">
                        <a:effectLst/>
                        <a:latin typeface="Calibri"/>
                      </a:endParaRPr>
                    </a:p>
                  </a:txBody>
                  <a:tcPr marL="76200" marR="76200" marT="47625" marB="47625"/>
                </a:tc>
                <a:extLst>
                  <a:ext uri="{0D108BD9-81ED-4DB2-BD59-A6C34878D82A}">
                    <a16:rowId xmlns:a16="http://schemas.microsoft.com/office/drawing/2014/main" val="3706908316"/>
                  </a:ext>
                </a:extLst>
              </a:tr>
              <a:tr h="0">
                <a:tc>
                  <a:txBody>
                    <a:bodyPr/>
                    <a:lstStyle/>
                    <a:p>
                      <a:pPr algn="l" fontAlgn="t" latinLnBrk="0"/>
                      <a:r>
                        <a:rPr lang="en-US" sz="4800" dirty="0">
                          <a:effectLst/>
                          <a:latin typeface="Calibri"/>
                        </a:rPr>
                        <a:t>New Zealand events coordinator</a:t>
                      </a:r>
                    </a:p>
                  </a:txBody>
                  <a:tcPr marL="76200" marR="76200" marT="47625" marB="47625"/>
                </a:tc>
                <a:tc>
                  <a:txBody>
                    <a:bodyPr/>
                    <a:lstStyle/>
                    <a:p>
                      <a:pPr algn="l" fontAlgn="t" latinLnBrk="0"/>
                      <a:r>
                        <a:rPr lang="en-US" sz="4800" dirty="0">
                          <a:effectLst/>
                          <a:latin typeface="Calibri"/>
                        </a:rPr>
                        <a:t>John McAndrew</a:t>
                      </a:r>
                    </a:p>
                  </a:txBody>
                  <a:tcPr marL="76200" marR="76200" marT="47625" marB="47625"/>
                </a:tc>
                <a:tc>
                  <a:txBody>
                    <a:bodyPr/>
                    <a:lstStyle/>
                    <a:p>
                      <a:pPr algn="l" fontAlgn="t" latinLnBrk="0"/>
                      <a:endParaRPr lang="en-US" sz="4800" dirty="0">
                        <a:effectLst/>
                        <a:latin typeface="Calibri"/>
                      </a:endParaRPr>
                    </a:p>
                  </a:txBody>
                  <a:tcPr marL="76200" marR="76200" marT="47625" marB="47625"/>
                </a:tc>
                <a:extLst>
                  <a:ext uri="{0D108BD9-81ED-4DB2-BD59-A6C34878D82A}">
                    <a16:rowId xmlns:a16="http://schemas.microsoft.com/office/drawing/2014/main" val="2967587245"/>
                  </a:ext>
                </a:extLst>
              </a:tr>
              <a:tr h="0">
                <a:tc>
                  <a:txBody>
                    <a:bodyPr/>
                    <a:lstStyle/>
                    <a:p>
                      <a:pPr algn="l" fontAlgn="t" latinLnBrk="0"/>
                      <a:r>
                        <a:rPr lang="en-US" sz="4800" dirty="0">
                          <a:effectLst/>
                          <a:latin typeface="Calibri"/>
                        </a:rPr>
                        <a:t>Singapore events coordinator</a:t>
                      </a:r>
                    </a:p>
                  </a:txBody>
                  <a:tcPr marL="76200" marR="76200" marT="47625" marB="47625"/>
                </a:tc>
                <a:tc>
                  <a:txBody>
                    <a:bodyPr/>
                    <a:lstStyle/>
                    <a:p>
                      <a:pPr algn="l" fontAlgn="t" latinLnBrk="0"/>
                      <a:r>
                        <a:rPr lang="en-US" sz="4800" dirty="0">
                          <a:effectLst/>
                          <a:latin typeface="Calibri"/>
                        </a:rPr>
                        <a:t>J. Paul Chen</a:t>
                      </a:r>
                    </a:p>
                  </a:txBody>
                  <a:tcPr marL="76200" marR="76200" marT="47625" marB="47625"/>
                </a:tc>
                <a:tc>
                  <a:txBody>
                    <a:bodyPr/>
                    <a:lstStyle/>
                    <a:p>
                      <a:pPr algn="l" fontAlgn="t" latinLnBrk="0"/>
                      <a:endParaRPr lang="en-US" sz="4800" dirty="0">
                        <a:effectLst/>
                        <a:latin typeface="Calibri"/>
                      </a:endParaRPr>
                    </a:p>
                  </a:txBody>
                  <a:tcPr marL="76200" marR="76200" marT="47625" marB="47625"/>
                </a:tc>
                <a:extLst>
                  <a:ext uri="{0D108BD9-81ED-4DB2-BD59-A6C34878D82A}">
                    <a16:rowId xmlns:a16="http://schemas.microsoft.com/office/drawing/2014/main" val="4238106025"/>
                  </a:ext>
                </a:extLst>
              </a:tr>
              <a:tr h="0">
                <a:tc>
                  <a:txBody>
                    <a:bodyPr/>
                    <a:lstStyle/>
                    <a:p>
                      <a:pPr algn="l" fontAlgn="t" latinLnBrk="0"/>
                      <a:r>
                        <a:rPr lang="en-US" sz="4800" dirty="0">
                          <a:effectLst/>
                          <a:latin typeface="Calibri"/>
                        </a:rPr>
                        <a:t>South African events coordinator</a:t>
                      </a:r>
                    </a:p>
                  </a:txBody>
                  <a:tcPr marL="76200" marR="76200" marT="47625" marB="47625"/>
                </a:tc>
                <a:tc>
                  <a:txBody>
                    <a:bodyPr/>
                    <a:lstStyle/>
                    <a:p>
                      <a:pPr algn="l" fontAlgn="t" latinLnBrk="0"/>
                      <a:endParaRPr lang="en-US" sz="4800" dirty="0">
                        <a:effectLst/>
                        <a:latin typeface="Calibri"/>
                      </a:endParaRPr>
                    </a:p>
                  </a:txBody>
                  <a:tcPr marL="76200" marR="76200" marT="47625" marB="47625"/>
                </a:tc>
                <a:tc>
                  <a:txBody>
                    <a:bodyPr/>
                    <a:lstStyle/>
                    <a:p>
                      <a:pPr algn="l" fontAlgn="t" latinLnBrk="0"/>
                      <a:endParaRPr lang="en-US" sz="4800" dirty="0">
                        <a:effectLst/>
                        <a:latin typeface="Calibri"/>
                      </a:endParaRPr>
                    </a:p>
                  </a:txBody>
                  <a:tcPr marL="76200" marR="76200" marT="47625" marB="47625"/>
                </a:tc>
                <a:extLst>
                  <a:ext uri="{0D108BD9-81ED-4DB2-BD59-A6C34878D82A}">
                    <a16:rowId xmlns:a16="http://schemas.microsoft.com/office/drawing/2014/main" val="3566514475"/>
                  </a:ext>
                </a:extLst>
              </a:tr>
              <a:tr h="0">
                <a:tc>
                  <a:txBody>
                    <a:bodyPr/>
                    <a:lstStyle/>
                    <a:p>
                      <a:pPr algn="l" fontAlgn="t" latinLnBrk="0"/>
                      <a:r>
                        <a:rPr lang="en-US" sz="4800" dirty="0">
                          <a:effectLst/>
                          <a:latin typeface="Calibri"/>
                        </a:rPr>
                        <a:t>Malaysian events coordinator</a:t>
                      </a:r>
                    </a:p>
                  </a:txBody>
                  <a:tcPr marL="76200" marR="76200" marT="47625" marB="47625"/>
                </a:tc>
                <a:tc>
                  <a:txBody>
                    <a:bodyPr/>
                    <a:lstStyle/>
                    <a:p>
                      <a:pPr algn="l" fontAlgn="t" latinLnBrk="0"/>
                      <a:r>
                        <a:rPr lang="en-US" sz="4800" dirty="0">
                          <a:effectLst/>
                          <a:latin typeface="Calibri"/>
                        </a:rPr>
                        <a:t>Tawana </a:t>
                      </a:r>
                      <a:r>
                        <a:rPr lang="en-US" sz="4800" dirty="0" err="1">
                          <a:effectLst/>
                          <a:latin typeface="Calibri"/>
                        </a:rPr>
                        <a:t>Muchatuta</a:t>
                      </a:r>
                    </a:p>
                  </a:txBody>
                  <a:tcPr marL="76200" marR="76200" marT="47625" marB="47625"/>
                </a:tc>
                <a:tc>
                  <a:txBody>
                    <a:bodyPr/>
                    <a:lstStyle/>
                    <a:p>
                      <a:pPr algn="l" fontAlgn="t" latinLnBrk="0"/>
                      <a:endParaRPr lang="en-US" sz="4800" dirty="0">
                        <a:effectLst/>
                        <a:latin typeface="Calibri"/>
                      </a:endParaRPr>
                    </a:p>
                  </a:txBody>
                  <a:tcPr marL="76200" marR="76200" marT="47625" marB="47625"/>
                </a:tc>
                <a:extLst>
                  <a:ext uri="{0D108BD9-81ED-4DB2-BD59-A6C34878D82A}">
                    <a16:rowId xmlns:a16="http://schemas.microsoft.com/office/drawing/2014/main" val="1759374901"/>
                  </a:ext>
                </a:extLst>
              </a:tr>
              <a:tr h="0">
                <a:tc>
                  <a:txBody>
                    <a:bodyPr/>
                    <a:lstStyle/>
                    <a:p>
                      <a:pPr algn="l" fontAlgn="t" latinLnBrk="0"/>
                      <a:r>
                        <a:rPr lang="en-US" sz="4800" dirty="0">
                          <a:effectLst/>
                          <a:latin typeface="Calibri"/>
                        </a:rPr>
                        <a:t>Social Media</a:t>
                      </a:r>
                    </a:p>
                  </a:txBody>
                  <a:tcPr marL="76200" marR="76200" marT="47625" marB="47625"/>
                </a:tc>
                <a:tc>
                  <a:txBody>
                    <a:bodyPr/>
                    <a:lstStyle/>
                    <a:p>
                      <a:pPr algn="l" fontAlgn="t" latinLnBrk="0"/>
                      <a:r>
                        <a:rPr lang="en-US" sz="4800" dirty="0">
                          <a:effectLst/>
                          <a:latin typeface="Calibri"/>
                        </a:rPr>
                        <a:t>Christopher Taylor</a:t>
                      </a:r>
                    </a:p>
                  </a:txBody>
                  <a:tcPr marL="76200" marR="76200" marT="47625" marB="47625"/>
                </a:tc>
                <a:tc>
                  <a:txBody>
                    <a:bodyPr/>
                    <a:lstStyle/>
                    <a:p>
                      <a:pPr algn="l" fontAlgn="t" latinLnBrk="0"/>
                      <a:endParaRPr lang="en-US" sz="4800" dirty="0">
                        <a:effectLst/>
                        <a:latin typeface="Calibri"/>
                      </a:endParaRPr>
                    </a:p>
                  </a:txBody>
                  <a:tcPr marL="76200" marR="76200" marT="47625" marB="47625"/>
                </a:tc>
                <a:extLst>
                  <a:ext uri="{0D108BD9-81ED-4DB2-BD59-A6C34878D82A}">
                    <a16:rowId xmlns:a16="http://schemas.microsoft.com/office/drawing/2014/main" val="351618471"/>
                  </a:ext>
                </a:extLst>
              </a:tr>
              <a:tr h="0">
                <a:tc>
                  <a:txBody>
                    <a:bodyPr/>
                    <a:lstStyle/>
                    <a:p>
                      <a:pPr algn="l" fontAlgn="t" latinLnBrk="0"/>
                      <a:r>
                        <a:rPr lang="en-US" sz="4800" dirty="0">
                          <a:effectLst/>
                          <a:latin typeface="Calibri"/>
                        </a:rPr>
                        <a:t>Charities coordinator</a:t>
                      </a:r>
                    </a:p>
                  </a:txBody>
                  <a:tcPr marL="76200" marR="76200" marT="47625" marB="47625"/>
                </a:tc>
                <a:tc>
                  <a:txBody>
                    <a:bodyPr/>
                    <a:lstStyle/>
                    <a:p>
                      <a:pPr algn="l" fontAlgn="t" latinLnBrk="0"/>
                      <a:r>
                        <a:rPr lang="en-US" sz="4800" dirty="0">
                          <a:effectLst/>
                          <a:latin typeface="Calibri"/>
                        </a:rPr>
                        <a:t>Mayo </a:t>
                      </a:r>
                      <a:r>
                        <a:rPr lang="en-US" sz="4800" dirty="0" err="1">
                          <a:effectLst/>
                          <a:latin typeface="Calibri"/>
                        </a:rPr>
                        <a:t>Akele</a:t>
                      </a:r>
                    </a:p>
                  </a:txBody>
                  <a:tcPr marL="76200" marR="76200" marT="47625" marB="47625"/>
                </a:tc>
                <a:tc>
                  <a:txBody>
                    <a:bodyPr/>
                    <a:lstStyle/>
                    <a:p>
                      <a:pPr algn="l" fontAlgn="t" latinLnBrk="0"/>
                      <a:endParaRPr lang="en-US" sz="4800" dirty="0">
                        <a:effectLst/>
                        <a:latin typeface="Calibri"/>
                      </a:endParaRPr>
                    </a:p>
                  </a:txBody>
                  <a:tcPr marL="76200" marR="76200" marT="47625" marB="47625"/>
                </a:tc>
                <a:extLst>
                  <a:ext uri="{0D108BD9-81ED-4DB2-BD59-A6C34878D82A}">
                    <a16:rowId xmlns:a16="http://schemas.microsoft.com/office/drawing/2014/main" val="1729188746"/>
                  </a:ext>
                </a:extLst>
              </a:tr>
            </a:tbl>
          </a:graphicData>
        </a:graphic>
      </p:graphicFrame>
    </p:spTree>
    <p:extLst>
      <p:ext uri="{BB962C8B-B14F-4D97-AF65-F5344CB8AC3E}">
        <p14:creationId xmlns:p14="http://schemas.microsoft.com/office/powerpoint/2010/main" val="80634957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24">
            <a:extLst>
              <a:ext uri="{FF2B5EF4-FFF2-40B4-BE49-F238E27FC236}">
                <a16:creationId xmlns:a16="http://schemas.microsoft.com/office/drawing/2014/main" id="{64499DD2-BE32-48B1-936C-7585386DDADE}"/>
              </a:ext>
            </a:extLst>
          </p:cNvPr>
          <p:cNvSpPr txBox="1">
            <a:spLocks/>
          </p:cNvSpPr>
          <p:nvPr/>
        </p:nvSpPr>
        <p:spPr>
          <a:xfrm>
            <a:off x="7471935" y="0"/>
            <a:ext cx="16459201" cy="2286001"/>
          </a:xfrm>
          <a:prstGeom prst="rect">
            <a:avLst/>
          </a:prstGeom>
          <a:ln w="25400">
            <a:miter lim="400000"/>
          </a:ln>
          <a:extLst>
            <a:ext uri="{C572A759-6A51-4108-AA02-DFA0A04FC94B}">
              <ma14:wrappingTextBoxFlag xmlns:ma14="http://schemas.microsoft.com/office/mac/drawingml/2011/main" xmlns="" val="1"/>
            </a:ext>
          </a:extLst>
        </p:spPr>
        <p:txBody>
          <a:bodyPr tIns="91439" bIns="91439" anchor="ctr">
            <a:normAutofit/>
          </a:bodyPr>
          <a:lstStyle>
            <a:lvl1pPr marL="0" marR="0" indent="0" algn="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9pPr>
          </a:lstStyle>
          <a:p>
            <a:pPr hangingPunct="1"/>
            <a:r>
              <a:rPr lang="en-GB" dirty="0"/>
              <a:t>Chair</a:t>
            </a:r>
          </a:p>
        </p:txBody>
      </p:sp>
      <p:sp>
        <p:nvSpPr>
          <p:cNvPr id="7" name="Shape 226">
            <a:extLst>
              <a:ext uri="{FF2B5EF4-FFF2-40B4-BE49-F238E27FC236}">
                <a16:creationId xmlns:a16="http://schemas.microsoft.com/office/drawing/2014/main" id="{F6D3F6CE-4EB2-4E23-BDE4-D5E4C283F441}"/>
              </a:ext>
            </a:extLst>
          </p:cNvPr>
          <p:cNvSpPr/>
          <p:nvPr/>
        </p:nvSpPr>
        <p:spPr>
          <a:xfrm>
            <a:off x="19792560" y="56823"/>
            <a:ext cx="1566454" cy="2231378"/>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nchor="t">
            <a:spAutoFit/>
          </a:bodyPr>
          <a:lstStyle>
            <a:lvl1pPr>
              <a:defRPr sz="13300">
                <a:solidFill>
                  <a:srgbClr val="000000">
                    <a:alpha val="29835"/>
                  </a:srgbClr>
                </a:solidFill>
              </a:defRPr>
            </a:lvl1pPr>
          </a:lstStyle>
          <a:p>
            <a:r>
              <a:rPr lang="en-GB" dirty="0"/>
              <a:t>8)</a:t>
            </a:r>
          </a:p>
        </p:txBody>
      </p:sp>
      <p:pic>
        <p:nvPicPr>
          <p:cNvPr id="6" name="Picture 5" descr="A screenshot of a social media post&#10;&#10;Description automatically generated">
            <a:extLst>
              <a:ext uri="{FF2B5EF4-FFF2-40B4-BE49-F238E27FC236}">
                <a16:creationId xmlns:a16="http://schemas.microsoft.com/office/drawing/2014/main" id="{2DC60D57-6B40-1B4B-882A-BC2FB0671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957" y="2286001"/>
            <a:ext cx="19703547" cy="10325099"/>
          </a:xfrm>
          <a:prstGeom prst="rect">
            <a:avLst/>
          </a:prstGeom>
        </p:spPr>
      </p:pic>
    </p:spTree>
    <p:extLst>
      <p:ext uri="{BB962C8B-B14F-4D97-AF65-F5344CB8AC3E}">
        <p14:creationId xmlns:p14="http://schemas.microsoft.com/office/powerpoint/2010/main" val="304622221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24">
            <a:extLst>
              <a:ext uri="{FF2B5EF4-FFF2-40B4-BE49-F238E27FC236}">
                <a16:creationId xmlns:a16="http://schemas.microsoft.com/office/drawing/2014/main" id="{64499DD2-BE32-48B1-936C-7585386DDADE}"/>
              </a:ext>
            </a:extLst>
          </p:cNvPr>
          <p:cNvSpPr txBox="1">
            <a:spLocks/>
          </p:cNvSpPr>
          <p:nvPr/>
        </p:nvSpPr>
        <p:spPr>
          <a:xfrm>
            <a:off x="7471935" y="0"/>
            <a:ext cx="16459201" cy="2286001"/>
          </a:xfrm>
          <a:prstGeom prst="rect">
            <a:avLst/>
          </a:prstGeom>
          <a:ln w="25400">
            <a:miter lim="400000"/>
          </a:ln>
          <a:extLst>
            <a:ext uri="{C572A759-6A51-4108-AA02-DFA0A04FC94B}">
              <ma14:wrappingTextBoxFlag xmlns:ma14="http://schemas.microsoft.com/office/mac/drawingml/2011/main" xmlns="" val="1"/>
            </a:ext>
          </a:extLst>
        </p:spPr>
        <p:txBody>
          <a:bodyPr tIns="91439" bIns="91439" anchor="ctr">
            <a:normAutofit/>
          </a:bodyPr>
          <a:lstStyle>
            <a:lvl1pPr marL="0" marR="0" indent="0" algn="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9pPr>
          </a:lstStyle>
          <a:p>
            <a:pPr hangingPunct="1"/>
            <a:r>
              <a:rPr lang="en-GB" dirty="0"/>
              <a:t>Treasurer</a:t>
            </a:r>
          </a:p>
        </p:txBody>
      </p:sp>
      <p:sp>
        <p:nvSpPr>
          <p:cNvPr id="7" name="Shape 226">
            <a:extLst>
              <a:ext uri="{FF2B5EF4-FFF2-40B4-BE49-F238E27FC236}">
                <a16:creationId xmlns:a16="http://schemas.microsoft.com/office/drawing/2014/main" id="{F6D3F6CE-4EB2-4E23-BDE4-D5E4C283F441}"/>
              </a:ext>
            </a:extLst>
          </p:cNvPr>
          <p:cNvSpPr/>
          <p:nvPr/>
        </p:nvSpPr>
        <p:spPr>
          <a:xfrm>
            <a:off x="17735160" y="56823"/>
            <a:ext cx="1566454" cy="2231378"/>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nchor="t">
            <a:spAutoFit/>
          </a:bodyPr>
          <a:lstStyle>
            <a:lvl1pPr>
              <a:defRPr sz="13300">
                <a:solidFill>
                  <a:srgbClr val="000000">
                    <a:alpha val="29835"/>
                  </a:srgbClr>
                </a:solidFill>
              </a:defRPr>
            </a:lvl1pPr>
          </a:lstStyle>
          <a:p>
            <a:r>
              <a:rPr lang="en-GB" dirty="0"/>
              <a:t>9)</a:t>
            </a:r>
          </a:p>
        </p:txBody>
      </p:sp>
      <p:pic>
        <p:nvPicPr>
          <p:cNvPr id="6" name="Picture 5" descr="A screenshot of a cell phone&#10;&#10;Description automatically generated">
            <a:extLst>
              <a:ext uri="{FF2B5EF4-FFF2-40B4-BE49-F238E27FC236}">
                <a16:creationId xmlns:a16="http://schemas.microsoft.com/office/drawing/2014/main" id="{3A08D0E1-5CD9-D148-9411-5E170EE64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91" y="2495550"/>
            <a:ext cx="19651996" cy="8724899"/>
          </a:xfrm>
          <a:prstGeom prst="rect">
            <a:avLst/>
          </a:prstGeom>
        </p:spPr>
      </p:pic>
    </p:spTree>
    <p:extLst>
      <p:ext uri="{BB962C8B-B14F-4D97-AF65-F5344CB8AC3E}">
        <p14:creationId xmlns:p14="http://schemas.microsoft.com/office/powerpoint/2010/main" val="425085886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24">
            <a:extLst>
              <a:ext uri="{FF2B5EF4-FFF2-40B4-BE49-F238E27FC236}">
                <a16:creationId xmlns:a16="http://schemas.microsoft.com/office/drawing/2014/main" id="{64499DD2-BE32-48B1-936C-7585386DDADE}"/>
              </a:ext>
            </a:extLst>
          </p:cNvPr>
          <p:cNvSpPr txBox="1">
            <a:spLocks/>
          </p:cNvSpPr>
          <p:nvPr/>
        </p:nvSpPr>
        <p:spPr>
          <a:xfrm>
            <a:off x="7471935" y="0"/>
            <a:ext cx="16459201" cy="2286001"/>
          </a:xfrm>
          <a:prstGeom prst="rect">
            <a:avLst/>
          </a:prstGeom>
          <a:ln w="25400">
            <a:miter lim="400000"/>
          </a:ln>
          <a:extLst>
            <a:ext uri="{C572A759-6A51-4108-AA02-DFA0A04FC94B}">
              <ma14:wrappingTextBoxFlag xmlns:ma14="http://schemas.microsoft.com/office/mac/drawingml/2011/main" xmlns="" val="1"/>
            </a:ext>
          </a:extLst>
        </p:spPr>
        <p:txBody>
          <a:bodyPr tIns="91439" bIns="91439" anchor="ctr">
            <a:normAutofit/>
          </a:bodyPr>
          <a:lstStyle>
            <a:lvl1pPr marL="0" marR="0" indent="0" algn="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9pPr>
          </a:lstStyle>
          <a:p>
            <a:pPr hangingPunct="1"/>
            <a:r>
              <a:rPr lang="en-GB" dirty="0"/>
              <a:t>Secretary</a:t>
            </a:r>
          </a:p>
        </p:txBody>
      </p:sp>
      <p:sp>
        <p:nvSpPr>
          <p:cNvPr id="7" name="Shape 226">
            <a:extLst>
              <a:ext uri="{FF2B5EF4-FFF2-40B4-BE49-F238E27FC236}">
                <a16:creationId xmlns:a16="http://schemas.microsoft.com/office/drawing/2014/main" id="{F6D3F6CE-4EB2-4E23-BDE4-D5E4C283F441}"/>
              </a:ext>
            </a:extLst>
          </p:cNvPr>
          <p:cNvSpPr/>
          <p:nvPr/>
        </p:nvSpPr>
        <p:spPr>
          <a:xfrm>
            <a:off x="16973160" y="56823"/>
            <a:ext cx="2430474" cy="2231378"/>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nchor="t">
            <a:spAutoFit/>
          </a:bodyPr>
          <a:lstStyle>
            <a:lvl1pPr>
              <a:defRPr sz="13300">
                <a:solidFill>
                  <a:srgbClr val="000000">
                    <a:alpha val="29835"/>
                  </a:srgbClr>
                </a:solidFill>
              </a:defRPr>
            </a:lvl1pPr>
          </a:lstStyle>
          <a:p>
            <a:r>
              <a:rPr lang="en-GB" dirty="0"/>
              <a:t>10)</a:t>
            </a:r>
          </a:p>
        </p:txBody>
      </p:sp>
      <p:pic>
        <p:nvPicPr>
          <p:cNvPr id="8" name="Picture 7" descr="A screenshot of a cell phone&#10;&#10;Description automatically generated">
            <a:extLst>
              <a:ext uri="{FF2B5EF4-FFF2-40B4-BE49-F238E27FC236}">
                <a16:creationId xmlns:a16="http://schemas.microsoft.com/office/drawing/2014/main" id="{08EE98E4-7809-7A43-8FF4-FE0B71B83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099" y="2286002"/>
            <a:ext cx="19151595" cy="9944098"/>
          </a:xfrm>
          <a:prstGeom prst="rect">
            <a:avLst/>
          </a:prstGeom>
        </p:spPr>
      </p:pic>
    </p:spTree>
    <p:extLst>
      <p:ext uri="{BB962C8B-B14F-4D97-AF65-F5344CB8AC3E}">
        <p14:creationId xmlns:p14="http://schemas.microsoft.com/office/powerpoint/2010/main" val="268871111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p:cNvSpPr>
          <p:nvPr>
            <p:ph type="title"/>
          </p:nvPr>
        </p:nvSpPr>
        <p:spPr>
          <a:xfrm>
            <a:off x="7471936" y="-1"/>
            <a:ext cx="16459201" cy="2286001"/>
          </a:xfrm>
          <a:prstGeom prst="rect">
            <a:avLst/>
          </a:prstGeom>
        </p:spPr>
        <p:txBody>
          <a:bodyPr/>
          <a:lstStyle>
            <a:lvl1pPr algn="r"/>
          </a:lstStyle>
          <a:p>
            <a:r>
              <a:t>Any Other Business</a:t>
            </a:r>
          </a:p>
        </p:txBody>
      </p:sp>
      <p:sp>
        <p:nvSpPr>
          <p:cNvPr id="302" name="Shape 302"/>
          <p:cNvSpPr/>
          <p:nvPr/>
        </p:nvSpPr>
        <p:spPr>
          <a:xfrm>
            <a:off x="12192000" y="-1"/>
            <a:ext cx="243047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11</a:t>
            </a:r>
            <a:r>
              <a:rPr dirty="0"/>
              <a:t>)</a:t>
            </a:r>
          </a:p>
        </p:txBody>
      </p:sp>
    </p:spTree>
    <p:extLst>
      <p:ext uri="{BB962C8B-B14F-4D97-AF65-F5344CB8AC3E}">
        <p14:creationId xmlns:p14="http://schemas.microsoft.com/office/powerpoint/2010/main" val="176121987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p:cNvSpPr>
          <p:nvPr>
            <p:ph type="title"/>
          </p:nvPr>
        </p:nvSpPr>
        <p:spPr>
          <a:xfrm>
            <a:off x="7471936" y="-1"/>
            <a:ext cx="16459201" cy="2286001"/>
          </a:xfrm>
          <a:prstGeom prst="rect">
            <a:avLst/>
          </a:prstGeom>
        </p:spPr>
        <p:txBody>
          <a:bodyPr/>
          <a:lstStyle>
            <a:lvl1pPr algn="r"/>
          </a:lstStyle>
          <a:p>
            <a:r>
              <a:rPr lang="en-GB" dirty="0"/>
              <a:t>Closing Remarks</a:t>
            </a:r>
            <a:endParaRPr dirty="0"/>
          </a:p>
        </p:txBody>
      </p:sp>
      <p:sp>
        <p:nvSpPr>
          <p:cNvPr id="302" name="Shape 302"/>
          <p:cNvSpPr/>
          <p:nvPr/>
        </p:nvSpPr>
        <p:spPr>
          <a:xfrm>
            <a:off x="13440936" y="-1"/>
            <a:ext cx="243047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12</a:t>
            </a:r>
            <a:r>
              <a:rPr dirty="0"/>
              <a:t>)</a:t>
            </a:r>
          </a:p>
        </p:txBody>
      </p:sp>
      <p:sp>
        <p:nvSpPr>
          <p:cNvPr id="4" name="Shape 139">
            <a:extLst>
              <a:ext uri="{FF2B5EF4-FFF2-40B4-BE49-F238E27FC236}">
                <a16:creationId xmlns:a16="http://schemas.microsoft.com/office/drawing/2014/main" id="{D89794BA-E6B5-324C-B5D4-83933ABA196A}"/>
              </a:ext>
            </a:extLst>
          </p:cNvPr>
          <p:cNvSpPr>
            <a:spLocks noGrp="1"/>
          </p:cNvSpPr>
          <p:nvPr>
            <p:ph type="body" idx="1"/>
          </p:nvPr>
        </p:nvSpPr>
        <p:spPr>
          <a:xfrm>
            <a:off x="452864" y="2252980"/>
            <a:ext cx="23299233" cy="10280992"/>
          </a:xfrm>
          <a:prstGeom prst="rect">
            <a:avLst/>
          </a:prstGeom>
        </p:spPr>
        <p:txBody>
          <a:bodyPr>
            <a:noAutofit/>
          </a:bodyPr>
          <a:lstStyle/>
          <a:p>
            <a:pPr marL="0" indent="0">
              <a:buNone/>
            </a:pPr>
            <a:r>
              <a:rPr lang="en-GB" sz="4400" b="1" dirty="0"/>
              <a:t>What should we be doing more of?</a:t>
            </a:r>
            <a:endParaRPr lang="en-GB" sz="4400" dirty="0"/>
          </a:p>
          <a:p>
            <a:pPr marL="742950" indent="-742950">
              <a:buFont typeface="+mj-lt"/>
              <a:buAutoNum type="arabicParenR"/>
            </a:pPr>
            <a:r>
              <a:rPr lang="en-GB" sz="4400" dirty="0"/>
              <a:t>Please help us</a:t>
            </a:r>
          </a:p>
          <a:p>
            <a:pPr marL="742950" indent="-742950">
              <a:buFont typeface="+mj-lt"/>
              <a:buAutoNum type="arabicParenR"/>
            </a:pPr>
            <a:r>
              <a:rPr lang="en-GB" sz="4400" dirty="0"/>
              <a:t>Or contact someone who can help us</a:t>
            </a:r>
          </a:p>
          <a:p>
            <a:pPr marL="0" indent="0">
              <a:buNone/>
            </a:pPr>
            <a:endParaRPr lang="en-GB" sz="4400" dirty="0"/>
          </a:p>
          <a:p>
            <a:pPr marL="0" indent="0">
              <a:buNone/>
            </a:pPr>
            <a:r>
              <a:rPr lang="en-GB" sz="4400" dirty="0"/>
              <a:t>Charity: water campaign</a:t>
            </a:r>
          </a:p>
          <a:p>
            <a:r>
              <a:rPr lang="en-GB" sz="4400" dirty="0">
                <a:hlinkClick r:id="rId2"/>
              </a:rPr>
              <a:t>http://bit.ly/WaterSIGcharity19</a:t>
            </a:r>
            <a:r>
              <a:rPr lang="en-GB" sz="4400" dirty="0"/>
              <a:t> </a:t>
            </a:r>
          </a:p>
        </p:txBody>
      </p:sp>
    </p:spTree>
    <p:extLst>
      <p:ext uri="{BB962C8B-B14F-4D97-AF65-F5344CB8AC3E}">
        <p14:creationId xmlns:p14="http://schemas.microsoft.com/office/powerpoint/2010/main" val="290917876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p:cNvSpPr>
          <p:nvPr>
            <p:ph type="title"/>
          </p:nvPr>
        </p:nvSpPr>
        <p:spPr>
          <a:xfrm>
            <a:off x="7471936" y="11429999"/>
            <a:ext cx="16459201" cy="2286001"/>
          </a:xfrm>
          <a:prstGeom prst="rect">
            <a:avLst/>
          </a:prstGeom>
        </p:spPr>
        <p:txBody>
          <a:bodyPr/>
          <a:lstStyle>
            <a:lvl1pPr algn="r"/>
          </a:lstStyle>
          <a:p>
            <a:r>
              <a:rPr lang="en-GB" dirty="0"/>
              <a:t>Thank you</a:t>
            </a:r>
            <a:endParaRPr dirty="0"/>
          </a:p>
        </p:txBody>
      </p:sp>
    </p:spTree>
    <p:extLst>
      <p:ext uri="{BB962C8B-B14F-4D97-AF65-F5344CB8AC3E}">
        <p14:creationId xmlns:p14="http://schemas.microsoft.com/office/powerpoint/2010/main" val="96531057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social media post&#10;&#10;Description automatically generated">
            <a:extLst>
              <a:ext uri="{FF2B5EF4-FFF2-40B4-BE49-F238E27FC236}">
                <a16:creationId xmlns:a16="http://schemas.microsoft.com/office/drawing/2014/main" id="{789090DC-23ED-E349-B9B4-7810104B0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5922" y="5274715"/>
            <a:ext cx="7144208" cy="8441285"/>
          </a:xfrm>
          <a:prstGeom prst="rect">
            <a:avLst/>
          </a:prstGeom>
        </p:spPr>
      </p:pic>
      <p:sp>
        <p:nvSpPr>
          <p:cNvPr id="133" name="Shape 133"/>
          <p:cNvSpPr>
            <a:spLocks noGrp="1"/>
          </p:cNvSpPr>
          <p:nvPr>
            <p:ph type="title"/>
          </p:nvPr>
        </p:nvSpPr>
        <p:spPr>
          <a:xfrm>
            <a:off x="7471936" y="-1"/>
            <a:ext cx="16459201" cy="2286001"/>
          </a:xfrm>
          <a:prstGeom prst="rect">
            <a:avLst/>
          </a:prstGeom>
        </p:spPr>
        <p:txBody>
          <a:bodyPr/>
          <a:lstStyle>
            <a:lvl1pPr algn="r"/>
          </a:lstStyle>
          <a:p>
            <a:r>
              <a:rPr lang="en-GB" dirty="0"/>
              <a:t>Introduction</a:t>
            </a:r>
            <a:endParaRPr dirty="0"/>
          </a:p>
        </p:txBody>
      </p:sp>
      <p:sp>
        <p:nvSpPr>
          <p:cNvPr id="10" name="Shape 140">
            <a:extLst>
              <a:ext uri="{FF2B5EF4-FFF2-40B4-BE49-F238E27FC236}">
                <a16:creationId xmlns:a16="http://schemas.microsoft.com/office/drawing/2014/main" id="{5F7B7FE5-79D1-F34B-879D-3AD6CDEAFA1B}"/>
              </a:ext>
            </a:extLst>
          </p:cNvPr>
          <p:cNvSpPr/>
          <p:nvPr/>
        </p:nvSpPr>
        <p:spPr>
          <a:xfrm>
            <a:off x="16169887" y="-1"/>
            <a:ext cx="1563851" cy="2252981"/>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1</a:t>
            </a:r>
            <a:r>
              <a:rPr dirty="0"/>
              <a:t>)</a:t>
            </a:r>
          </a:p>
        </p:txBody>
      </p:sp>
      <p:pic>
        <p:nvPicPr>
          <p:cNvPr id="4" name="Picture 3" descr="A screenshot of a social media post&#10;&#10;Description automatically generated">
            <a:extLst>
              <a:ext uri="{FF2B5EF4-FFF2-40B4-BE49-F238E27FC236}">
                <a16:creationId xmlns:a16="http://schemas.microsoft.com/office/drawing/2014/main" id="{4DA93BCF-87AD-7B41-B0E6-C43AF538A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209" y="-118817"/>
            <a:ext cx="7144208" cy="8441285"/>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3C366441-2C5E-D847-AEB0-1C59BAA30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0368" y="8271281"/>
            <a:ext cx="6772451" cy="5444720"/>
          </a:xfrm>
          <a:prstGeom prst="rect">
            <a:avLst/>
          </a:prstGeom>
        </p:spPr>
      </p:pic>
    </p:spTree>
    <p:extLst>
      <p:ext uri="{BB962C8B-B14F-4D97-AF65-F5344CB8AC3E}">
        <p14:creationId xmlns:p14="http://schemas.microsoft.com/office/powerpoint/2010/main" val="35691523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471936" y="-1"/>
            <a:ext cx="16459201" cy="2286001"/>
          </a:xfrm>
          <a:prstGeom prst="rect">
            <a:avLst/>
          </a:prstGeom>
        </p:spPr>
        <p:txBody>
          <a:bodyPr/>
          <a:lstStyle>
            <a:lvl1pPr algn="r"/>
          </a:lstStyle>
          <a:p>
            <a:r>
              <a:rPr lang="en-GB" dirty="0"/>
              <a:t>Apologies</a:t>
            </a:r>
            <a:endParaRPr dirty="0"/>
          </a:p>
        </p:txBody>
      </p:sp>
      <p:sp>
        <p:nvSpPr>
          <p:cNvPr id="10" name="Shape 140">
            <a:extLst>
              <a:ext uri="{FF2B5EF4-FFF2-40B4-BE49-F238E27FC236}">
                <a16:creationId xmlns:a16="http://schemas.microsoft.com/office/drawing/2014/main" id="{5F7B7FE5-79D1-F34B-879D-3AD6CDEAFA1B}"/>
              </a:ext>
            </a:extLst>
          </p:cNvPr>
          <p:cNvSpPr/>
          <p:nvPr/>
        </p:nvSpPr>
        <p:spPr>
          <a:xfrm>
            <a:off x="17374218" y="-1"/>
            <a:ext cx="1563851" cy="2252981"/>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2</a:t>
            </a:r>
            <a:r>
              <a:rPr dirty="0"/>
              <a:t>)</a:t>
            </a:r>
          </a:p>
        </p:txBody>
      </p:sp>
    </p:spTree>
    <p:extLst>
      <p:ext uri="{BB962C8B-B14F-4D97-AF65-F5344CB8AC3E}">
        <p14:creationId xmlns:p14="http://schemas.microsoft.com/office/powerpoint/2010/main" val="54572150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7471936" y="0"/>
            <a:ext cx="16459201" cy="2286001"/>
          </a:xfrm>
          <a:prstGeom prst="rect">
            <a:avLst/>
          </a:prstGeom>
        </p:spPr>
        <p:txBody>
          <a:bodyPr/>
          <a:lstStyle>
            <a:lvl1pPr algn="r"/>
          </a:lstStyle>
          <a:p>
            <a:r>
              <a:rPr dirty="0"/>
              <a:t>201</a:t>
            </a:r>
            <a:r>
              <a:rPr lang="en-GB" dirty="0"/>
              <a:t>8</a:t>
            </a:r>
            <a:r>
              <a:rPr dirty="0"/>
              <a:t> Minutes</a:t>
            </a:r>
          </a:p>
        </p:txBody>
      </p:sp>
      <p:sp>
        <p:nvSpPr>
          <p:cNvPr id="140" name="Shape 140"/>
          <p:cNvSpPr/>
          <p:nvPr/>
        </p:nvSpPr>
        <p:spPr>
          <a:xfrm>
            <a:off x="15701536" y="0"/>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3</a:t>
            </a:r>
            <a:r>
              <a:rPr dirty="0"/>
              <a:t>)</a:t>
            </a:r>
          </a:p>
        </p:txBody>
      </p:sp>
      <p:pic>
        <p:nvPicPr>
          <p:cNvPr id="3" name="Picture 2" descr="A screenshot of a cell phone&#10;&#10;Description automatically generated">
            <a:extLst>
              <a:ext uri="{FF2B5EF4-FFF2-40B4-BE49-F238E27FC236}">
                <a16:creationId xmlns:a16="http://schemas.microsoft.com/office/drawing/2014/main" id="{4A1C6AFE-7F91-E647-B4D3-AFD27E26D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764" y="0"/>
            <a:ext cx="9674798" cy="13716000"/>
          </a:xfrm>
          <a:prstGeom prst="rect">
            <a:avLst/>
          </a:prstGeom>
        </p:spPr>
      </p:pic>
      <p:sp>
        <p:nvSpPr>
          <p:cNvPr id="4" name="Rectangle 3">
            <a:extLst>
              <a:ext uri="{FF2B5EF4-FFF2-40B4-BE49-F238E27FC236}">
                <a16:creationId xmlns:a16="http://schemas.microsoft.com/office/drawing/2014/main" id="{C4339A7D-0977-0043-A314-18A1CC34BDC1}"/>
              </a:ext>
            </a:extLst>
          </p:cNvPr>
          <p:cNvSpPr/>
          <p:nvPr/>
        </p:nvSpPr>
        <p:spPr>
          <a:xfrm>
            <a:off x="9734552" y="12171458"/>
            <a:ext cx="14196585" cy="646331"/>
          </a:xfrm>
          <a:prstGeom prst="rect">
            <a:avLst/>
          </a:prstGeom>
        </p:spPr>
        <p:txBody>
          <a:bodyPr wrap="square">
            <a:spAutoFit/>
          </a:bodyPr>
          <a:lstStyle/>
          <a:p>
            <a:pPr algn="r"/>
            <a:r>
              <a:rPr lang="en-GB" dirty="0">
                <a:hlinkClick r:id="rId4"/>
              </a:rPr>
              <a:t>https://www.icheme.org/media/9078/agm-2018-minutes_final.pdf</a:t>
            </a:r>
            <a:endParaRPr lang="en-GB"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7454737" y="-1"/>
            <a:ext cx="16459201" cy="2286001"/>
          </a:xfrm>
          <a:prstGeom prst="rect">
            <a:avLst/>
          </a:prstGeom>
        </p:spPr>
        <p:txBody>
          <a:bodyPr/>
          <a:lstStyle>
            <a:lvl1pPr algn="r"/>
          </a:lstStyle>
          <a:p>
            <a:r>
              <a:rPr lang="en-GB" dirty="0"/>
              <a:t>Activities Report</a:t>
            </a:r>
            <a:endParaRPr dirty="0"/>
          </a:p>
        </p:txBody>
      </p:sp>
      <p:sp>
        <p:nvSpPr>
          <p:cNvPr id="146" name="Shape 146"/>
          <p:cNvSpPr/>
          <p:nvPr/>
        </p:nvSpPr>
        <p:spPr>
          <a:xfrm>
            <a:off x="14117883" y="-1"/>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4</a:t>
            </a:r>
            <a:r>
              <a:rPr dirty="0"/>
              <a:t>)</a:t>
            </a:r>
          </a:p>
        </p:txBody>
      </p:sp>
      <p:sp>
        <p:nvSpPr>
          <p:cNvPr id="10" name="Shape 139">
            <a:extLst>
              <a:ext uri="{FF2B5EF4-FFF2-40B4-BE49-F238E27FC236}">
                <a16:creationId xmlns:a16="http://schemas.microsoft.com/office/drawing/2014/main" id="{5FA8DE3C-DA7B-1248-B4CA-9B5B584B83D1}"/>
              </a:ext>
            </a:extLst>
          </p:cNvPr>
          <p:cNvSpPr>
            <a:spLocks noGrp="1"/>
          </p:cNvSpPr>
          <p:nvPr>
            <p:ph type="body" idx="1"/>
          </p:nvPr>
        </p:nvSpPr>
        <p:spPr>
          <a:xfrm>
            <a:off x="452864" y="2252980"/>
            <a:ext cx="23299233" cy="10280992"/>
          </a:xfrm>
          <a:prstGeom prst="rect">
            <a:avLst/>
          </a:prstGeom>
        </p:spPr>
        <p:txBody>
          <a:bodyPr tIns="91439" bIns="91439" anchor="t">
            <a:noAutofit/>
          </a:bodyPr>
          <a:lstStyle/>
          <a:p>
            <a:pPr marL="0" indent="0">
              <a:buNone/>
            </a:pPr>
            <a:r>
              <a:rPr lang="en-GB" sz="4400" b="1" dirty="0"/>
              <a:t>Webinars</a:t>
            </a:r>
          </a:p>
          <a:p>
            <a:pPr marL="0" indent="0">
              <a:buNone/>
            </a:pPr>
            <a:r>
              <a:rPr lang="en-GB" sz="4400" dirty="0"/>
              <a:t>Since December 2018 </a:t>
            </a:r>
            <a:r>
              <a:rPr lang="en-GB" sz="4400" dirty="0">
                <a:ea typeface="+mj-lt"/>
                <a:cs typeface="+mj-lt"/>
              </a:rPr>
              <a:t>AGM</a:t>
            </a:r>
          </a:p>
          <a:p>
            <a:pPr>
              <a:buFont typeface="+mj-lt"/>
              <a:buAutoNum type="arabicPeriod"/>
            </a:pPr>
            <a:r>
              <a:rPr lang="en-GB" sz="2800" dirty="0">
                <a:ea typeface="+mj-lt"/>
                <a:cs typeface="+mj-lt"/>
              </a:rPr>
              <a:t>April 2019 – Balancing resilience and drinking water quality</a:t>
            </a:r>
            <a:endParaRPr lang="en-GB" sz="2800" dirty="0">
              <a:solidFill>
                <a:srgbClr val="FF0000"/>
              </a:solidFill>
            </a:endParaRPr>
          </a:p>
          <a:p>
            <a:pPr>
              <a:buFont typeface="+mj-lt"/>
              <a:buAutoNum type="arabicPeriod"/>
            </a:pPr>
            <a:r>
              <a:rPr lang="en-GB" sz="2800" dirty="0">
                <a:ea typeface="+mj-lt"/>
                <a:cs typeface="+mj-lt"/>
              </a:rPr>
              <a:t>May 2019 – 30th anniversary prize winner runners up</a:t>
            </a:r>
            <a:endParaRPr lang="en-GB" sz="2800" dirty="0"/>
          </a:p>
          <a:p>
            <a:pPr>
              <a:buFont typeface="+mj-lt"/>
              <a:buAutoNum type="arabicPeriod"/>
            </a:pPr>
            <a:r>
              <a:rPr lang="en-GB" sz="2800" dirty="0">
                <a:ea typeface="+mj-lt"/>
                <a:cs typeface="+mj-lt"/>
              </a:rPr>
              <a:t>June 2019 – Water in NZ</a:t>
            </a:r>
            <a:endParaRPr lang="en-GB" sz="2800" dirty="0"/>
          </a:p>
          <a:p>
            <a:pPr>
              <a:buFont typeface="+mj-lt"/>
              <a:buAutoNum type="arabicPeriod"/>
            </a:pPr>
            <a:r>
              <a:rPr lang="en-GB" sz="2800" dirty="0">
                <a:ea typeface="+mj-lt"/>
                <a:cs typeface="+mj-lt"/>
              </a:rPr>
              <a:t>August 2019 – facing a torque wrench at 80 km/h</a:t>
            </a:r>
            <a:endParaRPr lang="en-GB" sz="2800" dirty="0"/>
          </a:p>
          <a:p>
            <a:pPr>
              <a:buFont typeface="+mj-lt"/>
              <a:buAutoNum type="arabicPeriod"/>
            </a:pPr>
            <a:r>
              <a:rPr lang="en-GB" sz="2800" dirty="0">
                <a:ea typeface="+mj-lt"/>
                <a:cs typeface="+mj-lt"/>
              </a:rPr>
              <a:t>September 2019 – Low cost options for safe water in </a:t>
            </a:r>
            <a:r>
              <a:rPr lang="en-GB" sz="2800" dirty="0" err="1">
                <a:ea typeface="+mj-lt"/>
                <a:cs typeface="+mj-lt"/>
              </a:rPr>
              <a:t>Guanjanito</a:t>
            </a:r>
            <a:r>
              <a:rPr lang="en-GB" sz="2800" dirty="0">
                <a:ea typeface="+mj-lt"/>
                <a:cs typeface="+mj-lt"/>
              </a:rPr>
              <a:t> – 19th Sept far east / ANZ timing</a:t>
            </a:r>
          </a:p>
          <a:p>
            <a:pPr>
              <a:buFont typeface="+mj-lt"/>
              <a:buAutoNum type="arabicPeriod"/>
            </a:pPr>
            <a:r>
              <a:rPr lang="en-GB" sz="2800" dirty="0">
                <a:ea typeface="+mj-lt"/>
                <a:cs typeface="+mj-lt"/>
              </a:rPr>
              <a:t>September 2019 – Low cost options for safe water in </a:t>
            </a:r>
            <a:r>
              <a:rPr lang="en-GB" sz="2800" dirty="0" err="1">
                <a:ea typeface="+mj-lt"/>
                <a:cs typeface="+mj-lt"/>
              </a:rPr>
              <a:t>Guanjanito</a:t>
            </a:r>
            <a:r>
              <a:rPr lang="en-GB" sz="2800" dirty="0">
                <a:ea typeface="+mj-lt"/>
                <a:cs typeface="+mj-lt"/>
              </a:rPr>
              <a:t> – 24th Sept UK timing</a:t>
            </a:r>
            <a:endParaRPr lang="en-GB" sz="2800" dirty="0"/>
          </a:p>
          <a:p>
            <a:pPr>
              <a:buFont typeface="+mj-lt"/>
              <a:buAutoNum type="arabicPeriod"/>
            </a:pPr>
            <a:r>
              <a:rPr lang="en-GB" sz="2800" dirty="0">
                <a:ea typeface="+mj-lt"/>
                <a:cs typeface="+mj-lt"/>
              </a:rPr>
              <a:t>November 2019 – Mixing in water Seminar – Potable Water (live conference broadcast - 3 presentations)</a:t>
            </a:r>
          </a:p>
          <a:p>
            <a:pPr>
              <a:buFont typeface="+mj-lt"/>
              <a:buAutoNum type="arabicPeriod"/>
            </a:pPr>
            <a:r>
              <a:rPr lang="en-GB" sz="2800" dirty="0">
                <a:ea typeface="+mj-lt"/>
                <a:cs typeface="+mj-lt"/>
              </a:rPr>
              <a:t>November 2019 – Mixing in water Seminar – Wastewater (live conference broadcast - 3 presentations)</a:t>
            </a:r>
          </a:p>
          <a:p>
            <a:pPr>
              <a:buFont typeface="+mj-lt"/>
              <a:buAutoNum type="arabicPeriod"/>
            </a:pPr>
            <a:r>
              <a:rPr lang="en-GB" sz="2800" dirty="0">
                <a:ea typeface="+mj-lt"/>
                <a:cs typeface="+mj-lt"/>
              </a:rPr>
              <a:t>December 2019 – Charity: water</a:t>
            </a:r>
            <a:endParaRPr lang="en-GB" sz="2800" dirty="0"/>
          </a:p>
          <a:p>
            <a:pPr>
              <a:buFont typeface="+mj-lt"/>
              <a:buAutoNum type="arabicPeriod"/>
            </a:pPr>
            <a:r>
              <a:rPr lang="en-GB" sz="2800" dirty="0"/>
              <a:t>December 2019 – Mixing in Wastewater</a:t>
            </a:r>
          </a:p>
          <a:p>
            <a:pPr>
              <a:buFont typeface="+mj-lt"/>
              <a:buAutoNum type="arabicPeriod"/>
            </a:pPr>
            <a:r>
              <a:rPr lang="en-GB" sz="2800" dirty="0">
                <a:ea typeface="+mj-lt"/>
                <a:cs typeface="+mj-lt"/>
              </a:rPr>
              <a:t>January 2020 – Water Treatment Mixing – Where, Why &amp; How </a:t>
            </a:r>
            <a:endParaRPr lang="en-GB" sz="2800" dirty="0"/>
          </a:p>
          <a:p>
            <a:pPr>
              <a:buFont typeface="+mj-lt"/>
              <a:buAutoNum type="arabicPeriod"/>
            </a:pPr>
            <a:r>
              <a:rPr lang="en-GB" sz="2800" dirty="0">
                <a:ea typeface="+mj-lt"/>
                <a:cs typeface="+mj-lt"/>
              </a:rPr>
              <a:t>January 2020 – Mixing in Potable Water Treatment </a:t>
            </a:r>
            <a:endParaRPr lang="en-GB" sz="2800" dirty="0"/>
          </a:p>
          <a:p>
            <a:pPr marL="0" indent="0">
              <a:buNone/>
            </a:pPr>
            <a:endParaRPr lang="en-GB" sz="4400" dirty="0"/>
          </a:p>
        </p:txBody>
      </p:sp>
      <p:sp>
        <p:nvSpPr>
          <p:cNvPr id="2" name="TextBox 1">
            <a:extLst>
              <a:ext uri="{FF2B5EF4-FFF2-40B4-BE49-F238E27FC236}">
                <a16:creationId xmlns:a16="http://schemas.microsoft.com/office/drawing/2014/main" id="{82F48EC4-B225-4ED9-ADAE-55FAFC130B14}"/>
              </a:ext>
            </a:extLst>
          </p:cNvPr>
          <p:cNvSpPr txBox="1"/>
          <p:nvPr/>
        </p:nvSpPr>
        <p:spPr>
          <a:xfrm>
            <a:off x="13413965" y="9639659"/>
            <a:ext cx="9931878" cy="241604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fromWordArt="0" anchor="t" anchorCtr="0" forceAA="0" compatLnSpc="1">
            <a:prstTxWarp prst="textNoShape">
              <a:avLst/>
            </a:prstTxWarp>
            <a:spAutoFit/>
          </a:bodyPr>
          <a:lstStyle/>
          <a:p>
            <a:pPr marL="285750" indent="-285750">
              <a:spcBef>
                <a:spcPts val="1500"/>
              </a:spcBef>
              <a:buFont typeface="Arial"/>
              <a:buChar char="•"/>
            </a:pPr>
            <a:r>
              <a:rPr lang="en-GB" sz="4000" dirty="0"/>
              <a:t>Cumulative attendance &gt;400 </a:t>
            </a:r>
            <a:endParaRPr lang="en-US" sz="4000" dirty="0">
              <a:ea typeface="+mj-lt"/>
              <a:cs typeface="+mj-lt"/>
            </a:endParaRPr>
          </a:p>
          <a:p>
            <a:pPr marL="285750" indent="-285750">
              <a:spcBef>
                <a:spcPts val="1500"/>
              </a:spcBef>
              <a:buFont typeface="Arial"/>
              <a:buChar char="•"/>
            </a:pPr>
            <a:r>
              <a:rPr lang="en-GB" sz="4000" dirty="0"/>
              <a:t>Recordings are available </a:t>
            </a:r>
            <a:r>
              <a:rPr kumimoji="0" lang="en-GB" sz="4000" b="0" i="0" u="none" strike="noStrike" cap="none" spc="0" normalizeH="0" baseline="0" dirty="0">
                <a:ln>
                  <a:noFill/>
                </a:ln>
                <a:effectLst/>
                <a:uFillTx/>
                <a:latin typeface="+mj-lt"/>
                <a:ea typeface="+mj-ea"/>
                <a:cs typeface="+mj-cs"/>
                <a:sym typeface="Calibri"/>
              </a:rPr>
              <a:t>to </a:t>
            </a:r>
            <a:r>
              <a:rPr lang="en-GB" sz="4000" dirty="0"/>
              <a:t>Water SIG members on the website </a:t>
            </a:r>
            <a:endParaRPr lang="en-US" sz="4000"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7454737" y="-1"/>
            <a:ext cx="16459201" cy="2286001"/>
          </a:xfrm>
          <a:prstGeom prst="rect">
            <a:avLst/>
          </a:prstGeom>
        </p:spPr>
        <p:txBody>
          <a:bodyPr/>
          <a:lstStyle>
            <a:lvl1pPr algn="r"/>
          </a:lstStyle>
          <a:p>
            <a:r>
              <a:rPr lang="en-GB" dirty="0"/>
              <a:t>Activities Report</a:t>
            </a:r>
            <a:endParaRPr dirty="0"/>
          </a:p>
        </p:txBody>
      </p:sp>
      <p:sp>
        <p:nvSpPr>
          <p:cNvPr id="146" name="Shape 146"/>
          <p:cNvSpPr/>
          <p:nvPr/>
        </p:nvSpPr>
        <p:spPr>
          <a:xfrm>
            <a:off x="14117883" y="-1"/>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4</a:t>
            </a:r>
            <a:r>
              <a:rPr dirty="0"/>
              <a:t>)</a:t>
            </a:r>
          </a:p>
        </p:txBody>
      </p:sp>
      <p:sp>
        <p:nvSpPr>
          <p:cNvPr id="10" name="Shape 139">
            <a:extLst>
              <a:ext uri="{FF2B5EF4-FFF2-40B4-BE49-F238E27FC236}">
                <a16:creationId xmlns:a16="http://schemas.microsoft.com/office/drawing/2014/main" id="{5FA8DE3C-DA7B-1248-B4CA-9B5B584B83D1}"/>
              </a:ext>
            </a:extLst>
          </p:cNvPr>
          <p:cNvSpPr>
            <a:spLocks noGrp="1"/>
          </p:cNvSpPr>
          <p:nvPr>
            <p:ph type="body" idx="1"/>
          </p:nvPr>
        </p:nvSpPr>
        <p:spPr>
          <a:xfrm>
            <a:off x="452864" y="2252980"/>
            <a:ext cx="23299233" cy="10280992"/>
          </a:xfrm>
          <a:prstGeom prst="rect">
            <a:avLst/>
          </a:prstGeom>
        </p:spPr>
        <p:txBody>
          <a:bodyPr tIns="91439" bIns="91439" anchor="t">
            <a:noAutofit/>
          </a:bodyPr>
          <a:lstStyle/>
          <a:p>
            <a:pPr marL="0" indent="0">
              <a:buNone/>
            </a:pPr>
            <a:r>
              <a:rPr lang="en-GB" sz="4400" b="1" dirty="0"/>
              <a:t>Webinars</a:t>
            </a:r>
          </a:p>
          <a:p>
            <a:pPr marL="0" indent="0">
              <a:buNone/>
            </a:pPr>
            <a:r>
              <a:rPr lang="en-GB" sz="4400" dirty="0"/>
              <a:t>Looking forward</a:t>
            </a:r>
          </a:p>
          <a:p>
            <a:r>
              <a:rPr lang="en-GB" sz="2800" dirty="0">
                <a:ea typeface="+mj-lt"/>
                <a:cs typeface="+mj-lt"/>
              </a:rPr>
              <a:t>February 2020 – mixing in sludge </a:t>
            </a:r>
          </a:p>
          <a:p>
            <a:r>
              <a:rPr lang="en-GB" sz="2800" dirty="0">
                <a:ea typeface="+mj-lt"/>
                <a:cs typeface="+mj-lt"/>
              </a:rPr>
              <a:t>March 2020 – Reuse series – webinar 1 </a:t>
            </a:r>
          </a:p>
          <a:p>
            <a:r>
              <a:rPr lang="en-GB" sz="2800" dirty="0">
                <a:ea typeface="+mj-lt"/>
                <a:cs typeface="+mj-lt"/>
              </a:rPr>
              <a:t>April 2020 – Reuse series – webinar 2</a:t>
            </a:r>
          </a:p>
          <a:p>
            <a:r>
              <a:rPr lang="en-GB" sz="2800" dirty="0"/>
              <a:t>Aim for 6-12 webinars in 2020</a:t>
            </a:r>
          </a:p>
          <a:p>
            <a:pPr marL="0" indent="0">
              <a:buNone/>
            </a:pPr>
            <a:endParaRPr lang="en-GB" sz="4400" dirty="0"/>
          </a:p>
        </p:txBody>
      </p:sp>
    </p:spTree>
    <p:extLst>
      <p:ext uri="{BB962C8B-B14F-4D97-AF65-F5344CB8AC3E}">
        <p14:creationId xmlns:p14="http://schemas.microsoft.com/office/powerpoint/2010/main" val="117331431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7454737" y="-1"/>
            <a:ext cx="16459201" cy="2286001"/>
          </a:xfrm>
          <a:prstGeom prst="rect">
            <a:avLst/>
          </a:prstGeom>
        </p:spPr>
        <p:txBody>
          <a:bodyPr/>
          <a:lstStyle>
            <a:lvl1pPr algn="r"/>
          </a:lstStyle>
          <a:p>
            <a:r>
              <a:rPr lang="en-GB" dirty="0"/>
              <a:t>Activities Report</a:t>
            </a:r>
            <a:endParaRPr dirty="0"/>
          </a:p>
        </p:txBody>
      </p:sp>
      <p:sp>
        <p:nvSpPr>
          <p:cNvPr id="146" name="Shape 146"/>
          <p:cNvSpPr/>
          <p:nvPr/>
        </p:nvSpPr>
        <p:spPr>
          <a:xfrm>
            <a:off x="14117883" y="-1"/>
            <a:ext cx="1566454" cy="2231378"/>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3300">
                <a:solidFill>
                  <a:srgbClr val="000000">
                    <a:alpha val="29835"/>
                  </a:srgbClr>
                </a:solidFill>
              </a:defRPr>
            </a:lvl1pPr>
          </a:lstStyle>
          <a:p>
            <a:r>
              <a:rPr lang="en-GB" dirty="0"/>
              <a:t>4</a:t>
            </a:r>
            <a:r>
              <a:rPr dirty="0"/>
              <a:t>)</a:t>
            </a:r>
          </a:p>
        </p:txBody>
      </p:sp>
      <p:sp>
        <p:nvSpPr>
          <p:cNvPr id="10" name="Shape 139">
            <a:extLst>
              <a:ext uri="{FF2B5EF4-FFF2-40B4-BE49-F238E27FC236}">
                <a16:creationId xmlns:a16="http://schemas.microsoft.com/office/drawing/2014/main" id="{5FA8DE3C-DA7B-1248-B4CA-9B5B584B83D1}"/>
              </a:ext>
            </a:extLst>
          </p:cNvPr>
          <p:cNvSpPr>
            <a:spLocks noGrp="1"/>
          </p:cNvSpPr>
          <p:nvPr>
            <p:ph type="body" idx="1"/>
          </p:nvPr>
        </p:nvSpPr>
        <p:spPr>
          <a:xfrm>
            <a:off x="452864" y="2252980"/>
            <a:ext cx="23299233" cy="10280992"/>
          </a:xfrm>
          <a:prstGeom prst="rect">
            <a:avLst/>
          </a:prstGeom>
        </p:spPr>
        <p:txBody>
          <a:bodyPr>
            <a:noAutofit/>
          </a:bodyPr>
          <a:lstStyle/>
          <a:p>
            <a:pPr marL="0" indent="0">
              <a:buNone/>
            </a:pPr>
            <a:r>
              <a:rPr lang="en-GB" sz="4400" b="1" dirty="0"/>
              <a:t>Wet News</a:t>
            </a:r>
          </a:p>
          <a:p>
            <a:pPr marL="0" indent="0">
              <a:buNone/>
            </a:pPr>
            <a:r>
              <a:rPr lang="en-GB" sz="4400" dirty="0"/>
              <a:t>Since December 2018 AGM</a:t>
            </a:r>
            <a:endParaRPr lang="en-GB" sz="4400" b="1" dirty="0"/>
          </a:p>
          <a:p>
            <a:pPr marL="1143000" lvl="0" indent="-1143000">
              <a:buFont typeface="+mj-lt"/>
              <a:buAutoNum type="arabicParenR"/>
            </a:pPr>
            <a:r>
              <a:rPr lang="en-GB" sz="4400" dirty="0">
                <a:solidFill>
                  <a:srgbClr val="FF0000"/>
                </a:solidFill>
              </a:rPr>
              <a:t>Paul &amp; </a:t>
            </a:r>
            <a:r>
              <a:rPr lang="en-GB" sz="4400" dirty="0" err="1">
                <a:solidFill>
                  <a:srgbClr val="FF0000"/>
                </a:solidFill>
              </a:rPr>
              <a:t>Anyela</a:t>
            </a:r>
            <a:r>
              <a:rPr lang="en-GB" sz="4400" dirty="0">
                <a:solidFill>
                  <a:srgbClr val="FF0000"/>
                </a:solidFill>
              </a:rPr>
              <a:t> </a:t>
            </a:r>
            <a:r>
              <a:rPr lang="en-GB" sz="4400" dirty="0"/>
              <a:t>to complete</a:t>
            </a:r>
          </a:p>
          <a:p>
            <a:pPr marL="0" indent="0">
              <a:buNone/>
            </a:pPr>
            <a:r>
              <a:rPr lang="en-GB" sz="4400" dirty="0"/>
              <a:t>Looking forward</a:t>
            </a:r>
            <a:endParaRPr lang="en-GB" sz="4400" b="1" dirty="0"/>
          </a:p>
          <a:p>
            <a:pPr marL="1143000" lvl="0" indent="-1143000">
              <a:buFont typeface="+mj-lt"/>
              <a:buAutoNum type="arabicParenR"/>
            </a:pPr>
            <a:r>
              <a:rPr lang="en-GB" sz="4400" dirty="0">
                <a:solidFill>
                  <a:srgbClr val="FF0000"/>
                </a:solidFill>
              </a:rPr>
              <a:t>Paul &amp; </a:t>
            </a:r>
            <a:r>
              <a:rPr lang="en-GB" sz="4400" dirty="0" err="1">
                <a:solidFill>
                  <a:srgbClr val="FF0000"/>
                </a:solidFill>
              </a:rPr>
              <a:t>Anyela</a:t>
            </a:r>
            <a:r>
              <a:rPr lang="en-GB" sz="4400" dirty="0">
                <a:solidFill>
                  <a:srgbClr val="FF0000"/>
                </a:solidFill>
              </a:rPr>
              <a:t> </a:t>
            </a:r>
            <a:r>
              <a:rPr lang="en-GB" sz="4400" dirty="0"/>
              <a:t>to complete</a:t>
            </a:r>
          </a:p>
          <a:p>
            <a:pPr marL="0" lvl="0" indent="0">
              <a:buNone/>
            </a:pPr>
            <a:endParaRPr lang="en-GB" sz="4400" dirty="0"/>
          </a:p>
        </p:txBody>
      </p:sp>
    </p:spTree>
    <p:extLst>
      <p:ext uri="{BB962C8B-B14F-4D97-AF65-F5344CB8AC3E}">
        <p14:creationId xmlns:p14="http://schemas.microsoft.com/office/powerpoint/2010/main" val="2139822224"/>
      </p:ext>
    </p:extLst>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584</TotalTime>
  <Words>1724</Words>
  <Application>Microsoft Office PowerPoint</Application>
  <PresentationFormat>Custom</PresentationFormat>
  <Paragraphs>414</Paragraphs>
  <Slides>37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&amp;quot</vt:lpstr>
      <vt:lpstr>Arial</vt:lpstr>
      <vt:lpstr>Calibri</vt:lpstr>
      <vt:lpstr>Office Theme</vt:lpstr>
      <vt:lpstr>Annual General Meeting</vt:lpstr>
      <vt:lpstr>Voting System</vt:lpstr>
      <vt:lpstr>Agenda</vt:lpstr>
      <vt:lpstr>Introduction</vt:lpstr>
      <vt:lpstr>Apologies</vt:lpstr>
      <vt:lpstr>2018 Minutes</vt:lpstr>
      <vt:lpstr>Activities Report</vt:lpstr>
      <vt:lpstr>Activities Report</vt:lpstr>
      <vt:lpstr>Activities Report</vt:lpstr>
      <vt:lpstr>Activities Report</vt:lpstr>
      <vt:lpstr>Activities Report</vt:lpstr>
      <vt:lpstr>Activities Report</vt:lpstr>
      <vt:lpstr>Activities Report</vt:lpstr>
      <vt:lpstr>Activities Report</vt:lpstr>
      <vt:lpstr>Activities Report</vt:lpstr>
      <vt:lpstr>Activities Report</vt:lpstr>
      <vt:lpstr>Activities Report</vt:lpstr>
      <vt:lpstr>Activities Report</vt:lpstr>
      <vt:lpstr>Activities Report</vt:lpstr>
      <vt:lpstr>PowerPoint Presentation</vt:lpstr>
      <vt:lpstr>Activities Report</vt:lpstr>
      <vt:lpstr>Chair’s Report</vt:lpstr>
      <vt:lpstr>Chair’s Report</vt:lpstr>
      <vt:lpstr>Chair’s Report</vt:lpstr>
      <vt:lpstr>Chair’s Report</vt:lpstr>
      <vt:lpstr>Chair’s Report</vt:lpstr>
      <vt:lpstr>Chair’s Report</vt:lpstr>
      <vt:lpstr>Treasurers’ report</vt:lpstr>
      <vt:lpstr>Elections</vt:lpstr>
      <vt:lpstr>PowerPoint Presentation</vt:lpstr>
      <vt:lpstr>PowerPoint Presentation</vt:lpstr>
      <vt:lpstr>PowerPoint Presentation</vt:lpstr>
      <vt:lpstr>PowerPoint Presentation</vt:lpstr>
      <vt:lpstr>PowerPoint Presentation</vt:lpstr>
      <vt:lpstr>Any Other Business</vt:lpstr>
      <vt:lpstr>Closing Remarks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31st Annual General Meeting</dc:title>
  <dc:creator>O'Connor, Jane M.</dc:creator>
  <cp:lastModifiedBy>O'Connor, Jane M.</cp:lastModifiedBy>
  <cp:revision>329</cp:revision>
  <dcterms:modified xsi:type="dcterms:W3CDTF">2020-01-23T23:28:01Z</dcterms:modified>
</cp:coreProperties>
</file>