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6" r:id="rId5"/>
    <p:sldId id="257" r:id="rId6"/>
    <p:sldId id="258" r:id="rId7"/>
    <p:sldId id="259" r:id="rId8"/>
    <p:sldId id="260" r:id="rId9"/>
    <p:sldId id="261" r:id="rId10"/>
    <p:sldId id="270" r:id="rId11"/>
    <p:sldId id="262" r:id="rId12"/>
    <p:sldId id="269" r:id="rId13"/>
    <p:sldId id="265" r:id="rId14"/>
    <p:sldId id="264" r:id="rId15"/>
    <p:sldId id="266" r:id="rId16"/>
    <p:sldId id="267" r:id="rId17"/>
    <p:sldId id="271" r:id="rId18"/>
    <p:sldId id="26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608"/>
    <a:srgbClr val="49A942"/>
    <a:srgbClr val="3DAB37"/>
    <a:srgbClr val="000000"/>
    <a:srgbClr val="FF00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685F61-8383-4161-9F72-9B2DEF234169}" v="24" dt="2021-02-04T09:51:28.2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74558" autoAdjust="0"/>
  </p:normalViewPr>
  <p:slideViewPr>
    <p:cSldViewPr>
      <p:cViewPr varScale="1">
        <p:scale>
          <a:sx n="85" d="100"/>
          <a:sy n="85" d="100"/>
        </p:scale>
        <p:origin x="236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icheme-my.sharepoint.com/personal/claire_icheme_org/Documents/PUBLIC/Statistics/Graduate%20Data/Types%20of%20work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icheme-my.sharepoint.com/personal/claire_icheme_org/Documents/PUBLIC/Statistics/Graduate%20Data/Graduate%20job%20sector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0642663791152742"/>
          <c:y val="2.3691996582382854E-2"/>
          <c:w val="0.47694448633736097"/>
          <c:h val="0.9473511187058156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 w="25400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'Salary survey 2018'!$A$4:$A$22</c:f>
              <c:strCache>
                <c:ptCount val="19"/>
                <c:pt idx="0">
                  <c:v>Certification/Validation/Quality assurance</c:v>
                </c:pt>
                <c:pt idx="1">
                  <c:v>Construction and installation</c:v>
                </c:pt>
                <c:pt idx="2">
                  <c:v>Risk management</c:v>
                </c:pt>
                <c:pt idx="3">
                  <c:v>Other</c:v>
                </c:pt>
                <c:pt idx="4">
                  <c:v>Business development/Business strategy</c:v>
                </c:pt>
                <c:pt idx="5">
                  <c:v>Marketing and sales</c:v>
                </c:pt>
                <c:pt idx="6">
                  <c:v>Regulations/Regulatory compliance</c:v>
                </c:pt>
                <c:pt idx="7">
                  <c:v>Business systems/IT and software</c:v>
                </c:pt>
                <c:pt idx="8">
                  <c:v>Academic research and/or teaching</c:v>
                </c:pt>
                <c:pt idx="9">
                  <c:v>Analysis/Intelligence gathering</c:v>
                </c:pt>
                <c:pt idx="10">
                  <c:v>Asset management</c:v>
                </c:pt>
                <c:pt idx="11">
                  <c:v>Process safety/SHE</c:v>
                </c:pt>
                <c:pt idx="12">
                  <c:v>Research and development</c:v>
                </c:pt>
                <c:pt idx="13">
                  <c:v>Consultancy</c:v>
                </c:pt>
                <c:pt idx="14">
                  <c:v>Design</c:v>
                </c:pt>
                <c:pt idx="15">
                  <c:v>Operations</c:v>
                </c:pt>
                <c:pt idx="16">
                  <c:v>Project management/Management services</c:v>
                </c:pt>
                <c:pt idx="17">
                  <c:v>Manufacture and production</c:v>
                </c:pt>
                <c:pt idx="18">
                  <c:v>Process control, design, innovation or development</c:v>
                </c:pt>
              </c:strCache>
            </c:strRef>
          </c:cat>
          <c:val>
            <c:numRef>
              <c:f>'Salary survey 2018'!$C$4:$C$22</c:f>
              <c:numCache>
                <c:formatCode>0.0%</c:formatCode>
                <c:ptCount val="19"/>
                <c:pt idx="0">
                  <c:v>5.0000000000000001E-3</c:v>
                </c:pt>
                <c:pt idx="1">
                  <c:v>5.0000000000000001E-3</c:v>
                </c:pt>
                <c:pt idx="2">
                  <c:v>5.0000000000000001E-3</c:v>
                </c:pt>
                <c:pt idx="3">
                  <c:v>5.0000000000000001E-3</c:v>
                </c:pt>
                <c:pt idx="4" formatCode="0%">
                  <c:v>0.01</c:v>
                </c:pt>
                <c:pt idx="5" formatCode="0%">
                  <c:v>0.01</c:v>
                </c:pt>
                <c:pt idx="6" formatCode="0%">
                  <c:v>0.01</c:v>
                </c:pt>
                <c:pt idx="7">
                  <c:v>1.4999999999999999E-2</c:v>
                </c:pt>
                <c:pt idx="8" formatCode="0%">
                  <c:v>0.02</c:v>
                </c:pt>
                <c:pt idx="9" formatCode="0%">
                  <c:v>0.02</c:v>
                </c:pt>
                <c:pt idx="10">
                  <c:v>2.5000000000000001E-2</c:v>
                </c:pt>
                <c:pt idx="11" formatCode="0%">
                  <c:v>0.05</c:v>
                </c:pt>
                <c:pt idx="12" formatCode="0%">
                  <c:v>0.05</c:v>
                </c:pt>
                <c:pt idx="13" formatCode="0%">
                  <c:v>0.09</c:v>
                </c:pt>
                <c:pt idx="14" formatCode="0%">
                  <c:v>0.1</c:v>
                </c:pt>
                <c:pt idx="15" formatCode="0%">
                  <c:v>0.1</c:v>
                </c:pt>
                <c:pt idx="16">
                  <c:v>0.115</c:v>
                </c:pt>
                <c:pt idx="17" formatCode="0%">
                  <c:v>0.12</c:v>
                </c:pt>
                <c:pt idx="18" formatCode="0%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8D-4908-A9DA-6E8194A0A2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11678880"/>
        <c:axId val="1"/>
      </c:barChart>
      <c:catAx>
        <c:axId val="6116788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extTo"/>
        <c:crossAx val="61167888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'2018'!$A$19:$A$37</c:f>
              <c:strCache>
                <c:ptCount val="19"/>
                <c:pt idx="0">
                  <c:v>Chemicals and allied products</c:v>
                </c:pt>
                <c:pt idx="1">
                  <c:v>Mining and minerals</c:v>
                </c:pt>
                <c:pt idx="2">
                  <c:v>Public sector (incl defence, govt etc)</c:v>
                </c:pt>
                <c:pt idx="3">
                  <c:v>Waste management</c:v>
                </c:pt>
                <c:pt idx="4">
                  <c:v>Finance, insurance &amp; risk</c:v>
                </c:pt>
                <c:pt idx="5">
                  <c:v>Process plant and equipment</c:v>
                </c:pt>
                <c:pt idx="6">
                  <c:v>Education/university</c:v>
                </c:pt>
                <c:pt idx="7">
                  <c:v>Other </c:v>
                </c:pt>
                <c:pt idx="8">
                  <c:v>Energy</c:v>
                </c:pt>
                <c:pt idx="9">
                  <c:v>Manufacturing</c:v>
                </c:pt>
                <c:pt idx="10">
                  <c:v>Contracting</c:v>
                </c:pt>
                <c:pt idx="11">
                  <c:v>Industrial gases</c:v>
                </c:pt>
                <c:pt idx="12">
                  <c:v>Petrochemicals</c:v>
                </c:pt>
                <c:pt idx="13">
                  <c:v>Food and Drink</c:v>
                </c:pt>
                <c:pt idx="14">
                  <c:v>Oil refining</c:v>
                </c:pt>
                <c:pt idx="15">
                  <c:v>Water</c:v>
                </c:pt>
                <c:pt idx="16">
                  <c:v>Pharmaceuticals &amp; personal care products</c:v>
                </c:pt>
                <c:pt idx="17">
                  <c:v>Nuclear/nuclear decommissioning</c:v>
                </c:pt>
                <c:pt idx="18">
                  <c:v>Oil and Gas exploration and production</c:v>
                </c:pt>
              </c:strCache>
            </c:strRef>
          </c:cat>
          <c:val>
            <c:numRef>
              <c:f>'2018'!$C$19:$C$37</c:f>
              <c:numCache>
                <c:formatCode>0%</c:formatCode>
                <c:ptCount val="19"/>
                <c:pt idx="0">
                  <c:v>0.01</c:v>
                </c:pt>
                <c:pt idx="1">
                  <c:v>0.01</c:v>
                </c:pt>
                <c:pt idx="2">
                  <c:v>0.01</c:v>
                </c:pt>
                <c:pt idx="3" formatCode="0.0%">
                  <c:v>1.4999999999999999E-2</c:v>
                </c:pt>
                <c:pt idx="4">
                  <c:v>0.02</c:v>
                </c:pt>
                <c:pt idx="5">
                  <c:v>0.02</c:v>
                </c:pt>
                <c:pt idx="6">
                  <c:v>0.02</c:v>
                </c:pt>
                <c:pt idx="7">
                  <c:v>0.03</c:v>
                </c:pt>
                <c:pt idx="8">
                  <c:v>0.04</c:v>
                </c:pt>
                <c:pt idx="9">
                  <c:v>0.04</c:v>
                </c:pt>
                <c:pt idx="10" formatCode="0.0%">
                  <c:v>4.4999999999999998E-2</c:v>
                </c:pt>
                <c:pt idx="11" formatCode="0.0%">
                  <c:v>4.4999999999999998E-2</c:v>
                </c:pt>
                <c:pt idx="12">
                  <c:v>0.05</c:v>
                </c:pt>
                <c:pt idx="13">
                  <c:v>7.0000000000000007E-2</c:v>
                </c:pt>
                <c:pt idx="14">
                  <c:v>7.0000000000000007E-2</c:v>
                </c:pt>
                <c:pt idx="15">
                  <c:v>7.0000000000000007E-2</c:v>
                </c:pt>
                <c:pt idx="16">
                  <c:v>0.08</c:v>
                </c:pt>
                <c:pt idx="17">
                  <c:v>0.09</c:v>
                </c:pt>
                <c:pt idx="18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38-4D28-9BA0-C010E831E0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403478767"/>
        <c:axId val="1730658223"/>
      </c:barChart>
      <c:catAx>
        <c:axId val="140347876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30658223"/>
        <c:crosses val="autoZero"/>
        <c:auto val="1"/>
        <c:lblAlgn val="ctr"/>
        <c:lblOffset val="100"/>
        <c:noMultiLvlLbl val="0"/>
      </c:catAx>
      <c:valAx>
        <c:axId val="1730658223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4034787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C851F3-5CC7-4B20-85DB-7D7ADE65BFA2}" type="datetimeFigureOut">
              <a:rPr lang="en-GB" smtClean="0"/>
              <a:pPr/>
              <a:t>04/02/2021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E71FC-7D9B-4483-8989-BC25B9DDE0E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E71FC-7D9B-4483-8989-BC25B9DDE0E4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This</a:t>
            </a:r>
            <a:r>
              <a:rPr lang="en-GB" baseline="0" dirty="0"/>
              <a:t> is only a guide but covers most universities – students should check with the relevant university. </a:t>
            </a:r>
          </a:p>
          <a:p>
            <a:endParaRPr lang="en-GB" baseline="0" dirty="0"/>
          </a:p>
          <a:p>
            <a:pPr>
              <a:spcBef>
                <a:spcPts val="0"/>
              </a:spcBef>
              <a:buClr>
                <a:srgbClr val="F7A608"/>
              </a:buClr>
              <a:buFont typeface="Wingdings" pitchFamily="2" charset="2"/>
              <a:buChar char="§"/>
            </a:pPr>
            <a:r>
              <a:rPr lang="en-GB" dirty="0"/>
              <a:t>A-levels: A*A*A – BBB including maths, chemistry and another science, or;</a:t>
            </a:r>
          </a:p>
          <a:p>
            <a:pPr>
              <a:spcBef>
                <a:spcPts val="0"/>
              </a:spcBef>
              <a:buClr>
                <a:srgbClr val="F7A608"/>
              </a:buClr>
              <a:buFont typeface="Wingdings" pitchFamily="2" charset="2"/>
              <a:buChar char="§"/>
            </a:pPr>
            <a:r>
              <a:rPr lang="en-GB" dirty="0"/>
              <a:t>Advanced </a:t>
            </a:r>
            <a:r>
              <a:rPr lang="en-GB" dirty="0" err="1"/>
              <a:t>Highers</a:t>
            </a:r>
            <a:r>
              <a:rPr lang="en-GB" dirty="0"/>
              <a:t> in maths and chemistry plus at least two other </a:t>
            </a:r>
            <a:r>
              <a:rPr lang="en-GB" dirty="0" err="1"/>
              <a:t>Highers</a:t>
            </a:r>
            <a:r>
              <a:rPr lang="en-GB" dirty="0"/>
              <a:t>, or;</a:t>
            </a:r>
          </a:p>
          <a:p>
            <a:pPr>
              <a:spcBef>
                <a:spcPts val="0"/>
              </a:spcBef>
              <a:buClr>
                <a:srgbClr val="F7A608"/>
              </a:buClr>
              <a:buFont typeface="Wingdings" pitchFamily="2" charset="2"/>
              <a:buChar char="§"/>
            </a:pPr>
            <a:r>
              <a:rPr lang="en-GB" dirty="0"/>
              <a:t>Typically 400 points in the Irish Leaving Certificate including at least a grade C3 in higher level maths, or;</a:t>
            </a:r>
          </a:p>
          <a:p>
            <a:pPr>
              <a:spcBef>
                <a:spcPts val="0"/>
              </a:spcBef>
              <a:buClr>
                <a:srgbClr val="F7A608"/>
              </a:buClr>
              <a:buFont typeface="Wingdings" pitchFamily="2" charset="2"/>
              <a:buChar char="§"/>
            </a:pPr>
            <a:r>
              <a:rPr lang="en-GB" dirty="0"/>
              <a:t>Baccalaureate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E71FC-7D9B-4483-8989-BC25B9DDE0E4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dirty="0"/>
              <a:t>Some universities offer foundation degrees for those without the traditional entry subjects.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dirty="0"/>
              <a:t>Chemical engineering is a graduate-level career but entry via an apprenticeship may be possible. Check with employers on how you can progress to the appropriate level/job/career.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E71FC-7D9B-4483-8989-BC25B9DDE0E4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E71FC-7D9B-4483-8989-BC25B9DDE0E4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dirty="0">
                <a:latin typeface="+mn-lt"/>
              </a:rPr>
              <a:t>*</a:t>
            </a:r>
            <a:r>
              <a:rPr lang="en-GB" dirty="0"/>
              <a:t>Median salary figures taken from the </a:t>
            </a:r>
            <a:r>
              <a:rPr lang="en-GB" dirty="0" err="1"/>
              <a:t>IChemE</a:t>
            </a:r>
            <a:r>
              <a:rPr lang="en-GB" dirty="0"/>
              <a:t> UK Salary Survey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E71FC-7D9B-4483-8989-BC25B9DDE0E4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E71FC-7D9B-4483-8989-BC25B9DDE0E4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Chemical</a:t>
            </a:r>
            <a:r>
              <a:rPr lang="en-GB" baseline="0" dirty="0"/>
              <a:t> engineering is just about making chemicals or working on an oil rig… right?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E71FC-7D9B-4483-8989-BC25B9DDE0E4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Wrong. It’s so much more… chemical engineering touches just about everything we see on a daily basis.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E71FC-7D9B-4483-8989-BC25B9DDE0E4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Combines the most exciting elements of science with the real world application of engineering.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Creates everything from bio-fuels to beauty products, food to fashion and everything in between.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E71FC-7D9B-4483-8989-BC25B9DDE0E4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Click once</a:t>
            </a:r>
            <a:r>
              <a:rPr lang="en-GB" baseline="0" dirty="0"/>
              <a:t> to start the four ‘vistas’ to arrive.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All engineers use maths and physics to solve technical problems, but only chemical engineers use chemistry to improve industrial processes in all</a:t>
            </a:r>
            <a:r>
              <a:rPr lang="en-GB" baseline="0" dirty="0"/>
              <a:t> of these areas.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E71FC-7D9B-4483-8989-BC25B9DDE0E4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aseline="0" dirty="0"/>
              <a:t>Typical roles/types of work of IChemE members according to the 2018 UK salary survey.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E71FC-7D9B-4483-8989-BC25B9DDE0E4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Plus:</a:t>
            </a:r>
          </a:p>
          <a:p>
            <a:endParaRPr lang="en-GB" dirty="0"/>
          </a:p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Biochemical engineering</a:t>
            </a:r>
            <a:r>
              <a:rPr lang="en-GB" dirty="0"/>
              <a:t> 			Process automation and control</a:t>
            </a:r>
          </a:p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Liquid and natural gas reclassification</a:t>
            </a:r>
            <a:r>
              <a:rPr lang="en-GB" dirty="0"/>
              <a:t> 		Fuel storage/oil storage/gas storage</a:t>
            </a:r>
          </a:p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Fuel cells technology</a:t>
            </a:r>
            <a:r>
              <a:rPr lang="en-GB" dirty="0"/>
              <a:t> 			Power generation - nuclear generation</a:t>
            </a:r>
          </a:p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Surface chemistry/Paints and adhesives</a:t>
            </a:r>
            <a:r>
              <a:rPr lang="en-GB" dirty="0"/>
              <a:t> 		Plastics</a:t>
            </a:r>
          </a:p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Paper and packaging</a:t>
            </a:r>
            <a:r>
              <a:rPr lang="en-GB" dirty="0"/>
              <a:t> 			Iron steel and other metals</a:t>
            </a:r>
          </a:p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Automotive/transport</a:t>
            </a:r>
            <a:r>
              <a:rPr lang="en-GB" dirty="0"/>
              <a:t> 			Power generation - fossil fuels</a:t>
            </a:r>
          </a:p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Consumer products</a:t>
            </a:r>
            <a:r>
              <a:rPr lang="en-GB" dirty="0"/>
              <a:t> 			Medicine, medical equipment</a:t>
            </a:r>
          </a:p>
          <a:p>
            <a:r>
              <a:rPr lang="en-GB" dirty="0"/>
              <a:t>Power generation - renewables		Consultancy</a:t>
            </a:r>
          </a:p>
          <a:p>
            <a:r>
              <a:rPr lang="en-GB" dirty="0"/>
              <a:t>Health, safety and environment</a:t>
            </a:r>
          </a:p>
          <a:p>
            <a:r>
              <a:rPr lang="en-GB" dirty="0"/>
              <a:t> </a:t>
            </a:r>
          </a:p>
          <a:p>
            <a:pPr>
              <a:buFontTx/>
              <a:buNone/>
            </a:pPr>
            <a:r>
              <a:rPr lang="en-GB" baseline="0" dirty="0"/>
              <a:t>IChemE Salary Survey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E71FC-7D9B-4483-8989-BC25B9DDE0E4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Clr>
                <a:srgbClr val="F7A608"/>
              </a:buClr>
              <a:buFont typeface="Wingdings" pitchFamily="2" charset="2"/>
              <a:buChar char="§"/>
            </a:pPr>
            <a:r>
              <a:rPr lang="en-GB" sz="1100" dirty="0"/>
              <a:t> </a:t>
            </a:r>
            <a:r>
              <a:rPr lang="en-GB" sz="1200" b="1" dirty="0"/>
              <a:t>Analytical: </a:t>
            </a:r>
            <a:r>
              <a:rPr lang="en-GB" sz="1200" dirty="0"/>
              <a:t>research topics, develop project plans, draw conclusions</a:t>
            </a:r>
          </a:p>
          <a:p>
            <a:pPr marL="0" indent="0">
              <a:spcBef>
                <a:spcPts val="0"/>
              </a:spcBef>
              <a:buClr>
                <a:srgbClr val="F7A608"/>
              </a:buClr>
              <a:buFont typeface="Wingdings" pitchFamily="2" charset="2"/>
              <a:buChar char="§"/>
            </a:pPr>
            <a:r>
              <a:rPr lang="en-GB" sz="1200" dirty="0"/>
              <a:t>   </a:t>
            </a:r>
            <a:r>
              <a:rPr lang="en-GB" sz="1200" b="1" dirty="0"/>
              <a:t>Scientific: </a:t>
            </a:r>
            <a:r>
              <a:rPr lang="en-GB" sz="1200" dirty="0"/>
              <a:t>Break down complex systems, recognise cause and effect</a:t>
            </a:r>
          </a:p>
          <a:p>
            <a:pPr marL="0" indent="0">
              <a:spcBef>
                <a:spcPts val="0"/>
              </a:spcBef>
              <a:buClr>
                <a:srgbClr val="F7A608"/>
              </a:buClr>
              <a:buFont typeface="Wingdings" pitchFamily="2" charset="2"/>
              <a:buChar char="§"/>
            </a:pPr>
            <a:r>
              <a:rPr lang="en-GB" sz="1200" dirty="0"/>
              <a:t>   </a:t>
            </a:r>
            <a:r>
              <a:rPr lang="en-GB" sz="1200" b="1" dirty="0"/>
              <a:t>Mathematical: </a:t>
            </a:r>
            <a:r>
              <a:rPr lang="en-GB" sz="1200" dirty="0"/>
              <a:t>calculation and measurement</a:t>
            </a:r>
          </a:p>
          <a:p>
            <a:pPr marL="0" indent="0">
              <a:spcBef>
                <a:spcPts val="0"/>
              </a:spcBef>
              <a:buClr>
                <a:srgbClr val="F7A608"/>
              </a:buClr>
              <a:buFont typeface="Wingdings" pitchFamily="2" charset="2"/>
              <a:buChar char="§"/>
            </a:pPr>
            <a:r>
              <a:rPr lang="en-GB" sz="1200" dirty="0"/>
              <a:t>   </a:t>
            </a:r>
            <a:r>
              <a:rPr lang="en-GB" sz="1200" b="1" dirty="0"/>
              <a:t>Attention to detail: </a:t>
            </a:r>
            <a:r>
              <a:rPr lang="en-GB" sz="1200" dirty="0"/>
              <a:t>Follow standards, record accurately, write instructions</a:t>
            </a:r>
          </a:p>
          <a:p>
            <a:pPr marL="0" indent="0">
              <a:spcBef>
                <a:spcPts val="0"/>
              </a:spcBef>
              <a:buClr>
                <a:srgbClr val="F7A608"/>
              </a:buClr>
              <a:buFont typeface="Wingdings" pitchFamily="2" charset="2"/>
              <a:buChar char="§"/>
            </a:pPr>
            <a:r>
              <a:rPr lang="en-GB" sz="1200" dirty="0"/>
              <a:t>   </a:t>
            </a:r>
            <a:r>
              <a:rPr lang="en-GB" sz="1200" b="1" dirty="0"/>
              <a:t>Technical: </a:t>
            </a:r>
            <a:r>
              <a:rPr lang="en-GB" sz="1200" dirty="0"/>
              <a:t>Troubleshoot problems, debug systems, stay current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E71FC-7D9B-4483-8989-BC25B9DDE0E4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Alternative options</a:t>
            </a:r>
            <a:r>
              <a:rPr lang="en-GB" baseline="0" dirty="0"/>
              <a:t> </a:t>
            </a:r>
            <a:r>
              <a:rPr lang="en-GB" baseline="0" dirty="0" err="1"/>
              <a:t>ie</a:t>
            </a:r>
            <a:r>
              <a:rPr lang="en-GB" baseline="0" dirty="0"/>
              <a:t> apprenticeships are mentioned in slide 11.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E71FC-7D9B-4483-8989-BC25B9DDE0E4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421" y="5757863"/>
            <a:ext cx="9117157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548681"/>
            <a:ext cx="8568952" cy="1152128"/>
          </a:xfrm>
        </p:spPr>
        <p:txBody>
          <a:bodyPr>
            <a:noAutofit/>
          </a:bodyPr>
          <a:lstStyle>
            <a:lvl1pPr>
              <a:defRPr sz="48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2132856"/>
            <a:ext cx="6400800" cy="64807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9941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00201"/>
            <a:ext cx="8568952" cy="3989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dirty="0"/>
              <a:t>Slide: </a:t>
            </a:r>
            <a:fld id="{4CCCDCE4-45A4-4443-B7D1-678A36230C5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9941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600201"/>
            <a:ext cx="4038600" cy="39890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3880" y="1600201"/>
            <a:ext cx="4038600" cy="39890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Slide: </a:t>
            </a:r>
            <a:fld id="{4CCCDCE4-45A4-4443-B7D1-678A36230C5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99412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3528" y="1535113"/>
            <a:ext cx="4040188" cy="639762"/>
          </a:xfrm>
          <a:solidFill>
            <a:schemeClr val="accent2"/>
          </a:solidFill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528" y="2174875"/>
            <a:ext cx="4040188" cy="34143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850705" y="1556792"/>
            <a:ext cx="4041775" cy="639762"/>
          </a:xfrm>
          <a:solidFill>
            <a:schemeClr val="accent2"/>
          </a:solidFill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50705" y="2174875"/>
            <a:ext cx="4041775" cy="34143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Slide: </a:t>
            </a:r>
            <a:fld id="{4CCCDCE4-45A4-4443-B7D1-678A36230C5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Slide: </a:t>
            </a:r>
            <a:fld id="{4CCCDCE4-45A4-4443-B7D1-678A36230C5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Slide: </a:t>
            </a:r>
            <a:fld id="{4CCCDCE4-45A4-4443-B7D1-678A36230C5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421" y="5757863"/>
            <a:ext cx="9117157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600201"/>
            <a:ext cx="8568952" cy="3989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8160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Slide: </a:t>
            </a:r>
            <a:fld id="{4CCCDCE4-45A4-4443-B7D1-678A36230C5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transition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heme.org/wnc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4800" b="1" dirty="0"/>
              <a:t>Discover chemical engineering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2132856"/>
            <a:ext cx="6400800" cy="1008112"/>
          </a:xfrm>
        </p:spPr>
        <p:txBody>
          <a:bodyPr>
            <a:normAutofit fontScale="70000" lnSpcReduction="20000"/>
          </a:bodyPr>
          <a:lstStyle/>
          <a:p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My name</a:t>
            </a:r>
          </a:p>
          <a:p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Job title</a:t>
            </a:r>
          </a:p>
          <a:p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Company</a:t>
            </a:r>
          </a:p>
        </p:txBody>
      </p:sp>
      <p:pic>
        <p:nvPicPr>
          <p:cNvPr id="5" name="Picture 4" descr="shutterstock_85396345-2.jpg"/>
          <p:cNvPicPr>
            <a:picLocks noChangeAspect="1"/>
          </p:cNvPicPr>
          <p:nvPr/>
        </p:nvPicPr>
        <p:blipFill>
          <a:blip r:embed="rId3" cstate="print"/>
          <a:srcRect r="27652"/>
          <a:stretch>
            <a:fillRect/>
          </a:stretch>
        </p:blipFill>
        <p:spPr>
          <a:xfrm flipH="1">
            <a:off x="5221501" y="1988840"/>
            <a:ext cx="3670979" cy="338437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General entry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rgbClr val="F7A608"/>
              </a:buClr>
              <a:buFont typeface="Wingdings" pitchFamily="2" charset="2"/>
              <a:buChar char="§"/>
            </a:pPr>
            <a:r>
              <a:rPr lang="en-GB" sz="2800" dirty="0"/>
              <a:t>A-levels: A*A*A – BBB</a:t>
            </a:r>
          </a:p>
          <a:p>
            <a:pPr>
              <a:spcBef>
                <a:spcPts val="0"/>
              </a:spcBef>
              <a:buClr>
                <a:srgbClr val="F7A608"/>
              </a:buClr>
              <a:buFont typeface="Wingdings" pitchFamily="2" charset="2"/>
              <a:buChar char="§"/>
            </a:pPr>
            <a:endParaRPr lang="en-GB" sz="1000" dirty="0"/>
          </a:p>
          <a:p>
            <a:pPr>
              <a:spcBef>
                <a:spcPts val="0"/>
              </a:spcBef>
              <a:buClr>
                <a:srgbClr val="F7A608"/>
              </a:buClr>
              <a:buFont typeface="Wingdings" pitchFamily="2" charset="2"/>
              <a:buChar char="§"/>
            </a:pPr>
            <a:r>
              <a:rPr lang="en-GB" sz="2800" dirty="0"/>
              <a:t>Advanced </a:t>
            </a:r>
            <a:r>
              <a:rPr lang="en-GB" sz="2800" dirty="0" err="1"/>
              <a:t>Highers</a:t>
            </a:r>
            <a:r>
              <a:rPr lang="en-GB" sz="2800" dirty="0"/>
              <a:t> in maths and chemistry plus at least two other </a:t>
            </a:r>
            <a:r>
              <a:rPr lang="en-GB" sz="2800" dirty="0" err="1"/>
              <a:t>Highers</a:t>
            </a:r>
            <a:endParaRPr lang="en-GB" sz="2800" dirty="0"/>
          </a:p>
          <a:p>
            <a:pPr>
              <a:spcBef>
                <a:spcPts val="0"/>
              </a:spcBef>
              <a:buClr>
                <a:srgbClr val="F7A608"/>
              </a:buClr>
              <a:buFont typeface="Wingdings" pitchFamily="2" charset="2"/>
              <a:buChar char="§"/>
            </a:pPr>
            <a:endParaRPr lang="en-GB" sz="1000" dirty="0"/>
          </a:p>
          <a:p>
            <a:pPr>
              <a:spcBef>
                <a:spcPts val="0"/>
              </a:spcBef>
              <a:buClr>
                <a:srgbClr val="F7A608"/>
              </a:buClr>
              <a:buFont typeface="Wingdings" pitchFamily="2" charset="2"/>
              <a:buChar char="§"/>
            </a:pPr>
            <a:r>
              <a:rPr lang="en-GB" sz="2800" dirty="0"/>
              <a:t>Irish Leaving Certificate: 400 points including at least a grade C3 in higher level maths</a:t>
            </a:r>
          </a:p>
          <a:p>
            <a:pPr>
              <a:spcBef>
                <a:spcPts val="0"/>
              </a:spcBef>
              <a:buClr>
                <a:srgbClr val="F7A608"/>
              </a:buClr>
              <a:buFont typeface="Wingdings" pitchFamily="2" charset="2"/>
              <a:buChar char="§"/>
            </a:pPr>
            <a:endParaRPr lang="en-GB" sz="1000" dirty="0"/>
          </a:p>
          <a:p>
            <a:pPr>
              <a:spcBef>
                <a:spcPts val="0"/>
              </a:spcBef>
              <a:buClr>
                <a:srgbClr val="F7A608"/>
              </a:buClr>
              <a:buFont typeface="Wingdings" pitchFamily="2" charset="2"/>
              <a:buChar char="§"/>
            </a:pPr>
            <a:r>
              <a:rPr lang="en-GB" sz="2800" dirty="0"/>
              <a:t>European or International Baccalaureate</a:t>
            </a:r>
          </a:p>
          <a:p>
            <a:pPr>
              <a:spcBef>
                <a:spcPts val="0"/>
              </a:spcBef>
              <a:buClr>
                <a:srgbClr val="F7A608"/>
              </a:buClr>
              <a:buNone/>
            </a:pPr>
            <a:endParaRPr lang="en-GB" sz="2800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Alternative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-342000">
              <a:lnSpc>
                <a:spcPct val="120000"/>
              </a:lnSpc>
              <a:spcBef>
                <a:spcPts val="0"/>
              </a:spcBef>
            </a:pPr>
            <a:r>
              <a:rPr lang="en-GB" sz="2800" dirty="0"/>
              <a:t>university foundation degrees</a:t>
            </a:r>
          </a:p>
          <a:p>
            <a:pPr marL="0" indent="-342000">
              <a:lnSpc>
                <a:spcPct val="120000"/>
              </a:lnSpc>
              <a:spcBef>
                <a:spcPts val="0"/>
              </a:spcBef>
            </a:pPr>
            <a:endParaRPr lang="en-GB" sz="1000" dirty="0"/>
          </a:p>
          <a:p>
            <a:pPr marL="0" indent="-342000">
              <a:lnSpc>
                <a:spcPct val="120000"/>
              </a:lnSpc>
              <a:spcBef>
                <a:spcPts val="0"/>
              </a:spcBef>
            </a:pPr>
            <a:r>
              <a:rPr lang="en-GB" sz="2800" dirty="0"/>
              <a:t>workplace apprenticeships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7A608"/>
              </a:buClr>
              <a:buFont typeface="Wingdings" pitchFamily="2" charset="2"/>
              <a:buChar char="§"/>
            </a:pPr>
            <a:r>
              <a:rPr lang="en-GB" sz="2800" dirty="0"/>
              <a:t>demand from employers</a:t>
            </a:r>
          </a:p>
          <a:p>
            <a:pPr>
              <a:buClr>
                <a:srgbClr val="F7A608"/>
              </a:buClr>
              <a:buFont typeface="Wingdings" pitchFamily="2" charset="2"/>
              <a:buChar char="§"/>
            </a:pPr>
            <a:endParaRPr lang="en-GB" sz="1100" dirty="0"/>
          </a:p>
          <a:p>
            <a:pPr>
              <a:buClr>
                <a:srgbClr val="F7A608"/>
              </a:buClr>
              <a:buFont typeface="Wingdings" pitchFamily="2" charset="2"/>
              <a:buChar char="§"/>
            </a:pPr>
            <a:r>
              <a:rPr lang="en-GB" sz="2800" dirty="0"/>
              <a:t>great job prospects</a:t>
            </a:r>
          </a:p>
          <a:p>
            <a:pPr>
              <a:buClr>
                <a:srgbClr val="F7A608"/>
              </a:buClr>
              <a:buFont typeface="Wingdings" pitchFamily="2" charset="2"/>
              <a:buChar char="§"/>
            </a:pPr>
            <a:endParaRPr lang="en-GB" sz="1100" dirty="0"/>
          </a:p>
          <a:p>
            <a:pPr>
              <a:buClr>
                <a:srgbClr val="F7A608"/>
              </a:buClr>
              <a:buFont typeface="Wingdings" pitchFamily="2" charset="2"/>
              <a:buChar char="§"/>
            </a:pPr>
            <a:r>
              <a:rPr lang="en-GB" sz="2800" dirty="0"/>
              <a:t>opportunities to travel the world</a:t>
            </a:r>
          </a:p>
          <a:p>
            <a:pPr>
              <a:buClr>
                <a:srgbClr val="F7A608"/>
              </a:buClr>
              <a:buFont typeface="Wingdings" pitchFamily="2" charset="2"/>
              <a:buChar char="§"/>
            </a:pPr>
            <a:endParaRPr lang="en-GB" sz="1000" dirty="0"/>
          </a:p>
          <a:p>
            <a:pPr>
              <a:buClr>
                <a:srgbClr val="F7A608"/>
              </a:buClr>
            </a:pPr>
            <a:r>
              <a:rPr lang="en-GB" sz="2800" dirty="0"/>
              <a:t>varied and challenging roles</a:t>
            </a:r>
          </a:p>
          <a:p>
            <a:pPr>
              <a:buClr>
                <a:srgbClr val="F7A608"/>
              </a:buClr>
            </a:pPr>
            <a:endParaRPr lang="en-GB" sz="1000" dirty="0"/>
          </a:p>
          <a:p>
            <a:pPr>
              <a:spcBef>
                <a:spcPts val="0"/>
              </a:spcBef>
              <a:buClr>
                <a:srgbClr val="F7A608"/>
              </a:buClr>
              <a:buFont typeface="Wingdings" pitchFamily="2" charset="2"/>
              <a:buChar char="§"/>
            </a:pPr>
            <a:r>
              <a:rPr lang="en-GB" sz="2800" dirty="0"/>
              <a:t>contribute to a safer, more </a:t>
            </a:r>
          </a:p>
          <a:p>
            <a:pPr>
              <a:spcBef>
                <a:spcPts val="0"/>
              </a:spcBef>
              <a:buClr>
                <a:srgbClr val="F7A608"/>
              </a:buClr>
              <a:buNone/>
            </a:pPr>
            <a:r>
              <a:rPr lang="en-GB" sz="2800" dirty="0"/>
              <a:t>	sustainable future </a:t>
            </a:r>
          </a:p>
        </p:txBody>
      </p:sp>
      <p:pic>
        <p:nvPicPr>
          <p:cNvPr id="4" name="Picture 3" descr="sustainable world image.jpg"/>
          <p:cNvPicPr>
            <a:picLocks noChangeAspect="1"/>
          </p:cNvPicPr>
          <p:nvPr/>
        </p:nvPicPr>
        <p:blipFill>
          <a:blip r:embed="rId3" cstate="print"/>
          <a:srcRect r="11226"/>
          <a:stretch>
            <a:fillRect/>
          </a:stretch>
        </p:blipFill>
        <p:spPr>
          <a:xfrm>
            <a:off x="5868144" y="2924944"/>
            <a:ext cx="3127930" cy="275368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Earnings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Chemical engineering is typically the best paid of the engineering disciplines:</a:t>
            </a:r>
            <a:br>
              <a:rPr lang="en-GB" sz="2800" dirty="0"/>
            </a:br>
            <a:endParaRPr lang="en-GB" sz="2800" dirty="0"/>
          </a:p>
          <a:p>
            <a:pPr marL="0" indent="0">
              <a:buClr>
                <a:srgbClr val="F7A608"/>
              </a:buClr>
            </a:pPr>
            <a:r>
              <a:rPr lang="en-GB" sz="2800" dirty="0"/>
              <a:t>  average early career salary: </a:t>
            </a:r>
            <a:r>
              <a:rPr lang="en-GB" sz="2800" b="1" dirty="0"/>
              <a:t>£30,000*</a:t>
            </a:r>
            <a:br>
              <a:rPr lang="en-GB" sz="2800" b="1" dirty="0"/>
            </a:br>
            <a:r>
              <a:rPr lang="en-GB" sz="2800" b="1" dirty="0"/>
              <a:t>	</a:t>
            </a:r>
            <a:r>
              <a:rPr lang="en-GB" sz="2800" dirty="0"/>
              <a:t>(under the age of 25)</a:t>
            </a:r>
            <a:br>
              <a:rPr lang="en-GB" sz="2800" b="1" dirty="0"/>
            </a:br>
            <a:endParaRPr lang="en-GB" sz="2800" b="1" dirty="0"/>
          </a:p>
          <a:p>
            <a:pPr marL="0" indent="0">
              <a:spcBef>
                <a:spcPts val="0"/>
              </a:spcBef>
              <a:buClr>
                <a:srgbClr val="F7A608"/>
              </a:buClr>
              <a:buFont typeface="Wingdings" pitchFamily="2" charset="2"/>
              <a:buChar char="§"/>
            </a:pPr>
            <a:r>
              <a:rPr lang="en-GB" sz="2800" dirty="0"/>
              <a:t>  average salary for a Chartered </a:t>
            </a:r>
          </a:p>
          <a:p>
            <a:pPr marL="0" indent="0">
              <a:spcBef>
                <a:spcPts val="0"/>
              </a:spcBef>
              <a:buClr>
                <a:srgbClr val="F7A608"/>
              </a:buClr>
              <a:buNone/>
            </a:pPr>
            <a:r>
              <a:rPr lang="en-GB" sz="2800" dirty="0"/>
              <a:t>    Chemical Engineer: </a:t>
            </a:r>
            <a:r>
              <a:rPr lang="en-GB" sz="2800" b="1" dirty="0"/>
              <a:t>£70,000*</a:t>
            </a:r>
            <a:endParaRPr lang="en-GB" sz="1600" b="1" dirty="0"/>
          </a:p>
        </p:txBody>
      </p:sp>
      <p:pic>
        <p:nvPicPr>
          <p:cNvPr id="6" name="Picture 23" descr="shutterstock_14264035"/>
          <p:cNvPicPr>
            <a:picLocks noChangeAspect="1" noChangeArrowheads="1"/>
          </p:cNvPicPr>
          <p:nvPr/>
        </p:nvPicPr>
        <p:blipFill>
          <a:blip r:embed="rId3" cstate="print"/>
          <a:srcRect t="20541"/>
          <a:stretch>
            <a:fillRect/>
          </a:stretch>
        </p:blipFill>
        <p:spPr bwMode="auto">
          <a:xfrm>
            <a:off x="6732240" y="3068960"/>
            <a:ext cx="2327112" cy="277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FB327E-FEB8-4C99-BCB8-0556C831B6FD}"/>
              </a:ext>
            </a:extLst>
          </p:cNvPr>
          <p:cNvSpPr txBox="1"/>
          <p:nvPr/>
        </p:nvSpPr>
        <p:spPr>
          <a:xfrm>
            <a:off x="323528" y="6381328"/>
            <a:ext cx="62646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*Median salary figures taken from </a:t>
            </a:r>
            <a:r>
              <a:rPr lang="en-GB" sz="1000" dirty="0" err="1"/>
              <a:t>IChemE’s</a:t>
            </a:r>
            <a:r>
              <a:rPr lang="en-GB" sz="1000" dirty="0"/>
              <a:t> annual UK Salary Survey 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Your next step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More information about careers in chemical engineering can be found at:</a:t>
            </a:r>
            <a:br>
              <a:rPr lang="en-GB" sz="2800" dirty="0"/>
            </a:br>
            <a:endParaRPr lang="en-GB" sz="2800" dirty="0"/>
          </a:p>
          <a:p>
            <a:pPr marL="0" indent="0" algn="ctr">
              <a:buNone/>
            </a:pPr>
            <a:r>
              <a:rPr lang="en-GB" sz="2800" b="1" dirty="0"/>
              <a:t> </a:t>
            </a:r>
            <a:r>
              <a:rPr lang="en-GB" sz="2800" b="1" dirty="0">
                <a:solidFill>
                  <a:srgbClr val="F7A60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www.icheme.org/wnce</a:t>
            </a:r>
            <a:r>
              <a:rPr lang="en-GB" sz="2800" b="1" dirty="0">
                <a:solidFill>
                  <a:srgbClr val="F7A608"/>
                </a:solidFill>
              </a:rPr>
              <a:t>   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Any questions?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sz="2400" dirty="0"/>
              <a:t>Presenter name</a:t>
            </a:r>
          </a:p>
          <a:p>
            <a:pPr>
              <a:buNone/>
            </a:pPr>
            <a:r>
              <a:rPr lang="en-GB" sz="2400" dirty="0"/>
              <a:t>Job Title/company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57863"/>
            <a:ext cx="914400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435225"/>
            <a:ext cx="9144000" cy="993775"/>
          </a:xfrm>
        </p:spPr>
        <p:txBody>
          <a:bodyPr>
            <a:noAutofit/>
          </a:bodyPr>
          <a:lstStyle/>
          <a:p>
            <a:pPr algn="ctr"/>
            <a:r>
              <a:rPr lang="en-GB" sz="5400" dirty="0"/>
              <a:t>Who thinks they know what chemical engineering is?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about these?</a:t>
            </a:r>
          </a:p>
        </p:txBody>
      </p:sp>
      <p:pic>
        <p:nvPicPr>
          <p:cNvPr id="4" name="Content Placeholder 3" descr="Pills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2843808" y="1772816"/>
            <a:ext cx="1439863" cy="1163637"/>
          </a:xfrm>
          <a:prstGeom prst="rect">
            <a:avLst/>
          </a:prstGeom>
        </p:spPr>
      </p:pic>
      <p:pic>
        <p:nvPicPr>
          <p:cNvPr id="5" name="Picture 4" descr="shutterstock_9184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789040"/>
            <a:ext cx="1763688" cy="1094186"/>
          </a:xfrm>
          <a:prstGeom prst="rect">
            <a:avLst/>
          </a:prstGeom>
        </p:spPr>
      </p:pic>
      <p:pic>
        <p:nvPicPr>
          <p:cNvPr id="16386" name="Picture 2" descr="https://sp.yimg.com/ib/th?id=HN.607993930245538803&amp;pid=15.1&amp;P=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3717032"/>
            <a:ext cx="1161692" cy="1489348"/>
          </a:xfrm>
          <a:prstGeom prst="rect">
            <a:avLst/>
          </a:prstGeom>
          <a:noFill/>
        </p:spPr>
      </p:pic>
      <p:pic>
        <p:nvPicPr>
          <p:cNvPr id="16388" name="Picture 4" descr="https://sp.yimg.com/ib/th?id=HN.608031846211586105&amp;pid=15.1&amp;P=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1700808"/>
            <a:ext cx="1764704" cy="1176469"/>
          </a:xfrm>
          <a:prstGeom prst="rect">
            <a:avLst/>
          </a:prstGeom>
          <a:noFill/>
        </p:spPr>
      </p:pic>
      <p:pic>
        <p:nvPicPr>
          <p:cNvPr id="16392" name="Picture 8" descr="https://sp.yimg.com/ib/th?id=HN.608031395237070453&amp;pid=15.1&amp;P=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3717032"/>
            <a:ext cx="1074229" cy="1470670"/>
          </a:xfrm>
          <a:prstGeom prst="rect">
            <a:avLst/>
          </a:prstGeom>
          <a:noFill/>
        </p:spPr>
      </p:pic>
      <p:pic>
        <p:nvPicPr>
          <p:cNvPr id="12" name="Picture 11" descr="PetrolPump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64288" y="3789040"/>
            <a:ext cx="1279591" cy="1334260"/>
          </a:xfrm>
          <a:prstGeom prst="rect">
            <a:avLst/>
          </a:prstGeom>
        </p:spPr>
      </p:pic>
      <p:pic>
        <p:nvPicPr>
          <p:cNvPr id="6146" name="Picture 2" descr="https://sp.yimg.com/ib/th?id=HN.608016474520814655&amp;pid=15.1&amp;P=0"/>
          <p:cNvPicPr>
            <a:picLocks noChangeAspect="1" noChangeArrowheads="1"/>
          </p:cNvPicPr>
          <p:nvPr/>
        </p:nvPicPr>
        <p:blipFill>
          <a:blip r:embed="rId9" cstate="print"/>
          <a:srcRect l="14666" t="6518" r="16892"/>
          <a:stretch>
            <a:fillRect/>
          </a:stretch>
        </p:blipFill>
        <p:spPr bwMode="auto">
          <a:xfrm rot="20060679">
            <a:off x="2771800" y="3645024"/>
            <a:ext cx="832379" cy="1705372"/>
          </a:xfrm>
          <a:prstGeom prst="rect">
            <a:avLst/>
          </a:prstGeom>
          <a:noFill/>
        </p:spPr>
      </p:pic>
      <p:pic>
        <p:nvPicPr>
          <p:cNvPr id="11" name="Picture 10" descr="Tablet image.jpg"/>
          <p:cNvPicPr>
            <a:picLocks noChangeAspect="1"/>
          </p:cNvPicPr>
          <p:nvPr/>
        </p:nvPicPr>
        <p:blipFill>
          <a:blip r:embed="rId10" cstate="print"/>
          <a:srcRect l="7143" r="3571" b="6250"/>
          <a:stretch>
            <a:fillRect/>
          </a:stretch>
        </p:blipFill>
        <p:spPr>
          <a:xfrm>
            <a:off x="5076056" y="1628800"/>
            <a:ext cx="1368152" cy="1368152"/>
          </a:xfrm>
          <a:prstGeom prst="rect">
            <a:avLst/>
          </a:prstGeom>
        </p:spPr>
      </p:pic>
      <p:pic>
        <p:nvPicPr>
          <p:cNvPr id="13" name="Picture 12" descr="toiletries image.jpg"/>
          <p:cNvPicPr>
            <a:picLocks noChangeAspect="1"/>
          </p:cNvPicPr>
          <p:nvPr/>
        </p:nvPicPr>
        <p:blipFill>
          <a:blip r:embed="rId11" cstate="print"/>
          <a:srcRect t="7768" b="4194"/>
          <a:stretch>
            <a:fillRect/>
          </a:stretch>
        </p:blipFill>
        <p:spPr>
          <a:xfrm>
            <a:off x="539552" y="1556792"/>
            <a:ext cx="1486413" cy="18002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 what is chemical engineering?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				</a:t>
            </a:r>
          </a:p>
          <a:p>
            <a:pPr marL="0" indent="0">
              <a:buNone/>
            </a:pPr>
            <a:r>
              <a:rPr lang="en-GB" dirty="0"/>
              <a:t>					</a:t>
            </a:r>
            <a:endParaRPr lang="en-GB" sz="9600" dirty="0"/>
          </a:p>
        </p:txBody>
      </p:sp>
      <p:sp>
        <p:nvSpPr>
          <p:cNvPr id="16386" name="AutoShape 2" descr="Image result for laboratory technici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388" name="AutoShape 4" descr="Image result for laboratory technici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390" name="AutoShape 6" descr="Image result for laboratory technici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392" name="AutoShape 8" descr="data:image/jpeg;base64,/9j/4AAQSkZJRgABAQAAAQABAAD/2wCEAAkGBxMTEhUTExIVFRUWGBcVFRgWEhUWFRYXGBUXFxcXFRUYHSggGBolHRYXITEhJSkrLi4uFx8zODMtNygtLisBCgoKDg0OGhAQGi0lICUtLS0tLS0tLS0tLS0vLS0tLS0tLS0vLS0tLS0tLS0tLS0tLS0tLS0tLS0tLS0tLS0tLf/AABEIALQBGAMBIgACEQEDEQH/xAAcAAACAgMBAQAAAAAAAAAAAAAEBQMGAAIHAQj/xABBEAACAQIEBAQDBQgCAQEJAAABAgMAEQQSITEFBkFRImFxgRMykQdCobHBI1JicoLR4fAUMxVTFiQ0Q5KisrPC/8QAGQEAAwEBAQAAAAAAAAAAAAAAAQIDAAQF/8QAKREAAgICAgEDAwQDAAAAAAAAAAECEQMhEjFBBDJREyKBYXGR4RQjof/aAAwDAQACEQMRAD8A7PXzBz5xkYjH4iQX8LsPIogCIQR10v719OYi2Vr7WN/S1fJfHLGXONTJqwtrmzG+g76bVgAAbQgbm/8Av+9q2WAn3/GiJcBNGwMkUiCwsXjZfzHnRmH4NPInxFWwOzO2XN/IDqfXasrfQXrsXNCO+ijW21+wqCVtLDQa396O/wDGSgkFNjr4l3tfv5ihZ4HG6MO2l/xFHhJeAWgVRTHh8dyKiwWAZ9tqsvD+FhNTqalOaRXHBtjThiWFN8O2tLITamMFcT7PQgqH+ENxTnAt0qv4N9KcYQ6VSLC1Y2FqFx2EVgQRcGs+KetbCWnbEUaKFw77Po2xroQckiM6jL4cwIuA3RrFiB/Ca6Xy5yjHAqgljk+Q5z8vYrso0G29ga04OoM6E+Z9TkYa/U1YsW1hYbtoK6ccricGeFTIoBqzk3A0Xb60py5pGY03xXhQKKXRLYVWyQNO3iAr3C4Qm5ryEAsXJso0v6Vty/xP4jsn3Tcr3Fv8VNzV0Vjik4uS8BeGwxGnTrROVSQugHQfqakxUwRfM7ChMPEQczbmqIixkRfQbVJaw0qKKYVLegzGuHeoMcK9w+hrbFjSpjAQFe2rVTW4oinlq9Ra9rZRRMacTjuoNIMZBVoxC3Sk2KjoGaNuT1AMg9KtFVPgcuSa372lW0UBl0eVle1lEIg5xxTRYHEyJ8yxPbS/S23vXCuW8IsYGKIBkN1h7KALNKL/AHiSVB6WPlXe+YsP8TCzR5iueNluDa1x3O1cNkjtHh412+Gv/wB12J+pqOaVKjs9DjU8ly8KwoNmBzklTcXJva/rVb4xwAiRpGZiLeH+EAbDXQbWFWfGKqxFSwGm/nW0ZWWJQdboBr10t+lcscjh0duaCyd9lDR5V0RyV3IbUX/O9eNiJL2ZBfyP6U14xw8wlbbG9vXt+VTcIwBc5iNPOu5eqlGNpnlP06lKmhUMw6MP98qIwfFHQgkBh1DjT0vVixnDVAuPpQ0/BM6Kttrt7nvRj6uM3/sihp+mlBfY2QycwRMRmhyC+8bZj9Gtcep96M/8mibMSNDqncX770nbl4g76Vi8vKxAzkelaT9PfX8M0FnS7LJhOPxfeYD+lv7GrZwfiEMmiyxk+bhb+ma165NxDlx4tRIzDtsfzqLC4aT71rHa97+9ZQwPq/8An9DOeeK3R3HEEDfTz6ezDQ1pHXLcPhpVF1aRPNWNqOwfMeKh3IlUb9G/D+xpXihL2y/D1/RSOaSX3R/K2dV4L/3J7/8A4mrDH4nLdBoP1qi8k8wRYmTwHLJlPgO/YkdxV/CZVsOlNCDiqaOfPNSlaAOIyb9hqarOO4+B4Vo/mTF5I211Nc3lnJaubNlfLijp9PhTjbGs3EGa6gkLfXz9aP5Q5kwgxORsQgbRFF92Y2tcaeXvVaxvDJJ8HNIjlI4ygdhoXzMFKKfIG5+lWHkHl3BwDMIwZLaO/iYHyvoPanwRXbD6nNS4RLtAjSuzna5Ceg0vRqwdz7CtcA17INAB+VMhGB0rps88DRbbCpbtUxFZRsxG4AANaznSpHW+lDSmwsaSQUBCpFNQk6mtwaApMK3WoQ1bq1MYMXVSKUzjSmMTHpSXGI9zr1oBPMNGM4N/lINW1DpVIgUh973q54f5RftSrsKJaysrKYwn5hxwgw00zXsiM2guTpoAPWuH4dg0eGddsuX3VihH4V0v7XMbkwJjvb4zrGf5bFm/AfjXL+W8QJUfD7PH4081NswHoRf3qGfaO30M1HJvyqJ+IYcGJmJ1vRPAELKhtYaKo7gbt7n8qHmgaRGUm2oPkaP5cDLkRrXW6/07j865JPR6Euyz/wDCjKDOqt11F7elKsZAi3yqB6aU1xElhalWLN6D6JR7Fc42vtmF/rTfDxhgbDYa23B8/KlojvvXuHLIb3PqNx60Ys042A8awz6lfYUgV5FUswHh3BLAntbWugGASC9vW1Cy8EuNLe+1dEZJeCEoNrTKbBxMOAWQprYHOSCTfTK3pTOGJCQCwB9L08i4DGinMqsBrlyi1/QUm/4BMpbYbntTTa8CxjKqbLCuHCwlriwF/L1qh8ZxNh4Lk9SBV94Q+e6C2WxHiFwfb9apHHsWsWJKBCLhSbC4BJI+Xpt0oRRsjpfCAeCfFkxCfDYxyC7BxoQVBKkkedhfzruPJfNBxcJWXSeLwyja/wDFbp5/5rn3DMJLhcWXeOMZYly3s4YS3108lIt5+dWXk/Csiz4qWJYpJD8MBScpRCbOASbZtNL/AHRXV9Xjj+78HF9PlkpEnNuJzNlFU3FJbWnnFJ8zkmg8KF+NHJJG7xowZgi3LZdQLHztXmx2z1vbEufHOEGPg6xkeOMJMbdw2Zx9CRSPl7FNmWwUDudfwrbiHN+JxZZBh3iiYFdVuxBFvETt7UHgMA4UAAqBpqda63OKao8xwlLwdAj4xDHmYsCxtYDXp5bVpheOtId0HYDf6mqcvB1O5LeVyB9BU68uKRoWQ9CrEWrfWt9Df47S2y/Q4oncfSibiqHwyLGwNYzrJH2dbsPQirZw6Yyi50C6HzNVUkyTxyj2MVrfKD0rykWP5pjRikSmZxocpARTroznS9xqBc67VnJLbAotukNcRw5Tquh/A0sII0O9Qxc0SfegW38Muv4qBejMPjYsVcJdZV+ZHFmt37EeYuKWM4y6Y0sUo7aIQa9zVowsbGtGanJB2Hk1oHiZs3rW0cmtR8Y+6aBr0LWmysrdiDVxw2JVgCGGo0F6oWLak6Ywx4rDvc2zgEX010/WtQFKjr9ZXgNZRKHyrxPm/GYyFIsRL8QRMSrFQGN1t4iN6sHIXCHZ/juLAbHvcVR+CYYyyBNl6kf5rsPCZ1jjEYtoLVz55VpHRgjbsgxuBsxI271Bw+ArICB4dbnz0p08V9aLjwX7DzveuOj0vqWtgmKNxS5qYyLpQTrrRZNA7pW0ZraVhQjTa0CgzhNtRp/vajY8SPvD6UHgXuBTVFFtQKpBgkhbxXGKqmzD8dKrSy5x3F/S/rTHnTE5Y8qiw0zHyuKW4PFQxxgu6qDsSQKdsnxQ84L8wprwrltGx8kzagx7dNSAf1+tI+D4yMsLMCvQjUGr5wSVWZmBt4LX9SLflVMXZP1G4BeK4NAxW8SkqAFPUdhftUWJwtlEY2At/f8AGm0QOhNLMZLYmnz+05MHusUScNiU3Kgnz2qCTEDYWAqLiON+lJXxZJ0riv4O2/ksTTKqEk69KTDH+LU77UPI7NpQqqM9YpGi14dha9Mon0pVhLEDWiMTh89rOy2/dO9dKeiMqbNsVjxfIvibrbYepp9wrHIAsdsvne4J63NIoMIqjQf3J869d8oJ2tTRbROcYyVAfM3MxnxBwOGYgLriZVOqj9xD+8b79PWo1hVFAUWA2Aqu8kwKqzSLtJK5B/hDG2v1qyStcVDLJyY+KCgjQSUTg8QUdXG67HrY7j0NLC1qmikqcW0yzSaLjxBg2WRdnH4il8koUEk6Ck2KklMTLC1n1KA/KW7Htfa9czxPM2KkzJIcpuVYW1BGhBr0IT5I8rNjeORfcNzxA87RKb5dzQTfaBHLL8EKdDa/TSqJydyNjMZJI0BVEBs0kjEKT2FgSTRON5dm4biAmJC5m8SMpJVhsbEgG96onFkHyR0XES3qvceay5hupDfQ3p1wDh0mJW6GyjqatOH5Oit+08fcHb6Vg02WHhOI+JDG4+8oP4V7UmDgVECKLKosB5VlAqfKuLwD4OT4bA/vK2gzrfQm2x6EdDVn4Fji5GtWbjvCExsN/wDrDFjGDYGCVdGWZjr6ja1jVH4Q3wnKndSVPqN/Wo+ox8S+GdnToGugo8P4LVVcDxMWFMVx471xHciabrS7ESVLNiaClN6wUDYiWoFreUVEWo0EccPkAFMVxVVuCXWjJMasYubknoAST7U0UNKWgziMIkBuKrc/L19AvhPTp/iiBzYh2ja/8QtWyc0Xvly3HvVVEmouZLwLlfJe7kLfQAC/nrXWeX8EIYAB97xHqddrn0qjcExZnZUtYm31O9dLaPQKBsKtiW7OT1P2riQSNYX8jVa4nPvT7iD5VN/SqlxSS16l6qW0jemjpsr2LLMda8hgosqNzUfxgNa5LOqjJyEHmaVs+tbTz5jrUDGmQGxtg8cQLXp/w9i1iTYVTEbUVYOFzm1rU8G7H46LEWHSlXH8JNiIHjgYIzC2Y31HUAja/emMMJa2tu/p2ot3VBYdK6CDKXwDDtFAsbCzLcMPO+tHrLQknFY5cRKiEXQgMPOwvUtc8lse9G0461DFNrUzNpQRU3vStDpjrDS1WueuBXH/ACol8WgmA6jYP6jY+Vj0p1hXpph5ARYi4Isb7EdQapjlxYmXGpxoRfZdzUMNG2GlRiC5dGUAkZgLqw9r386n5+lOLkjfJaOIHLe2Yk77bbUNDy98CYsNY2N07j+E+n4im2IjBS3c2HvXWq7R5crX2ssfI+C+HhV0sTr9asNQcOjyxKOwFTU6GqjdK9oCTiKrMkRPicGw9KysY5qcYkpMoPxIXVTOF1E2ngmUdXiGjr1HpSnmjhRl8cfikiHicHwSxAXAjH33UdtxpvttxfBvgZiMOCQxLLBqSdPFPCejr95fvaUdgcUpWJImGR//AIZz8sLbspvsjm5UHZrr2FdMoqS2Si3F2ikQ4wr18wehHQjyo/D8TNT8z8JRAZQSqu1nzHWOYk3IQbQud7Dwt71Vw7KSrAqw0IOhFedlw8WehizckW9MZfrRUctxVSgxRFMsLj7VBwLKexrPQTSUSZgwvQE7daVIdskE9qMXEgilUZuaJWKnoVTCZXW+o0qVoIZQAVViNiPC3oSKmwPDg+59KbcM5cvKqrqSdNNB1JPpTxbRVZXHvoZfZ1wkrK7kkqp8N9Tcja53tf8AKukqtqW8GwAjFhsNAe56k00rpiqR5eSfOVkOKw6uLMNPxHpXPuaeDyw3ceOPuNx/MP1rohaoJ9dDt1pMmJTDjyuBxCTH+dDS48nrXQ+Y+SIpszQn4TnpbwN6jp7VzXinCJsM2WZCvY7q3o3WuWWFx7OuOVS6JkmvU4NLIJKLSS9Cg2FJTnhOLAIFIQDUsMhBvet10PFnRo5gVGXruaC4u+VLeIFwQGCFgmm7AagedZwQ3iDU6waaktr/AGq8diTVXRyOPlORX+LBNGzXvdZFN9db6/nTtuLRRZI8RPCsraZRIDr52+X0Jqo/a1y+3/kGeCI5XRWbKNMxuG/3zqj47hUsNviJlvtVuEWcaySizuzCoJ1sK5Py7zbPhbKT8SIfcY6qP4G6em1dQ4TxaLFxfEjJuPmVhZl9R+o0qGTHSOnHlUnRLhpaZwS0je96YYaTSudM6R/hXzCx2NbnhpEiEkfDBvf9DQmFnpqjq6GN9mFrjceYPQ1fG6ObNjUtnnGucYofCnjby6VVOIfai0HieK4OwB1ql84Y44KVoWF33U9GU7MP93BFUTiPFZJfmOldqpI877mzouD59bFcWwspGRASgF/3hufwrK5ngsSUkRxurK30INZQls20fUPNPAxiItLh18SsPmHe3rXJeF44JJIky/spb3XUXUE+LT5GZhr1Vgraa13v4dcX+1flz/jzjEoP2UxvKuhAcAfKO7C5I6gHrVoT8AkvI1wcl8/xyGl+Gc5YC02GNlyqLaSL8rga3sdjVL43w7LIEFgCuaAswMuS9hFOb2Vh0Pam3COJ54iWch4B8aKQeIiQC+cj7wC5UYfeDqd9q5w8SYqR5GbIzk5vCchNybDWxQDTuO9NkjFrZoSadoCRiDYixGhBoyF6O4rw4swNgjXCb3VrLoM+lm20bXXragcIK4cmPizshPkFwzlfSp2nBoXFY1Ixrudh/fypVHxBmcA6MdAmljt8rdfQ/jQWLlsZ5OOh+r21qQYmrDy/9nmIxEXxGkWK/wAqsrXO97j7o7HW/lRJ+zLFA6Swn+px/wDzWeJrQPqrwLsDirAe1dH5ITPnfsAoPrqfyH1qrcL+zvEFv2k0aqN8gZj+IArpXCcCkEYjQaDqdye5860INO2bJmuNILtYVDLmreR60vVjmI0vUUzVIZ/KoXYGiA0rWaBHUrIqup3DAEVvWyrRMUbjf2cq13wrZD/6bk5f6W3HvVLxeCkw7ZJo2Q+Y0Podj7V3ewtUOLwaSLkkRXXswBqM8KfRaOZrs4cJxapYhcirrxr7OEa7YaT4Z/ce5T2bcfjVdh5exMTESxEAfeHiQ+YYVzyxSidMMkX5LJwKTKgG4NO0nF1W4uxsB+ZpPwTAlrdFG5tVV4NiZhxadJWJKPlUdAmhQAfyke9VxwdCZ8yTpdlm564nBHPFCSA7KSPQGqPz3w4SYbOBqmtWznz7Pnxc8eLSWxUAFfIG+h6UDicLaJom10tVWtpnHvZzTlLlQ4gmRxaNfx/xV84bhVikFrKp8PqD/m1VnD8ztGhwyLlKG1+9qQ8W4pM5+cj0qjhZNTaaZ1CaDU1DGSDUnBMZ8fCxTHVmXx/zqcr/AIg1K0V68uS4uj2oytWibD4im0E9IVNqYo1rGmiwtBPHOCYfHRfDnS9r5GGkkZPVG/Q3BtqK41zfyFicEcwHxoCdJFBuvlKv3PXbz6V2aGa+oo2DE3Fj6G+xq8MlHPkwqRwnh3IeJlAbwgGsrsvEeCHLfCssbf8Apt/1t/KR8h/D0rKuppnHLHJMv0DX3pZzZwNcXhZITuRdD+7IuqH6gfjUcMkkJsbsvS/b1ozDccgclc4VhoVfwkfXQ+1W66JnzejmJHRr5tV0DAhi1pNFsbasMraasDsBUfBsQVUMGF1SRiM1rkFjqO+ldD+13lmVXfG4dc6SBPihblo2U3Z8o0KNlQHsRfqTXLsPjPGQy2D5tLXAzrZgM3nrV00xGi0icqnxXOZUjEh+XP8AtCB4mXRrZgLFb+dCcVsk5RR4tBlGU626BNLbULi5R/xAVjQ5o0gchR4HBVST26EHrmFa4zEB8QzHw2VULbNYfdjYaB279BetkgpKmNCTi7PMZw74g01Zbq7qCRm3+GhXVntcG+i045E5UfEYuO+saSAv8rqFQqWBuNrAJcdTpsaL4Bw8zEIuXKoy6WsAD4lVkIKr0LDVjsdCR2TlrBRxR2QamwZrDMQPlGmygaAdBQkklZrb0NvgAXtpf6fSvApNE2ry/auexqPFSwry9qxjpUSHc0AmMKifEDa+tR4iTMDlNDxJpf2NGhbJya8NRE2qWJr1jGAVMq14RUsSVjGgaxqdXvUciXqNDaiYmbQ+tZPKERmOwFe7m9VPmzjIMi4dTsbyevRf1+lAzdDzhhUrlUaVy/mF2Tj0l1Cr8OHLr8wy/MfO9x/TXSeBy6VRftej+BiMPjQt1yGJyO6tmT8Gb6VgPaOmYZs0Q9K57x+IrKbDelmF+2GJIgohZmtpsBVO41z1iMQ91AW+wGppRhNzhhzDiCw0DVXJMQTTrHpPO3jV2P8AKfyqbh3JWMnYLHh216t4R7k03MVRRd/s/P8A7hF/NL/+xqsgShOVOVpsLB8CeSPMGLDISwVWsbEm2t7n3q7cM4LEoLMfim1wOlvSuOWKUps9GOaMYIqUkNFJFcelP+HYtcxCxjTv0ryOIfGdso1BKjpcUFi/Uf63yitsrKwsjE36U5w+DzKS5yW76Gs/5TEmTQMCLi2hHlUuKfMWub5lv9NKpCCFnklSQdwyNWGVztseprKBixVkRuvX+k61lOq+CMlO9Ms0ZuLGq5zfwmwGIjGq6OO69G9v92qwDQ0LxPEqbRnZtGPYdq6DkEkscr4OdofnML/D1IBfISB/veuMzwrNHmCKLKJ49buynVkFtAbXt2K19HQQqiBVFlAsB5VxAcKbDzPADYRSyGLIl2aIsS0WY7Mo6fum/erYd2hJ62KYuCfDvJFJdJUDAPbK8Z6Mq626X3U6ig+HxFRlynNcgFSGsRbO5XTVV0HmBVg4SywMYEGZlZni0zvLh5N0HYp4gRpYG9Q8D4O8uJkRLnxuiMFJkXxM6ltct72J1/8AlirtC2NORZR8ZoVjC6AxtbxSKoyMrAaZlOU9zmJrsPDMHkXxb9u3+aTco8rjCrmchpn8bWAyRsVAYRaXsddTVjLVy5ppuo9FIRrs2JrK1rWR7VEc8lalvEsTZcoPrUs+JAuBv1PbypHj5701UJY14Kbgk9dKYtDbaguHJlQDramSPpQGA5lAW5oXDRkKT539RROJ8TAdKzEHLpTCsyBi1/KiFcio8IBlN9zrUgOWw70AomWS9Yyg1Cpuf9BqTKRfuBf1oGNXNqpfMXCf2pkjUkk5nt5ga/hVrE9xc70oxjsr6E2bQ+pFqNAZ7wxGjVWbS+1Ac/xR4qA4VjZ2GdPIi4vf9KOALQ2+8h/L/FSz4dZkUkeIDwnqDQZkUzlv7KcMlmxF5NNsxAv52q08O5bjhb9hHDGBcf8AUC3kSxNNsLiLxrc62sfUaGtHxYRvEbXpEtDm+DwSMzF1UuDqco7UySFRsAPalU+NWJw5PhYWv5is/wDaCLoSfQGsEzmPCK+Hk0FwM17a6a0v5XxQKgXvbw370bj8UxXwi6upuD51WuVLq0qHQrlYDyvY1upDx3BojjxBixsiH5bkr/arAGAZG9j70u4lgh/zIZDsSCf9+lOBh7sUYAXOltbEdr7UrRTnpfsJ0i8Tr2Yg/wC+hqdYhsfQe4tTR8CGaQfe0IPna2v0pUt7m/T6ihVSCpcog5By/wAuv6MKyjCiq+YtYML+Rryh0UVtWkP8T0NLsdh82q7jp3o6XUFfp+lKUxZBrqo84Y8LxWZcp3H5VQeacEv/AD8QhjZg0cWJUjKLEH4UlmbbQIfX1q6OQsscg0D6H1P+bUg55iIxUEipmvBPEfEFGpjK3/qt9afF7jS6K1guFSSs8UcaiWKQ/D8aoqyoiyo65Roro6hhtqR2rpfL/BI8IrhdWkdncnzJIVeygae2tRctcH/46OzhfiyuXa19BZVVQT2VEv5imhoZcnLSNGNG7SV6grEStJ57aDeojm8klvWgMbisoOutbFranekuJmzvboN6dIRs3kksvmdTQSjM6jzufat8XKBuazhJuxb2FCTDEscI0rMW9rAepqKByT5Co8XNeijNkiS6ituI2FmpXkN96PIDLY60RSVZrWqSfE2AbtXhRdPoahmI26b1gk4lub1M81irf0mgYtKnfVT5aigEjIsSPegccQAW7Wo6STxDz1oPHw5lkXuNPat2qMZhpQbdmFx69aCkkaO9hcK2o7qddK8wj+BTvlIt6HQ0ViRZgejD8Rr+VL2jA8uDWQkgkaBhY962x8Vwmb+U/pRSLlKkbHT61Dxx8sLsB8oz/wD0m5/Clj8DP5B3hPwwp1CsDr0B0phDgR5fSsw7CRP5luPcXqfCSXUfQ+1KEyVcuUHbb60kniEWNQ/dlUj3/wBtTXi3/WSN1sw9jel3MiloY5l3jYP7Hei+hsb3RpxaXwA9UP5G39qbviA0SzL5N/ekuLsxZejgEf1D+4qfliQmF423UkW9f83rPsZe39hy01pUPR1I9xqP1pZzFBZ45RoCcr++1e4qW0cbdUcA/W1FcYXNC3l4h7a1mCDpiyWIPAw+9He3t/isrTBT/tcp2kW/1Fqys0PHK4aLAj31FKeJR5ZPI6/3rfh2L1ynrXvGd0Pkf0q5ym8yZsMe6kEfX/JqbD4NZ2hmYA/DVhY/vEqfzSpYIrwle6ke9qOwWH+HGq9hr69aVuhkjd714q1sTWpewJNIEyZ7aDehzHavUuTc1Fi5rCnSFYu4rirC1CYGLQnvQ+IYu16Z4ZbLRFF/EcJmFS8Jhyi1ET0XgYaVrYyYVBH4fWlmKjIY9qewEEaVFJBc01gaEiXFHYNr6VJNg7C4qKPwqT12HrWBQS5APmfwoGR7uQOm9Q4Vgr65nY/M5OgPYDYCpMVLlYsNiL1gnoe1GQNcDzFqiaEDKTsd/K9FYmMKoIG1Cw0Cyg6eWn61Mi3Ptet8UgYXG+hFQJMFK9xe/pQsJXuGS5zNCdGSR4z6HxIfoaYYOQvhgx+aM+L1U2b8jWScPQzPiEOVmAzL0YpsR2NtKkSMITl2ckt2uay7BRJF4lI7be21esodLHUMCD7i1BHiUcOXMdSclr9R/ilvHeOGCRUuoVtQSt7jrr0NKouxvAy5dDJGsb6Ml0N/4TofcWpjDozL55h71T+K8wmPFIpfRlUhe42Jq0YnFKuSXXKRYkeeoNCUaCgycXUjyoTAqGhyHUWKn02otWBFwbg7EbGlXB5SHljP3WuPQ1l0byAYhiscbdVuh9VbT8qM4PpiJLbMqt9aKx+CUpYjQsW9z2rzhBGQaajwk9dDWfQ3Lv8AU8x8d0mTyzD86Mwr54x/Eo/Ko8SRnU9GBU0Lw3FKkdmYDKxW5PY6VvAoixchQxP1Ryh+tZUHF8XGwlVGDXbMpG1wLkXrKI9cix4yIKARpUvETcRE9b/pXlZTQJSG2D2FHNWVlaRl0ROaHxjbDpWVlBGZsx0pLxWQ2t3rKyn8Cg8CC1FK2leVlBGZ4KYI1o2I3tWVlZdmPeGSGmEhrKyjLsy6PQaV8QbW3+61lZQQRVi5SCFGgOp71I2sUZ7tb2vXlZRMOk1jN+leZiU1rKylCC5iQtazfe9KysreTECuco9TQQc5Brs362rKyjEzKf8AaJKyAMjEHMNrdVN/yoLnbBLieH4WSQkOtrFSAdRbqDWVlbK9L9g4lv8AJvxLCK64UtcsIxZr2bS2txVy4c5bBNm1y7VlZU29/wAFK+1HvLWKbOUv4SCbdiBuKIY2xenUa1lZQXkMvcG8UmKpp1oTBSEfGt01HrlvWVlN4JfJU2x8jizuzDxbnyqPCtfCm/RxasrKb4F8EeHWwb+YfjpWVlZRXRQ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394" name="AutoShape 10" descr="data:image/jpeg;base64,/9j/4AAQSkZJRgABAQAAAQABAAD/2wCEAAkGBxMTEhUTExIVFRUWGBcVFRgWEhUWFRYXGBUXFxcXFRUYHSggGBolHRYXITEhJSkrLi4uFx8zODMtNygtLisBCgoKDg0OGhAQGi0lICUtLS0tLS0tLS0tLS0vLS0tLS0tLS0vLS0tLS0tLS0tLS0tLS0tLS0tLS0tLS0tLS0tLf/AABEIALQBGAMBIgACEQEDEQH/xAAcAAACAgMBAQAAAAAAAAAAAAAEBQMGAAIHAQj/xABBEAACAQIEBAQDBQgCAQEJAAABAgMAEQQSITEFBkFRImFxgRMykQdCobHBI1JicoLR4fAUMxVTFiQ0Q5KisrPC/8QAGQEAAwEBAQAAAAAAAAAAAAAAAQIDAAQF/8QAKREAAgICAgEDAwQDAAAAAAAAAAECEQMhEjFBBDJREyKBYXGR4RQjof/aAAwDAQACEQMRAD8A7PXzBz5xkYjH4iQX8LsPIogCIQR10v719OYi2Vr7WN/S1fJfHLGXONTJqwtrmzG+g76bVgAAbQgbm/8Av+9q2WAn3/GiJcBNGwMkUiCwsXjZfzHnRmH4NPInxFWwOzO2XN/IDqfXasrfQXrsXNCO+ijW21+wqCVtLDQa396O/wDGSgkFNjr4l3tfv5ihZ4HG6MO2l/xFHhJeAWgVRTHh8dyKiwWAZ9tqsvD+FhNTqalOaRXHBtjThiWFN8O2tLITamMFcT7PQgqH+ENxTnAt0qv4N9KcYQ6VSLC1Y2FqFx2EVgQRcGs+KetbCWnbEUaKFw77Po2xroQckiM6jL4cwIuA3RrFiB/Ca6Xy5yjHAqgljk+Q5z8vYrso0G29ga04OoM6E+Z9TkYa/U1YsW1hYbtoK6ccricGeFTIoBqzk3A0Xb60py5pGY03xXhQKKXRLYVWyQNO3iAr3C4Qm5ryEAsXJso0v6Vty/xP4jsn3Tcr3Fv8VNzV0Vjik4uS8BeGwxGnTrROVSQugHQfqakxUwRfM7ChMPEQczbmqIixkRfQbVJaw0qKKYVLegzGuHeoMcK9w+hrbFjSpjAQFe2rVTW4oinlq9Ra9rZRRMacTjuoNIMZBVoxC3Sk2KjoGaNuT1AMg9KtFVPgcuSa372lW0UBl0eVle1lEIg5xxTRYHEyJ8yxPbS/S23vXCuW8IsYGKIBkN1h7KALNKL/AHiSVB6WPlXe+YsP8TCzR5iueNluDa1x3O1cNkjtHh412+Gv/wB12J+pqOaVKjs9DjU8ly8KwoNmBzklTcXJva/rVb4xwAiRpGZiLeH+EAbDXQbWFWfGKqxFSwGm/nW0ZWWJQdboBr10t+lcscjh0duaCyd9lDR5V0RyV3IbUX/O9eNiJL2ZBfyP6U14xw8wlbbG9vXt+VTcIwBc5iNPOu5eqlGNpnlP06lKmhUMw6MP98qIwfFHQgkBh1DjT0vVixnDVAuPpQ0/BM6Kttrt7nvRj6uM3/sihp+mlBfY2QycwRMRmhyC+8bZj9Gtcep96M/8mibMSNDqncX770nbl4g76Vi8vKxAzkelaT9PfX8M0FnS7LJhOPxfeYD+lv7GrZwfiEMmiyxk+bhb+ma165NxDlx4tRIzDtsfzqLC4aT71rHa97+9ZQwPq/8An9DOeeK3R3HEEDfTz6ezDQ1pHXLcPhpVF1aRPNWNqOwfMeKh3IlUb9G/D+xpXihL2y/D1/RSOaSX3R/K2dV4L/3J7/8A4mrDH4nLdBoP1qi8k8wRYmTwHLJlPgO/YkdxV/CZVsOlNCDiqaOfPNSlaAOIyb9hqarOO4+B4Vo/mTF5I211Nc3lnJaubNlfLijp9PhTjbGs3EGa6gkLfXz9aP5Q5kwgxORsQgbRFF92Y2tcaeXvVaxvDJJ8HNIjlI4ygdhoXzMFKKfIG5+lWHkHl3BwDMIwZLaO/iYHyvoPanwRXbD6nNS4RLtAjSuzna5Ceg0vRqwdz7CtcA17INAB+VMhGB0rps88DRbbCpbtUxFZRsxG4AANaznSpHW+lDSmwsaSQUBCpFNQk6mtwaApMK3WoQ1bq1MYMXVSKUzjSmMTHpSXGI9zr1oBPMNGM4N/lINW1DpVIgUh973q54f5RftSrsKJaysrKYwn5hxwgw00zXsiM2guTpoAPWuH4dg0eGddsuX3VihH4V0v7XMbkwJjvb4zrGf5bFm/AfjXL+W8QJUfD7PH4081NswHoRf3qGfaO30M1HJvyqJ+IYcGJmJ1vRPAELKhtYaKo7gbt7n8qHmgaRGUm2oPkaP5cDLkRrXW6/07j865JPR6Euyz/wDCjKDOqt11F7elKsZAi3yqB6aU1xElhalWLN6D6JR7Fc42vtmF/rTfDxhgbDYa23B8/KlojvvXuHLIb3PqNx60Ys042A8awz6lfYUgV5FUswHh3BLAntbWugGASC9vW1Cy8EuNLe+1dEZJeCEoNrTKbBxMOAWQprYHOSCTfTK3pTOGJCQCwB9L08i4DGinMqsBrlyi1/QUm/4BMpbYbntTTa8CxjKqbLCuHCwlriwF/L1qh8ZxNh4Lk9SBV94Q+e6C2WxHiFwfb9apHHsWsWJKBCLhSbC4BJI+Xpt0oRRsjpfCAeCfFkxCfDYxyC7BxoQVBKkkedhfzruPJfNBxcJWXSeLwyja/wDFbp5/5rn3DMJLhcWXeOMZYly3s4YS3108lIt5+dWXk/Csiz4qWJYpJD8MBScpRCbOASbZtNL/AHRXV9Xjj+78HF9PlkpEnNuJzNlFU3FJbWnnFJ8zkmg8KF+NHJJG7xowZgi3LZdQLHztXmx2z1vbEufHOEGPg6xkeOMJMbdw2Zx9CRSPl7FNmWwUDudfwrbiHN+JxZZBh3iiYFdVuxBFvETt7UHgMA4UAAqBpqda63OKao8xwlLwdAj4xDHmYsCxtYDXp5bVpheOtId0HYDf6mqcvB1O5LeVyB9BU68uKRoWQ9CrEWrfWt9Df47S2y/Q4oncfSibiqHwyLGwNYzrJH2dbsPQirZw6Yyi50C6HzNVUkyTxyj2MVrfKD0rykWP5pjRikSmZxocpARTroznS9xqBc67VnJLbAotukNcRw5Tquh/A0sII0O9Qxc0SfegW38Muv4qBejMPjYsVcJdZV+ZHFmt37EeYuKWM4y6Y0sUo7aIQa9zVowsbGtGanJB2Hk1oHiZs3rW0cmtR8Y+6aBr0LWmysrdiDVxw2JVgCGGo0F6oWLak6Ywx4rDvc2zgEX010/WtQFKjr9ZXgNZRKHyrxPm/GYyFIsRL8QRMSrFQGN1t4iN6sHIXCHZ/juLAbHvcVR+CYYyyBNl6kf5rsPCZ1jjEYtoLVz55VpHRgjbsgxuBsxI271Bw+ArICB4dbnz0p08V9aLjwX7DzveuOj0vqWtgmKNxS5qYyLpQTrrRZNA7pW0ZraVhQjTa0CgzhNtRp/vajY8SPvD6UHgXuBTVFFtQKpBgkhbxXGKqmzD8dKrSy5x3F/S/rTHnTE5Y8qiw0zHyuKW4PFQxxgu6qDsSQKdsnxQ84L8wprwrltGx8kzagx7dNSAf1+tI+D4yMsLMCvQjUGr5wSVWZmBt4LX9SLflVMXZP1G4BeK4NAxW8SkqAFPUdhftUWJwtlEY2At/f8AGm0QOhNLMZLYmnz+05MHusUScNiU3Kgnz2qCTEDYWAqLiON+lJXxZJ0riv4O2/ksTTKqEk69KTDH+LU77UPI7NpQqqM9YpGi14dha9Mon0pVhLEDWiMTh89rOy2/dO9dKeiMqbNsVjxfIvibrbYepp9wrHIAsdsvne4J63NIoMIqjQf3J869d8oJ2tTRbROcYyVAfM3MxnxBwOGYgLriZVOqj9xD+8b79PWo1hVFAUWA2Aqu8kwKqzSLtJK5B/hDG2v1qyStcVDLJyY+KCgjQSUTg8QUdXG67HrY7j0NLC1qmikqcW0yzSaLjxBg2WRdnH4il8koUEk6Ck2KklMTLC1n1KA/KW7Htfa9czxPM2KkzJIcpuVYW1BGhBr0IT5I8rNjeORfcNzxA87RKb5dzQTfaBHLL8EKdDa/TSqJydyNjMZJI0BVEBs0kjEKT2FgSTRON5dm4biAmJC5m8SMpJVhsbEgG96onFkHyR0XES3qvceay5hupDfQ3p1wDh0mJW6GyjqatOH5Oit+08fcHb6Vg02WHhOI+JDG4+8oP4V7UmDgVECKLKosB5VlAqfKuLwD4OT4bA/vK2gzrfQm2x6EdDVn4Fji5GtWbjvCExsN/wDrDFjGDYGCVdGWZjr6ja1jVH4Q3wnKndSVPqN/Wo+ox8S+GdnToGugo8P4LVVcDxMWFMVx471xHciabrS7ESVLNiaClN6wUDYiWoFreUVEWo0EccPkAFMVxVVuCXWjJMasYubknoAST7U0UNKWgziMIkBuKrc/L19AvhPTp/iiBzYh2ja/8QtWyc0Xvly3HvVVEmouZLwLlfJe7kLfQAC/nrXWeX8EIYAB97xHqddrn0qjcExZnZUtYm31O9dLaPQKBsKtiW7OT1P2riQSNYX8jVa4nPvT7iD5VN/SqlxSS16l6qW0jemjpsr2LLMda8hgosqNzUfxgNa5LOqjJyEHmaVs+tbTz5jrUDGmQGxtg8cQLXp/w9i1iTYVTEbUVYOFzm1rU8G7H46LEWHSlXH8JNiIHjgYIzC2Y31HUAja/emMMJa2tu/p2ot3VBYdK6CDKXwDDtFAsbCzLcMPO+tHrLQknFY5cRKiEXQgMPOwvUtc8lse9G0461DFNrUzNpQRU3vStDpjrDS1WueuBXH/ACol8WgmA6jYP6jY+Vj0p1hXpph5ARYi4Isb7EdQapjlxYmXGpxoRfZdzUMNG2GlRiC5dGUAkZgLqw9r386n5+lOLkjfJaOIHLe2Yk77bbUNDy98CYsNY2N07j+E+n4im2IjBS3c2HvXWq7R5crX2ssfI+C+HhV0sTr9asNQcOjyxKOwFTU6GqjdK9oCTiKrMkRPicGw9KysY5qcYkpMoPxIXVTOF1E2ngmUdXiGjr1HpSnmjhRl8cfikiHicHwSxAXAjH33UdtxpvttxfBvgZiMOCQxLLBqSdPFPCejr95fvaUdgcUpWJImGR//AIZz8sLbspvsjm5UHZrr2FdMoqS2Si3F2ikQ4wr18wehHQjyo/D8TNT8z8JRAZQSqu1nzHWOYk3IQbQud7Dwt71Vw7KSrAqw0IOhFedlw8WehizckW9MZfrRUctxVSgxRFMsLj7VBwLKexrPQTSUSZgwvQE7daVIdskE9qMXEgilUZuaJWKnoVTCZXW+o0qVoIZQAVViNiPC3oSKmwPDg+59KbcM5cvKqrqSdNNB1JPpTxbRVZXHvoZfZ1wkrK7kkqp8N9Tcja53tf8AKukqtqW8GwAjFhsNAe56k00rpiqR5eSfOVkOKw6uLMNPxHpXPuaeDyw3ceOPuNx/MP1rohaoJ9dDt1pMmJTDjyuBxCTH+dDS48nrXQ+Y+SIpszQn4TnpbwN6jp7VzXinCJsM2WZCvY7q3o3WuWWFx7OuOVS6JkmvU4NLIJKLSS9Cg2FJTnhOLAIFIQDUsMhBvet10PFnRo5gVGXruaC4u+VLeIFwQGCFgmm7AagedZwQ3iDU6waaktr/AGq8diTVXRyOPlORX+LBNGzXvdZFN9db6/nTtuLRRZI8RPCsraZRIDr52+X0Jqo/a1y+3/kGeCI5XRWbKNMxuG/3zqj47hUsNviJlvtVuEWcaySizuzCoJ1sK5Py7zbPhbKT8SIfcY6qP4G6em1dQ4TxaLFxfEjJuPmVhZl9R+o0qGTHSOnHlUnRLhpaZwS0je96YYaTSudM6R/hXzCx2NbnhpEiEkfDBvf9DQmFnpqjq6GN9mFrjceYPQ1fG6ObNjUtnnGucYofCnjby6VVOIfai0HieK4OwB1ql84Y44KVoWF33U9GU7MP93BFUTiPFZJfmOldqpI877mzouD59bFcWwspGRASgF/3hufwrK5ngsSUkRxurK30INZQls20fUPNPAxiItLh18SsPmHe3rXJeF44JJIky/spb3XUXUE+LT5GZhr1Vgraa13v4dcX+1flz/jzjEoP2UxvKuhAcAfKO7C5I6gHrVoT8AkvI1wcl8/xyGl+Gc5YC02GNlyqLaSL8rga3sdjVL43w7LIEFgCuaAswMuS9hFOb2Vh0Pam3COJ54iWch4B8aKQeIiQC+cj7wC5UYfeDqd9q5w8SYqR5GbIzk5vCchNybDWxQDTuO9NkjFrZoSadoCRiDYixGhBoyF6O4rw4swNgjXCb3VrLoM+lm20bXXragcIK4cmPizshPkFwzlfSp2nBoXFY1Ixrudh/fypVHxBmcA6MdAmljt8rdfQ/jQWLlsZ5OOh+r21qQYmrDy/9nmIxEXxGkWK/wAqsrXO97j7o7HW/lRJ+zLFA6Swn+px/wDzWeJrQPqrwLsDirAe1dH5ITPnfsAoPrqfyH1qrcL+zvEFv2k0aqN8gZj+IArpXCcCkEYjQaDqdye5860INO2bJmuNILtYVDLmreR60vVjmI0vUUzVIZ/KoXYGiA0rWaBHUrIqup3DAEVvWyrRMUbjf2cq13wrZD/6bk5f6W3HvVLxeCkw7ZJo2Q+Y0Podj7V3ewtUOLwaSLkkRXXswBqM8KfRaOZrs4cJxapYhcirrxr7OEa7YaT4Z/ce5T2bcfjVdh5exMTESxEAfeHiQ+YYVzyxSidMMkX5LJwKTKgG4NO0nF1W4uxsB+ZpPwTAlrdFG5tVV4NiZhxadJWJKPlUdAmhQAfyke9VxwdCZ8yTpdlm564nBHPFCSA7KSPQGqPz3w4SYbOBqmtWznz7Pnxc8eLSWxUAFfIG+h6UDicLaJom10tVWtpnHvZzTlLlQ4gmRxaNfx/xV84bhVikFrKp8PqD/m1VnD8ztGhwyLlKG1+9qQ8W4pM5+cj0qjhZNTaaZ1CaDU1DGSDUnBMZ8fCxTHVmXx/zqcr/AIg1K0V68uS4uj2oytWibD4im0E9IVNqYo1rGmiwtBPHOCYfHRfDnS9r5GGkkZPVG/Q3BtqK41zfyFicEcwHxoCdJFBuvlKv3PXbz6V2aGa+oo2DE3Fj6G+xq8MlHPkwqRwnh3IeJlAbwgGsrsvEeCHLfCssbf8Apt/1t/KR8h/D0rKuppnHLHJMv0DX3pZzZwNcXhZITuRdD+7IuqH6gfjUcMkkJsbsvS/b1ozDccgclc4VhoVfwkfXQ+1W66JnzejmJHRr5tV0DAhi1pNFsbasMraasDsBUfBsQVUMGF1SRiM1rkFjqO+ldD+13lmVXfG4dc6SBPihblo2U3Z8o0KNlQHsRfqTXLsPjPGQy2D5tLXAzrZgM3nrV00xGi0icqnxXOZUjEh+XP8AtCB4mXRrZgLFb+dCcVsk5RR4tBlGU626BNLbULi5R/xAVjQ5o0gchR4HBVST26EHrmFa4zEB8QzHw2VULbNYfdjYaB279BetkgpKmNCTi7PMZw74g01Zbq7qCRm3+GhXVntcG+i045E5UfEYuO+saSAv8rqFQqWBuNrAJcdTpsaL4Bw8zEIuXKoy6WsAD4lVkIKr0LDVjsdCR2TlrBRxR2QamwZrDMQPlGmygaAdBQkklZrb0NvgAXtpf6fSvApNE2ry/auexqPFSwry9qxjpUSHc0AmMKifEDa+tR4iTMDlNDxJpf2NGhbJya8NRE2qWJr1jGAVMq14RUsSVjGgaxqdXvUciXqNDaiYmbQ+tZPKERmOwFe7m9VPmzjIMi4dTsbyevRf1+lAzdDzhhUrlUaVy/mF2Tj0l1Cr8OHLr8wy/MfO9x/TXSeBy6VRftej+BiMPjQt1yGJyO6tmT8Gb6VgPaOmYZs0Q9K57x+IrKbDelmF+2GJIgohZmtpsBVO41z1iMQ91AW+wGppRhNzhhzDiCw0DVXJMQTTrHpPO3jV2P8AKfyqbh3JWMnYLHh216t4R7k03MVRRd/s/P8A7hF/NL/+xqsgShOVOVpsLB8CeSPMGLDISwVWsbEm2t7n3q7cM4LEoLMfim1wOlvSuOWKUps9GOaMYIqUkNFJFcelP+HYtcxCxjTv0ryOIfGdso1BKjpcUFi/Uf63yitsrKwsjE36U5w+DzKS5yW76Gs/5TEmTQMCLi2hHlUuKfMWub5lv9NKpCCFnklSQdwyNWGVztseprKBixVkRuvX+k61lOq+CMlO9Ms0ZuLGq5zfwmwGIjGq6OO69G9v92qwDQ0LxPEqbRnZtGPYdq6DkEkscr4OdofnML/D1IBfISB/veuMzwrNHmCKLKJ49buynVkFtAbXt2K19HQQqiBVFlAsB5VxAcKbDzPADYRSyGLIl2aIsS0WY7Mo6fum/erYd2hJ62KYuCfDvJFJdJUDAPbK8Z6Mq626X3U6ig+HxFRlynNcgFSGsRbO5XTVV0HmBVg4SywMYEGZlZni0zvLh5N0HYp4gRpYG9Q8D4O8uJkRLnxuiMFJkXxM6ltct72J1/8AlirtC2NORZR8ZoVjC6AxtbxSKoyMrAaZlOU9zmJrsPDMHkXxb9u3+aTco8rjCrmchpn8bWAyRsVAYRaXsddTVjLVy5ppuo9FIRrs2JrK1rWR7VEc8lalvEsTZcoPrUs+JAuBv1PbypHj5701UJY14Kbgk9dKYtDbaguHJlQDramSPpQGA5lAW5oXDRkKT539RROJ8TAdKzEHLpTCsyBi1/KiFcio8IBlN9zrUgOWw70AomWS9Yyg1Cpuf9BqTKRfuBf1oGNXNqpfMXCf2pkjUkk5nt5ga/hVrE9xc70oxjsr6E2bQ+pFqNAZ7wxGjVWbS+1Ac/xR4qA4VjZ2GdPIi4vf9KOALQ2+8h/L/FSz4dZkUkeIDwnqDQZkUzlv7KcMlmxF5NNsxAv52q08O5bjhb9hHDGBcf8AUC3kSxNNsLiLxrc62sfUaGtHxYRvEbXpEtDm+DwSMzF1UuDqco7UySFRsAPalU+NWJw5PhYWv5is/wDaCLoSfQGsEzmPCK+Hk0FwM17a6a0v5XxQKgXvbw370bj8UxXwi6upuD51WuVLq0qHQrlYDyvY1upDx3BojjxBixsiH5bkr/arAGAZG9j70u4lgh/zIZDsSCf9+lOBh7sUYAXOltbEdr7UrRTnpfsJ0i8Tr2Yg/wC+hqdYhsfQe4tTR8CGaQfe0IPna2v0pUt7m/T6ihVSCpcog5By/wAuv6MKyjCiq+YtYML+Rryh0UVtWkP8T0NLsdh82q7jp3o6XUFfp+lKUxZBrqo84Y8LxWZcp3H5VQeacEv/AD8QhjZg0cWJUjKLEH4UlmbbQIfX1q6OQsscg0D6H1P+bUg55iIxUEipmvBPEfEFGpjK3/qt9afF7jS6K1guFSSs8UcaiWKQ/D8aoqyoiyo65Roro6hhtqR2rpfL/BI8IrhdWkdncnzJIVeygae2tRctcH/46OzhfiyuXa19BZVVQT2VEv5imhoZcnLSNGNG7SV6grEStJ57aDeojm8klvWgMbisoOutbFranekuJmzvboN6dIRs3kksvmdTQSjM6jzufat8XKBuazhJuxb2FCTDEscI0rMW9rAepqKByT5Co8XNeijNkiS6ituI2FmpXkN96PIDLY60RSVZrWqSfE2AbtXhRdPoahmI26b1gk4lub1M81irf0mgYtKnfVT5aigEjIsSPegccQAW7Wo6STxDz1oPHw5lkXuNPat2qMZhpQbdmFx69aCkkaO9hcK2o7qddK8wj+BTvlIt6HQ0ViRZgejD8Rr+VL2jA8uDWQkgkaBhY962x8Vwmb+U/pRSLlKkbHT61Dxx8sLsB8oz/wD0m5/Clj8DP5B3hPwwp1CsDr0B0phDgR5fSsw7CRP5luPcXqfCSXUfQ+1KEyVcuUHbb60kniEWNQ/dlUj3/wBtTXi3/WSN1sw9jel3MiloY5l3jYP7Hei+hsb3RpxaXwA9UP5G39qbviA0SzL5N/ekuLsxZejgEf1D+4qfliQmF423UkW9f83rPsZe39hy01pUPR1I9xqP1pZzFBZ45RoCcr++1e4qW0cbdUcA/W1FcYXNC3l4h7a1mCDpiyWIPAw+9He3t/isrTBT/tcp2kW/1Fqys0PHK4aLAj31FKeJR5ZPI6/3rfh2L1ynrXvGd0Pkf0q5ym8yZsMe6kEfX/JqbD4NZ2hmYA/DVhY/vEqfzSpYIrwle6ke9qOwWH+HGq9hr69aVuhkjd714q1sTWpewJNIEyZ7aDehzHavUuTc1Fi5rCnSFYu4rirC1CYGLQnvQ+IYu16Z4ZbLRFF/EcJmFS8Jhyi1ET0XgYaVrYyYVBH4fWlmKjIY9qewEEaVFJBc01gaEiXFHYNr6VJNg7C4qKPwqT12HrWBQS5APmfwoGR7uQOm9Q4Vgr65nY/M5OgPYDYCpMVLlYsNiL1gnoe1GQNcDzFqiaEDKTsd/K9FYmMKoIG1Cw0Cyg6eWn61Mi3Ptet8UgYXG+hFQJMFK9xe/pQsJXuGS5zNCdGSR4z6HxIfoaYYOQvhgx+aM+L1U2b8jWScPQzPiEOVmAzL0YpsR2NtKkSMITl2ckt2uay7BRJF4lI7be21esodLHUMCD7i1BHiUcOXMdSclr9R/ilvHeOGCRUuoVtQSt7jrr0NKouxvAy5dDJGsb6Ml0N/4TofcWpjDozL55h71T+K8wmPFIpfRlUhe42Jq0YnFKuSXXKRYkeeoNCUaCgycXUjyoTAqGhyHUWKn02otWBFwbg7EbGlXB5SHljP3WuPQ1l0byAYhiscbdVuh9VbT8qM4PpiJLbMqt9aKx+CUpYjQsW9z2rzhBGQaajwk9dDWfQ3Lv8AU8x8d0mTyzD86Mwr54x/Eo/Ko8SRnU9GBU0Lw3FKkdmYDKxW5PY6VvAoixchQxP1Ryh+tZUHF8XGwlVGDXbMpG1wLkXrKI9cix4yIKARpUvETcRE9b/pXlZTQJSG2D2FHNWVlaRl0ROaHxjbDpWVlBGZsx0pLxWQ2t3rKyn8Cg8CC1FK2leVlBGZ4KYI1o2I3tWVlZdmPeGSGmEhrKyjLsy6PQaV8QbW3+61lZQQRVi5SCFGgOp71I2sUZ7tb2vXlZRMOk1jN+leZiU1rKylCC5iQtazfe9KysreTECuco9TQQc5Brs362rKyjEzKf8AaJKyAMjEHMNrdVN/yoLnbBLieH4WSQkOtrFSAdRbqDWVlbK9L9g4lv8AJvxLCK64UtcsIxZr2bS2txVy4c5bBNm1y7VlZU29/wAFK+1HvLWKbOUv4SCbdiBuKIY2xenUa1lZQXkMvcG8UmKpp1oTBSEfGt01HrlvWVlN4JfJU2x8jizuzDxbnyqPCtfCm/RxasrKb4F8EeHWwb+YfjpWVlZRXRQ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6396" name="Picture 12" descr="http://www.healthcareworkersalary.com/wp-content/uploads/2014/05/laboratory-tech.jpg"/>
          <p:cNvPicPr>
            <a:picLocks noChangeAspect="1" noChangeArrowheads="1"/>
          </p:cNvPicPr>
          <p:nvPr/>
        </p:nvPicPr>
        <p:blipFill>
          <a:blip r:embed="rId3" cstate="print"/>
          <a:srcRect r="29110"/>
          <a:stretch>
            <a:fillRect/>
          </a:stretch>
        </p:blipFill>
        <p:spPr bwMode="auto">
          <a:xfrm>
            <a:off x="395536" y="1700808"/>
            <a:ext cx="3738291" cy="3384000"/>
          </a:xfrm>
          <a:prstGeom prst="rect">
            <a:avLst/>
          </a:prstGeom>
          <a:noFill/>
        </p:spPr>
      </p:pic>
      <p:pic>
        <p:nvPicPr>
          <p:cNvPr id="11" name="Picture 10" descr="shutterstock_235960258.jpg"/>
          <p:cNvPicPr>
            <a:picLocks noChangeAspect="1"/>
          </p:cNvPicPr>
          <p:nvPr/>
        </p:nvPicPr>
        <p:blipFill>
          <a:blip r:embed="rId4" cstate="print"/>
          <a:srcRect l="3405" t="19151" r="36443"/>
          <a:stretch>
            <a:fillRect/>
          </a:stretch>
        </p:blipFill>
        <p:spPr>
          <a:xfrm>
            <a:off x="4932040" y="1700808"/>
            <a:ext cx="3816424" cy="341633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EM WellbeingMas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95408" y="1124744"/>
            <a:ext cx="2353056" cy="21122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chemical engineers do?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27784" y="3933056"/>
            <a:ext cx="180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4"/>
                </a:solidFill>
              </a:rPr>
              <a:t>food &amp; </a:t>
            </a:r>
          </a:p>
          <a:p>
            <a:r>
              <a:rPr lang="en-GB" sz="3200" dirty="0">
                <a:solidFill>
                  <a:schemeClr val="accent4"/>
                </a:solidFill>
              </a:rPr>
              <a:t>drink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16016" y="4366845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70C0"/>
                </a:solidFill>
              </a:rPr>
              <a:t>water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16016" y="1772816"/>
            <a:ext cx="2520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3"/>
                </a:solidFill>
              </a:rPr>
              <a:t>health &amp;</a:t>
            </a:r>
          </a:p>
          <a:p>
            <a:r>
              <a:rPr lang="en-GB" sz="3200" dirty="0">
                <a:solidFill>
                  <a:schemeClr val="accent3"/>
                </a:solidFill>
              </a:rPr>
              <a:t>well-being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27784" y="2204864"/>
            <a:ext cx="1744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FF6600"/>
                </a:solidFill>
              </a:rPr>
              <a:t>energy</a:t>
            </a:r>
          </a:p>
        </p:txBody>
      </p:sp>
      <p:pic>
        <p:nvPicPr>
          <p:cNvPr id="15" name="Picture 14" descr="CEM EnergyMast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7120" y="1124744"/>
            <a:ext cx="2353056" cy="2112264"/>
          </a:xfrm>
          <a:prstGeom prst="rect">
            <a:avLst/>
          </a:prstGeom>
        </p:spPr>
      </p:pic>
      <p:pic>
        <p:nvPicPr>
          <p:cNvPr id="16" name="Picture 15" descr="CEM FoodMast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7120" y="3140968"/>
            <a:ext cx="2353056" cy="2112264"/>
          </a:xfrm>
          <a:prstGeom prst="rect">
            <a:avLst/>
          </a:prstGeom>
        </p:spPr>
      </p:pic>
      <p:pic>
        <p:nvPicPr>
          <p:cNvPr id="17" name="Picture 16" descr="CEM WaterMast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95408" y="3212976"/>
            <a:ext cx="2353056" cy="211226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Types of work: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5FD57F-958C-4FB5-92E3-39288D4FFC96}"/>
              </a:ext>
            </a:extLst>
          </p:cNvPr>
          <p:cNvSpPr txBox="1"/>
          <p:nvPr/>
        </p:nvSpPr>
        <p:spPr>
          <a:xfrm>
            <a:off x="0" y="5805264"/>
            <a:ext cx="9144000" cy="9941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E09C7F-D8FE-4F91-AF95-DABFF7C17D53}"/>
              </a:ext>
            </a:extLst>
          </p:cNvPr>
          <p:cNvSpPr txBox="1"/>
          <p:nvPr/>
        </p:nvSpPr>
        <p:spPr>
          <a:xfrm>
            <a:off x="6255786" y="3513058"/>
            <a:ext cx="194421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The percentage of </a:t>
            </a:r>
            <a:r>
              <a:rPr lang="en-GB" sz="1100" dirty="0" err="1"/>
              <a:t>IChemE</a:t>
            </a:r>
            <a:r>
              <a:rPr lang="en-GB" sz="1100" dirty="0"/>
              <a:t> members working in different roles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561F462-7ED6-4ECE-B8BF-138B682B0A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8840245"/>
              </p:ext>
            </p:extLst>
          </p:nvPr>
        </p:nvGraphicFramePr>
        <p:xfrm>
          <a:off x="0" y="1014412"/>
          <a:ext cx="9036496" cy="5654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/>
          <p:cNvSpPr txBox="1">
            <a:spLocks/>
          </p:cNvSpPr>
          <p:nvPr/>
        </p:nvSpPr>
        <p:spPr>
          <a:xfrm>
            <a:off x="287523" y="425648"/>
            <a:ext cx="8568952" cy="99412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Employment sectors: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BEC9FE-9B11-46F1-8532-23028C1E5F05}"/>
              </a:ext>
            </a:extLst>
          </p:cNvPr>
          <p:cNvSpPr txBox="1"/>
          <p:nvPr/>
        </p:nvSpPr>
        <p:spPr>
          <a:xfrm>
            <a:off x="0" y="5805264"/>
            <a:ext cx="9144000" cy="9941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7A34A2-DC28-49EF-8CC3-C10693078D18}"/>
              </a:ext>
            </a:extLst>
          </p:cNvPr>
          <p:cNvSpPr txBox="1"/>
          <p:nvPr/>
        </p:nvSpPr>
        <p:spPr>
          <a:xfrm>
            <a:off x="6255786" y="3513058"/>
            <a:ext cx="194421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The percentage of </a:t>
            </a:r>
            <a:r>
              <a:rPr lang="en-GB" sz="1100" dirty="0" err="1"/>
              <a:t>IChemE</a:t>
            </a:r>
            <a:r>
              <a:rPr lang="en-GB" sz="1100" dirty="0"/>
              <a:t> members working in different sectors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AFC06A8-E2DE-4298-BB98-B7962B64AE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1878471"/>
              </p:ext>
            </p:extLst>
          </p:nvPr>
        </p:nvGraphicFramePr>
        <p:xfrm>
          <a:off x="179512" y="1095374"/>
          <a:ext cx="8856984" cy="5573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engineer is…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Clr>
                <a:srgbClr val="F7A608"/>
              </a:buClr>
              <a:buFont typeface="Wingdings" pitchFamily="2" charset="2"/>
              <a:buChar char="§"/>
            </a:pPr>
            <a:r>
              <a:rPr lang="en-GB" sz="2000" dirty="0"/>
              <a:t>   </a:t>
            </a:r>
            <a:r>
              <a:rPr lang="en-GB" sz="2400" dirty="0"/>
              <a:t>analytical</a:t>
            </a:r>
          </a:p>
          <a:p>
            <a:pPr marL="0" indent="0">
              <a:spcBef>
                <a:spcPts val="0"/>
              </a:spcBef>
              <a:buClr>
                <a:srgbClr val="F7A608"/>
              </a:buClr>
              <a:buFont typeface="Wingdings" pitchFamily="2" charset="2"/>
              <a:buChar char="§"/>
            </a:pPr>
            <a:r>
              <a:rPr lang="en-GB" sz="2400" dirty="0"/>
              <a:t>  scientific</a:t>
            </a:r>
          </a:p>
          <a:p>
            <a:pPr marL="0" indent="0">
              <a:spcBef>
                <a:spcPts val="0"/>
              </a:spcBef>
              <a:buClr>
                <a:srgbClr val="F7A608"/>
              </a:buClr>
              <a:buFont typeface="Wingdings" pitchFamily="2" charset="2"/>
              <a:buChar char="§"/>
            </a:pPr>
            <a:r>
              <a:rPr lang="en-GB" sz="2400" dirty="0"/>
              <a:t>  mathematical</a:t>
            </a:r>
          </a:p>
          <a:p>
            <a:pPr marL="0" indent="0">
              <a:spcBef>
                <a:spcPts val="0"/>
              </a:spcBef>
              <a:buClr>
                <a:srgbClr val="F7A608"/>
              </a:buClr>
              <a:buFont typeface="Wingdings" pitchFamily="2" charset="2"/>
              <a:buChar char="§"/>
            </a:pPr>
            <a:r>
              <a:rPr lang="en-GB" sz="2400" dirty="0"/>
              <a:t>  focused on detail</a:t>
            </a:r>
          </a:p>
          <a:p>
            <a:pPr marL="0" indent="0">
              <a:spcBef>
                <a:spcPts val="0"/>
              </a:spcBef>
              <a:buClr>
                <a:srgbClr val="F7A608"/>
              </a:buClr>
              <a:buFont typeface="Wingdings" pitchFamily="2" charset="2"/>
              <a:buChar char="§"/>
            </a:pPr>
            <a:r>
              <a:rPr lang="en-GB" sz="2400" dirty="0"/>
              <a:t>  technical</a:t>
            </a:r>
          </a:p>
          <a:p>
            <a:pPr marL="0" indent="0">
              <a:spcBef>
                <a:spcPts val="0"/>
              </a:spcBef>
              <a:buClr>
                <a:srgbClr val="F7A608"/>
              </a:buClr>
              <a:buFont typeface="Wingdings" pitchFamily="2" charset="2"/>
              <a:buChar char="§"/>
            </a:pPr>
            <a:r>
              <a:rPr lang="en-GB" sz="2400" dirty="0"/>
              <a:t>  and has excellent transferable skills:</a:t>
            </a:r>
          </a:p>
          <a:p>
            <a:pPr marL="540000" indent="0">
              <a:spcBef>
                <a:spcPts val="0"/>
              </a:spcBef>
              <a:buClr>
                <a:srgbClr val="F7A608"/>
              </a:buClr>
              <a:buFont typeface="Wingdings" pitchFamily="2" charset="2"/>
              <a:buChar char="ü"/>
            </a:pPr>
            <a:r>
              <a:rPr lang="en-GB" sz="2400" dirty="0"/>
              <a:t>  </a:t>
            </a:r>
            <a:r>
              <a:rPr lang="en-GB" sz="2000" dirty="0"/>
              <a:t>communication and cooperation</a:t>
            </a:r>
          </a:p>
          <a:p>
            <a:pPr marL="540000" indent="0">
              <a:spcBef>
                <a:spcPts val="0"/>
              </a:spcBef>
              <a:buClr>
                <a:srgbClr val="F7A608"/>
              </a:buClr>
              <a:buFont typeface="Wingdings" pitchFamily="2" charset="2"/>
              <a:buChar char="ü"/>
            </a:pPr>
            <a:r>
              <a:rPr lang="en-GB" sz="2000" dirty="0"/>
              <a:t>   listening and interaction</a:t>
            </a:r>
          </a:p>
          <a:p>
            <a:pPr marL="540000" indent="0">
              <a:spcBef>
                <a:spcPts val="0"/>
              </a:spcBef>
              <a:buClr>
                <a:srgbClr val="F7A608"/>
              </a:buClr>
              <a:buFont typeface="Wingdings" pitchFamily="2" charset="2"/>
              <a:buChar char="ü"/>
            </a:pPr>
            <a:r>
              <a:rPr lang="en-GB" sz="2000" dirty="0"/>
              <a:t>   creativity and innovation</a:t>
            </a:r>
          </a:p>
          <a:p>
            <a:pPr marL="540000" indent="0">
              <a:spcBef>
                <a:spcPts val="0"/>
              </a:spcBef>
              <a:buClr>
                <a:srgbClr val="F7A608"/>
              </a:buClr>
              <a:buFont typeface="Wingdings" pitchFamily="2" charset="2"/>
              <a:buChar char="ü"/>
            </a:pPr>
            <a:r>
              <a:rPr lang="en-GB" sz="2000" dirty="0"/>
              <a:t>   leadership and organisation</a:t>
            </a:r>
          </a:p>
        </p:txBody>
      </p:sp>
      <p:sp>
        <p:nvSpPr>
          <p:cNvPr id="6" name="Oval 5"/>
          <p:cNvSpPr/>
          <p:nvPr/>
        </p:nvSpPr>
        <p:spPr>
          <a:xfrm>
            <a:off x="5940152" y="1556792"/>
            <a:ext cx="2952328" cy="2160240"/>
          </a:xfrm>
          <a:prstGeom prst="ellipse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1/3 of company CEOs are engineers</a:t>
            </a:r>
            <a:endParaRPr lang="en-GB" sz="2000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800" dirty="0"/>
              <a:t>Typical route into chemical engineering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23528" y="2636912"/>
            <a:ext cx="1800200" cy="1728192"/>
          </a:xfrm>
          <a:prstGeom prst="roundRect">
            <a:avLst/>
          </a:prstGeom>
          <a:solidFill>
            <a:schemeClr val="accent2">
              <a:shade val="51000"/>
              <a:satMod val="13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2627784" y="2636912"/>
            <a:ext cx="1872208" cy="1656184"/>
          </a:xfrm>
          <a:prstGeom prst="roundRect">
            <a:avLst/>
          </a:prstGeom>
          <a:solidFill>
            <a:schemeClr val="accent5">
              <a:shade val="51000"/>
              <a:satMod val="13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4860032" y="1700808"/>
            <a:ext cx="1656184" cy="3384376"/>
          </a:xfrm>
          <a:prstGeom prst="roundRect">
            <a:avLst/>
          </a:prstGeom>
          <a:solidFill>
            <a:schemeClr val="accent4">
              <a:shade val="51000"/>
              <a:satMod val="13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7020272" y="1700808"/>
            <a:ext cx="1800200" cy="1224136"/>
          </a:xfrm>
          <a:prstGeom prst="roundRect">
            <a:avLst/>
          </a:prstGeom>
          <a:solidFill>
            <a:schemeClr val="accent6">
              <a:shade val="51000"/>
              <a:satMod val="13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020272" y="3861048"/>
            <a:ext cx="1800200" cy="1224136"/>
          </a:xfrm>
          <a:prstGeom prst="roundRect">
            <a:avLst/>
          </a:prstGeom>
          <a:solidFill>
            <a:schemeClr val="accent1">
              <a:shade val="51000"/>
              <a:satMod val="13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323528" y="2780928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2"/>
                </a:solidFill>
              </a:rPr>
              <a:t>GCSEs/</a:t>
            </a:r>
          </a:p>
          <a:p>
            <a:pPr algn="ctr"/>
            <a:r>
              <a:rPr lang="en-GB" dirty="0">
                <a:solidFill>
                  <a:schemeClr val="bg2"/>
                </a:solidFill>
              </a:rPr>
              <a:t>Standard Grade or equivalent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55776" y="2780928"/>
            <a:ext cx="18722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2"/>
                </a:solidFill>
              </a:rPr>
              <a:t>A-Levels/</a:t>
            </a:r>
          </a:p>
          <a:p>
            <a:pPr algn="ctr"/>
            <a:r>
              <a:rPr lang="en-GB" dirty="0" err="1">
                <a:solidFill>
                  <a:schemeClr val="bg2"/>
                </a:solidFill>
              </a:rPr>
              <a:t>Highers</a:t>
            </a:r>
            <a:r>
              <a:rPr lang="en-GB" dirty="0">
                <a:solidFill>
                  <a:schemeClr val="bg2"/>
                </a:solidFill>
              </a:rPr>
              <a:t>/</a:t>
            </a:r>
          </a:p>
          <a:p>
            <a:pPr algn="ctr"/>
            <a:r>
              <a:rPr lang="en-GB" dirty="0">
                <a:solidFill>
                  <a:schemeClr val="bg2"/>
                </a:solidFill>
              </a:rPr>
              <a:t>Irish Leaving Certificate or equivalent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60032" y="2348880"/>
            <a:ext cx="16561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2"/>
                </a:solidFill>
              </a:rPr>
              <a:t>BEng/</a:t>
            </a:r>
            <a:r>
              <a:rPr lang="en-GB" sz="2000" dirty="0" err="1">
                <a:solidFill>
                  <a:schemeClr val="bg2"/>
                </a:solidFill>
              </a:rPr>
              <a:t>MEng</a:t>
            </a:r>
            <a:r>
              <a:rPr lang="en-GB" sz="2000" dirty="0">
                <a:solidFill>
                  <a:schemeClr val="bg2"/>
                </a:solidFill>
              </a:rPr>
              <a:t> in chemical, process or biochemical engineering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20272" y="1772816"/>
            <a:ext cx="18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2"/>
                </a:solidFill>
              </a:rPr>
              <a:t>Further study MSc, PhD, </a:t>
            </a:r>
            <a:r>
              <a:rPr lang="en-GB" sz="2000" dirty="0" err="1">
                <a:solidFill>
                  <a:schemeClr val="bg2"/>
                </a:solidFill>
              </a:rPr>
              <a:t>EngD</a:t>
            </a:r>
            <a:endParaRPr lang="en-GB" sz="2000" dirty="0">
              <a:solidFill>
                <a:schemeClr val="bg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20272" y="4221088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2"/>
                </a:solidFill>
              </a:rPr>
              <a:t>Work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2267744" y="2996952"/>
            <a:ext cx="216024" cy="36004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ight Arrow 22"/>
          <p:cNvSpPr/>
          <p:nvPr/>
        </p:nvSpPr>
        <p:spPr>
          <a:xfrm>
            <a:off x="4572000" y="2996952"/>
            <a:ext cx="216024" cy="36004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ight Arrow 24"/>
          <p:cNvSpPr/>
          <p:nvPr/>
        </p:nvSpPr>
        <p:spPr>
          <a:xfrm>
            <a:off x="6660232" y="2132856"/>
            <a:ext cx="216024" cy="36004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ight Arrow 25"/>
          <p:cNvSpPr/>
          <p:nvPr/>
        </p:nvSpPr>
        <p:spPr>
          <a:xfrm>
            <a:off x="6660232" y="4221088"/>
            <a:ext cx="216024" cy="36004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ight Arrow 19"/>
          <p:cNvSpPr/>
          <p:nvPr/>
        </p:nvSpPr>
        <p:spPr>
          <a:xfrm rot="5400000">
            <a:off x="7740352" y="3140968"/>
            <a:ext cx="288032" cy="432048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whynotchemeng">
      <a:dk1>
        <a:srgbClr val="717171"/>
      </a:dk1>
      <a:lt1>
        <a:srgbClr val="FFFFFF"/>
      </a:lt1>
      <a:dk2>
        <a:srgbClr val="244175"/>
      </a:dk2>
      <a:lt2>
        <a:srgbClr val="FFFFFF"/>
      </a:lt2>
      <a:accent1>
        <a:srgbClr val="244175"/>
      </a:accent1>
      <a:accent2>
        <a:srgbClr val="F7A608"/>
      </a:accent2>
      <a:accent3>
        <a:srgbClr val="CC0099"/>
      </a:accent3>
      <a:accent4>
        <a:srgbClr val="91BA34"/>
      </a:accent4>
      <a:accent5>
        <a:srgbClr val="0096D6"/>
      </a:accent5>
      <a:accent6>
        <a:srgbClr val="E87D1E"/>
      </a:accent6>
      <a:hlink>
        <a:srgbClr val="49A942"/>
      </a:hlink>
      <a:folHlink>
        <a:srgbClr val="717171"/>
      </a:folHlink>
    </a:clrScheme>
    <a:fontScheme name="IC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5E891E2A6F414F92A77A678E4F802B" ma:contentTypeVersion="13" ma:contentTypeDescription="Create a new document." ma:contentTypeScope="" ma:versionID="6dc6cbc7292933729db7f7f82c281305">
  <xsd:schema xmlns:xsd="http://www.w3.org/2001/XMLSchema" xmlns:xs="http://www.w3.org/2001/XMLSchema" xmlns:p="http://schemas.microsoft.com/office/2006/metadata/properties" xmlns:ns3="fa7d9537-9f63-4731-8b5b-0968fee81cfa" xmlns:ns4="5a458d48-6aef-49cd-8360-892c0b6f8a65" targetNamespace="http://schemas.microsoft.com/office/2006/metadata/properties" ma:root="true" ma:fieldsID="201cf59d3e43f430eb484204e65c05d7" ns3:_="" ns4:_="">
    <xsd:import namespace="fa7d9537-9f63-4731-8b5b-0968fee81cfa"/>
    <xsd:import namespace="5a458d48-6aef-49cd-8360-892c0b6f8a6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7d9537-9f63-4731-8b5b-0968fee81c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458d48-6aef-49cd-8360-892c0b6f8a6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8761996-2F9E-41AE-8428-F12A894DFE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7d9537-9f63-4731-8b5b-0968fee81cfa"/>
    <ds:schemaRef ds:uri="5a458d48-6aef-49cd-8360-892c0b6f8a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5F31B67-FD65-4657-ADA6-BABB191F1CA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7BFAC96-719E-4C5D-8A2D-F1845DEAC53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1187</TotalTime>
  <Words>751</Words>
  <Application>Microsoft Office PowerPoint</Application>
  <PresentationFormat>On-screen Show (4:3)</PresentationFormat>
  <Paragraphs>127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Office Theme</vt:lpstr>
      <vt:lpstr>Discover chemical engineering</vt:lpstr>
      <vt:lpstr>Who thinks they know what chemical engineering is?</vt:lpstr>
      <vt:lpstr>What about these?</vt:lpstr>
      <vt:lpstr>So what is chemical engineering?</vt:lpstr>
      <vt:lpstr>What do chemical engineers do?</vt:lpstr>
      <vt:lpstr>Types of work:</vt:lpstr>
      <vt:lpstr>PowerPoint Presentation</vt:lpstr>
      <vt:lpstr>The engineer is…</vt:lpstr>
      <vt:lpstr>Typical route into chemical engineering</vt:lpstr>
      <vt:lpstr>General entry requirements</vt:lpstr>
      <vt:lpstr>Alternative options</vt:lpstr>
      <vt:lpstr>Benefits</vt:lpstr>
      <vt:lpstr>Earnings </vt:lpstr>
      <vt:lpstr>Your next step</vt:lpstr>
      <vt:lpstr>Any questions?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claire</dc:creator>
  <cp:lastModifiedBy>Claire Cooke</cp:lastModifiedBy>
  <cp:revision>126</cp:revision>
  <dcterms:created xsi:type="dcterms:W3CDTF">2015-03-04T16:01:19Z</dcterms:created>
  <dcterms:modified xsi:type="dcterms:W3CDTF">2021-02-04T09:52:25Z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0x010100425E891E2A6F414F92A77A678E4F802B</vt:lpwstr>
  </property>
</Properties>
</file>