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4" r:id="rId2"/>
    <p:sldId id="265" r:id="rId3"/>
    <p:sldId id="268" r:id="rId4"/>
    <p:sldId id="266" r:id="rId5"/>
    <p:sldId id="499" r:id="rId6"/>
    <p:sldId id="528" r:id="rId7"/>
    <p:sldId id="530" r:id="rId8"/>
    <p:sldId id="535" r:id="rId9"/>
    <p:sldId id="531" r:id="rId10"/>
    <p:sldId id="532" r:id="rId11"/>
    <p:sldId id="533" r:id="rId12"/>
    <p:sldId id="534" r:id="rId13"/>
    <p:sldId id="52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661FF7-5A48-400C-BC8C-62DF19A5638D}">
          <p14:sldIdLst>
            <p14:sldId id="264"/>
            <p14:sldId id="265"/>
            <p14:sldId id="268"/>
            <p14:sldId id="266"/>
            <p14:sldId id="499"/>
            <p14:sldId id="528"/>
            <p14:sldId id="530"/>
            <p14:sldId id="535"/>
            <p14:sldId id="531"/>
            <p14:sldId id="532"/>
            <p14:sldId id="533"/>
            <p14:sldId id="534"/>
            <p14:sldId id="529"/>
          </p14:sldIdLst>
        </p14:section>
        <p14:section name="Untitled Section" id="{0FC0C663-677D-4A30-92F4-5DB02E9799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907B74-6834-4645-B614-597FA9252A3A}" v="1" dt="2021-02-17T15:08:01.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94660"/>
  </p:normalViewPr>
  <p:slideViewPr>
    <p:cSldViewPr snapToGrid="0">
      <p:cViewPr varScale="1">
        <p:scale>
          <a:sx n="62" d="100"/>
          <a:sy n="62" d="100"/>
        </p:scale>
        <p:origin x="7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Redburn" userId="3e7b957f-7dff-49fe-82ae-193490daa536" providerId="ADAL" clId="{1C907B74-6834-4645-B614-597FA9252A3A}"/>
    <pc:docChg chg="custSel modSld">
      <pc:chgData name="Joanne Redburn" userId="3e7b957f-7dff-49fe-82ae-193490daa536" providerId="ADAL" clId="{1C907B74-6834-4645-B614-597FA9252A3A}" dt="2021-02-17T15:08:01.115" v="1" actId="1076"/>
      <pc:docMkLst>
        <pc:docMk/>
      </pc:docMkLst>
      <pc:sldChg chg="delSp modSp mod delAnim">
        <pc:chgData name="Joanne Redburn" userId="3e7b957f-7dff-49fe-82ae-193490daa536" providerId="ADAL" clId="{1C907B74-6834-4645-B614-597FA9252A3A}" dt="2021-02-17T15:08:01.115" v="1" actId="1076"/>
        <pc:sldMkLst>
          <pc:docMk/>
          <pc:sldMk cId="1978562072" sldId="533"/>
        </pc:sldMkLst>
        <pc:spChg chg="mod">
          <ac:chgData name="Joanne Redburn" userId="3e7b957f-7dff-49fe-82ae-193490daa536" providerId="ADAL" clId="{1C907B74-6834-4645-B614-597FA9252A3A}" dt="2021-02-17T15:08:01.115" v="1" actId="1076"/>
          <ac:spMkLst>
            <pc:docMk/>
            <pc:sldMk cId="1978562072" sldId="533"/>
            <ac:spMk id="2" creationId="{74B65C73-51E8-44FC-8FBA-2E719055B3A8}"/>
          </ac:spMkLst>
        </pc:spChg>
        <pc:picChg chg="del">
          <ac:chgData name="Joanne Redburn" userId="3e7b957f-7dff-49fe-82ae-193490daa536" providerId="ADAL" clId="{1C907B74-6834-4645-B614-597FA9252A3A}" dt="2021-02-17T15:07:49.985" v="0" actId="478"/>
          <ac:picMkLst>
            <pc:docMk/>
            <pc:sldMk cId="1978562072" sldId="533"/>
            <ac:picMk id="6" creationId="{1BA5DD91-1218-4419-966D-D52865C4A8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33829-C74B-44CF-BC1F-2CD12373F928}" type="datetimeFigureOut">
              <a:rPr lang="en-GB" smtClean="0"/>
              <a:t>17/02/2021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B6205-8B5B-4248-A232-76ADD6CA8197}" type="slidenum">
              <a:rPr lang="en-GB" smtClean="0"/>
              <a:t>‹#›</a:t>
            </a:fld>
            <a:endParaRPr lang="en-GB"/>
          </a:p>
        </p:txBody>
      </p:sp>
    </p:spTree>
    <p:extLst>
      <p:ext uri="{BB962C8B-B14F-4D97-AF65-F5344CB8AC3E}">
        <p14:creationId xmlns:p14="http://schemas.microsoft.com/office/powerpoint/2010/main" val="725016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Products and Services we provide;</a:t>
            </a:r>
          </a:p>
          <a:p>
            <a:endParaRPr lang="en-GB"/>
          </a:p>
          <a:p>
            <a:r>
              <a:rPr lang="en-GB"/>
              <a:t>Emergency Response Planning</a:t>
            </a:r>
          </a:p>
          <a:p>
            <a:r>
              <a:rPr lang="en-GB"/>
              <a:t>Rescue Teams and Training</a:t>
            </a:r>
          </a:p>
          <a:p>
            <a:r>
              <a:rPr lang="en-GB"/>
              <a:t>Fire Response Teams and Training</a:t>
            </a:r>
          </a:p>
          <a:p>
            <a:r>
              <a:rPr lang="en-GB"/>
              <a:t>Fire Risk Assessments</a:t>
            </a:r>
          </a:p>
          <a:p>
            <a:r>
              <a:rPr lang="en-GB"/>
              <a:t>Working at Height Consultancy and Training</a:t>
            </a:r>
          </a:p>
          <a:p>
            <a:r>
              <a:rPr lang="en-GB"/>
              <a:t>Confined Space Consultancy and Training</a:t>
            </a:r>
          </a:p>
          <a:p>
            <a:r>
              <a:rPr lang="en-GB"/>
              <a:t>Range of Medical Courses from Basic Life Support to Advanced Trauma</a:t>
            </a:r>
          </a:p>
          <a:p>
            <a:r>
              <a:rPr lang="en-GB"/>
              <a:t>Rescue Equipment and PPE</a:t>
            </a:r>
          </a:p>
        </p:txBody>
      </p:sp>
      <p:sp>
        <p:nvSpPr>
          <p:cNvPr id="4" name="Slide Number Placeholder 3"/>
          <p:cNvSpPr>
            <a:spLocks noGrp="1"/>
          </p:cNvSpPr>
          <p:nvPr>
            <p:ph type="sldNum" sz="quarter" idx="5"/>
          </p:nvPr>
        </p:nvSpPr>
        <p:spPr/>
        <p:txBody>
          <a:bodyPr/>
          <a:lstStyle/>
          <a:p>
            <a:fld id="{C8B86E8F-F036-4745-A918-03D5E76D9124}" type="slidenum">
              <a:rPr lang="en-GB" smtClean="0"/>
              <a:t>8</a:t>
            </a:fld>
            <a:endParaRPr lang="en-GB"/>
          </a:p>
        </p:txBody>
      </p:sp>
    </p:spTree>
    <p:extLst>
      <p:ext uri="{BB962C8B-B14F-4D97-AF65-F5344CB8AC3E}">
        <p14:creationId xmlns:p14="http://schemas.microsoft.com/office/powerpoint/2010/main" val="12420174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4964" y="1412875"/>
            <a:ext cx="11407857" cy="1022212"/>
          </a:xfrm>
        </p:spPr>
        <p:txBody>
          <a:bodyPr anchor="b"/>
          <a:lstStyle>
            <a:lvl1pPr algn="l">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334964" y="2601119"/>
            <a:ext cx="1033303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963" y="330201"/>
            <a:ext cx="175471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21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8338" y="1412875"/>
            <a:ext cx="3932237" cy="1124640"/>
          </a:xfrm>
        </p:spPr>
        <p:txBody>
          <a:bodyPr anchor="b"/>
          <a:lstStyle>
            <a:lvl1pPr>
              <a:defRPr sz="2400"/>
            </a:lvl1pPr>
          </a:lstStyle>
          <a:p>
            <a:r>
              <a:rPr lang="en-US"/>
              <a:t>Click to edit Master title style</a:t>
            </a:r>
          </a:p>
        </p:txBody>
      </p:sp>
      <p:sp>
        <p:nvSpPr>
          <p:cNvPr id="4" name="Text Placeholder 3"/>
          <p:cNvSpPr>
            <a:spLocks noGrp="1"/>
          </p:cNvSpPr>
          <p:nvPr>
            <p:ph type="body" sz="half" idx="2"/>
          </p:nvPr>
        </p:nvSpPr>
        <p:spPr>
          <a:xfrm>
            <a:off x="328338" y="2713385"/>
            <a:ext cx="3932237" cy="33693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Content Placeholder 9"/>
          <p:cNvSpPr>
            <a:spLocks noGrp="1"/>
          </p:cNvSpPr>
          <p:nvPr>
            <p:ph sz="quarter" idx="10"/>
          </p:nvPr>
        </p:nvSpPr>
        <p:spPr>
          <a:xfrm>
            <a:off x="4404852" y="1412877"/>
            <a:ext cx="7423611" cy="467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853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328338" y="1412875"/>
            <a:ext cx="3932237" cy="1124640"/>
          </a:xfrm>
        </p:spPr>
        <p:txBody>
          <a:bodyPr anchor="b"/>
          <a:lstStyle>
            <a:lvl1pPr>
              <a:defRPr sz="2400"/>
            </a:lvl1pPr>
          </a:lstStyle>
          <a:p>
            <a:r>
              <a:rPr lang="en-US"/>
              <a:t>Click to edit Master title style</a:t>
            </a:r>
          </a:p>
        </p:txBody>
      </p:sp>
      <p:sp>
        <p:nvSpPr>
          <p:cNvPr id="5" name="Text Placeholder 3"/>
          <p:cNvSpPr>
            <a:spLocks noGrp="1"/>
          </p:cNvSpPr>
          <p:nvPr>
            <p:ph type="body" sz="half" idx="2"/>
          </p:nvPr>
        </p:nvSpPr>
        <p:spPr>
          <a:xfrm>
            <a:off x="328338" y="2713385"/>
            <a:ext cx="3932237" cy="33693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Content Placeholder 9"/>
          <p:cNvSpPr>
            <a:spLocks noGrp="1"/>
          </p:cNvSpPr>
          <p:nvPr>
            <p:ph sz="quarter" idx="10"/>
          </p:nvPr>
        </p:nvSpPr>
        <p:spPr>
          <a:xfrm>
            <a:off x="4404852" y="1412877"/>
            <a:ext cx="7423611" cy="467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467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6"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328338" y="1412875"/>
            <a:ext cx="3932237" cy="1124640"/>
          </a:xfrm>
        </p:spPr>
        <p:txBody>
          <a:bodyPr anchor="b"/>
          <a:lstStyle>
            <a:lvl1pPr>
              <a:defRPr sz="2400"/>
            </a:lvl1pPr>
          </a:lstStyle>
          <a:p>
            <a:r>
              <a:rPr lang="en-US"/>
              <a:t>Click to edit Master title style</a:t>
            </a:r>
          </a:p>
        </p:txBody>
      </p:sp>
      <p:sp>
        <p:nvSpPr>
          <p:cNvPr id="5" name="Text Placeholder 3"/>
          <p:cNvSpPr>
            <a:spLocks noGrp="1"/>
          </p:cNvSpPr>
          <p:nvPr>
            <p:ph type="body" sz="half" idx="2"/>
          </p:nvPr>
        </p:nvSpPr>
        <p:spPr>
          <a:xfrm>
            <a:off x="328338" y="2713385"/>
            <a:ext cx="3932237" cy="336936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9"/>
          <p:cNvSpPr>
            <a:spLocks noGrp="1"/>
          </p:cNvSpPr>
          <p:nvPr>
            <p:ph sz="quarter" idx="10"/>
          </p:nvPr>
        </p:nvSpPr>
        <p:spPr>
          <a:xfrm>
            <a:off x="4404852" y="1412877"/>
            <a:ext cx="7423611" cy="467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01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rple signoff">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6622182" y="2759510"/>
            <a:ext cx="4158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x-none" sz="5400" dirty="0">
                <a:solidFill>
                  <a:schemeClr val="bg1"/>
                </a:solidFill>
              </a:rPr>
              <a:t>Thank you</a:t>
            </a:r>
          </a:p>
          <a:p>
            <a:pPr>
              <a:defRPr/>
            </a:pPr>
            <a:r>
              <a:rPr lang="en-US" altLang="x-none" sz="1800" dirty="0">
                <a:solidFill>
                  <a:schemeClr val="bg1"/>
                </a:solidFill>
              </a:rPr>
              <a:t>For more information </a:t>
            </a:r>
            <a:r>
              <a:rPr lang="en-US" altLang="x-none" sz="1800" b="0" dirty="0">
                <a:solidFill>
                  <a:schemeClr val="bg1"/>
                </a:solidFill>
              </a:rPr>
              <a:t>visit</a:t>
            </a:r>
            <a:r>
              <a:rPr lang="en-US" altLang="x-none" sz="1800" b="1" dirty="0">
                <a:solidFill>
                  <a:schemeClr val="bg1"/>
                </a:solidFill>
              </a:rPr>
              <a:t> </a:t>
            </a:r>
            <a:r>
              <a:rPr lang="en-US" altLang="x-none" sz="1800" b="1" dirty="0" err="1">
                <a:solidFill>
                  <a:schemeClr val="bg1"/>
                </a:solidFill>
              </a:rPr>
              <a:t>www.hull.ac.uk</a:t>
            </a:r>
            <a:endParaRPr lang="en-US" altLang="x-none" sz="1800" b="1" dirty="0">
              <a:solidFill>
                <a:schemeClr val="bg1"/>
              </a:solidFill>
            </a:endParaRPr>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08918" y="2759511"/>
            <a:ext cx="4025188" cy="14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895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signoff">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622182" y="2759510"/>
            <a:ext cx="4158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x-none" sz="5400" dirty="0">
                <a:solidFill>
                  <a:schemeClr val="bg1"/>
                </a:solidFill>
              </a:rPr>
              <a:t>Thank you</a:t>
            </a:r>
          </a:p>
          <a:p>
            <a:pPr>
              <a:defRPr/>
            </a:pPr>
            <a:r>
              <a:rPr lang="en-US" altLang="x-none" sz="1800" dirty="0">
                <a:solidFill>
                  <a:schemeClr val="bg1"/>
                </a:solidFill>
              </a:rPr>
              <a:t>For more information </a:t>
            </a:r>
            <a:r>
              <a:rPr lang="en-US" altLang="x-none" sz="1800" b="0" dirty="0">
                <a:solidFill>
                  <a:schemeClr val="bg1"/>
                </a:solidFill>
              </a:rPr>
              <a:t>visit</a:t>
            </a:r>
            <a:r>
              <a:rPr lang="en-US" altLang="x-none" sz="1800" b="1" dirty="0">
                <a:solidFill>
                  <a:schemeClr val="bg1"/>
                </a:solidFill>
              </a:rPr>
              <a:t> </a:t>
            </a:r>
            <a:r>
              <a:rPr lang="en-US" altLang="x-none" sz="1800" b="1" dirty="0" err="1">
                <a:solidFill>
                  <a:schemeClr val="bg1"/>
                </a:solidFill>
              </a:rPr>
              <a:t>www.hull.ac.uk</a:t>
            </a:r>
            <a:endParaRPr lang="en-US" altLang="x-none" sz="1800" b="1" dirty="0">
              <a:solidFill>
                <a:schemeClr val="bg1"/>
              </a:solidFill>
            </a:endParaRPr>
          </a:p>
        </p:txBody>
      </p:sp>
      <p:pic>
        <p:nvPicPr>
          <p:cNvPr id="10"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08918" y="2759511"/>
            <a:ext cx="4025188" cy="14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94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signoff">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6622182" y="2759510"/>
            <a:ext cx="4158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defRPr/>
            </a:pPr>
            <a:r>
              <a:rPr lang="en-US" altLang="x-none" sz="5400" dirty="0">
                <a:solidFill>
                  <a:schemeClr val="bg1"/>
                </a:solidFill>
              </a:rPr>
              <a:t>Thank you</a:t>
            </a:r>
          </a:p>
          <a:p>
            <a:pPr>
              <a:defRPr/>
            </a:pPr>
            <a:r>
              <a:rPr lang="en-US" altLang="x-none" sz="1800" dirty="0">
                <a:solidFill>
                  <a:schemeClr val="bg1"/>
                </a:solidFill>
              </a:rPr>
              <a:t>For more information </a:t>
            </a:r>
            <a:r>
              <a:rPr lang="en-US" altLang="x-none" sz="1800" b="0" dirty="0">
                <a:solidFill>
                  <a:schemeClr val="bg1"/>
                </a:solidFill>
              </a:rPr>
              <a:t>visit</a:t>
            </a:r>
            <a:r>
              <a:rPr lang="en-US" altLang="x-none" sz="1800" b="1" dirty="0">
                <a:solidFill>
                  <a:schemeClr val="bg1"/>
                </a:solidFill>
              </a:rPr>
              <a:t> </a:t>
            </a:r>
            <a:r>
              <a:rPr lang="en-US" altLang="x-none" sz="1800" b="1" dirty="0" err="1">
                <a:solidFill>
                  <a:schemeClr val="bg1"/>
                </a:solidFill>
              </a:rPr>
              <a:t>www.hull.ac.uk</a:t>
            </a:r>
            <a:endParaRPr lang="en-US" altLang="x-none" sz="18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08918" y="2759511"/>
            <a:ext cx="4025188" cy="140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152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 image with caption - purpl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p:nvPr>
        </p:nvSpPr>
        <p:spPr>
          <a:xfrm>
            <a:off x="5984877" y="226142"/>
            <a:ext cx="6030913" cy="6410632"/>
          </a:xfrm>
        </p:spPr>
        <p:txBody>
          <a:bodyPr/>
          <a:lstStyle/>
          <a:p>
            <a:r>
              <a:rPr lang="en-US"/>
              <a:t>Drag picture to placeholder or click icon to add</a:t>
            </a:r>
            <a:endParaRPr lang="en-US" dirty="0"/>
          </a:p>
        </p:txBody>
      </p:sp>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0039" y="4483510"/>
            <a:ext cx="5690809" cy="2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p:nvPr>
        </p:nvSpPr>
        <p:spPr>
          <a:xfrm>
            <a:off x="408593" y="4634861"/>
            <a:ext cx="5008983" cy="1330325"/>
          </a:xfrm>
        </p:spPr>
        <p:txBody>
          <a:bodyPr/>
          <a:lstStyle/>
          <a:p>
            <a:pPr lvl="0"/>
            <a:r>
              <a:rPr lang="en-US"/>
              <a:t>Click to 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4963" y="330201"/>
            <a:ext cx="175471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756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 image with caption - green">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p:nvPr>
        </p:nvSpPr>
        <p:spPr>
          <a:xfrm>
            <a:off x="5984877" y="226142"/>
            <a:ext cx="6030913" cy="6410632"/>
          </a:xfrm>
        </p:spPr>
        <p:txBody>
          <a:bodyPr/>
          <a:lstStyle/>
          <a:p>
            <a:r>
              <a:rPr lang="en-US"/>
              <a:t>Drag picture to placeholder or click icon to add</a:t>
            </a:r>
            <a:endParaRPr lang="en-US" dirty="0"/>
          </a:p>
        </p:txBody>
      </p:sp>
      <p:pic>
        <p:nvPicPr>
          <p:cNvPr id="8"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0039" y="4483510"/>
            <a:ext cx="5690809" cy="2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p:nvPr>
        </p:nvSpPr>
        <p:spPr>
          <a:xfrm>
            <a:off x="408593" y="4634861"/>
            <a:ext cx="5008983" cy="1330325"/>
          </a:xfrm>
        </p:spPr>
        <p:txBody>
          <a:bodyPr/>
          <a:lstStyle/>
          <a:p>
            <a:pPr lvl="0"/>
            <a:r>
              <a:rPr lang="en-US"/>
              <a:t>Click to 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4963" y="330201"/>
            <a:ext cx="175471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782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 image with caption - Blu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icture Placeholder 5"/>
          <p:cNvSpPr>
            <a:spLocks noGrp="1"/>
          </p:cNvSpPr>
          <p:nvPr>
            <p:ph type="pic" sz="quarter" idx="11"/>
          </p:nvPr>
        </p:nvSpPr>
        <p:spPr>
          <a:xfrm>
            <a:off x="5984877" y="226142"/>
            <a:ext cx="6030913" cy="6410632"/>
          </a:xfrm>
        </p:spPr>
        <p:txBody>
          <a:bodyPr/>
          <a:lstStyle/>
          <a:p>
            <a:r>
              <a:rPr lang="en-US"/>
              <a:t>Drag picture to placeholder or click icon to add</a:t>
            </a:r>
            <a:endParaRPr lang="en-US" dirty="0"/>
          </a:p>
        </p:txBody>
      </p:sp>
      <p:pic>
        <p:nvPicPr>
          <p:cNvPr id="5"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0039" y="4483510"/>
            <a:ext cx="5690809" cy="286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408593" y="4634861"/>
            <a:ext cx="5008983" cy="1330325"/>
          </a:xfrm>
        </p:spPr>
        <p:txBody>
          <a:bodyPr/>
          <a:lstStyle/>
          <a:p>
            <a:pPr lvl="0"/>
            <a:r>
              <a:rPr lang="en-US"/>
              <a:t>Click to edit Master text styles</a:t>
            </a: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4963" y="330201"/>
            <a:ext cx="175471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2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frame picture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a:lstStyle/>
          <a:p>
            <a:pPr marL="171450" marR="0" lvl="0" indent="-171450" algn="l" defTabSz="685800" rtl="0" eaLnBrk="0" fontAlgn="base" latinLnBrk="0" hangingPunct="0">
              <a:lnSpc>
                <a:spcPct val="90000"/>
              </a:lnSpc>
              <a:spcBef>
                <a:spcPts val="750"/>
              </a:spcBef>
              <a:spcAft>
                <a:spcPct val="0"/>
              </a:spcAft>
              <a:buClrTx/>
              <a:buSzTx/>
              <a:buFont typeface="Arial" charset="0"/>
              <a:buNone/>
              <a:tabLst/>
              <a:defRPr/>
            </a:pPr>
            <a:r>
              <a:rPr lang="en-US"/>
              <a:t>Drag picture to placeholder or click icon to add</a:t>
            </a:r>
            <a:endParaRPr lang="en-US" dirty="0"/>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8026" y="1437483"/>
            <a:ext cx="1316037"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69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34964" y="1412875"/>
            <a:ext cx="10333037" cy="1022212"/>
          </a:xfrm>
        </p:spPr>
        <p:txBody>
          <a:bodyPr anchor="b"/>
          <a:lstStyle>
            <a:lvl1pPr algn="l">
              <a:defRPr sz="4500">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334964" y="2601119"/>
            <a:ext cx="1033303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4963" y="330201"/>
            <a:ext cx="175471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34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frame image with logo stri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258528"/>
            <a:ext cx="12192000" cy="5599471"/>
          </a:xfrm>
        </p:spPr>
        <p:txBody>
          <a:bodyPr/>
          <a:lstStyle/>
          <a:p>
            <a:pPr marL="171450" marR="0" lvl="0" indent="-171450" algn="l" defTabSz="685800" rtl="0" eaLnBrk="0" fontAlgn="base" latinLnBrk="0" hangingPunct="0">
              <a:lnSpc>
                <a:spcPct val="90000"/>
              </a:lnSpc>
              <a:spcBef>
                <a:spcPts val="750"/>
              </a:spcBef>
              <a:spcAft>
                <a:spcPct val="0"/>
              </a:spcAft>
              <a:buClrTx/>
              <a:buSzTx/>
              <a:buFont typeface="Arial" charset="0"/>
              <a:buNone/>
              <a:tabLst/>
              <a:defRPr/>
            </a:pPr>
            <a:r>
              <a:rPr lang="en-US"/>
              <a:t>Drag picture to placeholder or click icon to add</a:t>
            </a: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0037" y="4103688"/>
            <a:ext cx="6445251"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4472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334964" y="1412875"/>
            <a:ext cx="10333037" cy="1022212"/>
          </a:xfrm>
        </p:spPr>
        <p:txBody>
          <a:bodyPr anchor="b"/>
          <a:lstStyle>
            <a:lvl1pPr algn="l">
              <a:defRPr sz="4500">
                <a:solidFill>
                  <a:schemeClr val="bg1"/>
                </a:solidFill>
              </a:defRPr>
            </a:lvl1pPr>
          </a:lstStyle>
          <a:p>
            <a:r>
              <a:rPr lang="en-US"/>
              <a:t>Click to edit Master title style</a:t>
            </a:r>
            <a:endParaRPr lang="en-US" dirty="0"/>
          </a:p>
        </p:txBody>
      </p:sp>
      <p:sp>
        <p:nvSpPr>
          <p:cNvPr id="7" name="Subtitle 2"/>
          <p:cNvSpPr>
            <a:spLocks noGrp="1"/>
          </p:cNvSpPr>
          <p:nvPr>
            <p:ph type="subTitle" idx="1"/>
          </p:nvPr>
        </p:nvSpPr>
        <p:spPr>
          <a:xfrm>
            <a:off x="334964" y="2601119"/>
            <a:ext cx="10333037" cy="165576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4963" y="330201"/>
            <a:ext cx="1754716"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05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353437" y="1408734"/>
            <a:ext cx="1141449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a:t>Click to edit Master title style</a:t>
            </a:r>
            <a:endParaRPr lang="en-US" altLang="x-none" dirty="0"/>
          </a:p>
        </p:txBody>
      </p:sp>
      <p:sp>
        <p:nvSpPr>
          <p:cNvPr id="6" name="Text Placeholder 2"/>
          <p:cNvSpPr>
            <a:spLocks noGrp="1"/>
          </p:cNvSpPr>
          <p:nvPr>
            <p:ph idx="1"/>
          </p:nvPr>
        </p:nvSpPr>
        <p:spPr bwMode="auto">
          <a:xfrm>
            <a:off x="353437" y="3212302"/>
            <a:ext cx="11414495" cy="32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6366"/>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80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353437" y="1408734"/>
            <a:ext cx="1141449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a:t>Click to edit Master title style</a:t>
            </a:r>
            <a:endParaRPr lang="en-US" altLang="x-none" dirty="0"/>
          </a:p>
        </p:txBody>
      </p:sp>
      <p:sp>
        <p:nvSpPr>
          <p:cNvPr id="6" name="Text Placeholder 2"/>
          <p:cNvSpPr>
            <a:spLocks noGrp="1"/>
          </p:cNvSpPr>
          <p:nvPr>
            <p:ph idx="1"/>
          </p:nvPr>
        </p:nvSpPr>
        <p:spPr bwMode="auto">
          <a:xfrm>
            <a:off x="353437" y="3212302"/>
            <a:ext cx="11414495" cy="32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87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p:nvPr>
        </p:nvSpPr>
        <p:spPr bwMode="auto">
          <a:xfrm>
            <a:off x="353437" y="1408734"/>
            <a:ext cx="1141449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a:t>Click to edit Master title style</a:t>
            </a:r>
            <a:endParaRPr lang="en-US" altLang="x-none" dirty="0"/>
          </a:p>
        </p:txBody>
      </p:sp>
      <p:sp>
        <p:nvSpPr>
          <p:cNvPr id="6" name="Text Placeholder 2"/>
          <p:cNvSpPr>
            <a:spLocks noGrp="1"/>
          </p:cNvSpPr>
          <p:nvPr>
            <p:ph idx="1"/>
          </p:nvPr>
        </p:nvSpPr>
        <p:spPr bwMode="auto">
          <a:xfrm>
            <a:off x="353437" y="3212302"/>
            <a:ext cx="11414495" cy="325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x-none" noProof="0"/>
              <a:t>Click to edit Master text styles</a:t>
            </a:r>
          </a:p>
          <a:p>
            <a:pPr lvl="1"/>
            <a:r>
              <a:rPr lang="en-US" altLang="x-none" noProof="0"/>
              <a:t>Second level</a:t>
            </a:r>
          </a:p>
          <a:p>
            <a:pPr lvl="2"/>
            <a:r>
              <a:rPr lang="en-US" altLang="x-none" noProof="0"/>
              <a:t>Third level</a:t>
            </a:r>
          </a:p>
          <a:p>
            <a:pPr lvl="3"/>
            <a:r>
              <a:rPr lang="en-US" altLang="x-none" noProof="0"/>
              <a:t>Fourth level</a:t>
            </a:r>
          </a:p>
          <a:p>
            <a:pPr lvl="4"/>
            <a:r>
              <a:rPr lang="en-US" altLang="x-none" noProof="0"/>
              <a:t>Fifth level</a:t>
            </a:r>
            <a:endParaRPr lang="en-US" altLang="x-none" noProof="0" dirty="0"/>
          </a:p>
        </p:txBody>
      </p:sp>
      <p:pic>
        <p:nvPicPr>
          <p:cNvPr id="8"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54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26295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3">
        <a:schemeClr val="bg1"/>
      </p:bgRef>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084782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3">
        <a:schemeClr val="bg1"/>
      </p:bgRef>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437"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579216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4014" y="1408113"/>
            <a:ext cx="1141412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Placeholder 2"/>
          <p:cNvSpPr>
            <a:spLocks noGrp="1"/>
          </p:cNvSpPr>
          <p:nvPr>
            <p:ph type="body" idx="1"/>
          </p:nvPr>
        </p:nvSpPr>
        <p:spPr bwMode="auto">
          <a:xfrm>
            <a:off x="354014" y="3211515"/>
            <a:ext cx="1141412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pic>
        <p:nvPicPr>
          <p:cNvPr id="5" name="Picture 1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354014" y="315913"/>
            <a:ext cx="1754716"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795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charset="0"/>
        </a:defRPr>
      </a:lvl2pPr>
      <a:lvl3pPr algn="l" rtl="0" eaLnBrk="1" fontAlgn="base" hangingPunct="1">
        <a:lnSpc>
          <a:spcPct val="90000"/>
        </a:lnSpc>
        <a:spcBef>
          <a:spcPct val="0"/>
        </a:spcBef>
        <a:spcAft>
          <a:spcPct val="0"/>
        </a:spcAft>
        <a:defRPr sz="3300">
          <a:solidFill>
            <a:schemeClr val="tx1"/>
          </a:solidFill>
          <a:latin typeface="Calibri Light" charset="0"/>
        </a:defRPr>
      </a:lvl3pPr>
      <a:lvl4pPr algn="l" rtl="0" eaLnBrk="1" fontAlgn="base" hangingPunct="1">
        <a:lnSpc>
          <a:spcPct val="90000"/>
        </a:lnSpc>
        <a:spcBef>
          <a:spcPct val="0"/>
        </a:spcBef>
        <a:spcAft>
          <a:spcPct val="0"/>
        </a:spcAft>
        <a:defRPr sz="3300">
          <a:solidFill>
            <a:schemeClr val="tx1"/>
          </a:solidFill>
          <a:latin typeface="Calibri Light" charset="0"/>
        </a:defRPr>
      </a:lvl4pPr>
      <a:lvl5pPr algn="l" rtl="0" eaLnBrk="1" fontAlgn="base" hangingPunct="1">
        <a:lnSpc>
          <a:spcPct val="90000"/>
        </a:lnSpc>
        <a:spcBef>
          <a:spcPct val="0"/>
        </a:spcBef>
        <a:spcAft>
          <a:spcPct val="0"/>
        </a:spcAft>
        <a:defRPr sz="3300">
          <a:solidFill>
            <a:schemeClr val="tx1"/>
          </a:solidFill>
          <a:latin typeface="Calibri Light" charset="0"/>
        </a:defRPr>
      </a:lvl5pPr>
      <a:lvl6pPr marL="342900" algn="l" rtl="0" eaLnBrk="1" fontAlgn="base" hangingPunct="1">
        <a:lnSpc>
          <a:spcPct val="90000"/>
        </a:lnSpc>
        <a:spcBef>
          <a:spcPct val="0"/>
        </a:spcBef>
        <a:spcAft>
          <a:spcPct val="0"/>
        </a:spcAft>
        <a:defRPr sz="3300">
          <a:solidFill>
            <a:schemeClr val="tx1"/>
          </a:solidFill>
          <a:latin typeface="Calibri Light" charset="0"/>
        </a:defRPr>
      </a:lvl6pPr>
      <a:lvl7pPr marL="685800" algn="l" rtl="0" eaLnBrk="1" fontAlgn="base" hangingPunct="1">
        <a:lnSpc>
          <a:spcPct val="90000"/>
        </a:lnSpc>
        <a:spcBef>
          <a:spcPct val="0"/>
        </a:spcBef>
        <a:spcAft>
          <a:spcPct val="0"/>
        </a:spcAft>
        <a:defRPr sz="3300">
          <a:solidFill>
            <a:schemeClr val="tx1"/>
          </a:solidFill>
          <a:latin typeface="Calibri Light" charset="0"/>
        </a:defRPr>
      </a:lvl7pPr>
      <a:lvl8pPr marL="1028700" algn="l" rtl="0" eaLnBrk="1" fontAlgn="base" hangingPunct="1">
        <a:lnSpc>
          <a:spcPct val="90000"/>
        </a:lnSpc>
        <a:spcBef>
          <a:spcPct val="0"/>
        </a:spcBef>
        <a:spcAft>
          <a:spcPct val="0"/>
        </a:spcAft>
        <a:defRPr sz="3300">
          <a:solidFill>
            <a:schemeClr val="tx1"/>
          </a:solidFill>
          <a:latin typeface="Calibri Light" charset="0"/>
        </a:defRPr>
      </a:lvl8pPr>
      <a:lvl9pPr marL="1371600" algn="l" rtl="0" eaLnBrk="1" fontAlgn="base" hangingPunct="1">
        <a:lnSpc>
          <a:spcPct val="90000"/>
        </a:lnSpc>
        <a:spcBef>
          <a:spcPct val="0"/>
        </a:spcBef>
        <a:spcAft>
          <a:spcPct val="0"/>
        </a:spcAft>
        <a:defRPr sz="3300">
          <a:solidFill>
            <a:schemeClr val="tx1"/>
          </a:solidFill>
          <a:latin typeface="Calibri Light" charset="0"/>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8.pn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hyperlink" Target="http://www.lampada.co/" TargetMode="External"/><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hfrsolutions.co/" TargetMode="External"/><Relationship Id="rId4" Type="http://schemas.openxmlformats.org/officeDocument/2006/relationships/hyperlink" Target="mailto:Joanne.redburn@lampada.c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1.em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emf"/><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21F8-4786-427A-9784-F6450B658AAF}"/>
              </a:ext>
            </a:extLst>
          </p:cNvPr>
          <p:cNvSpPr>
            <a:spLocks noGrp="1"/>
          </p:cNvSpPr>
          <p:nvPr>
            <p:ph type="ctrTitle"/>
          </p:nvPr>
        </p:nvSpPr>
        <p:spPr>
          <a:xfrm>
            <a:off x="1775223" y="1412875"/>
            <a:ext cx="7749778" cy="2155949"/>
          </a:xfrm>
        </p:spPr>
        <p:txBody>
          <a:bodyPr/>
          <a:lstStyle/>
          <a:p>
            <a:r>
              <a:rPr lang="en-US" sz="6600" b="1" dirty="0">
                <a:latin typeface="Calibri" panose="020F0502020204030204" pitchFamily="34" charset="0"/>
              </a:rPr>
              <a:t>Digitalisation &amp; Emergency Planning</a:t>
            </a:r>
            <a:endParaRPr lang="en-GB" sz="3200" dirty="0"/>
          </a:p>
        </p:txBody>
      </p:sp>
      <p:sp>
        <p:nvSpPr>
          <p:cNvPr id="3" name="Subtitle 2">
            <a:extLst>
              <a:ext uri="{FF2B5EF4-FFF2-40B4-BE49-F238E27FC236}">
                <a16:creationId xmlns:a16="http://schemas.microsoft.com/office/drawing/2014/main" id="{72EAFCBC-1122-4662-B3EA-130E5555480C}"/>
              </a:ext>
            </a:extLst>
          </p:cNvPr>
          <p:cNvSpPr>
            <a:spLocks noGrp="1"/>
          </p:cNvSpPr>
          <p:nvPr>
            <p:ph type="subTitle" idx="1"/>
          </p:nvPr>
        </p:nvSpPr>
        <p:spPr>
          <a:xfrm>
            <a:off x="1846245" y="3796801"/>
            <a:ext cx="7749778" cy="1655762"/>
          </a:xfrm>
        </p:spPr>
        <p:txBody>
          <a:bodyPr/>
          <a:lstStyle/>
          <a:p>
            <a:r>
              <a:rPr lang="en-US" dirty="0"/>
              <a:t>18</a:t>
            </a:r>
            <a:r>
              <a:rPr lang="en-US" baseline="30000" dirty="0"/>
              <a:t>th</a:t>
            </a:r>
            <a:r>
              <a:rPr lang="en-US" dirty="0"/>
              <a:t> February 2021</a:t>
            </a:r>
            <a:endParaRPr lang="en-GB" dirty="0"/>
          </a:p>
        </p:txBody>
      </p:sp>
      <p:pic>
        <p:nvPicPr>
          <p:cNvPr id="4" name="Picture 3" descr="Logo white.eps">
            <a:extLst>
              <a:ext uri="{FF2B5EF4-FFF2-40B4-BE49-F238E27FC236}">
                <a16:creationId xmlns:a16="http://schemas.microsoft.com/office/drawing/2014/main" id="{45C203A2-8A27-40CF-9354-A9DD87A79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spTree>
    <p:extLst>
      <p:ext uri="{BB962C8B-B14F-4D97-AF65-F5344CB8AC3E}">
        <p14:creationId xmlns:p14="http://schemas.microsoft.com/office/powerpoint/2010/main" val="330583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522570" y="1470424"/>
            <a:ext cx="7101102" cy="25461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sz="2400" b="1" dirty="0">
                <a:latin typeface="+mn-lt"/>
              </a:rPr>
              <a:t>LIMA – Large Incident Multiple Agency</a:t>
            </a:r>
            <a:br>
              <a:rPr lang="en-GB" b="1" dirty="0">
                <a:latin typeface="+mn-lt"/>
              </a:rPr>
            </a:b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7109" y="2128439"/>
            <a:ext cx="8560594" cy="3259137"/>
          </a:xfrm>
        </p:spPr>
        <p:txBody>
          <a:bodyPr/>
          <a:lstStyle/>
          <a:p>
            <a:pPr marL="214313" indent="-214313">
              <a:buFont typeface="Arial" panose="020B0604020202020204" pitchFamily="34" charset="0"/>
              <a:buChar char="•"/>
            </a:pPr>
            <a:endParaRPr lang="en-GB" sz="2000" dirty="0">
              <a:latin typeface="Raleway" panose="020B0503030101060003" pitchFamily="34" charset="77"/>
            </a:endParaRPr>
          </a:p>
          <a:p>
            <a:pPr marL="214313" indent="-214313">
              <a:buFont typeface="Arial" panose="020B0604020202020204" pitchFamily="34" charset="0"/>
              <a:buChar char="•"/>
            </a:pPr>
            <a:endParaRPr lang="en-GB" sz="2000" dirty="0">
              <a:latin typeface="Raleway" panose="020B0503030101060003" pitchFamily="34" charset="77"/>
            </a:endParaRPr>
          </a:p>
          <a:p>
            <a:endParaRPr lang="en-GB" sz="2000" dirty="0"/>
          </a:p>
        </p:txBody>
      </p:sp>
      <p:pic>
        <p:nvPicPr>
          <p:cNvPr id="7" name="Picture 6" descr="Logo white.eps">
            <a:extLst>
              <a:ext uri="{FF2B5EF4-FFF2-40B4-BE49-F238E27FC236}">
                <a16:creationId xmlns:a16="http://schemas.microsoft.com/office/drawing/2014/main" id="{AD447906-363E-41EF-8718-AE940DDEF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25811E4-F03C-4F15-9DDF-FCD6E0569507}"/>
              </a:ext>
            </a:extLst>
          </p:cNvPr>
          <p:cNvPicPr>
            <a:picLocks noChangeAspect="1"/>
          </p:cNvPicPr>
          <p:nvPr/>
        </p:nvPicPr>
        <p:blipFill>
          <a:blip r:embed="rId3"/>
          <a:stretch>
            <a:fillRect/>
          </a:stretch>
        </p:blipFill>
        <p:spPr>
          <a:xfrm>
            <a:off x="8351570" y="97799"/>
            <a:ext cx="3705511" cy="2724196"/>
          </a:xfrm>
          <a:prstGeom prst="rect">
            <a:avLst/>
          </a:prstGeom>
        </p:spPr>
      </p:pic>
      <p:pic>
        <p:nvPicPr>
          <p:cNvPr id="11" name="Picture 10" descr="Map&#10;&#10;Description automatically generated">
            <a:extLst>
              <a:ext uri="{FF2B5EF4-FFF2-40B4-BE49-F238E27FC236}">
                <a16:creationId xmlns:a16="http://schemas.microsoft.com/office/drawing/2014/main" id="{380C9CB6-0539-47C8-8710-D1DD944C9A65}"/>
              </a:ext>
            </a:extLst>
          </p:cNvPr>
          <p:cNvPicPr>
            <a:picLocks noChangeAspect="1"/>
          </p:cNvPicPr>
          <p:nvPr/>
        </p:nvPicPr>
        <p:blipFill>
          <a:blip r:embed="rId4"/>
          <a:stretch>
            <a:fillRect/>
          </a:stretch>
        </p:blipFill>
        <p:spPr>
          <a:xfrm>
            <a:off x="8351571" y="2879633"/>
            <a:ext cx="3762698" cy="2507943"/>
          </a:xfrm>
          <a:prstGeom prst="rect">
            <a:avLst/>
          </a:prstGeom>
        </p:spPr>
      </p:pic>
      <p:sp>
        <p:nvSpPr>
          <p:cNvPr id="4" name="TextBox 3">
            <a:extLst>
              <a:ext uri="{FF2B5EF4-FFF2-40B4-BE49-F238E27FC236}">
                <a16:creationId xmlns:a16="http://schemas.microsoft.com/office/drawing/2014/main" id="{533BE306-1B7F-4CF5-867C-8B89C7AA4F31}"/>
              </a:ext>
            </a:extLst>
          </p:cNvPr>
          <p:cNvSpPr txBox="1"/>
          <p:nvPr/>
        </p:nvSpPr>
        <p:spPr>
          <a:xfrm>
            <a:off x="914400" y="1725035"/>
            <a:ext cx="7216048" cy="3416320"/>
          </a:xfrm>
          <a:prstGeom prst="rect">
            <a:avLst/>
          </a:prstGeom>
          <a:noFill/>
        </p:spPr>
        <p:txBody>
          <a:bodyPr wrap="square" rtlCol="0">
            <a:spAutoFit/>
          </a:bodyPr>
          <a:lstStyle/>
          <a:p>
            <a:pPr>
              <a:spcAft>
                <a:spcPts val="600"/>
              </a:spcAft>
            </a:pPr>
            <a:r>
              <a:rPr lang="en-GB" b="1" dirty="0"/>
              <a:t>LIMA provides a fully immersive mapping tool designed for emergency planning and training for COMAH and other high-risk industries</a:t>
            </a:r>
            <a:endParaRPr lang="en-GB" sz="1500" b="1" dirty="0"/>
          </a:p>
          <a:p>
            <a:pPr marL="285750" indent="-285750">
              <a:spcBef>
                <a:spcPts val="300"/>
              </a:spcBef>
              <a:spcAft>
                <a:spcPts val="600"/>
              </a:spcAft>
              <a:buFont typeface="Arial" panose="020B0604020202020204" pitchFamily="34" charset="0"/>
              <a:buChar char="•"/>
            </a:pPr>
            <a:r>
              <a:rPr lang="en-GB" sz="1500" dirty="0"/>
              <a:t>Currently built for users within the UK</a:t>
            </a:r>
          </a:p>
          <a:p>
            <a:pPr marL="285750" indent="-285750">
              <a:spcBef>
                <a:spcPts val="300"/>
              </a:spcBef>
              <a:spcAft>
                <a:spcPts val="600"/>
              </a:spcAft>
              <a:buFont typeface="Arial" panose="020B0604020202020204" pitchFamily="34" charset="0"/>
              <a:buChar char="•"/>
            </a:pPr>
            <a:r>
              <a:rPr lang="en-GB" sz="1500" dirty="0"/>
              <a:t>Engaging and immersive visualisation tool offering paperless training</a:t>
            </a:r>
          </a:p>
          <a:p>
            <a:pPr marL="285750" indent="-285750">
              <a:spcBef>
                <a:spcPts val="300"/>
              </a:spcBef>
              <a:spcAft>
                <a:spcPts val="600"/>
              </a:spcAft>
              <a:buFont typeface="Arial" panose="020B0604020202020204" pitchFamily="34" charset="0"/>
              <a:buChar char="•"/>
            </a:pPr>
            <a:r>
              <a:rPr lang="en-GB" sz="1500" dirty="0"/>
              <a:t>Developed in conjunction with emergency planning specialists</a:t>
            </a:r>
          </a:p>
          <a:p>
            <a:pPr marL="285750" indent="-285750">
              <a:spcBef>
                <a:spcPts val="300"/>
              </a:spcBef>
              <a:spcAft>
                <a:spcPts val="600"/>
              </a:spcAft>
              <a:buFont typeface="Arial" panose="020B0604020202020204" pitchFamily="34" charset="0"/>
              <a:buChar char="•"/>
            </a:pPr>
            <a:r>
              <a:rPr lang="en-GB" sz="1500" dirty="0"/>
              <a:t>Experience the implications of decision making in real-time</a:t>
            </a:r>
          </a:p>
          <a:p>
            <a:pPr marL="285750" indent="-285750">
              <a:spcBef>
                <a:spcPts val="300"/>
              </a:spcBef>
              <a:spcAft>
                <a:spcPts val="600"/>
              </a:spcAft>
              <a:buFont typeface="Arial" panose="020B0604020202020204" pitchFamily="34" charset="0"/>
              <a:buChar char="•"/>
            </a:pPr>
            <a:r>
              <a:rPr lang="en-GB" sz="1500" dirty="0"/>
              <a:t>Replicate  live weather variations (wind speed, direction etc)</a:t>
            </a:r>
          </a:p>
          <a:p>
            <a:pPr marL="285750" indent="-285750">
              <a:spcBef>
                <a:spcPts val="300"/>
              </a:spcBef>
              <a:spcAft>
                <a:spcPts val="600"/>
              </a:spcAft>
              <a:buFont typeface="Arial" panose="020B0604020202020204" pitchFamily="34" charset="0"/>
              <a:buChar char="•"/>
            </a:pPr>
            <a:r>
              <a:rPr lang="en-GB" sz="1500" dirty="0"/>
              <a:t>Plot dynamic data such as hazard cordons, blast radius and site perimeters</a:t>
            </a:r>
          </a:p>
          <a:p>
            <a:pPr marL="285750" indent="-285750">
              <a:spcBef>
                <a:spcPts val="300"/>
              </a:spcBef>
              <a:spcAft>
                <a:spcPts val="600"/>
              </a:spcAft>
              <a:buFont typeface="Arial" panose="020B0604020202020204" pitchFamily="34" charset="0"/>
              <a:buChar char="•"/>
            </a:pPr>
            <a:r>
              <a:rPr lang="en-GB" sz="1500" dirty="0"/>
              <a:t>Flood modelling</a:t>
            </a:r>
          </a:p>
          <a:p>
            <a:pPr marL="285750" indent="-285750">
              <a:spcBef>
                <a:spcPts val="300"/>
              </a:spcBef>
              <a:buFont typeface="Arial" panose="020B0604020202020204" pitchFamily="34" charset="0"/>
              <a:buChar char="•"/>
            </a:pPr>
            <a:r>
              <a:rPr lang="en-GB" sz="1500" dirty="0"/>
              <a:t>Record training exercise, play back, fast forward to see how the event unfolds</a:t>
            </a:r>
          </a:p>
        </p:txBody>
      </p:sp>
      <p:pic>
        <p:nvPicPr>
          <p:cNvPr id="6" name="Picture 5" descr="Logo&#10;&#10;Description automatically generated">
            <a:extLst>
              <a:ext uri="{FF2B5EF4-FFF2-40B4-BE49-F238E27FC236}">
                <a16:creationId xmlns:a16="http://schemas.microsoft.com/office/drawing/2014/main" id="{08B9C1F6-677D-40D8-A1CB-6EB2DECBA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34" y="5748730"/>
            <a:ext cx="2538989" cy="856490"/>
          </a:xfrm>
          <a:prstGeom prst="rect">
            <a:avLst/>
          </a:prstGeom>
        </p:spPr>
      </p:pic>
    </p:spTree>
    <p:extLst>
      <p:ext uri="{BB962C8B-B14F-4D97-AF65-F5344CB8AC3E}">
        <p14:creationId xmlns:p14="http://schemas.microsoft.com/office/powerpoint/2010/main" val="258763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347908" y="1767285"/>
            <a:ext cx="7387541" cy="7047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b="1" dirty="0">
                <a:latin typeface="+mn-lt"/>
              </a:rPr>
              <a:t>LIMA Pre Built Scenario – Video</a:t>
            </a:r>
            <a:br>
              <a:rPr lang="en-GB" b="1" dirty="0">
                <a:latin typeface="+mn-lt"/>
              </a:rPr>
            </a:br>
            <a:br>
              <a:rPr lang="en-GB" b="1" dirty="0">
                <a:latin typeface="+mn-lt"/>
              </a:rPr>
            </a:b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7109" y="2128439"/>
            <a:ext cx="8560594" cy="3259137"/>
          </a:xfrm>
        </p:spPr>
        <p:txBody>
          <a:bodyPr/>
          <a:lstStyle/>
          <a:p>
            <a:pPr marL="214313" indent="-214313">
              <a:buFont typeface="Arial" panose="020B0604020202020204" pitchFamily="34" charset="0"/>
              <a:buChar char="•"/>
            </a:pPr>
            <a:endParaRPr lang="en-GB" sz="2000" dirty="0">
              <a:latin typeface="Raleway" panose="020B0503030101060003" pitchFamily="34" charset="77"/>
            </a:endParaRPr>
          </a:p>
          <a:p>
            <a:pPr marL="214313" indent="-214313">
              <a:buFont typeface="Arial" panose="020B0604020202020204" pitchFamily="34" charset="0"/>
              <a:buChar char="•"/>
            </a:pPr>
            <a:endParaRPr lang="en-GB" sz="2000" dirty="0">
              <a:latin typeface="Raleway" panose="020B0503030101060003" pitchFamily="34" charset="77"/>
            </a:endParaRPr>
          </a:p>
          <a:p>
            <a:endParaRPr lang="en-GB" sz="2000" dirty="0"/>
          </a:p>
        </p:txBody>
      </p:sp>
      <p:pic>
        <p:nvPicPr>
          <p:cNvPr id="7" name="Picture 6" descr="Logo white.eps">
            <a:extLst>
              <a:ext uri="{FF2B5EF4-FFF2-40B4-BE49-F238E27FC236}">
                <a16:creationId xmlns:a16="http://schemas.microsoft.com/office/drawing/2014/main" id="{AD447906-363E-41EF-8718-AE940DDEF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pic>
        <p:nvPicPr>
          <p:cNvPr id="5" name="Picture 4" descr="Logo&#10;&#10;Description automatically generated">
            <a:extLst>
              <a:ext uri="{FF2B5EF4-FFF2-40B4-BE49-F238E27FC236}">
                <a16:creationId xmlns:a16="http://schemas.microsoft.com/office/drawing/2014/main" id="{15F84613-DBB6-4E47-94DC-CA542C8D2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06" y="5748730"/>
            <a:ext cx="2538989" cy="856490"/>
          </a:xfrm>
          <a:prstGeom prst="rect">
            <a:avLst/>
          </a:prstGeom>
        </p:spPr>
      </p:pic>
    </p:spTree>
    <p:extLst>
      <p:ext uri="{BB962C8B-B14F-4D97-AF65-F5344CB8AC3E}">
        <p14:creationId xmlns:p14="http://schemas.microsoft.com/office/powerpoint/2010/main" val="197856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553391" y="1811674"/>
            <a:ext cx="7387541" cy="7047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b="1" dirty="0">
                <a:latin typeface="+mn-lt"/>
              </a:rPr>
              <a:t>LIMA - Future Potential</a:t>
            </a:r>
            <a:br>
              <a:rPr lang="en-GB" b="1" dirty="0">
                <a:latin typeface="+mn-lt"/>
              </a:rPr>
            </a:br>
            <a:br>
              <a:rPr lang="en-GB" b="1" dirty="0">
                <a:latin typeface="+mn-lt"/>
              </a:rPr>
            </a:b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410000" y="1588612"/>
            <a:ext cx="8560594" cy="3259137"/>
          </a:xfrm>
        </p:spPr>
        <p:txBody>
          <a:bodyPr/>
          <a:lstStyle/>
          <a:p>
            <a:pPr marL="214313" indent="-214313">
              <a:buFont typeface="Arial" panose="020B0604020202020204" pitchFamily="34" charset="0"/>
              <a:buChar char="•"/>
            </a:pPr>
            <a:endParaRPr lang="en-GB" sz="2000" dirty="0">
              <a:latin typeface="Raleway" panose="020B0503030101060003" pitchFamily="34" charset="77"/>
            </a:endParaRPr>
          </a:p>
          <a:p>
            <a:pPr marL="214313" indent="-214313">
              <a:buFont typeface="Arial" panose="020B0604020202020204" pitchFamily="34" charset="0"/>
              <a:buChar char="•"/>
            </a:pPr>
            <a:endParaRPr lang="en-GB" sz="2000" dirty="0">
              <a:latin typeface="Raleway" panose="020B0503030101060003" pitchFamily="34" charset="77"/>
            </a:endParaRPr>
          </a:p>
          <a:p>
            <a:pPr marL="285750" indent="-285750">
              <a:spcBef>
                <a:spcPts val="1200"/>
              </a:spcBef>
              <a:buFont typeface="Arial" panose="020B0604020202020204" pitchFamily="34" charset="0"/>
              <a:buChar char="•"/>
            </a:pPr>
            <a:r>
              <a:rPr lang="en-US" sz="2000" dirty="0"/>
              <a:t>Ability for multiple users to access the software at the same time from multiple sites globally</a:t>
            </a:r>
          </a:p>
          <a:p>
            <a:pPr marL="285750" indent="-285750">
              <a:spcBef>
                <a:spcPts val="1200"/>
              </a:spcBef>
              <a:buFont typeface="Arial" panose="020B0604020202020204" pitchFamily="34" charset="0"/>
              <a:buChar char="•"/>
            </a:pPr>
            <a:r>
              <a:rPr lang="en-US" sz="2000" dirty="0"/>
              <a:t>Software used during real-time events (not just for training)</a:t>
            </a:r>
          </a:p>
          <a:p>
            <a:pPr marL="285750" indent="-285750">
              <a:spcBef>
                <a:spcPts val="1200"/>
              </a:spcBef>
              <a:buFont typeface="Arial" panose="020B0604020202020204" pitchFamily="34" charset="0"/>
              <a:buChar char="•"/>
            </a:pPr>
            <a:r>
              <a:rPr lang="en-US" sz="2000" dirty="0"/>
              <a:t>Visualisation of live data such as weather feeds</a:t>
            </a:r>
          </a:p>
          <a:p>
            <a:pPr marL="285750" indent="-285750">
              <a:spcBef>
                <a:spcPts val="1200"/>
              </a:spcBef>
              <a:buFont typeface="Arial" panose="020B0604020202020204" pitchFamily="34" charset="0"/>
              <a:buChar char="•"/>
            </a:pPr>
            <a:r>
              <a:rPr lang="en-US" sz="2000" dirty="0"/>
              <a:t>Integration with Smart Devices i.e. flood sensors</a:t>
            </a:r>
          </a:p>
          <a:p>
            <a:pPr marL="285750" indent="-285750">
              <a:spcBef>
                <a:spcPts val="1200"/>
              </a:spcBef>
              <a:buFont typeface="Arial" panose="020B0604020202020204" pitchFamily="34" charset="0"/>
              <a:buChar char="•"/>
            </a:pPr>
            <a:r>
              <a:rPr lang="en-US" sz="2000" dirty="0"/>
              <a:t>Forecast events using AI Predictive modelling</a:t>
            </a:r>
          </a:p>
          <a:p>
            <a:endParaRPr lang="en-GB" sz="2000" dirty="0"/>
          </a:p>
        </p:txBody>
      </p:sp>
      <p:pic>
        <p:nvPicPr>
          <p:cNvPr id="7" name="Picture 6" descr="Logo white.eps">
            <a:extLst>
              <a:ext uri="{FF2B5EF4-FFF2-40B4-BE49-F238E27FC236}">
                <a16:creationId xmlns:a16="http://schemas.microsoft.com/office/drawing/2014/main" id="{AD447906-363E-41EF-8718-AE940DDEF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pic>
        <p:nvPicPr>
          <p:cNvPr id="6" name="Picture 2" descr="Image result for future thinking">
            <a:extLst>
              <a:ext uri="{FF2B5EF4-FFF2-40B4-BE49-F238E27FC236}">
                <a16:creationId xmlns:a16="http://schemas.microsoft.com/office/drawing/2014/main" id="{3A371FEA-243A-4548-9C61-4D14DFC07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714" y="87522"/>
            <a:ext cx="3050857" cy="16972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flood sensors">
            <a:extLst>
              <a:ext uri="{FF2B5EF4-FFF2-40B4-BE49-F238E27FC236}">
                <a16:creationId xmlns:a16="http://schemas.microsoft.com/office/drawing/2014/main" id="{5FAAEF90-30A3-4013-AB0D-23917E64E0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0594" y="1902922"/>
            <a:ext cx="3076977" cy="15391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live weather uk feeds">
            <a:extLst>
              <a:ext uri="{FF2B5EF4-FFF2-40B4-BE49-F238E27FC236}">
                <a16:creationId xmlns:a16="http://schemas.microsoft.com/office/drawing/2014/main" id="{454A6D25-1105-4B54-9A6E-ACAEC2849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755" y="3560263"/>
            <a:ext cx="3082816" cy="1709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E2451B2D-A957-4744-B5C7-D33B009230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586" y="5627873"/>
            <a:ext cx="2538989" cy="856490"/>
          </a:xfrm>
          <a:prstGeom prst="rect">
            <a:avLst/>
          </a:prstGeom>
        </p:spPr>
      </p:pic>
    </p:spTree>
    <p:extLst>
      <p:ext uri="{BB962C8B-B14F-4D97-AF65-F5344CB8AC3E}">
        <p14:creationId xmlns:p14="http://schemas.microsoft.com/office/powerpoint/2010/main" val="533665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4000"/>
          </a:schemeClr>
        </a:solidFill>
        <a:effectLst/>
      </p:bgPr>
    </p:bg>
    <p:spTree>
      <p:nvGrpSpPr>
        <p:cNvPr id="1" name=""/>
        <p:cNvGrpSpPr/>
        <p:nvPr/>
      </p:nvGrpSpPr>
      <p:grpSpPr>
        <a:xfrm>
          <a:off x="0" y="0"/>
          <a:ext cx="0" cy="0"/>
          <a:chOff x="0" y="0"/>
          <a:chExt cx="0" cy="0"/>
        </a:xfrm>
      </p:grpSpPr>
      <p:pic>
        <p:nvPicPr>
          <p:cNvPr id="4" name="Picture 3" descr="Logo white.eps">
            <a:extLst>
              <a:ext uri="{FF2B5EF4-FFF2-40B4-BE49-F238E27FC236}">
                <a16:creationId xmlns:a16="http://schemas.microsoft.com/office/drawing/2014/main" id="{45C203A2-8A27-40CF-9354-A9DD87A79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6363" y="6056118"/>
            <a:ext cx="1617737" cy="549102"/>
          </a:xfrm>
          <a:prstGeom prst="rect">
            <a:avLst/>
          </a:prstGeom>
        </p:spPr>
      </p:pic>
      <p:sp>
        <p:nvSpPr>
          <p:cNvPr id="5" name="TextBox 4">
            <a:extLst>
              <a:ext uri="{FF2B5EF4-FFF2-40B4-BE49-F238E27FC236}">
                <a16:creationId xmlns:a16="http://schemas.microsoft.com/office/drawing/2014/main" id="{41BA1602-1E14-433A-B2FC-3F27302677C6}"/>
              </a:ext>
            </a:extLst>
          </p:cNvPr>
          <p:cNvSpPr txBox="1"/>
          <p:nvPr/>
        </p:nvSpPr>
        <p:spPr>
          <a:xfrm>
            <a:off x="593318" y="1992042"/>
            <a:ext cx="10317837" cy="1024255"/>
          </a:xfrm>
          <a:prstGeom prst="rect">
            <a:avLst/>
          </a:prstGeom>
          <a:noFill/>
        </p:spPr>
        <p:txBody>
          <a:bodyPr wrap="square" rtlCol="0">
            <a:spAutoFit/>
          </a:bodyPr>
          <a:lstStyle/>
          <a:p>
            <a:pPr>
              <a:lnSpc>
                <a:spcPts val="8000"/>
              </a:lnSpc>
            </a:pPr>
            <a:r>
              <a:rPr lang="en-US" sz="4800" b="1" dirty="0">
                <a:solidFill>
                  <a:schemeClr val="bg1"/>
                </a:solidFill>
              </a:rPr>
              <a:t>Contact details:</a:t>
            </a:r>
          </a:p>
        </p:txBody>
      </p:sp>
      <p:sp>
        <p:nvSpPr>
          <p:cNvPr id="6" name="TextBox 5">
            <a:extLst>
              <a:ext uri="{FF2B5EF4-FFF2-40B4-BE49-F238E27FC236}">
                <a16:creationId xmlns:a16="http://schemas.microsoft.com/office/drawing/2014/main" id="{DFDCB819-8960-4908-8D46-86428E4B8334}"/>
              </a:ext>
            </a:extLst>
          </p:cNvPr>
          <p:cNvSpPr txBox="1"/>
          <p:nvPr/>
        </p:nvSpPr>
        <p:spPr>
          <a:xfrm>
            <a:off x="312926" y="3522579"/>
            <a:ext cx="3882792" cy="1323439"/>
          </a:xfrm>
          <a:prstGeom prst="rect">
            <a:avLst/>
          </a:prstGeom>
          <a:noFill/>
        </p:spPr>
        <p:txBody>
          <a:bodyPr wrap="square" rtlCol="0">
            <a:spAutoFit/>
          </a:bodyPr>
          <a:lstStyle/>
          <a:p>
            <a:r>
              <a:rPr lang="en-US" sz="2000" b="1" dirty="0">
                <a:solidFill>
                  <a:schemeClr val="bg1"/>
                </a:solidFill>
              </a:rPr>
              <a:t>Lampada Digital Solutions</a:t>
            </a:r>
          </a:p>
          <a:p>
            <a:r>
              <a:rPr lang="en-US" sz="2000" b="1" u="sng" dirty="0">
                <a:solidFill>
                  <a:schemeClr val="bg1"/>
                </a:solidFill>
                <a:hlinkClick r:id="rId3">
                  <a:extLst>
                    <a:ext uri="{A12FA001-AC4F-418D-AE19-62706E023703}">
                      <ahyp:hlinkClr xmlns:ahyp="http://schemas.microsoft.com/office/drawing/2018/hyperlinkcolor" val="tx"/>
                    </a:ext>
                  </a:extLst>
                </a:hlinkClick>
              </a:rPr>
              <a:t>www.lampada.co</a:t>
            </a:r>
            <a:endParaRPr lang="en-US" sz="2000" b="1" u="sng" dirty="0">
              <a:solidFill>
                <a:schemeClr val="bg1"/>
              </a:solidFill>
            </a:endParaRPr>
          </a:p>
          <a:p>
            <a:r>
              <a:rPr lang="en-US" sz="2000" b="1" u="sng" dirty="0">
                <a:solidFill>
                  <a:schemeClr val="bg1"/>
                </a:solidFill>
                <a:hlinkClick r:id="rId4">
                  <a:extLst>
                    <a:ext uri="{A12FA001-AC4F-418D-AE19-62706E023703}">
                      <ahyp:hlinkClr xmlns:ahyp="http://schemas.microsoft.com/office/drawing/2018/hyperlinkcolor" val="tx"/>
                    </a:ext>
                  </a:extLst>
                </a:hlinkClick>
              </a:rPr>
              <a:t>Joanne.Redburn@lampada.co</a:t>
            </a:r>
            <a:endParaRPr lang="en-US" sz="2000" b="1" u="sng" dirty="0">
              <a:solidFill>
                <a:schemeClr val="bg1"/>
              </a:solidFill>
            </a:endParaRPr>
          </a:p>
          <a:p>
            <a:r>
              <a:rPr lang="en-US" sz="2000" b="1" u="sng" dirty="0">
                <a:solidFill>
                  <a:schemeClr val="bg1"/>
                </a:solidFill>
              </a:rPr>
              <a:t>+ 44 1482 935 350</a:t>
            </a:r>
            <a:endParaRPr lang="en-GB" sz="2000" b="1" u="sng" dirty="0">
              <a:solidFill>
                <a:schemeClr val="bg1"/>
              </a:solidFill>
            </a:endParaRPr>
          </a:p>
        </p:txBody>
      </p:sp>
      <p:sp>
        <p:nvSpPr>
          <p:cNvPr id="7" name="TextBox 6">
            <a:extLst>
              <a:ext uri="{FF2B5EF4-FFF2-40B4-BE49-F238E27FC236}">
                <a16:creationId xmlns:a16="http://schemas.microsoft.com/office/drawing/2014/main" id="{DF723FCF-E66F-42B7-9F74-CE2C8CD55EA8}"/>
              </a:ext>
            </a:extLst>
          </p:cNvPr>
          <p:cNvSpPr txBox="1"/>
          <p:nvPr/>
        </p:nvSpPr>
        <p:spPr>
          <a:xfrm>
            <a:off x="4303159" y="3527214"/>
            <a:ext cx="3607942" cy="1323439"/>
          </a:xfrm>
          <a:prstGeom prst="rect">
            <a:avLst/>
          </a:prstGeom>
          <a:noFill/>
        </p:spPr>
        <p:txBody>
          <a:bodyPr wrap="square" rtlCol="0">
            <a:spAutoFit/>
          </a:bodyPr>
          <a:lstStyle/>
          <a:p>
            <a:r>
              <a:rPr lang="en-US" sz="2000" b="1" dirty="0">
                <a:solidFill>
                  <a:schemeClr val="bg1"/>
                </a:solidFill>
              </a:rPr>
              <a:t>The University of Hull</a:t>
            </a:r>
          </a:p>
          <a:p>
            <a:r>
              <a:rPr lang="en-US" sz="2000" b="1" u="sng" dirty="0">
                <a:solidFill>
                  <a:schemeClr val="bg1"/>
                </a:solidFill>
              </a:rPr>
              <a:t>www.hull.ac.uk</a:t>
            </a:r>
          </a:p>
          <a:p>
            <a:r>
              <a:rPr lang="en-US" sz="2000" b="1" u="sng" dirty="0">
                <a:solidFill>
                  <a:schemeClr val="bg1"/>
                </a:solidFill>
              </a:rPr>
              <a:t>David.Richards@hull.ac.uk</a:t>
            </a:r>
          </a:p>
          <a:p>
            <a:r>
              <a:rPr lang="en-US" sz="2000" b="1" u="sng" dirty="0">
                <a:solidFill>
                  <a:schemeClr val="bg1"/>
                </a:solidFill>
              </a:rPr>
              <a:t>+ 44 1482 346 311</a:t>
            </a:r>
            <a:endParaRPr lang="en-GB" sz="2000" b="1" u="sng" dirty="0">
              <a:solidFill>
                <a:schemeClr val="bg1"/>
              </a:solidFill>
            </a:endParaRPr>
          </a:p>
        </p:txBody>
      </p:sp>
      <p:sp>
        <p:nvSpPr>
          <p:cNvPr id="8" name="TextBox 7">
            <a:extLst>
              <a:ext uri="{FF2B5EF4-FFF2-40B4-BE49-F238E27FC236}">
                <a16:creationId xmlns:a16="http://schemas.microsoft.com/office/drawing/2014/main" id="{81009525-599C-43BF-8F26-869DE050FE5A}"/>
              </a:ext>
            </a:extLst>
          </p:cNvPr>
          <p:cNvSpPr txBox="1"/>
          <p:nvPr/>
        </p:nvSpPr>
        <p:spPr>
          <a:xfrm>
            <a:off x="7996283" y="3500580"/>
            <a:ext cx="4303158" cy="1323439"/>
          </a:xfrm>
          <a:prstGeom prst="rect">
            <a:avLst/>
          </a:prstGeom>
          <a:noFill/>
        </p:spPr>
        <p:txBody>
          <a:bodyPr wrap="square" rtlCol="0">
            <a:spAutoFit/>
          </a:bodyPr>
          <a:lstStyle/>
          <a:p>
            <a:r>
              <a:rPr lang="en-US" sz="2000" b="1" dirty="0">
                <a:solidFill>
                  <a:schemeClr val="bg1"/>
                </a:solidFill>
              </a:rPr>
              <a:t>HFR Solutions </a:t>
            </a:r>
          </a:p>
          <a:p>
            <a:r>
              <a:rPr lang="en-US" sz="2000" b="1" u="sng" dirty="0">
                <a:solidFill>
                  <a:schemeClr val="bg1"/>
                </a:solidFill>
                <a:hlinkClick r:id="rId5">
                  <a:extLst>
                    <a:ext uri="{A12FA001-AC4F-418D-AE19-62706E023703}">
                      <ahyp:hlinkClr xmlns:ahyp="http://schemas.microsoft.com/office/drawing/2018/hyperlinkcolor" val="tx"/>
                    </a:ext>
                  </a:extLst>
                </a:hlinkClick>
              </a:rPr>
              <a:t>www.hfrsolutions.co</a:t>
            </a:r>
            <a:r>
              <a:rPr lang="en-US" sz="2000" b="1" u="sng" dirty="0">
                <a:solidFill>
                  <a:schemeClr val="bg1"/>
                </a:solidFill>
              </a:rPr>
              <a:t>.uk</a:t>
            </a:r>
          </a:p>
          <a:p>
            <a:r>
              <a:rPr lang="en-US" sz="2000" b="1" u="sng" dirty="0">
                <a:solidFill>
                  <a:schemeClr val="bg1"/>
                </a:solidFill>
              </a:rPr>
              <a:t>Shaun.Lyons@hfrsolutions.co.uk</a:t>
            </a:r>
          </a:p>
          <a:p>
            <a:r>
              <a:rPr lang="en-US" sz="2000" b="1" u="sng" dirty="0">
                <a:solidFill>
                  <a:schemeClr val="bg1"/>
                </a:solidFill>
              </a:rPr>
              <a:t>+ 44 1482 398 521</a:t>
            </a:r>
            <a:endParaRPr lang="en-GB" sz="2000" b="1" u="sng" dirty="0">
              <a:solidFill>
                <a:schemeClr val="bg1"/>
              </a:solidFill>
            </a:endParaRPr>
          </a:p>
        </p:txBody>
      </p:sp>
      <p:pic>
        <p:nvPicPr>
          <p:cNvPr id="3" name="Picture 2" descr="Logo&#10;&#10;Description automatically generated">
            <a:extLst>
              <a:ext uri="{FF2B5EF4-FFF2-40B4-BE49-F238E27FC236}">
                <a16:creationId xmlns:a16="http://schemas.microsoft.com/office/drawing/2014/main" id="{B1928629-EE9A-469F-B015-05D84E556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6605" y="252780"/>
            <a:ext cx="3698115" cy="1324467"/>
          </a:xfrm>
          <a:prstGeom prst="rect">
            <a:avLst/>
          </a:prstGeom>
        </p:spPr>
      </p:pic>
    </p:spTree>
    <p:extLst>
      <p:ext uri="{BB962C8B-B14F-4D97-AF65-F5344CB8AC3E}">
        <p14:creationId xmlns:p14="http://schemas.microsoft.com/office/powerpoint/2010/main" val="176700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1789510" y="1408113"/>
            <a:ext cx="8560594" cy="704772"/>
          </a:xfrm>
        </p:spPr>
        <p:txBody>
          <a:bodyPr/>
          <a:lstStyle/>
          <a:p>
            <a:r>
              <a:rPr lang="en-US" b="1" dirty="0">
                <a:latin typeface="+mn-lt"/>
              </a:rPr>
              <a:t>Running Order </a:t>
            </a: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9510" y="2536812"/>
            <a:ext cx="8560594" cy="3259137"/>
          </a:xfrm>
        </p:spPr>
        <p:txBody>
          <a:bodyPr/>
          <a:lstStyle/>
          <a:p>
            <a:r>
              <a:rPr lang="en-US" b="1" dirty="0"/>
              <a:t>Our interest in Emergency Services			</a:t>
            </a:r>
            <a:r>
              <a:rPr lang="en-US" dirty="0"/>
              <a:t>Dave Richards</a:t>
            </a:r>
          </a:p>
          <a:p>
            <a:r>
              <a:rPr lang="en-US" b="1" dirty="0"/>
              <a:t>About Lampada DS 					</a:t>
            </a:r>
            <a:r>
              <a:rPr lang="en-US" dirty="0"/>
              <a:t>Dave Richards</a:t>
            </a:r>
          </a:p>
          <a:p>
            <a:r>
              <a:rPr lang="en-US" b="1" dirty="0"/>
              <a:t>Our Partner HFR Solutions				</a:t>
            </a:r>
            <a:r>
              <a:rPr lang="en-US" dirty="0"/>
              <a:t>Shaun Lyons</a:t>
            </a:r>
          </a:p>
          <a:p>
            <a:r>
              <a:rPr lang="en-US" b="1" dirty="0"/>
              <a:t>Large Incident Multiple Agency – LIMA			</a:t>
            </a:r>
            <a:r>
              <a:rPr lang="en-US" dirty="0"/>
              <a:t>Shaun Lyons </a:t>
            </a:r>
          </a:p>
          <a:p>
            <a:r>
              <a:rPr lang="en-US" b="1" dirty="0"/>
              <a:t>Close 							</a:t>
            </a:r>
            <a:r>
              <a:rPr lang="en-US" dirty="0"/>
              <a:t>Dave Richards </a:t>
            </a:r>
          </a:p>
          <a:p>
            <a:endParaRPr lang="en-GB" dirty="0"/>
          </a:p>
        </p:txBody>
      </p:sp>
      <p:pic>
        <p:nvPicPr>
          <p:cNvPr id="4" name="Picture 3" descr="Logo white.eps">
            <a:extLst>
              <a:ext uri="{FF2B5EF4-FFF2-40B4-BE49-F238E27FC236}">
                <a16:creationId xmlns:a16="http://schemas.microsoft.com/office/drawing/2014/main" id="{48043439-7844-4263-9C59-EF9144324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2378" y="6035570"/>
            <a:ext cx="1617737" cy="549102"/>
          </a:xfrm>
          <a:prstGeom prst="rect">
            <a:avLst/>
          </a:prstGeom>
        </p:spPr>
      </p:pic>
    </p:spTree>
    <p:extLst>
      <p:ext uri="{BB962C8B-B14F-4D97-AF65-F5344CB8AC3E}">
        <p14:creationId xmlns:p14="http://schemas.microsoft.com/office/powerpoint/2010/main" val="174689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1789510" y="1408113"/>
            <a:ext cx="8560594" cy="704772"/>
          </a:xfrm>
        </p:spPr>
        <p:txBody>
          <a:bodyPr/>
          <a:lstStyle/>
          <a:p>
            <a:r>
              <a:rPr lang="en-US" b="1" dirty="0">
                <a:latin typeface="+mn-lt"/>
              </a:rPr>
              <a:t>The region </a:t>
            </a:r>
            <a:endParaRPr lang="en-GB" b="1" dirty="0">
              <a:latin typeface="+mn-lt"/>
            </a:endParaRPr>
          </a:p>
        </p:txBody>
      </p:sp>
      <p:pic>
        <p:nvPicPr>
          <p:cNvPr id="6" name="Picture 5">
            <a:extLst>
              <a:ext uri="{FF2B5EF4-FFF2-40B4-BE49-F238E27FC236}">
                <a16:creationId xmlns:a16="http://schemas.microsoft.com/office/drawing/2014/main" id="{EEC89A28-2C2F-4B55-8071-C7D49D84B6E9}"/>
              </a:ext>
            </a:extLst>
          </p:cNvPr>
          <p:cNvPicPr>
            <a:picLocks noChangeAspect="1"/>
          </p:cNvPicPr>
          <p:nvPr/>
        </p:nvPicPr>
        <p:blipFill>
          <a:blip r:embed="rId2"/>
          <a:stretch>
            <a:fillRect/>
          </a:stretch>
        </p:blipFill>
        <p:spPr>
          <a:xfrm>
            <a:off x="3801127" y="2148397"/>
            <a:ext cx="4792717" cy="2476806"/>
          </a:xfrm>
          <a:prstGeom prst="rect">
            <a:avLst/>
          </a:prstGeom>
          <a:ln w="38100">
            <a:solidFill>
              <a:schemeClr val="tx1"/>
            </a:solidFill>
          </a:ln>
        </p:spPr>
      </p:pic>
      <p:grpSp>
        <p:nvGrpSpPr>
          <p:cNvPr id="9" name="Group 8">
            <a:extLst>
              <a:ext uri="{FF2B5EF4-FFF2-40B4-BE49-F238E27FC236}">
                <a16:creationId xmlns:a16="http://schemas.microsoft.com/office/drawing/2014/main" id="{CDFE89E6-601D-420D-8FEC-01CF3C97F892}"/>
              </a:ext>
            </a:extLst>
          </p:cNvPr>
          <p:cNvGrpSpPr/>
          <p:nvPr/>
        </p:nvGrpSpPr>
        <p:grpSpPr>
          <a:xfrm>
            <a:off x="1241370" y="3331621"/>
            <a:ext cx="2351127" cy="2371663"/>
            <a:chOff x="3634979" y="124056"/>
            <a:chExt cx="5191125" cy="4905375"/>
          </a:xfrm>
        </p:grpSpPr>
        <p:pic>
          <p:nvPicPr>
            <p:cNvPr id="7" name="Picture 6">
              <a:extLst>
                <a:ext uri="{FF2B5EF4-FFF2-40B4-BE49-F238E27FC236}">
                  <a16:creationId xmlns:a16="http://schemas.microsoft.com/office/drawing/2014/main" id="{490D9CD2-FCD5-484F-A029-AF833109E7D0}"/>
                </a:ext>
              </a:extLst>
            </p:cNvPr>
            <p:cNvPicPr>
              <a:picLocks noChangeAspect="1"/>
            </p:cNvPicPr>
            <p:nvPr/>
          </p:nvPicPr>
          <p:blipFill>
            <a:blip r:embed="rId3"/>
            <a:stretch>
              <a:fillRect/>
            </a:stretch>
          </p:blipFill>
          <p:spPr>
            <a:xfrm>
              <a:off x="3634979" y="124056"/>
              <a:ext cx="5191125" cy="4905375"/>
            </a:xfrm>
            <a:prstGeom prst="rect">
              <a:avLst/>
            </a:prstGeom>
          </p:spPr>
        </p:pic>
        <p:pic>
          <p:nvPicPr>
            <p:cNvPr id="8" name="Picture 7">
              <a:extLst>
                <a:ext uri="{FF2B5EF4-FFF2-40B4-BE49-F238E27FC236}">
                  <a16:creationId xmlns:a16="http://schemas.microsoft.com/office/drawing/2014/main" id="{8D5939FD-E22F-4512-B86D-E1C827C808F5}"/>
                </a:ext>
              </a:extLst>
            </p:cNvPr>
            <p:cNvPicPr>
              <a:picLocks noChangeAspect="1"/>
            </p:cNvPicPr>
            <p:nvPr/>
          </p:nvPicPr>
          <p:blipFill>
            <a:blip r:embed="rId4"/>
            <a:stretch>
              <a:fillRect/>
            </a:stretch>
          </p:blipFill>
          <p:spPr>
            <a:xfrm>
              <a:off x="6883004" y="808038"/>
              <a:ext cx="1943100" cy="600075"/>
            </a:xfrm>
            <a:prstGeom prst="rect">
              <a:avLst/>
            </a:prstGeom>
          </p:spPr>
        </p:pic>
      </p:grpSp>
      <p:pic>
        <p:nvPicPr>
          <p:cNvPr id="10" name="Picture 9">
            <a:extLst>
              <a:ext uri="{FF2B5EF4-FFF2-40B4-BE49-F238E27FC236}">
                <a16:creationId xmlns:a16="http://schemas.microsoft.com/office/drawing/2014/main" id="{0F79ABED-4D49-4D0C-A5D9-2A3C2B754081}"/>
              </a:ext>
            </a:extLst>
          </p:cNvPr>
          <p:cNvPicPr>
            <a:picLocks noChangeAspect="1"/>
          </p:cNvPicPr>
          <p:nvPr/>
        </p:nvPicPr>
        <p:blipFill>
          <a:blip r:embed="rId5"/>
          <a:stretch>
            <a:fillRect/>
          </a:stretch>
        </p:blipFill>
        <p:spPr>
          <a:xfrm>
            <a:off x="1245912" y="2112886"/>
            <a:ext cx="2346584" cy="1169769"/>
          </a:xfrm>
          <a:prstGeom prst="rect">
            <a:avLst/>
          </a:prstGeom>
        </p:spPr>
      </p:pic>
      <p:pic>
        <p:nvPicPr>
          <p:cNvPr id="11" name="Picture 10">
            <a:extLst>
              <a:ext uri="{FF2B5EF4-FFF2-40B4-BE49-F238E27FC236}">
                <a16:creationId xmlns:a16="http://schemas.microsoft.com/office/drawing/2014/main" id="{F42DFED6-E711-42ED-99EF-BC68626E7775}"/>
              </a:ext>
            </a:extLst>
          </p:cNvPr>
          <p:cNvPicPr>
            <a:picLocks noChangeAspect="1"/>
          </p:cNvPicPr>
          <p:nvPr/>
        </p:nvPicPr>
        <p:blipFill>
          <a:blip r:embed="rId6"/>
          <a:stretch>
            <a:fillRect/>
          </a:stretch>
        </p:blipFill>
        <p:spPr>
          <a:xfrm>
            <a:off x="3783373" y="4661215"/>
            <a:ext cx="1531394" cy="1033190"/>
          </a:xfrm>
          <a:prstGeom prst="rect">
            <a:avLst/>
          </a:prstGeom>
        </p:spPr>
      </p:pic>
      <p:pic>
        <p:nvPicPr>
          <p:cNvPr id="12" name="Picture 11" descr="Logo white.eps">
            <a:extLst>
              <a:ext uri="{FF2B5EF4-FFF2-40B4-BE49-F238E27FC236}">
                <a16:creationId xmlns:a16="http://schemas.microsoft.com/office/drawing/2014/main" id="{65E24E9B-52F5-4DDB-87FC-93641E5D7A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pic>
        <p:nvPicPr>
          <p:cNvPr id="3" name="Picture 2">
            <a:extLst>
              <a:ext uri="{FF2B5EF4-FFF2-40B4-BE49-F238E27FC236}">
                <a16:creationId xmlns:a16="http://schemas.microsoft.com/office/drawing/2014/main" id="{D5F50204-9745-4F13-B4D6-0E8F08BEA4D8}"/>
              </a:ext>
            </a:extLst>
          </p:cNvPr>
          <p:cNvPicPr>
            <a:picLocks noChangeAspect="1"/>
          </p:cNvPicPr>
          <p:nvPr/>
        </p:nvPicPr>
        <p:blipFill>
          <a:blip r:embed="rId8"/>
          <a:stretch>
            <a:fillRect/>
          </a:stretch>
        </p:blipFill>
        <p:spPr>
          <a:xfrm>
            <a:off x="8741921" y="2148397"/>
            <a:ext cx="3321137" cy="2476806"/>
          </a:xfrm>
          <a:prstGeom prst="rect">
            <a:avLst/>
          </a:prstGeom>
          <a:ln w="38100">
            <a:solidFill>
              <a:schemeClr val="tx1"/>
            </a:solidFill>
          </a:ln>
        </p:spPr>
      </p:pic>
    </p:spTree>
    <p:extLst>
      <p:ext uri="{BB962C8B-B14F-4D97-AF65-F5344CB8AC3E}">
        <p14:creationId xmlns:p14="http://schemas.microsoft.com/office/powerpoint/2010/main" val="1628159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1789510" y="1408113"/>
            <a:ext cx="8560594" cy="704772"/>
          </a:xfrm>
        </p:spPr>
        <p:txBody>
          <a:bodyPr/>
          <a:lstStyle/>
          <a:p>
            <a:r>
              <a:rPr lang="en-US" b="1" dirty="0">
                <a:latin typeface="+mn-lt"/>
              </a:rPr>
              <a:t>Emergency Services &amp; Digital Solutions</a:t>
            </a: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7109" y="2128439"/>
            <a:ext cx="8560594" cy="3259137"/>
          </a:xfrm>
        </p:spPr>
        <p:txBody>
          <a:bodyPr/>
          <a:lstStyle/>
          <a:p>
            <a:r>
              <a:rPr lang="en-US" b="1" dirty="0"/>
              <a:t>University with a broad offering:</a:t>
            </a:r>
          </a:p>
          <a:p>
            <a:pPr lvl="1"/>
            <a:r>
              <a:rPr lang="en-US" b="1" dirty="0">
                <a:solidFill>
                  <a:schemeClr val="bg2">
                    <a:lumMod val="50000"/>
                  </a:schemeClr>
                </a:solidFill>
              </a:rPr>
              <a:t>Sciences, Engineering, Heath, Medical, Business, Humanities, Arts, Education, </a:t>
            </a:r>
            <a:r>
              <a:rPr lang="en-US" b="1" dirty="0" err="1">
                <a:solidFill>
                  <a:schemeClr val="bg2">
                    <a:lumMod val="50000"/>
                  </a:schemeClr>
                </a:solidFill>
              </a:rPr>
              <a:t>etc</a:t>
            </a:r>
            <a:endParaRPr lang="en-US" b="1" dirty="0">
              <a:solidFill>
                <a:schemeClr val="bg2">
                  <a:lumMod val="50000"/>
                </a:schemeClr>
              </a:solidFill>
            </a:endParaRPr>
          </a:p>
          <a:p>
            <a:r>
              <a:rPr lang="en-US" b="1" dirty="0"/>
              <a:t>Strong links to Emergency Services </a:t>
            </a:r>
          </a:p>
          <a:p>
            <a:pPr lvl="1"/>
            <a:r>
              <a:rPr lang="en-US" b="1" dirty="0">
                <a:solidFill>
                  <a:schemeClr val="bg2">
                    <a:lumMod val="50000"/>
                  </a:schemeClr>
                </a:solidFill>
              </a:rPr>
              <a:t>education – Nurses, Doctors, Paramedics, Policing, </a:t>
            </a:r>
            <a:r>
              <a:rPr lang="en-US" b="1" dirty="0" err="1">
                <a:solidFill>
                  <a:schemeClr val="bg2">
                    <a:lumMod val="50000"/>
                  </a:schemeClr>
                </a:solidFill>
              </a:rPr>
              <a:t>etc</a:t>
            </a:r>
            <a:endParaRPr lang="en-US" b="1" dirty="0">
              <a:solidFill>
                <a:schemeClr val="bg2">
                  <a:lumMod val="50000"/>
                </a:schemeClr>
              </a:solidFill>
            </a:endParaRPr>
          </a:p>
          <a:p>
            <a:pPr lvl="1"/>
            <a:r>
              <a:rPr lang="en-US" b="1" dirty="0">
                <a:solidFill>
                  <a:schemeClr val="bg2">
                    <a:lumMod val="50000"/>
                  </a:schemeClr>
                </a:solidFill>
              </a:rPr>
              <a:t>Training – management /leadership/ specialist courses</a:t>
            </a:r>
          </a:p>
          <a:p>
            <a:pPr lvl="1"/>
            <a:r>
              <a:rPr lang="en-US" b="1" dirty="0">
                <a:solidFill>
                  <a:schemeClr val="bg2">
                    <a:lumMod val="50000"/>
                  </a:schemeClr>
                </a:solidFill>
              </a:rPr>
              <a:t>Research programs </a:t>
            </a:r>
          </a:p>
          <a:p>
            <a:pPr lvl="1"/>
            <a:r>
              <a:rPr lang="en-US" b="1" dirty="0">
                <a:solidFill>
                  <a:schemeClr val="bg2">
                    <a:lumMod val="50000"/>
                  </a:schemeClr>
                </a:solidFill>
              </a:rPr>
              <a:t>Joint Developments e.g. ARK  </a:t>
            </a:r>
          </a:p>
          <a:p>
            <a:r>
              <a:rPr lang="en-US" b="1" dirty="0"/>
              <a:t>Computer Science</a:t>
            </a:r>
          </a:p>
          <a:p>
            <a:pPr lvl="1"/>
            <a:r>
              <a:rPr lang="en-US" b="1" dirty="0">
                <a:solidFill>
                  <a:schemeClr val="bg2">
                    <a:lumMod val="50000"/>
                  </a:schemeClr>
                </a:solidFill>
              </a:rPr>
              <a:t>Undergraduate, postgraduate, research, enterprise activities</a:t>
            </a:r>
          </a:p>
          <a:p>
            <a:pPr lvl="1"/>
            <a:r>
              <a:rPr lang="en-US" b="1" dirty="0">
                <a:solidFill>
                  <a:schemeClr val="bg2">
                    <a:lumMod val="50000"/>
                  </a:schemeClr>
                </a:solidFill>
              </a:rPr>
              <a:t>Gaming, VR, AR, MR, AI, etc.</a:t>
            </a:r>
          </a:p>
          <a:p>
            <a:pPr lvl="1"/>
            <a:r>
              <a:rPr lang="en-US" b="1" dirty="0">
                <a:solidFill>
                  <a:schemeClr val="bg2">
                    <a:lumMod val="50000"/>
                  </a:schemeClr>
                </a:solidFill>
              </a:rPr>
              <a:t>SEED – Mission Critical Software – 14 Fire Services  - Established in 2007</a:t>
            </a:r>
            <a:endParaRPr lang="en-US" dirty="0">
              <a:solidFill>
                <a:schemeClr val="bg2">
                  <a:lumMod val="50000"/>
                </a:schemeClr>
              </a:solidFill>
            </a:endParaRPr>
          </a:p>
          <a:p>
            <a:endParaRPr lang="en-GB" dirty="0"/>
          </a:p>
        </p:txBody>
      </p:sp>
      <p:pic>
        <p:nvPicPr>
          <p:cNvPr id="6" name="Picture 5">
            <a:extLst>
              <a:ext uri="{FF2B5EF4-FFF2-40B4-BE49-F238E27FC236}">
                <a16:creationId xmlns:a16="http://schemas.microsoft.com/office/drawing/2014/main" id="{E6DCB20A-A878-431A-AD28-B3EA8243E2C2}"/>
              </a:ext>
            </a:extLst>
          </p:cNvPr>
          <p:cNvPicPr>
            <a:picLocks noChangeAspect="1"/>
          </p:cNvPicPr>
          <p:nvPr/>
        </p:nvPicPr>
        <p:blipFill>
          <a:blip r:embed="rId2"/>
          <a:stretch>
            <a:fillRect/>
          </a:stretch>
        </p:blipFill>
        <p:spPr>
          <a:xfrm>
            <a:off x="7983752" y="3154844"/>
            <a:ext cx="3776896" cy="1590272"/>
          </a:xfrm>
          <a:prstGeom prst="rect">
            <a:avLst/>
          </a:prstGeom>
        </p:spPr>
      </p:pic>
      <p:pic>
        <p:nvPicPr>
          <p:cNvPr id="7" name="Picture 6" descr="Logo white.eps">
            <a:extLst>
              <a:ext uri="{FF2B5EF4-FFF2-40B4-BE49-F238E27FC236}">
                <a16:creationId xmlns:a16="http://schemas.microsoft.com/office/drawing/2014/main" id="{8D84CE0E-E1C7-43C6-B7EE-30BBEC6E2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spTree>
    <p:extLst>
      <p:ext uri="{BB962C8B-B14F-4D97-AF65-F5344CB8AC3E}">
        <p14:creationId xmlns:p14="http://schemas.microsoft.com/office/powerpoint/2010/main" val="1476507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1789510" y="1408113"/>
            <a:ext cx="8560594" cy="704772"/>
          </a:xfrm>
        </p:spPr>
        <p:txBody>
          <a:bodyPr/>
          <a:lstStyle/>
          <a:p>
            <a:r>
              <a:rPr lang="en-US" b="1" dirty="0">
                <a:latin typeface="+mn-lt"/>
              </a:rPr>
              <a:t>Lampada </a:t>
            </a: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7109" y="2128439"/>
            <a:ext cx="8560594" cy="3259137"/>
          </a:xfrm>
        </p:spPr>
        <p:txBody>
          <a:bodyPr/>
          <a:lstStyle/>
          <a:p>
            <a:pPr marL="214313" indent="-214313">
              <a:buFont typeface="Arial" panose="020B0604020202020204" pitchFamily="34" charset="0"/>
              <a:buChar char="•"/>
            </a:pPr>
            <a:endParaRPr lang="en-GB" sz="2000" b="1" dirty="0">
              <a:solidFill>
                <a:srgbClr val="3E454E"/>
              </a:solidFill>
            </a:endParaRPr>
          </a:p>
          <a:p>
            <a:pPr marL="214313" indent="-214313">
              <a:buFont typeface="Arial" panose="020B0604020202020204" pitchFamily="34" charset="0"/>
              <a:buChar char="•"/>
            </a:pPr>
            <a:r>
              <a:rPr lang="en-GB" b="1" dirty="0"/>
              <a:t>Owned by the University of Hull to turn world leading research into a real world applications</a:t>
            </a:r>
          </a:p>
          <a:p>
            <a:pPr marL="214313" indent="-214313">
              <a:buFont typeface="Arial" panose="020B0604020202020204" pitchFamily="34" charset="0"/>
              <a:buChar char="•"/>
            </a:pPr>
            <a:r>
              <a:rPr lang="en-GB" b="1" dirty="0"/>
              <a:t>A rapidly growing technology business that specialises in the commercialisation of products &amp; IP.</a:t>
            </a:r>
          </a:p>
          <a:p>
            <a:pPr marL="214313" indent="-214313">
              <a:buFont typeface="Arial" panose="020B0604020202020204" pitchFamily="34" charset="0"/>
              <a:buChar char="•"/>
            </a:pPr>
            <a:r>
              <a:rPr lang="en-GB" b="1" dirty="0"/>
              <a:t>We offer a wholly unique partnership model that blends expertise within your organisation with world leading academic research, highly trained technology consultants with emerging talent from within the University.</a:t>
            </a:r>
          </a:p>
          <a:p>
            <a:pPr marL="214313" indent="-214313">
              <a:buFont typeface="Arial" panose="020B0604020202020204" pitchFamily="34" charset="0"/>
              <a:buChar char="•"/>
            </a:pPr>
            <a:r>
              <a:rPr lang="en-GB" b="1" dirty="0"/>
              <a:t>Based in the new Aura Innovation Centre – low carbon and digital </a:t>
            </a:r>
            <a:r>
              <a:rPr lang="en-GB" b="1" dirty="0">
                <a:solidFill>
                  <a:srgbClr val="3E454E"/>
                </a:solidFill>
              </a:rPr>
              <a:t>innovation </a:t>
            </a:r>
          </a:p>
          <a:p>
            <a:pPr marL="214313" indent="-214313">
              <a:buFont typeface="Arial" panose="020B0604020202020204" pitchFamily="34" charset="0"/>
              <a:buChar char="•"/>
            </a:pPr>
            <a:r>
              <a:rPr lang="en-GB" b="1" dirty="0">
                <a:solidFill>
                  <a:srgbClr val="DC3092"/>
                </a:solidFill>
              </a:rPr>
              <a:t>NOT</a:t>
            </a:r>
            <a:r>
              <a:rPr lang="en-GB" b="1" dirty="0">
                <a:solidFill>
                  <a:srgbClr val="3E454E"/>
                </a:solidFill>
              </a:rPr>
              <a:t> </a:t>
            </a:r>
            <a:r>
              <a:rPr lang="en-GB" b="1" dirty="0"/>
              <a:t>just a Software development company</a:t>
            </a:r>
          </a:p>
          <a:p>
            <a:pPr marL="214313" indent="-214313">
              <a:buFont typeface="Arial" panose="020B0604020202020204" pitchFamily="34" charset="0"/>
              <a:buChar char="•"/>
            </a:pPr>
            <a:endParaRPr lang="en-GB" sz="2000" dirty="0">
              <a:solidFill>
                <a:srgbClr val="3E454E"/>
              </a:solidFill>
              <a:latin typeface="Raleway" panose="020B0503030101060003" pitchFamily="34" charset="77"/>
            </a:endParaRPr>
          </a:p>
          <a:p>
            <a:pPr marL="214313" indent="-214313">
              <a:buFont typeface="Arial" panose="020B0604020202020204" pitchFamily="34" charset="0"/>
              <a:buChar char="•"/>
            </a:pPr>
            <a:endParaRPr lang="en-GB" sz="2000" dirty="0">
              <a:solidFill>
                <a:srgbClr val="3E454E"/>
              </a:solidFill>
              <a:latin typeface="Raleway" panose="020B0503030101060003" pitchFamily="34" charset="77"/>
            </a:endParaRPr>
          </a:p>
          <a:p>
            <a:endParaRPr lang="en-GB" sz="2000" dirty="0"/>
          </a:p>
        </p:txBody>
      </p:sp>
      <p:pic>
        <p:nvPicPr>
          <p:cNvPr id="5" name="Picture 4">
            <a:extLst>
              <a:ext uri="{FF2B5EF4-FFF2-40B4-BE49-F238E27FC236}">
                <a16:creationId xmlns:a16="http://schemas.microsoft.com/office/drawing/2014/main" id="{726276D6-B290-4728-B7A6-BDFEB84BD6E5}"/>
              </a:ext>
            </a:extLst>
          </p:cNvPr>
          <p:cNvPicPr>
            <a:picLocks noChangeAspect="1"/>
          </p:cNvPicPr>
          <p:nvPr/>
        </p:nvPicPr>
        <p:blipFill>
          <a:blip r:embed="rId2"/>
          <a:stretch>
            <a:fillRect/>
          </a:stretch>
        </p:blipFill>
        <p:spPr>
          <a:xfrm>
            <a:off x="8632122" y="199645"/>
            <a:ext cx="3237257" cy="1748394"/>
          </a:xfrm>
          <a:prstGeom prst="rect">
            <a:avLst/>
          </a:prstGeom>
        </p:spPr>
      </p:pic>
      <p:pic>
        <p:nvPicPr>
          <p:cNvPr id="6" name="Picture 5" descr="Logo white.eps">
            <a:extLst>
              <a:ext uri="{FF2B5EF4-FFF2-40B4-BE49-F238E27FC236}">
                <a16:creationId xmlns:a16="http://schemas.microsoft.com/office/drawing/2014/main" id="{0D174BC2-8511-4B08-856D-A1B033073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5470" y="6109253"/>
            <a:ext cx="1617737" cy="549102"/>
          </a:xfrm>
          <a:prstGeom prst="rect">
            <a:avLst/>
          </a:prstGeom>
        </p:spPr>
      </p:pic>
    </p:spTree>
    <p:extLst>
      <p:ext uri="{BB962C8B-B14F-4D97-AF65-F5344CB8AC3E}">
        <p14:creationId xmlns:p14="http://schemas.microsoft.com/office/powerpoint/2010/main" val="266531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1789510" y="1408113"/>
            <a:ext cx="8560594" cy="7047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b="1" dirty="0">
                <a:latin typeface="+mn-lt"/>
              </a:rPr>
              <a:t>Lampada DS</a:t>
            </a:r>
            <a:br>
              <a:rPr lang="en-GB" b="1" dirty="0">
                <a:latin typeface="+mn-lt"/>
              </a:rPr>
            </a:b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832207" y="2128439"/>
            <a:ext cx="9515496" cy="3259137"/>
          </a:xfrm>
        </p:spPr>
        <p:txBody>
          <a:bodyPr/>
          <a:lstStyle/>
          <a:p>
            <a:pPr marL="457200" indent="-457200">
              <a:buFont typeface="+mj-lt"/>
              <a:buAutoNum type="arabicPeriod"/>
            </a:pPr>
            <a:r>
              <a:rPr lang="en-GB" b="1" dirty="0"/>
              <a:t>Emergency Services</a:t>
            </a:r>
          </a:p>
          <a:p>
            <a:pPr marL="342900" lvl="1" indent="0">
              <a:buNone/>
            </a:pPr>
            <a:r>
              <a:rPr lang="en-GB" sz="2100" b="1" dirty="0">
                <a:solidFill>
                  <a:schemeClr val="bg2">
                    <a:lumMod val="50000"/>
                  </a:schemeClr>
                </a:solidFill>
                <a:cs typeface="Didot" panose="02000503000000020003" pitchFamily="2" charset="-79"/>
              </a:rPr>
              <a:t>	</a:t>
            </a:r>
            <a:r>
              <a:rPr lang="en-GB" sz="2000" b="1" dirty="0">
                <a:solidFill>
                  <a:schemeClr val="bg2">
                    <a:lumMod val="50000"/>
                  </a:schemeClr>
                </a:solidFill>
              </a:rPr>
              <a:t>Providing Intelligent Response services</a:t>
            </a:r>
          </a:p>
          <a:p>
            <a:pPr marL="342900" lvl="1" indent="0">
              <a:buNone/>
            </a:pPr>
            <a:endParaRPr lang="en-GB" sz="2000" b="1" dirty="0">
              <a:solidFill>
                <a:schemeClr val="bg2">
                  <a:lumMod val="50000"/>
                </a:schemeClr>
              </a:solidFill>
            </a:endParaRPr>
          </a:p>
          <a:p>
            <a:pPr marL="457200" indent="-457200">
              <a:buFont typeface="+mj-lt"/>
              <a:buAutoNum type="arabicPeriod"/>
            </a:pPr>
            <a:r>
              <a:rPr lang="en-GB" b="1" dirty="0"/>
              <a:t>Education &amp; Training</a:t>
            </a:r>
          </a:p>
          <a:p>
            <a:pPr marL="342900" lvl="1" indent="0">
              <a:buNone/>
            </a:pPr>
            <a:r>
              <a:rPr lang="en-GB" sz="2100" b="1" dirty="0">
                <a:solidFill>
                  <a:schemeClr val="bg2">
                    <a:lumMod val="50000"/>
                  </a:schemeClr>
                </a:solidFill>
              </a:rPr>
              <a:t>	</a:t>
            </a:r>
            <a:r>
              <a:rPr lang="en-GB" sz="2000" b="1" dirty="0">
                <a:solidFill>
                  <a:schemeClr val="bg2">
                    <a:lumMod val="50000"/>
                  </a:schemeClr>
                </a:solidFill>
              </a:rPr>
              <a:t>Providing Learning &amp; immersive experiences</a:t>
            </a:r>
          </a:p>
          <a:p>
            <a:pPr marL="342900" lvl="1" indent="0">
              <a:buNone/>
            </a:pPr>
            <a:endParaRPr lang="en-GB" sz="2000" b="1" dirty="0">
              <a:solidFill>
                <a:schemeClr val="bg2">
                  <a:lumMod val="50000"/>
                </a:schemeClr>
              </a:solidFill>
            </a:endParaRPr>
          </a:p>
          <a:p>
            <a:pPr marL="457200" indent="-457200">
              <a:buFont typeface="+mj-lt"/>
              <a:buAutoNum type="arabicPeriod"/>
            </a:pPr>
            <a:r>
              <a:rPr lang="en-GB" b="1" dirty="0"/>
              <a:t>Traditional Mid to Large Enterprises</a:t>
            </a:r>
          </a:p>
          <a:p>
            <a:pPr marL="342900" lvl="1" indent="0">
              <a:buNone/>
            </a:pPr>
            <a:r>
              <a:rPr lang="en-GB" sz="2000" b="1" dirty="0">
                <a:solidFill>
                  <a:schemeClr val="bg2">
                    <a:lumMod val="50000"/>
                  </a:schemeClr>
                </a:solidFill>
              </a:rPr>
              <a:t>	Offering full stack digital service solutions</a:t>
            </a:r>
          </a:p>
          <a:p>
            <a:pPr marL="214313" indent="-214313">
              <a:buFont typeface="Arial" panose="020B0604020202020204" pitchFamily="34" charset="0"/>
              <a:buChar char="•"/>
            </a:pPr>
            <a:endParaRPr lang="en-GB" sz="2000" dirty="0">
              <a:latin typeface="Raleway" panose="020B0503030101060003" pitchFamily="34" charset="77"/>
            </a:endParaRPr>
          </a:p>
          <a:p>
            <a:pPr marL="214313" indent="-214313">
              <a:buFont typeface="Arial" panose="020B0604020202020204" pitchFamily="34" charset="0"/>
              <a:buChar char="•"/>
            </a:pPr>
            <a:endParaRPr lang="en-GB" sz="2000" dirty="0">
              <a:latin typeface="Raleway" panose="020B0503030101060003" pitchFamily="34" charset="77"/>
            </a:endParaRPr>
          </a:p>
          <a:p>
            <a:endParaRPr lang="en-GB" sz="2000" dirty="0"/>
          </a:p>
        </p:txBody>
      </p:sp>
      <p:pic>
        <p:nvPicPr>
          <p:cNvPr id="6" name="Picture 5">
            <a:extLst>
              <a:ext uri="{FF2B5EF4-FFF2-40B4-BE49-F238E27FC236}">
                <a16:creationId xmlns:a16="http://schemas.microsoft.com/office/drawing/2014/main" id="{4E0C898D-1947-4240-9D3F-5222B1192449}"/>
              </a:ext>
            </a:extLst>
          </p:cNvPr>
          <p:cNvPicPr>
            <a:picLocks noChangeAspect="1"/>
          </p:cNvPicPr>
          <p:nvPr/>
        </p:nvPicPr>
        <p:blipFill rotWithShape="1">
          <a:blip r:embed="rId2"/>
          <a:srcRect l="6579" t="510" r="14474" b="2551"/>
          <a:stretch/>
        </p:blipFill>
        <p:spPr>
          <a:xfrm>
            <a:off x="7667814" y="1575799"/>
            <a:ext cx="4320000" cy="3420000"/>
          </a:xfrm>
          <a:prstGeom prst="rect">
            <a:avLst/>
          </a:prstGeom>
        </p:spPr>
      </p:pic>
      <p:pic>
        <p:nvPicPr>
          <p:cNvPr id="7" name="Picture 6" descr="Logo white.eps">
            <a:extLst>
              <a:ext uri="{FF2B5EF4-FFF2-40B4-BE49-F238E27FC236}">
                <a16:creationId xmlns:a16="http://schemas.microsoft.com/office/drawing/2014/main" id="{AD447906-363E-41EF-8718-AE940DDEF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spTree>
    <p:extLst>
      <p:ext uri="{BB962C8B-B14F-4D97-AF65-F5344CB8AC3E}">
        <p14:creationId xmlns:p14="http://schemas.microsoft.com/office/powerpoint/2010/main" val="429152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522570" y="1470424"/>
            <a:ext cx="4027396" cy="7047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GB" sz="2800" b="1" dirty="0">
                <a:latin typeface="+mn-lt"/>
              </a:rPr>
              <a:t>HFR Solutions</a:t>
            </a:r>
            <a:br>
              <a:rPr lang="en-GB" b="1" dirty="0">
                <a:latin typeface="+mn-lt"/>
              </a:rPr>
            </a:b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7109" y="2093205"/>
            <a:ext cx="7863667" cy="3294371"/>
          </a:xfrm>
        </p:spPr>
        <p:txBody>
          <a:bodyPr/>
          <a:lstStyle/>
          <a:p>
            <a:pPr marL="214313" indent="-214313">
              <a:buFont typeface="Arial" panose="020B0604020202020204" pitchFamily="34" charset="0"/>
              <a:buChar char="•"/>
            </a:pPr>
            <a:endParaRPr lang="en-GB" sz="2000" dirty="0">
              <a:latin typeface="Raleway" panose="020B0503030101060003" pitchFamily="34" charset="77"/>
            </a:endParaRPr>
          </a:p>
          <a:p>
            <a:pPr marL="214313" indent="-214313">
              <a:buFont typeface="Arial" panose="020B0604020202020204" pitchFamily="34" charset="0"/>
              <a:buChar char="•"/>
            </a:pPr>
            <a:endParaRPr lang="en-GB" sz="2000" dirty="0">
              <a:latin typeface="Raleway" panose="020B0503030101060003" pitchFamily="34" charset="77"/>
            </a:endParaRPr>
          </a:p>
          <a:p>
            <a:endParaRPr lang="en-GB" sz="2000" dirty="0"/>
          </a:p>
        </p:txBody>
      </p:sp>
      <p:pic>
        <p:nvPicPr>
          <p:cNvPr id="7" name="Picture 6" descr="Logo white.eps">
            <a:extLst>
              <a:ext uri="{FF2B5EF4-FFF2-40B4-BE49-F238E27FC236}">
                <a16:creationId xmlns:a16="http://schemas.microsoft.com/office/drawing/2014/main" id="{AD447906-363E-41EF-8718-AE940DDEF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pic>
        <p:nvPicPr>
          <p:cNvPr id="9" name="Picture 2" descr="Image result for hfr solutions">
            <a:extLst>
              <a:ext uri="{FF2B5EF4-FFF2-40B4-BE49-F238E27FC236}">
                <a16:creationId xmlns:a16="http://schemas.microsoft.com/office/drawing/2014/main" id="{42E38AA9-ACDE-4ADD-AC21-3E681E205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914" y="401989"/>
            <a:ext cx="3149516" cy="15551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hfr solutions">
            <a:extLst>
              <a:ext uri="{FF2B5EF4-FFF2-40B4-BE49-F238E27FC236}">
                <a16:creationId xmlns:a16="http://schemas.microsoft.com/office/drawing/2014/main" id="{B2BE62A3-CEA5-4C3C-9185-4E95D0E98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985" y="2175197"/>
            <a:ext cx="3680679" cy="3212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73AF4A9-8087-46AD-B8AC-7D5ABF35A347}"/>
              </a:ext>
            </a:extLst>
          </p:cNvPr>
          <p:cNvSpPr txBox="1"/>
          <p:nvPr/>
        </p:nvSpPr>
        <p:spPr>
          <a:xfrm>
            <a:off x="475220" y="1960660"/>
            <a:ext cx="7754380" cy="4031873"/>
          </a:xfrm>
          <a:prstGeom prst="rect">
            <a:avLst/>
          </a:prstGeom>
          <a:noFill/>
        </p:spPr>
        <p:txBody>
          <a:bodyPr wrap="square" rtlCol="0">
            <a:spAutoFit/>
          </a:bodyPr>
          <a:lstStyle/>
          <a:p>
            <a:pPr marL="285750" indent="-285750">
              <a:buFont typeface="Arial" panose="020B0604020202020204" pitchFamily="34" charset="0"/>
              <a:buChar char="•"/>
            </a:pPr>
            <a:r>
              <a:rPr lang="en-GB" sz="1700" dirty="0"/>
              <a:t>Established in 2012</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To take the skills of Humberside Fire and Rescue Service to the commercial sector</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Our operational response staff and instructors include serving fire officers, with vast rescue and response expertise in their respective disciplines</a:t>
            </a:r>
          </a:p>
          <a:p>
            <a:pPr marL="285750" lvl="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Quality Management Systems – ISO 9001, 14001 and 45001</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Recognised accredited courses </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Supports HFRS strategic objective of creating safer communities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Community interest company</a:t>
            </a: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371208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64BF35-8E36-4725-A6BC-0BD153CFE6B5}"/>
              </a:ext>
            </a:extLst>
          </p:cNvPr>
          <p:cNvSpPr/>
          <p:nvPr/>
        </p:nvSpPr>
        <p:spPr>
          <a:xfrm>
            <a:off x="0" y="997526"/>
            <a:ext cx="5327073" cy="2031325"/>
          </a:xfrm>
          <a:prstGeom prst="rect">
            <a:avLst/>
          </a:prstGeom>
        </p:spPr>
        <p:txBody>
          <a:bodyPr wrap="square">
            <a:spAutoFit/>
          </a:bodyPr>
          <a:lstStyle/>
          <a:p>
            <a:pPr marL="285750" indent="-285750">
              <a:buFont typeface="Arial" panose="020B0604020202020204" pitchFamily="34" charset="0"/>
              <a:buChar char="•"/>
            </a:pPr>
            <a:r>
              <a:rPr lang="en-GB"/>
              <a:t>Emergency Response Services and Rescue Teams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Emergency Planning</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Consultancy</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Workplace safety training specialists</a:t>
            </a:r>
          </a:p>
        </p:txBody>
      </p:sp>
      <p:pic>
        <p:nvPicPr>
          <p:cNvPr id="11" name="Picture 10">
            <a:extLst>
              <a:ext uri="{FF2B5EF4-FFF2-40B4-BE49-F238E27FC236}">
                <a16:creationId xmlns:a16="http://schemas.microsoft.com/office/drawing/2014/main" id="{B6C32116-7CC4-450D-9D66-0F8D24480E84}"/>
              </a:ext>
            </a:extLst>
          </p:cNvPr>
          <p:cNvPicPr>
            <a:picLocks noChangeAspect="1"/>
          </p:cNvPicPr>
          <p:nvPr/>
        </p:nvPicPr>
        <p:blipFill rotWithShape="1">
          <a:blip r:embed="rId3">
            <a:extLst>
              <a:ext uri="{28A0092B-C50C-407E-A947-70E740481C1C}">
                <a14:useLocalDpi xmlns:a14="http://schemas.microsoft.com/office/drawing/2010/main" val="0"/>
              </a:ext>
            </a:extLst>
          </a:blip>
          <a:srcRect l="8674" r="8674"/>
          <a:stretch/>
        </p:blipFill>
        <p:spPr>
          <a:xfrm>
            <a:off x="-2" y="3616193"/>
            <a:ext cx="4130072" cy="3228109"/>
          </a:xfrm>
          <a:prstGeom prst="rect">
            <a:avLst/>
          </a:prstGeom>
        </p:spPr>
      </p:pic>
      <p:pic>
        <p:nvPicPr>
          <p:cNvPr id="13" name="Picture 12">
            <a:extLst>
              <a:ext uri="{FF2B5EF4-FFF2-40B4-BE49-F238E27FC236}">
                <a16:creationId xmlns:a16="http://schemas.microsoft.com/office/drawing/2014/main" id="{1BEBC968-D30E-4DB5-A426-0B5CE15AB5C9}"/>
              </a:ext>
            </a:extLst>
          </p:cNvPr>
          <p:cNvPicPr>
            <a:picLocks noChangeAspect="1"/>
          </p:cNvPicPr>
          <p:nvPr/>
        </p:nvPicPr>
        <p:blipFill rotWithShape="1">
          <a:blip r:embed="rId4">
            <a:extLst>
              <a:ext uri="{28A0092B-C50C-407E-A947-70E740481C1C}">
                <a14:useLocalDpi xmlns:a14="http://schemas.microsoft.com/office/drawing/2010/main" val="0"/>
              </a:ext>
            </a:extLst>
          </a:blip>
          <a:srcRect l="7766" r="10166"/>
          <a:stretch/>
        </p:blipFill>
        <p:spPr>
          <a:xfrm>
            <a:off x="7826477" y="3624066"/>
            <a:ext cx="4365523" cy="3228109"/>
          </a:xfrm>
          <a:prstGeom prst="rect">
            <a:avLst/>
          </a:prstGeom>
        </p:spPr>
      </p:pic>
      <p:pic>
        <p:nvPicPr>
          <p:cNvPr id="15" name="Picture 14">
            <a:extLst>
              <a:ext uri="{FF2B5EF4-FFF2-40B4-BE49-F238E27FC236}">
                <a16:creationId xmlns:a16="http://schemas.microsoft.com/office/drawing/2014/main" id="{B1FCD4BE-4409-4312-9DE1-563503B8B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8140"/>
            <a:ext cx="4563473" cy="3648031"/>
          </a:xfrm>
          <a:prstGeom prst="rect">
            <a:avLst/>
          </a:prstGeom>
        </p:spPr>
      </p:pic>
      <p:pic>
        <p:nvPicPr>
          <p:cNvPr id="17" name="Picture 16">
            <a:extLst>
              <a:ext uri="{FF2B5EF4-FFF2-40B4-BE49-F238E27FC236}">
                <a16:creationId xmlns:a16="http://schemas.microsoft.com/office/drawing/2014/main" id="{6436F772-C081-4CE5-A7B4-162AF3AAF6FD}"/>
              </a:ext>
            </a:extLst>
          </p:cNvPr>
          <p:cNvPicPr>
            <a:picLocks noChangeAspect="1"/>
          </p:cNvPicPr>
          <p:nvPr/>
        </p:nvPicPr>
        <p:blipFill rotWithShape="1">
          <a:blip r:embed="rId6">
            <a:extLst>
              <a:ext uri="{28A0092B-C50C-407E-A947-70E740481C1C}">
                <a14:useLocalDpi xmlns:a14="http://schemas.microsoft.com/office/drawing/2010/main" val="0"/>
              </a:ext>
            </a:extLst>
          </a:blip>
          <a:srcRect l="15869"/>
          <a:stretch/>
        </p:blipFill>
        <p:spPr>
          <a:xfrm>
            <a:off x="7628527" y="0"/>
            <a:ext cx="4563473" cy="3616194"/>
          </a:xfrm>
          <a:prstGeom prst="rect">
            <a:avLst/>
          </a:prstGeom>
        </p:spPr>
      </p:pic>
      <p:pic>
        <p:nvPicPr>
          <p:cNvPr id="19" name="Picture 18">
            <a:extLst>
              <a:ext uri="{FF2B5EF4-FFF2-40B4-BE49-F238E27FC236}">
                <a16:creationId xmlns:a16="http://schemas.microsoft.com/office/drawing/2014/main" id="{703DBA63-0846-4174-9654-60D3AACCD6E0}"/>
              </a:ext>
            </a:extLst>
          </p:cNvPr>
          <p:cNvPicPr>
            <a:picLocks noChangeAspect="1"/>
          </p:cNvPicPr>
          <p:nvPr/>
        </p:nvPicPr>
        <p:blipFill rotWithShape="1">
          <a:blip r:embed="rId7">
            <a:extLst>
              <a:ext uri="{28A0092B-C50C-407E-A947-70E740481C1C}">
                <a14:useLocalDpi xmlns:a14="http://schemas.microsoft.com/office/drawing/2010/main" val="0"/>
              </a:ext>
            </a:extLst>
          </a:blip>
          <a:srcRect l="8544" r="21132"/>
          <a:stretch/>
        </p:blipFill>
        <p:spPr>
          <a:xfrm>
            <a:off x="4077985" y="-2222"/>
            <a:ext cx="3848202" cy="3648030"/>
          </a:xfrm>
          <a:prstGeom prst="rect">
            <a:avLst/>
          </a:prstGeom>
        </p:spPr>
      </p:pic>
      <p:pic>
        <p:nvPicPr>
          <p:cNvPr id="23" name="Picture 22">
            <a:extLst>
              <a:ext uri="{FF2B5EF4-FFF2-40B4-BE49-F238E27FC236}">
                <a16:creationId xmlns:a16="http://schemas.microsoft.com/office/drawing/2014/main" id="{7BF86819-8CFF-4C16-B1C9-8A65DA6CE535}"/>
              </a:ext>
            </a:extLst>
          </p:cNvPr>
          <p:cNvPicPr>
            <a:picLocks noChangeAspect="1"/>
          </p:cNvPicPr>
          <p:nvPr/>
        </p:nvPicPr>
        <p:blipFill rotWithShape="1">
          <a:blip r:embed="rId8">
            <a:extLst>
              <a:ext uri="{28A0092B-C50C-407E-A947-70E740481C1C}">
                <a14:useLocalDpi xmlns:a14="http://schemas.microsoft.com/office/drawing/2010/main" val="0"/>
              </a:ext>
            </a:extLst>
          </a:blip>
          <a:srcRect r="6494"/>
          <a:stretch/>
        </p:blipFill>
        <p:spPr>
          <a:xfrm>
            <a:off x="4084821" y="3632112"/>
            <a:ext cx="4365524" cy="3212189"/>
          </a:xfrm>
          <a:prstGeom prst="rect">
            <a:avLst/>
          </a:prstGeom>
        </p:spPr>
      </p:pic>
    </p:spTree>
    <p:extLst>
      <p:ext uri="{BB962C8B-B14F-4D97-AF65-F5344CB8AC3E}">
        <p14:creationId xmlns:p14="http://schemas.microsoft.com/office/powerpoint/2010/main" val="3793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65C73-51E8-44FC-8FBA-2E719055B3A8}"/>
              </a:ext>
            </a:extLst>
          </p:cNvPr>
          <p:cNvSpPr>
            <a:spLocks noGrp="1"/>
          </p:cNvSpPr>
          <p:nvPr>
            <p:ph type="title"/>
          </p:nvPr>
        </p:nvSpPr>
        <p:spPr>
          <a:xfrm>
            <a:off x="577654" y="1373763"/>
            <a:ext cx="7255339" cy="41097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3200" b="1" dirty="0">
                <a:latin typeface="+mn-lt"/>
              </a:rPr>
              <a:t>Digital Tech for Emergency Planning</a:t>
            </a:r>
            <a:br>
              <a:rPr lang="en-GB" b="1" dirty="0">
                <a:latin typeface="+mn-lt"/>
              </a:rPr>
            </a:br>
            <a:endParaRPr lang="en-GB" b="1" dirty="0">
              <a:latin typeface="+mn-lt"/>
            </a:endParaRPr>
          </a:p>
        </p:txBody>
      </p:sp>
      <p:sp>
        <p:nvSpPr>
          <p:cNvPr id="3" name="Content Placeholder 2">
            <a:extLst>
              <a:ext uri="{FF2B5EF4-FFF2-40B4-BE49-F238E27FC236}">
                <a16:creationId xmlns:a16="http://schemas.microsoft.com/office/drawing/2014/main" id="{B81432B0-B301-41B1-B5BF-4CC1C57BD956}"/>
              </a:ext>
            </a:extLst>
          </p:cNvPr>
          <p:cNvSpPr>
            <a:spLocks noGrp="1"/>
          </p:cNvSpPr>
          <p:nvPr>
            <p:ph idx="1"/>
          </p:nvPr>
        </p:nvSpPr>
        <p:spPr>
          <a:xfrm>
            <a:off x="1787109" y="2128439"/>
            <a:ext cx="8560594" cy="3259137"/>
          </a:xfrm>
        </p:spPr>
        <p:txBody>
          <a:bodyPr/>
          <a:lstStyle/>
          <a:p>
            <a:pPr marL="214313" indent="-214313">
              <a:buFont typeface="Arial" panose="020B0604020202020204" pitchFamily="34" charset="0"/>
              <a:buChar char="•"/>
            </a:pPr>
            <a:endParaRPr lang="en-GB" sz="2000" dirty="0">
              <a:latin typeface="Raleway" panose="020B0503030101060003" pitchFamily="34" charset="77"/>
            </a:endParaRPr>
          </a:p>
          <a:p>
            <a:pPr marL="214313" indent="-214313">
              <a:buFont typeface="Arial" panose="020B0604020202020204" pitchFamily="34" charset="0"/>
              <a:buChar char="•"/>
            </a:pPr>
            <a:endParaRPr lang="en-GB" sz="2000" dirty="0">
              <a:latin typeface="Raleway" panose="020B0503030101060003" pitchFamily="34" charset="77"/>
            </a:endParaRPr>
          </a:p>
          <a:p>
            <a:endParaRPr lang="en-GB" sz="2000" dirty="0"/>
          </a:p>
        </p:txBody>
      </p:sp>
      <p:pic>
        <p:nvPicPr>
          <p:cNvPr id="7" name="Picture 6" descr="Logo white.eps">
            <a:extLst>
              <a:ext uri="{FF2B5EF4-FFF2-40B4-BE49-F238E27FC236}">
                <a16:creationId xmlns:a16="http://schemas.microsoft.com/office/drawing/2014/main" id="{AD447906-363E-41EF-8718-AE940DDEFA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566" y="6056118"/>
            <a:ext cx="1617737" cy="549102"/>
          </a:xfrm>
          <a:prstGeom prst="rect">
            <a:avLst/>
          </a:prstGeom>
        </p:spPr>
      </p:pic>
      <p:pic>
        <p:nvPicPr>
          <p:cNvPr id="10" name="Picture 4" descr="Image result for commah sites across uk">
            <a:extLst>
              <a:ext uri="{FF2B5EF4-FFF2-40B4-BE49-F238E27FC236}">
                <a16:creationId xmlns:a16="http://schemas.microsoft.com/office/drawing/2014/main" id="{8F2F0E70-D12F-4005-9375-0BC88ACED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685" y="560381"/>
            <a:ext cx="2260315" cy="24163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saltend">
            <a:extLst>
              <a:ext uri="{FF2B5EF4-FFF2-40B4-BE49-F238E27FC236}">
                <a16:creationId xmlns:a16="http://schemas.microsoft.com/office/drawing/2014/main" id="{B65D742B-399D-47B2-8C06-0ADC58D5D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740" y="560383"/>
            <a:ext cx="2286000" cy="24163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comah sites scotland">
            <a:extLst>
              <a:ext uri="{FF2B5EF4-FFF2-40B4-BE49-F238E27FC236}">
                <a16:creationId xmlns:a16="http://schemas.microsoft.com/office/drawing/2014/main" id="{5852F96D-5724-465D-B69F-C76DE796FE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0414" y="3087490"/>
            <a:ext cx="2243326" cy="22705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comah sites scotland">
            <a:extLst>
              <a:ext uri="{FF2B5EF4-FFF2-40B4-BE49-F238E27FC236}">
                <a16:creationId xmlns:a16="http://schemas.microsoft.com/office/drawing/2014/main" id="{6735ADD0-AA03-4C8F-91D6-92FF018785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3310" y="3057984"/>
            <a:ext cx="2286000" cy="2300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965F09-95DD-4722-A4DE-EC4B554CA68A}"/>
              </a:ext>
            </a:extLst>
          </p:cNvPr>
          <p:cNvSpPr txBox="1"/>
          <p:nvPr/>
        </p:nvSpPr>
        <p:spPr>
          <a:xfrm>
            <a:off x="418641" y="1784733"/>
            <a:ext cx="6757810" cy="3293209"/>
          </a:xfrm>
          <a:prstGeom prst="rect">
            <a:avLst/>
          </a:prstGeom>
          <a:noFill/>
        </p:spPr>
        <p:txBody>
          <a:bodyPr wrap="square" spcCol="180000" rtlCol="0">
            <a:spAutoFit/>
          </a:bodyPr>
          <a:lstStyle/>
          <a:p>
            <a:pPr marL="171450" indent="-171450">
              <a:buFont typeface="Arial" panose="020B0604020202020204" pitchFamily="34" charset="0"/>
              <a:buChar char="•"/>
            </a:pPr>
            <a:r>
              <a:rPr lang="en-US" sz="1600" dirty="0"/>
              <a:t>The Problem – Emergency Planning Training needs to be as realistic as possible. Currently there is no digital tool which enables a visual and immersive experience.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Challenge – The software needed to be flexible, simple to use and incorporate all areas of an Emergency Plan at all levels – Operational, Tactical and Strategic.</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Solution – Large Incident Multiple Agency (LIMA) software allows for effective testing of a sites Emergency planning and preparedness. </a:t>
            </a:r>
            <a:r>
              <a:rPr lang="en-GB" sz="1600" dirty="0"/>
              <a:t>LIMA offers Incident Management Teams a professional platform to replicate realistic site incidents with a clear visual perspective.</a:t>
            </a:r>
          </a:p>
        </p:txBody>
      </p:sp>
      <p:pic>
        <p:nvPicPr>
          <p:cNvPr id="6" name="Picture 5" descr="Logo&#10;&#10;Description automatically generated">
            <a:extLst>
              <a:ext uri="{FF2B5EF4-FFF2-40B4-BE49-F238E27FC236}">
                <a16:creationId xmlns:a16="http://schemas.microsoft.com/office/drawing/2014/main" id="{A6AEDD01-DB6C-4E86-B961-11A2A56E2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41" y="5827466"/>
            <a:ext cx="2538989" cy="856490"/>
          </a:xfrm>
          <a:prstGeom prst="rect">
            <a:avLst/>
          </a:prstGeom>
        </p:spPr>
      </p:pic>
    </p:spTree>
    <p:extLst>
      <p:ext uri="{BB962C8B-B14F-4D97-AF65-F5344CB8AC3E}">
        <p14:creationId xmlns:p14="http://schemas.microsoft.com/office/powerpoint/2010/main" val="1031303243"/>
      </p:ext>
    </p:extLst>
  </p:cSld>
  <p:clrMapOvr>
    <a:masterClrMapping/>
  </p:clrMapOvr>
</p:sld>
</file>

<file path=ppt/theme/theme1.xml><?xml version="1.0" encoding="utf-8"?>
<a:theme xmlns:a="http://schemas.openxmlformats.org/drawingml/2006/main" name="University of Hull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oH powerpoint Template" id="{1782525B-2C9A-3D4B-884C-4EFFA0E350A8}" vid="{7076B3EB-AE3E-4E45-8263-D65EE85AC5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1764</TotalTime>
  <Words>737</Words>
  <Application>Microsoft Office PowerPoint</Application>
  <PresentationFormat>Widescreen</PresentationFormat>
  <Paragraphs>114</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Raleway</vt:lpstr>
      <vt:lpstr>University of Hull Theme</vt:lpstr>
      <vt:lpstr>Digitalisation &amp; Emergency Planning</vt:lpstr>
      <vt:lpstr>Running Order </vt:lpstr>
      <vt:lpstr>The region </vt:lpstr>
      <vt:lpstr>Emergency Services &amp; Digital Solutions</vt:lpstr>
      <vt:lpstr>Lampada </vt:lpstr>
      <vt:lpstr>Lampada DS </vt:lpstr>
      <vt:lpstr>HFR Solutions </vt:lpstr>
      <vt:lpstr>PowerPoint Presentation</vt:lpstr>
      <vt:lpstr>Digital Tech for Emergency Planning </vt:lpstr>
      <vt:lpstr>LIMA – Large Incident Multiple Agency </vt:lpstr>
      <vt:lpstr>LIMA Pre Built Scenario – Video  </vt:lpstr>
      <vt:lpstr>LIMA - Future Potential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LIMA –LARGE INCIDENT MULTIPLE AGENCY  Emergency planning and training at COMAH sites is conducted on a regular basis, this includes assessing the approach and providing methods of safely dealing with complex situations. Visualising this can be difficult. LIMA provides a fully interactive mapping tool that enables planning and simulation to address this issue. With LIMA, disaster planning comes to life and complete what if analysis in real time or speed up time enables more effective decision making, to minimise the potential for events to take a turn for the worst.</dc:title>
  <dc:creator>Joanne Redburn</dc:creator>
  <cp:lastModifiedBy>Joanne Redburn</cp:lastModifiedBy>
  <cp:revision>10</cp:revision>
  <dcterms:created xsi:type="dcterms:W3CDTF">2021-01-26T15:46:10Z</dcterms:created>
  <dcterms:modified xsi:type="dcterms:W3CDTF">2021-02-17T15:08:07Z</dcterms:modified>
</cp:coreProperties>
</file>