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341" r:id="rId5"/>
    <p:sldId id="333" r:id="rId6"/>
    <p:sldId id="334" r:id="rId7"/>
    <p:sldId id="273" r:id="rId8"/>
    <p:sldId id="342" r:id="rId9"/>
    <p:sldId id="336" r:id="rId10"/>
    <p:sldId id="258" r:id="rId11"/>
    <p:sldId id="276" r:id="rId12"/>
    <p:sldId id="274" r:id="rId13"/>
    <p:sldId id="335" r:id="rId14"/>
    <p:sldId id="277" r:id="rId15"/>
    <p:sldId id="338" r:id="rId16"/>
    <p:sldId id="339" r:id="rId17"/>
    <p:sldId id="260" r:id="rId18"/>
    <p:sldId id="278" r:id="rId19"/>
    <p:sldId id="261" r:id="rId20"/>
    <p:sldId id="279" r:id="rId21"/>
    <p:sldId id="340" r:id="rId22"/>
    <p:sldId id="262" r:id="rId23"/>
    <p:sldId id="280" r:id="rId24"/>
    <p:sldId id="3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0356C-F0BE-E54C-8162-ED6C1847B738}" v="144" dt="2021-10-24T11:43:55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/>
    <p:restoredTop sz="94603"/>
  </p:normalViewPr>
  <p:slideViewPr>
    <p:cSldViewPr snapToGrid="0" snapToObjects="1">
      <p:cViewPr varScale="1">
        <p:scale>
          <a:sx n="84" d="100"/>
          <a:sy n="84" d="100"/>
        </p:scale>
        <p:origin x="12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DB287-F4B8-2B41-AA57-63D4F69B2D79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D380D-E621-354A-A842-D57792BF5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0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115FF-01D7-C044-A091-A7305F610E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68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115FF-01D7-C044-A091-A7305F610E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68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7A44786-7C5E-294E-81A4-C422AFE928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1022"/>
          <a:stretch/>
        </p:blipFill>
        <p:spPr>
          <a:xfrm>
            <a:off x="0" y="1403125"/>
            <a:ext cx="12192000" cy="54548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9AFC23-0D44-8842-A74E-DBFBD0113FA9}"/>
              </a:ext>
            </a:extLst>
          </p:cNvPr>
          <p:cNvSpPr/>
          <p:nvPr userDrawn="1"/>
        </p:nvSpPr>
        <p:spPr>
          <a:xfrm>
            <a:off x="8419880" y="323125"/>
            <a:ext cx="34544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6008C-3F3E-8B40-A93B-585C38356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720181"/>
            <a:ext cx="9144000" cy="216177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4DFB5-155A-B941-ABB9-8208A9465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881958"/>
            <a:ext cx="9144000" cy="3651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DB59F-6C13-4C49-9378-9D1C2CCC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8782-8167-9E42-B196-E381C2B5BBD6}" type="datetime6">
              <a:rPr lang="en-GB" smtClean="0"/>
              <a:t>November 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3B055-FF75-9449-9361-F982CB45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DF37-6FD3-354C-803C-79D388F534DD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5A43A5-F333-0944-A700-727BF5D94D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577" y="6335619"/>
            <a:ext cx="2470627" cy="407536"/>
            <a:chOff x="2651051" y="704182"/>
            <a:chExt cx="6715972" cy="11078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BD1A0-DD06-4646-8AFB-7303BC886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1051" y="704415"/>
              <a:ext cx="1107583" cy="11075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38162A-2436-6049-ACC9-67F7F8D8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3148" y="704182"/>
              <a:ext cx="1107583" cy="110758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44C7F0-D60E-E34D-9E66-F324515C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5245" y="704182"/>
              <a:ext cx="1107583" cy="110758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CB5A8E-D6E8-E744-A482-2EC0A16F8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7342" y="704182"/>
              <a:ext cx="1107583" cy="110758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4EFBF8-03D0-2A48-8CD1-4A486381F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59440" y="704182"/>
              <a:ext cx="1107583" cy="1107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732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6E80A-0EA5-EE42-A122-86042989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9537A-B469-6F44-B793-749D4D34B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18063-68F0-064B-9052-3B1032F5B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7BC3-8FCC-8441-B60D-9D734CE36749}" type="datetime6">
              <a:rPr lang="en-GB" smtClean="0"/>
              <a:t>November 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299F7-D362-0C46-992D-C7C76989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DF37-6FD3-354C-803C-79D388F53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41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4666F-EBCC-4544-AC23-13DF3800E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79543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124F0-92DA-F046-9C13-130FE1969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37AC7-EEFF-4043-A5AB-A44DA81D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AA37-DCC8-8340-B309-5868553DF82D}" type="datetime6">
              <a:rPr lang="en-GB" smtClean="0"/>
              <a:t>November 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C946D-2136-5D4A-9FA1-9DCA6305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DF37-6FD3-354C-803C-79D388F53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4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04913-4213-6A41-8A72-9E7F0C56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0E423-6722-194B-AB87-3435FCB36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23CCE7-7084-124E-A3E1-F9B65D544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433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8700E970-5F88-E843-92FB-9085FCAE84A9}" type="datetime6">
              <a:rPr lang="en-GB" smtClean="0"/>
              <a:pPr/>
              <a:t>November 21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644A5F-3F93-D946-B4DC-483010365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433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679DF37-6FD3-354C-803C-79D388F534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98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27FE-77B6-F747-A767-D4FE4AC1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C28C3-D48F-5644-8FBC-323262E1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32E60-A9A8-1040-8700-1D6808FA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D3D-4243-FB41-9BFE-C9DB1BAC2D6F}" type="datetime6">
              <a:rPr lang="en-GB" smtClean="0"/>
              <a:t>November 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ED9BD-84D8-314B-9746-05834779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DF37-6FD3-354C-803C-79D388F534D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0C943-EC2E-D144-B92C-337CAFA7D664}"/>
              </a:ext>
            </a:extLst>
          </p:cNvPr>
          <p:cNvSpPr/>
          <p:nvPr userDrawn="1"/>
        </p:nvSpPr>
        <p:spPr>
          <a:xfrm>
            <a:off x="0" y="5947568"/>
            <a:ext cx="4969565" cy="910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9B634-2A91-6C44-AFF3-C4C417242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57813"/>
            <a:ext cx="890692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9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AEC9-24ED-9B47-8E59-297DC8E7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3622A-1BEA-8C44-84F9-0A91F3279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51FC1-A24F-1242-A707-5683E1BDF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B1EB8-3F00-0941-9C94-E3244862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94F8-1233-3447-A259-47366304E1B4}" type="datetime6">
              <a:rPr lang="en-GB" smtClean="0"/>
              <a:t>November 21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C8BA3-9F1F-C94D-9C28-358CE98C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DF37-6FD3-354C-803C-79D388F53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11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65C8-08DD-0749-8DAA-3BFFC74C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4A9BB-19B1-BB41-9A94-D0D8CA66B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66F26-912B-1F41-B865-1E09535E7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4DAB9-9B59-9544-84AE-C9EB34CB2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62207-510E-084D-B4CB-42C7544CE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9D898-25F8-F747-A725-8D9233C4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9F14-2E33-894E-A18B-0B8879B37267}" type="datetime6">
              <a:rPr lang="en-GB" smtClean="0"/>
              <a:t>November 21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C1868-9731-DB4B-96F0-79B94EFC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DF37-6FD3-354C-803C-79D388F53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84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C892-D8B4-2041-A109-173284FF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FFEB6-0E70-5847-84B3-065975E7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2180-2157-9E4B-BFB7-3A9EC18ACF68}" type="datetime6">
              <a:rPr lang="en-GB" smtClean="0"/>
              <a:t>November 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256F1-A15C-7340-98DD-0157E6EA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DF37-6FD3-354C-803C-79D388F53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37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B5A12-6115-9A4B-86DA-AEB2A602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0FF-13FA-1B4A-B916-DB5EBBD173DB}" type="datetime6">
              <a:rPr lang="en-GB" smtClean="0"/>
              <a:t>November 21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A07FE-3E5B-B345-9771-2AA68D6A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DF37-6FD3-354C-803C-79D388F53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14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F0078-540D-8E46-8C7E-452F6CB2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8F929-CAC7-D04D-BF73-49016813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B77A2-FB79-8943-89D3-1C8334AB9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AD02E-E76C-5449-8DFF-24333807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1B28-A803-6F40-AA25-EBC1B62F4B66}" type="datetime6">
              <a:rPr lang="en-GB" smtClean="0"/>
              <a:t>November 21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1CEA7-5DED-CB40-8B50-14021E10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DF37-6FD3-354C-803C-79D388F53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02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8939-AB94-8C46-AF12-A3AEA360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333C4-850C-3941-A249-9D3904151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EE737-6F20-D741-BB89-C331E2969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30299-F5AB-1944-98B3-00BA1A36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7994-F4C3-874C-9813-3B49C79365C8}" type="datetime6">
              <a:rPr lang="en-GB" smtClean="0"/>
              <a:t>November 21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1E23F-B1A8-CE43-9D07-9C9A313B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DF37-6FD3-354C-803C-79D388F53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71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E288CB-DBB1-5F49-B3C1-0346927B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19" y="365125"/>
            <a:ext cx="1040471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8DBB3-DEE6-9C47-AD8B-0F871960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719" y="1825625"/>
            <a:ext cx="11556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55478-4E13-A84E-A644-01F014E5A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433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8700E970-5F88-E843-92FB-9085FCAE84A9}" type="datetime6">
              <a:rPr lang="en-GB" smtClean="0"/>
              <a:pPr/>
              <a:t>November 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165B6-CEB2-FC42-AECA-EBE4797DF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433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679DF37-6FD3-354C-803C-79D388F534D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77072-5F6D-E44B-A585-7DBD449C2D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9472"/>
            <a:ext cx="5334749" cy="898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AF68EC-A5A2-8548-B3AE-66DE47931A1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33318" y="365125"/>
            <a:ext cx="1040963" cy="2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4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JycNmK7KPk?start=106&amp;feature=oembed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pia.com/" TargetMode="External"/><Relationship Id="rId2" Type="http://schemas.openxmlformats.org/officeDocument/2006/relationships/hyperlink" Target="mailto:Simon.wood@ukpia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8CC8-1678-B34B-981C-55108890F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355612"/>
            <a:ext cx="9144000" cy="2161777"/>
          </a:xfrm>
        </p:spPr>
        <p:txBody>
          <a:bodyPr>
            <a:normAutofit fontScale="90000"/>
          </a:bodyPr>
          <a:lstStyle/>
          <a:p>
            <a:r>
              <a:rPr lang="en-GB" dirty="0"/>
              <a:t>A Reflection of How the Downstream Oil Sector Responded to the Outbreak of COVID-19, and How that Response Mapped to Process Safety Management During the Ensuing Pandemic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020D0-4448-B84D-90FC-3DBF04E64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17389"/>
            <a:ext cx="9144000" cy="365125"/>
          </a:xfrm>
        </p:spPr>
        <p:txBody>
          <a:bodyPr/>
          <a:lstStyle/>
          <a:p>
            <a:r>
              <a:rPr lang="en-GB" dirty="0"/>
              <a:t>Simon Wood, UKPIA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DE90C3C-8D9B-EC48-AA7D-229C063E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786" y="473094"/>
            <a:ext cx="3574732" cy="9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47"/>
    </mc:Choice>
    <mc:Fallback xmlns="">
      <p:transition spd="slow" advTm="1534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808" t="31589" r="30584" b="33246"/>
          <a:stretch/>
        </p:blipFill>
        <p:spPr>
          <a:xfrm rot="21600000">
            <a:off x="0" y="0"/>
            <a:ext cx="12192000" cy="700185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10800000">
            <a:off x="10382202" y="3194599"/>
            <a:ext cx="139204" cy="468898"/>
            <a:chOff x="7381835" y="2662166"/>
            <a:chExt cx="116003" cy="390748"/>
          </a:xfrm>
        </p:grpSpPr>
        <p:sp>
          <p:nvSpPr>
            <p:cNvPr id="11" name="Freeform 11"/>
            <p:cNvSpPr/>
            <p:nvPr/>
          </p:nvSpPr>
          <p:spPr>
            <a:xfrm>
              <a:off x="7381835" y="2662166"/>
              <a:ext cx="116003" cy="390748"/>
            </a:xfrm>
            <a:custGeom>
              <a:avLst/>
              <a:gdLst/>
              <a:ahLst/>
              <a:cxnLst/>
              <a:rect l="0" t="0" r="0" b="0"/>
              <a:pathLst>
                <a:path w="91440" h="303848">
                  <a:moveTo>
                    <a:pt x="11925" y="152400"/>
                  </a:moveTo>
                  <a:lnTo>
                    <a:pt x="90249" y="8811"/>
                  </a:lnTo>
                  <a:cubicBezTo>
                    <a:pt x="91650" y="6229"/>
                    <a:pt x="90707" y="3000"/>
                    <a:pt x="88125" y="1600"/>
                  </a:cubicBezTo>
                  <a:cubicBezTo>
                    <a:pt x="85544" y="191"/>
                    <a:pt x="82315" y="1143"/>
                    <a:pt x="80915" y="3724"/>
                  </a:cubicBezTo>
                  <a:lnTo>
                    <a:pt x="1210" y="149857"/>
                  </a:lnTo>
                  <a:cubicBezTo>
                    <a:pt x="343" y="151438"/>
                    <a:pt x="343" y="153362"/>
                    <a:pt x="1210" y="154934"/>
                  </a:cubicBezTo>
                  <a:lnTo>
                    <a:pt x="80915" y="301076"/>
                  </a:lnTo>
                  <a:cubicBezTo>
                    <a:pt x="81877" y="302857"/>
                    <a:pt x="83706" y="303848"/>
                    <a:pt x="85582" y="303848"/>
                  </a:cubicBezTo>
                  <a:cubicBezTo>
                    <a:pt x="86439" y="303848"/>
                    <a:pt x="87306" y="303638"/>
                    <a:pt x="88116" y="303219"/>
                  </a:cubicBezTo>
                  <a:cubicBezTo>
                    <a:pt x="90697" y="301809"/>
                    <a:pt x="91631" y="298590"/>
                    <a:pt x="90240" y="295999"/>
                  </a:cubicBezTo>
                  <a:lnTo>
                    <a:pt x="11925" y="1524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110632-3347-7A48-9830-34ECFB0CFF64}"/>
              </a:ext>
            </a:extLst>
          </p:cNvPr>
          <p:cNvGrpSpPr/>
          <p:nvPr/>
        </p:nvGrpSpPr>
        <p:grpSpPr>
          <a:xfrm>
            <a:off x="650948" y="476678"/>
            <a:ext cx="516488" cy="830997"/>
            <a:chOff x="4725518" y="3656631"/>
            <a:chExt cx="821303" cy="126685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C2D3A5B-6DBD-104F-8CCD-F57D0659B859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9173C4-E9D9-E149-A060-153A72C061CF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6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87918E-4048-0940-AE36-04E9615D9D49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3E19EA8-7C8F-F24F-B8B1-11CD9173BF92}"/>
              </a:ext>
            </a:extLst>
          </p:cNvPr>
          <p:cNvGrpSpPr/>
          <p:nvPr/>
        </p:nvGrpSpPr>
        <p:grpSpPr>
          <a:xfrm>
            <a:off x="185582" y="476680"/>
            <a:ext cx="516488" cy="830997"/>
            <a:chOff x="3985506" y="3656631"/>
            <a:chExt cx="821303" cy="126685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2413F8C5-42E3-4C4D-9765-634B3FAECA8C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9C6C13E-E065-4F4F-B014-A67E56486B17}"/>
                </a:ext>
              </a:extLst>
            </p:cNvPr>
            <p:cNvSpPr/>
            <p:nvPr/>
          </p:nvSpPr>
          <p:spPr>
            <a:xfrm>
              <a:off x="3985506" y="3656631"/>
              <a:ext cx="821303" cy="126685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7916E49-507D-614F-9473-409614C6FC79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ADDE977-E6B3-D04A-BDBB-416A607E23C7}"/>
              </a:ext>
            </a:extLst>
          </p:cNvPr>
          <p:cNvGrpSpPr/>
          <p:nvPr/>
        </p:nvGrpSpPr>
        <p:grpSpPr>
          <a:xfrm>
            <a:off x="1112142" y="476678"/>
            <a:ext cx="516488" cy="830997"/>
            <a:chOff x="5458892" y="3656631"/>
            <a:chExt cx="821303" cy="1266854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59CCAD1-14D2-A14B-A95E-309512A69326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D5FA1D2-DCF5-6149-A473-4710F3ACE37C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6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FE982EA-D354-C546-8538-C30B37960E6B}"/>
                </a:ext>
              </a:extLst>
            </p:cNvPr>
            <p:cNvCxnSpPr/>
            <p:nvPr/>
          </p:nvCxnSpPr>
          <p:spPr>
            <a:xfrm>
              <a:off x="5560960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047A1A-77E1-0A42-9769-D0E023C4C205}"/>
              </a:ext>
            </a:extLst>
          </p:cNvPr>
          <p:cNvGrpSpPr/>
          <p:nvPr/>
        </p:nvGrpSpPr>
        <p:grpSpPr>
          <a:xfrm>
            <a:off x="1575513" y="476678"/>
            <a:ext cx="516488" cy="830997"/>
            <a:chOff x="6343598" y="3656631"/>
            <a:chExt cx="821303" cy="1266854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337DFAF-6CD4-4747-9203-DCCC380FF05D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4271FFF-D2A1-9942-A2AE-04EF209FD307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5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115A822-9C33-7E48-9925-A13CBF4F6336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49AE8EF-E331-1E4B-AA34-40D95FBB4AB2}"/>
              </a:ext>
            </a:extLst>
          </p:cNvPr>
          <p:cNvGrpSpPr/>
          <p:nvPr/>
        </p:nvGrpSpPr>
        <p:grpSpPr>
          <a:xfrm>
            <a:off x="2040879" y="476678"/>
            <a:ext cx="516488" cy="830997"/>
            <a:chOff x="7083609" y="3656631"/>
            <a:chExt cx="821303" cy="1266854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E7945683-FAAC-5144-BA7E-C3CE04852664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76157DC-1702-5341-90FD-D2EF0D4124E8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AFA87DC-DB44-924B-8A9A-3EA97D09F303}"/>
              </a:ext>
            </a:extLst>
          </p:cNvPr>
          <p:cNvSpPr txBox="1"/>
          <p:nvPr/>
        </p:nvSpPr>
        <p:spPr>
          <a:xfrm>
            <a:off x="394468" y="65314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Cumulative UK COVID cases,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23/2/2020 Statista</a:t>
            </a:r>
          </a:p>
        </p:txBody>
      </p:sp>
      <p:pic>
        <p:nvPicPr>
          <p:cNvPr id="2" name="Online Media 1" descr="Coronavirus: PM Boris Johnson's lockdown statement @BBC News - BBC">
            <a:hlinkClick r:id="" action="ppaction://media"/>
            <a:extLst>
              <a:ext uri="{FF2B5EF4-FFF2-40B4-BE49-F238E27FC236}">
                <a16:creationId xmlns:a16="http://schemas.microsoft.com/office/drawing/2014/main" id="{94D18A23-CE6A-4547-BD20-A3756750C3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8134" y="339656"/>
            <a:ext cx="10935730" cy="61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67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6777">
        <p159:morph option="byObject"/>
      </p:transition>
    </mc:Choice>
    <mc:Fallback xmlns="">
      <p:transition spd="slow" advTm="96777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9808" t="31589" r="30584" b="33246"/>
          <a:stretch/>
        </p:blipFill>
        <p:spPr>
          <a:xfrm rot="21600000">
            <a:off x="15499" y="-15498"/>
            <a:ext cx="12192000" cy="700185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5DD4712-3D5E-4F44-BF25-04758B6A1773}"/>
              </a:ext>
            </a:extLst>
          </p:cNvPr>
          <p:cNvGrpSpPr/>
          <p:nvPr/>
        </p:nvGrpSpPr>
        <p:grpSpPr>
          <a:xfrm>
            <a:off x="650948" y="476678"/>
            <a:ext cx="516488" cy="830997"/>
            <a:chOff x="4725518" y="3656631"/>
            <a:chExt cx="821303" cy="1266854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AEF632C-7F04-9644-A553-DD66B574B380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3FBB29-3BE3-9444-B3FE-0B6154EB1DAD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6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8C58639-5765-A544-90BC-0497B0C2E7C7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39FB08-69AA-614B-AD60-AF6E56A13367}"/>
              </a:ext>
            </a:extLst>
          </p:cNvPr>
          <p:cNvGrpSpPr/>
          <p:nvPr/>
        </p:nvGrpSpPr>
        <p:grpSpPr>
          <a:xfrm>
            <a:off x="185582" y="476680"/>
            <a:ext cx="516488" cy="830997"/>
            <a:chOff x="3985506" y="3656631"/>
            <a:chExt cx="821303" cy="1266853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49FB99D-1D82-DD47-801B-C8575725FD5E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C4EA70E-0951-1140-9E2F-0355C7129E24}"/>
                </a:ext>
              </a:extLst>
            </p:cNvPr>
            <p:cNvSpPr/>
            <p:nvPr/>
          </p:nvSpPr>
          <p:spPr>
            <a:xfrm>
              <a:off x="3985506" y="3656631"/>
              <a:ext cx="821303" cy="126685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7BDC3AD-76C5-F940-82DF-EA0EA2A8F243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DBEFF0-4FA2-A44F-93C1-DE4EB75E2147}"/>
              </a:ext>
            </a:extLst>
          </p:cNvPr>
          <p:cNvGrpSpPr/>
          <p:nvPr/>
        </p:nvGrpSpPr>
        <p:grpSpPr>
          <a:xfrm>
            <a:off x="1112142" y="476678"/>
            <a:ext cx="516488" cy="830997"/>
            <a:chOff x="5458892" y="3656631"/>
            <a:chExt cx="821303" cy="1266854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A4CC0149-D714-D543-8868-90F058040DAD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25F74FE-5391-5D46-AA3C-C15880E35372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6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5CC162-4690-EC46-953C-8ED4C2241225}"/>
                </a:ext>
              </a:extLst>
            </p:cNvPr>
            <p:cNvCxnSpPr/>
            <p:nvPr/>
          </p:nvCxnSpPr>
          <p:spPr>
            <a:xfrm>
              <a:off x="5560960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82DF782-8B84-E04B-93DA-60ECAA46E1C9}"/>
              </a:ext>
            </a:extLst>
          </p:cNvPr>
          <p:cNvGrpSpPr/>
          <p:nvPr/>
        </p:nvGrpSpPr>
        <p:grpSpPr>
          <a:xfrm>
            <a:off x="1575513" y="476678"/>
            <a:ext cx="516488" cy="830997"/>
            <a:chOff x="6343598" y="3656631"/>
            <a:chExt cx="821303" cy="1266854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24295453-81CE-CD4C-B770-82EB1EB2B4F1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10FD6DE-861A-DD41-8618-11457CE6C41D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5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48358F7-BEDE-CE40-8C69-80E1C470AB23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A1FA8B1-C2D5-174C-95C0-C1B15091B6F1}"/>
              </a:ext>
            </a:extLst>
          </p:cNvPr>
          <p:cNvGrpSpPr/>
          <p:nvPr/>
        </p:nvGrpSpPr>
        <p:grpSpPr>
          <a:xfrm>
            <a:off x="2040879" y="476678"/>
            <a:ext cx="516488" cy="830997"/>
            <a:chOff x="7083609" y="3656631"/>
            <a:chExt cx="821303" cy="1266854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F0FC21DC-082F-0F42-8CC1-C7124704B1A2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5D1212-0F96-C54B-BD7D-8EDD45CF450B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912F72F-FE4F-1941-80A6-7015BA385180}"/>
              </a:ext>
            </a:extLst>
          </p:cNvPr>
          <p:cNvSpPr txBox="1"/>
          <p:nvPr/>
        </p:nvSpPr>
        <p:spPr>
          <a:xfrm>
            <a:off x="394468" y="65314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Cumulative UK COVID cases,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23/2/2020 Statista</a:t>
            </a:r>
          </a:p>
        </p:txBody>
      </p:sp>
      <p:pic>
        <p:nvPicPr>
          <p:cNvPr id="30" name="Picture 6" descr="Image">
            <a:extLst>
              <a:ext uri="{FF2B5EF4-FFF2-40B4-BE49-F238E27FC236}">
                <a16:creationId xmlns:a16="http://schemas.microsoft.com/office/drawing/2014/main" id="{A2E6024B-A97A-0247-AC9E-54B7F804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" y="3485429"/>
            <a:ext cx="6288104" cy="31440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Good News Monday - bp turns to GripHero, gas prices rising, Shell&amp;#39;s  donations to fight COVID">
            <a:extLst>
              <a:ext uri="{FF2B5EF4-FFF2-40B4-BE49-F238E27FC236}">
                <a16:creationId xmlns:a16="http://schemas.microsoft.com/office/drawing/2014/main" id="{E73D2D94-6B3F-6A4C-B388-A50ACABB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37" y="184606"/>
            <a:ext cx="3715618" cy="37156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C13F145-1D6E-4647-AED1-6CD7E1EF8A43}"/>
              </a:ext>
            </a:extLst>
          </p:cNvPr>
          <p:cNvSpPr/>
          <p:nvPr/>
        </p:nvSpPr>
        <p:spPr>
          <a:xfrm>
            <a:off x="9877850" y="3240251"/>
            <a:ext cx="1986714" cy="2311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F1593F-EACB-0543-9791-E415D8AD5D32}"/>
              </a:ext>
            </a:extLst>
          </p:cNvPr>
          <p:cNvSpPr txBox="1"/>
          <p:nvPr/>
        </p:nvSpPr>
        <p:spPr>
          <a:xfrm>
            <a:off x="9931636" y="3296103"/>
            <a:ext cx="187914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bp has installed on-the-nozzle hand protection on fuel pumps at all 330 company-owned retail stations across the UK.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88F469-DD52-004E-A247-5D05051F1AE3}"/>
              </a:ext>
            </a:extLst>
          </p:cNvPr>
          <p:cNvSpPr txBox="1"/>
          <p:nvPr/>
        </p:nvSpPr>
        <p:spPr>
          <a:xfrm>
            <a:off x="10486411" y="5312486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Source: bp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87A04F-4998-5840-8137-CFB73B01B3CA}"/>
              </a:ext>
            </a:extLst>
          </p:cNvPr>
          <p:cNvSpPr txBox="1"/>
          <p:nvPr/>
        </p:nvSpPr>
        <p:spPr>
          <a:xfrm>
            <a:off x="596685" y="4264971"/>
            <a:ext cx="102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Source: BEIS</a:t>
            </a:r>
          </a:p>
        </p:txBody>
      </p:sp>
    </p:spTree>
    <p:extLst>
      <p:ext uri="{BB962C8B-B14F-4D97-AF65-F5344CB8AC3E}">
        <p14:creationId xmlns:p14="http://schemas.microsoft.com/office/powerpoint/2010/main" val="4261508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2972">
        <p159:morph option="byObject"/>
      </p:transition>
    </mc:Choice>
    <mc:Fallback xmlns="">
      <p:transition spd="slow" advTm="3297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 rot="21600000">
            <a:off x="2226946" y="862966"/>
            <a:ext cx="7746750" cy="240030"/>
          </a:xfrm>
          <a:prstGeom prst="rect">
            <a:avLst/>
          </a:prstGeom>
        </p:spPr>
        <p:txBody>
          <a:bodyPr lIns="0" tIns="2592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0" b="0" i="0" u="none" strike="noStrike" kern="1200" cap="none" spc="162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23/3lockdown</a:t>
            </a:r>
          </a:p>
        </p:txBody>
      </p:sp>
      <p:grpSp>
        <p:nvGrpSpPr>
          <p:cNvPr id="12" name="Group 12"/>
          <p:cNvGrpSpPr/>
          <p:nvPr/>
        </p:nvGrpSpPr>
        <p:grpSpPr>
          <a:xfrm rot="10800000">
            <a:off x="10382202" y="3194599"/>
            <a:ext cx="139204" cy="468898"/>
            <a:chOff x="7381835" y="2662166"/>
            <a:chExt cx="116003" cy="390748"/>
          </a:xfrm>
        </p:grpSpPr>
        <p:sp>
          <p:nvSpPr>
            <p:cNvPr id="11" name="Freeform 11"/>
            <p:cNvSpPr/>
            <p:nvPr/>
          </p:nvSpPr>
          <p:spPr>
            <a:xfrm>
              <a:off x="7381835" y="2662166"/>
              <a:ext cx="116003" cy="390748"/>
            </a:xfrm>
            <a:custGeom>
              <a:avLst/>
              <a:gdLst/>
              <a:ahLst/>
              <a:cxnLst/>
              <a:rect l="0" t="0" r="0" b="0"/>
              <a:pathLst>
                <a:path w="91440" h="303848">
                  <a:moveTo>
                    <a:pt x="11925" y="152400"/>
                  </a:moveTo>
                  <a:lnTo>
                    <a:pt x="90249" y="8811"/>
                  </a:lnTo>
                  <a:cubicBezTo>
                    <a:pt x="91650" y="6229"/>
                    <a:pt x="90707" y="3000"/>
                    <a:pt x="88125" y="1600"/>
                  </a:cubicBezTo>
                  <a:cubicBezTo>
                    <a:pt x="85544" y="191"/>
                    <a:pt x="82315" y="1143"/>
                    <a:pt x="80915" y="3724"/>
                  </a:cubicBezTo>
                  <a:lnTo>
                    <a:pt x="1210" y="149857"/>
                  </a:lnTo>
                  <a:cubicBezTo>
                    <a:pt x="343" y="151438"/>
                    <a:pt x="343" y="153362"/>
                    <a:pt x="1210" y="154934"/>
                  </a:cubicBezTo>
                  <a:lnTo>
                    <a:pt x="80915" y="301076"/>
                  </a:lnTo>
                  <a:cubicBezTo>
                    <a:pt x="81877" y="302857"/>
                    <a:pt x="83706" y="303848"/>
                    <a:pt x="85582" y="303848"/>
                  </a:cubicBezTo>
                  <a:cubicBezTo>
                    <a:pt x="86439" y="303848"/>
                    <a:pt x="87306" y="303638"/>
                    <a:pt x="88116" y="303219"/>
                  </a:cubicBezTo>
                  <a:cubicBezTo>
                    <a:pt x="90697" y="301809"/>
                    <a:pt x="91631" y="298590"/>
                    <a:pt x="90240" y="295999"/>
                  </a:cubicBezTo>
                  <a:lnTo>
                    <a:pt x="11925" y="1524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973DDB4-6F99-134C-BA9E-F6AD2019E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1914"/>
            <a:ext cx="12192000" cy="86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61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1095">
        <p159:morph option="byObject"/>
      </p:transition>
    </mc:Choice>
    <mc:Fallback xmlns="">
      <p:transition spd="slow" advTm="71095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9808" t="31589" r="30584" b="33246"/>
          <a:stretch/>
        </p:blipFill>
        <p:spPr>
          <a:xfrm rot="21600000">
            <a:off x="0" y="0"/>
            <a:ext cx="12192000" cy="7001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84EBD-25DC-474B-A130-8538E58B1B3F}"/>
              </a:ext>
            </a:extLst>
          </p:cNvPr>
          <p:cNvSpPr txBox="1"/>
          <p:nvPr/>
        </p:nvSpPr>
        <p:spPr>
          <a:xfrm>
            <a:off x="235394" y="1746554"/>
            <a:ext cx="6919060" cy="3970318"/>
          </a:xfrm>
          <a:prstGeom prst="rect">
            <a:avLst/>
          </a:prstGeom>
          <a:solidFill>
            <a:srgbClr val="A6A6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Working from home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Reducing shift numbers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Quarantining shifts from one another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Essential personnel only on sites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Protection of Control Rooms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28D5EA-748B-6347-8517-B99B01EA9EBD}"/>
              </a:ext>
            </a:extLst>
          </p:cNvPr>
          <p:cNvGrpSpPr/>
          <p:nvPr/>
        </p:nvGrpSpPr>
        <p:grpSpPr>
          <a:xfrm>
            <a:off x="650948" y="476678"/>
            <a:ext cx="516488" cy="830997"/>
            <a:chOff x="4725518" y="3656631"/>
            <a:chExt cx="821303" cy="1266854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8E48FB2-B86C-A84B-83E9-E98E382CD50A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E3BEDF-1540-C54F-8186-15BCE7667E09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6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AAA591-73EF-774B-8530-BEC1F8FF4290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F0BEFC-7322-AD47-B565-D4EC5A741AD9}"/>
              </a:ext>
            </a:extLst>
          </p:cNvPr>
          <p:cNvGrpSpPr/>
          <p:nvPr/>
        </p:nvGrpSpPr>
        <p:grpSpPr>
          <a:xfrm>
            <a:off x="185582" y="476680"/>
            <a:ext cx="516488" cy="830997"/>
            <a:chOff x="3985506" y="3656631"/>
            <a:chExt cx="821303" cy="1266853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DE7ADAD-A00A-6248-8D06-9EDC1CD36194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CB0205D-B092-DF4B-94F8-09838CC164A9}"/>
                </a:ext>
              </a:extLst>
            </p:cNvPr>
            <p:cNvSpPr/>
            <p:nvPr/>
          </p:nvSpPr>
          <p:spPr>
            <a:xfrm>
              <a:off x="3985506" y="3656631"/>
              <a:ext cx="821303" cy="126685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3CE38C5-9640-5E47-BBA1-168F573B9EC1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329346F-2217-0740-8BF6-9F0914EF0E39}"/>
              </a:ext>
            </a:extLst>
          </p:cNvPr>
          <p:cNvGrpSpPr/>
          <p:nvPr/>
        </p:nvGrpSpPr>
        <p:grpSpPr>
          <a:xfrm>
            <a:off x="1112142" y="476678"/>
            <a:ext cx="516488" cy="830997"/>
            <a:chOff x="5458892" y="3656631"/>
            <a:chExt cx="821303" cy="1266854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4C5980A2-7A0A-1C41-A82B-A270216D96F8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9F0A25A-FAF4-5F4D-A1D3-9608A8763350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6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F6B41A8-339D-A54B-B0D1-977059156BBA}"/>
                </a:ext>
              </a:extLst>
            </p:cNvPr>
            <p:cNvCxnSpPr/>
            <p:nvPr/>
          </p:nvCxnSpPr>
          <p:spPr>
            <a:xfrm>
              <a:off x="5560960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27C0C2C-AB63-3E48-A3BB-C975B8E6639E}"/>
              </a:ext>
            </a:extLst>
          </p:cNvPr>
          <p:cNvGrpSpPr/>
          <p:nvPr/>
        </p:nvGrpSpPr>
        <p:grpSpPr>
          <a:xfrm>
            <a:off x="1575513" y="476678"/>
            <a:ext cx="516488" cy="830997"/>
            <a:chOff x="6343598" y="3656631"/>
            <a:chExt cx="821303" cy="1266854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29C0B97B-8FCD-BE47-9703-7FCAF1E1A77A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7F61D9E-B168-A446-BCA4-1DFBEC6531B2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5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EA38FC4-260B-B643-98EC-6B38E68A6F4B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CD7751-CE81-334B-9688-04C6696188A6}"/>
              </a:ext>
            </a:extLst>
          </p:cNvPr>
          <p:cNvGrpSpPr/>
          <p:nvPr/>
        </p:nvGrpSpPr>
        <p:grpSpPr>
          <a:xfrm>
            <a:off x="2040879" y="476678"/>
            <a:ext cx="516488" cy="830997"/>
            <a:chOff x="7083609" y="3656631"/>
            <a:chExt cx="821303" cy="1266854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E2A89979-C256-174A-A57D-4D9DE112419F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DA832ED-1C74-2642-897C-5C9FAE7BEFB8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18ACF22-A241-0641-B8E3-ED300B36B71B}"/>
              </a:ext>
            </a:extLst>
          </p:cNvPr>
          <p:cNvSpPr txBox="1"/>
          <p:nvPr/>
        </p:nvSpPr>
        <p:spPr>
          <a:xfrm>
            <a:off x="394468" y="65314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Cumulative UK COVID cases,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23/2/2020 Statista</a:t>
            </a:r>
          </a:p>
        </p:txBody>
      </p:sp>
    </p:spTree>
    <p:extLst>
      <p:ext uri="{BB962C8B-B14F-4D97-AF65-F5344CB8AC3E}">
        <p14:creationId xmlns:p14="http://schemas.microsoft.com/office/powerpoint/2010/main" val="407161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4414">
        <p159:morph option="byObject"/>
      </p:transition>
    </mc:Choice>
    <mc:Fallback xmlns="">
      <p:transition spd="slow" advTm="23441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794020" y="0"/>
            <a:ext cx="10602314" cy="68580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10800000">
            <a:off x="10382202" y="3194599"/>
            <a:ext cx="139204" cy="468898"/>
            <a:chOff x="7381835" y="2662166"/>
            <a:chExt cx="116003" cy="390748"/>
          </a:xfrm>
        </p:grpSpPr>
        <p:sp>
          <p:nvSpPr>
            <p:cNvPr id="11" name="Freeform 11"/>
            <p:cNvSpPr/>
            <p:nvPr/>
          </p:nvSpPr>
          <p:spPr>
            <a:xfrm>
              <a:off x="7381835" y="2662166"/>
              <a:ext cx="116003" cy="390748"/>
            </a:xfrm>
            <a:custGeom>
              <a:avLst/>
              <a:gdLst/>
              <a:ahLst/>
              <a:cxnLst/>
              <a:rect l="0" t="0" r="0" b="0"/>
              <a:pathLst>
                <a:path w="91440" h="303848">
                  <a:moveTo>
                    <a:pt x="11925" y="152400"/>
                  </a:moveTo>
                  <a:lnTo>
                    <a:pt x="90249" y="8811"/>
                  </a:lnTo>
                  <a:cubicBezTo>
                    <a:pt x="91650" y="6229"/>
                    <a:pt x="90707" y="3000"/>
                    <a:pt x="88125" y="1600"/>
                  </a:cubicBezTo>
                  <a:cubicBezTo>
                    <a:pt x="85544" y="191"/>
                    <a:pt x="82315" y="1143"/>
                    <a:pt x="80915" y="3724"/>
                  </a:cubicBezTo>
                  <a:lnTo>
                    <a:pt x="1210" y="149857"/>
                  </a:lnTo>
                  <a:cubicBezTo>
                    <a:pt x="343" y="151438"/>
                    <a:pt x="343" y="153362"/>
                    <a:pt x="1210" y="154934"/>
                  </a:cubicBezTo>
                  <a:lnTo>
                    <a:pt x="80915" y="301076"/>
                  </a:lnTo>
                  <a:cubicBezTo>
                    <a:pt x="81877" y="302857"/>
                    <a:pt x="83706" y="303848"/>
                    <a:pt x="85582" y="303848"/>
                  </a:cubicBezTo>
                  <a:cubicBezTo>
                    <a:pt x="86439" y="303848"/>
                    <a:pt x="87306" y="303638"/>
                    <a:pt x="88116" y="303219"/>
                  </a:cubicBezTo>
                  <a:cubicBezTo>
                    <a:pt x="90697" y="301809"/>
                    <a:pt x="91631" y="298590"/>
                    <a:pt x="90240" y="295999"/>
                  </a:cubicBezTo>
                  <a:lnTo>
                    <a:pt x="11925" y="1524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C36C5E-5351-9D4B-84C1-27B3A40F1B96}"/>
              </a:ext>
            </a:extLst>
          </p:cNvPr>
          <p:cNvGrpSpPr/>
          <p:nvPr/>
        </p:nvGrpSpPr>
        <p:grpSpPr>
          <a:xfrm>
            <a:off x="650948" y="411364"/>
            <a:ext cx="516488" cy="830997"/>
            <a:chOff x="4725518" y="3656631"/>
            <a:chExt cx="821303" cy="126685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E3F9859-A756-284E-B70C-52D389928228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051DC9-130A-454F-9A42-1FD2BE23ADC1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9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85DD14-11D3-6843-AFD7-C4498EEED519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68BD9B-CC58-2F47-B665-8DE37816ED77}"/>
              </a:ext>
            </a:extLst>
          </p:cNvPr>
          <p:cNvGrpSpPr/>
          <p:nvPr/>
        </p:nvGrpSpPr>
        <p:grpSpPr>
          <a:xfrm>
            <a:off x="185583" y="411364"/>
            <a:ext cx="516488" cy="830997"/>
            <a:chOff x="3985507" y="3656631"/>
            <a:chExt cx="821303" cy="126685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84759E6-8652-2F4C-85D5-05CABF05EC3B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54BF36-EF01-AB4F-98B0-5E6E10611B95}"/>
                </a:ext>
              </a:extLst>
            </p:cNvPr>
            <p:cNvSpPr/>
            <p:nvPr/>
          </p:nvSpPr>
          <p:spPr>
            <a:xfrm>
              <a:off x="3985507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13B78E-0438-654B-ACC1-D459268A746A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CA8EF7-616B-E64D-85ED-62A696D8ADC1}"/>
              </a:ext>
            </a:extLst>
          </p:cNvPr>
          <p:cNvGrpSpPr/>
          <p:nvPr/>
        </p:nvGrpSpPr>
        <p:grpSpPr>
          <a:xfrm>
            <a:off x="1112142" y="411364"/>
            <a:ext cx="516488" cy="830997"/>
            <a:chOff x="5458892" y="3656631"/>
            <a:chExt cx="821303" cy="126685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CB1E982-7AFE-384F-9E96-8FB3CC02DCB7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0A454C-6358-3C4E-8CB0-9391FAD42619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4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38E2A0-9462-ED4B-BF8F-3BE2B9CC2B7D}"/>
                </a:ext>
              </a:extLst>
            </p:cNvPr>
            <p:cNvCxnSpPr/>
            <p:nvPr/>
          </p:nvCxnSpPr>
          <p:spPr>
            <a:xfrm>
              <a:off x="5560960" y="4290060"/>
              <a:ext cx="640079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C48197-1877-EC4F-B946-64ED94A12EB5}"/>
              </a:ext>
            </a:extLst>
          </p:cNvPr>
          <p:cNvGrpSpPr/>
          <p:nvPr/>
        </p:nvGrpSpPr>
        <p:grpSpPr>
          <a:xfrm>
            <a:off x="1575513" y="411364"/>
            <a:ext cx="516488" cy="830997"/>
            <a:chOff x="6343598" y="3656631"/>
            <a:chExt cx="821303" cy="1266854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4629CB3-F06B-2041-96F9-20536A7D5807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7595D6-ADE7-CE44-9AC2-D26D3667B7D8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7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AAA2DD-6F3B-D844-8D41-9A202024B258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68634F-060C-CF42-BF45-EED3072B9495}"/>
              </a:ext>
            </a:extLst>
          </p:cNvPr>
          <p:cNvGrpSpPr/>
          <p:nvPr/>
        </p:nvGrpSpPr>
        <p:grpSpPr>
          <a:xfrm>
            <a:off x="2040879" y="411364"/>
            <a:ext cx="516488" cy="830997"/>
            <a:chOff x="7083609" y="3656631"/>
            <a:chExt cx="821303" cy="126685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9467AD73-FA45-C54B-B943-320D4BFA12D5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BB94C3-456B-2544-B2A3-D65D17546968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4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5AF395-3C54-9D4F-A711-020B95018B5A}"/>
              </a:ext>
            </a:extLst>
          </p:cNvPr>
          <p:cNvSpPr txBox="1"/>
          <p:nvPr/>
        </p:nvSpPr>
        <p:spPr>
          <a:xfrm>
            <a:off x="394468" y="0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Cumulative UK COVID cases,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1/4/2020 Statista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9575">
        <p159:morph option="byObject"/>
      </p:transition>
    </mc:Choice>
    <mc:Fallback xmlns="">
      <p:transition spd="slow" advTm="29575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8398" t="30639" r="33475" b="36205"/>
          <a:stretch/>
        </p:blipFill>
        <p:spPr>
          <a:xfrm rot="21600000">
            <a:off x="0" y="0"/>
            <a:ext cx="12192001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86E3C9-B4F5-3B4E-AA15-962689232CD4}"/>
              </a:ext>
            </a:extLst>
          </p:cNvPr>
          <p:cNvSpPr/>
          <p:nvPr/>
        </p:nvSpPr>
        <p:spPr>
          <a:xfrm>
            <a:off x="701601" y="1674436"/>
            <a:ext cx="6887919" cy="4212683"/>
          </a:xfrm>
          <a:prstGeom prst="rect">
            <a:avLst/>
          </a:prstGeom>
          <a:solidFill>
            <a:srgbClr val="A6A6A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693B54A0-C707-D348-A87E-5F9674CF6936}"/>
              </a:ext>
            </a:extLst>
          </p:cNvPr>
          <p:cNvSpPr/>
          <p:nvPr/>
        </p:nvSpPr>
        <p:spPr>
          <a:xfrm>
            <a:off x="1030514" y="2107475"/>
            <a:ext cx="870857" cy="150948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58F4E2DE-D385-B146-99B2-F17334F66723}"/>
              </a:ext>
            </a:extLst>
          </p:cNvPr>
          <p:cNvSpPr/>
          <p:nvPr/>
        </p:nvSpPr>
        <p:spPr>
          <a:xfrm>
            <a:off x="1030514" y="4103915"/>
            <a:ext cx="870857" cy="150948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61FD1-A6EA-E646-A2BD-5A8DAD467A6A}"/>
              </a:ext>
            </a:extLst>
          </p:cNvPr>
          <p:cNvSpPr txBox="1"/>
          <p:nvPr/>
        </p:nvSpPr>
        <p:spPr>
          <a:xfrm>
            <a:off x="2052012" y="3269356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Road Fuel demand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6FF53-9388-DD4F-8960-D551DD9C8971}"/>
              </a:ext>
            </a:extLst>
          </p:cNvPr>
          <p:cNvSpPr txBox="1"/>
          <p:nvPr/>
        </p:nvSpPr>
        <p:spPr>
          <a:xfrm>
            <a:off x="1901371" y="2314010"/>
            <a:ext cx="2965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60-70%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3699AB-096A-9D4D-931C-D416AA86F8E3}"/>
              </a:ext>
            </a:extLst>
          </p:cNvPr>
          <p:cNvSpPr txBox="1"/>
          <p:nvPr/>
        </p:nvSpPr>
        <p:spPr>
          <a:xfrm>
            <a:off x="1960353" y="5183563"/>
            <a:ext cx="298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Aviation kerosene demand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69E873-1287-8E4D-968F-9B53C4464345}"/>
              </a:ext>
            </a:extLst>
          </p:cNvPr>
          <p:cNvSpPr txBox="1"/>
          <p:nvPr/>
        </p:nvSpPr>
        <p:spPr>
          <a:xfrm>
            <a:off x="1983549" y="4167900"/>
            <a:ext cx="2271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90%+</a:t>
            </a:r>
          </a:p>
        </p:txBody>
      </p:sp>
      <p:sp>
        <p:nvSpPr>
          <p:cNvPr id="52" name="Oval 821">
            <a:extLst>
              <a:ext uri="{FF2B5EF4-FFF2-40B4-BE49-F238E27FC236}">
                <a16:creationId xmlns:a16="http://schemas.microsoft.com/office/drawing/2014/main" id="{80A7CA95-E8DB-3E4F-BE65-DF912726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267" y="2333765"/>
            <a:ext cx="1177897" cy="1175602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Oval 743">
            <a:extLst>
              <a:ext uri="{FF2B5EF4-FFF2-40B4-BE49-F238E27FC236}">
                <a16:creationId xmlns:a16="http://schemas.microsoft.com/office/drawing/2014/main" id="{8533A6A7-3FDE-2941-AA7E-435A0E08D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267" y="4270855"/>
            <a:ext cx="1177897" cy="1175603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746">
            <a:extLst>
              <a:ext uri="{FF2B5EF4-FFF2-40B4-BE49-F238E27FC236}">
                <a16:creationId xmlns:a16="http://schemas.microsoft.com/office/drawing/2014/main" id="{54832C12-D106-3E48-9CC6-C142548C6C94}"/>
              </a:ext>
            </a:extLst>
          </p:cNvPr>
          <p:cNvSpPr>
            <a:spLocks noEditPoints="1"/>
          </p:cNvSpPr>
          <p:nvPr/>
        </p:nvSpPr>
        <p:spPr bwMode="auto">
          <a:xfrm>
            <a:off x="5019492" y="2712963"/>
            <a:ext cx="897446" cy="429189"/>
          </a:xfrm>
          <a:custGeom>
            <a:avLst/>
            <a:gdLst>
              <a:gd name="T0" fmla="*/ 80 w 114"/>
              <a:gd name="T1" fmla="*/ 9 h 55"/>
              <a:gd name="T2" fmla="*/ 74 w 114"/>
              <a:gd name="T3" fmla="*/ 7 h 55"/>
              <a:gd name="T4" fmla="*/ 60 w 114"/>
              <a:gd name="T5" fmla="*/ 7 h 55"/>
              <a:gd name="T6" fmla="*/ 56 w 114"/>
              <a:gd name="T7" fmla="*/ 11 h 55"/>
              <a:gd name="T8" fmla="*/ 56 w 114"/>
              <a:gd name="T9" fmla="*/ 23 h 55"/>
              <a:gd name="T10" fmla="*/ 60 w 114"/>
              <a:gd name="T11" fmla="*/ 27 h 55"/>
              <a:gd name="T12" fmla="*/ 87 w 114"/>
              <a:gd name="T13" fmla="*/ 27 h 55"/>
              <a:gd name="T14" fmla="*/ 87 w 114"/>
              <a:gd name="T15" fmla="*/ 19 h 55"/>
              <a:gd name="T16" fmla="*/ 80 w 114"/>
              <a:gd name="T17" fmla="*/ 9 h 55"/>
              <a:gd name="T18" fmla="*/ 9 w 114"/>
              <a:gd name="T19" fmla="*/ 55 h 55"/>
              <a:gd name="T20" fmla="*/ 0 w 114"/>
              <a:gd name="T21" fmla="*/ 47 h 55"/>
              <a:gd name="T22" fmla="*/ 0 w 114"/>
              <a:gd name="T23" fmla="*/ 44 h 55"/>
              <a:gd name="T24" fmla="*/ 0 w 114"/>
              <a:gd name="T25" fmla="*/ 12 h 55"/>
              <a:gd name="T26" fmla="*/ 13 w 114"/>
              <a:gd name="T27" fmla="*/ 0 h 55"/>
              <a:gd name="T28" fmla="*/ 72 w 114"/>
              <a:gd name="T29" fmla="*/ 0 h 55"/>
              <a:gd name="T30" fmla="*/ 85 w 114"/>
              <a:gd name="T31" fmla="*/ 7 h 55"/>
              <a:gd name="T32" fmla="*/ 97 w 114"/>
              <a:gd name="T33" fmla="*/ 25 h 55"/>
              <a:gd name="T34" fmla="*/ 108 w 114"/>
              <a:gd name="T35" fmla="*/ 32 h 55"/>
              <a:gd name="T36" fmla="*/ 114 w 114"/>
              <a:gd name="T37" fmla="*/ 40 h 55"/>
              <a:gd name="T38" fmla="*/ 114 w 114"/>
              <a:gd name="T39" fmla="*/ 49 h 55"/>
              <a:gd name="T40" fmla="*/ 109 w 114"/>
              <a:gd name="T41" fmla="*/ 55 h 55"/>
              <a:gd name="T42" fmla="*/ 99 w 114"/>
              <a:gd name="T43" fmla="*/ 55 h 55"/>
              <a:gd name="T44" fmla="*/ 99 w 114"/>
              <a:gd name="T45" fmla="*/ 52 h 55"/>
              <a:gd name="T46" fmla="*/ 88 w 114"/>
              <a:gd name="T47" fmla="*/ 42 h 55"/>
              <a:gd name="T48" fmla="*/ 78 w 114"/>
              <a:gd name="T49" fmla="*/ 52 h 55"/>
              <a:gd name="T50" fmla="*/ 78 w 114"/>
              <a:gd name="T51" fmla="*/ 55 h 55"/>
              <a:gd name="T52" fmla="*/ 72 w 114"/>
              <a:gd name="T53" fmla="*/ 55 h 55"/>
              <a:gd name="T54" fmla="*/ 30 w 114"/>
              <a:gd name="T55" fmla="*/ 55 h 55"/>
              <a:gd name="T56" fmla="*/ 31 w 114"/>
              <a:gd name="T57" fmla="*/ 52 h 55"/>
              <a:gd name="T58" fmla="*/ 20 w 114"/>
              <a:gd name="T59" fmla="*/ 42 h 55"/>
              <a:gd name="T60" fmla="*/ 9 w 114"/>
              <a:gd name="T61" fmla="*/ 52 h 55"/>
              <a:gd name="T62" fmla="*/ 10 w 114"/>
              <a:gd name="T63" fmla="*/ 55 h 55"/>
              <a:gd name="T64" fmla="*/ 9 w 114"/>
              <a:gd name="T65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4" h="55">
                <a:moveTo>
                  <a:pt x="80" y="9"/>
                </a:moveTo>
                <a:cubicBezTo>
                  <a:pt x="80" y="9"/>
                  <a:pt x="77" y="7"/>
                  <a:pt x="74" y="7"/>
                </a:cubicBezTo>
                <a:cubicBezTo>
                  <a:pt x="72" y="7"/>
                  <a:pt x="60" y="7"/>
                  <a:pt x="60" y="7"/>
                </a:cubicBezTo>
                <a:cubicBezTo>
                  <a:pt x="60" y="7"/>
                  <a:pt x="56" y="7"/>
                  <a:pt x="56" y="11"/>
                </a:cubicBezTo>
                <a:cubicBezTo>
                  <a:pt x="56" y="15"/>
                  <a:pt x="56" y="23"/>
                  <a:pt x="56" y="23"/>
                </a:cubicBezTo>
                <a:cubicBezTo>
                  <a:pt x="56" y="23"/>
                  <a:pt x="56" y="27"/>
                  <a:pt x="60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92" y="26"/>
                  <a:pt x="87" y="19"/>
                </a:cubicBezTo>
                <a:cubicBezTo>
                  <a:pt x="81" y="12"/>
                  <a:pt x="80" y="9"/>
                  <a:pt x="80" y="9"/>
                </a:cubicBezTo>
                <a:close/>
                <a:moveTo>
                  <a:pt x="9" y="55"/>
                </a:moveTo>
                <a:cubicBezTo>
                  <a:pt x="0" y="55"/>
                  <a:pt x="0" y="47"/>
                  <a:pt x="0" y="47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24"/>
                  <a:pt x="0" y="12"/>
                </a:cubicBezTo>
                <a:cubicBezTo>
                  <a:pt x="0" y="0"/>
                  <a:pt x="13" y="0"/>
                  <a:pt x="13" y="0"/>
                </a:cubicBezTo>
                <a:cubicBezTo>
                  <a:pt x="13" y="0"/>
                  <a:pt x="61" y="0"/>
                  <a:pt x="72" y="0"/>
                </a:cubicBezTo>
                <a:cubicBezTo>
                  <a:pt x="82" y="0"/>
                  <a:pt x="85" y="7"/>
                  <a:pt x="85" y="7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5"/>
                  <a:pt x="103" y="30"/>
                  <a:pt x="108" y="32"/>
                </a:cubicBezTo>
                <a:cubicBezTo>
                  <a:pt x="113" y="34"/>
                  <a:pt x="114" y="40"/>
                  <a:pt x="114" y="40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55"/>
                  <a:pt x="109" y="55"/>
                  <a:pt x="109" y="55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4"/>
                  <a:pt x="99" y="53"/>
                  <a:pt x="99" y="52"/>
                </a:cubicBezTo>
                <a:cubicBezTo>
                  <a:pt x="99" y="46"/>
                  <a:pt x="94" y="42"/>
                  <a:pt x="88" y="42"/>
                </a:cubicBezTo>
                <a:cubicBezTo>
                  <a:pt x="83" y="42"/>
                  <a:pt x="78" y="46"/>
                  <a:pt x="78" y="52"/>
                </a:cubicBezTo>
                <a:cubicBezTo>
                  <a:pt x="78" y="53"/>
                  <a:pt x="78" y="54"/>
                  <a:pt x="78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49" y="55"/>
                  <a:pt x="30" y="55"/>
                </a:cubicBezTo>
                <a:cubicBezTo>
                  <a:pt x="31" y="54"/>
                  <a:pt x="31" y="53"/>
                  <a:pt x="31" y="52"/>
                </a:cubicBezTo>
                <a:cubicBezTo>
                  <a:pt x="31" y="46"/>
                  <a:pt x="26" y="42"/>
                  <a:pt x="20" y="42"/>
                </a:cubicBezTo>
                <a:cubicBezTo>
                  <a:pt x="14" y="42"/>
                  <a:pt x="9" y="46"/>
                  <a:pt x="9" y="52"/>
                </a:cubicBezTo>
                <a:cubicBezTo>
                  <a:pt x="9" y="53"/>
                  <a:pt x="10" y="54"/>
                  <a:pt x="10" y="55"/>
                </a:cubicBezTo>
                <a:cubicBezTo>
                  <a:pt x="9" y="55"/>
                  <a:pt x="9" y="55"/>
                  <a:pt x="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822">
            <a:extLst>
              <a:ext uri="{FF2B5EF4-FFF2-40B4-BE49-F238E27FC236}">
                <a16:creationId xmlns:a16="http://schemas.microsoft.com/office/drawing/2014/main" id="{6C861539-07AB-514F-B56F-6BEE9F863EE8}"/>
              </a:ext>
            </a:extLst>
          </p:cNvPr>
          <p:cNvSpPr>
            <a:spLocks/>
          </p:cNvSpPr>
          <p:nvPr/>
        </p:nvSpPr>
        <p:spPr bwMode="auto">
          <a:xfrm>
            <a:off x="5020595" y="4507385"/>
            <a:ext cx="896343" cy="774495"/>
          </a:xfrm>
          <a:custGeom>
            <a:avLst/>
            <a:gdLst>
              <a:gd name="T0" fmla="*/ 69 w 100"/>
              <a:gd name="T1" fmla="*/ 65 h 91"/>
              <a:gd name="T2" fmla="*/ 73 w 100"/>
              <a:gd name="T3" fmla="*/ 79 h 91"/>
              <a:gd name="T4" fmla="*/ 72 w 100"/>
              <a:gd name="T5" fmla="*/ 89 h 91"/>
              <a:gd name="T6" fmla="*/ 68 w 100"/>
              <a:gd name="T7" fmla="*/ 91 h 91"/>
              <a:gd name="T8" fmla="*/ 60 w 100"/>
              <a:gd name="T9" fmla="*/ 71 h 91"/>
              <a:gd name="T10" fmla="*/ 54 w 100"/>
              <a:gd name="T11" fmla="*/ 75 h 91"/>
              <a:gd name="T12" fmla="*/ 52 w 100"/>
              <a:gd name="T13" fmla="*/ 75 h 91"/>
              <a:gd name="T14" fmla="*/ 52 w 100"/>
              <a:gd name="T15" fmla="*/ 73 h 91"/>
              <a:gd name="T16" fmla="*/ 59 w 100"/>
              <a:gd name="T17" fmla="*/ 69 h 91"/>
              <a:gd name="T18" fmla="*/ 52 w 100"/>
              <a:gd name="T19" fmla="*/ 50 h 91"/>
              <a:gd name="T20" fmla="*/ 22 w 100"/>
              <a:gd name="T21" fmla="*/ 70 h 91"/>
              <a:gd name="T22" fmla="*/ 25 w 100"/>
              <a:gd name="T23" fmla="*/ 82 h 91"/>
              <a:gd name="T24" fmla="*/ 24 w 100"/>
              <a:gd name="T25" fmla="*/ 85 h 91"/>
              <a:gd name="T26" fmla="*/ 13 w 100"/>
              <a:gd name="T27" fmla="*/ 68 h 91"/>
              <a:gd name="T28" fmla="*/ 9 w 100"/>
              <a:gd name="T29" fmla="*/ 71 h 91"/>
              <a:gd name="T30" fmla="*/ 6 w 100"/>
              <a:gd name="T31" fmla="*/ 70 h 91"/>
              <a:gd name="T32" fmla="*/ 7 w 100"/>
              <a:gd name="T33" fmla="*/ 67 h 91"/>
              <a:gd name="T34" fmla="*/ 11 w 100"/>
              <a:gd name="T35" fmla="*/ 64 h 91"/>
              <a:gd name="T36" fmla="*/ 0 w 100"/>
              <a:gd name="T37" fmla="*/ 48 h 91"/>
              <a:gd name="T38" fmla="*/ 3 w 100"/>
              <a:gd name="T39" fmla="*/ 48 h 91"/>
              <a:gd name="T40" fmla="*/ 13 w 100"/>
              <a:gd name="T41" fmla="*/ 55 h 91"/>
              <a:gd name="T42" fmla="*/ 43 w 100"/>
              <a:gd name="T43" fmla="*/ 36 h 91"/>
              <a:gd name="T44" fmla="*/ 28 w 100"/>
              <a:gd name="T45" fmla="*/ 21 h 91"/>
              <a:gd name="T46" fmla="*/ 21 w 100"/>
              <a:gd name="T47" fmla="*/ 26 h 91"/>
              <a:gd name="T48" fmla="*/ 20 w 100"/>
              <a:gd name="T49" fmla="*/ 25 h 91"/>
              <a:gd name="T50" fmla="*/ 20 w 100"/>
              <a:gd name="T51" fmla="*/ 24 h 91"/>
              <a:gd name="T52" fmla="*/ 26 w 100"/>
              <a:gd name="T53" fmla="*/ 20 h 91"/>
              <a:gd name="T54" fmla="*/ 12 w 100"/>
              <a:gd name="T55" fmla="*/ 5 h 91"/>
              <a:gd name="T56" fmla="*/ 15 w 100"/>
              <a:gd name="T57" fmla="*/ 3 h 91"/>
              <a:gd name="T58" fmla="*/ 25 w 100"/>
              <a:gd name="T59" fmla="*/ 5 h 91"/>
              <a:gd name="T60" fmla="*/ 35 w 100"/>
              <a:gd name="T61" fmla="*/ 14 h 91"/>
              <a:gd name="T62" fmla="*/ 40 w 100"/>
              <a:gd name="T63" fmla="*/ 10 h 91"/>
              <a:gd name="T64" fmla="*/ 41 w 100"/>
              <a:gd name="T65" fmla="*/ 11 h 91"/>
              <a:gd name="T66" fmla="*/ 41 w 100"/>
              <a:gd name="T67" fmla="*/ 13 h 91"/>
              <a:gd name="T68" fmla="*/ 37 w 100"/>
              <a:gd name="T69" fmla="*/ 15 h 91"/>
              <a:gd name="T70" fmla="*/ 54 w 100"/>
              <a:gd name="T71" fmla="*/ 29 h 91"/>
              <a:gd name="T72" fmla="*/ 76 w 100"/>
              <a:gd name="T73" fmla="*/ 15 h 91"/>
              <a:gd name="T74" fmla="*/ 98 w 100"/>
              <a:gd name="T75" fmla="*/ 10 h 91"/>
              <a:gd name="T76" fmla="*/ 85 w 100"/>
              <a:gd name="T77" fmla="*/ 29 h 91"/>
              <a:gd name="T78" fmla="*/ 63 w 100"/>
              <a:gd name="T79" fmla="*/ 43 h 91"/>
              <a:gd name="T80" fmla="*/ 69 w 100"/>
              <a:gd name="T81" fmla="*/ 63 h 91"/>
              <a:gd name="T82" fmla="*/ 73 w 100"/>
              <a:gd name="T83" fmla="*/ 60 h 91"/>
              <a:gd name="T84" fmla="*/ 74 w 100"/>
              <a:gd name="T85" fmla="*/ 61 h 91"/>
              <a:gd name="T86" fmla="*/ 74 w 100"/>
              <a:gd name="T87" fmla="*/ 62 h 91"/>
              <a:gd name="T88" fmla="*/ 69 w 100"/>
              <a:gd name="T89" fmla="*/ 6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0" h="91">
                <a:moveTo>
                  <a:pt x="69" y="65"/>
                </a:moveTo>
                <a:cubicBezTo>
                  <a:pt x="73" y="79"/>
                  <a:pt x="73" y="79"/>
                  <a:pt x="73" y="79"/>
                </a:cubicBezTo>
                <a:cubicBezTo>
                  <a:pt x="73" y="79"/>
                  <a:pt x="76" y="86"/>
                  <a:pt x="72" y="89"/>
                </a:cubicBezTo>
                <a:cubicBezTo>
                  <a:pt x="68" y="91"/>
                  <a:pt x="68" y="91"/>
                  <a:pt x="68" y="91"/>
                </a:cubicBezTo>
                <a:cubicBezTo>
                  <a:pt x="60" y="71"/>
                  <a:pt x="60" y="71"/>
                  <a:pt x="60" y="71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6"/>
                  <a:pt x="53" y="75"/>
                  <a:pt x="52" y="75"/>
                </a:cubicBezTo>
                <a:cubicBezTo>
                  <a:pt x="52" y="74"/>
                  <a:pt x="52" y="74"/>
                  <a:pt x="52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52" y="50"/>
                  <a:pt x="52" y="50"/>
                  <a:pt x="52" y="50"/>
                </a:cubicBezTo>
                <a:cubicBezTo>
                  <a:pt x="22" y="70"/>
                  <a:pt x="22" y="70"/>
                  <a:pt x="22" y="70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4"/>
                  <a:pt x="24" y="85"/>
                </a:cubicBezTo>
                <a:cubicBezTo>
                  <a:pt x="13" y="68"/>
                  <a:pt x="13" y="68"/>
                  <a:pt x="13" y="68"/>
                </a:cubicBezTo>
                <a:cubicBezTo>
                  <a:pt x="9" y="71"/>
                  <a:pt x="9" y="71"/>
                  <a:pt x="9" y="71"/>
                </a:cubicBezTo>
                <a:cubicBezTo>
                  <a:pt x="8" y="72"/>
                  <a:pt x="7" y="71"/>
                  <a:pt x="6" y="70"/>
                </a:cubicBezTo>
                <a:cubicBezTo>
                  <a:pt x="5" y="69"/>
                  <a:pt x="6" y="68"/>
                  <a:pt x="7" y="67"/>
                </a:cubicBezTo>
                <a:cubicBezTo>
                  <a:pt x="11" y="64"/>
                  <a:pt x="11" y="64"/>
                  <a:pt x="11" y="64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48"/>
                  <a:pt x="3" y="48"/>
                  <a:pt x="3" y="48"/>
                </a:cubicBezTo>
                <a:cubicBezTo>
                  <a:pt x="13" y="55"/>
                  <a:pt x="13" y="55"/>
                  <a:pt x="13" y="55"/>
                </a:cubicBezTo>
                <a:cubicBezTo>
                  <a:pt x="43" y="36"/>
                  <a:pt x="43" y="36"/>
                  <a:pt x="43" y="36"/>
                </a:cubicBezTo>
                <a:cubicBezTo>
                  <a:pt x="28" y="21"/>
                  <a:pt x="28" y="21"/>
                  <a:pt x="28" y="21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ubicBezTo>
                  <a:pt x="26" y="20"/>
                  <a:pt x="26" y="20"/>
                  <a:pt x="26" y="20"/>
                </a:cubicBezTo>
                <a:cubicBezTo>
                  <a:pt x="12" y="5"/>
                  <a:pt x="12" y="5"/>
                  <a:pt x="12" y="5"/>
                </a:cubicBezTo>
                <a:cubicBezTo>
                  <a:pt x="15" y="3"/>
                  <a:pt x="15" y="3"/>
                  <a:pt x="15" y="3"/>
                </a:cubicBezTo>
                <a:cubicBezTo>
                  <a:pt x="19" y="0"/>
                  <a:pt x="25" y="5"/>
                  <a:pt x="25" y="5"/>
                </a:cubicBezTo>
                <a:cubicBezTo>
                  <a:pt x="35" y="14"/>
                  <a:pt x="35" y="14"/>
                  <a:pt x="35" y="14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1"/>
                </a:cubicBezTo>
                <a:cubicBezTo>
                  <a:pt x="42" y="12"/>
                  <a:pt x="42" y="12"/>
                  <a:pt x="41" y="13"/>
                </a:cubicBezTo>
                <a:cubicBezTo>
                  <a:pt x="37" y="15"/>
                  <a:pt x="37" y="15"/>
                  <a:pt x="37" y="15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61" y="24"/>
                  <a:pt x="76" y="15"/>
                </a:cubicBezTo>
                <a:cubicBezTo>
                  <a:pt x="90" y="5"/>
                  <a:pt x="98" y="10"/>
                  <a:pt x="98" y="10"/>
                </a:cubicBezTo>
                <a:cubicBezTo>
                  <a:pt x="98" y="10"/>
                  <a:pt x="100" y="19"/>
                  <a:pt x="85" y="29"/>
                </a:cubicBezTo>
                <a:cubicBezTo>
                  <a:pt x="71" y="38"/>
                  <a:pt x="63" y="43"/>
                  <a:pt x="63" y="43"/>
                </a:cubicBezTo>
                <a:cubicBezTo>
                  <a:pt x="69" y="63"/>
                  <a:pt x="69" y="63"/>
                  <a:pt x="69" y="63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0"/>
                  <a:pt x="74" y="60"/>
                  <a:pt x="74" y="61"/>
                </a:cubicBezTo>
                <a:cubicBezTo>
                  <a:pt x="74" y="61"/>
                  <a:pt x="74" y="62"/>
                  <a:pt x="74" y="62"/>
                </a:cubicBezTo>
                <a:lnTo>
                  <a:pt x="69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E88CEA8-825B-A44B-AE69-23AD3936BC3B}"/>
              </a:ext>
            </a:extLst>
          </p:cNvPr>
          <p:cNvGrpSpPr/>
          <p:nvPr/>
        </p:nvGrpSpPr>
        <p:grpSpPr>
          <a:xfrm>
            <a:off x="650948" y="411364"/>
            <a:ext cx="516488" cy="830997"/>
            <a:chOff x="4725518" y="3656631"/>
            <a:chExt cx="821303" cy="1266854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2DC89508-0016-3547-B0C4-63B23BAB5179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0FAAE4-65AB-3840-8463-F68B73CEDF73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9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4650DAF-A3D1-3048-83CD-44735A583392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4A163E-CD30-A949-BCE0-119138C7979B}"/>
              </a:ext>
            </a:extLst>
          </p:cNvPr>
          <p:cNvGrpSpPr/>
          <p:nvPr/>
        </p:nvGrpSpPr>
        <p:grpSpPr>
          <a:xfrm>
            <a:off x="185583" y="411364"/>
            <a:ext cx="516488" cy="830997"/>
            <a:chOff x="3985507" y="3656631"/>
            <a:chExt cx="821303" cy="1266854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120B6C0-34A2-004C-AC7A-2B8532EA52A5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906D5B5-3664-6C44-B05D-99A04EAB735B}"/>
                </a:ext>
              </a:extLst>
            </p:cNvPr>
            <p:cNvSpPr/>
            <p:nvPr/>
          </p:nvSpPr>
          <p:spPr>
            <a:xfrm>
              <a:off x="3985507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4A4072E-01BF-294B-8B99-9B132B13B120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1A0C3A-2B18-4F47-ABF9-460FE4C9C4A2}"/>
              </a:ext>
            </a:extLst>
          </p:cNvPr>
          <p:cNvGrpSpPr/>
          <p:nvPr/>
        </p:nvGrpSpPr>
        <p:grpSpPr>
          <a:xfrm>
            <a:off x="1112142" y="411364"/>
            <a:ext cx="516488" cy="830997"/>
            <a:chOff x="5458892" y="3656631"/>
            <a:chExt cx="821303" cy="1266854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90FD9326-7B34-2A4A-A0F9-B4F1E84320E6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9402227-AFFA-0D49-93CB-6C38F13A034D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4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FA4FB7F-C706-204D-9F62-97D9C79453DA}"/>
                </a:ext>
              </a:extLst>
            </p:cNvPr>
            <p:cNvCxnSpPr/>
            <p:nvPr/>
          </p:nvCxnSpPr>
          <p:spPr>
            <a:xfrm>
              <a:off x="5560960" y="4290060"/>
              <a:ext cx="640079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9F5B0CC-FAC6-2B46-A91D-E228188FE186}"/>
              </a:ext>
            </a:extLst>
          </p:cNvPr>
          <p:cNvGrpSpPr/>
          <p:nvPr/>
        </p:nvGrpSpPr>
        <p:grpSpPr>
          <a:xfrm>
            <a:off x="1575513" y="411364"/>
            <a:ext cx="516488" cy="830997"/>
            <a:chOff x="6343598" y="3656631"/>
            <a:chExt cx="821303" cy="1266854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41887493-4E48-DF4A-9F29-9AB9BF054A1E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EE565F6-FD76-7D4C-98B5-D134FFB636A3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7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67FA711-B220-644C-806F-BCE53C451197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831F0DC-3969-974D-A0DC-0DEE3C067852}"/>
              </a:ext>
            </a:extLst>
          </p:cNvPr>
          <p:cNvGrpSpPr/>
          <p:nvPr/>
        </p:nvGrpSpPr>
        <p:grpSpPr>
          <a:xfrm>
            <a:off x="2040879" y="411364"/>
            <a:ext cx="516488" cy="830997"/>
            <a:chOff x="7083609" y="3656631"/>
            <a:chExt cx="821303" cy="1266854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F0A097B8-625A-C148-95CD-0DCE16569ABC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7C0FDA6-97FF-C641-ACA0-A7B04653B1DC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4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2BC040CF-E06F-0F4A-833F-7A26B579BD93}"/>
              </a:ext>
            </a:extLst>
          </p:cNvPr>
          <p:cNvSpPr txBox="1"/>
          <p:nvPr/>
        </p:nvSpPr>
        <p:spPr>
          <a:xfrm>
            <a:off x="394468" y="0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Cumulative UK COVID cases,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1/4/2020 Statista</a:t>
            </a:r>
          </a:p>
        </p:txBody>
      </p:sp>
    </p:spTree>
    <p:extLst>
      <p:ext uri="{BB962C8B-B14F-4D97-AF65-F5344CB8AC3E}">
        <p14:creationId xmlns:p14="http://schemas.microsoft.com/office/powerpoint/2010/main" val="2631476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99307">
        <p159:morph option="byObject"/>
      </p:transition>
    </mc:Choice>
    <mc:Fallback xmlns="">
      <p:transition spd="slow" advTm="399307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794029" y="5"/>
            <a:ext cx="10602306" cy="685799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10800000">
            <a:off x="10382202" y="3194599"/>
            <a:ext cx="139204" cy="468898"/>
            <a:chOff x="7381835" y="2662166"/>
            <a:chExt cx="116003" cy="390748"/>
          </a:xfrm>
        </p:grpSpPr>
        <p:sp>
          <p:nvSpPr>
            <p:cNvPr id="11" name="Freeform 11"/>
            <p:cNvSpPr/>
            <p:nvPr/>
          </p:nvSpPr>
          <p:spPr>
            <a:xfrm>
              <a:off x="7381835" y="2662166"/>
              <a:ext cx="116003" cy="390748"/>
            </a:xfrm>
            <a:custGeom>
              <a:avLst/>
              <a:gdLst/>
              <a:ahLst/>
              <a:cxnLst/>
              <a:rect l="0" t="0" r="0" b="0"/>
              <a:pathLst>
                <a:path w="91440" h="303848">
                  <a:moveTo>
                    <a:pt x="11925" y="152400"/>
                  </a:moveTo>
                  <a:lnTo>
                    <a:pt x="90249" y="8811"/>
                  </a:lnTo>
                  <a:cubicBezTo>
                    <a:pt x="91650" y="6229"/>
                    <a:pt x="90707" y="3000"/>
                    <a:pt x="88125" y="1600"/>
                  </a:cubicBezTo>
                  <a:cubicBezTo>
                    <a:pt x="85544" y="191"/>
                    <a:pt x="82315" y="1143"/>
                    <a:pt x="80915" y="3724"/>
                  </a:cubicBezTo>
                  <a:lnTo>
                    <a:pt x="1210" y="149857"/>
                  </a:lnTo>
                  <a:cubicBezTo>
                    <a:pt x="343" y="151438"/>
                    <a:pt x="343" y="153362"/>
                    <a:pt x="1210" y="154934"/>
                  </a:cubicBezTo>
                  <a:lnTo>
                    <a:pt x="80915" y="301076"/>
                  </a:lnTo>
                  <a:cubicBezTo>
                    <a:pt x="81877" y="302857"/>
                    <a:pt x="83706" y="303848"/>
                    <a:pt x="85582" y="303848"/>
                  </a:cubicBezTo>
                  <a:cubicBezTo>
                    <a:pt x="86439" y="303848"/>
                    <a:pt x="87306" y="303638"/>
                    <a:pt x="88116" y="303219"/>
                  </a:cubicBezTo>
                  <a:cubicBezTo>
                    <a:pt x="90697" y="301809"/>
                    <a:pt x="91631" y="298590"/>
                    <a:pt x="90240" y="295999"/>
                  </a:cubicBezTo>
                  <a:lnTo>
                    <a:pt x="11925" y="1524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B6140-5B4C-8648-8294-638DD00FDF45}"/>
              </a:ext>
            </a:extLst>
          </p:cNvPr>
          <p:cNvGrpSpPr/>
          <p:nvPr/>
        </p:nvGrpSpPr>
        <p:grpSpPr>
          <a:xfrm>
            <a:off x="1082023" y="411364"/>
            <a:ext cx="516488" cy="830997"/>
            <a:chOff x="4725518" y="3656631"/>
            <a:chExt cx="821303" cy="126685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EB07A65-D1D9-6946-8247-8EAD05DA12DA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758923-F96D-FA45-B7B6-6B2983829F12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7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CF368A-68C6-F34D-A4BC-F134E0A89960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187899-A918-EF47-8A36-AE6A1D81627F}"/>
              </a:ext>
            </a:extLst>
          </p:cNvPr>
          <p:cNvGrpSpPr/>
          <p:nvPr/>
        </p:nvGrpSpPr>
        <p:grpSpPr>
          <a:xfrm>
            <a:off x="616658" y="411364"/>
            <a:ext cx="516488" cy="830997"/>
            <a:chOff x="3985507" y="3656631"/>
            <a:chExt cx="821303" cy="126685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0F4E8EF-78C5-4444-B1D2-3FB3BCB9D1D0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0258B1-00BD-2840-98FB-E23653283D40}"/>
                </a:ext>
              </a:extLst>
            </p:cNvPr>
            <p:cNvSpPr/>
            <p:nvPr/>
          </p:nvSpPr>
          <p:spPr>
            <a:xfrm>
              <a:off x="3985507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7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3BD09DB-B3C0-5B4C-8B6A-6DD41D3219B7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C4FB83-D9A2-4A48-81BD-C59376BD4897}"/>
              </a:ext>
            </a:extLst>
          </p:cNvPr>
          <p:cNvGrpSpPr/>
          <p:nvPr/>
        </p:nvGrpSpPr>
        <p:grpSpPr>
          <a:xfrm>
            <a:off x="1543217" y="411364"/>
            <a:ext cx="516488" cy="830997"/>
            <a:chOff x="5458892" y="3656631"/>
            <a:chExt cx="821303" cy="126685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9EE3C98-A05B-3249-8981-24B6761BC723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A355A7F-B988-8141-8FFD-BD4EE08A3F63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4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C952ED-7555-ED46-9D24-2312A62E2FC6}"/>
                </a:ext>
              </a:extLst>
            </p:cNvPr>
            <p:cNvCxnSpPr/>
            <p:nvPr/>
          </p:nvCxnSpPr>
          <p:spPr>
            <a:xfrm>
              <a:off x="5560960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3C46E0-DF8E-2242-9274-66040379CB7A}"/>
              </a:ext>
            </a:extLst>
          </p:cNvPr>
          <p:cNvGrpSpPr/>
          <p:nvPr/>
        </p:nvGrpSpPr>
        <p:grpSpPr>
          <a:xfrm>
            <a:off x="2006588" y="411364"/>
            <a:ext cx="516488" cy="830997"/>
            <a:chOff x="6343598" y="3656631"/>
            <a:chExt cx="821303" cy="1266854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D490882-35E0-594D-AD62-5A02CC5A0878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76CA7F-205C-7543-B07D-8CB3A2613BD3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5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9DE718-FC7F-5746-A51B-63C0B19161D3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B558F9-9AD8-5C40-979A-485E7C66560E}"/>
              </a:ext>
            </a:extLst>
          </p:cNvPr>
          <p:cNvGrpSpPr/>
          <p:nvPr/>
        </p:nvGrpSpPr>
        <p:grpSpPr>
          <a:xfrm>
            <a:off x="2471954" y="411364"/>
            <a:ext cx="516488" cy="830997"/>
            <a:chOff x="7083609" y="3656631"/>
            <a:chExt cx="821303" cy="126685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2116E6C0-3F56-0741-A059-8DC6D22A1839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5CD807-0189-E84E-A85E-79659E400F2A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4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E5E2025-A63B-1847-859C-C996B74E6111}"/>
              </a:ext>
            </a:extLst>
          </p:cNvPr>
          <p:cNvSpPr txBox="1"/>
          <p:nvPr/>
        </p:nvSpPr>
        <p:spPr>
          <a:xfrm>
            <a:off x="825543" y="0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Cumulative UK COVID cases,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1/5/2020 Statista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AD0E3C-CF1E-054F-A985-8DF66395A4CB}"/>
              </a:ext>
            </a:extLst>
          </p:cNvPr>
          <p:cNvGrpSpPr/>
          <p:nvPr/>
        </p:nvGrpSpPr>
        <p:grpSpPr>
          <a:xfrm>
            <a:off x="177628" y="415843"/>
            <a:ext cx="516488" cy="830997"/>
            <a:chOff x="7083609" y="3656631"/>
            <a:chExt cx="821303" cy="1266854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DA5DD7D-1638-4E40-BF76-910C55916B59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A595CA0-49CB-F04E-97AE-B39095262312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1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2451">
        <p159:morph option="byObject"/>
      </p:transition>
    </mc:Choice>
    <mc:Fallback xmlns="">
      <p:transition spd="slow" advTm="22451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7184" t="26641" r="30604" b="36651"/>
          <a:stretch/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C7126D47-3088-CE42-8E6F-3BF3E10E2D42}"/>
              </a:ext>
            </a:extLst>
          </p:cNvPr>
          <p:cNvGrpSpPr/>
          <p:nvPr/>
        </p:nvGrpSpPr>
        <p:grpSpPr>
          <a:xfrm>
            <a:off x="1082023" y="411364"/>
            <a:ext cx="516488" cy="830997"/>
            <a:chOff x="4725518" y="3656631"/>
            <a:chExt cx="821303" cy="1266854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0AB59E4B-5BC4-F642-97A2-2B8840C26BAB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2D906AA-D9D1-5A47-BB42-2ACB8250C85D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7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333593D-9DFA-2846-A49B-8EBABAD04DEC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B5FDD1D-7688-4446-A7AA-CF8CC11B4224}"/>
              </a:ext>
            </a:extLst>
          </p:cNvPr>
          <p:cNvGrpSpPr/>
          <p:nvPr/>
        </p:nvGrpSpPr>
        <p:grpSpPr>
          <a:xfrm>
            <a:off x="616658" y="411364"/>
            <a:ext cx="516488" cy="830997"/>
            <a:chOff x="3985507" y="3656631"/>
            <a:chExt cx="821303" cy="1266854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9281605C-92E5-0343-BC50-FDBDAEE6EA43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D03032D-0E75-234E-A737-831512B22D8F}"/>
                </a:ext>
              </a:extLst>
            </p:cNvPr>
            <p:cNvSpPr/>
            <p:nvPr/>
          </p:nvSpPr>
          <p:spPr>
            <a:xfrm>
              <a:off x="3985507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7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50056A5-EDEE-464D-95BD-D337016A6FEA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F5A655D-667E-CD45-97D3-AD3B8A2969D0}"/>
              </a:ext>
            </a:extLst>
          </p:cNvPr>
          <p:cNvGrpSpPr/>
          <p:nvPr/>
        </p:nvGrpSpPr>
        <p:grpSpPr>
          <a:xfrm>
            <a:off x="1543217" y="411364"/>
            <a:ext cx="516488" cy="830997"/>
            <a:chOff x="5458892" y="3656631"/>
            <a:chExt cx="821303" cy="1266854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703A02D-0C50-0847-8619-DE92403F9ACA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26369F0-4358-8540-981A-04789CD0B5BA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4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183A576-7F8A-214B-8F0E-078E61268AE2}"/>
                </a:ext>
              </a:extLst>
            </p:cNvPr>
            <p:cNvCxnSpPr/>
            <p:nvPr/>
          </p:nvCxnSpPr>
          <p:spPr>
            <a:xfrm>
              <a:off x="5560960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0BBBF13-CD3F-C44C-B097-EBB8B90AD5D5}"/>
              </a:ext>
            </a:extLst>
          </p:cNvPr>
          <p:cNvGrpSpPr/>
          <p:nvPr/>
        </p:nvGrpSpPr>
        <p:grpSpPr>
          <a:xfrm>
            <a:off x="2006588" y="411364"/>
            <a:ext cx="516488" cy="830997"/>
            <a:chOff x="6343598" y="3656631"/>
            <a:chExt cx="821303" cy="1266854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2365E8F8-0678-234A-9A7D-5F0BAAFA109C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3E36E69-C69B-6849-AC92-4638B5F0D0C7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5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7DF1A05-95C0-E546-8DA3-47928B625D71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33D7A5C-0179-C14E-BCC5-0BC65D109A30}"/>
              </a:ext>
            </a:extLst>
          </p:cNvPr>
          <p:cNvGrpSpPr/>
          <p:nvPr/>
        </p:nvGrpSpPr>
        <p:grpSpPr>
          <a:xfrm>
            <a:off x="2471954" y="411364"/>
            <a:ext cx="516488" cy="830997"/>
            <a:chOff x="7083609" y="3656631"/>
            <a:chExt cx="821303" cy="1266854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012A565B-37A7-D148-BDF2-8E7D505C9462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9943E8C-DAE2-084C-9A5E-47C31552E831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4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A576E86-2C92-E340-B6FA-DB7D61DB2176}"/>
              </a:ext>
            </a:extLst>
          </p:cNvPr>
          <p:cNvSpPr txBox="1"/>
          <p:nvPr/>
        </p:nvSpPr>
        <p:spPr>
          <a:xfrm>
            <a:off x="825543" y="0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Cumulative UK COVID cases,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1/5/2020 Statista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E65C12C-58C2-1348-8BB0-FAD29A53683C}"/>
              </a:ext>
            </a:extLst>
          </p:cNvPr>
          <p:cNvGrpSpPr/>
          <p:nvPr/>
        </p:nvGrpSpPr>
        <p:grpSpPr>
          <a:xfrm>
            <a:off x="177628" y="415843"/>
            <a:ext cx="516488" cy="830997"/>
            <a:chOff x="7083609" y="3656631"/>
            <a:chExt cx="821303" cy="1266854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55B95264-6B1F-854D-AB8E-51EC6FA3A4E9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6205D77-1528-3F4E-B58F-3C57515B7687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1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Picture 2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FA2B6D-AD42-7A4D-ACD0-3B0214A73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241" y="4540302"/>
            <a:ext cx="6310877" cy="2214720"/>
          </a:xfrm>
          <a:prstGeom prst="round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44C668-DDF0-7749-A9CE-FFA0614BD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937" y="260211"/>
            <a:ext cx="7648003" cy="938744"/>
          </a:xfrm>
          <a:prstGeom prst="roundRect">
            <a:avLst/>
          </a:prstGeom>
        </p:spPr>
      </p:pic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23A94173-3AD2-084B-A332-0705A49495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07" t="4512" r="19182" b="2233"/>
          <a:stretch/>
        </p:blipFill>
        <p:spPr>
          <a:xfrm>
            <a:off x="10275866" y="1016657"/>
            <a:ext cx="1562011" cy="1835793"/>
          </a:xfrm>
          <a:prstGeom prst="round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A41165-360B-4641-B25E-9228DA222FA3}"/>
              </a:ext>
            </a:extLst>
          </p:cNvPr>
          <p:cNvSpPr txBox="1"/>
          <p:nvPr/>
        </p:nvSpPr>
        <p:spPr>
          <a:xfrm>
            <a:off x="10356578" y="6454852"/>
            <a:ext cx="1515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Source: P66 / Twitter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3E9887-CBCA-1C41-9DDC-E71FE57D3FA9}"/>
              </a:ext>
            </a:extLst>
          </p:cNvPr>
          <p:cNvCxnSpPr>
            <a:cxnSpLocks/>
          </p:cNvCxnSpPr>
          <p:nvPr/>
        </p:nvCxnSpPr>
        <p:spPr>
          <a:xfrm flipH="1">
            <a:off x="5726241" y="1198955"/>
            <a:ext cx="693111" cy="18969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F14CC6-46A4-FB47-9430-4C4AEC3A282C}"/>
              </a:ext>
            </a:extLst>
          </p:cNvPr>
          <p:cNvCxnSpPr>
            <a:cxnSpLocks/>
          </p:cNvCxnSpPr>
          <p:nvPr/>
        </p:nvCxnSpPr>
        <p:spPr>
          <a:xfrm flipH="1" flipV="1">
            <a:off x="5852160" y="3291840"/>
            <a:ext cx="813645" cy="124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9939090-452B-D849-9E34-1DE88089E38D}"/>
              </a:ext>
            </a:extLst>
          </p:cNvPr>
          <p:cNvSpPr txBox="1"/>
          <p:nvPr/>
        </p:nvSpPr>
        <p:spPr>
          <a:xfrm>
            <a:off x="10485700" y="2608018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Source: </a:t>
            </a:r>
            <a:r>
              <a:rPr lang="en-GB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Ineos</a:t>
            </a:r>
            <a:endParaRPr lang="en-GB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Picture 16" descr="ExxonMobil Fawley Chemicals units help in fight against COVID-19 - Fawley  Online">
            <a:extLst>
              <a:ext uri="{FF2B5EF4-FFF2-40B4-BE49-F238E27FC236}">
                <a16:creationId xmlns:a16="http://schemas.microsoft.com/office/drawing/2014/main" id="{827ECE4B-DC1F-9040-9D78-A669BB6C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69" y="3987237"/>
            <a:ext cx="2870719" cy="21177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B569389-3C28-5449-AC23-8F8A4E63EA71}"/>
              </a:ext>
            </a:extLst>
          </p:cNvPr>
          <p:cNvSpPr/>
          <p:nvPr/>
        </p:nvSpPr>
        <p:spPr>
          <a:xfrm>
            <a:off x="97243" y="4717575"/>
            <a:ext cx="2870719" cy="17538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C9B5D3-A433-434D-9D1C-931E25AEF2A8}"/>
              </a:ext>
            </a:extLst>
          </p:cNvPr>
          <p:cNvSpPr txBox="1"/>
          <p:nvPr/>
        </p:nvSpPr>
        <p:spPr>
          <a:xfrm>
            <a:off x="782296" y="6167051"/>
            <a:ext cx="1457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Source: ExxonMobil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DFD6BBB-29E2-C54E-9CD7-C4DF47092244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3877129" y="3601099"/>
            <a:ext cx="1786152" cy="3861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D7AD735-F475-C548-BFD1-60000782CED4}"/>
              </a:ext>
            </a:extLst>
          </p:cNvPr>
          <p:cNvSpPr txBox="1"/>
          <p:nvPr/>
        </p:nvSpPr>
        <p:spPr>
          <a:xfrm>
            <a:off x="131107" y="4800858"/>
            <a:ext cx="2786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ExxonMobil Fawley says about half of all the rubber being turned into vial stoppers originates from the site</a:t>
            </a:r>
          </a:p>
        </p:txBody>
      </p:sp>
    </p:spTree>
    <p:extLst>
      <p:ext uri="{BB962C8B-B14F-4D97-AF65-F5344CB8AC3E}">
        <p14:creationId xmlns:p14="http://schemas.microsoft.com/office/powerpoint/2010/main" val="2803751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90115">
        <p159:morph option="byObject"/>
      </p:transition>
    </mc:Choice>
    <mc:Fallback xmlns="">
      <p:transition spd="slow" advTm="19011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3586E-BB51-5B48-84E8-F8CEA62E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7A0FF-13FA-1B4A-B916-DB5EBBD173DB}" type="datetime6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343332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November 21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343332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CE8E3-CC99-B044-B778-7899097E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9DF37-6FD3-354C-803C-79D388F534DD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343332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343332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993F23C-AD23-1B4E-8C27-0293F792D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751CEE-2698-C642-AC07-A7DDDB725744}"/>
              </a:ext>
            </a:extLst>
          </p:cNvPr>
          <p:cNvSpPr txBox="1"/>
          <p:nvPr/>
        </p:nvSpPr>
        <p:spPr>
          <a:xfrm>
            <a:off x="652463" y="3634502"/>
            <a:ext cx="5253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is a whole shift being pinged?</a:t>
            </a:r>
          </a:p>
          <a:p>
            <a:endParaRPr lang="en-GB" sz="2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GB" sz="2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54BFC-8217-614E-A16C-583D355833C3}"/>
              </a:ext>
            </a:extLst>
          </p:cNvPr>
          <p:cNvSpPr txBox="1"/>
          <p:nvPr/>
        </p:nvSpPr>
        <p:spPr>
          <a:xfrm>
            <a:off x="1138238" y="4294774"/>
            <a:ext cx="60936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if there are real situations where workforce may have been in close proximity  </a:t>
            </a:r>
          </a:p>
          <a:p>
            <a:endParaRPr lang="en-GB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 your workforce to understand mitigations</a:t>
            </a:r>
          </a:p>
          <a:p>
            <a:r>
              <a:rPr lang="en-GB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r>
              <a:rPr lang="en-GB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Liaise closely and clearly with public health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82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98089">
        <p159:morph option="byObject"/>
      </p:transition>
    </mc:Choice>
    <mc:Fallback xmlns="">
      <p:transition spd="slow" advTm="1980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794020" y="0"/>
            <a:ext cx="10602314" cy="68580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10800000">
            <a:off x="10382202" y="3194599"/>
            <a:ext cx="139204" cy="468898"/>
            <a:chOff x="7381835" y="2662166"/>
            <a:chExt cx="116003" cy="390748"/>
          </a:xfrm>
        </p:grpSpPr>
        <p:sp>
          <p:nvSpPr>
            <p:cNvPr id="11" name="Freeform 11"/>
            <p:cNvSpPr/>
            <p:nvPr/>
          </p:nvSpPr>
          <p:spPr>
            <a:xfrm>
              <a:off x="7381835" y="2662166"/>
              <a:ext cx="116003" cy="390748"/>
            </a:xfrm>
            <a:custGeom>
              <a:avLst/>
              <a:gdLst/>
              <a:ahLst/>
              <a:cxnLst/>
              <a:rect l="0" t="0" r="0" b="0"/>
              <a:pathLst>
                <a:path w="91440" h="303848">
                  <a:moveTo>
                    <a:pt x="11925" y="152400"/>
                  </a:moveTo>
                  <a:lnTo>
                    <a:pt x="90249" y="8811"/>
                  </a:lnTo>
                  <a:cubicBezTo>
                    <a:pt x="91650" y="6229"/>
                    <a:pt x="90707" y="3000"/>
                    <a:pt x="88125" y="1600"/>
                  </a:cubicBezTo>
                  <a:cubicBezTo>
                    <a:pt x="85544" y="191"/>
                    <a:pt x="82315" y="1143"/>
                    <a:pt x="80915" y="3724"/>
                  </a:cubicBezTo>
                  <a:lnTo>
                    <a:pt x="1210" y="149857"/>
                  </a:lnTo>
                  <a:cubicBezTo>
                    <a:pt x="343" y="151438"/>
                    <a:pt x="343" y="153362"/>
                    <a:pt x="1210" y="154934"/>
                  </a:cubicBezTo>
                  <a:lnTo>
                    <a:pt x="80915" y="301076"/>
                  </a:lnTo>
                  <a:cubicBezTo>
                    <a:pt x="81877" y="302857"/>
                    <a:pt x="83706" y="303848"/>
                    <a:pt x="85582" y="303848"/>
                  </a:cubicBezTo>
                  <a:cubicBezTo>
                    <a:pt x="86439" y="303848"/>
                    <a:pt x="87306" y="303638"/>
                    <a:pt x="88116" y="303219"/>
                  </a:cubicBezTo>
                  <a:cubicBezTo>
                    <a:pt x="90697" y="301809"/>
                    <a:pt x="91631" y="298590"/>
                    <a:pt x="90240" y="295999"/>
                  </a:cubicBezTo>
                  <a:lnTo>
                    <a:pt x="11925" y="1524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CFFA8C-808C-A245-88E4-B54023C145FE}"/>
              </a:ext>
            </a:extLst>
          </p:cNvPr>
          <p:cNvGrpSpPr/>
          <p:nvPr/>
        </p:nvGrpSpPr>
        <p:grpSpPr>
          <a:xfrm>
            <a:off x="1082022" y="466142"/>
            <a:ext cx="516488" cy="830997"/>
            <a:chOff x="4725518" y="3656631"/>
            <a:chExt cx="821303" cy="126685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A168D13-7781-8B4E-90FE-E3EF4C19D114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E1E1AC-83FA-9B4C-BF15-7EB062EFADA9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03C544-FA52-8C48-9D0C-F1AEED417C23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1DF7FA-02FB-7841-93BD-252FD75AA216}"/>
              </a:ext>
            </a:extLst>
          </p:cNvPr>
          <p:cNvGrpSpPr/>
          <p:nvPr/>
        </p:nvGrpSpPr>
        <p:grpSpPr>
          <a:xfrm>
            <a:off x="616656" y="466144"/>
            <a:ext cx="516488" cy="830997"/>
            <a:chOff x="3985506" y="3656631"/>
            <a:chExt cx="821303" cy="126685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FC63247-90EA-1842-A7EE-BF48CB4ABD61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4F9BDB-1EE4-7649-8DAD-F55DF35D4C37}"/>
                </a:ext>
              </a:extLst>
            </p:cNvPr>
            <p:cNvSpPr/>
            <p:nvPr/>
          </p:nvSpPr>
          <p:spPr>
            <a:xfrm>
              <a:off x="3985506" y="3656631"/>
              <a:ext cx="821303" cy="126685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0C24DA-08D4-AD42-9D87-3133770269B7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DCE13F-A308-6F40-83EF-D8FF97175F07}"/>
              </a:ext>
            </a:extLst>
          </p:cNvPr>
          <p:cNvGrpSpPr/>
          <p:nvPr/>
        </p:nvGrpSpPr>
        <p:grpSpPr>
          <a:xfrm>
            <a:off x="1543216" y="466142"/>
            <a:ext cx="516488" cy="830997"/>
            <a:chOff x="5458892" y="3656631"/>
            <a:chExt cx="821303" cy="126685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B46D480-2A39-A44F-813F-E0DB22621D3C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B67013-D6CA-2F42-8C11-7FC7F1B607D8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C69D537-5BC4-6D40-A0F7-0112B1B336FF}"/>
                </a:ext>
              </a:extLst>
            </p:cNvPr>
            <p:cNvCxnSpPr/>
            <p:nvPr/>
          </p:nvCxnSpPr>
          <p:spPr>
            <a:xfrm>
              <a:off x="5560960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24AEF5-00EC-DD43-992B-17028C6661CA}"/>
              </a:ext>
            </a:extLst>
          </p:cNvPr>
          <p:cNvGrpSpPr/>
          <p:nvPr/>
        </p:nvGrpSpPr>
        <p:grpSpPr>
          <a:xfrm>
            <a:off x="2006587" y="466142"/>
            <a:ext cx="516488" cy="830997"/>
            <a:chOff x="6343598" y="3656631"/>
            <a:chExt cx="821303" cy="1266854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685D705-BA58-444A-B7A6-40D231C37D87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76114F-1824-9641-B9D4-641A335688AA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9D3E20-2798-7D49-87D9-892340DCC4D4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486BFF-FBE2-E74C-8B26-5108A0499895}"/>
              </a:ext>
            </a:extLst>
          </p:cNvPr>
          <p:cNvGrpSpPr/>
          <p:nvPr/>
        </p:nvGrpSpPr>
        <p:grpSpPr>
          <a:xfrm>
            <a:off x="2471953" y="466142"/>
            <a:ext cx="516488" cy="830997"/>
            <a:chOff x="7083609" y="3656631"/>
            <a:chExt cx="821303" cy="126685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AE53882-BF71-DF4F-BAB7-E6112C002903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3B0B8D-955B-CD4E-A3B9-F617AAFDBB88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8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903DEB-A3C5-0F42-A413-1BBEAB73F879}"/>
              </a:ext>
            </a:extLst>
          </p:cNvPr>
          <p:cNvGrpSpPr/>
          <p:nvPr/>
        </p:nvGrpSpPr>
        <p:grpSpPr>
          <a:xfrm>
            <a:off x="1082022" y="466142"/>
            <a:ext cx="516488" cy="830997"/>
            <a:chOff x="4725518" y="3656631"/>
            <a:chExt cx="821303" cy="1266854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C028ABA-884F-6E4E-ABA9-5F983E75C7F0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F6D59D-7AA6-044E-9F06-DA3E1FCAD26B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6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50679DF-757D-0E47-88CA-3D69ABE77527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DF41CA-3DE8-A042-819B-BC22CC3E6469}"/>
              </a:ext>
            </a:extLst>
          </p:cNvPr>
          <p:cNvGrpSpPr/>
          <p:nvPr/>
        </p:nvGrpSpPr>
        <p:grpSpPr>
          <a:xfrm>
            <a:off x="616657" y="466142"/>
            <a:ext cx="516488" cy="830997"/>
            <a:chOff x="3985507" y="3656631"/>
            <a:chExt cx="821303" cy="1266854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5272BAC-C794-2A43-817C-2D768663099E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7B755BA-0272-824B-B071-2B3B27FF856F}"/>
                </a:ext>
              </a:extLst>
            </p:cNvPr>
            <p:cNvSpPr/>
            <p:nvPr/>
          </p:nvSpPr>
          <p:spPr>
            <a:xfrm>
              <a:off x="3985507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7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3AFF3B5-4BC5-444B-AF50-BD8C5561DEB2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F3B17EF-F715-8F43-95FD-1C9FBB2A0F4E}"/>
              </a:ext>
            </a:extLst>
          </p:cNvPr>
          <p:cNvGrpSpPr/>
          <p:nvPr/>
        </p:nvGrpSpPr>
        <p:grpSpPr>
          <a:xfrm>
            <a:off x="1543216" y="466142"/>
            <a:ext cx="516488" cy="830997"/>
            <a:chOff x="5458892" y="3656631"/>
            <a:chExt cx="821303" cy="1266854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49FEB0C-3E0F-F34D-9198-4468CFAB65E8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467D5-44EE-7C49-9B9E-C44E9986FC3C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3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F39FC2F-B61F-BD4C-9E35-3AE16B568BA5}"/>
                </a:ext>
              </a:extLst>
            </p:cNvPr>
            <p:cNvCxnSpPr/>
            <p:nvPr/>
          </p:nvCxnSpPr>
          <p:spPr>
            <a:xfrm>
              <a:off x="5560960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021ED8-A415-A745-AA14-B62559672F51}"/>
              </a:ext>
            </a:extLst>
          </p:cNvPr>
          <p:cNvGrpSpPr/>
          <p:nvPr/>
        </p:nvGrpSpPr>
        <p:grpSpPr>
          <a:xfrm>
            <a:off x="2006587" y="466142"/>
            <a:ext cx="516488" cy="830997"/>
            <a:chOff x="6343598" y="3656631"/>
            <a:chExt cx="821303" cy="1266854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1E11FC4-8F5F-7E41-81E6-C917E4BD6659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D8A8E62-4FCE-9546-A1A0-435D55642D43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3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C208A37-199D-C848-A353-CF3001A342F6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9AE540-7BB2-AC44-85AB-4C61317812BE}"/>
              </a:ext>
            </a:extLst>
          </p:cNvPr>
          <p:cNvGrpSpPr/>
          <p:nvPr/>
        </p:nvGrpSpPr>
        <p:grpSpPr>
          <a:xfrm>
            <a:off x="2471953" y="466142"/>
            <a:ext cx="516488" cy="830997"/>
            <a:chOff x="7083609" y="3656631"/>
            <a:chExt cx="821303" cy="1266854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FB98168-906D-F44A-A946-CBD51996DE5A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E6F854-136A-BD47-8E80-C5F4EE34F4AB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D7AFCE3-1962-A04E-B8A1-859217F77615}"/>
              </a:ext>
            </a:extLst>
          </p:cNvPr>
          <p:cNvSpPr txBox="1"/>
          <p:nvPr/>
        </p:nvSpPr>
        <p:spPr>
          <a:xfrm>
            <a:off x="681105" y="0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Cumulative UK COVID cases,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1/6/2020 Statista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82A7FFA-58D0-CD48-9C51-B0C9E18FD6A2}"/>
              </a:ext>
            </a:extLst>
          </p:cNvPr>
          <p:cNvGrpSpPr/>
          <p:nvPr/>
        </p:nvGrpSpPr>
        <p:grpSpPr>
          <a:xfrm>
            <a:off x="177627" y="470621"/>
            <a:ext cx="516488" cy="830997"/>
            <a:chOff x="7083609" y="3656631"/>
            <a:chExt cx="821303" cy="1266854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AEB6EE45-217F-5D4C-840F-6B67FD209358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26BC018-A87E-5D41-AD6A-3C022C971A14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7735">
        <p159:morph option="byObject"/>
      </p:transition>
    </mc:Choice>
    <mc:Fallback xmlns="">
      <p:transition spd="slow" advTm="12773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0E17-69EA-B446-9478-492A66F5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23" y="3027980"/>
            <a:ext cx="6098582" cy="2852737"/>
          </a:xfrm>
        </p:spPr>
        <p:txBody>
          <a:bodyPr>
            <a:noAutofit/>
          </a:bodyPr>
          <a:lstStyle/>
          <a:p>
            <a:br>
              <a:rPr lang="en-GB" sz="2000" i="1" dirty="0"/>
            </a:br>
            <a:br>
              <a:rPr lang="en-GB" sz="2000" i="1" dirty="0"/>
            </a:br>
            <a:r>
              <a:rPr lang="en-GB" sz="2000" i="1" dirty="0"/>
              <a:t>“We prioritise our inspections based on risk and your performance, which determines relative priority for interventions at your establishment against a range of factors. </a:t>
            </a:r>
            <a:br>
              <a:rPr lang="en-GB" sz="2000" i="1" dirty="0"/>
            </a:br>
            <a:br>
              <a:rPr lang="en-GB" sz="2000" i="1" dirty="0"/>
            </a:br>
            <a:r>
              <a:rPr lang="en-GB" sz="2000" i="1" dirty="0"/>
              <a:t>We visit higher-hazard establishments and poor performers more frequently than lower-risk and/or well-managed establishments. </a:t>
            </a:r>
            <a:br>
              <a:rPr lang="en-GB" sz="2000" i="1" dirty="0"/>
            </a:br>
            <a:br>
              <a:rPr lang="en-GB" sz="2000" i="1" dirty="0"/>
            </a:br>
            <a:r>
              <a:rPr lang="en-GB" sz="2000" i="1" dirty="0"/>
              <a:t>We use a site prioritisation methodology to categorise and target our inspections. </a:t>
            </a:r>
            <a:br>
              <a:rPr lang="en-GB" sz="2000" i="1" dirty="0"/>
            </a:br>
            <a:br>
              <a:rPr lang="en-GB" sz="2000" i="1" dirty="0"/>
            </a:br>
            <a:r>
              <a:rPr lang="en-GB" sz="2000" i="1" dirty="0"/>
              <a:t>Inspections will include focused national strategic inspection topics to check common features of risk control, as well as looking at site-specific issues. </a:t>
            </a:r>
            <a:br>
              <a:rPr lang="en-GB" sz="2000" i="1" dirty="0"/>
            </a:br>
            <a:br>
              <a:rPr lang="en-GB" sz="2000" i="1" dirty="0"/>
            </a:br>
            <a:r>
              <a:rPr lang="en-GB" sz="2000" i="1" dirty="0"/>
              <a:t>We will score your performance against strategic topics and share this with you.”</a:t>
            </a:r>
            <a:br>
              <a:rPr lang="en-GB" sz="2000" i="1" dirty="0"/>
            </a:br>
            <a:endParaRPr lang="en-GB" sz="2000" i="1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194DFE-E66E-224E-A753-A2EBC11E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434" y="1425844"/>
            <a:ext cx="4694343" cy="3395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59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02"/>
    </mc:Choice>
    <mc:Fallback xmlns="">
      <p:transition spd="slow" advTm="9310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3395" t="29396" r="39502" b="47034"/>
          <a:stretch/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855872CE-4243-804F-A87A-96CEF5E2E856}"/>
              </a:ext>
            </a:extLst>
          </p:cNvPr>
          <p:cNvSpPr txBox="1"/>
          <p:nvPr/>
        </p:nvSpPr>
        <p:spPr>
          <a:xfrm>
            <a:off x="668984" y="397952"/>
            <a:ext cx="3574412" cy="6124754"/>
          </a:xfrm>
          <a:prstGeom prst="rect">
            <a:avLst/>
          </a:prstGeom>
          <a:solidFill>
            <a:srgbClr val="A6A6A6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Importance to process of control rooms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Importance of shift handover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Limiting on-site personnel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highlight>
                <a:srgbClr val="FFFF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66F2ACF-A4CF-4648-9CB4-4C792B24661E}"/>
              </a:ext>
            </a:extLst>
          </p:cNvPr>
          <p:cNvSpPr txBox="1"/>
          <p:nvPr/>
        </p:nvSpPr>
        <p:spPr>
          <a:xfrm>
            <a:off x="4469461" y="395851"/>
            <a:ext cx="3574412" cy="6124754"/>
          </a:xfrm>
          <a:prstGeom prst="rect">
            <a:avLst/>
          </a:prstGeom>
          <a:solidFill>
            <a:srgbClr val="A6A6A6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Regulatory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Risk based and proportionate regulation 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Flexibility and prioritisation 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Speed of response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highlight>
                <a:srgbClr val="FFFF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F26BCF-C4BC-3049-A1FA-ED937F2BC9DC}"/>
              </a:ext>
            </a:extLst>
          </p:cNvPr>
          <p:cNvSpPr txBox="1"/>
          <p:nvPr/>
        </p:nvSpPr>
        <p:spPr>
          <a:xfrm>
            <a:off x="8269938" y="405937"/>
            <a:ext cx="3574412" cy="6124754"/>
          </a:xfrm>
          <a:prstGeom prst="rect">
            <a:avLst/>
          </a:prstGeom>
          <a:solidFill>
            <a:srgbClr val="A6A6A6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People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Protection of the workforce  #1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 we really have to be on-site?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ways of working and problem solving will come from the workforce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2800" dirty="0">
              <a:highlight>
                <a:srgbClr val="FFFF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345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59146">
        <p159:morph option="byObject"/>
      </p:transition>
    </mc:Choice>
    <mc:Fallback xmlns="">
      <p:transition spd="slow" advTm="259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A82C35-5F6A-B347-848D-BA23C59CB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89828C-196C-3747-ACC9-41D766576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Simon.wood@ukpia.com</a:t>
            </a:r>
            <a:endParaRPr lang="en-GB" dirty="0"/>
          </a:p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www.ukpia.com</a:t>
            </a:r>
            <a:endParaRPr lang="en-GB" dirty="0"/>
          </a:p>
          <a:p>
            <a:r>
              <a:rPr lang="en-GB" dirty="0"/>
              <a:t>Twitter: @</a:t>
            </a:r>
            <a:r>
              <a:rPr lang="en-GB" dirty="0" err="1"/>
              <a:t>uk_pia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44276B-134F-A648-ADD4-6C8254DB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0FF-13FA-1B4A-B916-DB5EBBD173DB}" type="datetime6">
              <a:rPr lang="en-GB" smtClean="0"/>
              <a:t>November 21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86DB7-2646-D847-8F7C-33A7A7F4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DF37-6FD3-354C-803C-79D388F534DD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99"/>
    </mc:Choice>
    <mc:Fallback xmlns="">
      <p:transition spd="slow" advTm="281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2E3B68DF-95B3-0144-8DF5-1211EB52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794843" y="0"/>
            <a:ext cx="10602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42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653">
        <p159:morph option="byObject"/>
      </p:transition>
    </mc:Choice>
    <mc:Fallback xmlns="">
      <p:transition spd="slow" advTm="265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794843" y="0"/>
            <a:ext cx="10602314" cy="68580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10800000">
            <a:off x="10382202" y="3194599"/>
            <a:ext cx="139204" cy="468898"/>
            <a:chOff x="7381835" y="2662166"/>
            <a:chExt cx="116003" cy="390748"/>
          </a:xfrm>
        </p:grpSpPr>
        <p:sp>
          <p:nvSpPr>
            <p:cNvPr id="11" name="Freeform 11"/>
            <p:cNvSpPr/>
            <p:nvPr/>
          </p:nvSpPr>
          <p:spPr>
            <a:xfrm>
              <a:off x="7381835" y="2662166"/>
              <a:ext cx="116003" cy="390748"/>
            </a:xfrm>
            <a:custGeom>
              <a:avLst/>
              <a:gdLst/>
              <a:ahLst/>
              <a:cxnLst/>
              <a:rect l="0" t="0" r="0" b="0"/>
              <a:pathLst>
                <a:path w="91440" h="303848">
                  <a:moveTo>
                    <a:pt x="11925" y="152400"/>
                  </a:moveTo>
                  <a:lnTo>
                    <a:pt x="90249" y="8811"/>
                  </a:lnTo>
                  <a:cubicBezTo>
                    <a:pt x="91650" y="6229"/>
                    <a:pt x="90707" y="3000"/>
                    <a:pt x="88125" y="1600"/>
                  </a:cubicBezTo>
                  <a:cubicBezTo>
                    <a:pt x="85544" y="191"/>
                    <a:pt x="82315" y="1143"/>
                    <a:pt x="80915" y="3724"/>
                  </a:cubicBezTo>
                  <a:lnTo>
                    <a:pt x="1210" y="149857"/>
                  </a:lnTo>
                  <a:cubicBezTo>
                    <a:pt x="343" y="151438"/>
                    <a:pt x="343" y="153362"/>
                    <a:pt x="1210" y="154934"/>
                  </a:cubicBezTo>
                  <a:lnTo>
                    <a:pt x="80915" y="301076"/>
                  </a:lnTo>
                  <a:cubicBezTo>
                    <a:pt x="81877" y="302857"/>
                    <a:pt x="83706" y="303848"/>
                    <a:pt x="85582" y="303848"/>
                  </a:cubicBezTo>
                  <a:cubicBezTo>
                    <a:pt x="86439" y="303848"/>
                    <a:pt x="87306" y="303638"/>
                    <a:pt x="88116" y="303219"/>
                  </a:cubicBezTo>
                  <a:cubicBezTo>
                    <a:pt x="90697" y="301809"/>
                    <a:pt x="91631" y="298590"/>
                    <a:pt x="90240" y="295999"/>
                  </a:cubicBezTo>
                  <a:lnTo>
                    <a:pt x="11925" y="1524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1C8D0EAC-61CC-1F42-9997-47618C11DA87}"/>
              </a:ext>
            </a:extLst>
          </p:cNvPr>
          <p:cNvSpPr/>
          <p:nvPr/>
        </p:nvSpPr>
        <p:spPr>
          <a:xfrm>
            <a:off x="8896027" y="3874576"/>
            <a:ext cx="123987" cy="92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E60E34-2E1E-8B4B-8B74-888CB4381DF8}"/>
              </a:ext>
            </a:extLst>
          </p:cNvPr>
          <p:cNvGrpSpPr/>
          <p:nvPr/>
        </p:nvGrpSpPr>
        <p:grpSpPr>
          <a:xfrm>
            <a:off x="5509648" y="1493734"/>
            <a:ext cx="6400799" cy="4339525"/>
            <a:chOff x="253999" y="207721"/>
            <a:chExt cx="5842000" cy="4241800"/>
          </a:xfrm>
        </p:grpSpPr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B9D86B9C-643F-C344-BD62-8C3047997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999" y="207721"/>
              <a:ext cx="5842000" cy="4241800"/>
            </a:xfrm>
            <a:prstGeom prst="flowChartAlternateProcess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6473EE-3160-294C-983E-6DD8CD677305}"/>
                </a:ext>
              </a:extLst>
            </p:cNvPr>
            <p:cNvSpPr txBox="1"/>
            <p:nvPr/>
          </p:nvSpPr>
          <p:spPr>
            <a:xfrm>
              <a:off x="538260" y="207721"/>
              <a:ext cx="5211611" cy="1387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Image by Jaqueline </a:t>
              </a: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Macou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, </a:t>
              </a: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Pixabay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9801">
        <p159:morph option="byObject"/>
      </p:transition>
    </mc:Choice>
    <mc:Fallback xmlns="">
      <p:transition spd="slow" advTm="29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EF5E6-CAA1-4448-B095-F466D61E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7A0FF-13FA-1B4A-B916-DB5EBBD173DB}" type="datetime6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343332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November 21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343332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5A735B-9EA8-BD4F-AA61-79D644DA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9DF37-6FD3-354C-803C-79D388F534DD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343332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343332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6359F37E-570A-E441-974C-661D95D43E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794843" y="0"/>
            <a:ext cx="1060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31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97">
        <p159:morph option="byObject"/>
      </p:transition>
    </mc:Choice>
    <mc:Fallback xmlns="">
      <p:transition spd="slow" advTm="139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00BB111A-AD38-E54F-A805-7A7858D606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794843" y="0"/>
            <a:ext cx="10602313" cy="68580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10800000">
            <a:off x="10382202" y="3194599"/>
            <a:ext cx="139204" cy="468898"/>
            <a:chOff x="7381835" y="2662166"/>
            <a:chExt cx="116003" cy="390748"/>
          </a:xfrm>
        </p:grpSpPr>
        <p:sp>
          <p:nvSpPr>
            <p:cNvPr id="11" name="Freeform 11"/>
            <p:cNvSpPr/>
            <p:nvPr/>
          </p:nvSpPr>
          <p:spPr>
            <a:xfrm>
              <a:off x="7381835" y="2662166"/>
              <a:ext cx="116003" cy="390748"/>
            </a:xfrm>
            <a:custGeom>
              <a:avLst/>
              <a:gdLst/>
              <a:ahLst/>
              <a:cxnLst/>
              <a:rect l="0" t="0" r="0" b="0"/>
              <a:pathLst>
                <a:path w="91440" h="303848">
                  <a:moveTo>
                    <a:pt x="11925" y="152400"/>
                  </a:moveTo>
                  <a:lnTo>
                    <a:pt x="90249" y="8811"/>
                  </a:lnTo>
                  <a:cubicBezTo>
                    <a:pt x="91650" y="6229"/>
                    <a:pt x="90707" y="3000"/>
                    <a:pt x="88125" y="1600"/>
                  </a:cubicBezTo>
                  <a:cubicBezTo>
                    <a:pt x="85544" y="191"/>
                    <a:pt x="82315" y="1143"/>
                    <a:pt x="80915" y="3724"/>
                  </a:cubicBezTo>
                  <a:lnTo>
                    <a:pt x="1210" y="149857"/>
                  </a:lnTo>
                  <a:cubicBezTo>
                    <a:pt x="343" y="151438"/>
                    <a:pt x="343" y="153362"/>
                    <a:pt x="1210" y="154934"/>
                  </a:cubicBezTo>
                  <a:lnTo>
                    <a:pt x="80915" y="301076"/>
                  </a:lnTo>
                  <a:cubicBezTo>
                    <a:pt x="81877" y="302857"/>
                    <a:pt x="83706" y="303848"/>
                    <a:pt x="85582" y="303848"/>
                  </a:cubicBezTo>
                  <a:cubicBezTo>
                    <a:pt x="86439" y="303848"/>
                    <a:pt x="87306" y="303638"/>
                    <a:pt x="88116" y="303219"/>
                  </a:cubicBezTo>
                  <a:cubicBezTo>
                    <a:pt x="90697" y="301809"/>
                    <a:pt x="91631" y="298590"/>
                    <a:pt x="90240" y="295999"/>
                  </a:cubicBezTo>
                  <a:lnTo>
                    <a:pt x="11925" y="1524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670CF9A-6470-7047-9342-CCEC70ACA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082" y="559731"/>
            <a:ext cx="8311744" cy="57385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07F2781-21AB-6D42-8828-E18BC9D45221}"/>
              </a:ext>
            </a:extLst>
          </p:cNvPr>
          <p:cNvGrpSpPr/>
          <p:nvPr/>
        </p:nvGrpSpPr>
        <p:grpSpPr>
          <a:xfrm>
            <a:off x="653775" y="429101"/>
            <a:ext cx="516488" cy="830997"/>
            <a:chOff x="4725518" y="3656631"/>
            <a:chExt cx="821303" cy="126685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9F34927-21FC-6142-9D76-D7EA57006B85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B37602-B6FF-F647-9B6F-3C8FACC43200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A131F4-94F2-8247-95F3-9FE20E414990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32D38C-B39F-1046-8224-2549FFE043E7}"/>
              </a:ext>
            </a:extLst>
          </p:cNvPr>
          <p:cNvGrpSpPr/>
          <p:nvPr/>
        </p:nvGrpSpPr>
        <p:grpSpPr>
          <a:xfrm>
            <a:off x="188409" y="429103"/>
            <a:ext cx="516488" cy="830997"/>
            <a:chOff x="3985506" y="3656631"/>
            <a:chExt cx="821303" cy="126685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EEB7763-ECB1-2141-B8A2-33FDABB51E6E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F4E4A6-A75E-684D-9C72-C8E8F2208BAB}"/>
                </a:ext>
              </a:extLst>
            </p:cNvPr>
            <p:cNvSpPr/>
            <p:nvPr/>
          </p:nvSpPr>
          <p:spPr>
            <a:xfrm>
              <a:off x="3985506" y="3656631"/>
              <a:ext cx="821303" cy="126685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61D3438-B542-BC42-8FFF-4140D82F1C15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44FAE2-77B2-A54A-B884-CC874830A2F6}"/>
              </a:ext>
            </a:extLst>
          </p:cNvPr>
          <p:cNvGrpSpPr/>
          <p:nvPr/>
        </p:nvGrpSpPr>
        <p:grpSpPr>
          <a:xfrm>
            <a:off x="1114969" y="429101"/>
            <a:ext cx="516488" cy="830997"/>
            <a:chOff x="5458892" y="3656631"/>
            <a:chExt cx="821303" cy="1266854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A61CD86-594B-3543-B987-1E5E3E6B0FAC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02D772-EAC5-BD44-9405-3328A556C1CA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A23817D-052E-644F-998A-5F015AD618D0}"/>
                </a:ext>
              </a:extLst>
            </p:cNvPr>
            <p:cNvCxnSpPr/>
            <p:nvPr/>
          </p:nvCxnSpPr>
          <p:spPr>
            <a:xfrm>
              <a:off x="5560960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996B72-24D5-1F4E-A4C2-66CD409EEDE0}"/>
              </a:ext>
            </a:extLst>
          </p:cNvPr>
          <p:cNvGrpSpPr/>
          <p:nvPr/>
        </p:nvGrpSpPr>
        <p:grpSpPr>
          <a:xfrm>
            <a:off x="1578340" y="429101"/>
            <a:ext cx="516488" cy="830997"/>
            <a:chOff x="6343598" y="3656631"/>
            <a:chExt cx="821303" cy="126685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B25CA3E-00FD-8A44-ACEE-DB948791C4CC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1726C0-0D6D-EE42-B451-5ECB87FBB983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1A55D4-EE8E-0440-991A-DA5E55902FCD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8FB610-4C8A-794A-9311-AAC61B2B7CFA}"/>
              </a:ext>
            </a:extLst>
          </p:cNvPr>
          <p:cNvGrpSpPr/>
          <p:nvPr/>
        </p:nvGrpSpPr>
        <p:grpSpPr>
          <a:xfrm>
            <a:off x="2043706" y="429101"/>
            <a:ext cx="516488" cy="830997"/>
            <a:chOff x="7083609" y="3656631"/>
            <a:chExt cx="821303" cy="1266854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34915D5C-09F3-394F-AB7F-059B0C2D0130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A64651-251B-344F-B71E-D835AF3B6E7B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8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49F2BF-05B3-EE41-9673-8FC7C3849B21}"/>
              </a:ext>
            </a:extLst>
          </p:cNvPr>
          <p:cNvSpPr txBox="1"/>
          <p:nvPr/>
        </p:nvSpPr>
        <p:spPr>
          <a:xfrm>
            <a:off x="440576" y="17737"/>
            <a:ext cx="221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Cumulative UK COVID cases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10/2/2020 Statista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939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6749">
        <p159:morph option="byObject"/>
      </p:transition>
    </mc:Choice>
    <mc:Fallback xmlns="">
      <p:transition spd="slow" advTm="56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794843" y="0"/>
            <a:ext cx="10602314" cy="68580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10800000">
            <a:off x="10382202" y="3194599"/>
            <a:ext cx="139204" cy="468898"/>
            <a:chOff x="7381835" y="2662166"/>
            <a:chExt cx="116003" cy="390748"/>
          </a:xfrm>
        </p:grpSpPr>
        <p:sp>
          <p:nvSpPr>
            <p:cNvPr id="11" name="Freeform 11"/>
            <p:cNvSpPr/>
            <p:nvPr/>
          </p:nvSpPr>
          <p:spPr>
            <a:xfrm>
              <a:off x="7381835" y="2662166"/>
              <a:ext cx="116003" cy="390748"/>
            </a:xfrm>
            <a:custGeom>
              <a:avLst/>
              <a:gdLst/>
              <a:ahLst/>
              <a:cxnLst/>
              <a:rect l="0" t="0" r="0" b="0"/>
              <a:pathLst>
                <a:path w="91440" h="303848">
                  <a:moveTo>
                    <a:pt x="11925" y="152400"/>
                  </a:moveTo>
                  <a:lnTo>
                    <a:pt x="90249" y="8811"/>
                  </a:lnTo>
                  <a:cubicBezTo>
                    <a:pt x="91650" y="6229"/>
                    <a:pt x="90707" y="3000"/>
                    <a:pt x="88125" y="1600"/>
                  </a:cubicBezTo>
                  <a:cubicBezTo>
                    <a:pt x="85544" y="191"/>
                    <a:pt x="82315" y="1143"/>
                    <a:pt x="80915" y="3724"/>
                  </a:cubicBezTo>
                  <a:lnTo>
                    <a:pt x="1210" y="149857"/>
                  </a:lnTo>
                  <a:cubicBezTo>
                    <a:pt x="343" y="151438"/>
                    <a:pt x="343" y="153362"/>
                    <a:pt x="1210" y="154934"/>
                  </a:cubicBezTo>
                  <a:lnTo>
                    <a:pt x="80915" y="301076"/>
                  </a:lnTo>
                  <a:cubicBezTo>
                    <a:pt x="81877" y="302857"/>
                    <a:pt x="83706" y="303848"/>
                    <a:pt x="85582" y="303848"/>
                  </a:cubicBezTo>
                  <a:cubicBezTo>
                    <a:pt x="86439" y="303848"/>
                    <a:pt x="87306" y="303638"/>
                    <a:pt x="88116" y="303219"/>
                  </a:cubicBezTo>
                  <a:cubicBezTo>
                    <a:pt x="90697" y="301809"/>
                    <a:pt x="91631" y="298590"/>
                    <a:pt x="90240" y="295999"/>
                  </a:cubicBezTo>
                  <a:lnTo>
                    <a:pt x="11925" y="1524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A8E9AD-0503-284F-A334-575CEFAEFB0F}"/>
              </a:ext>
            </a:extLst>
          </p:cNvPr>
          <p:cNvGrpSpPr/>
          <p:nvPr/>
        </p:nvGrpSpPr>
        <p:grpSpPr>
          <a:xfrm>
            <a:off x="664012" y="411364"/>
            <a:ext cx="516488" cy="830997"/>
            <a:chOff x="4725518" y="3656631"/>
            <a:chExt cx="821303" cy="126685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5BACBDD-E58F-3D4E-BB14-B8B501D8CA4C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19315A-A73F-7B4A-A2F5-EE43299FC2C0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DF1B69-BC6E-AE4B-9393-92F247F98A3E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CBF795-7796-0E43-9802-6824925BD59E}"/>
              </a:ext>
            </a:extLst>
          </p:cNvPr>
          <p:cNvGrpSpPr/>
          <p:nvPr/>
        </p:nvGrpSpPr>
        <p:grpSpPr>
          <a:xfrm>
            <a:off x="198646" y="411366"/>
            <a:ext cx="516488" cy="830997"/>
            <a:chOff x="3985506" y="3656631"/>
            <a:chExt cx="821303" cy="126685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6F94F84-A56D-0242-866D-FAB2EFC04753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E5BA6C-05C9-9A46-893B-62C2C0A4B450}"/>
                </a:ext>
              </a:extLst>
            </p:cNvPr>
            <p:cNvSpPr/>
            <p:nvPr/>
          </p:nvSpPr>
          <p:spPr>
            <a:xfrm>
              <a:off x="3985506" y="3656631"/>
              <a:ext cx="821303" cy="126685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FC69CBA-AB68-F743-8B1F-4AFDC03E1BFC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B45988-6A01-2A41-9849-D1FA1B050F35}"/>
              </a:ext>
            </a:extLst>
          </p:cNvPr>
          <p:cNvGrpSpPr/>
          <p:nvPr/>
        </p:nvGrpSpPr>
        <p:grpSpPr>
          <a:xfrm>
            <a:off x="1125206" y="411364"/>
            <a:ext cx="516488" cy="830997"/>
            <a:chOff x="5458892" y="3656631"/>
            <a:chExt cx="821303" cy="126685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77DAD8C-93D8-F34E-A5C1-B6F6D4D42EAC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ABFB72-D8B1-674B-84D6-AD0DA889B7AC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3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23CB857-2A27-D941-B6B2-8F6FCCD8525F}"/>
                </a:ext>
              </a:extLst>
            </p:cNvPr>
            <p:cNvCxnSpPr/>
            <p:nvPr/>
          </p:nvCxnSpPr>
          <p:spPr>
            <a:xfrm>
              <a:off x="5560960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FA9A9B-4631-784D-9770-76CF19CDF7BC}"/>
              </a:ext>
            </a:extLst>
          </p:cNvPr>
          <p:cNvGrpSpPr/>
          <p:nvPr/>
        </p:nvGrpSpPr>
        <p:grpSpPr>
          <a:xfrm>
            <a:off x="1588577" y="411364"/>
            <a:ext cx="516488" cy="830997"/>
            <a:chOff x="6343598" y="3656631"/>
            <a:chExt cx="821303" cy="1266854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2F7803F-F975-4743-8EB9-FA1C36B7569B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8DE3CB-52CE-DB4D-BE0E-C246B2373BF3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7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EC22B20-3E05-8344-8E33-F774622ADF3D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D784FE-B0C0-5F43-A9F1-8AF636FD23EA}"/>
              </a:ext>
            </a:extLst>
          </p:cNvPr>
          <p:cNvGrpSpPr/>
          <p:nvPr/>
        </p:nvGrpSpPr>
        <p:grpSpPr>
          <a:xfrm>
            <a:off x="2053943" y="411364"/>
            <a:ext cx="516488" cy="830997"/>
            <a:chOff x="7083609" y="3656631"/>
            <a:chExt cx="821303" cy="126685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0B40768-8C73-5F4F-B610-70EC3B3FECE1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7A3942-2AD8-3940-9D3B-1A8576A64E81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3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7BDCD6C-A438-DD45-BD60-3E2263EA7DC7}"/>
              </a:ext>
            </a:extLst>
          </p:cNvPr>
          <p:cNvSpPr txBox="1"/>
          <p:nvPr/>
        </p:nvSpPr>
        <p:spPr>
          <a:xfrm>
            <a:off x="407532" y="0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Cumulative UK COVID cases,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10/3/2020 Statista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7286">
        <p159:morph option="byObject"/>
      </p:transition>
    </mc:Choice>
    <mc:Fallback xmlns="">
      <p:transition spd="slow" advTm="1728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>
            <a:extLst>
              <a:ext uri="{FF2B5EF4-FFF2-40B4-BE49-F238E27FC236}">
                <a16:creationId xmlns:a16="http://schemas.microsoft.com/office/drawing/2014/main" id="{C55CE82F-417E-4840-B1B6-48929FC80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9672" t="29161" r="30630" b="36317"/>
          <a:stretch/>
        </p:blipFill>
        <p:spPr>
          <a:xfrm rot="21600000"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79E1FDA-184A-B544-A727-57990974C880}"/>
              </a:ext>
            </a:extLst>
          </p:cNvPr>
          <p:cNvGrpSpPr/>
          <p:nvPr/>
        </p:nvGrpSpPr>
        <p:grpSpPr>
          <a:xfrm>
            <a:off x="664012" y="411364"/>
            <a:ext cx="516488" cy="830997"/>
            <a:chOff x="4725518" y="3656631"/>
            <a:chExt cx="821303" cy="1266854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CAB0F36-FE05-274F-8273-48EFF7E69A71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9E3118-CE89-EB46-96B1-D47663C25C0D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881E58E-911A-4646-BAC1-FC0159FCF6CA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E87259-6951-0E4A-9826-74DBD5851956}"/>
              </a:ext>
            </a:extLst>
          </p:cNvPr>
          <p:cNvGrpSpPr/>
          <p:nvPr/>
        </p:nvGrpSpPr>
        <p:grpSpPr>
          <a:xfrm>
            <a:off x="198646" y="411366"/>
            <a:ext cx="516488" cy="830997"/>
            <a:chOff x="3985506" y="3656631"/>
            <a:chExt cx="821303" cy="1266853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43E44C6-CC2D-8141-B15C-7752BAD766F3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5F6AE85-0E84-2449-AD96-DC9B6949F0E9}"/>
                </a:ext>
              </a:extLst>
            </p:cNvPr>
            <p:cNvSpPr/>
            <p:nvPr/>
          </p:nvSpPr>
          <p:spPr>
            <a:xfrm>
              <a:off x="3985506" y="3656631"/>
              <a:ext cx="821303" cy="126685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255100-3561-0D46-8DF5-76A95D09CF40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ADF202-E42D-1240-9F3B-11AF21D930F9}"/>
              </a:ext>
            </a:extLst>
          </p:cNvPr>
          <p:cNvGrpSpPr/>
          <p:nvPr/>
        </p:nvGrpSpPr>
        <p:grpSpPr>
          <a:xfrm>
            <a:off x="1125206" y="411364"/>
            <a:ext cx="516488" cy="830997"/>
            <a:chOff x="5458892" y="3656631"/>
            <a:chExt cx="821303" cy="1266854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16D30CD-4F9A-204D-9EF6-AF1E4E41F02C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D95E6A-C7E3-524B-8FEC-675020971540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3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3EA86CE-327C-EF4C-A53D-399159CDA228}"/>
                </a:ext>
              </a:extLst>
            </p:cNvPr>
            <p:cNvCxnSpPr/>
            <p:nvPr/>
          </p:nvCxnSpPr>
          <p:spPr>
            <a:xfrm>
              <a:off x="5560960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C81DB7-CC1A-9748-A0E4-8D1D6D751765}"/>
              </a:ext>
            </a:extLst>
          </p:cNvPr>
          <p:cNvGrpSpPr/>
          <p:nvPr/>
        </p:nvGrpSpPr>
        <p:grpSpPr>
          <a:xfrm>
            <a:off x="1588577" y="411364"/>
            <a:ext cx="516488" cy="830997"/>
            <a:chOff x="6343598" y="3656631"/>
            <a:chExt cx="821303" cy="1266854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DC2860A9-6E9D-BD4B-A1C2-9CB098DDFED3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8C60C15-85BF-C44D-96E8-B8EA91FB1814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7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0DD4BA-7545-484F-B71F-173C8707EE22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AC9E0CF-8514-EB4F-9CCE-0B4224670CCB}"/>
              </a:ext>
            </a:extLst>
          </p:cNvPr>
          <p:cNvGrpSpPr/>
          <p:nvPr/>
        </p:nvGrpSpPr>
        <p:grpSpPr>
          <a:xfrm>
            <a:off x="2053943" y="411364"/>
            <a:ext cx="516488" cy="830997"/>
            <a:chOff x="7083609" y="3656631"/>
            <a:chExt cx="821303" cy="1266854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0C5D0E16-BF5E-3846-833B-0F2EEAB7FC32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26F84F9-8EDC-CB4C-B93D-82B519E2DBFE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3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1895F73-C98C-7842-8BB0-BAEA2A629DCC}"/>
              </a:ext>
            </a:extLst>
          </p:cNvPr>
          <p:cNvSpPr txBox="1"/>
          <p:nvPr/>
        </p:nvSpPr>
        <p:spPr>
          <a:xfrm>
            <a:off x="407532" y="0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Cumulative UK COVID cases,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10/3/2020 Statista</a:t>
            </a:r>
          </a:p>
        </p:txBody>
      </p:sp>
    </p:spTree>
    <p:extLst>
      <p:ext uri="{BB962C8B-B14F-4D97-AF65-F5344CB8AC3E}">
        <p14:creationId xmlns:p14="http://schemas.microsoft.com/office/powerpoint/2010/main" val="49210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7858">
        <p159:morph option="byObject"/>
      </p:transition>
    </mc:Choice>
    <mc:Fallback xmlns="">
      <p:transition spd="slow" advTm="13785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794020" y="0"/>
            <a:ext cx="10602314" cy="68580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10800000">
            <a:off x="10382202" y="3194599"/>
            <a:ext cx="139204" cy="468898"/>
            <a:chOff x="7381835" y="2662166"/>
            <a:chExt cx="116003" cy="390748"/>
          </a:xfrm>
        </p:grpSpPr>
        <p:sp>
          <p:nvSpPr>
            <p:cNvPr id="11" name="Freeform 11"/>
            <p:cNvSpPr/>
            <p:nvPr/>
          </p:nvSpPr>
          <p:spPr>
            <a:xfrm>
              <a:off x="7381835" y="2662166"/>
              <a:ext cx="116003" cy="390748"/>
            </a:xfrm>
            <a:custGeom>
              <a:avLst/>
              <a:gdLst/>
              <a:ahLst/>
              <a:cxnLst/>
              <a:rect l="0" t="0" r="0" b="0"/>
              <a:pathLst>
                <a:path w="91440" h="303848">
                  <a:moveTo>
                    <a:pt x="11925" y="152400"/>
                  </a:moveTo>
                  <a:lnTo>
                    <a:pt x="90249" y="8811"/>
                  </a:lnTo>
                  <a:cubicBezTo>
                    <a:pt x="91650" y="6229"/>
                    <a:pt x="90707" y="3000"/>
                    <a:pt x="88125" y="1600"/>
                  </a:cubicBezTo>
                  <a:cubicBezTo>
                    <a:pt x="85544" y="191"/>
                    <a:pt x="82315" y="1143"/>
                    <a:pt x="80915" y="3724"/>
                  </a:cubicBezTo>
                  <a:lnTo>
                    <a:pt x="1210" y="149857"/>
                  </a:lnTo>
                  <a:cubicBezTo>
                    <a:pt x="343" y="151438"/>
                    <a:pt x="343" y="153362"/>
                    <a:pt x="1210" y="154934"/>
                  </a:cubicBezTo>
                  <a:lnTo>
                    <a:pt x="80915" y="301076"/>
                  </a:lnTo>
                  <a:cubicBezTo>
                    <a:pt x="81877" y="302857"/>
                    <a:pt x="83706" y="303848"/>
                    <a:pt x="85582" y="303848"/>
                  </a:cubicBezTo>
                  <a:cubicBezTo>
                    <a:pt x="86439" y="303848"/>
                    <a:pt x="87306" y="303638"/>
                    <a:pt x="88116" y="303219"/>
                  </a:cubicBezTo>
                  <a:cubicBezTo>
                    <a:pt x="90697" y="301809"/>
                    <a:pt x="91631" y="298590"/>
                    <a:pt x="90240" y="295999"/>
                  </a:cubicBezTo>
                  <a:lnTo>
                    <a:pt x="11925" y="1524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0D3E64-715D-7741-87C5-F2109DB37CD5}"/>
              </a:ext>
            </a:extLst>
          </p:cNvPr>
          <p:cNvGrpSpPr/>
          <p:nvPr/>
        </p:nvGrpSpPr>
        <p:grpSpPr>
          <a:xfrm>
            <a:off x="650948" y="424426"/>
            <a:ext cx="516488" cy="830997"/>
            <a:chOff x="4725518" y="3656631"/>
            <a:chExt cx="821303" cy="126685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C47BBA8-3470-664E-92B5-FDA5A8B4C355}"/>
                </a:ext>
              </a:extLst>
            </p:cNvPr>
            <p:cNvSpPr/>
            <p:nvPr/>
          </p:nvSpPr>
          <p:spPr>
            <a:xfrm>
              <a:off x="4798090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522B7D-4D71-7F43-80BC-59F37D087142}"/>
                </a:ext>
              </a:extLst>
            </p:cNvPr>
            <p:cNvSpPr/>
            <p:nvPr/>
          </p:nvSpPr>
          <p:spPr>
            <a:xfrm>
              <a:off x="472551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6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51F11B-4705-DF42-A0DF-00D9934A9A10}"/>
                </a:ext>
              </a:extLst>
            </p:cNvPr>
            <p:cNvCxnSpPr/>
            <p:nvPr/>
          </p:nvCxnSpPr>
          <p:spPr>
            <a:xfrm>
              <a:off x="4827586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E777C5-5507-A141-8BD5-85E888D0DC18}"/>
              </a:ext>
            </a:extLst>
          </p:cNvPr>
          <p:cNvGrpSpPr/>
          <p:nvPr/>
        </p:nvGrpSpPr>
        <p:grpSpPr>
          <a:xfrm>
            <a:off x="185582" y="424428"/>
            <a:ext cx="516488" cy="830997"/>
            <a:chOff x="3985506" y="3656631"/>
            <a:chExt cx="821303" cy="126685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75D5A8-B768-9442-B03C-87DD5986FA82}"/>
                </a:ext>
              </a:extLst>
            </p:cNvPr>
            <p:cNvSpPr/>
            <p:nvPr/>
          </p:nvSpPr>
          <p:spPr>
            <a:xfrm>
              <a:off x="4064715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08F444-D8EF-6049-ADAD-8C9EECC32CB6}"/>
                </a:ext>
              </a:extLst>
            </p:cNvPr>
            <p:cNvSpPr/>
            <p:nvPr/>
          </p:nvSpPr>
          <p:spPr>
            <a:xfrm>
              <a:off x="3985506" y="3656631"/>
              <a:ext cx="821303" cy="126685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B3D499-1869-5241-B608-6503C3E4A192}"/>
                </a:ext>
              </a:extLst>
            </p:cNvPr>
            <p:cNvCxnSpPr/>
            <p:nvPr/>
          </p:nvCxnSpPr>
          <p:spPr>
            <a:xfrm>
              <a:off x="4094211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157D8A-69C5-5544-8E6D-2F9873EFC417}"/>
              </a:ext>
            </a:extLst>
          </p:cNvPr>
          <p:cNvGrpSpPr/>
          <p:nvPr/>
        </p:nvGrpSpPr>
        <p:grpSpPr>
          <a:xfrm>
            <a:off x="1112142" y="424426"/>
            <a:ext cx="516488" cy="830997"/>
            <a:chOff x="5458892" y="3656631"/>
            <a:chExt cx="821303" cy="126685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CD93475-2725-E441-A095-B74FBDB8993E}"/>
                </a:ext>
              </a:extLst>
            </p:cNvPr>
            <p:cNvSpPr/>
            <p:nvPr/>
          </p:nvSpPr>
          <p:spPr>
            <a:xfrm>
              <a:off x="5531464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181FEC-C8EA-7C4D-B7B5-369D034B8CE4}"/>
                </a:ext>
              </a:extLst>
            </p:cNvPr>
            <p:cNvSpPr/>
            <p:nvPr/>
          </p:nvSpPr>
          <p:spPr>
            <a:xfrm>
              <a:off x="5458892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6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A704C1B-BA80-0B4E-ACEC-80354E324A14}"/>
                </a:ext>
              </a:extLst>
            </p:cNvPr>
            <p:cNvCxnSpPr/>
            <p:nvPr/>
          </p:nvCxnSpPr>
          <p:spPr>
            <a:xfrm>
              <a:off x="5560960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F278DC-408E-8C4F-BBC7-C0B7A0E108C2}"/>
              </a:ext>
            </a:extLst>
          </p:cNvPr>
          <p:cNvGrpSpPr/>
          <p:nvPr/>
        </p:nvGrpSpPr>
        <p:grpSpPr>
          <a:xfrm>
            <a:off x="1575513" y="424426"/>
            <a:ext cx="516488" cy="830997"/>
            <a:chOff x="6343598" y="3656631"/>
            <a:chExt cx="821303" cy="1266854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9AE640C-6C63-9948-91A8-999BD25A1215}"/>
                </a:ext>
              </a:extLst>
            </p:cNvPr>
            <p:cNvSpPr/>
            <p:nvPr/>
          </p:nvSpPr>
          <p:spPr>
            <a:xfrm>
              <a:off x="6411347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1C93D7F-6EDB-3840-B7D3-191270503ED1}"/>
                </a:ext>
              </a:extLst>
            </p:cNvPr>
            <p:cNvSpPr/>
            <p:nvPr/>
          </p:nvSpPr>
          <p:spPr>
            <a:xfrm>
              <a:off x="6343598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5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648835-4FCB-414F-BC5A-4D18A177EFC3}"/>
                </a:ext>
              </a:extLst>
            </p:cNvPr>
            <p:cNvCxnSpPr/>
            <p:nvPr/>
          </p:nvCxnSpPr>
          <p:spPr>
            <a:xfrm>
              <a:off x="6440843" y="4290060"/>
              <a:ext cx="640080" cy="0"/>
            </a:xfrm>
            <a:prstGeom prst="line">
              <a:avLst/>
            </a:prstGeom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CF0F62-4669-824B-B88D-CA3BAF979562}"/>
              </a:ext>
            </a:extLst>
          </p:cNvPr>
          <p:cNvGrpSpPr/>
          <p:nvPr/>
        </p:nvGrpSpPr>
        <p:grpSpPr>
          <a:xfrm>
            <a:off x="2040879" y="424426"/>
            <a:ext cx="516488" cy="830997"/>
            <a:chOff x="7083609" y="3656631"/>
            <a:chExt cx="821303" cy="126685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4FFC946-CB4E-0D49-8C49-5535B1170E09}"/>
                </a:ext>
              </a:extLst>
            </p:cNvPr>
            <p:cNvSpPr/>
            <p:nvPr/>
          </p:nvSpPr>
          <p:spPr>
            <a:xfrm>
              <a:off x="7144722" y="3810000"/>
              <a:ext cx="685800" cy="960120"/>
            </a:xfrm>
            <a:prstGeom prst="roundRect">
              <a:avLst>
                <a:gd name="adj" fmla="val 8526"/>
              </a:avLst>
            </a:prstGeom>
            <a:gradFill flip="none" rotWithShape="1">
              <a:gsLst>
                <a:gs pos="70000">
                  <a:srgbClr val="0F0F0F"/>
                </a:gs>
                <a:gs pos="0">
                  <a:srgbClr val="494949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40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Adobe Fan Heiti Std B" pitchFamily="34" charset="-128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207DE2-8970-5C4C-A7D5-9EFAB1CD7C51}"/>
                </a:ext>
              </a:extLst>
            </p:cNvPr>
            <p:cNvSpPr/>
            <p:nvPr/>
          </p:nvSpPr>
          <p:spPr>
            <a:xfrm>
              <a:off x="7083609" y="3656631"/>
              <a:ext cx="821303" cy="12668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Adobe Fan Heiti Std B" pitchFamily="34" charset="-128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885ADF5-5AD0-774C-BF28-F1C81D4DE769}"/>
              </a:ext>
            </a:extLst>
          </p:cNvPr>
          <p:cNvSpPr txBox="1"/>
          <p:nvPr/>
        </p:nvSpPr>
        <p:spPr>
          <a:xfrm>
            <a:off x="394468" y="13062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Cumulative UK COVID cases,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23/2/2020 Statista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506">
        <p159:morph option="byObject"/>
      </p:transition>
    </mc:Choice>
    <mc:Fallback xmlns="">
      <p:transition spd="slow" advTm="650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15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4|58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F0F0AE0-65D5-3B49-8AE2-0956B5287C92}" vid="{63334BBD-60B7-C740-8C90-3CA2A6509E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4" ma:contentTypeDescription="Create a new document." ma:contentTypeScope="" ma:versionID="f6bbbc300b7c517b13c407043c96b4bd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47c2ee206e6f490d1896436a6dca607a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b40482-04a4-480f-b826-6548c4a2bcf1">
      <UserInfo>
        <DisplayName>Michael Bubb</DisplayName>
        <AccountId>24</AccountId>
        <AccountType/>
      </UserInfo>
    </SharedWithUsers>
    <_Flow_SignoffStatus xmlns="7604e031-f840-4ad5-97d2-0b99280ee730" xsi:nil="true"/>
    <MediaLengthInSeconds xmlns="7604e031-f840-4ad5-97d2-0b99280ee730" xsi:nil="true"/>
  </documentManagement>
</p:properties>
</file>

<file path=customXml/itemProps1.xml><?xml version="1.0" encoding="utf-8"?>
<ds:datastoreItem xmlns:ds="http://schemas.openxmlformats.org/officeDocument/2006/customXml" ds:itemID="{3EE30306-4772-43FC-97DB-75F77F41E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F5BAC4-A67C-4391-A80E-60311156BE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C366C7-247D-4237-9F1F-A28D40E56ED4}">
  <ds:schemaRefs>
    <ds:schemaRef ds:uri="dcc12459-374d-47b1-b407-34489af40366"/>
    <ds:schemaRef ds:uri="ebf6c42b-43fe-41c6-a80c-d9d333be93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4b40482-04a4-480f-b826-6548c4a2bcf1"/>
    <ds:schemaRef ds:uri="7604e031-f840-4ad5-97d2-0b99280ee7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5439</TotalTime>
  <Words>498</Words>
  <Application>Microsoft Office PowerPoint</Application>
  <PresentationFormat>Widescreen</PresentationFormat>
  <Paragraphs>158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Helvetica Neue</vt:lpstr>
      <vt:lpstr>IBM Plex Sans</vt:lpstr>
      <vt:lpstr>Myriad Pro</vt:lpstr>
      <vt:lpstr>Wingdings</vt:lpstr>
      <vt:lpstr>1_Office Theme</vt:lpstr>
      <vt:lpstr>A Reflection of How the Downstream Oil Sector Responded to the Outbreak of COVID-19, and How that Response Mapped to Process Safety Management During the Ensuing Pandemic </vt:lpstr>
      <vt:lpstr>  “We prioritise our inspections based on risk and your performance, which determines relative priority for interventions at your establishment against a range of factors.   We visit higher-hazard establishments and poor performers more frequently than lower-risk and/or well-managed establishments.   We use a site prioritisation methodology to categorise and target our inspections.   Inspections will include focused national strategic inspection topics to check common features of risk control, as well as looking at site-specific issues.   We will score your performance against strategic topics and share this with you.”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Reflection of How the Downstream Oil Sector Responded to the Outbreak of COVID-19, and How that Response Mapped to Process Safety Management During the Ensuing Pandemic </dc:title>
  <dc:creator>Jamie Baker</dc:creator>
  <cp:lastModifiedBy>Rachel Robinson</cp:lastModifiedBy>
  <cp:revision>3</cp:revision>
  <dcterms:created xsi:type="dcterms:W3CDTF">2021-10-11T08:45:21Z</dcterms:created>
  <dcterms:modified xsi:type="dcterms:W3CDTF">2021-11-17T14:25:45Z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Order">
    <vt:r8>26856300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