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5" r:id="rId5"/>
  </p:sldMasterIdLst>
  <p:notesMasterIdLst>
    <p:notesMasterId r:id="rId23"/>
  </p:notesMasterIdLst>
  <p:sldIdLst>
    <p:sldId id="265" r:id="rId6"/>
    <p:sldId id="273" r:id="rId7"/>
    <p:sldId id="274" r:id="rId8"/>
    <p:sldId id="275" r:id="rId9"/>
    <p:sldId id="276" r:id="rId10"/>
    <p:sldId id="278" r:id="rId11"/>
    <p:sldId id="289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80964" autoAdjust="0"/>
  </p:normalViewPr>
  <p:slideViewPr>
    <p:cSldViewPr snapToGrid="0" snapToObjects="1">
      <p:cViewPr varScale="1">
        <p:scale>
          <a:sx n="77" d="100"/>
          <a:sy n="77" d="100"/>
        </p:scale>
        <p:origin x="126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2BD1-3334-BA48-909A-302863812F0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8D7E-757C-DD41-9BD7-FCEE5AEFF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1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41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8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4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69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38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6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8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iogp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eception-americas@iogp.org" TargetMode="External"/><Relationship Id="rId4" Type="http://schemas.openxmlformats.org/officeDocument/2006/relationships/hyperlink" Target="mailto:reception-europe@iogp.or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3241FE-18DA-C94C-ADC6-B82D7A561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8050" y="1809749"/>
            <a:ext cx="5903913" cy="4320000"/>
          </a:xfrm>
          <a:noFill/>
          <a:ln>
            <a:noFill/>
          </a:ln>
        </p:spPr>
        <p:txBody>
          <a:bodyPr anchor="ctr" anchorCtr="1"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DC5D0A9-DB84-FE4F-AEA2-87A9EE0AB5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0038" y="1808163"/>
            <a:ext cx="6208319" cy="4320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17"/>
              <a:gd name="connsiteX1" fmla="*/ 2000 w 10000"/>
              <a:gd name="connsiteY1" fmla="*/ 0 h 10017"/>
              <a:gd name="connsiteX2" fmla="*/ 10000 w 10000"/>
              <a:gd name="connsiteY2" fmla="*/ 0 h 10017"/>
              <a:gd name="connsiteX3" fmla="*/ 9234 w 10000"/>
              <a:gd name="connsiteY3" fmla="*/ 10017 h 10017"/>
              <a:gd name="connsiteX4" fmla="*/ 0 w 10000"/>
              <a:gd name="connsiteY4" fmla="*/ 10000 h 10017"/>
              <a:gd name="connsiteX0" fmla="*/ 3205 w 13205"/>
              <a:gd name="connsiteY0" fmla="*/ 10017 h 10034"/>
              <a:gd name="connsiteX1" fmla="*/ 0 w 13205"/>
              <a:gd name="connsiteY1" fmla="*/ 0 h 10034"/>
              <a:gd name="connsiteX2" fmla="*/ 13205 w 13205"/>
              <a:gd name="connsiteY2" fmla="*/ 17 h 10034"/>
              <a:gd name="connsiteX3" fmla="*/ 12439 w 13205"/>
              <a:gd name="connsiteY3" fmla="*/ 10034 h 10034"/>
              <a:gd name="connsiteX4" fmla="*/ 3205 w 13205"/>
              <a:gd name="connsiteY4" fmla="*/ 10017 h 10034"/>
              <a:gd name="connsiteX0" fmla="*/ 3205 w 13205"/>
              <a:gd name="connsiteY0" fmla="*/ 10000 h 10017"/>
              <a:gd name="connsiteX1" fmla="*/ 0 w 13205"/>
              <a:gd name="connsiteY1" fmla="*/ 0 h 10017"/>
              <a:gd name="connsiteX2" fmla="*/ 13205 w 13205"/>
              <a:gd name="connsiteY2" fmla="*/ 0 h 10017"/>
              <a:gd name="connsiteX3" fmla="*/ 12439 w 13205"/>
              <a:gd name="connsiteY3" fmla="*/ 10017 h 10017"/>
              <a:gd name="connsiteX4" fmla="*/ 3205 w 13205"/>
              <a:gd name="connsiteY4" fmla="*/ 10000 h 10017"/>
              <a:gd name="connsiteX0" fmla="*/ 0 w 13212"/>
              <a:gd name="connsiteY0" fmla="*/ 9983 h 10017"/>
              <a:gd name="connsiteX1" fmla="*/ 7 w 13212"/>
              <a:gd name="connsiteY1" fmla="*/ 0 h 10017"/>
              <a:gd name="connsiteX2" fmla="*/ 13212 w 13212"/>
              <a:gd name="connsiteY2" fmla="*/ 0 h 10017"/>
              <a:gd name="connsiteX3" fmla="*/ 12446 w 13212"/>
              <a:gd name="connsiteY3" fmla="*/ 10017 h 10017"/>
              <a:gd name="connsiteX4" fmla="*/ 0 w 13212"/>
              <a:gd name="connsiteY4" fmla="*/ 9983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" h="10017">
                <a:moveTo>
                  <a:pt x="0" y="9983"/>
                </a:moveTo>
                <a:cubicBezTo>
                  <a:pt x="2" y="6655"/>
                  <a:pt x="5" y="3328"/>
                  <a:pt x="7" y="0"/>
                </a:cubicBezTo>
                <a:lnTo>
                  <a:pt x="13212" y="0"/>
                </a:lnTo>
                <a:cubicBezTo>
                  <a:pt x="12957" y="3339"/>
                  <a:pt x="12701" y="6678"/>
                  <a:pt x="12446" y="10017"/>
                </a:cubicBezTo>
                <a:lnTo>
                  <a:pt x="0" y="998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0D747-620F-004F-82F4-97175ABFB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" y="239587"/>
            <a:ext cx="3081071" cy="105098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65FBE41-0566-B448-A1E9-4918AD5517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652" y="4448247"/>
            <a:ext cx="5202767" cy="1395663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Presentation 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47B300-65F2-5842-B967-518DCBDDA199}"/>
              </a:ext>
            </a:extLst>
          </p:cNvPr>
          <p:cNvSpPr/>
          <p:nvPr userDrawn="1"/>
        </p:nvSpPr>
        <p:spPr>
          <a:xfrm>
            <a:off x="10752794" y="6283922"/>
            <a:ext cx="1216908" cy="426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2" y="2165350"/>
            <a:ext cx="5219008" cy="22145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C423F-491F-4A41-B1BC-5FAB1910F241}"/>
              </a:ext>
            </a:extLst>
          </p:cNvPr>
          <p:cNvSpPr txBox="1"/>
          <p:nvPr userDrawn="1"/>
        </p:nvSpPr>
        <p:spPr>
          <a:xfrm>
            <a:off x="222298" y="6283922"/>
            <a:ext cx="369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C3969FA-24CE-B64E-999E-44829E8C3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8050" y="329637"/>
            <a:ext cx="5903913" cy="5810250"/>
          </a:xfrm>
          <a:solidFill>
            <a:schemeClr val="bg1"/>
          </a:solidFill>
        </p:spPr>
        <p:txBody>
          <a:bodyPr anchor="ctr" anchorCtr="1"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430D7DE5-BFE4-194A-8D10-3BC3E599BE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0038" y="330365"/>
            <a:ext cx="6208319" cy="58063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17"/>
              <a:gd name="connsiteX1" fmla="*/ 2000 w 10000"/>
              <a:gd name="connsiteY1" fmla="*/ 0 h 10017"/>
              <a:gd name="connsiteX2" fmla="*/ 10000 w 10000"/>
              <a:gd name="connsiteY2" fmla="*/ 0 h 10017"/>
              <a:gd name="connsiteX3" fmla="*/ 9234 w 10000"/>
              <a:gd name="connsiteY3" fmla="*/ 10017 h 10017"/>
              <a:gd name="connsiteX4" fmla="*/ 0 w 10000"/>
              <a:gd name="connsiteY4" fmla="*/ 10000 h 10017"/>
              <a:gd name="connsiteX0" fmla="*/ 3205 w 13205"/>
              <a:gd name="connsiteY0" fmla="*/ 10017 h 10034"/>
              <a:gd name="connsiteX1" fmla="*/ 0 w 13205"/>
              <a:gd name="connsiteY1" fmla="*/ 0 h 10034"/>
              <a:gd name="connsiteX2" fmla="*/ 13205 w 13205"/>
              <a:gd name="connsiteY2" fmla="*/ 17 h 10034"/>
              <a:gd name="connsiteX3" fmla="*/ 12439 w 13205"/>
              <a:gd name="connsiteY3" fmla="*/ 10034 h 10034"/>
              <a:gd name="connsiteX4" fmla="*/ 3205 w 13205"/>
              <a:gd name="connsiteY4" fmla="*/ 10017 h 10034"/>
              <a:gd name="connsiteX0" fmla="*/ 3205 w 13205"/>
              <a:gd name="connsiteY0" fmla="*/ 10000 h 10017"/>
              <a:gd name="connsiteX1" fmla="*/ 0 w 13205"/>
              <a:gd name="connsiteY1" fmla="*/ 0 h 10017"/>
              <a:gd name="connsiteX2" fmla="*/ 13205 w 13205"/>
              <a:gd name="connsiteY2" fmla="*/ 0 h 10017"/>
              <a:gd name="connsiteX3" fmla="*/ 12439 w 13205"/>
              <a:gd name="connsiteY3" fmla="*/ 10017 h 10017"/>
              <a:gd name="connsiteX4" fmla="*/ 3205 w 13205"/>
              <a:gd name="connsiteY4" fmla="*/ 10000 h 10017"/>
              <a:gd name="connsiteX0" fmla="*/ 0 w 13212"/>
              <a:gd name="connsiteY0" fmla="*/ 9983 h 10017"/>
              <a:gd name="connsiteX1" fmla="*/ 7 w 13212"/>
              <a:gd name="connsiteY1" fmla="*/ 0 h 10017"/>
              <a:gd name="connsiteX2" fmla="*/ 13212 w 13212"/>
              <a:gd name="connsiteY2" fmla="*/ 0 h 10017"/>
              <a:gd name="connsiteX3" fmla="*/ 12446 w 13212"/>
              <a:gd name="connsiteY3" fmla="*/ 10017 h 10017"/>
              <a:gd name="connsiteX4" fmla="*/ 0 w 13212"/>
              <a:gd name="connsiteY4" fmla="*/ 9983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" h="10017">
                <a:moveTo>
                  <a:pt x="0" y="9983"/>
                </a:moveTo>
                <a:cubicBezTo>
                  <a:pt x="2" y="6655"/>
                  <a:pt x="5" y="3328"/>
                  <a:pt x="7" y="0"/>
                </a:cubicBezTo>
                <a:lnTo>
                  <a:pt x="13212" y="0"/>
                </a:lnTo>
                <a:cubicBezTo>
                  <a:pt x="12957" y="3339"/>
                  <a:pt x="12701" y="6678"/>
                  <a:pt x="12446" y="10017"/>
                </a:cubicBezTo>
                <a:lnTo>
                  <a:pt x="0" y="99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3C5B40E-FF61-684D-9006-F5F6076E9B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2" y="329878"/>
            <a:ext cx="5219008" cy="579946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193018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9EA729-AE1A-4A46-8BF8-C55358A2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DF0561-2B28-B64A-A163-B964D4104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163"/>
            <a:ext cx="11591925" cy="432117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0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9EA729-AE1A-4A46-8BF8-C55358A2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DF0561-2B28-B64A-A163-B964D4104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9" y="1808164"/>
            <a:ext cx="5688012" cy="482550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D7855-A26F-4D45-919E-4F8B1C8B2F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038" y="2451100"/>
            <a:ext cx="5688012" cy="36782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9030AE1-AE17-EC49-9572-58093B972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7438" y="1808164"/>
            <a:ext cx="5688012" cy="482550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C7B18A5-DDC8-904A-8BA0-8AC7523E7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7" y="2451100"/>
            <a:ext cx="5688012" cy="36782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827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5B5A8F-FE93-4F4C-B6DF-676809D8A201}"/>
              </a:ext>
            </a:extLst>
          </p:cNvPr>
          <p:cNvSpPr/>
          <p:nvPr userDrawn="1"/>
        </p:nvSpPr>
        <p:spPr>
          <a:xfrm>
            <a:off x="303213" y="1814513"/>
            <a:ext cx="6215062" cy="4321175"/>
          </a:xfrm>
          <a:custGeom>
            <a:avLst/>
            <a:gdLst>
              <a:gd name="connsiteX0" fmla="*/ 0 w 5784503"/>
              <a:gd name="connsiteY0" fmla="*/ 0 h 4321175"/>
              <a:gd name="connsiteX1" fmla="*/ 5784503 w 5784503"/>
              <a:gd name="connsiteY1" fmla="*/ 0 h 4321175"/>
              <a:gd name="connsiteX2" fmla="*/ 5784503 w 5784503"/>
              <a:gd name="connsiteY2" fmla="*/ 4321175 h 4321175"/>
              <a:gd name="connsiteX3" fmla="*/ 0 w 5784503"/>
              <a:gd name="connsiteY3" fmla="*/ 4321175 h 4321175"/>
              <a:gd name="connsiteX4" fmla="*/ 0 w 5784503"/>
              <a:gd name="connsiteY4" fmla="*/ 0 h 4321175"/>
              <a:gd name="connsiteX0" fmla="*/ 0 w 6148888"/>
              <a:gd name="connsiteY0" fmla="*/ 0 h 4321175"/>
              <a:gd name="connsiteX1" fmla="*/ 6148888 w 6148888"/>
              <a:gd name="connsiteY1" fmla="*/ 6875 h 4321175"/>
              <a:gd name="connsiteX2" fmla="*/ 5784503 w 6148888"/>
              <a:gd name="connsiteY2" fmla="*/ 4321175 h 4321175"/>
              <a:gd name="connsiteX3" fmla="*/ 0 w 6148888"/>
              <a:gd name="connsiteY3" fmla="*/ 4321175 h 4321175"/>
              <a:gd name="connsiteX4" fmla="*/ 0 w 6148888"/>
              <a:gd name="connsiteY4" fmla="*/ 0 h 432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8888" h="4321175">
                <a:moveTo>
                  <a:pt x="0" y="0"/>
                </a:moveTo>
                <a:lnTo>
                  <a:pt x="6148888" y="6875"/>
                </a:lnTo>
                <a:lnTo>
                  <a:pt x="5784503" y="4321175"/>
                </a:lnTo>
                <a:lnTo>
                  <a:pt x="0" y="432117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0D747-620F-004F-82F4-97175ABFB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" y="239587"/>
            <a:ext cx="3081071" cy="10509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47B300-65F2-5842-B967-518DCBDDA199}"/>
              </a:ext>
            </a:extLst>
          </p:cNvPr>
          <p:cNvSpPr/>
          <p:nvPr userDrawn="1"/>
        </p:nvSpPr>
        <p:spPr>
          <a:xfrm>
            <a:off x="10752794" y="6283922"/>
            <a:ext cx="1216908" cy="426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6FB8-FD5A-204B-8E65-DC56F22B0F61}"/>
              </a:ext>
            </a:extLst>
          </p:cNvPr>
          <p:cNvSpPr txBox="1"/>
          <p:nvPr userDrawn="1"/>
        </p:nvSpPr>
        <p:spPr>
          <a:xfrm>
            <a:off x="666000" y="2340000"/>
            <a:ext cx="5854995" cy="399600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FFFF"/>
                </a:solidFill>
              </a:rPr>
              <a:t>For more information please contact: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1731D-C2EC-AA41-BD71-E749B5162D9E}"/>
              </a:ext>
            </a:extLst>
          </p:cNvPr>
          <p:cNvSpPr txBox="1"/>
          <p:nvPr userDrawn="1"/>
        </p:nvSpPr>
        <p:spPr>
          <a:xfrm>
            <a:off x="6927011" y="1808163"/>
            <a:ext cx="4964951" cy="4321175"/>
          </a:xfrm>
          <a:prstGeom prst="rect">
            <a:avLst/>
          </a:prstGeom>
          <a:noFill/>
        </p:spPr>
        <p:txBody>
          <a:bodyPr wrap="square" lIns="0" tIns="0" rIns="0" bIns="0" numCol="1" spcCol="180000" rtlCol="0" anchor="ctr" anchorCtr="0">
            <a:noAutofit/>
          </a:bodyPr>
          <a:lstStyle/>
          <a:p>
            <a:pPr>
              <a:lnSpc>
                <a:spcPts val="16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300" b="1" kern="1200" baseline="0" dirty="0">
                <a:solidFill>
                  <a:srgbClr val="833177"/>
                </a:solidFill>
                <a:latin typeface="+mn-lt"/>
                <a:ea typeface="+mn-ea"/>
                <a:cs typeface="+mn-cs"/>
              </a:rPr>
              <a:t>Registered Office</a:t>
            </a:r>
            <a:endParaRPr lang="en-US" sz="1300" b="0" kern="1200" baseline="0" dirty="0">
              <a:solidFill>
                <a:srgbClr val="833177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ts val="1600"/>
              </a:lnSpc>
              <a:spcBef>
                <a:spcPts val="100"/>
              </a:spcBef>
              <a:spcAft>
                <a:spcPts val="0"/>
              </a:spcAft>
            </a:pPr>
            <a:r>
              <a:rPr lang="en-GB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City Tower, Level 14, 40 </a:t>
            </a:r>
            <a:r>
              <a:rPr lang="en-GB" sz="1100" b="0" kern="1200" baseline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Basinghall</a:t>
            </a:r>
            <a:r>
              <a:rPr lang="en-GB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Street, London EC2V 5DE</a:t>
            </a: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United Kingdom</a:t>
            </a:r>
          </a:p>
          <a:p>
            <a:pPr>
              <a:lnSpc>
                <a:spcPts val="16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+44 (0)20 3763 9700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reception@iogp.org</a:t>
            </a:r>
            <a:endParaRPr lang="en-US" sz="1100" b="0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lnSpc>
                <a:spcPts val="1600"/>
              </a:lnSpc>
              <a:spcBef>
                <a:spcPts val="0"/>
              </a:spcBef>
              <a:spcAft>
                <a:spcPts val="500"/>
              </a:spcAft>
            </a:pPr>
            <a:endParaRPr lang="en-US" sz="1300" b="1" kern="1200" baseline="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>
              <a:lnSpc>
                <a:spcPts val="16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3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Brussels Office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fr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Avenue de Tervuren 188A, B-1150 Brussels, </a:t>
            </a:r>
            <a:r>
              <a:rPr lang="fr" sz="11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Belgium</a:t>
            </a:r>
            <a:endParaRPr lang="fr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1600"/>
              </a:lnSpc>
            </a:pP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+32 (0)2 790 7762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4"/>
              </a:rPr>
              <a:t>reception-europe@iogp.org</a:t>
            </a:r>
            <a:endParaRPr lang="en-US" sz="1100" b="0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</a:pPr>
            <a:endParaRPr lang="en-US" sz="1300" b="1" kern="1200" baseline="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300" b="1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Houston Office</a:t>
            </a: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15377 Memorial Drive Suite 250, Houston, Texas 77079, </a:t>
            </a:r>
            <a:r>
              <a:rPr lang="en-GB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 (713) 261 0411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5"/>
              </a:rPr>
              <a:t>reception-americas@iogp.org</a:t>
            </a:r>
            <a:endParaRPr lang="en-US" sz="1100" b="0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1E1B4-DDB0-2A4B-A0E3-73A63C7836B6}"/>
              </a:ext>
            </a:extLst>
          </p:cNvPr>
          <p:cNvSpPr txBox="1"/>
          <p:nvPr userDrawn="1"/>
        </p:nvSpPr>
        <p:spPr>
          <a:xfrm>
            <a:off x="7750982" y="5623206"/>
            <a:ext cx="1684759" cy="1234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>
              <a:spcBef>
                <a:spcPts val="0"/>
              </a:spcBef>
              <a:spcAft>
                <a:spcPts val="400"/>
              </a:spcAft>
            </a:pPr>
            <a:endParaRPr lang="en-US" sz="1100" b="0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C6D23-487C-C644-80B7-402FD5BC0903}"/>
              </a:ext>
            </a:extLst>
          </p:cNvPr>
          <p:cNvSpPr txBox="1"/>
          <p:nvPr userDrawn="1"/>
        </p:nvSpPr>
        <p:spPr>
          <a:xfrm>
            <a:off x="3362826" y="6214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70E02D8-C540-F444-93F5-4F30F95A86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299" y="2880000"/>
            <a:ext cx="5214751" cy="2275857"/>
          </a:xfrm>
          <a:ln>
            <a:noFill/>
          </a:ln>
        </p:spPr>
        <p:txBody>
          <a:bodyPr anchor="t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Surname</a:t>
            </a:r>
          </a:p>
          <a:p>
            <a:pPr lvl="0"/>
            <a:r>
              <a:rPr lang="en-GB" dirty="0" err="1"/>
              <a:t>Email.address@iogp.org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52282-4286-584D-A1D6-FA7B7FA784C9}"/>
              </a:ext>
            </a:extLst>
          </p:cNvPr>
          <p:cNvSpPr txBox="1"/>
          <p:nvPr userDrawn="1"/>
        </p:nvSpPr>
        <p:spPr>
          <a:xfrm>
            <a:off x="632564" y="5298343"/>
            <a:ext cx="5229617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www.iogp.org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err="1">
                <a:solidFill>
                  <a:schemeClr val="bg1"/>
                </a:solidFill>
              </a:rPr>
              <a:t>www.iogpeurope.org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6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Gr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D896FC-9D2A-364C-A02B-CC2FDE7D32D8}"/>
              </a:ext>
            </a:extLst>
          </p:cNvPr>
          <p:cNvSpPr/>
          <p:nvPr userDrawn="1"/>
        </p:nvSpPr>
        <p:spPr>
          <a:xfrm>
            <a:off x="0" y="0"/>
            <a:ext cx="12192000" cy="1224116"/>
          </a:xfrm>
          <a:prstGeom prst="rect">
            <a:avLst/>
          </a:prstGeom>
          <a:solidFill>
            <a:srgbClr val="17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7E3F2F-25D1-3249-A86D-81B5F6E530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0975" y="310119"/>
            <a:ext cx="6572250" cy="628650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Univers for BP Light" panose="020B0403020202020204" pitchFamily="34" charset="0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C484D-9871-D34A-9DE9-66A860E7F864}"/>
              </a:ext>
            </a:extLst>
          </p:cNvPr>
          <p:cNvSpPr/>
          <p:nvPr userDrawn="1"/>
        </p:nvSpPr>
        <p:spPr>
          <a:xfrm>
            <a:off x="516154" y="4014133"/>
            <a:ext cx="5578290" cy="574395"/>
          </a:xfrm>
          <a:prstGeom prst="rect">
            <a:avLst/>
          </a:prstGeom>
          <a:solidFill>
            <a:srgbClr val="19974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2400" dirty="0"/>
              <a:t>Who?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29338-671D-1C4E-97D4-957476140794}"/>
              </a:ext>
            </a:extLst>
          </p:cNvPr>
          <p:cNvSpPr/>
          <p:nvPr userDrawn="1"/>
        </p:nvSpPr>
        <p:spPr>
          <a:xfrm>
            <a:off x="6097556" y="4014133"/>
            <a:ext cx="5578290" cy="574395"/>
          </a:xfrm>
          <a:prstGeom prst="rect">
            <a:avLst/>
          </a:prstGeom>
          <a:solidFill>
            <a:srgbClr val="19974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2400" dirty="0"/>
              <a:t>	   Why?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BB3386-1088-A049-9D60-A91468E29DA5}"/>
              </a:ext>
            </a:extLst>
          </p:cNvPr>
          <p:cNvGrpSpPr/>
          <p:nvPr userDrawn="1"/>
        </p:nvGrpSpPr>
        <p:grpSpPr>
          <a:xfrm>
            <a:off x="516154" y="1583460"/>
            <a:ext cx="11159692" cy="2446300"/>
            <a:chOff x="402289" y="1551288"/>
            <a:chExt cx="11159692" cy="2446300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48B0EC-A34F-0945-A9FD-44334610CE7A}"/>
                </a:ext>
              </a:extLst>
            </p:cNvPr>
            <p:cNvSpPr/>
            <p:nvPr/>
          </p:nvSpPr>
          <p:spPr>
            <a:xfrm>
              <a:off x="402289" y="1551288"/>
              <a:ext cx="5578290" cy="2446300"/>
            </a:xfrm>
            <a:prstGeom prst="rect">
              <a:avLst/>
            </a:prstGeom>
            <a:grpFill/>
            <a:ln w="25400">
              <a:solidFill>
                <a:srgbClr val="1997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B605A2-98ED-774E-BB09-62796AD8B50F}"/>
                </a:ext>
              </a:extLst>
            </p:cNvPr>
            <p:cNvSpPr/>
            <p:nvPr/>
          </p:nvSpPr>
          <p:spPr>
            <a:xfrm>
              <a:off x="5983691" y="1551288"/>
              <a:ext cx="5578290" cy="2446300"/>
            </a:xfrm>
            <a:prstGeom prst="rect">
              <a:avLst/>
            </a:prstGeom>
            <a:grpFill/>
            <a:ln w="25400">
              <a:solidFill>
                <a:srgbClr val="1997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D8863-75F4-3640-B4F9-9FE0B4B48FA8}"/>
              </a:ext>
            </a:extLst>
          </p:cNvPr>
          <p:cNvGrpSpPr/>
          <p:nvPr userDrawn="1"/>
        </p:nvGrpSpPr>
        <p:grpSpPr>
          <a:xfrm>
            <a:off x="516154" y="4029777"/>
            <a:ext cx="11159692" cy="2446300"/>
            <a:chOff x="402289" y="1551288"/>
            <a:chExt cx="11159692" cy="2446300"/>
          </a:xfrm>
          <a:noFill/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AFEC15-F59B-E041-AD24-111A5C1DD236}"/>
                </a:ext>
              </a:extLst>
            </p:cNvPr>
            <p:cNvSpPr/>
            <p:nvPr/>
          </p:nvSpPr>
          <p:spPr>
            <a:xfrm>
              <a:off x="402289" y="1551288"/>
              <a:ext cx="5578290" cy="2446300"/>
            </a:xfrm>
            <a:prstGeom prst="rect">
              <a:avLst/>
            </a:prstGeom>
            <a:grpFill/>
            <a:ln w="25400">
              <a:solidFill>
                <a:srgbClr val="1997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5486C1-2838-6F4C-86E9-C7A84CF22E85}"/>
                </a:ext>
              </a:extLst>
            </p:cNvPr>
            <p:cNvSpPr/>
            <p:nvPr/>
          </p:nvSpPr>
          <p:spPr>
            <a:xfrm>
              <a:off x="5983691" y="1551288"/>
              <a:ext cx="5578290" cy="2446300"/>
            </a:xfrm>
            <a:prstGeom prst="rect">
              <a:avLst/>
            </a:prstGeom>
            <a:grpFill/>
            <a:ln w="25400">
              <a:solidFill>
                <a:srgbClr val="1997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A379DE6-D81B-684D-B94B-ED7ACDFF32A2}"/>
              </a:ext>
            </a:extLst>
          </p:cNvPr>
          <p:cNvSpPr/>
          <p:nvPr userDrawn="1"/>
        </p:nvSpPr>
        <p:spPr>
          <a:xfrm>
            <a:off x="516154" y="1591566"/>
            <a:ext cx="5578290" cy="574395"/>
          </a:xfrm>
          <a:prstGeom prst="rect">
            <a:avLst/>
          </a:prstGeom>
          <a:solidFill>
            <a:srgbClr val="19974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2400" dirty="0"/>
              <a:t>What?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E24BE2-0BBA-264F-971A-2D6615532E91}"/>
              </a:ext>
            </a:extLst>
          </p:cNvPr>
          <p:cNvSpPr/>
          <p:nvPr userDrawn="1"/>
        </p:nvSpPr>
        <p:spPr>
          <a:xfrm>
            <a:off x="6097556" y="1591566"/>
            <a:ext cx="5578290" cy="574395"/>
          </a:xfrm>
          <a:prstGeom prst="rect">
            <a:avLst/>
          </a:prstGeom>
          <a:solidFill>
            <a:srgbClr val="19974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en-US" sz="2400" dirty="0"/>
              <a:t>How?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BD3788-0CE5-A245-9A88-0945EFCA53DE}"/>
              </a:ext>
            </a:extLst>
          </p:cNvPr>
          <p:cNvCxnSpPr>
            <a:cxnSpLocks/>
          </p:cNvCxnSpPr>
          <p:nvPr userDrawn="1"/>
        </p:nvCxnSpPr>
        <p:spPr>
          <a:xfrm>
            <a:off x="6084626" y="1583115"/>
            <a:ext cx="9818" cy="57097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3BAE6-0E42-584B-B880-3DAD1F2AA4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328" y="2584047"/>
            <a:ext cx="4691433" cy="1292979"/>
          </a:xfrm>
        </p:spPr>
        <p:txBody>
          <a:bodyPr/>
          <a:lstStyle>
            <a:lvl1pPr>
              <a:defRPr sz="1200"/>
            </a:lvl1pPr>
            <a:lvl2pPr>
              <a:buClr>
                <a:srgbClr val="199745"/>
              </a:buClr>
              <a:defRPr sz="1200"/>
            </a:lvl2pPr>
            <a:lvl3pPr>
              <a:buClr>
                <a:srgbClr val="199745"/>
              </a:buClr>
              <a:defRPr sz="1200"/>
            </a:lvl3pPr>
            <a:lvl4pPr>
              <a:buClr>
                <a:srgbClr val="199745"/>
              </a:buClr>
              <a:defRPr sz="1200"/>
            </a:lvl4pPr>
            <a:lvl5pPr>
              <a:buClr>
                <a:srgbClr val="199745"/>
              </a:buClr>
              <a:defRPr sz="1200"/>
            </a:lvl5pPr>
          </a:lstStyle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9D6BB2A-25D8-0F4F-8047-2D79939B5E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4618" y="2578862"/>
            <a:ext cx="5085916" cy="1354967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buClr>
                <a:srgbClr val="199745"/>
              </a:buClr>
              <a:defRPr sz="1200"/>
            </a:lvl2pPr>
            <a:lvl3pPr algn="l">
              <a:buClr>
                <a:srgbClr val="199745"/>
              </a:buClr>
              <a:defRPr sz="1200"/>
            </a:lvl3pPr>
            <a:lvl4pPr algn="l">
              <a:buClr>
                <a:srgbClr val="199745"/>
              </a:buClr>
              <a:defRPr sz="1200"/>
            </a:lvl4pPr>
            <a:lvl5pPr algn="l">
              <a:buClr>
                <a:srgbClr val="199745"/>
              </a:buClr>
              <a:defRPr sz="1200"/>
            </a:lvl5pPr>
          </a:lstStyle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5C85CA4-7959-7C4D-8AE0-7C7C5B722E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328" y="5000806"/>
            <a:ext cx="4691433" cy="131067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>
              <a:buClr>
                <a:srgbClr val="199745"/>
              </a:buClr>
              <a:defRPr sz="1200"/>
            </a:lvl2pPr>
            <a:lvl3pPr>
              <a:buClr>
                <a:srgbClr val="199745"/>
              </a:buClr>
              <a:defRPr sz="1200"/>
            </a:lvl3pPr>
            <a:lvl4pPr>
              <a:buClr>
                <a:srgbClr val="199745"/>
              </a:buClr>
              <a:defRPr sz="1200"/>
            </a:lvl4pPr>
            <a:lvl5pPr>
              <a:buClr>
                <a:srgbClr val="199745"/>
              </a:buClr>
              <a:defRPr sz="1200"/>
            </a:lvl5pPr>
          </a:lstStyle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5D6FD2B-317B-6A4D-A98B-2C4777228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6400" y="5027993"/>
            <a:ext cx="4674134" cy="1326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9A03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Clr>
                <a:srgbClr val="199745"/>
              </a:buClr>
              <a:defRPr sz="1200"/>
            </a:lvl2pPr>
            <a:lvl3pPr>
              <a:buClr>
                <a:srgbClr val="199745"/>
              </a:buClr>
              <a:defRPr sz="1200"/>
            </a:lvl3pPr>
            <a:lvl4pPr>
              <a:buClr>
                <a:srgbClr val="029A03"/>
              </a:buClr>
              <a:defRPr sz="1200"/>
            </a:lvl4pPr>
            <a:lvl5pPr>
              <a:buClr>
                <a:srgbClr val="029A03"/>
              </a:buClr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	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3DD11F-6050-7B45-A0CC-F42C710A36F3}"/>
              </a:ext>
            </a:extLst>
          </p:cNvPr>
          <p:cNvSpPr/>
          <p:nvPr userDrawn="1"/>
        </p:nvSpPr>
        <p:spPr>
          <a:xfrm>
            <a:off x="4867247" y="2946637"/>
            <a:ext cx="2444575" cy="2444575"/>
          </a:xfrm>
          <a:prstGeom prst="ellipse">
            <a:avLst/>
          </a:prstGeom>
          <a:solidFill>
            <a:srgbClr val="19974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t" anchorCtr="0"/>
          <a:lstStyle/>
          <a:p>
            <a:pPr lvl="0" algn="ctr"/>
            <a:r>
              <a:rPr lang="en-GB" sz="2400" b="1" dirty="0">
                <a:solidFill>
                  <a:schemeClr val="bg1"/>
                </a:solidFill>
                <a:latin typeface="Univers for BP" panose="020B0603020202020204" pitchFamily="34" charset="0"/>
                <a:ea typeface="+mj-ea"/>
                <a:cs typeface="+mj-cs"/>
              </a:rPr>
              <a:t>Our team purpose</a:t>
            </a:r>
            <a:endParaRPr lang="en-GB" sz="1050" i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65258-4707-5349-98F8-485B9E6496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5869" y="4313934"/>
            <a:ext cx="2100262" cy="952500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 algn="ctr">
              <a:defRPr sz="1200">
                <a:solidFill>
                  <a:schemeClr val="bg1"/>
                </a:solidFill>
              </a:defRPr>
            </a:lvl2pPr>
            <a:lvl3pPr algn="ctr">
              <a:defRPr sz="1200">
                <a:solidFill>
                  <a:schemeClr val="bg1"/>
                </a:solidFill>
              </a:defRPr>
            </a:lvl3pPr>
            <a:lvl4pPr algn="ctr">
              <a:defRPr sz="1200">
                <a:solidFill>
                  <a:schemeClr val="bg1"/>
                </a:solidFill>
              </a:defRPr>
            </a:lvl4pPr>
            <a:lvl5pPr algn="ctr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statement here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44D2B-E2CE-AD4E-BF35-7FB16CCAC0F6}"/>
              </a:ext>
            </a:extLst>
          </p:cNvPr>
          <p:cNvSpPr/>
          <p:nvPr userDrawn="1"/>
        </p:nvSpPr>
        <p:spPr>
          <a:xfrm>
            <a:off x="668121" y="2237392"/>
            <a:ext cx="54165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300" dirty="0">
                <a:solidFill>
                  <a:srgbClr val="029A03"/>
                </a:solidFill>
              </a:rPr>
              <a:t>What do we do? What do we produce? What service do we provide?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5DFB49-F0AE-B647-BA23-ED38F97D4DE2}"/>
              </a:ext>
            </a:extLst>
          </p:cNvPr>
          <p:cNvSpPr/>
          <p:nvPr userDrawn="1"/>
        </p:nvSpPr>
        <p:spPr>
          <a:xfrm>
            <a:off x="681845" y="4656344"/>
            <a:ext cx="54165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300" dirty="0">
                <a:solidFill>
                  <a:srgbClr val="029A03"/>
                </a:solidFill>
              </a:rPr>
              <a:t>Who are we doing it for?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A527D1-499C-314C-82C6-DFD037DEDC5A}"/>
              </a:ext>
            </a:extLst>
          </p:cNvPr>
          <p:cNvSpPr/>
          <p:nvPr userDrawn="1"/>
        </p:nvSpPr>
        <p:spPr>
          <a:xfrm>
            <a:off x="6256121" y="2237392"/>
            <a:ext cx="54165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300" dirty="0">
                <a:solidFill>
                  <a:srgbClr val="029A03"/>
                </a:solidFill>
              </a:rPr>
              <a:t>How do we deliver our outcome? What do we value?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1175A2-E152-CD4F-99E0-C4154B94B315}"/>
              </a:ext>
            </a:extLst>
          </p:cNvPr>
          <p:cNvSpPr/>
          <p:nvPr userDrawn="1"/>
        </p:nvSpPr>
        <p:spPr>
          <a:xfrm>
            <a:off x="7326485" y="4656344"/>
            <a:ext cx="26099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300" dirty="0">
                <a:solidFill>
                  <a:srgbClr val="029A03"/>
                </a:solidFill>
              </a:rPr>
              <a:t>Why are we doing what we do?</a:t>
            </a:r>
          </a:p>
        </p:txBody>
      </p:sp>
    </p:spTree>
    <p:extLst>
      <p:ext uri="{BB962C8B-B14F-4D97-AF65-F5344CB8AC3E}">
        <p14:creationId xmlns:p14="http://schemas.microsoft.com/office/powerpoint/2010/main" val="43052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>
            <a:extLst>
              <a:ext uri="{FF2B5EF4-FFF2-40B4-BE49-F238E27FC236}">
                <a16:creationId xmlns:a16="http://schemas.microsoft.com/office/drawing/2014/main" id="{159727A0-EB7E-46AB-9AD4-271048824C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7" hidden="1">
                        <a:extLst>
                          <a:ext uri="{FF2B5EF4-FFF2-40B4-BE49-F238E27FC236}">
                            <a16:creationId xmlns:a16="http://schemas.microsoft.com/office/drawing/2014/main" id="{159727A0-EB7E-46AB-9AD4-271048824C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5E0E624-22CA-43D4-99D2-E71068F8FD9D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9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3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Univers for BP" panose="020B0603020202020204" pitchFamily="34" charset="0"/>
              <a:ea typeface="+mj-ea"/>
              <a:cs typeface="Arial" pitchFamily="34" charset="0"/>
              <a:sym typeface="Univers for BP" panose="020B0603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7A8B7-2E0B-49A6-8424-5D0CDD05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26" y="228702"/>
            <a:ext cx="11663550" cy="886652"/>
          </a:xfrm>
        </p:spPr>
        <p:txBody>
          <a:bodyPr lIns="0" tIns="0" rIns="0" bIns="0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EFC560A9-4615-46E6-B463-421FFF3EA81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5942"/>
            <a:ext cx="325501" cy="1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1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69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59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540000"/>
            <a:ext cx="11593600" cy="90836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809483"/>
            <a:ext cx="11593600" cy="43198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5360A-5D9B-5146-839C-0BAFBAD43D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87" y="6289631"/>
            <a:ext cx="1202532" cy="41019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1A0682-92F4-3748-9DA3-885EFC0B0F4B}"/>
              </a:ext>
            </a:extLst>
          </p:cNvPr>
          <p:cNvCxnSpPr>
            <a:cxnSpLocks/>
          </p:cNvCxnSpPr>
          <p:nvPr userDrawn="1"/>
        </p:nvCxnSpPr>
        <p:spPr>
          <a:xfrm>
            <a:off x="300038" y="1539433"/>
            <a:ext cx="115936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A788CC-0FAC-EE4E-BEE0-5ECE1726E97C}"/>
              </a:ext>
            </a:extLst>
          </p:cNvPr>
          <p:cNvSpPr txBox="1"/>
          <p:nvPr userDrawn="1"/>
        </p:nvSpPr>
        <p:spPr>
          <a:xfrm>
            <a:off x="300038" y="6318000"/>
            <a:ext cx="6464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8393CF3-8A1F-4226-A1CE-4BD287B2BADA}" type="slidenum">
              <a:rPr lang="en-GB" sz="1200" smtClean="0">
                <a:solidFill>
                  <a:schemeClr val="tx2">
                    <a:lumMod val="75000"/>
                  </a:schemeClr>
                </a:solidFill>
              </a:rPr>
              <a:t>‹#›</a:t>
            </a:fld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3" r:id="rId3"/>
    <p:sldLayoutId id="2147483680" r:id="rId4"/>
    <p:sldLayoutId id="2147483679" r:id="rId5"/>
    <p:sldLayoutId id="2147483681" r:id="rId6"/>
    <p:sldLayoutId id="2147483684" r:id="rId7"/>
    <p:sldLayoutId id="2147483686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 userDrawn="1">
          <p15:clr>
            <a:srgbClr val="F26B43"/>
          </p15:clr>
        </p15:guide>
        <p15:guide id="2" pos="1413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pos="2547" userDrawn="1">
          <p15:clr>
            <a:srgbClr val="F26B43"/>
          </p15:clr>
        </p15:guide>
        <p15:guide id="5" pos="2661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19" userDrawn="1">
          <p15:clr>
            <a:srgbClr val="F26B43"/>
          </p15:clr>
        </p15:guide>
        <p15:guide id="9" pos="5133" userDrawn="1">
          <p15:clr>
            <a:srgbClr val="F26B43"/>
          </p15:clr>
        </p15:guide>
        <p15:guide id="10" pos="6267" userDrawn="1">
          <p15:clr>
            <a:srgbClr val="F26B43"/>
          </p15:clr>
        </p15:guide>
        <p15:guide id="11" pos="6380" userDrawn="1">
          <p15:clr>
            <a:srgbClr val="F26B43"/>
          </p15:clr>
        </p15:guide>
        <p15:guide id="12" pos="7491" userDrawn="1">
          <p15:clr>
            <a:srgbClr val="F26B43"/>
          </p15:clr>
        </p15:guide>
        <p15:guide id="13" orient="horz" pos="2432" userDrawn="1">
          <p15:clr>
            <a:srgbClr val="F26B43"/>
          </p15:clr>
        </p15:guide>
        <p15:guide id="14" orient="horz" pos="2546" userDrawn="1">
          <p15:clr>
            <a:srgbClr val="F26B43"/>
          </p15:clr>
        </p15:guide>
        <p15:guide id="15" orient="horz" pos="3861" userDrawn="1">
          <p15:clr>
            <a:srgbClr val="F26B43"/>
          </p15:clr>
        </p15:guide>
        <p15:guide id="16" pos="1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540000"/>
            <a:ext cx="11593600" cy="5589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35360A-5D9B-5146-839C-0BAFBAD43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87" y="6289631"/>
            <a:ext cx="1202532" cy="410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A788CC-0FAC-EE4E-BEE0-5ECE1726E97C}"/>
              </a:ext>
            </a:extLst>
          </p:cNvPr>
          <p:cNvSpPr txBox="1"/>
          <p:nvPr userDrawn="1"/>
        </p:nvSpPr>
        <p:spPr>
          <a:xfrm>
            <a:off x="300038" y="6318000"/>
            <a:ext cx="646497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8393CF3-8A1F-4226-A1CE-4BD287B2BADA}" type="slidenum">
              <a:rPr lang="en-GB" sz="1200" smtClean="0">
                <a:solidFill>
                  <a:schemeClr val="tx2">
                    <a:lumMod val="75000"/>
                  </a:schemeClr>
                </a:solidFill>
              </a:rPr>
              <a:t>‹#›</a:t>
            </a:fld>
            <a:endParaRPr lang="en-GB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00">
          <p15:clr>
            <a:srgbClr val="F26B43"/>
          </p15:clr>
        </p15:guide>
        <p15:guide id="2" pos="1413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pos="2547">
          <p15:clr>
            <a:srgbClr val="F26B43"/>
          </p15:clr>
        </p15:guide>
        <p15:guide id="5" pos="2661">
          <p15:clr>
            <a:srgbClr val="F26B43"/>
          </p15:clr>
        </p15:guide>
        <p15:guide id="6" pos="3772">
          <p15:clr>
            <a:srgbClr val="F26B43"/>
          </p15:clr>
        </p15:guide>
        <p15:guide id="7" pos="3885">
          <p15:clr>
            <a:srgbClr val="F26B43"/>
          </p15:clr>
        </p15:guide>
        <p15:guide id="8" pos="5019">
          <p15:clr>
            <a:srgbClr val="F26B43"/>
          </p15:clr>
        </p15:guide>
        <p15:guide id="9" pos="5133">
          <p15:clr>
            <a:srgbClr val="F26B43"/>
          </p15:clr>
        </p15:guide>
        <p15:guide id="10" pos="6267">
          <p15:clr>
            <a:srgbClr val="F26B43"/>
          </p15:clr>
        </p15:guide>
        <p15:guide id="11" pos="6380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2432">
          <p15:clr>
            <a:srgbClr val="F26B43"/>
          </p15:clr>
        </p15:guide>
        <p15:guide id="14" orient="horz" pos="2546">
          <p15:clr>
            <a:srgbClr val="F26B43"/>
          </p15:clr>
        </p15:guide>
        <p15:guide id="15" orient="horz" pos="3861">
          <p15:clr>
            <a:srgbClr val="F26B43"/>
          </p15:clr>
        </p15:guide>
        <p15:guide id="16" pos="1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94FC140-BA2F-F841-9EF8-597D8E366441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8049" y="1808162"/>
            <a:ext cx="5910828" cy="4320000"/>
          </a:xfr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0D3F6-80B0-D846-B109-BDB3A5C9FA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0038" y="1808162"/>
            <a:ext cx="6208319" cy="4321175"/>
          </a:xfrm>
          <a:solidFill>
            <a:schemeClr val="accent2"/>
          </a:solidFill>
          <a:ln>
            <a:noFill/>
          </a:ln>
        </p:spPr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A2445F-F00A-8647-B719-93426FA6F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David Fargie, bp; 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Kirsty Walker, Schlumberger; Wendy Poore, IOGP, Olav Skar, IOGP</a:t>
            </a:r>
            <a:endParaRPr lang="en-US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dirty="0" err="1"/>
              <a:t>IChemE</a:t>
            </a:r>
            <a:r>
              <a:rPr lang="en-GB" dirty="0"/>
              <a:t> Hazards32 </a:t>
            </a:r>
          </a:p>
          <a:p>
            <a:r>
              <a:rPr lang="en-GB" sz="1800" dirty="0"/>
              <a:t>18-20 October 2022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ED50F-389F-5043-8225-8B01CDB9B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2"/>
                </a:solidFill>
                <a:latin typeface="+mn-lt"/>
              </a:rPr>
              <a:t>Learning from Global Upstream Process Safety Event Data</a:t>
            </a:r>
            <a:endParaRPr lang="en-US" sz="28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244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F478-B505-7D5C-170A-3EC8FDCB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Keyword Analysis – Outside Operating Envelope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44BE6-711E-9C7C-BD4A-301F447AD199}"/>
              </a:ext>
            </a:extLst>
          </p:cNvPr>
          <p:cNvSpPr txBox="1"/>
          <p:nvPr/>
        </p:nvSpPr>
        <p:spPr>
          <a:xfrm>
            <a:off x="300038" y="1865352"/>
            <a:ext cx="42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Tier 1 PSE outside operating envelope key word assignments, 2014-2021 combined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D1F74-84D6-6EA9-E114-9B62EB95D7DF}"/>
              </a:ext>
            </a:extLst>
          </p:cNvPr>
          <p:cNvSpPr txBox="1"/>
          <p:nvPr/>
        </p:nvSpPr>
        <p:spPr>
          <a:xfrm>
            <a:off x="6493783" y="1865351"/>
            <a:ext cx="486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Number of Tier 1 PSE outside operating envelope key word assignments, 2014-2021 by year</a:t>
            </a:r>
            <a:endParaRPr lang="en-US" sz="1400" dirty="0">
              <a:latin typeface="+mj-lt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D556A6D4-9943-F229-F8E6-0EEF5775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6" y="2805559"/>
            <a:ext cx="2718541" cy="2220488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D38E620-93A5-BD06-331C-09D1E53B2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197" y="2805559"/>
            <a:ext cx="1992953" cy="2220488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A6AA491F-0AD7-D82D-21C7-41EC81087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03" y="2729920"/>
            <a:ext cx="6439936" cy="2888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7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F478-B505-7D5C-170A-3EC8FDCB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Results – Point of Release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44BE6-711E-9C7C-BD4A-301F447AD199}"/>
              </a:ext>
            </a:extLst>
          </p:cNvPr>
          <p:cNvSpPr txBox="1"/>
          <p:nvPr/>
        </p:nvSpPr>
        <p:spPr>
          <a:xfrm>
            <a:off x="300038" y="1865352"/>
            <a:ext cx="42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Tier 1 PSE point of release assignments, 2014-2021 combined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D1F74-84D6-6EA9-E114-9B62EB95D7DF}"/>
              </a:ext>
            </a:extLst>
          </p:cNvPr>
          <p:cNvSpPr txBox="1"/>
          <p:nvPr/>
        </p:nvSpPr>
        <p:spPr>
          <a:xfrm>
            <a:off x="6758412" y="1865351"/>
            <a:ext cx="437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  <a:cs typeface="Arial" panose="020B0604020202020204" pitchFamily="34" charset="0"/>
              </a:rPr>
              <a:t>Number of Tier 1 PSE by point of release category, 2014- 2021 by year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416E25C-9C14-F48D-96AC-9F023760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4" y="2757674"/>
            <a:ext cx="6845707" cy="276656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4079FEC-8CBE-73D3-1276-DDC38BA78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529" y="3029749"/>
            <a:ext cx="2071684" cy="2141342"/>
          </a:xfrm>
          <a:prstGeom prst="rect">
            <a:avLst/>
          </a:prstGeom>
        </p:spPr>
      </p:pic>
      <p:pic>
        <p:nvPicPr>
          <p:cNvPr id="10" name="Picture 9" descr="Chart, pie chart&#10;&#10;Description automatically generated">
            <a:extLst>
              <a:ext uri="{FF2B5EF4-FFF2-40B4-BE49-F238E27FC236}">
                <a16:creationId xmlns:a16="http://schemas.microsoft.com/office/drawing/2014/main" id="{9B32F1AE-ED35-2ACA-3207-59EE9B7CD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8" y="3029749"/>
            <a:ext cx="2549807" cy="20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2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F478-B505-7D5C-170A-3EC8FDCB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Point of Release – Further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44BE6-711E-9C7C-BD4A-301F447AD199}"/>
              </a:ext>
            </a:extLst>
          </p:cNvPr>
          <p:cNvSpPr txBox="1"/>
          <p:nvPr/>
        </p:nvSpPr>
        <p:spPr>
          <a:xfrm>
            <a:off x="300038" y="1865352"/>
            <a:ext cx="495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Tier 1 PSE point of release assignments – piping systems, 2014-2021 combined</a:t>
            </a:r>
            <a:endParaRPr lang="en-US" sz="14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ECAAD-3F5F-A015-8E25-3A78AE3B6B4A}"/>
              </a:ext>
            </a:extLst>
          </p:cNvPr>
          <p:cNvSpPr txBox="1"/>
          <p:nvPr/>
        </p:nvSpPr>
        <p:spPr>
          <a:xfrm>
            <a:off x="6329822" y="1865352"/>
            <a:ext cx="495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Tier 1 PSE point of release assignments – equipment, </a:t>
            </a:r>
          </a:p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2014-2021 combined</a:t>
            </a:r>
            <a:endParaRPr lang="en-US" sz="1400" dirty="0">
              <a:latin typeface="+mj-lt"/>
            </a:endParaRPr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4CFF36D7-5696-4FE6-705C-A2EA30FC3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066" y="2897496"/>
            <a:ext cx="2883314" cy="2378952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6582A01-3DD6-1759-4DCB-F5A84E890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115" y="2954478"/>
            <a:ext cx="1897264" cy="2264988"/>
          </a:xfrm>
          <a:prstGeom prst="rect">
            <a:avLst/>
          </a:prstGeom>
        </p:spPr>
      </p:pic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99B6C5D-2BBC-46DC-A2AD-F30F6BFCF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310" y="2976952"/>
            <a:ext cx="2271570" cy="2220041"/>
          </a:xfrm>
          <a:prstGeom prst="rect">
            <a:avLst/>
          </a:prstGeom>
        </p:spPr>
      </p:pic>
      <p:pic>
        <p:nvPicPr>
          <p:cNvPr id="12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4146F200-2DFA-43D2-B61C-52C907027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645" y="2897496"/>
            <a:ext cx="2982821" cy="23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DE8F-11A9-DCF6-9444-5EF441FC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PSE Tier 1 Causal Factor and Barrier Analysis 2014-2021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7346C-FF6C-15B8-BE51-40442754F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937" y="5081085"/>
            <a:ext cx="4641369" cy="109899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3,038 causal factors assigned to 1,264 of 1446 Tier 1 PSE reported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cs typeface="Arial" panose="020B0604020202020204" pitchFamily="34" charset="0"/>
              </a:rPr>
              <a:t>79% of these were in the process (conditions) categories and 21% in the people (acts) categories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86A76E25-FB62-79CD-7234-E86F948C4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64350"/>
              </p:ext>
            </p:extLst>
          </p:nvPr>
        </p:nvGraphicFramePr>
        <p:xfrm>
          <a:off x="805937" y="2296217"/>
          <a:ext cx="4589517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89517">
                  <a:extLst>
                    <a:ext uri="{9D8B030D-6E8A-4147-A177-3AD203B41FA5}">
                      <a16:colId xmlns:a16="http://schemas.microsoft.com/office/drawing/2014/main" val="3056498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Causal Factors reported in the Top 10 every 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63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</a:rPr>
                        <a:t>Inadequate/defective tools/equipment/materials/products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3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</a:rPr>
                        <a:t>Inadequate maintenance/inspection/testing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27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</a:rPr>
                        <a:t>Inadequate design/specification/management of change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5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</a:rPr>
                        <a:t>Inadequate hazard identification or risk assessment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3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</a:rPr>
                        <a:t>Inadequate work standards/procedures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269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</a:rPr>
                        <a:t>Inadequate training/competence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363394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CC76710-343E-C6E7-420C-7C8EAFF08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65922"/>
              </p:ext>
            </p:extLst>
          </p:nvPr>
        </p:nvGraphicFramePr>
        <p:xfrm>
          <a:off x="6072877" y="2296217"/>
          <a:ext cx="5125545" cy="3675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5545">
                  <a:extLst>
                    <a:ext uri="{9D8B030D-6E8A-4147-A177-3AD203B41FA5}">
                      <a16:colId xmlns:a16="http://schemas.microsoft.com/office/drawing/2014/main" val="2497482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Barrier failures reported in the Top 10 every 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99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Containment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 design and integrity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20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Operating in accordance with procedures – PTW, Isolation of equipment, Overrides and inhibits of safety systems, Shift handover,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6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assessment and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9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Structural Integrity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984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Surveillance, operator rounds and routine inspection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2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Plans and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128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Execution of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573201"/>
                  </a:ext>
                </a:extLst>
              </a:tr>
            </a:tbl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936142E-F1E7-9610-7634-0D5F71C1CDF8}"/>
              </a:ext>
            </a:extLst>
          </p:cNvPr>
          <p:cNvSpPr txBox="1">
            <a:spLocks/>
          </p:cNvSpPr>
          <p:nvPr/>
        </p:nvSpPr>
        <p:spPr>
          <a:xfrm>
            <a:off x="6096000" y="6060169"/>
            <a:ext cx="4641369" cy="7064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Reference IOGP Report No. 544 for full list of Barriers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20F8-D055-D902-2C0C-BF051186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Development of Process Safety Fundamentals</a:t>
            </a:r>
            <a:endParaRPr lang="en-US" sz="2800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410D371-F07C-1B48-0B43-91DB56AF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830135"/>
            <a:ext cx="5970142" cy="334095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308C011-B00A-E0C5-FF6D-92FF300B6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26" y="1830135"/>
            <a:ext cx="5196381" cy="253191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F3EAF3C-99A7-5A9D-D66A-946DC9EC2520}"/>
              </a:ext>
            </a:extLst>
          </p:cNvPr>
          <p:cNvSpPr txBox="1">
            <a:spLocks/>
          </p:cNvSpPr>
          <p:nvPr/>
        </p:nvSpPr>
        <p:spPr>
          <a:xfrm>
            <a:off x="9274459" y="5095130"/>
            <a:ext cx="2486748" cy="70648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Reference IOGP Report No. 638 for further information</a:t>
            </a: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BF2BC0-E0D0-6FAA-0C1C-14E4B784C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621" y="4674447"/>
            <a:ext cx="1208530" cy="1716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26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4365-DD81-9A56-785B-D241F962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Analysis – Process Safety Fundamentals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303B1-D487-E59F-E5C0-064C97010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5308600"/>
            <a:ext cx="11591925" cy="82073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PSF were applicable for 68% of the reported Tier 1 PSE (122 of the 190 Tier 1 reports)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A1A7668-4D7D-2A40-C519-EA85F783E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1884044"/>
            <a:ext cx="7291388" cy="33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55A9-4110-8BF4-F913-53338CAA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Conclusions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5F3AE-3D02-50E3-04B5-DF46E3E08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9" y="1808163"/>
            <a:ext cx="11237912" cy="4321175"/>
          </a:xfrm>
        </p:spPr>
        <p:txBody>
          <a:bodyPr/>
          <a:lstStyle/>
          <a:p>
            <a:r>
              <a:rPr lang="en-US" dirty="0"/>
              <a:t>Aligned PSE reporting with standardized metrics and taxonomies enables </a:t>
            </a:r>
            <a:br>
              <a:rPr lang="en-US" dirty="0"/>
            </a:br>
            <a:r>
              <a:rPr lang="en-US" dirty="0"/>
              <a:t>benchmarking and learning:</a:t>
            </a:r>
          </a:p>
          <a:p>
            <a:pPr lvl="1"/>
            <a:r>
              <a:rPr lang="en-US" dirty="0"/>
              <a:t>Keywords</a:t>
            </a:r>
          </a:p>
          <a:p>
            <a:pPr lvl="1"/>
            <a:r>
              <a:rPr lang="en-US" dirty="0"/>
              <a:t>Point of release </a:t>
            </a:r>
          </a:p>
          <a:p>
            <a:pPr lvl="1"/>
            <a:r>
              <a:rPr lang="en-US" dirty="0"/>
              <a:t>Causal factors</a:t>
            </a:r>
          </a:p>
          <a:p>
            <a:pPr lvl="1"/>
            <a:r>
              <a:rPr lang="en-US" dirty="0"/>
              <a:t>Barrier failures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Actively use data to identify opportunities to reduce PSEs and eliminate </a:t>
            </a:r>
            <a:br>
              <a:rPr lang="en-US" dirty="0"/>
            </a:br>
            <a:r>
              <a:rPr lang="en-US" dirty="0"/>
              <a:t>fatalities – </a:t>
            </a:r>
            <a:r>
              <a:rPr lang="en-US" i="1" dirty="0">
                <a:solidFill>
                  <a:srgbClr val="0E3881"/>
                </a:solidFill>
              </a:rPr>
              <a:t>moving from data to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3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DB727-C2AC-FD46-AAA1-B62F9AE19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Wendy Poore wp@iogp.org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8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C07E-C203-6151-36E3-5DDCF320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74F10-A633-BDB0-5A5F-E958CB881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972" y="1808163"/>
            <a:ext cx="11591925" cy="43211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PSE data</a:t>
            </a:r>
          </a:p>
          <a:p>
            <a:r>
              <a:rPr lang="en-US" dirty="0"/>
              <a:t>PSE analysis processes and results</a:t>
            </a:r>
          </a:p>
          <a:p>
            <a:pPr lvl="1"/>
            <a:r>
              <a:rPr lang="en-US" dirty="0"/>
              <a:t>By keyword</a:t>
            </a:r>
          </a:p>
          <a:p>
            <a:pPr lvl="1"/>
            <a:r>
              <a:rPr lang="en-US" dirty="0"/>
              <a:t>By point of release</a:t>
            </a:r>
          </a:p>
          <a:p>
            <a:pPr lvl="1"/>
            <a:r>
              <a:rPr lang="en-US" dirty="0"/>
              <a:t>By causal factors and barriers</a:t>
            </a:r>
          </a:p>
          <a:p>
            <a:r>
              <a:rPr lang="en-US" dirty="0"/>
              <a:t>Development of Process Safety Fundamentals</a:t>
            </a:r>
          </a:p>
          <a:p>
            <a:r>
              <a:rPr lang="en-US" dirty="0"/>
              <a:t>Conclusions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4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6FEE-3ADD-81EE-FB0B-EA2ACE3B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IOGP Reported Fatal Process Safety Events </a:t>
            </a:r>
            <a:r>
              <a:rPr lang="en-GB" sz="1400" dirty="0"/>
              <a:t>(2000-2021 inclusive)</a:t>
            </a: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2A97D-746F-7611-C62D-4691C002D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325" y="5582788"/>
            <a:ext cx="11591925" cy="531682"/>
          </a:xfrm>
        </p:spPr>
        <p:txBody>
          <a:bodyPr/>
          <a:lstStyle/>
          <a:p>
            <a:r>
              <a:rPr lang="en-US" sz="2000" dirty="0"/>
              <a:t>Fatal PSE occurred annually from 2000 to 2020, 2021 was the first year with no reported fatal PSE</a:t>
            </a:r>
          </a:p>
          <a:p>
            <a:r>
              <a:rPr lang="en-US" sz="2000" dirty="0"/>
              <a:t>PSE involving 3+ fatalities occur, on average, every 14 months</a:t>
            </a:r>
          </a:p>
          <a:p>
            <a:endParaRPr lang="en-US" sz="2000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311FCC43-741B-DA06-1E8E-A91533B40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44"/>
          <a:stretch/>
        </p:blipFill>
        <p:spPr bwMode="auto">
          <a:xfrm>
            <a:off x="1006891" y="1689166"/>
            <a:ext cx="10178218" cy="3994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074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AC15-7A6C-F693-768C-C30568D2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IOGP Member Company reported Tier 1 and 2 PSE Rates </a:t>
            </a:r>
            <a:r>
              <a:rPr lang="en-GB" sz="1400" dirty="0"/>
              <a:t>(2011-2021 inclusive)</a:t>
            </a: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F8BCE-8EAC-101C-FFEC-5E8352E08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5887602"/>
            <a:ext cx="11591925" cy="349237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dirty="0"/>
              <a:t>Note</a:t>
            </a:r>
            <a:r>
              <a:rPr lang="en-US" sz="1200" dirty="0"/>
              <a:t>: 2011-2012 total incidents and rates reflect the introduction of PSE reporting, data collected since 2013 carry greater confidence.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0C59BD4-F2FC-A558-C9E5-AA8768D7B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86" y="1887404"/>
            <a:ext cx="7973629" cy="38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2AC6-718E-BDC9-CAEF-740413D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PSE generic Bow and associated 'Key Words'</a:t>
            </a:r>
            <a:endParaRPr lang="en-US" sz="28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AF4E797-0A78-8BE6-D33C-5BCFC9D7F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90" y="1695164"/>
            <a:ext cx="8981242" cy="4718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97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2AC6-718E-BDC9-CAEF-740413D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Point of release for PSE Tier 1 categorization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A85585-E483-802D-6DD2-757348103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90140"/>
              </p:ext>
            </p:extLst>
          </p:nvPr>
        </p:nvGraphicFramePr>
        <p:xfrm>
          <a:off x="720635" y="1709633"/>
          <a:ext cx="10750730" cy="45218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82810">
                  <a:extLst>
                    <a:ext uri="{9D8B030D-6E8A-4147-A177-3AD203B41FA5}">
                      <a16:colId xmlns:a16="http://schemas.microsoft.com/office/drawing/2014/main" val="3196736579"/>
                    </a:ext>
                  </a:extLst>
                </a:gridCol>
                <a:gridCol w="3583960">
                  <a:extLst>
                    <a:ext uri="{9D8B030D-6E8A-4147-A177-3AD203B41FA5}">
                      <a16:colId xmlns:a16="http://schemas.microsoft.com/office/drawing/2014/main" val="902714718"/>
                    </a:ext>
                  </a:extLst>
                </a:gridCol>
                <a:gridCol w="3583960">
                  <a:extLst>
                    <a:ext uri="{9D8B030D-6E8A-4147-A177-3AD203B41FA5}">
                      <a16:colId xmlns:a16="http://schemas.microsoft.com/office/drawing/2014/main" val="3539100588"/>
                    </a:ext>
                  </a:extLst>
                </a:gridCol>
              </a:tblGrid>
              <a:tr h="26325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Piping Systems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Tanks and Sumps/Pits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852630"/>
                  </a:ext>
                </a:extLst>
              </a:tr>
              <a:tr h="1516342"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Piping joint 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Piping material/tubing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Valve (</a:t>
                      </a:r>
                      <a:r>
                        <a:rPr lang="en-US" sz="1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body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stem, plugs)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Choke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Instrumentation and small bore tubing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Sight glass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Platform/well pad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flowline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hose/piping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vessel                               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 launcher/receiver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Pump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Compressor/blower/fan 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Fired heater/Boiler/Furnace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generation unit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Reactor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exchanger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Atmospheric tank 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Atmospheric tank overflow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Pressurized storage vessel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Sump/pit overflow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9402101"/>
                  </a:ext>
                </a:extLst>
              </a:tr>
              <a:tr h="276793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Relief, Vent and Discharge Systems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Containment Locations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Wells, Drilling and Intervention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58244"/>
                  </a:ext>
                </a:extLst>
              </a:tr>
              <a:tr h="1293357"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Relief valve (body, plugs)  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Flare and atmospheric vent systems (intended discharge location)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Flare and atmospheric vent systems (not at intended discharge location)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Drain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 to sea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Breaking containment location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Loading/unloading coupling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system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Piping/valve (inadvertently left) open to atmosphere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240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Subsea well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 intervention equipment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Mud circuit/tanks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270797"/>
                  </a:ext>
                </a:extLst>
              </a:tr>
              <a:tr h="26325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Onshore Pipelines/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Flowlines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Unknown/Insufficient Information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E3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46911"/>
                  </a:ext>
                </a:extLst>
              </a:tr>
              <a:tr h="505447"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Subsea Pipeline/Flowline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Subsea equipment  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240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Onshore pipeline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Onshore flowline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Unknown/ insufficient information</a:t>
                      </a:r>
                      <a:endParaRPr lang="en-US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Unknown/Insufficient Information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5240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67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03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F478-B505-7D5C-170A-3EC8FDCB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Results - Keyword Analysis</a:t>
            </a: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D4907BF1-1227-DEE4-6201-D932093D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0" y="2600751"/>
            <a:ext cx="3165343" cy="2514341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6C585B1-E6D9-ABEA-7C2F-C0C0D46C2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335" y="2698531"/>
            <a:ext cx="1585595" cy="2173605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EC1ECFA7-1C6C-3DE5-66CB-4D9E47134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930" y="2698531"/>
            <a:ext cx="7427070" cy="246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44BE6-711E-9C7C-BD4A-301F447AD199}"/>
              </a:ext>
            </a:extLst>
          </p:cNvPr>
          <p:cNvSpPr txBox="1"/>
          <p:nvPr/>
        </p:nvSpPr>
        <p:spPr>
          <a:xfrm>
            <a:off x="300038" y="1865352"/>
            <a:ext cx="42092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PSE Tier 1 keyword category analysis 2014-2021, 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excluding PSE with ‘Unknown/insufficient information’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D1F74-84D6-6EA9-E114-9B62EB95D7DF}"/>
              </a:ext>
            </a:extLst>
          </p:cNvPr>
          <p:cNvSpPr txBox="1"/>
          <p:nvPr/>
        </p:nvSpPr>
        <p:spPr>
          <a:xfrm>
            <a:off x="6493783" y="1865351"/>
            <a:ext cx="4863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Number </a:t>
            </a:r>
            <a:r>
              <a:rPr lang="en-GB" sz="1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keyword category, 2014-2021 by year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87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F478-B505-7D5C-170A-3EC8FDCB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Keyword Analysis – Mechanical Failure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44BE6-711E-9C7C-BD4A-301F447AD199}"/>
              </a:ext>
            </a:extLst>
          </p:cNvPr>
          <p:cNvSpPr txBox="1"/>
          <p:nvPr/>
        </p:nvSpPr>
        <p:spPr>
          <a:xfrm>
            <a:off x="300038" y="1865352"/>
            <a:ext cx="42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Tier 1 PSE mechanical failure key word assignments, 2014-2021 combined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D1F74-84D6-6EA9-E114-9B62EB95D7DF}"/>
              </a:ext>
            </a:extLst>
          </p:cNvPr>
          <p:cNvSpPr txBox="1"/>
          <p:nvPr/>
        </p:nvSpPr>
        <p:spPr>
          <a:xfrm>
            <a:off x="6493783" y="1865351"/>
            <a:ext cx="486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Number of Tier 1 PSE mechanical failure key word assignments, 2014-2021 by year</a:t>
            </a:r>
            <a:endParaRPr lang="en-US" sz="1400" dirty="0">
              <a:latin typeface="+mj-lt"/>
            </a:endParaRPr>
          </a:p>
        </p:txBody>
      </p:sp>
      <p:pic>
        <p:nvPicPr>
          <p:cNvPr id="9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ABEBC9FA-6284-9B86-FFF1-E0F091BF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2794848"/>
            <a:ext cx="2887345" cy="2399665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73F7B4F-847E-24F2-6CA8-3ED92C25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72" y="2876911"/>
            <a:ext cx="2193290" cy="2282190"/>
          </a:xfrm>
          <a:prstGeom prst="rect">
            <a:avLst/>
          </a:prstGeom>
        </p:spPr>
      </p:pic>
      <p:pic>
        <p:nvPicPr>
          <p:cNvPr id="11" name="Picture 10" descr="Bar chart&#10;&#10;Description automatically generated with low confidence">
            <a:extLst>
              <a:ext uri="{FF2B5EF4-FFF2-40B4-BE49-F238E27FC236}">
                <a16:creationId xmlns:a16="http://schemas.microsoft.com/office/drawing/2014/main" id="{01220146-091E-F0BF-2E2D-8EF196D0A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690" y="2728983"/>
            <a:ext cx="6335395" cy="31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7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F478-B505-7D5C-170A-3EC8FDCB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Keyword Analysis – Operational Human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44BE6-711E-9C7C-BD4A-301F447AD199}"/>
              </a:ext>
            </a:extLst>
          </p:cNvPr>
          <p:cNvSpPr txBox="1"/>
          <p:nvPr/>
        </p:nvSpPr>
        <p:spPr>
          <a:xfrm>
            <a:off x="300038" y="1865352"/>
            <a:ext cx="42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Tier 1 PSE operational human performance key word assignments, 2014-2021 combined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D1F74-84D6-6EA9-E114-9B62EB95D7DF}"/>
              </a:ext>
            </a:extLst>
          </p:cNvPr>
          <p:cNvSpPr txBox="1"/>
          <p:nvPr/>
        </p:nvSpPr>
        <p:spPr>
          <a:xfrm>
            <a:off x="6493783" y="1865351"/>
            <a:ext cx="4863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Number of Tier 1 PSE operational human performance key word assignments, 2014-2021 by year</a:t>
            </a:r>
            <a:endParaRPr lang="en-US" sz="1400" dirty="0">
              <a:latin typeface="+mj-lt"/>
            </a:endParaRPr>
          </a:p>
        </p:txBody>
      </p:sp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BE6A77C3-E64E-24D5-A685-B6C171F9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2805559"/>
            <a:ext cx="3038496" cy="2315747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5AC632-6FB9-7EF2-CB54-A68AECB87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26" y="3127908"/>
            <a:ext cx="2130566" cy="1511499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4EEE15A0-3845-BE7F-3961-DACE72D98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670" y="2725785"/>
            <a:ext cx="6161603" cy="27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9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nFMtXUF1LwmC4TN77O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IOGP">
  <a:themeElements>
    <a:clrScheme name="Custom 16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DC8633"/>
      </a:accent1>
      <a:accent2>
        <a:srgbClr val="833177"/>
      </a:accent2>
      <a:accent3>
        <a:srgbClr val="385E9D"/>
      </a:accent3>
      <a:accent4>
        <a:srgbClr val="453536"/>
      </a:accent4>
      <a:accent5>
        <a:srgbClr val="802F2D"/>
      </a:accent5>
      <a:accent6>
        <a:srgbClr val="523178"/>
      </a:accent6>
      <a:hlink>
        <a:srgbClr val="385E9D"/>
      </a:hlink>
      <a:folHlink>
        <a:srgbClr val="802F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51F0273-F26D-1242-BC88-ADBA231A222A}" vid="{92285A70-2CE3-074D-858D-9BF0B915F7E6}"/>
    </a:ext>
  </a:extLst>
</a:theme>
</file>

<file path=ppt/theme/theme2.xml><?xml version="1.0" encoding="utf-8"?>
<a:theme xmlns:a="http://schemas.openxmlformats.org/drawingml/2006/main" name="1_IOGP">
  <a:themeElements>
    <a:clrScheme name="Custom 16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DC8633"/>
      </a:accent1>
      <a:accent2>
        <a:srgbClr val="833177"/>
      </a:accent2>
      <a:accent3>
        <a:srgbClr val="385E9D"/>
      </a:accent3>
      <a:accent4>
        <a:srgbClr val="453536"/>
      </a:accent4>
      <a:accent5>
        <a:srgbClr val="802F2D"/>
      </a:accent5>
      <a:accent6>
        <a:srgbClr val="523178"/>
      </a:accent6>
      <a:hlink>
        <a:srgbClr val="385E9D"/>
      </a:hlink>
      <a:folHlink>
        <a:srgbClr val="802F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51F0273-F26D-1242-BC88-ADBA231A222A}" vid="{92285A70-2CE3-074D-858D-9BF0B915F7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b40482-04a4-480f-b826-6548c4a2bcf1" xsi:nil="true"/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MediaLengthInSeconds xmlns="7604e031-f840-4ad5-97d2-0b99280ee730" xsi:nil="true"/>
    <SharedWithUsers xmlns="c4b40482-04a4-480f-b826-6548c4a2bcf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7" ma:contentTypeDescription="Create a new document." ma:contentTypeScope="" ma:versionID="a9657b1df510095f92d4b408480f5c8b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9b59f0d74fb2eece99aa0f8b61418ac6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FF6E6C-D427-43A5-A060-7C3ADA09403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4b46046-9d15-49c8-b99f-4e6251357f66"/>
    <ds:schemaRef ds:uri="7329af5a-ead5-403f-8dd1-e30bd7e68ab4"/>
    <ds:schemaRef ds:uri="c4b40482-04a4-480f-b826-6548c4a2bcf1"/>
    <ds:schemaRef ds:uri="7604e031-f840-4ad5-97d2-0b99280ee730"/>
  </ds:schemaRefs>
</ds:datastoreItem>
</file>

<file path=customXml/itemProps2.xml><?xml version="1.0" encoding="utf-8"?>
<ds:datastoreItem xmlns:ds="http://schemas.openxmlformats.org/officeDocument/2006/customXml" ds:itemID="{76275BB8-9FCA-4387-82F8-C4D0B61783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32234-20C3-42EE-8F8F-A4942C7EA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  <clbl:label id="{8bb759f6-5337-4dc5-b19b-e74b6da11f8f}" enabled="1" method="Privileged" siteId="{41ff26dc-250f-4b13-8981-739be8610c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793</Words>
  <Application>Microsoft Office PowerPoint</Application>
  <PresentationFormat>Widescreen</PresentationFormat>
  <Paragraphs>148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Univers for BP</vt:lpstr>
      <vt:lpstr>Univers for BP Light</vt:lpstr>
      <vt:lpstr>IOGP</vt:lpstr>
      <vt:lpstr>1_IOGP</vt:lpstr>
      <vt:lpstr>think-cell Slide</vt:lpstr>
      <vt:lpstr>PowerPoint Presentation</vt:lpstr>
      <vt:lpstr>Content</vt:lpstr>
      <vt:lpstr>IOGP Reported Fatal Process Safety Events (2000-2021 inclusive)</vt:lpstr>
      <vt:lpstr>IOGP Member Company reported Tier 1 and 2 PSE Rates (2011-2021 inclusive)</vt:lpstr>
      <vt:lpstr>PSE generic Bow and associated 'Key Words'</vt:lpstr>
      <vt:lpstr>Point of release for PSE Tier 1 categorization</vt:lpstr>
      <vt:lpstr>Results - Keyword Analysis</vt:lpstr>
      <vt:lpstr>Keyword Analysis – Mechanical Failure</vt:lpstr>
      <vt:lpstr>Keyword Analysis – Operational Human Performance</vt:lpstr>
      <vt:lpstr>Keyword Analysis – Outside Operating Envelope</vt:lpstr>
      <vt:lpstr>Results – Point of Release Analysis</vt:lpstr>
      <vt:lpstr>Point of Release – Further Analysis</vt:lpstr>
      <vt:lpstr>PSE Tier 1 Causal Factor and Barrier Analysis 2014-2021</vt:lpstr>
      <vt:lpstr>Development of Process Safety Fundamentals</vt:lpstr>
      <vt:lpstr>Analysis – Process Safety Fundamentals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Carvalho</dc:creator>
  <cp:lastModifiedBy>Rachel Robinson</cp:lastModifiedBy>
  <cp:revision>17</cp:revision>
  <dcterms:created xsi:type="dcterms:W3CDTF">2022-02-10T19:50:14Z</dcterms:created>
  <dcterms:modified xsi:type="dcterms:W3CDTF">2022-11-01T15:51:48Z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Document type">
    <vt:lpwstr/>
  </property>
  <property fmtid="{D5CDD505-2E9C-101B-9397-08002B2CF9AE}" pid="4" name="MSIP_Label_585f1f62-8d2b-4457-869c-0a13c6549635_Enabled">
    <vt:lpwstr>True</vt:lpwstr>
  </property>
  <property fmtid="{D5CDD505-2E9C-101B-9397-08002B2CF9AE}" pid="5" name="MSIP_Label_585f1f62-8d2b-4457-869c-0a13c6549635_SiteId">
    <vt:lpwstr>41ff26dc-250f-4b13-8981-739be8610c21</vt:lpwstr>
  </property>
  <property fmtid="{D5CDD505-2E9C-101B-9397-08002B2CF9AE}" pid="6" name="MSIP_Label_585f1f62-8d2b-4457-869c-0a13c6549635_Owner">
    <vt:lpwstr>kiwalker@slb.com</vt:lpwstr>
  </property>
  <property fmtid="{D5CDD505-2E9C-101B-9397-08002B2CF9AE}" pid="7" name="MSIP_Label_585f1f62-8d2b-4457-869c-0a13c6549635_SetDate">
    <vt:lpwstr>2022-02-27T10:33:32.8742187Z</vt:lpwstr>
  </property>
  <property fmtid="{D5CDD505-2E9C-101B-9397-08002B2CF9AE}" pid="8" name="MSIP_Label_585f1f62-8d2b-4457-869c-0a13c6549635_Name">
    <vt:lpwstr>Private</vt:lpwstr>
  </property>
  <property fmtid="{D5CDD505-2E9C-101B-9397-08002B2CF9AE}" pid="9" name="MSIP_Label_585f1f62-8d2b-4457-869c-0a13c6549635_Application">
    <vt:lpwstr>Microsoft Azure Information Protection</vt:lpwstr>
  </property>
  <property fmtid="{D5CDD505-2E9C-101B-9397-08002B2CF9AE}" pid="10" name="MSIP_Label_585f1f62-8d2b-4457-869c-0a13c6549635_ActionId">
    <vt:lpwstr>336c468d-a1ed-4458-a58b-8589b00da1b1</vt:lpwstr>
  </property>
  <property fmtid="{D5CDD505-2E9C-101B-9397-08002B2CF9AE}" pid="11" name="MSIP_Label_585f1f62-8d2b-4457-869c-0a13c6549635_Extended_MSFT_Method">
    <vt:lpwstr>Automatic</vt:lpwstr>
  </property>
  <property fmtid="{D5CDD505-2E9C-101B-9397-08002B2CF9AE}" pid="12" name="MSIP_Label_8bb759f6-5337-4dc5-b19b-e74b6da11f8f_Enabled">
    <vt:lpwstr>True</vt:lpwstr>
  </property>
  <property fmtid="{D5CDD505-2E9C-101B-9397-08002B2CF9AE}" pid="13" name="MSIP_Label_8bb759f6-5337-4dc5-b19b-e74b6da11f8f_SiteId">
    <vt:lpwstr>41ff26dc-250f-4b13-8981-739be8610c21</vt:lpwstr>
  </property>
  <property fmtid="{D5CDD505-2E9C-101B-9397-08002B2CF9AE}" pid="14" name="MSIP_Label_8bb759f6-5337-4dc5-b19b-e74b6da11f8f_Owner">
    <vt:lpwstr>kiwalker@slb.com</vt:lpwstr>
  </property>
  <property fmtid="{D5CDD505-2E9C-101B-9397-08002B2CF9AE}" pid="15" name="MSIP_Label_8bb759f6-5337-4dc5-b19b-e74b6da11f8f_SetDate">
    <vt:lpwstr>2022-02-27T10:33:32.8742187Z</vt:lpwstr>
  </property>
  <property fmtid="{D5CDD505-2E9C-101B-9397-08002B2CF9AE}" pid="16" name="MSIP_Label_8bb759f6-5337-4dc5-b19b-e74b6da11f8f_Name">
    <vt:lpwstr>Internal</vt:lpwstr>
  </property>
  <property fmtid="{D5CDD505-2E9C-101B-9397-08002B2CF9AE}" pid="17" name="MSIP_Label_8bb759f6-5337-4dc5-b19b-e74b6da11f8f_Application">
    <vt:lpwstr>Microsoft Azure Information Protection</vt:lpwstr>
  </property>
  <property fmtid="{D5CDD505-2E9C-101B-9397-08002B2CF9AE}" pid="18" name="MSIP_Label_8bb759f6-5337-4dc5-b19b-e74b6da11f8f_ActionId">
    <vt:lpwstr>336c468d-a1ed-4458-a58b-8589b00da1b1</vt:lpwstr>
  </property>
  <property fmtid="{D5CDD505-2E9C-101B-9397-08002B2CF9AE}" pid="19" name="MSIP_Label_8bb759f6-5337-4dc5-b19b-e74b6da11f8f_Parent">
    <vt:lpwstr>585f1f62-8d2b-4457-869c-0a13c6549635</vt:lpwstr>
  </property>
  <property fmtid="{D5CDD505-2E9C-101B-9397-08002B2CF9AE}" pid="20" name="MSIP_Label_8bb759f6-5337-4dc5-b19b-e74b6da11f8f_Extended_MSFT_Method">
    <vt:lpwstr>Automatic</vt:lpwstr>
  </property>
  <property fmtid="{D5CDD505-2E9C-101B-9397-08002B2CF9AE}" pid="21" name="MSIP_Label_569bf4a9-87bd-4dbf-a36c-1db5158e5def_Enabled">
    <vt:lpwstr>true</vt:lpwstr>
  </property>
  <property fmtid="{D5CDD505-2E9C-101B-9397-08002B2CF9AE}" pid="22" name="MSIP_Label_569bf4a9-87bd-4dbf-a36c-1db5158e5def_SetDate">
    <vt:lpwstr>2022-09-09T11:59:35Z</vt:lpwstr>
  </property>
  <property fmtid="{D5CDD505-2E9C-101B-9397-08002B2CF9AE}" pid="23" name="MSIP_Label_569bf4a9-87bd-4dbf-a36c-1db5158e5def_Method">
    <vt:lpwstr>Privileged</vt:lpwstr>
  </property>
  <property fmtid="{D5CDD505-2E9C-101B-9397-08002B2CF9AE}" pid="24" name="MSIP_Label_569bf4a9-87bd-4dbf-a36c-1db5158e5def_Name">
    <vt:lpwstr>569bf4a9-87bd-4dbf-a36c-1db5158e5def</vt:lpwstr>
  </property>
  <property fmtid="{D5CDD505-2E9C-101B-9397-08002B2CF9AE}" pid="25" name="MSIP_Label_569bf4a9-87bd-4dbf-a36c-1db5158e5def_SiteId">
    <vt:lpwstr>ea80952e-a476-42d4-aaf4-5457852b0f7e</vt:lpwstr>
  </property>
  <property fmtid="{D5CDD505-2E9C-101B-9397-08002B2CF9AE}" pid="26" name="MSIP_Label_569bf4a9-87bd-4dbf-a36c-1db5158e5def_ActionId">
    <vt:lpwstr>b3124f1c-3f4d-479b-acfb-02cde29aefc6</vt:lpwstr>
  </property>
  <property fmtid="{D5CDD505-2E9C-101B-9397-08002B2CF9AE}" pid="27" name="MSIP_Label_569bf4a9-87bd-4dbf-a36c-1db5158e5def_ContentBits">
    <vt:lpwstr>0</vt:lpwstr>
  </property>
  <property fmtid="{D5CDD505-2E9C-101B-9397-08002B2CF9AE}" pid="28" name="_SourceUrl">
    <vt:lpwstr/>
  </property>
  <property fmtid="{D5CDD505-2E9C-101B-9397-08002B2CF9AE}" pid="29" name="_SharedFileIndex">
    <vt:lpwstr/>
  </property>
  <property fmtid="{D5CDD505-2E9C-101B-9397-08002B2CF9AE}" pid="30" name="ComplianceAssetId">
    <vt:lpwstr/>
  </property>
  <property fmtid="{D5CDD505-2E9C-101B-9397-08002B2CF9AE}" pid="31" name="_ExtendedDescription">
    <vt:lpwstr/>
  </property>
  <property fmtid="{D5CDD505-2E9C-101B-9397-08002B2CF9AE}" pid="32" name="TriggerFlowInfo">
    <vt:lpwstr/>
  </property>
  <property fmtid="{D5CDD505-2E9C-101B-9397-08002B2CF9AE}" pid="33" name="MediaServiceImageTags">
    <vt:lpwstr/>
  </property>
</Properties>
</file>