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3"/>
  </p:sldMasterIdLst>
  <p:notesMasterIdLst>
    <p:notesMasterId r:id="rId28"/>
  </p:notesMasterIdLst>
  <p:handoutMasterIdLst>
    <p:handoutMasterId r:id="rId29"/>
  </p:handoutMasterIdLst>
  <p:sldIdLst>
    <p:sldId id="258" r:id="rId4"/>
    <p:sldId id="290" r:id="rId5"/>
    <p:sldId id="316" r:id="rId6"/>
    <p:sldId id="312" r:id="rId7"/>
    <p:sldId id="311" r:id="rId8"/>
    <p:sldId id="314" r:id="rId9"/>
    <p:sldId id="269" r:id="rId10"/>
    <p:sldId id="317" r:id="rId11"/>
    <p:sldId id="313" r:id="rId12"/>
    <p:sldId id="315" r:id="rId13"/>
    <p:sldId id="318" r:id="rId14"/>
    <p:sldId id="319" r:id="rId15"/>
    <p:sldId id="320" r:id="rId16"/>
    <p:sldId id="321" r:id="rId17"/>
    <p:sldId id="323" r:id="rId18"/>
    <p:sldId id="322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268" r:id="rId27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Verdana" panose="020B0604030504040204" pitchFamily="34" charset="0"/>
      <p:regular r:id="rId36"/>
      <p:bold r:id="rId37"/>
      <p:italic r:id="rId38"/>
      <p:boldItalic r:id="rId39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4368"/>
    <a:srgbClr val="029890"/>
    <a:srgbClr val="CE843C"/>
    <a:srgbClr val="87A1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A78218-1A96-4AB3-9CE8-F2838E59482B}" v="335" dt="2022-10-10T16:21:24.642"/>
    <p1510:client id="{7C9B3CE7-7269-4D9E-B29B-ABABD5AFC7EA}" v="1" dt="2022-10-10T16:58:26.8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94"/>
  </p:normalViewPr>
  <p:slideViewPr>
    <p:cSldViewPr snapToGrid="0" snapToObjects="1" showGuides="1">
      <p:cViewPr varScale="1">
        <p:scale>
          <a:sx n="80" d="100"/>
          <a:sy n="80" d="100"/>
        </p:scale>
        <p:origin x="120" y="60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46" d="100"/>
          <a:sy n="146" d="100"/>
        </p:scale>
        <p:origin x="477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0.fntdata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4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omualdo.marrazzo\Documents\R_MARRAZZO\ISPRA\incidenti_rilevanti\attivit&#224;%20internazionali\MJV_2017\prodotti\3_Tabella%2016.3_201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it-IT"/>
              <a:t>Seveso Establishments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Foglio1!$G$1:$G$11</c:f>
              <c:strCache>
                <c:ptCount val="11"/>
                <c:pt idx="0">
                  <c:v>Metal working</c:v>
                </c:pt>
                <c:pt idx="1">
                  <c:v>Refining</c:v>
                </c:pt>
                <c:pt idx="2">
                  <c:v>Power/Fuels storage</c:v>
                </c:pt>
                <c:pt idx="3">
                  <c:v>Explosives/Fireworks</c:v>
                </c:pt>
                <c:pt idx="4">
                  <c:v>LPG</c:v>
                </c:pt>
                <c:pt idx="5">
                  <c:v>LNG</c:v>
                </c:pt>
                <c:pt idx="6">
                  <c:v>Logistic/Distribution</c:v>
                </c:pt>
                <c:pt idx="7">
                  <c:v>Pesticides/Fertilizers</c:v>
                </c:pt>
                <c:pt idx="8">
                  <c:v>Waste treatment</c:v>
                </c:pt>
                <c:pt idx="9">
                  <c:v>Chemical facilities </c:v>
                </c:pt>
                <c:pt idx="10">
                  <c:v>Other</c:v>
                </c:pt>
              </c:strCache>
            </c:strRef>
          </c:cat>
          <c:val>
            <c:numRef>
              <c:f>Foglio1!$H$1:$H$11</c:f>
              <c:numCache>
                <c:formatCode>General</c:formatCode>
                <c:ptCount val="11"/>
                <c:pt idx="0">
                  <c:v>85</c:v>
                </c:pt>
                <c:pt idx="1">
                  <c:v>16</c:v>
                </c:pt>
                <c:pt idx="2">
                  <c:v>103</c:v>
                </c:pt>
                <c:pt idx="3">
                  <c:v>44</c:v>
                </c:pt>
                <c:pt idx="4">
                  <c:v>222</c:v>
                </c:pt>
                <c:pt idx="5">
                  <c:v>4</c:v>
                </c:pt>
                <c:pt idx="6">
                  <c:v>50</c:v>
                </c:pt>
                <c:pt idx="7">
                  <c:v>38</c:v>
                </c:pt>
                <c:pt idx="8">
                  <c:v>29</c:v>
                </c:pt>
                <c:pt idx="9">
                  <c:v>254</c:v>
                </c:pt>
                <c:pt idx="1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9E-4AFA-AC10-284E9792143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4592367655639202"/>
          <c:y val="0.15665636264929672"/>
          <c:w val="0.24364947395039119"/>
          <c:h val="0.67507099682335092"/>
        </c:manualLayout>
      </c:layout>
      <c:overlay val="0"/>
    </c:legend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290B073E-A2E0-BDBE-6F78-581058BCB5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6FD1B61-1EE1-9850-6D44-90AE96F3AD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9927E-1B5E-9A4C-9E17-2D6E3C77ADFF}" type="datetimeFigureOut">
              <a:rPr lang="it-IT" smtClean="0"/>
              <a:t>01/11/2022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0466D6E-799D-7CA8-37D4-BC587FADD2D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1D7ABD6-01A2-2969-8081-67F6E01D1CD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D7950A-E7EF-7547-8F10-910DF663197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99326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A6D161-7E49-4D0A-828D-E20A0B7A1C01}" type="datetimeFigureOut">
              <a:rPr lang="it-IT" smtClean="0"/>
              <a:t>01/11/2022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531AC-71C2-4EE2-B5E3-DB3C63BC546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0124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 istituzionale b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58E61C6-9180-A0E3-ACBC-666EEEC829A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4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264368"/>
              </a:solidFill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D3F5602B-487B-9FE3-0E4E-9001EBF18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9106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7BF27B2-AE6C-CF69-7324-29A842DB1D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127" y="2474844"/>
            <a:ext cx="7370621" cy="1153259"/>
          </a:xfrm>
        </p:spPr>
        <p:txBody>
          <a:bodyPr lIns="0" tIns="0" rIns="0" bIns="0" anchor="t" anchorCtr="0"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692B8E8-4E71-EDF6-E6C8-43C67FB69E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7272" y="3877202"/>
            <a:ext cx="7546708" cy="963781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4D6B392B-E54C-6FE4-7C89-B1D4395B26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71128" y="5229909"/>
            <a:ext cx="2843470" cy="752467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pic>
        <p:nvPicPr>
          <p:cNvPr id="8" name="Immagine 7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EE665D32-C3B4-7D17-A552-03A99AD218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38" y="247439"/>
            <a:ext cx="3258596" cy="79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66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 istituzionale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acqua, esterni, scogliera, blu&#10;&#10;Descrizione generata automaticamente">
            <a:extLst>
              <a:ext uri="{FF2B5EF4-FFF2-40B4-BE49-F238E27FC236}">
                <a16:creationId xmlns:a16="http://schemas.microsoft.com/office/drawing/2014/main" id="{F3EDA99B-0248-6D7B-83F0-EED1746A3A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7333"/>
            <a:ext cx="12192000" cy="654066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D3F5602B-487B-9FE3-0E4E-9001EBF18C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91061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37DF9BBC-55F5-6CA3-D2F6-CC08DE6134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127" y="2474844"/>
            <a:ext cx="7370621" cy="1153259"/>
          </a:xfrm>
        </p:spPr>
        <p:txBody>
          <a:bodyPr lIns="0" tIns="0" rIns="0" bIns="0" anchor="t" anchorCtr="0"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11" name="Sottotitolo 2">
            <a:extLst>
              <a:ext uri="{FF2B5EF4-FFF2-40B4-BE49-F238E27FC236}">
                <a16:creationId xmlns:a16="http://schemas.microsoft.com/office/drawing/2014/main" id="{31854919-6A5D-AB6C-1064-F22BA5C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7272" y="3877202"/>
            <a:ext cx="7546708" cy="963781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12" name="Segnaposto testo 16">
            <a:extLst>
              <a:ext uri="{FF2B5EF4-FFF2-40B4-BE49-F238E27FC236}">
                <a16:creationId xmlns:a16="http://schemas.microsoft.com/office/drawing/2014/main" id="{046F5319-2285-0EEA-702F-878A56DF6C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71128" y="5229909"/>
            <a:ext cx="2843470" cy="752467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pic>
        <p:nvPicPr>
          <p:cNvPr id="14" name="Immagine 13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8395B0AD-3C49-372C-794F-DF69161921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38" y="247439"/>
            <a:ext cx="3258596" cy="79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51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116F7A-75F3-DF1E-2673-F2C53C1FB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4515"/>
            <a:ext cx="10845800" cy="632402"/>
          </a:xfrm>
        </p:spPr>
        <p:txBody>
          <a:bodyPr lIns="0" tIns="0" rIns="0" bIns="0" anchor="t" anchorCtr="0">
            <a:normAutofit/>
          </a:bodyPr>
          <a:lstStyle>
            <a:lvl1pPr>
              <a:defRPr sz="3200" b="1">
                <a:solidFill>
                  <a:srgbClr val="264368"/>
                </a:solidFill>
                <a:latin typeface="+mn-lt"/>
              </a:defRPr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ED34D6-D110-0464-8FCC-05B24E314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8174"/>
            <a:ext cx="10845800" cy="4441651"/>
          </a:xfrm>
        </p:spPr>
        <p:txBody>
          <a:bodyPr>
            <a:noAutofit/>
          </a:bodyPr>
          <a:lstStyle>
            <a:lvl1pPr marL="0" indent="0">
              <a:buClr>
                <a:srgbClr val="CE843C"/>
              </a:buClr>
              <a:buFontTx/>
              <a:buNone/>
              <a:defRPr>
                <a:solidFill>
                  <a:srgbClr val="264368"/>
                </a:solidFill>
              </a:defRPr>
            </a:lvl1pPr>
            <a:lvl2pPr>
              <a:buClr>
                <a:srgbClr val="CE843C"/>
              </a:buClr>
              <a:defRPr>
                <a:solidFill>
                  <a:srgbClr val="264368"/>
                </a:solidFill>
              </a:defRPr>
            </a:lvl2pPr>
            <a:lvl3pPr>
              <a:buClr>
                <a:srgbClr val="CE843C"/>
              </a:buClr>
              <a:defRPr>
                <a:solidFill>
                  <a:srgbClr val="264368"/>
                </a:solidFill>
              </a:defRPr>
            </a:lvl3pPr>
            <a:lvl4pPr>
              <a:buClr>
                <a:srgbClr val="CE843C"/>
              </a:buClr>
              <a:defRPr>
                <a:solidFill>
                  <a:srgbClr val="264368"/>
                </a:solidFill>
              </a:defRPr>
            </a:lvl4pPr>
            <a:lvl5pPr>
              <a:buClr>
                <a:srgbClr val="CE843C"/>
              </a:buClr>
              <a:defRPr>
                <a:solidFill>
                  <a:srgbClr val="264368"/>
                </a:solidFill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AD4A0DB-2BF6-6397-8561-6088322A7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97000" cy="365125"/>
          </a:xfrm>
          <a:prstGeom prst="rect">
            <a:avLst/>
          </a:prstGeom>
        </p:spPr>
        <p:txBody>
          <a:bodyPr/>
          <a:lstStyle/>
          <a:p>
            <a:fld id="{8A95EF92-18AB-470E-AB37-471AEAA090D8}" type="datetime1">
              <a:rPr lang="it-IT" smtClean="0"/>
              <a:t>01/11/2022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06B5DA4-1DC0-17FB-3767-D4B5172E1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9040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14C02E3-DE47-8EA5-9E20-AC207BCD5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516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D2BC12-A084-134F-A110-B94253968681}" type="slidenum">
              <a:rPr lang="it-IT" smtClean="0"/>
              <a:t>‹#›</a:t>
            </a:fld>
            <a:endParaRPr lang="it-IT"/>
          </a:p>
        </p:txBody>
      </p:sp>
      <p:pic>
        <p:nvPicPr>
          <p:cNvPr id="7" name="Immagine 6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82F1A067-CBA7-9768-317C-E2524A7620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6281554"/>
            <a:ext cx="1701800" cy="415805"/>
          </a:xfrm>
          <a:prstGeom prst="rect">
            <a:avLst/>
          </a:prstGeom>
        </p:spPr>
      </p:pic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8100C4AA-0511-1BE0-58F9-D3E89F0912F6}"/>
              </a:ext>
            </a:extLst>
          </p:cNvPr>
          <p:cNvCxnSpPr/>
          <p:nvPr userDrawn="1"/>
        </p:nvCxnSpPr>
        <p:spPr>
          <a:xfrm>
            <a:off x="0" y="6197283"/>
            <a:ext cx="12192000" cy="0"/>
          </a:xfrm>
          <a:prstGeom prst="line">
            <a:avLst/>
          </a:prstGeom>
          <a:ln w="12700">
            <a:solidFill>
              <a:srgbClr val="264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229A9EF3-8C10-67BE-9535-1AF7A68D63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72677"/>
            <a:ext cx="442981" cy="90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077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116F7A-75F3-DF1E-2673-F2C53C1FB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4515"/>
            <a:ext cx="10845800" cy="632402"/>
          </a:xfrm>
        </p:spPr>
        <p:txBody>
          <a:bodyPr lIns="0" tIns="0" rIns="0" bIns="0" anchor="t" anchorCtr="0">
            <a:normAutofit/>
          </a:bodyPr>
          <a:lstStyle>
            <a:lvl1pPr>
              <a:buFontTx/>
              <a:buNone/>
              <a:defRPr sz="3200" b="1">
                <a:solidFill>
                  <a:srgbClr val="264368"/>
                </a:solidFill>
                <a:latin typeface="+mn-lt"/>
              </a:defRPr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ED34D6-D110-0464-8FCC-05B24E314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08174"/>
            <a:ext cx="5064761" cy="4441651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CE843C"/>
              </a:buClr>
              <a:buFontTx/>
              <a:buNone/>
              <a:defRPr>
                <a:solidFill>
                  <a:srgbClr val="264368"/>
                </a:solidFill>
              </a:defRPr>
            </a:lvl1pPr>
            <a:lvl2pPr marL="457200" indent="0">
              <a:buClr>
                <a:srgbClr val="CE843C"/>
              </a:buClr>
              <a:buFontTx/>
              <a:buNone/>
              <a:defRPr>
                <a:solidFill>
                  <a:srgbClr val="264368"/>
                </a:solidFill>
              </a:defRPr>
            </a:lvl2pPr>
            <a:lvl3pPr marL="914400" indent="0">
              <a:buClr>
                <a:srgbClr val="CE843C"/>
              </a:buClr>
              <a:buFontTx/>
              <a:buNone/>
              <a:defRPr>
                <a:solidFill>
                  <a:srgbClr val="264368"/>
                </a:solidFill>
              </a:defRPr>
            </a:lvl3pPr>
            <a:lvl4pPr marL="1371600" indent="0">
              <a:buClr>
                <a:srgbClr val="CE843C"/>
              </a:buClr>
              <a:buFontTx/>
              <a:buNone/>
              <a:defRPr>
                <a:solidFill>
                  <a:srgbClr val="264368"/>
                </a:solidFill>
              </a:defRPr>
            </a:lvl4pPr>
            <a:lvl5pPr marL="1828800" indent="0">
              <a:buClr>
                <a:srgbClr val="CE843C"/>
              </a:buClr>
              <a:buFontTx/>
              <a:buNone/>
              <a:defRPr>
                <a:solidFill>
                  <a:srgbClr val="264368"/>
                </a:solidFill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AD4A0DB-2BF6-6397-8561-6088322A7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97000" cy="36512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/>
            </a:lvl1pPr>
          </a:lstStyle>
          <a:p>
            <a:fld id="{A487BA83-150B-416D-97E1-28DE774C40BF}" type="datetime1">
              <a:rPr lang="it-IT" smtClean="0"/>
              <a:t>01/11/2022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06B5DA4-1DC0-17FB-3767-D4B5172E1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9040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/>
            </a:lvl1pPr>
          </a:lstStyle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14C02E3-DE47-8EA5-9E20-AC207BCD5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516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/>
            </a:lvl1pPr>
          </a:lstStyle>
          <a:p>
            <a:fld id="{81D2BC12-A084-134F-A110-B94253968681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7" name="Immagine 6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82F1A067-CBA7-9768-317C-E2524A7620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6281554"/>
            <a:ext cx="1701800" cy="415805"/>
          </a:xfrm>
          <a:prstGeom prst="rect">
            <a:avLst/>
          </a:prstGeom>
        </p:spPr>
      </p:pic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8100C4AA-0511-1BE0-58F9-D3E89F0912F6}"/>
              </a:ext>
            </a:extLst>
          </p:cNvPr>
          <p:cNvCxnSpPr/>
          <p:nvPr userDrawn="1"/>
        </p:nvCxnSpPr>
        <p:spPr>
          <a:xfrm>
            <a:off x="0" y="6197283"/>
            <a:ext cx="12192000" cy="0"/>
          </a:xfrm>
          <a:prstGeom prst="line">
            <a:avLst/>
          </a:prstGeom>
          <a:ln w="12700">
            <a:solidFill>
              <a:srgbClr val="264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229A9EF3-8C10-67BE-9535-1AF7A68D63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72677"/>
            <a:ext cx="442981" cy="90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212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116F7A-75F3-DF1E-2673-F2C53C1FB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4515"/>
            <a:ext cx="10845800" cy="632402"/>
          </a:xfrm>
        </p:spPr>
        <p:txBody>
          <a:bodyPr lIns="0" tIns="0" rIns="0" bIns="0" anchor="t" anchorCtr="0">
            <a:normAutofit/>
          </a:bodyPr>
          <a:lstStyle>
            <a:lvl1pPr>
              <a:buFontTx/>
              <a:buNone/>
              <a:defRPr sz="3200" b="1">
                <a:solidFill>
                  <a:srgbClr val="264368"/>
                </a:solidFill>
                <a:latin typeface="+mn-lt"/>
              </a:defRPr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ED34D6-D110-0464-8FCC-05B24E314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8174"/>
            <a:ext cx="5076464" cy="4441651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CE843C"/>
              </a:buClr>
              <a:buFontTx/>
              <a:buNone/>
              <a:defRPr sz="2400">
                <a:solidFill>
                  <a:srgbClr val="264368"/>
                </a:solidFill>
              </a:defRPr>
            </a:lvl1pPr>
            <a:lvl2pPr marL="457200" indent="0">
              <a:buClr>
                <a:srgbClr val="CE843C"/>
              </a:buClr>
              <a:buFontTx/>
              <a:buNone/>
              <a:defRPr sz="2400">
                <a:solidFill>
                  <a:srgbClr val="264368"/>
                </a:solidFill>
              </a:defRPr>
            </a:lvl2pPr>
            <a:lvl3pPr marL="914400" indent="0">
              <a:buClr>
                <a:srgbClr val="CE843C"/>
              </a:buClr>
              <a:buFontTx/>
              <a:buNone/>
              <a:defRPr sz="2400">
                <a:solidFill>
                  <a:srgbClr val="264368"/>
                </a:solidFill>
              </a:defRPr>
            </a:lvl3pPr>
            <a:lvl4pPr marL="1371600" indent="0">
              <a:buClr>
                <a:srgbClr val="CE843C"/>
              </a:buClr>
              <a:buFontTx/>
              <a:buNone/>
              <a:defRPr sz="2400">
                <a:solidFill>
                  <a:srgbClr val="264368"/>
                </a:solidFill>
              </a:defRPr>
            </a:lvl4pPr>
            <a:lvl5pPr marL="1828800" indent="0">
              <a:buClr>
                <a:srgbClr val="CE843C"/>
              </a:buClr>
              <a:buFontTx/>
              <a:buNone/>
              <a:defRPr sz="2400">
                <a:solidFill>
                  <a:srgbClr val="264368"/>
                </a:solidFill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AD4A0DB-2BF6-6397-8561-6088322A7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97000" cy="36512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/>
            </a:lvl1pPr>
          </a:lstStyle>
          <a:p>
            <a:fld id="{660C0354-14CA-4C55-9DFB-07B4492E50B7}" type="datetime1">
              <a:rPr lang="it-IT" smtClean="0"/>
              <a:t>01/11/2022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06B5DA4-1DC0-17FB-3767-D4B5172E1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9040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/>
            </a:lvl1pPr>
          </a:lstStyle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14C02E3-DE47-8EA5-9E20-AC207BCD5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516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/>
            </a:lvl1pPr>
          </a:lstStyle>
          <a:p>
            <a:fld id="{81D2BC12-A084-134F-A110-B94253968681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7" name="Immagine 6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82F1A067-CBA7-9768-317C-E2524A7620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6281554"/>
            <a:ext cx="1701800" cy="415805"/>
          </a:xfrm>
          <a:prstGeom prst="rect">
            <a:avLst/>
          </a:prstGeom>
        </p:spPr>
      </p:pic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8100C4AA-0511-1BE0-58F9-D3E89F0912F6}"/>
              </a:ext>
            </a:extLst>
          </p:cNvPr>
          <p:cNvCxnSpPr/>
          <p:nvPr userDrawn="1"/>
        </p:nvCxnSpPr>
        <p:spPr>
          <a:xfrm>
            <a:off x="0" y="6197283"/>
            <a:ext cx="12192000" cy="0"/>
          </a:xfrm>
          <a:prstGeom prst="line">
            <a:avLst/>
          </a:prstGeom>
          <a:ln w="12700">
            <a:solidFill>
              <a:srgbClr val="264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229A9EF3-8C10-67BE-9535-1AF7A68D63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72677"/>
            <a:ext cx="442981" cy="904240"/>
          </a:xfrm>
          <a:prstGeom prst="rect">
            <a:avLst/>
          </a:prstGeom>
        </p:spPr>
      </p:pic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D9747E04-8137-79C6-E59D-781621A1F2C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36175" y="1208174"/>
            <a:ext cx="5076464" cy="4441651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CE843C"/>
              </a:buClr>
              <a:buFontTx/>
              <a:buNone/>
              <a:defRPr sz="2400">
                <a:solidFill>
                  <a:srgbClr val="264368"/>
                </a:solidFill>
              </a:defRPr>
            </a:lvl1pPr>
            <a:lvl2pPr marL="457200" indent="0">
              <a:buClr>
                <a:srgbClr val="CE843C"/>
              </a:buClr>
              <a:buFontTx/>
              <a:buNone/>
              <a:defRPr sz="2400">
                <a:solidFill>
                  <a:srgbClr val="264368"/>
                </a:solidFill>
              </a:defRPr>
            </a:lvl2pPr>
            <a:lvl3pPr marL="914400" indent="0">
              <a:buClr>
                <a:srgbClr val="CE843C"/>
              </a:buClr>
              <a:buFontTx/>
              <a:buNone/>
              <a:defRPr sz="2400">
                <a:solidFill>
                  <a:srgbClr val="264368"/>
                </a:solidFill>
              </a:defRPr>
            </a:lvl3pPr>
            <a:lvl4pPr marL="1371600" indent="0">
              <a:buClr>
                <a:srgbClr val="CE843C"/>
              </a:buClr>
              <a:buFontTx/>
              <a:buNone/>
              <a:defRPr sz="2400">
                <a:solidFill>
                  <a:srgbClr val="264368"/>
                </a:solidFill>
              </a:defRPr>
            </a:lvl4pPr>
            <a:lvl5pPr marL="1828800" indent="0">
              <a:buClr>
                <a:srgbClr val="CE843C"/>
              </a:buClr>
              <a:buFontTx/>
              <a:buNone/>
              <a:defRPr sz="2400">
                <a:solidFill>
                  <a:srgbClr val="264368"/>
                </a:solidFill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62356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58E61C6-9180-A0E3-ACBC-666EEEC829A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4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264368"/>
              </a:solidFill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D3F5602B-487B-9FE3-0E4E-9001EBF18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9106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7BF27B2-AE6C-CF69-7324-29A842DB1D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71127" y="2474844"/>
            <a:ext cx="7370621" cy="1153259"/>
          </a:xfrm>
        </p:spPr>
        <p:txBody>
          <a:bodyPr lIns="0" tIns="0" rIns="0" bIns="0" anchor="t" anchorCtr="0"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it-IT" dirty="0"/>
              <a:t>Grazie</a:t>
            </a:r>
          </a:p>
        </p:txBody>
      </p:sp>
      <p:pic>
        <p:nvPicPr>
          <p:cNvPr id="8" name="Immagine 7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EE665D32-C3B4-7D17-A552-03A99AD218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38" y="247439"/>
            <a:ext cx="3258596" cy="79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43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D12E193-6CA7-859E-37FD-5C590BEAE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0FA1581-BC43-DFF6-DC65-7B025256B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1A81DE36-885D-F4B1-827F-2CCD0FC94E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97000" cy="36512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400">
                <a:solidFill>
                  <a:srgbClr val="264368"/>
                </a:solidFill>
              </a:defRPr>
            </a:lvl1pPr>
          </a:lstStyle>
          <a:p>
            <a:fld id="{5F728252-061D-4B31-9453-A1EFFBE115EB}" type="datetime1">
              <a:rPr lang="it-IT" smtClean="0"/>
              <a:t>01/11/2022</a:t>
            </a:fld>
            <a:endParaRPr lang="it-IT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693DD1B1-38EF-EF4B-D260-9A15B768B8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79040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1400">
                <a:solidFill>
                  <a:srgbClr val="264368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0A0A522B-E0D0-8AD3-EA55-7607CA4DA6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516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400">
                <a:solidFill>
                  <a:srgbClr val="264368"/>
                </a:solidFill>
              </a:defRPr>
            </a:lvl1pPr>
          </a:lstStyle>
          <a:p>
            <a:fld id="{81D2BC12-A084-134F-A110-B9425396868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520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50" r:id="rId3"/>
    <p:sldLayoutId id="2147483661" r:id="rId4"/>
    <p:sldLayoutId id="2147483662" r:id="rId5"/>
    <p:sldLayoutId id="214748366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18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image" Target="../media/image31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19" Type="http://schemas.openxmlformats.org/officeDocument/2006/relationships/image" Target="../media/image32.png"/><Relationship Id="rId4" Type="http://schemas.openxmlformats.org/officeDocument/2006/relationships/image" Target="../media/image18.pn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9.png"/><Relationship Id="rId18" Type="http://schemas.microsoft.com/office/2007/relationships/hdphoto" Target="../media/hdphoto10.wdp"/><Relationship Id="rId26" Type="http://schemas.microsoft.com/office/2007/relationships/hdphoto" Target="../media/hdphoto14.wdp"/><Relationship Id="rId3" Type="http://schemas.openxmlformats.org/officeDocument/2006/relationships/image" Target="../media/image34.png"/><Relationship Id="rId21" Type="http://schemas.openxmlformats.org/officeDocument/2006/relationships/image" Target="../media/image43.png"/><Relationship Id="rId7" Type="http://schemas.openxmlformats.org/officeDocument/2006/relationships/image" Target="../media/image36.png"/><Relationship Id="rId12" Type="http://schemas.microsoft.com/office/2007/relationships/hdphoto" Target="../media/hdphoto7.wdp"/><Relationship Id="rId17" Type="http://schemas.openxmlformats.org/officeDocument/2006/relationships/image" Target="../media/image41.png"/><Relationship Id="rId25" Type="http://schemas.openxmlformats.org/officeDocument/2006/relationships/image" Target="../media/image45.png"/><Relationship Id="rId2" Type="http://schemas.openxmlformats.org/officeDocument/2006/relationships/image" Target="../media/image33.jpeg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11" Type="http://schemas.openxmlformats.org/officeDocument/2006/relationships/image" Target="../media/image38.png"/><Relationship Id="rId24" Type="http://schemas.microsoft.com/office/2007/relationships/hdphoto" Target="../media/hdphoto13.wdp"/><Relationship Id="rId5" Type="http://schemas.openxmlformats.org/officeDocument/2006/relationships/image" Target="../media/image35.png"/><Relationship Id="rId15" Type="http://schemas.openxmlformats.org/officeDocument/2006/relationships/image" Target="../media/image40.png"/><Relationship Id="rId23" Type="http://schemas.openxmlformats.org/officeDocument/2006/relationships/image" Target="../media/image44.png"/><Relationship Id="rId28" Type="http://schemas.microsoft.com/office/2007/relationships/hdphoto" Target="../media/hdphoto15.wdp"/><Relationship Id="rId10" Type="http://schemas.microsoft.com/office/2007/relationships/hdphoto" Target="../media/hdphoto6.wdp"/><Relationship Id="rId19" Type="http://schemas.openxmlformats.org/officeDocument/2006/relationships/image" Target="../media/image42.png"/><Relationship Id="rId4" Type="http://schemas.microsoft.com/office/2007/relationships/hdphoto" Target="../media/hdphoto3.wdp"/><Relationship Id="rId9" Type="http://schemas.openxmlformats.org/officeDocument/2006/relationships/image" Target="../media/image37.png"/><Relationship Id="rId14" Type="http://schemas.microsoft.com/office/2007/relationships/hdphoto" Target="../media/hdphoto8.wdp"/><Relationship Id="rId22" Type="http://schemas.microsoft.com/office/2007/relationships/hdphoto" Target="../media/hdphoto12.wdp"/><Relationship Id="rId27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microsoft.com/office/2007/relationships/hdphoto" Target="../media/hdphoto20.wdp"/><Relationship Id="rId3" Type="http://schemas.microsoft.com/office/2007/relationships/hdphoto" Target="../media/hdphoto16.wdp"/><Relationship Id="rId7" Type="http://schemas.openxmlformats.org/officeDocument/2006/relationships/image" Target="../media/image59.png"/><Relationship Id="rId12" Type="http://schemas.openxmlformats.org/officeDocument/2006/relationships/image" Target="../media/image6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eg"/><Relationship Id="rId11" Type="http://schemas.openxmlformats.org/officeDocument/2006/relationships/image" Target="../media/image61.jpeg"/><Relationship Id="rId5" Type="http://schemas.microsoft.com/office/2007/relationships/hdphoto" Target="../media/hdphoto17.wdp"/><Relationship Id="rId10" Type="http://schemas.microsoft.com/office/2007/relationships/hdphoto" Target="../media/hdphoto19.wdp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54A364-09A8-0AB2-158F-7196770B92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455" y="2474844"/>
            <a:ext cx="10519090" cy="1153259"/>
          </a:xfrm>
        </p:spPr>
        <p:txBody>
          <a:bodyPr>
            <a:noAutofit/>
          </a:bodyPr>
          <a:lstStyle/>
          <a:p>
            <a:r>
              <a:rPr lang="en-US" dirty="0"/>
              <a:t>Management and Technical Factors Emerging from the Inspection Activity After a Major Accident in Italy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FEB6743-1134-73F8-FBDC-C53DFC496C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7271" y="3877202"/>
            <a:ext cx="7933311" cy="963781"/>
          </a:xfrm>
        </p:spPr>
        <p:txBody>
          <a:bodyPr>
            <a:normAutofit fontScale="85000" lnSpcReduction="20000"/>
          </a:bodyPr>
          <a:lstStyle/>
          <a:p>
            <a:r>
              <a:rPr lang="en-US" i="1" dirty="0"/>
              <a:t>Hazards32, </a:t>
            </a:r>
            <a:r>
              <a:rPr lang="en-US" i="1" dirty="0" err="1"/>
              <a:t>IChemE</a:t>
            </a:r>
            <a:endParaRPr lang="en-US" i="1" dirty="0"/>
          </a:p>
          <a:p>
            <a:r>
              <a:rPr lang="en-US" i="1" dirty="0"/>
              <a:t>18-20 October 2022, Harrogate, UK</a:t>
            </a:r>
          </a:p>
          <a:p>
            <a:r>
              <a:rPr lang="en-US" i="1" dirty="0"/>
              <a:t>Process Safety Conference – Lessons Learned I – 18/10/2022</a:t>
            </a:r>
            <a:endParaRPr lang="it-IT" i="1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8816C8B-205B-52F2-9739-DCCE5EDB71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455" y="5229908"/>
            <a:ext cx="11079320" cy="1533859"/>
          </a:xfrm>
        </p:spPr>
        <p:txBody>
          <a:bodyPr>
            <a:normAutofit fontScale="92500" lnSpcReduction="20000"/>
          </a:bodyPr>
          <a:lstStyle/>
          <a:p>
            <a:r>
              <a:rPr lang="it-IT" b="1" u="sng" dirty="0"/>
              <a:t>Romualdo Marrazzo</a:t>
            </a:r>
            <a:r>
              <a:rPr lang="it-IT" b="1" dirty="0"/>
              <a:t>	</a:t>
            </a:r>
            <a:r>
              <a:rPr lang="en-US" b="1" dirty="0"/>
              <a:t>ISPRA - Italian National Institute for Environmental Protection and Research. 				Roma, Italia</a:t>
            </a:r>
          </a:p>
          <a:p>
            <a:endParaRPr lang="it-IT" sz="2000" dirty="0"/>
          </a:p>
          <a:p>
            <a:r>
              <a:rPr lang="it-IT" sz="2000" dirty="0"/>
              <a:t>Paolo </a:t>
            </a:r>
            <a:r>
              <a:rPr lang="it-IT" sz="2000" dirty="0" err="1"/>
              <a:t>Bragatto</a:t>
            </a:r>
            <a:r>
              <a:rPr lang="it-IT" sz="2000" dirty="0"/>
              <a:t>		DIT, INAIL. Monteporzio Catone (RM) Italia</a:t>
            </a:r>
          </a:p>
          <a:p>
            <a:r>
              <a:rPr lang="it-IT" sz="2000" dirty="0"/>
              <a:t>Armando De Rosa</a:t>
            </a:r>
            <a:r>
              <a:rPr lang="it-IT" sz="2000" baseline="30000"/>
              <a:t>		</a:t>
            </a:r>
            <a:r>
              <a:rPr lang="it-IT" sz="2000"/>
              <a:t>DCPST</a:t>
            </a:r>
            <a:r>
              <a:rPr lang="it-IT" sz="2000" dirty="0"/>
              <a:t>, CNVVF. Roma, Italia</a:t>
            </a:r>
          </a:p>
          <a:p>
            <a:endParaRPr lang="en-US" dirty="0"/>
          </a:p>
          <a:p>
            <a:endParaRPr lang="en-US" dirty="0"/>
          </a:p>
          <a:p>
            <a:endParaRPr lang="it-IT" b="1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17B1E8C-F17C-5C03-18CC-5E004BFDA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48" y="427875"/>
            <a:ext cx="2462606" cy="445164"/>
          </a:xfrm>
          <a:prstGeom prst="rect">
            <a:avLst/>
          </a:prstGeom>
        </p:spPr>
      </p:pic>
      <p:pic>
        <p:nvPicPr>
          <p:cNvPr id="9" name="Immagine 8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5922D418-E790-DF47-BBFB-926826B66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919" y="368141"/>
            <a:ext cx="2407444" cy="62009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E151199-451C-EB1A-A3B2-C57C27859D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381" y="5850110"/>
            <a:ext cx="783398" cy="84222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0A00A52-C0AE-1852-5FE1-ACF19BD588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895" y="6071566"/>
            <a:ext cx="1101495" cy="50269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373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2EA1C9-C13C-2E21-D7E4-78DAEB682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Wastewater</a:t>
            </a:r>
            <a:r>
              <a:rPr lang="it-IT" dirty="0"/>
              <a:t> and hot-work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589C5F5-189A-091D-B7B9-5B77679E7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08174"/>
            <a:ext cx="6948489" cy="4513970"/>
          </a:xfrm>
        </p:spPr>
        <p:txBody>
          <a:bodyPr/>
          <a:lstStyle/>
          <a:p>
            <a:pPr algn="just"/>
            <a:r>
              <a:rPr lang="en-US" dirty="0">
                <a:solidFill>
                  <a:srgbClr val="FF0000"/>
                </a:solidFill>
              </a:rPr>
              <a:t>WASTEWATER</a:t>
            </a:r>
            <a:r>
              <a:rPr lang="en-US" dirty="0"/>
              <a:t> from chemical processes containing </a:t>
            </a:r>
            <a:r>
              <a:rPr lang="en-US" dirty="0">
                <a:solidFill>
                  <a:srgbClr val="FF0000"/>
                </a:solidFill>
              </a:rPr>
              <a:t>mixture</a:t>
            </a:r>
            <a:r>
              <a:rPr lang="en-US" dirty="0"/>
              <a:t> of different materials, including </a:t>
            </a:r>
            <a:r>
              <a:rPr lang="en-US" dirty="0">
                <a:solidFill>
                  <a:srgbClr val="FF0000"/>
                </a:solidFill>
              </a:rPr>
              <a:t>flammables</a:t>
            </a:r>
            <a:r>
              <a:rPr lang="en-US" dirty="0"/>
              <a:t>, is a major threat, because during </a:t>
            </a:r>
            <a:r>
              <a:rPr lang="en-US" dirty="0">
                <a:solidFill>
                  <a:srgbClr val="FF0000"/>
                </a:solidFill>
              </a:rPr>
              <a:t>cutting or welding </a:t>
            </a:r>
            <a:r>
              <a:rPr lang="en-US" dirty="0"/>
              <a:t>intervention vapors may be ignited by </a:t>
            </a:r>
            <a:r>
              <a:rPr lang="en-US" dirty="0">
                <a:solidFill>
                  <a:srgbClr val="FF0000"/>
                </a:solidFill>
              </a:rPr>
              <a:t>sparks</a:t>
            </a:r>
          </a:p>
          <a:p>
            <a:pPr algn="just"/>
            <a:r>
              <a:rPr lang="en-US" dirty="0"/>
              <a:t>In the US, the </a:t>
            </a:r>
            <a:r>
              <a:rPr lang="en-US" dirty="0">
                <a:solidFill>
                  <a:srgbClr val="FF0000"/>
                </a:solidFill>
              </a:rPr>
              <a:t>CSB</a:t>
            </a:r>
            <a:r>
              <a:rPr lang="en-US" dirty="0"/>
              <a:t> investigated 13 hot work-related </a:t>
            </a:r>
            <a:r>
              <a:rPr lang="en-US" dirty="0">
                <a:solidFill>
                  <a:srgbClr val="FF0000"/>
                </a:solidFill>
              </a:rPr>
              <a:t>major accidents </a:t>
            </a:r>
            <a:r>
              <a:rPr lang="en-US" dirty="0"/>
              <a:t>occurred in 2001-2016 including municipal and </a:t>
            </a:r>
            <a:r>
              <a:rPr lang="en-US" dirty="0">
                <a:solidFill>
                  <a:srgbClr val="FF0000"/>
                </a:solidFill>
              </a:rPr>
              <a:t>industrial sites</a:t>
            </a:r>
          </a:p>
          <a:p>
            <a:pPr algn="just"/>
            <a:r>
              <a:rPr lang="en-US" dirty="0"/>
              <a:t>At European </a:t>
            </a:r>
            <a:r>
              <a:rPr lang="en-US" dirty="0">
                <a:solidFill>
                  <a:srgbClr val="FF0000"/>
                </a:solidFill>
              </a:rPr>
              <a:t>SEVESO sites </a:t>
            </a:r>
            <a:r>
              <a:rPr lang="en-US" dirty="0"/>
              <a:t>these accidents are </a:t>
            </a:r>
            <a:r>
              <a:rPr lang="en-US" dirty="0">
                <a:solidFill>
                  <a:srgbClr val="FF0000"/>
                </a:solidFill>
              </a:rPr>
              <a:t>less frequent</a:t>
            </a:r>
            <a:r>
              <a:rPr lang="en-US" dirty="0"/>
              <a:t>, but they continue to </a:t>
            </a:r>
            <a:r>
              <a:rPr lang="en-US" dirty="0">
                <a:solidFill>
                  <a:srgbClr val="FF0000"/>
                </a:solidFill>
              </a:rPr>
              <a:t>occur</a:t>
            </a:r>
            <a:r>
              <a:rPr lang="en-US" dirty="0"/>
              <a:t>, despite regulations, guidelines and inspections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169B05F-1454-5E6E-E662-D5E4C0E29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BC12-A084-134F-A110-B94253968681}" type="slidenum">
              <a:rPr lang="it-IT" smtClean="0"/>
              <a:pPr/>
              <a:t>10</a:t>
            </a:fld>
            <a:endParaRPr lang="it-IT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5B6FD298-3417-896D-E1E9-AC410BCC7444}"/>
              </a:ext>
            </a:extLst>
          </p:cNvPr>
          <p:cNvGrpSpPr/>
          <p:nvPr/>
        </p:nvGrpSpPr>
        <p:grpSpPr>
          <a:xfrm>
            <a:off x="8101016" y="1578767"/>
            <a:ext cx="3672892" cy="3576513"/>
            <a:chOff x="6080103" y="294717"/>
            <a:chExt cx="5345362" cy="4384409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E8034043-8FA5-98BA-81D8-1FB96E7AA0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83559" y="649280"/>
              <a:ext cx="5341906" cy="4029846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8E07DF3E-7A3D-ED22-0559-6AECC755F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0103" y="294717"/>
              <a:ext cx="5345362" cy="409330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4A405ECD-D98F-406A-8451-DD8998A9DB8B}"/>
              </a:ext>
            </a:extLst>
          </p:cNvPr>
          <p:cNvSpPr/>
          <p:nvPr/>
        </p:nvSpPr>
        <p:spPr>
          <a:xfrm>
            <a:off x="64294" y="5749835"/>
            <a:ext cx="12023628" cy="50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GB" sz="2400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We discusses in the detail the very last event, happened in Italy, May 2020 </a:t>
            </a:r>
            <a:endParaRPr lang="it-IT" sz="2400" i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922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9BA86C-F62A-A7C5-ED17-1AA87F624B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b="1" dirty="0">
                <a:latin typeface="+mj-lt"/>
                <a:ea typeface="+mj-ea"/>
                <a:cs typeface="+mj-cs"/>
              </a:rPr>
              <a:t>Accident Reporting Method</a:t>
            </a:r>
          </a:p>
        </p:txBody>
      </p:sp>
    </p:spTree>
    <p:extLst>
      <p:ext uri="{BB962C8B-B14F-4D97-AF65-F5344CB8AC3E}">
        <p14:creationId xmlns:p14="http://schemas.microsoft.com/office/powerpoint/2010/main" val="3355102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A84C06-A928-CDD0-594D-342C9FFA4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Post-</a:t>
            </a:r>
            <a:r>
              <a:rPr lang="it-IT" dirty="0" err="1"/>
              <a:t>accident</a:t>
            </a:r>
            <a:r>
              <a:rPr lang="it-IT" dirty="0"/>
              <a:t> </a:t>
            </a:r>
            <a:r>
              <a:rPr lang="it-IT" dirty="0" err="1"/>
              <a:t>inspection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0BF958A-88CB-24FE-0E85-59A3775F9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BC12-A084-134F-A110-B94253968681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AC22C884-94F3-65CE-E72F-D02402B963EE}"/>
              </a:ext>
            </a:extLst>
          </p:cNvPr>
          <p:cNvSpPr/>
          <p:nvPr/>
        </p:nvSpPr>
        <p:spPr>
          <a:xfrm>
            <a:off x="342510" y="3588076"/>
            <a:ext cx="5870950" cy="1107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  <a:tabLst>
                <a:tab pos="4508500" algn="r"/>
                <a:tab pos="449580" algn="l"/>
              </a:tabLst>
            </a:pP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The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goal</a:t>
            </a: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of the inspection is to </a:t>
            </a:r>
            <a:r>
              <a:rPr lang="en-GB" sz="2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learn lessons </a:t>
            </a: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for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preventing</a:t>
            </a: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future accidents and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mitigating</a:t>
            </a: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their consequences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6930F7D-62EF-03A7-88E2-705CA2653652}"/>
              </a:ext>
            </a:extLst>
          </p:cNvPr>
          <p:cNvSpPr/>
          <p:nvPr/>
        </p:nvSpPr>
        <p:spPr>
          <a:xfrm>
            <a:off x="5999357" y="999723"/>
            <a:ext cx="5710562" cy="20921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tabLst>
                <a:tab pos="4508500" algn="r"/>
                <a:tab pos="449580" algn="l"/>
              </a:tabLst>
            </a:pP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The inspection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duties</a:t>
            </a: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 </a:t>
            </a:r>
          </a:p>
          <a:p>
            <a:pPr marL="342900" indent="-342900" algn="just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08500" algn="r"/>
                <a:tab pos="449580" algn="l"/>
              </a:tabLst>
            </a:pP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collect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documents</a:t>
            </a: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and evidences </a:t>
            </a:r>
          </a:p>
          <a:p>
            <a:pPr marL="342900" indent="-342900" algn="just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08500" algn="r"/>
                <a:tab pos="449580" algn="l"/>
              </a:tabLst>
            </a:pP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on-site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inspection of plants </a:t>
            </a: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and equipment </a:t>
            </a:r>
          </a:p>
          <a:p>
            <a:pPr marL="342900" indent="-342900" algn="just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08500" algn="r"/>
                <a:tab pos="449580" algn="l"/>
              </a:tabLst>
            </a:pP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interviews</a:t>
            </a: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with workers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representatives</a:t>
            </a: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internal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staff</a:t>
            </a: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and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subcontractors</a:t>
            </a:r>
            <a:endParaRPr lang="it-IT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035A650-15D2-08F4-E839-4AE4912AC165}"/>
              </a:ext>
            </a:extLst>
          </p:cNvPr>
          <p:cNvSpPr/>
          <p:nvPr/>
        </p:nvSpPr>
        <p:spPr>
          <a:xfrm>
            <a:off x="342511" y="1004410"/>
            <a:ext cx="5302510" cy="240373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  <a:tabLst>
                <a:tab pos="4508500" algn="r"/>
                <a:tab pos="449580" algn="l"/>
              </a:tabLst>
            </a:pP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Post accident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inspection commission </a:t>
            </a: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is charged by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Ministry of Environment</a:t>
            </a: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and it is made up by </a:t>
            </a:r>
          </a:p>
          <a:p>
            <a:pPr marL="285750" indent="-285750" algn="just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08500" algn="r"/>
                <a:tab pos="449580" algn="l"/>
              </a:tabLst>
            </a:pPr>
            <a:r>
              <a:rPr lang="en-GB" i="1" u="sng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ISPRA</a:t>
            </a:r>
            <a:r>
              <a:rPr lang="en-GB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- National Institute for Environmental Protection and Research </a:t>
            </a:r>
          </a:p>
          <a:p>
            <a:pPr marL="285750" indent="-285750" algn="just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08500" algn="r"/>
                <a:tab pos="449580" algn="l"/>
              </a:tabLst>
            </a:pPr>
            <a:r>
              <a:rPr lang="en-GB" i="1" u="sng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CNVVF</a:t>
            </a:r>
            <a:r>
              <a:rPr lang="en-GB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- National Fire Brigades</a:t>
            </a:r>
          </a:p>
          <a:p>
            <a:pPr marL="285750" indent="-285750" algn="just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08500" algn="r"/>
                <a:tab pos="449580" algn="l"/>
              </a:tabLst>
            </a:pPr>
            <a:r>
              <a:rPr lang="en-GB" i="1" u="sng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INAIL</a:t>
            </a:r>
            <a:r>
              <a:rPr lang="en-GB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- Workers’ compensation Authority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B9B409C8-080C-5775-1073-4FC4C424F262}"/>
              </a:ext>
            </a:extLst>
          </p:cNvPr>
          <p:cNvSpPr/>
          <p:nvPr/>
        </p:nvSpPr>
        <p:spPr>
          <a:xfrm>
            <a:off x="1788757" y="4952042"/>
            <a:ext cx="3781620" cy="1446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  <a:tabLst>
                <a:tab pos="4508500" algn="r"/>
                <a:tab pos="449580" algn="l"/>
              </a:tabLst>
            </a:pPr>
            <a:r>
              <a:rPr lang="en-GB" sz="20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Reports shared through the </a:t>
            </a:r>
            <a:r>
              <a:rPr lang="en-GB" sz="2000" i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eMARS</a:t>
            </a:r>
            <a:r>
              <a:rPr lang="en-GB" sz="20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(European Major Accident Reporting System) database</a:t>
            </a:r>
            <a:endParaRPr lang="it-IT" sz="2000" i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EUROPA - eMARS Dashboard - European Commission">
            <a:extLst>
              <a:ext uri="{FF2B5EF4-FFF2-40B4-BE49-F238E27FC236}">
                <a16:creationId xmlns:a16="http://schemas.microsoft.com/office/drawing/2014/main" id="{882BEFA9-8B94-9EC8-821A-0BC2728A9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482" y="4764303"/>
            <a:ext cx="1336999" cy="12957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</p:pic>
      <p:pic>
        <p:nvPicPr>
          <p:cNvPr id="13" name="Picture 6" descr="Will the lights go out this winter? - Page 2 - PPRuNe Forums">
            <a:extLst>
              <a:ext uri="{FF2B5EF4-FFF2-40B4-BE49-F238E27FC236}">
                <a16:creationId xmlns:a16="http://schemas.microsoft.com/office/drawing/2014/main" id="{5825C6D8-B671-DB43-F51D-3637E767D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9330" y="3199466"/>
            <a:ext cx="3781621" cy="2836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0830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D8D3BF-3F84-C84C-9737-92A672484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site of the industrial establishment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11A99E0-3D62-C816-D9F6-01345AB62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BC12-A084-134F-A110-B94253968681}" type="slidenum">
              <a:rPr lang="it-IT" smtClean="0"/>
              <a:t>13</a:t>
            </a:fld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E9BF527-B506-2253-6E8A-925EB0E485E6}"/>
              </a:ext>
            </a:extLst>
          </p:cNvPr>
          <p:cNvSpPr/>
          <p:nvPr/>
        </p:nvSpPr>
        <p:spPr>
          <a:xfrm>
            <a:off x="248932" y="3567821"/>
            <a:ext cx="11708297" cy="368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tabLst>
                <a:tab pos="4508500" algn="r"/>
                <a:tab pos="449580" algn="l"/>
              </a:tabLst>
            </a:pPr>
            <a:r>
              <a:rPr lang="en-GB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The area within a </a:t>
            </a: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two-</a:t>
            </a:r>
            <a:r>
              <a:rPr lang="en-GB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kilometers</a:t>
            </a:r>
            <a:r>
              <a:rPr lang="en-GB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include </a:t>
            </a: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industries</a:t>
            </a:r>
            <a:r>
              <a:rPr lang="en-GB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and populated </a:t>
            </a: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buildings, airport, port, lagoon</a:t>
            </a:r>
            <a:endParaRPr lang="it-IT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48681BB-0259-CBB5-734D-FE2CD50439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0684" y="871978"/>
            <a:ext cx="4077548" cy="2486377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75028CB0-2E54-13DF-C3CA-8C34267330C9}"/>
              </a:ext>
            </a:extLst>
          </p:cNvPr>
          <p:cNvGrpSpPr/>
          <p:nvPr/>
        </p:nvGrpSpPr>
        <p:grpSpPr>
          <a:xfrm>
            <a:off x="7828751" y="886771"/>
            <a:ext cx="4081911" cy="2487605"/>
            <a:chOff x="6221425" y="2984295"/>
            <a:chExt cx="5498550" cy="3113517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E51C0403-99E8-DB12-6924-3D13E14B0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1425" y="2984295"/>
              <a:ext cx="5498550" cy="3113517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3E8CBE57-3052-CE7A-6658-E99A4327D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74700" y="3200374"/>
              <a:ext cx="327341" cy="247100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383FCE23-17C8-C2C0-04F7-E4F4A538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249381">
              <a:off x="7308984" y="3166448"/>
              <a:ext cx="586227" cy="351650"/>
            </a:xfrm>
            <a:prstGeom prst="rect">
              <a:avLst/>
            </a:prstGeom>
          </p:spPr>
        </p:pic>
      </p:grpSp>
      <p:pic>
        <p:nvPicPr>
          <p:cNvPr id="11" name="Immagine 10">
            <a:extLst>
              <a:ext uri="{FF2B5EF4-FFF2-40B4-BE49-F238E27FC236}">
                <a16:creationId xmlns:a16="http://schemas.microsoft.com/office/drawing/2014/main" id="{980DEFB6-CB73-0DDB-AE92-540A10A466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993" y="890995"/>
            <a:ext cx="3222490" cy="2479159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11B40BE2-3172-D8B2-F63B-D6B9BE9FC22D}"/>
              </a:ext>
            </a:extLst>
          </p:cNvPr>
          <p:cNvSpPr/>
          <p:nvPr/>
        </p:nvSpPr>
        <p:spPr>
          <a:xfrm>
            <a:off x="185738" y="5380593"/>
            <a:ext cx="9352860" cy="673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tabLst>
                <a:tab pos="4508500" algn="r"/>
                <a:tab pos="449580" algn="l"/>
              </a:tabLst>
            </a:pPr>
            <a:r>
              <a:rPr lang="en-GB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The UT establishment used to </a:t>
            </a:r>
            <a:r>
              <a:rPr lang="en-GB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produce</a:t>
            </a:r>
            <a:r>
              <a:rPr lang="en-GB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highly </a:t>
            </a:r>
            <a:r>
              <a:rPr lang="en-GB" i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reputated</a:t>
            </a:r>
            <a:r>
              <a:rPr lang="en-GB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specialties</a:t>
            </a:r>
            <a:r>
              <a:rPr lang="en-GB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for personal and </a:t>
            </a:r>
            <a:r>
              <a:rPr lang="en-GB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home care, paper, plastics, textiles, cosmetics</a:t>
            </a:r>
            <a:r>
              <a:rPr lang="en-GB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and other industries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2D4D92E-DFD1-BBD1-612E-EC349E464D0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8232" y="4265625"/>
            <a:ext cx="1122718" cy="74380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3EC685C-BB00-C6A4-7490-992AF298538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5806" y="4290186"/>
            <a:ext cx="1090903" cy="72272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011C2E3-D85E-4188-880F-7062E0B5D12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377" y="4255188"/>
            <a:ext cx="1130998" cy="74928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F4FE8546-495A-5B66-13C0-A693C6B2FA2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2465" y="5399041"/>
            <a:ext cx="1063349" cy="64547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77EDD573-1599-896C-CA10-ACBEF6AA38A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8598" y="5374631"/>
            <a:ext cx="1047985" cy="69429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27B9879E-2E8A-2D71-73BC-5AFCC8D0865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7524" y="4290186"/>
            <a:ext cx="1078170" cy="71428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B42C049-69FB-2C14-9EE5-8D42B9FA1D2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8351" y="4247585"/>
            <a:ext cx="1155205" cy="7653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467B6E29-FEB1-674F-A1E0-EE2D72D53B2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6048" y="4265625"/>
            <a:ext cx="1067003" cy="70688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354B328D-83F6-C03C-3F08-7BE8D12D569C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3143" y="4269541"/>
            <a:ext cx="1117814" cy="74055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760AB798-42F7-A144-C10F-4D1AD0CF46F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5077" y="4228173"/>
            <a:ext cx="1046905" cy="78179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308707FE-3963-1D70-68FE-C0F189BE9CFE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3367" l="0" r="95283"/>
                    </a14:imgEffect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2866" flipH="1">
            <a:off x="-115485" y="1578420"/>
            <a:ext cx="1497767" cy="1384729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A2249401-9C1A-0223-6D7D-5D39CC90A4D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LineDrawing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575" y="1880952"/>
            <a:ext cx="859611" cy="536494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8F72799D-01AA-D793-6D67-4000CFB7A18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LineDrawing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8" y="1858104"/>
            <a:ext cx="859611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52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18A02F-0D28-0230-E571-80176ADAB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Involved</a:t>
            </a:r>
            <a:r>
              <a:rPr lang="it-IT" dirty="0"/>
              <a:t> </a:t>
            </a:r>
            <a:r>
              <a:rPr lang="it-IT" dirty="0" err="1"/>
              <a:t>substances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794BB72-0DD1-079F-F805-A929C70A4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BC12-A084-134F-A110-B94253968681}" type="slidenum">
              <a:rPr lang="it-IT" smtClean="0"/>
              <a:t>14</a:t>
            </a:fld>
            <a:endParaRPr lang="it-IT"/>
          </a:p>
        </p:txBody>
      </p:sp>
      <p:pic>
        <p:nvPicPr>
          <p:cNvPr id="5" name="Picture 10" descr="3V TECH Presentation - YouTube">
            <a:extLst>
              <a:ext uri="{FF2B5EF4-FFF2-40B4-BE49-F238E27FC236}">
                <a16:creationId xmlns:a16="http://schemas.microsoft.com/office/drawing/2014/main" id="{8DA5EBF1-E1E1-0417-6BCC-8779FE943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113" y="2850343"/>
            <a:ext cx="3252583" cy="182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1340C75B-B9EB-1D75-9D87-F087638878C2}"/>
              </a:ext>
            </a:extLst>
          </p:cNvPr>
          <p:cNvSpPr/>
          <p:nvPr/>
        </p:nvSpPr>
        <p:spPr>
          <a:xfrm>
            <a:off x="417786" y="755840"/>
            <a:ext cx="8788661" cy="2061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tabLst>
                <a:tab pos="4508500" algn="r"/>
                <a:tab pos="449580" algn="l"/>
              </a:tabLst>
            </a:pP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Tank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TK 2.2 </a:t>
            </a: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was likely to have been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holding</a:t>
            </a: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tabLst>
                <a:tab pos="4508500" algn="r"/>
                <a:tab pos="449580" algn="l"/>
              </a:tabLst>
            </a:pPr>
            <a:r>
              <a:rPr lang="en-GB" sz="2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WASTEWATER</a:t>
            </a: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CONTAINING METHYL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ALCOHOL</a:t>
            </a: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ETHYL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ACRYLATE</a:t>
            </a: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WHITE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SPIRIT</a:t>
            </a: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XYLENE</a:t>
            </a: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20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H226 - </a:t>
            </a:r>
            <a:r>
              <a:rPr lang="en-US" sz="2000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Flammable</a:t>
            </a:r>
            <a:r>
              <a:rPr lang="en-US" sz="20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liquid and vapor; H411 - </a:t>
            </a:r>
            <a:r>
              <a:rPr lang="en-US" sz="2000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Toxic to aquatic </a:t>
            </a:r>
            <a:r>
              <a:rPr lang="en-US" sz="20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life with long-lasting effects</a:t>
            </a: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tabLst>
                <a:tab pos="4508500" algn="r"/>
                <a:tab pos="449580" algn="l"/>
              </a:tabLst>
            </a:pP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The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amount</a:t>
            </a: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directly involved in the event was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130 tonnes </a:t>
            </a:r>
            <a:endParaRPr lang="it-IT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A78690B2-65F4-ABD9-A918-22D315F9FE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869104"/>
              </p:ext>
            </p:extLst>
          </p:nvPr>
        </p:nvGraphicFramePr>
        <p:xfrm>
          <a:off x="4572000" y="2850343"/>
          <a:ext cx="7441486" cy="33447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87721">
                  <a:extLst>
                    <a:ext uri="{9D8B030D-6E8A-4147-A177-3AD203B41FA5}">
                      <a16:colId xmlns:a16="http://schemas.microsoft.com/office/drawing/2014/main" val="3039218269"/>
                    </a:ext>
                  </a:extLst>
                </a:gridCol>
                <a:gridCol w="3853765">
                  <a:extLst>
                    <a:ext uri="{9D8B030D-6E8A-4147-A177-3AD203B41FA5}">
                      <a16:colId xmlns:a16="http://schemas.microsoft.com/office/drawing/2014/main" val="3244504006"/>
                    </a:ext>
                  </a:extLst>
                </a:gridCol>
              </a:tblGrid>
              <a:tr h="648408"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08500" algn="r"/>
                          <a:tab pos="449580" algn="l"/>
                        </a:tabLst>
                        <a:defRPr/>
                      </a:pPr>
                      <a:r>
                        <a:rPr lang="en-GB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Other substances present at the establishment in the units affected (plants, units and storage on the forecourts)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  <a:tab pos="449580" algn="l"/>
                        </a:tabLst>
                      </a:pPr>
                      <a:endParaRPr lang="it-IT" sz="1800" b="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03751"/>
                  </a:ext>
                </a:extLst>
              </a:tr>
              <a:tr h="385185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  <a:tab pos="449580" algn="l"/>
                        </a:tabLst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</a:rPr>
                        <a:t>2-ethylhexyl-4-aminobenzoate </a:t>
                      </a:r>
                      <a:endParaRPr lang="it-IT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  <a:tab pos="449580" algn="l"/>
                        </a:tabLst>
                      </a:pPr>
                      <a:r>
                        <a:rPr lang="en-GB" sz="1800" b="0" dirty="0" err="1">
                          <a:solidFill>
                            <a:schemeClr val="tx1"/>
                          </a:solidFill>
                          <a:effectLst/>
                        </a:rPr>
                        <a:t>bis-Aminopropyl</a:t>
                      </a: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/>
                          </a:solidFill>
                          <a:effectLst/>
                        </a:rPr>
                        <a:t>ethylenediamine</a:t>
                      </a: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it-IT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34532"/>
                  </a:ext>
                </a:extLst>
              </a:tr>
              <a:tr h="385185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  <a:tab pos="449580" algn="l"/>
                        </a:tabLst>
                      </a:pPr>
                      <a:r>
                        <a:rPr lang="en-GB" sz="1800" b="0">
                          <a:solidFill>
                            <a:schemeClr val="tx1"/>
                          </a:solidFill>
                          <a:effectLst/>
                        </a:rPr>
                        <a:t>Xylene</a:t>
                      </a:r>
                      <a:endParaRPr lang="it-IT" sz="18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  <a:tab pos="449580" algn="l"/>
                        </a:tabLst>
                      </a:pPr>
                      <a:r>
                        <a:rPr lang="en-GB" sz="1800" b="0" dirty="0" err="1">
                          <a:solidFill>
                            <a:schemeClr val="tx1"/>
                          </a:solidFill>
                          <a:effectLst/>
                        </a:rPr>
                        <a:t>tert</a:t>
                      </a: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</a:rPr>
                        <a:t>-Butyl </a:t>
                      </a:r>
                      <a:r>
                        <a:rPr lang="en-GB" sz="1800" b="0" dirty="0" err="1">
                          <a:solidFill>
                            <a:schemeClr val="tx1"/>
                          </a:solidFill>
                          <a:effectLst/>
                        </a:rPr>
                        <a:t>hydroperoxide</a:t>
                      </a: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it-IT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527149"/>
                  </a:ext>
                </a:extLst>
              </a:tr>
              <a:tr h="385185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  <a:tab pos="449580" algn="l"/>
                        </a:tabLst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</a:rPr>
                        <a:t>Acetone </a:t>
                      </a:r>
                      <a:endParaRPr lang="it-IT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  <a:tab pos="449580" algn="l"/>
                        </a:tabLst>
                      </a:pPr>
                      <a:r>
                        <a:rPr lang="en-GB" sz="1800" b="0">
                          <a:solidFill>
                            <a:schemeClr val="tx1"/>
                          </a:solidFill>
                          <a:effectLst/>
                        </a:rPr>
                        <a:t>tert-Butylamine </a:t>
                      </a:r>
                      <a:endParaRPr lang="it-IT" sz="18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563251"/>
                  </a:ext>
                </a:extLst>
              </a:tr>
              <a:tr h="385185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  <a:tab pos="449580" algn="l"/>
                        </a:tabLst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</a:rPr>
                        <a:t>Methanol </a:t>
                      </a:r>
                      <a:endParaRPr lang="it-IT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  <a:tab pos="449580" algn="l"/>
                        </a:tabLst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</a:rPr>
                        <a:t>Ammonia </a:t>
                      </a:r>
                      <a:endParaRPr lang="it-IT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367783"/>
                  </a:ext>
                </a:extLst>
              </a:tr>
              <a:tr h="385185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  <a:tab pos="449580" algn="l"/>
                        </a:tabLst>
                      </a:pPr>
                      <a:r>
                        <a:rPr lang="en-GB" sz="1800" b="0">
                          <a:solidFill>
                            <a:schemeClr val="tx1"/>
                          </a:solidFill>
                          <a:effectLst/>
                        </a:rPr>
                        <a:t>Ethyl acrylate </a:t>
                      </a:r>
                      <a:endParaRPr lang="it-IT" sz="18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  <a:tab pos="449580" algn="l"/>
                        </a:tabLst>
                      </a:pPr>
                      <a:r>
                        <a:rPr lang="en-GB" sz="1800" b="0" dirty="0" err="1">
                          <a:solidFill>
                            <a:schemeClr val="tx1"/>
                          </a:solidFill>
                          <a:effectLst/>
                        </a:rPr>
                        <a:t>Diisopropylamine</a:t>
                      </a: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it-IT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8534739"/>
                  </a:ext>
                </a:extLst>
              </a:tr>
              <a:tr h="385185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  <a:tab pos="449580" algn="l"/>
                        </a:tabLst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</a:rPr>
                        <a:t>White spirit </a:t>
                      </a:r>
                      <a:endParaRPr lang="it-IT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  <a:tab pos="449580" algn="l"/>
                        </a:tabLst>
                      </a:pPr>
                      <a:r>
                        <a:rPr lang="en-GB" sz="1800" b="0" dirty="0" err="1">
                          <a:solidFill>
                            <a:schemeClr val="tx1"/>
                          </a:solidFill>
                          <a:effectLst/>
                        </a:rPr>
                        <a:t>Xylenic</a:t>
                      </a: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</a:rPr>
                        <a:t> mixture</a:t>
                      </a:r>
                      <a:endParaRPr lang="it-IT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031770"/>
                  </a:ext>
                </a:extLst>
              </a:tr>
              <a:tr h="385185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  <a:tab pos="449580" algn="l"/>
                        </a:tabLst>
                      </a:pPr>
                      <a:r>
                        <a:rPr lang="en-GB" sz="1800" b="0">
                          <a:solidFill>
                            <a:schemeClr val="tx1"/>
                          </a:solidFill>
                          <a:effectLst/>
                        </a:rPr>
                        <a:t>Morpholine </a:t>
                      </a:r>
                      <a:endParaRPr lang="it-IT" sz="18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08500" algn="r"/>
                          <a:tab pos="449580" algn="l"/>
                        </a:tabLst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it-IT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4327858"/>
                  </a:ext>
                </a:extLst>
              </a:tr>
            </a:tbl>
          </a:graphicData>
        </a:graphic>
      </p:graphicFrame>
      <p:pic>
        <p:nvPicPr>
          <p:cNvPr id="8" name="Picture 6" descr="Vertical Fiberglass Tanks">
            <a:extLst>
              <a:ext uri="{FF2B5EF4-FFF2-40B4-BE49-F238E27FC236}">
                <a16:creationId xmlns:a16="http://schemas.microsoft.com/office/drawing/2014/main" id="{319C75FA-D6E6-2663-49FC-C0842D7D2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6121" y="28576"/>
            <a:ext cx="2777488" cy="277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53C785BB-B4B3-1F3E-64CE-40798CEC6CEB}"/>
              </a:ext>
            </a:extLst>
          </p:cNvPr>
          <p:cNvGrpSpPr/>
          <p:nvPr/>
        </p:nvGrpSpPr>
        <p:grpSpPr>
          <a:xfrm>
            <a:off x="1644320" y="3958251"/>
            <a:ext cx="2884322" cy="1678170"/>
            <a:chOff x="1249465" y="3172408"/>
            <a:chExt cx="3558519" cy="1663367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690A89AF-04D9-A828-58E2-3EC0F385A708}"/>
                </a:ext>
              </a:extLst>
            </p:cNvPr>
            <p:cNvGrpSpPr/>
            <p:nvPr/>
          </p:nvGrpSpPr>
          <p:grpSpPr>
            <a:xfrm>
              <a:off x="2073774" y="3172408"/>
              <a:ext cx="2734210" cy="1380590"/>
              <a:chOff x="1304390" y="3387607"/>
              <a:chExt cx="2962810" cy="1544269"/>
            </a:xfrm>
          </p:grpSpPr>
          <p:pic>
            <p:nvPicPr>
              <p:cNvPr id="15" name="Picture 4" descr="Cisterna IBC 1000 Litri in plastica, usata/rigenerata, coperchio 150 mm, valvola di scarico 2&quot;, pallet in plastica, omologata ADR/ONU, colore neutro">
                <a:extLst>
                  <a:ext uri="{FF2B5EF4-FFF2-40B4-BE49-F238E27FC236}">
                    <a16:creationId xmlns:a16="http://schemas.microsoft.com/office/drawing/2014/main" id="{5EAA2288-C460-7696-2846-77B6CA6D23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99201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4390" y="3387607"/>
                <a:ext cx="972528" cy="9725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4" descr="Cisterna IBC 1000 Litri in plastica, usata/rigenerata, coperchio 150 mm, valvola di scarico 2&quot;, pallet in plastica, omologata ADR/ONU, colore neutro">
                <a:extLst>
                  <a:ext uri="{FF2B5EF4-FFF2-40B4-BE49-F238E27FC236}">
                    <a16:creationId xmlns:a16="http://schemas.microsoft.com/office/drawing/2014/main" id="{0E198AB1-3854-0D12-B186-A26D5D6C94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99201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90387" y="3398250"/>
                <a:ext cx="1195754" cy="1195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4" descr="Cisterna IBC 1000 Litri in plastica, usata/rigenerata, coperchio 150 mm, valvola di scarico 2&quot;, pallet in plastica, omologata ADR/ONU, colore neutro">
                <a:extLst>
                  <a:ext uri="{FF2B5EF4-FFF2-40B4-BE49-F238E27FC236}">
                    <a16:creationId xmlns:a16="http://schemas.microsoft.com/office/drawing/2014/main" id="{975132C7-E08B-EA3B-600A-B88339794F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99201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22931" y="3387607"/>
                <a:ext cx="1544269" cy="15442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91B6CBF6-4A68-77FD-6AA5-2E5E9692CE46}"/>
                </a:ext>
              </a:extLst>
            </p:cNvPr>
            <p:cNvGrpSpPr/>
            <p:nvPr/>
          </p:nvGrpSpPr>
          <p:grpSpPr>
            <a:xfrm>
              <a:off x="1249465" y="3291506"/>
              <a:ext cx="2962810" cy="1544269"/>
              <a:chOff x="1304390" y="3387607"/>
              <a:chExt cx="2962810" cy="1544269"/>
            </a:xfrm>
          </p:grpSpPr>
          <p:pic>
            <p:nvPicPr>
              <p:cNvPr id="12" name="Picture 4" descr="Cisterna IBC 1000 Litri in plastica, usata/rigenerata, coperchio 150 mm, valvola di scarico 2&quot;, pallet in plastica, omologata ADR/ONU, colore neutro">
                <a:extLst>
                  <a:ext uri="{FF2B5EF4-FFF2-40B4-BE49-F238E27FC236}">
                    <a16:creationId xmlns:a16="http://schemas.microsoft.com/office/drawing/2014/main" id="{B9CBA3E9-6873-A972-18A6-134D63558E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99201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4390" y="3387607"/>
                <a:ext cx="972528" cy="9725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4" descr="Cisterna IBC 1000 Litri in plastica, usata/rigenerata, coperchio 150 mm, valvola di scarico 2&quot;, pallet in plastica, omologata ADR/ONU, colore neutro">
                <a:extLst>
                  <a:ext uri="{FF2B5EF4-FFF2-40B4-BE49-F238E27FC236}">
                    <a16:creationId xmlns:a16="http://schemas.microsoft.com/office/drawing/2014/main" id="{5B0FB9C9-795F-5A26-2F68-7CEFEDEA15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email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0" b="99201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90387" y="3398250"/>
                <a:ext cx="1195754" cy="1195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4" descr="Cisterna IBC 1000 Litri in plastica, usata/rigenerata, coperchio 150 mm, valvola di scarico 2&quot;, pallet in plastica, omologata ADR/ONU, colore neutro">
                <a:extLst>
                  <a:ext uri="{FF2B5EF4-FFF2-40B4-BE49-F238E27FC236}">
                    <a16:creationId xmlns:a16="http://schemas.microsoft.com/office/drawing/2014/main" id="{CF98EDA9-A65C-A1B6-4DD2-230F79A903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email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0" b="99201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22931" y="3387607"/>
                <a:ext cx="1544269" cy="15442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3401E00F-E86F-64DF-02B3-8D1950F472D8}"/>
              </a:ext>
            </a:extLst>
          </p:cNvPr>
          <p:cNvGrpSpPr/>
          <p:nvPr/>
        </p:nvGrpSpPr>
        <p:grpSpPr>
          <a:xfrm>
            <a:off x="113607" y="4652180"/>
            <a:ext cx="2707454" cy="1902962"/>
            <a:chOff x="770133" y="4467404"/>
            <a:chExt cx="2691815" cy="1770692"/>
          </a:xfrm>
        </p:grpSpPr>
        <p:pic>
          <p:nvPicPr>
            <p:cNvPr id="19" name="Picture 2" descr="Fusto 217 L rigenerato con 2 tappi - Interno grezzo - Manutan">
              <a:extLst>
                <a:ext uri="{FF2B5EF4-FFF2-40B4-BE49-F238E27FC236}">
                  <a16:creationId xmlns:a16="http://schemas.microsoft.com/office/drawing/2014/main" id="{ABE7841F-D6D8-232B-777B-F682F9E879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9588" y="4467404"/>
              <a:ext cx="988991" cy="1002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Fusto 217 L rigenerato con 2 tappi - Interno grezzo - Manutan">
              <a:extLst>
                <a:ext uri="{FF2B5EF4-FFF2-40B4-BE49-F238E27FC236}">
                  <a16:creationId xmlns:a16="http://schemas.microsoft.com/office/drawing/2014/main" id="{6CF40100-46EF-740C-0747-A0326CB5DE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email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7188" y="4545828"/>
              <a:ext cx="1097483" cy="1112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Fusto 217 L rigenerato con 2 tappi - Interno grezzo - Manutan">
              <a:extLst>
                <a:ext uri="{FF2B5EF4-FFF2-40B4-BE49-F238E27FC236}">
                  <a16:creationId xmlns:a16="http://schemas.microsoft.com/office/drawing/2014/main" id="{526A488E-DC04-4343-D69A-756B4BB9A1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email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0507" y="4660399"/>
              <a:ext cx="1171441" cy="1187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Fusto 217 L rigenerato con 2 tappi - Interno grezzo - Manutan">
              <a:extLst>
                <a:ext uri="{FF2B5EF4-FFF2-40B4-BE49-F238E27FC236}">
                  <a16:creationId xmlns:a16="http://schemas.microsoft.com/office/drawing/2014/main" id="{5BB210F8-CEFF-6DC8-67E1-53D9ECFCE8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email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133" y="4667979"/>
              <a:ext cx="1192430" cy="1125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Fusto 217 L rigenerato con 2 tappi - Interno grezzo - Manutan">
              <a:extLst>
                <a:ext uri="{FF2B5EF4-FFF2-40B4-BE49-F238E27FC236}">
                  <a16:creationId xmlns:a16="http://schemas.microsoft.com/office/drawing/2014/main" id="{52DFD19D-4CFD-567F-A842-C98C894AEB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email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6348" y="4830685"/>
              <a:ext cx="1273116" cy="1201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Fusto 217 L rigenerato con 2 tappi - Interno grezzo - Manutan">
              <a:extLst>
                <a:ext uri="{FF2B5EF4-FFF2-40B4-BE49-F238E27FC236}">
                  <a16:creationId xmlns:a16="http://schemas.microsoft.com/office/drawing/2014/main" id="{A93EC218-88B7-4CD4-33F0-5439EAF6E7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email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2803" y="5003897"/>
              <a:ext cx="1307337" cy="1234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58986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C334D8-F50A-14B4-F181-EE22713ED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Accident</a:t>
            </a:r>
            <a:r>
              <a:rPr lang="it-IT" dirty="0"/>
              <a:t> </a:t>
            </a:r>
            <a:r>
              <a:rPr lang="it-IT" dirty="0" err="1"/>
              <a:t>dynamic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969959-CC40-600A-656F-974818561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08174"/>
            <a:ext cx="7712869" cy="4928307"/>
          </a:xfrm>
        </p:spPr>
        <p:txBody>
          <a:bodyPr/>
          <a:lstStyle/>
          <a:p>
            <a:pPr algn="just"/>
            <a:r>
              <a:rPr lang="en-US" dirty="0"/>
              <a:t>The accident occurred in the </a:t>
            </a:r>
            <a:r>
              <a:rPr lang="en-US" dirty="0">
                <a:solidFill>
                  <a:srgbClr val="FF0000"/>
                </a:solidFill>
              </a:rPr>
              <a:t>morning</a:t>
            </a:r>
            <a:r>
              <a:rPr lang="en-US" dirty="0"/>
              <a:t> during </a:t>
            </a:r>
            <a:r>
              <a:rPr lang="en-US" dirty="0">
                <a:solidFill>
                  <a:srgbClr val="FF0000"/>
                </a:solidFill>
              </a:rPr>
              <a:t>modification</a:t>
            </a:r>
            <a:r>
              <a:rPr lang="en-US" dirty="0"/>
              <a:t> works, by an </a:t>
            </a:r>
            <a:r>
              <a:rPr lang="en-US" dirty="0">
                <a:solidFill>
                  <a:srgbClr val="FF0000"/>
                </a:solidFill>
              </a:rPr>
              <a:t>external firm</a:t>
            </a:r>
            <a:r>
              <a:rPr lang="en-US" dirty="0"/>
              <a:t>, which was connecting </a:t>
            </a:r>
            <a:r>
              <a:rPr lang="en-US" dirty="0">
                <a:solidFill>
                  <a:srgbClr val="FF0000"/>
                </a:solidFill>
              </a:rPr>
              <a:t>tank TK 2.2 to the wastewater network</a:t>
            </a:r>
          </a:p>
          <a:p>
            <a:pPr algn="just"/>
            <a:r>
              <a:rPr lang="en-US" dirty="0"/>
              <a:t>One hour </a:t>
            </a:r>
            <a:r>
              <a:rPr lang="en-US" dirty="0">
                <a:solidFill>
                  <a:srgbClr val="FF0000"/>
                </a:solidFill>
              </a:rPr>
              <a:t>before</a:t>
            </a:r>
            <a:r>
              <a:rPr lang="en-US" dirty="0"/>
              <a:t> the event, these </a:t>
            </a:r>
            <a:r>
              <a:rPr lang="en-US" dirty="0">
                <a:solidFill>
                  <a:srgbClr val="FF0000"/>
                </a:solidFill>
              </a:rPr>
              <a:t>workers had cut the pipe</a:t>
            </a:r>
            <a:r>
              <a:rPr lang="en-US" dirty="0"/>
              <a:t> that was being worked on</a:t>
            </a:r>
          </a:p>
          <a:p>
            <a:pPr algn="just"/>
            <a:r>
              <a:rPr lang="en-US" dirty="0"/>
              <a:t>The event occurred when </a:t>
            </a:r>
            <a:r>
              <a:rPr lang="en-US" dirty="0">
                <a:solidFill>
                  <a:srgbClr val="FF0000"/>
                </a:solidFill>
              </a:rPr>
              <a:t>the cut pipe was being sealed</a:t>
            </a:r>
            <a:r>
              <a:rPr lang="en-US" dirty="0"/>
              <a:t>, while an </a:t>
            </a:r>
            <a:r>
              <a:rPr lang="en-US" dirty="0">
                <a:solidFill>
                  <a:srgbClr val="FF0000"/>
                </a:solidFill>
              </a:rPr>
              <a:t>electric arc welder </a:t>
            </a:r>
            <a:r>
              <a:rPr lang="en-US" dirty="0"/>
              <a:t>was in use </a:t>
            </a:r>
          </a:p>
          <a:p>
            <a:pPr algn="just"/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trigger</a:t>
            </a:r>
            <a:r>
              <a:rPr lang="en-US" dirty="0"/>
              <a:t> gave rise to the </a:t>
            </a:r>
            <a:r>
              <a:rPr lang="en-US" dirty="0">
                <a:solidFill>
                  <a:srgbClr val="FF0000"/>
                </a:solidFill>
              </a:rPr>
              <a:t>explosion and catastrophic rupture </a:t>
            </a:r>
            <a:r>
              <a:rPr lang="en-US" dirty="0"/>
              <a:t>of the atmospheric </a:t>
            </a:r>
            <a:r>
              <a:rPr lang="en-US" dirty="0">
                <a:solidFill>
                  <a:srgbClr val="FF0000"/>
                </a:solidFill>
              </a:rPr>
              <a:t>tank</a:t>
            </a:r>
          </a:p>
          <a:p>
            <a:pPr algn="just"/>
            <a:r>
              <a:rPr lang="en-US" dirty="0"/>
              <a:t>An </a:t>
            </a:r>
            <a:r>
              <a:rPr lang="en-US" dirty="0">
                <a:solidFill>
                  <a:srgbClr val="FF0000"/>
                </a:solidFill>
              </a:rPr>
              <a:t>internal domino effect </a:t>
            </a:r>
            <a:r>
              <a:rPr lang="en-US" dirty="0"/>
              <a:t>was generated, in a succession of </a:t>
            </a:r>
            <a:r>
              <a:rPr lang="en-US" dirty="0">
                <a:solidFill>
                  <a:srgbClr val="FF0000"/>
                </a:solidFill>
              </a:rPr>
              <a:t>fires and explosions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95F24B5-0FAE-B162-043E-EFD3F2D5A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BC12-A084-134F-A110-B94253968681}" type="slidenum">
              <a:rPr lang="it-IT" smtClean="0"/>
              <a:t>15</a:t>
            </a:fld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EC6DFBE-733A-33A5-5F97-9C47604F37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47" r="-837"/>
          <a:stretch/>
        </p:blipFill>
        <p:spPr>
          <a:xfrm>
            <a:off x="8900795" y="1752204"/>
            <a:ext cx="2990599" cy="33535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20970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3823A3-EB3B-82DA-59A9-6AC5259AC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Emergency </a:t>
            </a:r>
            <a:r>
              <a:rPr lang="it-IT" dirty="0" err="1"/>
              <a:t>response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A4472FD-8CBB-320C-17F7-FC4DFA0E2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BC12-A084-134F-A110-B94253968681}" type="slidenum">
              <a:rPr lang="it-IT" smtClean="0"/>
              <a:t>16</a:t>
            </a:fld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A864FDC-3A67-B5C7-23D2-CE5443AC86AD}"/>
              </a:ext>
            </a:extLst>
          </p:cNvPr>
          <p:cNvSpPr/>
          <p:nvPr/>
        </p:nvSpPr>
        <p:spPr>
          <a:xfrm>
            <a:off x="454970" y="898816"/>
            <a:ext cx="11229030" cy="149201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tabLst>
                <a:tab pos="4508500" algn="r"/>
                <a:tab pos="449580" algn="l"/>
              </a:tabLst>
            </a:pP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The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External Emergency Plan </a:t>
            </a: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(EEP) was activated by the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Prefect</a:t>
            </a: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’s Office, following first notification from the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fire brigade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tabLst>
                <a:tab pos="4508500" algn="r"/>
                <a:tab pos="449580" algn="l"/>
              </a:tabLst>
            </a:pP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People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living in the industrial district 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within 1 km 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radius of the establishment were asked to 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stay at home 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with the 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windows closed 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until the emergency was over</a:t>
            </a:r>
            <a:endParaRPr lang="en-US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Venezia, esplosione e incendio in industria chimica a Porto Marghera: due  ustionati. Cessato allarme inquinamento dopo 4 ore - Il Fatto Quotidiano">
            <a:extLst>
              <a:ext uri="{FF2B5EF4-FFF2-40B4-BE49-F238E27FC236}">
                <a16:creationId xmlns:a16="http://schemas.microsoft.com/office/drawing/2014/main" id="{F2643804-1FDA-1E5B-A962-8E34DA934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2978" y="2425908"/>
            <a:ext cx="6572250" cy="34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67E43CCF-6CE8-6135-3E59-2135CDABDF2D}"/>
              </a:ext>
            </a:extLst>
          </p:cNvPr>
          <p:cNvSpPr/>
          <p:nvPr/>
        </p:nvSpPr>
        <p:spPr>
          <a:xfrm>
            <a:off x="454970" y="2474974"/>
            <a:ext cx="4585382" cy="318478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tabLst>
                <a:tab pos="4508500" algn="r"/>
                <a:tab pos="449580" algn="l"/>
              </a:tabLst>
            </a:pP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Following intervention </a:t>
            </a: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by the off-site external emergency services, the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fire</a:t>
            </a: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was brought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under control </a:t>
            </a: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at 14:00, and the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emergency</a:t>
            </a: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was declared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over</a:t>
            </a: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at 17:00 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tabLst>
                <a:tab pos="4508500" algn="r"/>
                <a:tab pos="449580" algn="l"/>
              </a:tabLst>
            </a:pP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Approximately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30 fire brigade vehicles </a:t>
            </a: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attended with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90 firefighters</a:t>
            </a: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including from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neighbouring</a:t>
            </a: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stations</a:t>
            </a:r>
            <a:endParaRPr lang="it-IT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596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608E74-2DDA-7AC4-B5FA-CAE4B73A9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2" y="344515"/>
            <a:ext cx="10845800" cy="632402"/>
          </a:xfrm>
        </p:spPr>
        <p:txBody>
          <a:bodyPr>
            <a:normAutofit/>
          </a:bodyPr>
          <a:lstStyle/>
          <a:p>
            <a:r>
              <a:rPr lang="en-US" sz="2800" dirty="0"/>
              <a:t>Consequences on equipment and structure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D9E79CE-9CB3-141B-FA40-2DC5217E0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BC12-A084-134F-A110-B94253968681}" type="slidenum">
              <a:rPr lang="it-IT" smtClean="0"/>
              <a:t>17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D3BA013-E20A-D534-1311-9FA6D663C1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6194" y="3231513"/>
            <a:ext cx="2453334" cy="295802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FF339C5-02AE-EA87-7374-096798CE6A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747" y="302455"/>
            <a:ext cx="4021198" cy="254570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0AA0555-867F-68D6-420B-14F59CE196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402" y="3454671"/>
            <a:ext cx="3422996" cy="232481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E4C3C85-E0F9-9B6B-3238-3FCC58FCB73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614" y="1432412"/>
            <a:ext cx="2878314" cy="471459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703F5E5-4B2D-DB16-BEE6-852E9DE653C6}"/>
              </a:ext>
            </a:extLst>
          </p:cNvPr>
          <p:cNvSpPr txBox="1"/>
          <p:nvPr/>
        </p:nvSpPr>
        <p:spPr>
          <a:xfrm>
            <a:off x="8127009" y="3576424"/>
            <a:ext cx="1249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rgbClr val="26436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IBC and DRUMS </a:t>
            </a:r>
          </a:p>
          <a:p>
            <a:pPr algn="r"/>
            <a:r>
              <a:rPr lang="it-IT" sz="1600" dirty="0">
                <a:solidFill>
                  <a:srgbClr val="26436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&gt;&gt;&gt;&gt;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21B5E45-691F-CDE6-685E-704CF34C5A57}"/>
              </a:ext>
            </a:extLst>
          </p:cNvPr>
          <p:cNvSpPr txBox="1"/>
          <p:nvPr/>
        </p:nvSpPr>
        <p:spPr>
          <a:xfrm>
            <a:off x="6854481" y="412930"/>
            <a:ext cx="962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 err="1">
                <a:solidFill>
                  <a:srgbClr val="26436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Tanker</a:t>
            </a:r>
            <a:r>
              <a:rPr lang="it-IT" sz="1600" dirty="0">
                <a:solidFill>
                  <a:srgbClr val="26436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Truck &gt;&gt;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6517874-BF13-95EA-34CB-9FD03817C6BE}"/>
              </a:ext>
            </a:extLst>
          </p:cNvPr>
          <p:cNvSpPr txBox="1"/>
          <p:nvPr/>
        </p:nvSpPr>
        <p:spPr>
          <a:xfrm>
            <a:off x="7639886" y="5181853"/>
            <a:ext cx="9288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26436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&lt;&lt;&lt;&lt; </a:t>
            </a:r>
            <a:r>
              <a:rPr lang="it-IT" sz="1600" dirty="0" err="1">
                <a:solidFill>
                  <a:srgbClr val="26436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</a:t>
            </a:r>
            <a:r>
              <a:rPr lang="it-IT" sz="1600" dirty="0">
                <a:solidFill>
                  <a:srgbClr val="26436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Unit #6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7B51AF2-053C-EC4A-DF36-25621DA059FE}"/>
              </a:ext>
            </a:extLst>
          </p:cNvPr>
          <p:cNvSpPr txBox="1"/>
          <p:nvPr/>
        </p:nvSpPr>
        <p:spPr>
          <a:xfrm>
            <a:off x="1010906" y="5877986"/>
            <a:ext cx="3381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 err="1">
                <a:solidFill>
                  <a:srgbClr val="26436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Collapsed</a:t>
            </a:r>
            <a:r>
              <a:rPr lang="it-IT" sz="1600" dirty="0">
                <a:solidFill>
                  <a:srgbClr val="26436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Fiberglass tank 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0E9938E4-22B3-3960-158E-1ACA712A0A3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86" y="961102"/>
            <a:ext cx="4000390" cy="222788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01CE674-E5E8-92CB-0CE3-AD0CD5A03AD5}"/>
              </a:ext>
            </a:extLst>
          </p:cNvPr>
          <p:cNvSpPr txBox="1"/>
          <p:nvPr/>
        </p:nvSpPr>
        <p:spPr>
          <a:xfrm>
            <a:off x="4440505" y="885722"/>
            <a:ext cx="2150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26436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&lt;&lt; </a:t>
            </a:r>
            <a:r>
              <a:rPr lang="it-IT" sz="1600" dirty="0" err="1">
                <a:solidFill>
                  <a:srgbClr val="26436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</a:t>
            </a:r>
            <a:r>
              <a:rPr lang="it-IT" sz="1600" dirty="0">
                <a:solidFill>
                  <a:srgbClr val="26436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Unit #3</a:t>
            </a:r>
          </a:p>
        </p:txBody>
      </p:sp>
    </p:spTree>
    <p:extLst>
      <p:ext uri="{BB962C8B-B14F-4D97-AF65-F5344CB8AC3E}">
        <p14:creationId xmlns:p14="http://schemas.microsoft.com/office/powerpoint/2010/main" val="1250619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619E78-1434-1DC9-1C84-C8524F266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Damage</a:t>
            </a:r>
            <a:r>
              <a:rPr lang="it-IT" dirty="0"/>
              <a:t> to human health, </a:t>
            </a:r>
            <a:r>
              <a:rPr lang="it-IT" dirty="0" err="1"/>
              <a:t>environment</a:t>
            </a:r>
            <a:r>
              <a:rPr lang="it-IT" dirty="0"/>
              <a:t> and </a:t>
            </a:r>
            <a:r>
              <a:rPr lang="it-IT" dirty="0" err="1"/>
              <a:t>property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BACC9DE-146F-3661-1534-1822A9E3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BC12-A084-134F-A110-B94253968681}" type="slidenum">
              <a:rPr lang="it-IT" smtClean="0"/>
              <a:t>18</a:t>
            </a:fld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1F83C54-B2B1-ED55-DCF2-7944C55383C0}"/>
              </a:ext>
            </a:extLst>
          </p:cNvPr>
          <p:cNvSpPr/>
          <p:nvPr/>
        </p:nvSpPr>
        <p:spPr>
          <a:xfrm>
            <a:off x="838200" y="900769"/>
            <a:ext cx="8900160" cy="535531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tabLst>
                <a:tab pos="4508500" algn="r"/>
                <a:tab pos="449580" algn="l"/>
              </a:tabLst>
            </a:pPr>
            <a:r>
              <a:rPr lang="en-GB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employees </a:t>
            </a:r>
            <a:r>
              <a:rPr lang="en-GB" sz="2000" dirty="0">
                <a:solidFill>
                  <a:srgbClr val="26436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sustained </a:t>
            </a:r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burns</a:t>
            </a:r>
            <a:r>
              <a:rPr lang="en-GB" sz="2000" dirty="0">
                <a:solidFill>
                  <a:srgbClr val="26436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30-40% of their </a:t>
            </a:r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bodies</a:t>
            </a:r>
            <a:r>
              <a:rPr lang="en-GB" sz="2000" dirty="0">
                <a:solidFill>
                  <a:srgbClr val="26436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hospitalised</a:t>
            </a:r>
            <a:r>
              <a:rPr lang="en-GB" sz="2000" dirty="0">
                <a:solidFill>
                  <a:srgbClr val="26436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 2 months, but at the end they </a:t>
            </a:r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recovered well</a:t>
            </a:r>
            <a:endParaRPr lang="en-GB" sz="2000" dirty="0">
              <a:solidFill>
                <a:srgbClr val="264368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  <a:tabLst>
                <a:tab pos="4508500" algn="r"/>
                <a:tab pos="449580" algn="l"/>
              </a:tabLst>
            </a:pPr>
            <a:r>
              <a:rPr lang="en-GB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employees </a:t>
            </a:r>
            <a:r>
              <a:rPr lang="en-GB" sz="2000" dirty="0">
                <a:solidFill>
                  <a:srgbClr val="26436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first degree </a:t>
            </a:r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burns</a:t>
            </a:r>
            <a:r>
              <a:rPr lang="en-GB" sz="2000" dirty="0">
                <a:solidFill>
                  <a:srgbClr val="26436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the </a:t>
            </a:r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face and neck</a:t>
            </a:r>
            <a:r>
              <a:rPr lang="en-GB" sz="2000" dirty="0">
                <a:solidFill>
                  <a:srgbClr val="26436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inhalation of </a:t>
            </a:r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toxic fumes</a:t>
            </a:r>
            <a:r>
              <a:rPr lang="en-GB" sz="2000" dirty="0">
                <a:solidFill>
                  <a:srgbClr val="26436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multiple </a:t>
            </a:r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bruises</a:t>
            </a:r>
            <a:r>
              <a:rPr lang="en-GB" sz="2000" dirty="0">
                <a:solidFill>
                  <a:srgbClr val="26436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they </a:t>
            </a:r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recovered in a couple of weeks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tabLst>
                <a:tab pos="4508500" algn="r"/>
                <a:tab pos="449580" algn="l"/>
              </a:tabLst>
            </a:pPr>
            <a:br>
              <a:rPr lang="en-US" sz="2000" dirty="0">
                <a:solidFill>
                  <a:srgbClr val="26436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i="1" dirty="0">
                <a:solidFill>
                  <a:srgbClr val="26436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EUR 35,000,000 (</a:t>
            </a:r>
            <a:r>
              <a:rPr lang="en-US" sz="20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material losses</a:t>
            </a:r>
            <a:r>
              <a:rPr lang="en-US" sz="2000" i="1" dirty="0">
                <a:solidFill>
                  <a:srgbClr val="26436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tabLst>
                <a:tab pos="4508500" algn="r"/>
                <a:tab pos="449580" algn="l"/>
              </a:tabLst>
            </a:pPr>
            <a:r>
              <a:rPr lang="en-US" sz="2000" i="1" dirty="0">
                <a:solidFill>
                  <a:srgbClr val="26436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EUR 14,000,000 (</a:t>
            </a:r>
            <a:r>
              <a:rPr lang="en-US" sz="20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response</a:t>
            </a:r>
            <a:r>
              <a:rPr lang="en-US" sz="2000" i="1" dirty="0">
                <a:solidFill>
                  <a:srgbClr val="26436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clean-up, restoration costs)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tabLst>
                <a:tab pos="4508500" algn="r"/>
                <a:tab pos="449580" algn="l"/>
              </a:tabLst>
            </a:pPr>
            <a:endParaRPr lang="en-US" sz="2000" dirty="0">
              <a:solidFill>
                <a:srgbClr val="264368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  <a:tabLst>
                <a:tab pos="4508500" algn="r"/>
                <a:tab pos="449580" algn="l"/>
              </a:tabLst>
            </a:pPr>
            <a:endParaRPr lang="en-US" sz="2000" dirty="0">
              <a:solidFill>
                <a:srgbClr val="264368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  <a:tabLst>
                <a:tab pos="4508500" algn="r"/>
                <a:tab pos="449580" algn="l"/>
              </a:tabLst>
            </a:pPr>
            <a:endParaRPr lang="en-US" sz="2000" dirty="0">
              <a:solidFill>
                <a:srgbClr val="264368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  <a:tabLst>
                <a:tab pos="4508500" algn="r"/>
                <a:tab pos="449580" algn="l"/>
              </a:tabLst>
            </a:pPr>
            <a:endParaRPr lang="en-US" sz="2000" dirty="0">
              <a:solidFill>
                <a:srgbClr val="264368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  <a:tabLst>
                <a:tab pos="4508500" algn="r"/>
                <a:tab pos="449580" algn="l"/>
              </a:tabLst>
            </a:pPr>
            <a:endParaRPr lang="en-US" sz="1000" dirty="0">
              <a:solidFill>
                <a:srgbClr val="264368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  <a:tabLst>
                <a:tab pos="4508500" algn="r"/>
                <a:tab pos="449580" algn="l"/>
              </a:tabLst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pollutants </a:t>
            </a:r>
            <a:r>
              <a:rPr lang="en-US" sz="2000" dirty="0">
                <a:solidFill>
                  <a:srgbClr val="26436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were found in the waters of the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Lagoon</a:t>
            </a:r>
            <a:r>
              <a:rPr lang="en-US" sz="2000" dirty="0">
                <a:solidFill>
                  <a:srgbClr val="26436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traces</a:t>
            </a:r>
            <a:r>
              <a:rPr lang="en-US" sz="2000" dirty="0">
                <a:solidFill>
                  <a:srgbClr val="26436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were found in the industrial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canals</a:t>
            </a:r>
            <a:endParaRPr lang="it-IT" sz="2000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C9417ED-A00F-06DE-FD6E-EEBD693640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578" y="3746559"/>
            <a:ext cx="5265627" cy="147196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74EAEB3-7071-6FAF-90B9-7A1C1B3C58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4584" y="1083935"/>
            <a:ext cx="1900169" cy="502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40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9BA86C-F62A-A7C5-ED17-1AA87F624B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b="1" dirty="0">
                <a:latin typeface="+mj-lt"/>
                <a:ea typeface="+mj-ea"/>
                <a:cs typeface="+mj-cs"/>
              </a:rPr>
              <a:t>Lessons Learned and Conclusions</a:t>
            </a:r>
            <a:br>
              <a:rPr lang="en-US" sz="3600" b="1" dirty="0">
                <a:latin typeface="+mj-lt"/>
                <a:ea typeface="+mj-ea"/>
                <a:cs typeface="+mj-cs"/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60777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Program and </a:t>
            </a:r>
            <a:r>
              <a:rPr lang="en-US" dirty="0">
                <a:solidFill>
                  <a:srgbClr val="0070C0"/>
                </a:solidFill>
              </a:rPr>
              <a:t>themes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5D192A"/>
                </a:solidFill>
                <a:latin typeface="+mj-lt"/>
                <a:ea typeface="+mj-ea"/>
                <a:cs typeface="+mj-cs"/>
              </a:rPr>
              <a:t>Introduction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5D192A"/>
                </a:solidFill>
                <a:latin typeface="+mj-lt"/>
                <a:ea typeface="+mj-ea"/>
                <a:cs typeface="+mj-cs"/>
              </a:rPr>
              <a:t>Background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5D192A"/>
                </a:solidFill>
                <a:latin typeface="+mj-lt"/>
                <a:ea typeface="+mj-ea"/>
                <a:cs typeface="+mj-cs"/>
              </a:rPr>
              <a:t>Accident Reporting Method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5D192A"/>
                </a:solidFill>
                <a:latin typeface="+mj-lt"/>
                <a:ea typeface="+mj-ea"/>
                <a:cs typeface="+mj-cs"/>
              </a:rPr>
              <a:t>Lessons Learned and Conclusions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9A257-EF51-1143-86C6-A9B49B62A14A}" type="slidenum">
              <a:rPr lang="it-IT" smtClean="0"/>
              <a:pPr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43462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319E07-7465-A7D0-3D62-643C785DD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Lessons</a:t>
            </a:r>
            <a:r>
              <a:rPr lang="it-IT" dirty="0"/>
              <a:t> </a:t>
            </a:r>
            <a:r>
              <a:rPr lang="it-IT" dirty="0" err="1"/>
              <a:t>learned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74049BA-452F-7CE9-3850-4B710F291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dirty="0"/>
              <a:t>A risk analysis on all </a:t>
            </a:r>
            <a:r>
              <a:rPr lang="en-US" dirty="0">
                <a:solidFill>
                  <a:srgbClr val="FF0000"/>
                </a:solidFill>
              </a:rPr>
              <a:t>changes</a:t>
            </a:r>
            <a:r>
              <a:rPr lang="en-US" dirty="0"/>
              <a:t> (</a:t>
            </a:r>
            <a:r>
              <a:rPr lang="en-US" dirty="0">
                <a:solidFill>
                  <a:srgbClr val="FF0000"/>
                </a:solidFill>
              </a:rPr>
              <a:t>preliminary</a:t>
            </a:r>
            <a:r>
              <a:rPr lang="en-US" dirty="0"/>
              <a:t> risks, risks during </a:t>
            </a:r>
            <a:r>
              <a:rPr lang="en-US" dirty="0">
                <a:solidFill>
                  <a:srgbClr val="FF0000"/>
                </a:solidFill>
              </a:rPr>
              <a:t>implementation</a:t>
            </a:r>
            <a:r>
              <a:rPr lang="en-US" dirty="0"/>
              <a:t> and risks during </a:t>
            </a:r>
            <a:r>
              <a:rPr lang="en-US" dirty="0">
                <a:solidFill>
                  <a:srgbClr val="FF0000"/>
                </a:solidFill>
              </a:rPr>
              <a:t>operation</a:t>
            </a:r>
            <a:r>
              <a:rPr lang="en-US" dirty="0"/>
              <a:t>), resulting in the identification of </a:t>
            </a:r>
            <a:r>
              <a:rPr lang="en-US" dirty="0">
                <a:solidFill>
                  <a:srgbClr val="FF0000"/>
                </a:solidFill>
              </a:rPr>
              <a:t>preventive and protective measures </a:t>
            </a:r>
            <a:r>
              <a:rPr lang="en-US" dirty="0"/>
              <a:t>to be implemented, as well as the related </a:t>
            </a:r>
            <a:r>
              <a:rPr lang="en-US" dirty="0">
                <a:solidFill>
                  <a:srgbClr val="FF0000"/>
                </a:solidFill>
              </a:rPr>
              <a:t>training activities </a:t>
            </a:r>
            <a:r>
              <a:rPr lang="en-US" dirty="0"/>
              <a:t>for the staff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dirty="0"/>
              <a:t>Always keep systems subject to </a:t>
            </a:r>
            <a:r>
              <a:rPr lang="en-US" dirty="0">
                <a:solidFill>
                  <a:srgbClr val="FF0000"/>
                </a:solidFill>
              </a:rPr>
              <a:t>modification works under isolated and inert conditions</a:t>
            </a:r>
            <a:r>
              <a:rPr lang="en-US" dirty="0"/>
              <a:t> to prevent the environmental conditions from changing, which could lead to the </a:t>
            </a:r>
            <a:r>
              <a:rPr lang="en-US" dirty="0">
                <a:solidFill>
                  <a:srgbClr val="FF0000"/>
                </a:solidFill>
              </a:rPr>
              <a:t>formation of potentially flammable and/or explosive atmospheres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CAB078D-B68D-30FB-DE1D-4BEC8B753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BC12-A084-134F-A110-B94253968681}" type="slidenum">
              <a:rPr lang="it-IT" smtClean="0"/>
              <a:t>20</a:t>
            </a:fld>
            <a:endParaRPr lang="it-IT"/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3E14381B-7CC7-EAA2-A6BD-B3622BCD93E1}"/>
              </a:ext>
            </a:extLst>
          </p:cNvPr>
          <p:cNvSpPr/>
          <p:nvPr/>
        </p:nvSpPr>
        <p:spPr>
          <a:xfrm>
            <a:off x="7615238" y="6356350"/>
            <a:ext cx="1843087" cy="365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3723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319E07-7465-A7D0-3D62-643C785DD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Lessons</a:t>
            </a:r>
            <a:r>
              <a:rPr lang="it-IT" dirty="0"/>
              <a:t> </a:t>
            </a:r>
            <a:r>
              <a:rPr lang="it-IT" dirty="0" err="1"/>
              <a:t>learned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74049BA-452F-7CE9-3850-4B710F291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work permit </a:t>
            </a:r>
            <a:r>
              <a:rPr lang="en-US" dirty="0"/>
              <a:t>process must always pay attention to: </a:t>
            </a:r>
            <a:r>
              <a:rPr lang="en-US" dirty="0">
                <a:solidFill>
                  <a:srgbClr val="FF0000"/>
                </a:solidFill>
              </a:rPr>
              <a:t>checks</a:t>
            </a:r>
            <a:r>
              <a:rPr lang="en-US" dirty="0"/>
              <a:t> prior to and/or during the </a:t>
            </a:r>
            <a:r>
              <a:rPr lang="en-US" dirty="0">
                <a:solidFill>
                  <a:srgbClr val="FF0000"/>
                </a:solidFill>
              </a:rPr>
              <a:t>performance of the activities</a:t>
            </a:r>
            <a:r>
              <a:rPr lang="en-US" dirty="0"/>
              <a:t>; </a:t>
            </a:r>
            <a:r>
              <a:rPr lang="en-US" dirty="0">
                <a:solidFill>
                  <a:srgbClr val="FF0000"/>
                </a:solidFill>
              </a:rPr>
              <a:t>supervision</a:t>
            </a:r>
            <a:r>
              <a:rPr lang="en-US" dirty="0"/>
              <a:t> by the persons responsible; </a:t>
            </a:r>
            <a:r>
              <a:rPr lang="en-US" dirty="0">
                <a:solidFill>
                  <a:srgbClr val="FF0000"/>
                </a:solidFill>
              </a:rPr>
              <a:t>formalization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dirty="0"/>
              <a:t>Follow the </a:t>
            </a:r>
            <a:r>
              <a:rPr lang="en-US" dirty="0">
                <a:solidFill>
                  <a:srgbClr val="FF0000"/>
                </a:solidFill>
              </a:rPr>
              <a:t>procedures</a:t>
            </a:r>
            <a:r>
              <a:rPr lang="en-US" dirty="0"/>
              <a:t> for the correct </a:t>
            </a:r>
            <a:r>
              <a:rPr lang="en-US" dirty="0">
                <a:solidFill>
                  <a:srgbClr val="FF0000"/>
                </a:solidFill>
              </a:rPr>
              <a:t>positioning of stores of hazardous substances </a:t>
            </a:r>
            <a:r>
              <a:rPr lang="en-US" dirty="0"/>
              <a:t>and mixtures on the </a:t>
            </a:r>
            <a:r>
              <a:rPr lang="en-US" dirty="0">
                <a:solidFill>
                  <a:srgbClr val="FF0000"/>
                </a:solidFill>
              </a:rPr>
              <a:t>forecourt</a:t>
            </a:r>
            <a:r>
              <a:rPr lang="en-US" dirty="0"/>
              <a:t> (e.g. tanks, drums, IBCs, etc.), including related fire </a:t>
            </a:r>
            <a:r>
              <a:rPr lang="en-US" dirty="0">
                <a:solidFill>
                  <a:srgbClr val="FF0000"/>
                </a:solidFill>
              </a:rPr>
              <a:t>protection systems </a:t>
            </a:r>
            <a:r>
              <a:rPr lang="en-US" dirty="0"/>
              <a:t>and equipment, as a result of an appropriate </a:t>
            </a:r>
            <a:r>
              <a:rPr lang="en-US" dirty="0">
                <a:solidFill>
                  <a:srgbClr val="FF0000"/>
                </a:solidFill>
              </a:rPr>
              <a:t>risk analysis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CAB078D-B68D-30FB-DE1D-4BEC8B753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BC12-A084-134F-A110-B94253968681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9627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1B2161-FFFA-FBB8-2B99-43F0CCC7A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Discussion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A0B01A-9CFA-90E0-F317-D7CBD932F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36712"/>
            <a:ext cx="10845800" cy="3787623"/>
          </a:xfrm>
        </p:spPr>
        <p:txBody>
          <a:bodyPr/>
          <a:lstStyle/>
          <a:p>
            <a:pPr algn="just"/>
            <a:r>
              <a:rPr lang="en-US" dirty="0"/>
              <a:t>In </a:t>
            </a:r>
            <a:r>
              <a:rPr lang="en-US" dirty="0">
                <a:solidFill>
                  <a:srgbClr val="FF0000"/>
                </a:solidFill>
              </a:rPr>
              <a:t>chemical</a:t>
            </a:r>
            <a:r>
              <a:rPr lang="en-US" dirty="0"/>
              <a:t> specialties industry there are many </a:t>
            </a:r>
            <a:r>
              <a:rPr lang="en-US" dirty="0">
                <a:solidFill>
                  <a:srgbClr val="FF0000"/>
                </a:solidFill>
              </a:rPr>
              <a:t>SMEs with a poorer safety culture</a:t>
            </a:r>
            <a:r>
              <a:rPr lang="en-US" dirty="0"/>
              <a:t>. As </a:t>
            </a:r>
            <a:r>
              <a:rPr lang="en-US" dirty="0">
                <a:solidFill>
                  <a:srgbClr val="FF0000"/>
                </a:solidFill>
              </a:rPr>
              <a:t>competition</a:t>
            </a:r>
            <a:r>
              <a:rPr lang="en-US" dirty="0"/>
              <a:t> is higher, technical interventions are done under </a:t>
            </a:r>
            <a:r>
              <a:rPr lang="en-US" dirty="0">
                <a:solidFill>
                  <a:srgbClr val="FF0000"/>
                </a:solidFill>
              </a:rPr>
              <a:t>hurry</a:t>
            </a:r>
            <a:r>
              <a:rPr lang="en-US" dirty="0"/>
              <a:t>, and recognized </a:t>
            </a:r>
            <a:r>
              <a:rPr lang="en-US" dirty="0">
                <a:solidFill>
                  <a:srgbClr val="FF0000"/>
                </a:solidFill>
              </a:rPr>
              <a:t>practices</a:t>
            </a:r>
            <a:r>
              <a:rPr lang="en-US" dirty="0"/>
              <a:t> are possibly </a:t>
            </a:r>
            <a:r>
              <a:rPr lang="en-US" dirty="0">
                <a:solidFill>
                  <a:srgbClr val="FF0000"/>
                </a:solidFill>
              </a:rPr>
              <a:t>disregarded</a:t>
            </a:r>
            <a:r>
              <a:rPr lang="en-US" dirty="0"/>
              <a:t>. Experience and knowledge are forgotten, </a:t>
            </a:r>
            <a:r>
              <a:rPr lang="en-US" dirty="0">
                <a:solidFill>
                  <a:srgbClr val="FF0000"/>
                </a:solidFill>
              </a:rPr>
              <a:t>risks are ignored </a:t>
            </a:r>
            <a:r>
              <a:rPr lang="en-US" dirty="0"/>
              <a:t>or misunderstood at all</a:t>
            </a:r>
          </a:p>
          <a:p>
            <a:pPr algn="just"/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lack/impoverishment of safety </a:t>
            </a:r>
            <a:r>
              <a:rPr lang="en-US" dirty="0"/>
              <a:t>culture makes internal organization  </a:t>
            </a:r>
            <a:r>
              <a:rPr lang="en-US" dirty="0">
                <a:solidFill>
                  <a:srgbClr val="FF0000"/>
                </a:solidFill>
              </a:rPr>
              <a:t>impervious</a:t>
            </a:r>
            <a:r>
              <a:rPr lang="en-US" dirty="0"/>
              <a:t> to external </a:t>
            </a:r>
            <a:r>
              <a:rPr lang="en-US" dirty="0">
                <a:solidFill>
                  <a:srgbClr val="FF0000"/>
                </a:solidFill>
              </a:rPr>
              <a:t>knowledge</a:t>
            </a:r>
          </a:p>
          <a:p>
            <a:pPr algn="just"/>
            <a:r>
              <a:rPr lang="en-US" dirty="0"/>
              <a:t>The industrial</a:t>
            </a:r>
            <a:r>
              <a:rPr lang="en-US" dirty="0">
                <a:solidFill>
                  <a:srgbClr val="FF0000"/>
                </a:solidFill>
              </a:rPr>
              <a:t> associations </a:t>
            </a:r>
            <a:r>
              <a:rPr lang="en-US" dirty="0"/>
              <a:t>should supply the </a:t>
            </a:r>
            <a:r>
              <a:rPr lang="en-US" dirty="0">
                <a:solidFill>
                  <a:srgbClr val="FF0000"/>
                </a:solidFill>
              </a:rPr>
              <a:t>weakness</a:t>
            </a:r>
            <a:r>
              <a:rPr lang="en-US" dirty="0"/>
              <a:t> of single enterprise, with a capillary action to </a:t>
            </a:r>
            <a:r>
              <a:rPr lang="en-US" dirty="0">
                <a:solidFill>
                  <a:srgbClr val="FF0000"/>
                </a:solidFill>
              </a:rPr>
              <a:t>disseminate knowledge </a:t>
            </a:r>
            <a:r>
              <a:rPr lang="en-US" dirty="0"/>
              <a:t>through their network</a:t>
            </a:r>
          </a:p>
          <a:p>
            <a:pPr algn="just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8AAD817-CD2B-5EBF-2CF0-4D86E70E5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BC12-A084-134F-A110-B94253968681}" type="slidenum">
              <a:rPr lang="it-IT" smtClean="0"/>
              <a:t>22</a:t>
            </a:fld>
            <a:endParaRPr lang="it-IT"/>
          </a:p>
        </p:txBody>
      </p:sp>
      <p:pic>
        <p:nvPicPr>
          <p:cNvPr id="5" name="Picture 18" descr="Safety, Culture and Risk — Process Safety Training">
            <a:extLst>
              <a:ext uri="{FF2B5EF4-FFF2-40B4-BE49-F238E27FC236}">
                <a16:creationId xmlns:a16="http://schemas.microsoft.com/office/drawing/2014/main" id="{36D9637A-AF16-16E5-DEA9-2AC45E7EE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1053">
            <a:off x="591176" y="4879872"/>
            <a:ext cx="1074030" cy="121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Improving Process Safety Performance: We Wrote the Book">
            <a:extLst>
              <a:ext uri="{FF2B5EF4-FFF2-40B4-BE49-F238E27FC236}">
                <a16:creationId xmlns:a16="http://schemas.microsoft.com/office/drawing/2014/main" id="{C1190D0F-2D56-936B-7D06-42381DFB9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5315" y="4868485"/>
            <a:ext cx="2451736" cy="122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Occupational Health and Safety Law | LexisNexis SA">
            <a:extLst>
              <a:ext uri="{FF2B5EF4-FFF2-40B4-BE49-F238E27FC236}">
                <a16:creationId xmlns:a16="http://schemas.microsoft.com/office/drawing/2014/main" id="{1514D5E0-224F-D690-982E-4FB439414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4991" y="4696441"/>
            <a:ext cx="664703" cy="115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bout Us - Pro Safety">
            <a:extLst>
              <a:ext uri="{FF2B5EF4-FFF2-40B4-BE49-F238E27FC236}">
                <a16:creationId xmlns:a16="http://schemas.microsoft.com/office/drawing/2014/main" id="{F6A7CDCD-4B18-1400-62FA-2FEA2C524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" b="90000" l="0" r="992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46110">
            <a:off x="2968051" y="4212360"/>
            <a:ext cx="1580986" cy="164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NSCPress - National Safety Council">
            <a:extLst>
              <a:ext uri="{FF2B5EF4-FFF2-40B4-BE49-F238E27FC236}">
                <a16:creationId xmlns:a16="http://schemas.microsoft.com/office/drawing/2014/main" id="{BEEB3EBF-5C50-382A-70C5-4564BB960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" b="100000" l="1905" r="980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0461" y="4916691"/>
            <a:ext cx="2464688" cy="169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1,389 Chemical Worker Stock Photos, Pictures &amp; Royalty-Free Images - iStock">
            <a:extLst>
              <a:ext uri="{FF2B5EF4-FFF2-40B4-BE49-F238E27FC236}">
                <a16:creationId xmlns:a16="http://schemas.microsoft.com/office/drawing/2014/main" id="{8F676DE5-5058-85B0-678E-9D9978749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6072" y="4495701"/>
            <a:ext cx="2743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tone Wall Brick Clip Art, PNG, 699x800px, Stone Wall, Area, Brick,  Brickwork, Building Download Free">
            <a:extLst>
              <a:ext uri="{FF2B5EF4-FFF2-40B4-BE49-F238E27FC236}">
                <a16:creationId xmlns:a16="http://schemas.microsoft.com/office/drawing/2014/main" id="{7B80230F-0E76-1DF1-DC93-7F8836926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398377" y="4593201"/>
            <a:ext cx="2438727" cy="188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062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F983A3-ADA3-BC6D-3EF3-52B5312C3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Conclusions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7D44D12-2FC1-4EBB-55B4-4538479B5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5931" y="878681"/>
            <a:ext cx="10255256" cy="5079207"/>
          </a:xfrm>
        </p:spPr>
        <p:txBody>
          <a:bodyPr/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dirty="0"/>
              <a:t>Regulatory </a:t>
            </a:r>
            <a:r>
              <a:rPr lang="en-US" dirty="0">
                <a:solidFill>
                  <a:srgbClr val="FF0000"/>
                </a:solidFill>
              </a:rPr>
              <a:t>authorities</a:t>
            </a:r>
            <a:r>
              <a:rPr lang="en-US" dirty="0"/>
              <a:t> have a huge responsibility. In particular, the mandatory </a:t>
            </a:r>
            <a:r>
              <a:rPr lang="en-US" dirty="0">
                <a:solidFill>
                  <a:srgbClr val="FF0000"/>
                </a:solidFill>
              </a:rPr>
              <a:t>inspections</a:t>
            </a:r>
            <a:r>
              <a:rPr lang="en-US" dirty="0"/>
              <a:t>, required by the Seveso Directive,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 verify actual safety culture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dirty="0"/>
              <a:t>In the chemical specialties sector,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inspectors should pay attention to the management of changes</a:t>
            </a:r>
            <a:r>
              <a:rPr lang="en-US" dirty="0"/>
              <a:t>, where recognized good practices may be forgotten, preferring </a:t>
            </a:r>
            <a:r>
              <a:rPr lang="en-US" dirty="0">
                <a:solidFill>
                  <a:srgbClr val="FF0000"/>
                </a:solidFill>
              </a:rPr>
              <a:t>informal procedures</a:t>
            </a:r>
            <a:r>
              <a:rPr lang="en-US" dirty="0"/>
              <a:t>, which may cause </a:t>
            </a:r>
            <a:r>
              <a:rPr lang="en-US" dirty="0">
                <a:solidFill>
                  <a:srgbClr val="FF0000"/>
                </a:solidFill>
              </a:rPr>
              <a:t>accidents</a:t>
            </a:r>
            <a:r>
              <a:rPr lang="en-US" dirty="0"/>
              <a:t> with flammable substances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Sample interviews </a:t>
            </a:r>
            <a:r>
              <a:rPr lang="en-US" dirty="0"/>
              <a:t>with personnel of all levels can be useful for inspectors to understand the level of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awareness and knowledge of the personnel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dirty="0"/>
              <a:t>Inspectors </a:t>
            </a:r>
            <a:r>
              <a:rPr lang="en-US" dirty="0">
                <a:solidFill>
                  <a:srgbClr val="FF0000"/>
                </a:solidFill>
              </a:rPr>
              <a:t>should prescribe </a:t>
            </a:r>
            <a:r>
              <a:rPr lang="en-US" dirty="0"/>
              <a:t>specific interventions for the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promotion of the safety culture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9AAD401-F233-BA13-CB9B-0FA59C79E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BC12-A084-134F-A110-B94253968681}" type="slidenum">
              <a:rPr lang="it-IT" smtClean="0"/>
              <a:t>23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34B499F-9CF7-4FB6-E69C-48159BC8C8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"/>
          <a:stretch/>
        </p:blipFill>
        <p:spPr>
          <a:xfrm>
            <a:off x="331562" y="1491166"/>
            <a:ext cx="1248624" cy="382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63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9298ED66-50B5-E70E-7278-12D15D622542}"/>
              </a:ext>
            </a:extLst>
          </p:cNvPr>
          <p:cNvSpPr txBox="1">
            <a:spLocks/>
          </p:cNvSpPr>
          <p:nvPr/>
        </p:nvSpPr>
        <p:spPr>
          <a:xfrm>
            <a:off x="963084" y="2747963"/>
            <a:ext cx="10363200" cy="13620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Thanks</a:t>
            </a:r>
            <a:r>
              <a:rPr lang="it-IT" dirty="0"/>
              <a:t> for the </a:t>
            </a:r>
            <a:r>
              <a:rPr lang="en-US" dirty="0"/>
              <a:t>attention</a:t>
            </a:r>
            <a:r>
              <a:rPr lang="it-IT" dirty="0"/>
              <a:t>!</a:t>
            </a:r>
          </a:p>
        </p:txBody>
      </p:sp>
      <p:sp>
        <p:nvSpPr>
          <p:cNvPr id="4" name="Segnaposto testo 2">
            <a:extLst>
              <a:ext uri="{FF2B5EF4-FFF2-40B4-BE49-F238E27FC236}">
                <a16:creationId xmlns:a16="http://schemas.microsoft.com/office/drawing/2014/main" id="{EB62FE65-45FA-D502-CA92-208986C18AB7}"/>
              </a:ext>
            </a:extLst>
          </p:cNvPr>
          <p:cNvSpPr txBox="1">
            <a:spLocks/>
          </p:cNvSpPr>
          <p:nvPr/>
        </p:nvSpPr>
        <p:spPr>
          <a:xfrm>
            <a:off x="963084" y="4268911"/>
            <a:ext cx="10363200" cy="15001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i="1" dirty="0">
                <a:solidFill>
                  <a:schemeClr val="bg1"/>
                </a:solidFill>
              </a:rPr>
              <a:t>Questions</a:t>
            </a:r>
            <a:r>
              <a:rPr lang="it-IT" i="1" dirty="0">
                <a:solidFill>
                  <a:schemeClr val="bg1"/>
                </a:solidFill>
              </a:rPr>
              <a:t>…???...</a:t>
            </a:r>
          </a:p>
          <a:p>
            <a:pPr marL="0" indent="0" algn="ctr">
              <a:buNone/>
            </a:pPr>
            <a:endParaRPr lang="it-IT" i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it-IT" i="1" dirty="0">
                <a:solidFill>
                  <a:schemeClr val="bg1"/>
                </a:solidFill>
              </a:rPr>
              <a:t>romualdo.marrazzo@isprambiente.it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4818138-544B-7824-C418-EFBBB4545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50" y="427875"/>
            <a:ext cx="2462606" cy="445164"/>
          </a:xfrm>
          <a:prstGeom prst="rect">
            <a:avLst/>
          </a:prstGeom>
        </p:spPr>
      </p:pic>
      <p:pic>
        <p:nvPicPr>
          <p:cNvPr id="7" name="Immagine 6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8023404F-37E8-7295-6055-87521D231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919" y="368141"/>
            <a:ext cx="2407444" cy="62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67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9BA86C-F62A-A7C5-ED17-1AA87F624B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b="1" dirty="0">
                <a:latin typeface="+mj-lt"/>
                <a:ea typeface="+mj-ea"/>
                <a:cs typeface="+mj-cs"/>
              </a:rPr>
              <a:t>Introduction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11206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role of ISPRA for industrial control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208174"/>
            <a:ext cx="10845800" cy="479475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ISPRA has a national role as a </a:t>
            </a:r>
            <a:r>
              <a:rPr lang="en-US" dirty="0">
                <a:solidFill>
                  <a:srgbClr val="FF0000"/>
                </a:solidFill>
              </a:rPr>
              <a:t>technical body supporting the Ministry of Environment </a:t>
            </a:r>
            <a:r>
              <a:rPr lang="en-US" dirty="0"/>
              <a:t>in the national implementing of the </a:t>
            </a:r>
            <a:r>
              <a:rPr lang="en-US" dirty="0">
                <a:solidFill>
                  <a:srgbClr val="FF0000"/>
                </a:solidFill>
              </a:rPr>
              <a:t>Seveso Directives </a:t>
            </a:r>
            <a:r>
              <a:rPr lang="en-US" dirty="0"/>
              <a:t>for the prevention of major accidents</a:t>
            </a:r>
            <a:endParaRPr lang="it-IT" dirty="0"/>
          </a:p>
          <a:p>
            <a:pPr lvl="1"/>
            <a:r>
              <a:rPr lang="en-US" dirty="0"/>
              <a:t>Definition of </a:t>
            </a:r>
            <a:r>
              <a:rPr lang="en-US" dirty="0">
                <a:solidFill>
                  <a:srgbClr val="FF0000"/>
                </a:solidFill>
              </a:rPr>
              <a:t>technical contents of laws and decrees </a:t>
            </a:r>
            <a:r>
              <a:rPr lang="en-US" dirty="0"/>
              <a:t>to control Major Accidents </a:t>
            </a:r>
          </a:p>
          <a:p>
            <a:pPr lvl="1"/>
            <a:r>
              <a:rPr lang="en-US" dirty="0"/>
              <a:t>Set-up of the </a:t>
            </a:r>
            <a:r>
              <a:rPr lang="en-US" dirty="0">
                <a:solidFill>
                  <a:srgbClr val="FF0000"/>
                </a:solidFill>
              </a:rPr>
              <a:t>National Inventory of major accident hazards establishments </a:t>
            </a:r>
            <a:r>
              <a:rPr lang="en-US" dirty="0"/>
              <a:t>and other related data-bases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Inspections of upper-tier establishments SMS-PMA </a:t>
            </a:r>
            <a:r>
              <a:rPr lang="en-US" dirty="0"/>
              <a:t>on regular basis or after an accident</a:t>
            </a:r>
          </a:p>
          <a:p>
            <a:pPr lvl="1"/>
            <a:r>
              <a:rPr lang="en-US" dirty="0"/>
              <a:t>Support for </a:t>
            </a:r>
            <a:r>
              <a:rPr lang="en-US" dirty="0">
                <a:solidFill>
                  <a:srgbClr val="FF0000"/>
                </a:solidFill>
              </a:rPr>
              <a:t>international activities </a:t>
            </a:r>
            <a:r>
              <a:rPr lang="en-US" dirty="0"/>
              <a:t>(EU, OECD, bilateral cooperation)</a:t>
            </a:r>
          </a:p>
          <a:p>
            <a:pPr lvl="1"/>
            <a:r>
              <a:rPr lang="en-US" dirty="0"/>
              <a:t>Technical coordination and </a:t>
            </a:r>
            <a:r>
              <a:rPr lang="en-US" dirty="0">
                <a:solidFill>
                  <a:srgbClr val="FF0000"/>
                </a:solidFill>
              </a:rPr>
              <a:t>addressing of Regional Agencies </a:t>
            </a:r>
            <a:r>
              <a:rPr lang="en-US" dirty="0"/>
              <a:t>for the Protection of Environment (ARPA)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Collaboration with other Authorities competent </a:t>
            </a:r>
            <a:r>
              <a:rPr lang="en-US" dirty="0"/>
              <a:t>for industrial risk (Ministry of home affairs – National Fire Brigades; Department of civil protection; Ministry of infrastructures)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9A257-EF51-1143-86C6-A9B49B62A14A}" type="slidenum">
              <a:rPr lang="it-IT" smtClean="0"/>
              <a:pPr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98458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The Seveso directive: Scope and principles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Italian</a:t>
            </a:r>
            <a:r>
              <a:rPr lang="en-US" dirty="0"/>
              <a:t> implementation of the </a:t>
            </a:r>
            <a:r>
              <a:rPr lang="en-US" dirty="0">
                <a:solidFill>
                  <a:srgbClr val="FF0000"/>
                </a:solidFill>
              </a:rPr>
              <a:t>Seveso III directive</a:t>
            </a:r>
            <a:r>
              <a:rPr lang="en-US" dirty="0"/>
              <a:t> (2012/18/EU) is the </a:t>
            </a:r>
            <a:r>
              <a:rPr lang="en-US" dirty="0" err="1">
                <a:solidFill>
                  <a:srgbClr val="FF0000"/>
                </a:solidFill>
              </a:rPr>
              <a:t>D.Lgs</a:t>
            </a:r>
            <a:r>
              <a:rPr lang="en-US" dirty="0">
                <a:solidFill>
                  <a:srgbClr val="FF0000"/>
                </a:solidFill>
              </a:rPr>
              <a:t>. 105/2015</a:t>
            </a:r>
            <a:r>
              <a:rPr lang="en-US" dirty="0"/>
              <a:t>, aiming at the </a:t>
            </a:r>
            <a:r>
              <a:rPr lang="en-US" dirty="0">
                <a:solidFill>
                  <a:srgbClr val="FF0000"/>
                </a:solidFill>
              </a:rPr>
              <a:t>prevention of major accidents </a:t>
            </a:r>
            <a:r>
              <a:rPr lang="en-US" dirty="0"/>
              <a:t>involving </a:t>
            </a:r>
            <a:r>
              <a:rPr lang="en-US" dirty="0">
                <a:solidFill>
                  <a:srgbClr val="FF0000"/>
                </a:solidFill>
              </a:rPr>
              <a:t>dangerous substances</a:t>
            </a:r>
          </a:p>
          <a:p>
            <a:pPr lvl="1"/>
            <a:r>
              <a:rPr lang="en-US" dirty="0"/>
              <a:t>Depending on the </a:t>
            </a:r>
            <a:r>
              <a:rPr lang="en-US" dirty="0">
                <a:solidFill>
                  <a:srgbClr val="FF0000"/>
                </a:solidFill>
              </a:rPr>
              <a:t>amount of dangerous substances </a:t>
            </a:r>
            <a:r>
              <a:rPr lang="en-US" dirty="0"/>
              <a:t>present, establishments are categorized in </a:t>
            </a:r>
            <a:r>
              <a:rPr lang="en-US" dirty="0">
                <a:solidFill>
                  <a:srgbClr val="FF0000"/>
                </a:solidFill>
              </a:rPr>
              <a:t>Lower Tier (LT) and Upper Tier (UT) </a:t>
            </a:r>
            <a:r>
              <a:rPr lang="en-US" i="1" dirty="0"/>
              <a:t>(increasing safety measures according to the quantities)</a:t>
            </a:r>
          </a:p>
          <a:p>
            <a:pPr lvl="1"/>
            <a:r>
              <a:rPr lang="en-US" dirty="0"/>
              <a:t>“</a:t>
            </a:r>
            <a:r>
              <a:rPr lang="en-US" u="sng" dirty="0">
                <a:solidFill>
                  <a:srgbClr val="FF0000"/>
                </a:solidFill>
              </a:rPr>
              <a:t>Presence of dangerous substances</a:t>
            </a:r>
            <a:r>
              <a:rPr lang="en-US" dirty="0"/>
              <a:t>”: the </a:t>
            </a:r>
            <a:r>
              <a:rPr lang="en-US" dirty="0">
                <a:solidFill>
                  <a:srgbClr val="FF0000"/>
                </a:solidFill>
              </a:rPr>
              <a:t>actual or anticipated presence </a:t>
            </a:r>
            <a:r>
              <a:rPr lang="en-US" dirty="0"/>
              <a:t>of dangerous substances in the establishment, or of </a:t>
            </a:r>
            <a:r>
              <a:rPr lang="en-US" dirty="0">
                <a:solidFill>
                  <a:srgbClr val="FF0000"/>
                </a:solidFill>
              </a:rPr>
              <a:t>dangerous substances which it is reasonable to foresee may be generated during loss of control </a:t>
            </a:r>
            <a:r>
              <a:rPr lang="en-US" dirty="0"/>
              <a:t>of the processes, including storage activities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9A257-EF51-1143-86C6-A9B49B62A14A}" type="slidenum">
              <a:rPr lang="it-IT" smtClean="0"/>
              <a:pPr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718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The national situation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5464969"/>
            <a:ext cx="10591800" cy="557212"/>
          </a:xfrm>
        </p:spPr>
        <p:txBody>
          <a:bodyPr>
            <a:noAutofit/>
          </a:bodyPr>
          <a:lstStyle/>
          <a:p>
            <a:r>
              <a:rPr lang="en-US" i="1" dirty="0"/>
              <a:t>In Italy, about </a:t>
            </a:r>
            <a:r>
              <a:rPr lang="en-US" i="1" dirty="0">
                <a:solidFill>
                  <a:srgbClr val="FF0000"/>
                </a:solidFill>
              </a:rPr>
              <a:t>1.000 sites </a:t>
            </a:r>
            <a:r>
              <a:rPr lang="en-US" i="1" dirty="0"/>
              <a:t>fall under Seveso directive (</a:t>
            </a:r>
            <a:r>
              <a:rPr lang="en-US" i="1" dirty="0">
                <a:solidFill>
                  <a:srgbClr val="FF0000"/>
                </a:solidFill>
              </a:rPr>
              <a:t>50% of UT and LT</a:t>
            </a:r>
            <a:r>
              <a:rPr lang="en-US" i="1" dirty="0"/>
              <a:t>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9A257-EF51-1143-86C6-A9B49B62A14A}" type="slidenum">
              <a:rPr lang="it-IT" smtClean="0"/>
              <a:pPr/>
              <a:t>6</a:t>
            </a:fld>
            <a:endParaRPr lang="it-IT" dirty="0"/>
          </a:p>
        </p:txBody>
      </p:sp>
      <p:graphicFrame>
        <p:nvGraphicFramePr>
          <p:cNvPr id="5" name="Grafico 4"/>
          <p:cNvGraphicFramePr/>
          <p:nvPr/>
        </p:nvGraphicFramePr>
        <p:xfrm>
          <a:off x="2150269" y="835819"/>
          <a:ext cx="7308056" cy="4400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19744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00F321-7B5B-91D2-F120-8C498FC50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Major accident in the </a:t>
            </a:r>
            <a:r>
              <a:rPr lang="en-US" dirty="0" err="1"/>
              <a:t>D.Lgs</a:t>
            </a:r>
            <a:r>
              <a:rPr lang="en-US" dirty="0"/>
              <a:t>. 105/2015</a:t>
            </a:r>
            <a:endParaRPr lang="it-IT" dirty="0"/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DC301217-6B92-74A9-DC5E-32FC532E4DDE}"/>
              </a:ext>
            </a:extLst>
          </p:cNvPr>
          <p:cNvSpPr txBox="1">
            <a:spLocks/>
          </p:cNvSpPr>
          <p:nvPr/>
        </p:nvSpPr>
        <p:spPr>
          <a:xfrm>
            <a:off x="838200" y="1214437"/>
            <a:ext cx="10515600" cy="47720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E843C"/>
              </a:buClr>
              <a:buFontTx/>
              <a:buNone/>
              <a:defRPr sz="2800" kern="1200">
                <a:solidFill>
                  <a:srgbClr val="26436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843C"/>
              </a:buClr>
              <a:buFont typeface="Arial" panose="020B0604020202020204" pitchFamily="34" charset="0"/>
              <a:buChar char="•"/>
              <a:defRPr sz="2400" kern="1200">
                <a:solidFill>
                  <a:srgbClr val="26436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843C"/>
              </a:buClr>
              <a:buFont typeface="Arial" panose="020B0604020202020204" pitchFamily="34" charset="0"/>
              <a:buChar char="•"/>
              <a:defRPr sz="2000" kern="1200">
                <a:solidFill>
                  <a:srgbClr val="26436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843C"/>
              </a:buClr>
              <a:buFont typeface="Arial" panose="020B0604020202020204" pitchFamily="34" charset="0"/>
              <a:buChar char="•"/>
              <a:defRPr sz="1800" kern="1200">
                <a:solidFill>
                  <a:srgbClr val="26436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843C"/>
              </a:buClr>
              <a:buFont typeface="Arial" panose="020B0604020202020204" pitchFamily="34" charset="0"/>
              <a:buChar char="•"/>
              <a:defRPr sz="1800" kern="1200">
                <a:solidFill>
                  <a:srgbClr val="26436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1000"/>
              </a:spcBef>
              <a:buNone/>
            </a:pPr>
            <a:r>
              <a:rPr lang="en-US" sz="2900" b="1" dirty="0">
                <a:solidFill>
                  <a:srgbClr val="FF0000"/>
                </a:solidFill>
              </a:rPr>
              <a:t>Following a major accident, the </a:t>
            </a:r>
            <a:r>
              <a:rPr lang="en-US" sz="2900" b="1" u="sng" dirty="0">
                <a:solidFill>
                  <a:srgbClr val="FF0000"/>
                </a:solidFill>
              </a:rPr>
              <a:t>operator</a:t>
            </a:r>
            <a:r>
              <a:rPr lang="en-US" sz="2900" b="1" dirty="0">
                <a:solidFill>
                  <a:srgbClr val="FF0000"/>
                </a:solidFill>
              </a:rPr>
              <a:t> shall be required to:</a:t>
            </a:r>
          </a:p>
          <a:p>
            <a:pPr lvl="1"/>
            <a:r>
              <a:rPr lang="en-US" i="1" dirty="0">
                <a:solidFill>
                  <a:srgbClr val="FF0000"/>
                </a:solidFill>
              </a:rPr>
              <a:t>Inform</a:t>
            </a:r>
            <a:r>
              <a:rPr lang="en-US" i="1" dirty="0"/>
              <a:t> the competent </a:t>
            </a:r>
            <a:r>
              <a:rPr lang="en-US" i="1" dirty="0">
                <a:solidFill>
                  <a:srgbClr val="FF0000"/>
                </a:solidFill>
              </a:rPr>
              <a:t>authority</a:t>
            </a:r>
          </a:p>
          <a:p>
            <a:pPr lvl="1"/>
            <a:r>
              <a:rPr lang="en-US" i="1" dirty="0"/>
              <a:t>Provide information: the </a:t>
            </a:r>
            <a:r>
              <a:rPr lang="en-US" i="1" dirty="0">
                <a:solidFill>
                  <a:srgbClr val="FF0000"/>
                </a:solidFill>
              </a:rPr>
              <a:t>circumstances</a:t>
            </a:r>
            <a:r>
              <a:rPr lang="en-US" i="1" dirty="0"/>
              <a:t> of the accident; the </a:t>
            </a:r>
            <a:r>
              <a:rPr lang="en-US" i="1" dirty="0">
                <a:solidFill>
                  <a:srgbClr val="FF0000"/>
                </a:solidFill>
              </a:rPr>
              <a:t>substances involved</a:t>
            </a:r>
            <a:r>
              <a:rPr lang="en-US" i="1" dirty="0"/>
              <a:t>; the </a:t>
            </a:r>
            <a:r>
              <a:rPr lang="en-US" i="1" dirty="0">
                <a:solidFill>
                  <a:srgbClr val="FF0000"/>
                </a:solidFill>
              </a:rPr>
              <a:t>effects</a:t>
            </a:r>
            <a:r>
              <a:rPr lang="en-US" i="1" dirty="0"/>
              <a:t> on human health, environment and property; the </a:t>
            </a:r>
            <a:r>
              <a:rPr lang="en-US" i="1" dirty="0">
                <a:solidFill>
                  <a:srgbClr val="FF0000"/>
                </a:solidFill>
              </a:rPr>
              <a:t>emergency</a:t>
            </a:r>
            <a:r>
              <a:rPr lang="en-US" i="1" dirty="0"/>
              <a:t> measures taken</a:t>
            </a:r>
          </a:p>
          <a:p>
            <a:pPr lvl="1"/>
            <a:r>
              <a:rPr lang="en-US" i="1" dirty="0"/>
              <a:t>Inform of the steps to: </a:t>
            </a:r>
            <a:r>
              <a:rPr lang="en-US" i="1" dirty="0">
                <a:solidFill>
                  <a:srgbClr val="FF0000"/>
                </a:solidFill>
              </a:rPr>
              <a:t>mitigate</a:t>
            </a:r>
            <a:r>
              <a:rPr lang="en-US" i="1" dirty="0"/>
              <a:t> medium and long-term </a:t>
            </a:r>
            <a:r>
              <a:rPr lang="en-US" i="1" dirty="0">
                <a:solidFill>
                  <a:srgbClr val="FF0000"/>
                </a:solidFill>
              </a:rPr>
              <a:t>effects</a:t>
            </a:r>
            <a:r>
              <a:rPr lang="en-US" i="1" dirty="0"/>
              <a:t>; </a:t>
            </a:r>
            <a:r>
              <a:rPr lang="en-US" i="1" dirty="0">
                <a:solidFill>
                  <a:srgbClr val="FF0000"/>
                </a:solidFill>
              </a:rPr>
              <a:t>prevent</a:t>
            </a:r>
            <a:r>
              <a:rPr lang="en-US" i="1" dirty="0"/>
              <a:t> recurrence</a:t>
            </a:r>
          </a:p>
          <a:p>
            <a:pPr lvl="1"/>
            <a:r>
              <a:rPr lang="en-US" i="1" dirty="0">
                <a:solidFill>
                  <a:srgbClr val="FF0000"/>
                </a:solidFill>
              </a:rPr>
              <a:t>Update the information </a:t>
            </a:r>
            <a:r>
              <a:rPr lang="en-US" i="1" dirty="0"/>
              <a:t>provided if further investigation reveals additional facts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en-US" sz="2800" b="1" dirty="0">
                <a:solidFill>
                  <a:srgbClr val="FF0000"/>
                </a:solidFill>
              </a:rPr>
              <a:t>Following a major accident, the </a:t>
            </a:r>
            <a:r>
              <a:rPr lang="en-US" sz="2800" b="1" u="sng" dirty="0">
                <a:solidFill>
                  <a:srgbClr val="FF0000"/>
                </a:solidFill>
              </a:rPr>
              <a:t>competent authority </a:t>
            </a:r>
            <a:r>
              <a:rPr lang="en-US" sz="2800" b="1" dirty="0">
                <a:solidFill>
                  <a:srgbClr val="FF0000"/>
                </a:solidFill>
              </a:rPr>
              <a:t>shall be required to:</a:t>
            </a:r>
          </a:p>
          <a:p>
            <a:pPr lvl="1"/>
            <a:r>
              <a:rPr lang="en-US" i="1" dirty="0"/>
              <a:t>Ensure that any </a:t>
            </a:r>
            <a:r>
              <a:rPr lang="en-US" i="1" dirty="0">
                <a:solidFill>
                  <a:srgbClr val="FF0000"/>
                </a:solidFill>
              </a:rPr>
              <a:t>urgent, medium-term and long-term measures </a:t>
            </a:r>
            <a:r>
              <a:rPr lang="en-US" i="1" dirty="0"/>
              <a:t>are take</a:t>
            </a:r>
            <a:r>
              <a:rPr lang="it-IT" i="1" dirty="0"/>
              <a:t>n</a:t>
            </a:r>
          </a:p>
          <a:p>
            <a:pPr lvl="1"/>
            <a:r>
              <a:rPr lang="en-US" i="1" dirty="0"/>
              <a:t>Full analysis, by </a:t>
            </a:r>
            <a:r>
              <a:rPr lang="en-US" i="1" dirty="0">
                <a:solidFill>
                  <a:srgbClr val="FF0000"/>
                </a:solidFill>
              </a:rPr>
              <a:t>inspection</a:t>
            </a:r>
            <a:r>
              <a:rPr lang="en-US" i="1" dirty="0"/>
              <a:t>, of the </a:t>
            </a:r>
            <a:r>
              <a:rPr lang="en-US" i="1" dirty="0">
                <a:solidFill>
                  <a:srgbClr val="FF0000"/>
                </a:solidFill>
              </a:rPr>
              <a:t>technical, </a:t>
            </a:r>
            <a:r>
              <a:rPr lang="en-US" i="1" dirty="0" err="1">
                <a:solidFill>
                  <a:srgbClr val="FF0000"/>
                </a:solidFill>
              </a:rPr>
              <a:t>organisational</a:t>
            </a:r>
            <a:r>
              <a:rPr lang="en-US" i="1" dirty="0">
                <a:solidFill>
                  <a:srgbClr val="FF0000"/>
                </a:solidFill>
              </a:rPr>
              <a:t> and managerial </a:t>
            </a:r>
            <a:r>
              <a:rPr lang="en-US" i="1" dirty="0"/>
              <a:t>aspects</a:t>
            </a:r>
          </a:p>
          <a:p>
            <a:pPr lvl="1"/>
            <a:r>
              <a:rPr lang="en-US" i="1" dirty="0"/>
              <a:t>Action to </a:t>
            </a:r>
            <a:r>
              <a:rPr lang="en-US" i="1" dirty="0">
                <a:solidFill>
                  <a:srgbClr val="FF0000"/>
                </a:solidFill>
              </a:rPr>
              <a:t>ensure</a:t>
            </a:r>
            <a:r>
              <a:rPr lang="en-US" i="1" dirty="0"/>
              <a:t> that the operator takes </a:t>
            </a:r>
            <a:r>
              <a:rPr lang="en-US" i="1" dirty="0">
                <a:solidFill>
                  <a:srgbClr val="FF0000"/>
                </a:solidFill>
              </a:rPr>
              <a:t>any necessary remedial measures</a:t>
            </a:r>
          </a:p>
          <a:p>
            <a:pPr lvl="1"/>
            <a:r>
              <a:rPr lang="en-US" i="1" dirty="0"/>
              <a:t>Make </a:t>
            </a:r>
            <a:r>
              <a:rPr lang="en-US" i="1" dirty="0">
                <a:solidFill>
                  <a:srgbClr val="FF0000"/>
                </a:solidFill>
              </a:rPr>
              <a:t>recommendations on future</a:t>
            </a:r>
            <a:r>
              <a:rPr lang="en-US" i="1" dirty="0"/>
              <a:t> preventive measures</a:t>
            </a:r>
          </a:p>
          <a:p>
            <a:pPr lvl="1"/>
            <a:r>
              <a:rPr lang="en-US" i="1" dirty="0">
                <a:solidFill>
                  <a:srgbClr val="FF0000"/>
                </a:solidFill>
              </a:rPr>
              <a:t>Inform the persons </a:t>
            </a:r>
            <a:r>
              <a:rPr lang="en-US" i="1" dirty="0"/>
              <a:t>likely to be affected</a:t>
            </a:r>
            <a:endParaRPr lang="it-IT" i="1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9EF8E18-D3A9-FD0C-2239-B043E40E5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BC12-A084-134F-A110-B94253968681}" type="slidenum">
              <a:rPr lang="it-IT" smtClean="0"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26673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9BA86C-F62A-A7C5-ED17-1AA87F624B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b="1" dirty="0">
                <a:latin typeface="+mj-lt"/>
                <a:ea typeface="+mj-ea"/>
                <a:cs typeface="+mj-cs"/>
              </a:rPr>
              <a:t>Background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42611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C347F7-69AA-2E53-575B-1EBAC64BC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0572" y="344515"/>
            <a:ext cx="8553428" cy="632402"/>
          </a:xfrm>
        </p:spPr>
        <p:txBody>
          <a:bodyPr>
            <a:normAutofit fontScale="90000"/>
          </a:bodyPr>
          <a:lstStyle/>
          <a:p>
            <a:r>
              <a:rPr lang="en-US" dirty="0"/>
              <a:t>Hot works and Flammable Vapors</a:t>
            </a:r>
            <a:br>
              <a:rPr lang="en-US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6571E0-A0CE-666D-BF38-B64EEFB5E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8950" y="836696"/>
            <a:ext cx="8655049" cy="2700589"/>
          </a:xfrm>
        </p:spPr>
        <p:txBody>
          <a:bodyPr/>
          <a:lstStyle/>
          <a:p>
            <a:pPr algn="just"/>
            <a:r>
              <a:rPr lang="en-GB" sz="2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FLAMMABLE VAPORS IGNITION: A VERY WELL KNOWN PHOENOMENON!</a:t>
            </a:r>
          </a:p>
          <a:p>
            <a:pPr lvl="0" algn="just">
              <a:defRPr/>
            </a:pPr>
            <a:r>
              <a:rPr lang="en-GB" sz="20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GOOD PRACTICES AND GUIDELINES, INCLUDE</a:t>
            </a:r>
          </a:p>
          <a:p>
            <a:pPr marL="342900" lvl="0" indent="-342900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AICHE CCPS </a:t>
            </a:r>
            <a:r>
              <a:rPr lang="en-GB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(2012),</a:t>
            </a:r>
            <a:r>
              <a:rPr lang="en-US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Guidelines for Engineering Design for Process Safety, 2nd Ed. </a:t>
            </a:r>
          </a:p>
          <a:p>
            <a:pPr marL="342900" lvl="0" indent="-342900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API, RP 2009:2002 </a:t>
            </a:r>
            <a:r>
              <a:rPr lang="en-US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Safe Welding, Cutting, and Hot Work Practices in the Petroleum and Petrochemical Industries 7th Ed.</a:t>
            </a: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NFPA 51B:2009 </a:t>
            </a:r>
            <a:r>
              <a:rPr lang="en-GB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Standard for Fire Prevention During Welding, Cutting and Other Hot Work</a:t>
            </a:r>
          </a:p>
          <a:p>
            <a:pPr algn="just"/>
            <a:endParaRPr lang="en-GB" sz="28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it-IT" dirty="0"/>
          </a:p>
        </p:txBody>
      </p:sp>
      <p:pic>
        <p:nvPicPr>
          <p:cNvPr id="4" name="Picture 2" descr="Hazardous areas - Conditions for explosion - TECHNOR®">
            <a:extLst>
              <a:ext uri="{FF2B5EF4-FFF2-40B4-BE49-F238E27FC236}">
                <a16:creationId xmlns:a16="http://schemas.microsoft.com/office/drawing/2014/main" id="{23D1A7A4-BF7C-3497-1C8C-D675BAF9F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421" y="81167"/>
            <a:ext cx="2994642" cy="292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he Simpsons™ Safety Posters: Safety Responsibility Depends On Everyone -  Verona Safety Supply">
            <a:extLst>
              <a:ext uri="{FF2B5EF4-FFF2-40B4-BE49-F238E27FC236}">
                <a16:creationId xmlns:a16="http://schemas.microsoft.com/office/drawing/2014/main" id="{A102472E-4A25-7855-1564-EAC6C3D30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1505" y="3335928"/>
            <a:ext cx="2164398" cy="280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BAC20EC-B3E1-DC8B-271B-708837649F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85" y="3297486"/>
            <a:ext cx="8553429" cy="1463167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3AC50C23-C0C7-546A-427B-A2224B1EB719}"/>
              </a:ext>
            </a:extLst>
          </p:cNvPr>
          <p:cNvSpPr/>
          <p:nvPr/>
        </p:nvSpPr>
        <p:spPr>
          <a:xfrm>
            <a:off x="2015228" y="3537285"/>
            <a:ext cx="6746033" cy="1017037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06898CD5-F4FF-F9B5-4F02-B6EF5A92A7B3}"/>
              </a:ext>
            </a:extLst>
          </p:cNvPr>
          <p:cNvSpPr txBox="1">
            <a:spLocks/>
          </p:cNvSpPr>
          <p:nvPr/>
        </p:nvSpPr>
        <p:spPr>
          <a:xfrm>
            <a:off x="-1" y="4554322"/>
            <a:ext cx="9591505" cy="16393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E843C"/>
              </a:buClr>
              <a:buFontTx/>
              <a:buNone/>
              <a:defRPr sz="2800" kern="1200">
                <a:solidFill>
                  <a:srgbClr val="26436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843C"/>
              </a:buClr>
              <a:buFont typeface="Arial" panose="020B0604020202020204" pitchFamily="34" charset="0"/>
              <a:buChar char="•"/>
              <a:defRPr sz="2400" kern="1200">
                <a:solidFill>
                  <a:srgbClr val="26436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843C"/>
              </a:buClr>
              <a:buFont typeface="Arial" panose="020B0604020202020204" pitchFamily="34" charset="0"/>
              <a:buChar char="•"/>
              <a:defRPr sz="2000" kern="1200">
                <a:solidFill>
                  <a:srgbClr val="26436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843C"/>
              </a:buClr>
              <a:buFont typeface="Arial" panose="020B0604020202020204" pitchFamily="34" charset="0"/>
              <a:buChar char="•"/>
              <a:defRPr sz="1800" kern="1200">
                <a:solidFill>
                  <a:srgbClr val="26436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843C"/>
              </a:buClr>
              <a:buFont typeface="Arial" panose="020B0604020202020204" pitchFamily="34" charset="0"/>
              <a:buChar char="•"/>
              <a:defRPr sz="1800" kern="1200">
                <a:solidFill>
                  <a:srgbClr val="26436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3000"/>
              </a:lnSpc>
            </a:pP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EU process industries</a:t>
            </a: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major accidents related to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vapor ignited by sparks</a:t>
            </a: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are now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less</a:t>
            </a: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frequent, because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ATEX and SEVESO directives</a:t>
            </a: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require a system of “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Permits To Work</a:t>
            </a:r>
            <a:r>
              <a:rPr lang="en-GB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PTW …..including special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rules for hot works</a:t>
            </a:r>
            <a:endParaRPr lang="en-GB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C535BA6-7BAB-187B-3846-10A9C82C9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BC12-A084-134F-A110-B94253968681}" type="slidenum">
              <a:rPr lang="it-IT" smtClean="0"/>
              <a:t>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524621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ISPRA_2022" id="{2DC80445-B78E-8B4F-BA30-7051C624567E}" vid="{25D1CA8B-9E19-0346-BB73-1C3F31F795A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46A3490C442E41AC9620621F1F21BE" ma:contentTypeVersion="17" ma:contentTypeDescription="Create a new document." ma:contentTypeScope="" ma:versionID="a9657b1df510095f92d4b408480f5c8b">
  <xsd:schema xmlns:xsd="http://www.w3.org/2001/XMLSchema" xmlns:xs="http://www.w3.org/2001/XMLSchema" xmlns:p="http://schemas.microsoft.com/office/2006/metadata/properties" xmlns:ns2="7604e031-f840-4ad5-97d2-0b99280ee730" xmlns:ns3="c4b40482-04a4-480f-b826-6548c4a2bcf1" targetNamespace="http://schemas.microsoft.com/office/2006/metadata/properties" ma:root="true" ma:fieldsID="9b59f0d74fb2eece99aa0f8b61418ac6" ns2:_="" ns3:_="">
    <xsd:import namespace="7604e031-f840-4ad5-97d2-0b99280ee730"/>
    <xsd:import namespace="c4b40482-04a4-480f-b826-6548c4a2bc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04e031-f840-4ad5-97d2-0b99280ee7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_Flow_SignoffStatus" ma:index="18" nillable="true" ma:displayName="Sign-off status" ma:internalName="Sign_x002d_off_x0020_status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456237a7-7071-4e19-8c1f-699d1949a4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b40482-04a4-480f-b826-6548c4a2bcf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956402f1-dbcc-4c60-a824-dfd545cfc5e6}" ma:internalName="TaxCatchAll" ma:showField="CatchAllData" ma:web="c4b40482-04a4-480f-b826-6548c4a2bc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C42F321-051A-4736-B5E0-768774EA35F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13A97BB-F98B-434A-BEC0-CBC06330B5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04e031-f840-4ad5-97d2-0b99280ee730"/>
    <ds:schemaRef ds:uri="c4b40482-04a4-480f-b826-6548c4a2bc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ISPRA_2022</Template>
  <TotalTime>1259</TotalTime>
  <Words>1605</Words>
  <Application>Microsoft Office PowerPoint</Application>
  <PresentationFormat>Widescreen</PresentationFormat>
  <Paragraphs>156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Verdana</vt:lpstr>
      <vt:lpstr>Calibri</vt:lpstr>
      <vt:lpstr>Calibri Light</vt:lpstr>
      <vt:lpstr>Wingdings</vt:lpstr>
      <vt:lpstr>Arial</vt:lpstr>
      <vt:lpstr>Tema di Office</vt:lpstr>
      <vt:lpstr>Management and Technical Factors Emerging from the Inspection Activity After a Major Accident in Italy</vt:lpstr>
      <vt:lpstr>Program and themes</vt:lpstr>
      <vt:lpstr>Introduction</vt:lpstr>
      <vt:lpstr>The role of ISPRA for industrial control</vt:lpstr>
      <vt:lpstr>The Seveso directive: Scope and principles</vt:lpstr>
      <vt:lpstr>The national situation</vt:lpstr>
      <vt:lpstr>Major accident in the D.Lgs. 105/2015</vt:lpstr>
      <vt:lpstr>Background</vt:lpstr>
      <vt:lpstr>Hot works and Flammable Vapors </vt:lpstr>
      <vt:lpstr>Wastewater and hot-work</vt:lpstr>
      <vt:lpstr>Accident Reporting Method</vt:lpstr>
      <vt:lpstr>Post-accident inspection</vt:lpstr>
      <vt:lpstr>The site of the industrial establishment</vt:lpstr>
      <vt:lpstr>Involved substances</vt:lpstr>
      <vt:lpstr>Accident dynamic</vt:lpstr>
      <vt:lpstr>Emergency response</vt:lpstr>
      <vt:lpstr>Consequences on equipment and structure</vt:lpstr>
      <vt:lpstr>Damage to human health, environment and property</vt:lpstr>
      <vt:lpstr>Lessons Learned and Conclusions </vt:lpstr>
      <vt:lpstr>Lessons learned</vt:lpstr>
      <vt:lpstr>Lessons learned</vt:lpstr>
      <vt:lpstr>Discussion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Titolo della presentazione  su due righe</dc:title>
  <dc:creator>Romualdo Marrazzo</dc:creator>
  <cp:lastModifiedBy>Rachel Robinson</cp:lastModifiedBy>
  <cp:revision>8</cp:revision>
  <cp:lastPrinted>2022-10-10T10:57:18Z</cp:lastPrinted>
  <dcterms:created xsi:type="dcterms:W3CDTF">2022-05-24T15:23:00Z</dcterms:created>
  <dcterms:modified xsi:type="dcterms:W3CDTF">2022-11-01T15:52:56Z</dcterms:modified>
</cp:coreProperties>
</file>