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56" r:id="rId5"/>
    <p:sldId id="281" r:id="rId6"/>
    <p:sldId id="282" r:id="rId7"/>
    <p:sldId id="283" r:id="rId8"/>
    <p:sldId id="440" r:id="rId9"/>
    <p:sldId id="284" r:id="rId10"/>
    <p:sldId id="286" r:id="rId11"/>
    <p:sldId id="285" r:id="rId12"/>
    <p:sldId id="287" r:id="rId13"/>
    <p:sldId id="441" r:id="rId14"/>
    <p:sldId id="442" r:id="rId15"/>
    <p:sldId id="443" r:id="rId16"/>
    <p:sldId id="291" r:id="rId17"/>
    <p:sldId id="292" r:id="rId18"/>
    <p:sldId id="26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8B8A"/>
    <a:srgbClr val="EB8B2D"/>
    <a:srgbClr val="BFC0B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7" autoAdjust="0"/>
    <p:restoredTop sz="82322" autoAdjust="0"/>
  </p:normalViewPr>
  <p:slideViewPr>
    <p:cSldViewPr snapToGrid="0">
      <p:cViewPr varScale="1">
        <p:scale>
          <a:sx n="85" d="100"/>
          <a:sy n="85" d="100"/>
        </p:scale>
        <p:origin x="576" y="78"/>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76" d="100"/>
          <a:sy n="76" d="100"/>
        </p:scale>
        <p:origin x="2754"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2ED3A5-4AEE-4495-B89F-8C4A3E71DF26}" type="doc">
      <dgm:prSet loTypeId="urn:diagrams.loki3.com/BracketList" loCatId="list" qsTypeId="urn:microsoft.com/office/officeart/2005/8/quickstyle/simple1" qsCatId="simple" csTypeId="urn:microsoft.com/office/officeart/2005/8/colors/accent2_2" csCatId="accent2" phldr="1"/>
      <dgm:spPr/>
      <dgm:t>
        <a:bodyPr/>
        <a:lstStyle/>
        <a:p>
          <a:endParaRPr lang="en-GB"/>
        </a:p>
      </dgm:t>
    </dgm:pt>
    <dgm:pt modelId="{00C5E4F0-0131-4ABF-B114-614EBDEB2898}">
      <dgm:prSet phldrT="[Text]">
        <dgm:style>
          <a:lnRef idx="3">
            <a:schemeClr val="lt1"/>
          </a:lnRef>
          <a:fillRef idx="1">
            <a:schemeClr val="accent3"/>
          </a:fillRef>
          <a:effectRef idx="1">
            <a:schemeClr val="accent3"/>
          </a:effectRef>
          <a:fontRef idx="minor">
            <a:schemeClr val="lt1"/>
          </a:fontRef>
        </dgm:style>
      </dgm:prSet>
      <dgm:spPr/>
      <dgm:t>
        <a:bodyPr/>
        <a:lstStyle/>
        <a:p>
          <a:pPr algn="ctr"/>
          <a:r>
            <a:rPr lang="en-GB" dirty="0">
              <a:solidFill>
                <a:schemeClr val="bg1"/>
              </a:solidFill>
            </a:rPr>
            <a:t>Identification &amp; Prioritisation of SCTs</a:t>
          </a:r>
        </a:p>
      </dgm:t>
    </dgm:pt>
    <dgm:pt modelId="{B74E4193-CA98-4CF1-B14D-17A1FBA7984E}" type="parTrans" cxnId="{4CBEA969-E0FE-4BB2-8C7C-F78033F17B1E}">
      <dgm:prSet/>
      <dgm:spPr/>
      <dgm:t>
        <a:bodyPr/>
        <a:lstStyle/>
        <a:p>
          <a:endParaRPr lang="en-GB"/>
        </a:p>
      </dgm:t>
    </dgm:pt>
    <dgm:pt modelId="{1535D7E9-213D-4D95-8F4D-97586273A0CD}" type="sibTrans" cxnId="{4CBEA969-E0FE-4BB2-8C7C-F78033F17B1E}">
      <dgm:prSet/>
      <dgm:spPr/>
      <dgm:t>
        <a:bodyPr/>
        <a:lstStyle/>
        <a:p>
          <a:endParaRPr lang="en-GB"/>
        </a:p>
      </dgm:t>
    </dgm:pt>
    <dgm:pt modelId="{452BEE69-F9F3-43E5-9725-CC8D06372461}">
      <dgm:prSet phldrT="[Text]" custT="1"/>
      <dgm:spPr/>
      <dgm:t>
        <a:bodyPr/>
        <a:lstStyle/>
        <a:p>
          <a:pPr>
            <a:buFont typeface="Symbol" panose="05050102010706020507" pitchFamily="18" charset="2"/>
            <a:buChar char=""/>
          </a:pPr>
          <a:r>
            <a:rPr lang="en-GB" sz="2000" b="0" dirty="0"/>
            <a:t>Step 1: consider main site hazards</a:t>
          </a:r>
          <a:endParaRPr lang="en-GB" sz="2000" dirty="0"/>
        </a:p>
      </dgm:t>
    </dgm:pt>
    <dgm:pt modelId="{CF4493DB-F0A1-4A6D-A7CC-DFFF5A2A2A11}" type="parTrans" cxnId="{A7874111-7645-400B-8BA6-0688C89215FF}">
      <dgm:prSet/>
      <dgm:spPr/>
      <dgm:t>
        <a:bodyPr/>
        <a:lstStyle/>
        <a:p>
          <a:endParaRPr lang="en-GB"/>
        </a:p>
      </dgm:t>
    </dgm:pt>
    <dgm:pt modelId="{B1835996-9BEB-4FEB-B924-F3859DCD95BA}" type="sibTrans" cxnId="{A7874111-7645-400B-8BA6-0688C89215FF}">
      <dgm:prSet/>
      <dgm:spPr/>
      <dgm:t>
        <a:bodyPr/>
        <a:lstStyle/>
        <a:p>
          <a:endParaRPr lang="en-GB"/>
        </a:p>
      </dgm:t>
    </dgm:pt>
    <dgm:pt modelId="{29BFD97B-50A2-499D-BDF3-25975919D8FB}">
      <dgm:prSet phldrT="[Text]" custT="1">
        <dgm:style>
          <a:lnRef idx="3">
            <a:schemeClr val="lt1"/>
          </a:lnRef>
          <a:fillRef idx="1">
            <a:schemeClr val="accent3"/>
          </a:fillRef>
          <a:effectRef idx="1">
            <a:schemeClr val="accent3"/>
          </a:effectRef>
          <a:fontRef idx="minor">
            <a:schemeClr val="lt1"/>
          </a:fontRef>
        </dgm:style>
      </dgm:prSet>
      <dgm:spPr>
        <a:ln/>
      </dgm:spPr>
      <dgm:t>
        <a:bodyPr spcFirstLastPara="0" vert="horz" wrap="square" lIns="149352" tIns="53340" rIns="149352" bIns="53340" numCol="1" spcCol="1270" anchor="ctr" anchorCtr="0"/>
        <a:lstStyle/>
        <a:p>
          <a:pPr algn="ctr"/>
          <a:r>
            <a:rPr lang="en-GB" sz="2100" kern="1200" dirty="0">
              <a:solidFill>
                <a:prstClr val="white"/>
              </a:solidFill>
              <a:latin typeface="Calibri" panose="020F0502020204030204"/>
              <a:ea typeface="+mn-ea"/>
              <a:cs typeface="+mn-cs"/>
            </a:rPr>
            <a:t>Task</a:t>
          </a:r>
          <a:r>
            <a:rPr lang="en-GB" sz="2100" kern="1200" dirty="0"/>
            <a:t> </a:t>
          </a:r>
          <a:r>
            <a:rPr lang="en-GB" sz="2100" kern="1200" dirty="0">
              <a:solidFill>
                <a:prstClr val="white"/>
              </a:solidFill>
              <a:latin typeface="Calibri" panose="020F0502020204030204"/>
              <a:ea typeface="+mn-ea"/>
              <a:cs typeface="+mn-cs"/>
            </a:rPr>
            <a:t>Analysis</a:t>
          </a:r>
        </a:p>
      </dgm:t>
    </dgm:pt>
    <dgm:pt modelId="{A2C790C7-43B9-442E-8A38-3240F6187C32}" type="parTrans" cxnId="{836B1CC9-9143-46C4-BAAE-AF62528E2649}">
      <dgm:prSet/>
      <dgm:spPr/>
      <dgm:t>
        <a:bodyPr/>
        <a:lstStyle/>
        <a:p>
          <a:endParaRPr lang="en-GB"/>
        </a:p>
      </dgm:t>
    </dgm:pt>
    <dgm:pt modelId="{D05F577D-434C-4A21-8436-64B1C8768F3E}" type="sibTrans" cxnId="{836B1CC9-9143-46C4-BAAE-AF62528E2649}">
      <dgm:prSet/>
      <dgm:spPr/>
      <dgm:t>
        <a:bodyPr/>
        <a:lstStyle/>
        <a:p>
          <a:endParaRPr lang="en-GB"/>
        </a:p>
      </dgm:t>
    </dgm:pt>
    <dgm:pt modelId="{12B8091A-15BA-4F56-8218-1BB732E902D5}">
      <dgm:prSet phldrT="[Text]" custT="1"/>
      <dgm:spPr/>
      <dgm:t>
        <a:bodyPr/>
        <a:lstStyle/>
        <a:p>
          <a:pPr>
            <a:buFont typeface="Symbol" panose="05050102010706020507" pitchFamily="18" charset="2"/>
            <a:buChar char=""/>
          </a:pPr>
          <a:r>
            <a:rPr lang="en-GB" sz="2000" b="0" dirty="0"/>
            <a:t>Step 3: outline the key steps in these activities</a:t>
          </a:r>
          <a:endParaRPr lang="en-GB" sz="2000" dirty="0"/>
        </a:p>
      </dgm:t>
    </dgm:pt>
    <dgm:pt modelId="{8181D32E-BF34-4729-8640-FA15676E6529}" type="parTrans" cxnId="{D48F67F5-C8DE-4905-8745-7B6048BF5918}">
      <dgm:prSet/>
      <dgm:spPr/>
      <dgm:t>
        <a:bodyPr/>
        <a:lstStyle/>
        <a:p>
          <a:endParaRPr lang="en-GB"/>
        </a:p>
      </dgm:t>
    </dgm:pt>
    <dgm:pt modelId="{CD73B65F-A47C-46DB-8884-738BF1FB7C02}" type="sibTrans" cxnId="{D48F67F5-C8DE-4905-8745-7B6048BF5918}">
      <dgm:prSet/>
      <dgm:spPr/>
      <dgm:t>
        <a:bodyPr/>
        <a:lstStyle/>
        <a:p>
          <a:endParaRPr lang="en-GB"/>
        </a:p>
      </dgm:t>
    </dgm:pt>
    <dgm:pt modelId="{C4660B0C-B2A3-40B4-90F2-4AAF5CC10430}">
      <dgm:prSet custT="1"/>
      <dgm:spPr/>
      <dgm:t>
        <a:bodyPr/>
        <a:lstStyle/>
        <a:p>
          <a:pPr>
            <a:buFont typeface="Symbol" panose="05050102010706020507" pitchFamily="18" charset="2"/>
            <a:buChar char=""/>
          </a:pPr>
          <a:r>
            <a:rPr lang="en-GB" sz="2000" b="0" dirty="0"/>
            <a:t>Step 2: identify manual activities that affect these hazards</a:t>
          </a:r>
          <a:endParaRPr lang="en-GB" sz="2000" b="1" dirty="0"/>
        </a:p>
      </dgm:t>
    </dgm:pt>
    <dgm:pt modelId="{42B921EA-E7E1-4F1D-82FD-3024C0567941}" type="parTrans" cxnId="{451DACB6-587D-4620-8461-0181285590C3}">
      <dgm:prSet/>
      <dgm:spPr/>
      <dgm:t>
        <a:bodyPr/>
        <a:lstStyle/>
        <a:p>
          <a:endParaRPr lang="en-GB"/>
        </a:p>
      </dgm:t>
    </dgm:pt>
    <dgm:pt modelId="{3C51F12D-2C60-4B9A-A2AD-85E3FBDD5A99}" type="sibTrans" cxnId="{451DACB6-587D-4620-8461-0181285590C3}">
      <dgm:prSet/>
      <dgm:spPr/>
      <dgm:t>
        <a:bodyPr/>
        <a:lstStyle/>
        <a:p>
          <a:endParaRPr lang="en-GB"/>
        </a:p>
      </dgm:t>
    </dgm:pt>
    <dgm:pt modelId="{6053FC25-B4E7-4C01-8103-28B932171861}">
      <dgm:prSet phldrT="[Text]" custT="1">
        <dgm:style>
          <a:lnRef idx="3">
            <a:schemeClr val="lt1"/>
          </a:lnRef>
          <a:fillRef idx="1">
            <a:schemeClr val="accent3"/>
          </a:fillRef>
          <a:effectRef idx="1">
            <a:schemeClr val="accent3"/>
          </a:effectRef>
          <a:fontRef idx="minor">
            <a:schemeClr val="lt1"/>
          </a:fontRef>
        </dgm:style>
      </dgm:prSet>
      <dgm:spPr>
        <a:ln/>
      </dgm:spPr>
      <dgm:t>
        <a:bodyPr spcFirstLastPara="0" vert="horz" wrap="square" lIns="149352" tIns="53340" rIns="149352" bIns="53340" numCol="1" spcCol="1270" anchor="ctr" anchorCtr="0"/>
        <a:lstStyle/>
        <a:p>
          <a:pPr algn="ctr">
            <a:buFont typeface="Symbol" panose="05050102010706020507" pitchFamily="18" charset="2"/>
            <a:buChar char=""/>
          </a:pPr>
          <a:r>
            <a:rPr lang="en-GB" sz="2100" kern="1200" dirty="0">
              <a:solidFill>
                <a:prstClr val="white"/>
              </a:solidFill>
              <a:latin typeface="Calibri" panose="020F0502020204030204"/>
              <a:ea typeface="+mn-ea"/>
              <a:cs typeface="+mn-cs"/>
            </a:rPr>
            <a:t>Human</a:t>
          </a:r>
          <a:r>
            <a:rPr lang="en-GB" sz="2100" kern="1200" dirty="0"/>
            <a:t> </a:t>
          </a:r>
          <a:r>
            <a:rPr lang="en-GB" sz="2100" kern="1200" dirty="0">
              <a:solidFill>
                <a:prstClr val="white"/>
              </a:solidFill>
              <a:latin typeface="Calibri" panose="020F0502020204030204"/>
              <a:ea typeface="+mn-ea"/>
              <a:cs typeface="+mn-cs"/>
            </a:rPr>
            <a:t>Error</a:t>
          </a:r>
          <a:r>
            <a:rPr lang="en-GB" sz="2100" kern="1200" dirty="0"/>
            <a:t> </a:t>
          </a:r>
          <a:r>
            <a:rPr lang="en-GB" sz="2100" kern="1200" dirty="0">
              <a:solidFill>
                <a:prstClr val="white"/>
              </a:solidFill>
              <a:latin typeface="Calibri" panose="020F0502020204030204"/>
              <a:ea typeface="+mn-ea"/>
              <a:cs typeface="+mn-cs"/>
            </a:rPr>
            <a:t>Analysis</a:t>
          </a:r>
        </a:p>
      </dgm:t>
    </dgm:pt>
    <dgm:pt modelId="{CB932919-2728-4ABB-8040-358952A53277}" type="parTrans" cxnId="{CCE0699F-38DB-4497-B4FC-BF85FF9DA95E}">
      <dgm:prSet/>
      <dgm:spPr/>
      <dgm:t>
        <a:bodyPr/>
        <a:lstStyle/>
        <a:p>
          <a:endParaRPr lang="en-GB"/>
        </a:p>
      </dgm:t>
    </dgm:pt>
    <dgm:pt modelId="{CD790FB9-4696-4314-B3B1-AE964F92CDBD}" type="sibTrans" cxnId="{CCE0699F-38DB-4497-B4FC-BF85FF9DA95E}">
      <dgm:prSet/>
      <dgm:spPr/>
      <dgm:t>
        <a:bodyPr/>
        <a:lstStyle/>
        <a:p>
          <a:endParaRPr lang="en-GB"/>
        </a:p>
      </dgm:t>
    </dgm:pt>
    <dgm:pt modelId="{AC3E154A-7A49-4348-9344-B12201B656B0}">
      <dgm:prSet phldrT="[Text]" custT="1"/>
      <dgm:spPr/>
      <dgm:t>
        <a:bodyPr/>
        <a:lstStyle/>
        <a:p>
          <a:pPr>
            <a:buFont typeface="Symbol" panose="05050102010706020507" pitchFamily="18" charset="2"/>
            <a:buChar char=""/>
          </a:pPr>
          <a:r>
            <a:rPr lang="en-GB" sz="2000" b="0"/>
            <a:t>Step 4: identify potential human failures in these steps</a:t>
          </a:r>
          <a:endParaRPr lang="en-GB" sz="2000" dirty="0"/>
        </a:p>
      </dgm:t>
    </dgm:pt>
    <dgm:pt modelId="{76CBB12E-435A-4B20-A000-471E7DAAF911}" type="parTrans" cxnId="{AF52A4F7-9693-4AC7-A369-1A520E384E4A}">
      <dgm:prSet/>
      <dgm:spPr/>
      <dgm:t>
        <a:bodyPr/>
        <a:lstStyle/>
        <a:p>
          <a:endParaRPr lang="en-GB"/>
        </a:p>
      </dgm:t>
    </dgm:pt>
    <dgm:pt modelId="{E6813B41-B049-4162-A05D-74EEC1DC460C}" type="sibTrans" cxnId="{AF52A4F7-9693-4AC7-A369-1A520E384E4A}">
      <dgm:prSet/>
      <dgm:spPr/>
      <dgm:t>
        <a:bodyPr/>
        <a:lstStyle/>
        <a:p>
          <a:endParaRPr lang="en-GB"/>
        </a:p>
      </dgm:t>
    </dgm:pt>
    <dgm:pt modelId="{31A8D97C-F108-4180-83EB-CCDD0636D72F}">
      <dgm:prSet custT="1"/>
      <dgm:spPr/>
      <dgm:t>
        <a:bodyPr/>
        <a:lstStyle/>
        <a:p>
          <a:pPr>
            <a:buFont typeface="Symbol" panose="05050102010706020507" pitchFamily="18" charset="2"/>
            <a:buChar char=""/>
          </a:pPr>
          <a:r>
            <a:rPr lang="en-GB" sz="2000" b="0"/>
            <a:t>Step 5: identify factors that make these failures more likely</a:t>
          </a:r>
          <a:endParaRPr lang="en-GB" sz="2000" b="1"/>
        </a:p>
      </dgm:t>
    </dgm:pt>
    <dgm:pt modelId="{4A88BCE7-662F-458B-8FE4-E010FCA4F1E3}" type="parTrans" cxnId="{A1AAB05A-1851-482D-815A-9EC52169DE44}">
      <dgm:prSet/>
      <dgm:spPr/>
      <dgm:t>
        <a:bodyPr/>
        <a:lstStyle/>
        <a:p>
          <a:endParaRPr lang="en-GB"/>
        </a:p>
      </dgm:t>
    </dgm:pt>
    <dgm:pt modelId="{25BA74E5-05C2-488E-9097-487927C90EA2}" type="sibTrans" cxnId="{A1AAB05A-1851-482D-815A-9EC52169DE44}">
      <dgm:prSet/>
      <dgm:spPr/>
      <dgm:t>
        <a:bodyPr/>
        <a:lstStyle/>
        <a:p>
          <a:endParaRPr lang="en-GB"/>
        </a:p>
      </dgm:t>
    </dgm:pt>
    <dgm:pt modelId="{082B412C-8E81-4758-8436-8835F8DC3299}">
      <dgm:prSet custT="1"/>
      <dgm:spPr/>
      <dgm:t>
        <a:bodyPr/>
        <a:lstStyle/>
        <a:p>
          <a:pPr>
            <a:buFont typeface="Symbol" panose="05050102010706020507" pitchFamily="18" charset="2"/>
            <a:buChar char=""/>
          </a:pPr>
          <a:r>
            <a:rPr lang="en-GB" sz="2000" b="0"/>
            <a:t>Step 6: manage the failures using hierarchy of control</a:t>
          </a:r>
          <a:endParaRPr lang="en-GB" sz="2000" b="1"/>
        </a:p>
      </dgm:t>
    </dgm:pt>
    <dgm:pt modelId="{C7968E66-C129-43FC-B258-D620BFFA555D}" type="parTrans" cxnId="{06086C66-3504-49A5-B749-D02EA59FFAEF}">
      <dgm:prSet/>
      <dgm:spPr/>
      <dgm:t>
        <a:bodyPr/>
        <a:lstStyle/>
        <a:p>
          <a:endParaRPr lang="en-GB"/>
        </a:p>
      </dgm:t>
    </dgm:pt>
    <dgm:pt modelId="{A1B8F590-3456-4DCB-9AB5-4BF55805DA5F}" type="sibTrans" cxnId="{06086C66-3504-49A5-B749-D02EA59FFAEF}">
      <dgm:prSet/>
      <dgm:spPr/>
      <dgm:t>
        <a:bodyPr/>
        <a:lstStyle/>
        <a:p>
          <a:endParaRPr lang="en-GB"/>
        </a:p>
      </dgm:t>
    </dgm:pt>
    <dgm:pt modelId="{07F5B5EF-6A4F-47AF-B16F-6EE70ED80A53}">
      <dgm:prSet custT="1"/>
      <dgm:spPr/>
      <dgm:t>
        <a:bodyPr/>
        <a:lstStyle/>
        <a:p>
          <a:pPr>
            <a:buFont typeface="Symbol" panose="05050102010706020507" pitchFamily="18" charset="2"/>
            <a:buChar char=""/>
          </a:pPr>
          <a:r>
            <a:rPr lang="en-GB" sz="2000" b="0" dirty="0"/>
            <a:t>Step 7: manage error recovery</a:t>
          </a:r>
          <a:endParaRPr lang="en-GB" sz="2000" b="1" dirty="0"/>
        </a:p>
      </dgm:t>
    </dgm:pt>
    <dgm:pt modelId="{27814EF3-E7D2-4D44-8387-23C6E856AFD6}" type="parTrans" cxnId="{9295EDA6-B1B3-4599-B074-C5046F4FB14B}">
      <dgm:prSet/>
      <dgm:spPr/>
      <dgm:t>
        <a:bodyPr/>
        <a:lstStyle/>
        <a:p>
          <a:endParaRPr lang="en-GB"/>
        </a:p>
      </dgm:t>
    </dgm:pt>
    <dgm:pt modelId="{72D976F0-5C93-4A53-9E91-C903F5DFB066}" type="sibTrans" cxnId="{9295EDA6-B1B3-4599-B074-C5046F4FB14B}">
      <dgm:prSet/>
      <dgm:spPr/>
      <dgm:t>
        <a:bodyPr/>
        <a:lstStyle/>
        <a:p>
          <a:endParaRPr lang="en-GB"/>
        </a:p>
      </dgm:t>
    </dgm:pt>
    <dgm:pt modelId="{75A4F7BB-283D-4F7C-A7B2-669BC7A40686}" type="pres">
      <dgm:prSet presAssocID="{932ED3A5-4AEE-4495-B89F-8C4A3E71DF26}" presName="Name0" presStyleCnt="0">
        <dgm:presLayoutVars>
          <dgm:dir/>
          <dgm:animLvl val="lvl"/>
          <dgm:resizeHandles val="exact"/>
        </dgm:presLayoutVars>
      </dgm:prSet>
      <dgm:spPr/>
    </dgm:pt>
    <dgm:pt modelId="{A3829EBC-A468-43DA-B134-AD30DD5B88EF}" type="pres">
      <dgm:prSet presAssocID="{00C5E4F0-0131-4ABF-B114-614EBDEB2898}" presName="linNode" presStyleCnt="0"/>
      <dgm:spPr/>
    </dgm:pt>
    <dgm:pt modelId="{3A34BF46-D0B7-447D-845A-5A3630D2D674}" type="pres">
      <dgm:prSet presAssocID="{00C5E4F0-0131-4ABF-B114-614EBDEB2898}" presName="parTx" presStyleLbl="revTx" presStyleIdx="0" presStyleCnt="3">
        <dgm:presLayoutVars>
          <dgm:chMax val="1"/>
          <dgm:bulletEnabled val="1"/>
        </dgm:presLayoutVars>
      </dgm:prSet>
      <dgm:spPr/>
    </dgm:pt>
    <dgm:pt modelId="{B483A5A3-2A47-4A85-945F-DA764D05507F}" type="pres">
      <dgm:prSet presAssocID="{00C5E4F0-0131-4ABF-B114-614EBDEB2898}" presName="bracket" presStyleLbl="parChTrans1D1" presStyleIdx="0" presStyleCnt="3"/>
      <dgm:spPr>
        <a:ln w="28575">
          <a:solidFill>
            <a:srgbClr val="8A8B8A"/>
          </a:solidFill>
        </a:ln>
      </dgm:spPr>
    </dgm:pt>
    <dgm:pt modelId="{EC909605-B36C-4A92-B53C-43846894578A}" type="pres">
      <dgm:prSet presAssocID="{00C5E4F0-0131-4ABF-B114-614EBDEB2898}" presName="spH" presStyleCnt="0"/>
      <dgm:spPr/>
    </dgm:pt>
    <dgm:pt modelId="{8C778DB7-15C9-430D-9DA9-C9E4677E31D8}" type="pres">
      <dgm:prSet presAssocID="{00C5E4F0-0131-4ABF-B114-614EBDEB2898}" presName="desTx" presStyleLbl="node1" presStyleIdx="0" presStyleCnt="3">
        <dgm:presLayoutVars>
          <dgm:bulletEnabled val="1"/>
        </dgm:presLayoutVars>
      </dgm:prSet>
      <dgm:spPr/>
    </dgm:pt>
    <dgm:pt modelId="{5457B1C0-2A86-497F-AF4F-A3F7D258A5F7}" type="pres">
      <dgm:prSet presAssocID="{1535D7E9-213D-4D95-8F4D-97586273A0CD}" presName="spV" presStyleCnt="0"/>
      <dgm:spPr/>
    </dgm:pt>
    <dgm:pt modelId="{7B13270A-F639-4B05-8C79-93579E7C1191}" type="pres">
      <dgm:prSet presAssocID="{29BFD97B-50A2-499D-BDF3-25975919D8FB}" presName="linNode" presStyleCnt="0"/>
      <dgm:spPr/>
    </dgm:pt>
    <dgm:pt modelId="{5A68DAA3-102A-43DF-9D50-F538A5FA4083}" type="pres">
      <dgm:prSet presAssocID="{29BFD97B-50A2-499D-BDF3-25975919D8FB}" presName="parTx" presStyleLbl="revTx" presStyleIdx="1" presStyleCnt="3">
        <dgm:presLayoutVars>
          <dgm:chMax val="1"/>
          <dgm:bulletEnabled val="1"/>
        </dgm:presLayoutVars>
      </dgm:prSet>
      <dgm:spPr>
        <a:xfrm>
          <a:off x="0" y="1748716"/>
          <a:ext cx="1820012" cy="415800"/>
        </a:xfrm>
        <a:prstGeom prst="rect">
          <a:avLst/>
        </a:prstGeom>
      </dgm:spPr>
    </dgm:pt>
    <dgm:pt modelId="{B1E2679C-32ED-48E0-876A-8625B1EA9A6B}" type="pres">
      <dgm:prSet presAssocID="{29BFD97B-50A2-499D-BDF3-25975919D8FB}" presName="bracket" presStyleLbl="parChTrans1D1" presStyleIdx="1" presStyleCnt="3"/>
      <dgm:spPr>
        <a:ln w="28575">
          <a:solidFill>
            <a:srgbClr val="8A8B8A"/>
          </a:solidFill>
        </a:ln>
      </dgm:spPr>
    </dgm:pt>
    <dgm:pt modelId="{6CF32899-1F2E-4224-9A92-C5F183FB6ED4}" type="pres">
      <dgm:prSet presAssocID="{29BFD97B-50A2-499D-BDF3-25975919D8FB}" presName="spH" presStyleCnt="0"/>
      <dgm:spPr/>
    </dgm:pt>
    <dgm:pt modelId="{8F4DDEAC-A010-46AD-92D7-768D0AAD19E1}" type="pres">
      <dgm:prSet presAssocID="{29BFD97B-50A2-499D-BDF3-25975919D8FB}" presName="desTx" presStyleLbl="node1" presStyleIdx="1" presStyleCnt="3">
        <dgm:presLayoutVars>
          <dgm:bulletEnabled val="1"/>
        </dgm:presLayoutVars>
      </dgm:prSet>
      <dgm:spPr/>
    </dgm:pt>
    <dgm:pt modelId="{4BB23D8B-2662-40CD-97C7-17E0AC9C6AAA}" type="pres">
      <dgm:prSet presAssocID="{D05F577D-434C-4A21-8436-64B1C8768F3E}" presName="spV" presStyleCnt="0"/>
      <dgm:spPr/>
    </dgm:pt>
    <dgm:pt modelId="{EEC4FBE7-20FB-4D99-B72B-0BCFDBE111F8}" type="pres">
      <dgm:prSet presAssocID="{6053FC25-B4E7-4C01-8103-28B932171861}" presName="linNode" presStyleCnt="0"/>
      <dgm:spPr/>
    </dgm:pt>
    <dgm:pt modelId="{4ED8A93B-AFCF-4B46-B587-8F89159C8FA1}" type="pres">
      <dgm:prSet presAssocID="{6053FC25-B4E7-4C01-8103-28B932171861}" presName="parTx" presStyleLbl="revTx" presStyleIdx="2" presStyleCnt="3">
        <dgm:presLayoutVars>
          <dgm:chMax val="1"/>
          <dgm:bulletEnabled val="1"/>
        </dgm:presLayoutVars>
      </dgm:prSet>
      <dgm:spPr>
        <a:xfrm>
          <a:off x="0" y="3178915"/>
          <a:ext cx="1820012" cy="701662"/>
        </a:xfrm>
        <a:prstGeom prst="rect">
          <a:avLst/>
        </a:prstGeom>
      </dgm:spPr>
    </dgm:pt>
    <dgm:pt modelId="{68A08C10-17FF-46F3-A47F-F5B9F83FB57A}" type="pres">
      <dgm:prSet presAssocID="{6053FC25-B4E7-4C01-8103-28B932171861}" presName="bracket" presStyleLbl="parChTrans1D1" presStyleIdx="2" presStyleCnt="3"/>
      <dgm:spPr>
        <a:ln w="28575">
          <a:solidFill>
            <a:srgbClr val="8A8B8A"/>
          </a:solidFill>
        </a:ln>
      </dgm:spPr>
    </dgm:pt>
    <dgm:pt modelId="{A6CFBC68-D2E2-444C-82CD-AA4396F63B47}" type="pres">
      <dgm:prSet presAssocID="{6053FC25-B4E7-4C01-8103-28B932171861}" presName="spH" presStyleCnt="0"/>
      <dgm:spPr/>
    </dgm:pt>
    <dgm:pt modelId="{638CC237-292D-43FE-BF1F-8DE48C9CCA46}" type="pres">
      <dgm:prSet presAssocID="{6053FC25-B4E7-4C01-8103-28B932171861}" presName="desTx" presStyleLbl="node1" presStyleIdx="2" presStyleCnt="3">
        <dgm:presLayoutVars>
          <dgm:bulletEnabled val="1"/>
        </dgm:presLayoutVars>
      </dgm:prSet>
      <dgm:spPr/>
    </dgm:pt>
  </dgm:ptLst>
  <dgm:cxnLst>
    <dgm:cxn modelId="{1FD6AF0C-9499-4A26-A3C3-7129C4C1DD36}" type="presOf" srcId="{C4660B0C-B2A3-40B4-90F2-4AAF5CC10430}" destId="{8C778DB7-15C9-430D-9DA9-C9E4677E31D8}" srcOrd="0" destOrd="1" presId="urn:diagrams.loki3.com/BracketList"/>
    <dgm:cxn modelId="{A7874111-7645-400B-8BA6-0688C89215FF}" srcId="{00C5E4F0-0131-4ABF-B114-614EBDEB2898}" destId="{452BEE69-F9F3-43E5-9725-CC8D06372461}" srcOrd="0" destOrd="0" parTransId="{CF4493DB-F0A1-4A6D-A7CC-DFFF5A2A2A11}" sibTransId="{B1835996-9BEB-4FEB-B924-F3859DCD95BA}"/>
    <dgm:cxn modelId="{E563EA2E-58DB-4004-9466-F4E0D9053A3A}" type="presOf" srcId="{932ED3A5-4AEE-4495-B89F-8C4A3E71DF26}" destId="{75A4F7BB-283D-4F7C-A7B2-669BC7A40686}" srcOrd="0" destOrd="0" presId="urn:diagrams.loki3.com/BracketList"/>
    <dgm:cxn modelId="{8C717165-43DD-4B1D-BDDD-407800289D55}" type="presOf" srcId="{12B8091A-15BA-4F56-8218-1BB732E902D5}" destId="{8F4DDEAC-A010-46AD-92D7-768D0AAD19E1}" srcOrd="0" destOrd="0" presId="urn:diagrams.loki3.com/BracketList"/>
    <dgm:cxn modelId="{06086C66-3504-49A5-B749-D02EA59FFAEF}" srcId="{6053FC25-B4E7-4C01-8103-28B932171861}" destId="{082B412C-8E81-4758-8436-8835F8DC3299}" srcOrd="2" destOrd="0" parTransId="{C7968E66-C129-43FC-B258-D620BFFA555D}" sibTransId="{A1B8F590-3456-4DCB-9AB5-4BF55805DA5F}"/>
    <dgm:cxn modelId="{4CBEA969-E0FE-4BB2-8C7C-F78033F17B1E}" srcId="{932ED3A5-4AEE-4495-B89F-8C4A3E71DF26}" destId="{00C5E4F0-0131-4ABF-B114-614EBDEB2898}" srcOrd="0" destOrd="0" parTransId="{B74E4193-CA98-4CF1-B14D-17A1FBA7984E}" sibTransId="{1535D7E9-213D-4D95-8F4D-97586273A0CD}"/>
    <dgm:cxn modelId="{A1AAB05A-1851-482D-815A-9EC52169DE44}" srcId="{6053FC25-B4E7-4C01-8103-28B932171861}" destId="{31A8D97C-F108-4180-83EB-CCDD0636D72F}" srcOrd="1" destOrd="0" parTransId="{4A88BCE7-662F-458B-8FE4-E010FCA4F1E3}" sibTransId="{25BA74E5-05C2-488E-9097-487927C90EA2}"/>
    <dgm:cxn modelId="{C415AC80-FFF2-435C-BFC2-6E7186C8BF4C}" type="presOf" srcId="{31A8D97C-F108-4180-83EB-CCDD0636D72F}" destId="{638CC237-292D-43FE-BF1F-8DE48C9CCA46}" srcOrd="0" destOrd="1" presId="urn:diagrams.loki3.com/BracketList"/>
    <dgm:cxn modelId="{2E439B94-3EC1-4D5A-A451-E8C1441133FD}" type="presOf" srcId="{29BFD97B-50A2-499D-BDF3-25975919D8FB}" destId="{5A68DAA3-102A-43DF-9D50-F538A5FA4083}" srcOrd="0" destOrd="0" presId="urn:diagrams.loki3.com/BracketList"/>
    <dgm:cxn modelId="{CCE0699F-38DB-4497-B4FC-BF85FF9DA95E}" srcId="{932ED3A5-4AEE-4495-B89F-8C4A3E71DF26}" destId="{6053FC25-B4E7-4C01-8103-28B932171861}" srcOrd="2" destOrd="0" parTransId="{CB932919-2728-4ABB-8040-358952A53277}" sibTransId="{CD790FB9-4696-4314-B3B1-AE964F92CDBD}"/>
    <dgm:cxn modelId="{9295EDA6-B1B3-4599-B074-C5046F4FB14B}" srcId="{6053FC25-B4E7-4C01-8103-28B932171861}" destId="{07F5B5EF-6A4F-47AF-B16F-6EE70ED80A53}" srcOrd="3" destOrd="0" parTransId="{27814EF3-E7D2-4D44-8387-23C6E856AFD6}" sibTransId="{72D976F0-5C93-4A53-9E91-C903F5DFB066}"/>
    <dgm:cxn modelId="{451DACB6-587D-4620-8461-0181285590C3}" srcId="{00C5E4F0-0131-4ABF-B114-614EBDEB2898}" destId="{C4660B0C-B2A3-40B4-90F2-4AAF5CC10430}" srcOrd="1" destOrd="0" parTransId="{42B921EA-E7E1-4F1D-82FD-3024C0567941}" sibTransId="{3C51F12D-2C60-4B9A-A2AD-85E3FBDD5A99}"/>
    <dgm:cxn modelId="{3E01A6C7-354C-4394-8C95-F545C74E207F}" type="presOf" srcId="{00C5E4F0-0131-4ABF-B114-614EBDEB2898}" destId="{3A34BF46-D0B7-447D-845A-5A3630D2D674}" srcOrd="0" destOrd="0" presId="urn:diagrams.loki3.com/BracketList"/>
    <dgm:cxn modelId="{836B1CC9-9143-46C4-BAAE-AF62528E2649}" srcId="{932ED3A5-4AEE-4495-B89F-8C4A3E71DF26}" destId="{29BFD97B-50A2-499D-BDF3-25975919D8FB}" srcOrd="1" destOrd="0" parTransId="{A2C790C7-43B9-442E-8A38-3240F6187C32}" sibTransId="{D05F577D-434C-4A21-8436-64B1C8768F3E}"/>
    <dgm:cxn modelId="{F5812FE1-927E-4D72-9956-8217821EBE69}" type="presOf" srcId="{452BEE69-F9F3-43E5-9725-CC8D06372461}" destId="{8C778DB7-15C9-430D-9DA9-C9E4677E31D8}" srcOrd="0" destOrd="0" presId="urn:diagrams.loki3.com/BracketList"/>
    <dgm:cxn modelId="{5AA9D0ED-25E4-480C-9701-7EF234208B79}" type="presOf" srcId="{AC3E154A-7A49-4348-9344-B12201B656B0}" destId="{638CC237-292D-43FE-BF1F-8DE48C9CCA46}" srcOrd="0" destOrd="0" presId="urn:diagrams.loki3.com/BracketList"/>
    <dgm:cxn modelId="{7D3F15F0-180B-406C-8EEF-E75A8C25EF0F}" type="presOf" srcId="{082B412C-8E81-4758-8436-8835F8DC3299}" destId="{638CC237-292D-43FE-BF1F-8DE48C9CCA46}" srcOrd="0" destOrd="2" presId="urn:diagrams.loki3.com/BracketList"/>
    <dgm:cxn modelId="{D48F67F5-C8DE-4905-8745-7B6048BF5918}" srcId="{29BFD97B-50A2-499D-BDF3-25975919D8FB}" destId="{12B8091A-15BA-4F56-8218-1BB732E902D5}" srcOrd="0" destOrd="0" parTransId="{8181D32E-BF34-4729-8640-FA15676E6529}" sibTransId="{CD73B65F-A47C-46DB-8884-738BF1FB7C02}"/>
    <dgm:cxn modelId="{AF52A4F7-9693-4AC7-A369-1A520E384E4A}" srcId="{6053FC25-B4E7-4C01-8103-28B932171861}" destId="{AC3E154A-7A49-4348-9344-B12201B656B0}" srcOrd="0" destOrd="0" parTransId="{76CBB12E-435A-4B20-A000-471E7DAAF911}" sibTransId="{E6813B41-B049-4162-A05D-74EEC1DC460C}"/>
    <dgm:cxn modelId="{AE3A91FA-7674-46F3-A669-EA0201E0B764}" type="presOf" srcId="{07F5B5EF-6A4F-47AF-B16F-6EE70ED80A53}" destId="{638CC237-292D-43FE-BF1F-8DE48C9CCA46}" srcOrd="0" destOrd="3" presId="urn:diagrams.loki3.com/BracketList"/>
    <dgm:cxn modelId="{2890EFFC-8651-4A16-BF83-07472420C6FB}" type="presOf" srcId="{6053FC25-B4E7-4C01-8103-28B932171861}" destId="{4ED8A93B-AFCF-4B46-B587-8F89159C8FA1}" srcOrd="0" destOrd="0" presId="urn:diagrams.loki3.com/BracketList"/>
    <dgm:cxn modelId="{126977B2-6D77-48AA-B548-DE2E1F9C5BF5}" type="presParOf" srcId="{75A4F7BB-283D-4F7C-A7B2-669BC7A40686}" destId="{A3829EBC-A468-43DA-B134-AD30DD5B88EF}" srcOrd="0" destOrd="0" presId="urn:diagrams.loki3.com/BracketList"/>
    <dgm:cxn modelId="{25E0B4C4-B02C-4358-8A90-C9032A8D440E}" type="presParOf" srcId="{A3829EBC-A468-43DA-B134-AD30DD5B88EF}" destId="{3A34BF46-D0B7-447D-845A-5A3630D2D674}" srcOrd="0" destOrd="0" presId="urn:diagrams.loki3.com/BracketList"/>
    <dgm:cxn modelId="{EA06B5F6-7B67-4AC9-B40F-F3DD7A5B94FE}" type="presParOf" srcId="{A3829EBC-A468-43DA-B134-AD30DD5B88EF}" destId="{B483A5A3-2A47-4A85-945F-DA764D05507F}" srcOrd="1" destOrd="0" presId="urn:diagrams.loki3.com/BracketList"/>
    <dgm:cxn modelId="{8D746869-566F-4B0F-AA24-E7ED64FA6BD5}" type="presParOf" srcId="{A3829EBC-A468-43DA-B134-AD30DD5B88EF}" destId="{EC909605-B36C-4A92-B53C-43846894578A}" srcOrd="2" destOrd="0" presId="urn:diagrams.loki3.com/BracketList"/>
    <dgm:cxn modelId="{6875A138-B287-481B-B700-BD1B30115052}" type="presParOf" srcId="{A3829EBC-A468-43DA-B134-AD30DD5B88EF}" destId="{8C778DB7-15C9-430D-9DA9-C9E4677E31D8}" srcOrd="3" destOrd="0" presId="urn:diagrams.loki3.com/BracketList"/>
    <dgm:cxn modelId="{58ECB478-6269-4A6E-9CCF-28A84AA6125D}" type="presParOf" srcId="{75A4F7BB-283D-4F7C-A7B2-669BC7A40686}" destId="{5457B1C0-2A86-497F-AF4F-A3F7D258A5F7}" srcOrd="1" destOrd="0" presId="urn:diagrams.loki3.com/BracketList"/>
    <dgm:cxn modelId="{0D570490-5593-4980-8095-311F481CA9C4}" type="presParOf" srcId="{75A4F7BB-283D-4F7C-A7B2-669BC7A40686}" destId="{7B13270A-F639-4B05-8C79-93579E7C1191}" srcOrd="2" destOrd="0" presId="urn:diagrams.loki3.com/BracketList"/>
    <dgm:cxn modelId="{246215D8-C2F3-4980-BDD5-B526F28F0B0D}" type="presParOf" srcId="{7B13270A-F639-4B05-8C79-93579E7C1191}" destId="{5A68DAA3-102A-43DF-9D50-F538A5FA4083}" srcOrd="0" destOrd="0" presId="urn:diagrams.loki3.com/BracketList"/>
    <dgm:cxn modelId="{1A9444A2-2A7B-4826-A7C2-C1C729A804F7}" type="presParOf" srcId="{7B13270A-F639-4B05-8C79-93579E7C1191}" destId="{B1E2679C-32ED-48E0-876A-8625B1EA9A6B}" srcOrd="1" destOrd="0" presId="urn:diagrams.loki3.com/BracketList"/>
    <dgm:cxn modelId="{9AF4BFCB-03B2-4F37-A6F0-D1827FE1B429}" type="presParOf" srcId="{7B13270A-F639-4B05-8C79-93579E7C1191}" destId="{6CF32899-1F2E-4224-9A92-C5F183FB6ED4}" srcOrd="2" destOrd="0" presId="urn:diagrams.loki3.com/BracketList"/>
    <dgm:cxn modelId="{A82128DE-13E6-4334-B076-CD913FAFB63E}" type="presParOf" srcId="{7B13270A-F639-4B05-8C79-93579E7C1191}" destId="{8F4DDEAC-A010-46AD-92D7-768D0AAD19E1}" srcOrd="3" destOrd="0" presId="urn:diagrams.loki3.com/BracketList"/>
    <dgm:cxn modelId="{387D726A-52C9-4D33-8828-53B0B49C679B}" type="presParOf" srcId="{75A4F7BB-283D-4F7C-A7B2-669BC7A40686}" destId="{4BB23D8B-2662-40CD-97C7-17E0AC9C6AAA}" srcOrd="3" destOrd="0" presId="urn:diagrams.loki3.com/BracketList"/>
    <dgm:cxn modelId="{12CF75D3-FD35-4596-A8EF-DD2895B1D814}" type="presParOf" srcId="{75A4F7BB-283D-4F7C-A7B2-669BC7A40686}" destId="{EEC4FBE7-20FB-4D99-B72B-0BCFDBE111F8}" srcOrd="4" destOrd="0" presId="urn:diagrams.loki3.com/BracketList"/>
    <dgm:cxn modelId="{EA59102F-DE19-4A8D-A9E5-B5BCF0262478}" type="presParOf" srcId="{EEC4FBE7-20FB-4D99-B72B-0BCFDBE111F8}" destId="{4ED8A93B-AFCF-4B46-B587-8F89159C8FA1}" srcOrd="0" destOrd="0" presId="urn:diagrams.loki3.com/BracketList"/>
    <dgm:cxn modelId="{6E6129C5-D158-4B59-9B5A-781A072CE95D}" type="presParOf" srcId="{EEC4FBE7-20FB-4D99-B72B-0BCFDBE111F8}" destId="{68A08C10-17FF-46F3-A47F-F5B9F83FB57A}" srcOrd="1" destOrd="0" presId="urn:diagrams.loki3.com/BracketList"/>
    <dgm:cxn modelId="{D76F80E8-2A16-46BB-845D-567AD8E13D96}" type="presParOf" srcId="{EEC4FBE7-20FB-4D99-B72B-0BCFDBE111F8}" destId="{A6CFBC68-D2E2-444C-82CD-AA4396F63B47}" srcOrd="2" destOrd="0" presId="urn:diagrams.loki3.com/BracketList"/>
    <dgm:cxn modelId="{D53F3FDB-C137-4C49-8D78-B400D4F40A91}" type="presParOf" srcId="{EEC4FBE7-20FB-4D99-B72B-0BCFDBE111F8}" destId="{638CC237-292D-43FE-BF1F-8DE48C9CCA46}"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34BF46-D0B7-447D-845A-5A3630D2D674}">
      <dsp:nvSpPr>
        <dsp:cNvPr id="0" name=""/>
        <dsp:cNvSpPr/>
      </dsp:nvSpPr>
      <dsp:spPr>
        <a:xfrm>
          <a:off x="0" y="224313"/>
          <a:ext cx="1818234" cy="1299375"/>
        </a:xfrm>
        <a:prstGeom prst="rect">
          <a:avLst/>
        </a:prstGeom>
        <a:solidFill>
          <a:schemeClr val="accent3"/>
        </a:solidFill>
        <a:ln w="19050" cap="flat" cmpd="sng" algn="ctr">
          <a:solidFill>
            <a:schemeClr val="lt1"/>
          </a:solidFill>
          <a:prstDash val="solid"/>
          <a:miter lim="800000"/>
        </a:ln>
        <a:effectLst/>
      </dsp:spPr>
      <dsp:style>
        <a:lnRef idx="3">
          <a:schemeClr val="lt1"/>
        </a:lnRef>
        <a:fillRef idx="1">
          <a:schemeClr val="accent3"/>
        </a:fillRef>
        <a:effectRef idx="1">
          <a:schemeClr val="accent3"/>
        </a:effectRef>
        <a:fontRef idx="minor">
          <a:schemeClr val="lt1"/>
        </a:fontRef>
      </dsp:style>
      <dsp:txBody>
        <a:bodyPr spcFirstLastPara="0" vert="horz" wrap="square" lIns="149352" tIns="53340" rIns="149352" bIns="53340" numCol="1" spcCol="1270" anchor="ctr" anchorCtr="0">
          <a:noAutofit/>
        </a:bodyPr>
        <a:lstStyle/>
        <a:p>
          <a:pPr marL="0" lvl="0" indent="0" algn="ctr" defTabSz="933450">
            <a:lnSpc>
              <a:spcPct val="90000"/>
            </a:lnSpc>
            <a:spcBef>
              <a:spcPct val="0"/>
            </a:spcBef>
            <a:spcAft>
              <a:spcPct val="35000"/>
            </a:spcAft>
            <a:buNone/>
          </a:pPr>
          <a:r>
            <a:rPr lang="en-GB" sz="2100" kern="1200" dirty="0">
              <a:solidFill>
                <a:schemeClr val="bg1"/>
              </a:solidFill>
            </a:rPr>
            <a:t>Identification &amp; Prioritisation of SCTs</a:t>
          </a:r>
        </a:p>
      </dsp:txBody>
      <dsp:txXfrm>
        <a:off x="0" y="224313"/>
        <a:ext cx="1818234" cy="1299375"/>
      </dsp:txXfrm>
    </dsp:sp>
    <dsp:sp modelId="{B483A5A3-2A47-4A85-945F-DA764D05507F}">
      <dsp:nvSpPr>
        <dsp:cNvPr id="0" name=""/>
        <dsp:cNvSpPr/>
      </dsp:nvSpPr>
      <dsp:spPr>
        <a:xfrm>
          <a:off x="1818234" y="224313"/>
          <a:ext cx="363646" cy="1299375"/>
        </a:xfrm>
        <a:prstGeom prst="leftBrace">
          <a:avLst>
            <a:gd name="adj1" fmla="val 35000"/>
            <a:gd name="adj2" fmla="val 50000"/>
          </a:avLst>
        </a:prstGeom>
        <a:noFill/>
        <a:ln w="28575" cap="flat" cmpd="sng" algn="ctr">
          <a:solidFill>
            <a:srgbClr val="8A8B8A"/>
          </a:solidFill>
          <a:prstDash val="solid"/>
          <a:miter lim="800000"/>
        </a:ln>
        <a:effectLst/>
      </dsp:spPr>
      <dsp:style>
        <a:lnRef idx="2">
          <a:scrgbClr r="0" g="0" b="0"/>
        </a:lnRef>
        <a:fillRef idx="0">
          <a:scrgbClr r="0" g="0" b="0"/>
        </a:fillRef>
        <a:effectRef idx="0">
          <a:scrgbClr r="0" g="0" b="0"/>
        </a:effectRef>
        <a:fontRef idx="minor"/>
      </dsp:style>
    </dsp:sp>
    <dsp:sp modelId="{8C778DB7-15C9-430D-9DA9-C9E4677E31D8}">
      <dsp:nvSpPr>
        <dsp:cNvPr id="0" name=""/>
        <dsp:cNvSpPr/>
      </dsp:nvSpPr>
      <dsp:spPr>
        <a:xfrm>
          <a:off x="2327340" y="224313"/>
          <a:ext cx="4945598" cy="12993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Font typeface="Symbol" panose="05050102010706020507" pitchFamily="18" charset="2"/>
            <a:buChar char=""/>
          </a:pPr>
          <a:r>
            <a:rPr lang="en-GB" sz="2000" b="0" kern="1200" dirty="0"/>
            <a:t>Step 1: consider main site hazards</a:t>
          </a:r>
          <a:endParaRPr lang="en-GB" sz="2000" kern="1200" dirty="0"/>
        </a:p>
        <a:p>
          <a:pPr marL="228600" lvl="1" indent="-228600" algn="l" defTabSz="889000">
            <a:lnSpc>
              <a:spcPct val="90000"/>
            </a:lnSpc>
            <a:spcBef>
              <a:spcPct val="0"/>
            </a:spcBef>
            <a:spcAft>
              <a:spcPct val="15000"/>
            </a:spcAft>
            <a:buFont typeface="Symbol" panose="05050102010706020507" pitchFamily="18" charset="2"/>
            <a:buChar char=""/>
          </a:pPr>
          <a:r>
            <a:rPr lang="en-GB" sz="2000" b="0" kern="1200" dirty="0"/>
            <a:t>Step 2: identify manual activities that affect these hazards</a:t>
          </a:r>
          <a:endParaRPr lang="en-GB" sz="2000" b="1" kern="1200" dirty="0"/>
        </a:p>
      </dsp:txBody>
      <dsp:txXfrm>
        <a:off x="2327340" y="224313"/>
        <a:ext cx="4945598" cy="1299375"/>
      </dsp:txXfrm>
    </dsp:sp>
    <dsp:sp modelId="{5A68DAA3-102A-43DF-9D50-F538A5FA4083}">
      <dsp:nvSpPr>
        <dsp:cNvPr id="0" name=""/>
        <dsp:cNvSpPr/>
      </dsp:nvSpPr>
      <dsp:spPr>
        <a:xfrm>
          <a:off x="0" y="1748716"/>
          <a:ext cx="1820012" cy="415800"/>
        </a:xfrm>
        <a:prstGeom prst="rect">
          <a:avLst/>
        </a:prstGeom>
        <a:solidFill>
          <a:schemeClr val="accent3"/>
        </a:solidFill>
        <a:ln w="19050" cap="flat" cmpd="sng" algn="ctr">
          <a:solidFill>
            <a:schemeClr val="lt1"/>
          </a:solidFill>
          <a:prstDash val="solid"/>
          <a:miter lim="800000"/>
        </a:ln>
        <a:effectLst/>
      </dsp:spPr>
      <dsp:style>
        <a:lnRef idx="3">
          <a:schemeClr val="lt1"/>
        </a:lnRef>
        <a:fillRef idx="1">
          <a:schemeClr val="accent3"/>
        </a:fillRef>
        <a:effectRef idx="1">
          <a:schemeClr val="accent3"/>
        </a:effectRef>
        <a:fontRef idx="minor">
          <a:schemeClr val="lt1"/>
        </a:fontRef>
      </dsp:style>
      <dsp:txBody>
        <a:bodyPr spcFirstLastPara="0" vert="horz" wrap="square" lIns="149352" tIns="53340" rIns="149352" bIns="53340" numCol="1" spcCol="1270" anchor="ctr" anchorCtr="0">
          <a:noAutofit/>
        </a:bodyPr>
        <a:lstStyle/>
        <a:p>
          <a:pPr marL="0" lvl="0" indent="0" algn="ctr" defTabSz="933450">
            <a:lnSpc>
              <a:spcPct val="90000"/>
            </a:lnSpc>
            <a:spcBef>
              <a:spcPct val="0"/>
            </a:spcBef>
            <a:spcAft>
              <a:spcPct val="35000"/>
            </a:spcAft>
            <a:buNone/>
          </a:pPr>
          <a:r>
            <a:rPr lang="en-GB" sz="2100" kern="1200" dirty="0">
              <a:solidFill>
                <a:prstClr val="white"/>
              </a:solidFill>
              <a:latin typeface="Calibri" panose="020F0502020204030204"/>
              <a:ea typeface="+mn-ea"/>
              <a:cs typeface="+mn-cs"/>
            </a:rPr>
            <a:t>Task</a:t>
          </a:r>
          <a:r>
            <a:rPr lang="en-GB" sz="2100" kern="1200" dirty="0"/>
            <a:t> </a:t>
          </a:r>
          <a:r>
            <a:rPr lang="en-GB" sz="2100" kern="1200" dirty="0">
              <a:solidFill>
                <a:prstClr val="white"/>
              </a:solidFill>
              <a:latin typeface="Calibri" panose="020F0502020204030204"/>
              <a:ea typeface="+mn-ea"/>
              <a:cs typeface="+mn-cs"/>
            </a:rPr>
            <a:t>Analysis</a:t>
          </a:r>
        </a:p>
      </dsp:txBody>
      <dsp:txXfrm>
        <a:off x="0" y="1748716"/>
        <a:ext cx="1820012" cy="415800"/>
      </dsp:txXfrm>
    </dsp:sp>
    <dsp:sp modelId="{B1E2679C-32ED-48E0-876A-8625B1EA9A6B}">
      <dsp:nvSpPr>
        <dsp:cNvPr id="0" name=""/>
        <dsp:cNvSpPr/>
      </dsp:nvSpPr>
      <dsp:spPr>
        <a:xfrm>
          <a:off x="1820012" y="1599288"/>
          <a:ext cx="364002" cy="714656"/>
        </a:xfrm>
        <a:prstGeom prst="leftBrace">
          <a:avLst>
            <a:gd name="adj1" fmla="val 35000"/>
            <a:gd name="adj2" fmla="val 50000"/>
          </a:avLst>
        </a:prstGeom>
        <a:noFill/>
        <a:ln w="28575" cap="flat" cmpd="sng" algn="ctr">
          <a:solidFill>
            <a:srgbClr val="8A8B8A"/>
          </a:solidFill>
          <a:prstDash val="solid"/>
          <a:miter lim="800000"/>
        </a:ln>
        <a:effectLst/>
      </dsp:spPr>
      <dsp:style>
        <a:lnRef idx="2">
          <a:scrgbClr r="0" g="0" b="0"/>
        </a:lnRef>
        <a:fillRef idx="0">
          <a:scrgbClr r="0" g="0" b="0"/>
        </a:fillRef>
        <a:effectRef idx="0">
          <a:scrgbClr r="0" g="0" b="0"/>
        </a:effectRef>
        <a:fontRef idx="minor"/>
      </dsp:style>
    </dsp:sp>
    <dsp:sp modelId="{8F4DDEAC-A010-46AD-92D7-768D0AAD19E1}">
      <dsp:nvSpPr>
        <dsp:cNvPr id="0" name=""/>
        <dsp:cNvSpPr/>
      </dsp:nvSpPr>
      <dsp:spPr>
        <a:xfrm>
          <a:off x="2329615" y="1599288"/>
          <a:ext cx="4950433" cy="71465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Font typeface="Symbol" panose="05050102010706020507" pitchFamily="18" charset="2"/>
            <a:buChar char=""/>
          </a:pPr>
          <a:r>
            <a:rPr lang="en-GB" sz="2000" b="0" kern="1200" dirty="0"/>
            <a:t>Step 3: outline the key steps in these activities</a:t>
          </a:r>
          <a:endParaRPr lang="en-GB" sz="2000" kern="1200" dirty="0"/>
        </a:p>
      </dsp:txBody>
      <dsp:txXfrm>
        <a:off x="2329615" y="1599288"/>
        <a:ext cx="4950433" cy="714656"/>
      </dsp:txXfrm>
    </dsp:sp>
    <dsp:sp modelId="{4ED8A93B-AFCF-4B46-B587-8F89159C8FA1}">
      <dsp:nvSpPr>
        <dsp:cNvPr id="0" name=""/>
        <dsp:cNvSpPr/>
      </dsp:nvSpPr>
      <dsp:spPr>
        <a:xfrm>
          <a:off x="0" y="3178915"/>
          <a:ext cx="1820012" cy="701662"/>
        </a:xfrm>
        <a:prstGeom prst="rect">
          <a:avLst/>
        </a:prstGeom>
        <a:solidFill>
          <a:schemeClr val="accent3"/>
        </a:solidFill>
        <a:ln w="19050" cap="flat" cmpd="sng" algn="ctr">
          <a:solidFill>
            <a:schemeClr val="lt1"/>
          </a:solidFill>
          <a:prstDash val="solid"/>
          <a:miter lim="800000"/>
        </a:ln>
        <a:effectLst/>
      </dsp:spPr>
      <dsp:style>
        <a:lnRef idx="3">
          <a:schemeClr val="lt1"/>
        </a:lnRef>
        <a:fillRef idx="1">
          <a:schemeClr val="accent3"/>
        </a:fillRef>
        <a:effectRef idx="1">
          <a:schemeClr val="accent3"/>
        </a:effectRef>
        <a:fontRef idx="minor">
          <a:schemeClr val="lt1"/>
        </a:fontRef>
      </dsp:style>
      <dsp:txBody>
        <a:bodyPr spcFirstLastPara="0" vert="horz" wrap="square" lIns="149352" tIns="53340" rIns="149352" bIns="53340" numCol="1" spcCol="1270" anchor="ctr" anchorCtr="0">
          <a:noAutofit/>
        </a:bodyPr>
        <a:lstStyle/>
        <a:p>
          <a:pPr marL="0" lvl="0" indent="0" algn="ctr" defTabSz="933450">
            <a:lnSpc>
              <a:spcPct val="90000"/>
            </a:lnSpc>
            <a:spcBef>
              <a:spcPct val="0"/>
            </a:spcBef>
            <a:spcAft>
              <a:spcPct val="35000"/>
            </a:spcAft>
            <a:buFont typeface="Symbol" panose="05050102010706020507" pitchFamily="18" charset="2"/>
            <a:buNone/>
          </a:pPr>
          <a:r>
            <a:rPr lang="en-GB" sz="2100" kern="1200" dirty="0">
              <a:solidFill>
                <a:prstClr val="white"/>
              </a:solidFill>
              <a:latin typeface="Calibri" panose="020F0502020204030204"/>
              <a:ea typeface="+mn-ea"/>
              <a:cs typeface="+mn-cs"/>
            </a:rPr>
            <a:t>Human</a:t>
          </a:r>
          <a:r>
            <a:rPr lang="en-GB" sz="2100" kern="1200" dirty="0"/>
            <a:t> </a:t>
          </a:r>
          <a:r>
            <a:rPr lang="en-GB" sz="2100" kern="1200" dirty="0">
              <a:solidFill>
                <a:prstClr val="white"/>
              </a:solidFill>
              <a:latin typeface="Calibri" panose="020F0502020204030204"/>
              <a:ea typeface="+mn-ea"/>
              <a:cs typeface="+mn-cs"/>
            </a:rPr>
            <a:t>Error</a:t>
          </a:r>
          <a:r>
            <a:rPr lang="en-GB" sz="2100" kern="1200" dirty="0"/>
            <a:t> </a:t>
          </a:r>
          <a:r>
            <a:rPr lang="en-GB" sz="2100" kern="1200" dirty="0">
              <a:solidFill>
                <a:prstClr val="white"/>
              </a:solidFill>
              <a:latin typeface="Calibri" panose="020F0502020204030204"/>
              <a:ea typeface="+mn-ea"/>
              <a:cs typeface="+mn-cs"/>
            </a:rPr>
            <a:t>Analysis</a:t>
          </a:r>
        </a:p>
      </dsp:txBody>
      <dsp:txXfrm>
        <a:off x="0" y="3178915"/>
        <a:ext cx="1820012" cy="701662"/>
      </dsp:txXfrm>
    </dsp:sp>
    <dsp:sp modelId="{68A08C10-17FF-46F3-A47F-F5B9F83FB57A}">
      <dsp:nvSpPr>
        <dsp:cNvPr id="0" name=""/>
        <dsp:cNvSpPr/>
      </dsp:nvSpPr>
      <dsp:spPr>
        <a:xfrm>
          <a:off x="1820012" y="2389545"/>
          <a:ext cx="364002" cy="2280403"/>
        </a:xfrm>
        <a:prstGeom prst="leftBrace">
          <a:avLst>
            <a:gd name="adj1" fmla="val 35000"/>
            <a:gd name="adj2" fmla="val 50000"/>
          </a:avLst>
        </a:prstGeom>
        <a:noFill/>
        <a:ln w="28575" cap="flat" cmpd="sng" algn="ctr">
          <a:solidFill>
            <a:srgbClr val="8A8B8A"/>
          </a:solidFill>
          <a:prstDash val="solid"/>
          <a:miter lim="800000"/>
        </a:ln>
        <a:effectLst/>
      </dsp:spPr>
      <dsp:style>
        <a:lnRef idx="2">
          <a:scrgbClr r="0" g="0" b="0"/>
        </a:lnRef>
        <a:fillRef idx="0">
          <a:scrgbClr r="0" g="0" b="0"/>
        </a:fillRef>
        <a:effectRef idx="0">
          <a:scrgbClr r="0" g="0" b="0"/>
        </a:effectRef>
        <a:fontRef idx="minor"/>
      </dsp:style>
    </dsp:sp>
    <dsp:sp modelId="{638CC237-292D-43FE-BF1F-8DE48C9CCA46}">
      <dsp:nvSpPr>
        <dsp:cNvPr id="0" name=""/>
        <dsp:cNvSpPr/>
      </dsp:nvSpPr>
      <dsp:spPr>
        <a:xfrm>
          <a:off x="2329615" y="2389545"/>
          <a:ext cx="4950433" cy="228040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Font typeface="Symbol" panose="05050102010706020507" pitchFamily="18" charset="2"/>
            <a:buChar char=""/>
          </a:pPr>
          <a:r>
            <a:rPr lang="en-GB" sz="2000" b="0" kern="1200"/>
            <a:t>Step 4: identify potential human failures in these steps</a:t>
          </a:r>
          <a:endParaRPr lang="en-GB" sz="2000" kern="1200" dirty="0"/>
        </a:p>
        <a:p>
          <a:pPr marL="228600" lvl="1" indent="-228600" algn="l" defTabSz="889000">
            <a:lnSpc>
              <a:spcPct val="90000"/>
            </a:lnSpc>
            <a:spcBef>
              <a:spcPct val="0"/>
            </a:spcBef>
            <a:spcAft>
              <a:spcPct val="15000"/>
            </a:spcAft>
            <a:buFont typeface="Symbol" panose="05050102010706020507" pitchFamily="18" charset="2"/>
            <a:buChar char=""/>
          </a:pPr>
          <a:r>
            <a:rPr lang="en-GB" sz="2000" b="0" kern="1200"/>
            <a:t>Step 5: identify factors that make these failures more likely</a:t>
          </a:r>
          <a:endParaRPr lang="en-GB" sz="2000" b="1" kern="1200"/>
        </a:p>
        <a:p>
          <a:pPr marL="228600" lvl="1" indent="-228600" algn="l" defTabSz="889000">
            <a:lnSpc>
              <a:spcPct val="90000"/>
            </a:lnSpc>
            <a:spcBef>
              <a:spcPct val="0"/>
            </a:spcBef>
            <a:spcAft>
              <a:spcPct val="15000"/>
            </a:spcAft>
            <a:buFont typeface="Symbol" panose="05050102010706020507" pitchFamily="18" charset="2"/>
            <a:buChar char=""/>
          </a:pPr>
          <a:r>
            <a:rPr lang="en-GB" sz="2000" b="0" kern="1200"/>
            <a:t>Step 6: manage the failures using hierarchy of control</a:t>
          </a:r>
          <a:endParaRPr lang="en-GB" sz="2000" b="1" kern="1200"/>
        </a:p>
        <a:p>
          <a:pPr marL="228600" lvl="1" indent="-228600" algn="l" defTabSz="889000">
            <a:lnSpc>
              <a:spcPct val="90000"/>
            </a:lnSpc>
            <a:spcBef>
              <a:spcPct val="0"/>
            </a:spcBef>
            <a:spcAft>
              <a:spcPct val="15000"/>
            </a:spcAft>
            <a:buFont typeface="Symbol" panose="05050102010706020507" pitchFamily="18" charset="2"/>
            <a:buChar char=""/>
          </a:pPr>
          <a:r>
            <a:rPr lang="en-GB" sz="2000" b="0" kern="1200" dirty="0"/>
            <a:t>Step 7: manage error recovery</a:t>
          </a:r>
          <a:endParaRPr lang="en-GB" sz="2000" b="1" kern="1200" dirty="0"/>
        </a:p>
      </dsp:txBody>
      <dsp:txXfrm>
        <a:off x="2329615" y="2389545"/>
        <a:ext cx="4950433" cy="2280403"/>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8471FF-7F62-46BD-9288-9D8CDB02C5C0}" type="datetimeFigureOut">
              <a:rPr lang="en-GB" smtClean="0"/>
              <a:t>01/11/2022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F663E5-B32A-4C46-A2EF-AFFDCEA0BB9C}" type="slidenum">
              <a:rPr lang="en-GB" smtClean="0"/>
              <a:t>‹#›</a:t>
            </a:fld>
            <a:endParaRPr lang="en-GB"/>
          </a:p>
        </p:txBody>
      </p:sp>
    </p:spTree>
    <p:extLst>
      <p:ext uri="{BB962C8B-B14F-4D97-AF65-F5344CB8AC3E}">
        <p14:creationId xmlns:p14="http://schemas.microsoft.com/office/powerpoint/2010/main" val="3000046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9F663E5-B32A-4C46-A2EF-AFFDCEA0BB9C}" type="slidenum">
              <a:rPr lang="en-GB" smtClean="0"/>
              <a:t>1</a:t>
            </a:fld>
            <a:endParaRPr lang="en-GB"/>
          </a:p>
        </p:txBody>
      </p:sp>
    </p:spTree>
    <p:extLst>
      <p:ext uri="{BB962C8B-B14F-4D97-AF65-F5344CB8AC3E}">
        <p14:creationId xmlns:p14="http://schemas.microsoft.com/office/powerpoint/2010/main" val="2048354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9F663E5-B32A-4C46-A2EF-AFFDCEA0BB9C}" type="slidenum">
              <a:rPr lang="en-GB" smtClean="0"/>
              <a:t>2</a:t>
            </a:fld>
            <a:endParaRPr lang="en-GB"/>
          </a:p>
        </p:txBody>
      </p:sp>
    </p:spTree>
    <p:extLst>
      <p:ext uri="{BB962C8B-B14F-4D97-AF65-F5344CB8AC3E}">
        <p14:creationId xmlns:p14="http://schemas.microsoft.com/office/powerpoint/2010/main" val="385785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a:effectLst/>
                <a:latin typeface="Times New Roman" panose="02020603050405020304" pitchFamily="18" charset="0"/>
                <a:ea typeface="Times New Roman" panose="02020603050405020304" pitchFamily="18" charset="0"/>
                <a:cs typeface="Times New Roman" panose="02020603050405020304" pitchFamily="18" charset="0"/>
              </a:rPr>
              <a:t>It can be seen that the facilitator must be able to draw on a solid knowledge of Human Factors principles combined with an understanding of the process safety risks and apply them to deliver a credible analysis, whilst effectively leading an interactive workshop.</a:t>
            </a:r>
            <a:endParaRPr lang="en-GB"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29F663E5-B32A-4C46-A2EF-AFFDCEA0BB9C}" type="slidenum">
              <a:rPr lang="en-GB" smtClean="0"/>
              <a:t>6</a:t>
            </a:fld>
            <a:endParaRPr lang="en-GB"/>
          </a:p>
        </p:txBody>
      </p:sp>
    </p:spTree>
    <p:extLst>
      <p:ext uri="{BB962C8B-B14F-4D97-AF65-F5344CB8AC3E}">
        <p14:creationId xmlns:p14="http://schemas.microsoft.com/office/powerpoint/2010/main" val="3246681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spcAft>
                <a:spcPts val="600"/>
              </a:spcAft>
            </a:pPr>
            <a:r>
              <a:rPr lang="en-GB" sz="1800" b="0" dirty="0">
                <a:effectLst/>
                <a:latin typeface="Times New Roman" panose="02020603050405020304" pitchFamily="18" charset="0"/>
                <a:ea typeface="Times New Roman" panose="02020603050405020304" pitchFamily="18" charset="0"/>
                <a:cs typeface="Times New Roman" panose="02020603050405020304" pitchFamily="18" charset="0"/>
              </a:rPr>
              <a:t>Human Factors have a significant impact in the operation of any high hazard process facility. Conducting effective Human Reliability Assessments is a key part of any process safety management system and is dependent on having a competent facilitator to lead the HRA team through the process. Using a Chartered Human Factors Specialist is not a guarantee that the individual is competent in leading HRA workshops in a hazardous process environment.</a:t>
            </a:r>
            <a:endParaRPr lang="en-GB"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600"/>
              </a:spcBef>
              <a:spcAft>
                <a:spcPts val="600"/>
              </a:spcAft>
            </a:pPr>
            <a:r>
              <a:rPr lang="en-GB" sz="1800" b="0" dirty="0">
                <a:effectLst/>
                <a:latin typeface="Times New Roman" panose="02020603050405020304" pitchFamily="18" charset="0"/>
                <a:ea typeface="Times New Roman" panose="02020603050405020304" pitchFamily="18" charset="0"/>
                <a:cs typeface="Times New Roman" panose="02020603050405020304" pitchFamily="18" charset="0"/>
              </a:rPr>
              <a:t>The Competence Framework presented provides a robust approach to assessing the competence of a HRA Facilitator to a good standard that incorporates underpinning knowledge, application of required skills and suitable behaviours necessary to conduct the role effectively. This requires an assessor who is themselves competent in Human Factors and the HRA process in high hazard process environments. The framework can be used by personnel at operating sites or other companies involved in process safety to demonstrate the competence of their HRA facilitators.</a:t>
            </a:r>
            <a:endParaRPr lang="en-GB"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600"/>
              </a:spcBef>
              <a:spcAft>
                <a:spcPts val="600"/>
              </a:spcAft>
            </a:pPr>
            <a:r>
              <a:rPr lang="en-GB" sz="1800" b="0" dirty="0">
                <a:effectLst/>
                <a:latin typeface="Times New Roman" panose="02020603050405020304" pitchFamily="18" charset="0"/>
                <a:ea typeface="Times New Roman" panose="02020603050405020304" pitchFamily="18" charset="0"/>
                <a:cs typeface="Times New Roman" panose="02020603050405020304" pitchFamily="18" charset="0"/>
              </a:rPr>
              <a:t>As with all competence assessments, it is expected that competence will continue to develop with experience. Organisations may deem it appropriate to continue to have a level of oversight on the output of recently assessed HRA facilitators to ensure that HRA standards are maintained.</a:t>
            </a:r>
            <a:endParaRPr lang="en-GB"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29F663E5-B32A-4C46-A2EF-AFFDCEA0BB9C}" type="slidenum">
              <a:rPr lang="en-GB" smtClean="0"/>
              <a:t>14</a:t>
            </a:fld>
            <a:endParaRPr lang="en-GB"/>
          </a:p>
        </p:txBody>
      </p:sp>
    </p:spTree>
    <p:extLst>
      <p:ext uri="{BB962C8B-B14F-4D97-AF65-F5344CB8AC3E}">
        <p14:creationId xmlns:p14="http://schemas.microsoft.com/office/powerpoint/2010/main" val="15341594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7573" y="3024310"/>
            <a:ext cx="7005485" cy="1521080"/>
          </a:xfrm>
        </p:spPr>
        <p:txBody>
          <a:bodyPr anchor="b">
            <a:normAutofit/>
          </a:bodyPr>
          <a:lstStyle>
            <a:lvl1pPr algn="l">
              <a:defRPr sz="4800">
                <a:solidFill>
                  <a:srgbClr val="EB8B2D"/>
                </a:solidFill>
                <a:latin typeface="Calibri" panose="020F0502020204030204" pitchFamily="34" charset="0"/>
                <a:cs typeface="Calibri" panose="020F0502020204030204" pitchFamily="34" charset="0"/>
              </a:defRPr>
            </a:lvl1pPr>
          </a:lstStyle>
          <a:p>
            <a:r>
              <a:rPr lang="en-US" dirty="0"/>
              <a:t>Presentation Title</a:t>
            </a:r>
          </a:p>
        </p:txBody>
      </p:sp>
      <p:sp>
        <p:nvSpPr>
          <p:cNvPr id="3" name="Subtitle 2"/>
          <p:cNvSpPr>
            <a:spLocks noGrp="1"/>
          </p:cNvSpPr>
          <p:nvPr>
            <p:ph type="subTitle" idx="1"/>
          </p:nvPr>
        </p:nvSpPr>
        <p:spPr>
          <a:xfrm>
            <a:off x="1607573" y="4835271"/>
            <a:ext cx="7005485" cy="1014955"/>
          </a:xfrm>
          <a:ln>
            <a:noFill/>
          </a:ln>
        </p:spPr>
        <p:txBody>
          <a:bodyPr/>
          <a:lstStyle>
            <a:lvl1pPr marL="0" indent="0" algn="l">
              <a:buNone/>
              <a:defRPr sz="2400">
                <a:solidFill>
                  <a:srgbClr val="8A8B8A"/>
                </a:solidFill>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p:cNvSpPr>
            <a:spLocks noGrp="1"/>
          </p:cNvSpPr>
          <p:nvPr>
            <p:ph type="ftr" sz="quarter" idx="11"/>
          </p:nvPr>
        </p:nvSpPr>
        <p:spPr/>
        <p:txBody>
          <a:bodyPr/>
          <a:lstStyle>
            <a:lvl1pPr>
              <a:defRPr>
                <a:latin typeface="Calibri" panose="020F0502020204030204" pitchFamily="34" charset="0"/>
                <a:cs typeface="Calibri" panose="020F0502020204030204" pitchFamily="34" charset="0"/>
              </a:defRPr>
            </a:lvl1pPr>
          </a:lstStyle>
          <a:p>
            <a:endParaRPr lang="en-GB" dirty="0"/>
          </a:p>
        </p:txBody>
      </p:sp>
      <p:grpSp>
        <p:nvGrpSpPr>
          <p:cNvPr id="4" name="Group 3">
            <a:extLst>
              <a:ext uri="{FF2B5EF4-FFF2-40B4-BE49-F238E27FC236}">
                <a16:creationId xmlns:a16="http://schemas.microsoft.com/office/drawing/2014/main" id="{D113F429-53D6-4CF5-84A4-877293FFCC6E}"/>
              </a:ext>
            </a:extLst>
          </p:cNvPr>
          <p:cNvGrpSpPr/>
          <p:nvPr userDrawn="1"/>
        </p:nvGrpSpPr>
        <p:grpSpPr>
          <a:xfrm>
            <a:off x="413307" y="405558"/>
            <a:ext cx="3541384" cy="2618752"/>
            <a:chOff x="413307" y="405558"/>
            <a:chExt cx="3541384" cy="2618752"/>
          </a:xfrm>
        </p:grpSpPr>
        <p:sp>
          <p:nvSpPr>
            <p:cNvPr id="9" name="Rectangle 8">
              <a:extLst>
                <a:ext uri="{FF2B5EF4-FFF2-40B4-BE49-F238E27FC236}">
                  <a16:creationId xmlns:a16="http://schemas.microsoft.com/office/drawing/2014/main" id="{4886A4DE-D2C3-4356-AA62-D1CBBA1E3566}"/>
                </a:ext>
              </a:extLst>
            </p:cNvPr>
            <p:cNvSpPr/>
            <p:nvPr userDrawn="1"/>
          </p:nvSpPr>
          <p:spPr>
            <a:xfrm>
              <a:off x="413307" y="405558"/>
              <a:ext cx="3541384" cy="2618752"/>
            </a:xfrm>
            <a:prstGeom prst="rect">
              <a:avLst/>
            </a:prstGeom>
            <a:solidFill>
              <a:srgbClr val="EB8B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LBC-LogoWHITE.png">
              <a:extLst>
                <a:ext uri="{FF2B5EF4-FFF2-40B4-BE49-F238E27FC236}">
                  <a16:creationId xmlns:a16="http://schemas.microsoft.com/office/drawing/2014/main" id="{2A141AF8-EEE6-4F19-9504-A0972C15D0AB}"/>
                </a:ext>
              </a:extLst>
            </p:cNvPr>
            <p:cNvPicPr/>
            <p:nvPr userDrawn="1"/>
          </p:nvPicPr>
          <p:blipFill>
            <a:blip r:embed="rId2"/>
            <a:stretch>
              <a:fillRect/>
            </a:stretch>
          </p:blipFill>
          <p:spPr>
            <a:xfrm>
              <a:off x="900117" y="975211"/>
              <a:ext cx="2567763" cy="1355651"/>
            </a:xfrm>
            <a:prstGeom prst="rect">
              <a:avLst/>
            </a:prstGeom>
            <a:solidFill>
              <a:srgbClr val="EB8B2D"/>
            </a:solidFill>
            <a:ln w="12700">
              <a:miter lim="400000"/>
            </a:ln>
          </p:spPr>
        </p:pic>
      </p:grpSp>
    </p:spTree>
    <p:extLst>
      <p:ext uri="{BB962C8B-B14F-4D97-AF65-F5344CB8AC3E}">
        <p14:creationId xmlns:p14="http://schemas.microsoft.com/office/powerpoint/2010/main" val="3825261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324879" y="1343246"/>
            <a:ext cx="7391417" cy="2107020"/>
          </a:xfrm>
        </p:spPr>
        <p:txBody>
          <a:bodyPr anchor="b">
            <a:normAutofit/>
          </a:bodyPr>
          <a:lstStyle>
            <a:lvl1pPr>
              <a:defRPr sz="4400">
                <a:solidFill>
                  <a:srgbClr val="EB8B2D"/>
                </a:solidFill>
                <a:latin typeface="Calibri" panose="020F0502020204030204" pitchFamily="34" charset="0"/>
                <a:cs typeface="Calibri" panose="020F0502020204030204" pitchFamily="34" charset="0"/>
              </a:defRPr>
            </a:lvl1pPr>
          </a:lstStyle>
          <a:p>
            <a:r>
              <a:rPr lang="en-US" dirty="0"/>
              <a:t>Section Title</a:t>
            </a:r>
          </a:p>
        </p:txBody>
      </p:sp>
      <p:sp>
        <p:nvSpPr>
          <p:cNvPr id="3" name="Text Placeholder 2"/>
          <p:cNvSpPr>
            <a:spLocks noGrp="1"/>
          </p:cNvSpPr>
          <p:nvPr>
            <p:ph type="body" idx="1"/>
          </p:nvPr>
        </p:nvSpPr>
        <p:spPr>
          <a:xfrm>
            <a:off x="1324880" y="4589464"/>
            <a:ext cx="7391417" cy="1500187"/>
          </a:xfrm>
        </p:spPr>
        <p:txBody>
          <a:bodyPr>
            <a:normAutofit/>
          </a:bodyPr>
          <a:lstStyle>
            <a:lvl1pPr marL="0" indent="0">
              <a:buNone/>
              <a:defRPr sz="2000">
                <a:solidFill>
                  <a:srgbClr val="8A8B8A"/>
                </a:solidFill>
                <a:latin typeface="Calibri" panose="020F0502020204030204" pitchFamily="34" charset="0"/>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pic>
        <p:nvPicPr>
          <p:cNvPr id="22" name="LBC-SquareRGB.png">
            <a:extLst>
              <a:ext uri="{FF2B5EF4-FFF2-40B4-BE49-F238E27FC236}">
                <a16:creationId xmlns:a16="http://schemas.microsoft.com/office/drawing/2014/main" id="{7F5B9B00-B0A6-4E0C-8547-AFAA4E02D87F}"/>
              </a:ext>
            </a:extLst>
          </p:cNvPr>
          <p:cNvPicPr/>
          <p:nvPr userDrawn="1"/>
        </p:nvPicPr>
        <p:blipFill>
          <a:blip r:embed="rId2"/>
          <a:stretch>
            <a:fillRect/>
          </a:stretch>
        </p:blipFill>
        <p:spPr>
          <a:xfrm>
            <a:off x="360885" y="365126"/>
            <a:ext cx="806244" cy="820994"/>
          </a:xfrm>
          <a:prstGeom prst="rect">
            <a:avLst/>
          </a:prstGeom>
          <a:ln w="12700">
            <a:miter lim="400000"/>
          </a:ln>
        </p:spPr>
      </p:pic>
      <p:cxnSp>
        <p:nvCxnSpPr>
          <p:cNvPr id="23" name="Straight Connector 22">
            <a:extLst>
              <a:ext uri="{FF2B5EF4-FFF2-40B4-BE49-F238E27FC236}">
                <a16:creationId xmlns:a16="http://schemas.microsoft.com/office/drawing/2014/main" id="{027A795B-AB90-4B30-A366-C119D54885FB}"/>
              </a:ext>
            </a:extLst>
          </p:cNvPr>
          <p:cNvCxnSpPr>
            <a:cxnSpLocks/>
          </p:cNvCxnSpPr>
          <p:nvPr userDrawn="1"/>
        </p:nvCxnSpPr>
        <p:spPr>
          <a:xfrm flipH="1">
            <a:off x="360885" y="1343246"/>
            <a:ext cx="8355412" cy="0"/>
          </a:xfrm>
          <a:prstGeom prst="line">
            <a:avLst/>
          </a:prstGeom>
          <a:ln w="25400">
            <a:solidFill>
              <a:srgbClr val="BFC0BF"/>
            </a:solidFill>
          </a:ln>
        </p:spPr>
        <p:style>
          <a:lnRef idx="1">
            <a:schemeClr val="accent2"/>
          </a:lnRef>
          <a:fillRef idx="0">
            <a:schemeClr val="accent2"/>
          </a:fillRef>
          <a:effectRef idx="0">
            <a:schemeClr val="accent2"/>
          </a:effectRef>
          <a:fontRef idx="minor">
            <a:schemeClr val="tx1"/>
          </a:fontRef>
        </p:style>
      </p:cxnSp>
      <p:cxnSp>
        <p:nvCxnSpPr>
          <p:cNvPr id="24" name="Straight Connector 23">
            <a:extLst>
              <a:ext uri="{FF2B5EF4-FFF2-40B4-BE49-F238E27FC236}">
                <a16:creationId xmlns:a16="http://schemas.microsoft.com/office/drawing/2014/main" id="{C63FAD32-427A-4EF4-995C-6C5B7B69C4B5}"/>
              </a:ext>
            </a:extLst>
          </p:cNvPr>
          <p:cNvCxnSpPr>
            <a:cxnSpLocks/>
          </p:cNvCxnSpPr>
          <p:nvPr userDrawn="1"/>
        </p:nvCxnSpPr>
        <p:spPr>
          <a:xfrm>
            <a:off x="1324880" y="365126"/>
            <a:ext cx="0" cy="5991224"/>
          </a:xfrm>
          <a:prstGeom prst="line">
            <a:avLst/>
          </a:prstGeom>
          <a:ln w="25400">
            <a:solidFill>
              <a:srgbClr val="BFC0BF"/>
            </a:solidFill>
          </a:ln>
        </p:spPr>
        <p:style>
          <a:lnRef idx="1">
            <a:schemeClr val="accent2"/>
          </a:lnRef>
          <a:fillRef idx="0">
            <a:schemeClr val="accent2"/>
          </a:fillRef>
          <a:effectRef idx="0">
            <a:schemeClr val="accent2"/>
          </a:effectRef>
          <a:fontRef idx="minor">
            <a:schemeClr val="tx1"/>
          </a:fontRef>
        </p:style>
      </p:cxnSp>
      <p:sp>
        <p:nvSpPr>
          <p:cNvPr id="25" name="Date Placeholder 3">
            <a:extLst>
              <a:ext uri="{FF2B5EF4-FFF2-40B4-BE49-F238E27FC236}">
                <a16:creationId xmlns:a16="http://schemas.microsoft.com/office/drawing/2014/main" id="{CC5256C1-53E8-4FCB-BE6B-5BC55C0E8360}"/>
              </a:ext>
            </a:extLst>
          </p:cNvPr>
          <p:cNvSpPr>
            <a:spLocks noGrp="1"/>
          </p:cNvSpPr>
          <p:nvPr>
            <p:ph type="dt" sz="half" idx="10"/>
          </p:nvPr>
        </p:nvSpPr>
        <p:spPr>
          <a:xfrm>
            <a:off x="1324880" y="6356351"/>
            <a:ext cx="1361169" cy="365125"/>
          </a:xfrm>
        </p:spPr>
        <p:txBody>
          <a:bodyPr/>
          <a:lstStyle>
            <a:lvl1pPr>
              <a:defRPr sz="900">
                <a:latin typeface="Gotham HTF Book" pitchFamily="50" charset="0"/>
              </a:defRPr>
            </a:lvl1pPr>
          </a:lstStyle>
          <a:p>
            <a:fld id="{7AFC09BC-DBBD-4F1F-B36E-6FCCC374AC86}" type="datetimeFigureOut">
              <a:rPr lang="en-GB" smtClean="0"/>
              <a:pPr/>
              <a:t>01/11/2022</a:t>
            </a:fld>
            <a:endParaRPr lang="en-GB" dirty="0"/>
          </a:p>
        </p:txBody>
      </p:sp>
      <p:sp>
        <p:nvSpPr>
          <p:cNvPr id="26" name="Footer Placeholder 4">
            <a:extLst>
              <a:ext uri="{FF2B5EF4-FFF2-40B4-BE49-F238E27FC236}">
                <a16:creationId xmlns:a16="http://schemas.microsoft.com/office/drawing/2014/main" id="{1DB7EA2B-3850-4012-B01B-743A002BFAFE}"/>
              </a:ext>
            </a:extLst>
          </p:cNvPr>
          <p:cNvSpPr>
            <a:spLocks noGrp="1"/>
          </p:cNvSpPr>
          <p:nvPr>
            <p:ph type="ftr" sz="quarter" idx="11"/>
          </p:nvPr>
        </p:nvSpPr>
        <p:spPr>
          <a:xfrm>
            <a:off x="3028950" y="6356351"/>
            <a:ext cx="3086100" cy="365125"/>
          </a:xfrm>
        </p:spPr>
        <p:txBody>
          <a:bodyPr/>
          <a:lstStyle>
            <a:lvl1pPr>
              <a:defRPr sz="900">
                <a:latin typeface="Gotham HTF Book" pitchFamily="50" charset="0"/>
              </a:defRPr>
            </a:lvl1pPr>
          </a:lstStyle>
          <a:p>
            <a:endParaRPr lang="en-GB" dirty="0"/>
          </a:p>
        </p:txBody>
      </p:sp>
      <p:sp>
        <p:nvSpPr>
          <p:cNvPr id="27" name="Slide Number Placeholder 5">
            <a:extLst>
              <a:ext uri="{FF2B5EF4-FFF2-40B4-BE49-F238E27FC236}">
                <a16:creationId xmlns:a16="http://schemas.microsoft.com/office/drawing/2014/main" id="{E9145F80-E196-4061-9E5D-5992241288CD}"/>
              </a:ext>
            </a:extLst>
          </p:cNvPr>
          <p:cNvSpPr>
            <a:spLocks noGrp="1"/>
          </p:cNvSpPr>
          <p:nvPr>
            <p:ph type="sldNum" sz="quarter" idx="12"/>
          </p:nvPr>
        </p:nvSpPr>
        <p:spPr>
          <a:xfrm>
            <a:off x="6457950" y="6356351"/>
            <a:ext cx="2057400" cy="365125"/>
          </a:xfrm>
        </p:spPr>
        <p:txBody>
          <a:bodyPr/>
          <a:lstStyle>
            <a:lvl1pPr>
              <a:defRPr sz="900">
                <a:latin typeface="Gotham HTF Book" pitchFamily="50" charset="0"/>
              </a:defRPr>
            </a:lvl1pPr>
          </a:lstStyle>
          <a:p>
            <a:fld id="{660F49DD-2ABD-45DD-AE8D-577953E11BBD}" type="slidenum">
              <a:rPr lang="en-GB" smtClean="0"/>
              <a:pPr/>
              <a:t>‹#›</a:t>
            </a:fld>
            <a:endParaRPr lang="en-GB" dirty="0"/>
          </a:p>
        </p:txBody>
      </p:sp>
    </p:spTree>
    <p:extLst>
      <p:ext uri="{BB962C8B-B14F-4D97-AF65-F5344CB8AC3E}">
        <p14:creationId xmlns:p14="http://schemas.microsoft.com/office/powerpoint/2010/main" val="1835598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24881" y="365126"/>
            <a:ext cx="7391415" cy="820994"/>
          </a:xfrm>
        </p:spPr>
        <p:txBody>
          <a:bodyPr>
            <a:normAutofit/>
          </a:bodyPr>
          <a:lstStyle>
            <a:lvl1pPr>
              <a:defRPr sz="3600" b="0">
                <a:solidFill>
                  <a:srgbClr val="8A8B8A"/>
                </a:solidFill>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1324882" y="1430447"/>
            <a:ext cx="7391415" cy="4925903"/>
          </a:xfrm>
        </p:spPr>
        <p:txBody>
          <a:bodyPr/>
          <a:lstStyle>
            <a:lvl1pPr marL="228600" indent="-228600">
              <a:buClr>
                <a:srgbClr val="EB8B2D"/>
              </a:buClr>
              <a:buFont typeface="Wingdings" panose="05000000000000000000" pitchFamily="2" charset="2"/>
              <a:buChar char="q"/>
              <a:defRPr>
                <a:solidFill>
                  <a:srgbClr val="8A8B8A"/>
                </a:solidFill>
                <a:latin typeface="Calibri" panose="020F0502020204030204" pitchFamily="34" charset="0"/>
                <a:cs typeface="Calibri" panose="020F0502020204030204" pitchFamily="34" charset="0"/>
              </a:defRPr>
            </a:lvl1pPr>
            <a:lvl2pPr marL="685800" indent="-228600">
              <a:buClr>
                <a:srgbClr val="EB8B2D"/>
              </a:buClr>
              <a:buFont typeface="Wingdings" panose="05000000000000000000" pitchFamily="2" charset="2"/>
              <a:buChar char="§"/>
              <a:defRPr>
                <a:solidFill>
                  <a:srgbClr val="8A8B8A"/>
                </a:solidFill>
                <a:latin typeface="Calibri" panose="020F0502020204030204" pitchFamily="34" charset="0"/>
                <a:cs typeface="Calibri" panose="020F0502020204030204" pitchFamily="34" charset="0"/>
              </a:defRPr>
            </a:lvl2pPr>
            <a:lvl3pPr marL="1143000" indent="-228600">
              <a:buClr>
                <a:srgbClr val="EB8B2D"/>
              </a:buClr>
              <a:buFont typeface="Gotham HTF Book" pitchFamily="50" charset="0"/>
              <a:buChar char="–"/>
              <a:defRPr>
                <a:solidFill>
                  <a:srgbClr val="8A8B8A"/>
                </a:solidFill>
                <a:latin typeface="Calibri" panose="020F0502020204030204" pitchFamily="34" charset="0"/>
                <a:cs typeface="Calibri" panose="020F0502020204030204" pitchFamily="34" charset="0"/>
              </a:defRPr>
            </a:lvl3pPr>
            <a:lvl4pPr>
              <a:defRPr>
                <a:solidFill>
                  <a:srgbClr val="8A8B8A"/>
                </a:solidFill>
                <a:latin typeface="Calibri" panose="020F0502020204030204" pitchFamily="34" charset="0"/>
                <a:cs typeface="Calibri" panose="020F0502020204030204" pitchFamily="34" charset="0"/>
              </a:defRPr>
            </a:lvl4pPr>
            <a:lvl5pPr>
              <a:defRPr>
                <a:solidFill>
                  <a:srgbClr val="8A8B8A"/>
                </a:solidFill>
                <a:latin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1324880" y="6356351"/>
            <a:ext cx="1361169" cy="365125"/>
          </a:xfrm>
        </p:spPr>
        <p:txBody>
          <a:bodyPr/>
          <a:lstStyle>
            <a:lvl1pPr>
              <a:defRPr sz="900">
                <a:latin typeface="Calibri" panose="020F0502020204030204" pitchFamily="34" charset="0"/>
                <a:cs typeface="Calibri" panose="020F0502020204030204" pitchFamily="34" charset="0"/>
              </a:defRPr>
            </a:lvl1pPr>
          </a:lstStyle>
          <a:p>
            <a:fld id="{7AFC09BC-DBBD-4F1F-B36E-6FCCC374AC86}" type="datetimeFigureOut">
              <a:rPr lang="en-GB" smtClean="0"/>
              <a:pPr/>
              <a:t>01/11/2022</a:t>
            </a:fld>
            <a:endParaRPr lang="en-GB" dirty="0"/>
          </a:p>
        </p:txBody>
      </p:sp>
      <p:sp>
        <p:nvSpPr>
          <p:cNvPr id="5" name="Footer Placeholder 4"/>
          <p:cNvSpPr>
            <a:spLocks noGrp="1"/>
          </p:cNvSpPr>
          <p:nvPr>
            <p:ph type="ftr" sz="quarter" idx="11"/>
          </p:nvPr>
        </p:nvSpPr>
        <p:spPr/>
        <p:txBody>
          <a:bodyPr/>
          <a:lstStyle>
            <a:lvl1pPr>
              <a:defRPr sz="900">
                <a:latin typeface="Calibri" panose="020F0502020204030204" pitchFamily="34" charset="0"/>
                <a:cs typeface="Calibri" panose="020F0502020204030204" pitchFamily="34" charset="0"/>
              </a:defRPr>
            </a:lvl1pPr>
          </a:lstStyle>
          <a:p>
            <a:r>
              <a:rPr lang="en-GB" dirty="0"/>
              <a:t>www.brabenconsulting.co.uk</a:t>
            </a:r>
          </a:p>
        </p:txBody>
      </p:sp>
      <p:sp>
        <p:nvSpPr>
          <p:cNvPr id="6" name="Slide Number Placeholder 5"/>
          <p:cNvSpPr>
            <a:spLocks noGrp="1"/>
          </p:cNvSpPr>
          <p:nvPr>
            <p:ph type="sldNum" sz="quarter" idx="12"/>
          </p:nvPr>
        </p:nvSpPr>
        <p:spPr/>
        <p:txBody>
          <a:bodyPr/>
          <a:lstStyle>
            <a:lvl1pPr>
              <a:defRPr sz="900">
                <a:latin typeface="Calibri" panose="020F0502020204030204" pitchFamily="34" charset="0"/>
                <a:cs typeface="Calibri" panose="020F0502020204030204" pitchFamily="34" charset="0"/>
              </a:defRPr>
            </a:lvl1pPr>
          </a:lstStyle>
          <a:p>
            <a:fld id="{660F49DD-2ABD-45DD-AE8D-577953E11BBD}" type="slidenum">
              <a:rPr lang="en-GB" smtClean="0"/>
              <a:pPr/>
              <a:t>‹#›</a:t>
            </a:fld>
            <a:endParaRPr lang="en-GB" dirty="0"/>
          </a:p>
        </p:txBody>
      </p:sp>
      <p:cxnSp>
        <p:nvCxnSpPr>
          <p:cNvPr id="7" name="Straight Connector 6">
            <a:extLst>
              <a:ext uri="{FF2B5EF4-FFF2-40B4-BE49-F238E27FC236}">
                <a16:creationId xmlns:a16="http://schemas.microsoft.com/office/drawing/2014/main" id="{12633670-049A-4E57-809A-B216432424F3}"/>
              </a:ext>
            </a:extLst>
          </p:cNvPr>
          <p:cNvCxnSpPr>
            <a:cxnSpLocks/>
          </p:cNvCxnSpPr>
          <p:nvPr userDrawn="1"/>
        </p:nvCxnSpPr>
        <p:spPr>
          <a:xfrm>
            <a:off x="1324880" y="365126"/>
            <a:ext cx="0" cy="5991224"/>
          </a:xfrm>
          <a:prstGeom prst="line">
            <a:avLst/>
          </a:prstGeom>
          <a:ln w="25400">
            <a:solidFill>
              <a:srgbClr val="BFC0BF"/>
            </a:solidFill>
          </a:ln>
        </p:spPr>
        <p:style>
          <a:lnRef idx="1">
            <a:schemeClr val="accent2"/>
          </a:lnRef>
          <a:fillRef idx="0">
            <a:schemeClr val="accent2"/>
          </a:fillRef>
          <a:effectRef idx="0">
            <a:schemeClr val="accent2"/>
          </a:effectRef>
          <a:fontRef idx="minor">
            <a:schemeClr val="tx1"/>
          </a:fontRef>
        </p:style>
      </p:cxnSp>
      <p:cxnSp>
        <p:nvCxnSpPr>
          <p:cNvPr id="8" name="Straight Connector 7">
            <a:extLst>
              <a:ext uri="{FF2B5EF4-FFF2-40B4-BE49-F238E27FC236}">
                <a16:creationId xmlns:a16="http://schemas.microsoft.com/office/drawing/2014/main" id="{E39E3ED0-E103-4E7A-A274-E899B875E83F}"/>
              </a:ext>
            </a:extLst>
          </p:cNvPr>
          <p:cNvCxnSpPr>
            <a:cxnSpLocks/>
          </p:cNvCxnSpPr>
          <p:nvPr userDrawn="1"/>
        </p:nvCxnSpPr>
        <p:spPr>
          <a:xfrm flipH="1">
            <a:off x="360885" y="1343246"/>
            <a:ext cx="8355412" cy="0"/>
          </a:xfrm>
          <a:prstGeom prst="line">
            <a:avLst/>
          </a:prstGeom>
          <a:ln w="25400">
            <a:solidFill>
              <a:srgbClr val="BFC0BF"/>
            </a:solidFill>
          </a:ln>
        </p:spPr>
        <p:style>
          <a:lnRef idx="1">
            <a:schemeClr val="accent2"/>
          </a:lnRef>
          <a:fillRef idx="0">
            <a:schemeClr val="accent2"/>
          </a:fillRef>
          <a:effectRef idx="0">
            <a:schemeClr val="accent2"/>
          </a:effectRef>
          <a:fontRef idx="minor">
            <a:schemeClr val="tx1"/>
          </a:fontRef>
        </p:style>
      </p:cxnSp>
      <p:pic>
        <p:nvPicPr>
          <p:cNvPr id="10" name="LBC-SquareRGB.png">
            <a:extLst>
              <a:ext uri="{FF2B5EF4-FFF2-40B4-BE49-F238E27FC236}">
                <a16:creationId xmlns:a16="http://schemas.microsoft.com/office/drawing/2014/main" id="{7F41B3D2-001B-449A-A624-3374618B1BF9}"/>
              </a:ext>
            </a:extLst>
          </p:cNvPr>
          <p:cNvPicPr/>
          <p:nvPr userDrawn="1"/>
        </p:nvPicPr>
        <p:blipFill>
          <a:blip r:embed="rId2"/>
          <a:stretch>
            <a:fillRect/>
          </a:stretch>
        </p:blipFill>
        <p:spPr>
          <a:xfrm>
            <a:off x="360885" y="365126"/>
            <a:ext cx="806244" cy="820994"/>
          </a:xfrm>
          <a:prstGeom prst="rect">
            <a:avLst/>
          </a:prstGeom>
          <a:ln w="12700">
            <a:miter lim="400000"/>
          </a:ln>
        </p:spPr>
      </p:pic>
    </p:spTree>
    <p:extLst>
      <p:ext uri="{BB962C8B-B14F-4D97-AF65-F5344CB8AC3E}">
        <p14:creationId xmlns:p14="http://schemas.microsoft.com/office/powerpoint/2010/main" val="3486259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24879" y="365125"/>
            <a:ext cx="7391417" cy="820996"/>
          </a:xfrm>
        </p:spPr>
        <p:txBody>
          <a:bodyPr vert="horz" lIns="91440" tIns="45720" rIns="91440" bIns="45720" rtlCol="0" anchor="ctr">
            <a:normAutofit/>
          </a:bodyPr>
          <a:lstStyle>
            <a:lvl1pPr>
              <a:defRPr lang="en-US" sz="3600" dirty="0">
                <a:solidFill>
                  <a:srgbClr val="8A8B8A"/>
                </a:solidFill>
                <a:latin typeface="Calibri" panose="020F0502020204030204" pitchFamily="34" charset="0"/>
                <a:cs typeface="Calibri" panose="020F0502020204030204" pitchFamily="34" charset="0"/>
              </a:defRPr>
            </a:lvl1pPr>
          </a:lstStyle>
          <a:p>
            <a:pPr lvl="0"/>
            <a:r>
              <a:rPr lang="en-US" dirty="0"/>
              <a:t>Click to edit Master title style</a:t>
            </a:r>
          </a:p>
        </p:txBody>
      </p:sp>
      <p:sp>
        <p:nvSpPr>
          <p:cNvPr id="3" name="Content Placeholder 2"/>
          <p:cNvSpPr>
            <a:spLocks noGrp="1"/>
          </p:cNvSpPr>
          <p:nvPr>
            <p:ph sz="half" idx="1"/>
          </p:nvPr>
        </p:nvSpPr>
        <p:spPr>
          <a:xfrm>
            <a:off x="1324877" y="1412343"/>
            <a:ext cx="3674825" cy="4944006"/>
          </a:xfrm>
        </p:spPr>
        <p:txBody>
          <a:bodyPr>
            <a:normAutofit/>
          </a:bodyPr>
          <a:lstStyle>
            <a:lvl1pPr marL="228600" indent="-228600" algn="l" defTabSz="914400" rtl="0" eaLnBrk="1" latinLnBrk="0" hangingPunct="1">
              <a:lnSpc>
                <a:spcPct val="90000"/>
              </a:lnSpc>
              <a:buClr>
                <a:srgbClr val="EB8B2D"/>
              </a:buClr>
              <a:buFont typeface="Wingdings" panose="05000000000000000000" pitchFamily="2" charset="2"/>
              <a:buChar char="q"/>
              <a:defRPr lang="en-US" sz="2800" kern="1200" dirty="0" smtClean="0">
                <a:solidFill>
                  <a:srgbClr val="8A8B8A"/>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buClr>
                <a:srgbClr val="EB8B2D"/>
              </a:buClr>
              <a:buFont typeface="Wingdings" panose="05000000000000000000" pitchFamily="2" charset="2"/>
              <a:buChar char="§"/>
              <a:defRPr lang="en-US" sz="2400" kern="1200" dirty="0" smtClean="0">
                <a:solidFill>
                  <a:srgbClr val="8A8B8A"/>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buClr>
                <a:srgbClr val="EB8B2D"/>
              </a:buClr>
              <a:buFont typeface="Gotham HTF Book" pitchFamily="50" charset="0"/>
              <a:buChar char="–"/>
              <a:defRPr lang="en-US" sz="2000" kern="1200" dirty="0" smtClean="0">
                <a:solidFill>
                  <a:srgbClr val="8A8B8A"/>
                </a:solidFill>
                <a:latin typeface="Calibri" panose="020F0502020204030204" pitchFamily="34" charset="0"/>
                <a:ea typeface="+mn-ea"/>
                <a:cs typeface="Calibri" panose="020F0502020204030204" pitchFamily="34" charset="0"/>
              </a:defRPr>
            </a:lvl3pPr>
            <a:lvl4pPr indent="-228600" algn="l" defTabSz="914400" rtl="0" eaLnBrk="1" latinLnBrk="0" hangingPunct="1">
              <a:lnSpc>
                <a:spcPct val="90000"/>
              </a:lnSpc>
              <a:defRPr lang="en-US" sz="1800" kern="1200" dirty="0" smtClean="0">
                <a:solidFill>
                  <a:srgbClr val="8A8B8A"/>
                </a:solidFill>
                <a:latin typeface="Calibri" panose="020F0502020204030204" pitchFamily="34" charset="0"/>
                <a:ea typeface="+mn-ea"/>
                <a:cs typeface="Calibri" panose="020F0502020204030204" pitchFamily="34" charset="0"/>
              </a:defRPr>
            </a:lvl4pPr>
            <a:lvl5pPr indent="-228600" algn="l" defTabSz="914400" rtl="0" eaLnBrk="1" latinLnBrk="0" hangingPunct="1">
              <a:lnSpc>
                <a:spcPct val="90000"/>
              </a:lnSpc>
              <a:defRPr lang="en-US" sz="1800" kern="1200" dirty="0">
                <a:solidFill>
                  <a:srgbClr val="8A8B8A"/>
                </a:solidFill>
                <a:latin typeface="Calibri" panose="020F0502020204030204" pitchFamily="34" charset="0"/>
                <a:ea typeface="+mn-ea"/>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68528" y="1412341"/>
            <a:ext cx="3647768" cy="4944007"/>
          </a:xfrm>
        </p:spPr>
        <p:txBody>
          <a:bodyPr>
            <a:normAutofit/>
          </a:bodyPr>
          <a:lstStyle>
            <a:lvl1pPr marL="228600" indent="-228600" algn="l" defTabSz="914400" rtl="0" eaLnBrk="1" latinLnBrk="0" hangingPunct="1">
              <a:lnSpc>
                <a:spcPct val="90000"/>
              </a:lnSpc>
              <a:buClr>
                <a:srgbClr val="EB8B2D"/>
              </a:buClr>
              <a:buFont typeface="Wingdings" panose="05000000000000000000" pitchFamily="2" charset="2"/>
              <a:buChar char="q"/>
              <a:defRPr lang="en-US" sz="2800" kern="1200" dirty="0" smtClean="0">
                <a:solidFill>
                  <a:srgbClr val="8A8B8A"/>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buClr>
                <a:srgbClr val="EB8B2D"/>
              </a:buClr>
              <a:buFont typeface="Wingdings" panose="05000000000000000000" pitchFamily="2" charset="2"/>
              <a:buChar char="§"/>
              <a:defRPr lang="en-US" sz="2400" kern="1200" dirty="0" smtClean="0">
                <a:solidFill>
                  <a:srgbClr val="8A8B8A"/>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buClr>
                <a:srgbClr val="EB8B2D"/>
              </a:buClr>
              <a:buFont typeface="Gotham HTF Book" pitchFamily="50" charset="0"/>
              <a:buChar char="–"/>
              <a:defRPr lang="en-US" sz="2000" kern="1200" dirty="0" smtClean="0">
                <a:solidFill>
                  <a:srgbClr val="8A8B8A"/>
                </a:solidFill>
                <a:latin typeface="Calibri" panose="020F0502020204030204" pitchFamily="34" charset="0"/>
                <a:ea typeface="+mn-ea"/>
                <a:cs typeface="Calibri" panose="020F0502020204030204" pitchFamily="34" charset="0"/>
              </a:defRPr>
            </a:lvl3pPr>
            <a:lvl4pPr indent="-228600" algn="l" defTabSz="914400" rtl="0" eaLnBrk="1" latinLnBrk="0" hangingPunct="1">
              <a:lnSpc>
                <a:spcPct val="90000"/>
              </a:lnSpc>
              <a:defRPr lang="en-US" sz="1800" kern="1200" dirty="0" smtClean="0">
                <a:solidFill>
                  <a:srgbClr val="8A8B8A"/>
                </a:solidFill>
                <a:latin typeface="Calibri" panose="020F0502020204030204" pitchFamily="34" charset="0"/>
                <a:ea typeface="+mn-ea"/>
                <a:cs typeface="Calibri" panose="020F0502020204030204" pitchFamily="34" charset="0"/>
              </a:defRPr>
            </a:lvl4pPr>
            <a:lvl5pPr indent="-228600" algn="l" defTabSz="914400" rtl="0" eaLnBrk="1" latinLnBrk="0" hangingPunct="1">
              <a:lnSpc>
                <a:spcPct val="90000"/>
              </a:lnSpc>
              <a:defRPr lang="en-US" sz="1800" kern="1200" dirty="0">
                <a:solidFill>
                  <a:srgbClr val="8A8B8A"/>
                </a:solidFill>
                <a:latin typeface="Calibri" panose="020F0502020204030204" pitchFamily="34" charset="0"/>
                <a:ea typeface="+mn-ea"/>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1324876" y="6356351"/>
            <a:ext cx="1361173" cy="365125"/>
          </a:xfrm>
        </p:spPr>
        <p:txBody>
          <a:bodyPr/>
          <a:lstStyle>
            <a:lvl1pPr>
              <a:defRPr sz="900">
                <a:latin typeface="Gotham HTF Book" pitchFamily="50" charset="0"/>
              </a:defRPr>
            </a:lvl1pPr>
          </a:lstStyle>
          <a:p>
            <a:fld id="{7AFC09BC-DBBD-4F1F-B36E-6FCCC374AC86}" type="datetimeFigureOut">
              <a:rPr lang="en-GB" smtClean="0"/>
              <a:pPr/>
              <a:t>01/11/2022</a:t>
            </a:fld>
            <a:endParaRPr lang="en-GB" dirty="0"/>
          </a:p>
        </p:txBody>
      </p:sp>
      <p:sp>
        <p:nvSpPr>
          <p:cNvPr id="6" name="Footer Placeholder 5"/>
          <p:cNvSpPr>
            <a:spLocks noGrp="1"/>
          </p:cNvSpPr>
          <p:nvPr>
            <p:ph type="ftr" sz="quarter" idx="11"/>
          </p:nvPr>
        </p:nvSpPr>
        <p:spPr/>
        <p:txBody>
          <a:bodyPr/>
          <a:lstStyle>
            <a:lvl1pPr>
              <a:defRPr sz="900">
                <a:latin typeface="Gotham HTF Book" pitchFamily="50" charset="0"/>
              </a:defRPr>
            </a:lvl1pPr>
          </a:lstStyle>
          <a:p>
            <a:endParaRPr lang="en-GB" dirty="0"/>
          </a:p>
        </p:txBody>
      </p:sp>
      <p:sp>
        <p:nvSpPr>
          <p:cNvPr id="7" name="Slide Number Placeholder 6"/>
          <p:cNvSpPr>
            <a:spLocks noGrp="1"/>
          </p:cNvSpPr>
          <p:nvPr>
            <p:ph type="sldNum" sz="quarter" idx="12"/>
          </p:nvPr>
        </p:nvSpPr>
        <p:spPr/>
        <p:txBody>
          <a:bodyPr/>
          <a:lstStyle/>
          <a:p>
            <a:fld id="{660F49DD-2ABD-45DD-AE8D-577953E11BBD}" type="slidenum">
              <a:rPr lang="en-GB" smtClean="0"/>
              <a:t>‹#›</a:t>
            </a:fld>
            <a:endParaRPr lang="en-GB" dirty="0"/>
          </a:p>
        </p:txBody>
      </p:sp>
      <p:pic>
        <p:nvPicPr>
          <p:cNvPr id="8" name="LBC-SquareRGB.png">
            <a:extLst>
              <a:ext uri="{FF2B5EF4-FFF2-40B4-BE49-F238E27FC236}">
                <a16:creationId xmlns:a16="http://schemas.microsoft.com/office/drawing/2014/main" id="{60AA8337-7DF8-467B-9123-9732271920B9}"/>
              </a:ext>
            </a:extLst>
          </p:cNvPr>
          <p:cNvPicPr/>
          <p:nvPr userDrawn="1"/>
        </p:nvPicPr>
        <p:blipFill>
          <a:blip r:embed="rId2"/>
          <a:stretch>
            <a:fillRect/>
          </a:stretch>
        </p:blipFill>
        <p:spPr>
          <a:xfrm>
            <a:off x="360885" y="365126"/>
            <a:ext cx="806244" cy="820994"/>
          </a:xfrm>
          <a:prstGeom prst="rect">
            <a:avLst/>
          </a:prstGeom>
          <a:ln w="12700">
            <a:miter lim="400000"/>
          </a:ln>
        </p:spPr>
      </p:pic>
      <p:cxnSp>
        <p:nvCxnSpPr>
          <p:cNvPr id="9" name="Straight Connector 8">
            <a:extLst>
              <a:ext uri="{FF2B5EF4-FFF2-40B4-BE49-F238E27FC236}">
                <a16:creationId xmlns:a16="http://schemas.microsoft.com/office/drawing/2014/main" id="{CFD83F36-DEB8-41AB-943D-DB1B10A73551}"/>
              </a:ext>
            </a:extLst>
          </p:cNvPr>
          <p:cNvCxnSpPr>
            <a:cxnSpLocks/>
          </p:cNvCxnSpPr>
          <p:nvPr userDrawn="1"/>
        </p:nvCxnSpPr>
        <p:spPr>
          <a:xfrm>
            <a:off x="1324880" y="365126"/>
            <a:ext cx="0" cy="5991224"/>
          </a:xfrm>
          <a:prstGeom prst="line">
            <a:avLst/>
          </a:prstGeom>
          <a:ln w="25400">
            <a:solidFill>
              <a:srgbClr val="BFC0BF"/>
            </a:solidFill>
          </a:ln>
        </p:spPr>
        <p:style>
          <a:lnRef idx="1">
            <a:schemeClr val="accent2"/>
          </a:lnRef>
          <a:fillRef idx="0">
            <a:schemeClr val="accent2"/>
          </a:fillRef>
          <a:effectRef idx="0">
            <a:schemeClr val="accent2"/>
          </a:effectRef>
          <a:fontRef idx="minor">
            <a:schemeClr val="tx1"/>
          </a:fontRef>
        </p:style>
      </p:cxnSp>
      <p:cxnSp>
        <p:nvCxnSpPr>
          <p:cNvPr id="10" name="Straight Connector 9">
            <a:extLst>
              <a:ext uri="{FF2B5EF4-FFF2-40B4-BE49-F238E27FC236}">
                <a16:creationId xmlns:a16="http://schemas.microsoft.com/office/drawing/2014/main" id="{6C7B3540-AE8A-4F9F-845F-B30020D103DF}"/>
              </a:ext>
            </a:extLst>
          </p:cNvPr>
          <p:cNvCxnSpPr>
            <a:cxnSpLocks/>
          </p:cNvCxnSpPr>
          <p:nvPr userDrawn="1"/>
        </p:nvCxnSpPr>
        <p:spPr>
          <a:xfrm flipH="1">
            <a:off x="360885" y="1343246"/>
            <a:ext cx="8355412" cy="0"/>
          </a:xfrm>
          <a:prstGeom prst="line">
            <a:avLst/>
          </a:prstGeom>
          <a:ln w="25400">
            <a:solidFill>
              <a:srgbClr val="BFC0BF"/>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723228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bg>
      <p:bgRef idx="1001">
        <a:schemeClr val="bg1"/>
      </p:bgRef>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751707C-4F71-4769-B4A8-EADF7C3FC064}"/>
              </a:ext>
            </a:extLst>
          </p:cNvPr>
          <p:cNvGrpSpPr/>
          <p:nvPr userDrawn="1"/>
        </p:nvGrpSpPr>
        <p:grpSpPr>
          <a:xfrm>
            <a:off x="5187462" y="4809393"/>
            <a:ext cx="3752969" cy="1671300"/>
            <a:chOff x="3478912" y="4322304"/>
            <a:chExt cx="3432975" cy="1338745"/>
          </a:xfrm>
        </p:grpSpPr>
        <p:pic>
          <p:nvPicPr>
            <p:cNvPr id="8" name="Telephone.png">
              <a:extLst>
                <a:ext uri="{FF2B5EF4-FFF2-40B4-BE49-F238E27FC236}">
                  <a16:creationId xmlns:a16="http://schemas.microsoft.com/office/drawing/2014/main" id="{0BC328AA-4E04-4B74-B2BF-BAB83AB6C798}"/>
                </a:ext>
              </a:extLst>
            </p:cNvPr>
            <p:cNvPicPr/>
            <p:nvPr userDrawn="1"/>
          </p:nvPicPr>
          <p:blipFill>
            <a:blip r:embed="rId2"/>
            <a:stretch>
              <a:fillRect/>
            </a:stretch>
          </p:blipFill>
          <p:spPr>
            <a:xfrm>
              <a:off x="3478912" y="4322304"/>
              <a:ext cx="349659" cy="338963"/>
            </a:xfrm>
            <a:prstGeom prst="rect">
              <a:avLst/>
            </a:prstGeom>
            <a:ln w="12700">
              <a:miter lim="400000"/>
            </a:ln>
          </p:spPr>
        </p:pic>
        <p:pic>
          <p:nvPicPr>
            <p:cNvPr id="9" name="Email.png">
              <a:extLst>
                <a:ext uri="{FF2B5EF4-FFF2-40B4-BE49-F238E27FC236}">
                  <a16:creationId xmlns:a16="http://schemas.microsoft.com/office/drawing/2014/main" id="{82819FC8-2612-4AE2-BA5C-AB8D5A1DF2C0}"/>
                </a:ext>
              </a:extLst>
            </p:cNvPr>
            <p:cNvPicPr/>
            <p:nvPr userDrawn="1"/>
          </p:nvPicPr>
          <p:blipFill>
            <a:blip r:embed="rId3"/>
            <a:stretch>
              <a:fillRect/>
            </a:stretch>
          </p:blipFill>
          <p:spPr>
            <a:xfrm>
              <a:off x="3485979" y="4818137"/>
              <a:ext cx="349659" cy="358547"/>
            </a:xfrm>
            <a:prstGeom prst="rect">
              <a:avLst/>
            </a:prstGeom>
            <a:ln w="12700">
              <a:miter lim="400000"/>
            </a:ln>
          </p:spPr>
        </p:pic>
        <p:pic>
          <p:nvPicPr>
            <p:cNvPr id="10" name="Web.png">
              <a:extLst>
                <a:ext uri="{FF2B5EF4-FFF2-40B4-BE49-F238E27FC236}">
                  <a16:creationId xmlns:a16="http://schemas.microsoft.com/office/drawing/2014/main" id="{965414A9-324A-481F-BED0-F5A03AC29FEF}"/>
                </a:ext>
              </a:extLst>
            </p:cNvPr>
            <p:cNvPicPr/>
            <p:nvPr userDrawn="1"/>
          </p:nvPicPr>
          <p:blipFill>
            <a:blip r:embed="rId4"/>
            <a:stretch>
              <a:fillRect/>
            </a:stretch>
          </p:blipFill>
          <p:spPr>
            <a:xfrm>
              <a:off x="3485979" y="5333554"/>
              <a:ext cx="349659" cy="327495"/>
            </a:xfrm>
            <a:prstGeom prst="rect">
              <a:avLst/>
            </a:prstGeom>
            <a:ln w="12700">
              <a:miter lim="400000"/>
            </a:ln>
          </p:spPr>
        </p:pic>
        <p:sp>
          <p:nvSpPr>
            <p:cNvPr id="11" name="Rectangle 10">
              <a:extLst>
                <a:ext uri="{FF2B5EF4-FFF2-40B4-BE49-F238E27FC236}">
                  <a16:creationId xmlns:a16="http://schemas.microsoft.com/office/drawing/2014/main" id="{C938F913-7A48-4527-90F0-8D0861FE9EFA}"/>
                </a:ext>
              </a:extLst>
            </p:cNvPr>
            <p:cNvSpPr/>
            <p:nvPr userDrawn="1"/>
          </p:nvSpPr>
          <p:spPr>
            <a:xfrm>
              <a:off x="3995719" y="4353285"/>
              <a:ext cx="1892438" cy="246536"/>
            </a:xfrm>
            <a:prstGeom prst="rect">
              <a:avLst/>
            </a:prstGeom>
          </p:spPr>
          <p:txBody>
            <a:bodyPr wrap="none">
              <a:spAutoFit/>
            </a:bodyPr>
            <a:lstStyle/>
            <a:p>
              <a:pPr lvl="0">
                <a:defRPr sz="1800" b="0">
                  <a:solidFill>
                    <a:srgbClr val="000000"/>
                  </a:solidFill>
                </a:defRPr>
              </a:pPr>
              <a:r>
                <a:rPr lang="en-GB" sz="1400" dirty="0">
                  <a:solidFill>
                    <a:srgbClr val="8A8B8A"/>
                  </a:solidFill>
                  <a:latin typeface="Gotham HTF" pitchFamily="50" charset="0"/>
                </a:rPr>
                <a:t>+44 (0)7972 461484</a:t>
              </a:r>
            </a:p>
          </p:txBody>
        </p:sp>
        <p:sp>
          <p:nvSpPr>
            <p:cNvPr id="12" name="Rectangle 11">
              <a:extLst>
                <a:ext uri="{FF2B5EF4-FFF2-40B4-BE49-F238E27FC236}">
                  <a16:creationId xmlns:a16="http://schemas.microsoft.com/office/drawing/2014/main" id="{34F7D03D-B68F-4166-8026-E0A25CAA4F61}"/>
                </a:ext>
              </a:extLst>
            </p:cNvPr>
            <p:cNvSpPr/>
            <p:nvPr userDrawn="1"/>
          </p:nvSpPr>
          <p:spPr>
            <a:xfrm>
              <a:off x="3995719" y="4858910"/>
              <a:ext cx="2916168" cy="246536"/>
            </a:xfrm>
            <a:prstGeom prst="rect">
              <a:avLst/>
            </a:prstGeom>
          </p:spPr>
          <p:txBody>
            <a:bodyPr wrap="none">
              <a:spAutoFit/>
            </a:bodyPr>
            <a:lstStyle/>
            <a:p>
              <a:pPr lvl="0">
                <a:defRPr sz="1800" b="0">
                  <a:solidFill>
                    <a:srgbClr val="000000"/>
                  </a:solidFill>
                </a:defRPr>
              </a:pPr>
              <a:r>
                <a:rPr lang="en-GB" sz="1400" dirty="0">
                  <a:solidFill>
                    <a:srgbClr val="8A8B8A"/>
                  </a:solidFill>
                  <a:latin typeface="Gotham HTF" pitchFamily="50" charset="0"/>
                </a:rPr>
                <a:t>lorraine@brabenconsulting.co.uk</a:t>
              </a:r>
            </a:p>
          </p:txBody>
        </p:sp>
        <p:sp>
          <p:nvSpPr>
            <p:cNvPr id="13" name="Rectangle 12">
              <a:extLst>
                <a:ext uri="{FF2B5EF4-FFF2-40B4-BE49-F238E27FC236}">
                  <a16:creationId xmlns:a16="http://schemas.microsoft.com/office/drawing/2014/main" id="{39FD578C-605C-43E3-A079-8F270F39B955}"/>
                </a:ext>
              </a:extLst>
            </p:cNvPr>
            <p:cNvSpPr/>
            <p:nvPr userDrawn="1"/>
          </p:nvSpPr>
          <p:spPr>
            <a:xfrm>
              <a:off x="3995719" y="5358061"/>
              <a:ext cx="2566771" cy="246536"/>
            </a:xfrm>
            <a:prstGeom prst="rect">
              <a:avLst/>
            </a:prstGeom>
          </p:spPr>
          <p:txBody>
            <a:bodyPr wrap="none">
              <a:spAutoFit/>
            </a:bodyPr>
            <a:lstStyle/>
            <a:p>
              <a:pPr lvl="0">
                <a:defRPr sz="1800" b="0">
                  <a:solidFill>
                    <a:srgbClr val="000000"/>
                  </a:solidFill>
                </a:defRPr>
              </a:pPr>
              <a:r>
                <a:rPr lang="en-GB" sz="1400" dirty="0">
                  <a:solidFill>
                    <a:srgbClr val="8A8B8A"/>
                  </a:solidFill>
                  <a:latin typeface="Gotham HTF" pitchFamily="50" charset="0"/>
                </a:rPr>
                <a:t>www.brabenconsulting.co.uk</a:t>
              </a:r>
            </a:p>
          </p:txBody>
        </p:sp>
      </p:grpSp>
      <p:grpSp>
        <p:nvGrpSpPr>
          <p:cNvPr id="14" name="Group 13">
            <a:extLst>
              <a:ext uri="{FF2B5EF4-FFF2-40B4-BE49-F238E27FC236}">
                <a16:creationId xmlns:a16="http://schemas.microsoft.com/office/drawing/2014/main" id="{68A419C0-FA03-4368-AAD4-7A355F98554F}"/>
              </a:ext>
            </a:extLst>
          </p:cNvPr>
          <p:cNvGrpSpPr/>
          <p:nvPr userDrawn="1"/>
        </p:nvGrpSpPr>
        <p:grpSpPr>
          <a:xfrm>
            <a:off x="413307" y="405558"/>
            <a:ext cx="3541384" cy="2618752"/>
            <a:chOff x="413307" y="405558"/>
            <a:chExt cx="3541384" cy="2618752"/>
          </a:xfrm>
        </p:grpSpPr>
        <p:sp>
          <p:nvSpPr>
            <p:cNvPr id="15" name="Rectangle 14">
              <a:extLst>
                <a:ext uri="{FF2B5EF4-FFF2-40B4-BE49-F238E27FC236}">
                  <a16:creationId xmlns:a16="http://schemas.microsoft.com/office/drawing/2014/main" id="{05367840-62A6-48C1-8006-29477C9A80E1}"/>
                </a:ext>
              </a:extLst>
            </p:cNvPr>
            <p:cNvSpPr/>
            <p:nvPr userDrawn="1"/>
          </p:nvSpPr>
          <p:spPr>
            <a:xfrm>
              <a:off x="413307" y="405558"/>
              <a:ext cx="3541384" cy="2618752"/>
            </a:xfrm>
            <a:prstGeom prst="rect">
              <a:avLst/>
            </a:prstGeom>
            <a:solidFill>
              <a:srgbClr val="EB8B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LBC-LogoWHITE.png">
              <a:extLst>
                <a:ext uri="{FF2B5EF4-FFF2-40B4-BE49-F238E27FC236}">
                  <a16:creationId xmlns:a16="http://schemas.microsoft.com/office/drawing/2014/main" id="{64EEAE86-FC84-44C9-9F56-67779D4C2CA5}"/>
                </a:ext>
              </a:extLst>
            </p:cNvPr>
            <p:cNvPicPr/>
            <p:nvPr userDrawn="1"/>
          </p:nvPicPr>
          <p:blipFill>
            <a:blip r:embed="rId5"/>
            <a:stretch>
              <a:fillRect/>
            </a:stretch>
          </p:blipFill>
          <p:spPr>
            <a:xfrm>
              <a:off x="900117" y="975211"/>
              <a:ext cx="2567763" cy="1355651"/>
            </a:xfrm>
            <a:prstGeom prst="rect">
              <a:avLst/>
            </a:prstGeom>
            <a:solidFill>
              <a:srgbClr val="EB8B2D"/>
            </a:solidFill>
            <a:ln w="12700">
              <a:miter lim="400000"/>
            </a:ln>
          </p:spPr>
        </p:pic>
      </p:grpSp>
    </p:spTree>
    <p:extLst>
      <p:ext uri="{BB962C8B-B14F-4D97-AF65-F5344CB8AC3E}">
        <p14:creationId xmlns:p14="http://schemas.microsoft.com/office/powerpoint/2010/main" val="22309845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C09BC-DBBD-4F1F-B36E-6FCCC374AC86}" type="datetimeFigureOut">
              <a:rPr lang="en-GB" smtClean="0"/>
              <a:t>01/11/2022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0F49DD-2ABD-45DD-AE8D-577953E11BBD}" type="slidenum">
              <a:rPr lang="en-GB" smtClean="0"/>
              <a:t>‹#›</a:t>
            </a:fld>
            <a:endParaRPr lang="en-GB"/>
          </a:p>
        </p:txBody>
      </p:sp>
    </p:spTree>
    <p:extLst>
      <p:ext uri="{BB962C8B-B14F-4D97-AF65-F5344CB8AC3E}">
        <p14:creationId xmlns:p14="http://schemas.microsoft.com/office/powerpoint/2010/main" val="677251634"/>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6"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8049C-1C9C-476F-BFA2-6EE619E0E12F}"/>
              </a:ext>
            </a:extLst>
          </p:cNvPr>
          <p:cNvSpPr>
            <a:spLocks noGrp="1"/>
          </p:cNvSpPr>
          <p:nvPr>
            <p:ph type="ctrTitle"/>
          </p:nvPr>
        </p:nvSpPr>
        <p:spPr>
          <a:xfrm>
            <a:off x="1607573" y="3623023"/>
            <a:ext cx="7231627" cy="1521080"/>
          </a:xfrm>
        </p:spPr>
        <p:txBody>
          <a:bodyPr>
            <a:normAutofit fontScale="90000"/>
          </a:bodyPr>
          <a:lstStyle/>
          <a:p>
            <a:r>
              <a:rPr lang="en-GB" dirty="0"/>
              <a:t>Facilitator Competence for Human Reliability Assessments</a:t>
            </a:r>
          </a:p>
        </p:txBody>
      </p:sp>
      <p:sp>
        <p:nvSpPr>
          <p:cNvPr id="3" name="Subtitle 2">
            <a:extLst>
              <a:ext uri="{FF2B5EF4-FFF2-40B4-BE49-F238E27FC236}">
                <a16:creationId xmlns:a16="http://schemas.microsoft.com/office/drawing/2014/main" id="{8B8EF730-CEFB-4FD5-92AE-7868D57C93A3}"/>
              </a:ext>
            </a:extLst>
          </p:cNvPr>
          <p:cNvSpPr>
            <a:spLocks noGrp="1"/>
          </p:cNvSpPr>
          <p:nvPr>
            <p:ph type="subTitle" idx="1"/>
          </p:nvPr>
        </p:nvSpPr>
        <p:spPr>
          <a:xfrm>
            <a:off x="1607573" y="5651701"/>
            <a:ext cx="7005485" cy="1014955"/>
          </a:xfrm>
        </p:spPr>
        <p:txBody>
          <a:bodyPr/>
          <a:lstStyle/>
          <a:p>
            <a:r>
              <a:rPr lang="en-GB" dirty="0" err="1"/>
              <a:t>IChemE</a:t>
            </a:r>
            <a:r>
              <a:rPr lang="en-GB" dirty="0"/>
              <a:t> Hazards 32 – October 2022</a:t>
            </a:r>
          </a:p>
        </p:txBody>
      </p:sp>
    </p:spTree>
    <p:extLst>
      <p:ext uri="{BB962C8B-B14F-4D97-AF65-F5344CB8AC3E}">
        <p14:creationId xmlns:p14="http://schemas.microsoft.com/office/powerpoint/2010/main" val="4074646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83893-7270-1F2E-9B9D-92C1BDB06A8E}"/>
              </a:ext>
            </a:extLst>
          </p:cNvPr>
          <p:cNvSpPr>
            <a:spLocks noGrp="1"/>
          </p:cNvSpPr>
          <p:nvPr>
            <p:ph type="title"/>
          </p:nvPr>
        </p:nvSpPr>
        <p:spPr/>
        <p:txBody>
          <a:bodyPr/>
          <a:lstStyle/>
          <a:p>
            <a:r>
              <a:rPr lang="en-GB" dirty="0"/>
              <a:t>Knowledge Elements</a:t>
            </a:r>
          </a:p>
        </p:txBody>
      </p:sp>
      <p:graphicFrame>
        <p:nvGraphicFramePr>
          <p:cNvPr id="4" name="Table 4">
            <a:extLst>
              <a:ext uri="{FF2B5EF4-FFF2-40B4-BE49-F238E27FC236}">
                <a16:creationId xmlns:a16="http://schemas.microsoft.com/office/drawing/2014/main" id="{051C76AA-9982-44BC-CE62-E97563F3776F}"/>
              </a:ext>
            </a:extLst>
          </p:cNvPr>
          <p:cNvGraphicFramePr>
            <a:graphicFrameLocks noGrp="1"/>
          </p:cNvGraphicFramePr>
          <p:nvPr>
            <p:ph idx="1"/>
            <p:extLst>
              <p:ext uri="{D42A27DB-BD31-4B8C-83A1-F6EECF244321}">
                <p14:modId xmlns:p14="http://schemas.microsoft.com/office/powerpoint/2010/main" val="1018388345"/>
              </p:ext>
            </p:extLst>
          </p:nvPr>
        </p:nvGraphicFramePr>
        <p:xfrm>
          <a:off x="1480457" y="1430338"/>
          <a:ext cx="7236504" cy="4846320"/>
        </p:xfrm>
        <a:graphic>
          <a:graphicData uri="http://schemas.openxmlformats.org/drawingml/2006/table">
            <a:tbl>
              <a:tblPr firstRow="1" bandRow="1">
                <a:tableStyleId>{21E4AEA4-8DFA-4A89-87EB-49C32662AFE0}</a:tableStyleId>
              </a:tblPr>
              <a:tblGrid>
                <a:gridCol w="5312229">
                  <a:extLst>
                    <a:ext uri="{9D8B030D-6E8A-4147-A177-3AD203B41FA5}">
                      <a16:colId xmlns:a16="http://schemas.microsoft.com/office/drawing/2014/main" val="2068177706"/>
                    </a:ext>
                  </a:extLst>
                </a:gridCol>
                <a:gridCol w="1924275">
                  <a:extLst>
                    <a:ext uri="{9D8B030D-6E8A-4147-A177-3AD203B41FA5}">
                      <a16:colId xmlns:a16="http://schemas.microsoft.com/office/drawing/2014/main" val="281032485"/>
                    </a:ext>
                  </a:extLst>
                </a:gridCol>
              </a:tblGrid>
              <a:tr h="370840">
                <a:tc>
                  <a:txBody>
                    <a:bodyPr/>
                    <a:lstStyle/>
                    <a:p>
                      <a:r>
                        <a:rPr lang="en-GB" sz="2800" dirty="0"/>
                        <a:t>Knowledge</a:t>
                      </a:r>
                    </a:p>
                  </a:txBody>
                  <a:tcPr/>
                </a:tc>
                <a:tc>
                  <a:txBody>
                    <a:bodyPr/>
                    <a:lstStyle/>
                    <a:p>
                      <a:r>
                        <a:rPr lang="en-GB" sz="2800" dirty="0"/>
                        <a:t>Assessment</a:t>
                      </a:r>
                    </a:p>
                  </a:txBody>
                  <a:tcPr/>
                </a:tc>
                <a:extLst>
                  <a:ext uri="{0D108BD9-81ED-4DB2-BD59-A6C34878D82A}">
                    <a16:rowId xmlns:a16="http://schemas.microsoft.com/office/drawing/2014/main" val="10965604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Describes the connection between safety critical tasks and MAHs</a:t>
                      </a:r>
                    </a:p>
                  </a:txBody>
                  <a:tcPr/>
                </a:tc>
                <a:tc>
                  <a:txBody>
                    <a:bodyPr/>
                    <a:lstStyle/>
                    <a:p>
                      <a:r>
                        <a:rPr lang="en-GB" sz="2200" dirty="0">
                          <a:solidFill>
                            <a:schemeClr val="tx1">
                              <a:lumMod val="65000"/>
                              <a:lumOff val="35000"/>
                            </a:schemeClr>
                          </a:solidFill>
                        </a:rPr>
                        <a:t>Discussion</a:t>
                      </a:r>
                    </a:p>
                    <a:p>
                      <a:r>
                        <a:rPr lang="en-GB" sz="2200" dirty="0">
                          <a:solidFill>
                            <a:schemeClr val="tx1">
                              <a:lumMod val="65000"/>
                              <a:lumOff val="35000"/>
                            </a:schemeClr>
                          </a:solidFill>
                        </a:rPr>
                        <a:t>Written Test</a:t>
                      </a:r>
                    </a:p>
                  </a:txBody>
                  <a:tcPr/>
                </a:tc>
                <a:extLst>
                  <a:ext uri="{0D108BD9-81ED-4DB2-BD59-A6C34878D82A}">
                    <a16:rowId xmlns:a16="http://schemas.microsoft.com/office/drawing/2014/main" val="12389816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Explain the different types of human failure</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789552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Identifies PIFs and can explain their impact on human reliability</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22482236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Explains appropriate types of corrective actions for each failure type</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26032661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Describes the site process for conducting an HRA</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278996981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Describes how to construct an HTA</a:t>
                      </a:r>
                    </a:p>
                  </a:txBody>
                  <a:tcPr/>
                </a:tc>
                <a:tc>
                  <a:txBody>
                    <a:bodyPr/>
                    <a:lstStyle/>
                    <a:p>
                      <a:r>
                        <a:rPr lang="en-GB" sz="2200" dirty="0">
                          <a:solidFill>
                            <a:schemeClr val="tx1">
                              <a:lumMod val="65000"/>
                              <a:lumOff val="35000"/>
                            </a:schemeClr>
                          </a:solidFill>
                        </a:rPr>
                        <a:t>Drawing</a:t>
                      </a:r>
                    </a:p>
                  </a:txBody>
                  <a:tcPr/>
                </a:tc>
                <a:extLst>
                  <a:ext uri="{0D108BD9-81ED-4DB2-BD59-A6C34878D82A}">
                    <a16:rowId xmlns:a16="http://schemas.microsoft.com/office/drawing/2014/main" val="147546892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Describes how to perform an HEA</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1679681469"/>
                  </a:ext>
                </a:extLst>
              </a:tr>
            </a:tbl>
          </a:graphicData>
        </a:graphic>
      </p:graphicFrame>
    </p:spTree>
    <p:extLst>
      <p:ext uri="{BB962C8B-B14F-4D97-AF65-F5344CB8AC3E}">
        <p14:creationId xmlns:p14="http://schemas.microsoft.com/office/powerpoint/2010/main" val="601690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83893-7270-1F2E-9B9D-92C1BDB06A8E}"/>
              </a:ext>
            </a:extLst>
          </p:cNvPr>
          <p:cNvSpPr>
            <a:spLocks noGrp="1"/>
          </p:cNvSpPr>
          <p:nvPr>
            <p:ph type="title"/>
          </p:nvPr>
        </p:nvSpPr>
        <p:spPr/>
        <p:txBody>
          <a:bodyPr/>
          <a:lstStyle/>
          <a:p>
            <a:r>
              <a:rPr lang="en-GB" dirty="0"/>
              <a:t>Skill Elements</a:t>
            </a:r>
          </a:p>
        </p:txBody>
      </p:sp>
      <p:graphicFrame>
        <p:nvGraphicFramePr>
          <p:cNvPr id="4" name="Table 4">
            <a:extLst>
              <a:ext uri="{FF2B5EF4-FFF2-40B4-BE49-F238E27FC236}">
                <a16:creationId xmlns:a16="http://schemas.microsoft.com/office/drawing/2014/main" id="{051C76AA-9982-44BC-CE62-E97563F3776F}"/>
              </a:ext>
            </a:extLst>
          </p:cNvPr>
          <p:cNvGraphicFramePr>
            <a:graphicFrameLocks noGrp="1"/>
          </p:cNvGraphicFramePr>
          <p:nvPr>
            <p:ph idx="1"/>
            <p:extLst>
              <p:ext uri="{D42A27DB-BD31-4B8C-83A1-F6EECF244321}">
                <p14:modId xmlns:p14="http://schemas.microsoft.com/office/powerpoint/2010/main" val="3050428397"/>
              </p:ext>
            </p:extLst>
          </p:nvPr>
        </p:nvGraphicFramePr>
        <p:xfrm>
          <a:off x="1480457" y="1430338"/>
          <a:ext cx="7236504" cy="4937760"/>
        </p:xfrm>
        <a:graphic>
          <a:graphicData uri="http://schemas.openxmlformats.org/drawingml/2006/table">
            <a:tbl>
              <a:tblPr firstRow="1" bandRow="1">
                <a:tableStyleId>{21E4AEA4-8DFA-4A89-87EB-49C32662AFE0}</a:tableStyleId>
              </a:tblPr>
              <a:tblGrid>
                <a:gridCol w="5312229">
                  <a:extLst>
                    <a:ext uri="{9D8B030D-6E8A-4147-A177-3AD203B41FA5}">
                      <a16:colId xmlns:a16="http://schemas.microsoft.com/office/drawing/2014/main" val="2068177706"/>
                    </a:ext>
                  </a:extLst>
                </a:gridCol>
                <a:gridCol w="1924275">
                  <a:extLst>
                    <a:ext uri="{9D8B030D-6E8A-4147-A177-3AD203B41FA5}">
                      <a16:colId xmlns:a16="http://schemas.microsoft.com/office/drawing/2014/main" val="281032485"/>
                    </a:ext>
                  </a:extLst>
                </a:gridCol>
              </a:tblGrid>
              <a:tr h="370840">
                <a:tc>
                  <a:txBody>
                    <a:bodyPr/>
                    <a:lstStyle/>
                    <a:p>
                      <a:r>
                        <a:rPr lang="en-GB" sz="2800" dirty="0"/>
                        <a:t>Skills</a:t>
                      </a:r>
                    </a:p>
                  </a:txBody>
                  <a:tcPr/>
                </a:tc>
                <a:tc>
                  <a:txBody>
                    <a:bodyPr/>
                    <a:lstStyle/>
                    <a:p>
                      <a:r>
                        <a:rPr lang="en-GB" sz="2800" dirty="0"/>
                        <a:t>Assessment</a:t>
                      </a:r>
                    </a:p>
                  </a:txBody>
                  <a:tcPr/>
                </a:tc>
                <a:extLst>
                  <a:ext uri="{0D108BD9-81ED-4DB2-BD59-A6C34878D82A}">
                    <a16:rowId xmlns:a16="http://schemas.microsoft.com/office/drawing/2014/main" val="10965604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Prepares for the HRA</a:t>
                      </a:r>
                    </a:p>
                  </a:txBody>
                  <a:tcPr/>
                </a:tc>
                <a:tc>
                  <a:txBody>
                    <a:bodyPr/>
                    <a:lstStyle/>
                    <a:p>
                      <a:r>
                        <a:rPr lang="en-GB" sz="2200" dirty="0">
                          <a:solidFill>
                            <a:schemeClr val="tx1">
                              <a:lumMod val="65000"/>
                              <a:lumOff val="35000"/>
                            </a:schemeClr>
                          </a:solidFill>
                        </a:rPr>
                        <a:t>Observation</a:t>
                      </a:r>
                    </a:p>
                  </a:txBody>
                  <a:tcPr/>
                </a:tc>
                <a:extLst>
                  <a:ext uri="{0D108BD9-81ED-4DB2-BD59-A6C34878D82A}">
                    <a16:rowId xmlns:a16="http://schemas.microsoft.com/office/drawing/2014/main" val="12389816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Introduces the HRA process to the team members</a:t>
                      </a:r>
                    </a:p>
                  </a:txBody>
                  <a:tcPr/>
                </a:tc>
                <a:tc>
                  <a:txBody>
                    <a:bodyPr/>
                    <a:lstStyle/>
                    <a:p>
                      <a:r>
                        <a:rPr lang="en-GB" sz="2200" dirty="0">
                          <a:solidFill>
                            <a:schemeClr val="tx1">
                              <a:lumMod val="65000"/>
                              <a:lumOff val="35000"/>
                            </a:schemeClr>
                          </a:solidFill>
                        </a:rPr>
                        <a:t>Discussion</a:t>
                      </a:r>
                    </a:p>
                    <a:p>
                      <a:r>
                        <a:rPr lang="en-GB" sz="2200" dirty="0">
                          <a:solidFill>
                            <a:schemeClr val="tx1">
                              <a:lumMod val="65000"/>
                              <a:lumOff val="35000"/>
                            </a:schemeClr>
                          </a:solidFill>
                        </a:rPr>
                        <a:t>Slide Pack</a:t>
                      </a:r>
                    </a:p>
                  </a:txBody>
                  <a:tcPr/>
                </a:tc>
                <a:extLst>
                  <a:ext uri="{0D108BD9-81ED-4DB2-BD59-A6C34878D82A}">
                    <a16:rowId xmlns:a16="http://schemas.microsoft.com/office/drawing/2014/main" val="789552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Operates the relevant software effectively</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22482236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Constructs an accurate HTA</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26032661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Conducts an effective Walk Through/Talk Through </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278996981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Conducts an effective HEA</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147546892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Creates an HRA report to site standards</a:t>
                      </a:r>
                    </a:p>
                  </a:txBody>
                  <a:tcPr/>
                </a:tc>
                <a:tc>
                  <a:txBody>
                    <a:bodyPr/>
                    <a:lstStyle/>
                    <a:p>
                      <a:r>
                        <a:rPr lang="en-GB" sz="2200" dirty="0">
                          <a:solidFill>
                            <a:schemeClr val="tx1">
                              <a:lumMod val="65000"/>
                              <a:lumOff val="35000"/>
                            </a:schemeClr>
                          </a:solidFill>
                        </a:rPr>
                        <a:t>Report</a:t>
                      </a:r>
                    </a:p>
                  </a:txBody>
                  <a:tcPr/>
                </a:tc>
                <a:extLst>
                  <a:ext uri="{0D108BD9-81ED-4DB2-BD59-A6C34878D82A}">
                    <a16:rowId xmlns:a16="http://schemas.microsoft.com/office/drawing/2014/main" val="16796814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Manages the workflow after the HRA workshop</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1572656220"/>
                  </a:ext>
                </a:extLst>
              </a:tr>
            </a:tbl>
          </a:graphicData>
        </a:graphic>
      </p:graphicFrame>
    </p:spTree>
    <p:extLst>
      <p:ext uri="{BB962C8B-B14F-4D97-AF65-F5344CB8AC3E}">
        <p14:creationId xmlns:p14="http://schemas.microsoft.com/office/powerpoint/2010/main" val="3428518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83893-7270-1F2E-9B9D-92C1BDB06A8E}"/>
              </a:ext>
            </a:extLst>
          </p:cNvPr>
          <p:cNvSpPr>
            <a:spLocks noGrp="1"/>
          </p:cNvSpPr>
          <p:nvPr>
            <p:ph type="title"/>
          </p:nvPr>
        </p:nvSpPr>
        <p:spPr/>
        <p:txBody>
          <a:bodyPr/>
          <a:lstStyle/>
          <a:p>
            <a:r>
              <a:rPr lang="en-GB" dirty="0"/>
              <a:t>Behavioural Elements</a:t>
            </a:r>
          </a:p>
        </p:txBody>
      </p:sp>
      <p:graphicFrame>
        <p:nvGraphicFramePr>
          <p:cNvPr id="4" name="Table 4">
            <a:extLst>
              <a:ext uri="{FF2B5EF4-FFF2-40B4-BE49-F238E27FC236}">
                <a16:creationId xmlns:a16="http://schemas.microsoft.com/office/drawing/2014/main" id="{051C76AA-9982-44BC-CE62-E97563F3776F}"/>
              </a:ext>
            </a:extLst>
          </p:cNvPr>
          <p:cNvGraphicFramePr>
            <a:graphicFrameLocks noGrp="1"/>
          </p:cNvGraphicFramePr>
          <p:nvPr>
            <p:ph idx="1"/>
            <p:extLst>
              <p:ext uri="{D42A27DB-BD31-4B8C-83A1-F6EECF244321}">
                <p14:modId xmlns:p14="http://schemas.microsoft.com/office/powerpoint/2010/main" val="956349041"/>
              </p:ext>
            </p:extLst>
          </p:nvPr>
        </p:nvGraphicFramePr>
        <p:xfrm>
          <a:off x="1480457" y="1430338"/>
          <a:ext cx="7236504" cy="4084320"/>
        </p:xfrm>
        <a:graphic>
          <a:graphicData uri="http://schemas.openxmlformats.org/drawingml/2006/table">
            <a:tbl>
              <a:tblPr firstRow="1" bandRow="1">
                <a:tableStyleId>{21E4AEA4-8DFA-4A89-87EB-49C32662AFE0}</a:tableStyleId>
              </a:tblPr>
              <a:tblGrid>
                <a:gridCol w="5312229">
                  <a:extLst>
                    <a:ext uri="{9D8B030D-6E8A-4147-A177-3AD203B41FA5}">
                      <a16:colId xmlns:a16="http://schemas.microsoft.com/office/drawing/2014/main" val="2068177706"/>
                    </a:ext>
                  </a:extLst>
                </a:gridCol>
                <a:gridCol w="1924275">
                  <a:extLst>
                    <a:ext uri="{9D8B030D-6E8A-4147-A177-3AD203B41FA5}">
                      <a16:colId xmlns:a16="http://schemas.microsoft.com/office/drawing/2014/main" val="281032485"/>
                    </a:ext>
                  </a:extLst>
                </a:gridCol>
              </a:tblGrid>
              <a:tr h="370840">
                <a:tc>
                  <a:txBody>
                    <a:bodyPr/>
                    <a:lstStyle/>
                    <a:p>
                      <a:r>
                        <a:rPr lang="en-GB" sz="2800" dirty="0"/>
                        <a:t>Behaviours</a:t>
                      </a:r>
                    </a:p>
                  </a:txBody>
                  <a:tcPr/>
                </a:tc>
                <a:tc>
                  <a:txBody>
                    <a:bodyPr/>
                    <a:lstStyle/>
                    <a:p>
                      <a:r>
                        <a:rPr lang="en-GB" sz="2800" dirty="0"/>
                        <a:t>Assessment</a:t>
                      </a:r>
                    </a:p>
                  </a:txBody>
                  <a:tcPr/>
                </a:tc>
                <a:extLst>
                  <a:ext uri="{0D108BD9-81ED-4DB2-BD59-A6C34878D82A}">
                    <a16:rowId xmlns:a16="http://schemas.microsoft.com/office/drawing/2014/main" val="10965604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Demonstrates analytical thinking</a:t>
                      </a:r>
                    </a:p>
                  </a:txBody>
                  <a:tcPr/>
                </a:tc>
                <a:tc>
                  <a:txBody>
                    <a:bodyPr/>
                    <a:lstStyle/>
                    <a:p>
                      <a:r>
                        <a:rPr lang="en-GB" sz="2200" dirty="0">
                          <a:solidFill>
                            <a:schemeClr val="tx1">
                              <a:lumMod val="65000"/>
                              <a:lumOff val="35000"/>
                            </a:schemeClr>
                          </a:solidFill>
                        </a:rPr>
                        <a:t>Observation</a:t>
                      </a:r>
                    </a:p>
                  </a:txBody>
                  <a:tcPr/>
                </a:tc>
                <a:extLst>
                  <a:ext uri="{0D108BD9-81ED-4DB2-BD59-A6C34878D82A}">
                    <a16:rowId xmlns:a16="http://schemas.microsoft.com/office/drawing/2014/main" val="12389816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Demonstrates strong meeting facilitation skills</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789552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Provides a psychologically safe environment</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22482236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Demonstrates active listening and questioning skills</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26032661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Challenges the team’s thinking</a:t>
                      </a:r>
                    </a:p>
                  </a:txBody>
                  <a:tcPr/>
                </a:tc>
                <a:tc>
                  <a:txBody>
                    <a:bodyPr/>
                    <a:lstStyle/>
                    <a:p>
                      <a:endParaRPr lang="en-GB" sz="2200" dirty="0">
                        <a:solidFill>
                          <a:schemeClr val="tx1">
                            <a:lumMod val="65000"/>
                            <a:lumOff val="35000"/>
                          </a:schemeClr>
                        </a:solidFill>
                      </a:endParaRPr>
                    </a:p>
                  </a:txBody>
                  <a:tcPr/>
                </a:tc>
                <a:extLst>
                  <a:ext uri="{0D108BD9-81ED-4DB2-BD59-A6C34878D82A}">
                    <a16:rowId xmlns:a16="http://schemas.microsoft.com/office/drawing/2014/main" val="278996981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dirty="0">
                          <a:solidFill>
                            <a:schemeClr val="tx1">
                              <a:lumMod val="65000"/>
                              <a:lumOff val="35000"/>
                            </a:schemeClr>
                          </a:solidFill>
                        </a:rPr>
                        <a:t>Demonstrates curiosity in Human Factors approaches</a:t>
                      </a:r>
                    </a:p>
                  </a:txBody>
                  <a:tcPr/>
                </a:tc>
                <a:tc>
                  <a:txBody>
                    <a:bodyPr/>
                    <a:lstStyle/>
                    <a:p>
                      <a:r>
                        <a:rPr lang="en-GB" sz="2200" dirty="0">
                          <a:solidFill>
                            <a:schemeClr val="tx1">
                              <a:lumMod val="65000"/>
                              <a:lumOff val="35000"/>
                            </a:schemeClr>
                          </a:solidFill>
                        </a:rPr>
                        <a:t>Mentoring</a:t>
                      </a:r>
                    </a:p>
                  </a:txBody>
                  <a:tcPr/>
                </a:tc>
                <a:extLst>
                  <a:ext uri="{0D108BD9-81ED-4DB2-BD59-A6C34878D82A}">
                    <a16:rowId xmlns:a16="http://schemas.microsoft.com/office/drawing/2014/main" val="1475468928"/>
                  </a:ext>
                </a:extLst>
              </a:tr>
            </a:tbl>
          </a:graphicData>
        </a:graphic>
      </p:graphicFrame>
    </p:spTree>
    <p:extLst>
      <p:ext uri="{BB962C8B-B14F-4D97-AF65-F5344CB8AC3E}">
        <p14:creationId xmlns:p14="http://schemas.microsoft.com/office/powerpoint/2010/main" val="123825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F1766-A215-EF76-E29C-C208561508BB}"/>
              </a:ext>
            </a:extLst>
          </p:cNvPr>
          <p:cNvSpPr>
            <a:spLocks noGrp="1"/>
          </p:cNvSpPr>
          <p:nvPr>
            <p:ph type="title"/>
          </p:nvPr>
        </p:nvSpPr>
        <p:spPr/>
        <p:txBody>
          <a:bodyPr/>
          <a:lstStyle/>
          <a:p>
            <a:r>
              <a:rPr lang="en-GB" dirty="0"/>
              <a:t>Psychological Safety in HRAs</a:t>
            </a:r>
          </a:p>
        </p:txBody>
      </p:sp>
      <p:sp>
        <p:nvSpPr>
          <p:cNvPr id="3" name="Content Placeholder 2">
            <a:extLst>
              <a:ext uri="{FF2B5EF4-FFF2-40B4-BE49-F238E27FC236}">
                <a16:creationId xmlns:a16="http://schemas.microsoft.com/office/drawing/2014/main" id="{C4FC21E4-E192-F7D1-3E14-4767BF000D4F}"/>
              </a:ext>
            </a:extLst>
          </p:cNvPr>
          <p:cNvSpPr>
            <a:spLocks noGrp="1"/>
          </p:cNvSpPr>
          <p:nvPr>
            <p:ph idx="1"/>
          </p:nvPr>
        </p:nvSpPr>
        <p:spPr/>
        <p:txBody>
          <a:bodyPr>
            <a:normAutofit fontScale="92500" lnSpcReduction="10000"/>
          </a:bodyPr>
          <a:lstStyle/>
          <a:p>
            <a:pPr marL="358775" indent="-358775"/>
            <a:r>
              <a:rPr lang="en-GB" dirty="0"/>
              <a:t>Definition:</a:t>
            </a:r>
          </a:p>
          <a:p>
            <a:pPr marL="0" indent="0" algn="ctr">
              <a:buNone/>
            </a:pPr>
            <a:r>
              <a:rPr lang="en-GB" i="1" dirty="0"/>
              <a:t>‘a climate in which people are comfortable expressing and being themselves’</a:t>
            </a:r>
          </a:p>
          <a:p>
            <a:pPr marL="358775" indent="-358775"/>
            <a:endParaRPr lang="en-GB" dirty="0"/>
          </a:p>
          <a:p>
            <a:pPr marL="358775" indent="-358775"/>
            <a:r>
              <a:rPr lang="en-GB" dirty="0"/>
              <a:t>Inclusion Safety</a:t>
            </a:r>
          </a:p>
          <a:p>
            <a:pPr marL="815975" lvl="1" indent="-358775"/>
            <a:r>
              <a:rPr lang="en-GB" dirty="0"/>
              <a:t>Accepted and valued by the group</a:t>
            </a:r>
          </a:p>
          <a:p>
            <a:pPr marL="358775" indent="-358775"/>
            <a:r>
              <a:rPr lang="en-GB" dirty="0"/>
              <a:t>Learner Safety</a:t>
            </a:r>
          </a:p>
          <a:p>
            <a:pPr marL="815975" lvl="1" indent="-358775"/>
            <a:r>
              <a:rPr lang="en-GB" dirty="0"/>
              <a:t>Encouraged to learn and mistakes are accepted</a:t>
            </a:r>
          </a:p>
          <a:p>
            <a:pPr marL="358775" indent="-358775"/>
            <a:r>
              <a:rPr lang="en-GB" dirty="0"/>
              <a:t>Contributor Safety</a:t>
            </a:r>
          </a:p>
          <a:p>
            <a:pPr marL="815975" lvl="1" indent="-358775"/>
            <a:r>
              <a:rPr lang="en-GB" dirty="0"/>
              <a:t>Feel listened to and able to participate</a:t>
            </a:r>
          </a:p>
          <a:p>
            <a:pPr marL="358775" indent="-358775"/>
            <a:r>
              <a:rPr lang="en-GB" dirty="0"/>
              <a:t>Challenger Safety</a:t>
            </a:r>
          </a:p>
          <a:p>
            <a:pPr marL="815975" lvl="1" indent="-358775"/>
            <a:r>
              <a:rPr lang="en-GB" dirty="0"/>
              <a:t>Confident to challenge the status quo without reprisals</a:t>
            </a:r>
          </a:p>
        </p:txBody>
      </p:sp>
    </p:spTree>
    <p:extLst>
      <p:ext uri="{BB962C8B-B14F-4D97-AF65-F5344CB8AC3E}">
        <p14:creationId xmlns:p14="http://schemas.microsoft.com/office/powerpoint/2010/main" val="2008759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A3BC1-6311-EB82-8BCA-F69B351AE3FF}"/>
              </a:ext>
            </a:extLst>
          </p:cNvPr>
          <p:cNvSpPr>
            <a:spLocks noGrp="1"/>
          </p:cNvSpPr>
          <p:nvPr>
            <p:ph type="title"/>
          </p:nvPr>
        </p:nvSpPr>
        <p:spPr/>
        <p:txBody>
          <a:bodyPr/>
          <a:lstStyle/>
          <a:p>
            <a:r>
              <a:rPr lang="en-GB" dirty="0"/>
              <a:t>Conclusion</a:t>
            </a:r>
          </a:p>
        </p:txBody>
      </p:sp>
      <p:sp>
        <p:nvSpPr>
          <p:cNvPr id="3" name="Content Placeholder 2">
            <a:extLst>
              <a:ext uri="{FF2B5EF4-FFF2-40B4-BE49-F238E27FC236}">
                <a16:creationId xmlns:a16="http://schemas.microsoft.com/office/drawing/2014/main" id="{E1DF29B0-D17E-2389-E2BB-3D59023A89E5}"/>
              </a:ext>
            </a:extLst>
          </p:cNvPr>
          <p:cNvSpPr>
            <a:spLocks noGrp="1"/>
          </p:cNvSpPr>
          <p:nvPr>
            <p:ph idx="1"/>
          </p:nvPr>
        </p:nvSpPr>
        <p:spPr/>
        <p:txBody>
          <a:bodyPr/>
          <a:lstStyle/>
          <a:p>
            <a:pPr marL="358775" indent="-358775"/>
            <a:r>
              <a:rPr lang="en-GB" dirty="0"/>
              <a:t>Competence framework structured around HRA process to support process safety risk</a:t>
            </a:r>
          </a:p>
          <a:p>
            <a:pPr marL="358775" indent="-358775"/>
            <a:r>
              <a:rPr lang="en-GB" dirty="0"/>
              <a:t>Robust demonstration of competence without needing to be chartered</a:t>
            </a:r>
          </a:p>
          <a:p>
            <a:pPr marL="358775" indent="-358775"/>
            <a:r>
              <a:rPr lang="en-GB" dirty="0"/>
              <a:t>The assessor is required to be competent in Human Factors and HRA within a high hazard process environment</a:t>
            </a:r>
          </a:p>
          <a:p>
            <a:pPr marL="358775" indent="-358775"/>
            <a:endParaRPr lang="en-GB" dirty="0"/>
          </a:p>
        </p:txBody>
      </p:sp>
    </p:spTree>
    <p:extLst>
      <p:ext uri="{BB962C8B-B14F-4D97-AF65-F5344CB8AC3E}">
        <p14:creationId xmlns:p14="http://schemas.microsoft.com/office/powerpoint/2010/main" val="280817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6531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A5A47-FEF9-4BBC-88A2-4A6025D40E21}"/>
              </a:ext>
            </a:extLst>
          </p:cNvPr>
          <p:cNvSpPr>
            <a:spLocks noGrp="1"/>
          </p:cNvSpPr>
          <p:nvPr>
            <p:ph type="title"/>
          </p:nvPr>
        </p:nvSpPr>
        <p:spPr/>
        <p:txBody>
          <a:bodyPr/>
          <a:lstStyle/>
          <a:p>
            <a:r>
              <a:rPr lang="en-GB" dirty="0"/>
              <a:t>Purpose</a:t>
            </a:r>
          </a:p>
        </p:txBody>
      </p:sp>
      <p:sp>
        <p:nvSpPr>
          <p:cNvPr id="3" name="Content Placeholder 2">
            <a:extLst>
              <a:ext uri="{FF2B5EF4-FFF2-40B4-BE49-F238E27FC236}">
                <a16:creationId xmlns:a16="http://schemas.microsoft.com/office/drawing/2014/main" id="{7E980BC8-C29D-48FE-81BA-0B8565C77F8A}"/>
              </a:ext>
            </a:extLst>
          </p:cNvPr>
          <p:cNvSpPr>
            <a:spLocks noGrp="1"/>
          </p:cNvSpPr>
          <p:nvPr>
            <p:ph idx="1"/>
          </p:nvPr>
        </p:nvSpPr>
        <p:spPr/>
        <p:txBody>
          <a:bodyPr/>
          <a:lstStyle/>
          <a:p>
            <a:pPr marL="358775" indent="-358775"/>
            <a:r>
              <a:rPr lang="en-GB" dirty="0"/>
              <a:t>Provide a framework to demonstrate the competence for facilitating HRA workshops</a:t>
            </a:r>
          </a:p>
          <a:p>
            <a:pPr marL="815975" lvl="1" indent="-358775"/>
            <a:r>
              <a:rPr lang="en-GB" dirty="0"/>
              <a:t>Meet UK regulator expectations</a:t>
            </a:r>
          </a:p>
          <a:p>
            <a:pPr marL="815975" lvl="1" indent="-358775"/>
            <a:r>
              <a:rPr lang="en-GB" dirty="0"/>
              <a:t>Enable in-house HRA facilitation</a:t>
            </a:r>
          </a:p>
        </p:txBody>
      </p:sp>
    </p:spTree>
    <p:extLst>
      <p:ext uri="{BB962C8B-B14F-4D97-AF65-F5344CB8AC3E}">
        <p14:creationId xmlns:p14="http://schemas.microsoft.com/office/powerpoint/2010/main" val="1130637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03C44-F701-1963-5418-7A7C90D02E59}"/>
              </a:ext>
            </a:extLst>
          </p:cNvPr>
          <p:cNvSpPr>
            <a:spLocks noGrp="1"/>
          </p:cNvSpPr>
          <p:nvPr>
            <p:ph type="title"/>
          </p:nvPr>
        </p:nvSpPr>
        <p:spPr/>
        <p:txBody>
          <a:bodyPr/>
          <a:lstStyle/>
          <a:p>
            <a:r>
              <a:rPr lang="en-GB" dirty="0"/>
              <a:t>Human Reliability Assessment</a:t>
            </a:r>
          </a:p>
        </p:txBody>
      </p:sp>
      <p:graphicFrame>
        <p:nvGraphicFramePr>
          <p:cNvPr id="4" name="Content Placeholder 3">
            <a:extLst>
              <a:ext uri="{FF2B5EF4-FFF2-40B4-BE49-F238E27FC236}">
                <a16:creationId xmlns:a16="http://schemas.microsoft.com/office/drawing/2014/main" id="{25B76CD1-A97D-0B94-D69B-5E8D81032CB8}"/>
              </a:ext>
            </a:extLst>
          </p:cNvPr>
          <p:cNvGraphicFramePr>
            <a:graphicFrameLocks noGrp="1"/>
          </p:cNvGraphicFramePr>
          <p:nvPr>
            <p:ph idx="1"/>
            <p:extLst>
              <p:ext uri="{D42A27DB-BD31-4B8C-83A1-F6EECF244321}">
                <p14:modId xmlns:p14="http://schemas.microsoft.com/office/powerpoint/2010/main" val="841517443"/>
              </p:ext>
            </p:extLst>
          </p:nvPr>
        </p:nvGraphicFramePr>
        <p:xfrm>
          <a:off x="1436913" y="1430338"/>
          <a:ext cx="7280049" cy="48942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5011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DDC61-AA71-ADA9-F00A-412486AFAEFC}"/>
              </a:ext>
            </a:extLst>
          </p:cNvPr>
          <p:cNvSpPr>
            <a:spLocks noGrp="1"/>
          </p:cNvSpPr>
          <p:nvPr>
            <p:ph type="title"/>
          </p:nvPr>
        </p:nvSpPr>
        <p:spPr/>
        <p:txBody>
          <a:bodyPr/>
          <a:lstStyle/>
          <a:p>
            <a:r>
              <a:rPr lang="en-GB" dirty="0"/>
              <a:t>Competence</a:t>
            </a:r>
          </a:p>
        </p:txBody>
      </p:sp>
      <p:sp>
        <p:nvSpPr>
          <p:cNvPr id="3" name="Content Placeholder 2">
            <a:extLst>
              <a:ext uri="{FF2B5EF4-FFF2-40B4-BE49-F238E27FC236}">
                <a16:creationId xmlns:a16="http://schemas.microsoft.com/office/drawing/2014/main" id="{6D746CE4-4607-6DFA-4A74-03BA202E5183}"/>
              </a:ext>
            </a:extLst>
          </p:cNvPr>
          <p:cNvSpPr>
            <a:spLocks noGrp="1"/>
          </p:cNvSpPr>
          <p:nvPr>
            <p:ph idx="1"/>
          </p:nvPr>
        </p:nvSpPr>
        <p:spPr/>
        <p:txBody>
          <a:bodyPr/>
          <a:lstStyle/>
          <a:p>
            <a:pPr marL="358775" indent="-358775"/>
            <a:r>
              <a:rPr lang="en-GB" dirty="0"/>
              <a:t>Definition:</a:t>
            </a:r>
          </a:p>
          <a:p>
            <a:pPr marL="0" indent="0" algn="ctr">
              <a:buNone/>
            </a:pPr>
            <a:r>
              <a:rPr lang="en-GB" i="1" dirty="0"/>
              <a:t>‘the ability to undertake responsibilities and to perform activities to a recognised standard on a regular </a:t>
            </a:r>
            <a:r>
              <a:rPr lang="en-GB" i="1" dirty="0" err="1"/>
              <a:t>basis’</a:t>
            </a:r>
            <a:endParaRPr lang="en-GB" i="1" dirty="0"/>
          </a:p>
          <a:p>
            <a:pPr marL="0" indent="0" algn="ctr">
              <a:buNone/>
            </a:pPr>
            <a:endParaRPr lang="en-GB" i="1" dirty="0"/>
          </a:p>
          <a:p>
            <a:pPr marL="358775" indent="-358775"/>
            <a:r>
              <a:rPr lang="en-GB" dirty="0"/>
              <a:t>Competence Framework</a:t>
            </a:r>
          </a:p>
          <a:p>
            <a:pPr marL="815975" lvl="1" indent="-358775"/>
            <a:r>
              <a:rPr lang="en-GB" dirty="0"/>
              <a:t>Underpinning knowledge</a:t>
            </a:r>
          </a:p>
          <a:p>
            <a:pPr marL="815975" lvl="1" indent="-358775"/>
            <a:r>
              <a:rPr lang="en-GB" dirty="0"/>
              <a:t>Demonstrable skills</a:t>
            </a:r>
          </a:p>
          <a:p>
            <a:pPr marL="815975" lvl="1" indent="-358775"/>
            <a:r>
              <a:rPr lang="en-GB" dirty="0"/>
              <a:t>Suitable behaviours</a:t>
            </a:r>
          </a:p>
          <a:p>
            <a:pPr marL="358775" indent="-358775"/>
            <a:endParaRPr lang="en-GB" dirty="0"/>
          </a:p>
        </p:txBody>
      </p:sp>
      <p:grpSp>
        <p:nvGrpSpPr>
          <p:cNvPr id="9" name="Group 8">
            <a:extLst>
              <a:ext uri="{FF2B5EF4-FFF2-40B4-BE49-F238E27FC236}">
                <a16:creationId xmlns:a16="http://schemas.microsoft.com/office/drawing/2014/main" id="{B752CCD3-4E3E-CBD5-5557-FCC2550359E6}"/>
              </a:ext>
            </a:extLst>
          </p:cNvPr>
          <p:cNvGrpSpPr/>
          <p:nvPr/>
        </p:nvGrpSpPr>
        <p:grpSpPr>
          <a:xfrm>
            <a:off x="4606323" y="3656693"/>
            <a:ext cx="4274925" cy="2699657"/>
            <a:chOff x="4125686" y="3429000"/>
            <a:chExt cx="4590610" cy="2839475"/>
          </a:xfrm>
        </p:grpSpPr>
        <p:pic>
          <p:nvPicPr>
            <p:cNvPr id="4" name="Picture 4" descr="The Three-Legged Stool of Competency Frameworks - Aurora Institute">
              <a:extLst>
                <a:ext uri="{FF2B5EF4-FFF2-40B4-BE49-F238E27FC236}">
                  <a16:creationId xmlns:a16="http://schemas.microsoft.com/office/drawing/2014/main" id="{BA819259-D0FA-38CE-4497-6059243D68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8835" y="3429000"/>
              <a:ext cx="2439906" cy="28394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F711A2A-C53E-6A66-CDCF-BC4F47B734DF}"/>
                </a:ext>
              </a:extLst>
            </p:cNvPr>
            <p:cNvSpPr txBox="1"/>
            <p:nvPr/>
          </p:nvSpPr>
          <p:spPr>
            <a:xfrm>
              <a:off x="5919239" y="4936739"/>
              <a:ext cx="779944" cy="500458"/>
            </a:xfrm>
            <a:prstGeom prst="rect">
              <a:avLst/>
            </a:prstGeom>
            <a:noFill/>
          </p:spPr>
          <p:txBody>
            <a:bodyPr wrap="square" rtlCol="0">
              <a:spAutoFit/>
            </a:bodyPr>
            <a:lstStyle/>
            <a:p>
              <a:r>
                <a:rPr lang="en-GB" dirty="0">
                  <a:solidFill>
                    <a:schemeClr val="tx1">
                      <a:lumMod val="50000"/>
                      <a:lumOff val="50000"/>
                    </a:schemeClr>
                  </a:solidFill>
                </a:rPr>
                <a:t>Skills</a:t>
              </a:r>
            </a:p>
          </p:txBody>
        </p:sp>
        <p:sp>
          <p:nvSpPr>
            <p:cNvPr id="6" name="TextBox 5">
              <a:extLst>
                <a:ext uri="{FF2B5EF4-FFF2-40B4-BE49-F238E27FC236}">
                  <a16:creationId xmlns:a16="http://schemas.microsoft.com/office/drawing/2014/main" id="{6DA4811E-3711-3B6E-D100-1C8AFBDBB262}"/>
                </a:ext>
              </a:extLst>
            </p:cNvPr>
            <p:cNvSpPr txBox="1"/>
            <p:nvPr/>
          </p:nvSpPr>
          <p:spPr>
            <a:xfrm>
              <a:off x="4125686" y="5522014"/>
              <a:ext cx="1444116" cy="500458"/>
            </a:xfrm>
            <a:prstGeom prst="rect">
              <a:avLst/>
            </a:prstGeom>
            <a:noFill/>
          </p:spPr>
          <p:txBody>
            <a:bodyPr wrap="square" rtlCol="0">
              <a:spAutoFit/>
            </a:bodyPr>
            <a:lstStyle/>
            <a:p>
              <a:r>
                <a:rPr lang="en-GB" dirty="0">
                  <a:solidFill>
                    <a:schemeClr val="tx1">
                      <a:lumMod val="50000"/>
                      <a:lumOff val="50000"/>
                    </a:schemeClr>
                  </a:solidFill>
                </a:rPr>
                <a:t>Knowledge</a:t>
              </a:r>
            </a:p>
          </p:txBody>
        </p:sp>
        <p:sp>
          <p:nvSpPr>
            <p:cNvPr id="7" name="TextBox 6">
              <a:extLst>
                <a:ext uri="{FF2B5EF4-FFF2-40B4-BE49-F238E27FC236}">
                  <a16:creationId xmlns:a16="http://schemas.microsoft.com/office/drawing/2014/main" id="{58ACF834-9D3E-623E-D9CE-CC995437CABB}"/>
                </a:ext>
              </a:extLst>
            </p:cNvPr>
            <p:cNvSpPr txBox="1"/>
            <p:nvPr/>
          </p:nvSpPr>
          <p:spPr>
            <a:xfrm>
              <a:off x="7272180" y="5687425"/>
              <a:ext cx="1444116" cy="500458"/>
            </a:xfrm>
            <a:prstGeom prst="rect">
              <a:avLst/>
            </a:prstGeom>
            <a:noFill/>
          </p:spPr>
          <p:txBody>
            <a:bodyPr wrap="square" rtlCol="0">
              <a:spAutoFit/>
            </a:bodyPr>
            <a:lstStyle/>
            <a:p>
              <a:r>
                <a:rPr lang="en-GB" dirty="0">
                  <a:solidFill>
                    <a:schemeClr val="tx1">
                      <a:lumMod val="50000"/>
                      <a:lumOff val="50000"/>
                    </a:schemeClr>
                  </a:solidFill>
                </a:rPr>
                <a:t>Behaviour</a:t>
              </a:r>
            </a:p>
          </p:txBody>
        </p:sp>
      </p:grpSp>
    </p:spTree>
    <p:custDataLst>
      <p:tags r:id="rId1"/>
    </p:custDataLst>
    <p:extLst>
      <p:ext uri="{BB962C8B-B14F-4D97-AF65-F5344CB8AC3E}">
        <p14:creationId xmlns:p14="http://schemas.microsoft.com/office/powerpoint/2010/main" val="361398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AC0BD-ABD2-4AC7-0B62-1D6E3FF20052}"/>
              </a:ext>
            </a:extLst>
          </p:cNvPr>
          <p:cNvSpPr>
            <a:spLocks noGrp="1"/>
          </p:cNvSpPr>
          <p:nvPr>
            <p:ph type="title"/>
          </p:nvPr>
        </p:nvSpPr>
        <p:spPr/>
        <p:txBody>
          <a:bodyPr/>
          <a:lstStyle/>
          <a:p>
            <a:r>
              <a:rPr lang="en-GB" dirty="0"/>
              <a:t>Competence Assessment</a:t>
            </a:r>
          </a:p>
        </p:txBody>
      </p:sp>
      <p:sp>
        <p:nvSpPr>
          <p:cNvPr id="19" name="Content Placeholder 18">
            <a:extLst>
              <a:ext uri="{FF2B5EF4-FFF2-40B4-BE49-F238E27FC236}">
                <a16:creationId xmlns:a16="http://schemas.microsoft.com/office/drawing/2014/main" id="{12578DA0-BDBD-71DA-3D86-2B345894B951}"/>
              </a:ext>
            </a:extLst>
          </p:cNvPr>
          <p:cNvSpPr>
            <a:spLocks noGrp="1"/>
          </p:cNvSpPr>
          <p:nvPr>
            <p:ph idx="1"/>
          </p:nvPr>
        </p:nvSpPr>
        <p:spPr/>
        <p:txBody>
          <a:bodyPr/>
          <a:lstStyle/>
          <a:p>
            <a:endParaRPr lang="en-GB" dirty="0"/>
          </a:p>
        </p:txBody>
      </p:sp>
      <p:sp>
        <p:nvSpPr>
          <p:cNvPr id="5" name="Text Box 6">
            <a:extLst>
              <a:ext uri="{FF2B5EF4-FFF2-40B4-BE49-F238E27FC236}">
                <a16:creationId xmlns:a16="http://schemas.microsoft.com/office/drawing/2014/main" id="{78CFB261-8AD1-81D1-E80B-9CB8DB4B2632}"/>
              </a:ext>
            </a:extLst>
          </p:cNvPr>
          <p:cNvSpPr txBox="1">
            <a:spLocks noChangeArrowheads="1"/>
          </p:cNvSpPr>
          <p:nvPr/>
        </p:nvSpPr>
        <p:spPr bwMode="auto">
          <a:xfrm>
            <a:off x="5443882" y="5407848"/>
            <a:ext cx="3272415" cy="584775"/>
          </a:xfrm>
          <a:prstGeom prst="rect">
            <a:avLst/>
          </a:prstGeom>
          <a:solidFill>
            <a:schemeClr val="accent2">
              <a:lumMod val="20000"/>
              <a:lumOff val="80000"/>
            </a:schemeClr>
          </a:solidFill>
          <a:ln w="28575" algn="ctr">
            <a:solidFill>
              <a:srgbClr val="8A8B8A"/>
            </a:solidFill>
            <a:miter lim="800000"/>
            <a:headEnd/>
            <a:tailEnd/>
          </a:ln>
          <a:effectLst/>
        </p:spPr>
        <p:txBody>
          <a:bodyPr wrap="square">
            <a:spAutoFit/>
          </a:bodyPr>
          <a:lstStyle>
            <a:lvl1pPr defTabSz="957263">
              <a:defRPr>
                <a:solidFill>
                  <a:schemeClr val="tx1"/>
                </a:solidFill>
                <a:latin typeface="Arial" charset="0"/>
              </a:defRPr>
            </a:lvl1pPr>
            <a:lvl2pPr defTabSz="957263">
              <a:defRPr>
                <a:solidFill>
                  <a:schemeClr val="tx1"/>
                </a:solidFill>
                <a:latin typeface="Arial" charset="0"/>
              </a:defRPr>
            </a:lvl2pPr>
            <a:lvl3pPr defTabSz="957263">
              <a:defRPr>
                <a:solidFill>
                  <a:schemeClr val="tx1"/>
                </a:solidFill>
                <a:latin typeface="Arial" charset="0"/>
              </a:defRPr>
            </a:lvl3pPr>
            <a:lvl4pPr defTabSz="957263">
              <a:defRPr>
                <a:solidFill>
                  <a:schemeClr val="tx1"/>
                </a:solidFill>
                <a:latin typeface="Arial" charset="0"/>
              </a:defRPr>
            </a:lvl4pPr>
            <a:lvl5pPr defTabSz="957263">
              <a:defRPr>
                <a:solidFill>
                  <a:schemeClr val="tx1"/>
                </a:solidFill>
                <a:latin typeface="Arial" charset="0"/>
              </a:defRPr>
            </a:lvl5pPr>
            <a:lvl6pPr defTabSz="957263" fontAlgn="base">
              <a:spcBef>
                <a:spcPct val="0"/>
              </a:spcBef>
              <a:spcAft>
                <a:spcPct val="0"/>
              </a:spcAft>
              <a:defRPr>
                <a:solidFill>
                  <a:schemeClr val="tx1"/>
                </a:solidFill>
                <a:latin typeface="Arial" charset="0"/>
              </a:defRPr>
            </a:lvl6pPr>
            <a:lvl7pPr defTabSz="957263" fontAlgn="base">
              <a:spcBef>
                <a:spcPct val="0"/>
              </a:spcBef>
              <a:spcAft>
                <a:spcPct val="0"/>
              </a:spcAft>
              <a:defRPr>
                <a:solidFill>
                  <a:schemeClr val="tx1"/>
                </a:solidFill>
                <a:latin typeface="Arial" charset="0"/>
              </a:defRPr>
            </a:lvl7pPr>
            <a:lvl8pPr defTabSz="957263" fontAlgn="base">
              <a:spcBef>
                <a:spcPct val="0"/>
              </a:spcBef>
              <a:spcAft>
                <a:spcPct val="0"/>
              </a:spcAft>
              <a:defRPr>
                <a:solidFill>
                  <a:schemeClr val="tx1"/>
                </a:solidFill>
                <a:latin typeface="Arial" charset="0"/>
              </a:defRPr>
            </a:lvl8pPr>
            <a:lvl9pPr defTabSz="957263" fontAlgn="base">
              <a:spcBef>
                <a:spcPct val="0"/>
              </a:spcBef>
              <a:spcAft>
                <a:spcPct val="0"/>
              </a:spcAft>
              <a:defRPr>
                <a:solidFill>
                  <a:schemeClr val="tx1"/>
                </a:solidFill>
                <a:latin typeface="Arial" charset="0"/>
              </a:defRPr>
            </a:lvl9pPr>
          </a:lstStyle>
          <a:p>
            <a:pPr>
              <a:spcBef>
                <a:spcPct val="50000"/>
              </a:spcBef>
            </a:pPr>
            <a:r>
              <a:rPr lang="en-GB" sz="1600" b="1" dirty="0"/>
              <a:t>0. Unaware</a:t>
            </a:r>
            <a:r>
              <a:rPr lang="en-GB" sz="1600" dirty="0"/>
              <a:t> – those who have not reached the require standard</a:t>
            </a:r>
          </a:p>
        </p:txBody>
      </p:sp>
      <p:sp>
        <p:nvSpPr>
          <p:cNvPr id="6" name="Text Box 7">
            <a:extLst>
              <a:ext uri="{FF2B5EF4-FFF2-40B4-BE49-F238E27FC236}">
                <a16:creationId xmlns:a16="http://schemas.microsoft.com/office/drawing/2014/main" id="{2A1E08C5-B36A-4D1C-FDFB-1A1C50FBE2DF}"/>
              </a:ext>
            </a:extLst>
          </p:cNvPr>
          <p:cNvSpPr txBox="1">
            <a:spLocks noChangeArrowheads="1"/>
          </p:cNvSpPr>
          <p:nvPr/>
        </p:nvSpPr>
        <p:spPr bwMode="auto">
          <a:xfrm>
            <a:off x="5443882" y="4368935"/>
            <a:ext cx="3272414" cy="830997"/>
          </a:xfrm>
          <a:prstGeom prst="rect">
            <a:avLst/>
          </a:prstGeom>
          <a:solidFill>
            <a:schemeClr val="accent2">
              <a:lumMod val="40000"/>
              <a:lumOff val="60000"/>
            </a:schemeClr>
          </a:solidFill>
          <a:ln w="28575" algn="ctr">
            <a:solidFill>
              <a:srgbClr val="8A8B8A"/>
            </a:solidFill>
            <a:miter lim="800000"/>
            <a:headEnd/>
            <a:tailEnd/>
          </a:ln>
          <a:effectLst/>
        </p:spPr>
        <p:txBody>
          <a:bodyPr wrap="square">
            <a:spAutoFit/>
          </a:bodyPr>
          <a:lstStyle>
            <a:lvl1pPr defTabSz="957263">
              <a:defRPr>
                <a:solidFill>
                  <a:schemeClr val="tx1"/>
                </a:solidFill>
                <a:latin typeface="Arial" charset="0"/>
              </a:defRPr>
            </a:lvl1pPr>
            <a:lvl2pPr defTabSz="957263">
              <a:defRPr>
                <a:solidFill>
                  <a:schemeClr val="tx1"/>
                </a:solidFill>
                <a:latin typeface="Arial" charset="0"/>
              </a:defRPr>
            </a:lvl2pPr>
            <a:lvl3pPr defTabSz="957263">
              <a:defRPr>
                <a:solidFill>
                  <a:schemeClr val="tx1"/>
                </a:solidFill>
                <a:latin typeface="Arial" charset="0"/>
              </a:defRPr>
            </a:lvl3pPr>
            <a:lvl4pPr defTabSz="957263">
              <a:defRPr>
                <a:solidFill>
                  <a:schemeClr val="tx1"/>
                </a:solidFill>
                <a:latin typeface="Arial" charset="0"/>
              </a:defRPr>
            </a:lvl4pPr>
            <a:lvl5pPr defTabSz="957263">
              <a:defRPr>
                <a:solidFill>
                  <a:schemeClr val="tx1"/>
                </a:solidFill>
                <a:latin typeface="Arial" charset="0"/>
              </a:defRPr>
            </a:lvl5pPr>
            <a:lvl6pPr defTabSz="957263" fontAlgn="base">
              <a:spcBef>
                <a:spcPct val="0"/>
              </a:spcBef>
              <a:spcAft>
                <a:spcPct val="0"/>
              </a:spcAft>
              <a:defRPr>
                <a:solidFill>
                  <a:schemeClr val="tx1"/>
                </a:solidFill>
                <a:latin typeface="Arial" charset="0"/>
              </a:defRPr>
            </a:lvl6pPr>
            <a:lvl7pPr defTabSz="957263" fontAlgn="base">
              <a:spcBef>
                <a:spcPct val="0"/>
              </a:spcBef>
              <a:spcAft>
                <a:spcPct val="0"/>
              </a:spcAft>
              <a:defRPr>
                <a:solidFill>
                  <a:schemeClr val="tx1"/>
                </a:solidFill>
                <a:latin typeface="Arial" charset="0"/>
              </a:defRPr>
            </a:lvl7pPr>
            <a:lvl8pPr defTabSz="957263" fontAlgn="base">
              <a:spcBef>
                <a:spcPct val="0"/>
              </a:spcBef>
              <a:spcAft>
                <a:spcPct val="0"/>
              </a:spcAft>
              <a:defRPr>
                <a:solidFill>
                  <a:schemeClr val="tx1"/>
                </a:solidFill>
                <a:latin typeface="Arial" charset="0"/>
              </a:defRPr>
            </a:lvl8pPr>
            <a:lvl9pPr defTabSz="957263" fontAlgn="base">
              <a:spcBef>
                <a:spcPct val="0"/>
              </a:spcBef>
              <a:spcAft>
                <a:spcPct val="0"/>
              </a:spcAft>
              <a:defRPr>
                <a:solidFill>
                  <a:schemeClr val="tx1"/>
                </a:solidFill>
                <a:latin typeface="Arial" charset="0"/>
              </a:defRPr>
            </a:lvl9pPr>
          </a:lstStyle>
          <a:p>
            <a:pPr>
              <a:spcBef>
                <a:spcPct val="50000"/>
              </a:spcBef>
            </a:pPr>
            <a:r>
              <a:rPr lang="en-GB" sz="1600" dirty="0"/>
              <a:t>1. </a:t>
            </a:r>
            <a:r>
              <a:rPr lang="en-GB" sz="1600" b="1" dirty="0"/>
              <a:t>Aware</a:t>
            </a:r>
            <a:r>
              <a:rPr lang="en-GB" sz="1600" dirty="0"/>
              <a:t> – those who know what the required standard is and may achieve it under supervision</a:t>
            </a:r>
          </a:p>
        </p:txBody>
      </p:sp>
      <p:sp>
        <p:nvSpPr>
          <p:cNvPr id="7" name="Text Box 8">
            <a:extLst>
              <a:ext uri="{FF2B5EF4-FFF2-40B4-BE49-F238E27FC236}">
                <a16:creationId xmlns:a16="http://schemas.microsoft.com/office/drawing/2014/main" id="{D9D387B5-CECB-24DD-F345-6CF487C394DE}"/>
              </a:ext>
            </a:extLst>
          </p:cNvPr>
          <p:cNvSpPr txBox="1">
            <a:spLocks noChangeArrowheads="1"/>
          </p:cNvSpPr>
          <p:nvPr/>
        </p:nvSpPr>
        <p:spPr bwMode="auto">
          <a:xfrm>
            <a:off x="5443882" y="3083801"/>
            <a:ext cx="3272414" cy="1077218"/>
          </a:xfrm>
          <a:prstGeom prst="rect">
            <a:avLst/>
          </a:prstGeom>
          <a:solidFill>
            <a:srgbClr val="FF9933"/>
          </a:solidFill>
          <a:ln w="28575" algn="ctr">
            <a:solidFill>
              <a:srgbClr val="8A8B8A"/>
            </a:solidFill>
            <a:miter lim="800000"/>
            <a:headEnd/>
            <a:tailEnd/>
          </a:ln>
          <a:effectLst/>
        </p:spPr>
        <p:txBody>
          <a:bodyPr wrap="square">
            <a:spAutoFit/>
          </a:bodyPr>
          <a:lstStyle>
            <a:lvl1pPr defTabSz="957263">
              <a:defRPr>
                <a:solidFill>
                  <a:schemeClr val="tx1"/>
                </a:solidFill>
                <a:latin typeface="Arial" charset="0"/>
              </a:defRPr>
            </a:lvl1pPr>
            <a:lvl2pPr defTabSz="957263">
              <a:defRPr>
                <a:solidFill>
                  <a:schemeClr val="tx1"/>
                </a:solidFill>
                <a:latin typeface="Arial" charset="0"/>
              </a:defRPr>
            </a:lvl2pPr>
            <a:lvl3pPr defTabSz="957263">
              <a:defRPr>
                <a:solidFill>
                  <a:schemeClr val="tx1"/>
                </a:solidFill>
                <a:latin typeface="Arial" charset="0"/>
              </a:defRPr>
            </a:lvl3pPr>
            <a:lvl4pPr defTabSz="957263">
              <a:defRPr>
                <a:solidFill>
                  <a:schemeClr val="tx1"/>
                </a:solidFill>
                <a:latin typeface="Arial" charset="0"/>
              </a:defRPr>
            </a:lvl4pPr>
            <a:lvl5pPr defTabSz="957263">
              <a:defRPr>
                <a:solidFill>
                  <a:schemeClr val="tx1"/>
                </a:solidFill>
                <a:latin typeface="Arial" charset="0"/>
              </a:defRPr>
            </a:lvl5pPr>
            <a:lvl6pPr defTabSz="957263" fontAlgn="base">
              <a:spcBef>
                <a:spcPct val="0"/>
              </a:spcBef>
              <a:spcAft>
                <a:spcPct val="0"/>
              </a:spcAft>
              <a:defRPr>
                <a:solidFill>
                  <a:schemeClr val="tx1"/>
                </a:solidFill>
                <a:latin typeface="Arial" charset="0"/>
              </a:defRPr>
            </a:lvl6pPr>
            <a:lvl7pPr defTabSz="957263" fontAlgn="base">
              <a:spcBef>
                <a:spcPct val="0"/>
              </a:spcBef>
              <a:spcAft>
                <a:spcPct val="0"/>
              </a:spcAft>
              <a:defRPr>
                <a:solidFill>
                  <a:schemeClr val="tx1"/>
                </a:solidFill>
                <a:latin typeface="Arial" charset="0"/>
              </a:defRPr>
            </a:lvl7pPr>
            <a:lvl8pPr defTabSz="957263" fontAlgn="base">
              <a:spcBef>
                <a:spcPct val="0"/>
              </a:spcBef>
              <a:spcAft>
                <a:spcPct val="0"/>
              </a:spcAft>
              <a:defRPr>
                <a:solidFill>
                  <a:schemeClr val="tx1"/>
                </a:solidFill>
                <a:latin typeface="Arial" charset="0"/>
              </a:defRPr>
            </a:lvl8pPr>
            <a:lvl9pPr defTabSz="957263" fontAlgn="base">
              <a:spcBef>
                <a:spcPct val="0"/>
              </a:spcBef>
              <a:spcAft>
                <a:spcPct val="0"/>
              </a:spcAft>
              <a:defRPr>
                <a:solidFill>
                  <a:schemeClr val="tx1"/>
                </a:solidFill>
                <a:latin typeface="Arial" charset="0"/>
              </a:defRPr>
            </a:lvl9pPr>
          </a:lstStyle>
          <a:p>
            <a:pPr>
              <a:spcBef>
                <a:spcPct val="50000"/>
              </a:spcBef>
            </a:pPr>
            <a:r>
              <a:rPr lang="en-GB" sz="1600" dirty="0"/>
              <a:t>2. </a:t>
            </a:r>
            <a:r>
              <a:rPr lang="en-GB" sz="1600" b="1" dirty="0"/>
              <a:t>Competent </a:t>
            </a:r>
            <a:r>
              <a:rPr lang="en-GB" sz="1600" dirty="0"/>
              <a:t>– individuals who have reached the required standard without constant supervision</a:t>
            </a:r>
          </a:p>
        </p:txBody>
      </p:sp>
      <p:sp>
        <p:nvSpPr>
          <p:cNvPr id="8" name="Text Box 9">
            <a:extLst>
              <a:ext uri="{FF2B5EF4-FFF2-40B4-BE49-F238E27FC236}">
                <a16:creationId xmlns:a16="http://schemas.microsoft.com/office/drawing/2014/main" id="{53A234C8-4A32-47FB-61A6-42073678C53F}"/>
              </a:ext>
            </a:extLst>
          </p:cNvPr>
          <p:cNvSpPr txBox="1">
            <a:spLocks noChangeArrowheads="1"/>
          </p:cNvSpPr>
          <p:nvPr/>
        </p:nvSpPr>
        <p:spPr bwMode="auto">
          <a:xfrm>
            <a:off x="5443882" y="1796385"/>
            <a:ext cx="3272414" cy="1079500"/>
          </a:xfrm>
          <a:prstGeom prst="rect">
            <a:avLst/>
          </a:prstGeom>
          <a:solidFill>
            <a:srgbClr val="EB8B2D"/>
          </a:solidFill>
          <a:ln w="28575" algn="ctr">
            <a:solidFill>
              <a:srgbClr val="8A8B8A"/>
            </a:solidFill>
            <a:miter lim="800000"/>
            <a:headEnd/>
            <a:tailEnd/>
          </a:ln>
          <a:effectLst/>
        </p:spPr>
        <p:txBody>
          <a:bodyPr wrap="square">
            <a:spAutoFit/>
          </a:bodyPr>
          <a:lstStyle>
            <a:lvl1pPr defTabSz="957263">
              <a:defRPr>
                <a:solidFill>
                  <a:schemeClr val="tx1"/>
                </a:solidFill>
                <a:latin typeface="Arial" charset="0"/>
              </a:defRPr>
            </a:lvl1pPr>
            <a:lvl2pPr defTabSz="957263">
              <a:defRPr>
                <a:solidFill>
                  <a:schemeClr val="tx1"/>
                </a:solidFill>
                <a:latin typeface="Arial" charset="0"/>
              </a:defRPr>
            </a:lvl2pPr>
            <a:lvl3pPr defTabSz="957263">
              <a:defRPr>
                <a:solidFill>
                  <a:schemeClr val="tx1"/>
                </a:solidFill>
                <a:latin typeface="Arial" charset="0"/>
              </a:defRPr>
            </a:lvl3pPr>
            <a:lvl4pPr defTabSz="957263">
              <a:defRPr>
                <a:solidFill>
                  <a:schemeClr val="tx1"/>
                </a:solidFill>
                <a:latin typeface="Arial" charset="0"/>
              </a:defRPr>
            </a:lvl4pPr>
            <a:lvl5pPr defTabSz="957263">
              <a:defRPr>
                <a:solidFill>
                  <a:schemeClr val="tx1"/>
                </a:solidFill>
                <a:latin typeface="Arial" charset="0"/>
              </a:defRPr>
            </a:lvl5pPr>
            <a:lvl6pPr defTabSz="957263" fontAlgn="base">
              <a:spcBef>
                <a:spcPct val="0"/>
              </a:spcBef>
              <a:spcAft>
                <a:spcPct val="0"/>
              </a:spcAft>
              <a:defRPr>
                <a:solidFill>
                  <a:schemeClr val="tx1"/>
                </a:solidFill>
                <a:latin typeface="Arial" charset="0"/>
              </a:defRPr>
            </a:lvl6pPr>
            <a:lvl7pPr defTabSz="957263" fontAlgn="base">
              <a:spcBef>
                <a:spcPct val="0"/>
              </a:spcBef>
              <a:spcAft>
                <a:spcPct val="0"/>
              </a:spcAft>
              <a:defRPr>
                <a:solidFill>
                  <a:schemeClr val="tx1"/>
                </a:solidFill>
                <a:latin typeface="Arial" charset="0"/>
              </a:defRPr>
            </a:lvl7pPr>
            <a:lvl8pPr defTabSz="957263" fontAlgn="base">
              <a:spcBef>
                <a:spcPct val="0"/>
              </a:spcBef>
              <a:spcAft>
                <a:spcPct val="0"/>
              </a:spcAft>
              <a:defRPr>
                <a:solidFill>
                  <a:schemeClr val="tx1"/>
                </a:solidFill>
                <a:latin typeface="Arial" charset="0"/>
              </a:defRPr>
            </a:lvl8pPr>
            <a:lvl9pPr defTabSz="957263" fontAlgn="base">
              <a:spcBef>
                <a:spcPct val="0"/>
              </a:spcBef>
              <a:spcAft>
                <a:spcPct val="0"/>
              </a:spcAft>
              <a:defRPr>
                <a:solidFill>
                  <a:schemeClr val="tx1"/>
                </a:solidFill>
                <a:latin typeface="Arial" charset="0"/>
              </a:defRPr>
            </a:lvl9pPr>
          </a:lstStyle>
          <a:p>
            <a:pPr>
              <a:spcBef>
                <a:spcPct val="50000"/>
              </a:spcBef>
            </a:pPr>
            <a:r>
              <a:rPr lang="en-GB" sz="1600" dirty="0"/>
              <a:t>3. </a:t>
            </a:r>
            <a:r>
              <a:rPr lang="en-GB" sz="1600" b="1" dirty="0"/>
              <a:t>Coaching</a:t>
            </a:r>
            <a:r>
              <a:rPr lang="en-GB" sz="1600" dirty="0"/>
              <a:t> – those who have reached and exceeded the required standard and can coach others</a:t>
            </a:r>
          </a:p>
        </p:txBody>
      </p:sp>
      <p:sp>
        <p:nvSpPr>
          <p:cNvPr id="9" name="AutoShape 10">
            <a:extLst>
              <a:ext uri="{FF2B5EF4-FFF2-40B4-BE49-F238E27FC236}">
                <a16:creationId xmlns:a16="http://schemas.microsoft.com/office/drawing/2014/main" id="{5EEA1783-3B7C-5496-B1F9-72B19337A84B}"/>
              </a:ext>
            </a:extLst>
          </p:cNvPr>
          <p:cNvSpPr>
            <a:spLocks noChangeArrowheads="1"/>
          </p:cNvSpPr>
          <p:nvPr/>
        </p:nvSpPr>
        <p:spPr bwMode="auto">
          <a:xfrm>
            <a:off x="1495425" y="2875885"/>
            <a:ext cx="2060575" cy="2825654"/>
          </a:xfrm>
          <a:prstGeom prst="homePlate">
            <a:avLst>
              <a:gd name="adj" fmla="val 25000"/>
            </a:avLst>
          </a:prstGeom>
          <a:solidFill>
            <a:srgbClr val="EB8B2D"/>
          </a:solidFill>
          <a:ln w="28575">
            <a:solidFill>
              <a:srgbClr val="8A8B8A"/>
            </a:solidFill>
            <a:headEnd/>
            <a:tailEnd/>
          </a:ln>
        </p:spPr>
        <p:style>
          <a:lnRef idx="3">
            <a:schemeClr val="lt1"/>
          </a:lnRef>
          <a:fillRef idx="1">
            <a:schemeClr val="accent2"/>
          </a:fillRef>
          <a:effectRef idx="1">
            <a:schemeClr val="accent2"/>
          </a:effectRef>
          <a:fontRef idx="minor">
            <a:schemeClr val="lt1"/>
          </a:fontRef>
        </p:style>
        <p:txBody>
          <a:bodyPr anchor="ctr"/>
          <a:lstStyle/>
          <a:p>
            <a:pPr algn="ctr" defTabSz="957263">
              <a:spcBef>
                <a:spcPct val="50000"/>
              </a:spcBef>
            </a:pPr>
            <a:r>
              <a:rPr lang="en-GB" sz="2000" b="1" dirty="0"/>
              <a:t>Assessor</a:t>
            </a:r>
          </a:p>
          <a:p>
            <a:pPr algn="ctr" defTabSz="957263">
              <a:spcBef>
                <a:spcPct val="50000"/>
              </a:spcBef>
            </a:pPr>
            <a:r>
              <a:rPr lang="en-GB" sz="1600" dirty="0"/>
              <a:t>Trained, experienced, knowledgeable, sufficient process understanding</a:t>
            </a:r>
          </a:p>
        </p:txBody>
      </p:sp>
      <p:sp>
        <p:nvSpPr>
          <p:cNvPr id="10" name="TextBox 9">
            <a:extLst>
              <a:ext uri="{FF2B5EF4-FFF2-40B4-BE49-F238E27FC236}">
                <a16:creationId xmlns:a16="http://schemas.microsoft.com/office/drawing/2014/main" id="{777523AE-8B12-F967-0AE9-88111E408304}"/>
              </a:ext>
            </a:extLst>
          </p:cNvPr>
          <p:cNvSpPr txBox="1"/>
          <p:nvPr/>
        </p:nvSpPr>
        <p:spPr bwMode="gray">
          <a:xfrm>
            <a:off x="3556000" y="4932099"/>
            <a:ext cx="1646861" cy="778475"/>
          </a:xfrm>
          <a:prstGeom prst="rect">
            <a:avLst/>
          </a:prstGeom>
          <a:noFill/>
          <a:ln w="28575">
            <a:solidFill>
              <a:srgbClr val="8A8B8A"/>
            </a:solidFill>
          </a:ln>
        </p:spPr>
        <p:txBody>
          <a:bodyPr wrap="square" lIns="72000" tIns="72000" rIns="72000" bIns="72000" rtlCol="0">
            <a:noAutofit/>
          </a:bodyPr>
          <a:lstStyle/>
          <a:p>
            <a:pPr algn="ctr"/>
            <a:r>
              <a:rPr lang="en-GB" sz="2000" b="1" dirty="0">
                <a:solidFill>
                  <a:srgbClr val="EB8B2D"/>
                </a:solidFill>
              </a:rPr>
              <a:t>Competence Framework</a:t>
            </a:r>
          </a:p>
        </p:txBody>
      </p:sp>
      <p:cxnSp>
        <p:nvCxnSpPr>
          <p:cNvPr id="13" name="Straight Connector 12">
            <a:extLst>
              <a:ext uri="{FF2B5EF4-FFF2-40B4-BE49-F238E27FC236}">
                <a16:creationId xmlns:a16="http://schemas.microsoft.com/office/drawing/2014/main" id="{CA213679-E5B1-41D1-6E18-D9E483EE2DC8}"/>
              </a:ext>
            </a:extLst>
          </p:cNvPr>
          <p:cNvCxnSpPr>
            <a:cxnSpLocks/>
            <a:stCxn id="9" idx="3"/>
          </p:cNvCxnSpPr>
          <p:nvPr/>
        </p:nvCxnSpPr>
        <p:spPr>
          <a:xfrm flipV="1">
            <a:off x="3556000" y="4279676"/>
            <a:ext cx="1887882" cy="9036"/>
          </a:xfrm>
          <a:prstGeom prst="line">
            <a:avLst/>
          </a:prstGeom>
          <a:ln w="57150">
            <a:solidFill>
              <a:srgbClr val="8A8B8A"/>
            </a:solidFill>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F23A3C4D-2D09-B62C-7CD1-5F03912F5B04}"/>
              </a:ext>
            </a:extLst>
          </p:cNvPr>
          <p:cNvCxnSpPr>
            <a:cxnSpLocks/>
            <a:stCxn id="10" idx="0"/>
          </p:cNvCxnSpPr>
          <p:nvPr/>
        </p:nvCxnSpPr>
        <p:spPr>
          <a:xfrm flipV="1">
            <a:off x="4379431" y="4297748"/>
            <a:ext cx="0" cy="634351"/>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Tree>
    <p:custDataLst>
      <p:tags r:id="rId1"/>
    </p:custDataLst>
    <p:extLst>
      <p:ext uri="{BB962C8B-B14F-4D97-AF65-F5344CB8AC3E}">
        <p14:creationId xmlns:p14="http://schemas.microsoft.com/office/powerpoint/2010/main" val="148795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FA28A-E8E3-B1C1-3D25-9202A0149DF8}"/>
              </a:ext>
            </a:extLst>
          </p:cNvPr>
          <p:cNvSpPr>
            <a:spLocks noGrp="1"/>
          </p:cNvSpPr>
          <p:nvPr>
            <p:ph type="title"/>
          </p:nvPr>
        </p:nvSpPr>
        <p:spPr/>
        <p:txBody>
          <a:bodyPr/>
          <a:lstStyle/>
          <a:p>
            <a:r>
              <a:rPr lang="en-GB" dirty="0"/>
              <a:t>Role of the HRA Facilitator</a:t>
            </a:r>
          </a:p>
        </p:txBody>
      </p:sp>
      <p:sp>
        <p:nvSpPr>
          <p:cNvPr id="3" name="Content Placeholder 2">
            <a:extLst>
              <a:ext uri="{FF2B5EF4-FFF2-40B4-BE49-F238E27FC236}">
                <a16:creationId xmlns:a16="http://schemas.microsoft.com/office/drawing/2014/main" id="{0D72D01E-CCE0-ADBF-A607-74901A96E247}"/>
              </a:ext>
            </a:extLst>
          </p:cNvPr>
          <p:cNvSpPr>
            <a:spLocks noGrp="1"/>
          </p:cNvSpPr>
          <p:nvPr>
            <p:ph idx="1"/>
          </p:nvPr>
        </p:nvSpPr>
        <p:spPr/>
        <p:txBody>
          <a:bodyPr>
            <a:normAutofit lnSpcReduction="10000"/>
          </a:bodyPr>
          <a:lstStyle/>
          <a:p>
            <a:pPr marL="358775" indent="-358775"/>
            <a:r>
              <a:rPr lang="en-GB" dirty="0"/>
              <a:t>Lead HRA Workshops:</a:t>
            </a:r>
          </a:p>
          <a:p>
            <a:pPr marL="815975" lvl="1" indent="-358775"/>
            <a:r>
              <a:rPr lang="en-GB" dirty="0"/>
              <a:t>Apply HRA methodology</a:t>
            </a:r>
          </a:p>
          <a:p>
            <a:pPr marL="815975" lvl="1" indent="-358775"/>
            <a:r>
              <a:rPr lang="en-GB" dirty="0"/>
              <a:t>Explain rationale for conducting HRA – link to MAH scenarios</a:t>
            </a:r>
          </a:p>
          <a:p>
            <a:pPr marL="815975" lvl="1" indent="-358775"/>
            <a:r>
              <a:rPr lang="en-GB" dirty="0"/>
              <a:t>Apply human factors knowledge to the analysis</a:t>
            </a:r>
          </a:p>
          <a:p>
            <a:pPr marL="815975" lvl="1" indent="-358775"/>
            <a:r>
              <a:rPr lang="en-GB" dirty="0"/>
              <a:t>Ensure analysis is recorded correctly</a:t>
            </a:r>
          </a:p>
          <a:p>
            <a:pPr marL="815975" lvl="1" indent="-358775"/>
            <a:r>
              <a:rPr lang="en-GB" dirty="0"/>
              <a:t>Manage subsequent workflow</a:t>
            </a:r>
          </a:p>
          <a:p>
            <a:pPr marL="358775" indent="-358775"/>
            <a:endParaRPr lang="en-GB" dirty="0"/>
          </a:p>
          <a:p>
            <a:pPr marL="358775" indent="-358775"/>
            <a:r>
              <a:rPr lang="en-GB" dirty="0"/>
              <a:t>Solid knowledge of human factors principles</a:t>
            </a:r>
          </a:p>
          <a:p>
            <a:pPr marL="358775" indent="-358775"/>
            <a:r>
              <a:rPr lang="en-GB" dirty="0"/>
              <a:t>Understanding of process safety risks</a:t>
            </a:r>
          </a:p>
          <a:p>
            <a:pPr marL="358775" indent="-358775"/>
            <a:r>
              <a:rPr lang="en-GB" dirty="0"/>
              <a:t>Conduct a credible analysis</a:t>
            </a:r>
          </a:p>
          <a:p>
            <a:pPr marL="358775" indent="-358775"/>
            <a:r>
              <a:rPr lang="en-GB" dirty="0"/>
              <a:t>Lead interactive workshop</a:t>
            </a:r>
          </a:p>
          <a:p>
            <a:pPr marL="358775" indent="-358775"/>
            <a:endParaRPr lang="en-GB" dirty="0"/>
          </a:p>
          <a:p>
            <a:endParaRPr lang="en-GB" dirty="0"/>
          </a:p>
        </p:txBody>
      </p:sp>
    </p:spTree>
    <p:extLst>
      <p:ext uri="{BB962C8B-B14F-4D97-AF65-F5344CB8AC3E}">
        <p14:creationId xmlns:p14="http://schemas.microsoft.com/office/powerpoint/2010/main" val="3311067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830B9-6E9C-0B74-5B2E-14A007A33C1B}"/>
              </a:ext>
            </a:extLst>
          </p:cNvPr>
          <p:cNvSpPr>
            <a:spLocks noGrp="1"/>
          </p:cNvSpPr>
          <p:nvPr>
            <p:ph type="title"/>
          </p:nvPr>
        </p:nvSpPr>
        <p:spPr/>
        <p:txBody>
          <a:bodyPr/>
          <a:lstStyle/>
          <a:p>
            <a:r>
              <a:rPr lang="en-GB" dirty="0"/>
              <a:t>Competence Framework</a:t>
            </a:r>
          </a:p>
        </p:txBody>
      </p:sp>
      <p:sp>
        <p:nvSpPr>
          <p:cNvPr id="3" name="Text Placeholder 2">
            <a:extLst>
              <a:ext uri="{FF2B5EF4-FFF2-40B4-BE49-F238E27FC236}">
                <a16:creationId xmlns:a16="http://schemas.microsoft.com/office/drawing/2014/main" id="{B81C3460-3536-1774-1FE1-0F38A3840780}"/>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426529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7BDFE-0414-8E30-F589-7F4CE9FBA10B}"/>
              </a:ext>
            </a:extLst>
          </p:cNvPr>
          <p:cNvSpPr>
            <a:spLocks noGrp="1"/>
          </p:cNvSpPr>
          <p:nvPr>
            <p:ph type="title"/>
          </p:nvPr>
        </p:nvSpPr>
        <p:spPr/>
        <p:txBody>
          <a:bodyPr/>
          <a:lstStyle/>
          <a:p>
            <a:r>
              <a:rPr lang="en-GB" dirty="0"/>
              <a:t>Basic Principles</a:t>
            </a:r>
          </a:p>
        </p:txBody>
      </p:sp>
      <p:sp>
        <p:nvSpPr>
          <p:cNvPr id="3" name="Content Placeholder 2">
            <a:extLst>
              <a:ext uri="{FF2B5EF4-FFF2-40B4-BE49-F238E27FC236}">
                <a16:creationId xmlns:a16="http://schemas.microsoft.com/office/drawing/2014/main" id="{8A7358DC-BFD5-D5E8-6435-D87C09AAC151}"/>
              </a:ext>
            </a:extLst>
          </p:cNvPr>
          <p:cNvSpPr>
            <a:spLocks noGrp="1"/>
          </p:cNvSpPr>
          <p:nvPr>
            <p:ph idx="1"/>
          </p:nvPr>
        </p:nvSpPr>
        <p:spPr/>
        <p:txBody>
          <a:bodyPr/>
          <a:lstStyle/>
          <a:p>
            <a:pPr marL="358775" indent="-358775"/>
            <a:r>
              <a:rPr lang="en-GB" dirty="0"/>
              <a:t>Human Factors knowledge required!</a:t>
            </a:r>
          </a:p>
          <a:p>
            <a:pPr lvl="1"/>
            <a:r>
              <a:rPr lang="en-GB" dirty="0"/>
              <a:t>Consider Chartered HF Specialist as assessor</a:t>
            </a:r>
          </a:p>
          <a:p>
            <a:endParaRPr lang="en-GB" dirty="0"/>
          </a:p>
          <a:p>
            <a:pPr marL="358775" indent="-358775"/>
            <a:r>
              <a:rPr lang="en-GB" dirty="0"/>
              <a:t>Framework describes end point, not development path</a:t>
            </a:r>
          </a:p>
          <a:p>
            <a:pPr marL="815975" lvl="1" indent="-358775"/>
            <a:r>
              <a:rPr lang="en-GB" dirty="0"/>
              <a:t>Training aligned to the organisational requirements</a:t>
            </a:r>
          </a:p>
          <a:p>
            <a:pPr marL="815975" lvl="1" indent="-358775"/>
            <a:r>
              <a:rPr lang="en-GB" dirty="0"/>
              <a:t>Use framework as reference in training</a:t>
            </a:r>
          </a:p>
          <a:p>
            <a:pPr marL="358775" indent="-358775"/>
            <a:r>
              <a:rPr lang="en-GB" dirty="0"/>
              <a:t>Can adapt assessment methodology</a:t>
            </a:r>
          </a:p>
          <a:p>
            <a:pPr marL="815975" lvl="1" indent="-358775"/>
            <a:r>
              <a:rPr lang="en-GB" dirty="0"/>
              <a:t>Keep it consistent within an organisation</a:t>
            </a:r>
          </a:p>
          <a:p>
            <a:pPr marL="358775" indent="-358775"/>
            <a:endParaRPr lang="en-GB" dirty="0"/>
          </a:p>
          <a:p>
            <a:pPr marL="815975" lvl="1" indent="-358775"/>
            <a:endParaRPr lang="en-GB" dirty="0"/>
          </a:p>
        </p:txBody>
      </p:sp>
    </p:spTree>
    <p:extLst>
      <p:ext uri="{BB962C8B-B14F-4D97-AF65-F5344CB8AC3E}">
        <p14:creationId xmlns:p14="http://schemas.microsoft.com/office/powerpoint/2010/main" val="44698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38E8D-6805-BE0B-D642-99CDBB7CE933}"/>
              </a:ext>
            </a:extLst>
          </p:cNvPr>
          <p:cNvSpPr>
            <a:spLocks noGrp="1"/>
          </p:cNvSpPr>
          <p:nvPr>
            <p:ph type="title"/>
          </p:nvPr>
        </p:nvSpPr>
        <p:spPr/>
        <p:txBody>
          <a:bodyPr/>
          <a:lstStyle/>
          <a:p>
            <a:r>
              <a:rPr lang="en-GB" dirty="0"/>
              <a:t>Pre-Requisites</a:t>
            </a:r>
          </a:p>
        </p:txBody>
      </p:sp>
      <p:sp>
        <p:nvSpPr>
          <p:cNvPr id="3" name="Content Placeholder 2">
            <a:extLst>
              <a:ext uri="{FF2B5EF4-FFF2-40B4-BE49-F238E27FC236}">
                <a16:creationId xmlns:a16="http://schemas.microsoft.com/office/drawing/2014/main" id="{558ECA2F-7A86-EF31-AD4A-11B39FA127F5}"/>
              </a:ext>
            </a:extLst>
          </p:cNvPr>
          <p:cNvSpPr>
            <a:spLocks noGrp="1"/>
          </p:cNvSpPr>
          <p:nvPr>
            <p:ph idx="1"/>
          </p:nvPr>
        </p:nvSpPr>
        <p:spPr/>
        <p:txBody>
          <a:bodyPr/>
          <a:lstStyle/>
          <a:p>
            <a:pPr marL="358775" indent="-358775"/>
            <a:r>
              <a:rPr lang="en-GB" dirty="0"/>
              <a:t>Assessee has completed Human Factors training</a:t>
            </a:r>
          </a:p>
          <a:p>
            <a:pPr marL="358775" indent="-358775"/>
            <a:r>
              <a:rPr lang="en-GB" dirty="0"/>
              <a:t>Assessee has completed HRA training</a:t>
            </a:r>
          </a:p>
          <a:p>
            <a:pPr marL="358775" indent="-358775"/>
            <a:r>
              <a:rPr lang="en-GB" dirty="0"/>
              <a:t>Assessee has participated in minimum number of HRA workshops</a:t>
            </a:r>
          </a:p>
          <a:p>
            <a:pPr marL="358775" indent="-358775"/>
            <a:endParaRPr lang="en-GB" dirty="0"/>
          </a:p>
          <a:p>
            <a:pPr marL="358775" indent="-358775"/>
            <a:r>
              <a:rPr lang="en-GB" dirty="0"/>
              <a:t>Assessee feels ready for the assessment</a:t>
            </a:r>
          </a:p>
        </p:txBody>
      </p:sp>
    </p:spTree>
    <p:extLst>
      <p:ext uri="{BB962C8B-B14F-4D97-AF65-F5344CB8AC3E}">
        <p14:creationId xmlns:p14="http://schemas.microsoft.com/office/powerpoint/2010/main" val="766362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30.6|3.9"/>
</p:tagLst>
</file>

<file path=ppt/tags/tag2.xml><?xml version="1.0" encoding="utf-8"?>
<p:tagLst xmlns:a="http://schemas.openxmlformats.org/drawingml/2006/main" xmlns:r="http://schemas.openxmlformats.org/officeDocument/2006/relationships" xmlns:p="http://schemas.openxmlformats.org/presentationml/2006/main">
  <p:tag name="TIMING" val="|43.5|9.1|50.8"/>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7604e031-f840-4ad5-97d2-0b99280ee730" xsi:nil="true"/>
    <lcf76f155ced4ddcb4097134ff3c332f xmlns="7604e031-f840-4ad5-97d2-0b99280ee730">
      <Terms xmlns="http://schemas.microsoft.com/office/infopath/2007/PartnerControls"/>
    </lcf76f155ced4ddcb4097134ff3c332f>
    <TaxCatchAll xmlns="c4b40482-04a4-480f-b826-6548c4a2bcf1" xsi:nil="true"/>
    <SharedWithUsers xmlns="c4b40482-04a4-480f-b826-6548c4a2bcf1">
      <UserInfo>
        <DisplayName/>
        <AccountId xsi:nil="true"/>
        <AccountType/>
      </UserInfo>
    </SharedWithUsers>
    <MediaLengthInSeconds xmlns="7604e031-f840-4ad5-97d2-0b99280ee73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646A3490C442E41AC9620621F1F21BE" ma:contentTypeVersion="17" ma:contentTypeDescription="Create a new document." ma:contentTypeScope="" ma:versionID="a9657b1df510095f92d4b408480f5c8b">
  <xsd:schema xmlns:xsd="http://www.w3.org/2001/XMLSchema" xmlns:xs="http://www.w3.org/2001/XMLSchema" xmlns:p="http://schemas.microsoft.com/office/2006/metadata/properties" xmlns:ns2="7604e031-f840-4ad5-97d2-0b99280ee730" xmlns:ns3="c4b40482-04a4-480f-b826-6548c4a2bcf1" targetNamespace="http://schemas.microsoft.com/office/2006/metadata/properties" ma:root="true" ma:fieldsID="9b59f0d74fb2eece99aa0f8b61418ac6" ns2:_="" ns3:_="">
    <xsd:import namespace="7604e031-f840-4ad5-97d2-0b99280ee730"/>
    <xsd:import namespace="c4b40482-04a4-480f-b826-6548c4a2bcf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_Flow_SignoffStatus"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04e031-f840-4ad5-97d2-0b99280ee7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456237a7-7071-4e19-8c1f-699d1949a4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4b40482-04a4-480f-b826-6548c4a2bcf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56402f1-dbcc-4c60-a824-dfd545cfc5e6}" ma:internalName="TaxCatchAll" ma:showField="CatchAllData" ma:web="c4b40482-04a4-480f-b826-6548c4a2bcf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5BCFF1-75FB-4B55-B72E-234A9C2F356D}">
  <ds:schemaRefs>
    <ds:schemaRef ds:uri="http://schemas.microsoft.com/office/infopath/2007/PartnerControls"/>
    <ds:schemaRef ds:uri="http://schemas.microsoft.com/office/2006/metadata/properties"/>
    <ds:schemaRef ds:uri="http://www.w3.org/XML/1998/namespace"/>
    <ds:schemaRef ds:uri="http://purl.org/dc/elements/1.1/"/>
    <ds:schemaRef ds:uri="http://schemas.microsoft.com/office/2006/documentManagement/types"/>
    <ds:schemaRef ds:uri="http://purl.org/dc/dcmitype/"/>
    <ds:schemaRef ds:uri="http://purl.org/dc/terms/"/>
    <ds:schemaRef ds:uri="http://schemas.openxmlformats.org/package/2006/metadata/core-properties"/>
    <ds:schemaRef ds:uri="c4b40482-04a4-480f-b826-6548c4a2bcf1"/>
    <ds:schemaRef ds:uri="7604e031-f840-4ad5-97d2-0b99280ee730"/>
  </ds:schemaRefs>
</ds:datastoreItem>
</file>

<file path=customXml/itemProps2.xml><?xml version="1.0" encoding="utf-8"?>
<ds:datastoreItem xmlns:ds="http://schemas.openxmlformats.org/officeDocument/2006/customXml" ds:itemID="{1042B60E-AB77-4A1D-808D-E59BB0DBF93B}">
  <ds:schemaRefs>
    <ds:schemaRef ds:uri="http://schemas.microsoft.com/sharepoint/v3/contenttype/forms"/>
  </ds:schemaRefs>
</ds:datastoreItem>
</file>

<file path=customXml/itemProps3.xml><?xml version="1.0" encoding="utf-8"?>
<ds:datastoreItem xmlns:ds="http://schemas.openxmlformats.org/officeDocument/2006/customXml" ds:itemID="{3A646B1B-8D12-400B-AF5F-C8F34F2BC9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04e031-f840-4ad5-97d2-0b99280ee730"/>
    <ds:schemaRef ds:uri="c4b40482-04a4-480f-b826-6548c4a2bc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1837</TotalTime>
  <Words>848</Words>
  <Application>Microsoft Office PowerPoint</Application>
  <PresentationFormat>On-screen Show (4:3)</PresentationFormat>
  <Paragraphs>127</Paragraphs>
  <Slides>15</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Calibri Light</vt:lpstr>
      <vt:lpstr>Gotham HTF</vt:lpstr>
      <vt:lpstr>Gotham HTF Book</vt:lpstr>
      <vt:lpstr>Symbol</vt:lpstr>
      <vt:lpstr>Times New Roman</vt:lpstr>
      <vt:lpstr>Wingdings</vt:lpstr>
      <vt:lpstr>Office Theme</vt:lpstr>
      <vt:lpstr>Facilitator Competence for Human Reliability Assessments</vt:lpstr>
      <vt:lpstr>Purpose</vt:lpstr>
      <vt:lpstr>Human Reliability Assessment</vt:lpstr>
      <vt:lpstr>Competence</vt:lpstr>
      <vt:lpstr>Competence Assessment</vt:lpstr>
      <vt:lpstr>Role of the HRA Facilitator</vt:lpstr>
      <vt:lpstr>Competence Framework</vt:lpstr>
      <vt:lpstr>Basic Principles</vt:lpstr>
      <vt:lpstr>Pre-Requisites</vt:lpstr>
      <vt:lpstr>Knowledge Elements</vt:lpstr>
      <vt:lpstr>Skill Elements</vt:lpstr>
      <vt:lpstr>Behavioural Elements</vt:lpstr>
      <vt:lpstr>Psychological Safety in HRAs</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Facilitator Competence for Human Reliability Assessments</dc:title>
  <dc:creator>Lorraine Braben</dc:creator>
  <cp:lastModifiedBy>Rachel Robinson</cp:lastModifiedBy>
  <cp:revision>13</cp:revision>
  <dcterms:created xsi:type="dcterms:W3CDTF">2017-09-08T12:28:24Z</dcterms:created>
  <dcterms:modified xsi:type="dcterms:W3CDTF">2022-11-01T15:54:30Z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0x0101000646A3490C442E41AC9620621F1F21BE</vt:lpwstr>
  </property>
  <property fmtid="{D5CDD505-2E9C-101B-9397-08002B2CF9AE}" pid="3" name="Order">
    <vt:r8>27262800</vt:r8>
  </property>
  <property fmtid="{D5CDD505-2E9C-101B-9397-08002B2CF9AE}" pid="4" name="TriggerFlowInfo">
    <vt:lpwstr/>
  </property>
  <property fmtid="{D5CDD505-2E9C-101B-9397-08002B2CF9AE}" pid="5" name="ComplianceAssetId">
    <vt:lpwstr/>
  </property>
  <property fmtid="{D5CDD505-2E9C-101B-9397-08002B2CF9AE}" pid="6" name="_ExtendedDescription">
    <vt:lpwstr/>
  </property>
  <property fmtid="{D5CDD505-2E9C-101B-9397-08002B2CF9AE}" pid="7" name="MediaServiceImageTags">
    <vt:lpwstr/>
  </property>
</Properties>
</file>