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4" r:id="rId5"/>
    <p:sldId id="285" r:id="rId6"/>
    <p:sldId id="286" r:id="rId7"/>
    <p:sldId id="287" r:id="rId8"/>
    <p:sldId id="289" r:id="rId9"/>
    <p:sldId id="291" r:id="rId10"/>
    <p:sldId id="293" r:id="rId11"/>
    <p:sldId id="296" r:id="rId12"/>
    <p:sldId id="297" r:id="rId13"/>
    <p:sldId id="298" r:id="rId14"/>
    <p:sldId id="299" r:id="rId15"/>
    <p:sldId id="300" r:id="rId16"/>
    <p:sldId id="302" r:id="rId17"/>
    <p:sldId id="304" r:id="rId18"/>
    <p:sldId id="305" r:id="rId19"/>
    <p:sldId id="306" r:id="rId20"/>
    <p:sldId id="307" r:id="rId21"/>
    <p:sldId id="3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Wickens" initials="DW" lastIdx="1" clrIdx="0">
    <p:extLst>
      <p:ext uri="{19B8F6BF-5375-455C-9EA6-DF929625EA0E}">
        <p15:presenceInfo xmlns:p15="http://schemas.microsoft.com/office/powerpoint/2012/main" userId="S-1-5-21-2037179309-3917924446-2860197641-1147" providerId="AD"/>
      </p:ext>
    </p:extLst>
  </p:cmAuthor>
  <p:cmAuthor id="2" name="Luke Butcher" initials="LB" lastIdx="1" clrIdx="1">
    <p:extLst>
      <p:ext uri="{19B8F6BF-5375-455C-9EA6-DF929625EA0E}">
        <p15:presenceInfo xmlns:p15="http://schemas.microsoft.com/office/powerpoint/2012/main" userId="S::luke.butcher@esrtechnology.com::71009178-20a8-4562-84bd-767533b27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ECE"/>
    <a:srgbClr val="888DC2"/>
    <a:srgbClr val="1E3A72"/>
    <a:srgbClr val="02468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233" autoAdjust="0"/>
  </p:normalViewPr>
  <p:slideViewPr>
    <p:cSldViewPr snapToGrid="0">
      <p:cViewPr varScale="1">
        <p:scale>
          <a:sx n="61" d="100"/>
          <a:sy n="61" d="100"/>
        </p:scale>
        <p:origin x="882" y="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C86B7-0310-4AD5-B5F6-8C7E959C0999}" type="datetimeFigureOut">
              <a:rPr lang="en-GB" smtClean="0"/>
              <a:t>01/11/2022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692FA-CDD6-4D36-9FC4-1EF5B78D6958}" type="slidenum">
              <a:rPr lang="en-GB" smtClean="0"/>
              <a:t>‹#›</a:t>
            </a:fld>
            <a:endParaRPr lang="en-GB" dirty="0"/>
          </a:p>
        </p:txBody>
      </p:sp>
    </p:spTree>
    <p:extLst>
      <p:ext uri="{BB962C8B-B14F-4D97-AF65-F5344CB8AC3E}">
        <p14:creationId xmlns:p14="http://schemas.microsoft.com/office/powerpoint/2010/main" val="26387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35692FA-CDD6-4D36-9FC4-1EF5B78D6958}" type="slidenum">
              <a:rPr lang="en-GB" smtClean="0"/>
              <a:t>1</a:t>
            </a:fld>
            <a:endParaRPr lang="en-GB" dirty="0"/>
          </a:p>
        </p:txBody>
      </p:sp>
      <p:sp>
        <p:nvSpPr>
          <p:cNvPr id="6" name="Notes Placeholder 5"/>
          <p:cNvSpPr>
            <a:spLocks noGrp="1"/>
          </p:cNvSpPr>
          <p:nvPr>
            <p:ph type="body" sz="quarter" idx="3"/>
          </p:nvPr>
        </p:nvSpPr>
        <p:spPr/>
        <p:txBody>
          <a:bodyPr/>
          <a:lstStyle/>
          <a:p>
            <a:r>
              <a:rPr lang="en-GB" dirty="0"/>
              <a:t>Hello and welcome to this presentation on assessment of vent pipework structural support response to internal explosion.  My name is Andrew Benton and I am one of the Principal Consultants within the Safety and Risk Management Group of ESR Technology.</a:t>
            </a:r>
          </a:p>
        </p:txBody>
      </p:sp>
    </p:spTree>
    <p:extLst>
      <p:ext uri="{BB962C8B-B14F-4D97-AF65-F5344CB8AC3E}">
        <p14:creationId xmlns:p14="http://schemas.microsoft.com/office/powerpoint/2010/main" val="3828206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tip ignition case the ignition was followed by a period of very slow burning through the pipework, lasting about 30s, before it suddenly accelerated on reaching the vessel.  Conversely for the vessel ignition case the explosion took off immediately.  Therefore both cases were dominated by the fuel burning in the vessel, however when the tip ignition case begins to depressurise it is through pipework which has already been cleared of fuel, whereas for the vessel ignition case the depressurisation is occurring alongside the consumption of fuel in the pipework and this lead to higher overpressures.</a:t>
            </a:r>
          </a:p>
          <a:p>
            <a:endParaRPr lang="en-GB" dirty="0"/>
          </a:p>
          <a:p>
            <a:r>
              <a:rPr lang="en-GB" dirty="0"/>
              <a:t>The results also suggested two phases to the force development.  An initial dynamic period in which the forces oscillate, followed by a steady state phase in which the vessel depressurises and the forces are relatively constant.  This lead to the development of two datasets for input into the FEA.</a:t>
            </a:r>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10</a:t>
            </a:fld>
            <a:endParaRPr lang="en-GB" dirty="0"/>
          </a:p>
        </p:txBody>
      </p:sp>
    </p:spTree>
    <p:extLst>
      <p:ext uri="{BB962C8B-B14F-4D97-AF65-F5344CB8AC3E}">
        <p14:creationId xmlns:p14="http://schemas.microsoft.com/office/powerpoint/2010/main" val="111677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graphs demonstrate the differential force time histories on the 11 pipe sections in the vessel ignition case on the left and the tip ignition case on the right.  As can be seen, the vessel ignition case yielded peak forces about 3x greater than the tip ignition case.  </a:t>
            </a:r>
          </a:p>
          <a:p>
            <a:endParaRPr lang="en-GB" dirty="0"/>
          </a:p>
          <a:p>
            <a:r>
              <a:rPr lang="en-GB" dirty="0"/>
              <a:t>Once the explosion gets going there is a period of significant oscillation, particularly visible with the vessel ignition case, whereas towards the right hand side of each graph the forces average out to be fairly stable over time.</a:t>
            </a:r>
          </a:p>
          <a:p>
            <a:endParaRPr lang="en-GB" dirty="0"/>
          </a:p>
          <a:p>
            <a:r>
              <a:rPr lang="en-GB" dirty="0"/>
              <a:t>In terms of input for the FEA analysis, we provided the force time history for each pipe section during the dynamic phase, and then a single force for each pipe section to represent the steady state phase.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11</a:t>
            </a:fld>
            <a:endParaRPr lang="en-GB" dirty="0"/>
          </a:p>
        </p:txBody>
      </p:sp>
    </p:spTree>
    <p:extLst>
      <p:ext uri="{BB962C8B-B14F-4D97-AF65-F5344CB8AC3E}">
        <p14:creationId xmlns:p14="http://schemas.microsoft.com/office/powerpoint/2010/main" val="246184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the structural response modelling was to measure the stresses on the component parts of the structural support system when the pipework is subjected to the explosion blast loads shown in the previous graphs.  The stresses were then compared to the material thresholds to determine whether failure would be expected. The analysis does not model the impact of the failure.</a:t>
            </a:r>
          </a:p>
          <a:p>
            <a:endParaRPr lang="en-GB" dirty="0"/>
          </a:p>
          <a:p>
            <a:r>
              <a:rPr lang="en-GB" dirty="0"/>
              <a:t>In the model each component is assigned a material and that material has a set of properties to represent its behaviour.</a:t>
            </a:r>
          </a:p>
          <a:p>
            <a:endParaRPr lang="en-GB" dirty="0"/>
          </a:p>
          <a:p>
            <a:r>
              <a:rPr lang="en-GB" dirty="0"/>
              <a:t>A ‘blended curvature based’ mesh was applied to the geometry.  This is well suited to a curving geometry and resizes all elements automatically without the need for additional mesh control.  We did attempt to use the standard mesh but found this to be incompatible with the pipe supports</a:t>
            </a:r>
          </a:p>
        </p:txBody>
      </p:sp>
      <p:sp>
        <p:nvSpPr>
          <p:cNvPr id="4" name="Slide Number Placeholder 3"/>
          <p:cNvSpPr>
            <a:spLocks noGrp="1"/>
          </p:cNvSpPr>
          <p:nvPr>
            <p:ph type="sldNum" sz="quarter" idx="5"/>
          </p:nvPr>
        </p:nvSpPr>
        <p:spPr/>
        <p:txBody>
          <a:bodyPr/>
          <a:lstStyle/>
          <a:p>
            <a:fld id="{F35692FA-CDD6-4D36-9FC4-1EF5B78D6958}" type="slidenum">
              <a:rPr lang="en-GB" smtClean="0"/>
              <a:t>12</a:t>
            </a:fld>
            <a:endParaRPr lang="en-GB" dirty="0"/>
          </a:p>
        </p:txBody>
      </p:sp>
    </p:spTree>
    <p:extLst>
      <p:ext uri="{BB962C8B-B14F-4D97-AF65-F5344CB8AC3E}">
        <p14:creationId xmlns:p14="http://schemas.microsoft.com/office/powerpoint/2010/main" val="2930991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separate simulations were run in Solidworks. These were for the two ignition cases, and the dynamic and steady state loading cases respectively.</a:t>
            </a:r>
          </a:p>
          <a:p>
            <a:endParaRPr lang="en-GB" dirty="0"/>
          </a:p>
          <a:p>
            <a:r>
              <a:rPr lang="en-GB" dirty="0"/>
              <a:t>The von Mises Stress was measured across each component and output as a time history.  The von Mises is a useful parameter as it enables comparison with the material yield stress which thereby provides an indication about whether the component is expected to fail.</a:t>
            </a:r>
          </a:p>
        </p:txBody>
      </p:sp>
      <p:sp>
        <p:nvSpPr>
          <p:cNvPr id="4" name="Slide Number Placeholder 3"/>
          <p:cNvSpPr>
            <a:spLocks noGrp="1"/>
          </p:cNvSpPr>
          <p:nvPr>
            <p:ph type="sldNum" sz="quarter" idx="5"/>
          </p:nvPr>
        </p:nvSpPr>
        <p:spPr/>
        <p:txBody>
          <a:bodyPr/>
          <a:lstStyle/>
          <a:p>
            <a:fld id="{F35692FA-CDD6-4D36-9FC4-1EF5B78D6958}" type="slidenum">
              <a:rPr lang="en-GB" smtClean="0"/>
              <a:t>13</a:t>
            </a:fld>
            <a:endParaRPr lang="en-GB" dirty="0"/>
          </a:p>
        </p:txBody>
      </p:sp>
    </p:spTree>
    <p:extLst>
      <p:ext uri="{BB962C8B-B14F-4D97-AF65-F5344CB8AC3E}">
        <p14:creationId xmlns:p14="http://schemas.microsoft.com/office/powerpoint/2010/main" val="198566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graphs show the von Mises stress results as a function of time during the dynamic loading phase, with each component plotted individually.  The vessel ignition case is on the left and tip ignition case on the right.</a:t>
            </a:r>
          </a:p>
          <a:p>
            <a:endParaRPr lang="en-GB" dirty="0"/>
          </a:p>
          <a:p>
            <a:r>
              <a:rPr lang="en-GB" dirty="0"/>
              <a:t>Also plotted is the minimum yield stress from any of the component materials.</a:t>
            </a:r>
          </a:p>
          <a:p>
            <a:endParaRPr lang="en-GB" dirty="0"/>
          </a:p>
          <a:p>
            <a:r>
              <a:rPr lang="en-GB" dirty="0"/>
              <a:t>As can be seen, in all cases the maximum stress was found to always remain at least one order of magnitude below the material yield stress which therefore suggested that the component parts were no expected to fail under the loading.</a:t>
            </a:r>
          </a:p>
          <a:p>
            <a:endParaRPr lang="en-GB" dirty="0"/>
          </a:p>
          <a:p>
            <a:r>
              <a:rPr lang="en-GB" dirty="0"/>
              <a:t>As would be expected, the vessel ignition case produces the highest stresses given that the applied loading is higher.</a:t>
            </a:r>
          </a:p>
          <a:p>
            <a:endParaRPr lang="en-GB" dirty="0"/>
          </a:p>
          <a:p>
            <a:r>
              <a:rPr lang="en-GB" dirty="0"/>
              <a:t>The highest stress, shown by the orange curve, was found to be on one of the pipe supports within the horizontal pipework section.</a:t>
            </a:r>
          </a:p>
        </p:txBody>
      </p:sp>
      <p:sp>
        <p:nvSpPr>
          <p:cNvPr id="4" name="Slide Number Placeholder 3"/>
          <p:cNvSpPr>
            <a:spLocks noGrp="1"/>
          </p:cNvSpPr>
          <p:nvPr>
            <p:ph type="sldNum" sz="quarter" idx="5"/>
          </p:nvPr>
        </p:nvSpPr>
        <p:spPr/>
        <p:txBody>
          <a:bodyPr/>
          <a:lstStyle/>
          <a:p>
            <a:fld id="{F35692FA-CDD6-4D36-9FC4-1EF5B78D6958}" type="slidenum">
              <a:rPr lang="en-GB" smtClean="0"/>
              <a:t>14</a:t>
            </a:fld>
            <a:endParaRPr lang="en-GB" dirty="0"/>
          </a:p>
        </p:txBody>
      </p:sp>
    </p:spTree>
    <p:extLst>
      <p:ext uri="{BB962C8B-B14F-4D97-AF65-F5344CB8AC3E}">
        <p14:creationId xmlns:p14="http://schemas.microsoft.com/office/powerpoint/2010/main" val="3669496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steady state loading we have just a single result output per component as summarised in this table.  </a:t>
            </a:r>
          </a:p>
          <a:p>
            <a:endParaRPr lang="en-GB" dirty="0"/>
          </a:p>
          <a:p>
            <a:r>
              <a:rPr lang="en-GB" dirty="0"/>
              <a:t>Once again it was found that for all of the components the stress was at least one order of magnitude below the material yield stress and so the component parts were not expected to fail under the loading.</a:t>
            </a:r>
          </a:p>
          <a:p>
            <a:endParaRPr lang="en-GB" dirty="0"/>
          </a:p>
          <a:p>
            <a:r>
              <a:rPr lang="en-GB" dirty="0"/>
              <a:t>As with the dynamic results it is the vessel ignition case produces the highest stresses given that the applied loading is higher.</a:t>
            </a:r>
          </a:p>
          <a:p>
            <a:endParaRPr lang="en-GB" dirty="0"/>
          </a:p>
          <a:p>
            <a:r>
              <a:rPr lang="en-GB" dirty="0"/>
              <a:t>The highest stress was found to be on the same pipe support within the horizontal pipework section as the dynamic results.</a:t>
            </a:r>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15</a:t>
            </a:fld>
            <a:endParaRPr lang="en-GB" dirty="0"/>
          </a:p>
        </p:txBody>
      </p:sp>
    </p:spTree>
    <p:extLst>
      <p:ext uri="{BB962C8B-B14F-4D97-AF65-F5344CB8AC3E}">
        <p14:creationId xmlns:p14="http://schemas.microsoft.com/office/powerpoint/2010/main" val="820280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summary none of the component parts were predicted to fail and therefore there was considered to be minimal risk of section of the vent pipework breaking free.  A maximum of ~5mm displacement was observed which was also not considered to pose any significant risk.</a:t>
            </a:r>
          </a:p>
          <a:p>
            <a:endParaRPr lang="en-GB" dirty="0"/>
          </a:p>
          <a:p>
            <a:r>
              <a:rPr lang="en-GB" dirty="0"/>
              <a:t>We did examine the results of one of the components in greater detail to consider the impact of subdividing the parts into smaller pieces in case some higher stresses could be observed at a local level, however the results of this sensitivity case suggested there was limited value in doing this on a wider scale.</a:t>
            </a:r>
          </a:p>
        </p:txBody>
      </p:sp>
      <p:sp>
        <p:nvSpPr>
          <p:cNvPr id="4" name="Slide Number Placeholder 3"/>
          <p:cNvSpPr>
            <a:spLocks noGrp="1"/>
          </p:cNvSpPr>
          <p:nvPr>
            <p:ph type="sldNum" sz="quarter" idx="5"/>
          </p:nvPr>
        </p:nvSpPr>
        <p:spPr/>
        <p:txBody>
          <a:bodyPr/>
          <a:lstStyle/>
          <a:p>
            <a:fld id="{F35692FA-CDD6-4D36-9FC4-1EF5B78D6958}" type="slidenum">
              <a:rPr lang="en-GB" smtClean="0"/>
              <a:t>16</a:t>
            </a:fld>
            <a:endParaRPr lang="en-GB" dirty="0"/>
          </a:p>
        </p:txBody>
      </p:sp>
    </p:spTree>
    <p:extLst>
      <p:ext uri="{BB962C8B-B14F-4D97-AF65-F5344CB8AC3E}">
        <p14:creationId xmlns:p14="http://schemas.microsoft.com/office/powerpoint/2010/main" val="359605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its fair to say that there is considerable uncertainty about the type of explosion that could occur within the vent system.  However, in the interests of caution some worst-case scenarios were modelled using CFD and the force time histories applied to the FEA model.</a:t>
            </a:r>
          </a:p>
          <a:p>
            <a:endParaRPr lang="en-GB" dirty="0"/>
          </a:p>
          <a:p>
            <a:r>
              <a:rPr lang="en-GB" dirty="0"/>
              <a:t>The calculated stresses were all found to be below the material yield stresses by a significant margin, at least one order of magnitude.  Therefore failure of the vent system structural supports is not predicted to occur.</a:t>
            </a:r>
          </a:p>
          <a:p>
            <a:endParaRPr lang="en-GB" dirty="0"/>
          </a:p>
          <a:p>
            <a:r>
              <a:rPr lang="en-GB" dirty="0"/>
              <a:t>Given the confidence margin this should provide a degree of assurance about the conclusions given the uncertainties and potential variability in some of the inputs such as the fluid type, ignition point, or gas concentration distribution.</a:t>
            </a:r>
          </a:p>
        </p:txBody>
      </p:sp>
      <p:sp>
        <p:nvSpPr>
          <p:cNvPr id="4" name="Slide Number Placeholder 3"/>
          <p:cNvSpPr>
            <a:spLocks noGrp="1"/>
          </p:cNvSpPr>
          <p:nvPr>
            <p:ph type="sldNum" sz="quarter" idx="5"/>
          </p:nvPr>
        </p:nvSpPr>
        <p:spPr/>
        <p:txBody>
          <a:bodyPr/>
          <a:lstStyle/>
          <a:p>
            <a:fld id="{F35692FA-CDD6-4D36-9FC4-1EF5B78D6958}" type="slidenum">
              <a:rPr lang="en-GB" smtClean="0"/>
              <a:t>17</a:t>
            </a:fld>
            <a:endParaRPr lang="en-GB" dirty="0"/>
          </a:p>
        </p:txBody>
      </p:sp>
    </p:spTree>
    <p:extLst>
      <p:ext uri="{BB962C8B-B14F-4D97-AF65-F5344CB8AC3E}">
        <p14:creationId xmlns:p14="http://schemas.microsoft.com/office/powerpoint/2010/main" val="35719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18</a:t>
            </a:fld>
            <a:endParaRPr lang="en-GB" dirty="0"/>
          </a:p>
        </p:txBody>
      </p:sp>
    </p:spTree>
    <p:extLst>
      <p:ext uri="{BB962C8B-B14F-4D97-AF65-F5344CB8AC3E}">
        <p14:creationId xmlns:p14="http://schemas.microsoft.com/office/powerpoint/2010/main" val="391969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ESR were contacted be a client who is an operator in the UK sector.  They were undertaking safety case renewals process to the HSE and as part of it the status of the vent system had been highlighted.  Specifically the vent system does not include a continuous purge system and so therefore there is the potential for a flammable atmosphere to be generated within it.  Whilst ESR were not directly involved in the discussions with HSE we were made aware that the concerns were not in relation to an explosion rupturing the pipework, which was considered unlikely given the A3 rating to 19.6 barg, but rather to do with an explosion causing the structural supports to fail and the vent system becoming detached and creating a hazard.  We were led to believe that a similar incident had occurred within the UK sector relatively recently and so HSE were particularly interested in this type of scenario.  Unfortunately, the details of this previous incident were never made available to us during this assessment.</a:t>
            </a:r>
          </a:p>
          <a:p>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2</a:t>
            </a:fld>
            <a:endParaRPr lang="en-GB" dirty="0"/>
          </a:p>
        </p:txBody>
      </p:sp>
    </p:spTree>
    <p:extLst>
      <p:ext uri="{BB962C8B-B14F-4D97-AF65-F5344CB8AC3E}">
        <p14:creationId xmlns:p14="http://schemas.microsoft.com/office/powerpoint/2010/main" val="9020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objective of the assessment was to determine whether this was a plausible scenario on the clients vent system.  It involved a two stage process of firstly doing some CFD explosion modelling to see what type of forces could be generated on the internal pipe walls by an internal explosion, and then followed by FEA modelling to apply those forces to the structure and see whether the stresses would lead to failure of one or more of the structural supports.  Assumed that if failure was predicted then some recommendations would be required about strengthening the structural supports.</a:t>
            </a:r>
          </a:p>
        </p:txBody>
      </p:sp>
      <p:sp>
        <p:nvSpPr>
          <p:cNvPr id="4" name="Slide Number Placeholder 3"/>
          <p:cNvSpPr>
            <a:spLocks noGrp="1"/>
          </p:cNvSpPr>
          <p:nvPr>
            <p:ph type="sldNum" sz="quarter" idx="5"/>
          </p:nvPr>
        </p:nvSpPr>
        <p:spPr/>
        <p:txBody>
          <a:bodyPr/>
          <a:lstStyle/>
          <a:p>
            <a:fld id="{F35692FA-CDD6-4D36-9FC4-1EF5B78D6958}" type="slidenum">
              <a:rPr lang="en-GB" smtClean="0"/>
              <a:t>3</a:t>
            </a:fld>
            <a:endParaRPr lang="en-GB" dirty="0"/>
          </a:p>
        </p:txBody>
      </p:sp>
    </p:spTree>
    <p:extLst>
      <p:ext uri="{BB962C8B-B14F-4D97-AF65-F5344CB8AC3E}">
        <p14:creationId xmlns:p14="http://schemas.microsoft.com/office/powerpoint/2010/main" val="283021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purposes of the assessment it was agreed to limit system to the section including the knock out vessel down to the vent tip.  This system consisted of 11 lengths of pipe separated by 10 bends with all but one pipe section 8” diameter the other of 10”.  The system was connected via 11 pipe supports, 5 of which were in the vent stack, with the remaining 6 spread along the horizontal pipework section.</a:t>
            </a:r>
          </a:p>
        </p:txBody>
      </p:sp>
      <p:sp>
        <p:nvSpPr>
          <p:cNvPr id="4" name="Slide Number Placeholder 3"/>
          <p:cNvSpPr>
            <a:spLocks noGrp="1"/>
          </p:cNvSpPr>
          <p:nvPr>
            <p:ph type="sldNum" sz="quarter" idx="5"/>
          </p:nvPr>
        </p:nvSpPr>
        <p:spPr/>
        <p:txBody>
          <a:bodyPr/>
          <a:lstStyle/>
          <a:p>
            <a:fld id="{F35692FA-CDD6-4D36-9FC4-1EF5B78D6958}" type="slidenum">
              <a:rPr lang="en-GB" smtClean="0"/>
              <a:t>4</a:t>
            </a:fld>
            <a:endParaRPr lang="en-GB" dirty="0"/>
          </a:p>
        </p:txBody>
      </p:sp>
    </p:spTree>
    <p:extLst>
      <p:ext uri="{BB962C8B-B14F-4D97-AF65-F5344CB8AC3E}">
        <p14:creationId xmlns:p14="http://schemas.microsoft.com/office/powerpoint/2010/main" val="182926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CFD explosion modelling was undertaken using FLACS software.  FLACS is the primary CFD explosion package used in oil and gas industry particularly for explosion risk analyses.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One of the challenges of using FLACS for this assessment is that the entire region in which the vent system is located will be included within the grid, most of which is external space.  This becomes a significant issue because it is also desirable to have at least 5 grid cells across the flow field, which implies very small ~4cm cells to represent an 8” pipe.  Based on the extents this becomes impractical to model and so it was necessary to use a representative arrangement with an almost flat profile to minimise the spatial requirement.</a:t>
            </a:r>
          </a:p>
        </p:txBody>
      </p:sp>
      <p:sp>
        <p:nvSpPr>
          <p:cNvPr id="4" name="Slide Number Placeholder 3"/>
          <p:cNvSpPr>
            <a:spLocks noGrp="1"/>
          </p:cNvSpPr>
          <p:nvPr>
            <p:ph type="sldNum" sz="quarter" idx="5"/>
          </p:nvPr>
        </p:nvSpPr>
        <p:spPr/>
        <p:txBody>
          <a:bodyPr/>
          <a:lstStyle/>
          <a:p>
            <a:fld id="{F35692FA-CDD6-4D36-9FC4-1EF5B78D6958}" type="slidenum">
              <a:rPr lang="en-GB" smtClean="0"/>
              <a:t>5</a:t>
            </a:fld>
            <a:endParaRPr lang="en-GB" dirty="0"/>
          </a:p>
        </p:txBody>
      </p:sp>
    </p:spTree>
    <p:extLst>
      <p:ext uri="{BB962C8B-B14F-4D97-AF65-F5344CB8AC3E}">
        <p14:creationId xmlns:p14="http://schemas.microsoft.com/office/powerpoint/2010/main" val="4896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pipeline lengths and relative positions of the bends are unchanged. Gravitational forces will be incorrect however these are considered to be insignificant relative to the forces generated by the explosion.</a:t>
            </a:r>
          </a:p>
          <a:p>
            <a:endParaRPr lang="en-GB" dirty="0"/>
          </a:p>
          <a:p>
            <a:r>
              <a:rPr lang="en-GB" dirty="0"/>
              <a:t>Force results derived using this 3D model were reorientated to the original arrangement for use in the FEA modelling.</a:t>
            </a:r>
          </a:p>
        </p:txBody>
      </p:sp>
      <p:sp>
        <p:nvSpPr>
          <p:cNvPr id="4" name="Slide Number Placeholder 3"/>
          <p:cNvSpPr>
            <a:spLocks noGrp="1"/>
          </p:cNvSpPr>
          <p:nvPr>
            <p:ph type="sldNum" sz="quarter" idx="5"/>
          </p:nvPr>
        </p:nvSpPr>
        <p:spPr/>
        <p:txBody>
          <a:bodyPr/>
          <a:lstStyle/>
          <a:p>
            <a:fld id="{F35692FA-CDD6-4D36-9FC4-1EF5B78D6958}" type="slidenum">
              <a:rPr lang="en-GB" smtClean="0"/>
              <a:t>6</a:t>
            </a:fld>
            <a:endParaRPr lang="en-GB" dirty="0"/>
          </a:p>
        </p:txBody>
      </p:sp>
    </p:spTree>
    <p:extLst>
      <p:ext uri="{BB962C8B-B14F-4D97-AF65-F5344CB8AC3E}">
        <p14:creationId xmlns:p14="http://schemas.microsoft.com/office/powerpoint/2010/main" val="228912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FLACS uses a cartesian grid which is not ideal for representing a narrow circular flow field like a pipe cross-section as semi-porous cells are created at the pipe walls which can lead to artificial turbulence generation during an explosion.  This necessitated the need for an alternative representation of the pipe.  We tested a number of options and ultimately a square duct approach was found to be most suitable.</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 further consideration is that the grid needed to be appropriate for both 8” and 10” sections of pipework and it was necessary to represent the smooth transition between these sections in a uniform manner to avoid distorting the flow.  This lent itself to the use of the minimum recommended 5 cells across the 8” section and 7 cells across the 10” section.  Ultimately a 3.2cm cell size was adopted for the final grid.</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35692FA-CDD6-4D36-9FC4-1EF5B78D6958}" type="slidenum">
              <a:rPr lang="en-GB" smtClean="0"/>
              <a:t>7</a:t>
            </a:fld>
            <a:endParaRPr lang="en-GB" dirty="0"/>
          </a:p>
        </p:txBody>
      </p:sp>
    </p:spTree>
    <p:extLst>
      <p:ext uri="{BB962C8B-B14F-4D97-AF65-F5344CB8AC3E}">
        <p14:creationId xmlns:p14="http://schemas.microsoft.com/office/powerpoint/2010/main" val="188404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probably worth remembering that this was a hypothetical assessment of an explosion scenario that could happen but without any basis for what a real-world example would look like. Beyond the fact that air is most likely to enter via the vent tip, the size, location, and appearance of flammable gas cloud is completely unknown, including if it could happen at all. There was no dispersion analysis to inform the modelling.  While all manner of scenarios could be imagined, for simplicity it was agreed to model an explosion of a worst-case 100% fill of the system with a stoichiometric mixture.  An ignition point at the vent tip was considered a plausible scenario e.g. from a lightning strike, and as an alternative case ignition within the vessel was also modelled although there was no certainty about such an ignition was actually possible.</a:t>
            </a:r>
          </a:p>
          <a:p>
            <a:endParaRPr lang="en-GB" dirty="0"/>
          </a:p>
          <a:p>
            <a:r>
              <a:rPr lang="en-GB" dirty="0"/>
              <a:t>The simulations were ran from the point of ignition until the fuel had been consumed and the system appeared to stabilise.</a:t>
            </a:r>
          </a:p>
        </p:txBody>
      </p:sp>
      <p:sp>
        <p:nvSpPr>
          <p:cNvPr id="4" name="Slide Number Placeholder 3"/>
          <p:cNvSpPr>
            <a:spLocks noGrp="1"/>
          </p:cNvSpPr>
          <p:nvPr>
            <p:ph type="sldNum" sz="quarter" idx="5"/>
          </p:nvPr>
        </p:nvSpPr>
        <p:spPr/>
        <p:txBody>
          <a:bodyPr/>
          <a:lstStyle/>
          <a:p>
            <a:fld id="{F35692FA-CDD6-4D36-9FC4-1EF5B78D6958}" type="slidenum">
              <a:rPr lang="en-GB" smtClean="0"/>
              <a:t>8</a:t>
            </a:fld>
            <a:endParaRPr lang="en-GB" dirty="0"/>
          </a:p>
        </p:txBody>
      </p:sp>
    </p:spTree>
    <p:extLst>
      <p:ext uri="{BB962C8B-B14F-4D97-AF65-F5344CB8AC3E}">
        <p14:creationId xmlns:p14="http://schemas.microsoft.com/office/powerpoint/2010/main" val="402050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measure the forces within the pipework during the explosion the internal surfaces of the ducts were covered with pressure monitor panels. The use of a ducting approach enabled clear differentiation between the different internal faces of the duct so that force directionality was known.  A force time history was then extracted for every panel from the pressure across the panel area.  What we really wanted to see was how the force varied in X/Y/Z for each section of pipe and this was done by measuring force differentials between pairs of panels on opposing faces of the ducts.  As might be expected, pairs of panels normal to the direction of the flow exhibited minimal differential forces but pairs at opposing ends of the pipe sections, i.e. at the bends, exhibited significant differential forces, no doubt due to the time elapsed between the blast wave arriving at one end of the pipe before the other.  Ultimately the analysis was limited to consideration of these axial pairs only.</a:t>
            </a:r>
          </a:p>
        </p:txBody>
      </p:sp>
      <p:sp>
        <p:nvSpPr>
          <p:cNvPr id="4" name="Slide Number Placeholder 3"/>
          <p:cNvSpPr>
            <a:spLocks noGrp="1"/>
          </p:cNvSpPr>
          <p:nvPr>
            <p:ph type="sldNum" sz="quarter" idx="5"/>
          </p:nvPr>
        </p:nvSpPr>
        <p:spPr/>
        <p:txBody>
          <a:bodyPr/>
          <a:lstStyle/>
          <a:p>
            <a:fld id="{F35692FA-CDD6-4D36-9FC4-1EF5B78D6958}" type="slidenum">
              <a:rPr lang="en-GB" smtClean="0"/>
              <a:t>9</a:t>
            </a:fld>
            <a:endParaRPr lang="en-GB" dirty="0"/>
          </a:p>
        </p:txBody>
      </p:sp>
    </p:spTree>
    <p:extLst>
      <p:ext uri="{BB962C8B-B14F-4D97-AF65-F5344CB8AC3E}">
        <p14:creationId xmlns:p14="http://schemas.microsoft.com/office/powerpoint/2010/main" val="121139433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D6FAFB-D452-4756-BD69-F4EBF88EC072}"/>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Lst>
          </a:blip>
          <a:stretch>
            <a:fillRect/>
          </a:stretch>
        </p:blipFill>
        <p:spPr>
          <a:xfrm>
            <a:off x="513371" y="376519"/>
            <a:ext cx="6396034"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a:solidFill>
                  <a:srgbClr val="1E3A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60183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
        <p:nvSpPr>
          <p:cNvPr id="6" name="Content Placeholder 2">
            <a:extLst>
              <a:ext uri="{FF2B5EF4-FFF2-40B4-BE49-F238E27FC236}">
                <a16:creationId xmlns:a16="http://schemas.microsoft.com/office/drawing/2014/main" id="{9C1F305C-B54F-4D61-B840-6077555E99EF}"/>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a:extLst>
              <a:ext uri="{FF2B5EF4-FFF2-40B4-BE49-F238E27FC236}">
                <a16:creationId xmlns:a16="http://schemas.microsoft.com/office/drawing/2014/main" id="{06C04C8C-8058-4E89-8CB3-EA1BB0976012}"/>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a:extLst>
              <a:ext uri="{FF2B5EF4-FFF2-40B4-BE49-F238E27FC236}">
                <a16:creationId xmlns:a16="http://schemas.microsoft.com/office/drawing/2014/main" id="{1F304ABC-A4AF-4629-BAB2-C99C9C5A640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577674" y="197855"/>
            <a:ext cx="3395310" cy="1111719"/>
          </a:xfrm>
          <a:prstGeom prst="rect">
            <a:avLst/>
          </a:prstGeom>
        </p:spPr>
      </p:pic>
    </p:spTree>
    <p:extLst>
      <p:ext uri="{BB962C8B-B14F-4D97-AF65-F5344CB8AC3E}">
        <p14:creationId xmlns:p14="http://schemas.microsoft.com/office/powerpoint/2010/main" val="270148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D4987C-B236-43E3-AED4-5964039935DB}"/>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Lst>
          </a:blip>
          <a:stretch>
            <a:fillRect/>
          </a:stretch>
        </p:blipFill>
        <p:spPr>
          <a:xfrm>
            <a:off x="513371" y="376519"/>
            <a:ext cx="6396034" cy="6858000"/>
          </a:xfrm>
          <a:prstGeom prst="rect">
            <a:avLst/>
          </a:prstGeom>
        </p:spPr>
      </p:pic>
      <p:sp>
        <p:nvSpPr>
          <p:cNvPr id="2" name="Title 1"/>
          <p:cNvSpPr>
            <a:spLocks noGrp="1"/>
          </p:cNvSpPr>
          <p:nvPr>
            <p:ph type="title"/>
          </p:nvPr>
        </p:nvSpPr>
        <p:spPr>
          <a:xfrm>
            <a:off x="684276" y="355601"/>
            <a:ext cx="10515600" cy="901700"/>
          </a:xfrm>
        </p:spPr>
        <p:txBody>
          <a:bodyPr/>
          <a:lstStyle>
            <a:lvl1pPr>
              <a:defRPr>
                <a:solidFill>
                  <a:srgbClr val="02468D"/>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Rectangle 3">
            <a:extLst>
              <a:ext uri="{FF2B5EF4-FFF2-40B4-BE49-F238E27FC236}">
                <a16:creationId xmlns:a16="http://schemas.microsoft.com/office/drawing/2014/main" id="{458C9E9B-9B69-46C2-861F-1005C157FB5F}"/>
              </a:ext>
            </a:extLst>
          </p:cNvPr>
          <p:cNvSpPr/>
          <p:nvPr userDrawn="1"/>
        </p:nvSpPr>
        <p:spPr bwMode="gray">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b"/>
          <a:lstStyle/>
          <a:p>
            <a:pPr algn="l"/>
            <a:endParaRPr lang="en-GB" sz="700" dirty="0">
              <a:solidFill>
                <a:srgbClr val="585858"/>
              </a:solidFill>
            </a:endParaRPr>
          </a:p>
        </p:txBody>
      </p:sp>
      <p:sp>
        <p:nvSpPr>
          <p:cNvPr id="3" name="Rectangle: Rounded Corners 2">
            <a:extLst>
              <a:ext uri="{FF2B5EF4-FFF2-40B4-BE49-F238E27FC236}">
                <a16:creationId xmlns:a16="http://schemas.microsoft.com/office/drawing/2014/main" id="{F4BA6FD8-05FD-4449-A679-8B36E127D316}"/>
              </a:ext>
            </a:extLst>
          </p:cNvPr>
          <p:cNvSpPr/>
          <p:nvPr userDrawn="1"/>
        </p:nvSpPr>
        <p:spPr bwMode="gray">
          <a:xfrm>
            <a:off x="88076" y="68824"/>
            <a:ext cx="12014200" cy="1308101"/>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Tree>
    <p:extLst>
      <p:ext uri="{BB962C8B-B14F-4D97-AF65-F5344CB8AC3E}">
        <p14:creationId xmlns:p14="http://schemas.microsoft.com/office/powerpoint/2010/main" val="1422219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AD739-7282-400F-A36C-8F0B26D20A0B}"/>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Lst>
          </a:blip>
          <a:stretch>
            <a:fillRect/>
          </a:stretch>
        </p:blipFill>
        <p:spPr>
          <a:xfrm>
            <a:off x="513371" y="376519"/>
            <a:ext cx="6396034" cy="6858000"/>
          </a:xfrm>
          <a:prstGeom prst="rect">
            <a:avLst/>
          </a:prstGeom>
        </p:spPr>
      </p:pic>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Tree>
    <p:extLst>
      <p:ext uri="{BB962C8B-B14F-4D97-AF65-F5344CB8AC3E}">
        <p14:creationId xmlns:p14="http://schemas.microsoft.com/office/powerpoint/2010/main" val="131032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5CED59-3D4B-40DA-A3F4-9078435E4AE7}"/>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Lst>
          </a:blip>
          <a:stretch>
            <a:fillRect/>
          </a:stretch>
        </p:blipFill>
        <p:spPr>
          <a:xfrm>
            <a:off x="513371" y="376519"/>
            <a:ext cx="6396034" cy="6858000"/>
          </a:xfrm>
          <a:prstGeom prst="rect">
            <a:avLst/>
          </a:prstGeom>
        </p:spPr>
      </p:pic>
      <p:sp>
        <p:nvSpPr>
          <p:cNvPr id="2" name="Title 1"/>
          <p:cNvSpPr>
            <a:spLocks noGrp="1"/>
          </p:cNvSpPr>
          <p:nvPr>
            <p:ph type="title"/>
          </p:nvPr>
        </p:nvSpPr>
        <p:spPr>
          <a:xfrm>
            <a:off x="838200" y="125054"/>
            <a:ext cx="10515600" cy="1325563"/>
          </a:xfrm>
        </p:spPr>
        <p:txBody>
          <a:bodyPr/>
          <a:lstStyle>
            <a:lvl1pPr>
              <a:tabLst>
                <a:tab pos="5383213" algn="l"/>
              </a:tabLst>
              <a:defRPr>
                <a:solidFill>
                  <a:srgbClr val="1E3A72"/>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7555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19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F5A92-0E85-4933-A918-AA384716D425}" type="slidenum">
              <a:rPr lang="en-GB" smtClean="0"/>
              <a:t>‹#›</a:t>
            </a:fld>
            <a:endParaRPr lang="en-GB" dirty="0"/>
          </a:p>
        </p:txBody>
      </p:sp>
    </p:spTree>
    <p:extLst>
      <p:ext uri="{BB962C8B-B14F-4D97-AF65-F5344CB8AC3E}">
        <p14:creationId xmlns:p14="http://schemas.microsoft.com/office/powerpoint/2010/main" val="3638587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312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276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12333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0753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756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spTree>
    <p:extLst>
      <p:ext uri="{BB962C8B-B14F-4D97-AF65-F5344CB8AC3E}">
        <p14:creationId xmlns:p14="http://schemas.microsoft.com/office/powerpoint/2010/main" val="336855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pic>
        <p:nvPicPr>
          <p:cNvPr id="9" name="Picture 8">
            <a:extLst>
              <a:ext uri="{FF2B5EF4-FFF2-40B4-BE49-F238E27FC236}">
                <a16:creationId xmlns:a16="http://schemas.microsoft.com/office/drawing/2014/main" id="{A869AAB5-2DC0-46D4-832D-4D500E70CB35}"/>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411889" y="229459"/>
            <a:ext cx="2328672" cy="1048512"/>
          </a:xfrm>
          <a:prstGeom prst="rect">
            <a:avLst/>
          </a:prstGeom>
        </p:spPr>
      </p:pic>
    </p:spTree>
    <p:extLst>
      <p:ext uri="{BB962C8B-B14F-4D97-AF65-F5344CB8AC3E}">
        <p14:creationId xmlns:p14="http://schemas.microsoft.com/office/powerpoint/2010/main" val="234699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pic>
        <p:nvPicPr>
          <p:cNvPr id="9" name="Picture 8">
            <a:extLst>
              <a:ext uri="{FF2B5EF4-FFF2-40B4-BE49-F238E27FC236}">
                <a16:creationId xmlns:a16="http://schemas.microsoft.com/office/drawing/2014/main" id="{A869AAB5-2DC0-46D4-832D-4D500E70CB35}"/>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411889" y="229459"/>
            <a:ext cx="2328672" cy="1048512"/>
          </a:xfrm>
          <a:prstGeom prst="rect">
            <a:avLst/>
          </a:prstGeom>
        </p:spPr>
      </p:pic>
      <p:sp>
        <p:nvSpPr>
          <p:cNvPr id="6" name="Content Placeholder 2">
            <a:extLst>
              <a:ext uri="{FF2B5EF4-FFF2-40B4-BE49-F238E27FC236}">
                <a16:creationId xmlns:a16="http://schemas.microsoft.com/office/drawing/2014/main" id="{74461237-E4F6-4D57-ADC6-6AF233225F25}"/>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a:extLst>
              <a:ext uri="{FF2B5EF4-FFF2-40B4-BE49-F238E27FC236}">
                <a16:creationId xmlns:a16="http://schemas.microsoft.com/office/drawing/2014/main" id="{BE42CA2D-0BC6-490E-A1C7-A25B07006D48}"/>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4464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pic>
        <p:nvPicPr>
          <p:cNvPr id="9" name="Picture 8">
            <a:extLst>
              <a:ext uri="{FF2B5EF4-FFF2-40B4-BE49-F238E27FC236}">
                <a16:creationId xmlns:a16="http://schemas.microsoft.com/office/drawing/2014/main" id="{E2FE829A-D489-437B-99C6-ABCEFBD77712}"/>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582577" y="238603"/>
            <a:ext cx="2157984" cy="1030224"/>
          </a:xfrm>
          <a:prstGeom prst="rect">
            <a:avLst/>
          </a:prstGeom>
        </p:spPr>
      </p:pic>
    </p:spTree>
    <p:extLst>
      <p:ext uri="{BB962C8B-B14F-4D97-AF65-F5344CB8AC3E}">
        <p14:creationId xmlns:p14="http://schemas.microsoft.com/office/powerpoint/2010/main" val="418344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pic>
        <p:nvPicPr>
          <p:cNvPr id="9" name="Picture 8">
            <a:extLst>
              <a:ext uri="{FF2B5EF4-FFF2-40B4-BE49-F238E27FC236}">
                <a16:creationId xmlns:a16="http://schemas.microsoft.com/office/drawing/2014/main" id="{E2FE829A-D489-437B-99C6-ABCEFBD77712}"/>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582577" y="238603"/>
            <a:ext cx="2157984" cy="1030224"/>
          </a:xfrm>
          <a:prstGeom prst="rect">
            <a:avLst/>
          </a:prstGeom>
        </p:spPr>
      </p:pic>
      <p:sp>
        <p:nvSpPr>
          <p:cNvPr id="10" name="Content Placeholder 2">
            <a:extLst>
              <a:ext uri="{FF2B5EF4-FFF2-40B4-BE49-F238E27FC236}">
                <a16:creationId xmlns:a16="http://schemas.microsoft.com/office/drawing/2014/main" id="{025346FD-9CBD-42B6-8C6A-4E94D4DCF297}"/>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3">
            <a:extLst>
              <a:ext uri="{FF2B5EF4-FFF2-40B4-BE49-F238E27FC236}">
                <a16:creationId xmlns:a16="http://schemas.microsoft.com/office/drawing/2014/main" id="{769A930A-D408-4CB2-A708-A0424BB6C1D3}"/>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9336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pic>
        <p:nvPicPr>
          <p:cNvPr id="9" name="Picture 8">
            <a:extLst>
              <a:ext uri="{FF2B5EF4-FFF2-40B4-BE49-F238E27FC236}">
                <a16:creationId xmlns:a16="http://schemas.microsoft.com/office/drawing/2014/main" id="{63314AFA-C07A-4EE5-A204-C0C3115C24D8}"/>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076609" y="235555"/>
            <a:ext cx="2663952" cy="1036320"/>
          </a:xfrm>
          <a:prstGeom prst="rect">
            <a:avLst/>
          </a:prstGeom>
        </p:spPr>
      </p:pic>
    </p:spTree>
    <p:extLst>
      <p:ext uri="{BB962C8B-B14F-4D97-AF65-F5344CB8AC3E}">
        <p14:creationId xmlns:p14="http://schemas.microsoft.com/office/powerpoint/2010/main" val="325720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pic>
        <p:nvPicPr>
          <p:cNvPr id="9" name="Picture 8">
            <a:extLst>
              <a:ext uri="{FF2B5EF4-FFF2-40B4-BE49-F238E27FC236}">
                <a16:creationId xmlns:a16="http://schemas.microsoft.com/office/drawing/2014/main" id="{63314AFA-C07A-4EE5-A204-C0C3115C24D8}"/>
              </a:ext>
            </a:extLst>
          </p:cNvPr>
          <p:cNvPicPr>
            <a:picLocks noChangeAspect="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076609" y="235555"/>
            <a:ext cx="2663952" cy="1036320"/>
          </a:xfrm>
          <a:prstGeom prst="rect">
            <a:avLst/>
          </a:prstGeom>
        </p:spPr>
      </p:pic>
      <p:sp>
        <p:nvSpPr>
          <p:cNvPr id="6" name="Content Placeholder 2">
            <a:extLst>
              <a:ext uri="{FF2B5EF4-FFF2-40B4-BE49-F238E27FC236}">
                <a16:creationId xmlns:a16="http://schemas.microsoft.com/office/drawing/2014/main" id="{C31B427D-C162-48AA-B37B-A2FE3D16FE8E}"/>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a:extLst>
              <a:ext uri="{FF2B5EF4-FFF2-40B4-BE49-F238E27FC236}">
                <a16:creationId xmlns:a16="http://schemas.microsoft.com/office/drawing/2014/main" id="{8189D40E-1A9F-4AC2-8CFE-6DA9AD46E346}"/>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542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25"/>
            <a:ext cx="10515600" cy="1325563"/>
          </a:xfrm>
        </p:spPr>
        <p:txBody>
          <a:bodyPr/>
          <a:lstStyle/>
          <a:p>
            <a:r>
              <a:rPr lang="en-US"/>
              <a:t>Click to edit Master title style</a:t>
            </a:r>
            <a:endParaRPr lang="en-GB" dirty="0"/>
          </a:p>
        </p:txBody>
      </p:sp>
      <p:sp>
        <p:nvSpPr>
          <p:cNvPr id="3"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Rounded Corners 6">
            <a:extLst>
              <a:ext uri="{FF2B5EF4-FFF2-40B4-BE49-F238E27FC236}">
                <a16:creationId xmlns:a16="http://schemas.microsoft.com/office/drawing/2014/main" id="{179963D5-1EF0-46A6-A3B2-6993E0CC3F27}"/>
              </a:ext>
            </a:extLst>
          </p:cNvPr>
          <p:cNvSpPr/>
          <p:nvPr userDrawn="1"/>
        </p:nvSpPr>
        <p:spPr bwMode="gray">
          <a:xfrm>
            <a:off x="62321" y="78234"/>
            <a:ext cx="12065000" cy="1350962"/>
          </a:xfrm>
          <a:prstGeom prst="roundRect">
            <a:avLst>
              <a:gd name="adj" fmla="val 2595"/>
            </a:avLst>
          </a:prstGeom>
          <a:noFill/>
          <a:ln w="28575">
            <a:solidFill>
              <a:srgbClr val="888DC2"/>
            </a:solidFill>
          </a:ln>
          <a:effectLst/>
        </p:spPr>
        <p:txBody>
          <a:bodyPr lIns="0" tIns="0" rIns="0" bIns="0" rtlCol="0" anchor="b"/>
          <a:lstStyle/>
          <a:p>
            <a:pPr algn="l"/>
            <a:endParaRPr lang="en-GB" sz="700" dirty="0">
              <a:solidFill>
                <a:srgbClr val="585858"/>
              </a:solidFill>
            </a:endParaRPr>
          </a:p>
        </p:txBody>
      </p:sp>
      <p:pic>
        <p:nvPicPr>
          <p:cNvPr id="9" name="Picture 8">
            <a:extLst>
              <a:ext uri="{FF2B5EF4-FFF2-40B4-BE49-F238E27FC236}">
                <a16:creationId xmlns:a16="http://schemas.microsoft.com/office/drawing/2014/main" id="{AE6C3E3E-8E20-48FC-9B65-6C90F8075B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577674" y="197855"/>
            <a:ext cx="3395310" cy="1111719"/>
          </a:xfrm>
          <a:prstGeom prst="rect">
            <a:avLst/>
          </a:prstGeom>
        </p:spPr>
      </p:pic>
    </p:spTree>
    <p:extLst>
      <p:ext uri="{BB962C8B-B14F-4D97-AF65-F5344CB8AC3E}">
        <p14:creationId xmlns:p14="http://schemas.microsoft.com/office/powerpoint/2010/main" val="221880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53">
            <a:extLst>
              <a:ext uri="{FF2B5EF4-FFF2-40B4-BE49-F238E27FC236}">
                <a16:creationId xmlns:a16="http://schemas.microsoft.com/office/drawing/2014/main" id="{5DA1C741-B473-4026-AD6E-15692CC12A66}"/>
              </a:ext>
            </a:extLst>
          </p:cNvPr>
          <p:cNvSpPr>
            <a:spLocks noChangeArrowheads="1"/>
          </p:cNvSpPr>
          <p:nvPr userDrawn="1"/>
        </p:nvSpPr>
        <p:spPr bwMode="gray">
          <a:xfrm>
            <a:off x="10323056" y="6492875"/>
            <a:ext cx="1758454" cy="2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r>
              <a:rPr lang="en-US" altLang="en-US" sz="700" dirty="0">
                <a:solidFill>
                  <a:srgbClr val="585858"/>
                </a:solidFill>
              </a:rPr>
              <a:t> © ESR Technology | </a:t>
            </a:r>
            <a:fld id="{FD0CC803-C305-4C1D-999E-1FF75E2059A6}" type="datetime1">
              <a:rPr lang="en-GB" altLang="en-US" sz="700" smtClean="0">
                <a:solidFill>
                  <a:srgbClr val="585858"/>
                </a:solidFill>
              </a:rPr>
              <a:t>01/11/2022</a:t>
            </a:fld>
            <a:r>
              <a:rPr lang="en-US" altLang="en-US" sz="700" dirty="0">
                <a:solidFill>
                  <a:srgbClr val="5F5F5F"/>
                </a:solidFill>
              </a:rPr>
              <a:t> | PAGE</a:t>
            </a:r>
            <a:r>
              <a:rPr lang="de-DE" altLang="en-US" sz="700" dirty="0">
                <a:solidFill>
                  <a:srgbClr val="5F5F5F"/>
                </a:solidFill>
              </a:rPr>
              <a:t> </a:t>
            </a:r>
            <a:fld id="{9E8107BB-2FEA-42DE-BFD8-999560CBF1D4}" type="slidenum">
              <a:rPr lang="de-DE" altLang="en-US" sz="700">
                <a:solidFill>
                  <a:srgbClr val="5F5F5F"/>
                </a:solidFill>
              </a:rPr>
              <a:pPr algn="l"/>
              <a:t>‹#›</a:t>
            </a:fld>
            <a:endParaRPr lang="de-DE" altLang="en-US" sz="700" dirty="0">
              <a:solidFill>
                <a:srgbClr val="5F5F5F"/>
              </a:solidFill>
            </a:endParaRPr>
          </a:p>
        </p:txBody>
      </p:sp>
    </p:spTree>
    <p:extLst>
      <p:ext uri="{BB962C8B-B14F-4D97-AF65-F5344CB8AC3E}">
        <p14:creationId xmlns:p14="http://schemas.microsoft.com/office/powerpoint/2010/main" val="91902051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3" r:id="rId4"/>
    <p:sldLayoutId id="2147483660" r:id="rId5"/>
    <p:sldLayoutId id="2147483664" r:id="rId6"/>
    <p:sldLayoutId id="2147483661" r:id="rId7"/>
    <p:sldLayoutId id="2147483665" r:id="rId8"/>
    <p:sldLayoutId id="2147483662" r:id="rId9"/>
    <p:sldLayoutId id="2147483666" r:id="rId10"/>
    <p:sldLayoutId id="2147483654" r:id="rId11"/>
    <p:sldLayoutId id="2147483668" r:id="rId12"/>
    <p:sldLayoutId id="2147483652" r:id="rId13"/>
    <p:sldLayoutId id="2147483653" r:id="rId14"/>
    <p:sldLayoutId id="2147483655" r:id="rId15"/>
    <p:sldLayoutId id="2147483656"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kern="1200">
          <a:solidFill>
            <a:srgbClr val="1E3A7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1E3A72"/>
        </a:buClr>
        <a:buFont typeface="Arial" panose="020B0604020202020204" pitchFamily="34" charset="0"/>
        <a:buChar char="•"/>
        <a:defRPr sz="2800" kern="1200">
          <a:solidFill>
            <a:schemeClr val="bg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E3A72"/>
        </a:buClr>
        <a:buFont typeface="Arial" panose="020B0604020202020204" pitchFamily="34" charset="0"/>
        <a:buChar char="•"/>
        <a:defRPr sz="2400" kern="120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E3A72"/>
        </a:buClr>
        <a:buFont typeface="Arial" panose="020B0604020202020204" pitchFamily="34" charset="0"/>
        <a:buChar char="•"/>
        <a:defRPr sz="2000" kern="120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E3A72"/>
        </a:buClr>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E3A72"/>
        </a:buClr>
        <a:buFont typeface="Arial" panose="020B0604020202020204" pitchFamily="34" charset="0"/>
        <a:buChar char="•"/>
        <a:defRPr sz="18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andrew.benton@esrtechnology.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mailto:neil.ketchell@esrtechnology.com" TargetMode="External"/><Relationship Id="rId4" Type="http://schemas.openxmlformats.org/officeDocument/2006/relationships/hyperlink" Target="mailto:greg.kelly@esrtechnology.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D7F96E-751D-4E28-987E-F1F1FC8C66B2}"/>
              </a:ext>
            </a:extLst>
          </p:cNvPr>
          <p:cNvPicPr>
            <a:picLocks noChangeAspect="1"/>
          </p:cNvPicPr>
          <p:nvPr/>
        </p:nvPicPr>
        <p:blipFill rotWithShape="1">
          <a:blip r:embed="rId3">
            <a:extLst>
              <a:ext uri="{28A0092B-C50C-407E-A947-70E740481C1C}">
                <a14:useLocalDpi xmlns:a14="http://schemas.microsoft.com/office/drawing/2010/main" val="0"/>
              </a:ext>
            </a:extLst>
          </a:blip>
          <a:srcRect l="68084" t="86799"/>
          <a:stretch/>
        </p:blipFill>
        <p:spPr>
          <a:xfrm>
            <a:off x="420675" y="5408198"/>
            <a:ext cx="2856831" cy="664644"/>
          </a:xfrm>
          <a:prstGeom prst="rect">
            <a:avLst/>
          </a:prstGeom>
        </p:spPr>
      </p:pic>
      <p:sp>
        <p:nvSpPr>
          <p:cNvPr id="2" name="Title 1"/>
          <p:cNvSpPr>
            <a:spLocks noGrp="1"/>
          </p:cNvSpPr>
          <p:nvPr>
            <p:ph type="ctrTitle"/>
          </p:nvPr>
        </p:nvSpPr>
        <p:spPr>
          <a:xfrm>
            <a:off x="385896" y="1117480"/>
            <a:ext cx="5997210" cy="2730037"/>
          </a:xfrm>
        </p:spPr>
        <p:txBody>
          <a:bodyPr anchor="b">
            <a:normAutofit/>
          </a:bodyPr>
          <a:lstStyle/>
          <a:p>
            <a:pPr algn="l"/>
            <a:r>
              <a:rPr lang="en-GB" sz="4800" dirty="0">
                <a:solidFill>
                  <a:schemeClr val="accent1">
                    <a:lumMod val="50000"/>
                  </a:schemeClr>
                </a:solidFill>
                <a:latin typeface="Arial" panose="020B0604020202020204" pitchFamily="34" charset="0"/>
                <a:cs typeface="Arial" panose="020B0604020202020204" pitchFamily="34" charset="0"/>
              </a:rPr>
              <a:t>Assessment of Vent Pipework Structural Support Response to Internal Explosion</a:t>
            </a:r>
          </a:p>
        </p:txBody>
      </p:sp>
      <p:sp>
        <p:nvSpPr>
          <p:cNvPr id="3" name="Subtitle 2"/>
          <p:cNvSpPr>
            <a:spLocks noGrp="1"/>
          </p:cNvSpPr>
          <p:nvPr>
            <p:ph type="subTitle" idx="1"/>
          </p:nvPr>
        </p:nvSpPr>
        <p:spPr>
          <a:xfrm>
            <a:off x="420675" y="3807510"/>
            <a:ext cx="5860161" cy="1655762"/>
          </a:xfrm>
          <a:ln>
            <a:noFill/>
          </a:ln>
        </p:spPr>
        <p:txBody>
          <a:bodyPr anchor="t">
            <a:normAutofit/>
          </a:bodyPr>
          <a:lstStyle/>
          <a:p>
            <a:endParaRPr lang="en-GB" sz="1800" dirty="0">
              <a:solidFill>
                <a:srgbClr val="0070C0"/>
              </a:solidFill>
              <a:latin typeface="Arial" panose="020B0604020202020204" pitchFamily="34" charset="0"/>
              <a:cs typeface="Arial" panose="020B0604020202020204" pitchFamily="34" charset="0"/>
            </a:endParaRPr>
          </a:p>
          <a:p>
            <a:pPr algn="l"/>
            <a:r>
              <a:rPr lang="en-GB" sz="2800" dirty="0">
                <a:solidFill>
                  <a:schemeClr val="accent1">
                    <a:lumMod val="50000"/>
                  </a:schemeClr>
                </a:solidFill>
                <a:latin typeface="Arial" panose="020B0604020202020204" pitchFamily="34" charset="0"/>
                <a:cs typeface="Arial" panose="020B0604020202020204" pitchFamily="34" charset="0"/>
              </a:rPr>
              <a:t>Hazards 32 Conference</a:t>
            </a:r>
          </a:p>
          <a:p>
            <a:pPr algn="l"/>
            <a:r>
              <a:rPr lang="en-GB" sz="1400" dirty="0">
                <a:solidFill>
                  <a:schemeClr val="accent1">
                    <a:lumMod val="50000"/>
                  </a:schemeClr>
                </a:solidFill>
              </a:rPr>
              <a:t>Andrew Benton, ESR Technology</a:t>
            </a:r>
            <a:endParaRPr lang="en-GB" sz="1400" dirty="0">
              <a:solidFill>
                <a:schemeClr val="accent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9278083" y="591471"/>
            <a:ext cx="1639088"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Space and Vacuum</a:t>
            </a:r>
          </a:p>
        </p:txBody>
      </p:sp>
      <p:sp>
        <p:nvSpPr>
          <p:cNvPr id="12" name="TextBox 11"/>
          <p:cNvSpPr txBox="1"/>
          <p:nvPr/>
        </p:nvSpPr>
        <p:spPr>
          <a:xfrm>
            <a:off x="7279881" y="4124765"/>
            <a:ext cx="1236022"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Management</a:t>
            </a:r>
          </a:p>
        </p:txBody>
      </p:sp>
      <p:sp>
        <p:nvSpPr>
          <p:cNvPr id="13" name="TextBox 12"/>
          <p:cNvSpPr txBox="1"/>
          <p:nvPr/>
        </p:nvSpPr>
        <p:spPr>
          <a:xfrm>
            <a:off x="8972367" y="4124765"/>
            <a:ext cx="2574002"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Non-Destructive Testing</a:t>
            </a:r>
          </a:p>
        </p:txBody>
      </p:sp>
      <p:sp>
        <p:nvSpPr>
          <p:cNvPr id="14" name="TextBox 13"/>
          <p:cNvSpPr txBox="1"/>
          <p:nvPr/>
        </p:nvSpPr>
        <p:spPr>
          <a:xfrm>
            <a:off x="7235866" y="588051"/>
            <a:ext cx="1715859"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Materials Engineering</a:t>
            </a:r>
          </a:p>
        </p:txBody>
      </p:sp>
      <p:pic>
        <p:nvPicPr>
          <p:cNvPr id="16" name="Picture 15">
            <a:extLst>
              <a:ext uri="{FF2B5EF4-FFF2-40B4-BE49-F238E27FC236}">
                <a16:creationId xmlns:a16="http://schemas.microsoft.com/office/drawing/2014/main" id="{C0C09828-E7EF-49CC-B951-75F4BC9D6E8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007803" y="2526358"/>
            <a:ext cx="1639088" cy="1639088"/>
          </a:xfrm>
          <a:prstGeom prst="rect">
            <a:avLst/>
          </a:prstGeom>
        </p:spPr>
      </p:pic>
      <p:pic>
        <p:nvPicPr>
          <p:cNvPr id="18" name="Picture 17">
            <a:extLst>
              <a:ext uri="{FF2B5EF4-FFF2-40B4-BE49-F238E27FC236}">
                <a16:creationId xmlns:a16="http://schemas.microsoft.com/office/drawing/2014/main" id="{C5CBA2BE-53DA-487D-9E66-3752F19E430E}"/>
              </a:ext>
            </a:extLst>
          </p:cNvPr>
          <p:cNvPicPr/>
          <p:nvPr/>
        </p:nvPicPr>
        <p:blipFill>
          <a:blip r:embed="rId5">
            <a:extLst>
              <a:ext uri="{28A0092B-C50C-407E-A947-70E740481C1C}">
                <a14:useLocalDpi xmlns:a14="http://schemas.microsoft.com/office/drawing/2010/main" val="0"/>
              </a:ext>
            </a:extLst>
          </a:blip>
          <a:srcRect l="13672" r="13672"/>
          <a:stretch/>
        </p:blipFill>
        <p:spPr bwMode="auto">
          <a:xfrm>
            <a:off x="7340423" y="2537563"/>
            <a:ext cx="1620000" cy="1620000"/>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84510435-5655-4357-8E6F-F8E5DA1DC9CB}"/>
              </a:ext>
            </a:extLst>
          </p:cNvPr>
          <p:cNvSpPr txBox="1"/>
          <p:nvPr/>
        </p:nvSpPr>
        <p:spPr>
          <a:xfrm rot="16200000">
            <a:off x="6197341" y="1451805"/>
            <a:ext cx="1989118"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Industrial Tribology and </a:t>
            </a:r>
          </a:p>
        </p:txBody>
      </p:sp>
      <p:sp>
        <p:nvSpPr>
          <p:cNvPr id="20" name="TextBox 19">
            <a:extLst>
              <a:ext uri="{FF2B5EF4-FFF2-40B4-BE49-F238E27FC236}">
                <a16:creationId xmlns:a16="http://schemas.microsoft.com/office/drawing/2014/main" id="{0E9C000A-0A4A-4F8B-AA19-C9C8C8AA80F0}"/>
              </a:ext>
            </a:extLst>
          </p:cNvPr>
          <p:cNvSpPr txBox="1"/>
          <p:nvPr/>
        </p:nvSpPr>
        <p:spPr>
          <a:xfrm rot="5400000">
            <a:off x="10286852" y="1140615"/>
            <a:ext cx="981687"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Tribology</a:t>
            </a:r>
          </a:p>
        </p:txBody>
      </p:sp>
      <p:sp>
        <p:nvSpPr>
          <p:cNvPr id="21" name="TextBox 20">
            <a:extLst>
              <a:ext uri="{FF2B5EF4-FFF2-40B4-BE49-F238E27FC236}">
                <a16:creationId xmlns:a16="http://schemas.microsoft.com/office/drawing/2014/main" id="{64B2FA9F-643B-435D-84FE-6A09FB2BB6B2}"/>
              </a:ext>
            </a:extLst>
          </p:cNvPr>
          <p:cNvSpPr txBox="1"/>
          <p:nvPr/>
        </p:nvSpPr>
        <p:spPr>
          <a:xfrm rot="5400000">
            <a:off x="6606413" y="3638715"/>
            <a:ext cx="1228307"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Safety &amp; Risk</a:t>
            </a:r>
          </a:p>
        </p:txBody>
      </p:sp>
      <p:pic>
        <p:nvPicPr>
          <p:cNvPr id="23" name="Picture 22">
            <a:extLst>
              <a:ext uri="{FF2B5EF4-FFF2-40B4-BE49-F238E27FC236}">
                <a16:creationId xmlns:a16="http://schemas.microsoft.com/office/drawing/2014/main" id="{6F8FB0CC-B42B-4F97-866D-9D209C1A41E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86427" y="4849119"/>
            <a:ext cx="3905386" cy="1228307"/>
          </a:xfrm>
          <a:prstGeom prst="rect">
            <a:avLst/>
          </a:prstGeom>
        </p:spPr>
      </p:pic>
      <p:pic>
        <p:nvPicPr>
          <p:cNvPr id="29" name="Picture 28">
            <a:extLst>
              <a:ext uri="{FF2B5EF4-FFF2-40B4-BE49-F238E27FC236}">
                <a16:creationId xmlns:a16="http://schemas.microsoft.com/office/drawing/2014/main" id="{9100BACE-E3B8-4611-8632-5800909FFCC4}"/>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001763" y="862499"/>
            <a:ext cx="1620000" cy="1620000"/>
          </a:xfrm>
          <a:prstGeom prst="rect">
            <a:avLst/>
          </a:prstGeom>
        </p:spPr>
      </p:pic>
      <p:pic>
        <p:nvPicPr>
          <p:cNvPr id="30" name="Picture 29">
            <a:extLst>
              <a:ext uri="{FF2B5EF4-FFF2-40B4-BE49-F238E27FC236}">
                <a16:creationId xmlns:a16="http://schemas.microsoft.com/office/drawing/2014/main" id="{12DFE2F0-CAC4-4371-8408-75902488B087}"/>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t="-1388"/>
          <a:stretch/>
        </p:blipFill>
        <p:spPr>
          <a:xfrm>
            <a:off x="7331725" y="862499"/>
            <a:ext cx="1620000" cy="1620000"/>
          </a:xfrm>
          <a:prstGeom prst="rect">
            <a:avLst/>
          </a:prstGeom>
          <a:ln w="3175">
            <a:solidFill>
              <a:schemeClr val="bg1">
                <a:lumMod val="75000"/>
              </a:schemeClr>
            </a:solidFill>
          </a:ln>
        </p:spPr>
      </p:pic>
      <p:sp>
        <p:nvSpPr>
          <p:cNvPr id="22" name="TextBox 21">
            <a:extLst>
              <a:ext uri="{FF2B5EF4-FFF2-40B4-BE49-F238E27FC236}">
                <a16:creationId xmlns:a16="http://schemas.microsoft.com/office/drawing/2014/main" id="{8AE5EE52-98CC-4074-8A6E-6BC4106947D5}"/>
              </a:ext>
            </a:extLst>
          </p:cNvPr>
          <p:cNvSpPr txBox="1"/>
          <p:nvPr/>
        </p:nvSpPr>
        <p:spPr>
          <a:xfrm rot="16200000">
            <a:off x="10141290" y="3476961"/>
            <a:ext cx="1216999" cy="261610"/>
          </a:xfrm>
          <a:prstGeom prst="rect">
            <a:avLst/>
          </a:prstGeom>
          <a:noFill/>
        </p:spPr>
        <p:txBody>
          <a:bodyPr wrap="square" rtlCol="0">
            <a:spAutoFit/>
          </a:bodyPr>
          <a:lstStyle/>
          <a:p>
            <a:r>
              <a:rPr lang="en-GB" sz="1100" b="1" dirty="0">
                <a:solidFill>
                  <a:srgbClr val="1E3A72"/>
                </a:solidFill>
                <a:latin typeface="Arial" panose="020B0604020202020204" pitchFamily="34" charset="0"/>
                <a:cs typeface="Arial" panose="020B0604020202020204" pitchFamily="34" charset="0"/>
              </a:rPr>
              <a:t>Good Practice</a:t>
            </a:r>
          </a:p>
        </p:txBody>
      </p:sp>
      <p:cxnSp>
        <p:nvCxnSpPr>
          <p:cNvPr id="6" name="Straight Connector 5">
            <a:extLst>
              <a:ext uri="{FF2B5EF4-FFF2-40B4-BE49-F238E27FC236}">
                <a16:creationId xmlns:a16="http://schemas.microsoft.com/office/drawing/2014/main" id="{746608A6-9CAF-4E95-A0A0-56C0A406E605}"/>
              </a:ext>
            </a:extLst>
          </p:cNvPr>
          <p:cNvCxnSpPr/>
          <p:nvPr/>
        </p:nvCxnSpPr>
        <p:spPr>
          <a:xfrm>
            <a:off x="8300788" y="4265096"/>
            <a:ext cx="671579" cy="0"/>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269865-6B9A-49F5-9915-EEF4DD9782DB}"/>
              </a:ext>
            </a:extLst>
          </p:cNvPr>
          <p:cNvCxnSpPr>
            <a:cxnSpLocks/>
          </p:cNvCxnSpPr>
          <p:nvPr/>
        </p:nvCxnSpPr>
        <p:spPr>
          <a:xfrm>
            <a:off x="7206414" y="2597150"/>
            <a:ext cx="0" cy="530727"/>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B73E88-38BD-4C36-B825-7A899DD17A2D}"/>
              </a:ext>
            </a:extLst>
          </p:cNvPr>
          <p:cNvCxnSpPr>
            <a:cxnSpLocks/>
          </p:cNvCxnSpPr>
          <p:nvPr/>
        </p:nvCxnSpPr>
        <p:spPr>
          <a:xfrm>
            <a:off x="10756184" y="1707221"/>
            <a:ext cx="0" cy="1335366"/>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7EC02D-C841-4E38-8075-35C22436F01B}"/>
              </a:ext>
            </a:extLst>
          </p:cNvPr>
          <p:cNvCxnSpPr>
            <a:cxnSpLocks/>
          </p:cNvCxnSpPr>
          <p:nvPr/>
        </p:nvCxnSpPr>
        <p:spPr>
          <a:xfrm>
            <a:off x="8845370" y="732750"/>
            <a:ext cx="432713" cy="0"/>
          </a:xfrm>
          <a:prstGeom prst="line">
            <a:avLst/>
          </a:prstGeom>
          <a:ln w="38100">
            <a:solidFill>
              <a:srgbClr val="888D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20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Differential Force Results</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282886"/>
            <a:ext cx="10687756" cy="5222365"/>
          </a:xfrm>
        </p:spPr>
        <p:txBody>
          <a:bodyPr>
            <a:noAutofit/>
          </a:bodyPr>
          <a:lstStyle/>
          <a:p>
            <a:r>
              <a:rPr lang="en-GB" dirty="0"/>
              <a:t>Tip ignition case very slow burning through pipework until vessel then sudden acceleration</a:t>
            </a:r>
          </a:p>
          <a:p>
            <a:r>
              <a:rPr lang="en-GB" dirty="0"/>
              <a:t>Vessel ignition case immediate explosion</a:t>
            </a:r>
          </a:p>
          <a:p>
            <a:r>
              <a:rPr lang="en-GB" dirty="0"/>
              <a:t>Two phases with separate datasets:</a:t>
            </a:r>
          </a:p>
          <a:p>
            <a:pPr lvl="1">
              <a:buFont typeface="Courier New" panose="02070309020205020404" pitchFamily="49" charset="0"/>
              <a:buChar char="o"/>
            </a:pPr>
            <a:r>
              <a:rPr lang="en-GB" dirty="0"/>
              <a:t>‘Dynamic’ burning phase with highest/fluctuating pressures/forces</a:t>
            </a:r>
          </a:p>
          <a:p>
            <a:pPr lvl="1">
              <a:buFont typeface="Courier New" panose="02070309020205020404" pitchFamily="49" charset="0"/>
              <a:buChar char="o"/>
            </a:pPr>
            <a:r>
              <a:rPr lang="en-GB" dirty="0"/>
              <a:t>‘Static’ system depressurisation phase with stable pressures/forces</a:t>
            </a:r>
          </a:p>
          <a:p>
            <a:r>
              <a:rPr lang="en-GB" dirty="0"/>
              <a:t>Vessel ignition forces significantly larger than tip ignition</a:t>
            </a:r>
          </a:p>
          <a:p>
            <a:pPr lvl="1">
              <a:buFont typeface="Courier New" panose="02070309020205020404" pitchFamily="49" charset="0"/>
              <a:buChar char="o"/>
            </a:pPr>
            <a:r>
              <a:rPr lang="en-GB" dirty="0"/>
              <a:t>Venting while fuel being consumed within pipework</a:t>
            </a:r>
          </a:p>
          <a:p>
            <a:r>
              <a:rPr lang="en-GB" dirty="0"/>
              <a:t>Static phase forces generally similar as simple depressurisation of combustion products</a:t>
            </a:r>
          </a:p>
          <a:p>
            <a:r>
              <a:rPr lang="en-GB" dirty="0"/>
              <a:t>Larger forces associated with longer pipeline sections as greater time difference between flow at either end</a:t>
            </a:r>
          </a:p>
          <a:p>
            <a:endParaRPr lang="en-GB" dirty="0"/>
          </a:p>
          <a:p>
            <a:pPr>
              <a:buFont typeface="Courier New" panose="02070309020205020404" pitchFamily="49" charset="0"/>
              <a:buChar char="o"/>
            </a:pPr>
            <a:endParaRPr lang="en-GB" dirty="0"/>
          </a:p>
          <a:p>
            <a:endParaRPr lang="en-GB" dirty="0"/>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spTree>
    <p:extLst>
      <p:ext uri="{BB962C8B-B14F-4D97-AF65-F5344CB8AC3E}">
        <p14:creationId xmlns:p14="http://schemas.microsoft.com/office/powerpoint/2010/main" val="363520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Differential Force Time History Results</a:t>
            </a:r>
          </a:p>
        </p:txBody>
      </p:sp>
      <p:pic>
        <p:nvPicPr>
          <p:cNvPr id="5" name="Picture 4">
            <a:extLst>
              <a:ext uri="{FF2B5EF4-FFF2-40B4-BE49-F238E27FC236}">
                <a16:creationId xmlns:a16="http://schemas.microsoft.com/office/drawing/2014/main" id="{342C5CA7-BB10-9757-8250-890AF98033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89" y="1583756"/>
            <a:ext cx="5927606" cy="3872498"/>
          </a:xfrm>
          <a:prstGeom prst="rect">
            <a:avLst/>
          </a:prstGeom>
          <a:solidFill>
            <a:schemeClr val="bg1"/>
          </a:solidFill>
        </p:spPr>
      </p:pic>
      <p:pic>
        <p:nvPicPr>
          <p:cNvPr id="6" name="Picture 5" descr="Chart, histogram&#10;&#10;Description automatically generated">
            <a:extLst>
              <a:ext uri="{FF2B5EF4-FFF2-40B4-BE49-F238E27FC236}">
                <a16:creationId xmlns:a16="http://schemas.microsoft.com/office/drawing/2014/main" id="{4E876BCD-6B64-D52C-4D00-5246440B05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583756"/>
            <a:ext cx="5927606" cy="3872498"/>
          </a:xfrm>
          <a:prstGeom prst="rect">
            <a:avLst/>
          </a:prstGeom>
          <a:solidFill>
            <a:schemeClr val="bg1"/>
          </a:solidFill>
        </p:spPr>
      </p:pic>
      <p:sp>
        <p:nvSpPr>
          <p:cNvPr id="7" name="TextBox 6">
            <a:extLst>
              <a:ext uri="{FF2B5EF4-FFF2-40B4-BE49-F238E27FC236}">
                <a16:creationId xmlns:a16="http://schemas.microsoft.com/office/drawing/2014/main" id="{6853CBBC-A706-30BC-DEBC-80F8B4F3EBBB}"/>
              </a:ext>
            </a:extLst>
          </p:cNvPr>
          <p:cNvSpPr txBox="1"/>
          <p:nvPr/>
        </p:nvSpPr>
        <p:spPr>
          <a:xfrm>
            <a:off x="1432396" y="5566787"/>
            <a:ext cx="3406392" cy="369332"/>
          </a:xfrm>
          <a:prstGeom prst="rect">
            <a:avLst/>
          </a:prstGeom>
          <a:noFill/>
        </p:spPr>
        <p:txBody>
          <a:bodyPr wrap="square" rtlCol="0">
            <a:spAutoFit/>
          </a:bodyPr>
          <a:lstStyle/>
          <a:p>
            <a:pPr algn="ctr"/>
            <a:r>
              <a:rPr lang="en-GB" dirty="0"/>
              <a:t>Vessel Ignition Case</a:t>
            </a:r>
          </a:p>
        </p:txBody>
      </p:sp>
      <p:sp>
        <p:nvSpPr>
          <p:cNvPr id="10" name="TextBox 9">
            <a:extLst>
              <a:ext uri="{FF2B5EF4-FFF2-40B4-BE49-F238E27FC236}">
                <a16:creationId xmlns:a16="http://schemas.microsoft.com/office/drawing/2014/main" id="{68B2F346-E1B8-2A1F-0950-62CD59924391}"/>
              </a:ext>
            </a:extLst>
          </p:cNvPr>
          <p:cNvSpPr txBox="1"/>
          <p:nvPr/>
        </p:nvSpPr>
        <p:spPr>
          <a:xfrm>
            <a:off x="7419035" y="5566787"/>
            <a:ext cx="3406392" cy="369332"/>
          </a:xfrm>
          <a:prstGeom prst="rect">
            <a:avLst/>
          </a:prstGeom>
          <a:noFill/>
        </p:spPr>
        <p:txBody>
          <a:bodyPr wrap="square" rtlCol="0">
            <a:spAutoFit/>
          </a:bodyPr>
          <a:lstStyle/>
          <a:p>
            <a:pPr algn="ctr"/>
            <a:r>
              <a:rPr lang="en-GB" dirty="0"/>
              <a:t>Tip Ignition Case (Time Adjusted)</a:t>
            </a:r>
          </a:p>
        </p:txBody>
      </p:sp>
    </p:spTree>
    <p:extLst>
      <p:ext uri="{BB962C8B-B14F-4D97-AF65-F5344CB8AC3E}">
        <p14:creationId xmlns:p14="http://schemas.microsoft.com/office/powerpoint/2010/main" val="143251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Structural Response Modelling</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282886"/>
            <a:ext cx="10687756" cy="5222365"/>
          </a:xfrm>
        </p:spPr>
        <p:txBody>
          <a:bodyPr>
            <a:noAutofit/>
          </a:bodyPr>
          <a:lstStyle/>
          <a:p>
            <a:r>
              <a:rPr lang="en-GB" dirty="0"/>
              <a:t>FEA modelling using Solidworks</a:t>
            </a:r>
          </a:p>
          <a:p>
            <a:r>
              <a:rPr lang="en-GB" dirty="0"/>
              <a:t>3D model developed comprising vessel, pipework, structural supports, and vent stack</a:t>
            </a:r>
          </a:p>
          <a:p>
            <a:r>
              <a:rPr lang="en-GB" dirty="0"/>
              <a:t>Each part assigned a material type with associated properties</a:t>
            </a:r>
          </a:p>
          <a:p>
            <a:r>
              <a:rPr lang="en-GB" dirty="0"/>
              <a:t>‘Blended curvature-based’ mesh was applied to geometry</a:t>
            </a:r>
          </a:p>
          <a:p>
            <a:pPr lvl="1"/>
            <a:r>
              <a:rPr lang="en-GB" dirty="0"/>
              <a:t>Adapts well to geometry with curves</a:t>
            </a:r>
          </a:p>
          <a:p>
            <a:pPr lvl="1"/>
            <a:r>
              <a:rPr lang="en-GB" dirty="0"/>
              <a:t>Resizes elements automatically without need for additional mesh control</a:t>
            </a:r>
          </a:p>
          <a:p>
            <a:pPr lvl="1"/>
            <a:r>
              <a:rPr lang="en-GB" dirty="0"/>
              <a:t>Standard mesh found to be incompatible with pipe support parts</a:t>
            </a:r>
          </a:p>
          <a:p>
            <a:pPr>
              <a:buFont typeface="Courier New" panose="02070309020205020404" pitchFamily="49" charset="0"/>
              <a:buChar char="o"/>
            </a:pPr>
            <a:endParaRPr lang="en-GB" dirty="0"/>
          </a:p>
          <a:p>
            <a:endParaRPr lang="en-GB" dirty="0"/>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spTree>
    <p:extLst>
      <p:ext uri="{BB962C8B-B14F-4D97-AF65-F5344CB8AC3E}">
        <p14:creationId xmlns:p14="http://schemas.microsoft.com/office/powerpoint/2010/main" val="320587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FEA Simulations</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162306"/>
            <a:ext cx="4781739" cy="4091866"/>
          </a:xfrm>
        </p:spPr>
        <p:txBody>
          <a:bodyPr>
            <a:noAutofit/>
          </a:bodyPr>
          <a:lstStyle/>
          <a:p>
            <a:r>
              <a:rPr lang="en-GB" dirty="0"/>
              <a:t>Four scenarios modelled:</a:t>
            </a:r>
          </a:p>
          <a:p>
            <a:pPr lvl="1"/>
            <a:r>
              <a:rPr lang="en-GB" dirty="0"/>
              <a:t>Tip ignition dynamic phase – fluctuating forces</a:t>
            </a:r>
          </a:p>
          <a:p>
            <a:pPr lvl="1"/>
            <a:r>
              <a:rPr lang="en-GB" dirty="0"/>
              <a:t>Tip ignition steady state phase – single continuous force per section</a:t>
            </a:r>
          </a:p>
          <a:p>
            <a:pPr lvl="1"/>
            <a:r>
              <a:rPr lang="en-GB" dirty="0"/>
              <a:t>Vessel ignition dynamic phase – fluctuating forces</a:t>
            </a:r>
          </a:p>
          <a:p>
            <a:pPr lvl="1"/>
            <a:r>
              <a:rPr lang="en-GB" dirty="0"/>
              <a:t>Vessel ignition steady state phase – single continuous force per section</a:t>
            </a:r>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pic>
        <p:nvPicPr>
          <p:cNvPr id="14" name="Picture 13">
            <a:extLst>
              <a:ext uri="{FF2B5EF4-FFF2-40B4-BE49-F238E27FC236}">
                <a16:creationId xmlns:a16="http://schemas.microsoft.com/office/drawing/2014/main" id="{DB2D1653-5874-C52D-4B1D-9F1C0D727BC0}"/>
              </a:ext>
            </a:extLst>
          </p:cNvPr>
          <p:cNvPicPr>
            <a:picLocks noChangeAspect="1"/>
          </p:cNvPicPr>
          <p:nvPr/>
        </p:nvPicPr>
        <p:blipFill rotWithShape="1">
          <a:blip r:embed="rId3">
            <a:extLst>
              <a:ext uri="{28A0092B-C50C-407E-A947-70E740481C1C}">
                <a14:useLocalDpi xmlns:a14="http://schemas.microsoft.com/office/drawing/2010/main" val="0"/>
              </a:ext>
            </a:extLst>
          </a:blip>
          <a:srcRect t="52215"/>
          <a:stretch/>
        </p:blipFill>
        <p:spPr bwMode="auto">
          <a:xfrm>
            <a:off x="5924739" y="1174846"/>
            <a:ext cx="6051361" cy="2509899"/>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7FE24AC1-E109-993B-22DA-28FB5BEC5785}"/>
              </a:ext>
            </a:extLst>
          </p:cNvPr>
          <p:cNvSpPr txBox="1"/>
          <p:nvPr/>
        </p:nvSpPr>
        <p:spPr>
          <a:xfrm>
            <a:off x="5619939" y="3846889"/>
            <a:ext cx="6225533" cy="3231654"/>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bg2">
                    <a:lumMod val="50000"/>
                  </a:schemeClr>
                </a:solidFill>
                <a:latin typeface="Arial" panose="020B0604020202020204" pitchFamily="34" charset="0"/>
                <a:cs typeface="Arial" panose="020B0604020202020204" pitchFamily="34" charset="0"/>
              </a:rPr>
              <a:t>Von Mises Stress time-history measured averaged across each component</a:t>
            </a:r>
          </a:p>
          <a:p>
            <a:pPr marL="457200" indent="-457200">
              <a:buFont typeface="Arial" panose="020B0604020202020204" pitchFamily="34" charset="0"/>
              <a:buChar char="•"/>
            </a:pPr>
            <a:r>
              <a:rPr lang="en-GB" sz="2800" dirty="0">
                <a:solidFill>
                  <a:schemeClr val="bg2">
                    <a:lumMod val="50000"/>
                  </a:schemeClr>
                </a:solidFill>
                <a:latin typeface="Arial" panose="020B0604020202020204" pitchFamily="34" charset="0"/>
                <a:cs typeface="Arial" panose="020B0604020202020204" pitchFamily="34" charset="0"/>
              </a:rPr>
              <a:t>Enables comparison with material yield stress and therefore whether failure is expected</a:t>
            </a:r>
          </a:p>
          <a:p>
            <a:endParaRPr lang="en-GB" dirty="0">
              <a:solidFill>
                <a:schemeClr val="bg2">
                  <a:lumMod val="50000"/>
                </a:schemeClr>
              </a:solidFill>
            </a:endParaRPr>
          </a:p>
          <a:p>
            <a:endParaRPr lang="en-GB" dirty="0"/>
          </a:p>
        </p:txBody>
      </p:sp>
    </p:spTree>
    <p:extLst>
      <p:ext uri="{BB962C8B-B14F-4D97-AF65-F5344CB8AC3E}">
        <p14:creationId xmlns:p14="http://schemas.microsoft.com/office/powerpoint/2010/main" val="153612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FEA Results – Dynamic Cases</a:t>
            </a:r>
          </a:p>
        </p:txBody>
      </p:sp>
      <p:pic>
        <p:nvPicPr>
          <p:cNvPr id="5" name="Picture 4">
            <a:extLst>
              <a:ext uri="{FF2B5EF4-FFF2-40B4-BE49-F238E27FC236}">
                <a16:creationId xmlns:a16="http://schemas.microsoft.com/office/drawing/2014/main" id="{CCB6345B-E0E6-4494-0C86-0C7BCB550A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631" y="1169410"/>
            <a:ext cx="5767800" cy="3045681"/>
          </a:xfrm>
          <a:prstGeom prst="rect">
            <a:avLst/>
          </a:prstGeom>
          <a:noFill/>
        </p:spPr>
      </p:pic>
      <p:pic>
        <p:nvPicPr>
          <p:cNvPr id="6" name="Picture 5">
            <a:extLst>
              <a:ext uri="{FF2B5EF4-FFF2-40B4-BE49-F238E27FC236}">
                <a16:creationId xmlns:a16="http://schemas.microsoft.com/office/drawing/2014/main" id="{52D73B2E-C112-955F-4D61-553ABF4389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431" y="1169410"/>
            <a:ext cx="6163553" cy="3045681"/>
          </a:xfrm>
          <a:prstGeom prst="rect">
            <a:avLst/>
          </a:prstGeom>
          <a:noFill/>
        </p:spPr>
      </p:pic>
      <p:sp>
        <p:nvSpPr>
          <p:cNvPr id="9" name="Content Placeholder 2">
            <a:extLst>
              <a:ext uri="{FF2B5EF4-FFF2-40B4-BE49-F238E27FC236}">
                <a16:creationId xmlns:a16="http://schemas.microsoft.com/office/drawing/2014/main" id="{7A5A76C2-C98F-BA33-94F0-F7296FE3E2CD}"/>
              </a:ext>
            </a:extLst>
          </p:cNvPr>
          <p:cNvSpPr>
            <a:spLocks noGrp="1"/>
          </p:cNvSpPr>
          <p:nvPr>
            <p:ph sz="half" idx="1"/>
          </p:nvPr>
        </p:nvSpPr>
        <p:spPr>
          <a:xfrm>
            <a:off x="426217" y="4478261"/>
            <a:ext cx="10737501" cy="2806793"/>
          </a:xfrm>
        </p:spPr>
        <p:txBody>
          <a:bodyPr>
            <a:noAutofit/>
          </a:bodyPr>
          <a:lstStyle/>
          <a:p>
            <a:r>
              <a:rPr lang="en-US" dirty="0"/>
              <a:t>Dynamic case results always below minimum yield stress of all the materials – by at least 1 order of magnitude</a:t>
            </a:r>
          </a:p>
          <a:p>
            <a:r>
              <a:rPr lang="en-US" dirty="0"/>
              <a:t>Highest stress on support within horizontal pipework section</a:t>
            </a:r>
          </a:p>
          <a:p>
            <a:endParaRPr lang="en-US" dirty="0"/>
          </a:p>
          <a:p>
            <a:endParaRPr lang="en-GB" dirty="0"/>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spTree>
    <p:extLst>
      <p:ext uri="{BB962C8B-B14F-4D97-AF65-F5344CB8AC3E}">
        <p14:creationId xmlns:p14="http://schemas.microsoft.com/office/powerpoint/2010/main" val="396556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FEA Results – Static Cases</a:t>
            </a:r>
          </a:p>
        </p:txBody>
      </p:sp>
      <p:sp>
        <p:nvSpPr>
          <p:cNvPr id="9" name="Content Placeholder 2">
            <a:extLst>
              <a:ext uri="{FF2B5EF4-FFF2-40B4-BE49-F238E27FC236}">
                <a16:creationId xmlns:a16="http://schemas.microsoft.com/office/drawing/2014/main" id="{7A5A76C2-C98F-BA33-94F0-F7296FE3E2CD}"/>
              </a:ext>
            </a:extLst>
          </p:cNvPr>
          <p:cNvSpPr>
            <a:spLocks noGrp="1"/>
          </p:cNvSpPr>
          <p:nvPr>
            <p:ph sz="half" idx="1"/>
          </p:nvPr>
        </p:nvSpPr>
        <p:spPr>
          <a:xfrm>
            <a:off x="7424061" y="1451242"/>
            <a:ext cx="4372704" cy="6029010"/>
          </a:xfrm>
        </p:spPr>
        <p:txBody>
          <a:bodyPr>
            <a:noAutofit/>
          </a:bodyPr>
          <a:lstStyle/>
          <a:p>
            <a:r>
              <a:rPr lang="en-US" dirty="0"/>
              <a:t>Static case results always below minimum yield stress of all the materials – by at least 1 order of magnitude</a:t>
            </a:r>
          </a:p>
          <a:p>
            <a:r>
              <a:rPr lang="en-US" dirty="0"/>
              <a:t>Highest stress (1.3 MPa) on same support as dynamic result</a:t>
            </a:r>
          </a:p>
          <a:p>
            <a:r>
              <a:rPr lang="en-US" dirty="0"/>
              <a:t>Stresses generally lower than dynamic cases</a:t>
            </a:r>
          </a:p>
          <a:p>
            <a:endParaRPr lang="en-US" dirty="0"/>
          </a:p>
          <a:p>
            <a:endParaRPr lang="en-GB" dirty="0"/>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graphicFrame>
        <p:nvGraphicFramePr>
          <p:cNvPr id="3" name="Table 2">
            <a:extLst>
              <a:ext uri="{FF2B5EF4-FFF2-40B4-BE49-F238E27FC236}">
                <a16:creationId xmlns:a16="http://schemas.microsoft.com/office/drawing/2014/main" id="{E0DE55BF-BBC0-B118-AC77-CFFEA89C3FDD}"/>
              </a:ext>
            </a:extLst>
          </p:cNvPr>
          <p:cNvGraphicFramePr>
            <a:graphicFrameLocks noGrp="1"/>
          </p:cNvGraphicFramePr>
          <p:nvPr>
            <p:extLst>
              <p:ext uri="{D42A27DB-BD31-4B8C-83A1-F6EECF244321}">
                <p14:modId xmlns:p14="http://schemas.microsoft.com/office/powerpoint/2010/main" val="4070383630"/>
              </p:ext>
            </p:extLst>
          </p:nvPr>
        </p:nvGraphicFramePr>
        <p:xfrm>
          <a:off x="838200" y="1156185"/>
          <a:ext cx="6094745" cy="5314953"/>
        </p:xfrm>
        <a:graphic>
          <a:graphicData uri="http://schemas.openxmlformats.org/drawingml/2006/table">
            <a:tbl>
              <a:tblPr firstRow="1" firstCol="1" bandRow="1">
                <a:tableStyleId>{5C22544A-7EE6-4342-B048-85BDC9FD1C3A}</a:tableStyleId>
              </a:tblPr>
              <a:tblGrid>
                <a:gridCol w="2240428">
                  <a:extLst>
                    <a:ext uri="{9D8B030D-6E8A-4147-A177-3AD203B41FA5}">
                      <a16:colId xmlns:a16="http://schemas.microsoft.com/office/drawing/2014/main" val="127487489"/>
                    </a:ext>
                  </a:extLst>
                </a:gridCol>
                <a:gridCol w="2241647">
                  <a:extLst>
                    <a:ext uri="{9D8B030D-6E8A-4147-A177-3AD203B41FA5}">
                      <a16:colId xmlns:a16="http://schemas.microsoft.com/office/drawing/2014/main" val="3459991927"/>
                    </a:ext>
                  </a:extLst>
                </a:gridCol>
                <a:gridCol w="1612670">
                  <a:extLst>
                    <a:ext uri="{9D8B030D-6E8A-4147-A177-3AD203B41FA5}">
                      <a16:colId xmlns:a16="http://schemas.microsoft.com/office/drawing/2014/main" val="417356363"/>
                    </a:ext>
                  </a:extLst>
                </a:gridCol>
              </a:tblGrid>
              <a:tr h="182775">
                <a:tc rowSpan="2">
                  <a:txBody>
                    <a:bodyPr/>
                    <a:lstStyle/>
                    <a:p>
                      <a:pPr algn="ctr">
                        <a:spcBef>
                          <a:spcPts val="600"/>
                        </a:spcBef>
                        <a:spcAft>
                          <a:spcPts val="600"/>
                        </a:spcAft>
                      </a:pPr>
                      <a:r>
                        <a:rPr lang="en-GB" sz="1800" dirty="0">
                          <a:effectLst/>
                        </a:rPr>
                        <a:t>Part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gridSpan="2">
                  <a:txBody>
                    <a:bodyPr/>
                    <a:lstStyle/>
                    <a:p>
                      <a:pPr algn="ctr">
                        <a:spcBef>
                          <a:spcPts val="600"/>
                        </a:spcBef>
                        <a:spcAft>
                          <a:spcPts val="600"/>
                        </a:spcAft>
                      </a:pPr>
                      <a:r>
                        <a:rPr lang="en-GB" sz="900" dirty="0">
                          <a:effectLst/>
                        </a:rPr>
                        <a:t>Von Mises Stress (Pa)</a:t>
                      </a:r>
                      <a:endParaRPr lang="en-GB"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54839103"/>
                  </a:ext>
                </a:extLst>
              </a:tr>
              <a:tr h="285121">
                <a:tc vMerge="1">
                  <a:txBody>
                    <a:bodyPr/>
                    <a:lstStyle/>
                    <a:p>
                      <a:endParaRPr lang="en-GB"/>
                    </a:p>
                  </a:txBody>
                  <a:tcPr/>
                </a:tc>
                <a:tc>
                  <a:txBody>
                    <a:bodyPr/>
                    <a:lstStyle/>
                    <a:p>
                      <a:pPr algn="ctr">
                        <a:spcBef>
                          <a:spcPts val="600"/>
                        </a:spcBef>
                        <a:spcAft>
                          <a:spcPts val="600"/>
                        </a:spcAft>
                      </a:pPr>
                      <a:r>
                        <a:rPr lang="en-GB" sz="1800" dirty="0">
                          <a:effectLst/>
                        </a:rPr>
                        <a:t>Vessel Ignition</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Tip Ignition</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8238239"/>
                  </a:ext>
                </a:extLst>
              </a:tr>
              <a:tr h="285121">
                <a:tc>
                  <a:txBody>
                    <a:bodyPr/>
                    <a:lstStyle/>
                    <a:p>
                      <a:pPr algn="ctr">
                        <a:spcBef>
                          <a:spcPts val="600"/>
                        </a:spcBef>
                        <a:spcAft>
                          <a:spcPts val="600"/>
                        </a:spcAft>
                      </a:pPr>
                      <a:r>
                        <a:rPr lang="en-GB" sz="1800" dirty="0">
                          <a:effectLst/>
                        </a:rPr>
                        <a:t>H6 -Foot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3.87E+05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4.06E+05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074470"/>
                  </a:ext>
                </a:extLst>
              </a:tr>
              <a:tr h="285121">
                <a:tc>
                  <a:txBody>
                    <a:bodyPr/>
                    <a:lstStyle/>
                    <a:p>
                      <a:pPr algn="ctr">
                        <a:spcBef>
                          <a:spcPts val="600"/>
                        </a:spcBef>
                        <a:spcAft>
                          <a:spcPts val="600"/>
                        </a:spcAft>
                      </a:pPr>
                      <a:r>
                        <a:rPr lang="en-GB" sz="1800" dirty="0">
                          <a:effectLst/>
                        </a:rPr>
                        <a:t>H6 -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1.50E+05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2.61E+05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84707837"/>
                  </a:ext>
                </a:extLst>
              </a:tr>
              <a:tr h="285121">
                <a:tc>
                  <a:txBody>
                    <a:bodyPr/>
                    <a:lstStyle/>
                    <a:p>
                      <a:pPr algn="ctr">
                        <a:spcBef>
                          <a:spcPts val="600"/>
                        </a:spcBef>
                        <a:spcAft>
                          <a:spcPts val="600"/>
                        </a:spcAft>
                      </a:pPr>
                      <a:r>
                        <a:rPr lang="en-GB" sz="1800" dirty="0">
                          <a:effectLst/>
                        </a:rPr>
                        <a:t>H5 -Foot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8.83E+04</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7.90E+04</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1703403"/>
                  </a:ext>
                </a:extLst>
              </a:tr>
              <a:tr h="285121">
                <a:tc>
                  <a:txBody>
                    <a:bodyPr/>
                    <a:lstStyle/>
                    <a:p>
                      <a:pPr algn="ctr">
                        <a:spcBef>
                          <a:spcPts val="600"/>
                        </a:spcBef>
                        <a:spcAft>
                          <a:spcPts val="600"/>
                        </a:spcAft>
                      </a:pPr>
                      <a:r>
                        <a:rPr lang="en-GB" sz="1800" dirty="0">
                          <a:effectLst/>
                        </a:rPr>
                        <a:t>H5 -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1.20E+05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1.51E+05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8000826"/>
                  </a:ext>
                </a:extLst>
              </a:tr>
              <a:tr h="285121">
                <a:tc>
                  <a:txBody>
                    <a:bodyPr/>
                    <a:lstStyle/>
                    <a:p>
                      <a:pPr algn="ctr">
                        <a:spcBef>
                          <a:spcPts val="600"/>
                        </a:spcBef>
                        <a:spcAft>
                          <a:spcPts val="600"/>
                        </a:spcAft>
                      </a:pPr>
                      <a:r>
                        <a:rPr lang="en-GB" sz="1800" dirty="0">
                          <a:effectLst/>
                        </a:rPr>
                        <a:t>H4 -Foot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5.73E+05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5.04E+05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777687078"/>
                  </a:ext>
                </a:extLst>
              </a:tr>
              <a:tr h="285121">
                <a:tc>
                  <a:txBody>
                    <a:bodyPr/>
                    <a:lstStyle/>
                    <a:p>
                      <a:pPr algn="ctr">
                        <a:spcBef>
                          <a:spcPts val="600"/>
                        </a:spcBef>
                        <a:spcAft>
                          <a:spcPts val="600"/>
                        </a:spcAft>
                      </a:pPr>
                      <a:r>
                        <a:rPr lang="en-GB" sz="1800" dirty="0">
                          <a:effectLst/>
                        </a:rPr>
                        <a:t>H4 -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1.09E+06</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9.88E+05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66828686"/>
                  </a:ext>
                </a:extLst>
              </a:tr>
              <a:tr h="285121">
                <a:tc>
                  <a:txBody>
                    <a:bodyPr/>
                    <a:lstStyle/>
                    <a:p>
                      <a:pPr algn="ctr">
                        <a:spcBef>
                          <a:spcPts val="600"/>
                        </a:spcBef>
                        <a:spcAft>
                          <a:spcPts val="600"/>
                        </a:spcAft>
                      </a:pPr>
                      <a:r>
                        <a:rPr lang="en-GB" sz="1800" dirty="0">
                          <a:effectLst/>
                        </a:rPr>
                        <a:t>H3 -Foot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6.71E+05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6.53E+05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856246796"/>
                  </a:ext>
                </a:extLst>
              </a:tr>
              <a:tr h="285121">
                <a:tc>
                  <a:txBody>
                    <a:bodyPr/>
                    <a:lstStyle/>
                    <a:p>
                      <a:pPr algn="ctr">
                        <a:spcBef>
                          <a:spcPts val="600"/>
                        </a:spcBef>
                        <a:spcAft>
                          <a:spcPts val="600"/>
                        </a:spcAft>
                      </a:pPr>
                      <a:r>
                        <a:rPr lang="en-GB" sz="1800" dirty="0">
                          <a:effectLst/>
                        </a:rPr>
                        <a:t>H3 -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highlight>
                            <a:srgbClr val="FFFF00"/>
                          </a:highlight>
                        </a:rPr>
                        <a:t>1.30E+06</a:t>
                      </a:r>
                      <a:endParaRPr lang="en-GB"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highlight>
                            <a:srgbClr val="FFFF00"/>
                          </a:highlight>
                        </a:rPr>
                        <a:t>1.17E+06</a:t>
                      </a:r>
                      <a:endParaRPr lang="en-GB" sz="180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745770830"/>
                  </a:ext>
                </a:extLst>
              </a:tr>
              <a:tr h="285121">
                <a:tc>
                  <a:txBody>
                    <a:bodyPr/>
                    <a:lstStyle/>
                    <a:p>
                      <a:pPr algn="ctr">
                        <a:spcBef>
                          <a:spcPts val="600"/>
                        </a:spcBef>
                        <a:spcAft>
                          <a:spcPts val="600"/>
                        </a:spcAft>
                      </a:pPr>
                      <a:r>
                        <a:rPr lang="en-GB" sz="1800" dirty="0">
                          <a:effectLst/>
                        </a:rPr>
                        <a:t>H2 -Foot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2.89E+05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3.20E+05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51296951"/>
                  </a:ext>
                </a:extLst>
              </a:tr>
              <a:tr h="285121">
                <a:tc>
                  <a:txBody>
                    <a:bodyPr/>
                    <a:lstStyle/>
                    <a:p>
                      <a:pPr algn="ctr">
                        <a:spcBef>
                          <a:spcPts val="600"/>
                        </a:spcBef>
                        <a:spcAft>
                          <a:spcPts val="600"/>
                        </a:spcAft>
                      </a:pPr>
                      <a:r>
                        <a:rPr lang="en-GB" sz="1800" dirty="0">
                          <a:effectLst/>
                        </a:rPr>
                        <a:t>H2 -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3.06E+05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3.23E+05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83853556"/>
                  </a:ext>
                </a:extLst>
              </a:tr>
              <a:tr h="285121">
                <a:tc>
                  <a:txBody>
                    <a:bodyPr/>
                    <a:lstStyle/>
                    <a:p>
                      <a:pPr algn="ctr">
                        <a:spcBef>
                          <a:spcPts val="600"/>
                        </a:spcBef>
                        <a:spcAft>
                          <a:spcPts val="600"/>
                        </a:spcAft>
                      </a:pPr>
                      <a:r>
                        <a:rPr lang="en-GB" sz="1800" dirty="0">
                          <a:effectLst/>
                        </a:rPr>
                        <a:t>V1-2 -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3.91E+05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3.00E+05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761208949"/>
                  </a:ext>
                </a:extLst>
              </a:tr>
              <a:tr h="285121">
                <a:tc>
                  <a:txBody>
                    <a:bodyPr/>
                    <a:lstStyle/>
                    <a:p>
                      <a:pPr algn="ctr">
                        <a:spcBef>
                          <a:spcPts val="600"/>
                        </a:spcBef>
                        <a:spcAft>
                          <a:spcPts val="600"/>
                        </a:spcAft>
                      </a:pPr>
                      <a:r>
                        <a:rPr lang="en-GB" sz="1800" dirty="0">
                          <a:effectLst/>
                        </a:rPr>
                        <a:t>V3-4 -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2.23E+05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2.14E+05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82380278"/>
                  </a:ext>
                </a:extLst>
              </a:tr>
              <a:tr h="285121">
                <a:tc>
                  <a:txBody>
                    <a:bodyPr/>
                    <a:lstStyle/>
                    <a:p>
                      <a:pPr algn="ctr">
                        <a:spcBef>
                          <a:spcPts val="600"/>
                        </a:spcBef>
                        <a:spcAft>
                          <a:spcPts val="600"/>
                        </a:spcAft>
                      </a:pPr>
                      <a:r>
                        <a:rPr lang="en-GB" sz="1800" dirty="0">
                          <a:effectLst/>
                        </a:rPr>
                        <a:t>V5-6 -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2.05E+05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2.01E+05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61889338"/>
                  </a:ext>
                </a:extLst>
              </a:tr>
              <a:tr h="285121">
                <a:tc>
                  <a:txBody>
                    <a:bodyPr/>
                    <a:lstStyle/>
                    <a:p>
                      <a:pPr algn="ctr">
                        <a:spcBef>
                          <a:spcPts val="600"/>
                        </a:spcBef>
                        <a:spcAft>
                          <a:spcPts val="600"/>
                        </a:spcAft>
                      </a:pPr>
                      <a:r>
                        <a:rPr lang="en-GB" sz="1800" dirty="0">
                          <a:effectLst/>
                        </a:rPr>
                        <a:t>V7-8 -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1.81E+05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1.78E+05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73476104"/>
                  </a:ext>
                </a:extLst>
              </a:tr>
              <a:tr h="285121">
                <a:tc>
                  <a:txBody>
                    <a:bodyPr/>
                    <a:lstStyle/>
                    <a:p>
                      <a:pPr algn="ctr">
                        <a:spcBef>
                          <a:spcPts val="600"/>
                        </a:spcBef>
                        <a:spcAft>
                          <a:spcPts val="600"/>
                        </a:spcAft>
                      </a:pPr>
                      <a:r>
                        <a:rPr lang="en-GB" sz="1800" dirty="0">
                          <a:effectLst/>
                        </a:rPr>
                        <a:t>V9-10 -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1.37E+05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1.35E+05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7755195"/>
                  </a:ext>
                </a:extLst>
              </a:tr>
              <a:tr h="285121">
                <a:tc>
                  <a:txBody>
                    <a:bodyPr/>
                    <a:lstStyle/>
                    <a:p>
                      <a:pPr algn="ctr">
                        <a:spcBef>
                          <a:spcPts val="600"/>
                        </a:spcBef>
                        <a:spcAft>
                          <a:spcPts val="600"/>
                        </a:spcAft>
                      </a:pPr>
                      <a:r>
                        <a:rPr lang="en-GB" sz="1800" dirty="0">
                          <a:effectLst/>
                        </a:rPr>
                        <a:t>Trellis</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4.52E+04</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3.82E+04</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2643046"/>
                  </a:ext>
                </a:extLst>
              </a:tr>
              <a:tr h="285121">
                <a:tc>
                  <a:txBody>
                    <a:bodyPr/>
                    <a:lstStyle/>
                    <a:p>
                      <a:pPr algn="ctr">
                        <a:spcBef>
                          <a:spcPts val="600"/>
                        </a:spcBef>
                        <a:spcAft>
                          <a:spcPts val="600"/>
                        </a:spcAft>
                      </a:pPr>
                      <a:r>
                        <a:rPr lang="en-GB" sz="1800" dirty="0">
                          <a:effectLst/>
                        </a:rPr>
                        <a:t>H1 - Support</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6.37E+05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600"/>
                        </a:spcBef>
                        <a:spcAft>
                          <a:spcPts val="600"/>
                        </a:spcAft>
                      </a:pPr>
                      <a:r>
                        <a:rPr lang="en-GB" sz="1800" dirty="0">
                          <a:effectLst/>
                        </a:rPr>
                        <a:t>5.18E+05</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44048080"/>
                  </a:ext>
                </a:extLst>
              </a:tr>
            </a:tbl>
          </a:graphicData>
        </a:graphic>
      </p:graphicFrame>
    </p:spTree>
    <p:extLst>
      <p:ext uri="{BB962C8B-B14F-4D97-AF65-F5344CB8AC3E}">
        <p14:creationId xmlns:p14="http://schemas.microsoft.com/office/powerpoint/2010/main" val="2592828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FEA Summary</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450617"/>
            <a:ext cx="10737501" cy="5138011"/>
          </a:xfrm>
        </p:spPr>
        <p:txBody>
          <a:bodyPr>
            <a:noAutofit/>
          </a:bodyPr>
          <a:lstStyle/>
          <a:p>
            <a:r>
              <a:rPr lang="en-GB" dirty="0"/>
              <a:t>No component parts of structural supports predicted to fail</a:t>
            </a:r>
          </a:p>
          <a:p>
            <a:r>
              <a:rPr lang="en-GB" dirty="0"/>
              <a:t>Minimal likelihood of pipe sections breaking free</a:t>
            </a:r>
          </a:p>
          <a:p>
            <a:r>
              <a:rPr lang="en-GB" dirty="0"/>
              <a:t>Maximum displacement of any component was ~5mm</a:t>
            </a:r>
          </a:p>
          <a:p>
            <a:r>
              <a:rPr lang="en-GB" dirty="0"/>
              <a:t>Sensitivity indicated limited value in subdividing parts looking for increasingly localised higher stresses</a:t>
            </a:r>
          </a:p>
          <a:p>
            <a:endParaRPr lang="en-GB" dirty="0"/>
          </a:p>
          <a:p>
            <a:endParaRPr lang="en-GB" dirty="0"/>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spTree>
    <p:extLst>
      <p:ext uri="{BB962C8B-B14F-4D97-AF65-F5344CB8AC3E}">
        <p14:creationId xmlns:p14="http://schemas.microsoft.com/office/powerpoint/2010/main" val="132303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Overall Summary</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450617"/>
            <a:ext cx="10737501" cy="5138011"/>
          </a:xfrm>
        </p:spPr>
        <p:txBody>
          <a:bodyPr>
            <a:noAutofit/>
          </a:bodyPr>
          <a:lstStyle/>
          <a:p>
            <a:r>
              <a:rPr lang="en-GB" dirty="0"/>
              <a:t>Significant uncertainty about nature of explosion event</a:t>
            </a:r>
          </a:p>
          <a:p>
            <a:r>
              <a:rPr lang="en-GB" dirty="0"/>
              <a:t>Worst-case explosion scenarios modelled in CFD and force time-histories applied to FEA model</a:t>
            </a:r>
          </a:p>
          <a:p>
            <a:r>
              <a:rPr lang="en-GB" dirty="0"/>
              <a:t>Resulting stresses all below material yield stresses by significant margin</a:t>
            </a:r>
          </a:p>
          <a:p>
            <a:r>
              <a:rPr lang="en-GB" dirty="0"/>
              <a:t>Structural failure not predicted</a:t>
            </a:r>
          </a:p>
          <a:p>
            <a:r>
              <a:rPr lang="en-GB" dirty="0"/>
              <a:t>Significant confidence margin in results helps address uncertainties and/or variability e.g. in fluid type, ignition point, gas concentration distribution etc.</a:t>
            </a:r>
          </a:p>
          <a:p>
            <a:endParaRPr lang="en-GB" dirty="0"/>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spTree>
    <p:extLst>
      <p:ext uri="{BB962C8B-B14F-4D97-AF65-F5344CB8AC3E}">
        <p14:creationId xmlns:p14="http://schemas.microsoft.com/office/powerpoint/2010/main" val="2198304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Thank You</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450617"/>
            <a:ext cx="10737501" cy="5138011"/>
          </a:xfrm>
        </p:spPr>
        <p:txBody>
          <a:bodyPr>
            <a:noAutofit/>
          </a:bodyPr>
          <a:lstStyle/>
          <a:p>
            <a:endParaRPr lang="en-GB" dirty="0">
              <a:hlinkClick r:id="rId3"/>
            </a:endParaRPr>
          </a:p>
          <a:p>
            <a:r>
              <a:rPr lang="en-GB" dirty="0">
                <a:hlinkClick r:id="rId4"/>
              </a:rPr>
              <a:t>greg.kelly@esrtechnology.com</a:t>
            </a:r>
            <a:endParaRPr lang="en-GB" dirty="0"/>
          </a:p>
          <a:p>
            <a:r>
              <a:rPr lang="en-GB" dirty="0">
                <a:hlinkClick r:id="rId5"/>
              </a:rPr>
              <a:t>neil.ketchell@esrtechnology.com</a:t>
            </a:r>
            <a:endParaRPr lang="en-GB" dirty="0"/>
          </a:p>
          <a:p>
            <a:r>
              <a:rPr lang="en-GB" dirty="0">
                <a:hlinkClick r:id="rId3"/>
              </a:rPr>
              <a:t>andrew.benton@esrtechnology.com</a:t>
            </a:r>
            <a:endParaRPr lang="en-GB" dirty="0"/>
          </a:p>
          <a:p>
            <a:endParaRPr lang="en-GB" dirty="0"/>
          </a:p>
          <a:p>
            <a:endParaRPr lang="en-GB" dirty="0"/>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spTree>
    <p:extLst>
      <p:ext uri="{BB962C8B-B14F-4D97-AF65-F5344CB8AC3E}">
        <p14:creationId xmlns:p14="http://schemas.microsoft.com/office/powerpoint/2010/main" val="329551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38511819-FD2D-6A40-41EC-C2C78D98FDAC}"/>
              </a:ext>
            </a:extLst>
          </p:cNvPr>
          <p:cNvSpPr>
            <a:spLocks noGrp="1"/>
          </p:cNvSpPr>
          <p:nvPr>
            <p:ph sz="half" idx="1"/>
          </p:nvPr>
        </p:nvSpPr>
        <p:spPr>
          <a:xfrm>
            <a:off x="838200" y="1825625"/>
            <a:ext cx="10699044" cy="4351338"/>
          </a:xfrm>
        </p:spPr>
        <p:txBody>
          <a:bodyPr/>
          <a:lstStyle/>
          <a:p>
            <a:r>
              <a:rPr lang="en-GB" dirty="0"/>
              <a:t>UK sector installation</a:t>
            </a:r>
          </a:p>
          <a:p>
            <a:r>
              <a:rPr lang="en-GB" dirty="0"/>
              <a:t>Submission of safety case to HSE</a:t>
            </a:r>
          </a:p>
          <a:p>
            <a:r>
              <a:rPr lang="en-GB" dirty="0"/>
              <a:t>Justification for vent system without continuous purge system</a:t>
            </a:r>
          </a:p>
          <a:p>
            <a:r>
              <a:rPr lang="en-GB" dirty="0"/>
              <a:t>A3 pipework rated to 19.6 barg so not concerned with rupture</a:t>
            </a:r>
          </a:p>
          <a:p>
            <a:r>
              <a:rPr lang="en-GB" dirty="0"/>
              <a:t>Noted recent case of internal explosion leading to displacement of system and potential risk to personnel</a:t>
            </a:r>
          </a:p>
        </p:txBody>
      </p:sp>
    </p:spTree>
    <p:extLst>
      <p:ext uri="{BB962C8B-B14F-4D97-AF65-F5344CB8AC3E}">
        <p14:creationId xmlns:p14="http://schemas.microsoft.com/office/powerpoint/2010/main" val="83709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38511819-FD2D-6A40-41EC-C2C78D98FDAC}"/>
              </a:ext>
            </a:extLst>
          </p:cNvPr>
          <p:cNvSpPr>
            <a:spLocks noGrp="1"/>
          </p:cNvSpPr>
          <p:nvPr>
            <p:ph sz="half" idx="1"/>
          </p:nvPr>
        </p:nvSpPr>
        <p:spPr>
          <a:xfrm>
            <a:off x="838200" y="1450617"/>
            <a:ext cx="10699044" cy="4351338"/>
          </a:xfrm>
        </p:spPr>
        <p:txBody>
          <a:bodyPr/>
          <a:lstStyle/>
          <a:p>
            <a:r>
              <a:rPr lang="en-GB" dirty="0"/>
              <a:t>Determine whether credible internal explosion event could lead to failure of a structural support enabling significant displacement</a:t>
            </a:r>
          </a:p>
          <a:p>
            <a:r>
              <a:rPr lang="en-GB" dirty="0"/>
              <a:t>Two-phase approach:</a:t>
            </a:r>
          </a:p>
          <a:p>
            <a:pPr lvl="1">
              <a:buFont typeface="Courier New" panose="02070309020205020404" pitchFamily="49" charset="0"/>
              <a:buChar char="o"/>
            </a:pPr>
            <a:r>
              <a:rPr lang="en-GB" dirty="0"/>
              <a:t>FLACS CFD explosion modelling to determine internal pressures/forces on the pipe walls</a:t>
            </a:r>
          </a:p>
          <a:p>
            <a:pPr lvl="1">
              <a:buFont typeface="Courier New" panose="02070309020205020404" pitchFamily="49" charset="0"/>
              <a:buChar char="o"/>
            </a:pPr>
            <a:r>
              <a:rPr lang="en-GB" dirty="0"/>
              <a:t>Solidworks FEA modelling of forces on structure to determine stresses and failure potential of supports</a:t>
            </a:r>
          </a:p>
          <a:p>
            <a:r>
              <a:rPr lang="en-GB" dirty="0"/>
              <a:t>If failure could occur, expected that recommendations would be made about structural strengthening</a:t>
            </a:r>
          </a:p>
        </p:txBody>
      </p:sp>
    </p:spTree>
    <p:extLst>
      <p:ext uri="{BB962C8B-B14F-4D97-AF65-F5344CB8AC3E}">
        <p14:creationId xmlns:p14="http://schemas.microsoft.com/office/powerpoint/2010/main" val="84236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Vent System</a:t>
            </a:r>
          </a:p>
        </p:txBody>
      </p:sp>
      <p:pic>
        <p:nvPicPr>
          <p:cNvPr id="5" name="Picture 4">
            <a:extLst>
              <a:ext uri="{FF2B5EF4-FFF2-40B4-BE49-F238E27FC236}">
                <a16:creationId xmlns:a16="http://schemas.microsoft.com/office/drawing/2014/main" id="{BE390578-E26F-0A00-77D5-D4D4AE40F1AD}"/>
              </a:ext>
            </a:extLst>
          </p:cNvPr>
          <p:cNvPicPr>
            <a:picLocks noChangeAspect="1"/>
          </p:cNvPicPr>
          <p:nvPr/>
        </p:nvPicPr>
        <p:blipFill rotWithShape="1">
          <a:blip r:embed="rId3">
            <a:extLst>
              <a:ext uri="{28A0092B-C50C-407E-A947-70E740481C1C}">
                <a14:useLocalDpi xmlns:a14="http://schemas.microsoft.com/office/drawing/2010/main" val="0"/>
              </a:ext>
            </a:extLst>
          </a:blip>
          <a:srcRect l="2380" t="1651" r="1998" b="2709"/>
          <a:stretch/>
        </p:blipFill>
        <p:spPr bwMode="auto">
          <a:xfrm>
            <a:off x="722489" y="1230488"/>
            <a:ext cx="4470400" cy="5181601"/>
          </a:xfrm>
          <a:prstGeom prst="rect">
            <a:avLst/>
          </a:prstGeom>
          <a:noFill/>
          <a:ln w="25400">
            <a:solidFill>
              <a:schemeClr val="tx1"/>
            </a:solidFill>
          </a:ln>
        </p:spPr>
      </p:pic>
      <p:sp>
        <p:nvSpPr>
          <p:cNvPr id="4" name="TextBox 3">
            <a:extLst>
              <a:ext uri="{FF2B5EF4-FFF2-40B4-BE49-F238E27FC236}">
                <a16:creationId xmlns:a16="http://schemas.microsoft.com/office/drawing/2014/main" id="{8E645BA7-ECC7-F3B8-BB0B-6B40AA4984A1}"/>
              </a:ext>
            </a:extLst>
          </p:cNvPr>
          <p:cNvSpPr txBox="1"/>
          <p:nvPr/>
        </p:nvSpPr>
        <p:spPr>
          <a:xfrm>
            <a:off x="5657726" y="3957946"/>
            <a:ext cx="5506985" cy="2677656"/>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11 sections of pipe</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10 bends (8 of 90°)</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8” pipework with a 10” section</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11 structural supports</a:t>
            </a:r>
          </a:p>
          <a:p>
            <a:pPr marL="914400" lvl="1" indent="-457200">
              <a:buFont typeface="Courier New" panose="02070309020205020404" pitchFamily="49" charset="0"/>
              <a:buChar char="o"/>
            </a:pPr>
            <a:r>
              <a:rPr lang="en-GB" sz="2800" dirty="0">
                <a:latin typeface="Arial" panose="020B0604020202020204" pitchFamily="34" charset="0"/>
                <a:cs typeface="Arial" panose="020B0604020202020204" pitchFamily="34" charset="0"/>
              </a:rPr>
              <a:t>5 within vent stack</a:t>
            </a:r>
          </a:p>
          <a:p>
            <a:pPr marL="914400" lvl="1" indent="-457200">
              <a:buFont typeface="Courier New" panose="02070309020205020404" pitchFamily="49" charset="0"/>
              <a:buChar char="o"/>
            </a:pPr>
            <a:r>
              <a:rPr lang="en-GB" sz="2800" dirty="0">
                <a:latin typeface="Arial" panose="020B0604020202020204" pitchFamily="34" charset="0"/>
                <a:cs typeface="Arial" panose="020B0604020202020204" pitchFamily="34" charset="0"/>
              </a:rPr>
              <a:t>6 along horizontal section</a:t>
            </a:r>
          </a:p>
        </p:txBody>
      </p:sp>
      <p:pic>
        <p:nvPicPr>
          <p:cNvPr id="12" name="Picture 11">
            <a:extLst>
              <a:ext uri="{FF2B5EF4-FFF2-40B4-BE49-F238E27FC236}">
                <a16:creationId xmlns:a16="http://schemas.microsoft.com/office/drawing/2014/main" id="{61135E0F-4298-84BB-5671-27A9D5515600}"/>
              </a:ext>
            </a:extLst>
          </p:cNvPr>
          <p:cNvPicPr>
            <a:picLocks noChangeAspect="1"/>
          </p:cNvPicPr>
          <p:nvPr/>
        </p:nvPicPr>
        <p:blipFill rotWithShape="1">
          <a:blip r:embed="rId4"/>
          <a:srcRect l="1385" r="1077" b="3583"/>
          <a:stretch/>
        </p:blipFill>
        <p:spPr>
          <a:xfrm>
            <a:off x="5881511" y="304137"/>
            <a:ext cx="5779911" cy="3567952"/>
          </a:xfrm>
          <a:prstGeom prst="rect">
            <a:avLst/>
          </a:prstGeom>
          <a:ln w="25400">
            <a:solidFill>
              <a:schemeClr val="tx1"/>
            </a:solidFill>
          </a:ln>
        </p:spPr>
      </p:pic>
    </p:spTree>
    <p:extLst>
      <p:ext uri="{BB962C8B-B14F-4D97-AF65-F5344CB8AC3E}">
        <p14:creationId xmlns:p14="http://schemas.microsoft.com/office/powerpoint/2010/main" val="76745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Explosion Modelling – 3D Model</a:t>
            </a:r>
          </a:p>
        </p:txBody>
      </p:sp>
      <p:sp>
        <p:nvSpPr>
          <p:cNvPr id="3" name="Content Placeholder 2">
            <a:extLst>
              <a:ext uri="{FF2B5EF4-FFF2-40B4-BE49-F238E27FC236}">
                <a16:creationId xmlns:a16="http://schemas.microsoft.com/office/drawing/2014/main" id="{38511819-FD2D-6A40-41EC-C2C78D98FDAC}"/>
              </a:ext>
            </a:extLst>
          </p:cNvPr>
          <p:cNvSpPr>
            <a:spLocks noGrp="1"/>
          </p:cNvSpPr>
          <p:nvPr>
            <p:ph sz="half" idx="1"/>
          </p:nvPr>
        </p:nvSpPr>
        <p:spPr>
          <a:xfrm>
            <a:off x="838200" y="1825625"/>
            <a:ext cx="10699044" cy="4351338"/>
          </a:xfrm>
        </p:spPr>
        <p:txBody>
          <a:bodyPr/>
          <a:lstStyle/>
          <a:p>
            <a:r>
              <a:rPr lang="en-GB" dirty="0"/>
              <a:t>CFD explosion modelling using FLACS software</a:t>
            </a:r>
          </a:p>
          <a:p>
            <a:r>
              <a:rPr lang="en-GB" dirty="0"/>
              <a:t>Limitation that all 3D space represented even when only internal vent space of interest</a:t>
            </a:r>
          </a:p>
          <a:p>
            <a:r>
              <a:rPr lang="en-GB" dirty="0"/>
              <a:t>Minimum of 5 grid cells across flow field (i.e. 8” pipe = 4cm cells)</a:t>
            </a:r>
          </a:p>
          <a:p>
            <a:r>
              <a:rPr lang="en-GB" dirty="0"/>
              <a:t>Full 3D arrangement (i.e. ~20m x ~ 6m x ~ 31m) impractical to model</a:t>
            </a:r>
          </a:p>
          <a:p>
            <a:r>
              <a:rPr lang="en-GB" dirty="0"/>
              <a:t>Requires flat profile to minimise cells</a:t>
            </a:r>
          </a:p>
        </p:txBody>
      </p:sp>
    </p:spTree>
    <p:extLst>
      <p:ext uri="{BB962C8B-B14F-4D97-AF65-F5344CB8AC3E}">
        <p14:creationId xmlns:p14="http://schemas.microsoft.com/office/powerpoint/2010/main" val="175333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Explosion Modelling – 3D Model</a:t>
            </a:r>
          </a:p>
        </p:txBody>
      </p:sp>
      <p:pic>
        <p:nvPicPr>
          <p:cNvPr id="6" name="Picture 5" descr="Timeline&#10;&#10;Description automatically generated">
            <a:extLst>
              <a:ext uri="{FF2B5EF4-FFF2-40B4-BE49-F238E27FC236}">
                <a16:creationId xmlns:a16="http://schemas.microsoft.com/office/drawing/2014/main" id="{7BEC4041-6840-D371-B7C2-8E9FBD0C97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7" r="1977"/>
          <a:stretch/>
        </p:blipFill>
        <p:spPr bwMode="auto">
          <a:xfrm>
            <a:off x="1073855" y="1190972"/>
            <a:ext cx="10044289" cy="3671185"/>
          </a:xfrm>
          <a:prstGeom prst="rect">
            <a:avLst/>
          </a:prstGeom>
          <a:solidFill>
            <a:schemeClr val="bg1"/>
          </a:solidFill>
          <a:ln w="25400">
            <a:solidFill>
              <a:schemeClr val="tx1"/>
            </a:solidFill>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id="{C2C0C7BC-F3FA-93F2-56ED-5B3DA3C690BA}"/>
              </a:ext>
            </a:extLst>
          </p:cNvPr>
          <p:cNvSpPr>
            <a:spLocks noGrp="1"/>
          </p:cNvSpPr>
          <p:nvPr>
            <p:ph sz="half" idx="1"/>
          </p:nvPr>
        </p:nvSpPr>
        <p:spPr>
          <a:xfrm>
            <a:off x="838200" y="4952648"/>
            <a:ext cx="10699044" cy="4351338"/>
          </a:xfrm>
        </p:spPr>
        <p:txBody>
          <a:bodyPr/>
          <a:lstStyle/>
          <a:p>
            <a:r>
              <a:rPr lang="en-GB" dirty="0"/>
              <a:t>All bends represented in correct positions</a:t>
            </a:r>
          </a:p>
          <a:p>
            <a:r>
              <a:rPr lang="en-GB" dirty="0"/>
              <a:t>Gravitational forces assumed insignificant relative to pressures</a:t>
            </a:r>
          </a:p>
          <a:p>
            <a:r>
              <a:rPr lang="en-GB" dirty="0"/>
              <a:t>Forces reorientated when applied in structural modelling</a:t>
            </a:r>
          </a:p>
        </p:txBody>
      </p:sp>
    </p:spTree>
    <p:extLst>
      <p:ext uri="{BB962C8B-B14F-4D97-AF65-F5344CB8AC3E}">
        <p14:creationId xmlns:p14="http://schemas.microsoft.com/office/powerpoint/2010/main" val="381518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Explosion Modelling – Grid</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282886"/>
            <a:ext cx="10687756" cy="3158485"/>
          </a:xfrm>
        </p:spPr>
        <p:txBody>
          <a:bodyPr>
            <a:noAutofit/>
          </a:bodyPr>
          <a:lstStyle/>
          <a:p>
            <a:r>
              <a:rPr lang="en-GB" dirty="0"/>
              <a:t>FLACS uses cartesian grid, not ideal for circular flow field</a:t>
            </a:r>
          </a:p>
          <a:p>
            <a:r>
              <a:rPr lang="en-GB" dirty="0"/>
              <a:t>Different arrangements tested – square duct most suitable</a:t>
            </a:r>
          </a:p>
          <a:p>
            <a:r>
              <a:rPr lang="en-GB" dirty="0"/>
              <a:t>Grid to fit 8-inch and 10-inch sections </a:t>
            </a:r>
          </a:p>
          <a:p>
            <a:r>
              <a:rPr lang="en-GB" dirty="0"/>
              <a:t>Minimum 5 cells required for flame speed propagation</a:t>
            </a:r>
          </a:p>
          <a:p>
            <a:r>
              <a:rPr lang="en-GB" dirty="0"/>
              <a:t>5 to 7 cell transition used for smooth transition</a:t>
            </a:r>
          </a:p>
          <a:p>
            <a:r>
              <a:rPr lang="en-GB" dirty="0"/>
              <a:t>3.2 cm cell size chosen for final grid</a:t>
            </a:r>
          </a:p>
        </p:txBody>
      </p:sp>
    </p:spTree>
    <p:extLst>
      <p:ext uri="{BB962C8B-B14F-4D97-AF65-F5344CB8AC3E}">
        <p14:creationId xmlns:p14="http://schemas.microsoft.com/office/powerpoint/2010/main" val="72941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Scenarios</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282886"/>
            <a:ext cx="10687756" cy="5222365"/>
          </a:xfrm>
        </p:spPr>
        <p:txBody>
          <a:bodyPr>
            <a:noAutofit/>
          </a:bodyPr>
          <a:lstStyle/>
          <a:p>
            <a:r>
              <a:rPr lang="en-GB" dirty="0"/>
              <a:t>Feasibility of flammable environment within vent is uncertain</a:t>
            </a:r>
          </a:p>
          <a:p>
            <a:r>
              <a:rPr lang="en-GB" dirty="0"/>
              <a:t>Size, location, and gas concentration distribution unknown</a:t>
            </a:r>
          </a:p>
          <a:p>
            <a:r>
              <a:rPr lang="en-GB" dirty="0"/>
              <a:t>Assumed worst-case of 100% fill of system i.e. vessel and pipework with stoichiometric mixture – light methane rich gas</a:t>
            </a:r>
          </a:p>
          <a:p>
            <a:r>
              <a:rPr lang="en-GB" dirty="0"/>
              <a:t>Ignition at vent tip most plausible case, vessel ignition alternative</a:t>
            </a:r>
          </a:p>
          <a:p>
            <a:r>
              <a:rPr lang="en-GB" dirty="0"/>
              <a:t>Modelled from ignition until fuel consumed and system stabilised</a:t>
            </a:r>
          </a:p>
          <a:p>
            <a:endParaRPr lang="en-GB" dirty="0"/>
          </a:p>
          <a:p>
            <a:endParaRPr lang="en-GB" dirty="0"/>
          </a:p>
        </p:txBody>
      </p:sp>
    </p:spTree>
    <p:extLst>
      <p:ext uri="{BB962C8B-B14F-4D97-AF65-F5344CB8AC3E}">
        <p14:creationId xmlns:p14="http://schemas.microsoft.com/office/powerpoint/2010/main" val="36793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A8A2-1B69-E306-FED8-FAC0557E1554}"/>
              </a:ext>
            </a:extLst>
          </p:cNvPr>
          <p:cNvSpPr>
            <a:spLocks noGrp="1"/>
          </p:cNvSpPr>
          <p:nvPr>
            <p:ph type="title"/>
          </p:nvPr>
        </p:nvSpPr>
        <p:spPr/>
        <p:txBody>
          <a:bodyPr/>
          <a:lstStyle/>
          <a:p>
            <a:r>
              <a:rPr lang="en-GB" dirty="0"/>
              <a:t>Force Calculation</a:t>
            </a:r>
          </a:p>
        </p:txBody>
      </p:sp>
      <p:sp>
        <p:nvSpPr>
          <p:cNvPr id="8" name="Content Placeholder 2">
            <a:extLst>
              <a:ext uri="{FF2B5EF4-FFF2-40B4-BE49-F238E27FC236}">
                <a16:creationId xmlns:a16="http://schemas.microsoft.com/office/drawing/2014/main" id="{09221DAF-420F-4BDA-6BB3-9CEFE38214F6}"/>
              </a:ext>
            </a:extLst>
          </p:cNvPr>
          <p:cNvSpPr>
            <a:spLocks noGrp="1"/>
          </p:cNvSpPr>
          <p:nvPr>
            <p:ph sz="half" idx="1"/>
          </p:nvPr>
        </p:nvSpPr>
        <p:spPr>
          <a:xfrm>
            <a:off x="838200" y="1282886"/>
            <a:ext cx="10687756" cy="5222365"/>
          </a:xfrm>
        </p:spPr>
        <p:txBody>
          <a:bodyPr>
            <a:noAutofit/>
          </a:bodyPr>
          <a:lstStyle/>
          <a:p>
            <a:r>
              <a:rPr lang="en-GB" dirty="0"/>
              <a:t>Internal duct surfaces covered with pressure panels</a:t>
            </a:r>
          </a:p>
          <a:p>
            <a:pPr lvl="1"/>
            <a:r>
              <a:rPr lang="en-GB" dirty="0"/>
              <a:t>Enabled clear differentiation between the sides</a:t>
            </a:r>
          </a:p>
          <a:p>
            <a:r>
              <a:rPr lang="en-GB" dirty="0"/>
              <a:t>Force calculated across panel area</a:t>
            </a:r>
          </a:p>
          <a:p>
            <a:r>
              <a:rPr lang="en-GB" dirty="0"/>
              <a:t>Generated force time history per panel</a:t>
            </a:r>
          </a:p>
          <a:p>
            <a:r>
              <a:rPr lang="en-GB" dirty="0"/>
              <a:t>Opposite panels paired together to calculate differentials (‘out of balance forces’)</a:t>
            </a:r>
          </a:p>
          <a:p>
            <a:r>
              <a:rPr lang="en-GB" dirty="0"/>
              <a:t>Pairs normal to direction of flow (radial) found to have minimal differential force</a:t>
            </a:r>
          </a:p>
          <a:p>
            <a:r>
              <a:rPr lang="en-GB" dirty="0"/>
              <a:t>Pairs at opposing ends of a pipe section (axial i.e. at the bends) found to have significant differential force</a:t>
            </a:r>
          </a:p>
          <a:p>
            <a:r>
              <a:rPr lang="en-GB" dirty="0"/>
              <a:t>Analysis limited to axial pairs</a:t>
            </a:r>
          </a:p>
          <a:p>
            <a:endParaRPr lang="en-GB" dirty="0"/>
          </a:p>
          <a:p>
            <a:endParaRPr lang="en-GB" dirty="0"/>
          </a:p>
          <a:p>
            <a:pPr lvl="1">
              <a:buFont typeface="Courier New" panose="02070309020205020404" pitchFamily="49" charset="0"/>
              <a:buChar char="o"/>
            </a:pPr>
            <a:endParaRPr lang="en-GB" dirty="0"/>
          </a:p>
          <a:p>
            <a:endParaRPr lang="en-GB" dirty="0"/>
          </a:p>
          <a:p>
            <a:endParaRPr lang="en-GB" dirty="0"/>
          </a:p>
        </p:txBody>
      </p:sp>
    </p:spTree>
    <p:extLst>
      <p:ext uri="{BB962C8B-B14F-4D97-AF65-F5344CB8AC3E}">
        <p14:creationId xmlns:p14="http://schemas.microsoft.com/office/powerpoint/2010/main" val="1700245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lstStyle>
        <a:defPPr algn="l">
          <a:defRPr sz="700" dirty="0">
            <a:solidFill>
              <a:srgbClr val="585858"/>
            </a:solidFill>
          </a:defRPr>
        </a:defPPr>
      </a:lstStyle>
    </a:spDef>
  </a:objectDefaults>
  <a:extraClrSchemeLst/>
  <a:extLst>
    <a:ext uri="{05A4C25C-085E-4340-85A3-A5531E510DB2}">
      <thm15:themeFamily xmlns:thm15="http://schemas.microsoft.com/office/thememl/2012/main" name="Presentation2" id="{17B778C9-7D0B-4B5D-BD55-5932AEB9DAA1}" vid="{43CE6E12-1655-4AC7-A5F9-D4D6173016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SharedWithUsers xmlns="c4b40482-04a4-480f-b826-6548c4a2bcf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FC0518-19CF-438A-A36F-CBF34CAD290F}">
  <ds:schemaRefs>
    <ds:schemaRef ds:uri="7604e031-f840-4ad5-97d2-0b99280ee730"/>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 ds:uri="http://schemas.microsoft.com/office/2006/documentManagement/types"/>
    <ds:schemaRef ds:uri="c4b40482-04a4-480f-b826-6548c4a2bcf1"/>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A5C6B5FA-B531-4DB5-811F-111F8FB4841D}">
  <ds:schemaRefs>
    <ds:schemaRef ds:uri="http://schemas.microsoft.com/sharepoint/v3/contenttype/forms"/>
  </ds:schemaRefs>
</ds:datastoreItem>
</file>

<file path=customXml/itemProps3.xml><?xml version="1.0" encoding="utf-8"?>
<ds:datastoreItem xmlns:ds="http://schemas.openxmlformats.org/officeDocument/2006/customXml" ds:itemID="{1D0D7D31-4623-4354-82BE-36976058E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 Introduction to ESR Technology</Template>
  <TotalTime>2514</TotalTime>
  <Words>3171</Words>
  <Application>Microsoft Office PowerPoint</Application>
  <PresentationFormat>Widescreen</PresentationFormat>
  <Paragraphs>287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Times New Roman</vt:lpstr>
      <vt:lpstr>Office Theme</vt:lpstr>
      <vt:lpstr>Assessment of Vent Pipework Structural Support Response to Internal Explosion</vt:lpstr>
      <vt:lpstr>Background</vt:lpstr>
      <vt:lpstr>Objectives</vt:lpstr>
      <vt:lpstr>Vent System</vt:lpstr>
      <vt:lpstr>Explosion Modelling – 3D Model</vt:lpstr>
      <vt:lpstr>Explosion Modelling – 3D Model</vt:lpstr>
      <vt:lpstr>Explosion Modelling – Grid</vt:lpstr>
      <vt:lpstr>Scenarios</vt:lpstr>
      <vt:lpstr>Force Calculation</vt:lpstr>
      <vt:lpstr>Differential Force Results</vt:lpstr>
      <vt:lpstr>Differential Force Time History Results</vt:lpstr>
      <vt:lpstr>Structural Response Modelling</vt:lpstr>
      <vt:lpstr>FEA Simulations</vt:lpstr>
      <vt:lpstr>FEA Results – Dynamic Cases</vt:lpstr>
      <vt:lpstr>FEA Results – Static Cases</vt:lpstr>
      <vt:lpstr>FEA Summary</vt:lpstr>
      <vt:lpstr>Overall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Vent Pipework Structural Support Response to Internal Explosion</dc:title>
  <dc:creator>Simon Griffin</dc:creator>
  <cp:lastModifiedBy>Rachel Robinson</cp:lastModifiedBy>
  <cp:revision>119</cp:revision>
  <dcterms:created xsi:type="dcterms:W3CDTF">2019-07-25T11:21:49Z</dcterms:created>
  <dcterms:modified xsi:type="dcterms:W3CDTF">2022-11-01T16:33:29Z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