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layout2.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diagrams/quickStyle2.xml" ContentType="application/vnd.openxmlformats-officedocument.drawingml.diagramStyle+xml"/>
  <Override PartName="/ppt/diagrams/colors1.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52" r:id="rId2"/>
  </p:sldMasterIdLst>
  <p:notesMasterIdLst>
    <p:notesMasterId r:id="rId19"/>
  </p:notesMasterIdLst>
  <p:sldIdLst>
    <p:sldId id="258" r:id="rId3"/>
    <p:sldId id="259" r:id="rId4"/>
    <p:sldId id="261" r:id="rId5"/>
    <p:sldId id="260" r:id="rId6"/>
    <p:sldId id="263" r:id="rId7"/>
    <p:sldId id="264" r:id="rId8"/>
    <p:sldId id="265" r:id="rId9"/>
    <p:sldId id="266" r:id="rId10"/>
    <p:sldId id="262" r:id="rId11"/>
    <p:sldId id="273" r:id="rId12"/>
    <p:sldId id="268" r:id="rId13"/>
    <p:sldId id="270" r:id="rId14"/>
    <p:sldId id="274" r:id="rId15"/>
    <p:sldId id="275"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18"/>
    <a:srgbClr val="009CDE"/>
    <a:srgbClr val="509E2F"/>
    <a:srgbClr val="505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755086-F099-4720-B1CA-A5939F5AC9FE}" v="1" dt="2022-10-16T18:33:38.5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43"/>
    <p:restoredTop sz="56522" autoAdjust="0"/>
  </p:normalViewPr>
  <p:slideViewPr>
    <p:cSldViewPr snapToGrid="0" snapToObjects="1">
      <p:cViewPr varScale="1">
        <p:scale>
          <a:sx n="35" d="100"/>
          <a:sy n="35" d="100"/>
        </p:scale>
        <p:origin x="19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C9413-55E6-42DB-BB3A-D3586CDE17DC}" type="doc">
      <dgm:prSet loTypeId="urn:microsoft.com/office/officeart/2005/8/layout/hProcess4" loCatId="process" qsTypeId="urn:microsoft.com/office/officeart/2005/8/quickstyle/simple1" qsCatId="simple" csTypeId="urn:microsoft.com/office/officeart/2005/8/colors/colorful3" csCatId="colorful" phldr="1"/>
      <dgm:spPr/>
      <dgm:t>
        <a:bodyPr/>
        <a:lstStyle/>
        <a:p>
          <a:endParaRPr lang="en-GB"/>
        </a:p>
      </dgm:t>
    </dgm:pt>
    <dgm:pt modelId="{B5335282-7906-4966-983F-9A5F1E037D3A}">
      <dgm:prSet phldrT="[Text]"/>
      <dgm:spPr/>
      <dgm:t>
        <a:bodyPr/>
        <a:lstStyle/>
        <a:p>
          <a:r>
            <a:rPr lang="en-GB" dirty="0"/>
            <a:t>Detection</a:t>
          </a:r>
        </a:p>
      </dgm:t>
    </dgm:pt>
    <dgm:pt modelId="{F61EFC9F-475A-49CC-B5B1-EA5EE7735932}" type="parTrans" cxnId="{BBB83FE3-0FA8-4015-AFBA-00A8472194A4}">
      <dgm:prSet/>
      <dgm:spPr/>
      <dgm:t>
        <a:bodyPr/>
        <a:lstStyle/>
        <a:p>
          <a:endParaRPr lang="en-GB"/>
        </a:p>
      </dgm:t>
    </dgm:pt>
    <dgm:pt modelId="{EFEEC6D9-AFE0-44DE-A69A-CB312FB06D81}" type="sibTrans" cxnId="{BBB83FE3-0FA8-4015-AFBA-00A8472194A4}">
      <dgm:prSet/>
      <dgm:spPr/>
      <dgm:t>
        <a:bodyPr/>
        <a:lstStyle/>
        <a:p>
          <a:endParaRPr lang="en-GB"/>
        </a:p>
      </dgm:t>
    </dgm:pt>
    <dgm:pt modelId="{FB64A16C-C0FA-4AE3-9CC5-C8D2F856BEF6}">
      <dgm:prSet phldrT="[Text]"/>
      <dgm:spPr/>
      <dgm:t>
        <a:bodyPr/>
        <a:lstStyle/>
        <a:p>
          <a:r>
            <a:rPr lang="en-GB" dirty="0"/>
            <a:t>Hazards Detection</a:t>
          </a:r>
        </a:p>
      </dgm:t>
    </dgm:pt>
    <dgm:pt modelId="{709B271D-D9BF-447D-B726-1224705E6A03}" type="parTrans" cxnId="{C310D78B-26F2-46E3-B61F-8340D43A14E7}">
      <dgm:prSet/>
      <dgm:spPr/>
      <dgm:t>
        <a:bodyPr/>
        <a:lstStyle/>
        <a:p>
          <a:endParaRPr lang="en-GB"/>
        </a:p>
      </dgm:t>
    </dgm:pt>
    <dgm:pt modelId="{176D45FC-31D7-45D3-B864-8171CFAFB7E2}" type="sibTrans" cxnId="{C310D78B-26F2-46E3-B61F-8340D43A14E7}">
      <dgm:prSet/>
      <dgm:spPr/>
      <dgm:t>
        <a:bodyPr/>
        <a:lstStyle/>
        <a:p>
          <a:endParaRPr lang="en-GB"/>
        </a:p>
      </dgm:t>
    </dgm:pt>
    <dgm:pt modelId="{6742DD12-5859-4FA5-9AF5-5D34BC666E20}">
      <dgm:prSet phldrT="[Text]"/>
      <dgm:spPr/>
      <dgm:t>
        <a:bodyPr/>
        <a:lstStyle/>
        <a:p>
          <a:r>
            <a:rPr lang="en-GB" dirty="0"/>
            <a:t>Alarm</a:t>
          </a:r>
        </a:p>
      </dgm:t>
    </dgm:pt>
    <dgm:pt modelId="{A8A9D790-A71C-4DE7-8CA6-291B317A77AD}" type="parTrans" cxnId="{E534A2A0-4EFE-4A42-A459-5A5AC5150CCD}">
      <dgm:prSet/>
      <dgm:spPr/>
      <dgm:t>
        <a:bodyPr/>
        <a:lstStyle/>
        <a:p>
          <a:endParaRPr lang="en-GB"/>
        </a:p>
      </dgm:t>
    </dgm:pt>
    <dgm:pt modelId="{D7EB216D-C301-4AB0-B3F6-EEF498CBF1AA}" type="sibTrans" cxnId="{E534A2A0-4EFE-4A42-A459-5A5AC5150CCD}">
      <dgm:prSet/>
      <dgm:spPr/>
      <dgm:t>
        <a:bodyPr/>
        <a:lstStyle/>
        <a:p>
          <a:endParaRPr lang="en-GB"/>
        </a:p>
      </dgm:t>
    </dgm:pt>
    <dgm:pt modelId="{C0F6996D-5CA7-45B0-AE0E-756C5AC7C0EE}">
      <dgm:prSet phldrT="[Text]"/>
      <dgm:spPr/>
      <dgm:t>
        <a:bodyPr/>
        <a:lstStyle/>
        <a:p>
          <a:r>
            <a:rPr lang="en-GB" dirty="0"/>
            <a:t>Decision</a:t>
          </a:r>
        </a:p>
      </dgm:t>
    </dgm:pt>
    <dgm:pt modelId="{80C7705D-E36F-4D27-A500-B0AFC558431F}" type="parTrans" cxnId="{0BBA99B7-5EEC-43FE-9D03-E648F99781AC}">
      <dgm:prSet/>
      <dgm:spPr/>
      <dgm:t>
        <a:bodyPr/>
        <a:lstStyle/>
        <a:p>
          <a:endParaRPr lang="en-GB"/>
        </a:p>
      </dgm:t>
    </dgm:pt>
    <dgm:pt modelId="{903CBCC2-631C-4EE0-9A05-46FB5116CE34}" type="sibTrans" cxnId="{0BBA99B7-5EEC-43FE-9D03-E648F99781AC}">
      <dgm:prSet/>
      <dgm:spPr/>
      <dgm:t>
        <a:bodyPr/>
        <a:lstStyle/>
        <a:p>
          <a:endParaRPr lang="en-GB"/>
        </a:p>
      </dgm:t>
    </dgm:pt>
    <dgm:pt modelId="{49EF1C97-AD29-422F-B3E9-C82A81597BA0}">
      <dgm:prSet phldrT="[Text]"/>
      <dgm:spPr/>
      <dgm:t>
        <a:bodyPr/>
        <a:lstStyle/>
        <a:p>
          <a:r>
            <a:rPr lang="en-GB" dirty="0"/>
            <a:t>Alert Operator</a:t>
          </a:r>
        </a:p>
      </dgm:t>
    </dgm:pt>
    <dgm:pt modelId="{0354BF42-EA5E-4C3A-8411-E5FC02D19C70}" type="parTrans" cxnId="{BE172762-F608-4CDC-BD24-493FA492EA38}">
      <dgm:prSet/>
      <dgm:spPr/>
      <dgm:t>
        <a:bodyPr/>
        <a:lstStyle/>
        <a:p>
          <a:endParaRPr lang="en-GB"/>
        </a:p>
      </dgm:t>
    </dgm:pt>
    <dgm:pt modelId="{4B53A75B-17FD-4F0F-AEA3-5A99424A74B5}" type="sibTrans" cxnId="{BE172762-F608-4CDC-BD24-493FA492EA38}">
      <dgm:prSet/>
      <dgm:spPr/>
      <dgm:t>
        <a:bodyPr/>
        <a:lstStyle/>
        <a:p>
          <a:endParaRPr lang="en-GB"/>
        </a:p>
      </dgm:t>
    </dgm:pt>
    <dgm:pt modelId="{EE779293-05AA-427F-B310-567B1D781432}">
      <dgm:prSet phldrT="[Text]"/>
      <dgm:spPr/>
      <dgm:t>
        <a:bodyPr/>
        <a:lstStyle/>
        <a:p>
          <a:r>
            <a:rPr lang="en-GB" dirty="0"/>
            <a:t>Control System</a:t>
          </a:r>
        </a:p>
      </dgm:t>
    </dgm:pt>
    <dgm:pt modelId="{35BC8A1A-59B7-4444-9CDC-B2E78FB7EACC}" type="parTrans" cxnId="{D5CFB5C0-C296-4593-9F07-2CB43C600C4D}">
      <dgm:prSet/>
      <dgm:spPr/>
      <dgm:t>
        <a:bodyPr/>
        <a:lstStyle/>
        <a:p>
          <a:endParaRPr lang="en-GB"/>
        </a:p>
      </dgm:t>
    </dgm:pt>
    <dgm:pt modelId="{1B7D648F-3A6B-4583-8E8F-7531C87138A4}" type="sibTrans" cxnId="{D5CFB5C0-C296-4593-9F07-2CB43C600C4D}">
      <dgm:prSet/>
      <dgm:spPr/>
      <dgm:t>
        <a:bodyPr/>
        <a:lstStyle/>
        <a:p>
          <a:endParaRPr lang="en-GB"/>
        </a:p>
      </dgm:t>
    </dgm:pt>
    <dgm:pt modelId="{0010869C-DCED-4E07-8AA9-80228F1C91FB}">
      <dgm:prSet phldrT="[Text]"/>
      <dgm:spPr/>
      <dgm:t>
        <a:bodyPr/>
        <a:lstStyle/>
        <a:p>
          <a:r>
            <a:rPr lang="en-GB" dirty="0"/>
            <a:t>Action</a:t>
          </a:r>
        </a:p>
      </dgm:t>
    </dgm:pt>
    <dgm:pt modelId="{DD0FE122-4392-48A2-8734-6BC2EB3604BC}" type="parTrans" cxnId="{86050F13-E1D1-489D-AB2B-34EBA3B5121D}">
      <dgm:prSet/>
      <dgm:spPr/>
      <dgm:t>
        <a:bodyPr/>
        <a:lstStyle/>
        <a:p>
          <a:endParaRPr lang="en-GB"/>
        </a:p>
      </dgm:t>
    </dgm:pt>
    <dgm:pt modelId="{FEA955D0-639F-4769-A74D-F4FBA263DBFD}" type="sibTrans" cxnId="{86050F13-E1D1-489D-AB2B-34EBA3B5121D}">
      <dgm:prSet/>
      <dgm:spPr/>
      <dgm:t>
        <a:bodyPr/>
        <a:lstStyle/>
        <a:p>
          <a:endParaRPr lang="en-GB"/>
        </a:p>
      </dgm:t>
    </dgm:pt>
    <dgm:pt modelId="{F737E310-5E98-4EB3-98E7-D2EAA5B06C0C}">
      <dgm:prSet phldrT="[Text]"/>
      <dgm:spPr/>
      <dgm:t>
        <a:bodyPr/>
        <a:lstStyle/>
        <a:p>
          <a:r>
            <a:rPr lang="en-GB" dirty="0"/>
            <a:t>Initiate Control Action </a:t>
          </a:r>
        </a:p>
      </dgm:t>
    </dgm:pt>
    <dgm:pt modelId="{4EE4D3F8-77F2-40F9-9E4B-A785EA24E6DD}" type="parTrans" cxnId="{8B7709B4-1502-4AD9-B085-761F0FD765A3}">
      <dgm:prSet/>
      <dgm:spPr/>
      <dgm:t>
        <a:bodyPr/>
        <a:lstStyle/>
        <a:p>
          <a:endParaRPr lang="en-GB"/>
        </a:p>
      </dgm:t>
    </dgm:pt>
    <dgm:pt modelId="{407A032B-98E0-46F5-A8BA-DF6FA6493A8E}" type="sibTrans" cxnId="{8B7709B4-1502-4AD9-B085-761F0FD765A3}">
      <dgm:prSet/>
      <dgm:spPr/>
      <dgm:t>
        <a:bodyPr/>
        <a:lstStyle/>
        <a:p>
          <a:endParaRPr lang="en-GB"/>
        </a:p>
      </dgm:t>
    </dgm:pt>
    <dgm:pt modelId="{0D20ED29-6E91-4736-944C-8E5EC28A0716}">
      <dgm:prSet phldrT="[Text]"/>
      <dgm:spPr/>
      <dgm:t>
        <a:bodyPr/>
        <a:lstStyle/>
        <a:p>
          <a:r>
            <a:rPr lang="en-GB" dirty="0"/>
            <a:t>Shutdown</a:t>
          </a:r>
        </a:p>
      </dgm:t>
    </dgm:pt>
    <dgm:pt modelId="{232AEE8E-5B36-4544-8A3E-5973DC90522A}" type="parTrans" cxnId="{D6854E7F-09D5-4259-9825-8BBD87DF01BB}">
      <dgm:prSet/>
      <dgm:spPr/>
      <dgm:t>
        <a:bodyPr/>
        <a:lstStyle/>
        <a:p>
          <a:endParaRPr lang="en-GB"/>
        </a:p>
      </dgm:t>
    </dgm:pt>
    <dgm:pt modelId="{2A57B552-3445-47E8-B520-91BF15591A63}" type="sibTrans" cxnId="{D6854E7F-09D5-4259-9825-8BBD87DF01BB}">
      <dgm:prSet/>
      <dgm:spPr/>
      <dgm:t>
        <a:bodyPr/>
        <a:lstStyle/>
        <a:p>
          <a:endParaRPr lang="en-GB"/>
        </a:p>
      </dgm:t>
    </dgm:pt>
    <dgm:pt modelId="{444545AD-04F9-465B-AFD7-266EAADA15F1}" type="pres">
      <dgm:prSet presAssocID="{2F9C9413-55E6-42DB-BB3A-D3586CDE17DC}" presName="Name0" presStyleCnt="0">
        <dgm:presLayoutVars>
          <dgm:dir/>
          <dgm:animLvl val="lvl"/>
          <dgm:resizeHandles val="exact"/>
        </dgm:presLayoutVars>
      </dgm:prSet>
      <dgm:spPr/>
    </dgm:pt>
    <dgm:pt modelId="{6E10FB0A-400B-400A-A58D-07347006229B}" type="pres">
      <dgm:prSet presAssocID="{2F9C9413-55E6-42DB-BB3A-D3586CDE17DC}" presName="tSp" presStyleCnt="0"/>
      <dgm:spPr/>
    </dgm:pt>
    <dgm:pt modelId="{993BC05E-C859-4D2A-A02B-D811E45A6BC2}" type="pres">
      <dgm:prSet presAssocID="{2F9C9413-55E6-42DB-BB3A-D3586CDE17DC}" presName="bSp" presStyleCnt="0"/>
      <dgm:spPr/>
    </dgm:pt>
    <dgm:pt modelId="{E12CABC7-FC48-46BA-870D-D88846EDADAC}" type="pres">
      <dgm:prSet presAssocID="{2F9C9413-55E6-42DB-BB3A-D3586CDE17DC}" presName="process" presStyleCnt="0"/>
      <dgm:spPr/>
    </dgm:pt>
    <dgm:pt modelId="{4A376F9A-3DE2-4AFA-8B4B-CEF298FEEBCD}" type="pres">
      <dgm:prSet presAssocID="{B5335282-7906-4966-983F-9A5F1E037D3A}" presName="composite1" presStyleCnt="0"/>
      <dgm:spPr/>
    </dgm:pt>
    <dgm:pt modelId="{91B01642-F90C-48A6-B1C8-145571A20DBE}" type="pres">
      <dgm:prSet presAssocID="{B5335282-7906-4966-983F-9A5F1E037D3A}" presName="dummyNode1" presStyleLbl="node1" presStyleIdx="0" presStyleCnt="3"/>
      <dgm:spPr/>
    </dgm:pt>
    <dgm:pt modelId="{F05008B9-8F37-4270-8AF7-710E993748FF}" type="pres">
      <dgm:prSet presAssocID="{B5335282-7906-4966-983F-9A5F1E037D3A}" presName="childNode1" presStyleLbl="bgAcc1" presStyleIdx="0" presStyleCnt="3">
        <dgm:presLayoutVars>
          <dgm:bulletEnabled val="1"/>
        </dgm:presLayoutVars>
      </dgm:prSet>
      <dgm:spPr/>
    </dgm:pt>
    <dgm:pt modelId="{8DF60383-F13B-4098-832A-FC74040D241F}" type="pres">
      <dgm:prSet presAssocID="{B5335282-7906-4966-983F-9A5F1E037D3A}" presName="childNode1tx" presStyleLbl="bgAcc1" presStyleIdx="0" presStyleCnt="3">
        <dgm:presLayoutVars>
          <dgm:bulletEnabled val="1"/>
        </dgm:presLayoutVars>
      </dgm:prSet>
      <dgm:spPr/>
    </dgm:pt>
    <dgm:pt modelId="{0424C869-B2AE-4CB2-9DAD-74A0429C922B}" type="pres">
      <dgm:prSet presAssocID="{B5335282-7906-4966-983F-9A5F1E037D3A}" presName="parentNode1" presStyleLbl="node1" presStyleIdx="0" presStyleCnt="3">
        <dgm:presLayoutVars>
          <dgm:chMax val="1"/>
          <dgm:bulletEnabled val="1"/>
        </dgm:presLayoutVars>
      </dgm:prSet>
      <dgm:spPr/>
    </dgm:pt>
    <dgm:pt modelId="{3DAECAE1-B7F7-478A-A198-AE5C4249344D}" type="pres">
      <dgm:prSet presAssocID="{B5335282-7906-4966-983F-9A5F1E037D3A}" presName="connSite1" presStyleCnt="0"/>
      <dgm:spPr/>
    </dgm:pt>
    <dgm:pt modelId="{2B4899E7-D75A-4A53-988B-8AF96BC3C4B8}" type="pres">
      <dgm:prSet presAssocID="{EFEEC6D9-AFE0-44DE-A69A-CB312FB06D81}" presName="Name9" presStyleLbl="sibTrans2D1" presStyleIdx="0" presStyleCnt="2"/>
      <dgm:spPr/>
    </dgm:pt>
    <dgm:pt modelId="{BF10F4A3-217E-432E-9982-1A0BB997F613}" type="pres">
      <dgm:prSet presAssocID="{C0F6996D-5CA7-45B0-AE0E-756C5AC7C0EE}" presName="composite2" presStyleCnt="0"/>
      <dgm:spPr/>
    </dgm:pt>
    <dgm:pt modelId="{482727AA-1480-4E21-ADD5-35F940866C07}" type="pres">
      <dgm:prSet presAssocID="{C0F6996D-5CA7-45B0-AE0E-756C5AC7C0EE}" presName="dummyNode2" presStyleLbl="node1" presStyleIdx="0" presStyleCnt="3"/>
      <dgm:spPr/>
    </dgm:pt>
    <dgm:pt modelId="{FA293DE6-12BC-4D3F-A925-D55759C97682}" type="pres">
      <dgm:prSet presAssocID="{C0F6996D-5CA7-45B0-AE0E-756C5AC7C0EE}" presName="childNode2" presStyleLbl="bgAcc1" presStyleIdx="1" presStyleCnt="3">
        <dgm:presLayoutVars>
          <dgm:bulletEnabled val="1"/>
        </dgm:presLayoutVars>
      </dgm:prSet>
      <dgm:spPr/>
    </dgm:pt>
    <dgm:pt modelId="{D850C41C-8C9E-4697-BE8F-996F6C38320F}" type="pres">
      <dgm:prSet presAssocID="{C0F6996D-5CA7-45B0-AE0E-756C5AC7C0EE}" presName="childNode2tx" presStyleLbl="bgAcc1" presStyleIdx="1" presStyleCnt="3">
        <dgm:presLayoutVars>
          <dgm:bulletEnabled val="1"/>
        </dgm:presLayoutVars>
      </dgm:prSet>
      <dgm:spPr/>
    </dgm:pt>
    <dgm:pt modelId="{1AC7DFC2-4FFA-4E1D-8531-FB59950AFBCD}" type="pres">
      <dgm:prSet presAssocID="{C0F6996D-5CA7-45B0-AE0E-756C5AC7C0EE}" presName="parentNode2" presStyleLbl="node1" presStyleIdx="1" presStyleCnt="3">
        <dgm:presLayoutVars>
          <dgm:chMax val="0"/>
          <dgm:bulletEnabled val="1"/>
        </dgm:presLayoutVars>
      </dgm:prSet>
      <dgm:spPr/>
    </dgm:pt>
    <dgm:pt modelId="{6700A4C3-FFAF-4549-B80C-B44267BB5CAE}" type="pres">
      <dgm:prSet presAssocID="{C0F6996D-5CA7-45B0-AE0E-756C5AC7C0EE}" presName="connSite2" presStyleCnt="0"/>
      <dgm:spPr/>
    </dgm:pt>
    <dgm:pt modelId="{6EE9B12F-DD4F-4A84-819E-C670CF1F8029}" type="pres">
      <dgm:prSet presAssocID="{903CBCC2-631C-4EE0-9A05-46FB5116CE34}" presName="Name18" presStyleLbl="sibTrans2D1" presStyleIdx="1" presStyleCnt="2"/>
      <dgm:spPr/>
    </dgm:pt>
    <dgm:pt modelId="{E5E21940-67B6-49B6-9DDF-A5E481EEB0E7}" type="pres">
      <dgm:prSet presAssocID="{0010869C-DCED-4E07-8AA9-80228F1C91FB}" presName="composite1" presStyleCnt="0"/>
      <dgm:spPr/>
    </dgm:pt>
    <dgm:pt modelId="{77B1DEC3-8147-46D2-90A9-68E1F7186F67}" type="pres">
      <dgm:prSet presAssocID="{0010869C-DCED-4E07-8AA9-80228F1C91FB}" presName="dummyNode1" presStyleLbl="node1" presStyleIdx="1" presStyleCnt="3"/>
      <dgm:spPr/>
    </dgm:pt>
    <dgm:pt modelId="{E5BE5063-C0D8-4597-BF23-BCC2FC1ED198}" type="pres">
      <dgm:prSet presAssocID="{0010869C-DCED-4E07-8AA9-80228F1C91FB}" presName="childNode1" presStyleLbl="bgAcc1" presStyleIdx="2" presStyleCnt="3">
        <dgm:presLayoutVars>
          <dgm:bulletEnabled val="1"/>
        </dgm:presLayoutVars>
      </dgm:prSet>
      <dgm:spPr/>
    </dgm:pt>
    <dgm:pt modelId="{09C70698-E49A-43F2-8BF2-100BBF63C7BB}" type="pres">
      <dgm:prSet presAssocID="{0010869C-DCED-4E07-8AA9-80228F1C91FB}" presName="childNode1tx" presStyleLbl="bgAcc1" presStyleIdx="2" presStyleCnt="3">
        <dgm:presLayoutVars>
          <dgm:bulletEnabled val="1"/>
        </dgm:presLayoutVars>
      </dgm:prSet>
      <dgm:spPr/>
    </dgm:pt>
    <dgm:pt modelId="{2A1CCA9A-C61F-401B-B3D1-F0736D4AC8BB}" type="pres">
      <dgm:prSet presAssocID="{0010869C-DCED-4E07-8AA9-80228F1C91FB}" presName="parentNode1" presStyleLbl="node1" presStyleIdx="2" presStyleCnt="3">
        <dgm:presLayoutVars>
          <dgm:chMax val="1"/>
          <dgm:bulletEnabled val="1"/>
        </dgm:presLayoutVars>
      </dgm:prSet>
      <dgm:spPr/>
    </dgm:pt>
    <dgm:pt modelId="{FC6C334F-FC1D-47C2-BC3C-F09C1ED95E93}" type="pres">
      <dgm:prSet presAssocID="{0010869C-DCED-4E07-8AA9-80228F1C91FB}" presName="connSite1" presStyleCnt="0"/>
      <dgm:spPr/>
    </dgm:pt>
  </dgm:ptLst>
  <dgm:cxnLst>
    <dgm:cxn modelId="{66113809-4EB5-4959-A46A-036CA69087E6}" type="presOf" srcId="{0D20ED29-6E91-4736-944C-8E5EC28A0716}" destId="{09C70698-E49A-43F2-8BF2-100BBF63C7BB}" srcOrd="1" destOrd="1" presId="urn:microsoft.com/office/officeart/2005/8/layout/hProcess4"/>
    <dgm:cxn modelId="{66F86B12-AA00-4BC4-AEFC-F1E320F58E8B}" type="presOf" srcId="{F737E310-5E98-4EB3-98E7-D2EAA5B06C0C}" destId="{09C70698-E49A-43F2-8BF2-100BBF63C7BB}" srcOrd="1" destOrd="0" presId="urn:microsoft.com/office/officeart/2005/8/layout/hProcess4"/>
    <dgm:cxn modelId="{86050F13-E1D1-489D-AB2B-34EBA3B5121D}" srcId="{2F9C9413-55E6-42DB-BB3A-D3586CDE17DC}" destId="{0010869C-DCED-4E07-8AA9-80228F1C91FB}" srcOrd="2" destOrd="0" parTransId="{DD0FE122-4392-48A2-8734-6BC2EB3604BC}" sibTransId="{FEA955D0-639F-4769-A74D-F4FBA263DBFD}"/>
    <dgm:cxn modelId="{77D7661B-9B44-4939-BAF5-3EB189584FA8}" type="presOf" srcId="{49EF1C97-AD29-422F-B3E9-C82A81597BA0}" destId="{D850C41C-8C9E-4697-BE8F-996F6C38320F}" srcOrd="1" destOrd="0" presId="urn:microsoft.com/office/officeart/2005/8/layout/hProcess4"/>
    <dgm:cxn modelId="{CEFCD125-EE29-42DC-8845-9233CB1C8E68}" type="presOf" srcId="{C0F6996D-5CA7-45B0-AE0E-756C5AC7C0EE}" destId="{1AC7DFC2-4FFA-4E1D-8531-FB59950AFBCD}" srcOrd="0" destOrd="0" presId="urn:microsoft.com/office/officeart/2005/8/layout/hProcess4"/>
    <dgm:cxn modelId="{4B7E2C30-21BA-471E-95B2-B71086D94FF0}" type="presOf" srcId="{F737E310-5E98-4EB3-98E7-D2EAA5B06C0C}" destId="{E5BE5063-C0D8-4597-BF23-BCC2FC1ED198}" srcOrd="0" destOrd="0" presId="urn:microsoft.com/office/officeart/2005/8/layout/hProcess4"/>
    <dgm:cxn modelId="{B68BD834-489F-40E6-8E8E-F39D0E226D98}" type="presOf" srcId="{49EF1C97-AD29-422F-B3E9-C82A81597BA0}" destId="{FA293DE6-12BC-4D3F-A925-D55759C97682}" srcOrd="0" destOrd="0" presId="urn:microsoft.com/office/officeart/2005/8/layout/hProcess4"/>
    <dgm:cxn modelId="{99DFD239-E2E0-42C5-8899-89FFAD2FE5CC}" type="presOf" srcId="{EFEEC6D9-AFE0-44DE-A69A-CB312FB06D81}" destId="{2B4899E7-D75A-4A53-988B-8AF96BC3C4B8}" srcOrd="0" destOrd="0" presId="urn:microsoft.com/office/officeart/2005/8/layout/hProcess4"/>
    <dgm:cxn modelId="{BE172762-F608-4CDC-BD24-493FA492EA38}" srcId="{C0F6996D-5CA7-45B0-AE0E-756C5AC7C0EE}" destId="{49EF1C97-AD29-422F-B3E9-C82A81597BA0}" srcOrd="0" destOrd="0" parTransId="{0354BF42-EA5E-4C3A-8411-E5FC02D19C70}" sibTransId="{4B53A75B-17FD-4F0F-AEA3-5A99424A74B5}"/>
    <dgm:cxn modelId="{7D8E4447-E7CA-43EA-9C7B-A57772B86FC3}" type="presOf" srcId="{B5335282-7906-4966-983F-9A5F1E037D3A}" destId="{0424C869-B2AE-4CB2-9DAD-74A0429C922B}" srcOrd="0" destOrd="0" presId="urn:microsoft.com/office/officeart/2005/8/layout/hProcess4"/>
    <dgm:cxn modelId="{2B357053-8FD8-4802-9378-B95D41F35387}" type="presOf" srcId="{FB64A16C-C0FA-4AE3-9CC5-C8D2F856BEF6}" destId="{8DF60383-F13B-4098-832A-FC74040D241F}" srcOrd="1" destOrd="0" presId="urn:microsoft.com/office/officeart/2005/8/layout/hProcess4"/>
    <dgm:cxn modelId="{D6854E7F-09D5-4259-9825-8BBD87DF01BB}" srcId="{0010869C-DCED-4E07-8AA9-80228F1C91FB}" destId="{0D20ED29-6E91-4736-944C-8E5EC28A0716}" srcOrd="1" destOrd="0" parTransId="{232AEE8E-5B36-4544-8A3E-5973DC90522A}" sibTransId="{2A57B552-3445-47E8-B520-91BF15591A63}"/>
    <dgm:cxn modelId="{C380AF80-1629-43D0-B74F-C2BACE04D95F}" type="presOf" srcId="{FB64A16C-C0FA-4AE3-9CC5-C8D2F856BEF6}" destId="{F05008B9-8F37-4270-8AF7-710E993748FF}" srcOrd="0" destOrd="0" presId="urn:microsoft.com/office/officeart/2005/8/layout/hProcess4"/>
    <dgm:cxn modelId="{C310D78B-26F2-46E3-B61F-8340D43A14E7}" srcId="{B5335282-7906-4966-983F-9A5F1E037D3A}" destId="{FB64A16C-C0FA-4AE3-9CC5-C8D2F856BEF6}" srcOrd="0" destOrd="0" parTransId="{709B271D-D9BF-447D-B726-1224705E6A03}" sibTransId="{176D45FC-31D7-45D3-B864-8171CFAFB7E2}"/>
    <dgm:cxn modelId="{AFA7D99C-D00D-4C13-8CC1-4158FF4A04E0}" type="presOf" srcId="{0D20ED29-6E91-4736-944C-8E5EC28A0716}" destId="{E5BE5063-C0D8-4597-BF23-BCC2FC1ED198}" srcOrd="0" destOrd="1" presId="urn:microsoft.com/office/officeart/2005/8/layout/hProcess4"/>
    <dgm:cxn modelId="{E534A2A0-4EFE-4A42-A459-5A5AC5150CCD}" srcId="{B5335282-7906-4966-983F-9A5F1E037D3A}" destId="{6742DD12-5859-4FA5-9AF5-5D34BC666E20}" srcOrd="1" destOrd="0" parTransId="{A8A9D790-A71C-4DE7-8CA6-291B317A77AD}" sibTransId="{D7EB216D-C301-4AB0-B3F6-EEF498CBF1AA}"/>
    <dgm:cxn modelId="{98B17EAE-AD4E-4386-8BB7-5FF208E239B5}" type="presOf" srcId="{EE779293-05AA-427F-B310-567B1D781432}" destId="{D850C41C-8C9E-4697-BE8F-996F6C38320F}" srcOrd="1" destOrd="1" presId="urn:microsoft.com/office/officeart/2005/8/layout/hProcess4"/>
    <dgm:cxn modelId="{8AE31DB3-68AC-4698-8950-A85B5352EFA6}" type="presOf" srcId="{EE779293-05AA-427F-B310-567B1D781432}" destId="{FA293DE6-12BC-4D3F-A925-D55759C97682}" srcOrd="0" destOrd="1" presId="urn:microsoft.com/office/officeart/2005/8/layout/hProcess4"/>
    <dgm:cxn modelId="{8B7709B4-1502-4AD9-B085-761F0FD765A3}" srcId="{0010869C-DCED-4E07-8AA9-80228F1C91FB}" destId="{F737E310-5E98-4EB3-98E7-D2EAA5B06C0C}" srcOrd="0" destOrd="0" parTransId="{4EE4D3F8-77F2-40F9-9E4B-A785EA24E6DD}" sibTransId="{407A032B-98E0-46F5-A8BA-DF6FA6493A8E}"/>
    <dgm:cxn modelId="{0BBA99B7-5EEC-43FE-9D03-E648F99781AC}" srcId="{2F9C9413-55E6-42DB-BB3A-D3586CDE17DC}" destId="{C0F6996D-5CA7-45B0-AE0E-756C5AC7C0EE}" srcOrd="1" destOrd="0" parTransId="{80C7705D-E36F-4D27-A500-B0AFC558431F}" sibTransId="{903CBCC2-631C-4EE0-9A05-46FB5116CE34}"/>
    <dgm:cxn modelId="{D5CFB5C0-C296-4593-9F07-2CB43C600C4D}" srcId="{C0F6996D-5CA7-45B0-AE0E-756C5AC7C0EE}" destId="{EE779293-05AA-427F-B310-567B1D781432}" srcOrd="1" destOrd="0" parTransId="{35BC8A1A-59B7-4444-9CDC-B2E78FB7EACC}" sibTransId="{1B7D648F-3A6B-4583-8E8F-7531C87138A4}"/>
    <dgm:cxn modelId="{114121D9-E192-4259-BB11-8D164FE5D356}" type="presOf" srcId="{2F9C9413-55E6-42DB-BB3A-D3586CDE17DC}" destId="{444545AD-04F9-465B-AFD7-266EAADA15F1}" srcOrd="0" destOrd="0" presId="urn:microsoft.com/office/officeart/2005/8/layout/hProcess4"/>
    <dgm:cxn modelId="{66BD00DF-3C97-426D-BA7E-AB9C05F2AC30}" type="presOf" srcId="{903CBCC2-631C-4EE0-9A05-46FB5116CE34}" destId="{6EE9B12F-DD4F-4A84-819E-C670CF1F8029}" srcOrd="0" destOrd="0" presId="urn:microsoft.com/office/officeart/2005/8/layout/hProcess4"/>
    <dgm:cxn modelId="{BBB83FE3-0FA8-4015-AFBA-00A8472194A4}" srcId="{2F9C9413-55E6-42DB-BB3A-D3586CDE17DC}" destId="{B5335282-7906-4966-983F-9A5F1E037D3A}" srcOrd="0" destOrd="0" parTransId="{F61EFC9F-475A-49CC-B5B1-EA5EE7735932}" sibTransId="{EFEEC6D9-AFE0-44DE-A69A-CB312FB06D81}"/>
    <dgm:cxn modelId="{FFADFAE3-8B11-4F94-8723-A9EE4A24368F}" type="presOf" srcId="{6742DD12-5859-4FA5-9AF5-5D34BC666E20}" destId="{F05008B9-8F37-4270-8AF7-710E993748FF}" srcOrd="0" destOrd="1" presId="urn:microsoft.com/office/officeart/2005/8/layout/hProcess4"/>
    <dgm:cxn modelId="{8DCB6DEE-C544-4C12-AC47-47EA4084852E}" type="presOf" srcId="{0010869C-DCED-4E07-8AA9-80228F1C91FB}" destId="{2A1CCA9A-C61F-401B-B3D1-F0736D4AC8BB}" srcOrd="0" destOrd="0" presId="urn:microsoft.com/office/officeart/2005/8/layout/hProcess4"/>
    <dgm:cxn modelId="{7A12C1F1-7276-4B55-9668-2DEB64B36893}" type="presOf" srcId="{6742DD12-5859-4FA5-9AF5-5D34BC666E20}" destId="{8DF60383-F13B-4098-832A-FC74040D241F}" srcOrd="1" destOrd="1" presId="urn:microsoft.com/office/officeart/2005/8/layout/hProcess4"/>
    <dgm:cxn modelId="{B6F99F86-C508-4609-B77E-56470EE0C9D7}" type="presParOf" srcId="{444545AD-04F9-465B-AFD7-266EAADA15F1}" destId="{6E10FB0A-400B-400A-A58D-07347006229B}" srcOrd="0" destOrd="0" presId="urn:microsoft.com/office/officeart/2005/8/layout/hProcess4"/>
    <dgm:cxn modelId="{A9BDE25D-7E96-41C9-AFAE-E6E9B13280AD}" type="presParOf" srcId="{444545AD-04F9-465B-AFD7-266EAADA15F1}" destId="{993BC05E-C859-4D2A-A02B-D811E45A6BC2}" srcOrd="1" destOrd="0" presId="urn:microsoft.com/office/officeart/2005/8/layout/hProcess4"/>
    <dgm:cxn modelId="{2F6B8600-3873-4909-8D2A-B8BF61BB6811}" type="presParOf" srcId="{444545AD-04F9-465B-AFD7-266EAADA15F1}" destId="{E12CABC7-FC48-46BA-870D-D88846EDADAC}" srcOrd="2" destOrd="0" presId="urn:microsoft.com/office/officeart/2005/8/layout/hProcess4"/>
    <dgm:cxn modelId="{D19D3727-1EC2-4923-B299-5E88090D71D2}" type="presParOf" srcId="{E12CABC7-FC48-46BA-870D-D88846EDADAC}" destId="{4A376F9A-3DE2-4AFA-8B4B-CEF298FEEBCD}" srcOrd="0" destOrd="0" presId="urn:microsoft.com/office/officeart/2005/8/layout/hProcess4"/>
    <dgm:cxn modelId="{C8A8BE5A-5B08-4B96-9BBF-D29D77B828A3}" type="presParOf" srcId="{4A376F9A-3DE2-4AFA-8B4B-CEF298FEEBCD}" destId="{91B01642-F90C-48A6-B1C8-145571A20DBE}" srcOrd="0" destOrd="0" presId="urn:microsoft.com/office/officeart/2005/8/layout/hProcess4"/>
    <dgm:cxn modelId="{95F2B86C-A460-42EC-8E36-9A44683E8A0E}" type="presParOf" srcId="{4A376F9A-3DE2-4AFA-8B4B-CEF298FEEBCD}" destId="{F05008B9-8F37-4270-8AF7-710E993748FF}" srcOrd="1" destOrd="0" presId="urn:microsoft.com/office/officeart/2005/8/layout/hProcess4"/>
    <dgm:cxn modelId="{4BB60748-36AD-4551-848C-AD4F8A5D6873}" type="presParOf" srcId="{4A376F9A-3DE2-4AFA-8B4B-CEF298FEEBCD}" destId="{8DF60383-F13B-4098-832A-FC74040D241F}" srcOrd="2" destOrd="0" presId="urn:microsoft.com/office/officeart/2005/8/layout/hProcess4"/>
    <dgm:cxn modelId="{FD139998-0BB2-4831-ACDE-A5E4BACF4A6C}" type="presParOf" srcId="{4A376F9A-3DE2-4AFA-8B4B-CEF298FEEBCD}" destId="{0424C869-B2AE-4CB2-9DAD-74A0429C922B}" srcOrd="3" destOrd="0" presId="urn:microsoft.com/office/officeart/2005/8/layout/hProcess4"/>
    <dgm:cxn modelId="{09837919-7B24-47F9-AD05-3DE6CB6392D7}" type="presParOf" srcId="{4A376F9A-3DE2-4AFA-8B4B-CEF298FEEBCD}" destId="{3DAECAE1-B7F7-478A-A198-AE5C4249344D}" srcOrd="4" destOrd="0" presId="urn:microsoft.com/office/officeart/2005/8/layout/hProcess4"/>
    <dgm:cxn modelId="{2A26563D-B434-4490-ADF7-A108863E0748}" type="presParOf" srcId="{E12CABC7-FC48-46BA-870D-D88846EDADAC}" destId="{2B4899E7-D75A-4A53-988B-8AF96BC3C4B8}" srcOrd="1" destOrd="0" presId="urn:microsoft.com/office/officeart/2005/8/layout/hProcess4"/>
    <dgm:cxn modelId="{8A168014-7EFE-4735-A841-D8B6B13697DD}" type="presParOf" srcId="{E12CABC7-FC48-46BA-870D-D88846EDADAC}" destId="{BF10F4A3-217E-432E-9982-1A0BB997F613}" srcOrd="2" destOrd="0" presId="urn:microsoft.com/office/officeart/2005/8/layout/hProcess4"/>
    <dgm:cxn modelId="{84FC2F87-D4DD-4DB5-B6D5-722A5F88BBC5}" type="presParOf" srcId="{BF10F4A3-217E-432E-9982-1A0BB997F613}" destId="{482727AA-1480-4E21-ADD5-35F940866C07}" srcOrd="0" destOrd="0" presId="urn:microsoft.com/office/officeart/2005/8/layout/hProcess4"/>
    <dgm:cxn modelId="{5419931C-970E-498B-8C12-74375BE1BAEB}" type="presParOf" srcId="{BF10F4A3-217E-432E-9982-1A0BB997F613}" destId="{FA293DE6-12BC-4D3F-A925-D55759C97682}" srcOrd="1" destOrd="0" presId="urn:microsoft.com/office/officeart/2005/8/layout/hProcess4"/>
    <dgm:cxn modelId="{61232734-E1C7-4C5E-A0F5-0521287F07DD}" type="presParOf" srcId="{BF10F4A3-217E-432E-9982-1A0BB997F613}" destId="{D850C41C-8C9E-4697-BE8F-996F6C38320F}" srcOrd="2" destOrd="0" presId="urn:microsoft.com/office/officeart/2005/8/layout/hProcess4"/>
    <dgm:cxn modelId="{DE5E7A39-D182-43C1-84BA-991ABD31AC49}" type="presParOf" srcId="{BF10F4A3-217E-432E-9982-1A0BB997F613}" destId="{1AC7DFC2-4FFA-4E1D-8531-FB59950AFBCD}" srcOrd="3" destOrd="0" presId="urn:microsoft.com/office/officeart/2005/8/layout/hProcess4"/>
    <dgm:cxn modelId="{05BB4F8E-0578-41C1-9CC8-4957359C7587}" type="presParOf" srcId="{BF10F4A3-217E-432E-9982-1A0BB997F613}" destId="{6700A4C3-FFAF-4549-B80C-B44267BB5CAE}" srcOrd="4" destOrd="0" presId="urn:microsoft.com/office/officeart/2005/8/layout/hProcess4"/>
    <dgm:cxn modelId="{E4BA4A2A-499A-48B8-8C3D-F157CF593A7C}" type="presParOf" srcId="{E12CABC7-FC48-46BA-870D-D88846EDADAC}" destId="{6EE9B12F-DD4F-4A84-819E-C670CF1F8029}" srcOrd="3" destOrd="0" presId="urn:microsoft.com/office/officeart/2005/8/layout/hProcess4"/>
    <dgm:cxn modelId="{98334754-8C4D-4ED2-89EF-124CF396E70E}" type="presParOf" srcId="{E12CABC7-FC48-46BA-870D-D88846EDADAC}" destId="{E5E21940-67B6-49B6-9DDF-A5E481EEB0E7}" srcOrd="4" destOrd="0" presId="urn:microsoft.com/office/officeart/2005/8/layout/hProcess4"/>
    <dgm:cxn modelId="{75DD9CF5-AB3B-4B4F-ABAC-41739EFF0256}" type="presParOf" srcId="{E5E21940-67B6-49B6-9DDF-A5E481EEB0E7}" destId="{77B1DEC3-8147-46D2-90A9-68E1F7186F67}" srcOrd="0" destOrd="0" presId="urn:microsoft.com/office/officeart/2005/8/layout/hProcess4"/>
    <dgm:cxn modelId="{E9E3BC28-AD0E-4D54-8159-63304D8C7903}" type="presParOf" srcId="{E5E21940-67B6-49B6-9DDF-A5E481EEB0E7}" destId="{E5BE5063-C0D8-4597-BF23-BCC2FC1ED198}" srcOrd="1" destOrd="0" presId="urn:microsoft.com/office/officeart/2005/8/layout/hProcess4"/>
    <dgm:cxn modelId="{2F3D9D21-1637-4CD6-BD70-1419AD2652FE}" type="presParOf" srcId="{E5E21940-67B6-49B6-9DDF-A5E481EEB0E7}" destId="{09C70698-E49A-43F2-8BF2-100BBF63C7BB}" srcOrd="2" destOrd="0" presId="urn:microsoft.com/office/officeart/2005/8/layout/hProcess4"/>
    <dgm:cxn modelId="{72B4043B-DE34-44DE-8437-5CA8F2D1A445}" type="presParOf" srcId="{E5E21940-67B6-49B6-9DDF-A5E481EEB0E7}" destId="{2A1CCA9A-C61F-401B-B3D1-F0736D4AC8BB}" srcOrd="3" destOrd="0" presId="urn:microsoft.com/office/officeart/2005/8/layout/hProcess4"/>
    <dgm:cxn modelId="{5EF84902-BB93-4653-9379-562544548CBF}" type="presParOf" srcId="{E5E21940-67B6-49B6-9DDF-A5E481EEB0E7}" destId="{FC6C334F-FC1D-47C2-BC3C-F09C1ED95E93}"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54FDF9D-EDB1-4A04-B2E5-A3625AC558DF}" type="doc">
      <dgm:prSet loTypeId="urn:microsoft.com/office/officeart/2008/layout/AscendingPictureAccentProcess" loCatId="process" qsTypeId="urn:microsoft.com/office/officeart/2005/8/quickstyle/simple1" qsCatId="simple" csTypeId="urn:microsoft.com/office/officeart/2005/8/colors/colorful5" csCatId="colorful" phldr="1"/>
      <dgm:spPr/>
      <dgm:t>
        <a:bodyPr/>
        <a:lstStyle/>
        <a:p>
          <a:endParaRPr lang="en-GB"/>
        </a:p>
      </dgm:t>
    </dgm:pt>
    <dgm:pt modelId="{5ABE4E1D-E241-4293-9D20-9D456665EDF6}">
      <dgm:prSet phldrT="[Text]" custT="1"/>
      <dgm:spPr/>
      <dgm:t>
        <a:bodyPr/>
        <a:lstStyle/>
        <a:p>
          <a:r>
            <a:rPr lang="en-GB" sz="1200" dirty="0"/>
            <a:t>HSE, 1993 </a:t>
          </a:r>
        </a:p>
      </dgm:t>
    </dgm:pt>
    <dgm:pt modelId="{2AECA844-FE1C-4062-9864-05630A34082A}" type="parTrans" cxnId="{FDB0F0C3-7241-4D3C-9C40-B3B98903A938}">
      <dgm:prSet/>
      <dgm:spPr/>
      <dgm:t>
        <a:bodyPr/>
        <a:lstStyle/>
        <a:p>
          <a:endParaRPr lang="en-GB"/>
        </a:p>
      </dgm:t>
    </dgm:pt>
    <dgm:pt modelId="{1AF16F20-E825-4258-834C-03D372737F93}" type="sibTrans" cxnId="{FDB0F0C3-7241-4D3C-9C40-B3B98903A938}">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t>
        <a:bodyPr/>
        <a:lstStyle/>
        <a:p>
          <a:endParaRPr lang="en-GB"/>
        </a:p>
      </dgm:t>
    </dgm:pt>
    <dgm:pt modelId="{1D135F4F-B37C-43DD-9862-8D44A9AE6D0E}">
      <dgm:prSet phldrT="[Text]" custT="1"/>
      <dgm:spPr/>
      <dgm:t>
        <a:bodyPr/>
        <a:lstStyle/>
        <a:p>
          <a:r>
            <a:rPr lang="en-GB" sz="1200" dirty="0"/>
            <a:t>BP (2003) and Shell (1995)</a:t>
          </a:r>
        </a:p>
      </dgm:t>
    </dgm:pt>
    <dgm:pt modelId="{591AF450-754C-49A8-84BF-F9968D90CB3C}" type="parTrans" cxnId="{75E7F743-C890-4777-9BE5-2A0BDC53BEEF}">
      <dgm:prSet/>
      <dgm:spPr/>
      <dgm:t>
        <a:bodyPr/>
        <a:lstStyle/>
        <a:p>
          <a:endParaRPr lang="en-GB"/>
        </a:p>
      </dgm:t>
    </dgm:pt>
    <dgm:pt modelId="{34677252-3750-46CA-B929-33B7CF4B86D4}" type="sibTrans" cxnId="{75E7F743-C890-4777-9BE5-2A0BDC53BEEF}">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7B6F0C2A-BBE5-4624-AD96-DA381C60777E}">
      <dgm:prSet phldrT="[Text]" custT="1"/>
      <dgm:spPr/>
      <dgm:t>
        <a:bodyPr/>
        <a:lstStyle/>
        <a:p>
          <a:r>
            <a:rPr lang="en-GB" sz="1200" dirty="0"/>
            <a:t>ISA (2004), ISA TR (2010, 2018)</a:t>
          </a:r>
        </a:p>
      </dgm:t>
    </dgm:pt>
    <dgm:pt modelId="{96AFE2B0-C4A6-4A0A-BAB1-4F1501AC490F}" type="parTrans" cxnId="{6FF63B6F-4F85-4774-9F3F-C14C6675315F}">
      <dgm:prSet/>
      <dgm:spPr/>
      <dgm:t>
        <a:bodyPr/>
        <a:lstStyle/>
        <a:p>
          <a:endParaRPr lang="en-GB"/>
        </a:p>
      </dgm:t>
    </dgm:pt>
    <dgm:pt modelId="{4FE8F41B-4E64-482B-A8E6-F75FEC0865FD}" type="sibTrans" cxnId="{6FF63B6F-4F85-4774-9F3F-C14C6675315F}">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GB"/>
        </a:p>
      </dgm:t>
    </dgm:pt>
    <dgm:pt modelId="{720C9300-306E-452A-9593-512471B10AF6}">
      <dgm:prSet phldrT="[Text]" custT="1"/>
      <dgm:spPr/>
      <dgm:t>
        <a:bodyPr/>
        <a:lstStyle/>
        <a:p>
          <a:r>
            <a:rPr lang="en-GB" sz="1200" dirty="0"/>
            <a:t>BSI (2020), EI (2020)</a:t>
          </a:r>
        </a:p>
      </dgm:t>
    </dgm:pt>
    <dgm:pt modelId="{3878607C-E158-4297-A0E1-8CD2D173E604}" type="parTrans" cxnId="{9A38D9C4-DC70-4FBF-B412-671ADBE0F5F3}">
      <dgm:prSet/>
      <dgm:spPr/>
      <dgm:t>
        <a:bodyPr/>
        <a:lstStyle/>
        <a:p>
          <a:endParaRPr lang="en-GB"/>
        </a:p>
      </dgm:t>
    </dgm:pt>
    <dgm:pt modelId="{886EA60A-121B-4CB1-B967-C8B91711E3DF}" type="sibTrans" cxnId="{9A38D9C4-DC70-4FBF-B412-671ADBE0F5F3}">
      <dgm:prSet/>
      <dgm:spPr>
        <a:blipFill>
          <a:blip xmlns:r="http://schemas.openxmlformats.org/officeDocument/2006/relationships" r:embed="rId4"/>
          <a:srcRect/>
          <a:stretch>
            <a:fillRect l="-25000" r="-25000"/>
          </a:stretch>
        </a:blipFill>
      </dgm:spPr>
      <dgm:t>
        <a:bodyPr/>
        <a:lstStyle/>
        <a:p>
          <a:endParaRPr lang="en-GB"/>
        </a:p>
      </dgm:t>
    </dgm:pt>
    <dgm:pt modelId="{ABC066BB-1250-4ADD-819E-96BFCC9FE25D}" type="pres">
      <dgm:prSet presAssocID="{554FDF9D-EDB1-4A04-B2E5-A3625AC558DF}" presName="Name0" presStyleCnt="0">
        <dgm:presLayoutVars>
          <dgm:chMax val="7"/>
          <dgm:chPref val="7"/>
          <dgm:dir/>
        </dgm:presLayoutVars>
      </dgm:prSet>
      <dgm:spPr/>
    </dgm:pt>
    <dgm:pt modelId="{13E88674-CBE5-40C3-AEE5-229F75021F41}" type="pres">
      <dgm:prSet presAssocID="{554FDF9D-EDB1-4A04-B2E5-A3625AC558DF}" presName="dot1" presStyleLbl="alignNode1" presStyleIdx="0" presStyleCnt="13"/>
      <dgm:spPr/>
    </dgm:pt>
    <dgm:pt modelId="{966CB69B-9E95-4E5F-ABCE-310B0B7C35B5}" type="pres">
      <dgm:prSet presAssocID="{554FDF9D-EDB1-4A04-B2E5-A3625AC558DF}" presName="dot2" presStyleLbl="alignNode1" presStyleIdx="1" presStyleCnt="13"/>
      <dgm:spPr/>
    </dgm:pt>
    <dgm:pt modelId="{8F298C22-240F-41F8-951F-215596DF65F6}" type="pres">
      <dgm:prSet presAssocID="{554FDF9D-EDB1-4A04-B2E5-A3625AC558DF}" presName="dot3" presStyleLbl="alignNode1" presStyleIdx="2" presStyleCnt="13"/>
      <dgm:spPr/>
    </dgm:pt>
    <dgm:pt modelId="{F19B7E48-01CD-4539-9001-AB29F17DE94C}" type="pres">
      <dgm:prSet presAssocID="{554FDF9D-EDB1-4A04-B2E5-A3625AC558DF}" presName="dot4" presStyleLbl="alignNode1" presStyleIdx="3" presStyleCnt="13"/>
      <dgm:spPr/>
    </dgm:pt>
    <dgm:pt modelId="{D71E5BC5-E53B-4DF9-94AF-E483157DE512}" type="pres">
      <dgm:prSet presAssocID="{554FDF9D-EDB1-4A04-B2E5-A3625AC558DF}" presName="dot5" presStyleLbl="alignNode1" presStyleIdx="4" presStyleCnt="13"/>
      <dgm:spPr/>
    </dgm:pt>
    <dgm:pt modelId="{6A2E8D4E-4CB0-4A5C-B587-5250182309E8}" type="pres">
      <dgm:prSet presAssocID="{554FDF9D-EDB1-4A04-B2E5-A3625AC558DF}" presName="dot6" presStyleLbl="alignNode1" presStyleIdx="5" presStyleCnt="13"/>
      <dgm:spPr/>
    </dgm:pt>
    <dgm:pt modelId="{733E020C-11B7-4CFE-99E5-8CCE7624FD09}" type="pres">
      <dgm:prSet presAssocID="{554FDF9D-EDB1-4A04-B2E5-A3625AC558DF}" presName="dotArrow1" presStyleLbl="alignNode1" presStyleIdx="6" presStyleCnt="13"/>
      <dgm:spPr/>
    </dgm:pt>
    <dgm:pt modelId="{B384A2D6-40C2-40A9-84D8-7C67E2B821DD}" type="pres">
      <dgm:prSet presAssocID="{554FDF9D-EDB1-4A04-B2E5-A3625AC558DF}" presName="dotArrow2" presStyleLbl="alignNode1" presStyleIdx="7" presStyleCnt="13"/>
      <dgm:spPr/>
    </dgm:pt>
    <dgm:pt modelId="{026FB2C7-2722-4ED9-8C1E-B0291A467DA8}" type="pres">
      <dgm:prSet presAssocID="{554FDF9D-EDB1-4A04-B2E5-A3625AC558DF}" presName="dotArrow3" presStyleLbl="alignNode1" presStyleIdx="8" presStyleCnt="13"/>
      <dgm:spPr/>
    </dgm:pt>
    <dgm:pt modelId="{FC2D43D0-B2A7-4D95-B15F-D3B41CFE6744}" type="pres">
      <dgm:prSet presAssocID="{554FDF9D-EDB1-4A04-B2E5-A3625AC558DF}" presName="dotArrow4" presStyleLbl="alignNode1" presStyleIdx="9" presStyleCnt="13"/>
      <dgm:spPr/>
    </dgm:pt>
    <dgm:pt modelId="{0AD3A8F6-1DD2-4833-AE4B-A5939D39EC34}" type="pres">
      <dgm:prSet presAssocID="{554FDF9D-EDB1-4A04-B2E5-A3625AC558DF}" presName="dotArrow5" presStyleLbl="alignNode1" presStyleIdx="10" presStyleCnt="13"/>
      <dgm:spPr/>
    </dgm:pt>
    <dgm:pt modelId="{9D66F072-476C-4ECA-A648-0A43963E9B8D}" type="pres">
      <dgm:prSet presAssocID="{554FDF9D-EDB1-4A04-B2E5-A3625AC558DF}" presName="dotArrow6" presStyleLbl="alignNode1" presStyleIdx="11" presStyleCnt="13"/>
      <dgm:spPr/>
    </dgm:pt>
    <dgm:pt modelId="{6E984FB3-A471-4C17-8637-70B242209658}" type="pres">
      <dgm:prSet presAssocID="{554FDF9D-EDB1-4A04-B2E5-A3625AC558DF}" presName="dotArrow7" presStyleLbl="alignNode1" presStyleIdx="12" presStyleCnt="13"/>
      <dgm:spPr/>
    </dgm:pt>
    <dgm:pt modelId="{F9392106-0346-4C28-9A76-773BF9E5308C}" type="pres">
      <dgm:prSet presAssocID="{5ABE4E1D-E241-4293-9D20-9D456665EDF6}" presName="parTx1" presStyleLbl="node1" presStyleIdx="0" presStyleCnt="4"/>
      <dgm:spPr/>
    </dgm:pt>
    <dgm:pt modelId="{8E92D4AB-4019-45F8-B3DE-BDDCEF4568DC}" type="pres">
      <dgm:prSet presAssocID="{1AF16F20-E825-4258-834C-03D372737F93}" presName="picture1" presStyleCnt="0"/>
      <dgm:spPr/>
    </dgm:pt>
    <dgm:pt modelId="{245A0DA8-8315-471D-965C-7653D0FB0468}" type="pres">
      <dgm:prSet presAssocID="{1AF16F20-E825-4258-834C-03D372737F93}" presName="imageRepeatNode" presStyleLbl="fgImgPlace1" presStyleIdx="0" presStyleCnt="4"/>
      <dgm:spPr/>
    </dgm:pt>
    <dgm:pt modelId="{3F3DABFB-B93C-410F-83DE-2C0DEE8E13CC}" type="pres">
      <dgm:prSet presAssocID="{1D135F4F-B37C-43DD-9862-8D44A9AE6D0E}" presName="parTx2" presStyleLbl="node1" presStyleIdx="1" presStyleCnt="4"/>
      <dgm:spPr/>
    </dgm:pt>
    <dgm:pt modelId="{F97194AA-3C2F-4C72-829D-01CACAB11536}" type="pres">
      <dgm:prSet presAssocID="{34677252-3750-46CA-B929-33B7CF4B86D4}" presName="picture2" presStyleCnt="0"/>
      <dgm:spPr/>
    </dgm:pt>
    <dgm:pt modelId="{04B97818-6C9D-45DC-95B5-3DB3250A7D04}" type="pres">
      <dgm:prSet presAssocID="{34677252-3750-46CA-B929-33B7CF4B86D4}" presName="imageRepeatNode" presStyleLbl="fgImgPlace1" presStyleIdx="1" presStyleCnt="4" custScaleX="84320" custScaleY="91807"/>
      <dgm:spPr/>
    </dgm:pt>
    <dgm:pt modelId="{C420991D-1633-4346-8E22-0FA475442CDD}" type="pres">
      <dgm:prSet presAssocID="{7B6F0C2A-BBE5-4624-AD96-DA381C60777E}" presName="parTx3" presStyleLbl="node1" presStyleIdx="2" presStyleCnt="4"/>
      <dgm:spPr/>
    </dgm:pt>
    <dgm:pt modelId="{1BD95716-DCFE-4FF5-B259-9CB4D2B436A9}" type="pres">
      <dgm:prSet presAssocID="{4FE8F41B-4E64-482B-A8E6-F75FEC0865FD}" presName="picture3" presStyleCnt="0"/>
      <dgm:spPr/>
    </dgm:pt>
    <dgm:pt modelId="{8E67F149-51D0-4B13-A208-6029A70B09AF}" type="pres">
      <dgm:prSet presAssocID="{4FE8F41B-4E64-482B-A8E6-F75FEC0865FD}" presName="imageRepeatNode" presStyleLbl="fgImgPlace1" presStyleIdx="2" presStyleCnt="4"/>
      <dgm:spPr/>
    </dgm:pt>
    <dgm:pt modelId="{CAB0F3CC-DBBA-4F4C-959E-44C9EE89F59C}" type="pres">
      <dgm:prSet presAssocID="{720C9300-306E-452A-9593-512471B10AF6}" presName="parTx4" presStyleLbl="node1" presStyleIdx="3" presStyleCnt="4"/>
      <dgm:spPr/>
    </dgm:pt>
    <dgm:pt modelId="{EC92B507-7D80-4E96-98DB-6A3F981D2AA2}" type="pres">
      <dgm:prSet presAssocID="{886EA60A-121B-4CB1-B967-C8B91711E3DF}" presName="picture4" presStyleCnt="0"/>
      <dgm:spPr/>
    </dgm:pt>
    <dgm:pt modelId="{14A62F81-B1C4-4458-9F30-E3016E335BD3}" type="pres">
      <dgm:prSet presAssocID="{886EA60A-121B-4CB1-B967-C8B91711E3DF}" presName="imageRepeatNode" presStyleLbl="fgImgPlace1" presStyleIdx="3" presStyleCnt="4"/>
      <dgm:spPr/>
    </dgm:pt>
  </dgm:ptLst>
  <dgm:cxnLst>
    <dgm:cxn modelId="{1F91170B-30A7-4678-82A6-F7466ED2AF72}" type="presOf" srcId="{886EA60A-121B-4CB1-B967-C8B91711E3DF}" destId="{14A62F81-B1C4-4458-9F30-E3016E335BD3}" srcOrd="0" destOrd="0" presId="urn:microsoft.com/office/officeart/2008/layout/AscendingPictureAccentProcess"/>
    <dgm:cxn modelId="{1ABF3425-ACC9-43B0-B97E-67F0E19025CF}" type="presOf" srcId="{720C9300-306E-452A-9593-512471B10AF6}" destId="{CAB0F3CC-DBBA-4F4C-959E-44C9EE89F59C}" srcOrd="0" destOrd="0" presId="urn:microsoft.com/office/officeart/2008/layout/AscendingPictureAccentProcess"/>
    <dgm:cxn modelId="{45017B29-5662-40D3-BF93-F9F6DB4451AF}" type="presOf" srcId="{34677252-3750-46CA-B929-33B7CF4B86D4}" destId="{04B97818-6C9D-45DC-95B5-3DB3250A7D04}" srcOrd="0" destOrd="0" presId="urn:microsoft.com/office/officeart/2008/layout/AscendingPictureAccentProcess"/>
    <dgm:cxn modelId="{75E7F743-C890-4777-9BE5-2A0BDC53BEEF}" srcId="{554FDF9D-EDB1-4A04-B2E5-A3625AC558DF}" destId="{1D135F4F-B37C-43DD-9862-8D44A9AE6D0E}" srcOrd="1" destOrd="0" parTransId="{591AF450-754C-49A8-84BF-F9968D90CB3C}" sibTransId="{34677252-3750-46CA-B929-33B7CF4B86D4}"/>
    <dgm:cxn modelId="{D9577D64-EE72-468E-86B2-A0F32E578A18}" type="presOf" srcId="{554FDF9D-EDB1-4A04-B2E5-A3625AC558DF}" destId="{ABC066BB-1250-4ADD-819E-96BFCC9FE25D}" srcOrd="0" destOrd="0" presId="urn:microsoft.com/office/officeart/2008/layout/AscendingPictureAccentProcess"/>
    <dgm:cxn modelId="{6FF63B6F-4F85-4774-9F3F-C14C6675315F}" srcId="{554FDF9D-EDB1-4A04-B2E5-A3625AC558DF}" destId="{7B6F0C2A-BBE5-4624-AD96-DA381C60777E}" srcOrd="2" destOrd="0" parTransId="{96AFE2B0-C4A6-4A0A-BAB1-4F1501AC490F}" sibTransId="{4FE8F41B-4E64-482B-A8E6-F75FEC0865FD}"/>
    <dgm:cxn modelId="{41A00073-FBB6-4678-8D6B-EAA402239658}" type="presOf" srcId="{4FE8F41B-4E64-482B-A8E6-F75FEC0865FD}" destId="{8E67F149-51D0-4B13-A208-6029A70B09AF}" srcOrd="0" destOrd="0" presId="urn:microsoft.com/office/officeart/2008/layout/AscendingPictureAccentProcess"/>
    <dgm:cxn modelId="{81AB23A3-3868-4BA9-BC87-EBCC7BF9987B}" type="presOf" srcId="{1AF16F20-E825-4258-834C-03D372737F93}" destId="{245A0DA8-8315-471D-965C-7653D0FB0468}" srcOrd="0" destOrd="0" presId="urn:microsoft.com/office/officeart/2008/layout/AscendingPictureAccentProcess"/>
    <dgm:cxn modelId="{6E7FF5A6-E0C4-4EAA-B4E5-CDCCD9C89F7C}" type="presOf" srcId="{5ABE4E1D-E241-4293-9D20-9D456665EDF6}" destId="{F9392106-0346-4C28-9A76-773BF9E5308C}" srcOrd="0" destOrd="0" presId="urn:microsoft.com/office/officeart/2008/layout/AscendingPictureAccentProcess"/>
    <dgm:cxn modelId="{A2A117BF-0004-454A-BAC1-2DDB40769E96}" type="presOf" srcId="{7B6F0C2A-BBE5-4624-AD96-DA381C60777E}" destId="{C420991D-1633-4346-8E22-0FA475442CDD}" srcOrd="0" destOrd="0" presId="urn:microsoft.com/office/officeart/2008/layout/AscendingPictureAccentProcess"/>
    <dgm:cxn modelId="{FDB0F0C3-7241-4D3C-9C40-B3B98903A938}" srcId="{554FDF9D-EDB1-4A04-B2E5-A3625AC558DF}" destId="{5ABE4E1D-E241-4293-9D20-9D456665EDF6}" srcOrd="0" destOrd="0" parTransId="{2AECA844-FE1C-4062-9864-05630A34082A}" sibTransId="{1AF16F20-E825-4258-834C-03D372737F93}"/>
    <dgm:cxn modelId="{9A38D9C4-DC70-4FBF-B412-671ADBE0F5F3}" srcId="{554FDF9D-EDB1-4A04-B2E5-A3625AC558DF}" destId="{720C9300-306E-452A-9593-512471B10AF6}" srcOrd="3" destOrd="0" parTransId="{3878607C-E158-4297-A0E1-8CD2D173E604}" sibTransId="{886EA60A-121B-4CB1-B967-C8B91711E3DF}"/>
    <dgm:cxn modelId="{DE0F89FA-60FD-443D-A95F-0EF8791C3BFE}" type="presOf" srcId="{1D135F4F-B37C-43DD-9862-8D44A9AE6D0E}" destId="{3F3DABFB-B93C-410F-83DE-2C0DEE8E13CC}" srcOrd="0" destOrd="0" presId="urn:microsoft.com/office/officeart/2008/layout/AscendingPictureAccentProcess"/>
    <dgm:cxn modelId="{8057D4ED-1A9A-4E66-81B0-39B71FCAA18C}" type="presParOf" srcId="{ABC066BB-1250-4ADD-819E-96BFCC9FE25D}" destId="{13E88674-CBE5-40C3-AEE5-229F75021F41}" srcOrd="0" destOrd="0" presId="urn:microsoft.com/office/officeart/2008/layout/AscendingPictureAccentProcess"/>
    <dgm:cxn modelId="{C4353939-C87E-4C94-8E2F-1B68BB8EFB74}" type="presParOf" srcId="{ABC066BB-1250-4ADD-819E-96BFCC9FE25D}" destId="{966CB69B-9E95-4E5F-ABCE-310B0B7C35B5}" srcOrd="1" destOrd="0" presId="urn:microsoft.com/office/officeart/2008/layout/AscendingPictureAccentProcess"/>
    <dgm:cxn modelId="{4F377DF9-C639-4EF1-A629-DC491CDAFD46}" type="presParOf" srcId="{ABC066BB-1250-4ADD-819E-96BFCC9FE25D}" destId="{8F298C22-240F-41F8-951F-215596DF65F6}" srcOrd="2" destOrd="0" presId="urn:microsoft.com/office/officeart/2008/layout/AscendingPictureAccentProcess"/>
    <dgm:cxn modelId="{0543B15F-DD48-4B7E-A343-C5A15B8D011D}" type="presParOf" srcId="{ABC066BB-1250-4ADD-819E-96BFCC9FE25D}" destId="{F19B7E48-01CD-4539-9001-AB29F17DE94C}" srcOrd="3" destOrd="0" presId="urn:microsoft.com/office/officeart/2008/layout/AscendingPictureAccentProcess"/>
    <dgm:cxn modelId="{2B01E1CE-4634-43F9-92B6-95F55F2343EC}" type="presParOf" srcId="{ABC066BB-1250-4ADD-819E-96BFCC9FE25D}" destId="{D71E5BC5-E53B-4DF9-94AF-E483157DE512}" srcOrd="4" destOrd="0" presId="urn:microsoft.com/office/officeart/2008/layout/AscendingPictureAccentProcess"/>
    <dgm:cxn modelId="{51453722-5FEE-49D9-8CAD-C90C9E70CF67}" type="presParOf" srcId="{ABC066BB-1250-4ADD-819E-96BFCC9FE25D}" destId="{6A2E8D4E-4CB0-4A5C-B587-5250182309E8}" srcOrd="5" destOrd="0" presId="urn:microsoft.com/office/officeart/2008/layout/AscendingPictureAccentProcess"/>
    <dgm:cxn modelId="{20E64A7E-23CF-4EBD-B530-D0FA33DE10E0}" type="presParOf" srcId="{ABC066BB-1250-4ADD-819E-96BFCC9FE25D}" destId="{733E020C-11B7-4CFE-99E5-8CCE7624FD09}" srcOrd="6" destOrd="0" presId="urn:microsoft.com/office/officeart/2008/layout/AscendingPictureAccentProcess"/>
    <dgm:cxn modelId="{4CA52E13-9CE9-4251-8147-908A87D73FB4}" type="presParOf" srcId="{ABC066BB-1250-4ADD-819E-96BFCC9FE25D}" destId="{B384A2D6-40C2-40A9-84D8-7C67E2B821DD}" srcOrd="7" destOrd="0" presId="urn:microsoft.com/office/officeart/2008/layout/AscendingPictureAccentProcess"/>
    <dgm:cxn modelId="{23B41330-4115-449A-BD52-1689663B7ABA}" type="presParOf" srcId="{ABC066BB-1250-4ADD-819E-96BFCC9FE25D}" destId="{026FB2C7-2722-4ED9-8C1E-B0291A467DA8}" srcOrd="8" destOrd="0" presId="urn:microsoft.com/office/officeart/2008/layout/AscendingPictureAccentProcess"/>
    <dgm:cxn modelId="{21D9356E-AE61-482F-ACB6-DA360C3CD6BD}" type="presParOf" srcId="{ABC066BB-1250-4ADD-819E-96BFCC9FE25D}" destId="{FC2D43D0-B2A7-4D95-B15F-D3B41CFE6744}" srcOrd="9" destOrd="0" presId="urn:microsoft.com/office/officeart/2008/layout/AscendingPictureAccentProcess"/>
    <dgm:cxn modelId="{78A823FF-771E-448E-B67E-C5DE82A4D561}" type="presParOf" srcId="{ABC066BB-1250-4ADD-819E-96BFCC9FE25D}" destId="{0AD3A8F6-1DD2-4833-AE4B-A5939D39EC34}" srcOrd="10" destOrd="0" presId="urn:microsoft.com/office/officeart/2008/layout/AscendingPictureAccentProcess"/>
    <dgm:cxn modelId="{CAFD479E-9D4A-454C-BCD2-15B4C451B604}" type="presParOf" srcId="{ABC066BB-1250-4ADD-819E-96BFCC9FE25D}" destId="{9D66F072-476C-4ECA-A648-0A43963E9B8D}" srcOrd="11" destOrd="0" presId="urn:microsoft.com/office/officeart/2008/layout/AscendingPictureAccentProcess"/>
    <dgm:cxn modelId="{DB37FCC8-2090-432C-A1CE-2607927061B7}" type="presParOf" srcId="{ABC066BB-1250-4ADD-819E-96BFCC9FE25D}" destId="{6E984FB3-A471-4C17-8637-70B242209658}" srcOrd="12" destOrd="0" presId="urn:microsoft.com/office/officeart/2008/layout/AscendingPictureAccentProcess"/>
    <dgm:cxn modelId="{66299652-E35A-4380-9A88-5E29DAE48B32}" type="presParOf" srcId="{ABC066BB-1250-4ADD-819E-96BFCC9FE25D}" destId="{F9392106-0346-4C28-9A76-773BF9E5308C}" srcOrd="13" destOrd="0" presId="urn:microsoft.com/office/officeart/2008/layout/AscendingPictureAccentProcess"/>
    <dgm:cxn modelId="{D2BCC6B1-50C0-496D-80F9-E9CCED03598C}" type="presParOf" srcId="{ABC066BB-1250-4ADD-819E-96BFCC9FE25D}" destId="{8E92D4AB-4019-45F8-B3DE-BDDCEF4568DC}" srcOrd="14" destOrd="0" presId="urn:microsoft.com/office/officeart/2008/layout/AscendingPictureAccentProcess"/>
    <dgm:cxn modelId="{45C93BCD-F1C3-4BD0-AB4A-75CDECD3EDD6}" type="presParOf" srcId="{8E92D4AB-4019-45F8-B3DE-BDDCEF4568DC}" destId="{245A0DA8-8315-471D-965C-7653D0FB0468}" srcOrd="0" destOrd="0" presId="urn:microsoft.com/office/officeart/2008/layout/AscendingPictureAccentProcess"/>
    <dgm:cxn modelId="{36759A69-34C4-42D4-A3FE-4F14CE230ED6}" type="presParOf" srcId="{ABC066BB-1250-4ADD-819E-96BFCC9FE25D}" destId="{3F3DABFB-B93C-410F-83DE-2C0DEE8E13CC}" srcOrd="15" destOrd="0" presId="urn:microsoft.com/office/officeart/2008/layout/AscendingPictureAccentProcess"/>
    <dgm:cxn modelId="{2C815891-A2FF-4678-895A-8E4C72599DC0}" type="presParOf" srcId="{ABC066BB-1250-4ADD-819E-96BFCC9FE25D}" destId="{F97194AA-3C2F-4C72-829D-01CACAB11536}" srcOrd="16" destOrd="0" presId="urn:microsoft.com/office/officeart/2008/layout/AscendingPictureAccentProcess"/>
    <dgm:cxn modelId="{A5D5D47F-DE9E-463A-9E68-D11984015FD1}" type="presParOf" srcId="{F97194AA-3C2F-4C72-829D-01CACAB11536}" destId="{04B97818-6C9D-45DC-95B5-3DB3250A7D04}" srcOrd="0" destOrd="0" presId="urn:microsoft.com/office/officeart/2008/layout/AscendingPictureAccentProcess"/>
    <dgm:cxn modelId="{B084642A-F6A4-4FAA-98CC-24B78F015397}" type="presParOf" srcId="{ABC066BB-1250-4ADD-819E-96BFCC9FE25D}" destId="{C420991D-1633-4346-8E22-0FA475442CDD}" srcOrd="17" destOrd="0" presId="urn:microsoft.com/office/officeart/2008/layout/AscendingPictureAccentProcess"/>
    <dgm:cxn modelId="{917EDB5E-76D5-4BD0-B083-8DB47CB1C949}" type="presParOf" srcId="{ABC066BB-1250-4ADD-819E-96BFCC9FE25D}" destId="{1BD95716-DCFE-4FF5-B259-9CB4D2B436A9}" srcOrd="18" destOrd="0" presId="urn:microsoft.com/office/officeart/2008/layout/AscendingPictureAccentProcess"/>
    <dgm:cxn modelId="{4164D9EE-0185-4DC6-B074-FDC2DC000BF6}" type="presParOf" srcId="{1BD95716-DCFE-4FF5-B259-9CB4D2B436A9}" destId="{8E67F149-51D0-4B13-A208-6029A70B09AF}" srcOrd="0" destOrd="0" presId="urn:microsoft.com/office/officeart/2008/layout/AscendingPictureAccentProcess"/>
    <dgm:cxn modelId="{BFAFAF39-C5B5-42F7-88FA-A6D1FC675C76}" type="presParOf" srcId="{ABC066BB-1250-4ADD-819E-96BFCC9FE25D}" destId="{CAB0F3CC-DBBA-4F4C-959E-44C9EE89F59C}" srcOrd="19" destOrd="0" presId="urn:microsoft.com/office/officeart/2008/layout/AscendingPictureAccentProcess"/>
    <dgm:cxn modelId="{19564169-68CE-4248-90F7-6C96ED53C9FA}" type="presParOf" srcId="{ABC066BB-1250-4ADD-819E-96BFCC9FE25D}" destId="{EC92B507-7D80-4E96-98DB-6A3F981D2AA2}" srcOrd="20" destOrd="0" presId="urn:microsoft.com/office/officeart/2008/layout/AscendingPictureAccentProcess"/>
    <dgm:cxn modelId="{BA045ED8-DE78-420C-8FB6-F0DF1CD645B9}" type="presParOf" srcId="{EC92B507-7D80-4E96-98DB-6A3F981D2AA2}" destId="{14A62F81-B1C4-4458-9F30-E3016E335BD3}"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08B9-8F37-4270-8AF7-710E993748FF}">
      <dsp:nvSpPr>
        <dsp:cNvPr id="0" name=""/>
        <dsp:cNvSpPr/>
      </dsp:nvSpPr>
      <dsp:spPr>
        <a:xfrm>
          <a:off x="73608" y="572716"/>
          <a:ext cx="1334295" cy="110051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Hazards Detection</a:t>
          </a:r>
        </a:p>
        <a:p>
          <a:pPr marL="114300" lvl="1" indent="-114300" algn="l" defTabSz="622300">
            <a:lnSpc>
              <a:spcPct val="90000"/>
            </a:lnSpc>
            <a:spcBef>
              <a:spcPct val="0"/>
            </a:spcBef>
            <a:spcAft>
              <a:spcPct val="15000"/>
            </a:spcAft>
            <a:buChar char="•"/>
          </a:pPr>
          <a:r>
            <a:rPr lang="en-GB" sz="1400" kern="1200" dirty="0"/>
            <a:t>Alarm</a:t>
          </a:r>
        </a:p>
      </dsp:txBody>
      <dsp:txXfrm>
        <a:off x="98934" y="598042"/>
        <a:ext cx="1283643" cy="814037"/>
      </dsp:txXfrm>
    </dsp:sp>
    <dsp:sp modelId="{2B4899E7-D75A-4A53-988B-8AF96BC3C4B8}">
      <dsp:nvSpPr>
        <dsp:cNvPr id="0" name=""/>
        <dsp:cNvSpPr/>
      </dsp:nvSpPr>
      <dsp:spPr>
        <a:xfrm>
          <a:off x="813088" y="797621"/>
          <a:ext cx="1526439" cy="1526439"/>
        </a:xfrm>
        <a:prstGeom prst="leftCircularArrow">
          <a:avLst>
            <a:gd name="adj1" fmla="val 3512"/>
            <a:gd name="adj2" fmla="val 435867"/>
            <a:gd name="adj3" fmla="val 2211378"/>
            <a:gd name="adj4" fmla="val 9024489"/>
            <a:gd name="adj5" fmla="val 409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24C869-B2AE-4CB2-9DAD-74A0429C922B}">
      <dsp:nvSpPr>
        <dsp:cNvPr id="0" name=""/>
        <dsp:cNvSpPr/>
      </dsp:nvSpPr>
      <dsp:spPr>
        <a:xfrm>
          <a:off x="370118" y="1437406"/>
          <a:ext cx="1186040" cy="4716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Detection</a:t>
          </a:r>
        </a:p>
      </dsp:txBody>
      <dsp:txXfrm>
        <a:off x="383932" y="1451220"/>
        <a:ext cx="1158412" cy="444021"/>
      </dsp:txXfrm>
    </dsp:sp>
    <dsp:sp modelId="{FA293DE6-12BC-4D3F-A925-D55759C97682}">
      <dsp:nvSpPr>
        <dsp:cNvPr id="0" name=""/>
        <dsp:cNvSpPr/>
      </dsp:nvSpPr>
      <dsp:spPr>
        <a:xfrm>
          <a:off x="1811428" y="572716"/>
          <a:ext cx="1334295" cy="110051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Alert Operator</a:t>
          </a:r>
        </a:p>
        <a:p>
          <a:pPr marL="114300" lvl="1" indent="-114300" algn="l" defTabSz="622300">
            <a:lnSpc>
              <a:spcPct val="90000"/>
            </a:lnSpc>
            <a:spcBef>
              <a:spcPct val="0"/>
            </a:spcBef>
            <a:spcAft>
              <a:spcPct val="15000"/>
            </a:spcAft>
            <a:buChar char="•"/>
          </a:pPr>
          <a:r>
            <a:rPr lang="en-GB" sz="1400" kern="1200" dirty="0"/>
            <a:t>Control System</a:t>
          </a:r>
        </a:p>
      </dsp:txBody>
      <dsp:txXfrm>
        <a:off x="1836754" y="833867"/>
        <a:ext cx="1283643" cy="814037"/>
      </dsp:txXfrm>
    </dsp:sp>
    <dsp:sp modelId="{6EE9B12F-DD4F-4A84-819E-C670CF1F8029}">
      <dsp:nvSpPr>
        <dsp:cNvPr id="0" name=""/>
        <dsp:cNvSpPr/>
      </dsp:nvSpPr>
      <dsp:spPr>
        <a:xfrm>
          <a:off x="2539790" y="-121264"/>
          <a:ext cx="1696933" cy="1696933"/>
        </a:xfrm>
        <a:prstGeom prst="circularArrow">
          <a:avLst>
            <a:gd name="adj1" fmla="val 3159"/>
            <a:gd name="adj2" fmla="val 388804"/>
            <a:gd name="adj3" fmla="val 19435685"/>
            <a:gd name="adj4" fmla="val 12575511"/>
            <a:gd name="adj5" fmla="val 3686"/>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C7DFC2-4FFA-4E1D-8531-FB59950AFBCD}">
      <dsp:nvSpPr>
        <dsp:cNvPr id="0" name=""/>
        <dsp:cNvSpPr/>
      </dsp:nvSpPr>
      <dsp:spPr>
        <a:xfrm>
          <a:off x="2107938" y="336892"/>
          <a:ext cx="1186040" cy="471649"/>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Decision</a:t>
          </a:r>
        </a:p>
      </dsp:txBody>
      <dsp:txXfrm>
        <a:off x="2121752" y="350706"/>
        <a:ext cx="1158412" cy="444021"/>
      </dsp:txXfrm>
    </dsp:sp>
    <dsp:sp modelId="{E5BE5063-C0D8-4597-BF23-BCC2FC1ED198}">
      <dsp:nvSpPr>
        <dsp:cNvPr id="0" name=""/>
        <dsp:cNvSpPr/>
      </dsp:nvSpPr>
      <dsp:spPr>
        <a:xfrm>
          <a:off x="3549249" y="572716"/>
          <a:ext cx="1334295" cy="110051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GB" sz="1400" kern="1200" dirty="0"/>
            <a:t>Initiate Control Action </a:t>
          </a:r>
        </a:p>
        <a:p>
          <a:pPr marL="114300" lvl="1" indent="-114300" algn="l" defTabSz="622300">
            <a:lnSpc>
              <a:spcPct val="90000"/>
            </a:lnSpc>
            <a:spcBef>
              <a:spcPct val="0"/>
            </a:spcBef>
            <a:spcAft>
              <a:spcPct val="15000"/>
            </a:spcAft>
            <a:buChar char="•"/>
          </a:pPr>
          <a:r>
            <a:rPr lang="en-GB" sz="1400" kern="1200" dirty="0"/>
            <a:t>Shutdown</a:t>
          </a:r>
        </a:p>
      </dsp:txBody>
      <dsp:txXfrm>
        <a:off x="3574575" y="598042"/>
        <a:ext cx="1283643" cy="814037"/>
      </dsp:txXfrm>
    </dsp:sp>
    <dsp:sp modelId="{2A1CCA9A-C61F-401B-B3D1-F0736D4AC8BB}">
      <dsp:nvSpPr>
        <dsp:cNvPr id="0" name=""/>
        <dsp:cNvSpPr/>
      </dsp:nvSpPr>
      <dsp:spPr>
        <a:xfrm>
          <a:off x="3845759" y="1437406"/>
          <a:ext cx="1186040" cy="471649"/>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dirty="0"/>
            <a:t>Action</a:t>
          </a:r>
        </a:p>
      </dsp:txBody>
      <dsp:txXfrm>
        <a:off x="3859573" y="1451220"/>
        <a:ext cx="1158412" cy="444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88674-CBE5-40C3-AEE5-229F75021F41}">
      <dsp:nvSpPr>
        <dsp:cNvPr id="0" name=""/>
        <dsp:cNvSpPr/>
      </dsp:nvSpPr>
      <dsp:spPr>
        <a:xfrm>
          <a:off x="3385388" y="4458605"/>
          <a:ext cx="78959" cy="7895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6CB69B-9E95-4E5F-ABCE-310B0B7C35B5}">
      <dsp:nvSpPr>
        <dsp:cNvPr id="0" name=""/>
        <dsp:cNvSpPr/>
      </dsp:nvSpPr>
      <dsp:spPr>
        <a:xfrm>
          <a:off x="3209501" y="4538806"/>
          <a:ext cx="78959" cy="78959"/>
        </a:xfrm>
        <a:prstGeom prst="ellipse">
          <a:avLst/>
        </a:prstGeom>
        <a:solidFill>
          <a:schemeClr val="accent5">
            <a:hueOff val="-563212"/>
            <a:satOff val="-1452"/>
            <a:lumOff val="-980"/>
            <a:alphaOff val="0"/>
          </a:schemeClr>
        </a:solidFill>
        <a:ln w="12700" cap="flat" cmpd="sng" algn="ctr">
          <a:solidFill>
            <a:schemeClr val="accent5">
              <a:hueOff val="-563212"/>
              <a:satOff val="-1452"/>
              <a:lumOff val="-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298C22-240F-41F8-951F-215596DF65F6}">
      <dsp:nvSpPr>
        <dsp:cNvPr id="0" name=""/>
        <dsp:cNvSpPr/>
      </dsp:nvSpPr>
      <dsp:spPr>
        <a:xfrm>
          <a:off x="3028413" y="4604832"/>
          <a:ext cx="78959" cy="78959"/>
        </a:xfrm>
        <a:prstGeom prst="ellipse">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B7E48-01CD-4539-9001-AB29F17DE94C}">
      <dsp:nvSpPr>
        <dsp:cNvPr id="0" name=""/>
        <dsp:cNvSpPr/>
      </dsp:nvSpPr>
      <dsp:spPr>
        <a:xfrm>
          <a:off x="2842125" y="4656310"/>
          <a:ext cx="78959" cy="78959"/>
        </a:xfrm>
        <a:prstGeom prst="ellipse">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E5BC5-E53B-4DF9-94AF-E483157DE512}">
      <dsp:nvSpPr>
        <dsp:cNvPr id="0" name=""/>
        <dsp:cNvSpPr/>
      </dsp:nvSpPr>
      <dsp:spPr>
        <a:xfrm>
          <a:off x="4207611" y="3788645"/>
          <a:ext cx="78959" cy="78959"/>
        </a:xfrm>
        <a:prstGeom prst="ellips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2E8D4E-4CB0-4A5C-B587-5250182309E8}">
      <dsp:nvSpPr>
        <dsp:cNvPr id="0" name=""/>
        <dsp:cNvSpPr/>
      </dsp:nvSpPr>
      <dsp:spPr>
        <a:xfrm>
          <a:off x="4676642" y="2805715"/>
          <a:ext cx="78959" cy="78959"/>
        </a:xfrm>
        <a:prstGeom prst="ellipse">
          <a:avLst/>
        </a:prstGeom>
        <a:solidFill>
          <a:schemeClr val="accent5">
            <a:hueOff val="-2816059"/>
            <a:satOff val="-7258"/>
            <a:lumOff val="-4902"/>
            <a:alphaOff val="0"/>
          </a:schemeClr>
        </a:solidFill>
        <a:ln w="12700" cap="flat" cmpd="sng" algn="ctr">
          <a:solidFill>
            <a:schemeClr val="accent5">
              <a:hueOff val="-2816059"/>
              <a:satOff val="-7258"/>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E020C-11B7-4CFE-99E5-8CCE7624FD09}">
      <dsp:nvSpPr>
        <dsp:cNvPr id="0" name=""/>
        <dsp:cNvSpPr/>
      </dsp:nvSpPr>
      <dsp:spPr>
        <a:xfrm>
          <a:off x="4549928" y="1579196"/>
          <a:ext cx="78959" cy="78959"/>
        </a:xfrm>
        <a:prstGeom prst="ellips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84A2D6-40C2-40A9-84D8-7C67E2B821DD}">
      <dsp:nvSpPr>
        <dsp:cNvPr id="0" name=""/>
        <dsp:cNvSpPr/>
      </dsp:nvSpPr>
      <dsp:spPr>
        <a:xfrm>
          <a:off x="4662458" y="1499368"/>
          <a:ext cx="78959" cy="78959"/>
        </a:xfrm>
        <a:prstGeom prst="ellipse">
          <a:avLst/>
        </a:prstGeom>
        <a:solidFill>
          <a:schemeClr val="accent5">
            <a:hueOff val="-3942483"/>
            <a:satOff val="-10161"/>
            <a:lumOff val="-6863"/>
            <a:alphaOff val="0"/>
          </a:schemeClr>
        </a:solidFill>
        <a:ln w="12700" cap="flat" cmpd="sng" algn="ctr">
          <a:solidFill>
            <a:schemeClr val="accent5">
              <a:hueOff val="-3942483"/>
              <a:satOff val="-10161"/>
              <a:lumOff val="-68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FB2C7-2722-4ED9-8C1E-B0291A467DA8}">
      <dsp:nvSpPr>
        <dsp:cNvPr id="0" name=""/>
        <dsp:cNvSpPr/>
      </dsp:nvSpPr>
      <dsp:spPr>
        <a:xfrm>
          <a:off x="4774988" y="1419540"/>
          <a:ext cx="78959" cy="78959"/>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D43D0-B2A7-4D95-B15F-D3B41CFE6744}">
      <dsp:nvSpPr>
        <dsp:cNvPr id="0" name=""/>
        <dsp:cNvSpPr/>
      </dsp:nvSpPr>
      <dsp:spPr>
        <a:xfrm>
          <a:off x="4887517" y="1499368"/>
          <a:ext cx="78959" cy="78959"/>
        </a:xfrm>
        <a:prstGeom prst="ellipse">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3A8F6-1DD2-4833-AE4B-A5939D39EC34}">
      <dsp:nvSpPr>
        <dsp:cNvPr id="0" name=""/>
        <dsp:cNvSpPr/>
      </dsp:nvSpPr>
      <dsp:spPr>
        <a:xfrm>
          <a:off x="5000520" y="1579196"/>
          <a:ext cx="78959" cy="78959"/>
        </a:xfrm>
        <a:prstGeom prst="ellipse">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6F072-476C-4ECA-A648-0A43963E9B8D}">
      <dsp:nvSpPr>
        <dsp:cNvPr id="0" name=""/>
        <dsp:cNvSpPr/>
      </dsp:nvSpPr>
      <dsp:spPr>
        <a:xfrm>
          <a:off x="4774988" y="1588149"/>
          <a:ext cx="78959" cy="78959"/>
        </a:xfrm>
        <a:prstGeom prst="ellipse">
          <a:avLst/>
        </a:prstGeom>
        <a:solidFill>
          <a:schemeClr val="accent5">
            <a:hueOff val="-6195331"/>
            <a:satOff val="-15967"/>
            <a:lumOff val="-10785"/>
            <a:alphaOff val="0"/>
          </a:schemeClr>
        </a:solidFill>
        <a:ln w="12700" cap="flat" cmpd="sng" algn="ctr">
          <a:solidFill>
            <a:schemeClr val="accent5">
              <a:hueOff val="-6195331"/>
              <a:satOff val="-15967"/>
              <a:lumOff val="-107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84FB3-A471-4C17-8637-70B242209658}">
      <dsp:nvSpPr>
        <dsp:cNvPr id="0" name=""/>
        <dsp:cNvSpPr/>
      </dsp:nvSpPr>
      <dsp:spPr>
        <a:xfrm>
          <a:off x="4774988" y="1756758"/>
          <a:ext cx="78959" cy="78959"/>
        </a:xfrm>
        <a:prstGeom prst="ellips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92106-0346-4C28-9A76-773BF9E5308C}">
      <dsp:nvSpPr>
        <dsp:cNvPr id="0" name=""/>
        <dsp:cNvSpPr/>
      </dsp:nvSpPr>
      <dsp:spPr>
        <a:xfrm>
          <a:off x="2391769" y="4814786"/>
          <a:ext cx="1699765" cy="4558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784"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HSE, 1993 </a:t>
          </a:r>
        </a:p>
      </dsp:txBody>
      <dsp:txXfrm>
        <a:off x="2414021" y="4837038"/>
        <a:ext cx="1655261" cy="411337"/>
      </dsp:txXfrm>
    </dsp:sp>
    <dsp:sp modelId="{245A0DA8-8315-471D-965C-7653D0FB0468}">
      <dsp:nvSpPr>
        <dsp:cNvPr id="0" name=""/>
        <dsp:cNvSpPr/>
      </dsp:nvSpPr>
      <dsp:spPr>
        <a:xfrm>
          <a:off x="1920610" y="4367711"/>
          <a:ext cx="788180" cy="78820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3DABFB-B93C-410F-83DE-2C0DEE8E13CC}">
      <dsp:nvSpPr>
        <dsp:cNvPr id="0" name=""/>
        <dsp:cNvSpPr/>
      </dsp:nvSpPr>
      <dsp:spPr>
        <a:xfrm>
          <a:off x="3917540" y="4264569"/>
          <a:ext cx="1699765" cy="455841"/>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784"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BP (2003) and Shell (1995)</a:t>
          </a:r>
        </a:p>
      </dsp:txBody>
      <dsp:txXfrm>
        <a:off x="3939792" y="4286821"/>
        <a:ext cx="1655261" cy="411337"/>
      </dsp:txXfrm>
    </dsp:sp>
    <dsp:sp modelId="{04B97818-6C9D-45DC-95B5-3DB3250A7D04}">
      <dsp:nvSpPr>
        <dsp:cNvPr id="0" name=""/>
        <dsp:cNvSpPr/>
      </dsp:nvSpPr>
      <dsp:spPr>
        <a:xfrm>
          <a:off x="3508174" y="3849783"/>
          <a:ext cx="664594" cy="7236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0991D-1633-4346-8E22-0FA475442CDD}">
      <dsp:nvSpPr>
        <dsp:cNvPr id="0" name=""/>
        <dsp:cNvSpPr/>
      </dsp:nvSpPr>
      <dsp:spPr>
        <a:xfrm>
          <a:off x="4567186" y="3396904"/>
          <a:ext cx="1699765" cy="455841"/>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784"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ISA (2004), ISA TR (2010, 2018)</a:t>
          </a:r>
        </a:p>
      </dsp:txBody>
      <dsp:txXfrm>
        <a:off x="4589438" y="3419156"/>
        <a:ext cx="1655261" cy="411337"/>
      </dsp:txXfrm>
    </dsp:sp>
    <dsp:sp modelId="{8E67F149-51D0-4B13-A208-6029A70B09AF}">
      <dsp:nvSpPr>
        <dsp:cNvPr id="0" name=""/>
        <dsp:cNvSpPr/>
      </dsp:nvSpPr>
      <dsp:spPr>
        <a:xfrm>
          <a:off x="4096027" y="2949829"/>
          <a:ext cx="788180" cy="78820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B0F3CC-DBBA-4F4C-959E-44C9EE89F59C}">
      <dsp:nvSpPr>
        <dsp:cNvPr id="0" name=""/>
        <dsp:cNvSpPr/>
      </dsp:nvSpPr>
      <dsp:spPr>
        <a:xfrm>
          <a:off x="4852293" y="2363241"/>
          <a:ext cx="1699765" cy="45584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9784"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BSI (2020), EI (2020)</a:t>
          </a:r>
        </a:p>
      </dsp:txBody>
      <dsp:txXfrm>
        <a:off x="4874545" y="2385493"/>
        <a:ext cx="1655261" cy="411337"/>
      </dsp:txXfrm>
    </dsp:sp>
    <dsp:sp modelId="{14A62F81-B1C4-4458-9F30-E3016E335BD3}">
      <dsp:nvSpPr>
        <dsp:cNvPr id="0" name=""/>
        <dsp:cNvSpPr/>
      </dsp:nvSpPr>
      <dsp:spPr>
        <a:xfrm>
          <a:off x="4381134" y="1916166"/>
          <a:ext cx="788180" cy="788209"/>
        </a:xfrm>
        <a:prstGeom prst="ellipse">
          <a:avLst/>
        </a:prstGeom>
        <a:blipFill>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DAF72-B086-4CC8-9B7B-018A46643766}" type="datetimeFigureOut">
              <a:rPr lang="en-GB" smtClean="0"/>
              <a:t>18/10/2022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906FC-E7FF-44DD-89B3-01214D162831}" type="slidenum">
              <a:rPr lang="en-GB" smtClean="0"/>
              <a:t>‹#›</a:t>
            </a:fld>
            <a:endParaRPr lang="en-GB"/>
          </a:p>
        </p:txBody>
      </p:sp>
    </p:spTree>
    <p:extLst>
      <p:ext uri="{BB962C8B-B14F-4D97-AF65-F5344CB8AC3E}">
        <p14:creationId xmlns:p14="http://schemas.microsoft.com/office/powerpoint/2010/main" val="378088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MAX 90 seconds</a:t>
            </a:r>
            <a:endParaRPr lang="en-GB" dirty="0"/>
          </a:p>
          <a:p>
            <a:pPr marL="228600" indent="-228600">
              <a:buAutoNum type="arabicPeriod"/>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Welcome to this presentation on the Comparative Impact of Different Standards for Fire and Gas Mapping: </a:t>
            </a:r>
          </a:p>
          <a:p>
            <a:pPr marL="228600" indent="-228600">
              <a:buAutoNum type="arabicPeriod"/>
            </a:pPr>
            <a:r>
              <a:rPr lang="en-GB" dirty="0"/>
              <a:t>My name is Shamsudeen Hassan and I am a Senior Consultant with ESR Technology and the product manager for ESR’s F&amp;G Mapping Software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accompanying paper to this presentation provide further details and references for the work being presented today</a:t>
            </a:r>
          </a:p>
          <a:p>
            <a:pPr marL="228600" indent="-228600">
              <a:buAutoNum type="arabicPeriod"/>
            </a:pPr>
            <a:endParaRPr lang="en-GB" dirty="0"/>
          </a:p>
          <a:p>
            <a:pPr marL="0" indent="0">
              <a:buNone/>
            </a:pPr>
            <a:endParaRPr lang="en-GB" dirty="0"/>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1</a:t>
            </a:fld>
            <a:endParaRPr lang="en-GB"/>
          </a:p>
        </p:txBody>
      </p:sp>
    </p:spTree>
    <p:extLst>
      <p:ext uri="{BB962C8B-B14F-4D97-AF65-F5344CB8AC3E}">
        <p14:creationId xmlns:p14="http://schemas.microsoft.com/office/powerpoint/2010/main" val="1469353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Aim for 60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results of the grading assessment indicate two hazard/graded areas have been assigned covering the equipment - High Hazard (HH) and Medium Hazard (MH) areas.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two different hazard areas are assigned different target fire sizes and coverage requirements.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Diagram here shows the hazards area map for the deck level for all the cases. The HH area is assigned 90% coverage for both alarm and control action and the MH area is assigned 80% coverage.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F&amp;G mapping coverage achieved is presented as both coverage statistics and a snapshot of the coverage image.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Diagram here shows the snapshot results for the cases as 3D coverage and 2D coverage at 1.2m above the deck level.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Worth nothing that all the cases achieved the performance target of detecting a set fire for different zones and ensuring coverage is achieved for 90% of the HH zone and 80% for the MH zone</a:t>
            </a:r>
          </a:p>
        </p:txBody>
      </p:sp>
      <p:sp>
        <p:nvSpPr>
          <p:cNvPr id="4" name="Slide Number Placeholder 3"/>
          <p:cNvSpPr>
            <a:spLocks noGrp="1"/>
          </p:cNvSpPr>
          <p:nvPr>
            <p:ph type="sldNum" sz="quarter" idx="5"/>
          </p:nvPr>
        </p:nvSpPr>
        <p:spPr/>
        <p:txBody>
          <a:bodyPr/>
          <a:lstStyle/>
          <a:p>
            <a:fld id="{1F2906FC-E7FF-44DD-89B3-01214D162831}" type="slidenum">
              <a:rPr lang="en-GB" smtClean="0"/>
              <a:t>10</a:t>
            </a:fld>
            <a:endParaRPr lang="en-GB"/>
          </a:p>
        </p:txBody>
      </p:sp>
    </p:spTree>
    <p:extLst>
      <p:ext uri="{BB962C8B-B14F-4D97-AF65-F5344CB8AC3E}">
        <p14:creationId xmlns:p14="http://schemas.microsoft.com/office/powerpoint/2010/main" val="426718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for 90 seconds</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assessment has been carried out for the five different cases, ensuring the coverage target has been met for all the cases.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Figure here shows the total flame detector count for the cases assessed, which range from five for case BS-1 to 11 for case ISA-3.</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detector provision for the HH zone, which is the main driver for the required detector numbers is also shown.</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Results  would indicate ISA cases results in more detector numbers for the same area being protected.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However it is the choices and decisions made by the user that is the major influence, driven by the features selected.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11</a:t>
            </a:fld>
            <a:endParaRPr lang="en-GB"/>
          </a:p>
        </p:txBody>
      </p:sp>
    </p:spTree>
    <p:extLst>
      <p:ext uri="{BB962C8B-B14F-4D97-AF65-F5344CB8AC3E}">
        <p14:creationId xmlns:p14="http://schemas.microsoft.com/office/powerpoint/2010/main" val="4004852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for 45 seconds</a:t>
            </a:r>
            <a:endParaRPr lang="en-US" dirty="0">
              <a:solidFill>
                <a:srgbClr val="50534A"/>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0534A"/>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0534A"/>
                </a:solidFill>
                <a:highlight>
                  <a:srgbClr val="FFFF00"/>
                </a:highlight>
              </a:rPr>
              <a:t>ISA-1 as Baseline</a:t>
            </a:r>
            <a:endParaRPr lang="en-GB" dirty="0"/>
          </a:p>
          <a:p>
            <a:endParaRPr lang="en-GB" dirty="0"/>
          </a:p>
          <a:p>
            <a:r>
              <a:rPr lang="en-GB" dirty="0"/>
              <a:t>Number of detectors could vary by up 100%</a:t>
            </a:r>
          </a:p>
          <a:p>
            <a:endParaRPr lang="en-GB" dirty="0"/>
          </a:p>
          <a:p>
            <a:r>
              <a:rPr lang="en-GB" dirty="0"/>
              <a:t>Total Detectors</a:t>
            </a:r>
          </a:p>
          <a:p>
            <a:r>
              <a:rPr lang="en-GB" b="1" dirty="0"/>
              <a:t>BS-1: 5 – (-30%)</a:t>
            </a:r>
          </a:p>
          <a:p>
            <a:r>
              <a:rPr lang="en-GB" b="1" dirty="0"/>
              <a:t>BS-2: 7 – (0%)</a:t>
            </a:r>
          </a:p>
          <a:p>
            <a:r>
              <a:rPr lang="en-GB" b="1" dirty="0"/>
              <a:t>ISA-1: 7 – (0%)</a:t>
            </a:r>
          </a:p>
          <a:p>
            <a:r>
              <a:rPr lang="en-GB" b="1" dirty="0"/>
              <a:t>ISA-2: 8 – (+15%)</a:t>
            </a:r>
          </a:p>
          <a:p>
            <a:r>
              <a:rPr lang="en-GB" b="1" dirty="0"/>
              <a:t>ISA-3:  11 – (+57%)</a:t>
            </a:r>
          </a:p>
          <a:p>
            <a:endParaRPr lang="en-GB" b="1" dirty="0"/>
          </a:p>
          <a:p>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12</a:t>
            </a:fld>
            <a:endParaRPr lang="en-GB"/>
          </a:p>
        </p:txBody>
      </p:sp>
    </p:spTree>
    <p:extLst>
      <p:ext uri="{BB962C8B-B14F-4D97-AF65-F5344CB8AC3E}">
        <p14:creationId xmlns:p14="http://schemas.microsoft.com/office/powerpoint/2010/main" val="4235015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for 45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0534A"/>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0534A"/>
                </a:solidFill>
                <a:highlight>
                  <a:srgbClr val="FFFF00"/>
                </a:highlight>
              </a:rPr>
              <a:t>ISA-1 as Baseline</a:t>
            </a:r>
            <a:endParaRPr lang="en-GB" dirty="0"/>
          </a:p>
          <a:p>
            <a:endParaRPr lang="en-GB" dirty="0"/>
          </a:p>
          <a:p>
            <a:r>
              <a:rPr lang="en-GB" dirty="0"/>
              <a:t>Number of detectors could vary by up 100%</a:t>
            </a:r>
          </a:p>
          <a:p>
            <a:endParaRPr lang="en-GB" dirty="0"/>
          </a:p>
          <a:p>
            <a:r>
              <a:rPr lang="en-GB" dirty="0"/>
              <a:t>HH Zone Detectors</a:t>
            </a:r>
          </a:p>
          <a:p>
            <a:r>
              <a:rPr lang="en-GB" b="1" dirty="0"/>
              <a:t>BS-1: 3 – (-25%)</a:t>
            </a:r>
          </a:p>
          <a:p>
            <a:r>
              <a:rPr lang="en-GB" b="1" dirty="0"/>
              <a:t>BS-2: 5 – (+25%)</a:t>
            </a:r>
          </a:p>
          <a:p>
            <a:r>
              <a:rPr lang="en-GB" b="1" dirty="0"/>
              <a:t>ISA-1: 4 – (0%)</a:t>
            </a:r>
          </a:p>
          <a:p>
            <a:r>
              <a:rPr lang="en-GB" b="1" dirty="0"/>
              <a:t>ISA-2: 5 – (+25%)</a:t>
            </a:r>
          </a:p>
          <a:p>
            <a:r>
              <a:rPr lang="en-GB" b="1" dirty="0"/>
              <a:t>ISA-3:  9 – (+75%)</a:t>
            </a:r>
          </a:p>
        </p:txBody>
      </p:sp>
      <p:sp>
        <p:nvSpPr>
          <p:cNvPr id="4" name="Slide Number Placeholder 3"/>
          <p:cNvSpPr>
            <a:spLocks noGrp="1"/>
          </p:cNvSpPr>
          <p:nvPr>
            <p:ph type="sldNum" sz="quarter" idx="5"/>
          </p:nvPr>
        </p:nvSpPr>
        <p:spPr/>
        <p:txBody>
          <a:bodyPr/>
          <a:lstStyle/>
          <a:p>
            <a:fld id="{1F2906FC-E7FF-44DD-89B3-01214D162831}" type="slidenum">
              <a:rPr lang="en-GB" smtClean="0"/>
              <a:t>13</a:t>
            </a:fld>
            <a:endParaRPr lang="en-GB"/>
          </a:p>
        </p:txBody>
      </p:sp>
    </p:spTree>
    <p:extLst>
      <p:ext uri="{BB962C8B-B14F-4D97-AF65-F5344CB8AC3E}">
        <p14:creationId xmlns:p14="http://schemas.microsoft.com/office/powerpoint/2010/main" val="3691737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for 45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50534A"/>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0534A"/>
                </a:solidFill>
                <a:highlight>
                  <a:srgbClr val="FFFF00"/>
                </a:highlight>
              </a:rPr>
              <a:t>ISA-1 as Baseline</a:t>
            </a:r>
            <a:endParaRPr lang="en-GB" dirty="0"/>
          </a:p>
          <a:p>
            <a:endParaRPr lang="en-GB" dirty="0"/>
          </a:p>
          <a:p>
            <a:r>
              <a:rPr lang="en-GB" dirty="0"/>
              <a:t>Number of detectors could vary by up 100%</a:t>
            </a:r>
          </a:p>
          <a:p>
            <a:endParaRPr lang="en-GB" dirty="0"/>
          </a:p>
          <a:p>
            <a:r>
              <a:rPr lang="en-GB" dirty="0"/>
              <a:t>MH Zone Detectors</a:t>
            </a:r>
          </a:p>
          <a:p>
            <a:r>
              <a:rPr lang="en-GB" b="1" dirty="0"/>
              <a:t>BS-1: 3 – (-35%)</a:t>
            </a:r>
          </a:p>
          <a:p>
            <a:r>
              <a:rPr lang="en-GB" b="1" dirty="0"/>
              <a:t>BS-2: 5 – (-35%)</a:t>
            </a:r>
          </a:p>
          <a:p>
            <a:r>
              <a:rPr lang="en-GB" b="1" dirty="0"/>
              <a:t>ISA-1: 4 – (0%)</a:t>
            </a:r>
          </a:p>
          <a:p>
            <a:r>
              <a:rPr lang="en-GB" b="1" dirty="0"/>
              <a:t>ISA-2: 5 – (0%)</a:t>
            </a:r>
          </a:p>
          <a:p>
            <a:r>
              <a:rPr lang="en-GB" b="1" dirty="0"/>
              <a:t>ISA-3:  9 – (+35%)</a:t>
            </a:r>
          </a:p>
          <a:p>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14</a:t>
            </a:fld>
            <a:endParaRPr lang="en-GB"/>
          </a:p>
        </p:txBody>
      </p:sp>
    </p:spTree>
    <p:extLst>
      <p:ext uri="{BB962C8B-B14F-4D97-AF65-F5344CB8AC3E}">
        <p14:creationId xmlns:p14="http://schemas.microsoft.com/office/powerpoint/2010/main" val="408487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for 120 seconds</a:t>
            </a:r>
          </a:p>
          <a:p>
            <a:endParaRPr lang="en-GB" dirty="0"/>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conclusion, the results of the comparative analysis indicate that variation in terms of the F&amp;G mapping outcome exists between the two standards but of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more importance is the variation as a result of the judgement and choices the user makes.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Within both standards, there are different design options that the user could choose, with each choice having a potential impact on the assessment outcome and the number of detectors required.</a:t>
            </a: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general, this assessment indicates that the BS 60080 approach tends to result in a fewer number of detectors for the same coverage compared to the ISA-TR-84 approach.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This is because BS 60080 is more prescriptive and recommends certain features such as the use of different RHO for alarm and control action, from the typical example given.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Conversely, ISA TR-84 lists different options and expects the user to make their choices, implying if a user makes choices similar to the BS 60080 recommendations, they will get comparable results.</a:t>
            </a:r>
            <a:endParaRPr lang="en-GB" sz="1800" dirty="0">
              <a:effectLst/>
              <a:latin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This assessment indicates the importance of the experience and judgement of the F&amp;G mapping engineer, and clear agreement of the performance requirement of the F&amp;G system with the end user, including assessing different approaches and the likely consequence in terms of the number and placement of the F&amp;G detectors.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It is recommended that sensitivity analyses are carried out in order to better understand how the followed guidance is affecting the outcome. The suggested variables to change include prescribing different volume extensions around equipment, different ratios of RHO values for alarm and control action, different vendor flame detectors with different detection characteristics and extending the coverage representation to include late alarm and minimal coverage in addition to the traditional alarm and control action coverage</a:t>
            </a:r>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15</a:t>
            </a:fld>
            <a:endParaRPr lang="en-GB"/>
          </a:p>
        </p:txBody>
      </p:sp>
    </p:spTree>
    <p:extLst>
      <p:ext uri="{BB962C8B-B14F-4D97-AF65-F5344CB8AC3E}">
        <p14:creationId xmlns:p14="http://schemas.microsoft.com/office/powerpoint/2010/main" val="31573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to the presentation. </a:t>
            </a:r>
          </a:p>
          <a:p>
            <a:endParaRPr lang="en-GB" dirty="0"/>
          </a:p>
          <a:p>
            <a:r>
              <a:rPr lang="en-GB" dirty="0"/>
              <a:t>If you have any question or query on the presentation you can contact me via my email shown on the screen. </a:t>
            </a:r>
          </a:p>
          <a:p>
            <a:endParaRPr lang="en-GB" dirty="0"/>
          </a:p>
          <a:p>
            <a:r>
              <a:rPr lang="en-GB" dirty="0"/>
              <a:t>If you have any general query or DELOS F&amp;G Mapping Software please contact my colleague Terry. </a:t>
            </a:r>
          </a:p>
          <a:p>
            <a:endParaRPr lang="en-GB" dirty="0"/>
          </a:p>
          <a:p>
            <a:r>
              <a:rPr lang="en-GB" dirty="0"/>
              <a:t>We are also exhibiting at the conference, you can also stop by at the stand and I will be glad have a chat on the work presented here or any other thing.  </a:t>
            </a:r>
          </a:p>
        </p:txBody>
      </p:sp>
      <p:sp>
        <p:nvSpPr>
          <p:cNvPr id="4" name="Slide Number Placeholder 3"/>
          <p:cNvSpPr>
            <a:spLocks noGrp="1"/>
          </p:cNvSpPr>
          <p:nvPr>
            <p:ph type="sldNum" sz="quarter" idx="5"/>
          </p:nvPr>
        </p:nvSpPr>
        <p:spPr/>
        <p:txBody>
          <a:bodyPr/>
          <a:lstStyle/>
          <a:p>
            <a:fld id="{1F2906FC-E7FF-44DD-89B3-01214D162831}" type="slidenum">
              <a:rPr lang="en-GB" smtClean="0"/>
              <a:t>16</a:t>
            </a:fld>
            <a:endParaRPr lang="en-GB"/>
          </a:p>
        </p:txBody>
      </p:sp>
    </p:spTree>
    <p:extLst>
      <p:ext uri="{BB962C8B-B14F-4D97-AF65-F5344CB8AC3E}">
        <p14:creationId xmlns:p14="http://schemas.microsoft.com/office/powerpoint/2010/main" val="180115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30 seconds</a:t>
            </a:r>
          </a:p>
          <a:p>
            <a:endParaRPr lang="en-GB" b="1" dirty="0"/>
          </a:p>
          <a:p>
            <a:r>
              <a:rPr lang="en-GB" dirty="0"/>
              <a:t>The presentation would follow this format: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2</a:t>
            </a:fld>
            <a:endParaRPr lang="en-GB"/>
          </a:p>
        </p:txBody>
      </p:sp>
    </p:spTree>
    <p:extLst>
      <p:ext uri="{BB962C8B-B14F-4D97-AF65-F5344CB8AC3E}">
        <p14:creationId xmlns:p14="http://schemas.microsoft.com/office/powerpoint/2010/main" val="341740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90 seconds</a:t>
            </a:r>
            <a:endParaRPr lang="en-GB"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GB" dirty="0"/>
          </a:p>
          <a:p>
            <a:r>
              <a:rPr lang="en-GB" dirty="0"/>
              <a:t>Appropriately designed F&amp;G system enables mitigation of hazardous conditions such as fire or loss of containment by: </a:t>
            </a:r>
          </a:p>
          <a:p>
            <a:pPr marL="342900" lvl="0" indent="-342900">
              <a:spcBef>
                <a:spcPts val="600"/>
              </a:spcBef>
              <a:spcAft>
                <a:spcPts val="600"/>
              </a:spcAft>
              <a:buFont typeface="Symbol" panose="05050102010706020507" pitchFamily="18" charset="2"/>
              <a:buChar char=""/>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Detecting</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the hazard;</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Alerting personnel;</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Initiating appropriate mitigating/control action(s).</a:t>
            </a:r>
          </a:p>
          <a:p>
            <a:pPr marL="342900" lvl="0" indent="-342900">
              <a:spcBef>
                <a:spcPts val="600"/>
              </a:spcBef>
              <a:spcAft>
                <a:spcPts val="600"/>
              </a:spcAft>
              <a:buFont typeface="Symbol" panose="05050102010706020507" pitchFamily="18" charset="2"/>
              <a:buChar cha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spcBef>
                <a:spcPts val="600"/>
              </a:spcBef>
              <a:spcAft>
                <a:spcPts val="600"/>
              </a:spcAft>
              <a:buFont typeface="Symbol" panose="05050102010706020507" pitchFamily="18" charset="2"/>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F&amp;G detector mapping studies provide an objective analysis of detector layouts to support the design process and optimise the number and placement of detectors needed to meet performance requirements</a:t>
            </a:r>
          </a:p>
          <a:p>
            <a:pPr marL="0" lvl="0" indent="0">
              <a:spcBef>
                <a:spcPts val="600"/>
              </a:spcBef>
              <a:spcAft>
                <a:spcPts val="6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spcBef>
                <a:spcPts val="600"/>
              </a:spcBef>
              <a:spcAft>
                <a:spcPts val="6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2906FC-E7FF-44DD-89B3-01214D162831}" type="slidenum">
              <a:rPr lang="en-GB" smtClean="0"/>
              <a:t>3</a:t>
            </a:fld>
            <a:endParaRPr lang="en-GB"/>
          </a:p>
        </p:txBody>
      </p:sp>
    </p:spTree>
    <p:extLst>
      <p:ext uri="{BB962C8B-B14F-4D97-AF65-F5344CB8AC3E}">
        <p14:creationId xmlns:p14="http://schemas.microsoft.com/office/powerpoint/2010/main" val="306269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effectLst/>
                <a:latin typeface="Calibri" panose="020F0502020204030204" pitchFamily="34" charset="0"/>
                <a:ea typeface="Times New Roman" panose="02020603050405020304" pitchFamily="18" charset="0"/>
                <a:cs typeface="Times New Roman" panose="02020603050405020304" pitchFamily="18" charset="0"/>
              </a:rPr>
              <a:t>90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b="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dirty="0">
                <a:effectLst/>
                <a:latin typeface="Calibri" panose="020F0502020204030204" pitchFamily="34" charset="0"/>
                <a:ea typeface="Times New Roman" panose="02020603050405020304" pitchFamily="18" charset="0"/>
                <a:cs typeface="Times New Roman" panose="02020603050405020304" pitchFamily="18" charset="0"/>
              </a:rPr>
              <a:t>The drive for some form of quantifiable assessment of the placement and performance of F&amp;G system for Oil and Gas installations can be traced back to the HSE sponsored research on </a:t>
            </a:r>
            <a:r>
              <a:rPr lang="en-GB" sz="1050" dirty="0"/>
              <a:t>Gas Detector Siting Criterion </a:t>
            </a:r>
            <a:r>
              <a:rPr lang="en-GB" sz="1050" b="0" dirty="0">
                <a:effectLst/>
                <a:latin typeface="Calibri" panose="020F0502020204030204" pitchFamily="34" charset="0"/>
                <a:ea typeface="Times New Roman" panose="02020603050405020304" pitchFamily="18" charset="0"/>
                <a:cs typeface="Times New Roman" panose="02020603050405020304" pitchFamily="18" charset="0"/>
              </a:rPr>
              <a:t>in 1993</a:t>
            </a:r>
            <a:r>
              <a:rPr lang="en-GB" sz="1050" dirty="0"/>
              <a:t>, where a review of the then recent works in the field have been carried out taking into account such influencing factors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50" dirty="0"/>
              <a:t>gas species,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50" dirty="0"/>
              <a:t>blockage characteristics and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50" dirty="0"/>
              <a:t>overpressure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to determine the optimum siting and spacing of flammable gas detectors in an installation.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Then in the mid 90s to early 2000s, major operators, such as Shell and BP, began to develop inhouse guide on assessing F&amp;G system design and placement.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Document such as  Shell DEP 32.30.20.11  was published in 1995 and BP GP 30-85 was published in 2003.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However the development of international standard that covers the performance of F&amp;G system can be traced to IEC 61511 - </a:t>
            </a:r>
            <a:r>
              <a:rPr lang="en-GB" sz="1800" dirty="0">
                <a:effectLst/>
                <a:latin typeface="Calibri" panose="020F0502020204030204" pitchFamily="34" charset="0"/>
                <a:ea typeface="Calibri" panose="020F0502020204030204" pitchFamily="34" charset="0"/>
                <a:cs typeface="Times New Roman" panose="02020603050405020304" pitchFamily="18" charset="0"/>
              </a:rPr>
              <a:t>Standard for Functional Safety in the Process Industry – which was released in 2003. The standard was then adopted by the ISA</a:t>
            </a:r>
            <a:r>
              <a:rPr lang="en-GB" sz="1050" dirty="0"/>
              <a:t> </a:t>
            </a:r>
            <a:r>
              <a:rPr lang="en-GB" sz="1400" b="0" i="0" dirty="0">
                <a:solidFill>
                  <a:srgbClr val="BDC1C6"/>
                </a:solidFill>
                <a:effectLst/>
                <a:latin typeface="arial" panose="020B0604020202020204" pitchFamily="34" charset="0"/>
              </a:rPr>
              <a:t>International Society of Automation as ISA 84.00.01.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dirty="0">
              <a:solidFill>
                <a:srgbClr val="BDC1C6"/>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This was deemed the first international standard to include F&amp;G system assessment. However, this standard is performance-based and does not directly address how the F&amp;G mapping and assessment is conducted. ISA then set up a committee to produce practical guidance on the application of the standard to F&amp;G system assessment. The first edition of the guidance ISA-TR84.00.07  was published in 2010. its full title is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Guidance on the evaluation of fire, combustible gas, and toxic gas system effectiveness.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This standard was considered the first international guidance that aimed to codify best practices in F&amp;G system analysis and mapping, even though it inclined more towards instrumentation engineering.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ISA-TR84.00.07 was the main international standard for a decade until 2020 when both British Standard BS 60080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Guidance on the placement of permanently installed flame and gas detection devices using software tools and other techniques</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and the Energy Institute (EI) -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Guidance on fire, combustible gas and toxic gas detection system development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were released. </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three standards have a similar approach generally; however, they have differences in some areas, driven by several factors including the target audience, scope, etc. </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major driver behind these standards and guidance is to address design inconsistency in relation to F&amp;G mapping and to allow for the appropriate application of performance-based design in conducting F&amp;G system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2906FC-E7FF-44DD-89B3-01214D162831}" type="slidenum">
              <a:rPr lang="en-GB" smtClean="0"/>
              <a:t>4</a:t>
            </a:fld>
            <a:endParaRPr lang="en-GB"/>
          </a:p>
        </p:txBody>
      </p:sp>
    </p:spTree>
    <p:extLst>
      <p:ext uri="{BB962C8B-B14F-4D97-AF65-F5344CB8AC3E}">
        <p14:creationId xmlns:p14="http://schemas.microsoft.com/office/powerpoint/2010/main" val="257036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90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demand for F&amp;G mapping assessments has been increasing, however, the lack of national or international standards or guides means that the outcome of these assessments can vary widely. In most cases, the assessment is either conducted with reference to company guidance where one exists or an ad-hoc agreement between the consultant and client. Assessing and comparing these mapping results is often difficult.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Additionally, the availability of computers with fast processing power and the advancement in software development makes the deployment of 3D mapping software commonplace. This software allows for performance-based F&amp;G mapping to become the more common approach. However, this increases the inconsistencies in the design with very limited independent third-party review of the software output. It is common for a client who has engaged different F&amp;G mapping consultants to have widely different results recommending a significantly different number of detectors for a similar plant area, all other factors being equal.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Industry players saw the need for having an international standard or guidelines that would aim to harmonise all the disparate methodologies and come up with a consistent and comparable approach that ensures similar levels of safety are provided across the industry. </a:t>
            </a:r>
          </a:p>
          <a:p>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5</a:t>
            </a:fld>
            <a:endParaRPr lang="en-GB"/>
          </a:p>
        </p:txBody>
      </p:sp>
    </p:spTree>
    <p:extLst>
      <p:ext uri="{BB962C8B-B14F-4D97-AF65-F5344CB8AC3E}">
        <p14:creationId xmlns:p14="http://schemas.microsoft.com/office/powerpoint/2010/main" val="384391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effectLst/>
                <a:latin typeface="Calibri" panose="020F0502020204030204" pitchFamily="34" charset="0"/>
                <a:ea typeface="Times New Roman" panose="02020603050405020304" pitchFamily="18" charset="0"/>
                <a:cs typeface="Times New Roman" panose="02020603050405020304" pitchFamily="18" charset="0"/>
              </a:rPr>
              <a:t>90 seconds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Of the three standards and guidance, the </a:t>
            </a:r>
            <a:r>
              <a:rPr lang="en-GB" sz="2000" b="1" dirty="0">
                <a:effectLst/>
                <a:latin typeface="Calibri" panose="020F0502020204030204" pitchFamily="34" charset="0"/>
                <a:ea typeface="Calibri" panose="020F0502020204030204" pitchFamily="34" charset="0"/>
                <a:cs typeface="Times New Roman" panose="02020603050405020304" pitchFamily="18" charset="0"/>
              </a:rPr>
              <a:t>EI guidance </a:t>
            </a:r>
            <a:r>
              <a:rPr lang="en-GB" sz="2000" dirty="0">
                <a:effectLst/>
                <a:latin typeface="Calibri" panose="020F0502020204030204" pitchFamily="34" charset="0"/>
                <a:ea typeface="Calibri" panose="020F0502020204030204" pitchFamily="34" charset="0"/>
                <a:cs typeface="Times New Roman" panose="02020603050405020304" pitchFamily="18" charset="0"/>
              </a:rPr>
              <a:t>is mostly applicable for design at the concept stage as it contains little design guidance for carrying out detailed prescriptive or performance-based F&amp;G mapping studies. It references ISA-TR 84 where specific details can be obtained</a:t>
            </a:r>
            <a:endParaRPr lang="en-GB" sz="1400" dirty="0"/>
          </a:p>
          <a:p>
            <a:endParaRPr lang="en-GB" sz="1400" dirty="0"/>
          </a:p>
          <a:p>
            <a:pPr>
              <a:spcBef>
                <a:spcPts val="600"/>
              </a:spcBef>
              <a:spcAft>
                <a:spcPts val="600"/>
              </a:spcAft>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GB" sz="2000" b="1" dirty="0">
                <a:effectLst/>
                <a:latin typeface="Times New Roman" panose="02020603050405020304" pitchFamily="18" charset="0"/>
                <a:ea typeface="Times New Roman" panose="02020603050405020304" pitchFamily="18" charset="0"/>
                <a:cs typeface="Times New Roman" panose="02020603050405020304" pitchFamily="18" charset="0"/>
              </a:rPr>
              <a:t>BS 60080 and the ISA-TR84 </a:t>
            </a: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both offer a detailed guide on what is expected for an F&amp;G system assessment and therefore have been considered here in detail. </a:t>
            </a:r>
          </a:p>
          <a:p>
            <a:pPr>
              <a:spcBef>
                <a:spcPts val="600"/>
              </a:spcBef>
              <a:spcAft>
                <a:spcPts val="600"/>
              </a:spcAft>
            </a:pP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Although the general approach is similar, the standards and guides have differences in some areas such as in determining graded/hazard areas and coverage factors. For example, for flame detectors, both ISA-TR84 and BS60080 use a risk assessment approach to determine the risk areas, however, ISA-TR84 uses an additional semi-quantitative hazard ranking method resulting in an adjusted risk area. Also, while BS 60080 de-emphasises the use of fixed coverage factors as a marker for the performance target, ISA-TR84 implies reliance on a coverage factor as part of the overall F&amp;G system effectiveness determination. Other areas with potential differences include the determination of detector sensitivity and the target RHO.</a:t>
            </a:r>
          </a:p>
        </p:txBody>
      </p:sp>
      <p:sp>
        <p:nvSpPr>
          <p:cNvPr id="4" name="Slide Number Placeholder 3"/>
          <p:cNvSpPr>
            <a:spLocks noGrp="1"/>
          </p:cNvSpPr>
          <p:nvPr>
            <p:ph type="sldNum" sz="quarter" idx="5"/>
          </p:nvPr>
        </p:nvSpPr>
        <p:spPr/>
        <p:txBody>
          <a:bodyPr/>
          <a:lstStyle/>
          <a:p>
            <a:fld id="{1F2906FC-E7FF-44DD-89B3-01214D162831}" type="slidenum">
              <a:rPr lang="en-GB" smtClean="0"/>
              <a:t>6</a:t>
            </a:fld>
            <a:endParaRPr lang="en-GB"/>
          </a:p>
        </p:txBody>
      </p:sp>
    </p:spTree>
    <p:extLst>
      <p:ext uri="{BB962C8B-B14F-4D97-AF65-F5344CB8AC3E}">
        <p14:creationId xmlns:p14="http://schemas.microsoft.com/office/powerpoint/2010/main" val="1329752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90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In order to investigate some of the differences in the approach and potential outcomes of the ISA TR84 and BS 60080, a case study application of the two standards has been carried out on the deck of a representative offshore installation,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case study is limited to flame detection mapping and aims to show whether applying design guidance from the different documents could result in a similar level of detector requirement and protection, or widely different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DELOS, a 3D F&amp;G mapping software developed by ESR Technology has been used to carry out the assessment as it provides all features required for the analysis carried out in this paper.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software uses the 3D model of the plant and calculates each detector’s ‘view’ and coverage in 3D. DELOS can be used to assess flammable gas detection, toxic gas detection and flame detection.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DELOS operates in full 3D, is capable of loading complex CAD models and has in-built detection logic that determines the optimum detector layouts, including the use of a genetic algorithm for the automatic optimisation process.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Results can be presented in 3D format, or 2D slices at a reference height, whichever provides the most insight.</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F2906FC-E7FF-44DD-89B3-01214D162831}" type="slidenum">
              <a:rPr lang="en-GB" smtClean="0"/>
              <a:t>7</a:t>
            </a:fld>
            <a:endParaRPr lang="en-GB"/>
          </a:p>
        </p:txBody>
      </p:sp>
    </p:spTree>
    <p:extLst>
      <p:ext uri="{BB962C8B-B14F-4D97-AF65-F5344CB8AC3E}">
        <p14:creationId xmlns:p14="http://schemas.microsoft.com/office/powerpoint/2010/main" val="64894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 typeface="Symbol" panose="05050102010706020507" pitchFamily="18" charset="2"/>
              <a:buNone/>
              <a:tabLst/>
              <a:defRPr/>
            </a:pP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60 seconds</a:t>
            </a:r>
            <a:endPar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Receive and review the facility data input from the end user including 3D model, plot plans, fluid characteristics, heat and material balances (HMB), piping and instrumentation diagrams (P&amp;ID), previous safety studies, specific client requirements, company standards and guidance and environmental conditions; </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Carry out risk and hazard assessments to identify areas where protection would be required and the risk scenarios within such areas;</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Determine the hazard/graded areas which delineate the protection area; </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For a facility with a preliminary or outline assessment conducted, review the preliminary F&amp;G detection systems provided;</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Identify the F&amp;G detection arrangements required for the equipment in terms of detector type, location, orientation, and elevation;</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Using the 3D software, assess the proposed detector arrangements, considering the coverage requirements; and</a:t>
            </a:r>
          </a:p>
          <a:p>
            <a:pPr marL="342900" lvl="0" indent="-342900">
              <a:spcBef>
                <a:spcPts val="600"/>
              </a:spcBef>
              <a:spcAft>
                <a:spcPts val="600"/>
              </a:spcAft>
              <a:buFont typeface="Symbol" panose="05050102010706020507" pitchFamily="18" charset="2"/>
              <a:buChar char=""/>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Optimise the detector layout by changing the position of the detectors and/or including additional detectors to ensure that the detector coverage provided is in accordance with the performance requirements.</a:t>
            </a:r>
          </a:p>
          <a:p>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8</a:t>
            </a:fld>
            <a:endParaRPr lang="en-GB"/>
          </a:p>
        </p:txBody>
      </p:sp>
    </p:spTree>
    <p:extLst>
      <p:ext uri="{BB962C8B-B14F-4D97-AF65-F5344CB8AC3E}">
        <p14:creationId xmlns:p14="http://schemas.microsoft.com/office/powerpoint/2010/main" val="311359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To assess the differences in the various approaches and the potential outcomes, the two standards have been reviewed, coming up with design options as shown in the diagram.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EI guidance is excluded as it only offers high level provisions and does not provide any detailed design guidance to afford comparison.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guidance and recommendations provided within the two Standards – BS 60080 and ISA-TR84- have a number of nuances implying different users could come up with different proposals depending on the user’s judgement, experience, and background. Whilst this offers flexibility in the design, the approach creates difficulty in achieving design consistency and makes comparative analysis difficult.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For this assessment, five cases have been developed, three from ISA-TR84 and two from BS 60080, based on the example approaches provided in the documents and some of the main suggested factors highlighted in the documents. T</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The features used for the mapping in each case are shown in the Table. </a:t>
            </a:r>
          </a:p>
          <a:p>
            <a:pPr>
              <a:spcBef>
                <a:spcPts val="600"/>
              </a:spcBef>
              <a:spcAft>
                <a:spcPts val="600"/>
              </a:spcAft>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spcAft>
                <a:spcPts val="6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Note that the combination of factors considered in developing the options are those with a likely high impact on the detection requirement. </a:t>
            </a:r>
          </a:p>
          <a:p>
            <a:pPr>
              <a:spcBef>
                <a:spcPts val="600"/>
              </a:spcBef>
              <a:spcAft>
                <a:spcPts val="6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F2906FC-E7FF-44DD-89B3-01214D162831}" type="slidenum">
              <a:rPr lang="en-GB" smtClean="0"/>
              <a:t>9</a:t>
            </a:fld>
            <a:endParaRPr lang="en-GB"/>
          </a:p>
        </p:txBody>
      </p:sp>
    </p:spTree>
    <p:extLst>
      <p:ext uri="{BB962C8B-B14F-4D97-AF65-F5344CB8AC3E}">
        <p14:creationId xmlns:p14="http://schemas.microsoft.com/office/powerpoint/2010/main" val="3682533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4425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10/18/2022</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10/18/2022</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27126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14950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50591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74732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10/18/2022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10/18/2022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10/18/2022</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jpe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srcRect/>
          <a:stretch/>
        </p:blipFill>
        <p:spPr>
          <a:xfrm>
            <a:off x="0" y="-794"/>
            <a:ext cx="12192000" cy="6858000"/>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924" r:id="rId3"/>
    <p:sldLayoutId id="214748392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10/18/2022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7" name="Picture 6"/>
          <p:cNvPicPr>
            <a:picLocks noChangeAspect="1"/>
          </p:cNvPicPr>
          <p:nvPr userDrawn="1"/>
        </p:nvPicPr>
        <p:blipFill>
          <a:blip r:embed="rId14"/>
          <a:srcRect/>
          <a:stretch/>
        </p:blipFill>
        <p:spPr>
          <a:xfrm>
            <a:off x="0" y="-794"/>
            <a:ext cx="12192000" cy="6858000"/>
          </a:xfrm>
          <a:prstGeom prst="rect">
            <a:avLst/>
          </a:prstGeom>
        </p:spPr>
      </p:pic>
      <p:pic>
        <p:nvPicPr>
          <p:cNvPr id="8" name="Picture 7">
            <a:extLst>
              <a:ext uri="{FF2B5EF4-FFF2-40B4-BE49-F238E27FC236}">
                <a16:creationId xmlns:a16="http://schemas.microsoft.com/office/drawing/2014/main" id="{03855448-6FF2-270E-1CD8-BAA12E393AA1}"/>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8575589" y="207521"/>
            <a:ext cx="3290303" cy="1077337"/>
          </a:xfrm>
          <a:prstGeom prst="rect">
            <a:avLst/>
          </a:prstGeom>
        </p:spPr>
      </p:pic>
      <p:sp>
        <p:nvSpPr>
          <p:cNvPr id="9" name="Rectangle: Rounded Corners 8">
            <a:extLst>
              <a:ext uri="{FF2B5EF4-FFF2-40B4-BE49-F238E27FC236}">
                <a16:creationId xmlns:a16="http://schemas.microsoft.com/office/drawing/2014/main" id="{CE9BB69F-76B1-73E5-659E-F7A2EF733C26}"/>
              </a:ext>
            </a:extLst>
          </p:cNvPr>
          <p:cNvSpPr/>
          <p:nvPr userDrawn="1"/>
        </p:nvSpPr>
        <p:spPr bwMode="gray">
          <a:xfrm>
            <a:off x="62321" y="78234"/>
            <a:ext cx="12065000" cy="1350962"/>
          </a:xfrm>
          <a:prstGeom prst="roundRect">
            <a:avLst>
              <a:gd name="adj" fmla="val 2595"/>
            </a:avLst>
          </a:prstGeom>
          <a:noFill/>
          <a:ln w="28575">
            <a:solidFill>
              <a:srgbClr val="888DC2"/>
            </a:solidFill>
          </a:ln>
          <a:effectLst/>
        </p:spPr>
        <p:txBody>
          <a:bodyPr lIns="0" tIns="0" rIns="0" bIns="0" rtlCol="0" anchor="b"/>
          <a:lstStyle/>
          <a:p>
            <a:pPr algn="l"/>
            <a:endParaRPr lang="en-GB" sz="700" dirty="0">
              <a:solidFill>
                <a:srgbClr val="585858"/>
              </a:solidFill>
            </a:endParaRPr>
          </a:p>
        </p:txBody>
      </p:sp>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mailto:Shamsudeen.hassan@esrtechnology.com"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000" y="1502608"/>
            <a:ext cx="6852367" cy="2188968"/>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GB" baseline="0" dirty="0">
                <a:solidFill>
                  <a:srgbClr val="D86018"/>
                </a:solidFill>
              </a:rPr>
              <a:t>Fire and Gas Mapping: Comparative Impact of Different Standards</a:t>
            </a:r>
            <a:endParaRPr lang="en-US" baseline="0" dirty="0">
              <a:solidFill>
                <a:srgbClr val="D86018"/>
              </a:solidFill>
            </a:endParaRPr>
          </a:p>
        </p:txBody>
      </p:sp>
      <p:sp>
        <p:nvSpPr>
          <p:cNvPr id="3" name="Text Placeholder 15"/>
          <p:cNvSpPr txBox="1">
            <a:spLocks/>
          </p:cNvSpPr>
          <p:nvPr/>
        </p:nvSpPr>
        <p:spPr>
          <a:xfrm>
            <a:off x="406401" y="4027990"/>
            <a:ext cx="5938396" cy="1271585"/>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lnSpc>
                <a:spcPct val="80000"/>
              </a:lnSpc>
            </a:pPr>
            <a:r>
              <a:rPr lang="en-US" baseline="0" dirty="0">
                <a:solidFill>
                  <a:srgbClr val="50534A"/>
                </a:solidFill>
              </a:rPr>
              <a:t>Shamsudeen Hassan PhD, CEng</a:t>
            </a:r>
          </a:p>
          <a:p>
            <a:pPr algn="just">
              <a:lnSpc>
                <a:spcPct val="80000"/>
              </a:lnSpc>
            </a:pPr>
            <a:r>
              <a:rPr lang="en-US" dirty="0">
                <a:solidFill>
                  <a:srgbClr val="50534A"/>
                </a:solidFill>
              </a:rPr>
              <a:t>Senior Consultant</a:t>
            </a:r>
          </a:p>
          <a:p>
            <a:r>
              <a:rPr lang="en-US" sz="2000" baseline="0" dirty="0">
                <a:solidFill>
                  <a:srgbClr val="50534A"/>
                </a:solidFill>
                <a:hlinkClick r:id="rId3"/>
              </a:rPr>
              <a:t>Shamsudeen.</a:t>
            </a:r>
            <a:r>
              <a:rPr lang="en-US" sz="2000" dirty="0">
                <a:solidFill>
                  <a:srgbClr val="50534A"/>
                </a:solidFill>
                <a:hlinkClick r:id="rId3"/>
              </a:rPr>
              <a:t>h</a:t>
            </a:r>
            <a:r>
              <a:rPr lang="en-US" sz="2000" baseline="0" dirty="0">
                <a:solidFill>
                  <a:srgbClr val="50534A"/>
                </a:solidFill>
                <a:hlinkClick r:id="rId3"/>
              </a:rPr>
              <a:t>assan@esrtechnology.com</a:t>
            </a:r>
            <a:endParaRPr lang="en-US" sz="2000" baseline="0" dirty="0">
              <a:solidFill>
                <a:srgbClr val="50534A"/>
              </a:solidFill>
            </a:endParaRPr>
          </a:p>
          <a:p>
            <a:r>
              <a:rPr lang="en-US" sz="2000" dirty="0">
                <a:solidFill>
                  <a:srgbClr val="50534A"/>
                </a:solidFill>
              </a:rPr>
              <a:t>October 2022</a:t>
            </a:r>
            <a:endParaRPr lang="en-GB" sz="2000" baseline="0" dirty="0">
              <a:solidFill>
                <a:srgbClr val="50534A"/>
              </a:solidFill>
            </a:endParaRPr>
          </a:p>
        </p:txBody>
      </p:sp>
      <p:grpSp>
        <p:nvGrpSpPr>
          <p:cNvPr id="4" name="Group 3">
            <a:extLst>
              <a:ext uri="{FF2B5EF4-FFF2-40B4-BE49-F238E27FC236}">
                <a16:creationId xmlns:a16="http://schemas.microsoft.com/office/drawing/2014/main" id="{21667EC9-AB66-E6B7-A753-03EE94FB1117}"/>
              </a:ext>
            </a:extLst>
          </p:cNvPr>
          <p:cNvGrpSpPr/>
          <p:nvPr/>
        </p:nvGrpSpPr>
        <p:grpSpPr>
          <a:xfrm>
            <a:off x="7319747" y="1254243"/>
            <a:ext cx="4162104" cy="5211450"/>
            <a:chOff x="7061095" y="588051"/>
            <a:chExt cx="3930718" cy="5489375"/>
          </a:xfrm>
        </p:grpSpPr>
        <p:sp>
          <p:nvSpPr>
            <p:cNvPr id="5" name="TextBox 4">
              <a:extLst>
                <a:ext uri="{FF2B5EF4-FFF2-40B4-BE49-F238E27FC236}">
                  <a16:creationId xmlns:a16="http://schemas.microsoft.com/office/drawing/2014/main" id="{49AB0B56-B747-D88F-C832-94869015E23B}"/>
                </a:ext>
              </a:extLst>
            </p:cNvPr>
            <p:cNvSpPr txBox="1"/>
            <p:nvPr/>
          </p:nvSpPr>
          <p:spPr>
            <a:xfrm>
              <a:off x="9278083" y="591471"/>
              <a:ext cx="1639088" cy="261610"/>
            </a:xfrm>
            <a:prstGeom prst="rect">
              <a:avLst/>
            </a:prstGeom>
            <a:noFill/>
          </p:spPr>
          <p:txBody>
            <a:bodyPr wrap="square" rtlCol="0">
              <a:spAutoFit/>
            </a:bodyPr>
            <a:lstStyle/>
            <a:p>
              <a:r>
                <a:rPr lang="en-GB" sz="1100" b="1" dirty="0">
                  <a:solidFill>
                    <a:srgbClr val="1E3A72"/>
                  </a:solidFill>
                  <a:latin typeface="Arial" panose="020B0604020202020204" pitchFamily="34" charset="0"/>
                  <a:cs typeface="Arial" panose="020B0604020202020204" pitchFamily="34" charset="0"/>
                </a:rPr>
                <a:t>Space and Vacuum</a:t>
              </a:r>
            </a:p>
          </p:txBody>
        </p:sp>
        <p:sp>
          <p:nvSpPr>
            <p:cNvPr id="6" name="TextBox 5">
              <a:extLst>
                <a:ext uri="{FF2B5EF4-FFF2-40B4-BE49-F238E27FC236}">
                  <a16:creationId xmlns:a16="http://schemas.microsoft.com/office/drawing/2014/main" id="{B22DEB32-5A91-DD49-6549-883F23F8DCD3}"/>
                </a:ext>
              </a:extLst>
            </p:cNvPr>
            <p:cNvSpPr txBox="1"/>
            <p:nvPr/>
          </p:nvSpPr>
          <p:spPr>
            <a:xfrm>
              <a:off x="7279881" y="4124765"/>
              <a:ext cx="1236022" cy="261610"/>
            </a:xfrm>
            <a:prstGeom prst="rect">
              <a:avLst/>
            </a:prstGeom>
            <a:noFill/>
          </p:spPr>
          <p:txBody>
            <a:bodyPr wrap="square" rtlCol="0">
              <a:spAutoFit/>
            </a:bodyPr>
            <a:lstStyle/>
            <a:p>
              <a:r>
                <a:rPr lang="en-GB" sz="1100" b="1" dirty="0">
                  <a:solidFill>
                    <a:srgbClr val="1E3A72"/>
                  </a:solidFill>
                  <a:latin typeface="Arial" panose="020B0604020202020204" pitchFamily="34" charset="0"/>
                  <a:cs typeface="Arial" panose="020B0604020202020204" pitchFamily="34" charset="0"/>
                </a:rPr>
                <a:t>Management</a:t>
              </a:r>
            </a:p>
          </p:txBody>
        </p:sp>
        <p:sp>
          <p:nvSpPr>
            <p:cNvPr id="7" name="TextBox 6">
              <a:extLst>
                <a:ext uri="{FF2B5EF4-FFF2-40B4-BE49-F238E27FC236}">
                  <a16:creationId xmlns:a16="http://schemas.microsoft.com/office/drawing/2014/main" id="{78BB6371-C7D3-16CB-6DFB-C5B2D6FD1430}"/>
                </a:ext>
              </a:extLst>
            </p:cNvPr>
            <p:cNvSpPr txBox="1"/>
            <p:nvPr/>
          </p:nvSpPr>
          <p:spPr>
            <a:xfrm>
              <a:off x="7235866" y="588051"/>
              <a:ext cx="1715859" cy="261610"/>
            </a:xfrm>
            <a:prstGeom prst="rect">
              <a:avLst/>
            </a:prstGeom>
            <a:noFill/>
          </p:spPr>
          <p:txBody>
            <a:bodyPr wrap="square" rtlCol="0">
              <a:spAutoFit/>
            </a:bodyPr>
            <a:lstStyle/>
            <a:p>
              <a:r>
                <a:rPr lang="en-GB" sz="1100" b="1" dirty="0">
                  <a:solidFill>
                    <a:srgbClr val="1E3A72"/>
                  </a:solidFill>
                  <a:latin typeface="Arial" panose="020B0604020202020204" pitchFamily="34" charset="0"/>
                  <a:cs typeface="Arial" panose="020B0604020202020204" pitchFamily="34" charset="0"/>
                </a:rPr>
                <a:t>Materials Engineering</a:t>
              </a:r>
            </a:p>
          </p:txBody>
        </p:sp>
        <p:pic>
          <p:nvPicPr>
            <p:cNvPr id="8" name="Picture 7">
              <a:extLst>
                <a:ext uri="{FF2B5EF4-FFF2-40B4-BE49-F238E27FC236}">
                  <a16:creationId xmlns:a16="http://schemas.microsoft.com/office/drawing/2014/main" id="{47A7E545-95DE-553B-5D7C-220A8212309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07803" y="2526358"/>
              <a:ext cx="1639088" cy="1639088"/>
            </a:xfrm>
            <a:prstGeom prst="rect">
              <a:avLst/>
            </a:prstGeom>
          </p:spPr>
        </p:pic>
        <p:pic>
          <p:nvPicPr>
            <p:cNvPr id="9" name="Picture 8">
              <a:extLst>
                <a:ext uri="{FF2B5EF4-FFF2-40B4-BE49-F238E27FC236}">
                  <a16:creationId xmlns:a16="http://schemas.microsoft.com/office/drawing/2014/main" id="{B3D85728-3CF9-E17E-65E1-BB6831B5E300}"/>
                </a:ext>
              </a:extLst>
            </p:cNvPr>
            <p:cNvPicPr>
              <a:picLocks noChangeAspect="1"/>
            </p:cNvPicPr>
            <p:nvPr/>
          </p:nvPicPr>
          <p:blipFill rotWithShape="1">
            <a:blip r:embed="rId5">
              <a:extLst>
                <a:ext uri="{28A0092B-C50C-407E-A947-70E740481C1C}">
                  <a14:useLocalDpi xmlns:a14="http://schemas.microsoft.com/office/drawing/2010/main" val="0"/>
                </a:ext>
              </a:extLst>
            </a:blip>
            <a:srcRect l="49308"/>
            <a:stretch/>
          </p:blipFill>
          <p:spPr bwMode="auto">
            <a:xfrm>
              <a:off x="7331725" y="2526356"/>
              <a:ext cx="1619999" cy="1639087"/>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AACB284A-F4C1-EC4C-4B14-5A40F02D0F59}"/>
                </a:ext>
              </a:extLst>
            </p:cNvPr>
            <p:cNvSpPr txBox="1"/>
            <p:nvPr/>
          </p:nvSpPr>
          <p:spPr>
            <a:xfrm rot="16200000">
              <a:off x="6197341" y="1451805"/>
              <a:ext cx="1989118" cy="261610"/>
            </a:xfrm>
            <a:prstGeom prst="rect">
              <a:avLst/>
            </a:prstGeom>
            <a:noFill/>
          </p:spPr>
          <p:txBody>
            <a:bodyPr wrap="square" rtlCol="0">
              <a:spAutoFit/>
            </a:bodyPr>
            <a:lstStyle/>
            <a:p>
              <a:r>
                <a:rPr lang="en-GB" sz="1100" b="1" dirty="0">
                  <a:solidFill>
                    <a:srgbClr val="1E3A72"/>
                  </a:solidFill>
                  <a:latin typeface="Arial" panose="020B0604020202020204" pitchFamily="34" charset="0"/>
                  <a:cs typeface="Arial" panose="020B0604020202020204" pitchFamily="34" charset="0"/>
                </a:rPr>
                <a:t>Industrial Tribology and </a:t>
              </a:r>
            </a:p>
          </p:txBody>
        </p:sp>
        <p:sp>
          <p:nvSpPr>
            <p:cNvPr id="11" name="TextBox 10">
              <a:extLst>
                <a:ext uri="{FF2B5EF4-FFF2-40B4-BE49-F238E27FC236}">
                  <a16:creationId xmlns:a16="http://schemas.microsoft.com/office/drawing/2014/main" id="{489FB63B-3716-C45A-57EB-6A2270A20946}"/>
                </a:ext>
              </a:extLst>
            </p:cNvPr>
            <p:cNvSpPr txBox="1"/>
            <p:nvPr/>
          </p:nvSpPr>
          <p:spPr>
            <a:xfrm rot="5400000">
              <a:off x="10286852" y="1140615"/>
              <a:ext cx="981687" cy="261610"/>
            </a:xfrm>
            <a:prstGeom prst="rect">
              <a:avLst/>
            </a:prstGeom>
            <a:noFill/>
          </p:spPr>
          <p:txBody>
            <a:bodyPr wrap="square" rtlCol="0">
              <a:spAutoFit/>
            </a:bodyPr>
            <a:lstStyle/>
            <a:p>
              <a:r>
                <a:rPr lang="en-GB" sz="1100" b="1" dirty="0">
                  <a:solidFill>
                    <a:srgbClr val="1E3A72"/>
                  </a:solidFill>
                  <a:latin typeface="Arial" panose="020B0604020202020204" pitchFamily="34" charset="0"/>
                  <a:cs typeface="Arial" panose="020B0604020202020204" pitchFamily="34" charset="0"/>
                </a:rPr>
                <a:t>Tribology</a:t>
              </a:r>
            </a:p>
          </p:txBody>
        </p:sp>
        <p:sp>
          <p:nvSpPr>
            <p:cNvPr id="12" name="TextBox 11">
              <a:extLst>
                <a:ext uri="{FF2B5EF4-FFF2-40B4-BE49-F238E27FC236}">
                  <a16:creationId xmlns:a16="http://schemas.microsoft.com/office/drawing/2014/main" id="{C6F8EA90-CB83-B645-37E6-AC4C2D9C5D5E}"/>
                </a:ext>
              </a:extLst>
            </p:cNvPr>
            <p:cNvSpPr txBox="1"/>
            <p:nvPr/>
          </p:nvSpPr>
          <p:spPr>
            <a:xfrm rot="5400000">
              <a:off x="6606413" y="3638715"/>
              <a:ext cx="1228307" cy="261610"/>
            </a:xfrm>
            <a:prstGeom prst="rect">
              <a:avLst/>
            </a:prstGeom>
            <a:noFill/>
          </p:spPr>
          <p:txBody>
            <a:bodyPr wrap="square" rtlCol="0">
              <a:spAutoFit/>
            </a:bodyPr>
            <a:lstStyle/>
            <a:p>
              <a:r>
                <a:rPr lang="en-GB" sz="1100" b="1" dirty="0">
                  <a:solidFill>
                    <a:srgbClr val="1E3A72"/>
                  </a:solidFill>
                  <a:latin typeface="Arial" panose="020B0604020202020204" pitchFamily="34" charset="0"/>
                  <a:cs typeface="Arial" panose="020B0604020202020204" pitchFamily="34" charset="0"/>
                </a:rPr>
                <a:t>Safety &amp; Risk</a:t>
              </a:r>
            </a:p>
          </p:txBody>
        </p:sp>
        <p:pic>
          <p:nvPicPr>
            <p:cNvPr id="13" name="Picture 12">
              <a:extLst>
                <a:ext uri="{FF2B5EF4-FFF2-40B4-BE49-F238E27FC236}">
                  <a16:creationId xmlns:a16="http://schemas.microsoft.com/office/drawing/2014/main" id="{484A9F46-DA1D-E64C-26BF-DF25B2A2B06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086427" y="4849119"/>
              <a:ext cx="3905386" cy="1228307"/>
            </a:xfrm>
            <a:prstGeom prst="rect">
              <a:avLst/>
            </a:prstGeom>
          </p:spPr>
        </p:pic>
        <p:pic>
          <p:nvPicPr>
            <p:cNvPr id="14" name="Picture 13">
              <a:extLst>
                <a:ext uri="{FF2B5EF4-FFF2-40B4-BE49-F238E27FC236}">
                  <a16:creationId xmlns:a16="http://schemas.microsoft.com/office/drawing/2014/main" id="{8213F851-82C8-C127-BEBF-092C7096EBD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001763" y="862499"/>
              <a:ext cx="1620000" cy="1620000"/>
            </a:xfrm>
            <a:prstGeom prst="rect">
              <a:avLst/>
            </a:prstGeom>
          </p:spPr>
        </p:pic>
        <p:pic>
          <p:nvPicPr>
            <p:cNvPr id="15" name="Picture 14">
              <a:extLst>
                <a:ext uri="{FF2B5EF4-FFF2-40B4-BE49-F238E27FC236}">
                  <a16:creationId xmlns:a16="http://schemas.microsoft.com/office/drawing/2014/main" id="{41DA4C0F-B308-96BF-2F8C-3A54E71F604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1388"/>
            <a:stretch/>
          </p:blipFill>
          <p:spPr>
            <a:xfrm>
              <a:off x="7331725" y="862499"/>
              <a:ext cx="1620000" cy="1620000"/>
            </a:xfrm>
            <a:prstGeom prst="rect">
              <a:avLst/>
            </a:prstGeom>
            <a:ln w="3175">
              <a:solidFill>
                <a:schemeClr val="bg1">
                  <a:lumMod val="75000"/>
                </a:schemeClr>
              </a:solidFill>
            </a:ln>
          </p:spPr>
        </p:pic>
        <p:sp>
          <p:nvSpPr>
            <p:cNvPr id="16" name="TextBox 15">
              <a:extLst>
                <a:ext uri="{FF2B5EF4-FFF2-40B4-BE49-F238E27FC236}">
                  <a16:creationId xmlns:a16="http://schemas.microsoft.com/office/drawing/2014/main" id="{530B0102-23ED-5EB7-6AC4-58FACE83A06F}"/>
                </a:ext>
              </a:extLst>
            </p:cNvPr>
            <p:cNvSpPr txBox="1"/>
            <p:nvPr/>
          </p:nvSpPr>
          <p:spPr>
            <a:xfrm rot="16200000">
              <a:off x="10141290" y="3476961"/>
              <a:ext cx="1216999" cy="261610"/>
            </a:xfrm>
            <a:prstGeom prst="rect">
              <a:avLst/>
            </a:prstGeom>
            <a:noFill/>
          </p:spPr>
          <p:txBody>
            <a:bodyPr wrap="square" rtlCol="0">
              <a:spAutoFit/>
            </a:bodyPr>
            <a:lstStyle/>
            <a:p>
              <a:r>
                <a:rPr lang="en-GB" sz="1100" b="1" dirty="0">
                  <a:solidFill>
                    <a:srgbClr val="1E3A72"/>
                  </a:solidFill>
                  <a:latin typeface="Arial" panose="020B0604020202020204" pitchFamily="34" charset="0"/>
                  <a:cs typeface="Arial" panose="020B0604020202020204" pitchFamily="34" charset="0"/>
                </a:rPr>
                <a:t>Good Practice</a:t>
              </a:r>
            </a:p>
          </p:txBody>
        </p:sp>
        <p:cxnSp>
          <p:nvCxnSpPr>
            <p:cNvPr id="17" name="Straight Connector 16">
              <a:extLst>
                <a:ext uri="{FF2B5EF4-FFF2-40B4-BE49-F238E27FC236}">
                  <a16:creationId xmlns:a16="http://schemas.microsoft.com/office/drawing/2014/main" id="{B71D88D5-DFAB-5EE9-BD1A-0E940DEDD8FD}"/>
                </a:ext>
              </a:extLst>
            </p:cNvPr>
            <p:cNvCxnSpPr/>
            <p:nvPr/>
          </p:nvCxnSpPr>
          <p:spPr>
            <a:xfrm>
              <a:off x="8300788" y="4265096"/>
              <a:ext cx="671579" cy="0"/>
            </a:xfrm>
            <a:prstGeom prst="line">
              <a:avLst/>
            </a:prstGeom>
            <a:ln w="38100">
              <a:solidFill>
                <a:srgbClr val="888DC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AE65923-F0C7-5670-31CB-77A9690F7492}"/>
                </a:ext>
              </a:extLst>
            </p:cNvPr>
            <p:cNvCxnSpPr>
              <a:cxnSpLocks/>
            </p:cNvCxnSpPr>
            <p:nvPr/>
          </p:nvCxnSpPr>
          <p:spPr>
            <a:xfrm>
              <a:off x="7206414" y="2597150"/>
              <a:ext cx="0" cy="530727"/>
            </a:xfrm>
            <a:prstGeom prst="line">
              <a:avLst/>
            </a:prstGeom>
            <a:ln w="38100">
              <a:solidFill>
                <a:srgbClr val="888DC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E2F7BD-6017-6E0C-59C4-401AA9750D2C}"/>
                </a:ext>
              </a:extLst>
            </p:cNvPr>
            <p:cNvCxnSpPr>
              <a:cxnSpLocks/>
            </p:cNvCxnSpPr>
            <p:nvPr/>
          </p:nvCxnSpPr>
          <p:spPr>
            <a:xfrm>
              <a:off x="10756184" y="1707221"/>
              <a:ext cx="0" cy="1335366"/>
            </a:xfrm>
            <a:prstGeom prst="line">
              <a:avLst/>
            </a:prstGeom>
            <a:ln w="38100">
              <a:solidFill>
                <a:srgbClr val="888DC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6594B-D86C-59EF-1478-A5A5457246FD}"/>
                </a:ext>
              </a:extLst>
            </p:cNvPr>
            <p:cNvCxnSpPr>
              <a:cxnSpLocks/>
            </p:cNvCxnSpPr>
            <p:nvPr/>
          </p:nvCxnSpPr>
          <p:spPr>
            <a:xfrm>
              <a:off x="8845370" y="732750"/>
              <a:ext cx="432713" cy="0"/>
            </a:xfrm>
            <a:prstGeom prst="line">
              <a:avLst/>
            </a:prstGeom>
            <a:ln w="38100">
              <a:solidFill>
                <a:srgbClr val="888DC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Results</a:t>
            </a:r>
          </a:p>
        </p:txBody>
      </p:sp>
      <p:sp>
        <p:nvSpPr>
          <p:cNvPr id="3" name="Text Placeholder 15"/>
          <p:cNvSpPr txBox="1">
            <a:spLocks/>
          </p:cNvSpPr>
          <p:nvPr/>
        </p:nvSpPr>
        <p:spPr>
          <a:xfrm>
            <a:off x="238308" y="1703388"/>
            <a:ext cx="5089939"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0000"/>
              </a:lnSpc>
            </a:pPr>
            <a:r>
              <a:rPr lang="en-US" dirty="0">
                <a:solidFill>
                  <a:srgbClr val="50534A"/>
                </a:solidFill>
              </a:rPr>
              <a:t>- Graded Areas</a:t>
            </a:r>
          </a:p>
          <a:p>
            <a:pPr marL="0" indent="0">
              <a:lnSpc>
                <a:spcPct val="110000"/>
              </a:lnSpc>
            </a:pPr>
            <a:r>
              <a:rPr lang="en-US" dirty="0">
                <a:solidFill>
                  <a:srgbClr val="50534A"/>
                </a:solidFill>
              </a:rPr>
              <a:t>- 2D and 3D Coverage</a:t>
            </a:r>
          </a:p>
          <a:p>
            <a:pPr marL="0" indent="0">
              <a:lnSpc>
                <a:spcPct val="110000"/>
              </a:lnSpc>
            </a:pPr>
            <a:r>
              <a:rPr lang="en-US" dirty="0">
                <a:solidFill>
                  <a:srgbClr val="50534A"/>
                </a:solidFill>
              </a:rPr>
              <a:t>- Coverage Slices</a:t>
            </a:r>
          </a:p>
          <a:p>
            <a:pPr marL="457200" indent="-457200">
              <a:lnSpc>
                <a:spcPct val="110000"/>
              </a:lnSpc>
              <a:buFontTx/>
              <a:buChar char="-"/>
            </a:pPr>
            <a:endParaRPr lang="en-US" dirty="0">
              <a:solidFill>
                <a:srgbClr val="50534A"/>
              </a:solidFill>
            </a:endParaRPr>
          </a:p>
        </p:txBody>
      </p:sp>
      <p:pic>
        <p:nvPicPr>
          <p:cNvPr id="10" name="Picture 9">
            <a:extLst>
              <a:ext uri="{FF2B5EF4-FFF2-40B4-BE49-F238E27FC236}">
                <a16:creationId xmlns:a16="http://schemas.microsoft.com/office/drawing/2014/main" id="{EE8D8317-91CE-9602-979A-8D51AAA44F25}"/>
              </a:ext>
            </a:extLst>
          </p:cNvPr>
          <p:cNvPicPr>
            <a:picLocks noChangeAspect="1"/>
          </p:cNvPicPr>
          <p:nvPr/>
        </p:nvPicPr>
        <p:blipFill>
          <a:blip r:embed="rId3"/>
          <a:stretch>
            <a:fillRect/>
          </a:stretch>
        </p:blipFill>
        <p:spPr>
          <a:xfrm>
            <a:off x="3606800" y="1573454"/>
            <a:ext cx="8585200" cy="4758765"/>
          </a:xfrm>
          <a:prstGeom prst="rect">
            <a:avLst/>
          </a:prstGeom>
        </p:spPr>
      </p:pic>
    </p:spTree>
    <p:extLst>
      <p:ext uri="{BB962C8B-B14F-4D97-AF65-F5344CB8AC3E}">
        <p14:creationId xmlns:p14="http://schemas.microsoft.com/office/powerpoint/2010/main" val="3143004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Results</a:t>
            </a:r>
          </a:p>
        </p:txBody>
      </p:sp>
      <p:sp>
        <p:nvSpPr>
          <p:cNvPr id="3" name="Text Placeholder 15"/>
          <p:cNvSpPr txBox="1">
            <a:spLocks/>
          </p:cNvSpPr>
          <p:nvPr/>
        </p:nvSpPr>
        <p:spPr>
          <a:xfrm>
            <a:off x="406400" y="1724628"/>
            <a:ext cx="5346700"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10000"/>
              </a:lnSpc>
              <a:buFontTx/>
              <a:buChar char="-"/>
            </a:pPr>
            <a:r>
              <a:rPr lang="en-US" dirty="0">
                <a:solidFill>
                  <a:srgbClr val="50534A"/>
                </a:solidFill>
              </a:rPr>
              <a:t>Baseline is ISA-1 </a:t>
            </a:r>
          </a:p>
          <a:p>
            <a:pPr marL="457200" indent="-457200">
              <a:lnSpc>
                <a:spcPct val="110000"/>
              </a:lnSpc>
              <a:buFontTx/>
              <a:buChar char="-"/>
            </a:pPr>
            <a:r>
              <a:rPr lang="en-US" dirty="0">
                <a:solidFill>
                  <a:srgbClr val="50534A"/>
                </a:solidFill>
              </a:rPr>
              <a:t>Detector count 5 ≤ </a:t>
            </a:r>
            <a:r>
              <a:rPr lang="en-GB" dirty="0">
                <a:solidFill>
                  <a:srgbClr val="50534A"/>
                </a:solidFill>
              </a:rPr>
              <a:t>x</a:t>
            </a:r>
            <a:r>
              <a:rPr lang="en-US" dirty="0">
                <a:solidFill>
                  <a:srgbClr val="50534A"/>
                </a:solidFill>
                <a:sym typeface="Wingdings 2" panose="05020102010507070707" pitchFamily="18" charset="2"/>
              </a:rPr>
              <a:t> </a:t>
            </a:r>
            <a:r>
              <a:rPr lang="en-US" dirty="0">
                <a:solidFill>
                  <a:srgbClr val="50534A"/>
                </a:solidFill>
              </a:rPr>
              <a:t>≤ 11</a:t>
            </a:r>
          </a:p>
          <a:p>
            <a:pPr marL="457200" indent="-457200">
              <a:lnSpc>
                <a:spcPct val="110000"/>
              </a:lnSpc>
              <a:buFontTx/>
              <a:buChar char="-"/>
            </a:pPr>
            <a:r>
              <a:rPr lang="en-US" dirty="0">
                <a:solidFill>
                  <a:srgbClr val="50534A"/>
                </a:solidFill>
              </a:rPr>
              <a:t>Indicates ISA cases = more detectors</a:t>
            </a:r>
          </a:p>
          <a:p>
            <a:pPr marL="457200" indent="-457200">
              <a:lnSpc>
                <a:spcPct val="110000"/>
              </a:lnSpc>
              <a:buFontTx/>
              <a:buChar char="-"/>
            </a:pPr>
            <a:r>
              <a:rPr lang="en-US" dirty="0">
                <a:solidFill>
                  <a:srgbClr val="50534A"/>
                </a:solidFill>
              </a:rPr>
              <a:t>However, user choices/decisions major influence</a:t>
            </a:r>
          </a:p>
        </p:txBody>
      </p:sp>
      <p:pic>
        <p:nvPicPr>
          <p:cNvPr id="4" name="Picture 3" descr="Chart, bar chart&#10;&#10;Description automatically generated">
            <a:extLst>
              <a:ext uri="{FF2B5EF4-FFF2-40B4-BE49-F238E27FC236}">
                <a16:creationId xmlns:a16="http://schemas.microsoft.com/office/drawing/2014/main" id="{156494D1-A6CD-0C54-C897-761D710E0C60}"/>
              </a:ext>
            </a:extLst>
          </p:cNvPr>
          <p:cNvPicPr>
            <a:picLocks noChangeAspect="1"/>
          </p:cNvPicPr>
          <p:nvPr/>
        </p:nvPicPr>
        <p:blipFill>
          <a:blip r:embed="rId3"/>
          <a:stretch>
            <a:fillRect/>
          </a:stretch>
        </p:blipFill>
        <p:spPr>
          <a:xfrm>
            <a:off x="5768216" y="1724627"/>
            <a:ext cx="6350106" cy="4139459"/>
          </a:xfrm>
          <a:prstGeom prst="rect">
            <a:avLst/>
          </a:prstGeom>
        </p:spPr>
      </p:pic>
    </p:spTree>
    <p:extLst>
      <p:ext uri="{BB962C8B-B14F-4D97-AF65-F5344CB8AC3E}">
        <p14:creationId xmlns:p14="http://schemas.microsoft.com/office/powerpoint/2010/main" val="3457631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Results</a:t>
            </a:r>
          </a:p>
        </p:txBody>
      </p:sp>
      <p:pic>
        <p:nvPicPr>
          <p:cNvPr id="4" name="Picture 3">
            <a:extLst>
              <a:ext uri="{FF2B5EF4-FFF2-40B4-BE49-F238E27FC236}">
                <a16:creationId xmlns:a16="http://schemas.microsoft.com/office/drawing/2014/main" id="{1BAC937B-F85C-33A7-6B57-ADA33DDC1370}"/>
              </a:ext>
            </a:extLst>
          </p:cNvPr>
          <p:cNvPicPr>
            <a:picLocks noChangeAspect="1"/>
          </p:cNvPicPr>
          <p:nvPr/>
        </p:nvPicPr>
        <p:blipFill rotWithShape="1">
          <a:blip r:embed="rId3">
            <a:extLst>
              <a:ext uri="{28A0092B-C50C-407E-A947-70E740481C1C}">
                <a14:useLocalDpi xmlns:a14="http://schemas.microsoft.com/office/drawing/2010/main" val="0"/>
              </a:ext>
            </a:extLst>
          </a:blip>
          <a:srcRect l="3094" t="6533"/>
          <a:stretch/>
        </p:blipFill>
        <p:spPr bwMode="auto">
          <a:xfrm>
            <a:off x="5936438" y="1605001"/>
            <a:ext cx="6079752" cy="4363656"/>
          </a:xfrm>
          <a:prstGeom prst="rect">
            <a:avLst/>
          </a:prstGeom>
          <a:noFill/>
          <a:ln w="28575">
            <a:noFill/>
          </a:ln>
          <a:extLst>
            <a:ext uri="{53640926-AAD7-44D8-BBD7-CCE9431645EC}">
              <a14:shadowObscured xmlns:a14="http://schemas.microsoft.com/office/drawing/2010/main"/>
            </a:ext>
          </a:extLst>
        </p:spPr>
      </p:pic>
      <p:sp>
        <p:nvSpPr>
          <p:cNvPr id="5" name="Text Placeholder 15">
            <a:extLst>
              <a:ext uri="{FF2B5EF4-FFF2-40B4-BE49-F238E27FC236}">
                <a16:creationId xmlns:a16="http://schemas.microsoft.com/office/drawing/2014/main" id="{2E69E094-97C3-A662-6C2E-484CEE534A3D}"/>
              </a:ext>
            </a:extLst>
          </p:cNvPr>
          <p:cNvSpPr txBox="1">
            <a:spLocks/>
          </p:cNvSpPr>
          <p:nvPr/>
        </p:nvSpPr>
        <p:spPr>
          <a:xfrm>
            <a:off x="406400" y="1605001"/>
            <a:ext cx="5080000" cy="4527085"/>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10000"/>
              </a:lnSpc>
              <a:buFontTx/>
              <a:buChar char="-"/>
            </a:pPr>
            <a:r>
              <a:rPr lang="en-US" dirty="0">
                <a:solidFill>
                  <a:srgbClr val="50534A"/>
                </a:solidFill>
              </a:rPr>
              <a:t>Detector Count Changes:</a:t>
            </a:r>
          </a:p>
          <a:p>
            <a:pPr marL="914400" lvl="1" indent="-457200">
              <a:lnSpc>
                <a:spcPct val="110000"/>
              </a:lnSpc>
              <a:buFontTx/>
              <a:buChar char="-"/>
            </a:pPr>
            <a:r>
              <a:rPr lang="en-US" dirty="0">
                <a:solidFill>
                  <a:srgbClr val="50534A"/>
                </a:solidFill>
              </a:rPr>
              <a:t>Total </a:t>
            </a:r>
          </a:p>
          <a:p>
            <a:pPr marL="1371600" lvl="2" indent="-457200">
              <a:lnSpc>
                <a:spcPct val="110000"/>
              </a:lnSpc>
              <a:buFontTx/>
              <a:buChar char="-"/>
            </a:pPr>
            <a:r>
              <a:rPr lang="en-US" dirty="0">
                <a:solidFill>
                  <a:srgbClr val="50534A"/>
                </a:solidFill>
              </a:rPr>
              <a:t>BS-1 ~30% less</a:t>
            </a:r>
          </a:p>
          <a:p>
            <a:pPr marL="1371600" lvl="2" indent="-457200">
              <a:lnSpc>
                <a:spcPct val="110000"/>
              </a:lnSpc>
              <a:buFontTx/>
              <a:buChar char="-"/>
            </a:pPr>
            <a:r>
              <a:rPr lang="en-US" dirty="0">
                <a:solidFill>
                  <a:srgbClr val="50534A"/>
                </a:solidFill>
              </a:rPr>
              <a:t>ISA-3 ~60% more</a:t>
            </a:r>
          </a:p>
          <a:p>
            <a:pPr marL="0" indent="0">
              <a:lnSpc>
                <a:spcPct val="110000"/>
              </a:lnSpc>
            </a:pPr>
            <a:endParaRPr lang="en-US" dirty="0">
              <a:solidFill>
                <a:srgbClr val="50534A"/>
              </a:solidFill>
              <a:highlight>
                <a:srgbClr val="FFFF00"/>
              </a:highlight>
            </a:endParaRPr>
          </a:p>
        </p:txBody>
      </p:sp>
    </p:spTree>
    <p:extLst>
      <p:ext uri="{BB962C8B-B14F-4D97-AF65-F5344CB8AC3E}">
        <p14:creationId xmlns:p14="http://schemas.microsoft.com/office/powerpoint/2010/main" val="1452805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Results</a:t>
            </a:r>
          </a:p>
        </p:txBody>
      </p:sp>
      <p:pic>
        <p:nvPicPr>
          <p:cNvPr id="9" name="Picture 8">
            <a:extLst>
              <a:ext uri="{FF2B5EF4-FFF2-40B4-BE49-F238E27FC236}">
                <a16:creationId xmlns:a16="http://schemas.microsoft.com/office/drawing/2014/main" id="{61462B73-7055-6CBA-B257-24B61EDCC638}"/>
              </a:ext>
            </a:extLst>
          </p:cNvPr>
          <p:cNvPicPr>
            <a:picLocks noChangeAspect="1"/>
          </p:cNvPicPr>
          <p:nvPr/>
        </p:nvPicPr>
        <p:blipFill rotWithShape="1">
          <a:blip r:embed="rId3">
            <a:extLst>
              <a:ext uri="{28A0092B-C50C-407E-A947-70E740481C1C}">
                <a14:useLocalDpi xmlns:a14="http://schemas.microsoft.com/office/drawing/2010/main" val="0"/>
              </a:ext>
            </a:extLst>
          </a:blip>
          <a:srcRect l="3536" t="6256"/>
          <a:stretch/>
        </p:blipFill>
        <p:spPr bwMode="auto">
          <a:xfrm>
            <a:off x="6597186" y="1605001"/>
            <a:ext cx="4889338" cy="4363656"/>
          </a:xfrm>
          <a:prstGeom prst="rect">
            <a:avLst/>
          </a:prstGeom>
          <a:noFill/>
          <a:ln w="28575">
            <a:noFill/>
          </a:ln>
          <a:extLst>
            <a:ext uri="{53640926-AAD7-44D8-BBD7-CCE9431645EC}">
              <a14:shadowObscured xmlns:a14="http://schemas.microsoft.com/office/drawing/2010/main"/>
            </a:ext>
          </a:extLst>
        </p:spPr>
      </p:pic>
      <p:sp>
        <p:nvSpPr>
          <p:cNvPr id="5" name="Text Placeholder 15">
            <a:extLst>
              <a:ext uri="{FF2B5EF4-FFF2-40B4-BE49-F238E27FC236}">
                <a16:creationId xmlns:a16="http://schemas.microsoft.com/office/drawing/2014/main" id="{2E69E094-97C3-A662-6C2E-484CEE534A3D}"/>
              </a:ext>
            </a:extLst>
          </p:cNvPr>
          <p:cNvSpPr txBox="1">
            <a:spLocks/>
          </p:cNvSpPr>
          <p:nvPr/>
        </p:nvSpPr>
        <p:spPr>
          <a:xfrm>
            <a:off x="406400" y="1605001"/>
            <a:ext cx="5080000" cy="4527085"/>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10000"/>
              </a:lnSpc>
              <a:buFontTx/>
              <a:buChar char="-"/>
            </a:pPr>
            <a:r>
              <a:rPr lang="en-US" dirty="0">
                <a:solidFill>
                  <a:srgbClr val="50534A"/>
                </a:solidFill>
              </a:rPr>
              <a:t>Detector Count Changes:</a:t>
            </a:r>
          </a:p>
          <a:p>
            <a:pPr marL="914400" lvl="1" indent="-457200">
              <a:lnSpc>
                <a:spcPct val="110000"/>
              </a:lnSpc>
              <a:buFontTx/>
              <a:buChar char="-"/>
            </a:pPr>
            <a:r>
              <a:rPr lang="en-US" dirty="0">
                <a:solidFill>
                  <a:schemeClr val="bg1">
                    <a:lumMod val="75000"/>
                  </a:schemeClr>
                </a:solidFill>
              </a:rPr>
              <a:t>Total </a:t>
            </a:r>
          </a:p>
          <a:p>
            <a:pPr marL="1371600" lvl="2" indent="-457200">
              <a:lnSpc>
                <a:spcPct val="110000"/>
              </a:lnSpc>
              <a:buFontTx/>
              <a:buChar char="-"/>
            </a:pPr>
            <a:r>
              <a:rPr lang="en-US" dirty="0">
                <a:solidFill>
                  <a:schemeClr val="bg1">
                    <a:lumMod val="75000"/>
                  </a:schemeClr>
                </a:solidFill>
              </a:rPr>
              <a:t>BS-1 ~30% less</a:t>
            </a:r>
          </a:p>
          <a:p>
            <a:pPr marL="1371600" lvl="2" indent="-457200">
              <a:lnSpc>
                <a:spcPct val="110000"/>
              </a:lnSpc>
              <a:buFontTx/>
              <a:buChar char="-"/>
            </a:pPr>
            <a:r>
              <a:rPr lang="en-US" dirty="0">
                <a:solidFill>
                  <a:schemeClr val="bg1">
                    <a:lumMod val="75000"/>
                  </a:schemeClr>
                </a:solidFill>
              </a:rPr>
              <a:t>ISA-3 ~60% more</a:t>
            </a:r>
          </a:p>
          <a:p>
            <a:pPr marL="914400" lvl="1" indent="-457200">
              <a:lnSpc>
                <a:spcPct val="110000"/>
              </a:lnSpc>
              <a:buFontTx/>
              <a:buChar char="-"/>
            </a:pPr>
            <a:r>
              <a:rPr lang="en-US" dirty="0">
                <a:solidFill>
                  <a:srgbClr val="50534A"/>
                </a:solidFill>
              </a:rPr>
              <a:t>High Hazard Zone</a:t>
            </a:r>
          </a:p>
          <a:p>
            <a:pPr marL="1371600" lvl="2" indent="-457200">
              <a:lnSpc>
                <a:spcPct val="110000"/>
              </a:lnSpc>
              <a:buFontTx/>
              <a:buChar char="-"/>
            </a:pPr>
            <a:r>
              <a:rPr lang="en-US" dirty="0">
                <a:solidFill>
                  <a:srgbClr val="50534A"/>
                </a:solidFill>
              </a:rPr>
              <a:t>BS-2 &amp; ISA-2 ~20% more </a:t>
            </a:r>
          </a:p>
          <a:p>
            <a:pPr marL="0" indent="0">
              <a:lnSpc>
                <a:spcPct val="110000"/>
              </a:lnSpc>
            </a:pPr>
            <a:endParaRPr lang="en-US" dirty="0">
              <a:solidFill>
                <a:srgbClr val="50534A"/>
              </a:solidFill>
              <a:highlight>
                <a:srgbClr val="FFFF00"/>
              </a:highlight>
            </a:endParaRPr>
          </a:p>
        </p:txBody>
      </p:sp>
    </p:spTree>
    <p:extLst>
      <p:ext uri="{BB962C8B-B14F-4D97-AF65-F5344CB8AC3E}">
        <p14:creationId xmlns:p14="http://schemas.microsoft.com/office/powerpoint/2010/main" val="422652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Results</a:t>
            </a:r>
          </a:p>
        </p:txBody>
      </p:sp>
      <p:pic>
        <p:nvPicPr>
          <p:cNvPr id="10" name="Picture 9">
            <a:extLst>
              <a:ext uri="{FF2B5EF4-FFF2-40B4-BE49-F238E27FC236}">
                <a16:creationId xmlns:a16="http://schemas.microsoft.com/office/drawing/2014/main" id="{0B18978D-9CE7-1506-CEA1-E154DA11AAE8}"/>
              </a:ext>
            </a:extLst>
          </p:cNvPr>
          <p:cNvPicPr>
            <a:picLocks noChangeAspect="1"/>
          </p:cNvPicPr>
          <p:nvPr/>
        </p:nvPicPr>
        <p:blipFill rotWithShape="1">
          <a:blip r:embed="rId3">
            <a:extLst>
              <a:ext uri="{28A0092B-C50C-407E-A947-70E740481C1C}">
                <a14:useLocalDpi xmlns:a14="http://schemas.microsoft.com/office/drawing/2010/main" val="0"/>
              </a:ext>
            </a:extLst>
          </a:blip>
          <a:srcRect l="4020" t="6785"/>
          <a:stretch/>
        </p:blipFill>
        <p:spPr bwMode="auto">
          <a:xfrm>
            <a:off x="6096000" y="1605001"/>
            <a:ext cx="5185835" cy="4239208"/>
          </a:xfrm>
          <a:prstGeom prst="rect">
            <a:avLst/>
          </a:prstGeom>
          <a:noFill/>
          <a:ln w="28575">
            <a:noFill/>
          </a:ln>
          <a:extLst>
            <a:ext uri="{53640926-AAD7-44D8-BBD7-CCE9431645EC}">
              <a14:shadowObscured xmlns:a14="http://schemas.microsoft.com/office/drawing/2010/main"/>
            </a:ext>
          </a:extLst>
        </p:spPr>
      </p:pic>
      <p:sp>
        <p:nvSpPr>
          <p:cNvPr id="5" name="Text Placeholder 15">
            <a:extLst>
              <a:ext uri="{FF2B5EF4-FFF2-40B4-BE49-F238E27FC236}">
                <a16:creationId xmlns:a16="http://schemas.microsoft.com/office/drawing/2014/main" id="{2E69E094-97C3-A662-6C2E-484CEE534A3D}"/>
              </a:ext>
            </a:extLst>
          </p:cNvPr>
          <p:cNvSpPr txBox="1">
            <a:spLocks/>
          </p:cNvSpPr>
          <p:nvPr/>
        </p:nvSpPr>
        <p:spPr>
          <a:xfrm>
            <a:off x="406400" y="1605001"/>
            <a:ext cx="5080000" cy="4527085"/>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10000"/>
              </a:lnSpc>
              <a:buFontTx/>
              <a:buChar char="-"/>
            </a:pPr>
            <a:r>
              <a:rPr lang="en-US" dirty="0">
                <a:solidFill>
                  <a:srgbClr val="50534A"/>
                </a:solidFill>
              </a:rPr>
              <a:t>Detector Count Changes:</a:t>
            </a:r>
          </a:p>
          <a:p>
            <a:pPr marL="914400" lvl="1" indent="-457200">
              <a:lnSpc>
                <a:spcPct val="110000"/>
              </a:lnSpc>
              <a:buFontTx/>
              <a:buChar char="-"/>
            </a:pPr>
            <a:r>
              <a:rPr lang="en-US" dirty="0">
                <a:solidFill>
                  <a:schemeClr val="bg1">
                    <a:lumMod val="75000"/>
                  </a:schemeClr>
                </a:solidFill>
              </a:rPr>
              <a:t>Total </a:t>
            </a:r>
          </a:p>
          <a:p>
            <a:pPr marL="1371600" lvl="2" indent="-457200">
              <a:lnSpc>
                <a:spcPct val="110000"/>
              </a:lnSpc>
              <a:buFontTx/>
              <a:buChar char="-"/>
            </a:pPr>
            <a:r>
              <a:rPr lang="en-US" dirty="0">
                <a:solidFill>
                  <a:schemeClr val="bg1">
                    <a:lumMod val="75000"/>
                  </a:schemeClr>
                </a:solidFill>
              </a:rPr>
              <a:t>BS-1 ~30% less</a:t>
            </a:r>
          </a:p>
          <a:p>
            <a:pPr marL="1371600" lvl="2" indent="-457200">
              <a:lnSpc>
                <a:spcPct val="110000"/>
              </a:lnSpc>
              <a:buFontTx/>
              <a:buChar char="-"/>
            </a:pPr>
            <a:r>
              <a:rPr lang="en-US" dirty="0">
                <a:solidFill>
                  <a:schemeClr val="bg1">
                    <a:lumMod val="75000"/>
                  </a:schemeClr>
                </a:solidFill>
              </a:rPr>
              <a:t>ISA-3 ~60% more</a:t>
            </a:r>
          </a:p>
          <a:p>
            <a:pPr marL="914400" lvl="1" indent="-457200">
              <a:lnSpc>
                <a:spcPct val="110000"/>
              </a:lnSpc>
              <a:buFontTx/>
              <a:buChar char="-"/>
            </a:pPr>
            <a:r>
              <a:rPr lang="en-US" dirty="0">
                <a:solidFill>
                  <a:schemeClr val="bg1">
                    <a:lumMod val="75000"/>
                  </a:schemeClr>
                </a:solidFill>
              </a:rPr>
              <a:t>High Hazard Zone</a:t>
            </a:r>
          </a:p>
          <a:p>
            <a:pPr marL="1371600" lvl="2" indent="-457200">
              <a:lnSpc>
                <a:spcPct val="110000"/>
              </a:lnSpc>
              <a:buFontTx/>
              <a:buChar char="-"/>
            </a:pPr>
            <a:r>
              <a:rPr lang="en-US" dirty="0">
                <a:solidFill>
                  <a:schemeClr val="bg1">
                    <a:lumMod val="75000"/>
                  </a:schemeClr>
                </a:solidFill>
              </a:rPr>
              <a:t>BS-2 &amp; ISA-2 ~20% more </a:t>
            </a:r>
          </a:p>
          <a:p>
            <a:pPr marL="914400" lvl="1" indent="-457200">
              <a:lnSpc>
                <a:spcPct val="110000"/>
              </a:lnSpc>
              <a:buFontTx/>
              <a:buChar char="-"/>
            </a:pPr>
            <a:r>
              <a:rPr lang="en-US" dirty="0">
                <a:solidFill>
                  <a:srgbClr val="50534A"/>
                </a:solidFill>
              </a:rPr>
              <a:t>Medium Hazard Zone</a:t>
            </a:r>
          </a:p>
          <a:p>
            <a:pPr marL="1371600" lvl="2" indent="-457200">
              <a:lnSpc>
                <a:spcPct val="110000"/>
              </a:lnSpc>
              <a:buFontTx/>
              <a:buChar char="-"/>
            </a:pPr>
            <a:r>
              <a:rPr lang="en-US" dirty="0">
                <a:solidFill>
                  <a:srgbClr val="50534A"/>
                </a:solidFill>
              </a:rPr>
              <a:t>BS-1 &amp; BS-2 ~30% less</a:t>
            </a:r>
          </a:p>
          <a:p>
            <a:pPr marL="1371600" lvl="2" indent="-457200">
              <a:lnSpc>
                <a:spcPct val="110000"/>
              </a:lnSpc>
              <a:buFontTx/>
              <a:buChar char="-"/>
            </a:pPr>
            <a:r>
              <a:rPr lang="en-US" dirty="0">
                <a:solidFill>
                  <a:srgbClr val="50534A"/>
                </a:solidFill>
              </a:rPr>
              <a:t>ISA-3 ~30% more</a:t>
            </a:r>
          </a:p>
          <a:p>
            <a:pPr marL="0" indent="0">
              <a:lnSpc>
                <a:spcPct val="110000"/>
              </a:lnSpc>
            </a:pPr>
            <a:endParaRPr lang="en-US" dirty="0">
              <a:solidFill>
                <a:srgbClr val="50534A"/>
              </a:solidFill>
              <a:highlight>
                <a:srgbClr val="FFFF00"/>
              </a:highlight>
            </a:endParaRPr>
          </a:p>
        </p:txBody>
      </p:sp>
    </p:spTree>
    <p:extLst>
      <p:ext uri="{BB962C8B-B14F-4D97-AF65-F5344CB8AC3E}">
        <p14:creationId xmlns:p14="http://schemas.microsoft.com/office/powerpoint/2010/main" val="415232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rgbClr val="FF0000"/>
                </a:solidFill>
              </a:rPr>
              <a:t>Conclusion</a:t>
            </a:r>
            <a:endParaRPr lang="en-US" baseline="0" dirty="0">
              <a:solidFill>
                <a:srgbClr val="FF0000"/>
              </a:solidFill>
            </a:endParaRPr>
          </a:p>
        </p:txBody>
      </p:sp>
      <p:sp>
        <p:nvSpPr>
          <p:cNvPr id="3" name="Text Placeholder 15"/>
          <p:cNvSpPr txBox="1">
            <a:spLocks/>
          </p:cNvSpPr>
          <p:nvPr/>
        </p:nvSpPr>
        <p:spPr>
          <a:xfrm>
            <a:off x="406400" y="1724628"/>
            <a:ext cx="5689600"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10000"/>
              </a:lnSpc>
              <a:buFontTx/>
              <a:buChar char="-"/>
            </a:pPr>
            <a:r>
              <a:rPr lang="en-US" sz="2400" dirty="0">
                <a:solidFill>
                  <a:srgbClr val="50534A"/>
                </a:solidFill>
              </a:rPr>
              <a:t>Variations between the standards</a:t>
            </a:r>
          </a:p>
          <a:p>
            <a:pPr marL="457200" indent="-457200">
              <a:lnSpc>
                <a:spcPct val="110000"/>
              </a:lnSpc>
              <a:buFontTx/>
              <a:buChar char="-"/>
            </a:pPr>
            <a:r>
              <a:rPr lang="en-US" sz="2400" dirty="0">
                <a:solidFill>
                  <a:srgbClr val="50534A"/>
                </a:solidFill>
              </a:rPr>
              <a:t>Key is choices users make</a:t>
            </a:r>
          </a:p>
          <a:p>
            <a:pPr marL="457200" indent="-457200">
              <a:lnSpc>
                <a:spcPct val="110000"/>
              </a:lnSpc>
              <a:buFontTx/>
              <a:buChar char="-"/>
            </a:pPr>
            <a:r>
              <a:rPr lang="en-US" sz="2400" dirty="0">
                <a:solidFill>
                  <a:srgbClr val="50534A"/>
                </a:solidFill>
              </a:rPr>
              <a:t>Various design options available within each standard  </a:t>
            </a:r>
          </a:p>
          <a:p>
            <a:pPr marL="457200" indent="-457200">
              <a:lnSpc>
                <a:spcPct val="110000"/>
              </a:lnSpc>
              <a:buFontTx/>
              <a:buChar char="-"/>
            </a:pPr>
            <a:r>
              <a:rPr lang="en-US" sz="2400" dirty="0">
                <a:solidFill>
                  <a:srgbClr val="50534A"/>
                </a:solidFill>
              </a:rPr>
              <a:t>BS approach tends to result in fewer detectors</a:t>
            </a:r>
          </a:p>
          <a:p>
            <a:pPr marL="457200" indent="-457200">
              <a:lnSpc>
                <a:spcPct val="110000"/>
              </a:lnSpc>
              <a:buFontTx/>
              <a:buChar char="-"/>
            </a:pPr>
            <a:r>
              <a:rPr lang="en-US" sz="2400" dirty="0">
                <a:solidFill>
                  <a:srgbClr val="50534A"/>
                </a:solidFill>
              </a:rPr>
              <a:t>Experience and judgement important</a:t>
            </a:r>
          </a:p>
          <a:p>
            <a:pPr marL="457200" indent="-457200">
              <a:lnSpc>
                <a:spcPct val="110000"/>
              </a:lnSpc>
              <a:buFontTx/>
              <a:buChar char="-"/>
            </a:pPr>
            <a:r>
              <a:rPr lang="en-US" sz="2400" dirty="0">
                <a:solidFill>
                  <a:srgbClr val="50534A"/>
                </a:solidFill>
              </a:rPr>
              <a:t>Scope clarity &amp; performance requirement</a:t>
            </a:r>
          </a:p>
          <a:p>
            <a:pPr marL="457200" indent="-457200">
              <a:lnSpc>
                <a:spcPct val="110000"/>
              </a:lnSpc>
              <a:buFontTx/>
              <a:buChar char="-"/>
            </a:pPr>
            <a:endParaRPr lang="en-US" dirty="0">
              <a:solidFill>
                <a:srgbClr val="50534A"/>
              </a:solidFill>
              <a:highlight>
                <a:srgbClr val="FFFF00"/>
              </a:highlight>
            </a:endParaRPr>
          </a:p>
          <a:p>
            <a:pPr marL="457200" indent="-457200">
              <a:lnSpc>
                <a:spcPct val="110000"/>
              </a:lnSpc>
              <a:buFontTx/>
              <a:buChar char="-"/>
            </a:pPr>
            <a:endParaRPr lang="en-US" dirty="0">
              <a:solidFill>
                <a:srgbClr val="50534A"/>
              </a:solidFill>
              <a:highlight>
                <a:srgbClr val="FFFF00"/>
              </a:highlight>
            </a:endParaRPr>
          </a:p>
        </p:txBody>
      </p:sp>
      <p:pic>
        <p:nvPicPr>
          <p:cNvPr id="5" name="Picture 4" descr="A screenshot of a computer&#10;&#10;Description automatically generated with low confidence">
            <a:extLst>
              <a:ext uri="{FF2B5EF4-FFF2-40B4-BE49-F238E27FC236}">
                <a16:creationId xmlns:a16="http://schemas.microsoft.com/office/drawing/2014/main" id="{74EC199D-B0A6-21D4-2F3B-7EBD8FFBC550}"/>
              </a:ext>
            </a:extLst>
          </p:cNvPr>
          <p:cNvPicPr>
            <a:picLocks noChangeAspect="1"/>
          </p:cNvPicPr>
          <p:nvPr/>
        </p:nvPicPr>
        <p:blipFill>
          <a:blip r:embed="rId3"/>
          <a:stretch>
            <a:fillRect/>
          </a:stretch>
        </p:blipFill>
        <p:spPr>
          <a:xfrm>
            <a:off x="5937278" y="1649245"/>
            <a:ext cx="5996305" cy="4439039"/>
          </a:xfrm>
          <a:prstGeom prst="rect">
            <a:avLst/>
          </a:prstGeom>
        </p:spPr>
      </p:pic>
    </p:spTree>
    <p:extLst>
      <p:ext uri="{BB962C8B-B14F-4D97-AF65-F5344CB8AC3E}">
        <p14:creationId xmlns:p14="http://schemas.microsoft.com/office/powerpoint/2010/main" val="841160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Any Questions?</a:t>
            </a:r>
          </a:p>
        </p:txBody>
      </p:sp>
      <p:sp>
        <p:nvSpPr>
          <p:cNvPr id="3" name="Text Placeholder 15"/>
          <p:cNvSpPr txBox="1">
            <a:spLocks/>
          </p:cNvSpPr>
          <p:nvPr/>
        </p:nvSpPr>
        <p:spPr>
          <a:xfrm>
            <a:off x="406400" y="1724628"/>
            <a:ext cx="5924952"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r>
              <a:rPr lang="en-GB" sz="2400" b="1" dirty="0">
                <a:solidFill>
                  <a:srgbClr val="50534A"/>
                </a:solidFill>
              </a:rPr>
              <a:t>Corresponding author: </a:t>
            </a:r>
            <a:r>
              <a:rPr lang="en-GB" sz="2400" dirty="0">
                <a:solidFill>
                  <a:srgbClr val="50534A"/>
                </a:solidFill>
              </a:rPr>
              <a:t>Shamsudeen Hassan       shamsudeen.hassan@esrtechnology.com</a:t>
            </a:r>
          </a:p>
          <a:p>
            <a:pPr marL="0" indent="0">
              <a:lnSpc>
                <a:spcPct val="110000"/>
              </a:lnSpc>
              <a:spcBef>
                <a:spcPts val="0"/>
              </a:spcBef>
            </a:pPr>
            <a:endParaRPr lang="en-GB" sz="2400" b="1" dirty="0">
              <a:solidFill>
                <a:srgbClr val="50534A"/>
              </a:solidFill>
            </a:endParaRPr>
          </a:p>
          <a:p>
            <a:pPr marL="0" indent="0">
              <a:lnSpc>
                <a:spcPct val="110000"/>
              </a:lnSpc>
            </a:pPr>
            <a:r>
              <a:rPr lang="en-GB" sz="2400" b="1" dirty="0">
                <a:solidFill>
                  <a:srgbClr val="50534A"/>
                </a:solidFill>
              </a:rPr>
              <a:t>Enquiries: </a:t>
            </a:r>
            <a:r>
              <a:rPr lang="en-GB" sz="2400" dirty="0">
                <a:solidFill>
                  <a:srgbClr val="50534A"/>
                </a:solidFill>
              </a:rPr>
              <a:t>Terry Atkinson</a:t>
            </a:r>
          </a:p>
          <a:p>
            <a:pPr marL="0" indent="0">
              <a:lnSpc>
                <a:spcPct val="110000"/>
              </a:lnSpc>
              <a:spcBef>
                <a:spcPts val="0"/>
              </a:spcBef>
            </a:pPr>
            <a:r>
              <a:rPr lang="en-GB" sz="2400" dirty="0">
                <a:solidFill>
                  <a:srgbClr val="50534A"/>
                </a:solidFill>
              </a:rPr>
              <a:t>terry.atkinson@esrtechnology.com or www.esrtechnology.com</a:t>
            </a:r>
          </a:p>
          <a:p>
            <a:pPr marL="0" indent="0">
              <a:lnSpc>
                <a:spcPct val="110000"/>
              </a:lnSpc>
              <a:spcBef>
                <a:spcPts val="0"/>
              </a:spcBef>
            </a:pPr>
            <a:endParaRPr lang="en-GB" sz="2400" dirty="0">
              <a:solidFill>
                <a:srgbClr val="50534A"/>
              </a:solidFill>
            </a:endParaRPr>
          </a:p>
          <a:p>
            <a:pPr marL="0" indent="0">
              <a:lnSpc>
                <a:spcPct val="110000"/>
              </a:lnSpc>
            </a:pPr>
            <a:r>
              <a:rPr lang="en-GB" sz="2400" dirty="0">
                <a:solidFill>
                  <a:srgbClr val="50534A"/>
                </a:solidFill>
              </a:rPr>
              <a:t>ESR stand, ESR Technology Exhibiting as a </a:t>
            </a:r>
            <a:r>
              <a:rPr lang="en-GB" sz="2400" b="1" dirty="0">
                <a:solidFill>
                  <a:srgbClr val="50534A"/>
                </a:solidFill>
              </a:rPr>
              <a:t>Silver Sponsor</a:t>
            </a:r>
          </a:p>
        </p:txBody>
      </p:sp>
      <p:pic>
        <p:nvPicPr>
          <p:cNvPr id="5" name="Picture 4" descr="Logo&#10;&#10;Description automatically generated with low confidence">
            <a:extLst>
              <a:ext uri="{FF2B5EF4-FFF2-40B4-BE49-F238E27FC236}">
                <a16:creationId xmlns:a16="http://schemas.microsoft.com/office/drawing/2014/main" id="{BF81B7E5-1E46-D792-9C3B-FE874DBD089A}"/>
              </a:ext>
            </a:extLst>
          </p:cNvPr>
          <p:cNvPicPr>
            <a:picLocks noChangeAspect="1"/>
          </p:cNvPicPr>
          <p:nvPr/>
        </p:nvPicPr>
        <p:blipFill>
          <a:blip r:embed="rId3"/>
          <a:stretch>
            <a:fillRect/>
          </a:stretch>
        </p:blipFill>
        <p:spPr>
          <a:xfrm>
            <a:off x="6615696" y="2944722"/>
            <a:ext cx="4839338" cy="1500278"/>
          </a:xfrm>
          <a:prstGeom prst="rect">
            <a:avLst/>
          </a:prstGeom>
        </p:spPr>
      </p:pic>
    </p:spTree>
    <p:extLst>
      <p:ext uri="{BB962C8B-B14F-4D97-AF65-F5344CB8AC3E}">
        <p14:creationId xmlns:p14="http://schemas.microsoft.com/office/powerpoint/2010/main" val="1149512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Agenda</a:t>
            </a:r>
          </a:p>
        </p:txBody>
      </p:sp>
      <p:sp>
        <p:nvSpPr>
          <p:cNvPr id="3" name="Text Placeholder 15"/>
          <p:cNvSpPr txBox="1">
            <a:spLocks/>
          </p:cNvSpPr>
          <p:nvPr/>
        </p:nvSpPr>
        <p:spPr>
          <a:xfrm>
            <a:off x="406400" y="1724628"/>
            <a:ext cx="11164800" cy="4224759"/>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baseline="0" dirty="0">
                <a:solidFill>
                  <a:srgbClr val="50534A"/>
                </a:solidFill>
              </a:rPr>
              <a:t>F&amp;G </a:t>
            </a:r>
            <a:r>
              <a:rPr lang="en-US" dirty="0">
                <a:solidFill>
                  <a:srgbClr val="50534A"/>
                </a:solidFill>
              </a:rPr>
              <a:t>System</a:t>
            </a:r>
            <a:r>
              <a:rPr lang="en-US" baseline="0" dirty="0">
                <a:solidFill>
                  <a:srgbClr val="50534A"/>
                </a:solidFill>
              </a:rPr>
              <a:t> Functions</a:t>
            </a:r>
          </a:p>
          <a:p>
            <a:pPr marL="457200" indent="-457200">
              <a:buFont typeface="Arial" panose="020B0604020202020204" pitchFamily="34" charset="0"/>
              <a:buChar char="•"/>
            </a:pPr>
            <a:r>
              <a:rPr lang="en-US" baseline="0" dirty="0">
                <a:solidFill>
                  <a:srgbClr val="50534A"/>
                </a:solidFill>
              </a:rPr>
              <a:t>Development of </a:t>
            </a:r>
            <a:r>
              <a:rPr lang="en-US" dirty="0">
                <a:solidFill>
                  <a:srgbClr val="50534A"/>
                </a:solidFill>
              </a:rPr>
              <a:t>F&amp;G Guides &amp; </a:t>
            </a:r>
            <a:r>
              <a:rPr lang="en-US" baseline="0" dirty="0">
                <a:solidFill>
                  <a:srgbClr val="50534A"/>
                </a:solidFill>
              </a:rPr>
              <a:t>Standards</a:t>
            </a:r>
          </a:p>
          <a:p>
            <a:pPr marL="457200" indent="-457200">
              <a:buFont typeface="Arial" panose="020B0604020202020204" pitchFamily="34" charset="0"/>
              <a:buChar char="•"/>
            </a:pPr>
            <a:r>
              <a:rPr lang="en-US" dirty="0">
                <a:solidFill>
                  <a:srgbClr val="50534A"/>
                </a:solidFill>
              </a:rPr>
              <a:t>Differences between Standards</a:t>
            </a:r>
            <a:r>
              <a:rPr lang="en-US" baseline="0" dirty="0">
                <a:solidFill>
                  <a:srgbClr val="50534A"/>
                </a:solidFill>
              </a:rPr>
              <a:t> </a:t>
            </a:r>
          </a:p>
          <a:p>
            <a:pPr marL="457200" indent="-457200">
              <a:buFont typeface="Arial" panose="020B0604020202020204" pitchFamily="34" charset="0"/>
              <a:buChar char="•"/>
            </a:pPr>
            <a:r>
              <a:rPr lang="en-US" dirty="0">
                <a:solidFill>
                  <a:srgbClr val="50534A"/>
                </a:solidFill>
              </a:rPr>
              <a:t>Investigating Impact of the Differences: Case Study</a:t>
            </a:r>
          </a:p>
          <a:p>
            <a:pPr marL="457200" indent="-457200">
              <a:buFont typeface="Arial" panose="020B0604020202020204" pitchFamily="34" charset="0"/>
              <a:buChar char="•"/>
            </a:pPr>
            <a:r>
              <a:rPr lang="en-US" baseline="0" dirty="0">
                <a:solidFill>
                  <a:srgbClr val="50534A"/>
                </a:solidFill>
              </a:rPr>
              <a:t>Results</a:t>
            </a:r>
          </a:p>
          <a:p>
            <a:pPr marL="457200" indent="-457200">
              <a:buFont typeface="Arial" panose="020B0604020202020204" pitchFamily="34" charset="0"/>
              <a:buChar char="•"/>
            </a:pPr>
            <a:r>
              <a:rPr lang="en-US" dirty="0">
                <a:solidFill>
                  <a:srgbClr val="50534A"/>
                </a:solidFill>
              </a:rPr>
              <a:t>Conclusions</a:t>
            </a:r>
            <a:r>
              <a:rPr lang="en-US" baseline="0" dirty="0">
                <a:solidFill>
                  <a:srgbClr val="50534A"/>
                </a:solidFill>
              </a:rPr>
              <a:t> </a:t>
            </a:r>
          </a:p>
          <a:p>
            <a:endParaRPr lang="en-GB" baseline="0" dirty="0">
              <a:solidFill>
                <a:srgbClr val="50534A"/>
              </a:solidFill>
            </a:endParaRPr>
          </a:p>
        </p:txBody>
      </p:sp>
    </p:spTree>
    <p:extLst>
      <p:ext uri="{BB962C8B-B14F-4D97-AF65-F5344CB8AC3E}">
        <p14:creationId xmlns:p14="http://schemas.microsoft.com/office/powerpoint/2010/main" val="26061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rgbClr val="FF0000"/>
                </a:solidFill>
              </a:rPr>
              <a:t>F&amp;G</a:t>
            </a:r>
            <a:r>
              <a:rPr lang="en-US" baseline="0" dirty="0">
                <a:solidFill>
                  <a:srgbClr val="FF0000"/>
                </a:solidFill>
              </a:rPr>
              <a:t> System Overview</a:t>
            </a:r>
            <a:endParaRPr lang="en-US" baseline="0" dirty="0">
              <a:solidFill>
                <a:srgbClr val="FF0000"/>
              </a:solidFill>
              <a:highlight>
                <a:srgbClr val="FFFF00"/>
              </a:highlight>
            </a:endParaRPr>
          </a:p>
        </p:txBody>
      </p:sp>
      <p:sp>
        <p:nvSpPr>
          <p:cNvPr id="3" name="Text Placeholder 15"/>
          <p:cNvSpPr txBox="1">
            <a:spLocks/>
          </p:cNvSpPr>
          <p:nvPr/>
        </p:nvSpPr>
        <p:spPr>
          <a:xfrm>
            <a:off x="406400" y="1724628"/>
            <a:ext cx="5924952"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50534A"/>
                </a:solidFill>
              </a:rPr>
              <a:t>F&amp;G System:</a:t>
            </a:r>
          </a:p>
          <a:p>
            <a:pPr marL="457200" indent="-457200">
              <a:buFontTx/>
              <a:buChar char="-"/>
            </a:pPr>
            <a:r>
              <a:rPr lang="en-US" dirty="0">
                <a:solidFill>
                  <a:srgbClr val="50534A"/>
                </a:solidFill>
              </a:rPr>
              <a:t>Performs 3 basic functions</a:t>
            </a:r>
          </a:p>
          <a:p>
            <a:pPr marL="457200" indent="-457200">
              <a:buFontTx/>
              <a:buChar char="-"/>
            </a:pPr>
            <a:r>
              <a:rPr lang="en-US" dirty="0">
                <a:solidFill>
                  <a:srgbClr val="50534A"/>
                </a:solidFill>
              </a:rPr>
              <a:t>Enable hazard mitigation</a:t>
            </a:r>
          </a:p>
          <a:p>
            <a:pPr marL="457200" indent="-457200">
              <a:buFontTx/>
              <a:buChar char="-"/>
            </a:pPr>
            <a:r>
              <a:rPr lang="en-US" dirty="0">
                <a:solidFill>
                  <a:srgbClr val="50534A"/>
                </a:solidFill>
              </a:rPr>
              <a:t>Provides objective analysis of detector layouts</a:t>
            </a:r>
          </a:p>
          <a:p>
            <a:pPr marL="0" indent="0"/>
            <a:r>
              <a:rPr lang="en-US" dirty="0">
                <a:solidFill>
                  <a:srgbClr val="50534A"/>
                </a:solidFill>
              </a:rPr>
              <a:t>F&amp;G system does not:</a:t>
            </a:r>
          </a:p>
          <a:p>
            <a:pPr marL="457200" indent="-457200">
              <a:buFontTx/>
              <a:buChar char="-"/>
            </a:pPr>
            <a:r>
              <a:rPr lang="en-US" dirty="0">
                <a:solidFill>
                  <a:srgbClr val="50534A"/>
                </a:solidFill>
              </a:rPr>
              <a:t>stop incident from occurring</a:t>
            </a:r>
          </a:p>
          <a:p>
            <a:pPr marL="457200" indent="-457200">
              <a:buFontTx/>
              <a:buChar char="-"/>
            </a:pPr>
            <a:r>
              <a:rPr lang="en-US" dirty="0">
                <a:solidFill>
                  <a:srgbClr val="50534A"/>
                </a:solidFill>
              </a:rPr>
              <a:t>reduce the risks on its own </a:t>
            </a:r>
          </a:p>
        </p:txBody>
      </p:sp>
      <p:graphicFrame>
        <p:nvGraphicFramePr>
          <p:cNvPr id="5" name="Diagram 4">
            <a:extLst>
              <a:ext uri="{FF2B5EF4-FFF2-40B4-BE49-F238E27FC236}">
                <a16:creationId xmlns:a16="http://schemas.microsoft.com/office/drawing/2014/main" id="{FDFE911D-2904-8966-4FBE-4017C83799C5}"/>
              </a:ext>
            </a:extLst>
          </p:cNvPr>
          <p:cNvGraphicFramePr/>
          <p:nvPr>
            <p:extLst>
              <p:ext uri="{D42A27DB-BD31-4B8C-83A1-F6EECF244321}">
                <p14:modId xmlns:p14="http://schemas.microsoft.com/office/powerpoint/2010/main" val="971222415"/>
              </p:ext>
            </p:extLst>
          </p:nvPr>
        </p:nvGraphicFramePr>
        <p:xfrm>
          <a:off x="6574420" y="2528609"/>
          <a:ext cx="5105408" cy="2245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4101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28262"/>
            <a:ext cx="881380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Development of F&amp;G Standards &amp;</a:t>
            </a:r>
            <a:r>
              <a:rPr lang="en-US" dirty="0">
                <a:solidFill>
                  <a:srgbClr val="FF0000"/>
                </a:solidFill>
              </a:rPr>
              <a:t> </a:t>
            </a:r>
            <a:r>
              <a:rPr lang="en-US" baseline="0" dirty="0">
                <a:solidFill>
                  <a:srgbClr val="FF0000"/>
                </a:solidFill>
              </a:rPr>
              <a:t>Guides</a:t>
            </a:r>
          </a:p>
        </p:txBody>
      </p:sp>
      <p:sp>
        <p:nvSpPr>
          <p:cNvPr id="3" name="Text Placeholder 15"/>
          <p:cNvSpPr txBox="1">
            <a:spLocks/>
          </p:cNvSpPr>
          <p:nvPr/>
        </p:nvSpPr>
        <p:spPr>
          <a:xfrm>
            <a:off x="406400" y="1724628"/>
            <a:ext cx="5924952"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Calibri" panose="020F0502020204030204" pitchFamily="34" charset="0"/>
              <a:buChar char="-"/>
            </a:pPr>
            <a:r>
              <a:rPr lang="en-US" baseline="0" dirty="0">
                <a:solidFill>
                  <a:srgbClr val="50534A"/>
                </a:solidFill>
              </a:rPr>
              <a:t>HSE Research on g</a:t>
            </a:r>
            <a:r>
              <a:rPr lang="en-US" dirty="0">
                <a:solidFill>
                  <a:srgbClr val="50534A"/>
                </a:solidFill>
              </a:rPr>
              <a:t>as detector siting criterion – 1993 </a:t>
            </a:r>
          </a:p>
          <a:p>
            <a:pPr marL="457200" indent="-457200">
              <a:buFont typeface="Calibri" panose="020F0502020204030204" pitchFamily="34" charset="0"/>
              <a:buChar char="-"/>
            </a:pPr>
            <a:r>
              <a:rPr lang="en-US" dirty="0">
                <a:solidFill>
                  <a:srgbClr val="50534A"/>
                </a:solidFill>
              </a:rPr>
              <a:t>Operators begin to develop in-house guidance </a:t>
            </a:r>
            <a:r>
              <a:rPr lang="en-US" baseline="0" dirty="0">
                <a:solidFill>
                  <a:srgbClr val="50534A"/>
                </a:solidFill>
              </a:rPr>
              <a:t> - </a:t>
            </a:r>
            <a:r>
              <a:rPr lang="en-US" dirty="0">
                <a:solidFill>
                  <a:srgbClr val="50534A"/>
                </a:solidFill>
              </a:rPr>
              <a:t>mid</a:t>
            </a:r>
            <a:r>
              <a:rPr lang="en-US" baseline="0" dirty="0">
                <a:solidFill>
                  <a:srgbClr val="50534A"/>
                </a:solidFill>
              </a:rPr>
              <a:t> 90s to early 2000s</a:t>
            </a:r>
          </a:p>
          <a:p>
            <a:pPr marL="457200" indent="-457200">
              <a:buFont typeface="Calibri" panose="020F0502020204030204" pitchFamily="34" charset="0"/>
              <a:buChar char="-"/>
            </a:pPr>
            <a:r>
              <a:rPr lang="en-US" dirty="0">
                <a:solidFill>
                  <a:srgbClr val="50534A"/>
                </a:solidFill>
              </a:rPr>
              <a:t>IEC 61511 &amp; ANSI/ISA 84.00.01 published – 2003/2004</a:t>
            </a:r>
          </a:p>
          <a:p>
            <a:pPr marL="457200" indent="-457200">
              <a:buFont typeface="Calibri" panose="020F0502020204030204" pitchFamily="34" charset="0"/>
              <a:buChar char="-"/>
            </a:pPr>
            <a:r>
              <a:rPr lang="en-US" baseline="0" dirty="0">
                <a:solidFill>
                  <a:srgbClr val="50534A"/>
                </a:solidFill>
              </a:rPr>
              <a:t>ISA TR 84.00.07 Published – 2010 </a:t>
            </a:r>
          </a:p>
          <a:p>
            <a:pPr marL="457200" indent="-457200">
              <a:buFont typeface="Calibri" panose="020F0502020204030204" pitchFamily="34" charset="0"/>
              <a:buChar char="-"/>
            </a:pPr>
            <a:r>
              <a:rPr lang="en-US" baseline="0" dirty="0">
                <a:solidFill>
                  <a:srgbClr val="50534A"/>
                </a:solidFill>
              </a:rPr>
              <a:t>BS</a:t>
            </a:r>
            <a:r>
              <a:rPr lang="en-US" dirty="0">
                <a:solidFill>
                  <a:srgbClr val="50534A"/>
                </a:solidFill>
              </a:rPr>
              <a:t> 60080, EI guide and ISA TR Rev2 – 2018-2020</a:t>
            </a:r>
            <a:endParaRPr lang="en-GB" baseline="0" dirty="0">
              <a:solidFill>
                <a:srgbClr val="50534A"/>
              </a:solidFill>
            </a:endParaRPr>
          </a:p>
        </p:txBody>
      </p:sp>
      <p:graphicFrame>
        <p:nvGraphicFramePr>
          <p:cNvPr id="4" name="Diagram 3">
            <a:extLst>
              <a:ext uri="{FF2B5EF4-FFF2-40B4-BE49-F238E27FC236}">
                <a16:creationId xmlns:a16="http://schemas.microsoft.com/office/drawing/2014/main" id="{CC71D52A-574E-6813-72D6-FF73A2D6B93E}"/>
              </a:ext>
            </a:extLst>
          </p:cNvPr>
          <p:cNvGraphicFramePr/>
          <p:nvPr>
            <p:extLst>
              <p:ext uri="{D42A27DB-BD31-4B8C-83A1-F6EECF244321}">
                <p14:modId xmlns:p14="http://schemas.microsoft.com/office/powerpoint/2010/main" val="2333302314"/>
              </p:ext>
            </p:extLst>
          </p:nvPr>
        </p:nvGraphicFramePr>
        <p:xfrm>
          <a:off x="4444679" y="428262"/>
          <a:ext cx="8472670" cy="6690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199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rgbClr val="FF0000"/>
                </a:solidFill>
              </a:rPr>
              <a:t>The Need for Standards </a:t>
            </a:r>
            <a:endParaRPr lang="en-US" baseline="0" dirty="0">
              <a:solidFill>
                <a:srgbClr val="FF0000"/>
              </a:solidFill>
              <a:highlight>
                <a:srgbClr val="FFFF00"/>
              </a:highlight>
            </a:endParaRPr>
          </a:p>
        </p:txBody>
      </p:sp>
      <p:sp>
        <p:nvSpPr>
          <p:cNvPr id="3" name="Text Placeholder 15"/>
          <p:cNvSpPr txBox="1">
            <a:spLocks/>
          </p:cNvSpPr>
          <p:nvPr/>
        </p:nvSpPr>
        <p:spPr>
          <a:xfrm>
            <a:off x="406400" y="1724628"/>
            <a:ext cx="5358296"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50534A"/>
                </a:solidFill>
              </a:rPr>
              <a:t>Aims to:</a:t>
            </a:r>
          </a:p>
          <a:p>
            <a:pPr marL="457200" indent="-457200">
              <a:buFontTx/>
              <a:buChar char="-"/>
            </a:pPr>
            <a:r>
              <a:rPr lang="en-US" dirty="0">
                <a:solidFill>
                  <a:srgbClr val="50534A"/>
                </a:solidFill>
              </a:rPr>
              <a:t>Address design inconsistency </a:t>
            </a:r>
          </a:p>
          <a:p>
            <a:pPr marL="457200" indent="-457200">
              <a:buFontTx/>
              <a:buChar char="-"/>
            </a:pPr>
            <a:r>
              <a:rPr lang="en-US" dirty="0">
                <a:solidFill>
                  <a:srgbClr val="50534A"/>
                </a:solidFill>
              </a:rPr>
              <a:t>Allow appropriate performance-based design</a:t>
            </a:r>
          </a:p>
          <a:p>
            <a:pPr marL="457200" indent="-457200">
              <a:buFontTx/>
              <a:buChar char="-"/>
            </a:pPr>
            <a:r>
              <a:rPr lang="en-US" dirty="0">
                <a:solidFill>
                  <a:srgbClr val="50534A"/>
                </a:solidFill>
              </a:rPr>
              <a:t>Allow comparability to assure similar level of safety across industry</a:t>
            </a:r>
          </a:p>
          <a:p>
            <a:pPr marL="457200" indent="-457200">
              <a:buFontTx/>
              <a:buChar char="-"/>
            </a:pPr>
            <a:endParaRPr lang="en-US" dirty="0">
              <a:solidFill>
                <a:srgbClr val="50534A"/>
              </a:solidFill>
            </a:endParaRPr>
          </a:p>
          <a:p>
            <a:pPr marL="457200" indent="-457200">
              <a:buFontTx/>
              <a:buChar char="-"/>
            </a:pPr>
            <a:endParaRPr lang="en-US" dirty="0">
              <a:solidFill>
                <a:srgbClr val="50534A"/>
              </a:solidFill>
            </a:endParaRPr>
          </a:p>
          <a:p>
            <a:pPr marL="457200" indent="-457200">
              <a:buFontTx/>
              <a:buChar char="-"/>
            </a:pPr>
            <a:endParaRPr lang="en-US" dirty="0">
              <a:solidFill>
                <a:srgbClr val="50534A"/>
              </a:solidFill>
            </a:endParaRPr>
          </a:p>
        </p:txBody>
      </p:sp>
      <p:pic>
        <p:nvPicPr>
          <p:cNvPr id="6" name="Picture 5" descr="A screenshot of a computer&#10;&#10;Description automatically generated with low confidence">
            <a:extLst>
              <a:ext uri="{FF2B5EF4-FFF2-40B4-BE49-F238E27FC236}">
                <a16:creationId xmlns:a16="http://schemas.microsoft.com/office/drawing/2014/main" id="{C8789177-C989-F442-F294-B4125F3F85F8}"/>
              </a:ext>
            </a:extLst>
          </p:cNvPr>
          <p:cNvPicPr>
            <a:picLocks noChangeAspect="1"/>
          </p:cNvPicPr>
          <p:nvPr/>
        </p:nvPicPr>
        <p:blipFill>
          <a:blip r:embed="rId3"/>
          <a:stretch>
            <a:fillRect/>
          </a:stretch>
        </p:blipFill>
        <p:spPr>
          <a:xfrm>
            <a:off x="6195695" y="1388961"/>
            <a:ext cx="5996305" cy="4439039"/>
          </a:xfrm>
          <a:prstGeom prst="rect">
            <a:avLst/>
          </a:prstGeom>
        </p:spPr>
      </p:pic>
    </p:spTree>
    <p:extLst>
      <p:ext uri="{BB962C8B-B14F-4D97-AF65-F5344CB8AC3E}">
        <p14:creationId xmlns:p14="http://schemas.microsoft.com/office/powerpoint/2010/main" val="2289005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dirty="0">
                <a:solidFill>
                  <a:srgbClr val="FF0000"/>
                </a:solidFill>
              </a:rPr>
              <a:t>Perceived Differences</a:t>
            </a:r>
            <a:endParaRPr lang="en-US" baseline="0" dirty="0">
              <a:solidFill>
                <a:srgbClr val="FF0000"/>
              </a:solidFill>
              <a:highlight>
                <a:srgbClr val="FFFF00"/>
              </a:highlight>
            </a:endParaRPr>
          </a:p>
        </p:txBody>
      </p:sp>
      <p:sp>
        <p:nvSpPr>
          <p:cNvPr id="3" name="Text Placeholder 15"/>
          <p:cNvSpPr txBox="1">
            <a:spLocks/>
          </p:cNvSpPr>
          <p:nvPr/>
        </p:nvSpPr>
        <p:spPr>
          <a:xfrm>
            <a:off x="406400" y="1724628"/>
            <a:ext cx="5689600"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pPr>
            <a:r>
              <a:rPr lang="en-US" dirty="0">
                <a:solidFill>
                  <a:srgbClr val="50534A"/>
                </a:solidFill>
              </a:rPr>
              <a:t>- EI guide mostly conceptual</a:t>
            </a:r>
          </a:p>
          <a:p>
            <a:pPr>
              <a:lnSpc>
                <a:spcPct val="110000"/>
              </a:lnSpc>
            </a:pPr>
            <a:r>
              <a:rPr lang="en-US" dirty="0">
                <a:solidFill>
                  <a:srgbClr val="50534A"/>
                </a:solidFill>
              </a:rPr>
              <a:t>- BS 60080 &amp; ISA-TR84 have similar approach  </a:t>
            </a:r>
          </a:p>
          <a:p>
            <a:pPr marL="0" indent="0">
              <a:lnSpc>
                <a:spcPct val="110000"/>
              </a:lnSpc>
            </a:pPr>
            <a:r>
              <a:rPr lang="en-US" dirty="0">
                <a:solidFill>
                  <a:srgbClr val="50534A"/>
                </a:solidFill>
              </a:rPr>
              <a:t>- Differences exist, e.g.,: </a:t>
            </a:r>
          </a:p>
          <a:p>
            <a:pPr marL="914400" lvl="1" indent="-457200">
              <a:lnSpc>
                <a:spcPct val="110000"/>
              </a:lnSpc>
              <a:buFontTx/>
              <a:buChar char="-"/>
            </a:pPr>
            <a:r>
              <a:rPr lang="en-US" dirty="0">
                <a:solidFill>
                  <a:srgbClr val="50534A"/>
                </a:solidFill>
              </a:rPr>
              <a:t>Determining graded area </a:t>
            </a:r>
          </a:p>
          <a:p>
            <a:pPr marL="914400" lvl="1" indent="-457200">
              <a:lnSpc>
                <a:spcPct val="110000"/>
              </a:lnSpc>
              <a:buFontTx/>
              <a:buChar char="-"/>
            </a:pPr>
            <a:r>
              <a:rPr lang="en-US" dirty="0">
                <a:solidFill>
                  <a:srgbClr val="50534A"/>
                </a:solidFill>
              </a:rPr>
              <a:t>Coverage factors </a:t>
            </a:r>
          </a:p>
          <a:p>
            <a:pPr marL="914400" lvl="1" indent="-457200">
              <a:lnSpc>
                <a:spcPct val="110000"/>
              </a:lnSpc>
              <a:buFontTx/>
              <a:buChar char="-"/>
            </a:pPr>
            <a:r>
              <a:rPr lang="en-US" dirty="0">
                <a:solidFill>
                  <a:srgbClr val="50534A"/>
                </a:solidFill>
              </a:rPr>
              <a:t>Target RHO</a:t>
            </a:r>
          </a:p>
        </p:txBody>
      </p:sp>
      <p:pic>
        <p:nvPicPr>
          <p:cNvPr id="6" name="Picture 5" descr="A screenshot of a computer&#10;&#10;Description automatically generated with low confidence">
            <a:extLst>
              <a:ext uri="{FF2B5EF4-FFF2-40B4-BE49-F238E27FC236}">
                <a16:creationId xmlns:a16="http://schemas.microsoft.com/office/drawing/2014/main" id="{C8789177-C989-F442-F294-B4125F3F85F8}"/>
              </a:ext>
            </a:extLst>
          </p:cNvPr>
          <p:cNvPicPr>
            <a:picLocks noChangeAspect="1"/>
          </p:cNvPicPr>
          <p:nvPr/>
        </p:nvPicPr>
        <p:blipFill>
          <a:blip r:embed="rId3"/>
          <a:stretch>
            <a:fillRect/>
          </a:stretch>
        </p:blipFill>
        <p:spPr>
          <a:xfrm>
            <a:off x="6195695" y="1388961"/>
            <a:ext cx="5996305" cy="4439039"/>
          </a:xfrm>
          <a:prstGeom prst="rect">
            <a:avLst/>
          </a:prstGeom>
        </p:spPr>
      </p:pic>
    </p:spTree>
    <p:extLst>
      <p:ext uri="{BB962C8B-B14F-4D97-AF65-F5344CB8AC3E}">
        <p14:creationId xmlns:p14="http://schemas.microsoft.com/office/powerpoint/2010/main" val="195940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Case Study Application</a:t>
            </a:r>
          </a:p>
        </p:txBody>
      </p:sp>
      <p:sp>
        <p:nvSpPr>
          <p:cNvPr id="3" name="Text Placeholder 15"/>
          <p:cNvSpPr txBox="1">
            <a:spLocks/>
          </p:cNvSpPr>
          <p:nvPr/>
        </p:nvSpPr>
        <p:spPr>
          <a:xfrm>
            <a:off x="406400" y="1536663"/>
            <a:ext cx="5924952" cy="4363656"/>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10000"/>
              </a:lnSpc>
              <a:buFontTx/>
              <a:buChar char="-"/>
            </a:pPr>
            <a:r>
              <a:rPr lang="en-US" dirty="0">
                <a:solidFill>
                  <a:srgbClr val="50534A"/>
                </a:solidFill>
              </a:rPr>
              <a:t>Delos Alpha Platform</a:t>
            </a:r>
          </a:p>
          <a:p>
            <a:pPr marL="457200" indent="-457200">
              <a:lnSpc>
                <a:spcPct val="110000"/>
              </a:lnSpc>
              <a:buFontTx/>
              <a:buChar char="-"/>
            </a:pPr>
            <a:r>
              <a:rPr lang="en-US" dirty="0">
                <a:solidFill>
                  <a:srgbClr val="50534A"/>
                </a:solidFill>
              </a:rPr>
              <a:t>Two standards compared </a:t>
            </a:r>
          </a:p>
          <a:p>
            <a:pPr marL="457200" indent="-457200">
              <a:lnSpc>
                <a:spcPct val="110000"/>
              </a:lnSpc>
              <a:buFontTx/>
              <a:buChar char="-"/>
            </a:pPr>
            <a:r>
              <a:rPr lang="en-US" dirty="0">
                <a:solidFill>
                  <a:srgbClr val="50534A"/>
                </a:solidFill>
              </a:rPr>
              <a:t>Delos 3D F&amp;G Software </a:t>
            </a:r>
          </a:p>
          <a:p>
            <a:pPr marL="914400" lvl="1" indent="-457200">
              <a:lnSpc>
                <a:spcPct val="110000"/>
              </a:lnSpc>
              <a:buFontTx/>
              <a:buChar char="-"/>
            </a:pPr>
            <a:r>
              <a:rPr lang="en-US" dirty="0">
                <a:solidFill>
                  <a:srgbClr val="50534A"/>
                </a:solidFill>
              </a:rPr>
              <a:t>Works with 3D layouts</a:t>
            </a:r>
          </a:p>
          <a:p>
            <a:pPr marL="914400" lvl="1" indent="-457200">
              <a:lnSpc>
                <a:spcPct val="110000"/>
              </a:lnSpc>
              <a:buFontTx/>
              <a:buChar char="-"/>
            </a:pPr>
            <a:r>
              <a:rPr lang="en-US" dirty="0">
                <a:solidFill>
                  <a:srgbClr val="50534A"/>
                </a:solidFill>
              </a:rPr>
              <a:t>Different CAD models </a:t>
            </a:r>
          </a:p>
          <a:p>
            <a:pPr marL="914400" lvl="1" indent="-457200">
              <a:lnSpc>
                <a:spcPct val="110000"/>
              </a:lnSpc>
              <a:buFontTx/>
              <a:buChar char="-"/>
            </a:pPr>
            <a:r>
              <a:rPr lang="en-US" dirty="0">
                <a:solidFill>
                  <a:srgbClr val="50534A"/>
                </a:solidFill>
              </a:rPr>
              <a:t>In-built detection logic </a:t>
            </a:r>
          </a:p>
          <a:p>
            <a:pPr marL="914400" lvl="1" indent="-457200">
              <a:lnSpc>
                <a:spcPct val="110000"/>
              </a:lnSpc>
              <a:buFontTx/>
              <a:buChar char="-"/>
            </a:pPr>
            <a:r>
              <a:rPr lang="en-US" dirty="0">
                <a:solidFill>
                  <a:srgbClr val="50534A"/>
                </a:solidFill>
              </a:rPr>
              <a:t>Genetic algorithm - automatic optimization</a:t>
            </a:r>
          </a:p>
          <a:p>
            <a:pPr marL="457200" indent="-457200">
              <a:lnSpc>
                <a:spcPct val="110000"/>
              </a:lnSpc>
              <a:buFontTx/>
              <a:buChar char="-"/>
            </a:pPr>
            <a:r>
              <a:rPr lang="en-US" dirty="0">
                <a:solidFill>
                  <a:srgbClr val="50534A"/>
                </a:solidFill>
              </a:rPr>
              <a:t>Only flame detection assessed</a:t>
            </a:r>
          </a:p>
        </p:txBody>
      </p:sp>
      <p:grpSp>
        <p:nvGrpSpPr>
          <p:cNvPr id="11" name="Group 10">
            <a:extLst>
              <a:ext uri="{FF2B5EF4-FFF2-40B4-BE49-F238E27FC236}">
                <a16:creationId xmlns:a16="http://schemas.microsoft.com/office/drawing/2014/main" id="{B5301066-2E80-500C-2F98-6C5DAF79A4D3}"/>
              </a:ext>
            </a:extLst>
          </p:cNvPr>
          <p:cNvGrpSpPr/>
          <p:nvPr/>
        </p:nvGrpSpPr>
        <p:grpSpPr>
          <a:xfrm>
            <a:off x="5860648" y="1553609"/>
            <a:ext cx="5924952" cy="4449625"/>
            <a:chOff x="0" y="0"/>
            <a:chExt cx="4176395" cy="2812415"/>
          </a:xfrm>
        </p:grpSpPr>
        <p:pic>
          <p:nvPicPr>
            <p:cNvPr id="12" name="Picture 11">
              <a:extLst>
                <a:ext uri="{FF2B5EF4-FFF2-40B4-BE49-F238E27FC236}">
                  <a16:creationId xmlns:a16="http://schemas.microsoft.com/office/drawing/2014/main" id="{2F61B419-4A05-4CF3-5CF1-9524E41C13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20"/>
            <a:stretch/>
          </p:blipFill>
          <p:spPr bwMode="auto">
            <a:xfrm>
              <a:off x="0" y="0"/>
              <a:ext cx="4176395" cy="2812415"/>
            </a:xfrm>
            <a:prstGeom prst="rect">
              <a:avLst/>
            </a:prstGeom>
            <a:noFill/>
            <a:ln>
              <a:noFill/>
            </a:ln>
            <a:extLst>
              <a:ext uri="{53640926-AAD7-44D8-BBD7-CCE9431645EC}">
                <a14:shadowObscured xmlns:a14="http://schemas.microsoft.com/office/drawing/2010/main"/>
              </a:ext>
            </a:extLst>
          </p:spPr>
        </p:pic>
        <p:pic>
          <p:nvPicPr>
            <p:cNvPr id="13" name="Picture 12" descr="Logo&#10;&#10;Description automatically generated with low confidence">
              <a:extLst>
                <a:ext uri="{FF2B5EF4-FFF2-40B4-BE49-F238E27FC236}">
                  <a16:creationId xmlns:a16="http://schemas.microsoft.com/office/drawing/2014/main" id="{1E72BC5D-6552-DC07-9636-FDE7566EDB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2483" y="68994"/>
              <a:ext cx="583708" cy="180783"/>
            </a:xfrm>
            <a:prstGeom prst="rect">
              <a:avLst/>
            </a:prstGeom>
            <a:noFill/>
            <a:ln>
              <a:noFill/>
            </a:ln>
          </p:spPr>
        </p:pic>
      </p:grpSp>
    </p:spTree>
    <p:extLst>
      <p:ext uri="{BB962C8B-B14F-4D97-AF65-F5344CB8AC3E}">
        <p14:creationId xmlns:p14="http://schemas.microsoft.com/office/powerpoint/2010/main" val="43057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Case Study Application: Methodology</a:t>
            </a:r>
          </a:p>
        </p:txBody>
      </p:sp>
      <p:sp>
        <p:nvSpPr>
          <p:cNvPr id="3" name="Text Placeholder 15"/>
          <p:cNvSpPr txBox="1">
            <a:spLocks/>
          </p:cNvSpPr>
          <p:nvPr/>
        </p:nvSpPr>
        <p:spPr>
          <a:xfrm>
            <a:off x="406400" y="1724628"/>
            <a:ext cx="5517745" cy="4284143"/>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10000"/>
              </a:lnSpc>
              <a:buFontTx/>
              <a:buChar char="-"/>
            </a:pPr>
            <a:r>
              <a:rPr lang="en-US" dirty="0">
                <a:solidFill>
                  <a:srgbClr val="50534A"/>
                </a:solidFill>
              </a:rPr>
              <a:t>Receive and review data input </a:t>
            </a:r>
          </a:p>
          <a:p>
            <a:pPr marL="457200" indent="-457200">
              <a:lnSpc>
                <a:spcPct val="110000"/>
              </a:lnSpc>
              <a:buFontTx/>
              <a:buChar char="-"/>
            </a:pPr>
            <a:r>
              <a:rPr lang="en-US" dirty="0">
                <a:solidFill>
                  <a:srgbClr val="50534A"/>
                </a:solidFill>
              </a:rPr>
              <a:t>Risk &amp; hazard assessment</a:t>
            </a:r>
          </a:p>
          <a:p>
            <a:pPr marL="457200" indent="-457200">
              <a:lnSpc>
                <a:spcPct val="110000"/>
              </a:lnSpc>
              <a:buFontTx/>
              <a:buChar char="-"/>
            </a:pPr>
            <a:r>
              <a:rPr lang="en-US" dirty="0">
                <a:solidFill>
                  <a:srgbClr val="50534A"/>
                </a:solidFill>
              </a:rPr>
              <a:t>Hazard/graded area</a:t>
            </a:r>
          </a:p>
          <a:p>
            <a:pPr marL="457200" indent="-457200">
              <a:lnSpc>
                <a:spcPct val="110000"/>
              </a:lnSpc>
              <a:buFontTx/>
              <a:buChar char="-"/>
            </a:pPr>
            <a:r>
              <a:rPr lang="en-US" dirty="0">
                <a:solidFill>
                  <a:srgbClr val="50534A"/>
                </a:solidFill>
              </a:rPr>
              <a:t>F&amp;G detection arrangement</a:t>
            </a:r>
          </a:p>
          <a:p>
            <a:pPr marL="457200" indent="-457200">
              <a:lnSpc>
                <a:spcPct val="110000"/>
              </a:lnSpc>
              <a:buFontTx/>
              <a:buChar char="-"/>
            </a:pPr>
            <a:r>
              <a:rPr lang="en-US" dirty="0">
                <a:solidFill>
                  <a:srgbClr val="50534A"/>
                </a:solidFill>
              </a:rPr>
              <a:t>Optimization</a:t>
            </a:r>
          </a:p>
          <a:p>
            <a:pPr marL="457200" indent="-457200">
              <a:lnSpc>
                <a:spcPct val="110000"/>
              </a:lnSpc>
              <a:buFontTx/>
              <a:buChar char="-"/>
            </a:pPr>
            <a:r>
              <a:rPr lang="en-US" dirty="0">
                <a:solidFill>
                  <a:srgbClr val="50534A"/>
                </a:solidFill>
              </a:rPr>
              <a:t>Results analysis </a:t>
            </a:r>
          </a:p>
        </p:txBody>
      </p:sp>
      <p:pic>
        <p:nvPicPr>
          <p:cNvPr id="7" name="Picture 6" descr="Diagram, timeline&#10;&#10;Description automatically generated">
            <a:extLst>
              <a:ext uri="{FF2B5EF4-FFF2-40B4-BE49-F238E27FC236}">
                <a16:creationId xmlns:a16="http://schemas.microsoft.com/office/drawing/2014/main" id="{4EE49B2D-B7B2-FDB6-07E1-74FB14A431EE}"/>
              </a:ext>
            </a:extLst>
          </p:cNvPr>
          <p:cNvPicPr>
            <a:picLocks noChangeAspect="1"/>
          </p:cNvPicPr>
          <p:nvPr/>
        </p:nvPicPr>
        <p:blipFill rotWithShape="1">
          <a:blip r:embed="rId3"/>
          <a:srcRect l="8659" b="7018"/>
          <a:stretch/>
        </p:blipFill>
        <p:spPr bwMode="auto">
          <a:xfrm>
            <a:off x="7271766" y="1510613"/>
            <a:ext cx="3987480" cy="44981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794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9656" y="428262"/>
            <a:ext cx="8365610" cy="960699"/>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r>
              <a:rPr lang="en-US" baseline="0" dirty="0">
                <a:solidFill>
                  <a:srgbClr val="FF0000"/>
                </a:solidFill>
              </a:rPr>
              <a:t>Cases Considered</a:t>
            </a:r>
          </a:p>
        </p:txBody>
      </p:sp>
      <p:graphicFrame>
        <p:nvGraphicFramePr>
          <p:cNvPr id="5" name="Table 4">
            <a:extLst>
              <a:ext uri="{FF2B5EF4-FFF2-40B4-BE49-F238E27FC236}">
                <a16:creationId xmlns:a16="http://schemas.microsoft.com/office/drawing/2014/main" id="{2AD28739-EC62-0C3F-3250-6622B668239C}"/>
              </a:ext>
            </a:extLst>
          </p:cNvPr>
          <p:cNvGraphicFramePr>
            <a:graphicFrameLocks noGrp="1"/>
          </p:cNvGraphicFramePr>
          <p:nvPr>
            <p:extLst>
              <p:ext uri="{D42A27DB-BD31-4B8C-83A1-F6EECF244321}">
                <p14:modId xmlns:p14="http://schemas.microsoft.com/office/powerpoint/2010/main" val="1040671155"/>
              </p:ext>
            </p:extLst>
          </p:nvPr>
        </p:nvGraphicFramePr>
        <p:xfrm>
          <a:off x="618281" y="1952249"/>
          <a:ext cx="10515599" cy="3566160"/>
        </p:xfrm>
        <a:graphic>
          <a:graphicData uri="http://schemas.openxmlformats.org/drawingml/2006/table">
            <a:tbl>
              <a:tblPr firstRow="1" firstCol="1" bandRow="1">
                <a:tableStyleId>{5DA37D80-6434-44D0-A028-1B22A696006F}</a:tableStyleId>
              </a:tblPr>
              <a:tblGrid>
                <a:gridCol w="4624761">
                  <a:extLst>
                    <a:ext uri="{9D8B030D-6E8A-4147-A177-3AD203B41FA5}">
                      <a16:colId xmlns:a16="http://schemas.microsoft.com/office/drawing/2014/main" val="1041823150"/>
                    </a:ext>
                  </a:extLst>
                </a:gridCol>
                <a:gridCol w="1177747">
                  <a:extLst>
                    <a:ext uri="{9D8B030D-6E8A-4147-A177-3AD203B41FA5}">
                      <a16:colId xmlns:a16="http://schemas.microsoft.com/office/drawing/2014/main" val="956541504"/>
                    </a:ext>
                  </a:extLst>
                </a:gridCol>
                <a:gridCol w="1179850">
                  <a:extLst>
                    <a:ext uri="{9D8B030D-6E8A-4147-A177-3AD203B41FA5}">
                      <a16:colId xmlns:a16="http://schemas.microsoft.com/office/drawing/2014/main" val="3242543589"/>
                    </a:ext>
                  </a:extLst>
                </a:gridCol>
                <a:gridCol w="1179850">
                  <a:extLst>
                    <a:ext uri="{9D8B030D-6E8A-4147-A177-3AD203B41FA5}">
                      <a16:colId xmlns:a16="http://schemas.microsoft.com/office/drawing/2014/main" val="255969097"/>
                    </a:ext>
                  </a:extLst>
                </a:gridCol>
                <a:gridCol w="1179850">
                  <a:extLst>
                    <a:ext uri="{9D8B030D-6E8A-4147-A177-3AD203B41FA5}">
                      <a16:colId xmlns:a16="http://schemas.microsoft.com/office/drawing/2014/main" val="492155541"/>
                    </a:ext>
                  </a:extLst>
                </a:gridCol>
                <a:gridCol w="1173541">
                  <a:extLst>
                    <a:ext uri="{9D8B030D-6E8A-4147-A177-3AD203B41FA5}">
                      <a16:colId xmlns:a16="http://schemas.microsoft.com/office/drawing/2014/main" val="4158215690"/>
                    </a:ext>
                  </a:extLst>
                </a:gridCol>
              </a:tblGrid>
              <a:tr h="182245">
                <a:tc rowSpan="2">
                  <a:txBody>
                    <a:bodyPr/>
                    <a:lstStyle/>
                    <a:p>
                      <a:pPr algn="ctr">
                        <a:spcBef>
                          <a:spcPts val="600"/>
                        </a:spcBef>
                        <a:spcAft>
                          <a:spcPts val="600"/>
                        </a:spcAft>
                      </a:pPr>
                      <a:r>
                        <a:rPr lang="en-GB" sz="1800" dirty="0">
                          <a:effectLst/>
                        </a:rPr>
                        <a:t>Features Assessed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5">
                  <a:txBody>
                    <a:bodyPr/>
                    <a:lstStyle/>
                    <a:p>
                      <a:pPr algn="ctr">
                        <a:spcBef>
                          <a:spcPts val="600"/>
                        </a:spcBef>
                        <a:spcAft>
                          <a:spcPts val="600"/>
                        </a:spcAft>
                      </a:pPr>
                      <a:r>
                        <a:rPr lang="en-GB" sz="1800" dirty="0">
                          <a:effectLst/>
                        </a:rPr>
                        <a:t>Case</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57675856"/>
                  </a:ext>
                </a:extLst>
              </a:tr>
              <a:tr h="177800">
                <a:tc vMerge="1">
                  <a:txBody>
                    <a:bodyPr/>
                    <a:lstStyle/>
                    <a:p>
                      <a:endParaRPr lang="en-GB"/>
                    </a:p>
                  </a:txBody>
                  <a:tcPr/>
                </a:tc>
                <a:tc>
                  <a:txBody>
                    <a:bodyPr/>
                    <a:lstStyle/>
                    <a:p>
                      <a:pPr>
                        <a:spcBef>
                          <a:spcPts val="600"/>
                        </a:spcBef>
                        <a:spcAft>
                          <a:spcPts val="600"/>
                        </a:spcAft>
                      </a:pPr>
                      <a:r>
                        <a:rPr lang="en-GB" sz="1800">
                          <a:effectLst/>
                        </a:rPr>
                        <a:t>ISA-1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rPr>
                        <a:t>ISA-2</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rPr>
                        <a:t>ISA-3</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rPr>
                        <a:t>BS-1</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rPr>
                        <a:t>BS-2</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05955384"/>
                  </a:ext>
                </a:extLst>
              </a:tr>
              <a:tr h="0">
                <a:tc>
                  <a:txBody>
                    <a:bodyPr/>
                    <a:lstStyle/>
                    <a:p>
                      <a:pPr>
                        <a:spcBef>
                          <a:spcPts val="600"/>
                        </a:spcBef>
                        <a:spcAft>
                          <a:spcPts val="600"/>
                        </a:spcAft>
                      </a:pPr>
                      <a:r>
                        <a:rPr lang="en-GB" sz="1800" b="0">
                          <a:effectLst/>
                        </a:rPr>
                        <a:t>Performance target identification and developing hazard / graded area</a:t>
                      </a:r>
                      <a:endParaRPr lang="en-GB"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6270585"/>
                  </a:ext>
                </a:extLst>
              </a:tr>
              <a:tr h="0">
                <a:tc>
                  <a:txBody>
                    <a:bodyPr/>
                    <a:lstStyle/>
                    <a:p>
                      <a:pPr>
                        <a:spcBef>
                          <a:spcPts val="600"/>
                        </a:spcBef>
                        <a:spcAft>
                          <a:spcPts val="600"/>
                        </a:spcAft>
                      </a:pPr>
                      <a:r>
                        <a:rPr lang="en-GB" sz="1800" b="0">
                          <a:effectLst/>
                        </a:rPr>
                        <a:t>1ooN for alarm and 2ooN for control action </a:t>
                      </a:r>
                      <a:endParaRPr lang="en-GB"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9946008"/>
                  </a:ext>
                </a:extLst>
              </a:tr>
              <a:tr h="0">
                <a:tc>
                  <a:txBody>
                    <a:bodyPr/>
                    <a:lstStyle/>
                    <a:p>
                      <a:pPr>
                        <a:spcBef>
                          <a:spcPts val="600"/>
                        </a:spcBef>
                        <a:spcAft>
                          <a:spcPts val="600"/>
                        </a:spcAft>
                      </a:pPr>
                      <a:r>
                        <a:rPr lang="en-GB" sz="1800" b="0">
                          <a:effectLst/>
                        </a:rPr>
                        <a:t>Applying minimum boundary area/volume</a:t>
                      </a:r>
                      <a:endParaRPr lang="en-GB"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6722477"/>
                  </a:ext>
                </a:extLst>
              </a:tr>
              <a:tr h="0">
                <a:tc>
                  <a:txBody>
                    <a:bodyPr/>
                    <a:lstStyle/>
                    <a:p>
                      <a:pPr>
                        <a:spcBef>
                          <a:spcPts val="600"/>
                        </a:spcBef>
                        <a:spcAft>
                          <a:spcPts val="600"/>
                        </a:spcAft>
                      </a:pPr>
                      <a:r>
                        <a:rPr lang="en-GB" sz="1800" b="0">
                          <a:effectLst/>
                        </a:rPr>
                        <a:t>Using manufacturers claimed (ideal) viewing distance</a:t>
                      </a:r>
                      <a:endParaRPr lang="en-GB"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4425420"/>
                  </a:ext>
                </a:extLst>
              </a:tr>
              <a:tr h="0">
                <a:tc>
                  <a:txBody>
                    <a:bodyPr/>
                    <a:lstStyle/>
                    <a:p>
                      <a:pPr>
                        <a:spcBef>
                          <a:spcPts val="600"/>
                        </a:spcBef>
                        <a:spcAft>
                          <a:spcPts val="600"/>
                        </a:spcAft>
                      </a:pPr>
                      <a:r>
                        <a:rPr lang="en-GB" sz="1800" b="0">
                          <a:effectLst/>
                        </a:rPr>
                        <a:t>Using reduced (effective) viewing distance </a:t>
                      </a:r>
                      <a:endParaRPr lang="en-GB"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91839079"/>
                  </a:ext>
                </a:extLst>
              </a:tr>
              <a:tr h="0">
                <a:tc>
                  <a:txBody>
                    <a:bodyPr/>
                    <a:lstStyle/>
                    <a:p>
                      <a:pPr>
                        <a:spcBef>
                          <a:spcPts val="600"/>
                        </a:spcBef>
                        <a:spcAft>
                          <a:spcPts val="600"/>
                        </a:spcAft>
                      </a:pPr>
                      <a:r>
                        <a:rPr lang="en-GB" sz="1800" b="0">
                          <a:effectLst/>
                        </a:rPr>
                        <a:t>Using the same target flame size (RHO) for alarm and control action </a:t>
                      </a:r>
                      <a:endParaRPr lang="en-GB"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1404192"/>
                  </a:ext>
                </a:extLst>
              </a:tr>
              <a:tr h="0">
                <a:tc>
                  <a:txBody>
                    <a:bodyPr/>
                    <a:lstStyle/>
                    <a:p>
                      <a:pPr>
                        <a:spcBef>
                          <a:spcPts val="600"/>
                        </a:spcBef>
                        <a:spcAft>
                          <a:spcPts val="600"/>
                        </a:spcAft>
                      </a:pPr>
                      <a:r>
                        <a:rPr lang="en-GB" sz="1800" b="0" dirty="0">
                          <a:effectLst/>
                        </a:rPr>
                        <a:t>Using different target flame sizes (RHO) for alarm and control action</a:t>
                      </a:r>
                      <a:endParaRPr lang="en-GB"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US" sz="1800">
                          <a:effectLst/>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a:effectLst/>
                          <a:sym typeface="Wingdings 2" panose="05020102010507070707" pitchFamily="18" charset="2"/>
                        </a:rPr>
                        <a:t></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Bef>
                          <a:spcPts val="600"/>
                        </a:spcBef>
                        <a:spcAft>
                          <a:spcPts val="600"/>
                        </a:spcAft>
                      </a:pPr>
                      <a:r>
                        <a:rPr lang="en-GB" sz="1800" dirty="0">
                          <a:effectLst/>
                          <a:sym typeface="Wingdings 2" panose="05020102010507070707" pitchFamily="18" charset="2"/>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61093706"/>
                  </a:ext>
                </a:extLst>
              </a:tr>
            </a:tbl>
          </a:graphicData>
        </a:graphic>
      </p:graphicFrame>
    </p:spTree>
    <p:extLst>
      <p:ext uri="{BB962C8B-B14F-4D97-AF65-F5344CB8AC3E}">
        <p14:creationId xmlns:p14="http://schemas.microsoft.com/office/powerpoint/2010/main" val="206736293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03238D-E8F4-4F4E-8446-525287DC6A45}"/>
</file>

<file path=customXml/itemProps2.xml><?xml version="1.0" encoding="utf-8"?>
<ds:datastoreItem xmlns:ds="http://schemas.openxmlformats.org/officeDocument/2006/customXml" ds:itemID="{73658FD4-6939-4421-9D58-D4F32C2CF690}"/>
</file>

<file path=docProps/app.xml><?xml version="1.0" encoding="utf-8"?>
<Properties xmlns="http://schemas.openxmlformats.org/officeDocument/2006/extended-properties" xmlns:vt="http://schemas.openxmlformats.org/officeDocument/2006/docPropsVTypes">
  <Template/>
  <TotalTime>14676</TotalTime>
  <Words>3091</Words>
  <Application>Microsoft Office PowerPoint</Application>
  <PresentationFormat>Widescreen</PresentationFormat>
  <Paragraphs>360</Paragraphs>
  <Slides>16</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vt:lpstr>
      <vt:lpstr>Calibri</vt:lpstr>
      <vt:lpstr>Calibri Light</vt:lpstr>
      <vt:lpstr>Symbol</vt:lpstr>
      <vt:lpstr>Times New Roman</vt:lpstr>
      <vt:lpstr>Wingdings 2</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Bubb</dc:creator>
  <cp:lastModifiedBy>Tracey Donaldson</cp:lastModifiedBy>
  <cp:revision>16</cp:revision>
  <dcterms:created xsi:type="dcterms:W3CDTF">2020-10-02T10:29:52Z</dcterms:created>
  <dcterms:modified xsi:type="dcterms:W3CDTF">2022-10-18T09:45:16Z</dcterms:modified>
</cp:coreProperties>
</file>