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theme/theme1.xml" ContentType="application/vnd.openxmlformats-officedocument.theme+xml"/>
  <Override PartName="/ppt/diagrams/drawing7.xml" ContentType="application/vnd.ms-office.drawingml.diagramDrawing+xml"/>
  <Override PartName="/ppt/theme/theme2.xml" ContentType="application/vnd.openxmlformats-officedocument.theme+xml"/>
  <Override PartName="/ppt/charts/colors1.xml" ContentType="application/vnd.ms-office.chartcolorstyl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4.xml" ContentType="application/vnd.ms-office.drawingml.diagramDrawing+xml"/>
  <Override PartName="/ppt/diagrams/layout7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customXml/itemProps1.xml" ContentType="application/vnd.openxmlformats-officedocument.customXmlProperties+xml"/>
  <Override PartName="/ppt/tags/tag31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0.xml" ContentType="application/vnd.openxmlformats-officedocument.presentationml.tags+xml"/>
  <Override PartName="/ppt/tags/tag4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2"/>
  </p:sldMasterIdLst>
  <p:notesMasterIdLst>
    <p:notesMasterId r:id="rId16"/>
  </p:notesMasterIdLst>
  <p:handoutMasterIdLst>
    <p:handoutMasterId r:id="rId17"/>
  </p:handoutMasterIdLst>
  <p:sldIdLst>
    <p:sldId id="283" r:id="rId3"/>
    <p:sldId id="1455" r:id="rId4"/>
    <p:sldId id="1456" r:id="rId5"/>
    <p:sldId id="1457" r:id="rId6"/>
    <p:sldId id="1458" r:id="rId7"/>
    <p:sldId id="1459" r:id="rId8"/>
    <p:sldId id="1460" r:id="rId9"/>
    <p:sldId id="1461" r:id="rId10"/>
    <p:sldId id="1462" r:id="rId11"/>
    <p:sldId id="1463" r:id="rId12"/>
    <p:sldId id="1464" r:id="rId13"/>
    <p:sldId id="14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A9"/>
    <a:srgbClr val="615E9A"/>
    <a:srgbClr val="94BDE5"/>
    <a:srgbClr val="FF7C80"/>
    <a:srgbClr val="3C3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4837" autoAdjust="0"/>
  </p:normalViewPr>
  <p:slideViewPr>
    <p:cSldViewPr snapToGrid="0" snapToObjects="1" showGuides="1">
      <p:cViewPr varScale="1">
        <p:scale>
          <a:sx n="62" d="100"/>
          <a:sy n="62" d="100"/>
        </p:scale>
        <p:origin x="5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Major Process Safety Events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15831209237207E-2"/>
          <c:y val="3.8429252225757229E-2"/>
          <c:w val="0.910967987750951"/>
          <c:h val="0.82409161089928229"/>
        </c:manualLayout>
      </c:layout>
      <c:lineChart>
        <c:grouping val="standard"/>
        <c:varyColors val="0"/>
        <c:ser>
          <c:idx val="2"/>
          <c:order val="0"/>
          <c:tx>
            <c:strRef>
              <c:f>Sheet1!$F$3</c:f>
              <c:strCache>
                <c:ptCount val="1"/>
                <c:pt idx="0">
                  <c:v>LTI</c:v>
                </c:pt>
              </c:strCache>
            </c:strRef>
          </c:tx>
          <c:spPr>
            <a:ln w="28575" cap="rnd">
              <a:solidFill>
                <a:srgbClr val="00B1A9"/>
              </a:solidFill>
              <a:round/>
            </a:ln>
            <a:effectLst/>
          </c:spPr>
          <c:marker>
            <c:symbol val="none"/>
          </c:marker>
          <c:cat>
            <c:numRef>
              <c:f>Sheet1!$C$4:$C$9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Sheet1!$F$4:$F$9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FE-4C43-9057-5D0E9D017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6641727"/>
        <c:axId val="1060704175"/>
      </c:lineChart>
      <c:catAx>
        <c:axId val="8566417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704175"/>
        <c:crosses val="autoZero"/>
        <c:auto val="1"/>
        <c:lblAlgn val="ctr"/>
        <c:lblOffset val="100"/>
        <c:noMultiLvlLbl val="0"/>
      </c:catAx>
      <c:valAx>
        <c:axId val="1060704175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</a:t>
                </a:r>
                <a:r>
                  <a:rPr lang="en-US" baseline="0" dirty="0"/>
                  <a:t> of Major </a:t>
                </a:r>
                <a:r>
                  <a:rPr lang="en-US" dirty="0"/>
                  <a:t>Process Safety Event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856641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solidFill>
        <a:srgbClr val="F2F2F2">
          <a:lumMod val="10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B8983-46DC-4AA0-B978-7808DD6427DD}" type="doc">
      <dgm:prSet loTypeId="urn:microsoft.com/office/officeart/2005/8/layout/arrow2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5FD88A-14A2-470C-917D-B3370AE48D56}">
      <dgm:prSet phldrT="[Text]" custT="1"/>
      <dgm:spPr>
        <a:xfrm>
          <a:off x="977900" y="4344803"/>
          <a:ext cx="1164590" cy="1322387"/>
        </a:xfrm>
        <a:noFill/>
        <a:ln>
          <a:noFill/>
        </a:ln>
        <a:effectLst/>
      </dgm:spPr>
      <dgm:t>
        <a:bodyPr/>
        <a:lstStyle/>
        <a:p>
          <a:pPr algn="just">
            <a:buNone/>
          </a:pPr>
          <a:r>
            <a:rPr lang="en-US" sz="1400" b="1" dirty="0">
              <a:solidFill>
                <a:schemeClr val="tx1"/>
              </a:solidFill>
              <a:latin typeface="Arial"/>
              <a:ea typeface="+mn-ea"/>
              <a:cs typeface="+mn-cs"/>
            </a:rPr>
            <a:t>2006</a:t>
          </a:r>
        </a:p>
      </dgm:t>
    </dgm:pt>
    <dgm:pt modelId="{9A0B7F65-1B18-43CC-83AD-10FA8032212B}" type="parTrans" cxnId="{EAA54F8A-F326-40CD-B8F9-BBE2E2BAB2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5A6749-51DB-458E-ACA4-DAFE7A5ECB3A}" type="sibTrans" cxnId="{EAA54F8A-F326-40CD-B8F9-BBE2E2BAB2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8F490E-B1F6-4BBF-AEB3-8612A8C0127E}">
      <dgm:prSet phldrT="[Text]" custT="1"/>
      <dgm:spPr>
        <a:xfrm>
          <a:off x="3618230" y="2544578"/>
          <a:ext cx="1715770" cy="3122612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200" b="1" dirty="0">
              <a:solidFill>
                <a:schemeClr val="tx1"/>
              </a:solidFill>
              <a:latin typeface="Arial"/>
              <a:ea typeface="+mn-ea"/>
              <a:cs typeface="+mn-cs"/>
            </a:rPr>
            <a:t>2015</a:t>
          </a:r>
        </a:p>
      </dgm:t>
    </dgm:pt>
    <dgm:pt modelId="{ECF34B58-BACA-4A06-8CE3-63311369AA99}" type="parTrans" cxnId="{BA6868D4-71ED-4444-B573-225E7CB6C8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0F11E1-77CC-46FE-9291-AA533CFDC2C9}" type="sibTrans" cxnId="{BA6868D4-71ED-4444-B573-225E7CB6C8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009C14-E806-4CBE-98C3-AAB9DE96FFA6}">
      <dgm:prSet custT="1"/>
      <dgm:spPr>
        <a:xfrm>
          <a:off x="5334000" y="1944503"/>
          <a:ext cx="1778000" cy="3722687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600" b="1" dirty="0">
              <a:solidFill>
                <a:schemeClr val="tx1"/>
              </a:solidFill>
              <a:latin typeface="Arial"/>
              <a:ea typeface="+mn-ea"/>
              <a:cs typeface="+mn-cs"/>
            </a:rPr>
            <a:t>2017</a:t>
          </a:r>
        </a:p>
      </dgm:t>
    </dgm:pt>
    <dgm:pt modelId="{0ECC131C-EFA9-4C2B-BCE7-1081F12B60AB}" type="parTrans" cxnId="{D86FEA60-7E44-4B87-BE45-62AB72ACFB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4065C8-D9D0-48FF-8311-CFBBDFB6C211}" type="sibTrans" cxnId="{D86FEA60-7E44-4B87-BE45-62AB72ACFB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5EBF64-47A3-4B69-80AF-F3DC1A320F07}">
      <dgm:prSet phldrT="[Text]" custT="1"/>
      <dgm:spPr>
        <a:xfrm>
          <a:off x="2142490" y="3339122"/>
          <a:ext cx="1475740" cy="2328068"/>
        </a:xfrm>
        <a:noFill/>
        <a:ln>
          <a:noFill/>
        </a:ln>
        <a:effectLst/>
      </dgm:spPr>
      <dgm:t>
        <a:bodyPr/>
        <a:lstStyle/>
        <a:p>
          <a:pPr algn="just">
            <a:buNone/>
          </a:pP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2014</a:t>
          </a:r>
          <a:endParaRPr lang="en-US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8BE94554-5362-42CD-948F-3D7F7AC10FD1}" type="parTrans" cxnId="{E04BC77A-3B52-46B0-83E9-531770EA8E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824C45-278B-436D-8383-AF21DA257424}" type="sibTrans" cxnId="{E04BC77A-3B52-46B0-83E9-531770EA8E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250D36-A558-42F8-8A29-3997200919FA}" type="pres">
      <dgm:prSet presAssocID="{76FB8983-46DC-4AA0-B978-7808DD6427DD}" presName="arrowDiagram" presStyleCnt="0">
        <dgm:presLayoutVars>
          <dgm:chMax val="5"/>
          <dgm:dir/>
          <dgm:resizeHandles val="exact"/>
        </dgm:presLayoutVars>
      </dgm:prSet>
      <dgm:spPr/>
    </dgm:pt>
    <dgm:pt modelId="{70C97F5F-605C-4867-A771-33F71A441B5D}" type="pres">
      <dgm:prSet presAssocID="{76FB8983-46DC-4AA0-B978-7808DD6427DD}" presName="arrow" presStyleLbl="bgShp" presStyleIdx="0" presStyleCnt="1"/>
      <dgm:spPr>
        <a:xfrm>
          <a:off x="0" y="110940"/>
          <a:ext cx="8890000" cy="5556250"/>
        </a:xfrm>
        <a:prstGeom prst="swooshArrow">
          <a:avLst>
            <a:gd name="adj1" fmla="val 25000"/>
            <a:gd name="adj2" fmla="val 25000"/>
          </a:avLst>
        </a:prstGeom>
        <a:solidFill>
          <a:srgbClr val="00B1A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A19E43E1-3957-4215-8F9E-6221334D629F}" type="pres">
      <dgm:prSet presAssocID="{76FB8983-46DC-4AA0-B978-7808DD6427DD}" presName="arrowDiagram4" presStyleCnt="0"/>
      <dgm:spPr/>
    </dgm:pt>
    <dgm:pt modelId="{82687B25-51F2-4213-B7BE-812B8C7FAF06}" type="pres">
      <dgm:prSet presAssocID="{6C5FD88A-14A2-470C-917D-B3370AE48D56}" presName="bullet4a" presStyleLbl="node1" presStyleIdx="0" presStyleCnt="4"/>
      <dgm:spPr>
        <a:solidFill>
          <a:srgbClr val="00B1A9"/>
        </a:solidFill>
      </dgm:spPr>
    </dgm:pt>
    <dgm:pt modelId="{406BBEDD-7B8C-42DE-9EA7-7FDD0E1388AC}" type="pres">
      <dgm:prSet presAssocID="{6C5FD88A-14A2-470C-917D-B3370AE48D56}" presName="textBox4a" presStyleLbl="revTx" presStyleIdx="0" presStyleCnt="4" custLinFactNeighborX="15557" custLinFactNeighborY="-2991">
        <dgm:presLayoutVars>
          <dgm:bulletEnabled val="1"/>
        </dgm:presLayoutVars>
      </dgm:prSet>
      <dgm:spPr>
        <a:prstGeom prst="rect">
          <a:avLst/>
        </a:prstGeom>
      </dgm:spPr>
    </dgm:pt>
    <dgm:pt modelId="{CF35E166-8009-4322-B83F-E76765E36D6D}" type="pres">
      <dgm:prSet presAssocID="{2D5EBF64-47A3-4B69-80AF-F3DC1A320F07}" presName="bullet4b" presStyleLbl="node1" presStyleIdx="1" presStyleCnt="4"/>
      <dgm:spPr>
        <a:solidFill>
          <a:srgbClr val="00B1A9"/>
        </a:solidFill>
      </dgm:spPr>
    </dgm:pt>
    <dgm:pt modelId="{9DE39E74-8D68-4657-A66C-3CE373798D38}" type="pres">
      <dgm:prSet presAssocID="{2D5EBF64-47A3-4B69-80AF-F3DC1A320F07}" presName="textBox4b" presStyleLbl="revTx" presStyleIdx="1" presStyleCnt="4" custLinFactNeighborX="-288" custLinFactNeighborY="0">
        <dgm:presLayoutVars>
          <dgm:bulletEnabled val="1"/>
        </dgm:presLayoutVars>
      </dgm:prSet>
      <dgm:spPr>
        <a:prstGeom prst="rect">
          <a:avLst/>
        </a:prstGeom>
      </dgm:spPr>
    </dgm:pt>
    <dgm:pt modelId="{9D03E237-E39F-406A-992B-ABA7DE1692CF}" type="pres">
      <dgm:prSet presAssocID="{DB8F490E-B1F6-4BBF-AEB3-8612A8C0127E}" presName="bullet4c" presStyleLbl="node1" presStyleIdx="2" presStyleCnt="4"/>
      <dgm:spPr>
        <a:solidFill>
          <a:srgbClr val="00B1A9"/>
        </a:solidFill>
      </dgm:spPr>
    </dgm:pt>
    <dgm:pt modelId="{730084F2-11D8-4807-BA4E-361548C9C70C}" type="pres">
      <dgm:prSet presAssocID="{DB8F490E-B1F6-4BBF-AEB3-8612A8C0127E}" presName="textBox4c" presStyleLbl="revTx" presStyleIdx="2" presStyleCnt="4" custLinFactNeighborX="2702" custLinFactNeighborY="-4765">
        <dgm:presLayoutVars>
          <dgm:bulletEnabled val="1"/>
        </dgm:presLayoutVars>
      </dgm:prSet>
      <dgm:spPr>
        <a:prstGeom prst="rect">
          <a:avLst/>
        </a:prstGeom>
      </dgm:spPr>
    </dgm:pt>
    <dgm:pt modelId="{22B23F10-72BE-4D75-82FD-65D9E56FF517}" type="pres">
      <dgm:prSet presAssocID="{68009C14-E806-4CBE-98C3-AAB9DE96FFA6}" presName="bullet4d" presStyleLbl="node1" presStyleIdx="3" presStyleCnt="4"/>
      <dgm:spPr>
        <a:solidFill>
          <a:srgbClr val="00B1A9"/>
        </a:solidFill>
      </dgm:spPr>
    </dgm:pt>
    <dgm:pt modelId="{7DA9E2B3-B504-4231-8FEF-53517FF35FBD}" type="pres">
      <dgm:prSet presAssocID="{68009C14-E806-4CBE-98C3-AAB9DE96FFA6}" presName="textBox4d" presStyleLbl="revTx" presStyleIdx="3" presStyleCnt="4" custLinFactNeighborX="2552" custLinFactNeighborY="-333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F7DE6914-CAA6-483B-880E-65592D6858CE}" type="presOf" srcId="{76FB8983-46DC-4AA0-B978-7808DD6427DD}" destId="{72250D36-A558-42F8-8A29-3997200919FA}" srcOrd="0" destOrd="0" presId="urn:microsoft.com/office/officeart/2005/8/layout/arrow2"/>
    <dgm:cxn modelId="{02E7771C-13E0-4115-BEC7-07A90F744B16}" type="presOf" srcId="{68009C14-E806-4CBE-98C3-AAB9DE96FFA6}" destId="{7DA9E2B3-B504-4231-8FEF-53517FF35FBD}" srcOrd="0" destOrd="0" presId="urn:microsoft.com/office/officeart/2005/8/layout/arrow2"/>
    <dgm:cxn modelId="{D86FEA60-7E44-4B87-BE45-62AB72ACFB57}" srcId="{76FB8983-46DC-4AA0-B978-7808DD6427DD}" destId="{68009C14-E806-4CBE-98C3-AAB9DE96FFA6}" srcOrd="3" destOrd="0" parTransId="{0ECC131C-EFA9-4C2B-BCE7-1081F12B60AB}" sibTransId="{9A4065C8-D9D0-48FF-8311-CFBBDFB6C211}"/>
    <dgm:cxn modelId="{E04BC77A-3B52-46B0-83E9-531770EA8EA1}" srcId="{76FB8983-46DC-4AA0-B978-7808DD6427DD}" destId="{2D5EBF64-47A3-4B69-80AF-F3DC1A320F07}" srcOrd="1" destOrd="0" parTransId="{8BE94554-5362-42CD-948F-3D7F7AC10FD1}" sibTransId="{6B824C45-278B-436D-8383-AF21DA257424}"/>
    <dgm:cxn modelId="{EAA54F8A-F326-40CD-B8F9-BBE2E2BAB2B8}" srcId="{76FB8983-46DC-4AA0-B978-7808DD6427DD}" destId="{6C5FD88A-14A2-470C-917D-B3370AE48D56}" srcOrd="0" destOrd="0" parTransId="{9A0B7F65-1B18-43CC-83AD-10FA8032212B}" sibTransId="{CB5A6749-51DB-458E-ACA4-DAFE7A5ECB3A}"/>
    <dgm:cxn modelId="{83AAFF9A-C62B-4C78-B66A-E5395D98DB42}" type="presOf" srcId="{2D5EBF64-47A3-4B69-80AF-F3DC1A320F07}" destId="{9DE39E74-8D68-4657-A66C-3CE373798D38}" srcOrd="0" destOrd="0" presId="urn:microsoft.com/office/officeart/2005/8/layout/arrow2"/>
    <dgm:cxn modelId="{D7912CC0-7525-4E78-8CC3-7CD29EF2047D}" type="presOf" srcId="{6C5FD88A-14A2-470C-917D-B3370AE48D56}" destId="{406BBEDD-7B8C-42DE-9EA7-7FDD0E1388AC}" srcOrd="0" destOrd="0" presId="urn:microsoft.com/office/officeart/2005/8/layout/arrow2"/>
    <dgm:cxn modelId="{BA6868D4-71ED-4444-B573-225E7CB6C8E9}" srcId="{76FB8983-46DC-4AA0-B978-7808DD6427DD}" destId="{DB8F490E-B1F6-4BBF-AEB3-8612A8C0127E}" srcOrd="2" destOrd="0" parTransId="{ECF34B58-BACA-4A06-8CE3-63311369AA99}" sibTransId="{960F11E1-77CC-46FE-9291-AA533CFDC2C9}"/>
    <dgm:cxn modelId="{BD4A5CF4-637D-466D-BFED-E56A40E04D79}" type="presOf" srcId="{DB8F490E-B1F6-4BBF-AEB3-8612A8C0127E}" destId="{730084F2-11D8-4807-BA4E-361548C9C70C}" srcOrd="0" destOrd="0" presId="urn:microsoft.com/office/officeart/2005/8/layout/arrow2"/>
    <dgm:cxn modelId="{067201E3-A6EF-41FC-945F-45C32B841C9B}" type="presParOf" srcId="{72250D36-A558-42F8-8A29-3997200919FA}" destId="{70C97F5F-605C-4867-A771-33F71A441B5D}" srcOrd="0" destOrd="0" presId="urn:microsoft.com/office/officeart/2005/8/layout/arrow2"/>
    <dgm:cxn modelId="{B1997D17-45AC-4B47-A0C1-0C79C9816227}" type="presParOf" srcId="{72250D36-A558-42F8-8A29-3997200919FA}" destId="{A19E43E1-3957-4215-8F9E-6221334D629F}" srcOrd="1" destOrd="0" presId="urn:microsoft.com/office/officeart/2005/8/layout/arrow2"/>
    <dgm:cxn modelId="{5A9C6357-8CFF-41A3-BB9B-B430BD165B14}" type="presParOf" srcId="{A19E43E1-3957-4215-8F9E-6221334D629F}" destId="{82687B25-51F2-4213-B7BE-812B8C7FAF06}" srcOrd="0" destOrd="0" presId="urn:microsoft.com/office/officeart/2005/8/layout/arrow2"/>
    <dgm:cxn modelId="{8DBE1730-6A15-444E-9CF9-ABA13CC68EE3}" type="presParOf" srcId="{A19E43E1-3957-4215-8F9E-6221334D629F}" destId="{406BBEDD-7B8C-42DE-9EA7-7FDD0E1388AC}" srcOrd="1" destOrd="0" presId="urn:microsoft.com/office/officeart/2005/8/layout/arrow2"/>
    <dgm:cxn modelId="{9DAEAE6D-A62D-4187-9A09-CD962952F516}" type="presParOf" srcId="{A19E43E1-3957-4215-8F9E-6221334D629F}" destId="{CF35E166-8009-4322-B83F-E76765E36D6D}" srcOrd="2" destOrd="0" presId="urn:microsoft.com/office/officeart/2005/8/layout/arrow2"/>
    <dgm:cxn modelId="{A0281EBA-1329-4355-B49E-4AFE4B883BA3}" type="presParOf" srcId="{A19E43E1-3957-4215-8F9E-6221334D629F}" destId="{9DE39E74-8D68-4657-A66C-3CE373798D38}" srcOrd="3" destOrd="0" presId="urn:microsoft.com/office/officeart/2005/8/layout/arrow2"/>
    <dgm:cxn modelId="{F7A692A9-C9FF-4D4C-92DD-38962E20E536}" type="presParOf" srcId="{A19E43E1-3957-4215-8F9E-6221334D629F}" destId="{9D03E237-E39F-406A-992B-ABA7DE1692CF}" srcOrd="4" destOrd="0" presId="urn:microsoft.com/office/officeart/2005/8/layout/arrow2"/>
    <dgm:cxn modelId="{02B86FF9-04D3-48EE-B0C4-3AA51E100F4D}" type="presParOf" srcId="{A19E43E1-3957-4215-8F9E-6221334D629F}" destId="{730084F2-11D8-4807-BA4E-361548C9C70C}" srcOrd="5" destOrd="0" presId="urn:microsoft.com/office/officeart/2005/8/layout/arrow2"/>
    <dgm:cxn modelId="{F3D276BD-5013-49CD-897E-69BA219EA25C}" type="presParOf" srcId="{A19E43E1-3957-4215-8F9E-6221334D629F}" destId="{22B23F10-72BE-4D75-82FD-65D9E56FF517}" srcOrd="6" destOrd="0" presId="urn:microsoft.com/office/officeart/2005/8/layout/arrow2"/>
    <dgm:cxn modelId="{147A29FF-E0AA-4117-B722-760C197E2B07}" type="presParOf" srcId="{A19E43E1-3957-4215-8F9E-6221334D629F}" destId="{7DA9E2B3-B504-4231-8FEF-53517FF35FB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446E5-3F6F-4AAB-999D-2D15A3F321AD}" type="doc">
      <dgm:prSet loTypeId="urn:microsoft.com/office/officeart/2005/8/layout/pyramid1" loCatId="pyramid" qsTypeId="urn:microsoft.com/office/officeart/2005/8/quickstyle/3d4" qsCatId="3D" csTypeId="urn:microsoft.com/office/officeart/2005/8/colors/colorful4" csCatId="colorful" phldr="1"/>
      <dgm:spPr/>
    </dgm:pt>
    <dgm:pt modelId="{A53CABFE-E4CF-4B12-9598-C9B40F68E1B4}">
      <dgm:prSet custT="1"/>
      <dgm:spPr>
        <a:solidFill>
          <a:srgbClr val="615E9A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en-US" sz="1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PS is PSM Section responsibility.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kumimoji="0" lang="en-US" sz="1000" b="0" i="0" u="none" strike="noStrike" cap="none" spc="0" normalizeH="0" baseline="0" noProof="0" dirty="0">
            <a:ln/>
            <a:solidFill>
              <a:schemeClr val="bg1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en-US" sz="1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Limited view of PS Risks at OPUs &amp; Business</a:t>
          </a:r>
          <a:r>
            <a:rPr kumimoji="0" lang="en-US" sz="10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868C3-BD5C-4251-964D-43309BBAE8D0}" type="sibTrans" cxnId="{87A5EFA6-5D3C-4D3E-BFE3-442494912B6A}">
      <dgm:prSet/>
      <dgm:spPr/>
      <dgm:t>
        <a:bodyPr/>
        <a:lstStyle/>
        <a:p>
          <a:pPr>
            <a:spcBef>
              <a:spcPts val="0"/>
            </a:spcBef>
          </a:pPr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E1AA7-8FB8-45FC-BAA1-6926D329D757}" type="parTrans" cxnId="{87A5EFA6-5D3C-4D3E-BFE3-442494912B6A}">
      <dgm:prSet/>
      <dgm:spPr/>
      <dgm:t>
        <a:bodyPr/>
        <a:lstStyle/>
        <a:p>
          <a:pPr>
            <a:spcBef>
              <a:spcPts val="0"/>
            </a:spcBef>
          </a:pPr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B1048-C6DD-4D61-B883-571A0AE28B28}">
      <dgm:prSet custT="1"/>
      <dgm:spPr>
        <a:solidFill>
          <a:srgbClr val="94BDE5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en-US" sz="10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Inefficient escalation of PS risk &amp; interventions are reactive.</a:t>
          </a:r>
        </a:p>
      </dgm:t>
    </dgm:pt>
    <dgm:pt modelId="{1B47EF1A-6786-48EB-A96E-6D064E45886D}" type="sibTrans" cxnId="{A4B026EC-9D57-4FF8-BAA9-EC52A811EA79}">
      <dgm:prSet/>
      <dgm:spPr/>
      <dgm:t>
        <a:bodyPr/>
        <a:lstStyle/>
        <a:p>
          <a:pPr>
            <a:spcBef>
              <a:spcPts val="0"/>
            </a:spcBef>
          </a:pPr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015AF-AA25-439D-9A25-BFD3881BB03C}" type="parTrans" cxnId="{A4B026EC-9D57-4FF8-BAA9-EC52A811EA79}">
      <dgm:prSet/>
      <dgm:spPr/>
      <dgm:t>
        <a:bodyPr/>
        <a:lstStyle/>
        <a:p>
          <a:pPr>
            <a:spcBef>
              <a:spcPts val="0"/>
            </a:spcBef>
          </a:pPr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03CF2-C5DD-4C22-9557-1AFF6E6606F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br>
            <a:rPr kumimoji="0" lang="en-US" sz="1000" b="0" i="0" u="none" strike="noStrike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br>
            <a:rPr kumimoji="0" lang="en-US" sz="1000" b="0" i="0" u="none" strike="noStrike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br>
            <a:rPr kumimoji="0" lang="en-US" sz="1000" b="0" i="0" u="none" strike="noStrike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kumimoji="0" lang="en-US" sz="1000" b="0" i="0" u="none" strike="noStrike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Occurrence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en-US" sz="1000" b="0" i="0" u="none" strike="noStrike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 Major PS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kumimoji="0" lang="en-US" sz="1000" b="0" i="0" u="none" strike="noStrike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Events</a:t>
          </a:r>
          <a:endParaRPr kumimoji="0" lang="en-US" sz="1000" b="0" i="0" u="none" strike="noStrike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81DA7E0-680B-4732-A37C-46CD76C379EE}" type="sibTrans" cxnId="{CC06152B-FB30-4923-8C84-6EBB6DEADE69}">
      <dgm:prSet/>
      <dgm:spPr/>
      <dgm:t>
        <a:bodyPr/>
        <a:lstStyle/>
        <a:p>
          <a:pPr>
            <a:spcBef>
              <a:spcPts val="0"/>
            </a:spcBef>
          </a:pPr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3BEB9-DAE9-42F1-9549-297339EC2246}" type="parTrans" cxnId="{CC06152B-FB30-4923-8C84-6EBB6DEADE69}">
      <dgm:prSet/>
      <dgm:spPr/>
      <dgm:t>
        <a:bodyPr/>
        <a:lstStyle/>
        <a:p>
          <a:pPr>
            <a:spcBef>
              <a:spcPts val="0"/>
            </a:spcBef>
          </a:pPr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A11B8B-AB99-4782-A987-0E7B521ADAA2}" type="pres">
      <dgm:prSet presAssocID="{185446E5-3F6F-4AAB-999D-2D15A3F321AD}" presName="Name0" presStyleCnt="0">
        <dgm:presLayoutVars>
          <dgm:dir/>
          <dgm:animLvl val="lvl"/>
          <dgm:resizeHandles val="exact"/>
        </dgm:presLayoutVars>
      </dgm:prSet>
      <dgm:spPr/>
    </dgm:pt>
    <dgm:pt modelId="{320A03ED-A6CE-4E37-B2A2-774AF2959D92}" type="pres">
      <dgm:prSet presAssocID="{1C103CF2-C5DD-4C22-9557-1AFF6E6606F3}" presName="Name8" presStyleCnt="0"/>
      <dgm:spPr/>
    </dgm:pt>
    <dgm:pt modelId="{148442AA-E870-47D7-8F14-2086B1ED946C}" type="pres">
      <dgm:prSet presAssocID="{1C103CF2-C5DD-4C22-9557-1AFF6E6606F3}" presName="level" presStyleLbl="node1" presStyleIdx="0" presStyleCnt="3" custScaleY="62603">
        <dgm:presLayoutVars>
          <dgm:chMax val="1"/>
          <dgm:bulletEnabled val="1"/>
        </dgm:presLayoutVars>
      </dgm:prSet>
      <dgm:spPr/>
    </dgm:pt>
    <dgm:pt modelId="{2CA69A31-0571-42CA-B430-A6C3F5DFDA77}" type="pres">
      <dgm:prSet presAssocID="{1C103CF2-C5DD-4C22-9557-1AFF6E6606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E9FEB03-1DD5-4658-89F6-F43C00198B2C}" type="pres">
      <dgm:prSet presAssocID="{CFEB1048-C6DD-4D61-B883-571A0AE28B28}" presName="Name8" presStyleCnt="0"/>
      <dgm:spPr/>
    </dgm:pt>
    <dgm:pt modelId="{FB4409C1-2CA4-4356-A09A-FE0637A9AC6E}" type="pres">
      <dgm:prSet presAssocID="{CFEB1048-C6DD-4D61-B883-571A0AE28B28}" presName="level" presStyleLbl="node1" presStyleIdx="1" presStyleCnt="3" custScaleY="59775">
        <dgm:presLayoutVars>
          <dgm:chMax val="1"/>
          <dgm:bulletEnabled val="1"/>
        </dgm:presLayoutVars>
      </dgm:prSet>
      <dgm:spPr/>
    </dgm:pt>
    <dgm:pt modelId="{8CA40B7A-5810-43AA-BB58-D80C4112BC33}" type="pres">
      <dgm:prSet presAssocID="{CFEB1048-C6DD-4D61-B883-571A0AE28B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1581AD6-8830-433D-8B58-78E79926429D}" type="pres">
      <dgm:prSet presAssocID="{A53CABFE-E4CF-4B12-9598-C9B40F68E1B4}" presName="Name8" presStyleCnt="0"/>
      <dgm:spPr/>
    </dgm:pt>
    <dgm:pt modelId="{ABBD1D00-671E-4CEF-B0F0-60F903A37924}" type="pres">
      <dgm:prSet presAssocID="{A53CABFE-E4CF-4B12-9598-C9B40F68E1B4}" presName="level" presStyleLbl="node1" presStyleIdx="2" presStyleCnt="3" custScaleY="55897">
        <dgm:presLayoutVars>
          <dgm:chMax val="1"/>
          <dgm:bulletEnabled val="1"/>
        </dgm:presLayoutVars>
      </dgm:prSet>
      <dgm:spPr/>
    </dgm:pt>
    <dgm:pt modelId="{486540B3-CE30-4BF6-B47A-2CD466B099FE}" type="pres">
      <dgm:prSet presAssocID="{A53CABFE-E4CF-4B12-9598-C9B40F68E1B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F7ED212-696C-4E8A-B642-D59166C45DE8}" type="presOf" srcId="{A53CABFE-E4CF-4B12-9598-C9B40F68E1B4}" destId="{486540B3-CE30-4BF6-B47A-2CD466B099FE}" srcOrd="1" destOrd="0" presId="urn:microsoft.com/office/officeart/2005/8/layout/pyramid1"/>
    <dgm:cxn modelId="{CC06152B-FB30-4923-8C84-6EBB6DEADE69}" srcId="{185446E5-3F6F-4AAB-999D-2D15A3F321AD}" destId="{1C103CF2-C5DD-4C22-9557-1AFF6E6606F3}" srcOrd="0" destOrd="0" parTransId="{1093BEB9-DAE9-42F1-9549-297339EC2246}" sibTransId="{481DA7E0-680B-4732-A37C-46CD76C379EE}"/>
    <dgm:cxn modelId="{EE75AF5C-0A71-47EE-BFEF-8AA6CC992437}" type="presOf" srcId="{CFEB1048-C6DD-4D61-B883-571A0AE28B28}" destId="{8CA40B7A-5810-43AA-BB58-D80C4112BC33}" srcOrd="1" destOrd="0" presId="urn:microsoft.com/office/officeart/2005/8/layout/pyramid1"/>
    <dgm:cxn modelId="{B9A6E468-EA1B-4A02-9460-1B7FA58ED0E9}" type="presOf" srcId="{CFEB1048-C6DD-4D61-B883-571A0AE28B28}" destId="{FB4409C1-2CA4-4356-A09A-FE0637A9AC6E}" srcOrd="0" destOrd="0" presId="urn:microsoft.com/office/officeart/2005/8/layout/pyramid1"/>
    <dgm:cxn modelId="{EB54667F-CC88-49BE-9E34-492C27DA077C}" type="presOf" srcId="{1C103CF2-C5DD-4C22-9557-1AFF6E6606F3}" destId="{148442AA-E870-47D7-8F14-2086B1ED946C}" srcOrd="0" destOrd="0" presId="urn:microsoft.com/office/officeart/2005/8/layout/pyramid1"/>
    <dgm:cxn modelId="{87A5EFA6-5D3C-4D3E-BFE3-442494912B6A}" srcId="{185446E5-3F6F-4AAB-999D-2D15A3F321AD}" destId="{A53CABFE-E4CF-4B12-9598-C9B40F68E1B4}" srcOrd="2" destOrd="0" parTransId="{913E1AA7-8FB8-45FC-BAA1-6926D329D757}" sibTransId="{706868C3-BD5C-4251-964D-43309BBAE8D0}"/>
    <dgm:cxn modelId="{BCFB02B0-4954-403C-BC03-12896E6ACB7B}" type="presOf" srcId="{185446E5-3F6F-4AAB-999D-2D15A3F321AD}" destId="{EEA11B8B-AB99-4782-A987-0E7B521ADAA2}" srcOrd="0" destOrd="0" presId="urn:microsoft.com/office/officeart/2005/8/layout/pyramid1"/>
    <dgm:cxn modelId="{09EDAAB1-7A51-4F0A-BC37-89EC04191D15}" type="presOf" srcId="{1C103CF2-C5DD-4C22-9557-1AFF6E6606F3}" destId="{2CA69A31-0571-42CA-B430-A6C3F5DFDA77}" srcOrd="1" destOrd="0" presId="urn:microsoft.com/office/officeart/2005/8/layout/pyramid1"/>
    <dgm:cxn modelId="{A4B026EC-9D57-4FF8-BAA9-EC52A811EA79}" srcId="{185446E5-3F6F-4AAB-999D-2D15A3F321AD}" destId="{CFEB1048-C6DD-4D61-B883-571A0AE28B28}" srcOrd="1" destOrd="0" parTransId="{E3E015AF-AA25-439D-9A25-BFD3881BB03C}" sibTransId="{1B47EF1A-6786-48EB-A96E-6D064E45886D}"/>
    <dgm:cxn modelId="{F12532FD-36E8-4E8A-AFF0-B9D5B8D60155}" type="presOf" srcId="{A53CABFE-E4CF-4B12-9598-C9B40F68E1B4}" destId="{ABBD1D00-671E-4CEF-B0F0-60F903A37924}" srcOrd="0" destOrd="0" presId="urn:microsoft.com/office/officeart/2005/8/layout/pyramid1"/>
    <dgm:cxn modelId="{C2954652-545B-43E0-B61A-A22D3618AB55}" type="presParOf" srcId="{EEA11B8B-AB99-4782-A987-0E7B521ADAA2}" destId="{320A03ED-A6CE-4E37-B2A2-774AF2959D92}" srcOrd="0" destOrd="0" presId="urn:microsoft.com/office/officeart/2005/8/layout/pyramid1"/>
    <dgm:cxn modelId="{06EDD788-489C-42B6-BF2F-FB344E9CAEE9}" type="presParOf" srcId="{320A03ED-A6CE-4E37-B2A2-774AF2959D92}" destId="{148442AA-E870-47D7-8F14-2086B1ED946C}" srcOrd="0" destOrd="0" presId="urn:microsoft.com/office/officeart/2005/8/layout/pyramid1"/>
    <dgm:cxn modelId="{401FC304-5AF1-4B02-893E-7C511E4FB9CC}" type="presParOf" srcId="{320A03ED-A6CE-4E37-B2A2-774AF2959D92}" destId="{2CA69A31-0571-42CA-B430-A6C3F5DFDA77}" srcOrd="1" destOrd="0" presId="urn:microsoft.com/office/officeart/2005/8/layout/pyramid1"/>
    <dgm:cxn modelId="{1F81FCEE-6E44-4FA1-9416-770D029A0ECD}" type="presParOf" srcId="{EEA11B8B-AB99-4782-A987-0E7B521ADAA2}" destId="{BE9FEB03-1DD5-4658-89F6-F43C00198B2C}" srcOrd="1" destOrd="0" presId="urn:microsoft.com/office/officeart/2005/8/layout/pyramid1"/>
    <dgm:cxn modelId="{ABF7DE48-FFC7-4BB1-9802-B6690C6199CD}" type="presParOf" srcId="{BE9FEB03-1DD5-4658-89F6-F43C00198B2C}" destId="{FB4409C1-2CA4-4356-A09A-FE0637A9AC6E}" srcOrd="0" destOrd="0" presId="urn:microsoft.com/office/officeart/2005/8/layout/pyramid1"/>
    <dgm:cxn modelId="{DEE6FB58-B421-40C2-BE21-C0F462998834}" type="presParOf" srcId="{BE9FEB03-1DD5-4658-89F6-F43C00198B2C}" destId="{8CA40B7A-5810-43AA-BB58-D80C4112BC33}" srcOrd="1" destOrd="0" presId="urn:microsoft.com/office/officeart/2005/8/layout/pyramid1"/>
    <dgm:cxn modelId="{964D7F58-8ACA-4513-97BB-58E705E0BD73}" type="presParOf" srcId="{EEA11B8B-AB99-4782-A987-0E7B521ADAA2}" destId="{A1581AD6-8830-433D-8B58-78E79926429D}" srcOrd="2" destOrd="0" presId="urn:microsoft.com/office/officeart/2005/8/layout/pyramid1"/>
    <dgm:cxn modelId="{A7DCD059-4D49-4BD2-8DBB-3624E210AF65}" type="presParOf" srcId="{A1581AD6-8830-433D-8B58-78E79926429D}" destId="{ABBD1D00-671E-4CEF-B0F0-60F903A37924}" srcOrd="0" destOrd="0" presId="urn:microsoft.com/office/officeart/2005/8/layout/pyramid1"/>
    <dgm:cxn modelId="{11CD0BD3-B2D4-4234-8CD6-A320986B069D}" type="presParOf" srcId="{A1581AD6-8830-433D-8B58-78E79926429D}" destId="{486540B3-CE30-4BF6-B47A-2CD466B099FE}" srcOrd="1" destOrd="0" presId="urn:microsoft.com/office/officeart/2005/8/layout/pyramid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5446E5-3F6F-4AAB-999D-2D15A3F321AD}" type="doc">
      <dgm:prSet loTypeId="urn:microsoft.com/office/officeart/2005/8/layout/pyramid1" loCatId="pyramid" qsTypeId="urn:microsoft.com/office/officeart/2005/8/quickstyle/3d4" qsCatId="3D" csTypeId="urn:microsoft.com/office/officeart/2005/8/colors/colorful4" csCatId="colorful" phldr="1"/>
      <dgm:spPr/>
    </dgm:pt>
    <dgm:pt modelId="{1C103CF2-C5DD-4C22-9557-1AFF6E6606F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kumimoji="0" lang="en-US" sz="1000" b="0" i="0" u="none" strike="noStrike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kumimoji="0" lang="en-US" sz="1000" b="0" i="0" u="none" strike="noStrike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en-US" sz="10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ZERO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en-US" sz="10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Major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en-US" sz="10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en-US" sz="10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Safety Events</a:t>
          </a:r>
        </a:p>
      </dgm:t>
    </dgm:pt>
    <dgm:pt modelId="{1093BEB9-DAE9-42F1-9549-297339EC2246}" type="parTrans" cxnId="{CC06152B-FB30-4923-8C84-6EBB6DEADE6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DA7E0-680B-4732-A37C-46CD76C379EE}" type="sibTrans" cxnId="{CC06152B-FB30-4923-8C84-6EBB6DEADE6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B1048-C6DD-4D61-B883-571A0AE28B28}">
      <dgm:prSet custT="1"/>
      <dgm:spPr>
        <a:solidFill>
          <a:srgbClr val="94BDE5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0" lang="en-US" sz="1000" b="0" i="0" u="none" strike="noStrike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Better view &amp; insights on creeping changes of Process Safety Risks at OPUs &amp; BU.</a:t>
          </a:r>
        </a:p>
        <a:p>
          <a:pPr>
            <a:lnSpc>
              <a:spcPct val="100000"/>
            </a:lnSpc>
            <a:spcAft>
              <a:spcPts val="0"/>
            </a:spcAft>
          </a:pPr>
          <a:endParaRPr kumimoji="0" lang="en-US" sz="1000" b="0" i="0" u="none" strike="noStrike" cap="none" spc="0" normalizeH="0" baseline="0" noProof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en-US" sz="1000" b="0" i="0" u="none" strike="noStrike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Interventions are timely.</a:t>
          </a:r>
          <a:endParaRPr kumimoji="0" lang="en-US" sz="1000" b="0" i="0" u="none" strike="noStrike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3E015AF-AA25-439D-9A25-BFD3881BB03C}" type="parTrans" cxnId="{A4B026EC-9D57-4FF8-BAA9-EC52A811EA7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7EF1A-6786-48EB-A96E-6D064E45886D}" type="sibTrans" cxnId="{A4B026EC-9D57-4FF8-BAA9-EC52A811EA7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3CABFE-E4CF-4B12-9598-C9B40F68E1B4}">
      <dgm:prSet custT="1"/>
      <dgm:spPr>
        <a:solidFill>
          <a:srgbClr val="615E9A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0" lang="en-US" sz="1000" b="0" i="0" u="none" strike="noStrike" cap="none" spc="0" normalizeH="0" baseline="0" noProof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Process Safety is a shared accountability</a:t>
          </a:r>
        </a:p>
        <a:p>
          <a:pPr>
            <a:lnSpc>
              <a:spcPct val="100000"/>
            </a:lnSpc>
            <a:spcAft>
              <a:spcPts val="0"/>
            </a:spcAft>
          </a:pPr>
          <a:endParaRPr kumimoji="0" lang="en-US" sz="1000" b="0" i="0" u="none" strike="noStrike" cap="none" spc="0" normalizeH="0" baseline="0" noProof="0">
            <a:ln/>
            <a:solidFill>
              <a:schemeClr val="bg1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en-US" sz="1000" b="0" i="0" u="none" strike="noStrike" cap="none" spc="0" normalizeH="0" baseline="0" noProof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Risks from day-to-day operations are proactively identified with appropriate interventions.</a:t>
          </a:r>
          <a:endParaRPr lang="en-US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E1AA7-8FB8-45FC-BAA1-6926D329D757}" type="parTrans" cxnId="{87A5EFA6-5D3C-4D3E-BFE3-442494912B6A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868C3-BD5C-4251-964D-43309BBAE8D0}" type="sibTrans" cxnId="{87A5EFA6-5D3C-4D3E-BFE3-442494912B6A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A11B8B-AB99-4782-A987-0E7B521ADAA2}" type="pres">
      <dgm:prSet presAssocID="{185446E5-3F6F-4AAB-999D-2D15A3F321AD}" presName="Name0" presStyleCnt="0">
        <dgm:presLayoutVars>
          <dgm:dir/>
          <dgm:animLvl val="lvl"/>
          <dgm:resizeHandles val="exact"/>
        </dgm:presLayoutVars>
      </dgm:prSet>
      <dgm:spPr/>
    </dgm:pt>
    <dgm:pt modelId="{320A03ED-A6CE-4E37-B2A2-774AF2959D92}" type="pres">
      <dgm:prSet presAssocID="{1C103CF2-C5DD-4C22-9557-1AFF6E6606F3}" presName="Name8" presStyleCnt="0"/>
      <dgm:spPr/>
    </dgm:pt>
    <dgm:pt modelId="{148442AA-E870-47D7-8F14-2086B1ED946C}" type="pres">
      <dgm:prSet presAssocID="{1C103CF2-C5DD-4C22-9557-1AFF6E6606F3}" presName="level" presStyleLbl="node1" presStyleIdx="0" presStyleCnt="3" custScaleY="62603">
        <dgm:presLayoutVars>
          <dgm:chMax val="1"/>
          <dgm:bulletEnabled val="1"/>
        </dgm:presLayoutVars>
      </dgm:prSet>
      <dgm:spPr/>
    </dgm:pt>
    <dgm:pt modelId="{2CA69A31-0571-42CA-B430-A6C3F5DFDA77}" type="pres">
      <dgm:prSet presAssocID="{1C103CF2-C5DD-4C22-9557-1AFF6E6606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E9FEB03-1DD5-4658-89F6-F43C00198B2C}" type="pres">
      <dgm:prSet presAssocID="{CFEB1048-C6DD-4D61-B883-571A0AE28B28}" presName="Name8" presStyleCnt="0"/>
      <dgm:spPr/>
    </dgm:pt>
    <dgm:pt modelId="{FB4409C1-2CA4-4356-A09A-FE0637A9AC6E}" type="pres">
      <dgm:prSet presAssocID="{CFEB1048-C6DD-4D61-B883-571A0AE28B28}" presName="level" presStyleLbl="node1" presStyleIdx="1" presStyleCnt="3" custScaleY="59775">
        <dgm:presLayoutVars>
          <dgm:chMax val="1"/>
          <dgm:bulletEnabled val="1"/>
        </dgm:presLayoutVars>
      </dgm:prSet>
      <dgm:spPr/>
    </dgm:pt>
    <dgm:pt modelId="{8CA40B7A-5810-43AA-BB58-D80C4112BC33}" type="pres">
      <dgm:prSet presAssocID="{CFEB1048-C6DD-4D61-B883-571A0AE28B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1581AD6-8830-433D-8B58-78E79926429D}" type="pres">
      <dgm:prSet presAssocID="{A53CABFE-E4CF-4B12-9598-C9B40F68E1B4}" presName="Name8" presStyleCnt="0"/>
      <dgm:spPr/>
    </dgm:pt>
    <dgm:pt modelId="{ABBD1D00-671E-4CEF-B0F0-60F903A37924}" type="pres">
      <dgm:prSet presAssocID="{A53CABFE-E4CF-4B12-9598-C9B40F68E1B4}" presName="level" presStyleLbl="node1" presStyleIdx="2" presStyleCnt="3" custScaleY="55897">
        <dgm:presLayoutVars>
          <dgm:chMax val="1"/>
          <dgm:bulletEnabled val="1"/>
        </dgm:presLayoutVars>
      </dgm:prSet>
      <dgm:spPr/>
    </dgm:pt>
    <dgm:pt modelId="{486540B3-CE30-4BF6-B47A-2CD466B099FE}" type="pres">
      <dgm:prSet presAssocID="{A53CABFE-E4CF-4B12-9598-C9B40F68E1B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F7ED212-696C-4E8A-B642-D59166C45DE8}" type="presOf" srcId="{A53CABFE-E4CF-4B12-9598-C9B40F68E1B4}" destId="{486540B3-CE30-4BF6-B47A-2CD466B099FE}" srcOrd="1" destOrd="0" presId="urn:microsoft.com/office/officeart/2005/8/layout/pyramid1"/>
    <dgm:cxn modelId="{CC06152B-FB30-4923-8C84-6EBB6DEADE69}" srcId="{185446E5-3F6F-4AAB-999D-2D15A3F321AD}" destId="{1C103CF2-C5DD-4C22-9557-1AFF6E6606F3}" srcOrd="0" destOrd="0" parTransId="{1093BEB9-DAE9-42F1-9549-297339EC2246}" sibTransId="{481DA7E0-680B-4732-A37C-46CD76C379EE}"/>
    <dgm:cxn modelId="{EE75AF5C-0A71-47EE-BFEF-8AA6CC992437}" type="presOf" srcId="{CFEB1048-C6DD-4D61-B883-571A0AE28B28}" destId="{8CA40B7A-5810-43AA-BB58-D80C4112BC33}" srcOrd="1" destOrd="0" presId="urn:microsoft.com/office/officeart/2005/8/layout/pyramid1"/>
    <dgm:cxn modelId="{B9A6E468-EA1B-4A02-9460-1B7FA58ED0E9}" type="presOf" srcId="{CFEB1048-C6DD-4D61-B883-571A0AE28B28}" destId="{FB4409C1-2CA4-4356-A09A-FE0637A9AC6E}" srcOrd="0" destOrd="0" presId="urn:microsoft.com/office/officeart/2005/8/layout/pyramid1"/>
    <dgm:cxn modelId="{EB54667F-CC88-49BE-9E34-492C27DA077C}" type="presOf" srcId="{1C103CF2-C5DD-4C22-9557-1AFF6E6606F3}" destId="{148442AA-E870-47D7-8F14-2086B1ED946C}" srcOrd="0" destOrd="0" presId="urn:microsoft.com/office/officeart/2005/8/layout/pyramid1"/>
    <dgm:cxn modelId="{87A5EFA6-5D3C-4D3E-BFE3-442494912B6A}" srcId="{185446E5-3F6F-4AAB-999D-2D15A3F321AD}" destId="{A53CABFE-E4CF-4B12-9598-C9B40F68E1B4}" srcOrd="2" destOrd="0" parTransId="{913E1AA7-8FB8-45FC-BAA1-6926D329D757}" sibTransId="{706868C3-BD5C-4251-964D-43309BBAE8D0}"/>
    <dgm:cxn modelId="{BCFB02B0-4954-403C-BC03-12896E6ACB7B}" type="presOf" srcId="{185446E5-3F6F-4AAB-999D-2D15A3F321AD}" destId="{EEA11B8B-AB99-4782-A987-0E7B521ADAA2}" srcOrd="0" destOrd="0" presId="urn:microsoft.com/office/officeart/2005/8/layout/pyramid1"/>
    <dgm:cxn modelId="{09EDAAB1-7A51-4F0A-BC37-89EC04191D15}" type="presOf" srcId="{1C103CF2-C5DD-4C22-9557-1AFF6E6606F3}" destId="{2CA69A31-0571-42CA-B430-A6C3F5DFDA77}" srcOrd="1" destOrd="0" presId="urn:microsoft.com/office/officeart/2005/8/layout/pyramid1"/>
    <dgm:cxn modelId="{A4B026EC-9D57-4FF8-BAA9-EC52A811EA79}" srcId="{185446E5-3F6F-4AAB-999D-2D15A3F321AD}" destId="{CFEB1048-C6DD-4D61-B883-571A0AE28B28}" srcOrd="1" destOrd="0" parTransId="{E3E015AF-AA25-439D-9A25-BFD3881BB03C}" sibTransId="{1B47EF1A-6786-48EB-A96E-6D064E45886D}"/>
    <dgm:cxn modelId="{F12532FD-36E8-4E8A-AFF0-B9D5B8D60155}" type="presOf" srcId="{A53CABFE-E4CF-4B12-9598-C9B40F68E1B4}" destId="{ABBD1D00-671E-4CEF-B0F0-60F903A37924}" srcOrd="0" destOrd="0" presId="urn:microsoft.com/office/officeart/2005/8/layout/pyramid1"/>
    <dgm:cxn modelId="{C2954652-545B-43E0-B61A-A22D3618AB55}" type="presParOf" srcId="{EEA11B8B-AB99-4782-A987-0E7B521ADAA2}" destId="{320A03ED-A6CE-4E37-B2A2-774AF2959D92}" srcOrd="0" destOrd="0" presId="urn:microsoft.com/office/officeart/2005/8/layout/pyramid1"/>
    <dgm:cxn modelId="{06EDD788-489C-42B6-BF2F-FB344E9CAEE9}" type="presParOf" srcId="{320A03ED-A6CE-4E37-B2A2-774AF2959D92}" destId="{148442AA-E870-47D7-8F14-2086B1ED946C}" srcOrd="0" destOrd="0" presId="urn:microsoft.com/office/officeart/2005/8/layout/pyramid1"/>
    <dgm:cxn modelId="{401FC304-5AF1-4B02-893E-7C511E4FB9CC}" type="presParOf" srcId="{320A03ED-A6CE-4E37-B2A2-774AF2959D92}" destId="{2CA69A31-0571-42CA-B430-A6C3F5DFDA77}" srcOrd="1" destOrd="0" presId="urn:microsoft.com/office/officeart/2005/8/layout/pyramid1"/>
    <dgm:cxn modelId="{1F81FCEE-6E44-4FA1-9416-770D029A0ECD}" type="presParOf" srcId="{EEA11B8B-AB99-4782-A987-0E7B521ADAA2}" destId="{BE9FEB03-1DD5-4658-89F6-F43C00198B2C}" srcOrd="1" destOrd="0" presId="urn:microsoft.com/office/officeart/2005/8/layout/pyramid1"/>
    <dgm:cxn modelId="{ABF7DE48-FFC7-4BB1-9802-B6690C6199CD}" type="presParOf" srcId="{BE9FEB03-1DD5-4658-89F6-F43C00198B2C}" destId="{FB4409C1-2CA4-4356-A09A-FE0637A9AC6E}" srcOrd="0" destOrd="0" presId="urn:microsoft.com/office/officeart/2005/8/layout/pyramid1"/>
    <dgm:cxn modelId="{DEE6FB58-B421-40C2-BE21-C0F462998834}" type="presParOf" srcId="{BE9FEB03-1DD5-4658-89F6-F43C00198B2C}" destId="{8CA40B7A-5810-43AA-BB58-D80C4112BC33}" srcOrd="1" destOrd="0" presId="urn:microsoft.com/office/officeart/2005/8/layout/pyramid1"/>
    <dgm:cxn modelId="{964D7F58-8ACA-4513-97BB-58E705E0BD73}" type="presParOf" srcId="{EEA11B8B-AB99-4782-A987-0E7B521ADAA2}" destId="{A1581AD6-8830-433D-8B58-78E79926429D}" srcOrd="2" destOrd="0" presId="urn:microsoft.com/office/officeart/2005/8/layout/pyramid1"/>
    <dgm:cxn modelId="{A7DCD059-4D49-4BD2-8DBB-3624E210AF65}" type="presParOf" srcId="{A1581AD6-8830-433D-8B58-78E79926429D}" destId="{ABBD1D00-671E-4CEF-B0F0-60F903A37924}" srcOrd="0" destOrd="0" presId="urn:microsoft.com/office/officeart/2005/8/layout/pyramid1"/>
    <dgm:cxn modelId="{11CD0BD3-B2D4-4234-8CD6-A320986B069D}" type="presParOf" srcId="{A1581AD6-8830-433D-8B58-78E79926429D}" destId="{486540B3-CE30-4BF6-B47A-2CD466B099F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CFEB1E-42A9-4F63-88FF-7F6DB772C726}" type="doc">
      <dgm:prSet loTypeId="urn:microsoft.com/office/officeart/2005/8/layout/orgChart1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A00C1AD-A2AC-4B77-85AE-A70D2483575E}">
      <dgm:prSet phldrT="[Text]" custT="1"/>
      <dgm:spPr>
        <a:xfrm>
          <a:off x="2734395" y="665061"/>
          <a:ext cx="2259401" cy="1129700"/>
        </a:xfrm>
        <a:solidFill>
          <a:srgbClr val="00B1A9"/>
        </a:solidFill>
      </dgm:spPr>
      <dgm:t>
        <a:bodyPr/>
        <a:lstStyle/>
        <a:p>
          <a:pPr>
            <a:buNone/>
          </a:pPr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Process Safety Focused Enhancement (PSFE)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AEB316A0-B55D-49A0-9849-C129C94C82FB}" type="parTrans" cxnId="{FE1F6DC8-D622-457D-B654-3384D76C91FB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C73B4E-E678-4D96-9216-787ADF7E67DF}" type="sibTrans" cxnId="{FE1F6DC8-D622-457D-B654-3384D76C91FB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C94EE1-5322-402A-9968-9AA4AC56CD71}">
      <dgm:prSet phldrT="[Text]" custT="1"/>
      <dgm:spPr>
        <a:xfrm>
          <a:off x="518" y="2269237"/>
          <a:ext cx="2259401" cy="1129700"/>
        </a:xfrm>
        <a:solidFill>
          <a:srgbClr val="00B1A9"/>
        </a:solidFill>
      </dgm:spPr>
      <dgm:t>
        <a:bodyPr/>
        <a:lstStyle/>
        <a:p>
          <a:pPr>
            <a:buNone/>
          </a:pPr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Leadership &amp;</a:t>
          </a:r>
        </a:p>
        <a:p>
          <a:pPr>
            <a:buNone/>
          </a:pPr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 Accountability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48AA50E5-1782-47ED-B393-24334F52F9C0}" type="parTrans" cxnId="{6DB0186C-FA69-45A7-8EC0-C48F29E7E716}">
      <dgm:prSet/>
      <dgm:spPr>
        <a:xfrm>
          <a:off x="1130219" y="1794762"/>
          <a:ext cx="2733876" cy="474474"/>
        </a:xfrm>
      </dgm:spPr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D16CDF-5F6A-4252-A29E-8B19A3F50D28}" type="sibTrans" cxnId="{6DB0186C-FA69-45A7-8EC0-C48F29E7E716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B24FC3-A4BB-4514-BC5E-471E6C4EE520}">
      <dgm:prSet phldrT="[Text]" custT="1"/>
      <dgm:spPr>
        <a:xfrm>
          <a:off x="2734395" y="2269237"/>
          <a:ext cx="2259401" cy="1129700"/>
        </a:xfrm>
        <a:solidFill>
          <a:srgbClr val="00B1A9"/>
        </a:solidFill>
      </dgm:spPr>
      <dgm:t>
        <a:bodyPr/>
        <a:lstStyle/>
        <a:p>
          <a:pPr>
            <a:buNone/>
          </a:pPr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Risk Visibility &amp; </a:t>
          </a:r>
        </a:p>
        <a:p>
          <a:pPr>
            <a:buNone/>
          </a:pPr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Timely Escalation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E39A919D-80A9-458B-BC76-255AB9C5AD36}" type="parTrans" cxnId="{7B884901-DC13-4075-A4AB-B19471474AD6}">
      <dgm:prSet/>
      <dgm:spPr>
        <a:xfrm>
          <a:off x="3818375" y="1794762"/>
          <a:ext cx="91440" cy="474474"/>
        </a:xfrm>
      </dgm:spPr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69279E-A97A-417E-91ED-FEC3D6ABE67C}" type="sibTrans" cxnId="{7B884901-DC13-4075-A4AB-B19471474AD6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380BE-A17B-4286-82DA-ED8952164314}">
      <dgm:prSet phldrT="[Text]" custT="1"/>
      <dgm:spPr>
        <a:xfrm>
          <a:off x="5468271" y="2269237"/>
          <a:ext cx="2259401" cy="1129700"/>
        </a:xfrm>
        <a:solidFill>
          <a:srgbClr val="00B1A9"/>
        </a:solidFill>
      </dgm:spPr>
      <dgm:t>
        <a:bodyPr/>
        <a:lstStyle/>
        <a:p>
          <a:pPr>
            <a:buNone/>
          </a:pPr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System </a:t>
          </a:r>
        </a:p>
        <a:p>
          <a:pPr>
            <a:buNone/>
          </a:pPr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Enhancement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C507541C-2EF7-47BE-A1D1-E1FEA5E99DC6}" type="parTrans" cxnId="{667A6781-4C84-42AF-9C68-48E555E57C2D}">
      <dgm:prSet/>
      <dgm:spPr>
        <a:xfrm>
          <a:off x="3864095" y="1794762"/>
          <a:ext cx="2733876" cy="474474"/>
        </a:xfrm>
      </dgm:spPr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9B13C2-CEC1-44C8-92A3-56387362EB0D}" type="sibTrans" cxnId="{667A6781-4C84-42AF-9C68-48E555E57C2D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6637EC-FDC8-4B0B-8BC4-930BB4D8E700}" type="pres">
      <dgm:prSet presAssocID="{72CFEB1E-42A9-4F63-88FF-7F6DB772C7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A7F155-4425-4B87-8F5E-7486BCBF8728}" type="pres">
      <dgm:prSet presAssocID="{AA00C1AD-A2AC-4B77-85AE-A70D2483575E}" presName="hierRoot1" presStyleCnt="0">
        <dgm:presLayoutVars>
          <dgm:hierBranch val="init"/>
        </dgm:presLayoutVars>
      </dgm:prSet>
      <dgm:spPr/>
    </dgm:pt>
    <dgm:pt modelId="{42C60786-005B-45C4-8B46-7E4A0DE18173}" type="pres">
      <dgm:prSet presAssocID="{AA00C1AD-A2AC-4B77-85AE-A70D2483575E}" presName="rootComposite1" presStyleCnt="0"/>
      <dgm:spPr/>
    </dgm:pt>
    <dgm:pt modelId="{22932C8C-9DC0-4583-B3F2-C5621776F130}" type="pres">
      <dgm:prSet presAssocID="{AA00C1AD-A2AC-4B77-85AE-A70D2483575E}" presName="rootText1" presStyleLbl="node0" presStyleIdx="0" presStyleCnt="1">
        <dgm:presLayoutVars>
          <dgm:chPref val="3"/>
        </dgm:presLayoutVars>
      </dgm:prSet>
      <dgm:spPr/>
    </dgm:pt>
    <dgm:pt modelId="{DC51D42A-FDD4-4DFB-A8D5-24C70E1C11CF}" type="pres">
      <dgm:prSet presAssocID="{AA00C1AD-A2AC-4B77-85AE-A70D2483575E}" presName="rootConnector1" presStyleLbl="node1" presStyleIdx="0" presStyleCnt="0"/>
      <dgm:spPr/>
    </dgm:pt>
    <dgm:pt modelId="{DA0310BF-2B90-453C-BAEA-6A2FD5CF5488}" type="pres">
      <dgm:prSet presAssocID="{AA00C1AD-A2AC-4B77-85AE-A70D2483575E}" presName="hierChild2" presStyleCnt="0"/>
      <dgm:spPr/>
    </dgm:pt>
    <dgm:pt modelId="{A0D4FD60-0734-47A4-B6C8-FFEF14705D94}" type="pres">
      <dgm:prSet presAssocID="{48AA50E5-1782-47ED-B393-24334F52F9C0}" presName="Name37" presStyleLbl="parChTrans1D2" presStyleIdx="0" presStyleCnt="3"/>
      <dgm:spPr/>
    </dgm:pt>
    <dgm:pt modelId="{CB8CD3CC-79BC-4763-8C15-8F76146A0231}" type="pres">
      <dgm:prSet presAssocID="{65C94EE1-5322-402A-9968-9AA4AC56CD71}" presName="hierRoot2" presStyleCnt="0">
        <dgm:presLayoutVars>
          <dgm:hierBranch val="init"/>
        </dgm:presLayoutVars>
      </dgm:prSet>
      <dgm:spPr/>
    </dgm:pt>
    <dgm:pt modelId="{CDB0337B-7D9D-44FF-AC26-96CD29CAF69A}" type="pres">
      <dgm:prSet presAssocID="{65C94EE1-5322-402A-9968-9AA4AC56CD71}" presName="rootComposite" presStyleCnt="0"/>
      <dgm:spPr/>
    </dgm:pt>
    <dgm:pt modelId="{2A88AEF3-CD31-4737-8E8B-9F17270AB43C}" type="pres">
      <dgm:prSet presAssocID="{65C94EE1-5322-402A-9968-9AA4AC56CD71}" presName="rootText" presStyleLbl="node2" presStyleIdx="0" presStyleCnt="3">
        <dgm:presLayoutVars>
          <dgm:chPref val="3"/>
        </dgm:presLayoutVars>
      </dgm:prSet>
      <dgm:spPr/>
    </dgm:pt>
    <dgm:pt modelId="{761477D7-2975-4C37-BDC5-293CDA8B71B1}" type="pres">
      <dgm:prSet presAssocID="{65C94EE1-5322-402A-9968-9AA4AC56CD71}" presName="rootConnector" presStyleLbl="node2" presStyleIdx="0" presStyleCnt="3"/>
      <dgm:spPr/>
    </dgm:pt>
    <dgm:pt modelId="{668BD051-7B8D-4C91-BEFE-ECA77351A86E}" type="pres">
      <dgm:prSet presAssocID="{65C94EE1-5322-402A-9968-9AA4AC56CD71}" presName="hierChild4" presStyleCnt="0"/>
      <dgm:spPr/>
    </dgm:pt>
    <dgm:pt modelId="{D9501D2A-FDCB-4AEC-A345-317E8679B08E}" type="pres">
      <dgm:prSet presAssocID="{65C94EE1-5322-402A-9968-9AA4AC56CD71}" presName="hierChild5" presStyleCnt="0"/>
      <dgm:spPr/>
    </dgm:pt>
    <dgm:pt modelId="{92726C72-1FCC-415A-85FB-E850E3862315}" type="pres">
      <dgm:prSet presAssocID="{E39A919D-80A9-458B-BC76-255AB9C5AD36}" presName="Name37" presStyleLbl="parChTrans1D2" presStyleIdx="1" presStyleCnt="3"/>
      <dgm:spPr/>
    </dgm:pt>
    <dgm:pt modelId="{F874C7E4-430D-4922-BE79-657883F5B730}" type="pres">
      <dgm:prSet presAssocID="{F9B24FC3-A4BB-4514-BC5E-471E6C4EE520}" presName="hierRoot2" presStyleCnt="0">
        <dgm:presLayoutVars>
          <dgm:hierBranch val="init"/>
        </dgm:presLayoutVars>
      </dgm:prSet>
      <dgm:spPr/>
    </dgm:pt>
    <dgm:pt modelId="{57427491-2630-4CD7-8379-4DCB47A45FD1}" type="pres">
      <dgm:prSet presAssocID="{F9B24FC3-A4BB-4514-BC5E-471E6C4EE520}" presName="rootComposite" presStyleCnt="0"/>
      <dgm:spPr/>
    </dgm:pt>
    <dgm:pt modelId="{E2E72FD1-8709-4210-B118-E35AF3B0FDCF}" type="pres">
      <dgm:prSet presAssocID="{F9B24FC3-A4BB-4514-BC5E-471E6C4EE520}" presName="rootText" presStyleLbl="node2" presStyleIdx="1" presStyleCnt="3">
        <dgm:presLayoutVars>
          <dgm:chPref val="3"/>
        </dgm:presLayoutVars>
      </dgm:prSet>
      <dgm:spPr/>
    </dgm:pt>
    <dgm:pt modelId="{5C388897-651D-44A1-B130-ADC7A78BDF55}" type="pres">
      <dgm:prSet presAssocID="{F9B24FC3-A4BB-4514-BC5E-471E6C4EE520}" presName="rootConnector" presStyleLbl="node2" presStyleIdx="1" presStyleCnt="3"/>
      <dgm:spPr/>
    </dgm:pt>
    <dgm:pt modelId="{7B3B8AFF-3581-4913-AFE3-A0FFB12A0685}" type="pres">
      <dgm:prSet presAssocID="{F9B24FC3-A4BB-4514-BC5E-471E6C4EE520}" presName="hierChild4" presStyleCnt="0"/>
      <dgm:spPr/>
    </dgm:pt>
    <dgm:pt modelId="{93627502-F1D3-47FC-826F-6CF227DAAF53}" type="pres">
      <dgm:prSet presAssocID="{F9B24FC3-A4BB-4514-BC5E-471E6C4EE520}" presName="hierChild5" presStyleCnt="0"/>
      <dgm:spPr/>
    </dgm:pt>
    <dgm:pt modelId="{ABAABA57-0233-4056-B804-862F606E248D}" type="pres">
      <dgm:prSet presAssocID="{C507541C-2EF7-47BE-A1D1-E1FEA5E99DC6}" presName="Name37" presStyleLbl="parChTrans1D2" presStyleIdx="2" presStyleCnt="3"/>
      <dgm:spPr/>
    </dgm:pt>
    <dgm:pt modelId="{CE10585F-618A-4119-85FE-4E9E37DEAB25}" type="pres">
      <dgm:prSet presAssocID="{7F8380BE-A17B-4286-82DA-ED8952164314}" presName="hierRoot2" presStyleCnt="0">
        <dgm:presLayoutVars>
          <dgm:hierBranch val="init"/>
        </dgm:presLayoutVars>
      </dgm:prSet>
      <dgm:spPr/>
    </dgm:pt>
    <dgm:pt modelId="{F8D4960C-071C-4DE8-A144-6089B2872C2E}" type="pres">
      <dgm:prSet presAssocID="{7F8380BE-A17B-4286-82DA-ED8952164314}" presName="rootComposite" presStyleCnt="0"/>
      <dgm:spPr/>
    </dgm:pt>
    <dgm:pt modelId="{22D7E635-A82C-41F8-AF26-65F0290C4D7D}" type="pres">
      <dgm:prSet presAssocID="{7F8380BE-A17B-4286-82DA-ED8952164314}" presName="rootText" presStyleLbl="node2" presStyleIdx="2" presStyleCnt="3">
        <dgm:presLayoutVars>
          <dgm:chPref val="3"/>
        </dgm:presLayoutVars>
      </dgm:prSet>
      <dgm:spPr/>
    </dgm:pt>
    <dgm:pt modelId="{F60FF194-76CE-4E7D-9A4E-7AD974F305F6}" type="pres">
      <dgm:prSet presAssocID="{7F8380BE-A17B-4286-82DA-ED8952164314}" presName="rootConnector" presStyleLbl="node2" presStyleIdx="2" presStyleCnt="3"/>
      <dgm:spPr/>
    </dgm:pt>
    <dgm:pt modelId="{754E9A53-5DB8-4873-977F-536566F8E384}" type="pres">
      <dgm:prSet presAssocID="{7F8380BE-A17B-4286-82DA-ED8952164314}" presName="hierChild4" presStyleCnt="0"/>
      <dgm:spPr/>
    </dgm:pt>
    <dgm:pt modelId="{32AF6990-14DE-41C8-BC52-5377B454AF9B}" type="pres">
      <dgm:prSet presAssocID="{7F8380BE-A17B-4286-82DA-ED8952164314}" presName="hierChild5" presStyleCnt="0"/>
      <dgm:spPr/>
    </dgm:pt>
    <dgm:pt modelId="{C69B8714-760F-458E-A467-B10166C83330}" type="pres">
      <dgm:prSet presAssocID="{AA00C1AD-A2AC-4B77-85AE-A70D2483575E}" presName="hierChild3" presStyleCnt="0"/>
      <dgm:spPr/>
    </dgm:pt>
  </dgm:ptLst>
  <dgm:cxnLst>
    <dgm:cxn modelId="{7B884901-DC13-4075-A4AB-B19471474AD6}" srcId="{AA00C1AD-A2AC-4B77-85AE-A70D2483575E}" destId="{F9B24FC3-A4BB-4514-BC5E-471E6C4EE520}" srcOrd="1" destOrd="0" parTransId="{E39A919D-80A9-458B-BC76-255AB9C5AD36}" sibTransId="{0269279E-A97A-417E-91ED-FEC3D6ABE67C}"/>
    <dgm:cxn modelId="{BE15FB12-E09A-40DD-819F-1D9AE1405C8B}" type="presOf" srcId="{F9B24FC3-A4BB-4514-BC5E-471E6C4EE520}" destId="{5C388897-651D-44A1-B130-ADC7A78BDF55}" srcOrd="1" destOrd="0" presId="urn:microsoft.com/office/officeart/2005/8/layout/orgChart1"/>
    <dgm:cxn modelId="{1EEDD02E-B760-4A1B-94E5-74106193357A}" type="presOf" srcId="{72CFEB1E-42A9-4F63-88FF-7F6DB772C726}" destId="{1F6637EC-FDC8-4B0B-8BC4-930BB4D8E700}" srcOrd="0" destOrd="0" presId="urn:microsoft.com/office/officeart/2005/8/layout/orgChart1"/>
    <dgm:cxn modelId="{27873130-DAC3-49EF-8EA3-AF3B6B37CFDF}" type="presOf" srcId="{C507541C-2EF7-47BE-A1D1-E1FEA5E99DC6}" destId="{ABAABA57-0233-4056-B804-862F606E248D}" srcOrd="0" destOrd="0" presId="urn:microsoft.com/office/officeart/2005/8/layout/orgChart1"/>
    <dgm:cxn modelId="{7CFD0D33-84C4-462D-B07C-C216E2623513}" type="presOf" srcId="{7F8380BE-A17B-4286-82DA-ED8952164314}" destId="{F60FF194-76CE-4E7D-9A4E-7AD974F305F6}" srcOrd="1" destOrd="0" presId="urn:microsoft.com/office/officeart/2005/8/layout/orgChart1"/>
    <dgm:cxn modelId="{506FBE36-D583-4D55-972B-3D1481C313DD}" type="presOf" srcId="{7F8380BE-A17B-4286-82DA-ED8952164314}" destId="{22D7E635-A82C-41F8-AF26-65F0290C4D7D}" srcOrd="0" destOrd="0" presId="urn:microsoft.com/office/officeart/2005/8/layout/orgChart1"/>
    <dgm:cxn modelId="{7B00386B-BFE4-4BC9-9086-2DD33DBC9FC6}" type="presOf" srcId="{48AA50E5-1782-47ED-B393-24334F52F9C0}" destId="{A0D4FD60-0734-47A4-B6C8-FFEF14705D94}" srcOrd="0" destOrd="0" presId="urn:microsoft.com/office/officeart/2005/8/layout/orgChart1"/>
    <dgm:cxn modelId="{6DB0186C-FA69-45A7-8EC0-C48F29E7E716}" srcId="{AA00C1AD-A2AC-4B77-85AE-A70D2483575E}" destId="{65C94EE1-5322-402A-9968-9AA4AC56CD71}" srcOrd="0" destOrd="0" parTransId="{48AA50E5-1782-47ED-B393-24334F52F9C0}" sibTransId="{68D16CDF-5F6A-4252-A29E-8B19A3F50D28}"/>
    <dgm:cxn modelId="{667A6781-4C84-42AF-9C68-48E555E57C2D}" srcId="{AA00C1AD-A2AC-4B77-85AE-A70D2483575E}" destId="{7F8380BE-A17B-4286-82DA-ED8952164314}" srcOrd="2" destOrd="0" parTransId="{C507541C-2EF7-47BE-A1D1-E1FEA5E99DC6}" sibTransId="{019B13C2-CEC1-44C8-92A3-56387362EB0D}"/>
    <dgm:cxn modelId="{7E6B308E-CE5A-40C7-8B4B-A11347F6C022}" type="presOf" srcId="{E39A919D-80A9-458B-BC76-255AB9C5AD36}" destId="{92726C72-1FCC-415A-85FB-E850E3862315}" srcOrd="0" destOrd="0" presId="urn:microsoft.com/office/officeart/2005/8/layout/orgChart1"/>
    <dgm:cxn modelId="{2E850AA6-4F26-4E59-A1A1-9CF3529CA3ED}" type="presOf" srcId="{F9B24FC3-A4BB-4514-BC5E-471E6C4EE520}" destId="{E2E72FD1-8709-4210-B118-E35AF3B0FDCF}" srcOrd="0" destOrd="0" presId="urn:microsoft.com/office/officeart/2005/8/layout/orgChart1"/>
    <dgm:cxn modelId="{58643DA9-4CED-44CD-94F6-6C9204E5603F}" type="presOf" srcId="{65C94EE1-5322-402A-9968-9AA4AC56CD71}" destId="{2A88AEF3-CD31-4737-8E8B-9F17270AB43C}" srcOrd="0" destOrd="0" presId="urn:microsoft.com/office/officeart/2005/8/layout/orgChart1"/>
    <dgm:cxn modelId="{A6A609AA-A027-4B2F-8E98-26B637A980B0}" type="presOf" srcId="{AA00C1AD-A2AC-4B77-85AE-A70D2483575E}" destId="{DC51D42A-FDD4-4DFB-A8D5-24C70E1C11CF}" srcOrd="1" destOrd="0" presId="urn:microsoft.com/office/officeart/2005/8/layout/orgChart1"/>
    <dgm:cxn modelId="{FE1F6DC8-D622-457D-B654-3384D76C91FB}" srcId="{72CFEB1E-42A9-4F63-88FF-7F6DB772C726}" destId="{AA00C1AD-A2AC-4B77-85AE-A70D2483575E}" srcOrd="0" destOrd="0" parTransId="{AEB316A0-B55D-49A0-9849-C129C94C82FB}" sibTransId="{4BC73B4E-E678-4D96-9216-787ADF7E67DF}"/>
    <dgm:cxn modelId="{F714FDDB-BF8D-43EB-8407-1DFD31913BC7}" type="presOf" srcId="{65C94EE1-5322-402A-9968-9AA4AC56CD71}" destId="{761477D7-2975-4C37-BDC5-293CDA8B71B1}" srcOrd="1" destOrd="0" presId="urn:microsoft.com/office/officeart/2005/8/layout/orgChart1"/>
    <dgm:cxn modelId="{46A2CDED-58E3-4623-AC10-ECA2FAB7EEDE}" type="presOf" srcId="{AA00C1AD-A2AC-4B77-85AE-A70D2483575E}" destId="{22932C8C-9DC0-4583-B3F2-C5621776F130}" srcOrd="0" destOrd="0" presId="urn:microsoft.com/office/officeart/2005/8/layout/orgChart1"/>
    <dgm:cxn modelId="{3730046D-78E6-4541-AB7C-6B1DD93D9E24}" type="presParOf" srcId="{1F6637EC-FDC8-4B0B-8BC4-930BB4D8E700}" destId="{31A7F155-4425-4B87-8F5E-7486BCBF8728}" srcOrd="0" destOrd="0" presId="urn:microsoft.com/office/officeart/2005/8/layout/orgChart1"/>
    <dgm:cxn modelId="{B44CDEE5-D94F-47F1-96E1-EF6A4EAA5395}" type="presParOf" srcId="{31A7F155-4425-4B87-8F5E-7486BCBF8728}" destId="{42C60786-005B-45C4-8B46-7E4A0DE18173}" srcOrd="0" destOrd="0" presId="urn:microsoft.com/office/officeart/2005/8/layout/orgChart1"/>
    <dgm:cxn modelId="{169F99D0-ED72-44C2-8DC8-E0A97D571D97}" type="presParOf" srcId="{42C60786-005B-45C4-8B46-7E4A0DE18173}" destId="{22932C8C-9DC0-4583-B3F2-C5621776F130}" srcOrd="0" destOrd="0" presId="urn:microsoft.com/office/officeart/2005/8/layout/orgChart1"/>
    <dgm:cxn modelId="{C0EAC74E-BAD1-4154-884C-7FBE97524AD5}" type="presParOf" srcId="{42C60786-005B-45C4-8B46-7E4A0DE18173}" destId="{DC51D42A-FDD4-4DFB-A8D5-24C70E1C11CF}" srcOrd="1" destOrd="0" presId="urn:microsoft.com/office/officeart/2005/8/layout/orgChart1"/>
    <dgm:cxn modelId="{6B7B18AB-F9C3-4379-8E16-C18EB81E755B}" type="presParOf" srcId="{31A7F155-4425-4B87-8F5E-7486BCBF8728}" destId="{DA0310BF-2B90-453C-BAEA-6A2FD5CF5488}" srcOrd="1" destOrd="0" presId="urn:microsoft.com/office/officeart/2005/8/layout/orgChart1"/>
    <dgm:cxn modelId="{C591394D-E46F-4BD6-9DA6-BE265554FC41}" type="presParOf" srcId="{DA0310BF-2B90-453C-BAEA-6A2FD5CF5488}" destId="{A0D4FD60-0734-47A4-B6C8-FFEF14705D94}" srcOrd="0" destOrd="0" presId="urn:microsoft.com/office/officeart/2005/8/layout/orgChart1"/>
    <dgm:cxn modelId="{1A795735-F537-4660-ABF2-8B3452BA06EE}" type="presParOf" srcId="{DA0310BF-2B90-453C-BAEA-6A2FD5CF5488}" destId="{CB8CD3CC-79BC-4763-8C15-8F76146A0231}" srcOrd="1" destOrd="0" presId="urn:microsoft.com/office/officeart/2005/8/layout/orgChart1"/>
    <dgm:cxn modelId="{3B491F6F-6985-4963-941D-642F22C29124}" type="presParOf" srcId="{CB8CD3CC-79BC-4763-8C15-8F76146A0231}" destId="{CDB0337B-7D9D-44FF-AC26-96CD29CAF69A}" srcOrd="0" destOrd="0" presId="urn:microsoft.com/office/officeart/2005/8/layout/orgChart1"/>
    <dgm:cxn modelId="{B3774BE4-48DB-4B23-A44C-552212542AD0}" type="presParOf" srcId="{CDB0337B-7D9D-44FF-AC26-96CD29CAF69A}" destId="{2A88AEF3-CD31-4737-8E8B-9F17270AB43C}" srcOrd="0" destOrd="0" presId="urn:microsoft.com/office/officeart/2005/8/layout/orgChart1"/>
    <dgm:cxn modelId="{B2254712-6A59-464E-B810-FA8156A8260E}" type="presParOf" srcId="{CDB0337B-7D9D-44FF-AC26-96CD29CAF69A}" destId="{761477D7-2975-4C37-BDC5-293CDA8B71B1}" srcOrd="1" destOrd="0" presId="urn:microsoft.com/office/officeart/2005/8/layout/orgChart1"/>
    <dgm:cxn modelId="{12E31405-E9A7-4D3E-872B-53B88E32B93D}" type="presParOf" srcId="{CB8CD3CC-79BC-4763-8C15-8F76146A0231}" destId="{668BD051-7B8D-4C91-BEFE-ECA77351A86E}" srcOrd="1" destOrd="0" presId="urn:microsoft.com/office/officeart/2005/8/layout/orgChart1"/>
    <dgm:cxn modelId="{AFA4E292-B9F1-4E4B-B567-7915596A56D8}" type="presParOf" srcId="{CB8CD3CC-79BC-4763-8C15-8F76146A0231}" destId="{D9501D2A-FDCB-4AEC-A345-317E8679B08E}" srcOrd="2" destOrd="0" presId="urn:microsoft.com/office/officeart/2005/8/layout/orgChart1"/>
    <dgm:cxn modelId="{E63CDECB-AA30-4E0A-A383-02A631812E97}" type="presParOf" srcId="{DA0310BF-2B90-453C-BAEA-6A2FD5CF5488}" destId="{92726C72-1FCC-415A-85FB-E850E3862315}" srcOrd="2" destOrd="0" presId="urn:microsoft.com/office/officeart/2005/8/layout/orgChart1"/>
    <dgm:cxn modelId="{3E150978-27D5-484D-9A22-2BB2B9A0C982}" type="presParOf" srcId="{DA0310BF-2B90-453C-BAEA-6A2FD5CF5488}" destId="{F874C7E4-430D-4922-BE79-657883F5B730}" srcOrd="3" destOrd="0" presId="urn:microsoft.com/office/officeart/2005/8/layout/orgChart1"/>
    <dgm:cxn modelId="{6199BB25-5ACE-41EA-B90A-29D66AD82B83}" type="presParOf" srcId="{F874C7E4-430D-4922-BE79-657883F5B730}" destId="{57427491-2630-4CD7-8379-4DCB47A45FD1}" srcOrd="0" destOrd="0" presId="urn:microsoft.com/office/officeart/2005/8/layout/orgChart1"/>
    <dgm:cxn modelId="{F0171C6D-BCA2-423D-B46E-C045E296B26E}" type="presParOf" srcId="{57427491-2630-4CD7-8379-4DCB47A45FD1}" destId="{E2E72FD1-8709-4210-B118-E35AF3B0FDCF}" srcOrd="0" destOrd="0" presId="urn:microsoft.com/office/officeart/2005/8/layout/orgChart1"/>
    <dgm:cxn modelId="{ED4A6D8D-4D81-4445-901A-032A2BF22CB0}" type="presParOf" srcId="{57427491-2630-4CD7-8379-4DCB47A45FD1}" destId="{5C388897-651D-44A1-B130-ADC7A78BDF55}" srcOrd="1" destOrd="0" presId="urn:microsoft.com/office/officeart/2005/8/layout/orgChart1"/>
    <dgm:cxn modelId="{D3FB29A1-B355-45B7-A8F1-C58473406027}" type="presParOf" srcId="{F874C7E4-430D-4922-BE79-657883F5B730}" destId="{7B3B8AFF-3581-4913-AFE3-A0FFB12A0685}" srcOrd="1" destOrd="0" presId="urn:microsoft.com/office/officeart/2005/8/layout/orgChart1"/>
    <dgm:cxn modelId="{38BE8D29-FED1-4A18-B005-3E22727F800C}" type="presParOf" srcId="{F874C7E4-430D-4922-BE79-657883F5B730}" destId="{93627502-F1D3-47FC-826F-6CF227DAAF53}" srcOrd="2" destOrd="0" presId="urn:microsoft.com/office/officeart/2005/8/layout/orgChart1"/>
    <dgm:cxn modelId="{ABFE3F59-E996-426F-9D61-5758F2FA0233}" type="presParOf" srcId="{DA0310BF-2B90-453C-BAEA-6A2FD5CF5488}" destId="{ABAABA57-0233-4056-B804-862F606E248D}" srcOrd="4" destOrd="0" presId="urn:microsoft.com/office/officeart/2005/8/layout/orgChart1"/>
    <dgm:cxn modelId="{DCCE7901-9EC1-42CD-92DA-52BE5CFF2253}" type="presParOf" srcId="{DA0310BF-2B90-453C-BAEA-6A2FD5CF5488}" destId="{CE10585F-618A-4119-85FE-4E9E37DEAB25}" srcOrd="5" destOrd="0" presId="urn:microsoft.com/office/officeart/2005/8/layout/orgChart1"/>
    <dgm:cxn modelId="{75C87559-92B4-4B06-8CBB-2F2D68686434}" type="presParOf" srcId="{CE10585F-618A-4119-85FE-4E9E37DEAB25}" destId="{F8D4960C-071C-4DE8-A144-6089B2872C2E}" srcOrd="0" destOrd="0" presId="urn:microsoft.com/office/officeart/2005/8/layout/orgChart1"/>
    <dgm:cxn modelId="{640CF04C-147F-47A6-B48C-CE05FE0F5130}" type="presParOf" srcId="{F8D4960C-071C-4DE8-A144-6089B2872C2E}" destId="{22D7E635-A82C-41F8-AF26-65F0290C4D7D}" srcOrd="0" destOrd="0" presId="urn:microsoft.com/office/officeart/2005/8/layout/orgChart1"/>
    <dgm:cxn modelId="{28A0EE94-9400-4633-9205-DD1FF7C220D4}" type="presParOf" srcId="{F8D4960C-071C-4DE8-A144-6089B2872C2E}" destId="{F60FF194-76CE-4E7D-9A4E-7AD974F305F6}" srcOrd="1" destOrd="0" presId="urn:microsoft.com/office/officeart/2005/8/layout/orgChart1"/>
    <dgm:cxn modelId="{E63F5535-CFC2-4C82-A35F-37083AE5D710}" type="presParOf" srcId="{CE10585F-618A-4119-85FE-4E9E37DEAB25}" destId="{754E9A53-5DB8-4873-977F-536566F8E384}" srcOrd="1" destOrd="0" presId="urn:microsoft.com/office/officeart/2005/8/layout/orgChart1"/>
    <dgm:cxn modelId="{D1759D63-35C5-4FA5-8BC1-2D5A5BEF0919}" type="presParOf" srcId="{CE10585F-618A-4119-85FE-4E9E37DEAB25}" destId="{32AF6990-14DE-41C8-BC52-5377B454AF9B}" srcOrd="2" destOrd="0" presId="urn:microsoft.com/office/officeart/2005/8/layout/orgChart1"/>
    <dgm:cxn modelId="{3982C553-C762-4C0E-9FD4-9C5C46850D80}" type="presParOf" srcId="{31A7F155-4425-4B87-8F5E-7486BCBF8728}" destId="{C69B8714-760F-458E-A467-B10166C83330}" srcOrd="2" destOrd="0" presId="urn:microsoft.com/office/officeart/2005/8/layout/orgChart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94AE58-3F1E-439D-930B-A554AD919C9C}" type="doc">
      <dgm:prSet loTypeId="urn:microsoft.com/office/officeart/2005/8/layout/pyramid1" loCatId="pyramid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46D66B87-E1AD-421C-B1E8-E502C3BB36DA}">
      <dgm:prSet phldrT="[Text]" custT="1"/>
      <dgm:spPr>
        <a:xfrm>
          <a:off x="2387313" y="50651"/>
          <a:ext cx="1649164" cy="1430844"/>
        </a:xfrm>
        <a:prstGeom prst="trapezoid">
          <a:avLst>
            <a:gd name="adj" fmla="val 56308"/>
          </a:avLst>
        </a:prstGeom>
        <a:gradFill rotWithShape="0">
          <a:gsLst>
            <a:gs pos="0">
              <a:srgbClr val="5B9BD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ClrTx/>
            <a:buSzTx/>
            <a:buFontTx/>
            <a:buNone/>
          </a:pPr>
          <a:endParaRPr kumimoji="0" lang="en-US" sz="1800" b="0" i="0" u="sng" strike="noStrike" cap="none" spc="0" normalizeH="0" baseline="0" noProof="0" dirty="0">
            <a:ln/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Museo Sans 300"/>
            <a:ea typeface="+mn-ea"/>
            <a:cs typeface="+mn-cs"/>
          </a:endParaRPr>
        </a:p>
        <a:p>
          <a:pPr>
            <a:buClrTx/>
            <a:buSzTx/>
            <a:buFontTx/>
            <a:buNone/>
          </a:pPr>
          <a:endParaRPr kumimoji="0" lang="en-US" sz="1800" b="0" i="0" u="sng" strike="noStrike" cap="none" spc="0" normalizeH="0" baseline="0" noProof="0" dirty="0">
            <a:ln/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Museo Sans 300"/>
            <a:ea typeface="+mn-ea"/>
            <a:cs typeface="+mn-cs"/>
          </a:endParaRPr>
        </a:p>
        <a:p>
          <a:pPr>
            <a:buClrTx/>
            <a:buSzTx/>
            <a:buFontTx/>
            <a:buNone/>
          </a:pPr>
          <a:endParaRPr kumimoji="0" lang="en-US" sz="100" b="0" i="0" u="sng" strike="noStrike" cap="none" spc="0" normalizeH="0" baseline="0" noProof="0" dirty="0">
            <a:ln/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Museo Sans 300"/>
            <a:ea typeface="+mn-ea"/>
            <a:cs typeface="+mn-cs"/>
          </a:endParaRPr>
        </a:p>
      </dgm:t>
    </dgm:pt>
    <dgm:pt modelId="{B9A27630-FF94-4679-8868-34A0027D21D0}" type="parTrans" cxnId="{A4C68762-F531-466A-B6F3-A51C589D393F}">
      <dgm:prSet/>
      <dgm:spPr/>
      <dgm:t>
        <a:bodyPr/>
        <a:lstStyle/>
        <a:p>
          <a:endParaRPr lang="en-US"/>
        </a:p>
      </dgm:t>
    </dgm:pt>
    <dgm:pt modelId="{A14E3CAD-C56C-4BEA-A626-4CF35F6BF8C6}" type="sibTrans" cxnId="{A4C68762-F531-466A-B6F3-A51C589D393F}">
      <dgm:prSet/>
      <dgm:spPr/>
      <dgm:t>
        <a:bodyPr/>
        <a:lstStyle/>
        <a:p>
          <a:endParaRPr lang="en-US"/>
        </a:p>
      </dgm:t>
    </dgm:pt>
    <dgm:pt modelId="{35E053E1-088E-4130-95D6-3E5AC8BEAC9E}">
      <dgm:prSet phldrT="[Text]" custT="1"/>
      <dgm:spPr>
        <a:xfrm>
          <a:off x="1601822" y="1460048"/>
          <a:ext cx="3222723" cy="1430844"/>
        </a:xfrm>
        <a:prstGeom prst="trapezoid">
          <a:avLst>
            <a:gd name="adj" fmla="val 56308"/>
          </a:avLst>
        </a:prstGeom>
        <a:gradFill rotWithShape="0">
          <a:gsLst>
            <a:gs pos="0">
              <a:srgbClr val="5B9BD5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rgbClr>
            </a:gs>
            <a:gs pos="50000">
              <a:srgbClr val="5B9BD5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rgbClr>
            </a:gs>
            <a:gs pos="100000">
              <a:srgbClr val="5B9BD5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ClrTx/>
            <a:buSzTx/>
            <a:buFontTx/>
            <a:buNone/>
          </a:pPr>
          <a:endParaRPr lang="en-US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3C6E250-888C-4BEC-B638-D9562688E438}" type="parTrans" cxnId="{681F849C-46CC-442B-8723-4A2D50121D78}">
      <dgm:prSet/>
      <dgm:spPr/>
      <dgm:t>
        <a:bodyPr/>
        <a:lstStyle/>
        <a:p>
          <a:endParaRPr lang="en-US"/>
        </a:p>
      </dgm:t>
    </dgm:pt>
    <dgm:pt modelId="{479DEE86-9A23-4469-B8FF-15FED2722A94}" type="sibTrans" cxnId="{681F849C-46CC-442B-8723-4A2D50121D78}">
      <dgm:prSet/>
      <dgm:spPr/>
      <dgm:t>
        <a:bodyPr/>
        <a:lstStyle/>
        <a:p>
          <a:endParaRPr lang="en-US"/>
        </a:p>
      </dgm:t>
    </dgm:pt>
    <dgm:pt modelId="{A7BC7626-E371-49FF-8555-ECDF2B80EEDE}">
      <dgm:prSet phldrT="[Text]" custT="1"/>
      <dgm:spPr>
        <a:xfrm>
          <a:off x="805680" y="2861689"/>
          <a:ext cx="4834085" cy="1430844"/>
        </a:xfrm>
        <a:prstGeom prst="trapezoid">
          <a:avLst>
            <a:gd name="adj" fmla="val 56308"/>
          </a:avLst>
        </a:prstGeom>
        <a:gradFill rotWithShape="0">
          <a:gsLst>
            <a:gs pos="0">
              <a:srgbClr val="5B9BD5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rgbClr>
            </a:gs>
            <a:gs pos="50000">
              <a:srgbClr val="5B9BD5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rgbClr>
            </a:gs>
            <a:gs pos="100000">
              <a:srgbClr val="5B9BD5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ClrTx/>
            <a:buSzTx/>
            <a:buFontTx/>
            <a:buNone/>
          </a:pPr>
          <a:r>
            <a:rPr kumimoji="0" lang="en-US" sz="1200" b="0" i="0" u="none" strike="noStrike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Museo Sans 300"/>
              <a:ea typeface="+mn-ea"/>
              <a:cs typeface="+mn-cs"/>
            </a:rPr>
            <a:t>.</a:t>
          </a:r>
        </a:p>
        <a:p>
          <a:pPr>
            <a:lnSpc>
              <a:spcPct val="100000"/>
            </a:lnSpc>
            <a:spcAft>
              <a:spcPts val="0"/>
            </a:spcAft>
            <a:buClrTx/>
            <a:buSzTx/>
            <a:buFontTx/>
            <a:buNone/>
          </a:pPr>
          <a:endParaRPr lang="en-US" sz="1000" b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B182925-CACA-4CDD-8BD5-F3EB1CF49911}" type="parTrans" cxnId="{F8124DFD-E57B-4380-ACAD-9C424D390287}">
      <dgm:prSet/>
      <dgm:spPr/>
      <dgm:t>
        <a:bodyPr/>
        <a:lstStyle/>
        <a:p>
          <a:endParaRPr lang="en-US"/>
        </a:p>
      </dgm:t>
    </dgm:pt>
    <dgm:pt modelId="{0CAC7D25-BFB3-415D-B7D1-E213120CAA82}" type="sibTrans" cxnId="{F8124DFD-E57B-4380-ACAD-9C424D390287}">
      <dgm:prSet/>
      <dgm:spPr/>
      <dgm:t>
        <a:bodyPr/>
        <a:lstStyle/>
        <a:p>
          <a:endParaRPr lang="en-US"/>
        </a:p>
      </dgm:t>
    </dgm:pt>
    <dgm:pt modelId="{E69D9C74-7BD4-498B-B40D-73B441FD838D}">
      <dgm:prSet/>
      <dgm:spPr>
        <a:xfrm>
          <a:off x="0" y="4292534"/>
          <a:ext cx="6445447" cy="1430844"/>
        </a:xfrm>
        <a:prstGeom prst="trapezoid">
          <a:avLst>
            <a:gd name="adj" fmla="val 56308"/>
          </a:avLst>
        </a:prstGeom>
        <a:gradFill rotWithShape="0">
          <a:gsLst>
            <a:gs pos="0">
              <a:srgbClr val="5B9BD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rgbClr>
            </a:gs>
            <a:gs pos="50000">
              <a:srgbClr val="5B9BD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rgbClr>
            </a:gs>
            <a:gs pos="100000">
              <a:srgbClr val="5B9BD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6C9D013-9377-4119-9F57-8FB5DE92C279}" type="parTrans" cxnId="{CC0C685C-428D-4108-8B8D-B79D1104A829}">
      <dgm:prSet/>
      <dgm:spPr/>
      <dgm:t>
        <a:bodyPr/>
        <a:lstStyle/>
        <a:p>
          <a:endParaRPr lang="en-US"/>
        </a:p>
      </dgm:t>
    </dgm:pt>
    <dgm:pt modelId="{CBA26CC0-5CB9-43CC-8ABF-BAEDD6218E48}" type="sibTrans" cxnId="{CC0C685C-428D-4108-8B8D-B79D1104A829}">
      <dgm:prSet/>
      <dgm:spPr/>
      <dgm:t>
        <a:bodyPr/>
        <a:lstStyle/>
        <a:p>
          <a:endParaRPr lang="en-US"/>
        </a:p>
      </dgm:t>
    </dgm:pt>
    <dgm:pt modelId="{3E72FB62-9B1A-4C14-B3F6-967B274076A7}" type="pres">
      <dgm:prSet presAssocID="{3394AE58-3F1E-439D-930B-A554AD919C9C}" presName="Name0" presStyleCnt="0">
        <dgm:presLayoutVars>
          <dgm:dir/>
          <dgm:animLvl val="lvl"/>
          <dgm:resizeHandles val="exact"/>
        </dgm:presLayoutVars>
      </dgm:prSet>
      <dgm:spPr/>
    </dgm:pt>
    <dgm:pt modelId="{D641CD76-0720-403F-BF63-B44B76357E28}" type="pres">
      <dgm:prSet presAssocID="{46D66B87-E1AD-421C-B1E8-E502C3BB36DA}" presName="Name8" presStyleCnt="0"/>
      <dgm:spPr/>
    </dgm:pt>
    <dgm:pt modelId="{EB1129CA-A0F1-450C-B8E0-E821853BC0D4}" type="pres">
      <dgm:prSet presAssocID="{46D66B87-E1AD-421C-B1E8-E502C3BB36DA}" presName="level" presStyleLbl="node1" presStyleIdx="0" presStyleCnt="4" custScaleX="102346" custLinFactNeighborX="-672" custLinFactNeighborY="3540">
        <dgm:presLayoutVars>
          <dgm:chMax val="1"/>
          <dgm:bulletEnabled val="1"/>
        </dgm:presLayoutVars>
      </dgm:prSet>
      <dgm:spPr/>
    </dgm:pt>
    <dgm:pt modelId="{68B1059F-BA84-4C2B-8D61-6DFD0FDB8453}" type="pres">
      <dgm:prSet presAssocID="{46D66B87-E1AD-421C-B1E8-E502C3BB36D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42FD709-B233-4DC4-921B-EDC63DE9C083}" type="pres">
      <dgm:prSet presAssocID="{35E053E1-088E-4130-95D6-3E5AC8BEAC9E}" presName="Name8" presStyleCnt="0"/>
      <dgm:spPr/>
    </dgm:pt>
    <dgm:pt modelId="{733ECCB2-F5A4-42F5-814A-274DD91957E1}" type="pres">
      <dgm:prSet presAssocID="{35E053E1-088E-4130-95D6-3E5AC8BEAC9E}" presName="level" presStyleLbl="node1" presStyleIdx="1" presStyleCnt="4" custLinFactNeighborX="-296" custLinFactNeighborY="2041">
        <dgm:presLayoutVars>
          <dgm:chMax val="1"/>
          <dgm:bulletEnabled val="1"/>
        </dgm:presLayoutVars>
      </dgm:prSet>
      <dgm:spPr/>
    </dgm:pt>
    <dgm:pt modelId="{3DAFF7E2-6FDF-49B2-BB0D-4E0B0BAE8E93}" type="pres">
      <dgm:prSet presAssocID="{35E053E1-088E-4130-95D6-3E5AC8BEAC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1FF6BDB-3FAB-4631-9D66-965975CC45F5}" type="pres">
      <dgm:prSet presAssocID="{A7BC7626-E371-49FF-8555-ECDF2B80EEDE}" presName="Name8" presStyleCnt="0"/>
      <dgm:spPr/>
    </dgm:pt>
    <dgm:pt modelId="{672195DF-5BF1-4DE5-9231-A730113D104C}" type="pres">
      <dgm:prSet presAssocID="{A7BC7626-E371-49FF-8555-ECDF2B80EEDE}" presName="level" presStyleLbl="node1" presStyleIdx="2" presStyleCnt="4" custLinFactNeighborX="0">
        <dgm:presLayoutVars>
          <dgm:chMax val="1"/>
          <dgm:bulletEnabled val="1"/>
        </dgm:presLayoutVars>
      </dgm:prSet>
      <dgm:spPr/>
    </dgm:pt>
    <dgm:pt modelId="{932FC485-AB19-4218-BE62-7533794602E2}" type="pres">
      <dgm:prSet presAssocID="{A7BC7626-E371-49FF-8555-ECDF2B80EED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B66EAC0-92D6-4F63-A788-2C383CAB1A73}" type="pres">
      <dgm:prSet presAssocID="{E69D9C74-7BD4-498B-B40D-73B441FD838D}" presName="Name8" presStyleCnt="0"/>
      <dgm:spPr/>
    </dgm:pt>
    <dgm:pt modelId="{5F0A6C0C-22C7-4169-A6FD-DE69CA90F254}" type="pres">
      <dgm:prSet presAssocID="{E69D9C74-7BD4-498B-B40D-73B441FD838D}" presName="level" presStyleLbl="node1" presStyleIdx="3" presStyleCnt="4">
        <dgm:presLayoutVars>
          <dgm:chMax val="1"/>
          <dgm:bulletEnabled val="1"/>
        </dgm:presLayoutVars>
      </dgm:prSet>
      <dgm:spPr/>
    </dgm:pt>
    <dgm:pt modelId="{777C943F-FC21-44E5-A2CE-5C0DE27EDCA1}" type="pres">
      <dgm:prSet presAssocID="{E69D9C74-7BD4-498B-B40D-73B441FD838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AAB6923-D5FC-4508-B87C-060EAC63C18B}" type="presOf" srcId="{3394AE58-3F1E-439D-930B-A554AD919C9C}" destId="{3E72FB62-9B1A-4C14-B3F6-967B274076A7}" srcOrd="0" destOrd="0" presId="urn:microsoft.com/office/officeart/2005/8/layout/pyramid1"/>
    <dgm:cxn modelId="{CC0C685C-428D-4108-8B8D-B79D1104A829}" srcId="{3394AE58-3F1E-439D-930B-A554AD919C9C}" destId="{E69D9C74-7BD4-498B-B40D-73B441FD838D}" srcOrd="3" destOrd="0" parTransId="{26C9D013-9377-4119-9F57-8FB5DE92C279}" sibTransId="{CBA26CC0-5CB9-43CC-8ABF-BAEDD6218E48}"/>
    <dgm:cxn modelId="{A4C68762-F531-466A-B6F3-A51C589D393F}" srcId="{3394AE58-3F1E-439D-930B-A554AD919C9C}" destId="{46D66B87-E1AD-421C-B1E8-E502C3BB36DA}" srcOrd="0" destOrd="0" parTransId="{B9A27630-FF94-4679-8868-34A0027D21D0}" sibTransId="{A14E3CAD-C56C-4BEA-A626-4CF35F6BF8C6}"/>
    <dgm:cxn modelId="{E2D80668-C5D3-46BC-AA85-8E786929EB9B}" type="presOf" srcId="{35E053E1-088E-4130-95D6-3E5AC8BEAC9E}" destId="{3DAFF7E2-6FDF-49B2-BB0D-4E0B0BAE8E93}" srcOrd="1" destOrd="0" presId="urn:microsoft.com/office/officeart/2005/8/layout/pyramid1"/>
    <dgm:cxn modelId="{B0462A6B-79F3-4466-9DC1-E6448C2EB71D}" type="presOf" srcId="{A7BC7626-E371-49FF-8555-ECDF2B80EEDE}" destId="{932FC485-AB19-4218-BE62-7533794602E2}" srcOrd="1" destOrd="0" presId="urn:microsoft.com/office/officeart/2005/8/layout/pyramid1"/>
    <dgm:cxn modelId="{57DA5751-4C36-4C2F-B4C1-A9624FFC7BA5}" type="presOf" srcId="{46D66B87-E1AD-421C-B1E8-E502C3BB36DA}" destId="{68B1059F-BA84-4C2B-8D61-6DFD0FDB8453}" srcOrd="1" destOrd="0" presId="urn:microsoft.com/office/officeart/2005/8/layout/pyramid1"/>
    <dgm:cxn modelId="{2E65B651-69A1-4DA2-9DE1-D49B6E47257F}" type="presOf" srcId="{A7BC7626-E371-49FF-8555-ECDF2B80EEDE}" destId="{672195DF-5BF1-4DE5-9231-A730113D104C}" srcOrd="0" destOrd="0" presId="urn:microsoft.com/office/officeart/2005/8/layout/pyramid1"/>
    <dgm:cxn modelId="{70ABED80-65FA-4DDF-B4A4-F9BF13FB7AFA}" type="presOf" srcId="{35E053E1-088E-4130-95D6-3E5AC8BEAC9E}" destId="{733ECCB2-F5A4-42F5-814A-274DD91957E1}" srcOrd="0" destOrd="0" presId="urn:microsoft.com/office/officeart/2005/8/layout/pyramid1"/>
    <dgm:cxn modelId="{681F849C-46CC-442B-8723-4A2D50121D78}" srcId="{3394AE58-3F1E-439D-930B-A554AD919C9C}" destId="{35E053E1-088E-4130-95D6-3E5AC8BEAC9E}" srcOrd="1" destOrd="0" parTransId="{A3C6E250-888C-4BEC-B638-D9562688E438}" sibTransId="{479DEE86-9A23-4469-B8FF-15FED2722A94}"/>
    <dgm:cxn modelId="{B7852BB3-0391-46D2-A360-188FB78B0D44}" type="presOf" srcId="{46D66B87-E1AD-421C-B1E8-E502C3BB36DA}" destId="{EB1129CA-A0F1-450C-B8E0-E821853BC0D4}" srcOrd="0" destOrd="0" presId="urn:microsoft.com/office/officeart/2005/8/layout/pyramid1"/>
    <dgm:cxn modelId="{5D58B7C6-6FD6-43E9-A1B3-DAD006916F7A}" type="presOf" srcId="{E69D9C74-7BD4-498B-B40D-73B441FD838D}" destId="{777C943F-FC21-44E5-A2CE-5C0DE27EDCA1}" srcOrd="1" destOrd="0" presId="urn:microsoft.com/office/officeart/2005/8/layout/pyramid1"/>
    <dgm:cxn modelId="{03290FCB-9FA8-41AF-898B-A1C8C04ED2B3}" type="presOf" srcId="{E69D9C74-7BD4-498B-B40D-73B441FD838D}" destId="{5F0A6C0C-22C7-4169-A6FD-DE69CA90F254}" srcOrd="0" destOrd="0" presId="urn:microsoft.com/office/officeart/2005/8/layout/pyramid1"/>
    <dgm:cxn modelId="{F8124DFD-E57B-4380-ACAD-9C424D390287}" srcId="{3394AE58-3F1E-439D-930B-A554AD919C9C}" destId="{A7BC7626-E371-49FF-8555-ECDF2B80EEDE}" srcOrd="2" destOrd="0" parTransId="{4B182925-CACA-4CDD-8BD5-F3EB1CF49911}" sibTransId="{0CAC7D25-BFB3-415D-B7D1-E213120CAA82}"/>
    <dgm:cxn modelId="{932F9325-030B-4BE7-9E6F-DCED87B50267}" type="presParOf" srcId="{3E72FB62-9B1A-4C14-B3F6-967B274076A7}" destId="{D641CD76-0720-403F-BF63-B44B76357E28}" srcOrd="0" destOrd="0" presId="urn:microsoft.com/office/officeart/2005/8/layout/pyramid1"/>
    <dgm:cxn modelId="{895FD7D5-C7E9-449C-B5A0-CE4F23DE85CB}" type="presParOf" srcId="{D641CD76-0720-403F-BF63-B44B76357E28}" destId="{EB1129CA-A0F1-450C-B8E0-E821853BC0D4}" srcOrd="0" destOrd="0" presId="urn:microsoft.com/office/officeart/2005/8/layout/pyramid1"/>
    <dgm:cxn modelId="{D2D42CD0-2B2A-4580-9335-84095FC7FD90}" type="presParOf" srcId="{D641CD76-0720-403F-BF63-B44B76357E28}" destId="{68B1059F-BA84-4C2B-8D61-6DFD0FDB8453}" srcOrd="1" destOrd="0" presId="urn:microsoft.com/office/officeart/2005/8/layout/pyramid1"/>
    <dgm:cxn modelId="{32559947-CF21-4D43-A66A-049283C4B379}" type="presParOf" srcId="{3E72FB62-9B1A-4C14-B3F6-967B274076A7}" destId="{A42FD709-B233-4DC4-921B-EDC63DE9C083}" srcOrd="1" destOrd="0" presId="urn:microsoft.com/office/officeart/2005/8/layout/pyramid1"/>
    <dgm:cxn modelId="{0C302C30-345D-415E-AF5B-A0D86F5ABEB7}" type="presParOf" srcId="{A42FD709-B233-4DC4-921B-EDC63DE9C083}" destId="{733ECCB2-F5A4-42F5-814A-274DD91957E1}" srcOrd="0" destOrd="0" presId="urn:microsoft.com/office/officeart/2005/8/layout/pyramid1"/>
    <dgm:cxn modelId="{D9CE8EDC-9C1B-4FE7-B8B6-32F4B01D2F92}" type="presParOf" srcId="{A42FD709-B233-4DC4-921B-EDC63DE9C083}" destId="{3DAFF7E2-6FDF-49B2-BB0D-4E0B0BAE8E93}" srcOrd="1" destOrd="0" presId="urn:microsoft.com/office/officeart/2005/8/layout/pyramid1"/>
    <dgm:cxn modelId="{6B930891-54B4-427C-A46B-AB2B0DBC86DF}" type="presParOf" srcId="{3E72FB62-9B1A-4C14-B3F6-967B274076A7}" destId="{41FF6BDB-3FAB-4631-9D66-965975CC45F5}" srcOrd="2" destOrd="0" presId="urn:microsoft.com/office/officeart/2005/8/layout/pyramid1"/>
    <dgm:cxn modelId="{633F787F-C570-47D9-AD9D-F54146844F11}" type="presParOf" srcId="{41FF6BDB-3FAB-4631-9D66-965975CC45F5}" destId="{672195DF-5BF1-4DE5-9231-A730113D104C}" srcOrd="0" destOrd="0" presId="urn:microsoft.com/office/officeart/2005/8/layout/pyramid1"/>
    <dgm:cxn modelId="{7AE10A4D-E570-4400-85BC-CBC065E000BC}" type="presParOf" srcId="{41FF6BDB-3FAB-4631-9D66-965975CC45F5}" destId="{932FC485-AB19-4218-BE62-7533794602E2}" srcOrd="1" destOrd="0" presId="urn:microsoft.com/office/officeart/2005/8/layout/pyramid1"/>
    <dgm:cxn modelId="{BBEA8CD0-D114-440B-80C2-5C2064D1F0AD}" type="presParOf" srcId="{3E72FB62-9B1A-4C14-B3F6-967B274076A7}" destId="{1B66EAC0-92D6-4F63-A788-2C383CAB1A73}" srcOrd="3" destOrd="0" presId="urn:microsoft.com/office/officeart/2005/8/layout/pyramid1"/>
    <dgm:cxn modelId="{732E532A-7732-44D1-B881-EAFEBC4B6FE6}" type="presParOf" srcId="{1B66EAC0-92D6-4F63-A788-2C383CAB1A73}" destId="{5F0A6C0C-22C7-4169-A6FD-DE69CA90F254}" srcOrd="0" destOrd="0" presId="urn:microsoft.com/office/officeart/2005/8/layout/pyramid1"/>
    <dgm:cxn modelId="{235318D5-5879-47D7-A6FD-D61F29B4BE87}" type="presParOf" srcId="{1B66EAC0-92D6-4F63-A788-2C383CAB1A73}" destId="{777C943F-FC21-44E5-A2CE-5C0DE27EDCA1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B139C8-920C-4F89-B999-4B93A10A85E7}" type="doc">
      <dgm:prSet loTypeId="urn:microsoft.com/office/officeart/2005/8/layout/pyramid1" loCatId="pyramid" qsTypeId="urn:microsoft.com/office/officeart/2005/8/quickstyle/3d4" qsCatId="3D" csTypeId="urn:microsoft.com/office/officeart/2005/8/colors/accent0_3" csCatId="mainScheme" phldr="1"/>
      <dgm:spPr/>
    </dgm:pt>
    <dgm:pt modelId="{3B09DFED-0718-4FD9-82B3-9958F1A45901}">
      <dgm:prSet phldrT="[Text]" custT="1"/>
      <dgm:spPr>
        <a:xfrm>
          <a:off x="1124415" y="0"/>
          <a:ext cx="1124415" cy="1020236"/>
        </a:xfrm>
        <a:prstGeom prst="trapezoid">
          <a:avLst>
            <a:gd name="adj" fmla="val 55106"/>
          </a:avLst>
        </a:prstGeom>
        <a:solidFill>
          <a:srgbClr val="00B1A9"/>
        </a:solidFill>
      </dgm:spPr>
      <dgm:t>
        <a:bodyPr/>
        <a:lstStyle/>
        <a:p>
          <a:pPr>
            <a:buNone/>
          </a:pPr>
          <a:endParaRPr lang="en-US" sz="9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7E5E7AB-450C-4405-A2CE-708B0704939D}" type="parTrans" cxnId="{4B19D17A-F0D3-466F-ACC4-5EC27D02AB0D}">
      <dgm:prSet/>
      <dgm:spPr/>
      <dgm:t>
        <a:bodyPr/>
        <a:lstStyle/>
        <a:p>
          <a:endParaRPr lang="en-US" sz="1200" b="1">
            <a:solidFill>
              <a:srgbClr val="00B1A9"/>
            </a:solidFill>
            <a:latin typeface="Museo Sans 300" panose="02000000000000000000" pitchFamily="50" charset="0"/>
          </a:endParaRPr>
        </a:p>
      </dgm:t>
    </dgm:pt>
    <dgm:pt modelId="{B9AEF421-098E-4854-853E-7398F5E8A682}" type="sibTrans" cxnId="{4B19D17A-F0D3-466F-ACC4-5EC27D02AB0D}">
      <dgm:prSet/>
      <dgm:spPr/>
      <dgm:t>
        <a:bodyPr/>
        <a:lstStyle/>
        <a:p>
          <a:endParaRPr lang="en-US" sz="1200" b="1">
            <a:solidFill>
              <a:srgbClr val="00B1A9"/>
            </a:solidFill>
            <a:latin typeface="Museo Sans 300" panose="02000000000000000000" pitchFamily="50" charset="0"/>
          </a:endParaRPr>
        </a:p>
      </dgm:t>
    </dgm:pt>
    <dgm:pt modelId="{B365F9C9-C8F8-40B4-BA2B-5968870C3431}">
      <dgm:prSet phldrT="[Text]" custT="1"/>
      <dgm:spPr>
        <a:xfrm>
          <a:off x="0" y="2040473"/>
          <a:ext cx="3373246" cy="1020236"/>
        </a:xfrm>
        <a:prstGeom prst="trapezoid">
          <a:avLst>
            <a:gd name="adj" fmla="val 55106"/>
          </a:avLst>
        </a:prstGeom>
        <a:solidFill>
          <a:srgbClr val="00B1A9"/>
        </a:solidFill>
      </dgm:spPr>
      <dgm:t>
        <a:bodyPr/>
        <a:lstStyle/>
        <a:p>
          <a:pPr>
            <a:buNone/>
          </a:pPr>
          <a:endParaRPr lang="en-US" sz="12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useo Sans 300" panose="02000000000000000000" pitchFamily="50" charset="0"/>
            <a:ea typeface="+mn-ea"/>
            <a:cs typeface="+mn-cs"/>
          </a:endParaRPr>
        </a:p>
      </dgm:t>
    </dgm:pt>
    <dgm:pt modelId="{D91385C5-73DF-490E-82FE-E4204B3F8027}" type="sibTrans" cxnId="{5E493289-9A8F-4294-8AA1-3A3848AB0A67}">
      <dgm:prSet/>
      <dgm:spPr/>
      <dgm:t>
        <a:bodyPr/>
        <a:lstStyle/>
        <a:p>
          <a:endParaRPr lang="en-US" sz="1200" b="1">
            <a:solidFill>
              <a:srgbClr val="00B1A9"/>
            </a:solidFill>
            <a:latin typeface="Museo Sans 300" panose="02000000000000000000" pitchFamily="50" charset="0"/>
          </a:endParaRPr>
        </a:p>
      </dgm:t>
    </dgm:pt>
    <dgm:pt modelId="{9E1D4FB5-89D7-491F-B36D-97DD9B3E8C4F}" type="parTrans" cxnId="{5E493289-9A8F-4294-8AA1-3A3848AB0A67}">
      <dgm:prSet/>
      <dgm:spPr/>
      <dgm:t>
        <a:bodyPr/>
        <a:lstStyle/>
        <a:p>
          <a:endParaRPr lang="en-US" sz="1200" b="1">
            <a:solidFill>
              <a:srgbClr val="00B1A9"/>
            </a:solidFill>
            <a:latin typeface="Museo Sans 300" panose="02000000000000000000" pitchFamily="50" charset="0"/>
          </a:endParaRPr>
        </a:p>
      </dgm:t>
    </dgm:pt>
    <dgm:pt modelId="{04ABFB0D-816B-4941-A8DC-D4AC9F530B3C}">
      <dgm:prSet phldrT="[Text]" custT="1"/>
      <dgm:spPr>
        <a:xfrm>
          <a:off x="562207" y="1020236"/>
          <a:ext cx="2248830" cy="1020236"/>
        </a:xfrm>
        <a:prstGeom prst="trapezoid">
          <a:avLst>
            <a:gd name="adj" fmla="val 55106"/>
          </a:avLst>
        </a:prstGeom>
        <a:solidFill>
          <a:srgbClr val="00B1A9"/>
        </a:solidFill>
      </dgm:spPr>
      <dgm:t>
        <a:bodyPr/>
        <a:lstStyle/>
        <a:p>
          <a:pPr>
            <a:buNone/>
          </a:pPr>
          <a:endParaRPr lang="en-US" sz="12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useo Sans 300" panose="02000000000000000000" pitchFamily="50" charset="0"/>
            <a:ea typeface="+mn-ea"/>
            <a:cs typeface="+mn-cs"/>
          </a:endParaRPr>
        </a:p>
      </dgm:t>
    </dgm:pt>
    <dgm:pt modelId="{B48DC1B5-245B-40EC-B3E6-3C3F49001685}" type="sibTrans" cxnId="{531F5CA6-21C6-4D48-9E1B-96BC6AF488B7}">
      <dgm:prSet/>
      <dgm:spPr/>
      <dgm:t>
        <a:bodyPr/>
        <a:lstStyle/>
        <a:p>
          <a:endParaRPr lang="en-US" sz="1200" b="1">
            <a:solidFill>
              <a:srgbClr val="00B1A9"/>
            </a:solidFill>
            <a:latin typeface="Museo Sans 300" panose="02000000000000000000" pitchFamily="50" charset="0"/>
          </a:endParaRPr>
        </a:p>
      </dgm:t>
    </dgm:pt>
    <dgm:pt modelId="{16B59A10-DA44-41F7-B9C1-566014A68A41}" type="parTrans" cxnId="{531F5CA6-21C6-4D48-9E1B-96BC6AF488B7}">
      <dgm:prSet/>
      <dgm:spPr/>
      <dgm:t>
        <a:bodyPr/>
        <a:lstStyle/>
        <a:p>
          <a:endParaRPr lang="en-US" sz="1200" b="1">
            <a:solidFill>
              <a:srgbClr val="00B1A9"/>
            </a:solidFill>
            <a:latin typeface="Museo Sans 300" panose="02000000000000000000" pitchFamily="50" charset="0"/>
          </a:endParaRPr>
        </a:p>
      </dgm:t>
    </dgm:pt>
    <dgm:pt modelId="{A1EA8163-89B7-4E6D-B63D-C74FF2A83129}" type="pres">
      <dgm:prSet presAssocID="{4CB139C8-920C-4F89-B999-4B93A10A85E7}" presName="Name0" presStyleCnt="0">
        <dgm:presLayoutVars>
          <dgm:dir/>
          <dgm:animLvl val="lvl"/>
          <dgm:resizeHandles val="exact"/>
        </dgm:presLayoutVars>
      </dgm:prSet>
      <dgm:spPr/>
    </dgm:pt>
    <dgm:pt modelId="{8EB33494-A9EC-4D96-B44C-59F0513DFC5F}" type="pres">
      <dgm:prSet presAssocID="{3B09DFED-0718-4FD9-82B3-9958F1A45901}" presName="Name8" presStyleCnt="0"/>
      <dgm:spPr/>
    </dgm:pt>
    <dgm:pt modelId="{BCFA3248-CF64-4B82-8AB7-24AD98269E05}" type="pres">
      <dgm:prSet presAssocID="{3B09DFED-0718-4FD9-82B3-9958F1A45901}" presName="level" presStyleLbl="node1" presStyleIdx="0" presStyleCnt="3">
        <dgm:presLayoutVars>
          <dgm:chMax val="1"/>
          <dgm:bulletEnabled val="1"/>
        </dgm:presLayoutVars>
      </dgm:prSet>
      <dgm:spPr/>
    </dgm:pt>
    <dgm:pt modelId="{3BA7B2AF-CF1C-460C-8169-3375A3C89ED5}" type="pres">
      <dgm:prSet presAssocID="{3B09DFED-0718-4FD9-82B3-9958F1A4590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B70B573-FEF8-4C36-9C5B-7C2598DB1688}" type="pres">
      <dgm:prSet presAssocID="{04ABFB0D-816B-4941-A8DC-D4AC9F530B3C}" presName="Name8" presStyleCnt="0"/>
      <dgm:spPr/>
    </dgm:pt>
    <dgm:pt modelId="{A9C52093-E409-454A-8268-77008EA1103F}" type="pres">
      <dgm:prSet presAssocID="{04ABFB0D-816B-4941-A8DC-D4AC9F530B3C}" presName="level" presStyleLbl="node1" presStyleIdx="1" presStyleCnt="3">
        <dgm:presLayoutVars>
          <dgm:chMax val="1"/>
          <dgm:bulletEnabled val="1"/>
        </dgm:presLayoutVars>
      </dgm:prSet>
      <dgm:spPr/>
    </dgm:pt>
    <dgm:pt modelId="{E3757F1E-5384-4348-982C-326799CD993D}" type="pres">
      <dgm:prSet presAssocID="{04ABFB0D-816B-4941-A8DC-D4AC9F530B3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6B68F1-A09E-4C7D-9070-49BC2D749620}" type="pres">
      <dgm:prSet presAssocID="{B365F9C9-C8F8-40B4-BA2B-5968870C3431}" presName="Name8" presStyleCnt="0"/>
      <dgm:spPr/>
    </dgm:pt>
    <dgm:pt modelId="{65F736DE-7710-4067-BD18-88306FBC4810}" type="pres">
      <dgm:prSet presAssocID="{B365F9C9-C8F8-40B4-BA2B-5968870C3431}" presName="level" presStyleLbl="node1" presStyleIdx="2" presStyleCnt="3">
        <dgm:presLayoutVars>
          <dgm:chMax val="1"/>
          <dgm:bulletEnabled val="1"/>
        </dgm:presLayoutVars>
      </dgm:prSet>
      <dgm:spPr/>
    </dgm:pt>
    <dgm:pt modelId="{5B1CBE9A-CA3D-4286-B4F1-A1AE5644F3C4}" type="pres">
      <dgm:prSet presAssocID="{B365F9C9-C8F8-40B4-BA2B-5968870C343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7D03F20-CDF1-4BDA-80A3-4D5F1640EB5B}" type="presOf" srcId="{4CB139C8-920C-4F89-B999-4B93A10A85E7}" destId="{A1EA8163-89B7-4E6D-B63D-C74FF2A83129}" srcOrd="0" destOrd="0" presId="urn:microsoft.com/office/officeart/2005/8/layout/pyramid1"/>
    <dgm:cxn modelId="{1B1D7A31-07EF-41EC-9BA2-08811D2D7A9F}" type="presOf" srcId="{B365F9C9-C8F8-40B4-BA2B-5968870C3431}" destId="{5B1CBE9A-CA3D-4286-B4F1-A1AE5644F3C4}" srcOrd="1" destOrd="0" presId="urn:microsoft.com/office/officeart/2005/8/layout/pyramid1"/>
    <dgm:cxn modelId="{95474754-93C8-4700-82F6-CFA665C9EB19}" type="presOf" srcId="{04ABFB0D-816B-4941-A8DC-D4AC9F530B3C}" destId="{A9C52093-E409-454A-8268-77008EA1103F}" srcOrd="0" destOrd="0" presId="urn:microsoft.com/office/officeart/2005/8/layout/pyramid1"/>
    <dgm:cxn modelId="{4B19D17A-F0D3-466F-ACC4-5EC27D02AB0D}" srcId="{4CB139C8-920C-4F89-B999-4B93A10A85E7}" destId="{3B09DFED-0718-4FD9-82B3-9958F1A45901}" srcOrd="0" destOrd="0" parTransId="{27E5E7AB-450C-4405-A2CE-708B0704939D}" sibTransId="{B9AEF421-098E-4854-853E-7398F5E8A682}"/>
    <dgm:cxn modelId="{5E493289-9A8F-4294-8AA1-3A3848AB0A67}" srcId="{4CB139C8-920C-4F89-B999-4B93A10A85E7}" destId="{B365F9C9-C8F8-40B4-BA2B-5968870C3431}" srcOrd="2" destOrd="0" parTransId="{9E1D4FB5-89D7-491F-B36D-97DD9B3E8C4F}" sibTransId="{D91385C5-73DF-490E-82FE-E4204B3F8027}"/>
    <dgm:cxn modelId="{531F5CA6-21C6-4D48-9E1B-96BC6AF488B7}" srcId="{4CB139C8-920C-4F89-B999-4B93A10A85E7}" destId="{04ABFB0D-816B-4941-A8DC-D4AC9F530B3C}" srcOrd="1" destOrd="0" parTransId="{16B59A10-DA44-41F7-B9C1-566014A68A41}" sibTransId="{B48DC1B5-245B-40EC-B3E6-3C3F49001685}"/>
    <dgm:cxn modelId="{437F29D1-678C-454E-AB93-708A769B4E4C}" type="presOf" srcId="{B365F9C9-C8F8-40B4-BA2B-5968870C3431}" destId="{65F736DE-7710-4067-BD18-88306FBC4810}" srcOrd="0" destOrd="0" presId="urn:microsoft.com/office/officeart/2005/8/layout/pyramid1"/>
    <dgm:cxn modelId="{BEDAE6D4-BF51-4EA9-8E93-0BF417FAC4E9}" type="presOf" srcId="{3B09DFED-0718-4FD9-82B3-9958F1A45901}" destId="{3BA7B2AF-CF1C-460C-8169-3375A3C89ED5}" srcOrd="1" destOrd="0" presId="urn:microsoft.com/office/officeart/2005/8/layout/pyramid1"/>
    <dgm:cxn modelId="{EEB346E7-2D68-4DC5-86BB-2E695599876F}" type="presOf" srcId="{3B09DFED-0718-4FD9-82B3-9958F1A45901}" destId="{BCFA3248-CF64-4B82-8AB7-24AD98269E05}" srcOrd="0" destOrd="0" presId="urn:microsoft.com/office/officeart/2005/8/layout/pyramid1"/>
    <dgm:cxn modelId="{BB90B8FB-57A4-4379-8BED-38826268FD71}" type="presOf" srcId="{04ABFB0D-816B-4941-A8DC-D4AC9F530B3C}" destId="{E3757F1E-5384-4348-982C-326799CD993D}" srcOrd="1" destOrd="0" presId="urn:microsoft.com/office/officeart/2005/8/layout/pyramid1"/>
    <dgm:cxn modelId="{19E5BDFF-B675-4219-B4FD-3BC0EAC2A6EF}" type="presParOf" srcId="{A1EA8163-89B7-4E6D-B63D-C74FF2A83129}" destId="{8EB33494-A9EC-4D96-B44C-59F0513DFC5F}" srcOrd="0" destOrd="0" presId="urn:microsoft.com/office/officeart/2005/8/layout/pyramid1"/>
    <dgm:cxn modelId="{731F815D-0C79-40D5-B866-FF09801E2663}" type="presParOf" srcId="{8EB33494-A9EC-4D96-B44C-59F0513DFC5F}" destId="{BCFA3248-CF64-4B82-8AB7-24AD98269E05}" srcOrd="0" destOrd="0" presId="urn:microsoft.com/office/officeart/2005/8/layout/pyramid1"/>
    <dgm:cxn modelId="{C27AF1D9-F45D-4865-8483-4D4E018C42E7}" type="presParOf" srcId="{8EB33494-A9EC-4D96-B44C-59F0513DFC5F}" destId="{3BA7B2AF-CF1C-460C-8169-3375A3C89ED5}" srcOrd="1" destOrd="0" presId="urn:microsoft.com/office/officeart/2005/8/layout/pyramid1"/>
    <dgm:cxn modelId="{2926F8B4-0245-407C-9450-4C58A90F81AE}" type="presParOf" srcId="{A1EA8163-89B7-4E6D-B63D-C74FF2A83129}" destId="{AB70B573-FEF8-4C36-9C5B-7C2598DB1688}" srcOrd="1" destOrd="0" presId="urn:microsoft.com/office/officeart/2005/8/layout/pyramid1"/>
    <dgm:cxn modelId="{9746D867-B9AE-4F54-A2F8-C3CF51F6F311}" type="presParOf" srcId="{AB70B573-FEF8-4C36-9C5B-7C2598DB1688}" destId="{A9C52093-E409-454A-8268-77008EA1103F}" srcOrd="0" destOrd="0" presId="urn:microsoft.com/office/officeart/2005/8/layout/pyramid1"/>
    <dgm:cxn modelId="{A7A05BEA-0D1C-4BA9-9854-358E0AF4F8B8}" type="presParOf" srcId="{AB70B573-FEF8-4C36-9C5B-7C2598DB1688}" destId="{E3757F1E-5384-4348-982C-326799CD993D}" srcOrd="1" destOrd="0" presId="urn:microsoft.com/office/officeart/2005/8/layout/pyramid1"/>
    <dgm:cxn modelId="{374D4F93-5426-4F5C-9F3C-89E4207AF454}" type="presParOf" srcId="{A1EA8163-89B7-4E6D-B63D-C74FF2A83129}" destId="{2B6B68F1-A09E-4C7D-9070-49BC2D749620}" srcOrd="2" destOrd="0" presId="urn:microsoft.com/office/officeart/2005/8/layout/pyramid1"/>
    <dgm:cxn modelId="{23AE844C-3F54-40BC-9BAC-18420DECAEA0}" type="presParOf" srcId="{2B6B68F1-A09E-4C7D-9070-49BC2D749620}" destId="{65F736DE-7710-4067-BD18-88306FBC4810}" srcOrd="0" destOrd="0" presId="urn:microsoft.com/office/officeart/2005/8/layout/pyramid1"/>
    <dgm:cxn modelId="{B7F73D3C-FB55-4247-8169-D82FDC6F951B}" type="presParOf" srcId="{2B6B68F1-A09E-4C7D-9070-49BC2D749620}" destId="{5B1CBE9A-CA3D-4286-B4F1-A1AE5644F3C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CBC271-3C19-4C75-9F76-2C7E487FECC0}" type="doc">
      <dgm:prSet loTypeId="urn:microsoft.com/office/officeart/2009/layout/CircleArrowProcess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FEADBF-E0B9-4075-836A-DFCABDC7BAF6}">
      <dgm:prSet phldrT="[Text]" custT="1"/>
      <dgm:spPr>
        <a:xfrm>
          <a:off x="5063168" y="862555"/>
          <a:ext cx="1327401" cy="6635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ans 300" panose="02000000000000000000" pitchFamily="50" charset="0"/>
              <a:ea typeface="+mn-ea"/>
              <a:cs typeface="+mn-cs"/>
            </a:rPr>
            <a:t>Incident Sharing &amp; Discussion – sharing of a real incident.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10BFC3F9-D8F6-4FFD-B5FE-CF255FC0A8C9}" type="parTrans" cxnId="{7C0541C0-EC21-4630-82F7-5028A5186514}">
      <dgm:prSet/>
      <dgm:spPr/>
      <dgm:t>
        <a:bodyPr/>
        <a:lstStyle/>
        <a:p>
          <a:endParaRPr lang="en-US" sz="1400"/>
        </a:p>
      </dgm:t>
    </dgm:pt>
    <dgm:pt modelId="{90BB7D79-05ED-4D2B-8AAA-FAC900888FA3}" type="sibTrans" cxnId="{7C0541C0-EC21-4630-82F7-5028A5186514}">
      <dgm:prSet/>
      <dgm:spPr/>
      <dgm:t>
        <a:bodyPr/>
        <a:lstStyle/>
        <a:p>
          <a:endParaRPr lang="en-US" sz="1400"/>
        </a:p>
      </dgm:t>
    </dgm:pt>
    <dgm:pt modelId="{61A43856-35E5-4ECF-AA22-CD053ABA9B09}">
      <dgm:prSet phldrT="[Text]" custT="1"/>
      <dgm:spPr>
        <a:xfrm>
          <a:off x="4402383" y="2243238"/>
          <a:ext cx="1327401" cy="6635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b="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ans 300" panose="02000000000000000000" pitchFamily="50" charset="0"/>
              <a:ea typeface="+mn-ea"/>
              <a:cs typeface="+mn-cs"/>
            </a:rPr>
            <a:t>Learning – Observations, Insights and Conclusion. 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4F451AA-8045-41E4-995C-E49FC483A261}" type="parTrans" cxnId="{65A72DAE-D265-49BE-A872-AA96D3DF6A5E}">
      <dgm:prSet/>
      <dgm:spPr/>
      <dgm:t>
        <a:bodyPr/>
        <a:lstStyle/>
        <a:p>
          <a:endParaRPr lang="en-US" sz="1400"/>
        </a:p>
      </dgm:t>
    </dgm:pt>
    <dgm:pt modelId="{57983845-71BC-4963-9FCC-E41333BE01C8}" type="sibTrans" cxnId="{65A72DAE-D265-49BE-A872-AA96D3DF6A5E}">
      <dgm:prSet/>
      <dgm:spPr/>
      <dgm:t>
        <a:bodyPr/>
        <a:lstStyle/>
        <a:p>
          <a:endParaRPr lang="en-US" sz="1400"/>
        </a:p>
      </dgm:t>
    </dgm:pt>
    <dgm:pt modelId="{5C3CE690-84CC-4A98-ACF0-AE49349F1ECB}">
      <dgm:prSet phldrT="[Text]" custT="1"/>
      <dgm:spPr>
        <a:xfrm>
          <a:off x="5066308" y="3625907"/>
          <a:ext cx="1327401" cy="6635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400" b="0" u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ans 300" panose="02000000000000000000" pitchFamily="50" charset="0"/>
              <a:ea typeface="+mn-ea"/>
              <a:cs typeface="+mn-cs"/>
            </a:rPr>
            <a:t>Action – Translating learning into do-able actions at own workplace.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49AB0DD-9674-45C2-954C-C242382D4A3F}" type="parTrans" cxnId="{C879E18A-0749-4D24-BF1E-CDAEA892ECEF}">
      <dgm:prSet/>
      <dgm:spPr/>
      <dgm:t>
        <a:bodyPr/>
        <a:lstStyle/>
        <a:p>
          <a:endParaRPr lang="en-US" sz="1400"/>
        </a:p>
      </dgm:t>
    </dgm:pt>
    <dgm:pt modelId="{BBABDD0D-8E16-4A49-BAA5-AE98C3E47959}" type="sibTrans" cxnId="{C879E18A-0749-4D24-BF1E-CDAEA892ECEF}">
      <dgm:prSet/>
      <dgm:spPr/>
      <dgm:t>
        <a:bodyPr/>
        <a:lstStyle/>
        <a:p>
          <a:endParaRPr lang="en-US" sz="1400"/>
        </a:p>
      </dgm:t>
    </dgm:pt>
    <dgm:pt modelId="{3B5BA8BB-57D1-4B5A-B32A-6325982C0F7E}" type="pres">
      <dgm:prSet presAssocID="{5FCBC271-3C19-4C75-9F76-2C7E487FECC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03BE9FE-3AA0-4331-BA13-E5CAB6E5DCFC}" type="pres">
      <dgm:prSet presAssocID="{61FEADBF-E0B9-4075-836A-DFCABDC7BAF6}" presName="Accent1" presStyleCnt="0"/>
      <dgm:spPr/>
    </dgm:pt>
    <dgm:pt modelId="{E195C785-7AC2-43AE-95E6-0CAD3B5E7F0D}" type="pres">
      <dgm:prSet presAssocID="{61FEADBF-E0B9-4075-836A-DFCABDC7BAF6}" presName="Accent" presStyleLbl="node1" presStyleIdx="0" presStyleCnt="3"/>
      <dgm:spPr>
        <a:xfrm>
          <a:off x="4535168" y="0"/>
          <a:ext cx="2388785" cy="238914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1A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DED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6BDB92D-7FB7-4B76-8ECC-77F13F0F5323}" type="pres">
      <dgm:prSet presAssocID="{61FEADBF-E0B9-4075-836A-DFCABDC7BAF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0E3A130-4191-4D17-B282-DF6EE8D46BC4}" type="pres">
      <dgm:prSet presAssocID="{61A43856-35E5-4ECF-AA22-CD053ABA9B09}" presName="Accent2" presStyleCnt="0"/>
      <dgm:spPr/>
    </dgm:pt>
    <dgm:pt modelId="{DA852516-C527-4D1C-9237-864531ACF24A}" type="pres">
      <dgm:prSet presAssocID="{61A43856-35E5-4ECF-AA22-CD053ABA9B09}" presName="Accent" presStyleLbl="node1" presStyleIdx="1" presStyleCnt="3"/>
      <dgm:spPr>
        <a:xfrm>
          <a:off x="3871691" y="1372743"/>
          <a:ext cx="2388785" cy="238914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1A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DED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95ED772-7327-4357-909B-9D4AF398B71F}" type="pres">
      <dgm:prSet presAssocID="{61A43856-35E5-4ECF-AA22-CD053ABA9B0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32DC6D1-8FE1-4B4B-8A71-B71DDF1F9630}" type="pres">
      <dgm:prSet presAssocID="{5C3CE690-84CC-4A98-ACF0-AE49349F1ECB}" presName="Accent3" presStyleCnt="0"/>
      <dgm:spPr/>
    </dgm:pt>
    <dgm:pt modelId="{21FCD7A3-C79B-477E-8F76-4CCEB25F3DCE}" type="pres">
      <dgm:prSet presAssocID="{5C3CE690-84CC-4A98-ACF0-AE49349F1ECB}" presName="Accent" presStyleLbl="node1" presStyleIdx="2" presStyleCnt="3"/>
      <dgm:spPr>
        <a:xfrm>
          <a:off x="4705186" y="2909758"/>
          <a:ext cx="2052336" cy="205315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1A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DED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CEA21C2-CE50-4E61-85B5-CB4124563B9F}" type="pres">
      <dgm:prSet presAssocID="{5C3CE690-84CC-4A98-ACF0-AE49349F1EC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50F1410-E98A-4BB6-9E27-B1883CE8A1EF}" type="presOf" srcId="{5C3CE690-84CC-4A98-ACF0-AE49349F1ECB}" destId="{FCEA21C2-CE50-4E61-85B5-CB4124563B9F}" srcOrd="0" destOrd="0" presId="urn:microsoft.com/office/officeart/2009/layout/CircleArrowProcess"/>
    <dgm:cxn modelId="{E75ABC43-5C9B-4743-9259-3019219EABE2}" type="presOf" srcId="{5FCBC271-3C19-4C75-9F76-2C7E487FECC0}" destId="{3B5BA8BB-57D1-4B5A-B32A-6325982C0F7E}" srcOrd="0" destOrd="0" presId="urn:microsoft.com/office/officeart/2009/layout/CircleArrowProcess"/>
    <dgm:cxn modelId="{C879E18A-0749-4D24-BF1E-CDAEA892ECEF}" srcId="{5FCBC271-3C19-4C75-9F76-2C7E487FECC0}" destId="{5C3CE690-84CC-4A98-ACF0-AE49349F1ECB}" srcOrd="2" destOrd="0" parTransId="{049AB0DD-9674-45C2-954C-C242382D4A3F}" sibTransId="{BBABDD0D-8E16-4A49-BAA5-AE98C3E47959}"/>
    <dgm:cxn modelId="{65A72DAE-D265-49BE-A872-AA96D3DF6A5E}" srcId="{5FCBC271-3C19-4C75-9F76-2C7E487FECC0}" destId="{61A43856-35E5-4ECF-AA22-CD053ABA9B09}" srcOrd="1" destOrd="0" parTransId="{B4F451AA-8045-41E4-995C-E49FC483A261}" sibTransId="{57983845-71BC-4963-9FCC-E41333BE01C8}"/>
    <dgm:cxn modelId="{6929F8B8-E341-4C37-8756-A32EE1B1F56C}" type="presOf" srcId="{61A43856-35E5-4ECF-AA22-CD053ABA9B09}" destId="{B95ED772-7327-4357-909B-9D4AF398B71F}" srcOrd="0" destOrd="0" presId="urn:microsoft.com/office/officeart/2009/layout/CircleArrowProcess"/>
    <dgm:cxn modelId="{7C0541C0-EC21-4630-82F7-5028A5186514}" srcId="{5FCBC271-3C19-4C75-9F76-2C7E487FECC0}" destId="{61FEADBF-E0B9-4075-836A-DFCABDC7BAF6}" srcOrd="0" destOrd="0" parTransId="{10BFC3F9-D8F6-4FFD-B5FE-CF255FC0A8C9}" sibTransId="{90BB7D79-05ED-4D2B-8AAA-FAC900888FA3}"/>
    <dgm:cxn modelId="{6FC5D2D5-F1B5-4457-A7BE-45AF6737524D}" type="presOf" srcId="{61FEADBF-E0B9-4075-836A-DFCABDC7BAF6}" destId="{D6BDB92D-7FB7-4B76-8ECC-77F13F0F5323}" srcOrd="0" destOrd="0" presId="urn:microsoft.com/office/officeart/2009/layout/CircleArrowProcess"/>
    <dgm:cxn modelId="{88A477DC-347C-415E-AB8F-CA82FC5483C8}" type="presParOf" srcId="{3B5BA8BB-57D1-4B5A-B32A-6325982C0F7E}" destId="{003BE9FE-3AA0-4331-BA13-E5CAB6E5DCFC}" srcOrd="0" destOrd="0" presId="urn:microsoft.com/office/officeart/2009/layout/CircleArrowProcess"/>
    <dgm:cxn modelId="{4253A8C6-A86A-4B11-8E4C-0BC956F9C214}" type="presParOf" srcId="{003BE9FE-3AA0-4331-BA13-E5CAB6E5DCFC}" destId="{E195C785-7AC2-43AE-95E6-0CAD3B5E7F0D}" srcOrd="0" destOrd="0" presId="urn:microsoft.com/office/officeart/2009/layout/CircleArrowProcess"/>
    <dgm:cxn modelId="{A33633CC-F4A6-48F9-8DBA-BB9393A3EC49}" type="presParOf" srcId="{3B5BA8BB-57D1-4B5A-B32A-6325982C0F7E}" destId="{D6BDB92D-7FB7-4B76-8ECC-77F13F0F5323}" srcOrd="1" destOrd="0" presId="urn:microsoft.com/office/officeart/2009/layout/CircleArrowProcess"/>
    <dgm:cxn modelId="{15AE8D7C-9A8E-475D-AF96-EA59B7A1E8FD}" type="presParOf" srcId="{3B5BA8BB-57D1-4B5A-B32A-6325982C0F7E}" destId="{00E3A130-4191-4D17-B282-DF6EE8D46BC4}" srcOrd="2" destOrd="0" presId="urn:microsoft.com/office/officeart/2009/layout/CircleArrowProcess"/>
    <dgm:cxn modelId="{66169F17-8F1C-4F19-B48E-B8E38C3BF269}" type="presParOf" srcId="{00E3A130-4191-4D17-B282-DF6EE8D46BC4}" destId="{DA852516-C527-4D1C-9237-864531ACF24A}" srcOrd="0" destOrd="0" presId="urn:microsoft.com/office/officeart/2009/layout/CircleArrowProcess"/>
    <dgm:cxn modelId="{2ACD02C5-298A-403D-800C-64425AA66FC3}" type="presParOf" srcId="{3B5BA8BB-57D1-4B5A-B32A-6325982C0F7E}" destId="{B95ED772-7327-4357-909B-9D4AF398B71F}" srcOrd="3" destOrd="0" presId="urn:microsoft.com/office/officeart/2009/layout/CircleArrowProcess"/>
    <dgm:cxn modelId="{ECAF9B19-3F95-4AE7-BF3C-63A9B8315BF8}" type="presParOf" srcId="{3B5BA8BB-57D1-4B5A-B32A-6325982C0F7E}" destId="{432DC6D1-8FE1-4B4B-8A71-B71DDF1F9630}" srcOrd="4" destOrd="0" presId="urn:microsoft.com/office/officeart/2009/layout/CircleArrowProcess"/>
    <dgm:cxn modelId="{636843C4-230F-485C-AAB3-64DC7DDEF589}" type="presParOf" srcId="{432DC6D1-8FE1-4B4B-8A71-B71DDF1F9630}" destId="{21FCD7A3-C79B-477E-8F76-4CCEB25F3DCE}" srcOrd="0" destOrd="0" presId="urn:microsoft.com/office/officeart/2009/layout/CircleArrowProcess"/>
    <dgm:cxn modelId="{7E8BC647-CF25-4EBF-BD64-7B94205100C4}" type="presParOf" srcId="{3B5BA8BB-57D1-4B5A-B32A-6325982C0F7E}" destId="{FCEA21C2-CE50-4E61-85B5-CB4124563B9F}" srcOrd="5" destOrd="0" presId="urn:microsoft.com/office/officeart/2009/layout/CircleArrowProcess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97F5F-605C-4867-A771-33F71A441B5D}">
      <dsp:nvSpPr>
        <dsp:cNvPr id="0" name=""/>
        <dsp:cNvSpPr/>
      </dsp:nvSpPr>
      <dsp:spPr>
        <a:xfrm>
          <a:off x="1567876" y="0"/>
          <a:ext cx="9100027" cy="5687517"/>
        </a:xfrm>
        <a:prstGeom prst="swooshArrow">
          <a:avLst>
            <a:gd name="adj1" fmla="val 25000"/>
            <a:gd name="adj2" fmla="val 25000"/>
          </a:avLst>
        </a:prstGeom>
        <a:solidFill>
          <a:srgbClr val="00B1A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87B25-51F2-4213-B7BE-812B8C7FAF06}">
      <dsp:nvSpPr>
        <dsp:cNvPr id="0" name=""/>
        <dsp:cNvSpPr/>
      </dsp:nvSpPr>
      <dsp:spPr>
        <a:xfrm>
          <a:off x="2464229" y="4229237"/>
          <a:ext cx="209300" cy="209300"/>
        </a:xfrm>
        <a:prstGeom prst="ellipse">
          <a:avLst/>
        </a:prstGeom>
        <a:solidFill>
          <a:srgbClr val="00B1A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6BBEDD-7B8C-42DE-9EA7-7FDD0E1388AC}">
      <dsp:nvSpPr>
        <dsp:cNvPr id="0" name=""/>
        <dsp:cNvSpPr/>
      </dsp:nvSpPr>
      <dsp:spPr>
        <a:xfrm>
          <a:off x="2810962" y="4293400"/>
          <a:ext cx="1556104" cy="135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04" tIns="0" rIns="0" bIns="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2006</a:t>
          </a:r>
        </a:p>
      </dsp:txBody>
      <dsp:txXfrm>
        <a:off x="2810962" y="4293400"/>
        <a:ext cx="1556104" cy="1353629"/>
      </dsp:txXfrm>
    </dsp:sp>
    <dsp:sp modelId="{CF35E166-8009-4322-B83F-E76765E36D6D}">
      <dsp:nvSpPr>
        <dsp:cNvPr id="0" name=""/>
        <dsp:cNvSpPr/>
      </dsp:nvSpPr>
      <dsp:spPr>
        <a:xfrm>
          <a:off x="3942983" y="2906321"/>
          <a:ext cx="364001" cy="364001"/>
        </a:xfrm>
        <a:prstGeom prst="ellipse">
          <a:avLst/>
        </a:prstGeom>
        <a:solidFill>
          <a:srgbClr val="00B1A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E39E74-8D68-4657-A66C-3CE373798D38}">
      <dsp:nvSpPr>
        <dsp:cNvPr id="0" name=""/>
        <dsp:cNvSpPr/>
      </dsp:nvSpPr>
      <dsp:spPr>
        <a:xfrm>
          <a:off x="4119480" y="3088321"/>
          <a:ext cx="1911005" cy="2599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877" tIns="0" rIns="0" bIns="0" numCol="1" spcCol="1270" anchor="t" anchorCtr="0">
          <a:noAutofit/>
        </a:bodyPr>
        <a:lstStyle/>
        <a:p>
          <a:pPr marL="0" lvl="0" indent="0" algn="just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2014</a:t>
          </a:r>
          <a:endParaRPr lang="en-US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>
        <a:off x="4119480" y="3088321"/>
        <a:ext cx="1911005" cy="2599195"/>
      </dsp:txXfrm>
    </dsp:sp>
    <dsp:sp modelId="{9D03E237-E39F-406A-992B-ABA7DE1692CF}">
      <dsp:nvSpPr>
        <dsp:cNvPr id="0" name=""/>
        <dsp:cNvSpPr/>
      </dsp:nvSpPr>
      <dsp:spPr>
        <a:xfrm>
          <a:off x="5831239" y="1931480"/>
          <a:ext cx="482301" cy="482301"/>
        </a:xfrm>
        <a:prstGeom prst="ellipse">
          <a:avLst/>
        </a:prstGeom>
        <a:solidFill>
          <a:srgbClr val="00B1A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0084F2-11D8-4807-BA4E-361548C9C70C}">
      <dsp:nvSpPr>
        <dsp:cNvPr id="0" name=""/>
        <dsp:cNvSpPr/>
      </dsp:nvSpPr>
      <dsp:spPr>
        <a:xfrm>
          <a:off x="6124025" y="2005147"/>
          <a:ext cx="1911005" cy="351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562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2015</a:t>
          </a:r>
        </a:p>
      </dsp:txBody>
      <dsp:txXfrm>
        <a:off x="6124025" y="2005147"/>
        <a:ext cx="1911005" cy="3514885"/>
      </dsp:txXfrm>
    </dsp:sp>
    <dsp:sp modelId="{22B23F10-72BE-4D75-82FD-65D9E56FF517}">
      <dsp:nvSpPr>
        <dsp:cNvPr id="0" name=""/>
        <dsp:cNvSpPr/>
      </dsp:nvSpPr>
      <dsp:spPr>
        <a:xfrm>
          <a:off x="7887845" y="1286516"/>
          <a:ext cx="646101" cy="646101"/>
        </a:xfrm>
        <a:prstGeom prst="ellipse">
          <a:avLst/>
        </a:prstGeom>
        <a:solidFill>
          <a:srgbClr val="00B1A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A9E2B3-B504-4231-8FEF-53517FF35FBD}">
      <dsp:nvSpPr>
        <dsp:cNvPr id="0" name=""/>
        <dsp:cNvSpPr/>
      </dsp:nvSpPr>
      <dsp:spPr>
        <a:xfrm>
          <a:off x="8259665" y="1473567"/>
          <a:ext cx="1911005" cy="4077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356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2017</a:t>
          </a:r>
        </a:p>
      </dsp:txBody>
      <dsp:txXfrm>
        <a:off x="8259665" y="1473567"/>
        <a:ext cx="1911005" cy="4077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42AA-E870-47D7-8F14-2086B1ED946C}">
      <dsp:nvSpPr>
        <dsp:cNvPr id="0" name=""/>
        <dsp:cNvSpPr/>
      </dsp:nvSpPr>
      <dsp:spPr>
        <a:xfrm>
          <a:off x="1682637" y="0"/>
          <a:ext cx="1821325" cy="1619287"/>
        </a:xfrm>
        <a:prstGeom prst="trapezoid">
          <a:avLst>
            <a:gd name="adj" fmla="val 562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br>
            <a:rPr kumimoji="0" lang="en-US" sz="1000" b="0" i="0" u="none" strike="noStrike" kern="1200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br>
            <a:rPr kumimoji="0" lang="en-US" sz="1000" b="0" i="0" u="none" strike="noStrike" kern="1200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br>
            <a:rPr kumimoji="0" lang="en-US" sz="1000" b="0" i="0" u="none" strike="noStrike" kern="1200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kumimoji="0" lang="en-US" sz="1000" b="0" i="0" u="none" strike="noStrike" kern="1200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Occurrence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 Major PS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Events</a:t>
          </a:r>
          <a:endParaRPr kumimoji="0" lang="en-US" sz="1000" b="0" i="0" u="none" strike="noStrike" kern="1200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82637" y="0"/>
        <a:ext cx="1821325" cy="1619287"/>
      </dsp:txXfrm>
    </dsp:sp>
    <dsp:sp modelId="{FB4409C1-2CA4-4356-A09A-FE0637A9AC6E}">
      <dsp:nvSpPr>
        <dsp:cNvPr id="0" name=""/>
        <dsp:cNvSpPr/>
      </dsp:nvSpPr>
      <dsp:spPr>
        <a:xfrm>
          <a:off x="813112" y="1619287"/>
          <a:ext cx="3560375" cy="1546138"/>
        </a:xfrm>
        <a:prstGeom prst="trapezoid">
          <a:avLst>
            <a:gd name="adj" fmla="val 56238"/>
          </a:avLst>
        </a:prstGeom>
        <a:solidFill>
          <a:srgbClr val="94BDE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Inefficient escalation of PS risk &amp; interventions are reactive.</a:t>
          </a:r>
        </a:p>
      </dsp:txBody>
      <dsp:txXfrm>
        <a:off x="1436178" y="1619287"/>
        <a:ext cx="2314243" cy="1546138"/>
      </dsp:txXfrm>
    </dsp:sp>
    <dsp:sp modelId="{ABBD1D00-671E-4CEF-B0F0-60F903A37924}">
      <dsp:nvSpPr>
        <dsp:cNvPr id="0" name=""/>
        <dsp:cNvSpPr/>
      </dsp:nvSpPr>
      <dsp:spPr>
        <a:xfrm>
          <a:off x="0" y="3165426"/>
          <a:ext cx="5186601" cy="1445830"/>
        </a:xfrm>
        <a:prstGeom prst="trapezoid">
          <a:avLst>
            <a:gd name="adj" fmla="val 56238"/>
          </a:avLst>
        </a:prstGeom>
        <a:solidFill>
          <a:srgbClr val="615E9A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PS is PSM Section responsibility.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kumimoji="0" lang="en-US" sz="1000" b="0" i="0" u="none" strike="noStrike" kern="1200" cap="none" spc="0" normalizeH="0" baseline="0" noProof="0" dirty="0">
            <a:ln/>
            <a:solidFill>
              <a:schemeClr val="bg1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Limited view of PS Risks at OPUs &amp; Business</a:t>
          </a: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7655" y="3165426"/>
        <a:ext cx="3371290" cy="1445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42AA-E870-47D7-8F14-2086B1ED946C}">
      <dsp:nvSpPr>
        <dsp:cNvPr id="0" name=""/>
        <dsp:cNvSpPr/>
      </dsp:nvSpPr>
      <dsp:spPr>
        <a:xfrm>
          <a:off x="1843599" y="0"/>
          <a:ext cx="1995553" cy="1701951"/>
        </a:xfrm>
        <a:prstGeom prst="trapezoid">
          <a:avLst>
            <a:gd name="adj" fmla="val 5862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000" b="0" i="0" u="none" strike="noStrike" kern="1200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000" b="0" i="0" u="none" strike="noStrike" kern="1200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ZERO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Major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Process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Safety Events</a:t>
          </a:r>
        </a:p>
      </dsp:txBody>
      <dsp:txXfrm>
        <a:off x="1843599" y="0"/>
        <a:ext cx="1995553" cy="1701951"/>
      </dsp:txXfrm>
    </dsp:sp>
    <dsp:sp modelId="{FB4409C1-2CA4-4356-A09A-FE0637A9AC6E}">
      <dsp:nvSpPr>
        <dsp:cNvPr id="0" name=""/>
        <dsp:cNvSpPr/>
      </dsp:nvSpPr>
      <dsp:spPr>
        <a:xfrm>
          <a:off x="890895" y="1701951"/>
          <a:ext cx="3900961" cy="1625068"/>
        </a:xfrm>
        <a:prstGeom prst="trapezoid">
          <a:avLst>
            <a:gd name="adj" fmla="val 58625"/>
          </a:avLst>
        </a:prstGeom>
        <a:solidFill>
          <a:srgbClr val="94BDE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Better view &amp; insights on creeping changes of Process Safety Risks at OPUs &amp; BU.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kumimoji="0" lang="en-US" sz="1000" b="0" i="0" u="none" strike="noStrike" kern="1200" cap="none" spc="0" normalizeH="0" baseline="0" noProof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Interventions are timely.</a:t>
          </a:r>
          <a:endParaRPr kumimoji="0" lang="en-US" sz="1000" b="0" i="0" u="none" strike="noStrike" kern="1200" cap="none" spc="0" normalizeH="0" baseline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73563" y="1701951"/>
        <a:ext cx="2535624" cy="1625068"/>
      </dsp:txXfrm>
    </dsp:sp>
    <dsp:sp modelId="{ABBD1D00-671E-4CEF-B0F0-60F903A37924}">
      <dsp:nvSpPr>
        <dsp:cNvPr id="0" name=""/>
        <dsp:cNvSpPr/>
      </dsp:nvSpPr>
      <dsp:spPr>
        <a:xfrm>
          <a:off x="0" y="3327020"/>
          <a:ext cx="5682752" cy="1519639"/>
        </a:xfrm>
        <a:prstGeom prst="trapezoid">
          <a:avLst>
            <a:gd name="adj" fmla="val 58625"/>
          </a:avLst>
        </a:prstGeom>
        <a:solidFill>
          <a:srgbClr val="615E9A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Process Safety is a shared accountability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kumimoji="0" lang="en-US" sz="1000" b="0" i="0" u="none" strike="noStrike" kern="1200" cap="none" spc="0" normalizeH="0" baseline="0" noProof="0">
            <a:ln/>
            <a:solidFill>
              <a:schemeClr val="bg1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1000" b="0" i="0" u="none" strike="noStrike" kern="1200" cap="none" spc="0" normalizeH="0" baseline="0" noProof="0">
              <a:ln/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Risks from day-to-day operations are proactively identified with appropriate interventions.</a:t>
          </a:r>
          <a:endParaRPr lang="en-US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4481" y="3327020"/>
        <a:ext cx="3693788" cy="1519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ABA57-0233-4056-B804-862F606E248D}">
      <dsp:nvSpPr>
        <dsp:cNvPr id="0" name=""/>
        <dsp:cNvSpPr/>
      </dsp:nvSpPr>
      <dsp:spPr>
        <a:xfrm>
          <a:off x="4174029" y="2377895"/>
          <a:ext cx="2953156" cy="512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65"/>
              </a:lnTo>
              <a:lnTo>
                <a:pt x="2953156" y="256265"/>
              </a:lnTo>
              <a:lnTo>
                <a:pt x="2953156" y="51253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26C72-1FCC-415A-85FB-E850E3862315}">
      <dsp:nvSpPr>
        <dsp:cNvPr id="0" name=""/>
        <dsp:cNvSpPr/>
      </dsp:nvSpPr>
      <dsp:spPr>
        <a:xfrm>
          <a:off x="4128309" y="2377895"/>
          <a:ext cx="91440" cy="512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53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4FD60-0734-47A4-B6C8-FFEF14705D94}">
      <dsp:nvSpPr>
        <dsp:cNvPr id="0" name=""/>
        <dsp:cNvSpPr/>
      </dsp:nvSpPr>
      <dsp:spPr>
        <a:xfrm>
          <a:off x="1220872" y="2377895"/>
          <a:ext cx="2953156" cy="512531"/>
        </a:xfrm>
        <a:custGeom>
          <a:avLst/>
          <a:gdLst/>
          <a:ahLst/>
          <a:cxnLst/>
          <a:rect l="0" t="0" r="0" b="0"/>
          <a:pathLst>
            <a:path>
              <a:moveTo>
                <a:pt x="2953156" y="0"/>
              </a:moveTo>
              <a:lnTo>
                <a:pt x="2953156" y="256265"/>
              </a:lnTo>
              <a:lnTo>
                <a:pt x="0" y="256265"/>
              </a:lnTo>
              <a:lnTo>
                <a:pt x="0" y="512531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32C8C-9DC0-4583-B3F2-C5621776F130}">
      <dsp:nvSpPr>
        <dsp:cNvPr id="0" name=""/>
        <dsp:cNvSpPr/>
      </dsp:nvSpPr>
      <dsp:spPr>
        <a:xfrm>
          <a:off x="2953716" y="1157583"/>
          <a:ext cx="2440624" cy="1220312"/>
        </a:xfrm>
        <a:prstGeom prst="rect">
          <a:avLst/>
        </a:prstGeom>
        <a:solidFill>
          <a:srgbClr val="00B1A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Process Safety Focused Enhancement (PSFE)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>
        <a:off x="2953716" y="1157583"/>
        <a:ext cx="2440624" cy="1220312"/>
      </dsp:txXfrm>
    </dsp:sp>
    <dsp:sp modelId="{2A88AEF3-CD31-4737-8E8B-9F17270AB43C}">
      <dsp:nvSpPr>
        <dsp:cNvPr id="0" name=""/>
        <dsp:cNvSpPr/>
      </dsp:nvSpPr>
      <dsp:spPr>
        <a:xfrm>
          <a:off x="560" y="2890427"/>
          <a:ext cx="2440624" cy="1220312"/>
        </a:xfrm>
        <a:prstGeom prst="rect">
          <a:avLst/>
        </a:prstGeom>
        <a:solidFill>
          <a:srgbClr val="00B1A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Leadership &amp;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 Accountability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>
        <a:off x="560" y="2890427"/>
        <a:ext cx="2440624" cy="1220312"/>
      </dsp:txXfrm>
    </dsp:sp>
    <dsp:sp modelId="{E2E72FD1-8709-4210-B118-E35AF3B0FDCF}">
      <dsp:nvSpPr>
        <dsp:cNvPr id="0" name=""/>
        <dsp:cNvSpPr/>
      </dsp:nvSpPr>
      <dsp:spPr>
        <a:xfrm>
          <a:off x="2953716" y="2890427"/>
          <a:ext cx="2440624" cy="1220312"/>
        </a:xfrm>
        <a:prstGeom prst="rect">
          <a:avLst/>
        </a:prstGeom>
        <a:solidFill>
          <a:srgbClr val="00B1A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Risk Visibility &amp;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Timely Escalation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>
        <a:off x="2953716" y="2890427"/>
        <a:ext cx="2440624" cy="1220312"/>
      </dsp:txXfrm>
    </dsp:sp>
    <dsp:sp modelId="{22D7E635-A82C-41F8-AF26-65F0290C4D7D}">
      <dsp:nvSpPr>
        <dsp:cNvPr id="0" name=""/>
        <dsp:cNvSpPr/>
      </dsp:nvSpPr>
      <dsp:spPr>
        <a:xfrm>
          <a:off x="5906872" y="2890427"/>
          <a:ext cx="2440624" cy="1220312"/>
        </a:xfrm>
        <a:prstGeom prst="rect">
          <a:avLst/>
        </a:prstGeom>
        <a:solidFill>
          <a:srgbClr val="00B1A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System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Enhancement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>
        <a:off x="5906872" y="2890427"/>
        <a:ext cx="2440624" cy="1220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129CA-A0F1-450C-B8E0-E821853BC0D4}">
      <dsp:nvSpPr>
        <dsp:cNvPr id="0" name=""/>
        <dsp:cNvSpPr/>
      </dsp:nvSpPr>
      <dsp:spPr>
        <a:xfrm>
          <a:off x="2185789" y="46376"/>
          <a:ext cx="1509950" cy="1310061"/>
        </a:xfrm>
        <a:prstGeom prst="trapezoid">
          <a:avLst>
            <a:gd name="adj" fmla="val 56308"/>
          </a:avLst>
        </a:prstGeom>
        <a:gradFill rotWithShape="0">
          <a:gsLst>
            <a:gs pos="0">
              <a:srgbClr val="5B9BD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kumimoji="0" lang="en-US" sz="1800" b="0" i="0" u="sng" strike="noStrike" kern="1200" cap="none" spc="0" normalizeH="0" baseline="0" noProof="0" dirty="0">
            <a:ln/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Museo Sans 300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kumimoji="0" lang="en-US" sz="1800" b="0" i="0" u="sng" strike="noStrike" kern="1200" cap="none" spc="0" normalizeH="0" baseline="0" noProof="0" dirty="0">
            <a:ln/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Museo Sans 300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kumimoji="0" lang="en-US" sz="100" b="0" i="0" u="sng" strike="noStrike" kern="1200" cap="none" spc="0" normalizeH="0" baseline="0" noProof="0" dirty="0">
            <a:ln/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uLnTx/>
            <a:uFillTx/>
            <a:latin typeface="Museo Sans 300"/>
            <a:ea typeface="+mn-ea"/>
            <a:cs typeface="+mn-cs"/>
          </a:endParaRPr>
        </a:p>
      </dsp:txBody>
      <dsp:txXfrm>
        <a:off x="2677568" y="473053"/>
        <a:ext cx="526392" cy="883384"/>
      </dsp:txXfrm>
    </dsp:sp>
    <dsp:sp modelId="{733ECCB2-F5A4-42F5-814A-274DD91957E1}">
      <dsp:nvSpPr>
        <dsp:cNvPr id="0" name=""/>
        <dsp:cNvSpPr/>
      </dsp:nvSpPr>
      <dsp:spPr>
        <a:xfrm>
          <a:off x="1466605" y="1336799"/>
          <a:ext cx="2950678" cy="1310061"/>
        </a:xfrm>
        <a:prstGeom prst="trapezoid">
          <a:avLst>
            <a:gd name="adj" fmla="val 56308"/>
          </a:avLst>
        </a:prstGeom>
        <a:gradFill rotWithShape="0">
          <a:gsLst>
            <a:gs pos="0">
              <a:srgbClr val="5B9BD5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rgbClr>
            </a:gs>
            <a:gs pos="50000">
              <a:srgbClr val="5B9BD5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rgbClr>
            </a:gs>
            <a:gs pos="100000">
              <a:srgbClr val="5B9BD5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74753" y="1672712"/>
        <a:ext cx="934383" cy="974148"/>
      </dsp:txXfrm>
    </dsp:sp>
    <dsp:sp modelId="{672195DF-5BF1-4DE5-9231-A730113D104C}">
      <dsp:nvSpPr>
        <dsp:cNvPr id="0" name=""/>
        <dsp:cNvSpPr/>
      </dsp:nvSpPr>
      <dsp:spPr>
        <a:xfrm>
          <a:off x="737669" y="2620122"/>
          <a:ext cx="4426018" cy="1310061"/>
        </a:xfrm>
        <a:prstGeom prst="trapezoid">
          <a:avLst>
            <a:gd name="adj" fmla="val 56308"/>
          </a:avLst>
        </a:prstGeom>
        <a:gradFill rotWithShape="0">
          <a:gsLst>
            <a:gs pos="0">
              <a:srgbClr val="5B9BD5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rgbClr>
            </a:gs>
            <a:gs pos="50000">
              <a:srgbClr val="5B9BD5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rgbClr>
            </a:gs>
            <a:gs pos="100000">
              <a:srgbClr val="5B9BD5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Museo Sans 300"/>
              <a:ea typeface="+mn-ea"/>
              <a:cs typeface="+mn-cs"/>
            </a:rPr>
            <a:t>.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endParaRPr lang="en-US" sz="1000" b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004001" y="2844064"/>
        <a:ext cx="1893354" cy="1086119"/>
      </dsp:txXfrm>
    </dsp:sp>
    <dsp:sp modelId="{5F0A6C0C-22C7-4169-A6FD-DE69CA90F254}">
      <dsp:nvSpPr>
        <dsp:cNvPr id="0" name=""/>
        <dsp:cNvSpPr/>
      </dsp:nvSpPr>
      <dsp:spPr>
        <a:xfrm>
          <a:off x="0" y="3930183"/>
          <a:ext cx="5901357" cy="1310061"/>
        </a:xfrm>
        <a:prstGeom prst="trapezoid">
          <a:avLst>
            <a:gd name="adj" fmla="val 56308"/>
          </a:avLst>
        </a:prstGeom>
        <a:gradFill rotWithShape="0">
          <a:gsLst>
            <a:gs pos="0">
              <a:srgbClr val="5B9BD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rgbClr>
            </a:gs>
            <a:gs pos="50000">
              <a:srgbClr val="5B9BD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rgbClr>
            </a:gs>
            <a:gs pos="100000">
              <a:srgbClr val="5B9BD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524516" y="4098139"/>
        <a:ext cx="2852324" cy="11421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A3248-CF64-4B82-8AB7-24AD98269E05}">
      <dsp:nvSpPr>
        <dsp:cNvPr id="0" name=""/>
        <dsp:cNvSpPr/>
      </dsp:nvSpPr>
      <dsp:spPr>
        <a:xfrm>
          <a:off x="1121728" y="0"/>
          <a:ext cx="1121728" cy="1017798"/>
        </a:xfrm>
        <a:prstGeom prst="trapezoid">
          <a:avLst>
            <a:gd name="adj" fmla="val 55106"/>
          </a:avLst>
        </a:prstGeom>
        <a:solidFill>
          <a:srgbClr val="00B1A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95637" y="339266"/>
        <a:ext cx="373910" cy="678532"/>
      </dsp:txXfrm>
    </dsp:sp>
    <dsp:sp modelId="{A9C52093-E409-454A-8268-77008EA1103F}">
      <dsp:nvSpPr>
        <dsp:cNvPr id="0" name=""/>
        <dsp:cNvSpPr/>
      </dsp:nvSpPr>
      <dsp:spPr>
        <a:xfrm>
          <a:off x="560864" y="1017798"/>
          <a:ext cx="2243457" cy="1017798"/>
        </a:xfrm>
        <a:prstGeom prst="trapezoid">
          <a:avLst>
            <a:gd name="adj" fmla="val 55106"/>
          </a:avLst>
        </a:prstGeom>
        <a:solidFill>
          <a:srgbClr val="00B1A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useo Sans 300" panose="02000000000000000000" pitchFamily="50" charset="0"/>
            <a:ea typeface="+mn-ea"/>
            <a:cs typeface="+mn-cs"/>
          </a:endParaRPr>
        </a:p>
      </dsp:txBody>
      <dsp:txXfrm>
        <a:off x="1327381" y="1278773"/>
        <a:ext cx="710423" cy="756823"/>
      </dsp:txXfrm>
    </dsp:sp>
    <dsp:sp modelId="{65F736DE-7710-4067-BD18-88306FBC4810}">
      <dsp:nvSpPr>
        <dsp:cNvPr id="0" name=""/>
        <dsp:cNvSpPr/>
      </dsp:nvSpPr>
      <dsp:spPr>
        <a:xfrm>
          <a:off x="0" y="2035597"/>
          <a:ext cx="3365186" cy="1017798"/>
        </a:xfrm>
        <a:prstGeom prst="trapezoid">
          <a:avLst>
            <a:gd name="adj" fmla="val 55106"/>
          </a:avLst>
        </a:prstGeom>
        <a:solidFill>
          <a:srgbClr val="00B1A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useo Sans 300" panose="02000000000000000000" pitchFamily="50" charset="0"/>
            <a:ea typeface="+mn-ea"/>
            <a:cs typeface="+mn-cs"/>
          </a:endParaRPr>
        </a:p>
      </dsp:txBody>
      <dsp:txXfrm>
        <a:off x="962819" y="2209581"/>
        <a:ext cx="1439546" cy="8438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5C785-7AC2-43AE-95E6-0CAD3B5E7F0D}">
      <dsp:nvSpPr>
        <dsp:cNvPr id="0" name=""/>
        <dsp:cNvSpPr/>
      </dsp:nvSpPr>
      <dsp:spPr>
        <a:xfrm>
          <a:off x="1604819" y="0"/>
          <a:ext cx="2492943" cy="249332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1A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DED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DB92D-7FB7-4B76-8ECC-77F13F0F5323}">
      <dsp:nvSpPr>
        <dsp:cNvPr id="0" name=""/>
        <dsp:cNvSpPr/>
      </dsp:nvSpPr>
      <dsp:spPr>
        <a:xfrm>
          <a:off x="2155841" y="900165"/>
          <a:ext cx="1385280" cy="69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ans 300" panose="02000000000000000000" pitchFamily="50" charset="0"/>
              <a:ea typeface="+mn-ea"/>
              <a:cs typeface="+mn-cs"/>
            </a:rPr>
            <a:t>Incident Sharing &amp; Discussion – sharing of a real incident.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155841" y="900165"/>
        <a:ext cx="1385280" cy="692474"/>
      </dsp:txXfrm>
    </dsp:sp>
    <dsp:sp modelId="{DA852516-C527-4D1C-9237-864531ACF24A}">
      <dsp:nvSpPr>
        <dsp:cNvPr id="0" name=""/>
        <dsp:cNvSpPr/>
      </dsp:nvSpPr>
      <dsp:spPr>
        <a:xfrm>
          <a:off x="912413" y="1432598"/>
          <a:ext cx="2492943" cy="24933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1A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DED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ED772-7327-4357-909B-9D4AF398B71F}">
      <dsp:nvSpPr>
        <dsp:cNvPr id="0" name=""/>
        <dsp:cNvSpPr/>
      </dsp:nvSpPr>
      <dsp:spPr>
        <a:xfrm>
          <a:off x="1466244" y="2341050"/>
          <a:ext cx="1385280" cy="69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0" u="none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ans 300" panose="02000000000000000000" pitchFamily="50" charset="0"/>
              <a:ea typeface="+mn-ea"/>
              <a:cs typeface="+mn-cs"/>
            </a:rPr>
            <a:t>Learning – Observations, Insights and Conclusion. 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466244" y="2341050"/>
        <a:ext cx="1385280" cy="692474"/>
      </dsp:txXfrm>
    </dsp:sp>
    <dsp:sp modelId="{21FCD7A3-C79B-477E-8F76-4CCEB25F3DCE}">
      <dsp:nvSpPr>
        <dsp:cNvPr id="0" name=""/>
        <dsp:cNvSpPr/>
      </dsp:nvSpPr>
      <dsp:spPr>
        <a:xfrm>
          <a:off x="1782251" y="3036632"/>
          <a:ext cx="2141824" cy="214268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1A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FDED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A21C2-CE50-4E61-85B5-CB4124563B9F}">
      <dsp:nvSpPr>
        <dsp:cNvPr id="0" name=""/>
        <dsp:cNvSpPr/>
      </dsp:nvSpPr>
      <dsp:spPr>
        <a:xfrm>
          <a:off x="2159118" y="3784008"/>
          <a:ext cx="1385280" cy="692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b="0" u="none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ans 300" panose="02000000000000000000" pitchFamily="50" charset="0"/>
              <a:ea typeface="+mn-ea"/>
              <a:cs typeface="+mn-cs"/>
            </a:rPr>
            <a:t>Action – Translating learning into do-able actions at own workplace.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159118" y="3784008"/>
        <a:ext cx="1385280" cy="692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6FCA1-20D6-43C7-9A2E-5CA27347BB9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  <a:endParaRPr lang="en-US" sz="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1C096-6C38-4D6B-AB57-7E5E2597CD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871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CE8A7-E42B-4583-A7D2-EB616A24F740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600" b="0" i="0" u="none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Open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9E3F3-6267-4029-8410-6147B18C8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51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/>
              <a:t>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1AC2-7164-4381-B2AE-E162FDBE9A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6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US"/>
              <a:t>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9E3F3-6267-4029-8410-6147B18C87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66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US"/>
              <a:t>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9E3F3-6267-4029-8410-6147B18C87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4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9E3F3-6267-4029-8410-6147B18C87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2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/>
              <a:t>Open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E3F3-6267-4029-8410-6147B18C87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4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US"/>
              <a:t>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9E3F3-6267-4029-8410-6147B18C87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1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US"/>
              <a:t>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9E3F3-6267-4029-8410-6147B18C87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4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US"/>
              <a:t>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9E3F3-6267-4029-8410-6147B18C87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US"/>
              <a:t>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9E3F3-6267-4029-8410-6147B18C87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5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US"/>
              <a:t>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9E3F3-6267-4029-8410-6147B18C87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US"/>
              <a:t>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9E3F3-6267-4029-8410-6147B18C87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33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US"/>
              <a:t>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9E3F3-6267-4029-8410-6147B18C87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51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US"/>
              <a:t>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9E3F3-6267-4029-8410-6147B18C87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9C21B92-1E2B-CE49-B96B-14BDF32AEB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319" y="1685333"/>
            <a:ext cx="11020949" cy="1743666"/>
          </a:xfrm>
        </p:spPr>
        <p:txBody>
          <a:bodyPr anchor="b"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AD28AFC-4846-DD4C-AC3A-E46D60EF9D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6077" y="3434400"/>
            <a:ext cx="7097076" cy="102604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7F4DD8-DD0E-424C-9238-BD6B2322A50B}"/>
              </a:ext>
            </a:extLst>
          </p:cNvPr>
          <p:cNvSpPr txBox="1"/>
          <p:nvPr userDrawn="1"/>
        </p:nvSpPr>
        <p:spPr>
          <a:xfrm>
            <a:off x="515939" y="6028036"/>
            <a:ext cx="6728142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SG" sz="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Petroliam Nasional Berhad (PETRONAS)</a:t>
            </a:r>
          </a:p>
          <a:p>
            <a:r>
              <a:rPr lang="en-SG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No part of this document may be reproduced in any form possible, stored in a retrieval system, transmitted and/or disseminated in any form or by any means (digital, mechanical, hard copy, recording or otherwise) without the permission of the copyright owner.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3F93652-951A-1F46-B179-8A71E30968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7" y="4795239"/>
            <a:ext cx="5500683" cy="284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to xxx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E05A1FD-FDF4-F946-9942-0EA914A195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318" y="5106663"/>
            <a:ext cx="1723389" cy="2847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DD.MM.YY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DADB2A-3E49-904F-BC50-F25089A3D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416" y="576326"/>
            <a:ext cx="1164757" cy="8764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7F248B-1985-4C85-95C0-B684D6B5CA28}"/>
              </a:ext>
            </a:extLst>
          </p:cNvPr>
          <p:cNvSpPr txBox="1"/>
          <p:nvPr userDrawn="1"/>
        </p:nvSpPr>
        <p:spPr>
          <a:xfrm>
            <a:off x="515938" y="5592395"/>
            <a:ext cx="6728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Museo Sans 300" panose="02000000000000000000" pitchFamily="50" charset="0"/>
                <a:cs typeface="Arial" panose="020B0604020202020204" pitchFamily="34" charset="0"/>
              </a:rPr>
              <a:t>The PETRONAS Group adopts zero tolerance against all forms of bribery and corruption. All employees are to abide by the PETRONAS Code of Conduct and Business Ethics (</a:t>
            </a:r>
            <a:r>
              <a:rPr lang="en-US" sz="800" dirty="0" err="1">
                <a:solidFill>
                  <a:schemeClr val="bg1"/>
                </a:solidFill>
                <a:effectLst/>
                <a:latin typeface="Museo Sans 300" panose="02000000000000000000" pitchFamily="50" charset="0"/>
                <a:cs typeface="Arial" panose="020B0604020202020204" pitchFamily="34" charset="0"/>
              </a:rPr>
              <a:t>CoBE</a:t>
            </a:r>
            <a:r>
              <a:rPr lang="en-US" sz="800" dirty="0">
                <a:solidFill>
                  <a:schemeClr val="bg1"/>
                </a:solidFill>
                <a:effectLst/>
                <a:latin typeface="Museo Sans 300" panose="02000000000000000000" pitchFamily="50" charset="0"/>
                <a:cs typeface="Arial" panose="020B0604020202020204" pitchFamily="34" charset="0"/>
              </a:rPr>
              <a:t>) &amp; Anti-Bribery and Corruption (ABC) Manual, guided by our Shared Values and Statement of Purpose</a:t>
            </a:r>
            <a:endParaRPr lang="en-US" sz="800" dirty="0">
              <a:solidFill>
                <a:schemeClr val="bg1"/>
              </a:solidFill>
              <a:latin typeface="Museo Sans 300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3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14976" y="376702"/>
            <a:ext cx="7101291" cy="74414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header keeping to a maximum of two lines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D160B-CBC5-B34B-BE0E-799A8F8DFB60}"/>
              </a:ext>
            </a:extLst>
          </p:cNvPr>
          <p:cNvSpPr txBox="1"/>
          <p:nvPr userDrawn="1"/>
        </p:nvSpPr>
        <p:spPr>
          <a:xfrm>
            <a:off x="7941851" y="6345444"/>
            <a:ext cx="3384947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Petroliam Nasional Berhad (PETRONAS)     |</a:t>
            </a:r>
            <a:endParaRPr lang="en-US" sz="800" dirty="0">
              <a:solidFill>
                <a:srgbClr val="00B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778110-4AE8-2C45-B79C-9F68FCEA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298" y="6345063"/>
            <a:ext cx="31696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95E21E-DEBA-8F42-9C16-77733D726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13FE915-D00F-1945-A8B6-CD92D0DF0E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130996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E2ED0D0-2C22-BB4C-8B0E-07933DF6A0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4976" y="1306800"/>
            <a:ext cx="7101291" cy="4838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09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376702"/>
            <a:ext cx="11040533" cy="74414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header keeping to a maximum of two lines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D160B-CBC5-B34B-BE0E-799A8F8DFB60}"/>
              </a:ext>
            </a:extLst>
          </p:cNvPr>
          <p:cNvSpPr txBox="1"/>
          <p:nvPr userDrawn="1"/>
        </p:nvSpPr>
        <p:spPr>
          <a:xfrm>
            <a:off x="7941851" y="6345444"/>
            <a:ext cx="3384947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Petroliam Nasional Berhad (PETRONAS)     |</a:t>
            </a:r>
            <a:endParaRPr lang="en-US" sz="800" dirty="0">
              <a:solidFill>
                <a:srgbClr val="00B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778110-4AE8-2C45-B79C-9F68FCEA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298" y="6345063"/>
            <a:ext cx="31696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95E21E-DEBA-8F42-9C16-77733D726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917BEC2-45FB-5A4F-B8E7-668ABD1CB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224" y="1306800"/>
            <a:ext cx="5316927" cy="4838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800" b="1" i="0">
                <a:solidFill>
                  <a:srgbClr val="00B1A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“Insert a quote here investing in visionary thinkers and technologies”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A3E5904-DF31-1E44-90BD-C581B58E3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831" y="1306800"/>
            <a:ext cx="5316927" cy="4838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official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305488-50CF-DC42-9F76-C14BC008E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945" y="6350198"/>
            <a:ext cx="1112129" cy="2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0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376702"/>
            <a:ext cx="11040533" cy="744146"/>
          </a:xfrm>
        </p:spPr>
        <p:txBody>
          <a:bodyPr/>
          <a:lstStyle/>
          <a:p>
            <a:r>
              <a:rPr lang="en-GB" dirty="0"/>
              <a:t>Insert header keeping to a maximum of two lines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D160B-CBC5-B34B-BE0E-799A8F8DFB60}"/>
              </a:ext>
            </a:extLst>
          </p:cNvPr>
          <p:cNvSpPr txBox="1"/>
          <p:nvPr userDrawn="1"/>
        </p:nvSpPr>
        <p:spPr>
          <a:xfrm>
            <a:off x="7941851" y="6345444"/>
            <a:ext cx="3384947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Petroliam Nasional Berhad (PETRONAS)     |</a:t>
            </a:r>
            <a:endParaRPr lang="en-US" sz="800" dirty="0">
              <a:solidFill>
                <a:srgbClr val="00B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778110-4AE8-2C45-B79C-9F68FCEA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298" y="6345063"/>
            <a:ext cx="31696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95E21E-DEBA-8F42-9C16-77733D726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93E86E4E-05EA-9F44-BA85-F2B1EE480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733" y="3748184"/>
            <a:ext cx="2798648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00B1A9"/>
                </a:solidFill>
              </a:defRPr>
            </a:lvl2pPr>
            <a:lvl3pPr>
              <a:defRPr sz="1600">
                <a:solidFill>
                  <a:srgbClr val="00B1A9"/>
                </a:solidFill>
              </a:defRPr>
            </a:lvl3pPr>
            <a:lvl4pPr>
              <a:defRPr sz="1600">
                <a:solidFill>
                  <a:srgbClr val="00B1A9"/>
                </a:solidFill>
              </a:defRPr>
            </a:lvl4pPr>
            <a:lvl5pPr>
              <a:defRPr sz="1600">
                <a:solidFill>
                  <a:srgbClr val="00B1A9"/>
                </a:solidFill>
              </a:defRPr>
            </a:lvl5pPr>
          </a:lstStyle>
          <a:p>
            <a:pPr lvl="0"/>
            <a:r>
              <a:rPr lang="en-US" dirty="0"/>
              <a:t>Title of icon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9496E08-6F62-3F48-A55D-062F082679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733" y="4073278"/>
            <a:ext cx="2798648" cy="801868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rgbClr val="3C38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00B1A9"/>
                </a:solidFill>
              </a:defRPr>
            </a:lvl2pPr>
            <a:lvl3pPr>
              <a:defRPr sz="1600">
                <a:solidFill>
                  <a:srgbClr val="00B1A9"/>
                </a:solidFill>
              </a:defRPr>
            </a:lvl3pPr>
            <a:lvl4pPr>
              <a:defRPr sz="1600">
                <a:solidFill>
                  <a:srgbClr val="00B1A9"/>
                </a:solidFill>
              </a:defRPr>
            </a:lvl4pPr>
            <a:lvl5pPr>
              <a:defRPr sz="1600">
                <a:solidFill>
                  <a:srgbClr val="00B1A9"/>
                </a:solidFill>
              </a:defRPr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564AC605-A8C9-5347-BFD8-357CFE9121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0167" y="3748184"/>
            <a:ext cx="2798648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00B1A9"/>
                </a:solidFill>
              </a:defRPr>
            </a:lvl2pPr>
            <a:lvl3pPr>
              <a:defRPr sz="1600">
                <a:solidFill>
                  <a:srgbClr val="00B1A9"/>
                </a:solidFill>
              </a:defRPr>
            </a:lvl3pPr>
            <a:lvl4pPr>
              <a:defRPr sz="1600">
                <a:solidFill>
                  <a:srgbClr val="00B1A9"/>
                </a:solidFill>
              </a:defRPr>
            </a:lvl4pPr>
            <a:lvl5pPr>
              <a:defRPr sz="1600">
                <a:solidFill>
                  <a:srgbClr val="00B1A9"/>
                </a:solidFill>
              </a:defRPr>
            </a:lvl5pPr>
          </a:lstStyle>
          <a:p>
            <a:pPr lvl="0"/>
            <a:r>
              <a:rPr lang="en-US" dirty="0"/>
              <a:t>Title of icon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EEF7C4AD-214F-6145-B2C3-DAD206C7FC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00167" y="4073278"/>
            <a:ext cx="2798648" cy="801868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rgbClr val="3C38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00B1A9"/>
                </a:solidFill>
              </a:defRPr>
            </a:lvl2pPr>
            <a:lvl3pPr>
              <a:defRPr sz="1600">
                <a:solidFill>
                  <a:srgbClr val="00B1A9"/>
                </a:solidFill>
              </a:defRPr>
            </a:lvl3pPr>
            <a:lvl4pPr>
              <a:defRPr sz="1600">
                <a:solidFill>
                  <a:srgbClr val="00B1A9"/>
                </a:solidFill>
              </a:defRPr>
            </a:lvl4pPr>
            <a:lvl5pPr>
              <a:defRPr sz="1600">
                <a:solidFill>
                  <a:srgbClr val="00B1A9"/>
                </a:solidFill>
              </a:defRPr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8A05E654-2C17-F442-A60A-E6D82D6512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40509" y="3748184"/>
            <a:ext cx="2786921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00B1A9"/>
                </a:solidFill>
              </a:defRPr>
            </a:lvl2pPr>
            <a:lvl3pPr>
              <a:defRPr sz="1600">
                <a:solidFill>
                  <a:srgbClr val="00B1A9"/>
                </a:solidFill>
              </a:defRPr>
            </a:lvl3pPr>
            <a:lvl4pPr>
              <a:defRPr sz="1600">
                <a:solidFill>
                  <a:srgbClr val="00B1A9"/>
                </a:solidFill>
              </a:defRPr>
            </a:lvl4pPr>
            <a:lvl5pPr>
              <a:defRPr sz="1600">
                <a:solidFill>
                  <a:srgbClr val="00B1A9"/>
                </a:solidFill>
              </a:defRPr>
            </a:lvl5pPr>
          </a:lstStyle>
          <a:p>
            <a:pPr lvl="0"/>
            <a:r>
              <a:rPr lang="en-US" dirty="0"/>
              <a:t>Title of icon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B21C1733-6E92-EF4A-95D2-CB540BDF89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28781" y="4073278"/>
            <a:ext cx="2798648" cy="801868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rgbClr val="3C38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00B1A9"/>
                </a:solidFill>
              </a:defRPr>
            </a:lvl2pPr>
            <a:lvl3pPr>
              <a:defRPr sz="1600">
                <a:solidFill>
                  <a:srgbClr val="00B1A9"/>
                </a:solidFill>
              </a:defRPr>
            </a:lvl3pPr>
            <a:lvl4pPr>
              <a:defRPr sz="1600">
                <a:solidFill>
                  <a:srgbClr val="00B1A9"/>
                </a:solidFill>
              </a:defRPr>
            </a:lvl4pPr>
            <a:lvl5pPr>
              <a:defRPr sz="1600">
                <a:solidFill>
                  <a:srgbClr val="00B1A9"/>
                </a:solidFill>
              </a:defRPr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9AA14840-8BCD-8848-8088-BF992AE25EF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76657" y="1989312"/>
            <a:ext cx="1996800" cy="13176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rgbClr val="3C3835"/>
                </a:solidFill>
              </a:defRPr>
            </a:lvl1pPr>
          </a:lstStyle>
          <a:p>
            <a:r>
              <a:rPr lang="en-US" dirty="0"/>
              <a:t>Click to replace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CD6480D-FBF1-224A-8E18-4EE6A75E5F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4693" y="2088312"/>
            <a:ext cx="2289599" cy="1170000"/>
          </a:xfrm>
          <a:blipFill>
            <a:blip r:embed="rId3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rgbClr val="3C3835"/>
                </a:solidFill>
              </a:defRPr>
            </a:lvl1pPr>
          </a:lstStyle>
          <a:p>
            <a:r>
              <a:rPr lang="en-US" dirty="0"/>
              <a:t>Click to replace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DA157309-5AB4-2744-9F3E-4FBE257646C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30505" y="2037912"/>
            <a:ext cx="1195200" cy="1220400"/>
          </a:xfrm>
          <a:blipFill>
            <a:blip r:embed="rId4"/>
            <a:stretch>
              <a:fillRect/>
            </a:stretch>
          </a:blip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rgbClr val="3C3835"/>
                </a:solidFill>
              </a:defRPr>
            </a:lvl1pPr>
          </a:lstStyle>
          <a:p>
            <a:r>
              <a:rPr lang="en-US" dirty="0"/>
              <a:t>Click to replace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12C8D1-A89E-2547-8B19-B7C1F9314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9945" y="6350198"/>
            <a:ext cx="1112129" cy="2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4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A912FB-8A4A-2347-9713-20B37768D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6018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3AFE18-50B1-A84C-9986-C859606BB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368300"/>
            <a:ext cx="5520265" cy="1471612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00B1A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GB" dirty="0"/>
              <a:t>“Insert a quote here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A4F1AB-47DA-E64F-8D5E-3EC8173536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600" y="6336000"/>
            <a:ext cx="112387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6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F2205C8-902D-4A44-9657-01148E44C4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735" y="3017482"/>
            <a:ext cx="11040533" cy="613017"/>
          </a:xfrm>
        </p:spPr>
        <p:txBody>
          <a:bodyPr anchor="ctr" anchorCtr="0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your passion!</a:t>
            </a:r>
          </a:p>
        </p:txBody>
      </p:sp>
    </p:spTree>
    <p:extLst>
      <p:ext uri="{BB962C8B-B14F-4D97-AF65-F5344CB8AC3E}">
        <p14:creationId xmlns:p14="http://schemas.microsoft.com/office/powerpoint/2010/main" val="292979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6E1A8B34-D4AC-4C42-9C74-C2B4D3910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6000"/>
          </a:blip>
          <a:srcRect t="12462"/>
          <a:stretch/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Content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E2BA46-4FE3-0047-9509-7517639C3B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1787" y="1261555"/>
            <a:ext cx="9638453" cy="4838400"/>
          </a:xfrm>
        </p:spPr>
        <p:txBody>
          <a:bodyPr wrap="square" numCol="1" spcCol="0">
            <a:noAutofit/>
          </a:bodyPr>
          <a:lstStyle>
            <a:lvl1pPr marL="0" indent="0">
              <a:buFont typeface="+mj-lt"/>
              <a:buNone/>
              <a:defRPr sz="1600" b="1" i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3C3835"/>
                </a:solidFill>
              </a:defRPr>
            </a:lvl2pPr>
          </a:lstStyle>
          <a:p>
            <a:pPr lvl="0"/>
            <a:r>
              <a:rPr lang="en-US" dirty="0"/>
              <a:t>Insert section title lorem ipsum</a:t>
            </a:r>
          </a:p>
          <a:p>
            <a:pPr lvl="1"/>
            <a:r>
              <a:rPr lang="en-US" dirty="0"/>
              <a:t>Insert section sub-title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6BAAF8A-815F-4A40-B0CA-E8B05C7E02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734" y="1261174"/>
            <a:ext cx="568959" cy="4838400"/>
          </a:xfrm>
        </p:spPr>
        <p:txBody>
          <a:bodyPr rIns="0">
            <a:noAutofit/>
          </a:bodyPr>
          <a:lstStyle>
            <a:lvl1pPr marL="0" indent="0" algn="l">
              <a:buNone/>
              <a:defRPr b="1" i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88BF6A1-F5F6-4146-8EA5-0C81C0382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51461" y="1261174"/>
            <a:ext cx="568960" cy="4838400"/>
          </a:xfrm>
        </p:spPr>
        <p:txBody>
          <a:bodyPr>
            <a:noAutofit/>
          </a:bodyPr>
          <a:lstStyle>
            <a:lvl1pPr marL="0" indent="0" algn="r">
              <a:buNone/>
              <a:defRPr b="0" i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87B92-2B66-BF46-9DB3-DB52029508FF}"/>
              </a:ext>
            </a:extLst>
          </p:cNvPr>
          <p:cNvSpPr txBox="1"/>
          <p:nvPr userDrawn="1"/>
        </p:nvSpPr>
        <p:spPr>
          <a:xfrm>
            <a:off x="7941851" y="6345444"/>
            <a:ext cx="3384947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Petroliam Nasional Berhad (PETRONAS)     |</a:t>
            </a:r>
            <a:endParaRPr lang="en-US" sz="800" dirty="0">
              <a:solidFill>
                <a:srgbClr val="00B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149AE20-A93A-3647-A93A-973C37F5E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298" y="6345063"/>
            <a:ext cx="31696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9817A2-73CE-4F5E-9D4E-111DE089C0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6AFD9C-E91D-7848-B2C8-B362E9EDA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462"/>
          <a:stretch/>
        </p:blipFill>
        <p:spPr>
          <a:xfrm>
            <a:off x="905353" y="6350198"/>
            <a:ext cx="806721" cy="29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0CE812-3C7E-47FC-BCD0-ED4AB22F9C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1" y="6215896"/>
            <a:ext cx="806721" cy="567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28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EA4F08-3EE7-2B41-B91A-2D8DB8E18D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319" y="1685333"/>
            <a:ext cx="7097076" cy="1743666"/>
          </a:xfrm>
        </p:spPr>
        <p:txBody>
          <a:bodyPr anchor="b">
            <a:noAutofit/>
          </a:bodyPr>
          <a:lstStyle>
            <a:lvl1pPr algn="l">
              <a:defRPr sz="2800" b="1" i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09CC427-036A-DF41-B3F4-26E0589F9A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6077" y="3434400"/>
            <a:ext cx="7097076" cy="1026042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C38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EF6038-5824-0642-A122-B43A8A1E55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355" y="6351692"/>
            <a:ext cx="1110212" cy="29746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844DB65-4804-FD49-BA71-3CEF73187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7" y="4795239"/>
            <a:ext cx="7097075" cy="596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3C3835"/>
                </a:solidFill>
              </a:defRPr>
            </a:lvl1pPr>
          </a:lstStyle>
          <a:p>
            <a:pPr lvl="0"/>
            <a:r>
              <a:rPr lang="en-US" dirty="0"/>
              <a:t>Description (optional).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endParaRPr lang="en-US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99DED654-A16A-45D1-A620-D46D2535F0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6000"/>
          </a:blip>
          <a:srcRect t="12462"/>
          <a:stretch/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9690BF-B038-4603-B715-066DF7CB9B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0" y="6215896"/>
            <a:ext cx="806721" cy="56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107C7E-0891-4E96-BF03-D6B2484A3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7462"/>
          <a:stretch/>
        </p:blipFill>
        <p:spPr>
          <a:xfrm>
            <a:off x="905353" y="6350198"/>
            <a:ext cx="806721" cy="2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376702"/>
            <a:ext cx="11040533" cy="744146"/>
          </a:xfrm>
        </p:spPr>
        <p:txBody>
          <a:bodyPr/>
          <a:lstStyle/>
          <a:p>
            <a:r>
              <a:rPr lang="en-GB" dirty="0"/>
              <a:t>Insert header keeping to a maximum of two lines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D160B-CBC5-B34B-BE0E-799A8F8DFB60}"/>
              </a:ext>
            </a:extLst>
          </p:cNvPr>
          <p:cNvSpPr txBox="1"/>
          <p:nvPr userDrawn="1"/>
        </p:nvSpPr>
        <p:spPr>
          <a:xfrm>
            <a:off x="7941851" y="6345444"/>
            <a:ext cx="3384947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Petroliam Nasional Berhad (PETRONAS)     |</a:t>
            </a:r>
            <a:endParaRPr lang="en-US" sz="800" dirty="0">
              <a:solidFill>
                <a:srgbClr val="00B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778110-4AE8-2C45-B79C-9F68FCEA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298" y="6345063"/>
            <a:ext cx="31696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F59850-A4AF-4BC1-877B-4281E6586D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917BEC2-45FB-5A4F-B8E7-668ABD1CB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224" y="1306800"/>
            <a:ext cx="11048043" cy="4838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official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718247-220D-604A-B412-F3C795A46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945" y="6350198"/>
            <a:ext cx="1112129" cy="2988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686907F-279A-418F-A5D5-E68651EC9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6000"/>
          </a:blip>
          <a:srcRect t="12462"/>
          <a:stretch/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1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376702"/>
            <a:ext cx="11040533" cy="74414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header keeping to a maximum of two lines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949" y="1306799"/>
            <a:ext cx="5304000" cy="4838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D160B-CBC5-B34B-BE0E-799A8F8DFB60}"/>
              </a:ext>
            </a:extLst>
          </p:cNvPr>
          <p:cNvSpPr txBox="1"/>
          <p:nvPr userDrawn="1"/>
        </p:nvSpPr>
        <p:spPr>
          <a:xfrm>
            <a:off x="7941851" y="6345444"/>
            <a:ext cx="3384947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Petroliam Nasional Berhad (PETRONAS)     |</a:t>
            </a:r>
            <a:endParaRPr lang="en-US" sz="800" dirty="0">
              <a:solidFill>
                <a:srgbClr val="00B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778110-4AE8-2C45-B79C-9F68FCEA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298" y="6345063"/>
            <a:ext cx="31696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95E21E-DEBA-8F42-9C16-77733D726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917BEC2-45FB-5A4F-B8E7-668ABD1CB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224" y="1306800"/>
            <a:ext cx="5316927" cy="4838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official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FEB08-E18D-3444-8E56-BD9A2E937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945" y="6350198"/>
            <a:ext cx="1112129" cy="2988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E072378D-F986-4C40-9F35-C914E0CDA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6000"/>
          </a:blip>
          <a:srcRect t="12462"/>
          <a:stretch/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376702"/>
            <a:ext cx="11040533" cy="74414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header keeping to a maximum of two lines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D160B-CBC5-B34B-BE0E-799A8F8DFB60}"/>
              </a:ext>
            </a:extLst>
          </p:cNvPr>
          <p:cNvSpPr txBox="1"/>
          <p:nvPr userDrawn="1"/>
        </p:nvSpPr>
        <p:spPr>
          <a:xfrm>
            <a:off x="7941851" y="6345444"/>
            <a:ext cx="3384947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Petroliam Nasional Berhad (PETRONAS)     |</a:t>
            </a:r>
            <a:endParaRPr lang="en-US" sz="800" dirty="0">
              <a:solidFill>
                <a:srgbClr val="00B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778110-4AE8-2C45-B79C-9F68FCEA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298" y="6345063"/>
            <a:ext cx="31696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95E21E-DEBA-8F42-9C16-77733D726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917BEC2-45FB-5A4F-B8E7-668ABD1CB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3496" y="1306800"/>
            <a:ext cx="3555261" cy="4838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22114B2-EC77-C74B-9459-C66CF7E8362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75733" y="1306799"/>
            <a:ext cx="7101291" cy="4838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4F0E47-282F-724F-A795-022DF7260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945" y="6350198"/>
            <a:ext cx="1112129" cy="2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1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376702"/>
            <a:ext cx="11040533" cy="74414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header keeping to a maximum of two lines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D160B-CBC5-B34B-BE0E-799A8F8DFB60}"/>
              </a:ext>
            </a:extLst>
          </p:cNvPr>
          <p:cNvSpPr txBox="1"/>
          <p:nvPr userDrawn="1"/>
        </p:nvSpPr>
        <p:spPr>
          <a:xfrm>
            <a:off x="7941851" y="6345444"/>
            <a:ext cx="3384947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Petroliam Nasional Berhad (PETRONAS)     |</a:t>
            </a:r>
            <a:endParaRPr lang="en-US" sz="800" dirty="0">
              <a:solidFill>
                <a:srgbClr val="00B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778110-4AE8-2C45-B79C-9F68FCEA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298" y="6345063"/>
            <a:ext cx="31696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95E21E-DEBA-8F42-9C16-77733D726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917BEC2-45FB-5A4F-B8E7-668ABD1CB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1306800"/>
            <a:ext cx="3555261" cy="4838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22114B2-EC77-C74B-9459-C66CF7E8362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10363" y="1306799"/>
            <a:ext cx="7101291" cy="4838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843A0E-E79A-0145-8354-73D885AF9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945" y="6350198"/>
            <a:ext cx="1112129" cy="2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9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4" y="376702"/>
            <a:ext cx="5309417" cy="74414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header keeping to a maximum of two lines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D160B-CBC5-B34B-BE0E-799A8F8DFB60}"/>
              </a:ext>
            </a:extLst>
          </p:cNvPr>
          <p:cNvSpPr txBox="1"/>
          <p:nvPr userDrawn="1"/>
        </p:nvSpPr>
        <p:spPr>
          <a:xfrm>
            <a:off x="7941851" y="6345444"/>
            <a:ext cx="3384947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</a:t>
            </a:r>
            <a:r>
              <a:rPr lang="pt" sz="800" dirty="0" err="1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Petroliam</a:t>
            </a: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" sz="800" dirty="0" err="1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" sz="800" dirty="0" err="1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Berhad</a:t>
            </a: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(PETRONAS)     |</a:t>
            </a:r>
            <a:endParaRPr lang="en-US" sz="800" dirty="0">
              <a:solidFill>
                <a:srgbClr val="00B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778110-4AE8-2C45-B79C-9F68FCEA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298" y="6345063"/>
            <a:ext cx="31696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95E21E-DEBA-8F42-9C16-77733D726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917BEC2-45FB-5A4F-B8E7-668ABD1CB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224" y="1306800"/>
            <a:ext cx="5316927" cy="4838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official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3DA2F86-CD1B-514F-B078-071E73B694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92852" y="0"/>
            <a:ext cx="5899149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8314CE-7552-1848-99B2-D6241F093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945" y="6350198"/>
            <a:ext cx="1112129" cy="2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6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3" y="376702"/>
            <a:ext cx="7101291" cy="74414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header keeping to a maximum of two lines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D160B-CBC5-B34B-BE0E-799A8F8DFB60}"/>
              </a:ext>
            </a:extLst>
          </p:cNvPr>
          <p:cNvSpPr txBox="1"/>
          <p:nvPr userDrawn="1"/>
        </p:nvSpPr>
        <p:spPr>
          <a:xfrm>
            <a:off x="7941851" y="6345444"/>
            <a:ext cx="3384947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</a:t>
            </a:r>
            <a:r>
              <a:rPr lang="pt" sz="800" dirty="0" err="1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Petroliam</a:t>
            </a: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" sz="800" dirty="0" err="1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" sz="800" dirty="0" err="1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Berhad</a:t>
            </a:r>
            <a:r>
              <a:rPr lang="pt" sz="800" dirty="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(PETRONAS)     |</a:t>
            </a:r>
            <a:endParaRPr lang="en-US" sz="800" dirty="0">
              <a:solidFill>
                <a:srgbClr val="00B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778110-4AE8-2C45-B79C-9F68FCEA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298" y="6345063"/>
            <a:ext cx="316967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95E21E-DEBA-8F42-9C16-77733D726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13FE915-D00F-1945-A8B6-CD92D0DF0E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1005" y="0"/>
            <a:ext cx="4130996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917BEC2-45FB-5A4F-B8E7-668ABD1CB7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733" y="1306800"/>
            <a:ext cx="7101291" cy="4838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627F23-C6C5-B148-9695-2F187185C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945" y="6350198"/>
            <a:ext cx="1112129" cy="2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3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4" y="365127"/>
            <a:ext cx="11040533" cy="7441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306801"/>
            <a:ext cx="11040532" cy="487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F02E52-6825-6A46-BE64-733D00906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298" y="6414550"/>
            <a:ext cx="316967" cy="75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95E21E-DEBA-8F42-9C16-77733D726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4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B1A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pos="363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73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notesSlide" Target="../notesSlides/notesSlide10.xml"/><Relationship Id="rId7" Type="http://schemas.openxmlformats.org/officeDocument/2006/relationships/diagramLayout" Target="../diagrams/layout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diagramData" Target="../diagrams/data7.xml"/><Relationship Id="rId5" Type="http://schemas.openxmlformats.org/officeDocument/2006/relationships/image" Target="../media/image20.svg"/><Relationship Id="rId10" Type="http://schemas.microsoft.com/office/2007/relationships/diagramDrawing" Target="../diagrams/drawing7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8DE8-371A-0F4D-AC2D-16A082E0D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316" y="1354642"/>
            <a:ext cx="6502951" cy="1743666"/>
          </a:xfrm>
        </p:spPr>
        <p:txBody>
          <a:bodyPr/>
          <a:lstStyle/>
          <a:p>
            <a:r>
              <a:rPr lang="en-US" dirty="0"/>
              <a:t>Elevating Process Safety Culture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1242F5-7389-4C30-A0A9-528DC6B54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316" y="4874617"/>
            <a:ext cx="2459381" cy="284762"/>
          </a:xfrm>
        </p:spPr>
        <p:txBody>
          <a:bodyPr/>
          <a:lstStyle/>
          <a:p>
            <a:r>
              <a:rPr lang="en-US" sz="1800" dirty="0"/>
              <a:t>19</a:t>
            </a:r>
            <a:r>
              <a:rPr lang="en-US" sz="1800" baseline="30000" dirty="0"/>
              <a:t>th</a:t>
            </a:r>
            <a:r>
              <a:rPr lang="en-US" sz="1800" dirty="0"/>
              <a:t> October 2022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07980FB-9FDD-416F-87D2-CC3CAFF1185E}"/>
              </a:ext>
            </a:extLst>
          </p:cNvPr>
          <p:cNvSpPr txBox="1">
            <a:spLocks/>
          </p:cNvSpPr>
          <p:nvPr/>
        </p:nvSpPr>
        <p:spPr>
          <a:xfrm>
            <a:off x="595316" y="3963625"/>
            <a:ext cx="4567699" cy="56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1800" dirty="0"/>
              <a:t>Yogendren Sevakumaran, 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Principal (Process Safety), PETRONAS</a:t>
            </a:r>
          </a:p>
          <a:p>
            <a:endParaRPr lang="en-US" sz="1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3225E5B-EBC2-413A-92B6-0234B1C3B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316" y="2698090"/>
            <a:ext cx="7061729" cy="1026042"/>
          </a:xfrm>
        </p:spPr>
        <p:txBody>
          <a:bodyPr anchor="ctr"/>
          <a:lstStyle/>
          <a:p>
            <a:r>
              <a:rPr lang="en-US" sz="2400" dirty="0"/>
              <a:t>Hazards 32 Process Safety Conference ​</a:t>
            </a:r>
          </a:p>
        </p:txBody>
      </p:sp>
      <p:sp>
        <p:nvSpPr>
          <p:cNvPr id="7" name="BJPseudoFooter">
            <a:extLst>
              <a:ext uri="{FF2B5EF4-FFF2-40B4-BE49-F238E27FC236}">
                <a16:creationId xmlns:a16="http://schemas.microsoft.com/office/drawing/2014/main" id="{1DDFB461-2093-4B5B-B154-1D2FC2CBFEC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366482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6FED-A685-7144-8034-C3B2445E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75" y="316206"/>
            <a:ext cx="10299195" cy="74414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/>
                <a:ea typeface="Verdana" panose="020B0604030504040204" pitchFamily="34" charset="0"/>
                <a:cs typeface="Verdana" panose="020B0604030504040204" pitchFamily="34" charset="0"/>
              </a:rPr>
              <a:t>CARE CONVERSATION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4A2A5B-F0B3-4C49-85EE-BD0F1BF5E3B7}"/>
              </a:ext>
            </a:extLst>
          </p:cNvPr>
          <p:cNvGrpSpPr/>
          <p:nvPr/>
        </p:nvGrpSpPr>
        <p:grpSpPr>
          <a:xfrm>
            <a:off x="899997" y="1741200"/>
            <a:ext cx="3217989" cy="1036220"/>
            <a:chOff x="2953783" y="1164641"/>
            <a:chExt cx="3217989" cy="1036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3337CB-47A7-43A5-A881-9B082A0C493E}"/>
                </a:ext>
              </a:extLst>
            </p:cNvPr>
            <p:cNvGrpSpPr/>
            <p:nvPr/>
          </p:nvGrpSpPr>
          <p:grpSpPr>
            <a:xfrm>
              <a:off x="2953783" y="1164641"/>
              <a:ext cx="3217989" cy="1036220"/>
              <a:chOff x="408816" y="2760534"/>
              <a:chExt cx="3657600" cy="710039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CDA79BA1-3349-4045-8CDE-9AD61B232ADA}"/>
                  </a:ext>
                </a:extLst>
              </p:cNvPr>
              <p:cNvSpPr/>
              <p:nvPr/>
            </p:nvSpPr>
            <p:spPr>
              <a:xfrm>
                <a:off x="408816" y="2760534"/>
                <a:ext cx="3657600" cy="710039"/>
              </a:xfrm>
              <a:prstGeom prst="roundRect">
                <a:avLst/>
              </a:prstGeom>
              <a:solidFill>
                <a:srgbClr val="00B1A9"/>
              </a:solidFill>
              <a:ln w="381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9E466CD-8F5E-40B4-BC82-422C88C09702}"/>
                  </a:ext>
                </a:extLst>
              </p:cNvPr>
              <p:cNvSpPr/>
              <p:nvPr/>
            </p:nvSpPr>
            <p:spPr>
              <a:xfrm>
                <a:off x="1695096" y="2890980"/>
                <a:ext cx="2371320" cy="527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useo Sans 300" panose="02000000000000000000" pitchFamily="50" charset="0"/>
                  </a:rPr>
                  <a:t>CARE Conversation</a:t>
                </a:r>
              </a:p>
            </p:txBody>
          </p:sp>
        </p:grpSp>
        <p:pic>
          <p:nvPicPr>
            <p:cNvPr id="20" name="Graphic 19" descr="Boardroom">
              <a:extLst>
                <a:ext uri="{FF2B5EF4-FFF2-40B4-BE49-F238E27FC236}">
                  <a16:creationId xmlns:a16="http://schemas.microsoft.com/office/drawing/2014/main" id="{C629804D-CF5E-4709-977A-2C4D0208E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71064" y="1286461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4B97CF29-B86B-43DF-9AB7-A3361068C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530036"/>
              </p:ext>
            </p:extLst>
          </p:nvPr>
        </p:nvGraphicFramePr>
        <p:xfrm>
          <a:off x="4232837" y="1169589"/>
          <a:ext cx="5010176" cy="517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9E50FE6C-BE70-442E-A9F3-67FD5F19FE8A}"/>
              </a:ext>
            </a:extLst>
          </p:cNvPr>
          <p:cNvSpPr/>
          <p:nvPr/>
        </p:nvSpPr>
        <p:spPr>
          <a:xfrm>
            <a:off x="899996" y="3111543"/>
            <a:ext cx="3217990" cy="2404991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400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An engagement session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</a:rPr>
              <a:t>to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</a:rPr>
              <a:t> have an open </a:t>
            </a:r>
            <a:r>
              <a:rPr lang="en-US" sz="1400" kern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conversation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</a:rPr>
              <a:t>about Process Safety.</a:t>
            </a: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noProof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Promotion and cascading of Process Safety Essentials.</a:t>
            </a: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Discussion and learning from incident.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25000"/>
                </a:schemeClr>
              </a:solidFill>
              <a:latin typeface="Arial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Callout: Bent Line 25">
            <a:extLst>
              <a:ext uri="{FF2B5EF4-FFF2-40B4-BE49-F238E27FC236}">
                <a16:creationId xmlns:a16="http://schemas.microsoft.com/office/drawing/2014/main" id="{B988305C-0982-409E-BA41-82E3B45266FD}"/>
              </a:ext>
            </a:extLst>
          </p:cNvPr>
          <p:cNvSpPr/>
          <p:nvPr/>
        </p:nvSpPr>
        <p:spPr>
          <a:xfrm>
            <a:off x="9101423" y="1722551"/>
            <a:ext cx="2164659" cy="6785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0248"/>
              <a:gd name="adj6" fmla="val -48107"/>
            </a:avLst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Museo Sans 300" panose="02000000000000000000" pitchFamily="50" charset="0"/>
              </a:rPr>
              <a:t>Re-telling of an incident story – as it happened.</a:t>
            </a:r>
            <a:endParaRPr lang="en-US" sz="1100" dirty="0">
              <a:latin typeface="Museo Sans 300" panose="02000000000000000000" pitchFamily="50" charset="0"/>
            </a:endParaRPr>
          </a:p>
        </p:txBody>
      </p:sp>
      <p:sp>
        <p:nvSpPr>
          <p:cNvPr id="27" name="Callout: Bent Line 26">
            <a:extLst>
              <a:ext uri="{FF2B5EF4-FFF2-40B4-BE49-F238E27FC236}">
                <a16:creationId xmlns:a16="http://schemas.microsoft.com/office/drawing/2014/main" id="{3C1E5932-F78F-4599-8EE2-7DAB86D5A2D9}"/>
              </a:ext>
            </a:extLst>
          </p:cNvPr>
          <p:cNvSpPr/>
          <p:nvPr/>
        </p:nvSpPr>
        <p:spPr>
          <a:xfrm>
            <a:off x="9101423" y="3201708"/>
            <a:ext cx="2164659" cy="86739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718"/>
              <a:gd name="adj6" fmla="val -53867"/>
            </a:avLst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Museo Sans 300" panose="02000000000000000000" pitchFamily="50" charset="0"/>
              </a:rPr>
              <a:t>Observing what happened.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Museo Sans 300" panose="02000000000000000000" pitchFamily="50" charset="0"/>
              </a:rPr>
              <a:t>Insights on what should have happened.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Museo Sans 300" panose="02000000000000000000" pitchFamily="50" charset="0"/>
              </a:rPr>
              <a:t>Realizing what can be done differently.</a:t>
            </a:r>
            <a:endParaRPr lang="en-US" sz="1100" dirty="0">
              <a:latin typeface="Museo Sans 300" panose="02000000000000000000" pitchFamily="50" charset="0"/>
            </a:endParaRPr>
          </a:p>
        </p:txBody>
      </p:sp>
      <p:sp>
        <p:nvSpPr>
          <p:cNvPr id="28" name="Callout: Bent Line 27">
            <a:extLst>
              <a:ext uri="{FF2B5EF4-FFF2-40B4-BE49-F238E27FC236}">
                <a16:creationId xmlns:a16="http://schemas.microsoft.com/office/drawing/2014/main" id="{7877FC8C-94DF-4087-A1BC-A11FD75AA357}"/>
              </a:ext>
            </a:extLst>
          </p:cNvPr>
          <p:cNvSpPr/>
          <p:nvPr/>
        </p:nvSpPr>
        <p:spPr>
          <a:xfrm>
            <a:off x="9101423" y="4869749"/>
            <a:ext cx="2164659" cy="678506"/>
          </a:xfrm>
          <a:prstGeom prst="borderCallout2">
            <a:avLst/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 defTabSz="45720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latin typeface="Museo Sans 300" panose="02000000000000000000" pitchFamily="50" charset="0"/>
              </a:rPr>
              <a:t>Adapting and implementing lesson learnt in day-to-day business.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CB649F-F72F-4777-88AD-BA3376C0A86E}"/>
              </a:ext>
            </a:extLst>
          </p:cNvPr>
          <p:cNvSpPr txBox="1"/>
          <p:nvPr/>
        </p:nvSpPr>
        <p:spPr>
          <a:xfrm>
            <a:off x="5612210" y="846305"/>
            <a:ext cx="2836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Museo Sans 300" panose="02000000000000000000" pitchFamily="50" charset="0"/>
                <a:ea typeface="+mj-ea"/>
                <a:cs typeface="Arial" panose="020B0604020202020204" pitchFamily="34" charset="0"/>
              </a:rPr>
              <a:t>Learning from Incident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useo Sans 300" panose="02000000000000000000" pitchFamily="50" charset="0"/>
            </a:endParaRPr>
          </a:p>
        </p:txBody>
      </p:sp>
      <p:sp>
        <p:nvSpPr>
          <p:cNvPr id="5" name="BJPseudoFooter">
            <a:extLst>
              <a:ext uri="{FF2B5EF4-FFF2-40B4-BE49-F238E27FC236}">
                <a16:creationId xmlns:a16="http://schemas.microsoft.com/office/drawing/2014/main" id="{1CCDB1B2-7DC9-433F-B0B1-A751DD5D10C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31751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E195C785-7AC2-43AE-95E6-0CAD3B5E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graphicEl>
                                              <a:dgm id="{E195C785-7AC2-43AE-95E6-0CAD3B5E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>
                                            <p:graphicEl>
                                              <a:dgm id="{E195C785-7AC2-43AE-95E6-0CAD3B5E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>
                                            <p:graphicEl>
                                              <a:dgm id="{E195C785-7AC2-43AE-95E6-0CAD3B5E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>
                                            <p:graphicEl>
                                              <a:dgm id="{E195C785-7AC2-43AE-95E6-0CAD3B5E7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6BDB92D-7FB7-4B76-8ECC-77F13F0F5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graphicEl>
                                              <a:dgm id="{D6BDB92D-7FB7-4B76-8ECC-77F13F0F5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graphicEl>
                                              <a:dgm id="{D6BDB92D-7FB7-4B76-8ECC-77F13F0F5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graphicEl>
                                              <a:dgm id="{D6BDB92D-7FB7-4B76-8ECC-77F13F0F5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>
                                            <p:graphicEl>
                                              <a:dgm id="{D6BDB92D-7FB7-4B76-8ECC-77F13F0F5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A852516-C527-4D1C-9237-864531ACF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>
                                            <p:graphicEl>
                                              <a:dgm id="{DA852516-C527-4D1C-9237-864531ACF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>
                                            <p:graphicEl>
                                              <a:dgm id="{DA852516-C527-4D1C-9237-864531ACF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>
                                            <p:graphicEl>
                                              <a:dgm id="{DA852516-C527-4D1C-9237-864531ACF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>
                                            <p:graphicEl>
                                              <a:dgm id="{DA852516-C527-4D1C-9237-864531ACF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95ED772-7327-4357-909B-9D4AF398B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>
                                            <p:graphicEl>
                                              <a:dgm id="{B95ED772-7327-4357-909B-9D4AF398B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>
                                            <p:graphicEl>
                                              <a:dgm id="{B95ED772-7327-4357-909B-9D4AF398B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>
                                            <p:graphicEl>
                                              <a:dgm id="{B95ED772-7327-4357-909B-9D4AF398B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>
                                            <p:graphicEl>
                                              <a:dgm id="{B95ED772-7327-4357-909B-9D4AF398B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1FCD7A3-C79B-477E-8F76-4CCEB25F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>
                                            <p:graphicEl>
                                              <a:dgm id="{21FCD7A3-C79B-477E-8F76-4CCEB25F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>
                                            <p:graphicEl>
                                              <a:dgm id="{21FCD7A3-C79B-477E-8F76-4CCEB25F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>
                                            <p:graphicEl>
                                              <a:dgm id="{21FCD7A3-C79B-477E-8F76-4CCEB25F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>
                                            <p:graphicEl>
                                              <a:dgm id="{21FCD7A3-C79B-477E-8F76-4CCEB25F3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CEA21C2-CE50-4E61-85B5-CB4124563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>
                                            <p:graphicEl>
                                              <a:dgm id="{FCEA21C2-CE50-4E61-85B5-CB4124563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>
                                            <p:graphicEl>
                                              <a:dgm id="{FCEA21C2-CE50-4E61-85B5-CB4124563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>
                                            <p:graphicEl>
                                              <a:dgm id="{FCEA21C2-CE50-4E61-85B5-CB4124563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>
                                            <p:graphicEl>
                                              <a:dgm id="{FCEA21C2-CE50-4E61-85B5-CB4124563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Dgm bld="one"/>
        </p:bldSub>
      </p:bldGraphic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6FED-A685-7144-8034-C3B2445E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75" y="316206"/>
            <a:ext cx="10299195" cy="74414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/>
                <a:ea typeface="Verdana" panose="020B0604030504040204" pitchFamily="34" charset="0"/>
                <a:cs typeface="Verdana" panose="020B0604030504040204" pitchFamily="34" charset="0"/>
              </a:rPr>
              <a:t>CARE CONVERSATION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598DA1-3FEF-4E55-B6F2-640D58CB5A74}"/>
              </a:ext>
            </a:extLst>
          </p:cNvPr>
          <p:cNvGrpSpPr/>
          <p:nvPr/>
        </p:nvGrpSpPr>
        <p:grpSpPr>
          <a:xfrm>
            <a:off x="2068728" y="1291960"/>
            <a:ext cx="3217989" cy="1036220"/>
            <a:chOff x="2953783" y="1164641"/>
            <a:chExt cx="3217989" cy="1036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662BF8-3ACC-4015-8A6E-662CB4F7CD6E}"/>
                </a:ext>
              </a:extLst>
            </p:cNvPr>
            <p:cNvGrpSpPr/>
            <p:nvPr/>
          </p:nvGrpSpPr>
          <p:grpSpPr>
            <a:xfrm>
              <a:off x="2953783" y="1164641"/>
              <a:ext cx="3217989" cy="1036220"/>
              <a:chOff x="408816" y="2760534"/>
              <a:chExt cx="3657600" cy="71003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979140E-6005-4A1C-A78F-E94DC6EDF1EC}"/>
                  </a:ext>
                </a:extLst>
              </p:cNvPr>
              <p:cNvSpPr/>
              <p:nvPr/>
            </p:nvSpPr>
            <p:spPr>
              <a:xfrm>
                <a:off x="408816" y="2760534"/>
                <a:ext cx="3657600" cy="710039"/>
              </a:xfrm>
              <a:prstGeom prst="roundRect">
                <a:avLst/>
              </a:prstGeom>
              <a:solidFill>
                <a:srgbClr val="00B1A9"/>
              </a:solidFill>
              <a:ln w="381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6B0267A-9FED-4373-9787-C3E48FCDB831}"/>
                  </a:ext>
                </a:extLst>
              </p:cNvPr>
              <p:cNvSpPr/>
              <p:nvPr/>
            </p:nvSpPr>
            <p:spPr>
              <a:xfrm>
                <a:off x="1695096" y="2890980"/>
                <a:ext cx="2371320" cy="527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useo Sans 300" panose="02000000000000000000" pitchFamily="50" charset="0"/>
                  </a:rPr>
                  <a:t>CARE Conversation</a:t>
                </a:r>
              </a:p>
            </p:txBody>
          </p:sp>
        </p:grpSp>
        <p:pic>
          <p:nvPicPr>
            <p:cNvPr id="17" name="Graphic 16" descr="Boardroom">
              <a:extLst>
                <a:ext uri="{FF2B5EF4-FFF2-40B4-BE49-F238E27FC236}">
                  <a16:creationId xmlns:a16="http://schemas.microsoft.com/office/drawing/2014/main" id="{F9FC260D-0B75-4CA4-A3E7-BEA8BEBD3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71064" y="1286461"/>
              <a:ext cx="914400" cy="91440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8320198-5BE3-4F3F-907C-A0204359C936}"/>
              </a:ext>
            </a:extLst>
          </p:cNvPr>
          <p:cNvSpPr txBox="1"/>
          <p:nvPr/>
        </p:nvSpPr>
        <p:spPr>
          <a:xfrm>
            <a:off x="10433664" y="1657491"/>
            <a:ext cx="109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/ Asset  Leadership Team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2CDC41-918C-4D1B-88BF-98310DC79E87}"/>
              </a:ext>
            </a:extLst>
          </p:cNvPr>
          <p:cNvSpPr txBox="1"/>
          <p:nvPr/>
        </p:nvSpPr>
        <p:spPr>
          <a:xfrm>
            <a:off x="10401791" y="3045671"/>
            <a:ext cx="109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Management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35682C-B1B6-4790-8641-0A3198A4349A}"/>
              </a:ext>
            </a:extLst>
          </p:cNvPr>
          <p:cNvSpPr txBox="1"/>
          <p:nvPr/>
        </p:nvSpPr>
        <p:spPr>
          <a:xfrm>
            <a:off x="10266247" y="3812267"/>
            <a:ext cx="136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liners</a:t>
            </a:r>
          </a:p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Operators, Engineers, etc.)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7C829E-FBD1-4E69-8F92-734CFEE9BF1A}"/>
              </a:ext>
            </a:extLst>
          </p:cNvPr>
          <p:cNvSpPr txBox="1"/>
          <p:nvPr/>
        </p:nvSpPr>
        <p:spPr>
          <a:xfrm>
            <a:off x="1009457" y="5344672"/>
            <a:ext cx="130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300" panose="02000000000000000000" pitchFamily="50" charset="0"/>
              </a:rPr>
              <a:t>Upstream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76D24190-4F54-4D3F-9E35-0D2ECC2DF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457" y="4293021"/>
            <a:ext cx="1303133" cy="105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51FBE1E1-6441-4404-B469-1BE72EBED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029" y="4293021"/>
            <a:ext cx="1300865" cy="104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242CE2C-060A-434B-9E1B-0E624DC46A6A}"/>
              </a:ext>
            </a:extLst>
          </p:cNvPr>
          <p:cNvSpPr txBox="1"/>
          <p:nvPr/>
        </p:nvSpPr>
        <p:spPr>
          <a:xfrm>
            <a:off x="2938973" y="5333728"/>
            <a:ext cx="148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300" panose="02000000000000000000" pitchFamily="50" charset="0"/>
              </a:rPr>
              <a:t>Downstream</a:t>
            </a:r>
          </a:p>
        </p:txBody>
      </p:sp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D670F9E2-CD34-438F-BB80-F980EE3062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063" y="4293021"/>
            <a:ext cx="1303133" cy="105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7074134-BE30-4DCA-BDF8-1B00ABFB4071}"/>
              </a:ext>
            </a:extLst>
          </p:cNvPr>
          <p:cNvSpPr txBox="1"/>
          <p:nvPr/>
        </p:nvSpPr>
        <p:spPr>
          <a:xfrm>
            <a:off x="4961275" y="5344672"/>
            <a:ext cx="148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300" panose="02000000000000000000" pitchFamily="50" charset="0"/>
              </a:rPr>
              <a:t>Gas &amp; New Energy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EF551F50-3AB5-4DB9-9BC3-F169E6C6E49D}"/>
              </a:ext>
            </a:extLst>
          </p:cNvPr>
          <p:cNvSpPr/>
          <p:nvPr/>
        </p:nvSpPr>
        <p:spPr>
          <a:xfrm rot="16200000">
            <a:off x="6334731" y="1130818"/>
            <a:ext cx="787078" cy="1488706"/>
          </a:xfrm>
          <a:prstGeom prst="downArrow">
            <a:avLst/>
          </a:prstGeom>
          <a:solidFill>
            <a:srgbClr val="00B1A9"/>
          </a:solidFill>
          <a:ln w="12700" cap="flat" cmpd="sng" algn="ctr">
            <a:solidFill>
              <a:srgbClr val="20419A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useo Sans 300" panose="02000000000000000000" pitchFamily="50" charset="0"/>
              </a:rPr>
              <a:t>Target Group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FBB5A850-473E-4A7B-A7BF-A9674EF7D9C4}"/>
              </a:ext>
            </a:extLst>
          </p:cNvPr>
          <p:cNvSpPr/>
          <p:nvPr/>
        </p:nvSpPr>
        <p:spPr>
          <a:xfrm>
            <a:off x="3335052" y="2625177"/>
            <a:ext cx="787078" cy="1488706"/>
          </a:xfrm>
          <a:prstGeom prst="downArrow">
            <a:avLst/>
          </a:prstGeom>
          <a:solidFill>
            <a:srgbClr val="00B1A9"/>
          </a:solidFill>
          <a:ln w="12700" cap="flat" cmpd="sng" algn="ctr">
            <a:solidFill>
              <a:srgbClr val="20419A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useo Sans 300" panose="02000000000000000000" pitchFamily="50" charset="0"/>
              </a:rPr>
              <a:t>Facilities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B4281F-CB2A-405C-8EBE-B43953566C9B}"/>
              </a:ext>
            </a:extLst>
          </p:cNvPr>
          <p:cNvSpPr txBox="1"/>
          <p:nvPr/>
        </p:nvSpPr>
        <p:spPr>
          <a:xfrm>
            <a:off x="7310159" y="5475267"/>
            <a:ext cx="41309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Museo Sans 300" panose="02000000000000000000" pitchFamily="50" charset="0"/>
                <a:ea typeface="+mn-ea"/>
                <a:cs typeface="Arial" panose="020B0604020202020204" pitchFamily="34" charset="0"/>
                <a:sym typeface="Arial" charset="0"/>
              </a:rPr>
              <a:t>These organization operates in a “chronic unease” mode –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1A9"/>
                </a:solidFill>
                <a:uLnTx/>
                <a:uFillTx/>
                <a:latin typeface="Museo Sans 300" panose="02000000000000000000" pitchFamily="50" charset="0"/>
                <a:ea typeface="+mn-ea"/>
                <a:cs typeface="Arial" panose="020B0604020202020204" pitchFamily="34" charset="0"/>
                <a:sym typeface="Arial" charset="0"/>
              </a:rPr>
              <a:t>dedicated to learning and adapting.</a:t>
            </a:r>
          </a:p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300" panose="02000000000000000000" pitchFamily="50" charset="0"/>
              <a:ea typeface="+mn-ea"/>
              <a:cs typeface="Arial" panose="020B0604020202020204" pitchFamily="34" charset="0"/>
              <a:sym typeface="Arial" charset="0"/>
            </a:endParaRPr>
          </a:p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50" charset="0"/>
                <a:ea typeface="+mn-ea"/>
                <a:cs typeface="Arial" panose="020B0604020202020204" pitchFamily="34" charset="0"/>
                <a:sym typeface="Arial" charset="0"/>
              </a:rPr>
              <a:t>		              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300" panose="02000000000000000000" pitchFamily="50" charset="0"/>
                <a:ea typeface="+mn-ea"/>
                <a:cs typeface="Arial" panose="020B0604020202020204" pitchFamily="34" charset="0"/>
                <a:sym typeface="Arial" charset="0"/>
              </a:rPr>
              <a:t>- Generative Culture – Energy Institute.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300" panose="02000000000000000000" pitchFamily="50" charset="0"/>
              <a:ea typeface="+mn-ea"/>
              <a:cs typeface="Arial" panose="020B0604020202020204" pitchFamily="34" charset="0"/>
              <a:sym typeface="Arial" charset="0"/>
            </a:endParaRPr>
          </a:p>
        </p:txBody>
      </p:sp>
      <p:pic>
        <p:nvPicPr>
          <p:cNvPr id="24" name="Graphic 23" descr="Meeting with solid fill">
            <a:extLst>
              <a:ext uri="{FF2B5EF4-FFF2-40B4-BE49-F238E27FC236}">
                <a16:creationId xmlns:a16="http://schemas.microsoft.com/office/drawing/2014/main" id="{8C5A36EF-0623-40AB-B729-7F5A3BB6A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08716" y="1542973"/>
            <a:ext cx="897275" cy="76084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6D81F0B-B549-42AB-AF7C-55AE02260C8D}"/>
              </a:ext>
            </a:extLst>
          </p:cNvPr>
          <p:cNvGrpSpPr/>
          <p:nvPr/>
        </p:nvGrpSpPr>
        <p:grpSpPr>
          <a:xfrm>
            <a:off x="8774330" y="3045671"/>
            <a:ext cx="1366045" cy="1434535"/>
            <a:chOff x="9418417" y="5288809"/>
            <a:chExt cx="867291" cy="650013"/>
          </a:xfrm>
        </p:grpSpPr>
        <p:pic>
          <p:nvPicPr>
            <p:cNvPr id="26" name="Graphic 25" descr="Group of people with solid fill">
              <a:extLst>
                <a:ext uri="{FF2B5EF4-FFF2-40B4-BE49-F238E27FC236}">
                  <a16:creationId xmlns:a16="http://schemas.microsoft.com/office/drawing/2014/main" id="{1B097A0F-3B88-43D7-8B33-DBDE2C31A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418417" y="5288809"/>
              <a:ext cx="645831" cy="645831"/>
            </a:xfrm>
            <a:prstGeom prst="rect">
              <a:avLst/>
            </a:prstGeom>
          </p:spPr>
        </p:pic>
        <p:pic>
          <p:nvPicPr>
            <p:cNvPr id="27" name="Graphic 26" descr="Group of people with solid fill">
              <a:extLst>
                <a:ext uri="{FF2B5EF4-FFF2-40B4-BE49-F238E27FC236}">
                  <a16:creationId xmlns:a16="http://schemas.microsoft.com/office/drawing/2014/main" id="{153C7AF5-B022-4BC1-81BC-26E43420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639877" y="5292991"/>
              <a:ext cx="645831" cy="64583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3BA580-0789-486C-8CAC-A051C7F23D43}"/>
              </a:ext>
            </a:extLst>
          </p:cNvPr>
          <p:cNvSpPr txBox="1"/>
          <p:nvPr/>
        </p:nvSpPr>
        <p:spPr>
          <a:xfrm>
            <a:off x="8673317" y="2468512"/>
            <a:ext cx="20291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>
                <a:solidFill>
                  <a:srgbClr val="153B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        Conversation</a:t>
            </a:r>
          </a:p>
        </p:txBody>
      </p:sp>
      <p:pic>
        <p:nvPicPr>
          <p:cNvPr id="29" name="Picture 2" descr="63 Reversible Icon Illustrations &amp; Clip Art - iStock">
            <a:extLst>
              <a:ext uri="{FF2B5EF4-FFF2-40B4-BE49-F238E27FC236}">
                <a16:creationId xmlns:a16="http://schemas.microsoft.com/office/drawing/2014/main" id="{2A139FE7-3A8E-41AB-B6CD-EF87F7CBA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35" b="61513" l="10000" r="90000">
                        <a14:foregroundMark x1="71078" y1="41013" x2="71078" y2="41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652"/>
          <a:stretch/>
        </p:blipFill>
        <p:spPr bwMode="auto">
          <a:xfrm rot="16964122">
            <a:off x="9111542" y="2399915"/>
            <a:ext cx="610830" cy="4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JPseudoFooter">
            <a:extLst>
              <a:ext uri="{FF2B5EF4-FFF2-40B4-BE49-F238E27FC236}">
                <a16:creationId xmlns:a16="http://schemas.microsoft.com/office/drawing/2014/main" id="{6AF874E6-2A3B-4FE9-B03A-80D129DDA62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4462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9" grpId="0"/>
      <p:bldP spid="41" grpId="0"/>
      <p:bldP spid="42" grpId="0" animBg="1"/>
      <p:bldP spid="43" grpId="0" animBg="1"/>
      <p:bldP spid="4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EE79-C8AD-4D8B-80B2-493148C57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248" y="1188245"/>
            <a:ext cx="7097076" cy="1016770"/>
          </a:xfrm>
        </p:spPr>
        <p:txBody>
          <a:bodyPr/>
          <a:lstStyle/>
          <a:p>
            <a:r>
              <a:rPr lang="en-US" dirty="0"/>
              <a:t>Acknowledgement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dirty="0"/>
              <a:t>Co-Authors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726A1-4BE9-4796-84E5-9627A09B4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248" y="2343238"/>
            <a:ext cx="6912968" cy="294868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Rizal Harris Wong, Custodian (Process Safety), PETRONAS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Mohd Bashir Ngah, Head (Safety Management), PETRONAS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Muhammad Nazri b Jaafar, Manager (Process Safety Leadership Culture), PETRONAS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Mohamad Hanif Yusof, Executive (Process Safety Leadership Culture), PETRONAS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/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9958BB72-27DA-4067-AC79-69A1DD936F6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66563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FE8137-5F55-41FF-ACB2-30D628A68D99}"/>
              </a:ext>
            </a:extLst>
          </p:cNvPr>
          <p:cNvSpPr txBox="1">
            <a:spLocks/>
          </p:cNvSpPr>
          <p:nvPr/>
        </p:nvSpPr>
        <p:spPr>
          <a:xfrm>
            <a:off x="2740158" y="2666999"/>
            <a:ext cx="6622364" cy="6857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PETRONAS</a:t>
            </a:r>
            <a:br>
              <a:rPr lang="en-US" dirty="0"/>
            </a:br>
            <a:r>
              <a:rPr lang="en-US" dirty="0"/>
              <a:t>Passionate about Progress</a:t>
            </a:r>
          </a:p>
        </p:txBody>
      </p:sp>
      <p:sp>
        <p:nvSpPr>
          <p:cNvPr id="4" name="BJPseudoFooter">
            <a:extLst>
              <a:ext uri="{FF2B5EF4-FFF2-40B4-BE49-F238E27FC236}">
                <a16:creationId xmlns:a16="http://schemas.microsoft.com/office/drawing/2014/main" id="{E578D05C-4C3C-4A44-B215-2F9F4AED562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78652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6FED-A685-7144-8034-C3B2445E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75" y="316206"/>
            <a:ext cx="10299195" cy="74414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/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A1A7A-2114-F64F-BDB8-1A70781CD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2760" y="6345063"/>
            <a:ext cx="237725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95E21E-DEBA-8F42-9C16-77733D72677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2BD08B-C587-465F-B7C4-9780B231F0E3}"/>
              </a:ext>
            </a:extLst>
          </p:cNvPr>
          <p:cNvSpPr txBox="1">
            <a:spLocks/>
          </p:cNvSpPr>
          <p:nvPr/>
        </p:nvSpPr>
        <p:spPr>
          <a:xfrm>
            <a:off x="650075" y="1193729"/>
            <a:ext cx="6442101" cy="4751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1" dirty="0"/>
              <a:t>Process Safety Journey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1" dirty="0"/>
              <a:t>Process Safety Focused Enhancement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1" dirty="0"/>
              <a:t>Leadership &amp; Accountability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1" dirty="0"/>
              <a:t>Process Safety Essentials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1" dirty="0"/>
              <a:t>Integrated Managements’ Process Safety KPIs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8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1" dirty="0"/>
              <a:t>CARE Conversation</a:t>
            </a:r>
            <a:endParaRPr lang="en-US" sz="1800" dirty="0"/>
          </a:p>
        </p:txBody>
      </p:sp>
      <p:sp>
        <p:nvSpPr>
          <p:cNvPr id="5" name="BJPseudoFooter">
            <a:extLst>
              <a:ext uri="{FF2B5EF4-FFF2-40B4-BE49-F238E27FC236}">
                <a16:creationId xmlns:a16="http://schemas.microsoft.com/office/drawing/2014/main" id="{85CADE38-A5F2-4EFE-AF85-9599E701724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5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82DBB8-AB34-4865-A366-9DDA38698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712334"/>
              </p:ext>
            </p:extLst>
          </p:nvPr>
        </p:nvGraphicFramePr>
        <p:xfrm>
          <a:off x="-132823" y="657546"/>
          <a:ext cx="12235780" cy="568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69A0EA2-7821-4916-9E51-2BA69803BE50}"/>
              </a:ext>
            </a:extLst>
          </p:cNvPr>
          <p:cNvSpPr txBox="1"/>
          <p:nvPr/>
        </p:nvSpPr>
        <p:spPr>
          <a:xfrm>
            <a:off x="2638318" y="5145834"/>
            <a:ext cx="18206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Establishment of PSM in </a:t>
            </a:r>
            <a:r>
              <a:rPr lang="en-US" sz="1050" kern="0" dirty="0">
                <a:solidFill>
                  <a:srgbClr val="000000"/>
                </a:solidFill>
                <a:latin typeface="Arial"/>
              </a:rPr>
              <a:t>the organization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focusing on 8 elements.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45515B-DE6A-4F67-9B06-884624AF0734}"/>
              </a:ext>
            </a:extLst>
          </p:cNvPr>
          <p:cNvSpPr txBox="1"/>
          <p:nvPr/>
        </p:nvSpPr>
        <p:spPr>
          <a:xfrm>
            <a:off x="4024390" y="4004648"/>
            <a:ext cx="18732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Formation of PSM functions at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Enterprise / Groupwide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198D3-2184-493D-82FD-D1608DB293E8}"/>
              </a:ext>
            </a:extLst>
          </p:cNvPr>
          <p:cNvSpPr txBox="1"/>
          <p:nvPr/>
        </p:nvSpPr>
        <p:spPr>
          <a:xfrm>
            <a:off x="6096000" y="3338812"/>
            <a:ext cx="17649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Formation of PSM functions at respective Business Units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6BA04-890E-4D92-A6EF-2F181B2642F6}"/>
              </a:ext>
            </a:extLst>
          </p:cNvPr>
          <p:cNvSpPr txBox="1"/>
          <p:nvPr/>
        </p:nvSpPr>
        <p:spPr>
          <a:xfrm>
            <a:off x="8304226" y="2854064"/>
            <a:ext cx="19885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Establishment of Process</a:t>
            </a: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Safety Framework &amp; Programs e.g.,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LOPC Reduction and Fire Prevention &amp; Mitigation Programs.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96FED-A685-7144-8034-C3B2445E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75" y="316206"/>
            <a:ext cx="10299195" cy="74414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/>
                <a:ea typeface="Verdana" panose="020B0604030504040204" pitchFamily="34" charset="0"/>
                <a:cs typeface="Verdana" panose="020B0604030504040204" pitchFamily="34" charset="0"/>
              </a:rPr>
              <a:t>PROCESS SAFETY JOURNEY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A1A7A-2114-F64F-BDB8-1A70781CD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2760" y="6345063"/>
            <a:ext cx="237725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95E21E-DEBA-8F42-9C16-77733D72677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2BD08B-C587-465F-B7C4-9780B231F0E3}"/>
              </a:ext>
            </a:extLst>
          </p:cNvPr>
          <p:cNvSpPr txBox="1">
            <a:spLocks/>
          </p:cNvSpPr>
          <p:nvPr/>
        </p:nvSpPr>
        <p:spPr>
          <a:xfrm>
            <a:off x="528331" y="1184075"/>
            <a:ext cx="6442101" cy="947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Process Safety journey in the organization started in 2000, when Process Safety Management (PSM) department was established at one of our Refinery.</a:t>
            </a:r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85BBA37-9F4D-4E05-8AB1-346E6524FF04}"/>
              </a:ext>
            </a:extLst>
          </p:cNvPr>
          <p:cNvSpPr txBox="1">
            <a:spLocks/>
          </p:cNvSpPr>
          <p:nvPr/>
        </p:nvSpPr>
        <p:spPr>
          <a:xfrm>
            <a:off x="5816129" y="5283161"/>
            <a:ext cx="5787850" cy="689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Safety has been continually improving within the organization since 2000. </a:t>
            </a:r>
          </a:p>
        </p:txBody>
      </p:sp>
      <p:sp>
        <p:nvSpPr>
          <p:cNvPr id="5" name="BJPseudoFooter">
            <a:extLst>
              <a:ext uri="{FF2B5EF4-FFF2-40B4-BE49-F238E27FC236}">
                <a16:creationId xmlns:a16="http://schemas.microsoft.com/office/drawing/2014/main" id="{FB9F02C9-4067-45AA-A77B-BBA96546A8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5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1" grpId="0"/>
      <p:bldP spid="12" grpId="0"/>
      <p:bldP spid="13" grpId="0"/>
      <p:bldP spid="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6FED-A685-7144-8034-C3B2445E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75" y="316206"/>
            <a:ext cx="10299195" cy="74414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/>
                <a:ea typeface="Verdana" panose="020B0604030504040204" pitchFamily="34" charset="0"/>
                <a:cs typeface="Verdana" panose="020B0604030504040204" pitchFamily="34" charset="0"/>
              </a:rPr>
              <a:t>PROCESS SAFETY JOURNEY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A1A7A-2114-F64F-BDB8-1A70781CD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2760" y="6345063"/>
            <a:ext cx="237725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95E21E-DEBA-8F42-9C16-77733D72677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4C311E46-80D3-4A85-9876-FC3ABE85BC3E}"/>
              </a:ext>
            </a:extLst>
          </p:cNvPr>
          <p:cNvSpPr txBox="1">
            <a:spLocks/>
          </p:cNvSpPr>
          <p:nvPr/>
        </p:nvSpPr>
        <p:spPr>
          <a:xfrm>
            <a:off x="650075" y="897903"/>
            <a:ext cx="5388875" cy="590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data shows a reduction in Major Process Safety (PSE) incident / event occurrence from 2015 to 2020.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900295B-E688-4100-943B-92E2AF65C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158516"/>
              </p:ext>
            </p:extLst>
          </p:nvPr>
        </p:nvGraphicFramePr>
        <p:xfrm>
          <a:off x="1078905" y="1827319"/>
          <a:ext cx="4960045" cy="255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allout: Line with Border and Accent Bar 18">
            <a:extLst>
              <a:ext uri="{FF2B5EF4-FFF2-40B4-BE49-F238E27FC236}">
                <a16:creationId xmlns:a16="http://schemas.microsoft.com/office/drawing/2014/main" id="{1FEED1F3-8064-41C6-9E93-0C7399EE3F14}"/>
              </a:ext>
            </a:extLst>
          </p:cNvPr>
          <p:cNvSpPr/>
          <p:nvPr/>
        </p:nvSpPr>
        <p:spPr>
          <a:xfrm>
            <a:off x="7769860" y="1411138"/>
            <a:ext cx="3486778" cy="2461652"/>
          </a:xfrm>
          <a:prstGeom prst="accentBorderCallout1">
            <a:avLst/>
          </a:prstGeom>
          <a:solidFill>
            <a:srgbClr val="FFFFFF"/>
          </a:solidFill>
          <a:ln w="12700" cap="flat" cmpd="sng" algn="ctr">
            <a:solidFill>
              <a:srgbClr val="20419A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1" u="none" strike="noStrike" kern="0" cap="none" spc="-35" normalizeH="0" baseline="0" noProof="0" dirty="0">
                <a:ln>
                  <a:noFill/>
                </a:ln>
                <a:solidFill>
                  <a:srgbClr val="00B1A9"/>
                </a:solidFill>
                <a:uLnTx/>
                <a:uFillTx/>
                <a:latin typeface="Museo Sans 300" panose="02000000000000000000" pitchFamily="50" charset="0"/>
                <a:cs typeface="Arial" panose="020B0604020202020204" pitchFamily="34" charset="0"/>
              </a:rPr>
              <a:t>“The organization needs to view that</a:t>
            </a:r>
            <a:r>
              <a:rPr kumimoji="0" lang="en-US" sz="1700" b="1" i="1" u="none" strike="noStrike" kern="0" cap="none" spc="-35" normalizeH="0" noProof="0" dirty="0">
                <a:ln>
                  <a:noFill/>
                </a:ln>
                <a:solidFill>
                  <a:srgbClr val="00B1A9"/>
                </a:solidFill>
                <a:uLnTx/>
                <a:uFillTx/>
                <a:latin typeface="Museo Sans 300" panose="02000000000000000000" pitchFamily="50" charset="0"/>
                <a:cs typeface="Arial" panose="020B0604020202020204" pitchFamily="34" charset="0"/>
              </a:rPr>
              <a:t> </a:t>
            </a:r>
            <a:r>
              <a:rPr kumimoji="0" lang="en-US" sz="1700" b="1" i="1" u="none" strike="noStrike" kern="0" cap="none" spc="-35" normalizeH="0" baseline="0" noProof="0" dirty="0">
                <a:ln>
                  <a:noFill/>
                </a:ln>
                <a:solidFill>
                  <a:srgbClr val="EBAC01"/>
                </a:solidFill>
                <a:uLnTx/>
                <a:uFillTx/>
                <a:latin typeface="Museo Sans 300" panose="02000000000000000000" pitchFamily="50" charset="0"/>
                <a:cs typeface="Arial" panose="020B0604020202020204" pitchFamily="34" charset="0"/>
              </a:rPr>
              <a:t>risk-taking and accountability comes hand-in hand</a:t>
            </a:r>
            <a:r>
              <a:rPr kumimoji="0" lang="en-US" sz="1700" b="1" i="1" u="none" strike="noStrike" kern="0" cap="none" spc="-35" normalizeH="0" baseline="0" noProof="0" dirty="0">
                <a:ln>
                  <a:noFill/>
                </a:ln>
                <a:solidFill>
                  <a:srgbClr val="00B1A9"/>
                </a:solidFill>
                <a:uLnTx/>
                <a:uFillTx/>
                <a:latin typeface="Museo Sans 300" panose="02000000000000000000" pitchFamily="50" charset="0"/>
                <a:cs typeface="Arial" panose="020B0604020202020204" pitchFamily="34" charset="0"/>
              </a:rPr>
              <a:t>. However, embracing this philosophy would also mean we need to do this with </a:t>
            </a:r>
            <a:r>
              <a:rPr kumimoji="0" lang="en-US" sz="1700" b="1" i="1" u="sng" strike="noStrike" kern="0" cap="none" spc="-35" normalizeH="0" baseline="0" noProof="0" dirty="0">
                <a:ln>
                  <a:noFill/>
                </a:ln>
                <a:solidFill>
                  <a:srgbClr val="EBAC01"/>
                </a:solidFill>
                <a:uLnTx/>
                <a:uFillTx/>
                <a:latin typeface="Museo Sans 300" panose="02000000000000000000" pitchFamily="50" charset="0"/>
                <a:cs typeface="Arial" panose="020B0604020202020204" pitchFamily="34" charset="0"/>
              </a:rPr>
              <a:t>laser focus on process safety</a:t>
            </a:r>
            <a:r>
              <a:rPr kumimoji="0" lang="en-US" sz="1700" b="1" i="1" u="none" strike="noStrike" kern="0" cap="none" spc="-35" normalizeH="0" baseline="0" noProof="0" dirty="0">
                <a:ln>
                  <a:noFill/>
                </a:ln>
                <a:solidFill>
                  <a:srgbClr val="EBAC01"/>
                </a:solidFill>
                <a:uLnTx/>
                <a:uFillTx/>
                <a:latin typeface="Museo Sans 300" panose="02000000000000000000" pitchFamily="50" charset="0"/>
                <a:cs typeface="Arial" panose="020B0604020202020204" pitchFamily="34" charset="0"/>
              </a:rPr>
              <a:t>.</a:t>
            </a:r>
            <a:r>
              <a:rPr kumimoji="0" lang="en-US" sz="1700" b="1" i="1" u="none" strike="noStrike" kern="0" cap="none" spc="-35" normalizeH="0" baseline="0" noProof="0" dirty="0">
                <a:ln>
                  <a:noFill/>
                </a:ln>
                <a:solidFill>
                  <a:srgbClr val="00B1A9"/>
                </a:solidFill>
                <a:uLnTx/>
                <a:uFillTx/>
                <a:latin typeface="Museo Sans 300" panose="02000000000000000000" pitchFamily="50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86BC12-0221-4200-A5E9-E40CCFFF097A}"/>
              </a:ext>
            </a:extLst>
          </p:cNvPr>
          <p:cNvSpPr txBox="1"/>
          <p:nvPr/>
        </p:nvSpPr>
        <p:spPr>
          <a:xfrm>
            <a:off x="6639610" y="4272257"/>
            <a:ext cx="4309660" cy="374571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Conversation with PRESIDENT, 2020 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D7BDA978-E759-4BAF-885C-B1FA64F7184C}"/>
              </a:ext>
            </a:extLst>
          </p:cNvPr>
          <p:cNvSpPr txBox="1">
            <a:spLocks/>
          </p:cNvSpPr>
          <p:nvPr/>
        </p:nvSpPr>
        <p:spPr>
          <a:xfrm>
            <a:off x="712987" y="4603094"/>
            <a:ext cx="5325963" cy="691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we realize that it only takes one single incident to cause catastrophic impact to people,  company’s operation &amp; reputation. 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EE1F059-F1A1-4052-A4F2-6296CF7FA0C8}"/>
              </a:ext>
            </a:extLst>
          </p:cNvPr>
          <p:cNvSpPr txBox="1">
            <a:spLocks/>
          </p:cNvSpPr>
          <p:nvPr/>
        </p:nvSpPr>
        <p:spPr>
          <a:xfrm>
            <a:off x="712987" y="5516127"/>
            <a:ext cx="5325963" cy="6438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in 2020, focus and emphasis was given to the importance of Process Safety by top management.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EAAE6F7-554D-4DF2-862D-29A38FDC3128}"/>
              </a:ext>
            </a:extLst>
          </p:cNvPr>
          <p:cNvSpPr txBox="1">
            <a:spLocks/>
          </p:cNvSpPr>
          <p:nvPr/>
        </p:nvSpPr>
        <p:spPr>
          <a:xfrm>
            <a:off x="6619324" y="5228165"/>
            <a:ext cx="5787850" cy="689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Safety Aspiration ~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bbon: Tilted Down 12">
            <a:extLst>
              <a:ext uri="{FF2B5EF4-FFF2-40B4-BE49-F238E27FC236}">
                <a16:creationId xmlns:a16="http://schemas.microsoft.com/office/drawing/2014/main" id="{2947B6F9-CC9A-4E37-8AB8-4DEC73D87BA5}"/>
              </a:ext>
            </a:extLst>
          </p:cNvPr>
          <p:cNvSpPr/>
          <p:nvPr/>
        </p:nvSpPr>
        <p:spPr>
          <a:xfrm>
            <a:off x="9650316" y="4853372"/>
            <a:ext cx="1760338" cy="1325510"/>
          </a:xfrm>
          <a:prstGeom prst="ribbon">
            <a:avLst/>
          </a:prstGeom>
          <a:solidFill>
            <a:srgbClr val="00B1A9"/>
          </a:solidFill>
          <a:ln w="12700" cap="flat" cmpd="sng" algn="ctr">
            <a:solidFill>
              <a:srgbClr val="20419A">
                <a:shade val="50000"/>
              </a:srgbClr>
            </a:solidFill>
            <a:prstDash val="solid"/>
            <a:miter lim="800000"/>
          </a:ln>
          <a:effectLst/>
          <a:scene3d>
            <a:camera prst="perspectiveBelow"/>
            <a:lightRig rig="threePt" dir="t"/>
          </a:scene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useo Sans 300" panose="02000000000000000000" pitchFamily="50" charset="0"/>
              </a:rPr>
              <a:t>Towards ZERO Process Safety Event</a:t>
            </a:r>
          </a:p>
        </p:txBody>
      </p:sp>
      <p:sp>
        <p:nvSpPr>
          <p:cNvPr id="5" name="BJPseudoFooter">
            <a:extLst>
              <a:ext uri="{FF2B5EF4-FFF2-40B4-BE49-F238E27FC236}">
                <a16:creationId xmlns:a16="http://schemas.microsoft.com/office/drawing/2014/main" id="{79B00849-6C1A-49E1-AA2B-2C957FBE337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85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18" grpId="0">
        <p:bldAsOne/>
      </p:bldGraphic>
      <p:bldP spid="19" grpId="0" animBg="1"/>
      <p:bldP spid="20" grpId="0" animBg="1"/>
      <p:bldP spid="22" grpId="0"/>
      <p:bldP spid="23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6FED-A685-7144-8034-C3B2445E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75" y="316206"/>
            <a:ext cx="10299195" cy="74414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/>
                <a:ea typeface="Verdana" panose="020B0604030504040204" pitchFamily="34" charset="0"/>
                <a:cs typeface="Verdana" panose="020B0604030504040204" pitchFamily="34" charset="0"/>
              </a:rPr>
              <a:t>PROCESS SAFETY JOURNEY : MOVING FORWARD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A1A7A-2114-F64F-BDB8-1A70781CD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2760" y="6345063"/>
            <a:ext cx="237725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95E21E-DEBA-8F42-9C16-77733D72677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D05F70-CB73-4DAB-B682-7715B438F0C8}"/>
              </a:ext>
            </a:extLst>
          </p:cNvPr>
          <p:cNvSpPr txBox="1">
            <a:spLocks/>
          </p:cNvSpPr>
          <p:nvPr/>
        </p:nvSpPr>
        <p:spPr>
          <a:xfrm>
            <a:off x="650075" y="926551"/>
            <a:ext cx="11147425" cy="637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B1A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600" b="0" dirty="0">
                <a:solidFill>
                  <a:schemeClr val="bg2">
                    <a:lumMod val="10000"/>
                  </a:schemeClr>
                </a:solidFill>
                <a:ea typeface="+mn-ea"/>
              </a:rPr>
              <a:t>There is a need to create new experience to achieve transformational shift in Process Safety culture across the organization.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4458AB2-D109-46AC-9A53-59915D133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54785"/>
              </p:ext>
            </p:extLst>
          </p:nvPr>
        </p:nvGraphicFramePr>
        <p:xfrm>
          <a:off x="650075" y="1501759"/>
          <a:ext cx="5186601" cy="461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433F03D-730C-44AC-A444-AA934A960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14"/>
              </p:ext>
            </p:extLst>
          </p:nvPr>
        </p:nvGraphicFramePr>
        <p:xfrm>
          <a:off x="5921605" y="1266356"/>
          <a:ext cx="5682752" cy="484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Shape 13">
            <a:extLst>
              <a:ext uri="{FF2B5EF4-FFF2-40B4-BE49-F238E27FC236}">
                <a16:creationId xmlns:a16="http://schemas.microsoft.com/office/drawing/2014/main" id="{99D5E5D4-C1BD-497A-82C2-AAE96B6CEBBA}"/>
              </a:ext>
            </a:extLst>
          </p:cNvPr>
          <p:cNvSpPr>
            <a:spLocks noChangeAspect="1"/>
          </p:cNvSpPr>
          <p:nvPr/>
        </p:nvSpPr>
        <p:spPr>
          <a:xfrm rot="599930">
            <a:off x="4931182" y="1822541"/>
            <a:ext cx="2329636" cy="1827818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B1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sp>
      <p:sp>
        <p:nvSpPr>
          <p:cNvPr id="5" name="BJPseudoFooter">
            <a:extLst>
              <a:ext uri="{FF2B5EF4-FFF2-40B4-BE49-F238E27FC236}">
                <a16:creationId xmlns:a16="http://schemas.microsoft.com/office/drawing/2014/main" id="{FD52CFAE-0DDB-42BA-AD3E-AFBB0C30A8F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14546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AsOne/>
      </p:bldGraphic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6FED-A685-7144-8034-C3B2445E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75" y="316206"/>
            <a:ext cx="10299195" cy="74414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/>
                <a:ea typeface="Verdana" panose="020B0604030504040204" pitchFamily="34" charset="0"/>
                <a:cs typeface="Verdana" panose="020B0604030504040204" pitchFamily="34" charset="0"/>
              </a:rPr>
              <a:t>PROCESS SAFETY FOCUSED ENHANCEMENT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A1A7A-2114-F64F-BDB8-1A70781CD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2760" y="6345063"/>
            <a:ext cx="237725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95E21E-DEBA-8F42-9C16-77733D72677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52E5E5E6-EB49-47E8-B337-EBE7FABBDCEE}"/>
              </a:ext>
            </a:extLst>
          </p:cNvPr>
          <p:cNvSpPr txBox="1">
            <a:spLocks/>
          </p:cNvSpPr>
          <p:nvPr/>
        </p:nvSpPr>
        <p:spPr>
          <a:xfrm>
            <a:off x="650075" y="923426"/>
            <a:ext cx="10891850" cy="19716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achieving Zero Process Safety Event Aspiration, </a:t>
            </a:r>
            <a:r>
              <a:rPr lang="en-US" sz="16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 Safety Focused Enhancement (PSFE)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initiative was established in 2020. </a:t>
            </a:r>
          </a:p>
          <a:p>
            <a:pPr marL="0" indent="0" algn="just">
              <a:buNone/>
            </a:pPr>
            <a:endParaRPr lang="en-US" sz="1600" dirty="0"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PSFE is a 3-point strategy which is envisioned to focus on specific key areas that is anticipated to elevate Process Safety excellence throughout the organization.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98ACB8E-E54F-43AC-A3BA-114FB0507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997117"/>
              </p:ext>
            </p:extLst>
          </p:nvPr>
        </p:nvGraphicFramePr>
        <p:xfrm>
          <a:off x="1921971" y="1767933"/>
          <a:ext cx="8348058" cy="526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BJPseudoFooter">
            <a:extLst>
              <a:ext uri="{FF2B5EF4-FFF2-40B4-BE49-F238E27FC236}">
                <a16:creationId xmlns:a16="http://schemas.microsoft.com/office/drawing/2014/main" id="{D91F9242-09C5-4C5E-82FD-00B48F96A7C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6201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932C8C-9DC0-4583-B3F2-C5621776F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22932C8C-9DC0-4583-B3F2-C5621776F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22932C8C-9DC0-4583-B3F2-C5621776F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22932C8C-9DC0-4583-B3F2-C5621776F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22932C8C-9DC0-4583-B3F2-C5621776F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D4FD60-0734-47A4-B6C8-FFEF14705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A0D4FD60-0734-47A4-B6C8-FFEF14705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A0D4FD60-0734-47A4-B6C8-FFEF14705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graphicEl>
                                              <a:dgm id="{A0D4FD60-0734-47A4-B6C8-FFEF14705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A0D4FD60-0734-47A4-B6C8-FFEF14705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88AEF3-CD31-4737-8E8B-9F17270AB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2A88AEF3-CD31-4737-8E8B-9F17270AB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2A88AEF3-CD31-4737-8E8B-9F17270AB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2A88AEF3-CD31-4737-8E8B-9F17270AB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graphicEl>
                                              <a:dgm id="{2A88AEF3-CD31-4737-8E8B-9F17270AB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726C72-1FCC-415A-85FB-E850E386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92726C72-1FCC-415A-85FB-E850E386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92726C72-1FCC-415A-85FB-E850E386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92726C72-1FCC-415A-85FB-E850E386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graphicEl>
                                              <a:dgm id="{92726C72-1FCC-415A-85FB-E850E3862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2E72FD1-8709-4210-B118-E35AF3B0F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E2E72FD1-8709-4210-B118-E35AF3B0F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E2E72FD1-8709-4210-B118-E35AF3B0F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E2E72FD1-8709-4210-B118-E35AF3B0F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E2E72FD1-8709-4210-B118-E35AF3B0F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AABA57-0233-4056-B804-862F606E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dgm id="{ABAABA57-0233-4056-B804-862F606E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ABAABA57-0233-4056-B804-862F606E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ABAABA57-0233-4056-B804-862F606E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graphicEl>
                                              <a:dgm id="{ABAABA57-0233-4056-B804-862F606E2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D7E635-A82C-41F8-AF26-65F0290C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22D7E635-A82C-41F8-AF26-65F0290C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dgm id="{22D7E635-A82C-41F8-AF26-65F0290C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22D7E635-A82C-41F8-AF26-65F0290C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graphicEl>
                                              <a:dgm id="{22D7E635-A82C-41F8-AF26-65F0290C4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6FED-A685-7144-8034-C3B2445E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75" y="316206"/>
            <a:ext cx="10299195" cy="74414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/>
                <a:ea typeface="Verdana" panose="020B0604030504040204" pitchFamily="34" charset="0"/>
                <a:cs typeface="Verdana" panose="020B0604030504040204" pitchFamily="34" charset="0"/>
              </a:rPr>
              <a:t>LEADERSHIP &amp; ACCOUNTABILITY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A1A7A-2114-F64F-BDB8-1A70781CD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2760" y="6345063"/>
            <a:ext cx="237725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B1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95E21E-DEBA-8F42-9C16-77733D726770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E046A7-3CC2-4812-A377-D1A851924472}"/>
              </a:ext>
            </a:extLst>
          </p:cNvPr>
          <p:cNvGrpSpPr/>
          <p:nvPr/>
        </p:nvGrpSpPr>
        <p:grpSpPr>
          <a:xfrm>
            <a:off x="1661803" y="2795536"/>
            <a:ext cx="3217989" cy="1063594"/>
            <a:chOff x="232345" y="3549330"/>
            <a:chExt cx="2709462" cy="10635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2DFB1C-62B4-4413-AE92-A8C6224AC8B9}"/>
                </a:ext>
              </a:extLst>
            </p:cNvPr>
            <p:cNvGrpSpPr/>
            <p:nvPr/>
          </p:nvGrpSpPr>
          <p:grpSpPr>
            <a:xfrm>
              <a:off x="232345" y="3549330"/>
              <a:ext cx="2709462" cy="1063594"/>
              <a:chOff x="408816" y="2760534"/>
              <a:chExt cx="3657600" cy="710039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FD5816F-7F1D-4C1F-9DEA-E8252BF8A475}"/>
                  </a:ext>
                </a:extLst>
              </p:cNvPr>
              <p:cNvSpPr/>
              <p:nvPr/>
            </p:nvSpPr>
            <p:spPr>
              <a:xfrm>
                <a:off x="408816" y="2760534"/>
                <a:ext cx="3657600" cy="710039"/>
              </a:xfrm>
              <a:prstGeom prst="roundRect">
                <a:avLst/>
              </a:prstGeom>
              <a:solidFill>
                <a:srgbClr val="00B1A9"/>
              </a:solidFill>
              <a:ln w="381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52FA4C-51F3-4FB6-A406-EDD9A4514C1C}"/>
                  </a:ext>
                </a:extLst>
              </p:cNvPr>
              <p:cNvSpPr/>
              <p:nvPr/>
            </p:nvSpPr>
            <p:spPr>
              <a:xfrm>
                <a:off x="1695096" y="2890980"/>
                <a:ext cx="2371320" cy="431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useo Sans 300" panose="02000000000000000000" pitchFamily="50" charset="0"/>
                  </a:rPr>
                  <a:t>Leadership &amp; Accountability</a:t>
                </a:r>
              </a:p>
            </p:txBody>
          </p:sp>
        </p:grpSp>
        <p:sp>
          <p:nvSpPr>
            <p:cNvPr id="11" name="Shape 3976">
              <a:extLst>
                <a:ext uri="{FF2B5EF4-FFF2-40B4-BE49-F238E27FC236}">
                  <a16:creationId xmlns:a16="http://schemas.microsoft.com/office/drawing/2014/main" id="{3C89AE4E-F7D9-4AB0-A48A-CA67A2D46A93}"/>
                </a:ext>
              </a:extLst>
            </p:cNvPr>
            <p:cNvSpPr/>
            <p:nvPr/>
          </p:nvSpPr>
          <p:spPr>
            <a:xfrm>
              <a:off x="458359" y="3787029"/>
              <a:ext cx="500819" cy="58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21600" y="16772"/>
                    <a:pt x="21165" y="16324"/>
                  </a:cubicBezTo>
                  <a:cubicBezTo>
                    <a:pt x="20818" y="15876"/>
                    <a:pt x="20079" y="15030"/>
                    <a:pt x="18471" y="14582"/>
                  </a:cubicBezTo>
                  <a:cubicBezTo>
                    <a:pt x="16950" y="13687"/>
                    <a:pt x="16167" y="12791"/>
                    <a:pt x="16167" y="11497"/>
                  </a:cubicBezTo>
                  <a:cubicBezTo>
                    <a:pt x="16167" y="10601"/>
                    <a:pt x="16950" y="11049"/>
                    <a:pt x="16950" y="9755"/>
                  </a:cubicBezTo>
                  <a:cubicBezTo>
                    <a:pt x="16950" y="8859"/>
                    <a:pt x="17732" y="9755"/>
                    <a:pt x="17732" y="7913"/>
                  </a:cubicBezTo>
                  <a:cubicBezTo>
                    <a:pt x="17732" y="7515"/>
                    <a:pt x="17341" y="7515"/>
                    <a:pt x="17341" y="7515"/>
                  </a:cubicBezTo>
                  <a:cubicBezTo>
                    <a:pt x="17341" y="7515"/>
                    <a:pt x="17732" y="6619"/>
                    <a:pt x="17732" y="5724"/>
                  </a:cubicBezTo>
                  <a:cubicBezTo>
                    <a:pt x="17732" y="4877"/>
                    <a:pt x="17341" y="3086"/>
                    <a:pt x="15037" y="3086"/>
                  </a:cubicBezTo>
                  <a:cubicBezTo>
                    <a:pt x="12734" y="3086"/>
                    <a:pt x="12343" y="4877"/>
                    <a:pt x="12343" y="5724"/>
                  </a:cubicBezTo>
                  <a:cubicBezTo>
                    <a:pt x="12343" y="6619"/>
                    <a:pt x="12734" y="7515"/>
                    <a:pt x="12734" y="7515"/>
                  </a:cubicBezTo>
                  <a:cubicBezTo>
                    <a:pt x="12734" y="7515"/>
                    <a:pt x="12343" y="7515"/>
                    <a:pt x="12343" y="7913"/>
                  </a:cubicBezTo>
                  <a:cubicBezTo>
                    <a:pt x="12343" y="9755"/>
                    <a:pt x="12734" y="8859"/>
                    <a:pt x="13125" y="9755"/>
                  </a:cubicBezTo>
                  <a:cubicBezTo>
                    <a:pt x="13125" y="11049"/>
                    <a:pt x="13516" y="10601"/>
                    <a:pt x="13516" y="11497"/>
                  </a:cubicBezTo>
                  <a:cubicBezTo>
                    <a:pt x="13516" y="12393"/>
                    <a:pt x="13516" y="13239"/>
                    <a:pt x="12734" y="13687"/>
                  </a:cubicBezTo>
                  <a:cubicBezTo>
                    <a:pt x="16167" y="15876"/>
                    <a:pt x="16559" y="15876"/>
                    <a:pt x="16559" y="18116"/>
                  </a:cubicBezTo>
                  <a:cubicBezTo>
                    <a:pt x="16559" y="21600"/>
                    <a:pt x="16559" y="21600"/>
                    <a:pt x="16559" y="21600"/>
                  </a:cubicBezTo>
                  <a:lnTo>
                    <a:pt x="21600" y="21600"/>
                  </a:lnTo>
                  <a:close/>
                  <a:moveTo>
                    <a:pt x="11213" y="15030"/>
                  </a:moveTo>
                  <a:cubicBezTo>
                    <a:pt x="8866" y="14135"/>
                    <a:pt x="8127" y="13239"/>
                    <a:pt x="8127" y="11497"/>
                  </a:cubicBezTo>
                  <a:cubicBezTo>
                    <a:pt x="8127" y="10153"/>
                    <a:pt x="8866" y="10601"/>
                    <a:pt x="9257" y="8361"/>
                  </a:cubicBezTo>
                  <a:cubicBezTo>
                    <a:pt x="9257" y="7913"/>
                    <a:pt x="10039" y="8361"/>
                    <a:pt x="10039" y="6619"/>
                  </a:cubicBezTo>
                  <a:cubicBezTo>
                    <a:pt x="10039" y="5724"/>
                    <a:pt x="9648" y="5724"/>
                    <a:pt x="9648" y="5724"/>
                  </a:cubicBezTo>
                  <a:cubicBezTo>
                    <a:pt x="9648" y="5724"/>
                    <a:pt x="9648" y="4429"/>
                    <a:pt x="10039" y="3534"/>
                  </a:cubicBezTo>
                  <a:cubicBezTo>
                    <a:pt x="10039" y="2638"/>
                    <a:pt x="9257" y="0"/>
                    <a:pt x="6563" y="0"/>
                  </a:cubicBezTo>
                  <a:cubicBezTo>
                    <a:pt x="3477" y="0"/>
                    <a:pt x="3086" y="2638"/>
                    <a:pt x="3086" y="3534"/>
                  </a:cubicBezTo>
                  <a:cubicBezTo>
                    <a:pt x="3086" y="4429"/>
                    <a:pt x="3086" y="5724"/>
                    <a:pt x="3086" y="5724"/>
                  </a:cubicBezTo>
                  <a:cubicBezTo>
                    <a:pt x="3086" y="5724"/>
                    <a:pt x="3086" y="5724"/>
                    <a:pt x="3086" y="6619"/>
                  </a:cubicBezTo>
                  <a:cubicBezTo>
                    <a:pt x="3086" y="8361"/>
                    <a:pt x="3477" y="7913"/>
                    <a:pt x="3868" y="8361"/>
                  </a:cubicBezTo>
                  <a:cubicBezTo>
                    <a:pt x="3868" y="10601"/>
                    <a:pt x="4650" y="10153"/>
                    <a:pt x="4650" y="11497"/>
                  </a:cubicBezTo>
                  <a:cubicBezTo>
                    <a:pt x="4650" y="13239"/>
                    <a:pt x="3868" y="14135"/>
                    <a:pt x="1956" y="15030"/>
                  </a:cubicBezTo>
                  <a:cubicBezTo>
                    <a:pt x="1173" y="15429"/>
                    <a:pt x="0" y="15876"/>
                    <a:pt x="0" y="1722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5037" y="21600"/>
                    <a:pt x="15037" y="21600"/>
                    <a:pt x="15037" y="21600"/>
                  </a:cubicBezTo>
                  <a:cubicBezTo>
                    <a:pt x="15037" y="21600"/>
                    <a:pt x="15037" y="18962"/>
                    <a:pt x="15037" y="18116"/>
                  </a:cubicBezTo>
                  <a:cubicBezTo>
                    <a:pt x="15037" y="17220"/>
                    <a:pt x="13125" y="16324"/>
                    <a:pt x="11213" y="1503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2859" tIns="22859" rIns="22859" bIns="22859" anchor="ctr"/>
            <a:lstStyle/>
            <a:p>
              <a:pPr marL="0" marR="0" lvl="0" indent="0" defTabSz="6096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Lato Semibold"/>
                  <a:ea typeface="Lato Semibold"/>
                  <a:cs typeface="Lato Semibold"/>
                  <a:sym typeface="Lato Semibold"/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Lato Semibold"/>
                <a:cs typeface="Lato Semibold"/>
                <a:sym typeface="Lato Semibold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5B39DD-FB34-4F36-99F0-52AA341EAE7F}"/>
              </a:ext>
            </a:extLst>
          </p:cNvPr>
          <p:cNvGrpSpPr/>
          <p:nvPr/>
        </p:nvGrpSpPr>
        <p:grpSpPr>
          <a:xfrm>
            <a:off x="1643359" y="3979206"/>
            <a:ext cx="3236433" cy="1151637"/>
            <a:chOff x="3751025" y="3366241"/>
            <a:chExt cx="3678563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7F7107-7EC6-4AFE-B1DA-696DEFA91D66}"/>
                </a:ext>
              </a:extLst>
            </p:cNvPr>
            <p:cNvSpPr/>
            <p:nvPr/>
          </p:nvSpPr>
          <p:spPr>
            <a:xfrm>
              <a:off x="3771988" y="3366241"/>
              <a:ext cx="3657600" cy="13716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CFC875AC-4882-4D6B-A7A6-7F205C5D6B8E}"/>
                </a:ext>
              </a:extLst>
            </p:cNvPr>
            <p:cNvSpPr/>
            <p:nvPr/>
          </p:nvSpPr>
          <p:spPr>
            <a:xfrm>
              <a:off x="3751025" y="3489638"/>
              <a:ext cx="3657599" cy="1136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5888" marR="0" lvl="0" indent="0" algn="just" defTabSz="91440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DFDEDE">
                      <a:lumMod val="10000"/>
                    </a:srgbClr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  <a:t>Inculcate right mindset and behaviors through clear and pervasive tone on Process Safety priority and accountability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645A1F-D725-4F37-A1A7-7849E3378CEE}"/>
              </a:ext>
            </a:extLst>
          </p:cNvPr>
          <p:cNvGrpSpPr/>
          <p:nvPr/>
        </p:nvGrpSpPr>
        <p:grpSpPr>
          <a:xfrm>
            <a:off x="7286734" y="2177860"/>
            <a:ext cx="3235164" cy="1151637"/>
            <a:chOff x="321405" y="3141677"/>
            <a:chExt cx="36576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7541D96A-D7A6-4ED7-8909-F89EE1FE7E65}"/>
                </a:ext>
              </a:extLst>
            </p:cNvPr>
            <p:cNvSpPr/>
            <p:nvPr/>
          </p:nvSpPr>
          <p:spPr>
            <a:xfrm>
              <a:off x="321405" y="3141677"/>
              <a:ext cx="3657600" cy="1371600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9F52B0-9EF0-4578-898B-759FC2472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325" t="20950" r="16697" b="19864"/>
            <a:stretch/>
          </p:blipFill>
          <p:spPr>
            <a:xfrm>
              <a:off x="491137" y="3416053"/>
              <a:ext cx="970978" cy="927240"/>
            </a:xfrm>
            <a:prstGeom prst="roundRect">
              <a:avLst/>
            </a:prstGeom>
          </p:spPr>
        </p:pic>
        <p:sp>
          <p:nvSpPr>
            <p:cNvPr id="20" name="Rectangle 14">
              <a:hlinkClick r:id="rId4" action="ppaction://hlinksldjump"/>
              <a:extLst>
                <a:ext uri="{FF2B5EF4-FFF2-40B4-BE49-F238E27FC236}">
                  <a16:creationId xmlns:a16="http://schemas.microsoft.com/office/drawing/2014/main" id="{6C3A2C6D-2DE7-4B45-9D32-1CA4CA6048FE}"/>
                </a:ext>
              </a:extLst>
            </p:cNvPr>
            <p:cNvSpPr/>
            <p:nvPr/>
          </p:nvSpPr>
          <p:spPr>
            <a:xfrm>
              <a:off x="1533448" y="3482752"/>
              <a:ext cx="2279196" cy="689449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eaLnBrk="1" fontAlgn="t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useo Sans 300" panose="02000000000000000000" pitchFamily="50" charset="0"/>
                </a:rPr>
                <a:t>PETRONAS Process Safety Essentials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B35EFF-0AEF-4B44-AB74-5E36F1FE5EB0}"/>
              </a:ext>
            </a:extLst>
          </p:cNvPr>
          <p:cNvGrpSpPr/>
          <p:nvPr/>
        </p:nvGrpSpPr>
        <p:grpSpPr>
          <a:xfrm>
            <a:off x="7163311" y="759810"/>
            <a:ext cx="3334247" cy="1238859"/>
            <a:chOff x="7496508" y="2044211"/>
            <a:chExt cx="3334247" cy="123885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F23BD7-C161-4747-A82A-D8FCF2C2A68A}"/>
                </a:ext>
              </a:extLst>
            </p:cNvPr>
            <p:cNvSpPr/>
            <p:nvPr/>
          </p:nvSpPr>
          <p:spPr>
            <a:xfrm>
              <a:off x="7612765" y="2044211"/>
              <a:ext cx="3217990" cy="1230391"/>
            </a:xfrm>
            <a:prstGeom prst="rect">
              <a:avLst/>
            </a:prstGeom>
            <a:solidFill>
              <a:srgbClr val="00B1A9"/>
            </a:solidFill>
            <a:ln w="190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tangle 23">
              <a:hlinkClick r:id="rId4" action="ppaction://hlinksldjump"/>
              <a:extLst>
                <a:ext uri="{FF2B5EF4-FFF2-40B4-BE49-F238E27FC236}">
                  <a16:creationId xmlns:a16="http://schemas.microsoft.com/office/drawing/2014/main" id="{4C2D8F2A-D53D-46FB-A8AD-290C564F89BD}"/>
                </a:ext>
              </a:extLst>
            </p:cNvPr>
            <p:cNvSpPr/>
            <p:nvPr/>
          </p:nvSpPr>
          <p:spPr>
            <a:xfrm>
              <a:off x="7496508" y="2113519"/>
              <a:ext cx="3217989" cy="11695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115888" marR="0" lvl="0" indent="0" algn="just" defTabSz="91440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763F98">
                      <a:lumMod val="50000"/>
                    </a:srgbClr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  <a:t>Process Safety Essentials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  <a:t>are a set of examples of PETRONAS Cultural Beliefs behaviors in the lens of process safety towards </a:t>
              </a: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763F98">
                      <a:lumMod val="50000"/>
                    </a:srgbClr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  <a:t>Generative HSSE Culture.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72C4D1-BBB1-4B2F-B171-A507480C1458}"/>
              </a:ext>
            </a:extLst>
          </p:cNvPr>
          <p:cNvGrpSpPr/>
          <p:nvPr/>
        </p:nvGrpSpPr>
        <p:grpSpPr>
          <a:xfrm>
            <a:off x="7295321" y="3471304"/>
            <a:ext cx="3235164" cy="1171093"/>
            <a:chOff x="333936" y="4660610"/>
            <a:chExt cx="36576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5247D5AD-FE94-47B1-B8D7-8FB965262D97}"/>
                </a:ext>
              </a:extLst>
            </p:cNvPr>
            <p:cNvSpPr/>
            <p:nvPr/>
          </p:nvSpPr>
          <p:spPr>
            <a:xfrm>
              <a:off x="333936" y="4660610"/>
              <a:ext cx="3657600" cy="1371600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BF8206E-A0D2-4FB3-8E1F-A6E04E79A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019" y="4760537"/>
              <a:ext cx="1071166" cy="1071166"/>
            </a:xfrm>
            <a:prstGeom prst="roundRect">
              <a:avLst/>
            </a:prstGeom>
          </p:spPr>
        </p:pic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9723DB5B-1DCB-48FE-BC13-374A901ABFF6}"/>
                </a:ext>
              </a:extLst>
            </p:cNvPr>
            <p:cNvSpPr/>
            <p:nvPr/>
          </p:nvSpPr>
          <p:spPr>
            <a:xfrm>
              <a:off x="1474647" y="4854699"/>
              <a:ext cx="2479663" cy="957168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eaLnBrk="1" fontAlgn="t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useo Sans 300" panose="02000000000000000000" pitchFamily="50" charset="0"/>
                </a:rPr>
                <a:t>Integrated Managements’ Process Safety KPI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3E68C5-464E-4D67-A1E8-5A7C178787A7}"/>
              </a:ext>
            </a:extLst>
          </p:cNvPr>
          <p:cNvGrpSpPr/>
          <p:nvPr/>
        </p:nvGrpSpPr>
        <p:grpSpPr>
          <a:xfrm>
            <a:off x="7270982" y="4808113"/>
            <a:ext cx="3250916" cy="1430896"/>
            <a:chOff x="7604889" y="5015151"/>
            <a:chExt cx="3250916" cy="143089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E9B276-75F2-435F-B2B7-1BC3C90E2BE1}"/>
                </a:ext>
              </a:extLst>
            </p:cNvPr>
            <p:cNvSpPr/>
            <p:nvPr/>
          </p:nvSpPr>
          <p:spPr>
            <a:xfrm>
              <a:off x="7637815" y="5015151"/>
              <a:ext cx="3217990" cy="1412156"/>
            </a:xfrm>
            <a:prstGeom prst="rect">
              <a:avLst/>
            </a:prstGeom>
            <a:solidFill>
              <a:srgbClr val="00B1A9"/>
            </a:solidFill>
            <a:ln w="190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>
              <a:hlinkClick r:id="rId4" action="ppaction://hlinksldjump"/>
              <a:extLst>
                <a:ext uri="{FF2B5EF4-FFF2-40B4-BE49-F238E27FC236}">
                  <a16:creationId xmlns:a16="http://schemas.microsoft.com/office/drawing/2014/main" id="{D6F73A85-4CA7-46F1-8140-5635D84C7DAA}"/>
                </a:ext>
              </a:extLst>
            </p:cNvPr>
            <p:cNvSpPr/>
            <p:nvPr/>
          </p:nvSpPr>
          <p:spPr>
            <a:xfrm>
              <a:off x="7604889" y="5061052"/>
              <a:ext cx="3217989" cy="13849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115888" marR="0" lvl="0" indent="0" algn="just" defTabSz="91440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  <a:t>Enhancement of </a:t>
              </a: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solidFill>
                    <a:srgbClr val="763F98">
                      <a:lumMod val="50000"/>
                    </a:srgbClr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  <a:t>Management’s Process Safety KPIs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  <a:t> towards building ownership, responsibility and accountability to drive Process Safety performance excellence.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6E8450-AF65-44C2-AC93-71E2B32B5AE9}"/>
              </a:ext>
            </a:extLst>
          </p:cNvPr>
          <p:cNvCxnSpPr>
            <a:stCxn id="13" idx="3"/>
            <a:endCxn id="18" idx="1"/>
          </p:cNvCxnSpPr>
          <p:nvPr/>
        </p:nvCxnSpPr>
        <p:spPr>
          <a:xfrm flipV="1">
            <a:off x="4879792" y="2753679"/>
            <a:ext cx="2406942" cy="560422"/>
          </a:xfrm>
          <a:prstGeom prst="line">
            <a:avLst/>
          </a:prstGeom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C14467-F450-4730-ABBD-30D55BD58C9C}"/>
              </a:ext>
            </a:extLst>
          </p:cNvPr>
          <p:cNvCxnSpPr>
            <a:stCxn id="13" idx="3"/>
            <a:endCxn id="26" idx="1"/>
          </p:cNvCxnSpPr>
          <p:nvPr/>
        </p:nvCxnSpPr>
        <p:spPr>
          <a:xfrm>
            <a:off x="4879792" y="3314101"/>
            <a:ext cx="2415529" cy="742750"/>
          </a:xfrm>
          <a:prstGeom prst="line">
            <a:avLst/>
          </a:prstGeom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BJPseudoFooter">
            <a:extLst>
              <a:ext uri="{FF2B5EF4-FFF2-40B4-BE49-F238E27FC236}">
                <a16:creationId xmlns:a16="http://schemas.microsoft.com/office/drawing/2014/main" id="{46B06328-1A6B-4059-8F15-C20EC294014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0310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6FED-A685-7144-8034-C3B2445E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75" y="316206"/>
            <a:ext cx="10299195" cy="74414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/>
                <a:ea typeface="Verdana" panose="020B0604030504040204" pitchFamily="34" charset="0"/>
                <a:cs typeface="Verdana" panose="020B0604030504040204" pitchFamily="34" charset="0"/>
              </a:rPr>
              <a:t>PROCESS SAFETY ESSENTIALS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78971C-C251-4E47-9670-DEDCD2B4B3F8}"/>
              </a:ext>
            </a:extLst>
          </p:cNvPr>
          <p:cNvGrpSpPr/>
          <p:nvPr/>
        </p:nvGrpSpPr>
        <p:grpSpPr>
          <a:xfrm>
            <a:off x="902320" y="858813"/>
            <a:ext cx="3369810" cy="2894618"/>
            <a:chOff x="902320" y="858813"/>
            <a:chExt cx="3369810" cy="28946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C1936D8-B0C6-47D0-B7E3-86C6700442D6}"/>
                </a:ext>
              </a:extLst>
            </p:cNvPr>
            <p:cNvGrpSpPr/>
            <p:nvPr/>
          </p:nvGrpSpPr>
          <p:grpSpPr>
            <a:xfrm>
              <a:off x="902320" y="858813"/>
              <a:ext cx="3369810" cy="2894618"/>
              <a:chOff x="902320" y="858813"/>
              <a:chExt cx="3369810" cy="289461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3D8D6535-137C-4CB2-B81B-D3E4AA5EA6B9}"/>
                  </a:ext>
                </a:extLst>
              </p:cNvPr>
              <p:cNvSpPr/>
              <p:nvPr/>
            </p:nvSpPr>
            <p:spPr>
              <a:xfrm>
                <a:off x="902320" y="1130380"/>
                <a:ext cx="3369810" cy="2623051"/>
              </a:xfrm>
              <a:prstGeom prst="roundRect">
                <a:avLst/>
              </a:prstGeom>
              <a:solidFill>
                <a:srgbClr val="9492BC">
                  <a:alpha val="20000"/>
                </a:srgbClr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63F9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I OWN Process Safety </a:t>
                </a:r>
              </a:p>
              <a:p>
                <a:pPr marL="0" marR="0" lvl="0" indent="0" algn="just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63F98"/>
                  </a:solidFill>
                  <a:effectLst/>
                  <a:uLnTx/>
                  <a:uFillTx/>
                  <a:ea typeface="Verdana" panose="020B0604030504040204" pitchFamily="34" charset="0"/>
                  <a:cs typeface="72" panose="020B0503030000000003" pitchFamily="34" charset="0"/>
                  <a:sym typeface="Arial" panose="020B0604020202020204" pitchFamily="34" charset="0"/>
                </a:endParaRPr>
              </a:p>
              <a:p>
                <a:pPr marL="0" marR="0" lvl="0" indent="0" algn="just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ea typeface="Verdana" panose="020B0604030504040204" pitchFamily="34" charset="0"/>
                  <a:cs typeface="72" panose="020B0503030000000003" pitchFamily="34" charset="0"/>
                  <a:sym typeface="Arial" panose="020B0604020202020204" pitchFamily="34" charset="0"/>
                </a:endParaRPr>
              </a:p>
              <a:p>
                <a:pPr marL="171450" marR="0" lvl="0" indent="-171450" algn="just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1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 am accountable and responsible for my actions towards Process Safety.</a:t>
                </a:r>
              </a:p>
              <a:p>
                <a:pPr marL="171450" marR="0" lvl="0" indent="-171450" algn="just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1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 am passionate in ensuring all Process Safety barriers are healthy to improve Process Safety performance.</a:t>
                </a:r>
              </a:p>
              <a:p>
                <a:pPr marL="171450" marR="0" lvl="0" indent="-171450" algn="just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1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 step up to intervene/escalate Process Safety concerns to appropriate level and implement stop work if required.</a:t>
                </a:r>
              </a:p>
              <a:p>
                <a:pPr marL="171450" marR="0" lvl="0" indent="-171450" algn="just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1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 collaborate with stakeholders and contractors towards achieving a common Process Safety goal.</a:t>
                </a:r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27370156-CB53-4FC6-A256-C417E372E1B0}"/>
                  </a:ext>
                </a:extLst>
              </p:cNvPr>
              <p:cNvSpPr/>
              <p:nvPr/>
            </p:nvSpPr>
            <p:spPr>
              <a:xfrm>
                <a:off x="2407691" y="858813"/>
                <a:ext cx="386005" cy="367452"/>
              </a:xfrm>
              <a:prstGeom prst="flowChartConnector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000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useo Sans 900" panose="02000000000000000000" pitchFamily="50" charset="0"/>
                    <a:ea typeface="+mn-ea"/>
                    <a:cs typeface="72 Black" panose="020B0A04030603020204" pitchFamily="34" charset="0"/>
                  </a:rPr>
                  <a:t>1</a:t>
                </a:r>
                <a:endParaRPr kumimoji="0" lang="en-MY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ea typeface="+mn-ea"/>
                  <a:cs typeface="72 Black" panose="020B0A04030603020204" pitchFamily="34" charset="0"/>
                </a:endParaRP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2AF246E-FD77-4E47-B33D-687A9C9507D5}"/>
                </a:ext>
              </a:extLst>
            </p:cNvPr>
            <p:cNvSpPr/>
            <p:nvPr/>
          </p:nvSpPr>
          <p:spPr>
            <a:xfrm>
              <a:off x="1077479" y="1482353"/>
              <a:ext cx="1463040" cy="228600"/>
            </a:xfrm>
            <a:prstGeom prst="roundRect">
              <a:avLst/>
            </a:prstGeom>
            <a:solidFill>
              <a:srgbClr val="09B4AC"/>
            </a:solidFill>
            <a:ln>
              <a:noFill/>
            </a:ln>
          </p:spPr>
          <p:txBody>
            <a:bodyPr wrap="square" lIns="68580" tIns="0" rIns="68580" bIns="0" anchor="ctr">
              <a:no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Courage To Act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7E1E8E3-FF85-4180-AA90-C83C22BDE7A5}"/>
                </a:ext>
              </a:extLst>
            </p:cNvPr>
            <p:cNvSpPr/>
            <p:nvPr/>
          </p:nvSpPr>
          <p:spPr>
            <a:xfrm>
              <a:off x="2619916" y="1471750"/>
              <a:ext cx="1463041" cy="228600"/>
            </a:xfrm>
            <a:prstGeom prst="roundRect">
              <a:avLst/>
            </a:prstGeom>
            <a:solidFill>
              <a:srgbClr val="09B4AC"/>
            </a:solidFill>
            <a:ln>
              <a:noFill/>
            </a:ln>
          </p:spPr>
          <p:txBody>
            <a:bodyPr wrap="square" lIns="68580" tIns="0" rIns="68580" bIns="0" anchor="ctr">
              <a:no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 Enterprising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9D6A8A-7286-4881-85B0-D28B6A208126}"/>
              </a:ext>
            </a:extLst>
          </p:cNvPr>
          <p:cNvGrpSpPr/>
          <p:nvPr/>
        </p:nvGrpSpPr>
        <p:grpSpPr>
          <a:xfrm>
            <a:off x="907295" y="3832418"/>
            <a:ext cx="3386799" cy="2240354"/>
            <a:chOff x="907295" y="3832418"/>
            <a:chExt cx="3386799" cy="224035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C21BF19-8186-4319-942B-928D1483E864}"/>
                </a:ext>
              </a:extLst>
            </p:cNvPr>
            <p:cNvGrpSpPr/>
            <p:nvPr/>
          </p:nvGrpSpPr>
          <p:grpSpPr>
            <a:xfrm>
              <a:off x="907295" y="3832418"/>
              <a:ext cx="3386799" cy="2240354"/>
              <a:chOff x="-5789517" y="7004641"/>
              <a:chExt cx="3386799" cy="224035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34BD7C6-B660-4AF4-8A0D-458FADF6C80E}"/>
                  </a:ext>
                </a:extLst>
              </p:cNvPr>
              <p:cNvGrpSpPr/>
              <p:nvPr/>
            </p:nvGrpSpPr>
            <p:grpSpPr>
              <a:xfrm>
                <a:off x="-5789517" y="7004641"/>
                <a:ext cx="3386799" cy="2240354"/>
                <a:chOff x="-5723722" y="7417973"/>
                <a:chExt cx="3386799" cy="2240354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72A75D35-2F2F-4741-8F37-9D9522E60CB0}"/>
                    </a:ext>
                  </a:extLst>
                </p:cNvPr>
                <p:cNvSpPr/>
                <p:nvPr/>
              </p:nvSpPr>
              <p:spPr>
                <a:xfrm>
                  <a:off x="-5723722" y="7610553"/>
                  <a:ext cx="3386799" cy="2047774"/>
                </a:xfrm>
                <a:prstGeom prst="roundRect">
                  <a:avLst/>
                </a:prstGeom>
                <a:solidFill>
                  <a:srgbClr val="9492BC">
                    <a:alpha val="20000"/>
                  </a:srgbClr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68578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225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63F98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I PRIORITISE resources and respond TIMELY to Process Safety matters </a:t>
                  </a:r>
                  <a:endPara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763F9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defTabSz="68578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225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Museo Sans 300" panose="02000000000000000000" pitchFamily="50" charset="0"/>
                    <a:ea typeface="Verdana" panose="020B0604030504040204" pitchFamily="34" charset="0"/>
                    <a:cs typeface="72" panose="020B0503030000000003" pitchFamily="34" charset="0"/>
                  </a:endParaRPr>
                </a:p>
                <a:p>
                  <a:pPr marL="171450" indent="-171450" algn="just" defTabSz="685783">
                    <a:spcAft>
                      <a:spcPts val="451"/>
                    </a:spcAft>
                    <a:buFont typeface="Wingdings" panose="05000000000000000000" pitchFamily="2" charset="2"/>
                    <a:buChar char="Ø"/>
                    <a:defRPr/>
                  </a:pPr>
                  <a:r>
                    <a:rPr lang="en-US" sz="1000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000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proactively plan and make resources available to mitigate Process Safety threats. </a:t>
                  </a:r>
                </a:p>
                <a:p>
                  <a:pPr marL="171450" indent="-171450" algn="just" defTabSz="685783">
                    <a:spcAft>
                      <a:spcPts val="451"/>
                    </a:spcAft>
                    <a:buFont typeface="Wingdings" panose="05000000000000000000" pitchFamily="2" charset="2"/>
                    <a:buChar char="Ø"/>
                    <a:defRPr/>
                  </a:pPr>
                  <a:r>
                    <a:rPr lang="en-US" sz="1000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I continuously develop myself and my subordinates on Process Safety capabilities.</a:t>
                  </a:r>
                </a:p>
                <a:p>
                  <a:pPr marL="171450" indent="-171450" algn="just" defTabSz="685783">
                    <a:spcAft>
                      <a:spcPts val="451"/>
                    </a:spcAft>
                    <a:buFont typeface="Wingdings" panose="05000000000000000000" pitchFamily="2" charset="2"/>
                    <a:buChar char="Ø"/>
                    <a:defRPr/>
                  </a:pPr>
                  <a:r>
                    <a:rPr lang="en-US" sz="1000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I collaborate and share Process Safety Lessons Learnt for the greater good of  PETRONAS.</a:t>
                  </a:r>
                </a:p>
              </p:txBody>
            </p:sp>
            <p:sp>
              <p:nvSpPr>
                <p:cNvPr id="46" name="Flowchart: Connector 45">
                  <a:extLst>
                    <a:ext uri="{FF2B5EF4-FFF2-40B4-BE49-F238E27FC236}">
                      <a16:creationId xmlns:a16="http://schemas.microsoft.com/office/drawing/2014/main" id="{F3E7773D-08AA-4AD0-9756-41F60D987A62}"/>
                    </a:ext>
                  </a:extLst>
                </p:cNvPr>
                <p:cNvSpPr/>
                <p:nvPr/>
              </p:nvSpPr>
              <p:spPr>
                <a:xfrm>
                  <a:off x="-4223326" y="7417973"/>
                  <a:ext cx="386005" cy="367452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useo Sans 900" panose="02000000000000000000" pitchFamily="50" charset="0"/>
                      <a:ea typeface="+mn-ea"/>
                      <a:cs typeface="72 Black" panose="020B0A04030603020204" pitchFamily="34" charset="0"/>
                    </a:rPr>
                    <a:t>4</a:t>
                  </a:r>
                  <a:endParaRPr kumimoji="0" lang="en-MY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useo Sans 900" panose="02000000000000000000" pitchFamily="50" charset="0"/>
                    <a:ea typeface="+mn-ea"/>
                    <a:cs typeface="72 Black" panose="020B0A04030603020204" pitchFamily="34" charset="0"/>
                  </a:endParaRPr>
                </a:p>
              </p:txBody>
            </p:sp>
          </p:grp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F2CE70-07B0-4468-BAB6-8088CB465112}"/>
                  </a:ext>
                </a:extLst>
              </p:cNvPr>
              <p:cNvSpPr/>
              <p:nvPr/>
            </p:nvSpPr>
            <p:spPr>
              <a:xfrm>
                <a:off x="-4041802" y="7764752"/>
                <a:ext cx="1463040" cy="228600"/>
              </a:xfrm>
              <a:prstGeom prst="roundRect">
                <a:avLst/>
              </a:prstGeom>
              <a:solidFill>
                <a:srgbClr val="09B4AC"/>
              </a:solidFill>
              <a:ln>
                <a:noFill/>
              </a:ln>
            </p:spPr>
            <p:txBody>
              <a:bodyPr wrap="square" lIns="68580" tIns="0" rIns="68580" bIns="0" anchor="ctr">
                <a:noAutofit/>
              </a:bodyPr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25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Be Enterprising</a:t>
                </a:r>
              </a:p>
            </p:txBody>
          </p:sp>
        </p:grp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324B597-0399-4E1D-807D-1C79C6B8F8D3}"/>
                </a:ext>
              </a:extLst>
            </p:cNvPr>
            <p:cNvSpPr/>
            <p:nvPr/>
          </p:nvSpPr>
          <p:spPr>
            <a:xfrm>
              <a:off x="1082924" y="4592529"/>
              <a:ext cx="1463040" cy="228600"/>
            </a:xfrm>
            <a:prstGeom prst="roundRect">
              <a:avLst/>
            </a:prstGeom>
            <a:solidFill>
              <a:srgbClr val="09B4AC"/>
            </a:solidFill>
            <a:ln>
              <a:noFill/>
            </a:ln>
          </p:spPr>
          <p:txBody>
            <a:bodyPr wrap="square" lIns="68580" tIns="0" rIns="68580" bIns="0" anchor="ctr">
              <a:no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Customer Focused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CBA904-5525-4B1C-B209-39691FE9CDAD}"/>
              </a:ext>
            </a:extLst>
          </p:cNvPr>
          <p:cNvGrpSpPr/>
          <p:nvPr/>
        </p:nvGrpSpPr>
        <p:grpSpPr>
          <a:xfrm>
            <a:off x="8143632" y="3763902"/>
            <a:ext cx="3369847" cy="2330186"/>
            <a:chOff x="8143632" y="3763902"/>
            <a:chExt cx="3369847" cy="233018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42CABFC-E957-4A50-9064-D9E9AB1D3FC3}"/>
                </a:ext>
              </a:extLst>
            </p:cNvPr>
            <p:cNvGrpSpPr/>
            <p:nvPr/>
          </p:nvGrpSpPr>
          <p:grpSpPr>
            <a:xfrm>
              <a:off x="8143632" y="3763902"/>
              <a:ext cx="3369847" cy="2330186"/>
              <a:chOff x="11768236" y="3572719"/>
              <a:chExt cx="3711549" cy="2330186"/>
            </a:xfrm>
          </p:grpSpPr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id="{C7A0D6D8-F971-4D7E-8412-883E09414D61}"/>
                  </a:ext>
                </a:extLst>
              </p:cNvPr>
              <p:cNvSpPr/>
              <p:nvPr/>
            </p:nvSpPr>
            <p:spPr>
              <a:xfrm>
                <a:off x="13426366" y="3572719"/>
                <a:ext cx="386005" cy="367452"/>
              </a:xfrm>
              <a:prstGeom prst="flowChartConnector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000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useo Sans 900" panose="02000000000000000000" pitchFamily="50" charset="0"/>
                    <a:ea typeface="+mn-ea"/>
                    <a:cs typeface="72 Black" panose="020B0A04030603020204" pitchFamily="34" charset="0"/>
                  </a:rPr>
                  <a:t>3</a:t>
                </a:r>
                <a:endParaRPr kumimoji="0" lang="en-MY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ea typeface="+mn-ea"/>
                  <a:cs typeface="72 Black" panose="020B0A04030603020204" pitchFamily="34" charset="0"/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D130B1F4-30C3-4347-B506-871927F2FBE1}"/>
                  </a:ext>
                </a:extLst>
              </p:cNvPr>
              <p:cNvSpPr/>
              <p:nvPr/>
            </p:nvSpPr>
            <p:spPr>
              <a:xfrm>
                <a:off x="11768236" y="3846277"/>
                <a:ext cx="3711549" cy="2056628"/>
              </a:xfrm>
              <a:prstGeom prst="roundRect">
                <a:avLst/>
              </a:prstGeom>
              <a:solidFill>
                <a:srgbClr val="9492BC">
                  <a:alpha val="20000"/>
                </a:srgbClr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171450" marR="0" lvl="0" indent="-171450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25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63F98"/>
                    </a:solidFill>
                    <a:effectLst/>
                    <a:uLnTx/>
                    <a:uFillTx/>
                    <a:ea typeface="Verdana" panose="020B0604030504040204" pitchFamily="34" charset="0"/>
                    <a:cs typeface="72" panose="020B0503030000000003" pitchFamily="34" charset="0"/>
                  </a:rPr>
                  <a:t>    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63F9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 MAKE CONSCIOUS RISK-BASED  decisions</a:t>
                </a:r>
              </a:p>
              <a:p>
                <a:pPr marL="0" marR="0" lvl="0" indent="0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25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useo Sans 300" panose="02000000000000000000" pitchFamily="50" charset="0"/>
                  <a:ea typeface="Verdana" panose="020B0604030504040204" pitchFamily="34" charset="0"/>
                  <a:cs typeface="72" panose="020B0503030000000003" pitchFamily="34" charset="0"/>
                </a:endParaRPr>
              </a:p>
              <a:p>
                <a:pPr marL="171450" marR="0" lvl="0" indent="-171450" algn="just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1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 promote risk-based mindset in my day-to-day operations and manage to ALARP.</a:t>
                </a:r>
              </a:p>
              <a:p>
                <a:pPr marL="171450" marR="0" lvl="0" indent="-171450" algn="just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1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 consult respective SMEs for sound technical decision. </a:t>
                </a:r>
              </a:p>
              <a:p>
                <a:pPr marL="171450" marR="0" lvl="0" indent="-171450" algn="just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1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 am committed to provide comprehensive inputs in conducting Process Safety risk assessments.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BB1BAC0-CFA8-4769-8F44-5A1193E20D82}"/>
                </a:ext>
              </a:extLst>
            </p:cNvPr>
            <p:cNvGrpSpPr/>
            <p:nvPr/>
          </p:nvGrpSpPr>
          <p:grpSpPr>
            <a:xfrm>
              <a:off x="8315790" y="4589623"/>
              <a:ext cx="3078734" cy="231506"/>
              <a:chOff x="8315790" y="4589623"/>
              <a:chExt cx="3078734" cy="231506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FFD553EF-3243-48A4-854E-FB00D0227A1E}"/>
                  </a:ext>
                </a:extLst>
              </p:cNvPr>
              <p:cNvSpPr/>
              <p:nvPr/>
            </p:nvSpPr>
            <p:spPr>
              <a:xfrm>
                <a:off x="8315790" y="4592529"/>
                <a:ext cx="1463040" cy="228600"/>
              </a:xfrm>
              <a:prstGeom prst="roundRect">
                <a:avLst/>
              </a:prstGeom>
              <a:solidFill>
                <a:srgbClr val="09B4AC"/>
              </a:solidFill>
              <a:ln>
                <a:noFill/>
              </a:ln>
            </p:spPr>
            <p:txBody>
              <a:bodyPr wrap="square" lIns="68580" tIns="0" rIns="68580" bIns="0" anchor="ctr">
                <a:noAutofit/>
              </a:bodyPr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25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Speak Up</a:t>
                </a: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B8BE183D-3382-48EF-BFC3-2038C82476B5}"/>
                  </a:ext>
                </a:extLst>
              </p:cNvPr>
              <p:cNvSpPr/>
              <p:nvPr/>
            </p:nvSpPr>
            <p:spPr>
              <a:xfrm>
                <a:off x="9931484" y="4589623"/>
                <a:ext cx="1463040" cy="228600"/>
              </a:xfrm>
              <a:prstGeom prst="roundRect">
                <a:avLst/>
              </a:prstGeom>
              <a:solidFill>
                <a:srgbClr val="09B4AC"/>
              </a:solidFill>
              <a:ln>
                <a:noFill/>
              </a:ln>
            </p:spPr>
            <p:txBody>
              <a:bodyPr wrap="square" lIns="68580" tIns="0" rIns="68580" bIns="0" anchor="ctr">
                <a:noAutofit/>
              </a:bodyPr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25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Innovate Now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CF3FBE-1D15-47DD-8A26-5363742189DA}"/>
              </a:ext>
            </a:extLst>
          </p:cNvPr>
          <p:cNvGrpSpPr/>
          <p:nvPr/>
        </p:nvGrpSpPr>
        <p:grpSpPr>
          <a:xfrm>
            <a:off x="8183297" y="864063"/>
            <a:ext cx="3327613" cy="2885289"/>
            <a:chOff x="8183297" y="864063"/>
            <a:chExt cx="3327613" cy="288528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AE7E637A-3ED7-4440-AC2E-1DB49052243F}"/>
                </a:ext>
              </a:extLst>
            </p:cNvPr>
            <p:cNvSpPr/>
            <p:nvPr/>
          </p:nvSpPr>
          <p:spPr>
            <a:xfrm>
              <a:off x="8183297" y="1126300"/>
              <a:ext cx="3327613" cy="2623052"/>
            </a:xfrm>
            <a:prstGeom prst="roundRect">
              <a:avLst/>
            </a:prstGeom>
            <a:solidFill>
              <a:srgbClr val="9492BC">
                <a:alpha val="20000"/>
              </a:srgb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63F98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 EMBRACE the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Red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63F98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and CHALLENGE the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Green</a:t>
              </a: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71450" indent="-171450" algn="just" defTabSz="685783">
                <a:spcAft>
                  <a:spcPts val="451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0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 uphold the integrity and transparency of Process Safety reporting.</a:t>
              </a:r>
            </a:p>
            <a:p>
              <a:pPr marL="171450" indent="-171450" algn="just" defTabSz="685783">
                <a:spcAft>
                  <a:spcPts val="451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0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 challenge the GREEN report by verifying the data at site. </a:t>
              </a:r>
            </a:p>
            <a:p>
              <a:pPr marL="171450" indent="-171450" algn="just" defTabSz="685783">
                <a:spcAft>
                  <a:spcPts val="451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0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 embrace the RED by understanding the issues and provide required support.</a:t>
              </a:r>
            </a:p>
            <a:p>
              <a:pPr marL="171450" indent="-171450" algn="just" defTabSz="685783">
                <a:spcAft>
                  <a:spcPts val="451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0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 am committed to diligently conduct Process Safety assurances to identify and mitigate Process Safety risks.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8E007F7-25C6-4C21-B48D-600B8E32B3CD}"/>
                </a:ext>
              </a:extLst>
            </p:cNvPr>
            <p:cNvSpPr/>
            <p:nvPr/>
          </p:nvSpPr>
          <p:spPr>
            <a:xfrm>
              <a:off x="9950841" y="1696622"/>
              <a:ext cx="1463040" cy="228600"/>
            </a:xfrm>
            <a:prstGeom prst="roundRect">
              <a:avLst/>
            </a:prstGeom>
            <a:solidFill>
              <a:srgbClr val="09B4AC"/>
            </a:solidFill>
            <a:ln>
              <a:noFill/>
            </a:ln>
          </p:spPr>
          <p:txBody>
            <a:bodyPr wrap="square" lIns="68580" tIns="0" rIns="68580" bIns="0" anchor="ctr">
              <a:no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Courage To Act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B9E7B4B-E3BF-455C-BB20-672EFB6A14F6}"/>
                </a:ext>
              </a:extLst>
            </p:cNvPr>
            <p:cNvSpPr/>
            <p:nvPr/>
          </p:nvSpPr>
          <p:spPr>
            <a:xfrm>
              <a:off x="8355618" y="1696622"/>
              <a:ext cx="1463040" cy="228600"/>
            </a:xfrm>
            <a:prstGeom prst="roundRect">
              <a:avLst/>
            </a:prstGeom>
            <a:solidFill>
              <a:srgbClr val="09B4AC"/>
            </a:solidFill>
            <a:ln>
              <a:noFill/>
            </a:ln>
          </p:spPr>
          <p:txBody>
            <a:bodyPr wrap="square" lIns="68580" tIns="0" rIns="68580" bIns="0" anchor="ctr">
              <a:no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Speak Up</a:t>
              </a:r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E1626434-7EA8-4F83-81BC-693B63E5E008}"/>
                </a:ext>
              </a:extLst>
            </p:cNvPr>
            <p:cNvSpPr/>
            <p:nvPr/>
          </p:nvSpPr>
          <p:spPr>
            <a:xfrm>
              <a:off x="9625655" y="864063"/>
              <a:ext cx="386005" cy="367452"/>
            </a:xfrm>
            <a:prstGeom prst="flowChartConnector">
              <a:avLst/>
            </a:prstGeom>
            <a:solidFill>
              <a:srgbClr val="000000"/>
            </a:solidFill>
            <a:ln w="12700" cap="flat" cmpd="sng" algn="ctr">
              <a:solidFill>
                <a:srgbClr val="000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ea typeface="+mn-ea"/>
                  <a:cs typeface="72 Black" panose="020B0A04030603020204" pitchFamily="34" charset="0"/>
                </a:rPr>
                <a:t>2</a:t>
              </a:r>
              <a:endPara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72 Black" panose="020B0A04030603020204" pitchFamily="34" charset="0"/>
              </a:endParaRPr>
            </a:p>
          </p:txBody>
        </p:sp>
      </p:grpSp>
      <p:sp>
        <p:nvSpPr>
          <p:cNvPr id="58" name="Google Shape;469;p21">
            <a:extLst>
              <a:ext uri="{FF2B5EF4-FFF2-40B4-BE49-F238E27FC236}">
                <a16:creationId xmlns:a16="http://schemas.microsoft.com/office/drawing/2014/main" id="{485491FA-A1DD-4A31-B871-2920C190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308" y="3117717"/>
            <a:ext cx="1814101" cy="138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useo Sans 900" panose="02000000000000000000" pitchFamily="50" charset="0"/>
                <a:cs typeface="Arial" panose="020B0604020202020204" pitchFamily="34" charset="0"/>
                <a:sym typeface="Arial" panose="020B0604020202020204" pitchFamily="34" charset="0"/>
              </a:rPr>
              <a:t>Process Safety Essentials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655080-4100-4E01-9B85-6815760651A5}"/>
              </a:ext>
            </a:extLst>
          </p:cNvPr>
          <p:cNvGrpSpPr/>
          <p:nvPr/>
        </p:nvGrpSpPr>
        <p:grpSpPr>
          <a:xfrm>
            <a:off x="4046360" y="1810922"/>
            <a:ext cx="1748649" cy="2811482"/>
            <a:chOff x="4046360" y="1810922"/>
            <a:chExt cx="1748649" cy="2811482"/>
          </a:xfrm>
        </p:grpSpPr>
        <p:sp>
          <p:nvSpPr>
            <p:cNvPr id="60" name="Google Shape;473;p21">
              <a:extLst>
                <a:ext uri="{FF2B5EF4-FFF2-40B4-BE49-F238E27FC236}">
                  <a16:creationId xmlns:a16="http://schemas.microsoft.com/office/drawing/2014/main" id="{94F84BE2-D212-4DA3-8CF0-9C628FBF0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360" y="1810922"/>
              <a:ext cx="1748649" cy="2775148"/>
            </a:xfrm>
            <a:custGeom>
              <a:avLst/>
              <a:gdLst>
                <a:gd name="T0" fmla="*/ 219 w 310"/>
                <a:gd name="T1" fmla="*/ 345 h 492"/>
                <a:gd name="T2" fmla="*/ 219 w 310"/>
                <a:gd name="T3" fmla="*/ 0 h 492"/>
                <a:gd name="T4" fmla="*/ 0 w 310"/>
                <a:gd name="T5" fmla="*/ 345 h 492"/>
                <a:gd name="T6" fmla="*/ 29 w 310"/>
                <a:gd name="T7" fmla="*/ 492 h 492"/>
                <a:gd name="T8" fmla="*/ 310 w 310"/>
                <a:gd name="T9" fmla="*/ 492 h 492"/>
                <a:gd name="T10" fmla="*/ 219 w 310"/>
                <a:gd name="T11" fmla="*/ 34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492" extrusionOk="0">
                  <a:moveTo>
                    <a:pt x="219" y="345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86" y="63"/>
                    <a:pt x="0" y="197"/>
                    <a:pt x="0" y="345"/>
                  </a:cubicBezTo>
                  <a:cubicBezTo>
                    <a:pt x="0" y="396"/>
                    <a:pt x="10" y="445"/>
                    <a:pt x="29" y="492"/>
                  </a:cubicBezTo>
                  <a:cubicBezTo>
                    <a:pt x="310" y="492"/>
                    <a:pt x="310" y="492"/>
                    <a:pt x="310" y="492"/>
                  </a:cubicBezTo>
                  <a:cubicBezTo>
                    <a:pt x="256" y="465"/>
                    <a:pt x="219" y="410"/>
                    <a:pt x="219" y="345"/>
                  </a:cubicBezTo>
                  <a:close/>
                </a:path>
              </a:pathLst>
            </a:custGeom>
            <a:solidFill>
              <a:srgbClr val="00B1A9">
                <a:lumMod val="50000"/>
              </a:srgbClr>
            </a:solidFill>
            <a:ln>
              <a:noFill/>
            </a:ln>
          </p:spPr>
          <p:txBody>
            <a:bodyPr lIns="91425" tIns="45700" rIns="91425" bIns="457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61" name="Google Shape;476;p21">
              <a:extLst>
                <a:ext uri="{FF2B5EF4-FFF2-40B4-BE49-F238E27FC236}">
                  <a16:creationId xmlns:a16="http://schemas.microsoft.com/office/drawing/2014/main" id="{510905D1-412D-43A0-ACB5-FF9108BB7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910" y="2356688"/>
              <a:ext cx="361075" cy="439616"/>
            </a:xfrm>
            <a:custGeom>
              <a:avLst/>
              <a:gdLst>
                <a:gd name="T0" fmla="*/ 24 w 64"/>
                <a:gd name="T1" fmla="*/ 78 h 78"/>
                <a:gd name="T2" fmla="*/ 24 w 64"/>
                <a:gd name="T3" fmla="*/ 72 h 78"/>
                <a:gd name="T4" fmla="*/ 43 w 64"/>
                <a:gd name="T5" fmla="*/ 68 h 78"/>
                <a:gd name="T6" fmla="*/ 21 w 64"/>
                <a:gd name="T7" fmla="*/ 68 h 78"/>
                <a:gd name="T8" fmla="*/ 40 w 64"/>
                <a:gd name="T9" fmla="*/ 71 h 78"/>
                <a:gd name="T10" fmla="*/ 31 w 64"/>
                <a:gd name="T11" fmla="*/ 38 h 78"/>
                <a:gd name="T12" fmla="*/ 32 w 64"/>
                <a:gd name="T13" fmla="*/ 64 h 78"/>
                <a:gd name="T14" fmla="*/ 32 w 64"/>
                <a:gd name="T15" fmla="*/ 64 h 78"/>
                <a:gd name="T16" fmla="*/ 35 w 64"/>
                <a:gd name="T17" fmla="*/ 38 h 78"/>
                <a:gd name="T18" fmla="*/ 23 w 64"/>
                <a:gd name="T19" fmla="*/ 36 h 78"/>
                <a:gd name="T20" fmla="*/ 23 w 64"/>
                <a:gd name="T21" fmla="*/ 28 h 78"/>
                <a:gd name="T22" fmla="*/ 37 w 64"/>
                <a:gd name="T23" fmla="*/ 32 h 78"/>
                <a:gd name="T24" fmla="*/ 45 w 64"/>
                <a:gd name="T25" fmla="*/ 32 h 78"/>
                <a:gd name="T26" fmla="*/ 11 w 64"/>
                <a:gd name="T27" fmla="*/ 25 h 78"/>
                <a:gd name="T28" fmla="*/ 22 w 64"/>
                <a:gd name="T29" fmla="*/ 61 h 78"/>
                <a:gd name="T30" fmla="*/ 27 w 64"/>
                <a:gd name="T31" fmla="*/ 38 h 78"/>
                <a:gd name="T32" fmla="*/ 17 w 64"/>
                <a:gd name="T33" fmla="*/ 32 h 78"/>
                <a:gd name="T34" fmla="*/ 30 w 64"/>
                <a:gd name="T35" fmla="*/ 32 h 78"/>
                <a:gd name="T36" fmla="*/ 31 w 64"/>
                <a:gd name="T37" fmla="*/ 36 h 78"/>
                <a:gd name="T38" fmla="*/ 35 w 64"/>
                <a:gd name="T39" fmla="*/ 32 h 78"/>
                <a:gd name="T40" fmla="*/ 46 w 64"/>
                <a:gd name="T41" fmla="*/ 28 h 78"/>
                <a:gd name="T42" fmla="*/ 41 w 64"/>
                <a:gd name="T43" fmla="*/ 38 h 78"/>
                <a:gd name="T44" fmla="*/ 39 w 64"/>
                <a:gd name="T45" fmla="*/ 64 h 78"/>
                <a:gd name="T46" fmla="*/ 51 w 64"/>
                <a:gd name="T47" fmla="*/ 40 h 78"/>
                <a:gd name="T48" fmla="*/ 32 w 64"/>
                <a:gd name="T49" fmla="*/ 0 h 78"/>
                <a:gd name="T50" fmla="*/ 30 w 64"/>
                <a:gd name="T51" fmla="*/ 7 h 78"/>
                <a:gd name="T52" fmla="*/ 34 w 64"/>
                <a:gd name="T53" fmla="*/ 7 h 78"/>
                <a:gd name="T54" fmla="*/ 47 w 64"/>
                <a:gd name="T55" fmla="*/ 3 h 78"/>
                <a:gd name="T56" fmla="*/ 41 w 64"/>
                <a:gd name="T57" fmla="*/ 8 h 78"/>
                <a:gd name="T58" fmla="*/ 45 w 64"/>
                <a:gd name="T59" fmla="*/ 10 h 78"/>
                <a:gd name="T60" fmla="*/ 57 w 64"/>
                <a:gd name="T61" fmla="*/ 11 h 78"/>
                <a:gd name="T62" fmla="*/ 51 w 64"/>
                <a:gd name="T63" fmla="*/ 14 h 78"/>
                <a:gd name="T64" fmla="*/ 54 w 64"/>
                <a:gd name="T65" fmla="*/ 17 h 78"/>
                <a:gd name="T66" fmla="*/ 64 w 64"/>
                <a:gd name="T67" fmla="*/ 23 h 78"/>
                <a:gd name="T68" fmla="*/ 57 w 64"/>
                <a:gd name="T69" fmla="*/ 22 h 78"/>
                <a:gd name="T70" fmla="*/ 58 w 64"/>
                <a:gd name="T71" fmla="*/ 26 h 78"/>
                <a:gd name="T72" fmla="*/ 64 w 64"/>
                <a:gd name="T73" fmla="*/ 36 h 78"/>
                <a:gd name="T74" fmla="*/ 58 w 64"/>
                <a:gd name="T75" fmla="*/ 33 h 78"/>
                <a:gd name="T76" fmla="*/ 57 w 64"/>
                <a:gd name="T77" fmla="*/ 37 h 78"/>
                <a:gd name="T78" fmla="*/ 22 w 64"/>
                <a:gd name="T79" fmla="*/ 11 h 78"/>
                <a:gd name="T80" fmla="*/ 20 w 64"/>
                <a:gd name="T81" fmla="*/ 4 h 78"/>
                <a:gd name="T82" fmla="*/ 16 w 64"/>
                <a:gd name="T83" fmla="*/ 7 h 78"/>
                <a:gd name="T84" fmla="*/ 13 w 64"/>
                <a:gd name="T85" fmla="*/ 17 h 78"/>
                <a:gd name="T86" fmla="*/ 10 w 64"/>
                <a:gd name="T87" fmla="*/ 11 h 78"/>
                <a:gd name="T88" fmla="*/ 7 w 64"/>
                <a:gd name="T89" fmla="*/ 14 h 78"/>
                <a:gd name="T90" fmla="*/ 9 w 64"/>
                <a:gd name="T91" fmla="*/ 25 h 78"/>
                <a:gd name="T92" fmla="*/ 3 w 64"/>
                <a:gd name="T93" fmla="*/ 21 h 78"/>
                <a:gd name="T94" fmla="*/ 2 w 64"/>
                <a:gd name="T95" fmla="*/ 26 h 78"/>
                <a:gd name="T96" fmla="*/ 9 w 64"/>
                <a:gd name="T97" fmla="*/ 35 h 78"/>
                <a:gd name="T98" fmla="*/ 2 w 64"/>
                <a:gd name="T99" fmla="*/ 34 h 78"/>
                <a:gd name="T100" fmla="*/ 3 w 64"/>
                <a:gd name="T101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" h="78" extrusionOk="0">
                  <a:moveTo>
                    <a:pt x="43" y="75"/>
                  </a:moveTo>
                  <a:cubicBezTo>
                    <a:pt x="43" y="76"/>
                    <a:pt x="42" y="78"/>
                    <a:pt x="40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21" y="76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74"/>
                    <a:pt x="22" y="72"/>
                    <a:pt x="24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2" y="72"/>
                    <a:pt x="43" y="74"/>
                    <a:pt x="43" y="75"/>
                  </a:cubicBezTo>
                  <a:close/>
                  <a:moveTo>
                    <a:pt x="43" y="68"/>
                  </a:moveTo>
                  <a:cubicBezTo>
                    <a:pt x="43" y="66"/>
                    <a:pt x="42" y="65"/>
                    <a:pt x="40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5"/>
                    <a:pt x="21" y="66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9"/>
                    <a:pt x="22" y="71"/>
                    <a:pt x="24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3" y="69"/>
                    <a:pt x="43" y="68"/>
                  </a:cubicBezTo>
                  <a:close/>
                  <a:moveTo>
                    <a:pt x="35" y="38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1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4"/>
                    <a:pt x="34" y="64"/>
                    <a:pt x="35" y="64"/>
                  </a:cubicBezTo>
                  <a:lnTo>
                    <a:pt x="35" y="38"/>
                  </a:lnTo>
                  <a:close/>
                  <a:moveTo>
                    <a:pt x="23" y="28"/>
                  </a:moveTo>
                  <a:cubicBezTo>
                    <a:pt x="21" y="28"/>
                    <a:pt x="19" y="30"/>
                    <a:pt x="19" y="32"/>
                  </a:cubicBezTo>
                  <a:cubicBezTo>
                    <a:pt x="19" y="34"/>
                    <a:pt x="21" y="36"/>
                    <a:pt x="23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0"/>
                    <a:pt x="25" y="28"/>
                    <a:pt x="23" y="28"/>
                  </a:cubicBezTo>
                  <a:close/>
                  <a:moveTo>
                    <a:pt x="45" y="32"/>
                  </a:moveTo>
                  <a:cubicBezTo>
                    <a:pt x="45" y="30"/>
                    <a:pt x="43" y="28"/>
                    <a:pt x="41" y="28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6"/>
                    <a:pt x="45" y="34"/>
                    <a:pt x="45" y="32"/>
                  </a:cubicBezTo>
                  <a:close/>
                  <a:moveTo>
                    <a:pt x="53" y="25"/>
                  </a:moveTo>
                  <a:cubicBezTo>
                    <a:pt x="52" y="18"/>
                    <a:pt x="44" y="11"/>
                    <a:pt x="32" y="11"/>
                  </a:cubicBezTo>
                  <a:cubicBezTo>
                    <a:pt x="21" y="11"/>
                    <a:pt x="12" y="18"/>
                    <a:pt x="11" y="25"/>
                  </a:cubicBezTo>
                  <a:cubicBezTo>
                    <a:pt x="9" y="30"/>
                    <a:pt x="11" y="35"/>
                    <a:pt x="13" y="40"/>
                  </a:cubicBezTo>
                  <a:cubicBezTo>
                    <a:pt x="15" y="44"/>
                    <a:pt x="18" y="48"/>
                    <a:pt x="20" y="52"/>
                  </a:cubicBezTo>
                  <a:cubicBezTo>
                    <a:pt x="21" y="55"/>
                    <a:pt x="21" y="58"/>
                    <a:pt x="22" y="61"/>
                  </a:cubicBezTo>
                  <a:cubicBezTo>
                    <a:pt x="22" y="63"/>
                    <a:pt x="23" y="64"/>
                    <a:pt x="25" y="64"/>
                  </a:cubicBezTo>
                  <a:cubicBezTo>
                    <a:pt x="26" y="64"/>
                    <a:pt x="26" y="64"/>
                    <a:pt x="27" y="64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1" y="38"/>
                    <a:pt x="20" y="38"/>
                    <a:pt x="19" y="37"/>
                  </a:cubicBezTo>
                  <a:cubicBezTo>
                    <a:pt x="17" y="35"/>
                    <a:pt x="17" y="34"/>
                    <a:pt x="17" y="32"/>
                  </a:cubicBezTo>
                  <a:cubicBezTo>
                    <a:pt x="17" y="30"/>
                    <a:pt x="17" y="29"/>
                    <a:pt x="19" y="28"/>
                  </a:cubicBezTo>
                  <a:cubicBezTo>
                    <a:pt x="20" y="26"/>
                    <a:pt x="21" y="26"/>
                    <a:pt x="23" y="26"/>
                  </a:cubicBezTo>
                  <a:cubicBezTo>
                    <a:pt x="27" y="26"/>
                    <a:pt x="29" y="2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0"/>
                    <a:pt x="35" y="29"/>
                    <a:pt x="37" y="28"/>
                  </a:cubicBezTo>
                  <a:cubicBezTo>
                    <a:pt x="38" y="26"/>
                    <a:pt x="39" y="26"/>
                    <a:pt x="41" y="26"/>
                  </a:cubicBezTo>
                  <a:cubicBezTo>
                    <a:pt x="43" y="26"/>
                    <a:pt x="44" y="26"/>
                    <a:pt x="46" y="28"/>
                  </a:cubicBezTo>
                  <a:cubicBezTo>
                    <a:pt x="47" y="29"/>
                    <a:pt x="47" y="30"/>
                    <a:pt x="47" y="32"/>
                  </a:cubicBezTo>
                  <a:cubicBezTo>
                    <a:pt x="47" y="34"/>
                    <a:pt x="47" y="35"/>
                    <a:pt x="46" y="37"/>
                  </a:cubicBezTo>
                  <a:cubicBezTo>
                    <a:pt x="44" y="38"/>
                    <a:pt x="43" y="38"/>
                    <a:pt x="41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8" y="64"/>
                    <a:pt x="38" y="64"/>
                    <a:pt x="39" y="64"/>
                  </a:cubicBezTo>
                  <a:cubicBezTo>
                    <a:pt x="41" y="64"/>
                    <a:pt x="42" y="63"/>
                    <a:pt x="42" y="61"/>
                  </a:cubicBezTo>
                  <a:cubicBezTo>
                    <a:pt x="43" y="58"/>
                    <a:pt x="43" y="55"/>
                    <a:pt x="45" y="52"/>
                  </a:cubicBezTo>
                  <a:cubicBezTo>
                    <a:pt x="46" y="48"/>
                    <a:pt x="49" y="44"/>
                    <a:pt x="51" y="40"/>
                  </a:cubicBezTo>
                  <a:cubicBezTo>
                    <a:pt x="54" y="35"/>
                    <a:pt x="55" y="30"/>
                    <a:pt x="53" y="25"/>
                  </a:cubicBezTo>
                  <a:close/>
                  <a:moveTo>
                    <a:pt x="34" y="3"/>
                  </a:moveTo>
                  <a:cubicBezTo>
                    <a:pt x="34" y="1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3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8"/>
                    <a:pt x="31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9"/>
                    <a:pt x="34" y="8"/>
                    <a:pt x="34" y="7"/>
                  </a:cubicBezTo>
                  <a:lnTo>
                    <a:pt x="34" y="3"/>
                  </a:lnTo>
                  <a:close/>
                  <a:moveTo>
                    <a:pt x="47" y="7"/>
                  </a:moveTo>
                  <a:cubicBezTo>
                    <a:pt x="48" y="5"/>
                    <a:pt x="48" y="4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5" y="3"/>
                    <a:pt x="44" y="3"/>
                    <a:pt x="43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1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3" y="12"/>
                    <a:pt x="45" y="12"/>
                    <a:pt x="45" y="10"/>
                  </a:cubicBezTo>
                  <a:lnTo>
                    <a:pt x="47" y="7"/>
                  </a:lnTo>
                  <a:close/>
                  <a:moveTo>
                    <a:pt x="57" y="14"/>
                  </a:moveTo>
                  <a:cubicBezTo>
                    <a:pt x="58" y="13"/>
                    <a:pt x="58" y="12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0"/>
                    <a:pt x="55" y="10"/>
                    <a:pt x="54" y="1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4"/>
                    <a:pt x="50" y="16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8"/>
                    <a:pt x="53" y="18"/>
                    <a:pt x="54" y="17"/>
                  </a:cubicBezTo>
                  <a:lnTo>
                    <a:pt x="57" y="14"/>
                  </a:lnTo>
                  <a:close/>
                  <a:moveTo>
                    <a:pt x="62" y="26"/>
                  </a:moveTo>
                  <a:cubicBezTo>
                    <a:pt x="63" y="25"/>
                    <a:pt x="64" y="24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2"/>
                    <a:pt x="63" y="21"/>
                    <a:pt x="61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5" y="23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7" y="27"/>
                    <a:pt x="58" y="26"/>
                  </a:cubicBezTo>
                  <a:lnTo>
                    <a:pt x="62" y="26"/>
                  </a:lnTo>
                  <a:close/>
                  <a:moveTo>
                    <a:pt x="61" y="38"/>
                  </a:moveTo>
                  <a:cubicBezTo>
                    <a:pt x="62" y="39"/>
                    <a:pt x="64" y="38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5"/>
                    <a:pt x="63" y="34"/>
                    <a:pt x="62" y="3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5" y="33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6" y="37"/>
                    <a:pt x="57" y="37"/>
                  </a:cubicBezTo>
                  <a:lnTo>
                    <a:pt x="61" y="38"/>
                  </a:lnTo>
                  <a:close/>
                  <a:moveTo>
                    <a:pt x="18" y="10"/>
                  </a:moveTo>
                  <a:cubicBezTo>
                    <a:pt x="19" y="12"/>
                    <a:pt x="20" y="12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9"/>
                    <a:pt x="23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18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5"/>
                    <a:pt x="16" y="7"/>
                  </a:cubicBezTo>
                  <a:lnTo>
                    <a:pt x="18" y="10"/>
                  </a:lnTo>
                  <a:close/>
                  <a:moveTo>
                    <a:pt x="10" y="17"/>
                  </a:moveTo>
                  <a:cubicBezTo>
                    <a:pt x="11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4"/>
                    <a:pt x="13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7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2"/>
                    <a:pt x="6" y="13"/>
                    <a:pt x="7" y="14"/>
                  </a:cubicBezTo>
                  <a:lnTo>
                    <a:pt x="10" y="17"/>
                  </a:lnTo>
                  <a:close/>
                  <a:moveTo>
                    <a:pt x="6" y="26"/>
                  </a:moveTo>
                  <a:cubicBezTo>
                    <a:pt x="7" y="27"/>
                    <a:pt x="8" y="26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3"/>
                    <a:pt x="8" y="22"/>
                    <a:pt x="7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22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2" y="26"/>
                  </a:cubicBezTo>
                  <a:lnTo>
                    <a:pt x="6" y="26"/>
                  </a:lnTo>
                  <a:close/>
                  <a:moveTo>
                    <a:pt x="7" y="37"/>
                  </a:moveTo>
                  <a:cubicBezTo>
                    <a:pt x="8" y="37"/>
                    <a:pt x="9" y="36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3"/>
                    <a:pt x="7" y="33"/>
                    <a:pt x="6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8"/>
                  </a:cubicBez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62" name="Google Shape;480;p21">
              <a:extLst>
                <a:ext uri="{FF2B5EF4-FFF2-40B4-BE49-F238E27FC236}">
                  <a16:creationId xmlns:a16="http://schemas.microsoft.com/office/drawing/2014/main" id="{A8007AB3-BB92-4DA5-83E1-7E393C702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733" y="3934071"/>
              <a:ext cx="704696" cy="688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900"/>
                <a:buFont typeface="PT Sans"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sym typeface="PT Sans"/>
                </a:rPr>
                <a:t>01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900" panose="02000000000000000000" pitchFamily="50" charset="0"/>
                <a:sym typeface="Arial" panose="020B0604020202020204" pitchFamily="34" charset="0"/>
              </a:endParaRPr>
            </a:p>
          </p:txBody>
        </p:sp>
        <p:sp>
          <p:nvSpPr>
            <p:cNvPr id="63" name="Google Shape;485;p21">
              <a:extLst>
                <a:ext uri="{FF2B5EF4-FFF2-40B4-BE49-F238E27FC236}">
                  <a16:creationId xmlns:a16="http://schemas.microsoft.com/office/drawing/2014/main" id="{C89D81A7-DB95-400C-9EB1-F0E850D38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6742" y="3083194"/>
              <a:ext cx="1065478" cy="69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cs typeface="Calibri" panose="020F0502020204030204" pitchFamily="34" charset="0"/>
                  <a:sym typeface="Arial" panose="020B0604020202020204" pitchFamily="34" charset="0"/>
                </a:rPr>
                <a:t>I OWN Process Safety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EBB85C-B6DA-4517-BDD0-07585403ADCA}"/>
              </a:ext>
            </a:extLst>
          </p:cNvPr>
          <p:cNvGrpSpPr/>
          <p:nvPr/>
        </p:nvGrpSpPr>
        <p:grpSpPr>
          <a:xfrm>
            <a:off x="4291106" y="4162607"/>
            <a:ext cx="2968352" cy="1748648"/>
            <a:chOff x="4291106" y="4162607"/>
            <a:chExt cx="2968352" cy="1748648"/>
          </a:xfrm>
        </p:grpSpPr>
        <p:sp>
          <p:nvSpPr>
            <p:cNvPr id="65" name="Google Shape;475;p21">
              <a:extLst>
                <a:ext uri="{FF2B5EF4-FFF2-40B4-BE49-F238E27FC236}">
                  <a16:creationId xmlns:a16="http://schemas.microsoft.com/office/drawing/2014/main" id="{B834F63E-7979-4404-9DAA-475C97263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106" y="4162607"/>
              <a:ext cx="2775149" cy="1748648"/>
            </a:xfrm>
            <a:custGeom>
              <a:avLst/>
              <a:gdLst>
                <a:gd name="T0" fmla="*/ 345 w 492"/>
                <a:gd name="T1" fmla="*/ 310 h 310"/>
                <a:gd name="T2" fmla="*/ 492 w 492"/>
                <a:gd name="T3" fmla="*/ 281 h 310"/>
                <a:gd name="T4" fmla="*/ 492 w 492"/>
                <a:gd name="T5" fmla="*/ 0 h 310"/>
                <a:gd name="T6" fmla="*/ 345 w 492"/>
                <a:gd name="T7" fmla="*/ 92 h 310"/>
                <a:gd name="T8" fmla="*/ 0 w 492"/>
                <a:gd name="T9" fmla="*/ 92 h 310"/>
                <a:gd name="T10" fmla="*/ 345 w 492"/>
                <a:gd name="T1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2" h="310" extrusionOk="0">
                  <a:moveTo>
                    <a:pt x="345" y="310"/>
                  </a:moveTo>
                  <a:cubicBezTo>
                    <a:pt x="396" y="310"/>
                    <a:pt x="446" y="301"/>
                    <a:pt x="492" y="281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465" y="54"/>
                    <a:pt x="410" y="92"/>
                    <a:pt x="345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63" y="225"/>
                    <a:pt x="197" y="310"/>
                    <a:pt x="345" y="310"/>
                  </a:cubicBezTo>
                  <a:close/>
                </a:path>
              </a:pathLst>
            </a:custGeom>
            <a:solidFill>
              <a:srgbClr val="763F98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66" name="Google Shape;482;p21">
              <a:extLst>
                <a:ext uri="{FF2B5EF4-FFF2-40B4-BE49-F238E27FC236}">
                  <a16:creationId xmlns:a16="http://schemas.microsoft.com/office/drawing/2014/main" id="{C0416B7A-108D-4965-81DC-9ECEF41B4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4762" y="4900817"/>
              <a:ext cx="704696" cy="688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49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sym typeface="PT Sans"/>
                </a:rPr>
                <a:t>04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900" panose="02000000000000000000" pitchFamily="50" charset="0"/>
                <a:sym typeface="Arial" panose="020B0604020202020204" pitchFamily="34" charset="0"/>
              </a:endParaRPr>
            </a:p>
          </p:txBody>
        </p:sp>
        <p:sp>
          <p:nvSpPr>
            <p:cNvPr id="67" name="Google Shape;487;p21">
              <a:extLst>
                <a:ext uri="{FF2B5EF4-FFF2-40B4-BE49-F238E27FC236}">
                  <a16:creationId xmlns:a16="http://schemas.microsoft.com/office/drawing/2014/main" id="{00837383-F9F0-40E5-BFB2-096C2B94D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159" y="4689346"/>
              <a:ext cx="1672788" cy="109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defPPr>
                <a:defRPr lang="en-US"/>
              </a:defPPr>
              <a:lvl1pPr>
                <a:buClr>
                  <a:srgbClr val="000000"/>
                </a:buClr>
                <a:buFont typeface="Arial" panose="020B0604020202020204" pitchFamily="34" charset="0"/>
                <a:defRPr>
                  <a:latin typeface="Museo Sans 900" panose="02000000000000000000" pitchFamily="50" charset="0"/>
                  <a:cs typeface="Calibri" panose="020F050202020403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49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cs typeface="Arial" panose="020B0604020202020204" pitchFamily="34" charset="0"/>
                  <a:sym typeface="Arial" panose="020B0604020202020204" pitchFamily="34" charset="0"/>
                </a:rPr>
                <a:t>I  PRIORITISE  resources and respond TIMELY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49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cs typeface="Arial" panose="020B0604020202020204" pitchFamily="34" charset="0"/>
                  <a:sym typeface="Arial" panose="020B0604020202020204" pitchFamily="34" charset="0"/>
                </a:rPr>
                <a:t>to Process Safety  matters</a:t>
              </a:r>
            </a:p>
          </p:txBody>
        </p:sp>
        <p:sp>
          <p:nvSpPr>
            <p:cNvPr id="68" name="Google Shape;478;p21">
              <a:extLst>
                <a:ext uri="{FF2B5EF4-FFF2-40B4-BE49-F238E27FC236}">
                  <a16:creationId xmlns:a16="http://schemas.microsoft.com/office/drawing/2014/main" id="{85091845-1F99-46C9-953C-EC42D92C4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260" y="4716843"/>
              <a:ext cx="483447" cy="283694"/>
            </a:xfrm>
            <a:custGeom>
              <a:avLst/>
              <a:gdLst>
                <a:gd name="T0" fmla="*/ 88 w 121"/>
                <a:gd name="T1" fmla="*/ 60 h 64"/>
                <a:gd name="T2" fmla="*/ 82 w 121"/>
                <a:gd name="T3" fmla="*/ 62 h 64"/>
                <a:gd name="T4" fmla="*/ 62 w 121"/>
                <a:gd name="T5" fmla="*/ 64 h 64"/>
                <a:gd name="T6" fmla="*/ 42 w 121"/>
                <a:gd name="T7" fmla="*/ 62 h 64"/>
                <a:gd name="T8" fmla="*/ 37 w 121"/>
                <a:gd name="T9" fmla="*/ 60 h 64"/>
                <a:gd name="T10" fmla="*/ 35 w 121"/>
                <a:gd name="T11" fmla="*/ 50 h 64"/>
                <a:gd name="T12" fmla="*/ 46 w 121"/>
                <a:gd name="T13" fmla="*/ 43 h 64"/>
                <a:gd name="T14" fmla="*/ 51 w 121"/>
                <a:gd name="T15" fmla="*/ 41 h 64"/>
                <a:gd name="T16" fmla="*/ 53 w 121"/>
                <a:gd name="T17" fmla="*/ 33 h 64"/>
                <a:gd name="T18" fmla="*/ 46 w 121"/>
                <a:gd name="T19" fmla="*/ 14 h 64"/>
                <a:gd name="T20" fmla="*/ 58 w 121"/>
                <a:gd name="T21" fmla="*/ 1 h 64"/>
                <a:gd name="T22" fmla="*/ 62 w 121"/>
                <a:gd name="T23" fmla="*/ 0 h 64"/>
                <a:gd name="T24" fmla="*/ 67 w 121"/>
                <a:gd name="T25" fmla="*/ 1 h 64"/>
                <a:gd name="T26" fmla="*/ 78 w 121"/>
                <a:gd name="T27" fmla="*/ 14 h 64"/>
                <a:gd name="T28" fmla="*/ 71 w 121"/>
                <a:gd name="T29" fmla="*/ 33 h 64"/>
                <a:gd name="T30" fmla="*/ 73 w 121"/>
                <a:gd name="T31" fmla="*/ 41 h 64"/>
                <a:gd name="T32" fmla="*/ 79 w 121"/>
                <a:gd name="T33" fmla="*/ 43 h 64"/>
                <a:gd name="T34" fmla="*/ 90 w 121"/>
                <a:gd name="T35" fmla="*/ 50 h 64"/>
                <a:gd name="T36" fmla="*/ 88 w 121"/>
                <a:gd name="T37" fmla="*/ 60 h 64"/>
                <a:gd name="T38" fmla="*/ 119 w 121"/>
                <a:gd name="T39" fmla="*/ 54 h 64"/>
                <a:gd name="T40" fmla="*/ 112 w 121"/>
                <a:gd name="T41" fmla="*/ 49 h 64"/>
                <a:gd name="T42" fmla="*/ 108 w 121"/>
                <a:gd name="T43" fmla="*/ 48 h 64"/>
                <a:gd name="T44" fmla="*/ 106 w 121"/>
                <a:gd name="T45" fmla="*/ 42 h 64"/>
                <a:gd name="T46" fmla="*/ 111 w 121"/>
                <a:gd name="T47" fmla="*/ 29 h 64"/>
                <a:gd name="T48" fmla="*/ 103 w 121"/>
                <a:gd name="T49" fmla="*/ 20 h 64"/>
                <a:gd name="T50" fmla="*/ 100 w 121"/>
                <a:gd name="T51" fmla="*/ 20 h 64"/>
                <a:gd name="T52" fmla="*/ 97 w 121"/>
                <a:gd name="T53" fmla="*/ 20 h 64"/>
                <a:gd name="T54" fmla="*/ 89 w 121"/>
                <a:gd name="T55" fmla="*/ 29 h 64"/>
                <a:gd name="T56" fmla="*/ 94 w 121"/>
                <a:gd name="T57" fmla="*/ 42 h 64"/>
                <a:gd name="T58" fmla="*/ 93 w 121"/>
                <a:gd name="T59" fmla="*/ 48 h 64"/>
                <a:gd name="T60" fmla="*/ 92 w 121"/>
                <a:gd name="T61" fmla="*/ 48 h 64"/>
                <a:gd name="T62" fmla="*/ 93 w 121"/>
                <a:gd name="T63" fmla="*/ 49 h 64"/>
                <a:gd name="T64" fmla="*/ 96 w 121"/>
                <a:gd name="T65" fmla="*/ 56 h 64"/>
                <a:gd name="T66" fmla="*/ 91 w 121"/>
                <a:gd name="T67" fmla="*/ 62 h 64"/>
                <a:gd name="T68" fmla="*/ 88 w 121"/>
                <a:gd name="T69" fmla="*/ 63 h 64"/>
                <a:gd name="T70" fmla="*/ 100 w 121"/>
                <a:gd name="T71" fmla="*/ 64 h 64"/>
                <a:gd name="T72" fmla="*/ 114 w 121"/>
                <a:gd name="T73" fmla="*/ 62 h 64"/>
                <a:gd name="T74" fmla="*/ 118 w 121"/>
                <a:gd name="T75" fmla="*/ 61 h 64"/>
                <a:gd name="T76" fmla="*/ 119 w 121"/>
                <a:gd name="T77" fmla="*/ 54 h 64"/>
                <a:gd name="T78" fmla="*/ 29 w 121"/>
                <a:gd name="T79" fmla="*/ 56 h 64"/>
                <a:gd name="T80" fmla="*/ 31 w 121"/>
                <a:gd name="T81" fmla="*/ 49 h 64"/>
                <a:gd name="T82" fmla="*/ 34 w 121"/>
                <a:gd name="T83" fmla="*/ 46 h 64"/>
                <a:gd name="T84" fmla="*/ 32 w 121"/>
                <a:gd name="T85" fmla="*/ 46 h 64"/>
                <a:gd name="T86" fmla="*/ 31 w 121"/>
                <a:gd name="T87" fmla="*/ 40 h 64"/>
                <a:gd name="T88" fmla="*/ 36 w 121"/>
                <a:gd name="T89" fmla="*/ 26 h 64"/>
                <a:gd name="T90" fmla="*/ 27 w 121"/>
                <a:gd name="T91" fmla="*/ 15 h 64"/>
                <a:gd name="T92" fmla="*/ 24 w 121"/>
                <a:gd name="T93" fmla="*/ 15 h 64"/>
                <a:gd name="T94" fmla="*/ 20 w 121"/>
                <a:gd name="T95" fmla="*/ 15 h 64"/>
                <a:gd name="T96" fmla="*/ 12 w 121"/>
                <a:gd name="T97" fmla="*/ 26 h 64"/>
                <a:gd name="T98" fmla="*/ 17 w 121"/>
                <a:gd name="T99" fmla="*/ 40 h 64"/>
                <a:gd name="T100" fmla="*/ 15 w 121"/>
                <a:gd name="T101" fmla="*/ 46 h 64"/>
                <a:gd name="T102" fmla="*/ 11 w 121"/>
                <a:gd name="T103" fmla="*/ 48 h 64"/>
                <a:gd name="T104" fmla="*/ 2 w 121"/>
                <a:gd name="T105" fmla="*/ 53 h 64"/>
                <a:gd name="T106" fmla="*/ 4 w 121"/>
                <a:gd name="T107" fmla="*/ 61 h 64"/>
                <a:gd name="T108" fmla="*/ 8 w 121"/>
                <a:gd name="T109" fmla="*/ 62 h 64"/>
                <a:gd name="T110" fmla="*/ 24 w 121"/>
                <a:gd name="T111" fmla="*/ 64 h 64"/>
                <a:gd name="T112" fmla="*/ 36 w 121"/>
                <a:gd name="T113" fmla="*/ 63 h 64"/>
                <a:gd name="T114" fmla="*/ 34 w 121"/>
                <a:gd name="T115" fmla="*/ 62 h 64"/>
                <a:gd name="T116" fmla="*/ 29 w 121"/>
                <a:gd name="T1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1" h="64" extrusionOk="0">
                  <a:moveTo>
                    <a:pt x="88" y="60"/>
                  </a:moveTo>
                  <a:cubicBezTo>
                    <a:pt x="86" y="61"/>
                    <a:pt x="84" y="61"/>
                    <a:pt x="82" y="62"/>
                  </a:cubicBezTo>
                  <a:cubicBezTo>
                    <a:pt x="76" y="63"/>
                    <a:pt x="70" y="63"/>
                    <a:pt x="62" y="64"/>
                  </a:cubicBezTo>
                  <a:cubicBezTo>
                    <a:pt x="55" y="63"/>
                    <a:pt x="48" y="63"/>
                    <a:pt x="42" y="62"/>
                  </a:cubicBezTo>
                  <a:cubicBezTo>
                    <a:pt x="41" y="61"/>
                    <a:pt x="39" y="61"/>
                    <a:pt x="37" y="60"/>
                  </a:cubicBezTo>
                  <a:cubicBezTo>
                    <a:pt x="32" y="57"/>
                    <a:pt x="32" y="53"/>
                    <a:pt x="35" y="50"/>
                  </a:cubicBezTo>
                  <a:cubicBezTo>
                    <a:pt x="38" y="47"/>
                    <a:pt x="42" y="45"/>
                    <a:pt x="46" y="43"/>
                  </a:cubicBezTo>
                  <a:cubicBezTo>
                    <a:pt x="48" y="42"/>
                    <a:pt x="50" y="41"/>
                    <a:pt x="51" y="41"/>
                  </a:cubicBezTo>
                  <a:cubicBezTo>
                    <a:pt x="55" y="39"/>
                    <a:pt x="56" y="36"/>
                    <a:pt x="53" y="33"/>
                  </a:cubicBezTo>
                  <a:cubicBezTo>
                    <a:pt x="48" y="28"/>
                    <a:pt x="46" y="21"/>
                    <a:pt x="46" y="14"/>
                  </a:cubicBezTo>
                  <a:cubicBezTo>
                    <a:pt x="47" y="7"/>
                    <a:pt x="51" y="3"/>
                    <a:pt x="58" y="1"/>
                  </a:cubicBezTo>
                  <a:cubicBezTo>
                    <a:pt x="59" y="1"/>
                    <a:pt x="61" y="0"/>
                    <a:pt x="62" y="0"/>
                  </a:cubicBezTo>
                  <a:cubicBezTo>
                    <a:pt x="64" y="0"/>
                    <a:pt x="65" y="1"/>
                    <a:pt x="67" y="1"/>
                  </a:cubicBezTo>
                  <a:cubicBezTo>
                    <a:pt x="74" y="3"/>
                    <a:pt x="78" y="7"/>
                    <a:pt x="78" y="14"/>
                  </a:cubicBezTo>
                  <a:cubicBezTo>
                    <a:pt x="79" y="21"/>
                    <a:pt x="77" y="28"/>
                    <a:pt x="71" y="33"/>
                  </a:cubicBezTo>
                  <a:cubicBezTo>
                    <a:pt x="69" y="36"/>
                    <a:pt x="70" y="39"/>
                    <a:pt x="73" y="41"/>
                  </a:cubicBezTo>
                  <a:cubicBezTo>
                    <a:pt x="75" y="41"/>
                    <a:pt x="77" y="42"/>
                    <a:pt x="79" y="43"/>
                  </a:cubicBezTo>
                  <a:cubicBezTo>
                    <a:pt x="83" y="45"/>
                    <a:pt x="87" y="47"/>
                    <a:pt x="90" y="50"/>
                  </a:cubicBezTo>
                  <a:cubicBezTo>
                    <a:pt x="92" y="52"/>
                    <a:pt x="93" y="57"/>
                    <a:pt x="88" y="60"/>
                  </a:cubicBezTo>
                  <a:close/>
                  <a:moveTo>
                    <a:pt x="119" y="54"/>
                  </a:moveTo>
                  <a:cubicBezTo>
                    <a:pt x="117" y="52"/>
                    <a:pt x="115" y="50"/>
                    <a:pt x="112" y="49"/>
                  </a:cubicBezTo>
                  <a:cubicBezTo>
                    <a:pt x="110" y="49"/>
                    <a:pt x="109" y="48"/>
                    <a:pt x="108" y="48"/>
                  </a:cubicBezTo>
                  <a:cubicBezTo>
                    <a:pt x="105" y="47"/>
                    <a:pt x="105" y="44"/>
                    <a:pt x="106" y="42"/>
                  </a:cubicBezTo>
                  <a:cubicBezTo>
                    <a:pt x="110" y="39"/>
                    <a:pt x="112" y="34"/>
                    <a:pt x="111" y="29"/>
                  </a:cubicBezTo>
                  <a:cubicBezTo>
                    <a:pt x="111" y="24"/>
                    <a:pt x="108" y="21"/>
                    <a:pt x="103" y="20"/>
                  </a:cubicBezTo>
                  <a:cubicBezTo>
                    <a:pt x="102" y="20"/>
                    <a:pt x="101" y="20"/>
                    <a:pt x="100" y="20"/>
                  </a:cubicBezTo>
                  <a:cubicBezTo>
                    <a:pt x="99" y="20"/>
                    <a:pt x="98" y="20"/>
                    <a:pt x="97" y="20"/>
                  </a:cubicBezTo>
                  <a:cubicBezTo>
                    <a:pt x="92" y="21"/>
                    <a:pt x="89" y="24"/>
                    <a:pt x="89" y="29"/>
                  </a:cubicBezTo>
                  <a:cubicBezTo>
                    <a:pt x="89" y="34"/>
                    <a:pt x="90" y="39"/>
                    <a:pt x="94" y="42"/>
                  </a:cubicBezTo>
                  <a:cubicBezTo>
                    <a:pt x="96" y="44"/>
                    <a:pt x="95" y="47"/>
                    <a:pt x="93" y="48"/>
                  </a:cubicBezTo>
                  <a:cubicBezTo>
                    <a:pt x="93" y="48"/>
                    <a:pt x="92" y="48"/>
                    <a:pt x="92" y="48"/>
                  </a:cubicBezTo>
                  <a:cubicBezTo>
                    <a:pt x="93" y="48"/>
                    <a:pt x="93" y="48"/>
                    <a:pt x="93" y="49"/>
                  </a:cubicBezTo>
                  <a:cubicBezTo>
                    <a:pt x="95" y="50"/>
                    <a:pt x="96" y="53"/>
                    <a:pt x="96" y="56"/>
                  </a:cubicBezTo>
                  <a:cubicBezTo>
                    <a:pt x="95" y="58"/>
                    <a:pt x="93" y="60"/>
                    <a:pt x="91" y="62"/>
                  </a:cubicBezTo>
                  <a:cubicBezTo>
                    <a:pt x="90" y="62"/>
                    <a:pt x="89" y="62"/>
                    <a:pt x="88" y="63"/>
                  </a:cubicBezTo>
                  <a:cubicBezTo>
                    <a:pt x="92" y="63"/>
                    <a:pt x="96" y="63"/>
                    <a:pt x="100" y="64"/>
                  </a:cubicBezTo>
                  <a:cubicBezTo>
                    <a:pt x="106" y="63"/>
                    <a:pt x="110" y="63"/>
                    <a:pt x="114" y="62"/>
                  </a:cubicBezTo>
                  <a:cubicBezTo>
                    <a:pt x="115" y="62"/>
                    <a:pt x="117" y="62"/>
                    <a:pt x="118" y="61"/>
                  </a:cubicBezTo>
                  <a:cubicBezTo>
                    <a:pt x="121" y="59"/>
                    <a:pt x="121" y="56"/>
                    <a:pt x="119" y="54"/>
                  </a:cubicBezTo>
                  <a:close/>
                  <a:moveTo>
                    <a:pt x="29" y="56"/>
                  </a:moveTo>
                  <a:cubicBezTo>
                    <a:pt x="28" y="53"/>
                    <a:pt x="29" y="51"/>
                    <a:pt x="31" y="49"/>
                  </a:cubicBezTo>
                  <a:cubicBezTo>
                    <a:pt x="32" y="48"/>
                    <a:pt x="33" y="47"/>
                    <a:pt x="34" y="46"/>
                  </a:cubicBezTo>
                  <a:cubicBezTo>
                    <a:pt x="33" y="46"/>
                    <a:pt x="33" y="46"/>
                    <a:pt x="32" y="46"/>
                  </a:cubicBezTo>
                  <a:cubicBezTo>
                    <a:pt x="29" y="45"/>
                    <a:pt x="29" y="42"/>
                    <a:pt x="31" y="40"/>
                  </a:cubicBezTo>
                  <a:cubicBezTo>
                    <a:pt x="35" y="36"/>
                    <a:pt x="36" y="31"/>
                    <a:pt x="36" y="26"/>
                  </a:cubicBezTo>
                  <a:cubicBezTo>
                    <a:pt x="36" y="20"/>
                    <a:pt x="33" y="17"/>
                    <a:pt x="27" y="15"/>
                  </a:cubicBezTo>
                  <a:cubicBezTo>
                    <a:pt x="26" y="15"/>
                    <a:pt x="25" y="15"/>
                    <a:pt x="24" y="15"/>
                  </a:cubicBezTo>
                  <a:cubicBezTo>
                    <a:pt x="23" y="15"/>
                    <a:pt x="22" y="15"/>
                    <a:pt x="20" y="15"/>
                  </a:cubicBezTo>
                  <a:cubicBezTo>
                    <a:pt x="15" y="17"/>
                    <a:pt x="12" y="20"/>
                    <a:pt x="12" y="26"/>
                  </a:cubicBezTo>
                  <a:cubicBezTo>
                    <a:pt x="11" y="31"/>
                    <a:pt x="13" y="36"/>
                    <a:pt x="17" y="40"/>
                  </a:cubicBezTo>
                  <a:cubicBezTo>
                    <a:pt x="19" y="42"/>
                    <a:pt x="18" y="45"/>
                    <a:pt x="15" y="46"/>
                  </a:cubicBezTo>
                  <a:cubicBezTo>
                    <a:pt x="14" y="46"/>
                    <a:pt x="13" y="47"/>
                    <a:pt x="11" y="48"/>
                  </a:cubicBezTo>
                  <a:cubicBezTo>
                    <a:pt x="8" y="49"/>
                    <a:pt x="5" y="51"/>
                    <a:pt x="2" y="53"/>
                  </a:cubicBezTo>
                  <a:cubicBezTo>
                    <a:pt x="0" y="56"/>
                    <a:pt x="0" y="59"/>
                    <a:pt x="4" y="61"/>
                  </a:cubicBezTo>
                  <a:cubicBezTo>
                    <a:pt x="6" y="61"/>
                    <a:pt x="7" y="62"/>
                    <a:pt x="8" y="62"/>
                  </a:cubicBezTo>
                  <a:cubicBezTo>
                    <a:pt x="13" y="63"/>
                    <a:pt x="18" y="63"/>
                    <a:pt x="24" y="64"/>
                  </a:cubicBezTo>
                  <a:cubicBezTo>
                    <a:pt x="29" y="63"/>
                    <a:pt x="33" y="63"/>
                    <a:pt x="36" y="63"/>
                  </a:cubicBezTo>
                  <a:cubicBezTo>
                    <a:pt x="36" y="62"/>
                    <a:pt x="35" y="62"/>
                    <a:pt x="34" y="62"/>
                  </a:cubicBezTo>
                  <a:cubicBezTo>
                    <a:pt x="31" y="60"/>
                    <a:pt x="29" y="58"/>
                    <a:pt x="29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821215-5B82-409B-99DD-1419375D8E00}"/>
              </a:ext>
            </a:extLst>
          </p:cNvPr>
          <p:cNvGrpSpPr/>
          <p:nvPr/>
        </p:nvGrpSpPr>
        <p:grpSpPr>
          <a:xfrm>
            <a:off x="5408148" y="1572820"/>
            <a:ext cx="2775149" cy="1748648"/>
            <a:chOff x="5408148" y="1572820"/>
            <a:chExt cx="2775149" cy="1748648"/>
          </a:xfrm>
        </p:grpSpPr>
        <p:sp>
          <p:nvSpPr>
            <p:cNvPr id="70" name="Google Shape;474;p21">
              <a:extLst>
                <a:ext uri="{FF2B5EF4-FFF2-40B4-BE49-F238E27FC236}">
                  <a16:creationId xmlns:a16="http://schemas.microsoft.com/office/drawing/2014/main" id="{A84F887F-5670-41B9-93A6-3D7129BA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148" y="1572820"/>
              <a:ext cx="2775149" cy="1748648"/>
            </a:xfrm>
            <a:custGeom>
              <a:avLst/>
              <a:gdLst>
                <a:gd name="T0" fmla="*/ 146 w 492"/>
                <a:gd name="T1" fmla="*/ 219 h 310"/>
                <a:gd name="T2" fmla="*/ 492 w 492"/>
                <a:gd name="T3" fmla="*/ 219 h 310"/>
                <a:gd name="T4" fmla="*/ 146 w 492"/>
                <a:gd name="T5" fmla="*/ 0 h 310"/>
                <a:gd name="T6" fmla="*/ 0 w 492"/>
                <a:gd name="T7" fmla="*/ 29 h 310"/>
                <a:gd name="T8" fmla="*/ 0 w 492"/>
                <a:gd name="T9" fmla="*/ 310 h 310"/>
                <a:gd name="T10" fmla="*/ 146 w 492"/>
                <a:gd name="T11" fmla="*/ 21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2" h="310" extrusionOk="0">
                  <a:moveTo>
                    <a:pt x="146" y="219"/>
                  </a:moveTo>
                  <a:cubicBezTo>
                    <a:pt x="492" y="219"/>
                    <a:pt x="492" y="219"/>
                    <a:pt x="492" y="219"/>
                  </a:cubicBezTo>
                  <a:cubicBezTo>
                    <a:pt x="429" y="86"/>
                    <a:pt x="295" y="0"/>
                    <a:pt x="146" y="0"/>
                  </a:cubicBezTo>
                  <a:cubicBezTo>
                    <a:pt x="95" y="0"/>
                    <a:pt x="46" y="10"/>
                    <a:pt x="0" y="29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26" y="256"/>
                    <a:pt x="82" y="219"/>
                    <a:pt x="146" y="219"/>
                  </a:cubicBezTo>
                  <a:close/>
                </a:path>
              </a:pathLst>
            </a:custGeom>
            <a:solidFill>
              <a:srgbClr val="00B1A9"/>
            </a:solidFill>
            <a:ln>
              <a:noFill/>
            </a:ln>
          </p:spPr>
          <p:txBody>
            <a:bodyPr lIns="91425" tIns="45700" rIns="91425" bIns="457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71" name="Google Shape;481;p21">
              <a:extLst>
                <a:ext uri="{FF2B5EF4-FFF2-40B4-BE49-F238E27FC236}">
                  <a16:creationId xmlns:a16="http://schemas.microsoft.com/office/drawing/2014/main" id="{7B0F3364-6A05-4D97-87C9-1345B1CD5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07" y="2035104"/>
              <a:ext cx="723241" cy="51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4900"/>
                <a:buFont typeface="PT Sans"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sym typeface="PT Sans"/>
                </a:rPr>
                <a:t>02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900" panose="02000000000000000000" pitchFamily="50" charset="0"/>
                <a:sym typeface="Arial" panose="020B0604020202020204" pitchFamily="34" charset="0"/>
              </a:endParaRPr>
            </a:p>
          </p:txBody>
        </p:sp>
        <p:sp>
          <p:nvSpPr>
            <p:cNvPr id="72" name="Google Shape;486;p21">
              <a:extLst>
                <a:ext uri="{FF2B5EF4-FFF2-40B4-BE49-F238E27FC236}">
                  <a16:creationId xmlns:a16="http://schemas.microsoft.com/office/drawing/2014/main" id="{69FBCE8A-A105-4C7E-89DA-4EDF4E688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7330" y="1732984"/>
              <a:ext cx="1464414" cy="69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defPPr>
                <a:defRPr lang="en-US"/>
              </a:defPPr>
              <a:lvl1pPr>
                <a:buClr>
                  <a:srgbClr val="000000"/>
                </a:buClr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Museo Sans 900" panose="02000000000000000000" pitchFamily="50" charset="0"/>
                  <a:cs typeface="Calibri" panose="020F050202020403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cs typeface="Calibri" panose="020F0502020204030204" pitchFamily="34" charset="0"/>
                </a:rPr>
                <a:t>I EMBRACE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cs typeface="Calibri" panose="020F0502020204030204" pitchFamily="34" charset="0"/>
                </a:rPr>
                <a:t>the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useo Sans 900" panose="02000000000000000000" pitchFamily="50" charset="0"/>
                  <a:cs typeface="Calibri" panose="020F0502020204030204" pitchFamily="34" charset="0"/>
                </a:rPr>
                <a:t>Red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cs typeface="Calibri" panose="020F0502020204030204" pitchFamily="34" charset="0"/>
                </a:rPr>
                <a:t> and CHALLENGE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900" panose="02000000000000000000" pitchFamily="50" charset="0"/>
                  <a:cs typeface="Calibri" panose="020F0502020204030204" pitchFamily="34" charset="0"/>
                </a:rPr>
                <a:t>the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useo Sans 900" panose="02000000000000000000" pitchFamily="50" charset="0"/>
                  <a:cs typeface="Calibri" panose="020F0502020204030204" pitchFamily="34" charset="0"/>
                </a:rPr>
                <a:t>Green</a:t>
              </a:r>
            </a:p>
          </p:txBody>
        </p:sp>
        <p:pic>
          <p:nvPicPr>
            <p:cNvPr id="73" name="Graphic 72" descr="Zoom in">
              <a:extLst>
                <a:ext uri="{FF2B5EF4-FFF2-40B4-BE49-F238E27FC236}">
                  <a16:creationId xmlns:a16="http://schemas.microsoft.com/office/drawing/2014/main" id="{BC56A1D8-1309-4FB5-935F-D74426046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47242" y="2143693"/>
              <a:ext cx="628336" cy="62833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105AEF-65D1-4C8C-9EEF-02C9FB77C726}"/>
              </a:ext>
            </a:extLst>
          </p:cNvPr>
          <p:cNvGrpSpPr/>
          <p:nvPr/>
        </p:nvGrpSpPr>
        <p:grpSpPr>
          <a:xfrm>
            <a:off x="6643002" y="2933207"/>
            <a:ext cx="1935278" cy="2775148"/>
            <a:chOff x="6643002" y="2933207"/>
            <a:chExt cx="1935278" cy="2775148"/>
          </a:xfrm>
        </p:grpSpPr>
        <p:sp>
          <p:nvSpPr>
            <p:cNvPr id="75" name="Google Shape;472;p21">
              <a:extLst>
                <a:ext uri="{FF2B5EF4-FFF2-40B4-BE49-F238E27FC236}">
                  <a16:creationId xmlns:a16="http://schemas.microsoft.com/office/drawing/2014/main" id="{755AF879-A1E0-4862-8247-E1CDCC322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002" y="2933207"/>
              <a:ext cx="1748650" cy="2775148"/>
            </a:xfrm>
            <a:custGeom>
              <a:avLst/>
              <a:gdLst>
                <a:gd name="T0" fmla="*/ 92 w 310"/>
                <a:gd name="T1" fmla="*/ 146 h 492"/>
                <a:gd name="T2" fmla="*/ 92 w 310"/>
                <a:gd name="T3" fmla="*/ 492 h 492"/>
                <a:gd name="T4" fmla="*/ 310 w 310"/>
                <a:gd name="T5" fmla="*/ 146 h 492"/>
                <a:gd name="T6" fmla="*/ 281 w 310"/>
                <a:gd name="T7" fmla="*/ 0 h 492"/>
                <a:gd name="T8" fmla="*/ 0 w 310"/>
                <a:gd name="T9" fmla="*/ 0 h 492"/>
                <a:gd name="T10" fmla="*/ 92 w 310"/>
                <a:gd name="T11" fmla="*/ 1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492" extrusionOk="0">
                  <a:moveTo>
                    <a:pt x="92" y="146"/>
                  </a:moveTo>
                  <a:cubicBezTo>
                    <a:pt x="92" y="492"/>
                    <a:pt x="92" y="492"/>
                    <a:pt x="92" y="492"/>
                  </a:cubicBezTo>
                  <a:cubicBezTo>
                    <a:pt x="225" y="429"/>
                    <a:pt x="310" y="295"/>
                    <a:pt x="310" y="146"/>
                  </a:cubicBezTo>
                  <a:cubicBezTo>
                    <a:pt x="310" y="95"/>
                    <a:pt x="301" y="46"/>
                    <a:pt x="2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26"/>
                    <a:pt x="92" y="82"/>
                    <a:pt x="92" y="146"/>
                  </a:cubicBezTo>
                  <a:close/>
                </a:path>
              </a:pathLst>
            </a:custGeom>
            <a:solidFill>
              <a:srgbClr val="D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900" panose="02000000000000000000" pitchFamily="50" charset="0"/>
              </a:endParaRPr>
            </a:p>
          </p:txBody>
        </p:sp>
        <p:sp>
          <p:nvSpPr>
            <p:cNvPr id="76" name="Google Shape;483;p21">
              <a:extLst>
                <a:ext uri="{FF2B5EF4-FFF2-40B4-BE49-F238E27FC236}">
                  <a16:creationId xmlns:a16="http://schemas.microsoft.com/office/drawing/2014/main" id="{5B3B652E-0002-4615-9DC7-7F3189696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709" y="2950344"/>
              <a:ext cx="704696" cy="688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49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useo Sans 900" panose="02000000000000000000" pitchFamily="50" charset="0"/>
                  <a:sym typeface="PT Sans"/>
                </a:rPr>
                <a:t>03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useo Sans 900" panose="02000000000000000000" pitchFamily="50" charset="0"/>
                <a:sym typeface="Arial" panose="020B0604020202020204" pitchFamily="34" charset="0"/>
              </a:endParaRPr>
            </a:p>
          </p:txBody>
        </p:sp>
        <p:sp>
          <p:nvSpPr>
            <p:cNvPr id="77" name="Google Shape;484;p21">
              <a:extLst>
                <a:ext uri="{FF2B5EF4-FFF2-40B4-BE49-F238E27FC236}">
                  <a16:creationId xmlns:a16="http://schemas.microsoft.com/office/drawing/2014/main" id="{0F6185A4-B69A-4057-B5EA-D2C6B5100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0251" y="3482647"/>
              <a:ext cx="1428029" cy="69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defPPr>
                <a:defRPr lang="en-US"/>
              </a:defPPr>
              <a:lvl1pPr>
                <a:buClr>
                  <a:srgbClr val="000000"/>
                </a:buClr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Museo Sans 900" panose="02000000000000000000" pitchFamily="50" charset="0"/>
                  <a:cs typeface="Calibri" panose="020F050202020403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useo Sans 900" panose="02000000000000000000" pitchFamily="50" charset="0"/>
                  <a:cs typeface="Arial" panose="020B0604020202020204" pitchFamily="34" charset="0"/>
                </a:rPr>
                <a:t>I MAKE CONSCIOUS RISK-BASED decisions</a:t>
              </a:r>
            </a:p>
          </p:txBody>
        </p:sp>
        <p:pic>
          <p:nvPicPr>
            <p:cNvPr id="78" name="Graphic 77" descr="Checklist RTL">
              <a:extLst>
                <a:ext uri="{FF2B5EF4-FFF2-40B4-BE49-F238E27FC236}">
                  <a16:creationId xmlns:a16="http://schemas.microsoft.com/office/drawing/2014/main" id="{C0362700-B2EB-4B16-93C7-321D8866A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03158" y="4616648"/>
              <a:ext cx="628336" cy="628335"/>
            </a:xfrm>
            <a:prstGeom prst="rect">
              <a:avLst/>
            </a:prstGeom>
          </p:spPr>
        </p:pic>
      </p:grpSp>
      <p:sp>
        <p:nvSpPr>
          <p:cNvPr id="11" name="BJPseudoFooter">
            <a:extLst>
              <a:ext uri="{FF2B5EF4-FFF2-40B4-BE49-F238E27FC236}">
                <a16:creationId xmlns:a16="http://schemas.microsoft.com/office/drawing/2014/main" id="{66391FA5-DAE6-4621-B791-B7E2346F217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37600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6FED-A685-7144-8034-C3B2445E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75" y="316206"/>
            <a:ext cx="10299195" cy="74414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/>
                <a:ea typeface="Verdana" panose="020B0604030504040204" pitchFamily="34" charset="0"/>
                <a:cs typeface="Verdana" panose="020B0604030504040204" pitchFamily="34" charset="0"/>
              </a:rPr>
              <a:t>INTEGRATED MANAGEMENTS’ PS KPI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A4A6AD1-BF17-4E19-A193-CE58542DE44C}"/>
              </a:ext>
            </a:extLst>
          </p:cNvPr>
          <p:cNvSpPr/>
          <p:nvPr/>
        </p:nvSpPr>
        <p:spPr>
          <a:xfrm>
            <a:off x="7871569" y="6019479"/>
            <a:ext cx="3604064" cy="76084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R="0" lvl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i="1" kern="0" noProof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Note: API RP 754 “Process Safety Performance Indicators for Refining and Petrochemical Industries”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12121E-F5DA-4432-ABBF-5A618FE4D913}"/>
              </a:ext>
            </a:extLst>
          </p:cNvPr>
          <p:cNvGrpSpPr/>
          <p:nvPr/>
        </p:nvGrpSpPr>
        <p:grpSpPr>
          <a:xfrm>
            <a:off x="889888" y="859422"/>
            <a:ext cx="5901358" cy="5240245"/>
            <a:chOff x="889888" y="859422"/>
            <a:chExt cx="5901358" cy="5240245"/>
          </a:xfrm>
        </p:grpSpPr>
        <p:graphicFrame>
          <p:nvGraphicFramePr>
            <p:cNvPr id="86" name="Diagram 85">
              <a:extLst>
                <a:ext uri="{FF2B5EF4-FFF2-40B4-BE49-F238E27FC236}">
                  <a16:creationId xmlns:a16="http://schemas.microsoft.com/office/drawing/2014/main" id="{396682BB-5845-450D-BBCB-9AD1300EF48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15245400"/>
                </p:ext>
              </p:extLst>
            </p:nvPr>
          </p:nvGraphicFramePr>
          <p:xfrm>
            <a:off x="889888" y="859422"/>
            <a:ext cx="5901358" cy="52402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619EAFD-39AC-4A08-BF77-CDDF7000B8E3}"/>
                </a:ext>
              </a:extLst>
            </p:cNvPr>
            <p:cNvSpPr txBox="1"/>
            <p:nvPr/>
          </p:nvSpPr>
          <p:spPr>
            <a:xfrm>
              <a:off x="1219505" y="4930881"/>
              <a:ext cx="52421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>
                  <a:ln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useo Sans 300"/>
                </a:rPr>
                <a:t>Tier 4</a:t>
              </a:r>
              <a:br>
                <a:rPr kumimoji="0" lang="en-US" sz="1200" b="1" i="0" u="none" strike="noStrike" kern="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Museo Sans 300"/>
                </a:rPr>
              </a:br>
              <a:r>
                <a:rPr lang="en-US" sz="1200" b="1" i="1" kern="0" dirty="0">
                  <a:ln/>
                  <a:solidFill>
                    <a:prstClr val="black"/>
                  </a:solidFill>
                  <a:latin typeface="Museo Sans 300"/>
                </a:rPr>
                <a:t>Operating Discipline &amp; Management System Performance Indicators</a:t>
              </a:r>
              <a:endParaRPr kumimoji="0" lang="en-US" sz="1200" b="1" i="1" u="none" strike="noStrike" kern="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Museo Sans 30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Museo Sans 300"/>
                </a:rPr>
                <a:t>Measurements to ensure that safety protection layers and operating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Museo Sans 300"/>
                </a:rPr>
                <a:t>discipline are being maintained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85BD1A4-9A89-4108-B317-FFD3F81DD53A}"/>
                </a:ext>
              </a:extLst>
            </p:cNvPr>
            <p:cNvSpPr txBox="1"/>
            <p:nvPr/>
          </p:nvSpPr>
          <p:spPr>
            <a:xfrm>
              <a:off x="2243166" y="3682644"/>
              <a:ext cx="3194801" cy="760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>
                  <a:ln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useo Sans 300" panose="02000000000000000000" pitchFamily="50" charset="0"/>
                </a:rPr>
                <a:t>Tier 3</a:t>
              </a:r>
              <a:br>
                <a:rPr kumimoji="0" lang="en-US" sz="1200" b="1" i="0" u="none" strike="noStrike" kern="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</a:br>
              <a:r>
                <a:rPr kumimoji="0" lang="en-US" sz="1200" b="1" i="1" u="none" strike="noStrike" kern="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  <a:t>Challenges to Safety System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  <a:t>System failures which could lead to an incident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300" panose="02000000000000000000" pitchFamily="50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300" panose="02000000000000000000" pitchFamily="50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1423D36-5A49-477C-8E1A-A9386E02D96E}"/>
                </a:ext>
              </a:extLst>
            </p:cNvPr>
            <p:cNvSpPr txBox="1"/>
            <p:nvPr/>
          </p:nvSpPr>
          <p:spPr>
            <a:xfrm>
              <a:off x="2736279" y="2695201"/>
              <a:ext cx="2208574" cy="59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>
                  <a:ln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useo Sans 300" panose="02000000000000000000" pitchFamily="50" charset="0"/>
                </a:rPr>
                <a:t>Process Safety Event – Tier 2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  <a:t>Minor LOPC, Minor Process Fire</a:t>
              </a:r>
              <a:br>
                <a:rPr kumimoji="0" lang="en-US" sz="1200" b="1" i="0" u="none" strike="noStrike" kern="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</a:b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300" panose="02000000000000000000" pitchFamily="50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3DB4678-A71E-4DFE-8646-A4BA906A8AC0}"/>
                </a:ext>
              </a:extLst>
            </p:cNvPr>
            <p:cNvSpPr txBox="1"/>
            <p:nvPr/>
          </p:nvSpPr>
          <p:spPr>
            <a:xfrm>
              <a:off x="2716582" y="1516256"/>
              <a:ext cx="2247968" cy="59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>
                  <a:ln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useo Sans 300" panose="02000000000000000000" pitchFamily="50" charset="0"/>
                </a:rPr>
                <a:t>Process Safety Event – Tier 1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  <a:t>Major LOPC, Major Fire, Fatality</a:t>
              </a:r>
              <a:br>
                <a:rPr kumimoji="0" lang="en-US" sz="1200" b="1" i="0" u="none" strike="noStrike" kern="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Museo Sans 300" panose="02000000000000000000" pitchFamily="50" charset="0"/>
                </a:rPr>
              </a:b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300" panose="02000000000000000000" pitchFamily="50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3E978E6-972B-48A6-874B-F3B9D4A157E6}"/>
              </a:ext>
            </a:extLst>
          </p:cNvPr>
          <p:cNvGrpSpPr/>
          <p:nvPr/>
        </p:nvGrpSpPr>
        <p:grpSpPr>
          <a:xfrm>
            <a:off x="7917401" y="1825329"/>
            <a:ext cx="3365186" cy="3053396"/>
            <a:chOff x="7917401" y="1825329"/>
            <a:chExt cx="3365186" cy="3053396"/>
          </a:xfrm>
        </p:grpSpPr>
        <p:graphicFrame>
          <p:nvGraphicFramePr>
            <p:cNvPr id="91" name="Diagram 90">
              <a:extLst>
                <a:ext uri="{FF2B5EF4-FFF2-40B4-BE49-F238E27FC236}">
                  <a16:creationId xmlns:a16="http://schemas.microsoft.com/office/drawing/2014/main" id="{86A4F9C2-0B2F-4593-AEEA-0C9A1BF854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7438337"/>
                </p:ext>
              </p:extLst>
            </p:nvPr>
          </p:nvGraphicFramePr>
          <p:xfrm>
            <a:off x="7917401" y="1825329"/>
            <a:ext cx="3365186" cy="30533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ED061D2-4777-4A7A-90CF-733F77F40137}"/>
                </a:ext>
              </a:extLst>
            </p:cNvPr>
            <p:cNvSpPr txBox="1"/>
            <p:nvPr/>
          </p:nvSpPr>
          <p:spPr>
            <a:xfrm>
              <a:off x="9087431" y="2108028"/>
              <a:ext cx="1094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Plant / Asset  Leadership Team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1782468-2FC2-437A-96BA-2FDCB4738FF6}"/>
                </a:ext>
              </a:extLst>
            </p:cNvPr>
            <p:cNvSpPr txBox="1"/>
            <p:nvPr/>
          </p:nvSpPr>
          <p:spPr>
            <a:xfrm>
              <a:off x="9052515" y="3105806"/>
              <a:ext cx="1094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Middle Management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9785DFD-AB9F-4715-882D-9422B814F2D9}"/>
                </a:ext>
              </a:extLst>
            </p:cNvPr>
            <p:cNvSpPr txBox="1"/>
            <p:nvPr/>
          </p:nvSpPr>
          <p:spPr>
            <a:xfrm>
              <a:off x="8916971" y="3977911"/>
              <a:ext cx="1366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 liners</a:t>
              </a:r>
            </a:p>
            <a:p>
              <a:pPr algn="ctr"/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(e.g. Operators, Engineers, etc.)</a:t>
              </a: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0486C13B-8E54-4799-AD30-DB9CED443ADC}"/>
              </a:ext>
            </a:extLst>
          </p:cNvPr>
          <p:cNvSpPr/>
          <p:nvPr/>
        </p:nvSpPr>
        <p:spPr>
          <a:xfrm>
            <a:off x="4017196" y="4358578"/>
            <a:ext cx="3074479" cy="760849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R="0" lvl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noProof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Tier 3 &amp; Tier 4 Indicators hold the key towards avoiding Tier 1 &amp; Tier 2.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7AA5F4EC-6326-4540-90E2-3EB8581FEA07}"/>
              </a:ext>
            </a:extLst>
          </p:cNvPr>
          <p:cNvCxnSpPr>
            <a:cxnSpLocks/>
            <a:stCxn id="95" idx="3"/>
            <a:endCxn id="92" idx="1"/>
          </p:cNvCxnSpPr>
          <p:nvPr/>
        </p:nvCxnSpPr>
        <p:spPr>
          <a:xfrm flipV="1">
            <a:off x="7091675" y="2431194"/>
            <a:ext cx="1995756" cy="2307809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FE63C848-C85B-4819-9EF2-044C546864CE}"/>
              </a:ext>
            </a:extLst>
          </p:cNvPr>
          <p:cNvSpPr/>
          <p:nvPr/>
        </p:nvSpPr>
        <p:spPr>
          <a:xfrm>
            <a:off x="6258338" y="1638008"/>
            <a:ext cx="2892513" cy="760849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R="0" lvl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noProof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Selected Tier 3 &amp; Tier 4 Indicators are assigned to Facility / Asset Leadership Team.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4388318-6612-4A05-8557-D48BB4C2B97F}"/>
              </a:ext>
            </a:extLst>
          </p:cNvPr>
          <p:cNvSpPr/>
          <p:nvPr/>
        </p:nvSpPr>
        <p:spPr>
          <a:xfrm>
            <a:off x="7917401" y="4950448"/>
            <a:ext cx="3365186" cy="10690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lvl="0" algn="just" fontAlgn="t"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latin typeface="Museo Sans 300" panose="02000000000000000000" pitchFamily="50" charset="0"/>
              </a:rPr>
              <a:t>Enhancement of Integrated Management PS KPI – building ownership, responsibility and accountability towards Process Safety performance excellence.</a:t>
            </a:r>
          </a:p>
        </p:txBody>
      </p:sp>
      <p:sp>
        <p:nvSpPr>
          <p:cNvPr id="7" name="BJPseudoFooter">
            <a:extLst>
              <a:ext uri="{FF2B5EF4-FFF2-40B4-BE49-F238E27FC236}">
                <a16:creationId xmlns:a16="http://schemas.microsoft.com/office/drawing/2014/main" id="{54C7B88E-33A7-49E7-B95E-6E5F0711307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73334"/>
            <a:ext cx="38824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600">
                <a:solidFill>
                  <a:srgbClr val="000000"/>
                </a:solidFill>
                <a:latin typeface="Verdana" panose="020B060403050404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9870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5" grpId="0" animBg="1"/>
      <p:bldP spid="98" grpId="0" animBg="1"/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3|1.4|1.4|1.5|1.3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4|2.2|1.5|2.4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pen"/>
  <p:tag name="BJHEADERFOOTERTEXTMARKING" val="Open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0815_PETRO_PPT_4by3" id="{7B61F05C-DF00-4E02-9EAE-21C58C1A8DCD}" vid="{8D32E943-8944-48A1-8015-7890F9DAD8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TRONAS">
    <a:dk1>
      <a:srgbClr val="000000"/>
    </a:dk1>
    <a:lt1>
      <a:srgbClr val="FFFFFF"/>
    </a:lt1>
    <a:dk2>
      <a:srgbClr val="00B1A9"/>
    </a:dk2>
    <a:lt2>
      <a:srgbClr val="DFDEDE"/>
    </a:lt2>
    <a:accent1>
      <a:srgbClr val="20419A"/>
    </a:accent1>
    <a:accent2>
      <a:srgbClr val="763F98"/>
    </a:accent2>
    <a:accent3>
      <a:srgbClr val="FDB924"/>
    </a:accent3>
    <a:accent4>
      <a:srgbClr val="BFD730"/>
    </a:accent4>
    <a:accent5>
      <a:srgbClr val="20419A"/>
    </a:accent5>
    <a:accent6>
      <a:srgbClr val="763F98"/>
    </a:accent6>
    <a:hlink>
      <a:srgbClr val="20419A"/>
    </a:hlink>
    <a:folHlink>
      <a:srgbClr val="3C3834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a894df29-9e07-45ae-95a6-4e7eb881815a" origin="userSelected">
  <element uid="01a40373-b9dd-4b9b-9ec4-eb7a27c52a46" value=""/>
  <element uid="88b1ccf5-78db-4d3a-a0cb-abb5249bc791" value=""/>
  <element uid="156167bd-046a-459b-9d5a-a42ee179a501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7" ma:contentTypeDescription="Create a new document." ma:contentTypeScope="" ma:versionID="a9657b1df510095f92d4b408480f5c8b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9b59f0d74fb2eece99aa0f8b61418ac6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_Flow_SignoffStatus xmlns="7604e031-f840-4ad5-97d2-0b99280ee730" xsi:nil="true"/>
    <SharedWithUsers xmlns="c4b40482-04a4-480f-b826-6548c4a2bcf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D436EB8-2BAC-4BDE-9366-577B5AE4FDD7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E8315718-E34C-4564-844E-BCF386C6781D}"/>
</file>

<file path=customXml/itemProps3.xml><?xml version="1.0" encoding="utf-8"?>
<ds:datastoreItem xmlns:ds="http://schemas.openxmlformats.org/officeDocument/2006/customXml" ds:itemID="{2BE03961-2502-4905-A68C-663E63281B2C}"/>
</file>

<file path=customXml/itemProps4.xml><?xml version="1.0" encoding="utf-8"?>
<ds:datastoreItem xmlns:ds="http://schemas.openxmlformats.org/officeDocument/2006/customXml" ds:itemID="{672A6BF6-7023-4643-A41C-069539BFC48B}"/>
</file>

<file path=docProps/app.xml><?xml version="1.0" encoding="utf-8"?>
<Properties xmlns="http://schemas.openxmlformats.org/officeDocument/2006/extended-properties" xmlns:vt="http://schemas.openxmlformats.org/officeDocument/2006/docPropsVTypes">
  <TotalTime>22157</TotalTime>
  <Words>1212</Words>
  <Application>Microsoft Office PowerPoint</Application>
  <PresentationFormat>Widescreen</PresentationFormat>
  <Paragraphs>231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Museo Sans 300</vt:lpstr>
      <vt:lpstr>Museo Sans 900</vt:lpstr>
      <vt:lpstr>PT Sans</vt:lpstr>
      <vt:lpstr>Verdana</vt:lpstr>
      <vt:lpstr>Wingdings</vt:lpstr>
      <vt:lpstr>Office Theme</vt:lpstr>
      <vt:lpstr>Elevating Process Safety Culture </vt:lpstr>
      <vt:lpstr>OUTLINE</vt:lpstr>
      <vt:lpstr>PROCESS SAFETY JOURNEY</vt:lpstr>
      <vt:lpstr>PROCESS SAFETY JOURNEY</vt:lpstr>
      <vt:lpstr>PROCESS SAFETY JOURNEY : MOVING FORWARD</vt:lpstr>
      <vt:lpstr>PROCESS SAFETY FOCUSED ENHANCEMENT</vt:lpstr>
      <vt:lpstr>LEADERSHIP &amp; ACCOUNTABILITY</vt:lpstr>
      <vt:lpstr>PROCESS SAFETY ESSENTIALS</vt:lpstr>
      <vt:lpstr>INTEGRATED MANAGEMENTS’ PS KPI</vt:lpstr>
      <vt:lpstr>CARE CONVERSATION</vt:lpstr>
      <vt:lpstr>CARE CONVERSATION</vt:lpstr>
      <vt:lpstr>Acknowledgement   Co-Authors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Ariff Shah B Ismail (GTS/PD&amp;T)</dc:creator>
  <cp:keywords>P37r0n45DCS_OpenExternal</cp:keywords>
  <cp:lastModifiedBy>Yogendren Sevakumaran (GTS/PD&amp;T)</cp:lastModifiedBy>
  <cp:revision>177</cp:revision>
  <cp:lastPrinted>2021-12-14T14:23:13Z</cp:lastPrinted>
  <dcterms:created xsi:type="dcterms:W3CDTF">2020-08-14T10:19:44Z</dcterms:created>
  <dcterms:modified xsi:type="dcterms:W3CDTF">2022-09-26T03:30:31Z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5ab951a6-d7c1-439f-84a5-c61459f96f4d</vt:lpwstr>
  </property>
  <property fmtid="{D5CDD505-2E9C-101B-9397-08002B2CF9AE}" pid="3" name="bjSaver">
    <vt:lpwstr>8OeRFoBb2e120TfI5hRSz3dclGTaJvae</vt:lpwstr>
  </property>
  <property fmtid="{D5CDD505-2E9C-101B-9397-08002B2CF9AE}" pid="4" name="bjDocumentSecurityLabel">
    <vt:lpwstr>[Open] </vt:lpwstr>
  </property>
  <property fmtid="{D5CDD505-2E9C-101B-9397-08002B2CF9AE}" pid="5" name="DCSMetadata">
    <vt:lpwstr>P37r0n45DCS_OpenExternal</vt:lpwstr>
  </property>
  <property fmtid="{D5CDD505-2E9C-101B-9397-08002B2CF9AE}" pid="6" name="bjDocumentLabelXML">
    <vt:lpwstr>&lt;?xml version="1.0" encoding="us-ascii"?&gt;&lt;sisl xmlns:xsd="http://www.w3.org/2001/XMLSchema" xmlns:xsi="http://www.w3.org/2001/XMLSchema-instance" sislVersion="0" policy="a894df29-9e07-45ae-95a6-4e7eb881815a" origin="userSelected" xmlns="http://www.boldonj</vt:lpwstr>
  </property>
  <property fmtid="{D5CDD505-2E9C-101B-9397-08002B2CF9AE}" pid="7" name="bjDocumentLabelXML-0">
    <vt:lpwstr>ames.com/2008/01/sie/internal/label"&gt;&lt;element uid="01a40373-b9dd-4b9b-9ec4-eb7a27c52a46" value="" /&gt;&lt;element uid="88b1ccf5-78db-4d3a-a0cb-abb5249bc791" value="" /&gt;&lt;element uid="156167bd-046a-459b-9d5a-a42ee179a501" value="" /&gt;&lt;/sisl&gt;</vt:lpwstr>
  </property>
  <property fmtid="{D5CDD505-2E9C-101B-9397-08002B2CF9AE}" pid="8" name="ContentTypeId">
    <vt:lpwstr>0x0101000646A3490C442E41AC9620621F1F21BE</vt:lpwstr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MediaServiceImageTags">
    <vt:lpwstr/>
  </property>
</Properties>
</file>