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952" r:id="rId5"/>
  </p:sldMasterIdLst>
  <p:notesMasterIdLst>
    <p:notesMasterId r:id="rId28"/>
  </p:notesMasterIdLst>
  <p:sldIdLst>
    <p:sldId id="258" r:id="rId6"/>
    <p:sldId id="326" r:id="rId7"/>
    <p:sldId id="328" r:id="rId8"/>
    <p:sldId id="329" r:id="rId9"/>
    <p:sldId id="330" r:id="rId10"/>
    <p:sldId id="331" r:id="rId11"/>
    <p:sldId id="332" r:id="rId12"/>
    <p:sldId id="333" r:id="rId13"/>
    <p:sldId id="334" r:id="rId14"/>
    <p:sldId id="335" r:id="rId15"/>
    <p:sldId id="337" r:id="rId16"/>
    <p:sldId id="341" r:id="rId17"/>
    <p:sldId id="339" r:id="rId18"/>
    <p:sldId id="346" r:id="rId19"/>
    <p:sldId id="340" r:id="rId20"/>
    <p:sldId id="342" r:id="rId21"/>
    <p:sldId id="343" r:id="rId22"/>
    <p:sldId id="345" r:id="rId23"/>
    <p:sldId id="347" r:id="rId24"/>
    <p:sldId id="349" r:id="rId25"/>
    <p:sldId id="348" r:id="rId26"/>
    <p:sldId id="35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18"/>
    <a:srgbClr val="009CDE"/>
    <a:srgbClr val="509E2F"/>
    <a:srgbClr val="505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5C6AC-044C-4AAF-A86D-B9B5B0DA4A6A}" v="3" dt="2022-09-15T20:09:45.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70058" autoAdjust="0"/>
  </p:normalViewPr>
  <p:slideViewPr>
    <p:cSldViewPr snapToGrid="0" snapToObjects="1">
      <p:cViewPr varScale="1">
        <p:scale>
          <a:sx n="72" d="100"/>
          <a:sy n="72" d="100"/>
        </p:scale>
        <p:origin x="35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244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629BD-AFC5-4E92-9F00-EAB80DFE5E6E}" type="datetimeFigureOut">
              <a:rPr lang="en-TT" smtClean="0"/>
              <a:t>02/11/2022</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63965-B4CB-4133-B61C-714C7E54EC73}" type="slidenum">
              <a:rPr lang="en-TT" smtClean="0"/>
              <a:t>‹#›</a:t>
            </a:fld>
            <a:endParaRPr lang="en-TT"/>
          </a:p>
        </p:txBody>
      </p:sp>
    </p:spTree>
    <p:extLst>
      <p:ext uri="{BB962C8B-B14F-4D97-AF65-F5344CB8AC3E}">
        <p14:creationId xmlns:p14="http://schemas.microsoft.com/office/powerpoint/2010/main" val="55485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may</a:t>
            </a:r>
            <a:r>
              <a:rPr lang="en-US" dirty="0"/>
              <a:t> not practical to stage all the solutions, adequate emergency plans for each scenario to stabilize the situation can be prepared and time taken to mobilize said resources must be factored in. For example, most site work usually carries a degree risk of injury depending on the work activity, if it is not practical to have an ambulance on site, instead having a trained HSE officer who can provide necessary support to stabilize the Injured Person (IP) until the professional medical response arrives is a viable alternative. </a:t>
            </a:r>
            <a:endParaRPr lang="en-TT" dirty="0"/>
          </a:p>
        </p:txBody>
      </p:sp>
      <p:sp>
        <p:nvSpPr>
          <p:cNvPr id="4" name="Slide Number Placeholder 3"/>
          <p:cNvSpPr>
            <a:spLocks noGrp="1"/>
          </p:cNvSpPr>
          <p:nvPr>
            <p:ph type="sldNum" sz="quarter" idx="5"/>
          </p:nvPr>
        </p:nvSpPr>
        <p:spPr/>
        <p:txBody>
          <a:bodyPr/>
          <a:lstStyle/>
          <a:p>
            <a:fld id="{8C663965-B4CB-4133-B61C-714C7E54EC73}" type="slidenum">
              <a:rPr lang="en-TT" smtClean="0"/>
              <a:t>5</a:t>
            </a:fld>
            <a:endParaRPr lang="en-TT"/>
          </a:p>
        </p:txBody>
      </p:sp>
    </p:spTree>
    <p:extLst>
      <p:ext uri="{BB962C8B-B14F-4D97-AF65-F5344CB8AC3E}">
        <p14:creationId xmlns:p14="http://schemas.microsoft.com/office/powerpoint/2010/main" val="225214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conducting each type of risk assessment is ultimately the same, that is identifying and reducing the risks of potential hazard events to as low as reasonably practicable, a common shortfall when conducting risk assessments is the selection of the appropriate risk assessment type or approach to be used. Essentially, the degree of detail in the risk assessment should align to the level of the intrinsic hazard</a:t>
            </a:r>
            <a:endParaRPr lang="en-TT" dirty="0"/>
          </a:p>
        </p:txBody>
      </p:sp>
      <p:sp>
        <p:nvSpPr>
          <p:cNvPr id="4" name="Slide Number Placeholder 3"/>
          <p:cNvSpPr>
            <a:spLocks noGrp="1"/>
          </p:cNvSpPr>
          <p:nvPr>
            <p:ph type="sldNum" sz="quarter" idx="5"/>
          </p:nvPr>
        </p:nvSpPr>
        <p:spPr/>
        <p:txBody>
          <a:bodyPr/>
          <a:lstStyle/>
          <a:p>
            <a:fld id="{8C663965-B4CB-4133-B61C-714C7E54EC73}" type="slidenum">
              <a:rPr lang="en-TT" smtClean="0"/>
              <a:t>6</a:t>
            </a:fld>
            <a:endParaRPr lang="en-TT"/>
          </a:p>
        </p:txBody>
      </p:sp>
    </p:spTree>
    <p:extLst>
      <p:ext uri="{BB962C8B-B14F-4D97-AF65-F5344CB8AC3E}">
        <p14:creationId xmlns:p14="http://schemas.microsoft.com/office/powerpoint/2010/main" val="171712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site operations it may be desirable to quantify and rank the risks arising from human failures. Several methods exist for quantifying the contribution made by human action or inaction to the overall risk. Human Reliability Assessment (HRA) include the process of task analysis which helps with the identification of all points in a sequence of operations at which incorrect human action, or the failure to act, may lead to adverse consequences . Procedural HAZOPs may well be applicable in high risk, manual/semi manual site operations and should be implemented to capture the human factor elements and provide a more in-depth analysis</a:t>
            </a:r>
            <a:endParaRPr lang="en-TT" dirty="0"/>
          </a:p>
        </p:txBody>
      </p:sp>
      <p:sp>
        <p:nvSpPr>
          <p:cNvPr id="4" name="Slide Number Placeholder 3"/>
          <p:cNvSpPr>
            <a:spLocks noGrp="1"/>
          </p:cNvSpPr>
          <p:nvPr>
            <p:ph type="sldNum" sz="quarter" idx="5"/>
          </p:nvPr>
        </p:nvSpPr>
        <p:spPr/>
        <p:txBody>
          <a:bodyPr/>
          <a:lstStyle/>
          <a:p>
            <a:fld id="{8C663965-B4CB-4133-B61C-714C7E54EC73}" type="slidenum">
              <a:rPr lang="en-TT" smtClean="0"/>
              <a:t>7</a:t>
            </a:fld>
            <a:endParaRPr lang="en-TT"/>
          </a:p>
        </p:txBody>
      </p:sp>
    </p:spTree>
    <p:extLst>
      <p:ext uri="{BB962C8B-B14F-4D97-AF65-F5344CB8AC3E}">
        <p14:creationId xmlns:p14="http://schemas.microsoft.com/office/powerpoint/2010/main" val="207686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a:t>
            </a:r>
            <a:r>
              <a:rPr lang="en-GB" baseline="0" dirty="0"/>
              <a:t> can be Safety, Environmental, Business and Reputational </a:t>
            </a:r>
            <a:endParaRPr lang="en-TT" dirty="0"/>
          </a:p>
        </p:txBody>
      </p:sp>
      <p:sp>
        <p:nvSpPr>
          <p:cNvPr id="4" name="Slide Number Placeholder 3"/>
          <p:cNvSpPr>
            <a:spLocks noGrp="1"/>
          </p:cNvSpPr>
          <p:nvPr>
            <p:ph type="sldNum" sz="quarter" idx="5"/>
          </p:nvPr>
        </p:nvSpPr>
        <p:spPr/>
        <p:txBody>
          <a:bodyPr/>
          <a:lstStyle/>
          <a:p>
            <a:fld id="{8C663965-B4CB-4133-B61C-714C7E54EC73}" type="slidenum">
              <a:rPr lang="en-TT" smtClean="0"/>
              <a:t>8</a:t>
            </a:fld>
            <a:endParaRPr lang="en-TT"/>
          </a:p>
        </p:txBody>
      </p:sp>
    </p:spTree>
    <p:extLst>
      <p:ext uri="{BB962C8B-B14F-4D97-AF65-F5344CB8AC3E}">
        <p14:creationId xmlns:p14="http://schemas.microsoft.com/office/powerpoint/2010/main" val="6085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specific ERP required</a:t>
            </a:r>
            <a:endParaRPr lang="en-TT" dirty="0"/>
          </a:p>
        </p:txBody>
      </p:sp>
      <p:sp>
        <p:nvSpPr>
          <p:cNvPr id="4" name="Slide Number Placeholder 3"/>
          <p:cNvSpPr>
            <a:spLocks noGrp="1"/>
          </p:cNvSpPr>
          <p:nvPr>
            <p:ph type="sldNum" sz="quarter" idx="5"/>
          </p:nvPr>
        </p:nvSpPr>
        <p:spPr/>
        <p:txBody>
          <a:bodyPr/>
          <a:lstStyle/>
          <a:p>
            <a:fld id="{8C663965-B4CB-4133-B61C-714C7E54EC73}" type="slidenum">
              <a:rPr lang="en-TT" smtClean="0"/>
              <a:t>9</a:t>
            </a:fld>
            <a:endParaRPr lang="en-TT"/>
          </a:p>
        </p:txBody>
      </p:sp>
    </p:spTree>
    <p:extLst>
      <p:ext uri="{BB962C8B-B14F-4D97-AF65-F5344CB8AC3E}">
        <p14:creationId xmlns:p14="http://schemas.microsoft.com/office/powerpoint/2010/main" val="205571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Job activities for stages</a:t>
            </a:r>
            <a:endParaRPr lang="en-TT" dirty="0"/>
          </a:p>
        </p:txBody>
      </p:sp>
      <p:sp>
        <p:nvSpPr>
          <p:cNvPr id="4" name="Slide Number Placeholder 3"/>
          <p:cNvSpPr>
            <a:spLocks noGrp="1"/>
          </p:cNvSpPr>
          <p:nvPr>
            <p:ph type="sldNum" sz="quarter" idx="5"/>
          </p:nvPr>
        </p:nvSpPr>
        <p:spPr/>
        <p:txBody>
          <a:bodyPr/>
          <a:lstStyle/>
          <a:p>
            <a:fld id="{8C663965-B4CB-4133-B61C-714C7E54EC73}" type="slidenum">
              <a:rPr lang="en-TT" smtClean="0"/>
              <a:t>10</a:t>
            </a:fld>
            <a:endParaRPr lang="en-TT"/>
          </a:p>
        </p:txBody>
      </p:sp>
    </p:spTree>
    <p:extLst>
      <p:ext uri="{BB962C8B-B14F-4D97-AF65-F5344CB8AC3E}">
        <p14:creationId xmlns:p14="http://schemas.microsoft.com/office/powerpoint/2010/main" val="3236161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Calibri" panose="020F0502020204030204" pitchFamily="34" charset="0"/>
                <a:cs typeface="Times New Roman" panose="02020603050405020304" pitchFamily="18" charset="0"/>
              </a:rPr>
              <a:t>A </a:t>
            </a:r>
            <a:r>
              <a:rPr lang="en-US" sz="1200" dirty="0">
                <a:effectLst/>
                <a:ea typeface="Calibri" panose="020F0502020204030204" pitchFamily="34" charset="0"/>
                <a:cs typeface="Times New Roman" panose="02020603050405020304" pitchFamily="18" charset="0"/>
              </a:rPr>
              <a:t>private contractor was conducting a maintenance exercise involving replacement of isolated subsea spool on a hydrocarbon pipeline when an incident occurred at an offshore unmanned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The incident resulted in the loss of sight of three offshore workers (divers). Immediate rescue attempts for the missing personnel were initiated, with one person rescued,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Times New Roman" panose="02020603050405020304" pitchFamily="18" charset="0"/>
              </a:rPr>
              <a:t>but further rescue attempts were affected by the time taken to assess and implement an emergency response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This created great controversy amongst several stakeholders involved in the incident, namely the Contractor team, who was restricted from gaining access to the location of the event. During this misalignment, valuable time was lost in assessing the hazard scenario and locating the remaining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Calibri" panose="020F0502020204030204" pitchFamily="34" charset="0"/>
                <a:cs typeface="Times New Roman" panose="02020603050405020304" pitchFamily="18" charset="0"/>
              </a:rPr>
              <a:t>The bodies of remaining divers were discovered over the following days and an incident investigation was initiated by the Operator and Governing Safety Regulators.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C663965-B4CB-4133-B61C-714C7E54EC73}" type="slidenum">
              <a:rPr lang="en-TT" smtClean="0"/>
              <a:t>13</a:t>
            </a:fld>
            <a:endParaRPr lang="en-TT"/>
          </a:p>
        </p:txBody>
      </p:sp>
    </p:spTree>
    <p:extLst>
      <p:ext uri="{BB962C8B-B14F-4D97-AF65-F5344CB8AC3E}">
        <p14:creationId xmlns:p14="http://schemas.microsoft.com/office/powerpoint/2010/main" val="2700220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composition</a:t>
            </a:r>
          </a:p>
        </p:txBody>
      </p:sp>
      <p:sp>
        <p:nvSpPr>
          <p:cNvPr id="4" name="Slide Number Placeholder 3"/>
          <p:cNvSpPr>
            <a:spLocks noGrp="1"/>
          </p:cNvSpPr>
          <p:nvPr>
            <p:ph type="sldNum" sz="quarter" idx="5"/>
          </p:nvPr>
        </p:nvSpPr>
        <p:spPr/>
        <p:txBody>
          <a:bodyPr/>
          <a:lstStyle/>
          <a:p>
            <a:fld id="{8C663965-B4CB-4133-B61C-714C7E54EC73}" type="slidenum">
              <a:rPr lang="en-TT" smtClean="0"/>
              <a:t>14</a:t>
            </a:fld>
            <a:endParaRPr lang="en-TT"/>
          </a:p>
        </p:txBody>
      </p:sp>
    </p:spTree>
    <p:extLst>
      <p:ext uri="{BB962C8B-B14F-4D97-AF65-F5344CB8AC3E}">
        <p14:creationId xmlns:p14="http://schemas.microsoft.com/office/powerpoint/2010/main" val="143964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4425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pic>
        <p:nvPicPr>
          <p:cNvPr id="3" name="Picture 2" descr="Shape&#10;&#10;Description automatically generated">
            <a:extLst>
              <a:ext uri="{FF2B5EF4-FFF2-40B4-BE49-F238E27FC236}">
                <a16:creationId xmlns:a16="http://schemas.microsoft.com/office/drawing/2014/main" id="{95DCAEB1-A342-3A53-8FB1-6BDEB506C37C}"/>
              </a:ext>
            </a:extLst>
          </p:cNvPr>
          <p:cNvPicPr>
            <a:picLocks noChangeAspect="1"/>
          </p:cNvPicPr>
          <p:nvPr userDrawn="1"/>
        </p:nvPicPr>
        <p:blipFill>
          <a:blip r:embed="rId2"/>
          <a:stretch>
            <a:fillRect/>
          </a:stretch>
        </p:blipFill>
        <p:spPr>
          <a:xfrm>
            <a:off x="7629507" y="6113797"/>
            <a:ext cx="655321" cy="655321"/>
          </a:xfrm>
          <a:prstGeom prst="rect">
            <a:avLst/>
          </a:prstGeom>
        </p:spPr>
      </p:pic>
      <p:pic>
        <p:nvPicPr>
          <p:cNvPr id="8" name="Picture 2" descr="Image result for shamrock">
            <a:extLst>
              <a:ext uri="{FF2B5EF4-FFF2-40B4-BE49-F238E27FC236}">
                <a16:creationId xmlns:a16="http://schemas.microsoft.com/office/drawing/2014/main" id="{640572BA-26AC-5738-46D2-F5D6A4B9DCF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8537" y="6111044"/>
            <a:ext cx="655321" cy="65807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6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14950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5059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ABD31-106C-3048-9C38-F85B692FE927}" type="slidenum">
              <a:rPr lang="en-US" smtClean="0"/>
              <a:t>‹#›</a:t>
            </a:fld>
            <a:endParaRPr lang="en-US"/>
          </a:p>
        </p:txBody>
      </p:sp>
    </p:spTree>
    <p:extLst>
      <p:ext uri="{BB962C8B-B14F-4D97-AF65-F5344CB8AC3E}">
        <p14:creationId xmlns:p14="http://schemas.microsoft.com/office/powerpoint/2010/main" val="17473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5DE6-150F-48C5-B56C-DE5C18CF6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FA190-EE6C-4D66-82F4-CE26E01BB9B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008037-23CC-4048-BCB2-D233C49CE39B}"/>
              </a:ext>
            </a:extLst>
          </p:cNvPr>
          <p:cNvSpPr>
            <a:spLocks noGrp="1"/>
          </p:cNvSpPr>
          <p:nvPr>
            <p:ph type="dt" sz="half" idx="10"/>
          </p:nvPr>
        </p:nvSpPr>
        <p:spPr/>
        <p:txBody>
          <a:bodyPr/>
          <a:lstStyle/>
          <a:p>
            <a:fld id="{B9AA14BC-176D-F049-864B-B73DC00315E0}" type="datetime1">
              <a:rPr lang="en-TT" smtClean="0"/>
              <a:t>02/11/2022</a:t>
            </a:fld>
            <a:endParaRPr lang="en-US"/>
          </a:p>
        </p:txBody>
      </p:sp>
      <p:sp>
        <p:nvSpPr>
          <p:cNvPr id="5" name="Footer Placeholder 4">
            <a:extLst>
              <a:ext uri="{FF2B5EF4-FFF2-40B4-BE49-F238E27FC236}">
                <a16:creationId xmlns:a16="http://schemas.microsoft.com/office/drawing/2014/main" id="{83D5051F-6968-4C8E-97A9-AF95BCA4F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74E0C-C47A-402A-98C3-DF4F319BE932}"/>
              </a:ext>
            </a:extLst>
          </p:cNvPr>
          <p:cNvSpPr>
            <a:spLocks noGrp="1"/>
          </p:cNvSpPr>
          <p:nvPr>
            <p:ph type="sldNum" sz="quarter" idx="12"/>
          </p:nvPr>
        </p:nvSpPr>
        <p:spPr/>
        <p:txBody>
          <a:bodyPr/>
          <a:lstStyle/>
          <a:p>
            <a:fld id="{68DD4679-6062-497C-8EF0-63915CA22952}" type="slidenum">
              <a:rPr lang="en-US" smtClean="0"/>
              <a:t>‹#›</a:t>
            </a:fld>
            <a:endParaRPr lang="en-US"/>
          </a:p>
        </p:txBody>
      </p:sp>
    </p:spTree>
    <p:extLst>
      <p:ext uri="{BB962C8B-B14F-4D97-AF65-F5344CB8AC3E}">
        <p14:creationId xmlns:p14="http://schemas.microsoft.com/office/powerpoint/2010/main" val="376623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370D1D-D13A-0C4A-ABE5-C7D6A0CC92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7"/>
          <a:srcRect/>
          <a:stretch/>
        </p:blipFill>
        <p:spPr>
          <a:xfrm>
            <a:off x="0" y="-794"/>
            <a:ext cx="12192000" cy="6858000"/>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spTree>
    <p:extLst>
      <p:ext uri="{BB962C8B-B14F-4D97-AF65-F5344CB8AC3E}">
        <p14:creationId xmlns:p14="http://schemas.microsoft.com/office/powerpoint/2010/main" val="1067840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924" r:id="rId3"/>
    <p:sldLayoutId id="2147483925" r:id="rId4"/>
    <p:sldLayoutId id="21474839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68A19-9BA8-534C-82BD-B443F75C4380}" type="datetimeFigureOut">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pic>
        <p:nvPicPr>
          <p:cNvPr id="7" name="Picture 6"/>
          <p:cNvPicPr>
            <a:picLocks noChangeAspect="1"/>
          </p:cNvPicPr>
          <p:nvPr userDrawn="1"/>
        </p:nvPicPr>
        <p:blipFill>
          <a:blip r:embed="rId14"/>
          <a:srcRect/>
          <a:stretch/>
        </p:blipFill>
        <p:spPr>
          <a:xfrm>
            <a:off x="0" y="-794"/>
            <a:ext cx="12192000" cy="6858000"/>
          </a:xfrm>
          <a:prstGeom prst="rect">
            <a:avLst/>
          </a:prstGeom>
        </p:spPr>
      </p:pic>
    </p:spTree>
    <p:extLst>
      <p:ext uri="{BB962C8B-B14F-4D97-AF65-F5344CB8AC3E}">
        <p14:creationId xmlns:p14="http://schemas.microsoft.com/office/powerpoint/2010/main" val="4051165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oplematters.in/article/leadership/bridging-the-gaps-in-leadership-practice-13596" TargetMode="Externa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myfuturedotcom/6053501580/" TargetMode="External"/><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pxhere.com/en/photo/1085560" TargetMode="External"/><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aliem.com/paucis-verbis-lifetime-attributable-risk-of-cancer-from-ct/" TargetMode="External"/><Relationship Id="rId2" Type="http://schemas.openxmlformats.org/officeDocument/2006/relationships/image" Target="../media/image7.jpg"/><Relationship Id="rId1" Type="http://schemas.openxmlformats.org/officeDocument/2006/relationships/slideLayout" Target="../slideLayouts/slideLayout17.xml"/><Relationship Id="rId5" Type="http://schemas.openxmlformats.org/officeDocument/2006/relationships/hyperlink" Target="https://www.flickr.com/photos/johnbullas/7788230372"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www.causeweb.org/cause/caption-contest/2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hyperlink" Target="https://www.flickr.com/photos/acwa/7256386644/in/photostream/" TargetMode="External"/><Relationship Id="rId5" Type="http://schemas.openxmlformats.org/officeDocument/2006/relationships/image" Target="../media/image15.jpg"/><Relationship Id="rId4" Type="http://schemas.openxmlformats.org/officeDocument/2006/relationships/hyperlink" Target="https://www.flickr.com/photos/crawfish_head/4414346035/in/album-1399821/"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hyperlink" Target="https://canadiem.org/crackcast-e191-disaster-preparedness/" TargetMode="External"/><Relationship Id="rId5" Type="http://schemas.openxmlformats.org/officeDocument/2006/relationships/image" Target="../media/image17.png"/><Relationship Id="rId4" Type="http://schemas.openxmlformats.org/officeDocument/2006/relationships/hyperlink" Target="https://www.dbi.srl/Cyber-Emergency-Respon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sky, outdoor&#10;&#10;Description automatically generated">
            <a:extLst>
              <a:ext uri="{FF2B5EF4-FFF2-40B4-BE49-F238E27FC236}">
                <a16:creationId xmlns:a16="http://schemas.microsoft.com/office/drawing/2014/main" id="{B716BDF3-A3B3-D3B5-B271-85F480E9AFE2}"/>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30"/>
          <a:stretch/>
        </p:blipFill>
        <p:spPr>
          <a:xfrm>
            <a:off x="-4" y="943897"/>
            <a:ext cx="12192000" cy="5912054"/>
          </a:xfrm>
          <a:prstGeom prst="rect">
            <a:avLst/>
          </a:prstGeom>
        </p:spPr>
      </p:pic>
      <p:sp>
        <p:nvSpPr>
          <p:cNvPr id="2" name="Title 1"/>
          <p:cNvSpPr txBox="1">
            <a:spLocks/>
          </p:cNvSpPr>
          <p:nvPr/>
        </p:nvSpPr>
        <p:spPr>
          <a:xfrm>
            <a:off x="408000" y="1274633"/>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D86018"/>
                </a:solidFill>
              </a:rPr>
              <a:t>Bridging the gaps for Industrial Risk Assessment and Emergency Response Plan</a:t>
            </a:r>
          </a:p>
        </p:txBody>
      </p:sp>
      <p:sp>
        <p:nvSpPr>
          <p:cNvPr id="3" name="Text Placeholder 15"/>
          <p:cNvSpPr txBox="1">
            <a:spLocks/>
          </p:cNvSpPr>
          <p:nvPr/>
        </p:nvSpPr>
        <p:spPr>
          <a:xfrm>
            <a:off x="408000" y="2894397"/>
            <a:ext cx="9982173" cy="763201"/>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Presented by: </a:t>
            </a:r>
            <a:r>
              <a:rPr lang="en-US" b="1" dirty="0"/>
              <a:t>Andre Perseval </a:t>
            </a:r>
            <a:r>
              <a:rPr lang="en-US" sz="1800" b="1" dirty="0"/>
              <a:t>CEng, MBA, PMP </a:t>
            </a:r>
          </a:p>
          <a:p>
            <a:r>
              <a:rPr lang="en-US" dirty="0"/>
              <a:t>Principal Process &amp; Safety Consultant </a:t>
            </a:r>
          </a:p>
          <a:p>
            <a:r>
              <a:rPr lang="en-US" dirty="0"/>
              <a:t>Shamrock HSE Consultancy </a:t>
            </a:r>
          </a:p>
          <a:p>
            <a:endParaRPr lang="en-US" dirty="0">
              <a:solidFill>
                <a:srgbClr val="50534A"/>
              </a:solidFill>
            </a:endParaRPr>
          </a:p>
          <a:p>
            <a:r>
              <a:rPr lang="en-US" b="1" dirty="0"/>
              <a:t>Mark Baldeo </a:t>
            </a:r>
            <a:r>
              <a:rPr lang="en-US" sz="1800" b="1" dirty="0"/>
              <a:t>BSC, MSC</a:t>
            </a:r>
            <a:r>
              <a:rPr lang="en-US" b="1" dirty="0"/>
              <a:t> </a:t>
            </a:r>
            <a:r>
              <a:rPr lang="en-US" dirty="0"/>
              <a:t> </a:t>
            </a:r>
          </a:p>
          <a:p>
            <a:r>
              <a:rPr lang="en-US" dirty="0"/>
              <a:t>Project Management Consultant </a:t>
            </a:r>
          </a:p>
          <a:p>
            <a:r>
              <a:rPr lang="en-US" dirty="0" err="1"/>
              <a:t>Arkulus</a:t>
            </a:r>
            <a:r>
              <a:rPr lang="en-US" dirty="0"/>
              <a:t> Solutions</a:t>
            </a:r>
            <a:r>
              <a:rPr lang="en-US" baseline="0" dirty="0"/>
              <a:t> </a:t>
            </a:r>
            <a:endParaRPr lang="en-GB" baseline="0" dirty="0"/>
          </a:p>
        </p:txBody>
      </p:sp>
      <p:pic>
        <p:nvPicPr>
          <p:cNvPr id="5" name="Picture 2" descr="Image result for shamrock">
            <a:extLst>
              <a:ext uri="{FF2B5EF4-FFF2-40B4-BE49-F238E27FC236}">
                <a16:creationId xmlns:a16="http://schemas.microsoft.com/office/drawing/2014/main" id="{A768DCD1-9393-9C0E-F3E9-7FB0C2039E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7414" y="102228"/>
            <a:ext cx="763772" cy="76698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Shape&#10;&#10;Description automatically generated">
            <a:extLst>
              <a:ext uri="{FF2B5EF4-FFF2-40B4-BE49-F238E27FC236}">
                <a16:creationId xmlns:a16="http://schemas.microsoft.com/office/drawing/2014/main" id="{FC8877A9-2847-C58B-2C02-DA0252C0E5B1}"/>
              </a:ext>
            </a:extLst>
          </p:cNvPr>
          <p:cNvPicPr>
            <a:picLocks noChangeAspect="1"/>
          </p:cNvPicPr>
          <p:nvPr/>
        </p:nvPicPr>
        <p:blipFill>
          <a:blip r:embed="rId5"/>
          <a:stretch>
            <a:fillRect/>
          </a:stretch>
        </p:blipFill>
        <p:spPr>
          <a:xfrm>
            <a:off x="7629507" y="158059"/>
            <a:ext cx="655321" cy="655321"/>
          </a:xfrm>
          <a:prstGeom prst="rect">
            <a:avLst/>
          </a:prstGeom>
        </p:spPr>
      </p:pic>
    </p:spTree>
    <p:extLst>
      <p:ext uri="{BB962C8B-B14F-4D97-AF65-F5344CB8AC3E}">
        <p14:creationId xmlns:p14="http://schemas.microsoft.com/office/powerpoint/2010/main" val="409072114"/>
      </p:ext>
    </p:extLst>
  </p:cSld>
  <p:clrMapOvr>
    <a:masterClrMapping/>
  </p:clrMapOvr>
  <mc:AlternateContent xmlns:mc="http://schemas.openxmlformats.org/markup-compatibility/2006" xmlns:p14="http://schemas.microsoft.com/office/powerpoint/2010/main">
    <mc:Choice Requires="p14">
      <p:transition spd="slow" p14:dur="2000" advTm="7436"/>
    </mc:Choice>
    <mc:Fallback xmlns="">
      <p:transition spd="slow" advTm="743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285663"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Risk Assessment Workflow </a:t>
            </a:r>
          </a:p>
          <a:p>
            <a:endParaRPr lang="en-US" baseline="0" dirty="0">
              <a:solidFill>
                <a:srgbClr val="FF0000"/>
              </a:solidFill>
            </a:endParaRPr>
          </a:p>
        </p:txBody>
      </p:sp>
      <p:sp>
        <p:nvSpPr>
          <p:cNvPr id="7" name="TextBox 6">
            <a:extLst>
              <a:ext uri="{FF2B5EF4-FFF2-40B4-BE49-F238E27FC236}">
                <a16:creationId xmlns:a16="http://schemas.microsoft.com/office/drawing/2014/main" id="{E08F657B-61AD-7AF7-DF5E-0D449E1D6B59}"/>
              </a:ext>
            </a:extLst>
          </p:cNvPr>
          <p:cNvSpPr txBox="1"/>
          <p:nvPr/>
        </p:nvSpPr>
        <p:spPr>
          <a:xfrm>
            <a:off x="345185" y="1263733"/>
            <a:ext cx="5522878" cy="4009624"/>
          </a:xfrm>
          <a:prstGeom prst="rect">
            <a:avLst/>
          </a:prstGeom>
          <a:noFill/>
        </p:spPr>
        <p:txBody>
          <a:bodyPr wrap="square">
            <a:spAutoFit/>
          </a:bodyPr>
          <a:lstStyle/>
          <a:p>
            <a:pPr>
              <a:lnSpc>
                <a:spcPct val="107000"/>
              </a:lnSpc>
              <a:spcAft>
                <a:spcPts val="800"/>
              </a:spcAft>
            </a:pPr>
            <a:r>
              <a:rPr lang="en-TT" sz="2800" dirty="0">
                <a:effectLst/>
                <a:ea typeface="Calibri" panose="020F0502020204030204" pitchFamily="34" charset="0"/>
                <a:cs typeface="Times New Roman" panose="02020603050405020304" pitchFamily="18" charset="0"/>
              </a:rPr>
              <a:t>A dynamic approach should be taken to the Risk Assessment process by considering four (4) phases:</a:t>
            </a:r>
          </a:p>
          <a:p>
            <a:pPr>
              <a:lnSpc>
                <a:spcPct val="107000"/>
              </a:lnSpc>
              <a:spcAft>
                <a:spcPts val="800"/>
              </a:spcAft>
            </a:pPr>
            <a:endParaRPr lang="en-TT" sz="1200" dirty="0">
              <a:effectLst/>
              <a:ea typeface="Calibri" panose="020F0502020204030204" pitchFamily="34" charset="0"/>
              <a:cs typeface="Times New Roman" panose="02020603050405020304" pitchFamily="18" charset="0"/>
            </a:endParaRPr>
          </a:p>
          <a:p>
            <a:pPr marL="514350" indent="-514350">
              <a:lnSpc>
                <a:spcPct val="107000"/>
              </a:lnSpc>
              <a:spcAft>
                <a:spcPts val="800"/>
              </a:spcAft>
              <a:buFont typeface="+mj-lt"/>
              <a:buAutoNum type="arabicPeriod"/>
            </a:pPr>
            <a:r>
              <a:rPr lang="en-TT" sz="2800" dirty="0">
                <a:ea typeface="Calibri" panose="020F0502020204030204" pitchFamily="34" charset="0"/>
                <a:cs typeface="Times New Roman" panose="02020603050405020304" pitchFamily="18" charset="0"/>
              </a:rPr>
              <a:t>PRE-WORKS</a:t>
            </a:r>
          </a:p>
          <a:p>
            <a:pPr marL="514350" indent="-514350">
              <a:lnSpc>
                <a:spcPct val="107000"/>
              </a:lnSpc>
              <a:spcAft>
                <a:spcPts val="800"/>
              </a:spcAft>
              <a:buFont typeface="+mj-lt"/>
              <a:buAutoNum type="arabicPeriod"/>
            </a:pPr>
            <a:r>
              <a:rPr lang="en-TT" sz="2800" dirty="0">
                <a:effectLst/>
                <a:ea typeface="Calibri" panose="020F0502020204030204" pitchFamily="34" charset="0"/>
                <a:cs typeface="Times New Roman" panose="02020603050405020304" pitchFamily="18" charset="0"/>
              </a:rPr>
              <a:t>SITE WORKS</a:t>
            </a:r>
          </a:p>
          <a:p>
            <a:pPr marL="514350" indent="-514350">
              <a:lnSpc>
                <a:spcPct val="107000"/>
              </a:lnSpc>
              <a:spcAft>
                <a:spcPts val="800"/>
              </a:spcAft>
              <a:buFont typeface="+mj-lt"/>
              <a:buAutoNum type="arabicPeriod"/>
            </a:pPr>
            <a:r>
              <a:rPr lang="en-TT" sz="2800" dirty="0">
                <a:ea typeface="Calibri" panose="020F0502020204030204" pitchFamily="34" charset="0"/>
                <a:cs typeface="Times New Roman" panose="02020603050405020304" pitchFamily="18" charset="0"/>
              </a:rPr>
              <a:t>MITIGATE/PREVENTATIVE</a:t>
            </a:r>
          </a:p>
          <a:p>
            <a:pPr marL="514350" indent="-514350">
              <a:lnSpc>
                <a:spcPct val="107000"/>
              </a:lnSpc>
              <a:spcAft>
                <a:spcPts val="800"/>
              </a:spcAft>
              <a:buFont typeface="+mj-lt"/>
              <a:buAutoNum type="arabicPeriod"/>
            </a:pPr>
            <a:r>
              <a:rPr lang="en-TT" sz="2800" dirty="0">
                <a:effectLst/>
                <a:ea typeface="Calibri" panose="020F0502020204030204" pitchFamily="34" charset="0"/>
                <a:cs typeface="Times New Roman" panose="02020603050405020304" pitchFamily="18" charset="0"/>
              </a:rPr>
              <a:t>POST WO</a:t>
            </a:r>
            <a:r>
              <a:rPr lang="en-TT" sz="2800" dirty="0">
                <a:ea typeface="Calibri" panose="020F0502020204030204" pitchFamily="34" charset="0"/>
                <a:cs typeface="Times New Roman" panose="02020603050405020304" pitchFamily="18" charset="0"/>
              </a:rPr>
              <a:t>RKS</a:t>
            </a:r>
            <a:r>
              <a:rPr lang="en-TT" sz="2800" dirty="0">
                <a:effectLst/>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1714B783-2071-DAE7-5C6C-59626425E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8474" y="413468"/>
            <a:ext cx="6402837" cy="5602660"/>
          </a:xfrm>
          <a:prstGeom prst="rect">
            <a:avLst/>
          </a:prstGeom>
        </p:spPr>
      </p:pic>
    </p:spTree>
    <p:extLst>
      <p:ext uri="{BB962C8B-B14F-4D97-AF65-F5344CB8AC3E}">
        <p14:creationId xmlns:p14="http://schemas.microsoft.com/office/powerpoint/2010/main" val="3318269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285663"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Scenario for Risk Assessment Workflow</a:t>
            </a:r>
          </a:p>
          <a:p>
            <a:endParaRPr lang="en-US" baseline="0" dirty="0">
              <a:solidFill>
                <a:srgbClr val="FF0000"/>
              </a:solidFill>
            </a:endParaRPr>
          </a:p>
        </p:txBody>
      </p:sp>
      <p:sp>
        <p:nvSpPr>
          <p:cNvPr id="7" name="TextBox 6">
            <a:extLst>
              <a:ext uri="{FF2B5EF4-FFF2-40B4-BE49-F238E27FC236}">
                <a16:creationId xmlns:a16="http://schemas.microsoft.com/office/drawing/2014/main" id="{E08F657B-61AD-7AF7-DF5E-0D449E1D6B59}"/>
              </a:ext>
            </a:extLst>
          </p:cNvPr>
          <p:cNvSpPr txBox="1"/>
          <p:nvPr/>
        </p:nvSpPr>
        <p:spPr>
          <a:xfrm>
            <a:off x="489923" y="1382880"/>
            <a:ext cx="7081647" cy="237699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800" dirty="0">
                <a:ea typeface="Calibri" panose="020F0502020204030204" pitchFamily="34" charset="0"/>
                <a:cs typeface="Times New Roman" panose="02020603050405020304" pitchFamily="18" charset="0"/>
              </a:rPr>
              <a:t>A </a:t>
            </a:r>
            <a:r>
              <a:rPr lang="en-US" sz="2800" dirty="0">
                <a:effectLst/>
                <a:ea typeface="Calibri" panose="020F0502020204030204" pitchFamily="34" charset="0"/>
                <a:cs typeface="Times New Roman" panose="02020603050405020304" pitchFamily="18" charset="0"/>
              </a:rPr>
              <a:t>private contractor was conducting a maintenance exercise involving replacement of isolated subsea spool on a hydrocarbon pipeline when an incident occurred at an offshore unmanned facility. </a:t>
            </a:r>
          </a:p>
        </p:txBody>
      </p:sp>
      <p:pic>
        <p:nvPicPr>
          <p:cNvPr id="14" name="Picture 13">
            <a:extLst>
              <a:ext uri="{FF2B5EF4-FFF2-40B4-BE49-F238E27FC236}">
                <a16:creationId xmlns:a16="http://schemas.microsoft.com/office/drawing/2014/main" id="{F9693302-6BA7-C211-CDC1-1B2FA13FE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71570" y="1382880"/>
            <a:ext cx="3954003" cy="2631883"/>
          </a:xfrm>
          <a:prstGeom prst="rect">
            <a:avLst/>
          </a:prstGeom>
        </p:spPr>
      </p:pic>
      <p:sp>
        <p:nvSpPr>
          <p:cNvPr id="17" name="TextBox 16">
            <a:extLst>
              <a:ext uri="{FF2B5EF4-FFF2-40B4-BE49-F238E27FC236}">
                <a16:creationId xmlns:a16="http://schemas.microsoft.com/office/drawing/2014/main" id="{CC89E4F8-FB7D-C3BB-43E0-8B2BA3E5E0DD}"/>
              </a:ext>
            </a:extLst>
          </p:cNvPr>
          <p:cNvSpPr txBox="1"/>
          <p:nvPr/>
        </p:nvSpPr>
        <p:spPr>
          <a:xfrm>
            <a:off x="285663" y="4101459"/>
            <a:ext cx="11522024" cy="1915974"/>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800" dirty="0">
                <a:cs typeface="Times New Roman" panose="02020603050405020304" pitchFamily="18" charset="0"/>
              </a:rPr>
              <a:t>The incident resulted in the loss of sight of three offshore workers (divers). Immediate rescue attempts for the missing personnel were initiated, with one person rescued, but further rescue attempts were affected by the time taken to assess and implement an emergency response plan. </a:t>
            </a:r>
          </a:p>
        </p:txBody>
      </p:sp>
    </p:spTree>
    <p:extLst>
      <p:ext uri="{BB962C8B-B14F-4D97-AF65-F5344CB8AC3E}">
        <p14:creationId xmlns:p14="http://schemas.microsoft.com/office/powerpoint/2010/main" val="4739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285663"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Scenario for Risk Assessment Workflow</a:t>
            </a:r>
          </a:p>
          <a:p>
            <a:endParaRPr lang="en-US" baseline="0" dirty="0">
              <a:solidFill>
                <a:srgbClr val="FF0000"/>
              </a:solidFill>
            </a:endParaRPr>
          </a:p>
        </p:txBody>
      </p:sp>
      <p:sp>
        <p:nvSpPr>
          <p:cNvPr id="7" name="TextBox 6">
            <a:extLst>
              <a:ext uri="{FF2B5EF4-FFF2-40B4-BE49-F238E27FC236}">
                <a16:creationId xmlns:a16="http://schemas.microsoft.com/office/drawing/2014/main" id="{E08F657B-61AD-7AF7-DF5E-0D449E1D6B59}"/>
              </a:ext>
            </a:extLst>
          </p:cNvPr>
          <p:cNvSpPr txBox="1"/>
          <p:nvPr/>
        </p:nvSpPr>
        <p:spPr>
          <a:xfrm>
            <a:off x="489923" y="1382880"/>
            <a:ext cx="10792978" cy="2376997"/>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This created great controversy amongst several stakeholders involved in the incident, namely the Contractor team, who was restricted from gaining access to the location of the event. During this misalignment, valuable time was lost in assessing the hazard scenario and locating the remaining workers.</a:t>
            </a:r>
          </a:p>
        </p:txBody>
      </p:sp>
      <p:sp>
        <p:nvSpPr>
          <p:cNvPr id="6" name="TextBox 5">
            <a:extLst>
              <a:ext uri="{FF2B5EF4-FFF2-40B4-BE49-F238E27FC236}">
                <a16:creationId xmlns:a16="http://schemas.microsoft.com/office/drawing/2014/main" id="{CE70DC68-BF27-3912-198D-FA1BA4F9E282}"/>
              </a:ext>
            </a:extLst>
          </p:cNvPr>
          <p:cNvSpPr txBox="1"/>
          <p:nvPr/>
        </p:nvSpPr>
        <p:spPr>
          <a:xfrm>
            <a:off x="379930" y="3863121"/>
            <a:ext cx="10792978" cy="1454950"/>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800" dirty="0">
                <a:effectLst/>
                <a:ea typeface="Calibri" panose="020F0502020204030204" pitchFamily="34" charset="0"/>
                <a:cs typeface="Times New Roman" panose="02020603050405020304" pitchFamily="18" charset="0"/>
              </a:rPr>
              <a:t>The bodies of remaining divers were discovered over the following days and an incident investigation was initiated by the Operator and Governing Safety Regulators. </a:t>
            </a:r>
          </a:p>
        </p:txBody>
      </p:sp>
    </p:spTree>
    <p:extLst>
      <p:ext uri="{BB962C8B-B14F-4D97-AF65-F5344CB8AC3E}">
        <p14:creationId xmlns:p14="http://schemas.microsoft.com/office/powerpoint/2010/main" val="76768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880CA80-544B-3566-F570-21793AB9B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015" y="310794"/>
            <a:ext cx="9999216" cy="5624420"/>
          </a:xfrm>
          <a:prstGeom prst="rect">
            <a:avLst/>
          </a:prstGeom>
        </p:spPr>
      </p:pic>
    </p:spTree>
    <p:extLst>
      <p:ext uri="{BB962C8B-B14F-4D97-AF65-F5344CB8AC3E}">
        <p14:creationId xmlns:p14="http://schemas.microsoft.com/office/powerpoint/2010/main" val="3297612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372766"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Phase 1: Pre-works</a:t>
            </a:r>
            <a:endParaRPr lang="en-US" b="1" baseline="0" dirty="0">
              <a:solidFill>
                <a:srgbClr val="FF0000"/>
              </a:solidFill>
            </a:endParaRPr>
          </a:p>
          <a:p>
            <a:endParaRPr lang="en-US" baseline="0" dirty="0">
              <a:solidFill>
                <a:srgbClr val="FF0000"/>
              </a:solidFill>
            </a:endParaRPr>
          </a:p>
        </p:txBody>
      </p:sp>
      <p:sp>
        <p:nvSpPr>
          <p:cNvPr id="7" name="TextBox 6">
            <a:extLst>
              <a:ext uri="{FF2B5EF4-FFF2-40B4-BE49-F238E27FC236}">
                <a16:creationId xmlns:a16="http://schemas.microsoft.com/office/drawing/2014/main" id="{E08F657B-61AD-7AF7-DF5E-0D449E1D6B59}"/>
              </a:ext>
            </a:extLst>
          </p:cNvPr>
          <p:cNvSpPr txBox="1"/>
          <p:nvPr/>
        </p:nvSpPr>
        <p:spPr>
          <a:xfrm>
            <a:off x="285663" y="952864"/>
            <a:ext cx="10917955" cy="5092484"/>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800" dirty="0">
                <a:ea typeface="Calibri" panose="020F0502020204030204" pitchFamily="34" charset="0"/>
                <a:cs typeface="Times New Roman" panose="02020603050405020304" pitchFamily="18" charset="0"/>
              </a:rPr>
              <a:t>Identification of the </a:t>
            </a:r>
            <a:r>
              <a:rPr lang="en-US" sz="2800" b="1" dirty="0">
                <a:ea typeface="Calibri" panose="020F0502020204030204" pitchFamily="34" charset="0"/>
                <a:cs typeface="Times New Roman" panose="02020603050405020304" pitchFamily="18" charset="0"/>
              </a:rPr>
              <a:t>Risk Assessment Scope - </a:t>
            </a:r>
            <a:r>
              <a:rPr lang="en-US" sz="2800" dirty="0">
                <a:ea typeface="Calibri" panose="020F0502020204030204" pitchFamily="34" charset="0"/>
                <a:cs typeface="Times New Roman" panose="02020603050405020304" pitchFamily="18" charset="0"/>
              </a:rPr>
              <a:t>like for like replacement?</a:t>
            </a:r>
          </a:p>
          <a:p>
            <a:pPr marL="457200" indent="-457200">
              <a:lnSpc>
                <a:spcPct val="107000"/>
              </a:lnSpc>
              <a:spcAft>
                <a:spcPts val="800"/>
              </a:spcAft>
              <a:buFont typeface="Arial" panose="020B0604020202020204" pitchFamily="34" charset="0"/>
              <a:buChar char="•"/>
            </a:pPr>
            <a:r>
              <a:rPr lang="en-US" sz="2800" b="1" dirty="0">
                <a:cs typeface="Times New Roman" panose="02020603050405020304" pitchFamily="18" charset="0"/>
              </a:rPr>
              <a:t>Emergency Response Plans </a:t>
            </a:r>
            <a:r>
              <a:rPr lang="en-US" sz="2800" dirty="0">
                <a:cs typeface="Times New Roman" panose="02020603050405020304" pitchFamily="18" charset="0"/>
              </a:rPr>
              <a:t>includes all scenarios, communication protocols, Responsibility Assignment Matrix ,Emergency isolation/Plugging of Pipeline procedures in case of leaks or isolation breach, SIMOPS, </a:t>
            </a:r>
            <a:r>
              <a:rPr lang="en-US" sz="2800" dirty="0" err="1">
                <a:cs typeface="Times New Roman" panose="02020603050405020304" pitchFamily="18" charset="0"/>
              </a:rPr>
              <a:t>etc</a:t>
            </a:r>
            <a:endParaRPr lang="en-US" sz="2800" dirty="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dirty="0">
                <a:cs typeface="Times New Roman" panose="02020603050405020304" pitchFamily="18" charset="0"/>
              </a:rPr>
              <a:t>A </a:t>
            </a:r>
            <a:r>
              <a:rPr lang="en-US" sz="2800" b="1" dirty="0">
                <a:cs typeface="Times New Roman" panose="02020603050405020304" pitchFamily="18" charset="0"/>
              </a:rPr>
              <a:t>Procedural Risk Assessment </a:t>
            </a:r>
            <a:r>
              <a:rPr lang="en-US" sz="2800" dirty="0">
                <a:cs typeface="Times New Roman" panose="02020603050405020304" pitchFamily="18" charset="0"/>
              </a:rPr>
              <a:t>with Subject Matter Experts (SMEs). </a:t>
            </a:r>
          </a:p>
          <a:p>
            <a:pPr marL="457200" indent="-457200">
              <a:lnSpc>
                <a:spcPct val="107000"/>
              </a:lnSpc>
              <a:spcAft>
                <a:spcPts val="800"/>
              </a:spcAft>
              <a:buFont typeface="Arial" panose="020B0604020202020204" pitchFamily="34" charset="0"/>
              <a:buChar char="•"/>
            </a:pPr>
            <a:r>
              <a:rPr lang="en-US" sz="2800" b="1" dirty="0">
                <a:cs typeface="Times New Roman" panose="02020603050405020304" pitchFamily="18" charset="0"/>
              </a:rPr>
              <a:t>Accuracy of documentation </a:t>
            </a:r>
            <a:r>
              <a:rPr lang="en-US" sz="2800" dirty="0">
                <a:cs typeface="Times New Roman" panose="02020603050405020304" pitchFamily="18" charset="0"/>
              </a:rPr>
              <a:t>verification to ensure ‘As-Built’ information is correctly shown.</a:t>
            </a:r>
          </a:p>
          <a:p>
            <a:pPr marL="457200" indent="-457200">
              <a:lnSpc>
                <a:spcPct val="107000"/>
              </a:lnSpc>
              <a:spcAft>
                <a:spcPts val="800"/>
              </a:spcAft>
              <a:buFont typeface="Arial" panose="020B0604020202020204" pitchFamily="34" charset="0"/>
              <a:buChar char="•"/>
            </a:pPr>
            <a:r>
              <a:rPr lang="en-US" sz="2800" b="1" dirty="0">
                <a:cs typeface="Times New Roman" panose="02020603050405020304" pitchFamily="18" charset="0"/>
              </a:rPr>
              <a:t>Standby Equipment that is certified </a:t>
            </a:r>
            <a:r>
              <a:rPr lang="en-US" sz="2800" dirty="0">
                <a:cs typeface="Times New Roman" panose="02020603050405020304" pitchFamily="18" charset="0"/>
              </a:rPr>
              <a:t>and capable of meeting the requirement of emergency dive rescue situations. </a:t>
            </a:r>
          </a:p>
        </p:txBody>
      </p:sp>
      <p:pic>
        <p:nvPicPr>
          <p:cNvPr id="3" name="Picture 2" descr="A close up of a device&#10;&#10;Description automatically generated">
            <a:extLst>
              <a:ext uri="{FF2B5EF4-FFF2-40B4-BE49-F238E27FC236}">
                <a16:creationId xmlns:a16="http://schemas.microsoft.com/office/drawing/2014/main" id="{2B677ECC-F5A8-B0B5-7B2F-F99FF912EFEF}"/>
              </a:ext>
            </a:extLst>
          </p:cNvPr>
          <p:cNvPicPr>
            <a:picLocks noChangeAspect="1"/>
          </p:cNvPicPr>
          <p:nvPr/>
        </p:nvPicPr>
        <p:blipFill>
          <a:blip r:embed="rId3"/>
          <a:stretch>
            <a:fillRect/>
          </a:stretch>
        </p:blipFill>
        <p:spPr>
          <a:xfrm>
            <a:off x="10268316" y="2993475"/>
            <a:ext cx="1870603" cy="1822142"/>
          </a:xfrm>
          <a:prstGeom prst="rect">
            <a:avLst/>
          </a:prstGeom>
        </p:spPr>
      </p:pic>
    </p:spTree>
    <p:extLst>
      <p:ext uri="{BB962C8B-B14F-4D97-AF65-F5344CB8AC3E}">
        <p14:creationId xmlns:p14="http://schemas.microsoft.com/office/powerpoint/2010/main" val="409493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436377" y="26917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Phase 1: </a:t>
            </a:r>
            <a:r>
              <a:rPr lang="en-US" b="1" dirty="0" err="1">
                <a:solidFill>
                  <a:srgbClr val="FF0000"/>
                </a:solidFill>
              </a:rPr>
              <a:t>Preworks</a:t>
            </a:r>
            <a:endParaRPr lang="en-US" b="1" baseline="0" dirty="0">
              <a:solidFill>
                <a:srgbClr val="FF0000"/>
              </a:solidFill>
            </a:endParaRPr>
          </a:p>
          <a:p>
            <a:endParaRPr lang="en-US" baseline="0" dirty="0">
              <a:solidFill>
                <a:srgbClr val="FF0000"/>
              </a:solidFill>
            </a:endParaRPr>
          </a:p>
        </p:txBody>
      </p:sp>
      <p:pic>
        <p:nvPicPr>
          <p:cNvPr id="9" name="Picture 8" descr="A screenshot of text&#10;&#10;Description automatically generated">
            <a:extLst>
              <a:ext uri="{FF2B5EF4-FFF2-40B4-BE49-F238E27FC236}">
                <a16:creationId xmlns:a16="http://schemas.microsoft.com/office/drawing/2014/main" id="{158F91C6-CB5F-6972-9F1C-EFE002465931}"/>
              </a:ext>
            </a:extLst>
          </p:cNvPr>
          <p:cNvPicPr>
            <a:picLocks noChangeAspect="1"/>
          </p:cNvPicPr>
          <p:nvPr/>
        </p:nvPicPr>
        <p:blipFill>
          <a:blip r:embed="rId2"/>
          <a:stretch>
            <a:fillRect/>
          </a:stretch>
        </p:blipFill>
        <p:spPr>
          <a:xfrm>
            <a:off x="9590469" y="1032376"/>
            <a:ext cx="2241072" cy="2785148"/>
          </a:xfrm>
          <a:prstGeom prst="rect">
            <a:avLst/>
          </a:prstGeom>
        </p:spPr>
      </p:pic>
      <p:sp>
        <p:nvSpPr>
          <p:cNvPr id="11" name="TextBox 10">
            <a:extLst>
              <a:ext uri="{FF2B5EF4-FFF2-40B4-BE49-F238E27FC236}">
                <a16:creationId xmlns:a16="http://schemas.microsoft.com/office/drawing/2014/main" id="{4F88A190-2E97-C1FF-5A89-8CC501B84180}"/>
              </a:ext>
            </a:extLst>
          </p:cNvPr>
          <p:cNvSpPr txBox="1"/>
          <p:nvPr/>
        </p:nvSpPr>
        <p:spPr>
          <a:xfrm>
            <a:off x="301204" y="1034805"/>
            <a:ext cx="9184701" cy="5656100"/>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n-US" sz="2800" b="1" dirty="0">
                <a:cs typeface="Times New Roman" panose="02020603050405020304" pitchFamily="18" charset="0"/>
              </a:rPr>
              <a:t>Establishment of ‘not to exceed’ variance levels </a:t>
            </a:r>
            <a:r>
              <a:rPr lang="en-US" sz="2800" dirty="0">
                <a:cs typeface="Times New Roman" panose="02020603050405020304" pitchFamily="18" charset="0"/>
              </a:rPr>
              <a:t>(upper and lower control limits)</a:t>
            </a:r>
            <a:r>
              <a:rPr lang="en-US" sz="2800" b="1" dirty="0">
                <a:cs typeface="Times New Roman" panose="02020603050405020304" pitchFamily="18" charset="0"/>
              </a:rPr>
              <a:t> </a:t>
            </a:r>
            <a:r>
              <a:rPr lang="en-US" sz="2800" dirty="0">
                <a:cs typeface="Times New Roman" panose="02020603050405020304" pitchFamily="18" charset="0"/>
              </a:rPr>
              <a:t>for critical process parameters.</a:t>
            </a:r>
          </a:p>
          <a:p>
            <a:pPr marL="457200" indent="-457200">
              <a:lnSpc>
                <a:spcPct val="107000"/>
              </a:lnSpc>
              <a:spcAft>
                <a:spcPts val="800"/>
              </a:spcAft>
              <a:buFont typeface="Arial" panose="020B0604020202020204" pitchFamily="34" charset="0"/>
              <a:buChar char="•"/>
            </a:pPr>
            <a:r>
              <a:rPr lang="en-US" sz="2800" dirty="0">
                <a:cs typeface="Times New Roman" panose="02020603050405020304" pitchFamily="18" charset="0"/>
              </a:rPr>
              <a:t>The </a:t>
            </a:r>
            <a:r>
              <a:rPr lang="en-US" sz="2800" b="1" dirty="0">
                <a:cs typeface="Times New Roman" panose="02020603050405020304" pitchFamily="18" charset="0"/>
              </a:rPr>
              <a:t>Control of Work process</a:t>
            </a:r>
            <a:r>
              <a:rPr lang="en-US" sz="2800" dirty="0">
                <a:cs typeface="Times New Roman" panose="02020603050405020304" pitchFamily="18" charset="0"/>
              </a:rPr>
              <a:t>, which includes isolation of pipeline (Lock-Out/Tag-out) and physical isolations.</a:t>
            </a:r>
          </a:p>
          <a:p>
            <a:pPr marL="457200" indent="-457200">
              <a:lnSpc>
                <a:spcPct val="107000"/>
              </a:lnSpc>
              <a:spcAft>
                <a:spcPts val="800"/>
              </a:spcAft>
              <a:buFont typeface="Arial" panose="020B0604020202020204" pitchFamily="34" charset="0"/>
              <a:buChar char="•"/>
            </a:pPr>
            <a:r>
              <a:rPr lang="en-US" sz="2800" b="1" dirty="0">
                <a:cs typeface="Times New Roman" panose="02020603050405020304" pitchFamily="18" charset="0"/>
              </a:rPr>
              <a:t>Importance of 'Drills' </a:t>
            </a:r>
            <a:r>
              <a:rPr lang="en-US" sz="2800" dirty="0">
                <a:cs typeface="Times New Roman" panose="02020603050405020304" pitchFamily="18" charset="0"/>
              </a:rPr>
              <a:t>such as an unconscious dummy diver retrieval.</a:t>
            </a:r>
          </a:p>
          <a:p>
            <a:pPr marL="457200" indent="-457200">
              <a:lnSpc>
                <a:spcPct val="107000"/>
              </a:lnSpc>
              <a:spcAft>
                <a:spcPts val="800"/>
              </a:spcAft>
              <a:buFont typeface="Arial" panose="020B0604020202020204" pitchFamily="34" charset="0"/>
              <a:buChar char="•"/>
            </a:pPr>
            <a:r>
              <a:rPr lang="en-US" sz="2800" b="1" dirty="0">
                <a:cs typeface="Times New Roman" panose="02020603050405020304" pitchFamily="18" charset="0"/>
              </a:rPr>
              <a:t>Integration of technology, </a:t>
            </a:r>
            <a:r>
              <a:rPr lang="en-US" sz="2800" dirty="0">
                <a:cs typeface="Times New Roman" panose="02020603050405020304" pitchFamily="18" charset="0"/>
              </a:rPr>
              <a:t>use of tracking apps, virtual whiteboards to all stakeholders, digital waterproof watches or tracker with GPS and vital statistic monitoring in place. </a:t>
            </a:r>
          </a:p>
          <a:p>
            <a:pPr marL="457200" indent="-457200">
              <a:lnSpc>
                <a:spcPct val="107000"/>
              </a:lnSpc>
              <a:spcAft>
                <a:spcPts val="800"/>
              </a:spcAft>
              <a:buFont typeface="Arial" panose="020B0604020202020204" pitchFamily="34" charset="0"/>
              <a:buChar char="•"/>
            </a:pPr>
            <a:endParaRPr lang="en-US" sz="2800" dirty="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endParaRPr lang="en-US" sz="2800" dirty="0">
              <a:cs typeface="Times New Roman" panose="02020603050405020304" pitchFamily="18" charset="0"/>
            </a:endParaRPr>
          </a:p>
        </p:txBody>
      </p:sp>
    </p:spTree>
    <p:extLst>
      <p:ext uri="{BB962C8B-B14F-4D97-AF65-F5344CB8AC3E}">
        <p14:creationId xmlns:p14="http://schemas.microsoft.com/office/powerpoint/2010/main" val="117266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372766"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Phase 2: Site Works</a:t>
            </a:r>
            <a:endParaRPr lang="en-US" b="1" baseline="0" dirty="0">
              <a:solidFill>
                <a:srgbClr val="FF0000"/>
              </a:solidFill>
            </a:endParaRPr>
          </a:p>
          <a:p>
            <a:endParaRPr lang="en-US" baseline="0" dirty="0">
              <a:solidFill>
                <a:srgbClr val="FF0000"/>
              </a:solidFill>
            </a:endParaRPr>
          </a:p>
        </p:txBody>
      </p:sp>
      <p:sp>
        <p:nvSpPr>
          <p:cNvPr id="7" name="TextBox 6">
            <a:extLst>
              <a:ext uri="{FF2B5EF4-FFF2-40B4-BE49-F238E27FC236}">
                <a16:creationId xmlns:a16="http://schemas.microsoft.com/office/drawing/2014/main" id="{E08F657B-61AD-7AF7-DF5E-0D449E1D6B59}"/>
              </a:ext>
            </a:extLst>
          </p:cNvPr>
          <p:cNvSpPr txBox="1"/>
          <p:nvPr/>
        </p:nvSpPr>
        <p:spPr>
          <a:xfrm>
            <a:off x="285663" y="1070840"/>
            <a:ext cx="11625391" cy="993926"/>
          </a:xfrm>
          <a:prstGeom prst="rect">
            <a:avLst/>
          </a:prstGeom>
          <a:noFill/>
        </p:spPr>
        <p:txBody>
          <a:bodyPr wrap="square">
            <a:spAutoFit/>
          </a:bodyPr>
          <a:lstStyle/>
          <a:p>
            <a:pPr>
              <a:lnSpc>
                <a:spcPct val="107000"/>
              </a:lnSpc>
              <a:spcAft>
                <a:spcPts val="800"/>
              </a:spcAft>
            </a:pPr>
            <a:r>
              <a:rPr lang="en-US" sz="2800" dirty="0">
                <a:cs typeface="Times New Roman" panose="02020603050405020304" pitchFamily="18" charset="0"/>
              </a:rPr>
              <a:t>For site operations a communication plan is key to identify the responsibilities of each resource and keep all team members abreast of the progress. </a:t>
            </a:r>
          </a:p>
        </p:txBody>
      </p:sp>
      <p:sp>
        <p:nvSpPr>
          <p:cNvPr id="3" name="TextBox 2">
            <a:extLst>
              <a:ext uri="{FF2B5EF4-FFF2-40B4-BE49-F238E27FC236}">
                <a16:creationId xmlns:a16="http://schemas.microsoft.com/office/drawing/2014/main" id="{715DE3F9-F5D4-DD0D-3249-EA2A9638B527}"/>
              </a:ext>
            </a:extLst>
          </p:cNvPr>
          <p:cNvSpPr txBox="1"/>
          <p:nvPr/>
        </p:nvSpPr>
        <p:spPr>
          <a:xfrm>
            <a:off x="372766" y="2176085"/>
            <a:ext cx="11164800" cy="3724096"/>
          </a:xfrm>
          <a:prstGeom prst="rect">
            <a:avLst/>
          </a:prstGeom>
          <a:noFill/>
        </p:spPr>
        <p:txBody>
          <a:bodyPr wrap="square">
            <a:spAutoFit/>
          </a:bodyPr>
          <a:lstStyle/>
          <a:p>
            <a:pPr marL="285750" indent="-285750">
              <a:buFont typeface="Arial" panose="020B0604020202020204" pitchFamily="34" charset="0"/>
              <a:buChar char="•"/>
            </a:pPr>
            <a:r>
              <a:rPr lang="en-US" sz="2800" b="1" dirty="0"/>
              <a:t>Daily lookaheads </a:t>
            </a:r>
            <a:r>
              <a:rPr lang="en-US" sz="2800" dirty="0"/>
              <a:t>review discrete tasks, keep all parties updated</a:t>
            </a:r>
            <a:endParaRPr lang="en-US" sz="2800" b="1" dirty="0"/>
          </a:p>
          <a:p>
            <a:pPr marL="285750" indent="-285750">
              <a:buFont typeface="Arial" panose="020B0604020202020204" pitchFamily="34" charset="0"/>
              <a:buChar char="•"/>
            </a:pPr>
            <a:r>
              <a:rPr lang="en-US" sz="2800" b="1" dirty="0"/>
              <a:t>Reviewing </a:t>
            </a:r>
            <a:r>
              <a:rPr lang="en-US" sz="2800" dirty="0"/>
              <a:t>of risk assessment from Pre-Works</a:t>
            </a:r>
            <a:endParaRPr lang="en-US" sz="1200" dirty="0"/>
          </a:p>
          <a:p>
            <a:pPr marL="285750" indent="-285750">
              <a:buFont typeface="Arial" panose="020B0604020202020204" pitchFamily="34" charset="0"/>
              <a:buChar char="•"/>
            </a:pPr>
            <a:r>
              <a:rPr lang="en-US" sz="2800" b="1" dirty="0"/>
              <a:t>Monitoring for change </a:t>
            </a:r>
            <a:r>
              <a:rPr lang="en-US" sz="2800" dirty="0"/>
              <a:t>of relevant process conditions and variables such as environmental site conditions, pressures, temperatures, flowrates, levels in pipeline,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800" b="1" dirty="0"/>
              <a:t>Monitoring Physical conditions of personnel</a:t>
            </a:r>
            <a:r>
              <a:rPr lang="en-US" sz="2800" dirty="0"/>
              <a:t>: tracking heart rate, location, body temperature, oxygen levels, oxygen pressures </a:t>
            </a:r>
            <a:r>
              <a:rPr lang="en-US" sz="2800" dirty="0" err="1"/>
              <a:t>etc</a:t>
            </a:r>
            <a:endParaRPr lang="en-US" sz="2800" dirty="0"/>
          </a:p>
          <a:p>
            <a:pPr marL="285750" indent="-285750">
              <a:buFont typeface="Arial" panose="020B0604020202020204" pitchFamily="34" charset="0"/>
              <a:buChar char="•"/>
            </a:pPr>
            <a:r>
              <a:rPr lang="en-US" sz="2800" b="1" dirty="0"/>
              <a:t>Reassess and update RA </a:t>
            </a:r>
            <a:r>
              <a:rPr lang="en-US" sz="2800" dirty="0"/>
              <a:t>– Ensure new actions closeout </a:t>
            </a:r>
            <a:endParaRPr lang="en-TT" sz="2800" dirty="0"/>
          </a:p>
        </p:txBody>
      </p:sp>
    </p:spTree>
    <p:extLst>
      <p:ext uri="{BB962C8B-B14F-4D97-AF65-F5344CB8AC3E}">
        <p14:creationId xmlns:p14="http://schemas.microsoft.com/office/powerpoint/2010/main" val="19434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372766"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Phase 3: Mitigative/Preventative </a:t>
            </a:r>
            <a:endParaRPr lang="en-US" b="1" baseline="0" dirty="0">
              <a:solidFill>
                <a:srgbClr val="FF0000"/>
              </a:solidFill>
            </a:endParaRPr>
          </a:p>
          <a:p>
            <a:endParaRPr lang="en-US" baseline="0" dirty="0">
              <a:solidFill>
                <a:srgbClr val="FF0000"/>
              </a:solidFill>
            </a:endParaRPr>
          </a:p>
        </p:txBody>
      </p:sp>
      <p:sp>
        <p:nvSpPr>
          <p:cNvPr id="3" name="TextBox 2">
            <a:extLst>
              <a:ext uri="{FF2B5EF4-FFF2-40B4-BE49-F238E27FC236}">
                <a16:creationId xmlns:a16="http://schemas.microsoft.com/office/drawing/2014/main" id="{E5275692-2FF9-3A5F-C7E6-90256BDFC1A0}"/>
              </a:ext>
            </a:extLst>
          </p:cNvPr>
          <p:cNvSpPr txBox="1"/>
          <p:nvPr/>
        </p:nvSpPr>
        <p:spPr>
          <a:xfrm>
            <a:off x="296185" y="923969"/>
            <a:ext cx="11757991" cy="3570208"/>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800" b="1" dirty="0"/>
              <a:t>Elimination of any potential future hazardous events </a:t>
            </a:r>
            <a:r>
              <a:rPr lang="en-US" sz="2800" dirty="0"/>
              <a:t>from recurring (e.g. cease operations in the vicinity).</a:t>
            </a:r>
          </a:p>
          <a:p>
            <a:pPr marL="457200" indent="-457200">
              <a:spcAft>
                <a:spcPts val="1200"/>
              </a:spcAft>
              <a:buFont typeface="Arial" panose="020B0604020202020204" pitchFamily="34" charset="0"/>
              <a:buChar char="•"/>
            </a:pPr>
            <a:r>
              <a:rPr lang="en-US" sz="2800" b="1" dirty="0"/>
              <a:t>Assessment on situation </a:t>
            </a:r>
            <a:r>
              <a:rPr lang="en-US" sz="2800" dirty="0"/>
              <a:t>– Assemble all SMEs, TAs, key stakeholders</a:t>
            </a:r>
          </a:p>
          <a:p>
            <a:pPr marL="457200" indent="-457200">
              <a:spcAft>
                <a:spcPts val="1200"/>
              </a:spcAft>
              <a:buFont typeface="Arial" panose="020B0604020202020204" pitchFamily="34" charset="0"/>
              <a:buChar char="•"/>
            </a:pPr>
            <a:r>
              <a:rPr lang="en-US" sz="2800" b="1" dirty="0"/>
              <a:t>Implementation of ERP and contingency response plans </a:t>
            </a:r>
            <a:r>
              <a:rPr lang="en-US" sz="2800" dirty="0"/>
              <a:t>in a calm and controlled manner following the Responsibility, Accountability, Consulted and Informed (RACI) matrix. </a:t>
            </a:r>
          </a:p>
          <a:p>
            <a:pPr marL="457200" indent="-457200">
              <a:spcAft>
                <a:spcPts val="1200"/>
              </a:spcAft>
              <a:buFont typeface="Arial" panose="020B0604020202020204" pitchFamily="34" charset="0"/>
              <a:buChar char="•"/>
            </a:pPr>
            <a:r>
              <a:rPr lang="en-US" sz="2800" b="1" dirty="0"/>
              <a:t>Previous Drills </a:t>
            </a:r>
            <a:r>
              <a:rPr lang="en-US" sz="2800" dirty="0"/>
              <a:t>from the Pre-works phase should be familiar.</a:t>
            </a:r>
          </a:p>
        </p:txBody>
      </p:sp>
      <p:pic>
        <p:nvPicPr>
          <p:cNvPr id="6" name="Picture 5">
            <a:extLst>
              <a:ext uri="{FF2B5EF4-FFF2-40B4-BE49-F238E27FC236}">
                <a16:creationId xmlns:a16="http://schemas.microsoft.com/office/drawing/2014/main" id="{7AA2A31D-8F01-0D48-7239-87B9C378A93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11048" y="4490004"/>
            <a:ext cx="2630984" cy="1409768"/>
          </a:xfrm>
          <a:prstGeom prst="rect">
            <a:avLst/>
          </a:prstGeom>
        </p:spPr>
      </p:pic>
      <p:sp>
        <p:nvSpPr>
          <p:cNvPr id="9" name="TextBox 8">
            <a:extLst>
              <a:ext uri="{FF2B5EF4-FFF2-40B4-BE49-F238E27FC236}">
                <a16:creationId xmlns:a16="http://schemas.microsoft.com/office/drawing/2014/main" id="{E587D39A-586A-B0E2-ED95-5E652A67DF10}"/>
              </a:ext>
            </a:extLst>
          </p:cNvPr>
          <p:cNvSpPr txBox="1"/>
          <p:nvPr/>
        </p:nvSpPr>
        <p:spPr>
          <a:xfrm>
            <a:off x="296185" y="4423576"/>
            <a:ext cx="8087422" cy="1384995"/>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800" b="1" dirty="0"/>
              <a:t>Use of digital tools </a:t>
            </a:r>
            <a:r>
              <a:rPr lang="en-US" sz="2800" dirty="0"/>
              <a:t>during a ‘Live Emergency’ such as mobile updates, digital white boards, live visuals/audio tools during rescue efforts.</a:t>
            </a:r>
            <a:endParaRPr lang="en-TT" sz="2800" dirty="0"/>
          </a:p>
        </p:txBody>
      </p:sp>
    </p:spTree>
    <p:extLst>
      <p:ext uri="{BB962C8B-B14F-4D97-AF65-F5344CB8AC3E}">
        <p14:creationId xmlns:p14="http://schemas.microsoft.com/office/powerpoint/2010/main" val="250456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EBFAFD-856D-5F1F-2C29-522AEBE7421B}"/>
              </a:ext>
            </a:extLst>
          </p:cNvPr>
          <p:cNvSpPr txBox="1">
            <a:spLocks/>
          </p:cNvSpPr>
          <p:nvPr/>
        </p:nvSpPr>
        <p:spPr>
          <a:xfrm>
            <a:off x="372766"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Phase 4: Post Works</a:t>
            </a:r>
            <a:endParaRPr lang="en-US" b="1" baseline="0" dirty="0">
              <a:solidFill>
                <a:srgbClr val="FF0000"/>
              </a:solidFill>
            </a:endParaRPr>
          </a:p>
          <a:p>
            <a:endParaRPr lang="en-US" baseline="0" dirty="0">
              <a:solidFill>
                <a:srgbClr val="FF0000"/>
              </a:solidFill>
            </a:endParaRPr>
          </a:p>
        </p:txBody>
      </p:sp>
      <p:sp>
        <p:nvSpPr>
          <p:cNvPr id="7" name="TextBox 6">
            <a:extLst>
              <a:ext uri="{FF2B5EF4-FFF2-40B4-BE49-F238E27FC236}">
                <a16:creationId xmlns:a16="http://schemas.microsoft.com/office/drawing/2014/main" id="{E08F657B-61AD-7AF7-DF5E-0D449E1D6B59}"/>
              </a:ext>
            </a:extLst>
          </p:cNvPr>
          <p:cNvSpPr txBox="1"/>
          <p:nvPr/>
        </p:nvSpPr>
        <p:spPr>
          <a:xfrm>
            <a:off x="329214" y="1191403"/>
            <a:ext cx="11533571" cy="4836645"/>
          </a:xfrm>
          <a:prstGeom prst="rect">
            <a:avLst/>
          </a:prstGeom>
          <a:noFill/>
        </p:spPr>
        <p:txBody>
          <a:bodyPr wrap="square">
            <a:spAutoFit/>
          </a:bodyPr>
          <a:lstStyle/>
          <a:p>
            <a:pPr marL="457200" indent="-457200">
              <a:lnSpc>
                <a:spcPct val="107000"/>
              </a:lnSpc>
              <a:spcAft>
                <a:spcPts val="1200"/>
              </a:spcAft>
              <a:buFont typeface="Arial" panose="020B0604020202020204" pitchFamily="34" charset="0"/>
              <a:buChar char="•"/>
            </a:pPr>
            <a:r>
              <a:rPr lang="en-US" sz="2800" b="1" dirty="0">
                <a:ea typeface="Calibri" panose="020F0502020204030204" pitchFamily="34" charset="0"/>
                <a:cs typeface="Times New Roman" panose="02020603050405020304" pitchFamily="18" charset="0"/>
              </a:rPr>
              <a:t>Key learnings from this incident </a:t>
            </a:r>
            <a:r>
              <a:rPr lang="en-US" sz="2800" dirty="0">
                <a:ea typeface="Calibri" panose="020F0502020204030204" pitchFamily="34" charset="0"/>
                <a:cs typeface="Times New Roman" panose="02020603050405020304" pitchFamily="18" charset="0"/>
              </a:rPr>
              <a:t>are to capture the lessons and develop solutions to ensure this can be prevented.</a:t>
            </a:r>
          </a:p>
          <a:p>
            <a:pPr marL="457200" indent="-457200">
              <a:lnSpc>
                <a:spcPct val="107000"/>
              </a:lnSpc>
              <a:spcAft>
                <a:spcPts val="1200"/>
              </a:spcAft>
              <a:buFont typeface="Arial" panose="020B0604020202020204" pitchFamily="34" charset="0"/>
              <a:buChar char="•"/>
            </a:pPr>
            <a:r>
              <a:rPr lang="en-US" sz="2800" b="1" dirty="0">
                <a:ea typeface="Calibri" panose="020F0502020204030204" pitchFamily="34" charset="0"/>
                <a:cs typeface="Times New Roman" panose="02020603050405020304" pitchFamily="18" charset="0"/>
              </a:rPr>
              <a:t>Reviewing the accuracy of the risk assessment </a:t>
            </a:r>
            <a:r>
              <a:rPr lang="en-US" sz="2800" dirty="0">
                <a:ea typeface="Calibri" panose="020F0502020204030204" pitchFamily="34" charset="0"/>
                <a:cs typeface="Times New Roman" panose="02020603050405020304" pitchFamily="18" charset="0"/>
              </a:rPr>
              <a:t>includes identifying any gaps, root causes and lessons learnt.</a:t>
            </a:r>
          </a:p>
          <a:p>
            <a:pPr marL="457200" indent="-457200">
              <a:lnSpc>
                <a:spcPct val="107000"/>
              </a:lnSpc>
              <a:spcAft>
                <a:spcPts val="1200"/>
              </a:spcAft>
              <a:buFont typeface="Arial" panose="020B0604020202020204" pitchFamily="34" charset="0"/>
              <a:buChar char="•"/>
            </a:pPr>
            <a:r>
              <a:rPr lang="en-US" sz="2800" b="1" dirty="0">
                <a:ea typeface="Calibri" panose="020F0502020204030204" pitchFamily="34" charset="0"/>
                <a:cs typeface="Times New Roman" panose="02020603050405020304" pitchFamily="18" charset="0"/>
              </a:rPr>
              <a:t>Implementing continuous improvement </a:t>
            </a:r>
            <a:r>
              <a:rPr lang="en-US" sz="2800" dirty="0">
                <a:ea typeface="Calibri" panose="020F0502020204030204" pitchFamily="34" charset="0"/>
                <a:cs typeface="Times New Roman" panose="02020603050405020304" pitchFamily="18" charset="0"/>
              </a:rPr>
              <a:t>action plans to ensure we learnt from this mistake.</a:t>
            </a:r>
          </a:p>
          <a:p>
            <a:pPr marL="457200" indent="-457200">
              <a:lnSpc>
                <a:spcPct val="107000"/>
              </a:lnSpc>
              <a:spcAft>
                <a:spcPts val="1200"/>
              </a:spcAft>
              <a:buFont typeface="Arial" panose="020B0604020202020204" pitchFamily="34" charset="0"/>
              <a:buChar char="•"/>
            </a:pPr>
            <a:r>
              <a:rPr lang="en-US" sz="2800" b="1" dirty="0">
                <a:ea typeface="Calibri" panose="020F0502020204030204" pitchFamily="34" charset="0"/>
                <a:cs typeface="Times New Roman" panose="02020603050405020304" pitchFamily="18" charset="0"/>
              </a:rPr>
              <a:t>Update of process safety assets </a:t>
            </a:r>
            <a:r>
              <a:rPr lang="en-US" sz="2800" dirty="0">
                <a:ea typeface="Calibri" panose="020F0502020204030204" pitchFamily="34" charset="0"/>
                <a:cs typeface="Times New Roman" panose="02020603050405020304" pitchFamily="18" charset="0"/>
              </a:rPr>
              <a:t>to improve safety culture and future knowledge sharing. </a:t>
            </a:r>
          </a:p>
          <a:p>
            <a:pPr marL="457200" indent="-457200">
              <a:lnSpc>
                <a:spcPct val="107000"/>
              </a:lnSpc>
              <a:spcAft>
                <a:spcPts val="800"/>
              </a:spcAft>
              <a:buFontTx/>
              <a:buChar char="-"/>
            </a:pP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527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275692-2FF9-3A5F-C7E6-90256BDFC1A0}"/>
              </a:ext>
            </a:extLst>
          </p:cNvPr>
          <p:cNvSpPr txBox="1"/>
          <p:nvPr/>
        </p:nvSpPr>
        <p:spPr>
          <a:xfrm>
            <a:off x="427029" y="1088035"/>
            <a:ext cx="3803065" cy="4555093"/>
          </a:xfrm>
          <a:prstGeom prst="rect">
            <a:avLst/>
          </a:prstGeom>
          <a:noFill/>
        </p:spPr>
        <p:txBody>
          <a:bodyPr wrap="square">
            <a:spAutoFit/>
          </a:bodyPr>
          <a:lstStyle/>
          <a:p>
            <a:pPr>
              <a:spcAft>
                <a:spcPts val="1200"/>
              </a:spcAft>
            </a:pPr>
            <a:r>
              <a:rPr lang="en-TT" sz="2800" dirty="0">
                <a:effectLst/>
                <a:ea typeface="Calibri" panose="020F0502020204030204" pitchFamily="34" charset="0"/>
              </a:rPr>
              <a:t>Important to perform validation of the root cause of the incident before we can develop and implement solutions. </a:t>
            </a:r>
          </a:p>
          <a:p>
            <a:pPr>
              <a:spcAft>
                <a:spcPts val="1200"/>
              </a:spcAft>
            </a:pPr>
            <a:r>
              <a:rPr lang="en-TT" sz="2800" dirty="0">
                <a:effectLst/>
                <a:ea typeface="Calibri" panose="020F0502020204030204" pitchFamily="34" charset="0"/>
              </a:rPr>
              <a:t>This determines which gaps exist and where collectively the emphasis should be placed.</a:t>
            </a:r>
            <a:endParaRPr lang="en-TT" sz="2800" dirty="0"/>
          </a:p>
        </p:txBody>
      </p:sp>
      <p:pic>
        <p:nvPicPr>
          <p:cNvPr id="2" name="Picture 1">
            <a:extLst>
              <a:ext uri="{FF2B5EF4-FFF2-40B4-BE49-F238E27FC236}">
                <a16:creationId xmlns:a16="http://schemas.microsoft.com/office/drawing/2014/main" id="{F8CD9D66-DD16-B8B7-8361-7E912D192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4357" y="564209"/>
            <a:ext cx="7768398" cy="5308606"/>
          </a:xfrm>
          <a:prstGeom prst="rect">
            <a:avLst/>
          </a:prstGeom>
        </p:spPr>
      </p:pic>
      <p:sp>
        <p:nvSpPr>
          <p:cNvPr id="6" name="Title 1">
            <a:extLst>
              <a:ext uri="{FF2B5EF4-FFF2-40B4-BE49-F238E27FC236}">
                <a16:creationId xmlns:a16="http://schemas.microsoft.com/office/drawing/2014/main" id="{549D29F3-1879-55FB-11DF-AF0F3AC6EC9A}"/>
              </a:ext>
            </a:extLst>
          </p:cNvPr>
          <p:cNvSpPr txBox="1">
            <a:spLocks/>
          </p:cNvSpPr>
          <p:nvPr/>
        </p:nvSpPr>
        <p:spPr>
          <a:xfrm>
            <a:off x="221691"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Phase 4: Post Works</a:t>
            </a:r>
            <a:endParaRPr lang="en-US" b="1" baseline="0" dirty="0">
              <a:solidFill>
                <a:srgbClr val="FF0000"/>
              </a:solidFill>
            </a:endParaRPr>
          </a:p>
          <a:p>
            <a:endParaRPr lang="en-US" baseline="0" dirty="0">
              <a:solidFill>
                <a:srgbClr val="FF0000"/>
              </a:solidFill>
            </a:endParaRPr>
          </a:p>
        </p:txBody>
      </p:sp>
    </p:spTree>
    <p:extLst>
      <p:ext uri="{BB962C8B-B14F-4D97-AF65-F5344CB8AC3E}">
        <p14:creationId xmlns:p14="http://schemas.microsoft.com/office/powerpoint/2010/main" val="138202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8BEFEE-8D95-4F58-B5C5-BD576AD39022}"/>
              </a:ext>
            </a:extLst>
          </p:cNvPr>
          <p:cNvSpPr>
            <a:spLocks noGrp="1"/>
          </p:cNvSpPr>
          <p:nvPr>
            <p:ph idx="1"/>
          </p:nvPr>
        </p:nvSpPr>
        <p:spPr>
          <a:xfrm>
            <a:off x="6685304" y="2080667"/>
            <a:ext cx="5157216" cy="3773010"/>
          </a:xfrm>
        </p:spPr>
        <p:txBody>
          <a:bodyPr vert="horz" lIns="91440" tIns="45720" rIns="91440" bIns="45720" rtlCol="0" anchor="t">
            <a:normAutofit/>
          </a:bodyPr>
          <a:lstStyle/>
          <a:p>
            <a:pPr marL="0" indent="0">
              <a:buNone/>
            </a:pPr>
            <a:r>
              <a:rPr lang="en-US" altLang="en-US" sz="1600" b="0" i="1" dirty="0"/>
              <a:t>“</a:t>
            </a:r>
            <a:r>
              <a:rPr lang="en-US" altLang="en-US" sz="1600" b="1" i="1" dirty="0"/>
              <a:t>Our objective </a:t>
            </a:r>
            <a:r>
              <a:rPr lang="en-US" altLang="en-US" sz="1600" i="1" dirty="0"/>
              <a:t>is to</a:t>
            </a:r>
            <a:r>
              <a:rPr lang="en-US" sz="1600" i="1" dirty="0"/>
              <a:t> understand the organization’s expectations, concepts, goals and limitations, and implement the best solutions to sustain, maximize and protect your resources”</a:t>
            </a:r>
          </a:p>
          <a:p>
            <a:pPr marL="0" indent="0">
              <a:buNone/>
            </a:pPr>
            <a:endParaRPr lang="en-US" sz="1500" b="1" dirty="0"/>
          </a:p>
          <a:p>
            <a:pPr marL="457200" indent="-457200">
              <a:buClr>
                <a:schemeClr val="accent1"/>
              </a:buClr>
              <a:buFont typeface="Wingdings" panose="05000000000000000000" pitchFamily="2" charset="2"/>
              <a:buChar char="Ø"/>
            </a:pPr>
            <a:r>
              <a:rPr lang="en-US" sz="1600" b="1" dirty="0"/>
              <a:t>Project Management Expertise</a:t>
            </a:r>
          </a:p>
          <a:p>
            <a:pPr marL="457200" indent="-457200">
              <a:buClr>
                <a:schemeClr val="accent1"/>
              </a:buClr>
              <a:buFont typeface="Wingdings" panose="05000000000000000000" pitchFamily="2" charset="2"/>
              <a:buChar char="Ø"/>
            </a:pPr>
            <a:r>
              <a:rPr lang="en-US" sz="1600" b="1" dirty="0"/>
              <a:t>Support to Brownfield facility modification projects and Greenfield integration projects</a:t>
            </a:r>
            <a:endParaRPr lang="en-US" sz="1600" b="1" dirty="0">
              <a:cs typeface="Calibri"/>
            </a:endParaRPr>
          </a:p>
          <a:p>
            <a:pPr marL="457200" indent="-457200">
              <a:buClr>
                <a:schemeClr val="accent1"/>
              </a:buClr>
              <a:buFont typeface="Wingdings" panose="05000000000000000000" pitchFamily="2" charset="2"/>
              <a:buChar char="Ø"/>
            </a:pPr>
            <a:r>
              <a:rPr lang="en-US" sz="1600" b="1" dirty="0"/>
              <a:t>Workflow development</a:t>
            </a:r>
          </a:p>
          <a:p>
            <a:pPr marL="457200" indent="-457200">
              <a:buClr>
                <a:schemeClr val="accent1"/>
              </a:buClr>
              <a:buFont typeface="Wingdings" panose="05000000000000000000" pitchFamily="2" charset="2"/>
              <a:buChar char="Ø"/>
            </a:pPr>
            <a:r>
              <a:rPr lang="en-US" sz="1600" b="1" dirty="0">
                <a:cs typeface="Calibri"/>
              </a:rPr>
              <a:t>Cost Estimation</a:t>
            </a:r>
          </a:p>
          <a:p>
            <a:pPr marL="457200" marR="334645" indent="-457200">
              <a:buClr>
                <a:schemeClr val="accent1"/>
              </a:buClr>
              <a:buFont typeface="Wingdings" panose="05000000000000000000" pitchFamily="2" charset="2"/>
              <a:buChar char="Ø"/>
              <a:tabLst>
                <a:tab pos="495300" algn="l"/>
              </a:tabLst>
            </a:pPr>
            <a:r>
              <a:rPr lang="en-US" sz="1600" b="1" dirty="0"/>
              <a:t>Customized business management solutions</a:t>
            </a:r>
            <a:endParaRPr lang="en-TT" sz="1600" dirty="0">
              <a:cs typeface="Calibri" panose="020F0502020204030204"/>
            </a:endParaRPr>
          </a:p>
        </p:txBody>
      </p:sp>
      <p:sp>
        <p:nvSpPr>
          <p:cNvPr id="4" name="Slide Number Placeholder 3">
            <a:extLst>
              <a:ext uri="{FF2B5EF4-FFF2-40B4-BE49-F238E27FC236}">
                <a16:creationId xmlns:a16="http://schemas.microsoft.com/office/drawing/2014/main" id="{A67188F8-D4E9-4558-AA5F-E184B314DF16}"/>
              </a:ext>
            </a:extLst>
          </p:cNvPr>
          <p:cNvSpPr>
            <a:spLocks noGrp="1"/>
          </p:cNvSpPr>
          <p:nvPr>
            <p:ph type="sldNum" sz="quarter" idx="12"/>
          </p:nvPr>
        </p:nvSpPr>
        <p:spPr>
          <a:xfrm>
            <a:off x="10260418" y="6356350"/>
            <a:ext cx="1096429" cy="365125"/>
          </a:xfrm>
        </p:spPr>
        <p:txBody>
          <a:bodyPr>
            <a:normAutofit/>
          </a:bodyPr>
          <a:lstStyle/>
          <a:p>
            <a:pPr>
              <a:spcAft>
                <a:spcPts val="600"/>
              </a:spcAft>
            </a:pPr>
            <a:fld id="{68DD4679-6062-497C-8EF0-63915CA22952}" type="slidenum">
              <a:rPr lang="en-US">
                <a:solidFill>
                  <a:schemeClr val="bg1">
                    <a:alpha val="80000"/>
                  </a:schemeClr>
                </a:solidFill>
              </a:rPr>
              <a:pPr>
                <a:spcAft>
                  <a:spcPts val="600"/>
                </a:spcAft>
              </a:pPr>
              <a:t>2</a:t>
            </a:fld>
            <a:endParaRPr lang="en-US">
              <a:solidFill>
                <a:schemeClr val="bg1">
                  <a:alpha val="80000"/>
                </a:schemeClr>
              </a:solidFill>
            </a:endParaRPr>
          </a:p>
        </p:txBody>
      </p:sp>
      <p:sp>
        <p:nvSpPr>
          <p:cNvPr id="11" name="Title 6">
            <a:extLst>
              <a:ext uri="{FF2B5EF4-FFF2-40B4-BE49-F238E27FC236}">
                <a16:creationId xmlns:a16="http://schemas.microsoft.com/office/drawing/2014/main" id="{8719B3CF-7CDF-4AA4-A521-D5EBF8F18462}"/>
              </a:ext>
            </a:extLst>
          </p:cNvPr>
          <p:cNvSpPr txBox="1">
            <a:spLocks/>
          </p:cNvSpPr>
          <p:nvPr/>
        </p:nvSpPr>
        <p:spPr>
          <a:xfrm>
            <a:off x="1503014" y="1167844"/>
            <a:ext cx="4668257" cy="909437"/>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00" b="1" dirty="0"/>
          </a:p>
          <a:p>
            <a:r>
              <a:rPr lang="en-US" sz="3700" b="1" dirty="0"/>
              <a:t>Shamrock HSE </a:t>
            </a:r>
            <a:endParaRPr lang="en-TT" sz="3700" b="1" dirty="0"/>
          </a:p>
        </p:txBody>
      </p:sp>
      <p:sp>
        <p:nvSpPr>
          <p:cNvPr id="13" name="Content Placeholder 12">
            <a:extLst>
              <a:ext uri="{FF2B5EF4-FFF2-40B4-BE49-F238E27FC236}">
                <a16:creationId xmlns:a16="http://schemas.microsoft.com/office/drawing/2014/main" id="{29489C6B-E5C3-4FD5-B1F9-0A085C24E32A}"/>
              </a:ext>
            </a:extLst>
          </p:cNvPr>
          <p:cNvSpPr txBox="1">
            <a:spLocks/>
          </p:cNvSpPr>
          <p:nvPr/>
        </p:nvSpPr>
        <p:spPr>
          <a:xfrm>
            <a:off x="-340121" y="2053005"/>
            <a:ext cx="6360852" cy="35485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Clr>
                <a:schemeClr val="accent1"/>
              </a:buClr>
              <a:buNone/>
            </a:pPr>
            <a:r>
              <a:rPr lang="en-US" sz="1400" b="0" i="1" dirty="0"/>
              <a:t>“</a:t>
            </a:r>
            <a:r>
              <a:rPr lang="en-US" sz="1600" b="1" i="1" dirty="0"/>
              <a:t>Our Mission </a:t>
            </a:r>
            <a:r>
              <a:rPr lang="en-US" sz="1600" b="0" i="1" dirty="0"/>
              <a:t>is to provide Customer Focused Solutions leveraging our HSE Engineering Expertise and Innovative Technology.”</a:t>
            </a:r>
          </a:p>
          <a:p>
            <a:pPr marL="914400" lvl="2" indent="0">
              <a:buClr>
                <a:schemeClr val="accent1"/>
              </a:buClr>
              <a:buNone/>
            </a:pPr>
            <a:endParaRPr lang="en-US" altLang="en-US" sz="1500" b="1" dirty="0"/>
          </a:p>
          <a:p>
            <a:pPr marL="1200150" lvl="2" indent="-285750">
              <a:buClr>
                <a:schemeClr val="accent1"/>
              </a:buClr>
              <a:buFont typeface="Wingdings" panose="05000000000000000000" pitchFamily="2" charset="2"/>
              <a:buChar char="Ø"/>
            </a:pPr>
            <a:r>
              <a:rPr lang="en-US" altLang="en-US" sz="1500" b="1" dirty="0"/>
              <a:t>Process Hazard Analysis (PHA) Studies. </a:t>
            </a:r>
          </a:p>
          <a:p>
            <a:pPr marL="1200150" lvl="2" indent="-285750">
              <a:buClr>
                <a:schemeClr val="accent1"/>
              </a:buClr>
              <a:buFont typeface="Wingdings" panose="05000000000000000000" pitchFamily="2" charset="2"/>
              <a:buChar char="Ø"/>
            </a:pPr>
            <a:r>
              <a:rPr lang="en-US" altLang="en-US" sz="1500" b="1" dirty="0"/>
              <a:t>Process Safety Engineering Services, Start-up and Commissioning support.  </a:t>
            </a:r>
          </a:p>
          <a:p>
            <a:pPr marL="1200150" lvl="2" indent="-285750">
              <a:buClr>
                <a:schemeClr val="accent1"/>
              </a:buClr>
              <a:buFont typeface="Wingdings" panose="05000000000000000000" pitchFamily="2" charset="2"/>
              <a:buChar char="Ø"/>
            </a:pPr>
            <a:r>
              <a:rPr lang="en-US" altLang="en-US" sz="1500" b="1" dirty="0"/>
              <a:t>Quantitative Risk Assessments, Emergency Systems Survivability Assessment, Environmental Impact Assessments.</a:t>
            </a:r>
          </a:p>
          <a:p>
            <a:pPr marL="1200150" lvl="2" indent="-285750">
              <a:buClr>
                <a:schemeClr val="accent1"/>
              </a:buClr>
              <a:buFont typeface="Wingdings" panose="05000000000000000000" pitchFamily="2" charset="2"/>
              <a:buChar char="Ø"/>
            </a:pPr>
            <a:r>
              <a:rPr lang="en-US" altLang="en-US" sz="1500" b="1" dirty="0"/>
              <a:t>Process Safety Layout studies, Hazardous area classification, PSV verification, Flare sizing and assessment, Layer of Protection (LOPA), Structural Failure Analysis and Dropped Objects Studies. </a:t>
            </a:r>
          </a:p>
          <a:p>
            <a:pPr marL="1200150" lvl="2" indent="-285750">
              <a:buClr>
                <a:schemeClr val="accent1"/>
              </a:buClr>
              <a:buFont typeface="Wingdings" panose="05000000000000000000" pitchFamily="2" charset="2"/>
              <a:buChar char="Ø"/>
            </a:pPr>
            <a:r>
              <a:rPr lang="en-US" altLang="en-US" sz="1500" b="1" dirty="0"/>
              <a:t>Dispersion Modelling and Fire, Blast and Explosion Analysis.</a:t>
            </a:r>
          </a:p>
          <a:p>
            <a:pPr marL="1200150" lvl="2" indent="-285750">
              <a:buClr>
                <a:schemeClr val="accent1"/>
              </a:buClr>
              <a:buFont typeface="Wingdings" panose="05000000000000000000" pitchFamily="2" charset="2"/>
              <a:buChar char="Ø"/>
            </a:pPr>
            <a:r>
              <a:rPr lang="en-US" altLang="en-US" sz="1500" b="1" dirty="0"/>
              <a:t>Safety Critical Elements and Performance Standards development. </a:t>
            </a:r>
          </a:p>
          <a:p>
            <a:pPr marL="1200150" lvl="2" indent="-285750">
              <a:buClr>
                <a:schemeClr val="accent1"/>
              </a:buClr>
              <a:buFont typeface="Wingdings" panose="05000000000000000000" pitchFamily="2" charset="2"/>
              <a:buChar char="Ø"/>
            </a:pPr>
            <a:r>
              <a:rPr lang="en-US" altLang="en-US" sz="1500" b="1" dirty="0"/>
              <a:t>Carbon and Air Pollution Impact Studies with Renewable Energy  Integration Assessments </a:t>
            </a:r>
          </a:p>
        </p:txBody>
      </p:sp>
      <p:pic>
        <p:nvPicPr>
          <p:cNvPr id="19" name="Picture 18">
            <a:extLst>
              <a:ext uri="{FF2B5EF4-FFF2-40B4-BE49-F238E27FC236}">
                <a16:creationId xmlns:a16="http://schemas.microsoft.com/office/drawing/2014/main" id="{360F2997-5D83-468E-ADB8-49D1A9635272}"/>
              </a:ext>
            </a:extLst>
          </p:cNvPr>
          <p:cNvPicPr>
            <a:picLocks noChangeAspect="1"/>
          </p:cNvPicPr>
          <p:nvPr/>
        </p:nvPicPr>
        <p:blipFill rotWithShape="1">
          <a:blip r:embed="rId2"/>
          <a:srcRect t="6679" r="-2" b="15287"/>
          <a:stretch/>
        </p:blipFill>
        <p:spPr>
          <a:xfrm>
            <a:off x="10068431" y="5793366"/>
            <a:ext cx="2123569" cy="1108247"/>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9" name="Title 6">
            <a:extLst>
              <a:ext uri="{FF2B5EF4-FFF2-40B4-BE49-F238E27FC236}">
                <a16:creationId xmlns:a16="http://schemas.microsoft.com/office/drawing/2014/main" id="{4D13C246-46F1-75A4-D28A-C9CB8D8D52A0}"/>
              </a:ext>
            </a:extLst>
          </p:cNvPr>
          <p:cNvSpPr txBox="1">
            <a:spLocks/>
          </p:cNvSpPr>
          <p:nvPr/>
        </p:nvSpPr>
        <p:spPr>
          <a:xfrm>
            <a:off x="7591120" y="1382998"/>
            <a:ext cx="4668257" cy="716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b="1" dirty="0">
                <a:solidFill>
                  <a:schemeClr val="accent1"/>
                </a:solidFill>
              </a:rPr>
              <a:t>Arkulus Solutions</a:t>
            </a:r>
            <a:endParaRPr lang="en-TT" sz="3700" b="1" dirty="0">
              <a:solidFill>
                <a:schemeClr val="accent1"/>
              </a:solidFill>
            </a:endParaRPr>
          </a:p>
        </p:txBody>
      </p:sp>
      <p:pic>
        <p:nvPicPr>
          <p:cNvPr id="14" name="Picture 2" descr="Image result for shamrock">
            <a:extLst>
              <a:ext uri="{FF2B5EF4-FFF2-40B4-BE49-F238E27FC236}">
                <a16:creationId xmlns:a16="http://schemas.microsoft.com/office/drawing/2014/main" id="{859492B8-B6F7-C582-5ADF-08C6E0C90E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78" y="1146831"/>
            <a:ext cx="763772" cy="76698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20" descr="Shape&#10;&#10;Description automatically generated">
            <a:extLst>
              <a:ext uri="{FF2B5EF4-FFF2-40B4-BE49-F238E27FC236}">
                <a16:creationId xmlns:a16="http://schemas.microsoft.com/office/drawing/2014/main" id="{CA4F158E-29C8-8E6D-5ED7-5DDF895213A4}"/>
              </a:ext>
            </a:extLst>
          </p:cNvPr>
          <p:cNvPicPr>
            <a:picLocks noChangeAspect="1"/>
          </p:cNvPicPr>
          <p:nvPr/>
        </p:nvPicPr>
        <p:blipFill>
          <a:blip r:embed="rId4"/>
          <a:stretch>
            <a:fillRect/>
          </a:stretch>
        </p:blipFill>
        <p:spPr>
          <a:xfrm>
            <a:off x="6685304" y="1184382"/>
            <a:ext cx="829209" cy="829209"/>
          </a:xfrm>
          <a:prstGeom prst="rect">
            <a:avLst/>
          </a:prstGeom>
        </p:spPr>
      </p:pic>
      <p:sp>
        <p:nvSpPr>
          <p:cNvPr id="24" name="Title 23">
            <a:extLst>
              <a:ext uri="{FF2B5EF4-FFF2-40B4-BE49-F238E27FC236}">
                <a16:creationId xmlns:a16="http://schemas.microsoft.com/office/drawing/2014/main" id="{460CEB6A-2114-7784-4A61-0B8A75D4D5B7}"/>
              </a:ext>
            </a:extLst>
          </p:cNvPr>
          <p:cNvSpPr>
            <a:spLocks noGrp="1"/>
          </p:cNvSpPr>
          <p:nvPr>
            <p:ph type="title"/>
          </p:nvPr>
        </p:nvSpPr>
        <p:spPr/>
        <p:txBody>
          <a:bodyPr/>
          <a:lstStyle/>
          <a:p>
            <a:r>
              <a:rPr lang="en-GB" dirty="0"/>
              <a:t>         </a:t>
            </a:r>
            <a:endParaRPr lang="en-TT" dirty="0"/>
          </a:p>
        </p:txBody>
      </p:sp>
    </p:spTree>
    <p:extLst>
      <p:ext uri="{BB962C8B-B14F-4D97-AF65-F5344CB8AC3E}">
        <p14:creationId xmlns:p14="http://schemas.microsoft.com/office/powerpoint/2010/main" val="721945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CD3156-ECE6-8FBC-E833-FD4787A9E322}"/>
              </a:ext>
            </a:extLst>
          </p:cNvPr>
          <p:cNvSpPr txBox="1">
            <a:spLocks/>
          </p:cNvSpPr>
          <p:nvPr/>
        </p:nvSpPr>
        <p:spPr>
          <a:xfrm>
            <a:off x="372766" y="26917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Conclusions</a:t>
            </a:r>
            <a:endParaRPr lang="en-US" b="1" baseline="0" dirty="0">
              <a:solidFill>
                <a:srgbClr val="FF0000"/>
              </a:solidFill>
            </a:endParaRPr>
          </a:p>
          <a:p>
            <a:endParaRPr lang="en-US" baseline="0" dirty="0">
              <a:solidFill>
                <a:srgbClr val="FF0000"/>
              </a:solidFill>
            </a:endParaRPr>
          </a:p>
        </p:txBody>
      </p:sp>
      <p:sp>
        <p:nvSpPr>
          <p:cNvPr id="5" name="TextBox 4">
            <a:extLst>
              <a:ext uri="{FF2B5EF4-FFF2-40B4-BE49-F238E27FC236}">
                <a16:creationId xmlns:a16="http://schemas.microsoft.com/office/drawing/2014/main" id="{1F69ED98-2638-5ACD-F856-EE3CDA4A87DF}"/>
              </a:ext>
            </a:extLst>
          </p:cNvPr>
          <p:cNvSpPr txBox="1"/>
          <p:nvPr/>
        </p:nvSpPr>
        <p:spPr>
          <a:xfrm>
            <a:off x="372766" y="934054"/>
            <a:ext cx="11705330" cy="4989892"/>
          </a:xfrm>
          <a:prstGeom prst="rect">
            <a:avLst/>
          </a:prstGeom>
          <a:noFill/>
        </p:spPr>
        <p:txBody>
          <a:bodyPr wrap="square">
            <a:spAutoFit/>
          </a:bodyPr>
          <a:lstStyle/>
          <a:p>
            <a:pPr algn="just">
              <a:lnSpc>
                <a:spcPct val="107000"/>
              </a:lnSpc>
              <a:spcAft>
                <a:spcPts val="1200"/>
              </a:spcAft>
            </a:pPr>
            <a:r>
              <a:rPr lang="en-TT" sz="2800" dirty="0">
                <a:ea typeface="Calibri" panose="020F0502020204030204" pitchFamily="34" charset="0"/>
                <a:cs typeface="Times New Roman" panose="02020603050405020304" pitchFamily="18" charset="0"/>
              </a:rPr>
              <a:t>The following tools &amp; techniques can address the gaps in risk assessment:</a:t>
            </a:r>
          </a:p>
          <a:p>
            <a:pPr marL="457200" indent="-457200" algn="just">
              <a:lnSpc>
                <a:spcPct val="107000"/>
              </a:lnSpc>
              <a:spcAft>
                <a:spcPts val="1200"/>
              </a:spcAft>
              <a:buFont typeface="Arial" panose="020B0604020202020204" pitchFamily="34" charset="0"/>
              <a:buChar char="•"/>
            </a:pPr>
            <a:r>
              <a:rPr lang="en-TT" sz="2800" dirty="0">
                <a:effectLst/>
                <a:ea typeface="Calibri" panose="020F0502020204030204" pitchFamily="34" charset="0"/>
                <a:cs typeface="Times New Roman" panose="02020603050405020304" pitchFamily="18" charset="0"/>
              </a:rPr>
              <a:t>Use correct Process safety management tools and processes: Safety Critical Task Analysis, Human Factors Risk Assessment, methodology for contractor capability assessment, procedure for issuing permits for emergency response, Emergency Drills, Safety Critical Equipment listings/deployment etc. to ensure risks are ALARP. </a:t>
            </a:r>
          </a:p>
          <a:p>
            <a:pPr marL="457200" indent="-457200" algn="just">
              <a:lnSpc>
                <a:spcPct val="107000"/>
              </a:lnSpc>
              <a:spcAft>
                <a:spcPts val="1200"/>
              </a:spcAft>
              <a:buFont typeface="Arial" panose="020B0604020202020204" pitchFamily="34" charset="0"/>
              <a:buChar char="•"/>
            </a:pPr>
            <a:r>
              <a:rPr lang="en-TT" sz="2800" dirty="0">
                <a:effectLst/>
                <a:ea typeface="Calibri" panose="020F0502020204030204" pitchFamily="34" charset="0"/>
                <a:cs typeface="Times New Roman" panose="02020603050405020304" pitchFamily="18" charset="0"/>
              </a:rPr>
              <a:t>Use Technologies including spatial modelling, thermal/laser imaging inspections, unmanned vehicles and others, pressure/temperature/flow monitors</a:t>
            </a:r>
            <a:r>
              <a:rPr lang="en-TT" sz="2800" dirty="0">
                <a:ea typeface="Calibri" panose="020F0502020204030204" pitchFamily="34" charset="0"/>
                <a:cs typeface="Times New Roman" panose="02020603050405020304" pitchFamily="18" charset="0"/>
              </a:rPr>
              <a:t> </a:t>
            </a:r>
            <a:r>
              <a:rPr lang="en-TT" sz="2800" dirty="0">
                <a:effectLst/>
                <a:ea typeface="Calibri" panose="020F0502020204030204" pitchFamily="34" charset="0"/>
                <a:cs typeface="Times New Roman" panose="02020603050405020304" pitchFamily="18" charset="0"/>
              </a:rPr>
              <a:t>to mitigate risks in day-to-day operations by facilitating comprehensive and timely analyses and diagnoses.</a:t>
            </a:r>
          </a:p>
        </p:txBody>
      </p:sp>
    </p:spTree>
    <p:extLst>
      <p:ext uri="{BB962C8B-B14F-4D97-AF65-F5344CB8AC3E}">
        <p14:creationId xmlns:p14="http://schemas.microsoft.com/office/powerpoint/2010/main" val="356397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CD3156-ECE6-8FBC-E833-FD4787A9E322}"/>
              </a:ext>
            </a:extLst>
          </p:cNvPr>
          <p:cNvSpPr txBox="1">
            <a:spLocks/>
          </p:cNvSpPr>
          <p:nvPr/>
        </p:nvSpPr>
        <p:spPr>
          <a:xfrm>
            <a:off x="372766"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Conclusions</a:t>
            </a:r>
            <a:endParaRPr lang="en-US" b="1" baseline="0" dirty="0">
              <a:solidFill>
                <a:srgbClr val="FF0000"/>
              </a:solidFill>
            </a:endParaRPr>
          </a:p>
          <a:p>
            <a:endParaRPr lang="en-US" baseline="0" dirty="0">
              <a:solidFill>
                <a:srgbClr val="FF0000"/>
              </a:solidFill>
            </a:endParaRPr>
          </a:p>
        </p:txBody>
      </p:sp>
      <p:sp>
        <p:nvSpPr>
          <p:cNvPr id="7" name="TextBox 6">
            <a:extLst>
              <a:ext uri="{FF2B5EF4-FFF2-40B4-BE49-F238E27FC236}">
                <a16:creationId xmlns:a16="http://schemas.microsoft.com/office/drawing/2014/main" id="{B45C39EB-20B4-5B01-9AF1-CD0D341321A4}"/>
              </a:ext>
            </a:extLst>
          </p:cNvPr>
          <p:cNvSpPr txBox="1"/>
          <p:nvPr/>
        </p:nvSpPr>
        <p:spPr>
          <a:xfrm>
            <a:off x="372766" y="1102095"/>
            <a:ext cx="11093015" cy="5169428"/>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TT" sz="2800" dirty="0">
                <a:effectLst/>
                <a:ea typeface="Calibri" panose="020F0502020204030204" pitchFamily="34" charset="0"/>
                <a:cs typeface="Times New Roman" panose="02020603050405020304" pitchFamily="18" charset="0"/>
              </a:rPr>
              <a:t>Embrace a robust communication plan can also help provide closer feedback and may help prevent personnel from exposure to potential hazards being created by changing variables. </a:t>
            </a:r>
          </a:p>
          <a:p>
            <a:pPr marL="342900" indent="-342900" algn="just">
              <a:lnSpc>
                <a:spcPct val="107000"/>
              </a:lnSpc>
              <a:spcAft>
                <a:spcPts val="800"/>
              </a:spcAft>
              <a:buFont typeface="Arial" panose="020B0604020202020204" pitchFamily="34" charset="0"/>
              <a:buChar char="•"/>
            </a:pPr>
            <a:r>
              <a:rPr lang="en-TT" sz="2800" dirty="0">
                <a:effectLst/>
                <a:ea typeface="Calibri" panose="020F0502020204030204" pitchFamily="34" charset="0"/>
                <a:cs typeface="Times New Roman" panose="02020603050405020304" pitchFamily="18" charset="0"/>
              </a:rPr>
              <a:t>Perform Regular reviews and audits by independent 3rd parties.</a:t>
            </a:r>
          </a:p>
          <a:p>
            <a:pPr marL="342900" indent="-342900" algn="just">
              <a:lnSpc>
                <a:spcPct val="107000"/>
              </a:lnSpc>
              <a:spcAft>
                <a:spcPts val="800"/>
              </a:spcAft>
              <a:buFont typeface="Arial" panose="020B0604020202020204" pitchFamily="34" charset="0"/>
              <a:buChar char="•"/>
            </a:pPr>
            <a:r>
              <a:rPr lang="en-TT" sz="2800" dirty="0">
                <a:effectLst/>
                <a:ea typeface="Calibri" panose="020F0502020204030204" pitchFamily="34" charset="0"/>
                <a:cs typeface="Times New Roman" panose="02020603050405020304" pitchFamily="18" charset="0"/>
              </a:rPr>
              <a:t>Utilize New technologies exploited such as Big Data, analytics, mobile applications, cloud computing, enterprise resource planning, Governance, Risk, and Compliance (GRC) systems, are very important for risk management.</a:t>
            </a:r>
            <a:r>
              <a:rPr lang="en-TT" sz="2800" b="1" dirty="0">
                <a:effectLst/>
                <a:ea typeface="Calibri" panose="020F0502020204030204" pitchFamily="34" charset="0"/>
                <a:cs typeface="Times New Roman" panose="02020603050405020304" pitchFamily="18" charset="0"/>
              </a:rPr>
              <a:t> </a:t>
            </a:r>
            <a:endParaRPr lang="en-TT" sz="28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TT" sz="18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TT" sz="1800" dirty="0">
              <a:effectLst/>
              <a:ea typeface="Calibri" panose="020F0502020204030204" pitchFamily="34" charset="0"/>
              <a:cs typeface="Times New Roman" panose="02020603050405020304" pitchFamily="18" charset="0"/>
            </a:endParaRPr>
          </a:p>
          <a:p>
            <a:pPr algn="just">
              <a:lnSpc>
                <a:spcPct val="107000"/>
              </a:lnSpc>
              <a:spcAft>
                <a:spcPts val="800"/>
              </a:spcAft>
            </a:pPr>
            <a:endParaRPr lang="en-TT" sz="1800" dirty="0">
              <a:effectLst/>
              <a:ea typeface="Calibri" panose="020F0502020204030204" pitchFamily="34" charset="0"/>
              <a:cs typeface="Times New Roman" panose="02020603050405020304" pitchFamily="18" charset="0"/>
            </a:endParaRPr>
          </a:p>
        </p:txBody>
      </p:sp>
      <p:pic>
        <p:nvPicPr>
          <p:cNvPr id="13" name="Picture 2" descr="Image result for auditing">
            <a:extLst>
              <a:ext uri="{FF2B5EF4-FFF2-40B4-BE49-F238E27FC236}">
                <a16:creationId xmlns:a16="http://schemas.microsoft.com/office/drawing/2014/main" id="{F5FD08F1-357E-1392-2239-F878E6D54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505" y="4628985"/>
            <a:ext cx="3190638" cy="136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51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9830B-5A10-ECAC-35DB-9B2FD234C6D0}"/>
              </a:ext>
            </a:extLst>
          </p:cNvPr>
          <p:cNvSpPr txBox="1"/>
          <p:nvPr/>
        </p:nvSpPr>
        <p:spPr>
          <a:xfrm>
            <a:off x="290856" y="1088035"/>
            <a:ext cx="11328620" cy="3816429"/>
          </a:xfrm>
          <a:prstGeom prst="rect">
            <a:avLst/>
          </a:prstGeom>
          <a:noFill/>
        </p:spPr>
        <p:txBody>
          <a:bodyPr wrap="square">
            <a:spAutoFit/>
          </a:bodyPr>
          <a:lstStyle/>
          <a:p>
            <a:pPr marL="457200" indent="-457200">
              <a:buFont typeface="Arial" panose="020B0604020202020204" pitchFamily="34" charset="0"/>
              <a:buChar char="•"/>
            </a:pPr>
            <a:r>
              <a:rPr lang="en-TT" sz="2800" dirty="0">
                <a:effectLst/>
                <a:ea typeface="Calibri" panose="020F0502020204030204" pitchFamily="34" charset="0"/>
              </a:rPr>
              <a:t>Purse an Enterprise-Wide Risk Management (EWRM) system will aid organizations in accessing cascade risks it covers many different aspects of strategy /operations/ projects/unforeseen risks including the interlinkages between the different risk levels and the strength of those interlinkages.</a:t>
            </a:r>
          </a:p>
          <a:p>
            <a:pPr marL="457200" indent="-457200">
              <a:buFont typeface="Arial" panose="020B0604020202020204" pitchFamily="34" charset="0"/>
              <a:buChar char="•"/>
            </a:pPr>
            <a:endParaRPr lang="en-TT" sz="2800" dirty="0">
              <a:ea typeface="Calibri" panose="020F0502020204030204" pitchFamily="34" charset="0"/>
            </a:endParaRPr>
          </a:p>
          <a:p>
            <a:pPr marL="457200" indent="-457200">
              <a:buFont typeface="Arial" panose="020B0604020202020204" pitchFamily="34" charset="0"/>
              <a:buChar char="•"/>
            </a:pPr>
            <a:r>
              <a:rPr lang="en-TT" sz="2800" dirty="0">
                <a:ea typeface="Calibri" panose="020F0502020204030204" pitchFamily="34" charset="0"/>
              </a:rPr>
              <a:t>Mobilize a</a:t>
            </a:r>
            <a:r>
              <a:rPr lang="en-TT" sz="2800" dirty="0">
                <a:effectLst/>
                <a:ea typeface="Calibri" panose="020F0502020204030204" pitchFamily="34" charset="0"/>
              </a:rPr>
              <a:t> resource such as a ‘Risk Engineer’ to </a:t>
            </a:r>
            <a:r>
              <a:rPr lang="en-TT" sz="2800" dirty="0">
                <a:ea typeface="Calibri" panose="020F0502020204030204" pitchFamily="34" charset="0"/>
              </a:rPr>
              <a:t>provide risk leadership, continuous improvement and </a:t>
            </a:r>
            <a:r>
              <a:rPr lang="en-TT" sz="2800" dirty="0">
                <a:effectLst/>
                <a:ea typeface="Calibri" panose="020F0502020204030204" pitchFamily="34" charset="0"/>
              </a:rPr>
              <a:t>reduce the gaps in industrial risk assessment</a:t>
            </a:r>
            <a:endParaRPr lang="en-TT" dirty="0">
              <a:latin typeface="Times New Roman" panose="02020603050405020304" pitchFamily="18" charset="0"/>
            </a:endParaRPr>
          </a:p>
          <a:p>
            <a:endParaRPr lang="en-TT" dirty="0"/>
          </a:p>
        </p:txBody>
      </p:sp>
      <p:sp>
        <p:nvSpPr>
          <p:cNvPr id="7" name="Title 1">
            <a:extLst>
              <a:ext uri="{FF2B5EF4-FFF2-40B4-BE49-F238E27FC236}">
                <a16:creationId xmlns:a16="http://schemas.microsoft.com/office/drawing/2014/main" id="{1C56903A-84A4-0463-4217-C0E2A4FF64EB}"/>
              </a:ext>
            </a:extLst>
          </p:cNvPr>
          <p:cNvSpPr txBox="1">
            <a:spLocks/>
          </p:cNvSpPr>
          <p:nvPr/>
        </p:nvSpPr>
        <p:spPr>
          <a:xfrm>
            <a:off x="372766" y="3248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Conclusions</a:t>
            </a:r>
            <a:endParaRPr lang="en-US" b="1" baseline="0" dirty="0">
              <a:solidFill>
                <a:srgbClr val="FF0000"/>
              </a:solidFill>
            </a:endParaRPr>
          </a:p>
          <a:p>
            <a:endParaRPr lang="en-US" baseline="0" dirty="0">
              <a:solidFill>
                <a:srgbClr val="FF0000"/>
              </a:solidFill>
            </a:endParaRPr>
          </a:p>
        </p:txBody>
      </p:sp>
      <p:pic>
        <p:nvPicPr>
          <p:cNvPr id="9" name="Picture 8" descr="A picture containing food&#10;&#10;Description automatically generated">
            <a:extLst>
              <a:ext uri="{FF2B5EF4-FFF2-40B4-BE49-F238E27FC236}">
                <a16:creationId xmlns:a16="http://schemas.microsoft.com/office/drawing/2014/main" id="{DAFCA0CE-0796-BBB8-BD19-BE301F11584E}"/>
              </a:ext>
            </a:extLst>
          </p:cNvPr>
          <p:cNvPicPr>
            <a:picLocks noChangeAspect="1"/>
          </p:cNvPicPr>
          <p:nvPr/>
        </p:nvPicPr>
        <p:blipFill>
          <a:blip r:embed="rId2"/>
          <a:stretch>
            <a:fillRect/>
          </a:stretch>
        </p:blipFill>
        <p:spPr>
          <a:xfrm>
            <a:off x="9343909" y="4194463"/>
            <a:ext cx="2044888" cy="1896469"/>
          </a:xfrm>
          <a:prstGeom prst="rect">
            <a:avLst/>
          </a:prstGeom>
        </p:spPr>
      </p:pic>
      <p:pic>
        <p:nvPicPr>
          <p:cNvPr id="11" name="Picture 2" descr="Image result for leadership">
            <a:extLst>
              <a:ext uri="{FF2B5EF4-FFF2-40B4-BE49-F238E27FC236}">
                <a16:creationId xmlns:a16="http://schemas.microsoft.com/office/drawing/2014/main" id="{7456E33D-EFA9-59A8-61E9-5CCF292C4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555" y="4318147"/>
            <a:ext cx="2473655" cy="16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8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Introduction – identifying </a:t>
            </a:r>
            <a:r>
              <a:rPr lang="en-US" b="1" dirty="0">
                <a:solidFill>
                  <a:srgbClr val="FF0000"/>
                </a:solidFill>
              </a:rPr>
              <a:t>and managing risk</a:t>
            </a:r>
            <a:r>
              <a:rPr lang="en-US" baseline="0" dirty="0">
                <a:solidFill>
                  <a:srgbClr val="FF0000"/>
                </a:solidFill>
              </a:rPr>
              <a:t> </a:t>
            </a:r>
          </a:p>
        </p:txBody>
      </p:sp>
      <p:sp>
        <p:nvSpPr>
          <p:cNvPr id="3" name="Text Placeholder 15"/>
          <p:cNvSpPr txBox="1">
            <a:spLocks/>
          </p:cNvSpPr>
          <p:nvPr/>
        </p:nvSpPr>
        <p:spPr>
          <a:xfrm>
            <a:off x="406400" y="1264457"/>
            <a:ext cx="11164800" cy="991189"/>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ts val="0"/>
              </a:spcBef>
            </a:pPr>
            <a:r>
              <a:rPr lang="en-GB" baseline="0" dirty="0"/>
              <a:t>How do we currently manage our risk exposure across the process industry?</a:t>
            </a:r>
          </a:p>
          <a:p>
            <a:pPr marL="0">
              <a:spcBef>
                <a:spcPts val="0"/>
              </a:spcBef>
            </a:pPr>
            <a:endParaRPr lang="en-GB" dirty="0"/>
          </a:p>
          <a:p>
            <a:endParaRPr lang="en-GB" baseline="0" dirty="0">
              <a:solidFill>
                <a:srgbClr val="50534A"/>
              </a:solidFill>
            </a:endParaRPr>
          </a:p>
          <a:p>
            <a:endParaRPr lang="en-GB" baseline="0" dirty="0">
              <a:solidFill>
                <a:srgbClr val="50534A"/>
              </a:solidFill>
            </a:endParaRPr>
          </a:p>
        </p:txBody>
      </p:sp>
      <p:pic>
        <p:nvPicPr>
          <p:cNvPr id="27" name="Picture 26" descr="Shape&#10;&#10;Description automatically generated with medium confidence">
            <a:extLst>
              <a:ext uri="{FF2B5EF4-FFF2-40B4-BE49-F238E27FC236}">
                <a16:creationId xmlns:a16="http://schemas.microsoft.com/office/drawing/2014/main" id="{83EA86F3-1934-B04E-6BD3-E12121D61B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39997" y="2094701"/>
            <a:ext cx="3305175" cy="3295650"/>
          </a:xfrm>
          <a:prstGeom prst="rect">
            <a:avLst/>
          </a:prstGeom>
        </p:spPr>
      </p:pic>
      <p:pic>
        <p:nvPicPr>
          <p:cNvPr id="5" name="Picture 4">
            <a:extLst>
              <a:ext uri="{FF2B5EF4-FFF2-40B4-BE49-F238E27FC236}">
                <a16:creationId xmlns:a16="http://schemas.microsoft.com/office/drawing/2014/main" id="{2F6B40C2-15FC-1B18-6EEE-0EE55424931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456778" y="1951821"/>
            <a:ext cx="4013438" cy="3982084"/>
          </a:xfrm>
          <a:prstGeom prst="rect">
            <a:avLst/>
          </a:prstGeom>
        </p:spPr>
      </p:pic>
    </p:spTree>
    <p:extLst>
      <p:ext uri="{BB962C8B-B14F-4D97-AF65-F5344CB8AC3E}">
        <p14:creationId xmlns:p14="http://schemas.microsoft.com/office/powerpoint/2010/main" val="276658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Frameworks for Risk </a:t>
            </a:r>
            <a:r>
              <a:rPr lang="en-US" b="1" dirty="0">
                <a:solidFill>
                  <a:srgbClr val="FF0000"/>
                </a:solidFill>
              </a:rPr>
              <a:t>M</a:t>
            </a:r>
            <a:r>
              <a:rPr lang="en-US" b="1" baseline="0" dirty="0">
                <a:solidFill>
                  <a:srgbClr val="FF0000"/>
                </a:solidFill>
              </a:rPr>
              <a:t>anagement</a:t>
            </a:r>
            <a:endParaRPr lang="en-US" baseline="0" dirty="0">
              <a:solidFill>
                <a:srgbClr val="FF0000"/>
              </a:solidFill>
            </a:endParaRPr>
          </a:p>
        </p:txBody>
      </p:sp>
      <p:sp>
        <p:nvSpPr>
          <p:cNvPr id="3" name="Text Placeholder 15"/>
          <p:cNvSpPr txBox="1">
            <a:spLocks/>
          </p:cNvSpPr>
          <p:nvPr/>
        </p:nvSpPr>
        <p:spPr>
          <a:xfrm>
            <a:off x="406400" y="1264457"/>
            <a:ext cx="11164800" cy="991189"/>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ts val="0"/>
              </a:spcBef>
            </a:pPr>
            <a:r>
              <a:rPr lang="en-US" dirty="0"/>
              <a:t>- Compliance with Standards:  Applicable regulations, standards, codes, and other requirements issued by HSE Executive / National Governments, International Standards and Organization’s policies and procedures.</a:t>
            </a:r>
            <a:endParaRPr lang="en-GB" dirty="0"/>
          </a:p>
          <a:p>
            <a:endParaRPr lang="en-GB" baseline="0" dirty="0">
              <a:solidFill>
                <a:srgbClr val="50534A"/>
              </a:solidFill>
            </a:endParaRPr>
          </a:p>
          <a:p>
            <a:endParaRPr lang="en-GB" baseline="0" dirty="0">
              <a:solidFill>
                <a:srgbClr val="50534A"/>
              </a:solidFill>
            </a:endParaRPr>
          </a:p>
        </p:txBody>
      </p:sp>
      <p:pic>
        <p:nvPicPr>
          <p:cNvPr id="11" name="Picture 10" descr="A picture containing newspaper, truck, sitting, yellow&#10;&#10;Description automatically generated">
            <a:extLst>
              <a:ext uri="{FF2B5EF4-FFF2-40B4-BE49-F238E27FC236}">
                <a16:creationId xmlns:a16="http://schemas.microsoft.com/office/drawing/2014/main" id="{C161ABFA-2855-8EB3-DAC8-F7519D005D5F}"/>
              </a:ext>
            </a:extLst>
          </p:cNvPr>
          <p:cNvPicPr>
            <a:picLocks noChangeAspect="1"/>
          </p:cNvPicPr>
          <p:nvPr/>
        </p:nvPicPr>
        <p:blipFill>
          <a:blip r:embed="rId2"/>
          <a:stretch>
            <a:fillRect/>
          </a:stretch>
        </p:blipFill>
        <p:spPr>
          <a:xfrm>
            <a:off x="9723790" y="4768650"/>
            <a:ext cx="1595380" cy="1106130"/>
          </a:xfrm>
          <a:prstGeom prst="rect">
            <a:avLst/>
          </a:prstGeom>
        </p:spPr>
      </p:pic>
      <p:pic>
        <p:nvPicPr>
          <p:cNvPr id="13" name="Picture 12" descr="A yellow sign with black text&#10;&#10;Description automatically generated">
            <a:extLst>
              <a:ext uri="{FF2B5EF4-FFF2-40B4-BE49-F238E27FC236}">
                <a16:creationId xmlns:a16="http://schemas.microsoft.com/office/drawing/2014/main" id="{308BE96A-2C07-02CA-6354-AF5B4C007D5C}"/>
              </a:ext>
            </a:extLst>
          </p:cNvPr>
          <p:cNvPicPr>
            <a:picLocks noChangeAspect="1"/>
          </p:cNvPicPr>
          <p:nvPr/>
        </p:nvPicPr>
        <p:blipFill>
          <a:blip r:embed="rId3"/>
          <a:stretch>
            <a:fillRect/>
          </a:stretch>
        </p:blipFill>
        <p:spPr>
          <a:xfrm>
            <a:off x="5988800" y="4769880"/>
            <a:ext cx="2943225" cy="1104900"/>
          </a:xfrm>
          <a:prstGeom prst="rect">
            <a:avLst/>
          </a:prstGeom>
        </p:spPr>
      </p:pic>
      <p:sp>
        <p:nvSpPr>
          <p:cNvPr id="19" name="Text Placeholder 15">
            <a:extLst>
              <a:ext uri="{FF2B5EF4-FFF2-40B4-BE49-F238E27FC236}">
                <a16:creationId xmlns:a16="http://schemas.microsoft.com/office/drawing/2014/main" id="{B4269FAD-3585-70B5-C027-100928EFD41D}"/>
              </a:ext>
            </a:extLst>
          </p:cNvPr>
          <p:cNvSpPr txBox="1">
            <a:spLocks/>
          </p:cNvSpPr>
          <p:nvPr/>
        </p:nvSpPr>
        <p:spPr>
          <a:xfrm>
            <a:off x="406400" y="2786763"/>
            <a:ext cx="9813841" cy="1284474"/>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ts val="0"/>
              </a:spcBef>
            </a:pPr>
            <a:r>
              <a:rPr lang="en-TT" u="sng" dirty="0"/>
              <a:t>Examples:</a:t>
            </a:r>
            <a:r>
              <a:rPr lang="en-TT" dirty="0"/>
              <a:t> </a:t>
            </a:r>
          </a:p>
          <a:p>
            <a:pPr marL="0">
              <a:spcBef>
                <a:spcPts val="0"/>
              </a:spcBef>
            </a:pPr>
            <a:endParaRPr lang="en-TT" sz="1000" dirty="0"/>
          </a:p>
          <a:p>
            <a:pPr marL="0">
              <a:spcBef>
                <a:spcPts val="0"/>
              </a:spcBef>
            </a:pPr>
            <a:r>
              <a:rPr lang="en-TT" dirty="0"/>
              <a:t>ISO 31000:2018 Risk Management</a:t>
            </a:r>
          </a:p>
          <a:p>
            <a:pPr marL="0">
              <a:spcBef>
                <a:spcPts val="0"/>
              </a:spcBef>
            </a:pPr>
            <a:r>
              <a:rPr lang="en-TT" dirty="0"/>
              <a:t>IEC 31010:2019 - Risk Management - Risk assessment techniques</a:t>
            </a:r>
          </a:p>
          <a:p>
            <a:pPr marL="0">
              <a:spcBef>
                <a:spcPts val="0"/>
              </a:spcBef>
            </a:pPr>
            <a:r>
              <a:rPr lang="en-TT" dirty="0"/>
              <a:t>IEC 61882 - HAZOP Studies</a:t>
            </a:r>
          </a:p>
          <a:p>
            <a:pPr marL="0" indent="0">
              <a:spcBef>
                <a:spcPts val="0"/>
              </a:spcBef>
            </a:pPr>
            <a:endParaRPr lang="en-TT" sz="1800" dirty="0"/>
          </a:p>
          <a:p>
            <a:pPr marL="0" indent="0">
              <a:spcBef>
                <a:spcPts val="0"/>
              </a:spcBef>
            </a:pPr>
            <a:r>
              <a:rPr lang="en-TT" sz="1800" dirty="0">
                <a:effectLst/>
                <a:latin typeface="Times New Roman" panose="02020603050405020304" pitchFamily="18" charset="0"/>
                <a:ea typeface="Calibri" panose="020F0502020204030204" pitchFamily="34" charset="0"/>
              </a:rPr>
              <a:t> </a:t>
            </a:r>
          </a:p>
          <a:p>
            <a:pPr marL="0" indent="0">
              <a:spcBef>
                <a:spcPts val="0"/>
              </a:spcBef>
            </a:pPr>
            <a:r>
              <a:rPr lang="en-TT" sz="1800" dirty="0">
                <a:effectLst/>
                <a:latin typeface="Times New Roman" panose="02020603050405020304" pitchFamily="18" charset="0"/>
                <a:ea typeface="Calibri" panose="020F0502020204030204" pitchFamily="34" charset="0"/>
              </a:rPr>
              <a:t> </a:t>
            </a:r>
            <a:endParaRPr lang="en-GB" baseline="0" dirty="0"/>
          </a:p>
        </p:txBody>
      </p:sp>
    </p:spTree>
    <p:extLst>
      <p:ext uri="{BB962C8B-B14F-4D97-AF65-F5344CB8AC3E}">
        <p14:creationId xmlns:p14="http://schemas.microsoft.com/office/powerpoint/2010/main" val="30256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501257"/>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Risk Management Systems</a:t>
            </a:r>
            <a:endParaRPr lang="en-US" baseline="0" dirty="0">
              <a:solidFill>
                <a:srgbClr val="FF0000"/>
              </a:solidFill>
            </a:endParaRPr>
          </a:p>
        </p:txBody>
      </p:sp>
      <p:sp>
        <p:nvSpPr>
          <p:cNvPr id="3" name="Text Placeholder 15"/>
          <p:cNvSpPr txBox="1">
            <a:spLocks/>
          </p:cNvSpPr>
          <p:nvPr/>
        </p:nvSpPr>
        <p:spPr>
          <a:xfrm>
            <a:off x="406399" y="1104056"/>
            <a:ext cx="11306333" cy="1643507"/>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ts val="0"/>
              </a:spcBef>
            </a:pPr>
            <a:r>
              <a:rPr lang="en-US" dirty="0"/>
              <a:t>Ensure the appropriate safeguards, mitigations and elements of contingency planning are in place to protect our workplace activities on any industrial site, generally setting risk tolerances to as low as reasonably practicable - ALARP Principle:</a:t>
            </a:r>
            <a:endParaRPr lang="en-GB" baseline="0" dirty="0">
              <a:solidFill>
                <a:srgbClr val="50534A"/>
              </a:solidFill>
            </a:endParaRPr>
          </a:p>
        </p:txBody>
      </p:sp>
      <p:pic>
        <p:nvPicPr>
          <p:cNvPr id="4" name="Picture 3" descr="Diagram&#10;&#10;Description automatically generated">
            <a:extLst>
              <a:ext uri="{FF2B5EF4-FFF2-40B4-BE49-F238E27FC236}">
                <a16:creationId xmlns:a16="http://schemas.microsoft.com/office/drawing/2014/main" id="{9679E91E-9DB7-2A86-F0F9-5D8DBE546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32" y="2745150"/>
            <a:ext cx="3789594" cy="2848393"/>
          </a:xfrm>
          <a:prstGeom prst="rect">
            <a:avLst/>
          </a:prstGeom>
        </p:spPr>
      </p:pic>
      <p:pic>
        <p:nvPicPr>
          <p:cNvPr id="5" name="Picture 4" descr="Diagram&#10;&#10;Description automatically generated">
            <a:extLst>
              <a:ext uri="{FF2B5EF4-FFF2-40B4-BE49-F238E27FC236}">
                <a16:creationId xmlns:a16="http://schemas.microsoft.com/office/drawing/2014/main" id="{A9BE28D6-C52E-CE6F-53FE-FCD8781EE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68" y="2687148"/>
            <a:ext cx="6710658" cy="3355329"/>
          </a:xfrm>
          <a:prstGeom prst="rect">
            <a:avLst/>
          </a:prstGeom>
        </p:spPr>
      </p:pic>
    </p:spTree>
    <p:extLst>
      <p:ext uri="{BB962C8B-B14F-4D97-AF65-F5344CB8AC3E}">
        <p14:creationId xmlns:p14="http://schemas.microsoft.com/office/powerpoint/2010/main" val="345293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Conducting Risk Assess</a:t>
            </a:r>
            <a:r>
              <a:rPr lang="en-US" b="1" dirty="0">
                <a:solidFill>
                  <a:srgbClr val="FF0000"/>
                </a:solidFill>
              </a:rPr>
              <a:t>ments</a:t>
            </a:r>
            <a:endParaRPr lang="en-US" baseline="0" dirty="0">
              <a:solidFill>
                <a:srgbClr val="FF0000"/>
              </a:solidFill>
            </a:endParaRPr>
          </a:p>
        </p:txBody>
      </p:sp>
      <p:sp>
        <p:nvSpPr>
          <p:cNvPr id="3" name="Text Placeholder 15"/>
          <p:cNvSpPr txBox="1">
            <a:spLocks/>
          </p:cNvSpPr>
          <p:nvPr/>
        </p:nvSpPr>
        <p:spPr>
          <a:xfrm>
            <a:off x="406400" y="1186655"/>
            <a:ext cx="10009809" cy="642146"/>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a:spcBef>
                <a:spcPts val="0"/>
              </a:spcBef>
            </a:pPr>
            <a:r>
              <a:rPr lang="en-US" dirty="0"/>
              <a:t>Which Type of Risk Assessment Approach should we perform?  </a:t>
            </a:r>
            <a:endParaRPr lang="en-GB" baseline="0" dirty="0">
              <a:solidFill>
                <a:srgbClr val="50534A"/>
              </a:solidFill>
            </a:endParaRPr>
          </a:p>
        </p:txBody>
      </p:sp>
      <p:pic>
        <p:nvPicPr>
          <p:cNvPr id="7" name="Picture 6">
            <a:extLst>
              <a:ext uri="{FF2B5EF4-FFF2-40B4-BE49-F238E27FC236}">
                <a16:creationId xmlns:a16="http://schemas.microsoft.com/office/drawing/2014/main" id="{9389CF3A-E983-EFB9-E3F1-BDBAE527E53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407081" y="2578776"/>
            <a:ext cx="4289943" cy="2897305"/>
          </a:xfrm>
          <a:prstGeom prst="rect">
            <a:avLst/>
          </a:prstGeom>
        </p:spPr>
      </p:pic>
      <p:sp>
        <p:nvSpPr>
          <p:cNvPr id="12" name="TextBox 11">
            <a:extLst>
              <a:ext uri="{FF2B5EF4-FFF2-40B4-BE49-F238E27FC236}">
                <a16:creationId xmlns:a16="http://schemas.microsoft.com/office/drawing/2014/main" id="{3EA52344-2318-B1B0-D009-E1BBCD97E57A}"/>
              </a:ext>
            </a:extLst>
          </p:cNvPr>
          <p:cNvSpPr txBox="1"/>
          <p:nvPr/>
        </p:nvSpPr>
        <p:spPr>
          <a:xfrm>
            <a:off x="350741" y="1712143"/>
            <a:ext cx="8053788" cy="3083921"/>
          </a:xfrm>
          <a:prstGeom prst="rect">
            <a:avLst/>
          </a:prstGeom>
          <a:noFill/>
        </p:spPr>
        <p:txBody>
          <a:bodyPr wrap="square">
            <a:spAutoFit/>
          </a:bodyPr>
          <a:lstStyle/>
          <a:p>
            <a:pPr indent="-228600">
              <a:lnSpc>
                <a:spcPct val="90000"/>
              </a:lnSpc>
            </a:pPr>
            <a:r>
              <a:rPr lang="en-TT" sz="2800" b="1" dirty="0"/>
              <a:t>Qualitative &amp; Semi-Quantitative Risk Assessments:</a:t>
            </a:r>
          </a:p>
          <a:p>
            <a:pPr marL="228600" indent="-457200">
              <a:lnSpc>
                <a:spcPct val="90000"/>
              </a:lnSpc>
              <a:buFont typeface="Arial" panose="020B0604020202020204" pitchFamily="34" charset="0"/>
              <a:buChar char="•"/>
            </a:pPr>
            <a:r>
              <a:rPr lang="en-TT" sz="2800" dirty="0"/>
              <a:t>What-if Analysis, Job Hazard Analysis (JHA)</a:t>
            </a:r>
          </a:p>
          <a:p>
            <a:pPr marL="228600" indent="-457200">
              <a:lnSpc>
                <a:spcPct val="90000"/>
              </a:lnSpc>
              <a:buFont typeface="Arial" panose="020B0604020202020204" pitchFamily="34" charset="0"/>
              <a:buChar char="•"/>
            </a:pPr>
            <a:r>
              <a:rPr lang="en-TT" sz="2800" dirty="0"/>
              <a:t>Hazard Identification Study (HAZID)</a:t>
            </a:r>
          </a:p>
          <a:p>
            <a:pPr marL="228600" indent="-457200">
              <a:lnSpc>
                <a:spcPct val="90000"/>
              </a:lnSpc>
              <a:buFont typeface="Arial" panose="020B0604020202020204" pitchFamily="34" charset="0"/>
              <a:buChar char="•"/>
            </a:pPr>
            <a:r>
              <a:rPr lang="en-TT" sz="2800" dirty="0"/>
              <a:t>Hazard and Operability (HAZOP) studies</a:t>
            </a:r>
          </a:p>
          <a:p>
            <a:pPr marL="228600" indent="-457200">
              <a:lnSpc>
                <a:spcPct val="90000"/>
              </a:lnSpc>
              <a:buFont typeface="Arial" panose="020B0604020202020204" pitchFamily="34" charset="0"/>
              <a:buChar char="•"/>
            </a:pPr>
            <a:r>
              <a:rPr lang="en-TT" sz="2800" dirty="0"/>
              <a:t>Layer of Protection Analysis (LOPA)</a:t>
            </a:r>
          </a:p>
          <a:p>
            <a:pPr marL="228600" indent="-457200">
              <a:lnSpc>
                <a:spcPct val="90000"/>
              </a:lnSpc>
              <a:buFont typeface="Arial" panose="020B0604020202020204" pitchFamily="34" charset="0"/>
              <a:buChar char="•"/>
            </a:pPr>
            <a:r>
              <a:rPr lang="en-TT" sz="2800" dirty="0"/>
              <a:t>Failure Mode and Effect Analysis (FMEA)</a:t>
            </a:r>
          </a:p>
          <a:p>
            <a:pPr>
              <a:lnSpc>
                <a:spcPct val="90000"/>
              </a:lnSpc>
            </a:pPr>
            <a:endParaRPr lang="en-TT" sz="2800" dirty="0"/>
          </a:p>
          <a:p>
            <a:endParaRPr lang="en-TT" dirty="0">
              <a:latin typeface="Times New Roman" panose="02020603050405020304" pitchFamily="18" charset="0"/>
            </a:endParaRPr>
          </a:p>
        </p:txBody>
      </p:sp>
      <p:sp>
        <p:nvSpPr>
          <p:cNvPr id="14" name="TextBox 13">
            <a:extLst>
              <a:ext uri="{FF2B5EF4-FFF2-40B4-BE49-F238E27FC236}">
                <a16:creationId xmlns:a16="http://schemas.microsoft.com/office/drawing/2014/main" id="{C299FE80-C873-A922-6724-C64A50384DC8}"/>
              </a:ext>
            </a:extLst>
          </p:cNvPr>
          <p:cNvSpPr txBox="1"/>
          <p:nvPr/>
        </p:nvSpPr>
        <p:spPr>
          <a:xfrm>
            <a:off x="406400" y="4148483"/>
            <a:ext cx="7116417" cy="1643527"/>
          </a:xfrm>
          <a:prstGeom prst="rect">
            <a:avLst/>
          </a:prstGeom>
          <a:noFill/>
        </p:spPr>
        <p:txBody>
          <a:bodyPr wrap="square">
            <a:spAutoFit/>
          </a:bodyPr>
          <a:lstStyle/>
          <a:p>
            <a:pPr indent="-228600">
              <a:lnSpc>
                <a:spcPct val="90000"/>
              </a:lnSpc>
            </a:pPr>
            <a:r>
              <a:rPr lang="en-TT" sz="2800" b="1" dirty="0"/>
              <a:t>Fully Quantitative Risk Assessments:</a:t>
            </a:r>
          </a:p>
          <a:p>
            <a:pPr indent="-228600">
              <a:lnSpc>
                <a:spcPct val="90000"/>
              </a:lnSpc>
              <a:buFont typeface="Arial" panose="020B0604020202020204" pitchFamily="34" charset="0"/>
              <a:buChar char="•"/>
            </a:pPr>
            <a:r>
              <a:rPr lang="en-TT" sz="2800" dirty="0"/>
              <a:t>Quantitative Risk Assessment (QRA) </a:t>
            </a:r>
          </a:p>
          <a:p>
            <a:pPr indent="-228600">
              <a:lnSpc>
                <a:spcPct val="90000"/>
              </a:lnSpc>
              <a:buFont typeface="Arial" panose="020B0604020202020204" pitchFamily="34" charset="0"/>
              <a:buChar char="•"/>
            </a:pPr>
            <a:r>
              <a:rPr lang="en-TT" sz="2800" dirty="0"/>
              <a:t>Probability Risk Analysis (PRA), </a:t>
            </a:r>
          </a:p>
          <a:p>
            <a:pPr indent="-228600">
              <a:lnSpc>
                <a:spcPct val="90000"/>
              </a:lnSpc>
              <a:buFont typeface="Arial" panose="020B0604020202020204" pitchFamily="34" charset="0"/>
              <a:buChar char="•"/>
            </a:pPr>
            <a:r>
              <a:rPr lang="en-TT" sz="2800" dirty="0"/>
              <a:t>Quantitative Scenario Analysis (QSA)</a:t>
            </a:r>
          </a:p>
        </p:txBody>
      </p:sp>
    </p:spTree>
    <p:extLst>
      <p:ext uri="{BB962C8B-B14F-4D97-AF65-F5344CB8AC3E}">
        <p14:creationId xmlns:p14="http://schemas.microsoft.com/office/powerpoint/2010/main" val="132781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400"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baseline="0" dirty="0">
                <a:solidFill>
                  <a:srgbClr val="FF0000"/>
                </a:solidFill>
              </a:rPr>
              <a:t>Conducting Risk Assess</a:t>
            </a:r>
            <a:r>
              <a:rPr lang="en-US" b="1" dirty="0">
                <a:solidFill>
                  <a:srgbClr val="FF0000"/>
                </a:solidFill>
              </a:rPr>
              <a:t>ments</a:t>
            </a:r>
            <a:endParaRPr lang="en-US" baseline="0" dirty="0">
              <a:solidFill>
                <a:srgbClr val="FF0000"/>
              </a:solidFill>
            </a:endParaRPr>
          </a:p>
        </p:txBody>
      </p:sp>
      <p:sp>
        <p:nvSpPr>
          <p:cNvPr id="5" name="TextBox 4">
            <a:extLst>
              <a:ext uri="{FF2B5EF4-FFF2-40B4-BE49-F238E27FC236}">
                <a16:creationId xmlns:a16="http://schemas.microsoft.com/office/drawing/2014/main" id="{EC31A0CE-3FBE-3581-41FB-60AFEAD72970}"/>
              </a:ext>
            </a:extLst>
          </p:cNvPr>
          <p:cNvSpPr txBox="1"/>
          <p:nvPr/>
        </p:nvSpPr>
        <p:spPr>
          <a:xfrm>
            <a:off x="533620" y="1265932"/>
            <a:ext cx="10787931" cy="954107"/>
          </a:xfrm>
          <a:prstGeom prst="rect">
            <a:avLst/>
          </a:prstGeom>
          <a:noFill/>
        </p:spPr>
        <p:txBody>
          <a:bodyPr wrap="square">
            <a:spAutoFit/>
          </a:bodyPr>
          <a:lstStyle/>
          <a:p>
            <a:r>
              <a:rPr lang="en-TT" sz="2800" b="1" i="0" dirty="0">
                <a:solidFill>
                  <a:srgbClr val="192327"/>
                </a:solidFill>
                <a:effectLst/>
              </a:rPr>
              <a:t>Risk Assessment </a:t>
            </a:r>
            <a:r>
              <a:rPr lang="en-TT" sz="2800" b="1" dirty="0">
                <a:solidFill>
                  <a:srgbClr val="192327"/>
                </a:solidFill>
              </a:rPr>
              <a:t>P</a:t>
            </a:r>
            <a:r>
              <a:rPr lang="en-TT" sz="2800" b="1" i="0" dirty="0">
                <a:solidFill>
                  <a:srgbClr val="192327"/>
                </a:solidFill>
                <a:effectLst/>
              </a:rPr>
              <a:t>roportionality</a:t>
            </a:r>
            <a:r>
              <a:rPr lang="en-TT" sz="2800" b="0" i="0" dirty="0">
                <a:solidFill>
                  <a:srgbClr val="192327"/>
                </a:solidFill>
                <a:effectLst/>
              </a:rPr>
              <a:t>: T</a:t>
            </a:r>
            <a:r>
              <a:rPr lang="en-TT" sz="2800" dirty="0">
                <a:effectLst/>
                <a:ea typeface="Calibri" panose="020F0502020204030204" pitchFamily="34" charset="0"/>
              </a:rPr>
              <a:t>he degree of detail in the risk assessment should be </a:t>
            </a:r>
            <a:r>
              <a:rPr lang="en-TT" sz="2800" dirty="0">
                <a:ea typeface="Calibri" panose="020F0502020204030204" pitchFamily="34" charset="0"/>
              </a:rPr>
              <a:t>aligned</a:t>
            </a:r>
            <a:r>
              <a:rPr lang="en-TT" sz="2800" dirty="0">
                <a:effectLst/>
                <a:ea typeface="Calibri" panose="020F0502020204030204" pitchFamily="34" charset="0"/>
              </a:rPr>
              <a:t> to the level of the intrinsic hazard(s).</a:t>
            </a:r>
            <a:endParaRPr lang="en-TT" sz="2800" dirty="0"/>
          </a:p>
        </p:txBody>
      </p:sp>
      <p:pic>
        <p:nvPicPr>
          <p:cNvPr id="11" name="Picture 10">
            <a:extLst>
              <a:ext uri="{FF2B5EF4-FFF2-40B4-BE49-F238E27FC236}">
                <a16:creationId xmlns:a16="http://schemas.microsoft.com/office/drawing/2014/main" id="{695E8707-92FB-F5A8-48F6-F5E495E896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6951" y="2898185"/>
            <a:ext cx="3885537" cy="2914152"/>
          </a:xfrm>
          <a:prstGeom prst="rect">
            <a:avLst/>
          </a:prstGeom>
        </p:spPr>
      </p:pic>
      <p:pic>
        <p:nvPicPr>
          <p:cNvPr id="16" name="Picture 15">
            <a:extLst>
              <a:ext uri="{FF2B5EF4-FFF2-40B4-BE49-F238E27FC236}">
                <a16:creationId xmlns:a16="http://schemas.microsoft.com/office/drawing/2014/main" id="{8796058C-7AFB-9161-06DD-65C25FDC6FB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48509" y="2898185"/>
            <a:ext cx="4155882" cy="2901812"/>
          </a:xfrm>
          <a:prstGeom prst="rect">
            <a:avLst/>
          </a:prstGeom>
        </p:spPr>
      </p:pic>
      <p:sp>
        <p:nvSpPr>
          <p:cNvPr id="19" name="TextBox 18">
            <a:extLst>
              <a:ext uri="{FF2B5EF4-FFF2-40B4-BE49-F238E27FC236}">
                <a16:creationId xmlns:a16="http://schemas.microsoft.com/office/drawing/2014/main" id="{7F38943E-927A-00A1-43CE-C47C2AD3A200}"/>
              </a:ext>
            </a:extLst>
          </p:cNvPr>
          <p:cNvSpPr txBox="1"/>
          <p:nvPr/>
        </p:nvSpPr>
        <p:spPr>
          <a:xfrm>
            <a:off x="749631" y="2289020"/>
            <a:ext cx="4180178" cy="523220"/>
          </a:xfrm>
          <a:prstGeom prst="rect">
            <a:avLst/>
          </a:prstGeom>
          <a:noFill/>
        </p:spPr>
        <p:txBody>
          <a:bodyPr wrap="square">
            <a:spAutoFit/>
          </a:bodyPr>
          <a:lstStyle/>
          <a:p>
            <a:r>
              <a:rPr lang="en-GB" sz="2800" b="1" dirty="0">
                <a:solidFill>
                  <a:srgbClr val="192327"/>
                </a:solidFill>
              </a:rPr>
              <a:t>Firewater P</a:t>
            </a:r>
            <a:r>
              <a:rPr lang="en-TT" sz="2800" b="1" dirty="0">
                <a:solidFill>
                  <a:srgbClr val="192327"/>
                </a:solidFill>
              </a:rPr>
              <a:t>ump Repair</a:t>
            </a:r>
            <a:endParaRPr lang="en-TT" sz="2800" dirty="0"/>
          </a:p>
        </p:txBody>
      </p:sp>
      <p:sp>
        <p:nvSpPr>
          <p:cNvPr id="21" name="TextBox 20">
            <a:extLst>
              <a:ext uri="{FF2B5EF4-FFF2-40B4-BE49-F238E27FC236}">
                <a16:creationId xmlns:a16="http://schemas.microsoft.com/office/drawing/2014/main" id="{11A2C03B-D121-2F1B-F1CE-B0A4F99EF136}"/>
              </a:ext>
            </a:extLst>
          </p:cNvPr>
          <p:cNvSpPr txBox="1"/>
          <p:nvPr/>
        </p:nvSpPr>
        <p:spPr>
          <a:xfrm>
            <a:off x="6096000" y="2306330"/>
            <a:ext cx="4990500" cy="523220"/>
          </a:xfrm>
          <a:prstGeom prst="rect">
            <a:avLst/>
          </a:prstGeom>
          <a:noFill/>
        </p:spPr>
        <p:txBody>
          <a:bodyPr wrap="square">
            <a:spAutoFit/>
          </a:bodyPr>
          <a:lstStyle/>
          <a:p>
            <a:r>
              <a:rPr lang="en-TT" sz="2800" b="1" dirty="0">
                <a:solidFill>
                  <a:srgbClr val="192327"/>
                </a:solidFill>
              </a:rPr>
              <a:t>Installation of new process plant</a:t>
            </a:r>
            <a:endParaRPr lang="en-TT" sz="2800" dirty="0"/>
          </a:p>
        </p:txBody>
      </p:sp>
      <p:sp>
        <p:nvSpPr>
          <p:cNvPr id="23" name="TextBox 22">
            <a:extLst>
              <a:ext uri="{FF2B5EF4-FFF2-40B4-BE49-F238E27FC236}">
                <a16:creationId xmlns:a16="http://schemas.microsoft.com/office/drawing/2014/main" id="{A1F2CC91-4FEF-0488-C7C5-4CC63B5FBFD8}"/>
              </a:ext>
            </a:extLst>
          </p:cNvPr>
          <p:cNvSpPr txBox="1"/>
          <p:nvPr/>
        </p:nvSpPr>
        <p:spPr>
          <a:xfrm>
            <a:off x="5085886" y="2316384"/>
            <a:ext cx="902914" cy="523220"/>
          </a:xfrm>
          <a:prstGeom prst="rect">
            <a:avLst/>
          </a:prstGeom>
          <a:noFill/>
        </p:spPr>
        <p:txBody>
          <a:bodyPr wrap="square">
            <a:spAutoFit/>
          </a:bodyPr>
          <a:lstStyle/>
          <a:p>
            <a:r>
              <a:rPr lang="en-GB" sz="2800" b="1" dirty="0">
                <a:solidFill>
                  <a:srgbClr val="192327"/>
                </a:solidFill>
              </a:rPr>
              <a:t>VS</a:t>
            </a:r>
            <a:endParaRPr lang="en-TT" sz="2800" dirty="0"/>
          </a:p>
        </p:txBody>
      </p:sp>
    </p:spTree>
    <p:extLst>
      <p:ext uri="{BB962C8B-B14F-4D97-AF65-F5344CB8AC3E}">
        <p14:creationId xmlns:p14="http://schemas.microsoft.com/office/powerpoint/2010/main" val="320904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5185"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Short</a:t>
            </a:r>
            <a:r>
              <a:rPr lang="en-US" b="1" baseline="0" dirty="0">
                <a:solidFill>
                  <a:srgbClr val="FF0000"/>
                </a:solidFill>
              </a:rPr>
              <a:t>falls of Risk Assessments</a:t>
            </a:r>
            <a:endParaRPr lang="en-US" baseline="0" dirty="0">
              <a:solidFill>
                <a:srgbClr val="FF0000"/>
              </a:solidFill>
            </a:endParaRPr>
          </a:p>
        </p:txBody>
      </p:sp>
      <p:sp>
        <p:nvSpPr>
          <p:cNvPr id="7" name="TextBox 6">
            <a:extLst>
              <a:ext uri="{FF2B5EF4-FFF2-40B4-BE49-F238E27FC236}">
                <a16:creationId xmlns:a16="http://schemas.microsoft.com/office/drawing/2014/main" id="{21EE0E3F-ADE6-7C43-84CE-195053A50EA1}"/>
              </a:ext>
            </a:extLst>
          </p:cNvPr>
          <p:cNvSpPr txBox="1"/>
          <p:nvPr/>
        </p:nvSpPr>
        <p:spPr>
          <a:xfrm>
            <a:off x="288236" y="1216026"/>
            <a:ext cx="11558579" cy="4665380"/>
          </a:xfrm>
          <a:prstGeom prst="rect">
            <a:avLst/>
          </a:prstGeom>
          <a:noFill/>
        </p:spPr>
        <p:txBody>
          <a:bodyPr wrap="square">
            <a:spAutoFit/>
          </a:bodyPr>
          <a:lstStyle/>
          <a:p>
            <a:r>
              <a:rPr lang="en-TT" sz="2800" b="1" dirty="0">
                <a:ea typeface="Calibri" panose="020F0502020204030204" pitchFamily="34" charset="0"/>
              </a:rPr>
              <a:t>Some Key Mistakes:</a:t>
            </a:r>
          </a:p>
          <a:p>
            <a:pPr marL="457200" indent="-457200">
              <a:buFont typeface="Wingdings" panose="05000000000000000000" pitchFamily="2" charset="2"/>
              <a:buChar char="Ø"/>
            </a:pPr>
            <a:r>
              <a:rPr lang="en-TT" sz="2800" dirty="0">
                <a:ea typeface="Calibri" panose="020F0502020204030204" pitchFamily="34" charset="0"/>
              </a:rPr>
              <a:t>F</a:t>
            </a:r>
            <a:r>
              <a:rPr lang="en-TT" sz="2800" dirty="0">
                <a:effectLst/>
                <a:ea typeface="Calibri" panose="020F0502020204030204" pitchFamily="34" charset="0"/>
              </a:rPr>
              <a:t>ailure to involve key team members and Subject Matter Experts (SMEs).</a:t>
            </a:r>
          </a:p>
          <a:p>
            <a:pPr marL="457200" indent="-457200">
              <a:buFont typeface="Wingdings" panose="05000000000000000000" pitchFamily="2" charset="2"/>
              <a:buChar char="Ø"/>
            </a:pPr>
            <a:r>
              <a:rPr lang="en-TT" sz="2800" dirty="0"/>
              <a:t>Team members’ attitude toward risk management.</a:t>
            </a:r>
          </a:p>
          <a:p>
            <a:pPr marL="457200" indent="-457200">
              <a:buFont typeface="Wingdings" panose="05000000000000000000" pitchFamily="2" charset="2"/>
              <a:buChar char="Ø"/>
            </a:pPr>
            <a:r>
              <a:rPr lang="en-TT" sz="2800" dirty="0"/>
              <a:t>Poor Risk Assessment facilitation and control (e.g. results in conflict between parties, missed hazards or dominant personalities taking control)</a:t>
            </a:r>
          </a:p>
          <a:p>
            <a:pPr marL="457200" lvl="0" indent="-457200">
              <a:lnSpc>
                <a:spcPct val="107000"/>
              </a:lnSpc>
              <a:buFont typeface="Wingdings" panose="05000000000000000000" pitchFamily="2" charset="2"/>
              <a:buChar char="Ø"/>
            </a:pPr>
            <a:r>
              <a:rPr lang="en-TT" sz="2800" dirty="0"/>
              <a:t>No consideration of ALARP or further measures that could be taken; </a:t>
            </a:r>
          </a:p>
          <a:p>
            <a:pPr marL="457200" indent="-457200">
              <a:lnSpc>
                <a:spcPct val="107000"/>
              </a:lnSpc>
              <a:spcAft>
                <a:spcPts val="800"/>
              </a:spcAft>
              <a:buFont typeface="Wingdings" panose="05000000000000000000" pitchFamily="2" charset="2"/>
              <a:buChar char="Ø"/>
            </a:pPr>
            <a:r>
              <a:rPr lang="en-TT" sz="2800" dirty="0"/>
              <a:t>Only considering the risk from one activity; No Cascade risk linkages.</a:t>
            </a:r>
          </a:p>
          <a:p>
            <a:pPr marL="457200" lvl="0" indent="-457200">
              <a:lnSpc>
                <a:spcPct val="107000"/>
              </a:lnSpc>
              <a:spcAft>
                <a:spcPts val="800"/>
              </a:spcAft>
              <a:buFont typeface="Wingdings" panose="05000000000000000000" pitchFamily="2" charset="2"/>
              <a:buChar char="Ø"/>
            </a:pPr>
            <a:r>
              <a:rPr lang="en-TT" sz="2800" dirty="0"/>
              <a:t>Using ‘Reverse ALARP’ arguments (i.e., using cost benefit analysis to attempt to argue that it is acceptable to reduce existing safety standards); </a:t>
            </a:r>
          </a:p>
          <a:p>
            <a:endParaRPr lang="en-TT" sz="1200" dirty="0"/>
          </a:p>
          <a:p>
            <a:r>
              <a:rPr lang="en-TT" sz="1200" dirty="0"/>
              <a:t>*Refer to White Paper for many others.</a:t>
            </a:r>
          </a:p>
        </p:txBody>
      </p:sp>
    </p:spTree>
    <p:extLst>
      <p:ext uri="{BB962C8B-B14F-4D97-AF65-F5344CB8AC3E}">
        <p14:creationId xmlns:p14="http://schemas.microsoft.com/office/powerpoint/2010/main" val="49853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5185" y="516436"/>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US" b="1" dirty="0">
                <a:solidFill>
                  <a:srgbClr val="FF0000"/>
                </a:solidFill>
              </a:rPr>
              <a:t>Emergency Response Planning (ERP)</a:t>
            </a:r>
            <a:endParaRPr lang="en-US" baseline="0" dirty="0">
              <a:solidFill>
                <a:srgbClr val="FF0000"/>
              </a:solidFill>
            </a:endParaRPr>
          </a:p>
        </p:txBody>
      </p:sp>
      <p:sp>
        <p:nvSpPr>
          <p:cNvPr id="7" name="TextBox 6">
            <a:extLst>
              <a:ext uri="{FF2B5EF4-FFF2-40B4-BE49-F238E27FC236}">
                <a16:creationId xmlns:a16="http://schemas.microsoft.com/office/drawing/2014/main" id="{21EE0E3F-ADE6-7C43-84CE-195053A50EA1}"/>
              </a:ext>
            </a:extLst>
          </p:cNvPr>
          <p:cNvSpPr txBox="1"/>
          <p:nvPr/>
        </p:nvSpPr>
        <p:spPr>
          <a:xfrm>
            <a:off x="345185" y="1309582"/>
            <a:ext cx="8488714" cy="3965253"/>
          </a:xfrm>
          <a:prstGeom prst="rect">
            <a:avLst/>
          </a:prstGeom>
          <a:noFill/>
        </p:spPr>
        <p:txBody>
          <a:bodyPr wrap="square">
            <a:spAutoFit/>
          </a:bodyPr>
          <a:lstStyle/>
          <a:p>
            <a:pPr marL="457200" indent="-457200" algn="just">
              <a:lnSpc>
                <a:spcPct val="107000"/>
              </a:lnSpc>
              <a:spcAft>
                <a:spcPts val="800"/>
              </a:spcAft>
              <a:buFont typeface="Arial" panose="020B0604020202020204" pitchFamily="34" charset="0"/>
              <a:buChar char="•"/>
            </a:pPr>
            <a:r>
              <a:rPr lang="en-TT" sz="2800" dirty="0">
                <a:ea typeface="Calibri" panose="020F0502020204030204" pitchFamily="34" charset="0"/>
                <a:cs typeface="Times New Roman" panose="02020603050405020304" pitchFamily="18" charset="0"/>
              </a:rPr>
              <a:t>ERP to include a</a:t>
            </a:r>
            <a:r>
              <a:rPr lang="en-TT" sz="2800" dirty="0">
                <a:effectLst/>
                <a:ea typeface="Calibri" panose="020F0502020204030204" pitchFamily="34" charset="0"/>
                <a:cs typeface="Times New Roman" panose="02020603050405020304" pitchFamily="18" charset="0"/>
              </a:rPr>
              <a:t>ll identified emergency scenarios prior to site operations. </a:t>
            </a:r>
          </a:p>
          <a:p>
            <a:pPr marL="457200" indent="-457200" algn="just">
              <a:lnSpc>
                <a:spcPct val="107000"/>
              </a:lnSpc>
              <a:spcAft>
                <a:spcPts val="800"/>
              </a:spcAft>
              <a:buFont typeface="Arial" panose="020B0604020202020204" pitchFamily="34" charset="0"/>
              <a:buChar char="•"/>
            </a:pPr>
            <a:r>
              <a:rPr lang="en-TT" sz="2800" dirty="0">
                <a:effectLst/>
                <a:ea typeface="Calibri" panose="020F0502020204030204" pitchFamily="34" charset="0"/>
              </a:rPr>
              <a:t>ERP is not the answer to all Mitigation / Preventions, during Risk Assessment we may take the ERP for granted as a ‘</a:t>
            </a:r>
            <a:r>
              <a:rPr lang="en-TT" sz="2800" i="1" dirty="0">
                <a:effectLst/>
                <a:ea typeface="Calibri" panose="020F0502020204030204" pitchFamily="34" charset="0"/>
              </a:rPr>
              <a:t>silver bullet’</a:t>
            </a:r>
            <a:r>
              <a:rPr lang="en-TT" sz="2800" dirty="0">
                <a:effectLst/>
                <a:ea typeface="Calibri" panose="020F0502020204030204" pitchFamily="34" charset="0"/>
              </a:rPr>
              <a:t> solution!</a:t>
            </a:r>
            <a:endParaRPr lang="en-TT" sz="2800" dirty="0">
              <a:effectLst/>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en-TT" sz="2800" dirty="0">
                <a:effectLst/>
                <a:ea typeface="Calibri" panose="020F0502020204030204" pitchFamily="34" charset="0"/>
                <a:cs typeface="Times New Roman" panose="02020603050405020304" pitchFamily="18" charset="0"/>
              </a:rPr>
              <a:t>ERP must be developed</a:t>
            </a:r>
            <a:r>
              <a:rPr lang="en-TT" sz="2800" dirty="0">
                <a:ea typeface="Calibri" panose="020F0502020204030204" pitchFamily="34" charset="0"/>
                <a:cs typeface="Times New Roman" panose="02020603050405020304" pitchFamily="18" charset="0"/>
              </a:rPr>
              <a:t> to meet</a:t>
            </a:r>
            <a:r>
              <a:rPr lang="en-TT" sz="2800" dirty="0">
                <a:effectLst/>
                <a:ea typeface="Calibri" panose="020F0502020204030204" pitchFamily="34" charset="0"/>
                <a:cs typeface="Times New Roman" panose="02020603050405020304" pitchFamily="18" charset="0"/>
              </a:rPr>
              <a:t> financial/human resource needs and address knowledge gaps prior to the occurrence of the emergency scenario.</a:t>
            </a:r>
          </a:p>
        </p:txBody>
      </p:sp>
      <p:pic>
        <p:nvPicPr>
          <p:cNvPr id="4" name="Picture 3">
            <a:extLst>
              <a:ext uri="{FF2B5EF4-FFF2-40B4-BE49-F238E27FC236}">
                <a16:creationId xmlns:a16="http://schemas.microsoft.com/office/drawing/2014/main" id="{7683EE1A-DE62-70CE-5B63-E6C04C0121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20348" y="898036"/>
            <a:ext cx="2850601" cy="1901351"/>
          </a:xfrm>
          <a:prstGeom prst="rect">
            <a:avLst/>
          </a:prstGeom>
        </p:spPr>
      </p:pic>
      <p:pic>
        <p:nvPicPr>
          <p:cNvPr id="6" name="Picture 5">
            <a:extLst>
              <a:ext uri="{FF2B5EF4-FFF2-40B4-BE49-F238E27FC236}">
                <a16:creationId xmlns:a16="http://schemas.microsoft.com/office/drawing/2014/main" id="{43445962-4505-CFA2-0AFA-7B3130007D4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18051" y="3180987"/>
            <a:ext cx="2128657" cy="2128657"/>
          </a:xfrm>
          <a:prstGeom prst="rect">
            <a:avLst/>
          </a:prstGeom>
        </p:spPr>
      </p:pic>
    </p:spTree>
    <p:extLst>
      <p:ext uri="{BB962C8B-B14F-4D97-AF65-F5344CB8AC3E}">
        <p14:creationId xmlns:p14="http://schemas.microsoft.com/office/powerpoint/2010/main" val="14372899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Props1.xml><?xml version="1.0" encoding="utf-8"?>
<ds:datastoreItem xmlns:ds="http://schemas.openxmlformats.org/officeDocument/2006/customXml" ds:itemID="{674BD59D-8085-4DAF-8CC8-571885DF6E80}">
  <ds:schemaRefs>
    <ds:schemaRef ds:uri="http://schemas.microsoft.com/sharepoint/v3/contenttype/forms"/>
  </ds:schemaRefs>
</ds:datastoreItem>
</file>

<file path=customXml/itemProps2.xml><?xml version="1.0" encoding="utf-8"?>
<ds:datastoreItem xmlns:ds="http://schemas.openxmlformats.org/officeDocument/2006/customXml" ds:itemID="{471AACC2-5C92-454B-9063-D729F50A8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1F722F-E184-4BE7-A917-10160367A2B7}">
  <ds:schemaRefs>
    <ds:schemaRef ds:uri="http://purl.org/dc/dcmitype/"/>
    <ds:schemaRef ds:uri="7604e031-f840-4ad5-97d2-0b99280ee730"/>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c4b40482-04a4-480f-b826-6548c4a2bcf1"/>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2047</TotalTime>
  <Words>2015</Words>
  <Application>Microsoft Office PowerPoint</Application>
  <PresentationFormat>Widescreen</PresentationFormat>
  <Paragraphs>159</Paragraphs>
  <Slides>22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Custom Design</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Bubb</dc:creator>
  <cp:lastModifiedBy>Rachel Robinson</cp:lastModifiedBy>
  <cp:revision>24</cp:revision>
  <dcterms:created xsi:type="dcterms:W3CDTF">2020-10-02T10:29:52Z</dcterms:created>
  <dcterms:modified xsi:type="dcterms:W3CDTF">2022-11-02T13:26:50Z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