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23"/>
  </p:notesMasterIdLst>
  <p:handoutMasterIdLst>
    <p:handoutMasterId r:id="rId24"/>
  </p:handoutMasterIdLst>
  <p:sldIdLst>
    <p:sldId id="268" r:id="rId5"/>
    <p:sldId id="269" r:id="rId6"/>
    <p:sldId id="524" r:id="rId7"/>
    <p:sldId id="523" r:id="rId8"/>
    <p:sldId id="300" r:id="rId9"/>
    <p:sldId id="513" r:id="rId10"/>
    <p:sldId id="511" r:id="rId11"/>
    <p:sldId id="273" r:id="rId12"/>
    <p:sldId id="274" r:id="rId13"/>
    <p:sldId id="514" r:id="rId14"/>
    <p:sldId id="515" r:id="rId15"/>
    <p:sldId id="516" r:id="rId16"/>
    <p:sldId id="517" r:id="rId17"/>
    <p:sldId id="518" r:id="rId18"/>
    <p:sldId id="520" r:id="rId19"/>
    <p:sldId id="521" r:id="rId20"/>
    <p:sldId id="522" r:id="rId21"/>
    <p:sldId id="270"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692" autoAdjust="0"/>
  </p:normalViewPr>
  <p:slideViewPr>
    <p:cSldViewPr snapToObjects="1" showGuides="1">
      <p:cViewPr varScale="1">
        <p:scale>
          <a:sx n="71" d="100"/>
          <a:sy n="71" d="100"/>
        </p:scale>
        <p:origin x="480" y="54"/>
      </p:cViewPr>
      <p:guideLst/>
    </p:cSldViewPr>
  </p:slideViewPr>
  <p:notesTextViewPr>
    <p:cViewPr>
      <p:scale>
        <a:sx n="1" d="1"/>
        <a:sy n="1" d="1"/>
      </p:scale>
      <p:origin x="0" y="0"/>
    </p:cViewPr>
  </p:notesTextViewPr>
  <p:notesViewPr>
    <p:cSldViewPr snapToObjects="1" showGuides="1">
      <p:cViewPr varScale="1">
        <p:scale>
          <a:sx n="92" d="100"/>
          <a:sy n="92" d="100"/>
        </p:scale>
        <p:origin x="261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7CB7862F-FDFE-4CE4-A641-F1E842840266}"/>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02 November 2022</a:t>
            </a:fld>
            <a:endParaRPr lang="en-GB" sz="800" dirty="0"/>
          </a:p>
        </p:txBody>
      </p:sp>
      <p:sp>
        <p:nvSpPr>
          <p:cNvPr id="7" name="Slide Number Placeholder 9">
            <a:extLst>
              <a:ext uri="{FF2B5EF4-FFF2-40B4-BE49-F238E27FC236}">
                <a16:creationId xmlns:a16="http://schemas.microsoft.com/office/drawing/2014/main" id="{D9624864-B27E-4B59-BD9F-CF6E4178C501}"/>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8" name="Footer Placeholder 10">
            <a:extLst>
              <a:ext uri="{FF2B5EF4-FFF2-40B4-BE49-F238E27FC236}">
                <a16:creationId xmlns:a16="http://schemas.microsoft.com/office/drawing/2014/main" id="{3935AD34-C408-4EB3-AA44-EDC087E191FD}"/>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1BF2EE41-CFE8-437F-A002-558200137EC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grpSp>
        <p:nvGrpSpPr>
          <p:cNvPr id="10" name="Logo">
            <a:extLst>
              <a:ext uri="{FF2B5EF4-FFF2-40B4-BE49-F238E27FC236}">
                <a16:creationId xmlns:a16="http://schemas.microsoft.com/office/drawing/2014/main" id="{F131BA30-CA4C-4B3C-BAD8-233EFAD8F292}"/>
              </a:ext>
            </a:extLst>
          </p:cNvPr>
          <p:cNvGrpSpPr/>
          <p:nvPr/>
        </p:nvGrpSpPr>
        <p:grpSpPr>
          <a:xfrm>
            <a:off x="5615732" y="238993"/>
            <a:ext cx="755843" cy="322808"/>
            <a:chOff x="6380216" y="4059273"/>
            <a:chExt cx="2905863" cy="1241045"/>
          </a:xfrm>
        </p:grpSpPr>
        <p:sp>
          <p:nvSpPr>
            <p:cNvPr id="11" name="Freeform: Shape 10">
              <a:extLst>
                <a:ext uri="{FF2B5EF4-FFF2-40B4-BE49-F238E27FC236}">
                  <a16:creationId xmlns:a16="http://schemas.microsoft.com/office/drawing/2014/main" id="{B25C6FB2-F83B-4BF1-9578-6489988FA8E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D3B574-3971-4C87-B602-DA0CF5429938}"/>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464B63-A19A-438D-8507-5B2CEEB29B6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A514272-585B-4DD7-9889-D2AC8F80B3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817243-274B-4667-95B7-949DA44CEC3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70A481D-11CB-4EA0-9689-E6D9992AC1CF}"/>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7143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0000" y="685800"/>
            <a:ext cx="6138000" cy="3452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0000" y="4343400"/>
            <a:ext cx="6138000" cy="4114800"/>
          </a:xfrm>
          <a:prstGeom prst="rect">
            <a:avLst/>
          </a:prstGeom>
        </p:spPr>
        <p:txBody>
          <a:bodyPr vert="horz" lIns="0" tIns="0" rIns="0" bIns="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e Placeholder 8">
            <a:extLst>
              <a:ext uri="{FF2B5EF4-FFF2-40B4-BE49-F238E27FC236}">
                <a16:creationId xmlns:a16="http://schemas.microsoft.com/office/drawing/2014/main" id="{2BFA88E3-6CCC-4641-A98D-7398F6E1AE6C}"/>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02 November 2022</a:t>
            </a:fld>
            <a:endParaRPr lang="en-GB" sz="800" dirty="0"/>
          </a:p>
        </p:txBody>
      </p:sp>
      <p:sp>
        <p:nvSpPr>
          <p:cNvPr id="9" name="Slide Number Placeholder 9">
            <a:extLst>
              <a:ext uri="{FF2B5EF4-FFF2-40B4-BE49-F238E27FC236}">
                <a16:creationId xmlns:a16="http://schemas.microsoft.com/office/drawing/2014/main" id="{F3087DC9-C8CF-4A7D-A808-05173EBAB961}"/>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D3E5D5B4-5B5B-4A78-9FBF-121492410DA0}"/>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AB4E7CF5-96AC-4C46-8B0F-AA454984BAC1}"/>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sz="800" dirty="0"/>
          </a:p>
        </p:txBody>
      </p:sp>
    </p:spTree>
    <p:extLst>
      <p:ext uri="{BB962C8B-B14F-4D97-AF65-F5344CB8AC3E}">
        <p14:creationId xmlns:p14="http://schemas.microsoft.com/office/powerpoint/2010/main" val="68038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214939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1920041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61147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26002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361227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a:p>
            <a:endParaRPr lang="en-GB" dirty="0"/>
          </a:p>
          <a:p>
            <a:r>
              <a:rPr lang="en-GB" dirty="0"/>
              <a:t> </a:t>
            </a:r>
          </a:p>
        </p:txBody>
      </p:sp>
      <p:sp>
        <p:nvSpPr>
          <p:cNvPr id="4" name="Slide Number Placehold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3564080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383696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822282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18</a:t>
            </a:fld>
            <a:endParaRPr lang="en-GB" sz="800" dirty="0"/>
          </a:p>
        </p:txBody>
      </p:sp>
    </p:spTree>
    <p:extLst>
      <p:ext uri="{BB962C8B-B14F-4D97-AF65-F5344CB8AC3E}">
        <p14:creationId xmlns:p14="http://schemas.microsoft.com/office/powerpoint/2010/main" val="223789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dirty="0"/>
          </a:p>
        </p:txBody>
      </p:sp>
    </p:spTree>
    <p:extLst>
      <p:ext uri="{BB962C8B-B14F-4D97-AF65-F5344CB8AC3E}">
        <p14:creationId xmlns:p14="http://schemas.microsoft.com/office/powerpoint/2010/main" val="393207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Phast 8.1 Training: Radiation effects</a:t>
            </a:r>
            <a:endParaRPr lang="en-GB" dirty="0"/>
          </a:p>
        </p:txBody>
      </p:sp>
      <p:sp>
        <p:nvSpPr>
          <p:cNvPr id="5" name="Date Placeholder 4"/>
          <p:cNvSpPr>
            <a:spLocks noGrp="1"/>
          </p:cNvSpPr>
          <p:nvPr>
            <p:ph type="dt" idx="1"/>
          </p:nvPr>
        </p:nvSpPr>
        <p:spPr/>
        <p:txBody>
          <a:bodyPr/>
          <a:lstStyle/>
          <a:p>
            <a:endParaRPr lang="en-GB" dirty="0"/>
          </a:p>
        </p:txBody>
      </p:sp>
      <p:sp>
        <p:nvSpPr>
          <p:cNvPr id="6" name="Slide Number Placeholder 5"/>
          <p:cNvSpPr>
            <a:spLocks noGrp="1"/>
          </p:cNvSpPr>
          <p:nvPr>
            <p:ph type="sldNum" sz="quarter" idx="5"/>
          </p:nvPr>
        </p:nvSpPr>
        <p:spPr/>
        <p:txBody>
          <a:bodyPr/>
          <a:lstStyle/>
          <a:p>
            <a:fld id="{AD2EC2AB-FD5C-4EF7-AF8D-FB95907AF3A4}" type="slidenum">
              <a:rPr lang="en-GB" smtClean="0"/>
              <a:t>3</a:t>
            </a:fld>
            <a:endParaRPr lang="en-GB" dirty="0"/>
          </a:p>
        </p:txBody>
      </p:sp>
    </p:spTree>
    <p:extLst>
      <p:ext uri="{BB962C8B-B14F-4D97-AF65-F5344CB8AC3E}">
        <p14:creationId xmlns:p14="http://schemas.microsoft.com/office/powerpoint/2010/main" val="339873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367918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Phast 8.1 Training: Radiation effects</a:t>
            </a:r>
            <a:endParaRPr lang="en-GB" dirty="0"/>
          </a:p>
        </p:txBody>
      </p:sp>
      <p:sp>
        <p:nvSpPr>
          <p:cNvPr id="5" name="Date Placeholder 4"/>
          <p:cNvSpPr>
            <a:spLocks noGrp="1"/>
          </p:cNvSpPr>
          <p:nvPr>
            <p:ph type="dt" idx="1"/>
          </p:nvPr>
        </p:nvSpPr>
        <p:spPr/>
        <p:txBody>
          <a:bodyPr/>
          <a:lstStyle/>
          <a:p>
            <a:endParaRPr lang="en-GB" dirty="0"/>
          </a:p>
        </p:txBody>
      </p:sp>
      <p:sp>
        <p:nvSpPr>
          <p:cNvPr id="6" name="Slide Number Placeholder 5"/>
          <p:cNvSpPr>
            <a:spLocks noGrp="1"/>
          </p:cNvSpPr>
          <p:nvPr>
            <p:ph type="sldNum" sz="quarter" idx="5"/>
          </p:nvPr>
        </p:nvSpPr>
        <p:spPr/>
        <p:txBody>
          <a:bodyPr/>
          <a:lstStyle/>
          <a:p>
            <a:fld id="{AD2EC2AB-FD5C-4EF7-AF8D-FB95907AF3A4}" type="slidenum">
              <a:rPr lang="en-GB" smtClean="0"/>
              <a:t>5</a:t>
            </a:fld>
            <a:endParaRPr lang="en-GB" dirty="0"/>
          </a:p>
        </p:txBody>
      </p:sp>
    </p:spTree>
    <p:extLst>
      <p:ext uri="{BB962C8B-B14F-4D97-AF65-F5344CB8AC3E}">
        <p14:creationId xmlns:p14="http://schemas.microsoft.com/office/powerpoint/2010/main" val="1784456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301627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118552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87082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39828589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5AD30D56-7424-4830-ABBC-E1CCEDA7A2DF}"/>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540001"/>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863" y="539750"/>
            <a:ext cx="1703386" cy="110689"/>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fld id="{522C90BF-B460-41B9-B584-633FA8EA6540}" type="datetime1">
              <a:rPr lang="en-GB" smtClean="0"/>
              <a:t>02/11/2022</a:t>
            </a:fld>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accent1"/>
                </a:solidFill>
                <a:ea typeface="ＭＳ Ｐゴシック" charset="-128"/>
                <a:cs typeface="Arial" charset="0"/>
              </a:rPr>
              <a:t>20 September 2022</a:t>
            </a:r>
            <a:endParaRPr lang="en-GB" altLang="ja-JP" sz="1400" cap="none" baseline="0" dirty="0">
              <a:solidFill>
                <a:schemeClr val="accent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p:cNvSpPr>
            <a:spLocks noGrp="1"/>
          </p:cNvSpPr>
          <p:nvPr>
            <p:ph type="dt" sz="half" idx="10"/>
          </p:nvPr>
        </p:nvSpPr>
        <p:spPr>
          <a:xfrm>
            <a:off x="0" y="6858000"/>
            <a:ext cx="0" cy="0"/>
          </a:xfrm>
        </p:spPr>
        <p:txBody>
          <a:bodyPr/>
          <a:lstStyle>
            <a:lvl1pPr>
              <a:defRPr>
                <a:noFill/>
              </a:defRPr>
            </a:lvl1pPr>
          </a:lstStyle>
          <a:p>
            <a:fld id="{78B74C51-A1AD-4BA9-A1E7-B1599D47DD1D}" type="datetime1">
              <a:rPr lang="en-GB" smtClean="0"/>
              <a:t>02/11/2022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p:cNvSpPr>
            <a:spLocks noGrp="1"/>
          </p:cNvSpPr>
          <p:nvPr>
            <p:ph type="dt" sz="half" idx="10"/>
          </p:nvPr>
        </p:nvSpPr>
        <p:spPr>
          <a:xfrm>
            <a:off x="0" y="6858000"/>
            <a:ext cx="0" cy="0"/>
          </a:xfrm>
        </p:spPr>
        <p:txBody>
          <a:bodyPr/>
          <a:lstStyle/>
          <a:p>
            <a:fld id="{C1AE865E-B360-416C-9971-589DD7950C06}" type="datetime1">
              <a:rPr lang="en-GB" smtClean="0"/>
              <a:t>02/11/2022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885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2A570177-39F9-4ECB-8FA7-19BA9B54BE77}" type="datetime1">
              <a:rPr lang="en-GB" smtClean="0"/>
              <a:t>02/11/2022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66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lvl1pPr>
              <a:defRPr/>
            </a:lvl1pPr>
          </a:lstStyle>
          <a:p>
            <a:r>
              <a:rPr lang="en-GB"/>
              <a:t>Click to add title</a:t>
            </a:r>
            <a:endParaRPr lang="en-GB" dirty="0"/>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260E35C5-F1F8-4F00-B1E1-DE9919C10DC6}" type="datetime1">
              <a:rPr lang="en-GB" smtClean="0"/>
              <a:t>02/11/2022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202231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3C55A17C-571B-434D-A596-3AABA9F003BF}" type="datetime1">
              <a:rPr lang="en-GB" smtClean="0"/>
              <a:t>02/11/2022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9D30B636-5BA6-4062-860A-D858F775CFFE}" type="datetime1">
              <a:rPr lang="en-GB" smtClean="0"/>
              <a:t>02/11/2022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25985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6A6E0630-A0A9-4381-8B68-FFB0AEA4788C}" type="datetime1">
              <a:rPr lang="en-GB" smtClean="0"/>
              <a:t>02/11/2022</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98448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5FBB8E7A-EAE4-44DC-81ED-7E304BD07502}" type="datetime1">
              <a:rPr lang="en-GB" smtClean="0"/>
              <a:t>02/11/2022</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4268970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title" hasCustomPrompt="1"/>
          </p:nvPr>
        </p:nvSpPr>
        <p:spPr>
          <a:xfrm>
            <a:off x="539750" y="539750"/>
            <a:ext cx="5018400" cy="936000"/>
          </a:xfrm>
        </p:spPr>
        <p:txBody>
          <a:bodyPr/>
          <a:lstStyle/>
          <a:p>
            <a:r>
              <a:rPr lang="en-GB"/>
              <a:t>Click to add title</a:t>
            </a:r>
            <a:endParaRPr lang="en-GB" dirty="0"/>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endParaRPr lang="en-GB" dirty="0"/>
          </a:p>
        </p:txBody>
      </p:sp>
      <p:sp>
        <p:nvSpPr>
          <p:cNvPr id="5" name="Date Placeholder 4"/>
          <p:cNvSpPr>
            <a:spLocks noGrp="1"/>
          </p:cNvSpPr>
          <p:nvPr>
            <p:ph type="dt" sz="half" idx="10"/>
          </p:nvPr>
        </p:nvSpPr>
        <p:spPr>
          <a:xfrm>
            <a:off x="0" y="6858000"/>
            <a:ext cx="0" cy="0"/>
          </a:xfrm>
        </p:spPr>
        <p:txBody>
          <a:bodyPr/>
          <a:lstStyle/>
          <a:p>
            <a:fld id="{84B7E1F1-259A-4D5F-AF87-018502A7C726}" type="datetime1">
              <a:rPr lang="en-GB" smtClean="0"/>
              <a:t>02/11/2022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4118495628"/>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title" hasCustomPrompt="1"/>
          </p:nvPr>
        </p:nvSpPr>
        <p:spPr>
          <a:xfrm>
            <a:off x="6631200" y="539750"/>
            <a:ext cx="5018400" cy="936000"/>
          </a:xfrm>
        </p:spPr>
        <p:txBody>
          <a:bodyPr/>
          <a:lstStyle/>
          <a:p>
            <a:r>
              <a:rPr lang="en-GB"/>
              <a:t>Click to add title</a:t>
            </a:r>
            <a:endParaRPr lang="en-GB" dirty="0"/>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08C6AE72-FEF6-4F84-9EBA-2E4B301F7988}" type="datetime1">
              <a:rPr lang="en-GB" smtClean="0"/>
              <a:t>02/11/2022</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500116836"/>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fld id="{B6BAD3AE-FF45-4BCE-856B-4D083ADCF135}" type="datetime1">
              <a:rPr lang="en-GB" smtClean="0"/>
              <a:t>02/11/2022</a:t>
            </a:fld>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20 September 2022</a:t>
            </a:r>
            <a:endParaRPr lang="en-GB" altLang="ja-JP" sz="1400" cap="none" baseline="0" dirty="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0232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GB"/>
              <a:t>Click to add title</a:t>
            </a:r>
            <a:endParaRPr lang="en-GB"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dirty="0"/>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81143130-545C-46F4-B200-DD4830821954}" type="datetime1">
              <a:rPr lang="en-GB" smtClean="0"/>
              <a:t>02/11/2022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363615765"/>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GB"/>
              <a:t>Click to add title</a:t>
            </a:r>
            <a:endParaRPr lang="en-GB"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dirty="0"/>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fld id="{EDCED259-9951-499E-9614-000A41E72DB2}" type="datetime1">
              <a:rPr lang="en-GB" smtClean="0"/>
              <a:t>02/11/2022</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556175299"/>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endParaRPr lang="en-GB" dirty="0"/>
          </a:p>
        </p:txBody>
      </p:sp>
      <p:sp>
        <p:nvSpPr>
          <p:cNvPr id="5" name="Date Placeholder 4"/>
          <p:cNvSpPr>
            <a:spLocks noGrp="1"/>
          </p:cNvSpPr>
          <p:nvPr>
            <p:ph type="dt" sz="half" idx="10"/>
          </p:nvPr>
        </p:nvSpPr>
        <p:spPr/>
        <p:txBody>
          <a:bodyPr/>
          <a:lstStyle/>
          <a:p>
            <a:fld id="{372D4AE8-F90A-4E82-8CE3-0D22AC37D3FC}" type="datetime1">
              <a:rPr lang="en-GB" smtClean="0"/>
              <a:t>02/11/2022</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2660691095"/>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endParaRPr lang="en-GB" dirty="0"/>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5" name="Date Placeholder 4"/>
          <p:cNvSpPr>
            <a:spLocks noGrp="1"/>
          </p:cNvSpPr>
          <p:nvPr>
            <p:ph type="dt" sz="half" idx="10"/>
          </p:nvPr>
        </p:nvSpPr>
        <p:spPr/>
        <p:txBody>
          <a:bodyPr/>
          <a:lstStyle/>
          <a:p>
            <a:fld id="{3F45AC1E-F6BE-43A4-8EFD-C6D467074577}" type="datetime1">
              <a:rPr lang="en-GB" smtClean="0"/>
              <a:t>02/11/2022</a:t>
            </a:fld>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4063856068"/>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a:stretch>
              <a:fillRect/>
            </a:stretch>
          </a:blipFill>
        </p:spPr>
        <p:txBody>
          <a:bodyPr lIns="8064000" tIns="612000" rIns="1116000" anchor="ctr" anchorCtr="0"/>
          <a:lstStyle>
            <a:lvl1pPr marL="0" indent="0" algn="l">
              <a:buNone/>
              <a:defRPr sz="160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endParaRPr lang="en-GB" dirty="0"/>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fld id="{8E43D7C9-024C-4E1E-9A70-A867D6DCC58A}" type="datetime1">
              <a:rPr lang="en-GB" sz="700" smtClean="0"/>
              <a:t>02/11/2022</a:t>
            </a:fld>
            <a:endParaRPr lang="en-GB" sz="700" dirty="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6413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GB"/>
              <a:t>Click to add title</a:t>
            </a:r>
            <a:endParaRPr lang="en-GB" dirty="0"/>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fld id="{39733DEA-93B6-4E2F-B63A-BA789029E855}" type="datetime1">
              <a:rPr lang="en-GB" sz="700" smtClean="0"/>
              <a:t>02/11/2022</a:t>
            </a:fld>
            <a:endParaRPr lang="en-GB" sz="700" dirty="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33855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hidden="1"/>
          <p:cNvSpPr>
            <a:spLocks noGrp="1"/>
          </p:cNvSpPr>
          <p:nvPr>
            <p:ph type="dt" sz="half" idx="10"/>
          </p:nvPr>
        </p:nvSpPr>
        <p:spPr/>
        <p:txBody>
          <a:bodyPr/>
          <a:lstStyle>
            <a:lvl1pPr>
              <a:defRPr>
                <a:solidFill>
                  <a:schemeClr val="bg1"/>
                </a:solidFill>
              </a:defRPr>
            </a:lvl1pPr>
          </a:lstStyle>
          <a:p>
            <a:fld id="{82B3ABE9-0EDA-4F6E-9346-7D508EF0066C}" type="datetime1">
              <a:rPr lang="en-GB" smtClean="0"/>
              <a:t>02/11/2022</a:t>
            </a:fld>
            <a:endParaRPr lang="en-GB" dirty="0"/>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GB" smtClean="0"/>
              <a:pPr/>
              <a:t>‹#›</a:t>
            </a:fld>
            <a:endParaRPr lang="en-GB" dirty="0"/>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GB"/>
              <a:t>Click to add title</a:t>
            </a:r>
            <a:endParaRPr lang="en-GB" dirty="0"/>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GB"/>
              <a:t>Click to add text</a:t>
            </a:r>
            <a:endParaRPr lang="en-GB" dirty="0"/>
          </a:p>
        </p:txBody>
      </p:sp>
      <p:sp>
        <p:nvSpPr>
          <p:cNvPr id="3" name="Date Placeholder 2"/>
          <p:cNvSpPr>
            <a:spLocks noGrp="1"/>
          </p:cNvSpPr>
          <p:nvPr>
            <p:ph type="dt" sz="half" idx="10"/>
          </p:nvPr>
        </p:nvSpPr>
        <p:spPr/>
        <p:txBody>
          <a:bodyPr/>
          <a:lstStyle/>
          <a:p>
            <a:fld id="{D3CB4D42-6693-4EC7-891B-34C799C0882E}" type="datetime1">
              <a:rPr lang="en-GB" noProof="0" smtClean="0"/>
              <a:t>02/11/2022</a:t>
            </a:fld>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540000" y="5879827"/>
            <a:ext cx="2727545" cy="215444"/>
          </a:xfrm>
          <a:prstGeom prst="rect">
            <a:avLst/>
          </a:prstGeom>
          <a:noFill/>
        </p:spPr>
        <p:txBody>
          <a:bodyPr wrap="square" lIns="0" tIns="0" rIns="0" bIns="0" rtlCol="0">
            <a:spAutoFit/>
          </a:bodyPr>
          <a:lstStyle/>
          <a:p>
            <a:pPr algn="l"/>
            <a:r>
              <a:rPr lang="en-GB" sz="140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GB"/>
              <a:t>Click to add Email address</a:t>
            </a:r>
            <a:endParaRPr lang="en-GB" dirty="0"/>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GB"/>
              <a:t>Click to add Telephone number</a:t>
            </a:r>
            <a:endParaRPr lang="en-GB" dirty="0"/>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381487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a:srcRect l="3901" t="45142" r="62601" b="9046"/>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fld id="{C09D024E-772C-41C3-8339-0636A72BAC5D}" type="datetime1">
              <a:rPr lang="en-GB" smtClean="0"/>
              <a:t>02/11/2022</a:t>
            </a:fld>
            <a:endParaRPr lang="en-GB" dirty="0"/>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86874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B2F6141E-A33C-4BC9-89F1-6DEA55151823}" type="datetime1">
              <a:rPr lang="en-GB" smtClean="0"/>
              <a:t>02/11/2022</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674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fld id="{241360D9-3E92-42EA-8B76-477AFEEE4148}" type="datetime1">
              <a:rPr lang="en-GB" smtClean="0"/>
              <a:t>02/11/2022</a:t>
            </a:fld>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20 September 2022</a:t>
            </a:r>
            <a:endParaRPr lang="en-GB" altLang="ja-JP" sz="1400" cap="none" baseline="0" dirty="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64878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GB"/>
              <a:t>Click to add title</a:t>
            </a:r>
            <a:endParaRPr lang="en-GB" dirty="0"/>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fld id="{66F06735-EAC7-4442-BAFE-D550B953EAFD}" type="datetime1">
              <a:rPr lang="en-GB" smtClean="0"/>
              <a:t>02/11/2022</a:t>
            </a:fld>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endParaRPr lang="en-GB" dirty="0"/>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8062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endParaRPr lang="en-GB" dirty="0"/>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fld id="{55FDF02A-1321-4A2D-9B8E-279AB21F8D17}" type="datetime1">
              <a:rPr lang="en-GB" smtClean="0"/>
              <a:t>02/11/2022</a:t>
            </a:fld>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GB"/>
              <a:t>.</a:t>
            </a:r>
            <a:endParaRPr lang="en-GB" dirty="0"/>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endParaRPr lang="en-GB" dirty="0"/>
          </a:p>
        </p:txBody>
      </p:sp>
    </p:spTree>
    <p:extLst>
      <p:ext uri="{BB962C8B-B14F-4D97-AF65-F5344CB8AC3E}">
        <p14:creationId xmlns:p14="http://schemas.microsoft.com/office/powerpoint/2010/main" val="33934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GB"/>
              <a:t>Click to add title</a:t>
            </a:r>
            <a:endParaRPr lang="en-GB" dirty="0"/>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dirty="0"/>
              <a:t>Insert date DD Month Year</a:t>
            </a:r>
            <a:endParaRPr lang="en-US" dirty="0"/>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dirty="0"/>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fld id="{0FED93B0-A1A4-4142-91D1-E1C95B013D0F}" type="datetime1">
              <a:rPr lang="en-GB" smtClean="0"/>
              <a:t>02/11/2022</a:t>
            </a:fld>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Tree>
    <p:extLst>
      <p:ext uri="{BB962C8B-B14F-4D97-AF65-F5344CB8AC3E}">
        <p14:creationId xmlns:p14="http://schemas.microsoft.com/office/powerpoint/2010/main" val="147116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a:stretch>
              <a:fillRect/>
            </a:stretch>
          </a:blipFill>
        </p:spPr>
        <p:txBody>
          <a:bodyPr wrap="square" lIns="3348000" rIns="3060000">
            <a:noAutofit/>
          </a:bodyPr>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fld id="{0E4E91A8-62C0-4902-9054-2DBF4BEB45CA}" type="datetime1">
              <a:rPr lang="en-GB" smtClean="0"/>
              <a:t>02/11/2022</a:t>
            </a:fld>
            <a:endParaRPr lang="en-GB" dirty="0"/>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r>
              <a:rPr lang="en-GB" altLang="ja-JP" sz="1400" cap="none" baseline="0">
                <a:solidFill>
                  <a:schemeClr val="accent1"/>
                </a:solidFill>
                <a:ea typeface="ＭＳ Ｐゴシック" charset="-128"/>
                <a:cs typeface="Arial" charset="0"/>
              </a:rPr>
              <a:t>20 September 2022</a:t>
            </a:r>
            <a:endParaRPr lang="en-GB" altLang="ja-JP" sz="1400" cap="none" baseline="0" dirty="0">
              <a:solidFill>
                <a:schemeClr val="accent1"/>
              </a:solidFill>
              <a:ea typeface="ＭＳ Ｐゴシック" charset="-128"/>
              <a:cs typeface="Arial" charset="0"/>
            </a:endParaRP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145962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lvl1pPr>
              <a:defRPr>
                <a:solidFill>
                  <a:schemeClr val="bg1"/>
                </a:solidFill>
              </a:defRPr>
            </a:lvl1pPr>
          </a:lstStyle>
          <a:p>
            <a:r>
              <a:rPr lang="en-GB"/>
              <a:t>Click to insert agenda title</a:t>
            </a:r>
            <a:endParaRPr lang="en-GB" dirty="0"/>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GB"/>
              <a:t>Click to add agenda topic, use DNV colour to highlight topic</a:t>
            </a:r>
          </a:p>
          <a:p>
            <a:pPr lvl="1"/>
            <a:r>
              <a:rPr lang="en-GB"/>
              <a:t>Second level</a:t>
            </a:r>
          </a:p>
          <a:p>
            <a:pPr lvl="2"/>
            <a:r>
              <a:rPr lang="en-GB"/>
              <a:t>Third level</a:t>
            </a:r>
            <a:endParaRPr lang="en-GB" dirty="0"/>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fld id="{92754E72-BAF8-4963-8BE6-A0367ACB9FFB}" type="datetime1">
              <a:rPr lang="en-GB" smtClean="0"/>
              <a:t>02/11/2022</a:t>
            </a:fld>
            <a:endParaRPr lang="en-GB" dirty="0"/>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GB" dirty="0">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67740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GB"/>
              <a:t>Click to add title</a:t>
            </a:r>
            <a:endParaRPr lang="en-GB" dirty="0"/>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4" name="Date Placeholder 3"/>
          <p:cNvSpPr>
            <a:spLocks noGrp="1"/>
          </p:cNvSpPr>
          <p:nvPr>
            <p:ph type="dt" sz="half" idx="10"/>
          </p:nvPr>
        </p:nvSpPr>
        <p:spPr/>
        <p:txBody>
          <a:bodyPr/>
          <a:lstStyle/>
          <a:p>
            <a:fld id="{C3B260DE-DF2A-4416-9F1C-9E4E27B2DFBB}" type="datetime1">
              <a:rPr lang="en-GB" smtClean="0"/>
              <a:t>02/11/2022</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20 September 2022</a:t>
            </a:r>
            <a:endParaRPr lang="en-GB" altLang="ja-JP" sz="700" cap="all" baseline="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0929000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8.xml"/><Relationship Id="rId51" Type="http://schemas.openxmlformats.org/officeDocument/2006/relationships/tags" Target="../tags/tag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0" Type="http://schemas.openxmlformats.org/officeDocument/2006/relationships/slideLayout" Target="../slideLayouts/slideLayout20.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1"/>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2"/>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3"/>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4"/>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5"/>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6"/>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7"/>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38"/>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39"/>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0"/>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1"/>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2"/>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3"/>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4"/>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5"/>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6"/>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7"/>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48"/>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49"/>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0"/>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1"/>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2"/>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3"/>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fld id="{230AB76D-5344-4D28-9C48-EAFDF0F40F95}" type="datetime1">
              <a:rPr lang="en-GB" sz="700" smtClean="0"/>
              <a:t>02/11/2022</a:t>
            </a:fld>
            <a:endParaRPr lang="en-GB" sz="700" dirty="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GB" smtClean="0"/>
              <a:pPr/>
              <a:t>‹#›</a:t>
            </a:fld>
            <a:endParaRPr lang="en-GB" dirty="0"/>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20 September 2022</a:t>
            </a:r>
            <a:endParaRPr lang="en-GB" altLang="ja-JP" sz="700" cap="all" baseline="0" dirty="0">
              <a:solidFill>
                <a:schemeClr val="accent1"/>
              </a:solidFill>
              <a:ea typeface="ＭＳ Ｐゴシック" charset="-128"/>
              <a:cs typeface="Arial" charset="0"/>
            </a:endParaRP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0" r:id="rId4"/>
    <p:sldLayoutId id="2147483661" r:id="rId5"/>
    <p:sldLayoutId id="2147483702" r:id="rId6"/>
    <p:sldLayoutId id="2147483682" r:id="rId7"/>
    <p:sldLayoutId id="2147483674" r:id="rId8"/>
    <p:sldLayoutId id="2147483651" r:id="rId9"/>
    <p:sldLayoutId id="2147483650" r:id="rId10"/>
    <p:sldLayoutId id="2147483683" r:id="rId11"/>
    <p:sldLayoutId id="2147483698" r:id="rId12"/>
    <p:sldLayoutId id="2147483699" r:id="rId13"/>
    <p:sldLayoutId id="2147483652" r:id="rId14"/>
    <p:sldLayoutId id="2147483684" r:id="rId15"/>
    <p:sldLayoutId id="2147483685" r:id="rId16"/>
    <p:sldLayoutId id="2147483686" r:id="rId17"/>
    <p:sldLayoutId id="2147483664" r:id="rId18"/>
    <p:sldLayoutId id="2147483701" r:id="rId19"/>
    <p:sldLayoutId id="2147483695" r:id="rId20"/>
    <p:sldLayoutId id="2147483696" r:id="rId21"/>
    <p:sldLayoutId id="2147483690" r:id="rId22"/>
    <p:sldLayoutId id="2147483691" r:id="rId23"/>
    <p:sldLayoutId id="2147483697" r:id="rId24"/>
    <p:sldLayoutId id="2147483694" r:id="rId25"/>
    <p:sldLayoutId id="2147483655" r:id="rId26"/>
    <p:sldLayoutId id="2147483667" r:id="rId27"/>
    <p:sldLayoutId id="2147483692" r:id="rId28"/>
    <p:sldLayoutId id="2147483693" r:id="rId29"/>
  </p:sldLayoutIdLst>
  <p:hf hdr="0" ftr="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orient="horz" pos="340" userDrawn="1">
          <p15:clr>
            <a:srgbClr val="F26B43"/>
          </p15:clr>
        </p15:guide>
        <p15:guide id="4" orient="horz" pos="3809" userDrawn="1">
          <p15:clr>
            <a:srgbClr val="F26B43"/>
          </p15:clr>
        </p15:guide>
        <p15:guide id="5" pos="932" userDrawn="1">
          <p15:clr>
            <a:srgbClr val="F26B43"/>
          </p15:clr>
        </p15:guide>
        <p15:guide id="6" pos="1412" userDrawn="1">
          <p15:clr>
            <a:srgbClr val="F26B43"/>
          </p15:clr>
        </p15:guide>
        <p15:guide id="7" pos="1525" userDrawn="1">
          <p15:clr>
            <a:srgbClr val="F26B43"/>
          </p15:clr>
        </p15:guide>
        <p15:guide id="8" pos="2005" userDrawn="1">
          <p15:clr>
            <a:srgbClr val="F26B43"/>
          </p15:clr>
        </p15:guide>
        <p15:guide id="9" pos="2118" userDrawn="1">
          <p15:clr>
            <a:srgbClr val="F26B43"/>
          </p15:clr>
        </p15:guide>
        <p15:guide id="10" pos="2597" userDrawn="1">
          <p15:clr>
            <a:srgbClr val="F26B43"/>
          </p15:clr>
        </p15:guide>
        <p15:guide id="11" pos="2711" userDrawn="1">
          <p15:clr>
            <a:srgbClr val="F26B43"/>
          </p15:clr>
        </p15:guide>
        <p15:guide id="12" pos="3190" userDrawn="1">
          <p15:clr>
            <a:srgbClr val="F26B43"/>
          </p15:clr>
        </p15:guide>
        <p15:guide id="13" pos="3303" userDrawn="1">
          <p15:clr>
            <a:srgbClr val="F26B43"/>
          </p15:clr>
        </p15:guide>
        <p15:guide id="14" pos="3783" userDrawn="1">
          <p15:clr>
            <a:srgbClr val="F26B43"/>
          </p15:clr>
        </p15:guide>
        <p15:guide id="15" pos="3896" userDrawn="1">
          <p15:clr>
            <a:srgbClr val="F26B43"/>
          </p15:clr>
        </p15:guide>
        <p15:guide id="16" pos="4376" userDrawn="1">
          <p15:clr>
            <a:srgbClr val="F26B43"/>
          </p15:clr>
        </p15:guide>
        <p15:guide id="17" pos="4489" userDrawn="1">
          <p15:clr>
            <a:srgbClr val="F26B43"/>
          </p15:clr>
        </p15:guide>
        <p15:guide id="18" pos="4968" userDrawn="1">
          <p15:clr>
            <a:srgbClr val="F26B43"/>
          </p15:clr>
        </p15:guide>
        <p15:guide id="19" pos="5082" userDrawn="1">
          <p15:clr>
            <a:srgbClr val="F26B43"/>
          </p15:clr>
        </p15:guide>
        <p15:guide id="20" pos="5561" userDrawn="1">
          <p15:clr>
            <a:srgbClr val="F26B43"/>
          </p15:clr>
        </p15:guide>
        <p15:guide id="21" pos="5674" userDrawn="1">
          <p15:clr>
            <a:srgbClr val="F26B43"/>
          </p15:clr>
        </p15:guide>
        <p15:guide id="22" pos="6154" userDrawn="1">
          <p15:clr>
            <a:srgbClr val="F26B43"/>
          </p15:clr>
        </p15:guide>
        <p15:guide id="23" pos="6267" userDrawn="1">
          <p15:clr>
            <a:srgbClr val="F26B43"/>
          </p15:clr>
        </p15:guide>
        <p15:guide id="24" pos="6747" userDrawn="1">
          <p15:clr>
            <a:srgbClr val="F26B43"/>
          </p15:clr>
        </p15:guide>
        <p15:guide id="25" pos="6860" userDrawn="1">
          <p15:clr>
            <a:srgbClr val="F26B43"/>
          </p15:clr>
        </p15:guide>
        <p15:guide id="26" pos="7339" userDrawn="1">
          <p15:clr>
            <a:srgbClr val="F26B43"/>
          </p15:clr>
        </p15:guide>
        <p15:guide id="27" orient="horz" pos="10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8F47-A382-4A48-9F1B-1E46B4B636EA}"/>
              </a:ext>
            </a:extLst>
          </p:cNvPr>
          <p:cNvSpPr>
            <a:spLocks noGrp="1"/>
          </p:cNvSpPr>
          <p:nvPr>
            <p:ph type="ctrTitle"/>
          </p:nvPr>
        </p:nvSpPr>
        <p:spPr/>
        <p:txBody>
          <a:bodyPr/>
          <a:lstStyle/>
          <a:p>
            <a:r>
              <a:rPr lang="en-GB" sz="3200" b="1" dirty="0">
                <a:effectLst/>
                <a:latin typeface="Times New Roman" panose="02020603050405020304" pitchFamily="18" charset="0"/>
                <a:ea typeface="Times New Roman" panose="02020603050405020304" pitchFamily="18" charset="0"/>
                <a:cs typeface="Arial" panose="020B0604020202020204" pitchFamily="34" charset="0"/>
              </a:rPr>
              <a:t>Developing a solid-flame model for assessing consequences of large-scale rectangular pool fires and trench fires </a:t>
            </a:r>
            <a:endParaRPr lang="en-GB" sz="3200" dirty="0"/>
          </a:p>
        </p:txBody>
      </p:sp>
      <p:sp>
        <p:nvSpPr>
          <p:cNvPr id="8" name="Text Placeholder 7">
            <a:extLst>
              <a:ext uri="{FF2B5EF4-FFF2-40B4-BE49-F238E27FC236}">
                <a16:creationId xmlns:a16="http://schemas.microsoft.com/office/drawing/2014/main" id="{615B879D-A4F5-4E37-916F-6EDD551AEB0F}"/>
              </a:ext>
            </a:extLst>
          </p:cNvPr>
          <p:cNvSpPr>
            <a:spLocks noGrp="1"/>
          </p:cNvSpPr>
          <p:nvPr>
            <p:ph type="body" sz="quarter" idx="18"/>
          </p:nvPr>
        </p:nvSpPr>
        <p:spPr/>
        <p:txBody>
          <a:bodyPr/>
          <a:lstStyle/>
          <a:p>
            <a:pPr>
              <a:spcBef>
                <a:spcPts val="600"/>
              </a:spcBef>
              <a:spcAft>
                <a:spcPts val="6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Yongfu Xu, David Worthington and Adeyemi Oke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spcBef>
                <a:spcPts val="600"/>
              </a:spcBef>
              <a:spcAft>
                <a:spcPts val="6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DNV, 30 Stamford Street, London, SE1 9LQ</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6" name="Slide Number Placeholder 5">
            <a:extLst>
              <a:ext uri="{FF2B5EF4-FFF2-40B4-BE49-F238E27FC236}">
                <a16:creationId xmlns:a16="http://schemas.microsoft.com/office/drawing/2014/main" id="{7E1BF1F7-7A1F-41AE-A1CD-33B2E83BFA96}"/>
              </a:ext>
            </a:extLst>
          </p:cNvPr>
          <p:cNvSpPr>
            <a:spLocks noGrp="1"/>
          </p:cNvSpPr>
          <p:nvPr>
            <p:ph type="sldNum" sz="quarter" idx="17"/>
          </p:nvPr>
        </p:nvSpPr>
        <p:spPr/>
        <p:txBody>
          <a:bodyPr/>
          <a:lstStyle/>
          <a:p>
            <a:fld id="{5BA07366-CB75-4AA8-9E5B-928B849F427C}" type="slidenum">
              <a:rPr lang="en-GB" smtClean="0"/>
              <a:pPr/>
              <a:t>1</a:t>
            </a:fld>
            <a:endParaRPr lang="en-GB" dirty="0"/>
          </a:p>
        </p:txBody>
      </p:sp>
      <p:sp>
        <p:nvSpPr>
          <p:cNvPr id="3" name="Date Placeholder 2">
            <a:extLst>
              <a:ext uri="{FF2B5EF4-FFF2-40B4-BE49-F238E27FC236}">
                <a16:creationId xmlns:a16="http://schemas.microsoft.com/office/drawing/2014/main" id="{6FCA5C31-7321-488B-8FDC-6CEF0DBF9261}"/>
              </a:ext>
            </a:extLst>
          </p:cNvPr>
          <p:cNvSpPr>
            <a:spLocks noGrp="1"/>
          </p:cNvSpPr>
          <p:nvPr>
            <p:ph type="dt" sz="half" idx="15"/>
          </p:nvPr>
        </p:nvSpPr>
        <p:spPr/>
        <p:txBody>
          <a:bodyPr/>
          <a:lstStyle/>
          <a:p>
            <a:fld id="{F958ACF4-F533-43A1-A23B-70BFAF2F1A1E}" type="datetime1">
              <a:rPr lang="en-GB" smtClean="0"/>
              <a:t>02/11/2022</a:t>
            </a:fld>
            <a:endParaRPr lang="en-GB" dirty="0"/>
          </a:p>
        </p:txBody>
      </p:sp>
    </p:spTree>
    <p:extLst>
      <p:ext uri="{BB962C8B-B14F-4D97-AF65-F5344CB8AC3E}">
        <p14:creationId xmlns:p14="http://schemas.microsoft.com/office/powerpoint/2010/main" val="40965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13065-46DB-428A-BA90-E914DAAD256E}"/>
              </a:ext>
            </a:extLst>
          </p:cNvPr>
          <p:cNvSpPr>
            <a:spLocks noGrp="1"/>
          </p:cNvSpPr>
          <p:nvPr>
            <p:ph type="title"/>
          </p:nvPr>
        </p:nvSpPr>
        <p:spPr/>
        <p:txBody>
          <a:bodyPr/>
          <a:lstStyle/>
          <a:p>
            <a:r>
              <a:rPr lang="en-GB" sz="3200" b="1" dirty="0"/>
              <a:t>Correction factors for flame variables </a:t>
            </a:r>
          </a:p>
        </p:txBody>
      </p:sp>
      <p:sp>
        <p:nvSpPr>
          <p:cNvPr id="4" name="Date Placeholder 3">
            <a:extLst>
              <a:ext uri="{FF2B5EF4-FFF2-40B4-BE49-F238E27FC236}">
                <a16:creationId xmlns:a16="http://schemas.microsoft.com/office/drawing/2014/main" id="{91FE769B-6F57-404F-B9E6-795DCCCE6374}"/>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66A2712E-27BD-4979-8C8F-4DFFDCAC3A61}"/>
              </a:ext>
            </a:extLst>
          </p:cNvPr>
          <p:cNvSpPr>
            <a:spLocks noGrp="1"/>
          </p:cNvSpPr>
          <p:nvPr>
            <p:ph type="sldNum" sz="quarter" idx="12"/>
          </p:nvPr>
        </p:nvSpPr>
        <p:spPr/>
        <p:txBody>
          <a:bodyPr/>
          <a:lstStyle/>
          <a:p>
            <a:fld id="{5BA07366-CB75-4AA8-9E5B-928B849F427C}" type="slidenum">
              <a:rPr lang="en-GB" smtClean="0"/>
              <a:t>10</a:t>
            </a:fld>
            <a:endParaRPr lang="en-GB" dirty="0"/>
          </a:p>
        </p:txBody>
      </p:sp>
      <p:pic>
        <p:nvPicPr>
          <p:cNvPr id="6" name="Picture 5">
            <a:extLst>
              <a:ext uri="{FF2B5EF4-FFF2-40B4-BE49-F238E27FC236}">
                <a16:creationId xmlns:a16="http://schemas.microsoft.com/office/drawing/2014/main" id="{3D389C3C-B39A-4854-B4DC-65B6604E64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781375"/>
            <a:ext cx="2789555" cy="1821180"/>
          </a:xfrm>
          <a:prstGeom prst="rect">
            <a:avLst/>
          </a:prstGeom>
          <a:noFill/>
        </p:spPr>
      </p:pic>
      <p:pic>
        <p:nvPicPr>
          <p:cNvPr id="7" name="Picture 6">
            <a:extLst>
              <a:ext uri="{FF2B5EF4-FFF2-40B4-BE49-F238E27FC236}">
                <a16:creationId xmlns:a16="http://schemas.microsoft.com/office/drawing/2014/main" id="{447A23F9-9917-4271-900E-AF8E70E139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8647" y="1734922"/>
            <a:ext cx="2786380" cy="1817370"/>
          </a:xfrm>
          <a:prstGeom prst="rect">
            <a:avLst/>
          </a:prstGeom>
          <a:noFill/>
        </p:spPr>
      </p:pic>
      <p:pic>
        <p:nvPicPr>
          <p:cNvPr id="8" name="Picture 7">
            <a:extLst>
              <a:ext uri="{FF2B5EF4-FFF2-40B4-BE49-F238E27FC236}">
                <a16:creationId xmlns:a16="http://schemas.microsoft.com/office/drawing/2014/main" id="{0D52FAFA-B1B1-47EB-BE6F-715411FBCEF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9781" y="1691510"/>
            <a:ext cx="2789555" cy="1821180"/>
          </a:xfrm>
          <a:prstGeom prst="rect">
            <a:avLst/>
          </a:prstGeom>
          <a:noFill/>
        </p:spPr>
      </p:pic>
      <p:pic>
        <p:nvPicPr>
          <p:cNvPr id="9" name="Picture 8">
            <a:extLst>
              <a:ext uri="{FF2B5EF4-FFF2-40B4-BE49-F238E27FC236}">
                <a16:creationId xmlns:a16="http://schemas.microsoft.com/office/drawing/2014/main" id="{C5AC8BAE-5488-4094-B144-B045918E2D1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1861" y="1743592"/>
            <a:ext cx="2901315" cy="1896745"/>
          </a:xfrm>
          <a:prstGeom prst="rect">
            <a:avLst/>
          </a:prstGeom>
          <a:noFill/>
        </p:spPr>
      </p:pic>
      <p:pic>
        <p:nvPicPr>
          <p:cNvPr id="10" name="Picture 9">
            <a:extLst>
              <a:ext uri="{FF2B5EF4-FFF2-40B4-BE49-F238E27FC236}">
                <a16:creationId xmlns:a16="http://schemas.microsoft.com/office/drawing/2014/main" id="{78CF9061-719A-490E-8303-8F4B15CD4BD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009" y="4078162"/>
            <a:ext cx="2789555" cy="1821180"/>
          </a:xfrm>
          <a:prstGeom prst="rect">
            <a:avLst/>
          </a:prstGeom>
          <a:noFill/>
        </p:spPr>
      </p:pic>
      <p:pic>
        <p:nvPicPr>
          <p:cNvPr id="11" name="Picture 10">
            <a:extLst>
              <a:ext uri="{FF2B5EF4-FFF2-40B4-BE49-F238E27FC236}">
                <a16:creationId xmlns:a16="http://schemas.microsoft.com/office/drawing/2014/main" id="{1C318627-1D26-45A3-91EA-F530DBD37CF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19736" y="4078162"/>
            <a:ext cx="2905125" cy="1896745"/>
          </a:xfrm>
          <a:prstGeom prst="rect">
            <a:avLst/>
          </a:prstGeom>
          <a:noFill/>
        </p:spPr>
      </p:pic>
      <p:pic>
        <p:nvPicPr>
          <p:cNvPr id="12" name="Picture 11">
            <a:extLst>
              <a:ext uri="{FF2B5EF4-FFF2-40B4-BE49-F238E27FC236}">
                <a16:creationId xmlns:a16="http://schemas.microsoft.com/office/drawing/2014/main" id="{14965826-CE69-4892-B0CF-260BDD067B4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70149" y="3899976"/>
            <a:ext cx="2905125" cy="1896745"/>
          </a:xfrm>
          <a:prstGeom prst="rect">
            <a:avLst/>
          </a:prstGeom>
          <a:noFill/>
        </p:spPr>
      </p:pic>
    </p:spTree>
    <p:extLst>
      <p:ext uri="{BB962C8B-B14F-4D97-AF65-F5344CB8AC3E}">
        <p14:creationId xmlns:p14="http://schemas.microsoft.com/office/powerpoint/2010/main" val="2886683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B401-9EA9-4AC9-AE30-136C56D7871C}"/>
              </a:ext>
            </a:extLst>
          </p:cNvPr>
          <p:cNvSpPr>
            <a:spLocks noGrp="1"/>
          </p:cNvSpPr>
          <p:nvPr>
            <p:ph type="title"/>
          </p:nvPr>
        </p:nvSpPr>
        <p:spPr/>
        <p:txBody>
          <a:bodyPr/>
          <a:lstStyle/>
          <a:p>
            <a:r>
              <a:rPr lang="en-GB" sz="3200" b="1" dirty="0"/>
              <a:t>Validation 1: LASTFIRE gasoline pool fires</a:t>
            </a:r>
          </a:p>
        </p:txBody>
      </p:sp>
      <p:sp>
        <p:nvSpPr>
          <p:cNvPr id="4" name="Date Placeholder 3">
            <a:extLst>
              <a:ext uri="{FF2B5EF4-FFF2-40B4-BE49-F238E27FC236}">
                <a16:creationId xmlns:a16="http://schemas.microsoft.com/office/drawing/2014/main" id="{F3197B80-B723-4811-B247-43C56472EB89}"/>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AC04866A-4D6E-48FF-80AD-A3D5E5633A46}"/>
              </a:ext>
            </a:extLst>
          </p:cNvPr>
          <p:cNvSpPr>
            <a:spLocks noGrp="1"/>
          </p:cNvSpPr>
          <p:nvPr>
            <p:ph type="sldNum" sz="quarter" idx="12"/>
          </p:nvPr>
        </p:nvSpPr>
        <p:spPr/>
        <p:txBody>
          <a:bodyPr/>
          <a:lstStyle/>
          <a:p>
            <a:fld id="{5BA07366-CB75-4AA8-9E5B-928B849F427C}" type="slidenum">
              <a:rPr lang="en-GB" smtClean="0"/>
              <a:t>11</a:t>
            </a:fld>
            <a:endParaRPr lang="en-GB" dirty="0"/>
          </a:p>
        </p:txBody>
      </p:sp>
      <p:pic>
        <p:nvPicPr>
          <p:cNvPr id="6" name="Content Placeholder 5">
            <a:extLst>
              <a:ext uri="{FF2B5EF4-FFF2-40B4-BE49-F238E27FC236}">
                <a16:creationId xmlns:a16="http://schemas.microsoft.com/office/drawing/2014/main" id="{F6D471FE-4EAC-4CBA-A91C-F026B4B71649}"/>
              </a:ext>
            </a:extLst>
          </p:cNvPr>
          <p:cNvPicPr>
            <a:picLocks noGrp="1" noChangeAspect="1"/>
          </p:cNvPicPr>
          <p:nvPr>
            <p:ph idx="1"/>
          </p:nvPr>
        </p:nvPicPr>
        <p:blipFill>
          <a:blip r:embed="rId3"/>
          <a:stretch>
            <a:fillRect/>
          </a:stretch>
        </p:blipFill>
        <p:spPr>
          <a:xfrm>
            <a:off x="983432" y="2204864"/>
            <a:ext cx="4255064" cy="2850753"/>
          </a:xfrm>
          <a:prstGeom prst="rect">
            <a:avLst/>
          </a:prstGeom>
        </p:spPr>
      </p:pic>
      <p:pic>
        <p:nvPicPr>
          <p:cNvPr id="7" name="Picture 6">
            <a:extLst>
              <a:ext uri="{FF2B5EF4-FFF2-40B4-BE49-F238E27FC236}">
                <a16:creationId xmlns:a16="http://schemas.microsoft.com/office/drawing/2014/main" id="{D7A81A28-47AD-4233-9D75-7A1BB585A3CA}"/>
              </a:ext>
            </a:extLst>
          </p:cNvPr>
          <p:cNvPicPr>
            <a:picLocks noChangeAspect="1"/>
          </p:cNvPicPr>
          <p:nvPr/>
        </p:nvPicPr>
        <p:blipFill>
          <a:blip r:embed="rId4"/>
          <a:stretch>
            <a:fillRect/>
          </a:stretch>
        </p:blipFill>
        <p:spPr>
          <a:xfrm>
            <a:off x="5951984" y="2204864"/>
            <a:ext cx="5525170" cy="2850753"/>
          </a:xfrm>
          <a:prstGeom prst="rect">
            <a:avLst/>
          </a:prstGeom>
        </p:spPr>
      </p:pic>
      <p:sp>
        <p:nvSpPr>
          <p:cNvPr id="8" name="TextBox 7">
            <a:extLst>
              <a:ext uri="{FF2B5EF4-FFF2-40B4-BE49-F238E27FC236}">
                <a16:creationId xmlns:a16="http://schemas.microsoft.com/office/drawing/2014/main" id="{90432ABF-C6BB-403E-8620-914114D32F65}"/>
              </a:ext>
            </a:extLst>
          </p:cNvPr>
          <p:cNvSpPr txBox="1"/>
          <p:nvPr/>
        </p:nvSpPr>
        <p:spPr>
          <a:xfrm>
            <a:off x="984335" y="5312241"/>
            <a:ext cx="3960440" cy="553998"/>
          </a:xfrm>
          <a:prstGeom prst="rect">
            <a:avLst/>
          </a:prstGeom>
          <a:noFill/>
        </p:spPr>
        <p:txBody>
          <a:bodyPr wrap="square" lIns="0" tIns="0" rIns="0" bIns="0" rtlCol="0">
            <a:spAutoFit/>
          </a:bodyPr>
          <a:lstStyle/>
          <a:p>
            <a:pPr algn="l">
              <a:lnSpc>
                <a:spcPct val="100000"/>
              </a:lnSpc>
              <a:spcBef>
                <a:spcPts val="600"/>
              </a:spcBef>
            </a:pPr>
            <a:r>
              <a:rPr lang="en-GB" sz="1800" dirty="0">
                <a:effectLst/>
                <a:latin typeface="Times New Roman" panose="02020603050405020304" pitchFamily="18" charset="0"/>
                <a:ea typeface="Calibri" panose="020F0502020204030204" pitchFamily="34" charset="0"/>
              </a:rPr>
              <a:t>Plan view of the test site and locations of radiometers of a test</a:t>
            </a:r>
            <a:endParaRPr lang="en-GB" sz="2000" dirty="0">
              <a:solidFill>
                <a:schemeClr val="accent1"/>
              </a:solidFill>
            </a:endParaRPr>
          </a:p>
        </p:txBody>
      </p:sp>
      <p:sp>
        <p:nvSpPr>
          <p:cNvPr id="9" name="TextBox 8">
            <a:extLst>
              <a:ext uri="{FF2B5EF4-FFF2-40B4-BE49-F238E27FC236}">
                <a16:creationId xmlns:a16="http://schemas.microsoft.com/office/drawing/2014/main" id="{59C15E83-0615-4F2E-8643-250F2F4CD7B2}"/>
              </a:ext>
            </a:extLst>
          </p:cNvPr>
          <p:cNvSpPr txBox="1"/>
          <p:nvPr/>
        </p:nvSpPr>
        <p:spPr>
          <a:xfrm>
            <a:off x="6312024" y="5312241"/>
            <a:ext cx="3960440" cy="276999"/>
          </a:xfrm>
          <a:prstGeom prst="rect">
            <a:avLst/>
          </a:prstGeom>
          <a:noFill/>
        </p:spPr>
        <p:txBody>
          <a:bodyPr wrap="square" lIns="0" tIns="0" rIns="0" bIns="0" rtlCol="0">
            <a:spAutoFit/>
          </a:bodyPr>
          <a:lstStyle/>
          <a:p>
            <a:pPr algn="l">
              <a:lnSpc>
                <a:spcPct val="100000"/>
              </a:lnSpc>
              <a:spcBef>
                <a:spcPts val="600"/>
              </a:spcBef>
            </a:pPr>
            <a:r>
              <a:rPr lang="en-GB" sz="1800" dirty="0">
                <a:effectLst/>
                <a:latin typeface="Times New Roman" panose="02020603050405020304" pitchFamily="18" charset="0"/>
                <a:ea typeface="Calibri" panose="020F0502020204030204" pitchFamily="34" charset="0"/>
              </a:rPr>
              <a:t>Pool fire of Test 6</a:t>
            </a:r>
            <a:endParaRPr lang="en-GB" sz="2000" dirty="0">
              <a:solidFill>
                <a:schemeClr val="accent1"/>
              </a:solidFill>
            </a:endParaRPr>
          </a:p>
        </p:txBody>
      </p:sp>
    </p:spTree>
    <p:extLst>
      <p:ext uri="{BB962C8B-B14F-4D97-AF65-F5344CB8AC3E}">
        <p14:creationId xmlns:p14="http://schemas.microsoft.com/office/powerpoint/2010/main" val="314778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1986-C64B-4EE5-AF58-2C748B8127B8}"/>
              </a:ext>
            </a:extLst>
          </p:cNvPr>
          <p:cNvSpPr>
            <a:spLocks noGrp="1"/>
          </p:cNvSpPr>
          <p:nvPr>
            <p:ph type="title"/>
          </p:nvPr>
        </p:nvSpPr>
        <p:spPr/>
        <p:txBody>
          <a:bodyPr/>
          <a:lstStyle/>
          <a:p>
            <a:r>
              <a:rPr lang="en-GB" sz="3200" b="1" dirty="0"/>
              <a:t>LASTFIRE test cases: ambient conditions</a:t>
            </a:r>
          </a:p>
        </p:txBody>
      </p:sp>
      <p:graphicFrame>
        <p:nvGraphicFramePr>
          <p:cNvPr id="8" name="Content Placeholder 7">
            <a:extLst>
              <a:ext uri="{FF2B5EF4-FFF2-40B4-BE49-F238E27FC236}">
                <a16:creationId xmlns:a16="http://schemas.microsoft.com/office/drawing/2014/main" id="{B03DFF24-0B91-4DF3-B98B-9B685B37F4E4}"/>
              </a:ext>
            </a:extLst>
          </p:cNvPr>
          <p:cNvGraphicFramePr>
            <a:graphicFrameLocks noGrp="1"/>
          </p:cNvGraphicFramePr>
          <p:nvPr>
            <p:ph idx="1"/>
            <p:extLst>
              <p:ext uri="{D42A27DB-BD31-4B8C-83A1-F6EECF244321}">
                <p14:modId xmlns:p14="http://schemas.microsoft.com/office/powerpoint/2010/main" val="988899775"/>
              </p:ext>
            </p:extLst>
          </p:nvPr>
        </p:nvGraphicFramePr>
        <p:xfrm>
          <a:off x="3215680" y="1340768"/>
          <a:ext cx="5544616" cy="4608508"/>
        </p:xfrm>
        <a:graphic>
          <a:graphicData uri="http://schemas.openxmlformats.org/drawingml/2006/table">
            <a:tbl>
              <a:tblPr firstRow="1" firstCol="1" bandRow="1">
                <a:tableStyleId>{5C22544A-7EE6-4342-B048-85BDC9FD1C3A}</a:tableStyleId>
              </a:tblPr>
              <a:tblGrid>
                <a:gridCol w="1088540">
                  <a:extLst>
                    <a:ext uri="{9D8B030D-6E8A-4147-A177-3AD203B41FA5}">
                      <a16:colId xmlns:a16="http://schemas.microsoft.com/office/drawing/2014/main" val="646172011"/>
                    </a:ext>
                  </a:extLst>
                </a:gridCol>
                <a:gridCol w="1163050">
                  <a:extLst>
                    <a:ext uri="{9D8B030D-6E8A-4147-A177-3AD203B41FA5}">
                      <a16:colId xmlns:a16="http://schemas.microsoft.com/office/drawing/2014/main" val="3014387341"/>
                    </a:ext>
                  </a:extLst>
                </a:gridCol>
                <a:gridCol w="1099674">
                  <a:extLst>
                    <a:ext uri="{9D8B030D-6E8A-4147-A177-3AD203B41FA5}">
                      <a16:colId xmlns:a16="http://schemas.microsoft.com/office/drawing/2014/main" val="700119484"/>
                    </a:ext>
                  </a:extLst>
                </a:gridCol>
                <a:gridCol w="1095391">
                  <a:extLst>
                    <a:ext uri="{9D8B030D-6E8A-4147-A177-3AD203B41FA5}">
                      <a16:colId xmlns:a16="http://schemas.microsoft.com/office/drawing/2014/main" val="3641330984"/>
                    </a:ext>
                  </a:extLst>
                </a:gridCol>
                <a:gridCol w="1097961">
                  <a:extLst>
                    <a:ext uri="{9D8B030D-6E8A-4147-A177-3AD203B41FA5}">
                      <a16:colId xmlns:a16="http://schemas.microsoft.com/office/drawing/2014/main" val="1666104737"/>
                    </a:ext>
                  </a:extLst>
                </a:gridCol>
              </a:tblGrid>
              <a:tr h="434155">
                <a:tc>
                  <a:txBody>
                    <a:bodyPr/>
                    <a:lstStyle/>
                    <a:p>
                      <a:pPr>
                        <a:spcBef>
                          <a:spcPts val="600"/>
                        </a:spcBef>
                        <a:spcAft>
                          <a:spcPts val="600"/>
                        </a:spcAft>
                      </a:pPr>
                      <a:r>
                        <a:rPr lang="en-GB" sz="11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Ambient temperature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Ambient humidity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Wind speed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Wind direction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45919449"/>
                  </a:ext>
                </a:extLst>
              </a:tr>
              <a:tr h="217077">
                <a:tc>
                  <a:txBody>
                    <a:bodyPr/>
                    <a:lstStyle/>
                    <a:p>
                      <a:pPr>
                        <a:spcBef>
                          <a:spcPts val="600"/>
                        </a:spcBef>
                        <a:spcAft>
                          <a:spcPts val="600"/>
                        </a:spcAft>
                      </a:pPr>
                      <a:r>
                        <a:rPr lang="en-GB" sz="900">
                          <a:effectLst/>
                        </a:rPr>
                        <a:t>Test 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35667411"/>
                  </a:ext>
                </a:extLst>
              </a:tr>
              <a:tr h="217077">
                <a:tc>
                  <a:txBody>
                    <a:bodyPr/>
                    <a:lstStyle/>
                    <a:p>
                      <a:pPr>
                        <a:spcBef>
                          <a:spcPts val="600"/>
                        </a:spcBef>
                        <a:spcAft>
                          <a:spcPts val="600"/>
                        </a:spcAft>
                      </a:pPr>
                      <a:r>
                        <a:rPr lang="en-GB" sz="900">
                          <a:effectLst/>
                        </a:rPr>
                        <a:t>Test 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51729512"/>
                  </a:ext>
                </a:extLst>
              </a:tr>
              <a:tr h="217077">
                <a:tc>
                  <a:txBody>
                    <a:bodyPr/>
                    <a:lstStyle/>
                    <a:p>
                      <a:pPr>
                        <a:spcBef>
                          <a:spcPts val="600"/>
                        </a:spcBef>
                        <a:spcAft>
                          <a:spcPts val="600"/>
                        </a:spcAft>
                      </a:pPr>
                      <a:r>
                        <a:rPr lang="en-GB" sz="900">
                          <a:effectLst/>
                        </a:rPr>
                        <a:t>Test 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1239061"/>
                  </a:ext>
                </a:extLst>
              </a:tr>
              <a:tr h="217077">
                <a:tc>
                  <a:txBody>
                    <a:bodyPr/>
                    <a:lstStyle/>
                    <a:p>
                      <a:pPr>
                        <a:spcBef>
                          <a:spcPts val="600"/>
                        </a:spcBef>
                        <a:spcAft>
                          <a:spcPts val="600"/>
                        </a:spcAft>
                      </a:pPr>
                      <a:r>
                        <a:rPr lang="en-GB" sz="900" dirty="0">
                          <a:effectLst/>
                        </a:rPr>
                        <a:t>Test 4</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7503032"/>
                  </a:ext>
                </a:extLst>
              </a:tr>
              <a:tr h="161348">
                <a:tc>
                  <a:txBody>
                    <a:bodyPr/>
                    <a:lstStyle/>
                    <a:p>
                      <a:pPr>
                        <a:spcBef>
                          <a:spcPts val="600"/>
                        </a:spcBef>
                        <a:spcAft>
                          <a:spcPts val="600"/>
                        </a:spcAft>
                      </a:pPr>
                      <a:r>
                        <a:rPr lang="en-GB" sz="900">
                          <a:effectLst/>
                        </a:rPr>
                        <a:t>Test 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43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9216979"/>
                  </a:ext>
                </a:extLst>
              </a:tr>
              <a:tr h="217077">
                <a:tc>
                  <a:txBody>
                    <a:bodyPr/>
                    <a:lstStyle/>
                    <a:p>
                      <a:pPr>
                        <a:spcBef>
                          <a:spcPts val="600"/>
                        </a:spcBef>
                        <a:spcAft>
                          <a:spcPts val="600"/>
                        </a:spcAft>
                      </a:pPr>
                      <a:r>
                        <a:rPr lang="en-GB" sz="900">
                          <a:effectLst/>
                        </a:rPr>
                        <a:t>Test 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348650"/>
                  </a:ext>
                </a:extLst>
              </a:tr>
              <a:tr h="217077">
                <a:tc>
                  <a:txBody>
                    <a:bodyPr/>
                    <a:lstStyle/>
                    <a:p>
                      <a:pPr>
                        <a:spcBef>
                          <a:spcPts val="600"/>
                        </a:spcBef>
                        <a:spcAft>
                          <a:spcPts val="600"/>
                        </a:spcAft>
                      </a:pPr>
                      <a:r>
                        <a:rPr lang="en-GB" sz="900">
                          <a:effectLst/>
                        </a:rPr>
                        <a:t>Test 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dirty="0">
                          <a:effectLst/>
                        </a:rPr>
                        <a:t>0.8</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9988641"/>
                  </a:ext>
                </a:extLst>
              </a:tr>
              <a:tr h="217077">
                <a:tc>
                  <a:txBody>
                    <a:bodyPr/>
                    <a:lstStyle/>
                    <a:p>
                      <a:pPr>
                        <a:spcBef>
                          <a:spcPts val="600"/>
                        </a:spcBef>
                        <a:spcAft>
                          <a:spcPts val="600"/>
                        </a:spcAft>
                      </a:pPr>
                      <a:r>
                        <a:rPr lang="en-GB" sz="900">
                          <a:effectLst/>
                        </a:rPr>
                        <a:t>Test 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86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17386423"/>
                  </a:ext>
                </a:extLst>
              </a:tr>
              <a:tr h="161348">
                <a:tc>
                  <a:txBody>
                    <a:bodyPr/>
                    <a:lstStyle/>
                    <a:p>
                      <a:pPr>
                        <a:spcBef>
                          <a:spcPts val="600"/>
                        </a:spcBef>
                        <a:spcAft>
                          <a:spcPts val="600"/>
                        </a:spcAft>
                      </a:pPr>
                      <a:r>
                        <a:rPr lang="en-GB" sz="900">
                          <a:effectLst/>
                        </a:rPr>
                        <a:t>Test 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9051219"/>
                  </a:ext>
                </a:extLst>
              </a:tr>
              <a:tr h="217077">
                <a:tc>
                  <a:txBody>
                    <a:bodyPr/>
                    <a:lstStyle/>
                    <a:p>
                      <a:pPr>
                        <a:spcBef>
                          <a:spcPts val="600"/>
                        </a:spcBef>
                        <a:spcAft>
                          <a:spcPts val="600"/>
                        </a:spcAft>
                      </a:pPr>
                      <a:r>
                        <a:rPr lang="en-GB" sz="900">
                          <a:effectLst/>
                        </a:rPr>
                        <a:t>Test 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dirty="0">
                          <a:effectLst/>
                        </a:rPr>
                        <a:t>21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145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31781193"/>
                  </a:ext>
                </a:extLst>
              </a:tr>
              <a:tr h="217077">
                <a:tc>
                  <a:txBody>
                    <a:bodyPr/>
                    <a:lstStyle/>
                    <a:p>
                      <a:pPr>
                        <a:spcBef>
                          <a:spcPts val="600"/>
                        </a:spcBef>
                        <a:spcAft>
                          <a:spcPts val="600"/>
                        </a:spcAft>
                      </a:pPr>
                      <a:r>
                        <a:rPr lang="en-GB" sz="900">
                          <a:effectLst/>
                        </a:rPr>
                        <a:t>Test 11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74986787"/>
                  </a:ext>
                </a:extLst>
              </a:tr>
              <a:tr h="217077">
                <a:tc>
                  <a:txBody>
                    <a:bodyPr/>
                    <a:lstStyle/>
                    <a:p>
                      <a:pPr>
                        <a:spcBef>
                          <a:spcPts val="600"/>
                        </a:spcBef>
                        <a:spcAft>
                          <a:spcPts val="600"/>
                        </a:spcAft>
                      </a:pPr>
                      <a:r>
                        <a:rPr lang="en-GB" sz="900">
                          <a:effectLst/>
                        </a:rPr>
                        <a:t>Test 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72.5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72.5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726487111"/>
                  </a:ext>
                </a:extLst>
              </a:tr>
              <a:tr h="217077">
                <a:tc>
                  <a:txBody>
                    <a:bodyPr/>
                    <a:lstStyle/>
                    <a:p>
                      <a:pPr>
                        <a:spcBef>
                          <a:spcPts val="600"/>
                        </a:spcBef>
                        <a:spcAft>
                          <a:spcPts val="600"/>
                        </a:spcAft>
                      </a:pPr>
                      <a:r>
                        <a:rPr lang="en-GB" sz="900">
                          <a:effectLst/>
                        </a:rPr>
                        <a:t>Test 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dirty="0">
                          <a:effectLst/>
                        </a:rPr>
                        <a:t>67.2</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67.2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35593429"/>
                  </a:ext>
                </a:extLst>
              </a:tr>
              <a:tr h="161348">
                <a:tc>
                  <a:txBody>
                    <a:bodyPr/>
                    <a:lstStyle/>
                    <a:p>
                      <a:pPr>
                        <a:spcBef>
                          <a:spcPts val="600"/>
                        </a:spcBef>
                        <a:spcAft>
                          <a:spcPts val="600"/>
                        </a:spcAft>
                      </a:pPr>
                      <a:r>
                        <a:rPr lang="en-GB" sz="900">
                          <a:effectLst/>
                        </a:rPr>
                        <a:t>Test 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8.4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66.4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66.4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434983093"/>
                  </a:ext>
                </a:extLst>
              </a:tr>
              <a:tr h="217077">
                <a:tc>
                  <a:txBody>
                    <a:bodyPr/>
                    <a:lstStyle/>
                    <a:p>
                      <a:pPr>
                        <a:spcBef>
                          <a:spcPts val="600"/>
                        </a:spcBef>
                        <a:spcAft>
                          <a:spcPts val="600"/>
                        </a:spcAft>
                      </a:pPr>
                      <a:r>
                        <a:rPr lang="en-GB" sz="900">
                          <a:effectLst/>
                        </a:rPr>
                        <a:t>Test 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1.3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280180913"/>
                  </a:ext>
                </a:extLst>
              </a:tr>
              <a:tr h="217077">
                <a:tc>
                  <a:txBody>
                    <a:bodyPr/>
                    <a:lstStyle/>
                    <a:p>
                      <a:pPr>
                        <a:spcBef>
                          <a:spcPts val="600"/>
                        </a:spcBef>
                        <a:spcAft>
                          <a:spcPts val="600"/>
                        </a:spcAft>
                      </a:pPr>
                      <a:r>
                        <a:rPr lang="en-GB" sz="900">
                          <a:effectLst/>
                        </a:rPr>
                        <a:t>Test 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3198847806"/>
                  </a:ext>
                </a:extLst>
              </a:tr>
              <a:tr h="217077">
                <a:tc>
                  <a:txBody>
                    <a:bodyPr/>
                    <a:lstStyle/>
                    <a:p>
                      <a:pPr>
                        <a:spcBef>
                          <a:spcPts val="600"/>
                        </a:spcBef>
                        <a:spcAft>
                          <a:spcPts val="600"/>
                        </a:spcAft>
                      </a:pPr>
                      <a:r>
                        <a:rPr lang="en-GB" sz="900">
                          <a:effectLst/>
                        </a:rPr>
                        <a:t>Test 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81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0.7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81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358796464"/>
                  </a:ext>
                </a:extLst>
              </a:tr>
              <a:tr h="217077">
                <a:tc>
                  <a:txBody>
                    <a:bodyPr/>
                    <a:lstStyle/>
                    <a:p>
                      <a:pPr>
                        <a:spcBef>
                          <a:spcPts val="600"/>
                        </a:spcBef>
                        <a:spcAft>
                          <a:spcPts val="600"/>
                        </a:spcAft>
                      </a:pPr>
                      <a:r>
                        <a:rPr lang="en-GB" sz="900">
                          <a:effectLst/>
                        </a:rPr>
                        <a:t>Test 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0.4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763435078"/>
                  </a:ext>
                </a:extLst>
              </a:tr>
              <a:tr h="217077">
                <a:tc>
                  <a:txBody>
                    <a:bodyPr/>
                    <a:lstStyle/>
                    <a:p>
                      <a:pPr>
                        <a:spcBef>
                          <a:spcPts val="600"/>
                        </a:spcBef>
                        <a:spcAft>
                          <a:spcPts val="600"/>
                        </a:spcAft>
                      </a:pPr>
                      <a:r>
                        <a:rPr lang="en-GB" sz="900">
                          <a:effectLst/>
                        </a:rPr>
                        <a:t>Test 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1.6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07089180"/>
                  </a:ext>
                </a:extLst>
              </a:tr>
              <a:tr h="217077">
                <a:tc>
                  <a:txBody>
                    <a:bodyPr/>
                    <a:lstStyle/>
                    <a:p>
                      <a:pPr>
                        <a:spcBef>
                          <a:spcPts val="600"/>
                        </a:spcBef>
                        <a:spcAft>
                          <a:spcPts val="600"/>
                        </a:spcAft>
                      </a:pPr>
                      <a:r>
                        <a:rPr lang="en-GB" sz="900">
                          <a:effectLst/>
                        </a:rPr>
                        <a:t>Test 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92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dirty="0">
                          <a:effectLst/>
                        </a:rPr>
                        <a:t>92</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266733334"/>
                  </a:ext>
                </a:extLst>
              </a:tr>
            </a:tbl>
          </a:graphicData>
        </a:graphic>
      </p:graphicFrame>
      <p:sp>
        <p:nvSpPr>
          <p:cNvPr id="4" name="Date Placeholder 3">
            <a:extLst>
              <a:ext uri="{FF2B5EF4-FFF2-40B4-BE49-F238E27FC236}">
                <a16:creationId xmlns:a16="http://schemas.microsoft.com/office/drawing/2014/main" id="{296C2BE6-1762-447B-A909-1F19FD593B79}"/>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862FDF46-65C3-4F2B-90D5-5663CCFE0F5C}"/>
              </a:ext>
            </a:extLst>
          </p:cNvPr>
          <p:cNvSpPr>
            <a:spLocks noGrp="1"/>
          </p:cNvSpPr>
          <p:nvPr>
            <p:ph type="sldNum" sz="quarter" idx="12"/>
          </p:nvPr>
        </p:nvSpPr>
        <p:spPr/>
        <p:txBody>
          <a:bodyPr/>
          <a:lstStyle/>
          <a:p>
            <a:fld id="{5BA07366-CB75-4AA8-9E5B-928B849F427C}" type="slidenum">
              <a:rPr lang="en-GB" smtClean="0"/>
              <a:t>12</a:t>
            </a:fld>
            <a:endParaRPr lang="en-GB" dirty="0"/>
          </a:p>
        </p:txBody>
      </p:sp>
    </p:spTree>
    <p:extLst>
      <p:ext uri="{BB962C8B-B14F-4D97-AF65-F5344CB8AC3E}">
        <p14:creationId xmlns:p14="http://schemas.microsoft.com/office/powerpoint/2010/main" val="123459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48438-B5CB-4403-BFDC-5837BB94987E}"/>
              </a:ext>
            </a:extLst>
          </p:cNvPr>
          <p:cNvSpPr>
            <a:spLocks noGrp="1"/>
          </p:cNvSpPr>
          <p:nvPr>
            <p:ph type="title"/>
          </p:nvPr>
        </p:nvSpPr>
        <p:spPr/>
        <p:txBody>
          <a:bodyPr/>
          <a:lstStyle/>
          <a:p>
            <a:r>
              <a:rPr lang="en-GB" sz="3200" b="1" dirty="0">
                <a:effectLst/>
                <a:latin typeface="Arial" panose="020B0604020202020204" pitchFamily="34" charset="0"/>
                <a:ea typeface="Calibri" panose="020F0502020204030204" pitchFamily="34" charset="0"/>
                <a:cs typeface="Arial" panose="020B0604020202020204" pitchFamily="34" charset="0"/>
              </a:rPr>
              <a:t>Comparing predicted radiation against measurements:</a:t>
            </a:r>
            <a:br>
              <a:rPr lang="en-GB" sz="3200" b="1" dirty="0">
                <a:effectLst/>
                <a:latin typeface="Arial" panose="020B0604020202020204" pitchFamily="34" charset="0"/>
                <a:ea typeface="Calibri" panose="020F0502020204030204" pitchFamily="34" charset="0"/>
                <a:cs typeface="Arial" panose="020B0604020202020204" pitchFamily="34" charset="0"/>
              </a:rPr>
            </a:br>
            <a:r>
              <a:rPr lang="en-GB" sz="3200" b="1" dirty="0">
                <a:effectLst/>
                <a:latin typeface="Arial" panose="020B0604020202020204" pitchFamily="34" charset="0"/>
                <a:ea typeface="Calibri" panose="020F0502020204030204" pitchFamily="34" charset="0"/>
                <a:cs typeface="Arial" panose="020B0604020202020204" pitchFamily="34" charset="0"/>
              </a:rPr>
              <a:t> Test 1 of the June test</a:t>
            </a:r>
            <a:endParaRPr lang="en-GB" sz="3200" b="1"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64DBC43A-B5E0-4E6C-9DEF-295530E2746E}"/>
              </a:ext>
            </a:extLst>
          </p:cNvPr>
          <p:cNvPicPr>
            <a:picLocks noGrp="1" noChangeAspect="1"/>
          </p:cNvPicPr>
          <p:nvPr>
            <p:ph idx="1"/>
          </p:nvPr>
        </p:nvPicPr>
        <p:blipFill>
          <a:blip r:embed="rId3"/>
          <a:stretch>
            <a:fillRect/>
          </a:stretch>
        </p:blipFill>
        <p:spPr>
          <a:xfrm>
            <a:off x="3302996" y="2063464"/>
            <a:ext cx="5584420" cy="3651821"/>
          </a:xfrm>
          <a:prstGeom prst="rect">
            <a:avLst/>
          </a:prstGeom>
        </p:spPr>
      </p:pic>
      <p:sp>
        <p:nvSpPr>
          <p:cNvPr id="4" name="Date Placeholder 3">
            <a:extLst>
              <a:ext uri="{FF2B5EF4-FFF2-40B4-BE49-F238E27FC236}">
                <a16:creationId xmlns:a16="http://schemas.microsoft.com/office/drawing/2014/main" id="{EE1EB8DF-4E64-43A3-B24C-CDE67D615BF0}"/>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8207CC63-E3F2-4E6F-ADBA-81A86D4BD65C}"/>
              </a:ext>
            </a:extLst>
          </p:cNvPr>
          <p:cNvSpPr>
            <a:spLocks noGrp="1"/>
          </p:cNvSpPr>
          <p:nvPr>
            <p:ph type="sldNum" sz="quarter" idx="12"/>
          </p:nvPr>
        </p:nvSpPr>
        <p:spPr/>
        <p:txBody>
          <a:bodyPr/>
          <a:lstStyle/>
          <a:p>
            <a:fld id="{5BA07366-CB75-4AA8-9E5B-928B849F427C}" type="slidenum">
              <a:rPr lang="en-GB" smtClean="0"/>
              <a:t>13</a:t>
            </a:fld>
            <a:endParaRPr lang="en-GB" dirty="0"/>
          </a:p>
        </p:txBody>
      </p:sp>
    </p:spTree>
    <p:extLst>
      <p:ext uri="{BB962C8B-B14F-4D97-AF65-F5344CB8AC3E}">
        <p14:creationId xmlns:p14="http://schemas.microsoft.com/office/powerpoint/2010/main" val="2046394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60CB-BBA3-4095-827C-46419077F525}"/>
              </a:ext>
            </a:extLst>
          </p:cNvPr>
          <p:cNvSpPr>
            <a:spLocks noGrp="1"/>
          </p:cNvSpPr>
          <p:nvPr>
            <p:ph type="title"/>
          </p:nvPr>
        </p:nvSpPr>
        <p:spPr/>
        <p:txBody>
          <a:bodyPr/>
          <a:lstStyle/>
          <a:p>
            <a:r>
              <a:rPr lang="en-GB" sz="3200" b="1" dirty="0">
                <a:effectLst/>
                <a:latin typeface="Arial" panose="020B0604020202020204" pitchFamily="34" charset="0"/>
                <a:ea typeface="Calibri" panose="020F0502020204030204" pitchFamily="34" charset="0"/>
                <a:cs typeface="Arial" panose="020B0604020202020204" pitchFamily="34" charset="0"/>
              </a:rPr>
              <a:t>Comparing predicted radiation against measurements:</a:t>
            </a:r>
            <a:br>
              <a:rPr lang="en-GB" sz="3200" b="1" dirty="0">
                <a:effectLst/>
                <a:latin typeface="Arial" panose="020B0604020202020204" pitchFamily="34" charset="0"/>
                <a:ea typeface="Calibri" panose="020F0502020204030204" pitchFamily="34" charset="0"/>
                <a:cs typeface="Arial" panose="020B0604020202020204" pitchFamily="34" charset="0"/>
              </a:rPr>
            </a:br>
            <a:r>
              <a:rPr lang="en-GB" sz="3200" b="1" dirty="0">
                <a:effectLst/>
                <a:latin typeface="Arial" panose="020B0604020202020204" pitchFamily="34" charset="0"/>
                <a:ea typeface="Calibri" panose="020F0502020204030204" pitchFamily="34" charset="0"/>
                <a:cs typeface="Arial" panose="020B0604020202020204" pitchFamily="34" charset="0"/>
              </a:rPr>
              <a:t>All tests by LASTFIRE </a:t>
            </a:r>
            <a:endParaRPr lang="en-GB" sz="3200" b="1" dirty="0">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a16="http://schemas.microsoft.com/office/drawing/2014/main" id="{317B8052-6622-446D-90CB-A05608D8B513}"/>
              </a:ext>
            </a:extLst>
          </p:cNvPr>
          <p:cNvPicPr>
            <a:picLocks noGrp="1" noChangeAspect="1"/>
          </p:cNvPicPr>
          <p:nvPr>
            <p:ph idx="1"/>
          </p:nvPr>
        </p:nvPicPr>
        <p:blipFill>
          <a:blip r:embed="rId3"/>
          <a:stretch>
            <a:fillRect/>
          </a:stretch>
        </p:blipFill>
        <p:spPr>
          <a:xfrm>
            <a:off x="5447928" y="1885402"/>
            <a:ext cx="5578323" cy="3645724"/>
          </a:xfrm>
          <a:prstGeom prst="rect">
            <a:avLst/>
          </a:prstGeom>
        </p:spPr>
      </p:pic>
      <p:sp>
        <p:nvSpPr>
          <p:cNvPr id="4" name="Date Placeholder 3">
            <a:extLst>
              <a:ext uri="{FF2B5EF4-FFF2-40B4-BE49-F238E27FC236}">
                <a16:creationId xmlns:a16="http://schemas.microsoft.com/office/drawing/2014/main" id="{15761FFD-E623-4EE0-821F-7480296897A0}"/>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B96155FF-8E1F-4D48-BF31-4644BD550FEE}"/>
              </a:ext>
            </a:extLst>
          </p:cNvPr>
          <p:cNvSpPr>
            <a:spLocks noGrp="1"/>
          </p:cNvSpPr>
          <p:nvPr>
            <p:ph type="sldNum" sz="quarter" idx="12"/>
          </p:nvPr>
        </p:nvSpPr>
        <p:spPr/>
        <p:txBody>
          <a:bodyPr/>
          <a:lstStyle/>
          <a:p>
            <a:fld id="{5BA07366-CB75-4AA8-9E5B-928B849F427C}" type="slidenum">
              <a:rPr lang="en-GB" smtClean="0"/>
              <a:t>14</a:t>
            </a:fld>
            <a:endParaRPr lang="en-GB" dirty="0"/>
          </a:p>
        </p:txBody>
      </p:sp>
      <p:sp>
        <p:nvSpPr>
          <p:cNvPr id="9" name="Content Placeholder 2">
            <a:extLst>
              <a:ext uri="{FF2B5EF4-FFF2-40B4-BE49-F238E27FC236}">
                <a16:creationId xmlns:a16="http://schemas.microsoft.com/office/drawing/2014/main" id="{89E744A2-83B7-476A-8E74-DBD2F9420CE8}"/>
              </a:ext>
            </a:extLst>
          </p:cNvPr>
          <p:cNvSpPr txBox="1">
            <a:spLocks/>
          </p:cNvSpPr>
          <p:nvPr/>
        </p:nvSpPr>
        <p:spPr>
          <a:xfrm>
            <a:off x="540000" y="1956634"/>
            <a:ext cx="4332117" cy="4002881"/>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sz="1800" dirty="0">
                <a:effectLst/>
                <a:latin typeface="Times New Roman" panose="02020603050405020304" pitchFamily="18" charset="0"/>
                <a:ea typeface="Calibri" panose="020F0502020204030204" pitchFamily="34" charset="0"/>
              </a:rPr>
              <a:t>Most of the predictions are within factor of 2 of the measurements, i.e. within the two dotted lines.</a:t>
            </a:r>
          </a:p>
          <a:p>
            <a:r>
              <a:rPr lang="en-GB" sz="1800" dirty="0">
                <a:effectLst/>
                <a:latin typeface="Times New Roman" panose="02020603050405020304" pitchFamily="18" charset="0"/>
                <a:ea typeface="SimSun" panose="02010600030101010101" pitchFamily="2" charset="-122"/>
                <a:cs typeface="Arial" panose="020B0604020202020204" pitchFamily="34" charset="0"/>
              </a:rPr>
              <a:t>On average, there is an overprediction of 39.3% comparing with the measured maximum radiation of all tests. </a:t>
            </a:r>
            <a:endParaRPr lang="en-GB" dirty="0">
              <a:latin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Most of the locations with overprediction higher than 50% are for radiometers located very close to the trench</a:t>
            </a:r>
          </a:p>
          <a:p>
            <a:pPr marL="0" indent="0">
              <a:buNone/>
            </a:pP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9821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3D8D3-E47A-4121-A626-FFE1E5C68DD0}"/>
              </a:ext>
            </a:extLst>
          </p:cNvPr>
          <p:cNvSpPr>
            <a:spLocks noGrp="1"/>
          </p:cNvSpPr>
          <p:nvPr>
            <p:ph type="title"/>
          </p:nvPr>
        </p:nvSpPr>
        <p:spPr>
          <a:xfrm>
            <a:off x="539750" y="539750"/>
            <a:ext cx="11316890" cy="936000"/>
          </a:xfrm>
        </p:spPr>
        <p:txBody>
          <a:bodyPr/>
          <a:lstStyle/>
          <a:p>
            <a:r>
              <a:rPr lang="en-GB" sz="3200" b="1" dirty="0">
                <a:effectLst/>
                <a:latin typeface="+mn-lt"/>
                <a:ea typeface="Calibri" panose="020F0502020204030204" pitchFamily="34" charset="0"/>
                <a:cs typeface="Arial" panose="020B0604020202020204" pitchFamily="34" charset="0"/>
              </a:rPr>
              <a:t>Validation 2: LNG trench fires by Croce, </a:t>
            </a:r>
            <a:r>
              <a:rPr lang="en-GB" sz="3200" b="1" dirty="0" err="1">
                <a:effectLst/>
                <a:latin typeface="+mn-lt"/>
                <a:ea typeface="Calibri" panose="020F0502020204030204" pitchFamily="34" charset="0"/>
                <a:cs typeface="Arial" panose="020B0604020202020204" pitchFamily="34" charset="0"/>
              </a:rPr>
              <a:t>Mudan</a:t>
            </a:r>
            <a:r>
              <a:rPr lang="en-GB" sz="3200" b="1" dirty="0">
                <a:effectLst/>
                <a:latin typeface="+mn-lt"/>
                <a:ea typeface="Calibri" panose="020F0502020204030204" pitchFamily="34" charset="0"/>
                <a:cs typeface="Arial" panose="020B0604020202020204" pitchFamily="34" charset="0"/>
              </a:rPr>
              <a:t> &amp; Wiersma (1986): Test cases</a:t>
            </a:r>
            <a:endParaRPr lang="en-GB" sz="3200" b="1" dirty="0">
              <a:latin typeface="+mn-lt"/>
            </a:endParaRPr>
          </a:p>
        </p:txBody>
      </p:sp>
      <p:graphicFrame>
        <p:nvGraphicFramePr>
          <p:cNvPr id="7" name="Content Placeholder 6">
            <a:extLst>
              <a:ext uri="{FF2B5EF4-FFF2-40B4-BE49-F238E27FC236}">
                <a16:creationId xmlns:a16="http://schemas.microsoft.com/office/drawing/2014/main" id="{C9487348-D2F4-485C-9D5A-E3CA637C6C87}"/>
              </a:ext>
            </a:extLst>
          </p:cNvPr>
          <p:cNvGraphicFramePr>
            <a:graphicFrameLocks noGrp="1"/>
          </p:cNvGraphicFramePr>
          <p:nvPr>
            <p:ph idx="1"/>
            <p:extLst>
              <p:ext uri="{D42A27DB-BD31-4B8C-83A1-F6EECF244321}">
                <p14:modId xmlns:p14="http://schemas.microsoft.com/office/powerpoint/2010/main" val="1547489218"/>
              </p:ext>
            </p:extLst>
          </p:nvPr>
        </p:nvGraphicFramePr>
        <p:xfrm>
          <a:off x="2927648" y="1916832"/>
          <a:ext cx="6480720" cy="3816421"/>
        </p:xfrm>
        <a:graphic>
          <a:graphicData uri="http://schemas.openxmlformats.org/drawingml/2006/table">
            <a:tbl>
              <a:tblPr firstRow="1" firstCol="1" bandRow="1">
                <a:tableStyleId>{5C22544A-7EE6-4342-B048-85BDC9FD1C3A}</a:tableStyleId>
              </a:tblPr>
              <a:tblGrid>
                <a:gridCol w="851634">
                  <a:extLst>
                    <a:ext uri="{9D8B030D-6E8A-4147-A177-3AD203B41FA5}">
                      <a16:colId xmlns:a16="http://schemas.microsoft.com/office/drawing/2014/main" val="2869149751"/>
                    </a:ext>
                  </a:extLst>
                </a:gridCol>
                <a:gridCol w="929925">
                  <a:extLst>
                    <a:ext uri="{9D8B030D-6E8A-4147-A177-3AD203B41FA5}">
                      <a16:colId xmlns:a16="http://schemas.microsoft.com/office/drawing/2014/main" val="1422743887"/>
                    </a:ext>
                  </a:extLst>
                </a:gridCol>
                <a:gridCol w="967474">
                  <a:extLst>
                    <a:ext uri="{9D8B030D-6E8A-4147-A177-3AD203B41FA5}">
                      <a16:colId xmlns:a16="http://schemas.microsoft.com/office/drawing/2014/main" val="2405048803"/>
                    </a:ext>
                  </a:extLst>
                </a:gridCol>
                <a:gridCol w="988750">
                  <a:extLst>
                    <a:ext uri="{9D8B030D-6E8A-4147-A177-3AD203B41FA5}">
                      <a16:colId xmlns:a16="http://schemas.microsoft.com/office/drawing/2014/main" val="1936169567"/>
                    </a:ext>
                  </a:extLst>
                </a:gridCol>
                <a:gridCol w="954188">
                  <a:extLst>
                    <a:ext uri="{9D8B030D-6E8A-4147-A177-3AD203B41FA5}">
                      <a16:colId xmlns:a16="http://schemas.microsoft.com/office/drawing/2014/main" val="3216749183"/>
                    </a:ext>
                  </a:extLst>
                </a:gridCol>
                <a:gridCol w="866013">
                  <a:extLst>
                    <a:ext uri="{9D8B030D-6E8A-4147-A177-3AD203B41FA5}">
                      <a16:colId xmlns:a16="http://schemas.microsoft.com/office/drawing/2014/main" val="266941202"/>
                    </a:ext>
                  </a:extLst>
                </a:gridCol>
                <a:gridCol w="922736">
                  <a:extLst>
                    <a:ext uri="{9D8B030D-6E8A-4147-A177-3AD203B41FA5}">
                      <a16:colId xmlns:a16="http://schemas.microsoft.com/office/drawing/2014/main" val="2729597587"/>
                    </a:ext>
                  </a:extLst>
                </a:gridCol>
              </a:tblGrid>
              <a:tr h="508857">
                <a:tc>
                  <a:txBody>
                    <a:bodyPr/>
                    <a:lstStyle/>
                    <a:p>
                      <a:pPr>
                        <a:spcBef>
                          <a:spcPts val="600"/>
                        </a:spcBef>
                        <a:spcAft>
                          <a:spcPts val="600"/>
                        </a:spcAft>
                      </a:pPr>
                      <a:r>
                        <a:rPr lang="en-GB" sz="900">
                          <a:effectLst/>
                        </a:rPr>
                        <a:t>Test No.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Trench Length (m)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Trench width(m)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Ambient temperature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Ambient humidity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Wind speed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Wind direction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257770"/>
                  </a:ext>
                </a:extLst>
              </a:tr>
              <a:tr h="254428">
                <a:tc>
                  <a:txBody>
                    <a:bodyPr/>
                    <a:lstStyle/>
                    <a:p>
                      <a:pPr>
                        <a:spcBef>
                          <a:spcPts val="600"/>
                        </a:spcBef>
                        <a:spcAft>
                          <a:spcPts val="600"/>
                        </a:spcAft>
                      </a:pPr>
                      <a:r>
                        <a:rPr lang="en-GB" sz="900">
                          <a:effectLst/>
                        </a:rPr>
                        <a:t>Test 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23.53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4.5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951953"/>
                  </a:ext>
                </a:extLst>
              </a:tr>
              <a:tr h="254428">
                <a:tc>
                  <a:txBody>
                    <a:bodyPr/>
                    <a:lstStyle/>
                    <a:p>
                      <a:pPr>
                        <a:spcBef>
                          <a:spcPts val="600"/>
                        </a:spcBef>
                        <a:spcAft>
                          <a:spcPts val="600"/>
                        </a:spcAft>
                      </a:pPr>
                      <a:r>
                        <a:rPr lang="en-GB" sz="900">
                          <a:effectLst/>
                        </a:rPr>
                        <a:t>Test 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15.52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12.9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03885776"/>
                  </a:ext>
                </a:extLst>
              </a:tr>
              <a:tr h="254428">
                <a:tc>
                  <a:txBody>
                    <a:bodyPr/>
                    <a:lstStyle/>
                    <a:p>
                      <a:pPr>
                        <a:spcBef>
                          <a:spcPts val="600"/>
                        </a:spcBef>
                        <a:spcAft>
                          <a:spcPts val="600"/>
                        </a:spcAft>
                      </a:pPr>
                      <a:r>
                        <a:rPr lang="en-GB" sz="900">
                          <a:effectLst/>
                        </a:rPr>
                        <a:t>Test 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9.23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47.0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95672709"/>
                  </a:ext>
                </a:extLst>
              </a:tr>
              <a:tr h="254428">
                <a:tc>
                  <a:txBody>
                    <a:bodyPr/>
                    <a:lstStyle/>
                    <a:p>
                      <a:pPr>
                        <a:spcBef>
                          <a:spcPts val="600"/>
                        </a:spcBef>
                        <a:spcAft>
                          <a:spcPts val="600"/>
                        </a:spcAft>
                      </a:pPr>
                      <a:r>
                        <a:rPr lang="en-GB" sz="900">
                          <a:effectLst/>
                        </a:rPr>
                        <a:t>Test 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23.50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8.36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820859"/>
                  </a:ext>
                </a:extLst>
              </a:tr>
              <a:tr h="254428">
                <a:tc>
                  <a:txBody>
                    <a:bodyPr/>
                    <a:lstStyle/>
                    <a:p>
                      <a:pPr>
                        <a:spcBef>
                          <a:spcPts val="600"/>
                        </a:spcBef>
                        <a:spcAft>
                          <a:spcPts val="600"/>
                        </a:spcAft>
                      </a:pPr>
                      <a:r>
                        <a:rPr lang="en-GB" sz="900">
                          <a:effectLst/>
                        </a:rPr>
                        <a:t>Test 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9.05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9.31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31224388"/>
                  </a:ext>
                </a:extLst>
              </a:tr>
              <a:tr h="254428">
                <a:tc>
                  <a:txBody>
                    <a:bodyPr/>
                    <a:lstStyle/>
                    <a:p>
                      <a:pPr>
                        <a:spcBef>
                          <a:spcPts val="600"/>
                        </a:spcBef>
                        <a:spcAft>
                          <a:spcPts val="600"/>
                        </a:spcAft>
                      </a:pPr>
                      <a:r>
                        <a:rPr lang="en-GB" sz="900">
                          <a:effectLst/>
                        </a:rPr>
                        <a:t>Test 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23.45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3.94</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15.8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4.98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-177.0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6875172"/>
                  </a:ext>
                </a:extLst>
              </a:tr>
              <a:tr h="254428">
                <a:tc>
                  <a:txBody>
                    <a:bodyPr/>
                    <a:lstStyle/>
                    <a:p>
                      <a:pPr>
                        <a:spcBef>
                          <a:spcPts val="600"/>
                        </a:spcBef>
                        <a:spcAft>
                          <a:spcPts val="600"/>
                        </a:spcAft>
                      </a:pPr>
                      <a:r>
                        <a:rPr lang="en-GB" sz="900">
                          <a:effectLst/>
                        </a:rPr>
                        <a:t>Test 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23.45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0.82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21.8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69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3.80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38954220"/>
                  </a:ext>
                </a:extLst>
              </a:tr>
              <a:tr h="254428">
                <a:tc>
                  <a:txBody>
                    <a:bodyPr/>
                    <a:lstStyle/>
                    <a:p>
                      <a:pPr>
                        <a:spcBef>
                          <a:spcPts val="600"/>
                        </a:spcBef>
                        <a:spcAft>
                          <a:spcPts val="600"/>
                        </a:spcAft>
                      </a:pPr>
                      <a:r>
                        <a:rPr lang="en-GB" sz="900">
                          <a:effectLst/>
                        </a:rPr>
                        <a:t>Test 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11.82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0.82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20.0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2.05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76403035"/>
                  </a:ext>
                </a:extLst>
              </a:tr>
              <a:tr h="254428">
                <a:tc>
                  <a:txBody>
                    <a:bodyPr/>
                    <a:lstStyle/>
                    <a:p>
                      <a:pPr>
                        <a:spcBef>
                          <a:spcPts val="600"/>
                        </a:spcBef>
                        <a:spcAft>
                          <a:spcPts val="600"/>
                        </a:spcAft>
                      </a:pPr>
                      <a:r>
                        <a:rPr lang="en-GB" sz="900">
                          <a:effectLst/>
                        </a:rPr>
                        <a:t>Test 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9.10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0.82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13.0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83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5.40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157.7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5462379"/>
                  </a:ext>
                </a:extLst>
              </a:tr>
              <a:tr h="254428">
                <a:tc>
                  <a:txBody>
                    <a:bodyPr/>
                    <a:lstStyle/>
                    <a:p>
                      <a:pPr>
                        <a:spcBef>
                          <a:spcPts val="600"/>
                        </a:spcBef>
                        <a:spcAft>
                          <a:spcPts val="600"/>
                        </a:spcAft>
                      </a:pPr>
                      <a:r>
                        <a:rPr lang="en-GB" sz="900">
                          <a:effectLst/>
                        </a:rPr>
                        <a:t>Test 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52.05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3.89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16.1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88</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7.05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5.6</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68585017"/>
                  </a:ext>
                </a:extLst>
              </a:tr>
              <a:tr h="254428">
                <a:tc>
                  <a:txBody>
                    <a:bodyPr/>
                    <a:lstStyle/>
                    <a:p>
                      <a:pPr>
                        <a:spcBef>
                          <a:spcPts val="600"/>
                        </a:spcBef>
                        <a:spcAft>
                          <a:spcPts val="600"/>
                        </a:spcAft>
                      </a:pPr>
                      <a:r>
                        <a:rPr lang="en-GB" sz="900">
                          <a:effectLst/>
                        </a:rPr>
                        <a:t>Test 11</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4.37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dirty="0">
                          <a:effectLst/>
                        </a:rPr>
                        <a:t>0.81</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17.0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73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5.90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173.0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71662378"/>
                  </a:ext>
                </a:extLst>
              </a:tr>
              <a:tr h="254428">
                <a:tc>
                  <a:txBody>
                    <a:bodyPr/>
                    <a:lstStyle/>
                    <a:p>
                      <a:pPr>
                        <a:spcBef>
                          <a:spcPts val="600"/>
                        </a:spcBef>
                        <a:spcAft>
                          <a:spcPts val="600"/>
                        </a:spcAft>
                      </a:pPr>
                      <a:r>
                        <a:rPr lang="en-GB" sz="900">
                          <a:effectLst/>
                        </a:rPr>
                        <a:t>Test 12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52.15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1.82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13.9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72</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8.60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-10.5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517784211"/>
                  </a:ext>
                </a:extLst>
              </a:tr>
              <a:tr h="254428">
                <a:tc>
                  <a:txBody>
                    <a:bodyPr/>
                    <a:lstStyle/>
                    <a:p>
                      <a:pPr>
                        <a:spcBef>
                          <a:spcPts val="600"/>
                        </a:spcBef>
                        <a:spcAft>
                          <a:spcPts val="600"/>
                        </a:spcAft>
                      </a:pPr>
                      <a:r>
                        <a:rPr lang="en-GB" sz="900">
                          <a:effectLst/>
                        </a:rPr>
                        <a:t>Test 13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23.10</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a:effectLst/>
                        </a:rPr>
                        <a:t>0.77</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spcBef>
                          <a:spcPts val="600"/>
                        </a:spcBef>
                        <a:spcAft>
                          <a:spcPts val="600"/>
                        </a:spcAft>
                      </a:pPr>
                      <a:r>
                        <a:rPr lang="en-GB" sz="900" dirty="0">
                          <a:effectLst/>
                        </a:rPr>
                        <a:t>14.5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85</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a:effectLst/>
                        </a:rPr>
                        <a:t>3.69</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spcBef>
                          <a:spcPts val="600"/>
                        </a:spcBef>
                        <a:spcAft>
                          <a:spcPts val="600"/>
                        </a:spcAft>
                      </a:pPr>
                      <a:r>
                        <a:rPr lang="en-GB" sz="900" dirty="0">
                          <a:effectLst/>
                        </a:rPr>
                        <a:t>-14.5</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2032471502"/>
                  </a:ext>
                </a:extLst>
              </a:tr>
            </a:tbl>
          </a:graphicData>
        </a:graphic>
      </p:graphicFrame>
      <p:sp>
        <p:nvSpPr>
          <p:cNvPr id="4" name="Date Placeholder 3">
            <a:extLst>
              <a:ext uri="{FF2B5EF4-FFF2-40B4-BE49-F238E27FC236}">
                <a16:creationId xmlns:a16="http://schemas.microsoft.com/office/drawing/2014/main" id="{8E133D2D-844E-4C3E-A949-759CB6CC9F81}"/>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8952631F-C43D-4531-AF2D-B69B195622F8}"/>
              </a:ext>
            </a:extLst>
          </p:cNvPr>
          <p:cNvSpPr>
            <a:spLocks noGrp="1"/>
          </p:cNvSpPr>
          <p:nvPr>
            <p:ph type="sldNum" sz="quarter" idx="12"/>
          </p:nvPr>
        </p:nvSpPr>
        <p:spPr/>
        <p:txBody>
          <a:bodyPr/>
          <a:lstStyle/>
          <a:p>
            <a:fld id="{5BA07366-CB75-4AA8-9E5B-928B849F427C}" type="slidenum">
              <a:rPr lang="en-GB" smtClean="0"/>
              <a:t>15</a:t>
            </a:fld>
            <a:endParaRPr lang="en-GB" dirty="0"/>
          </a:p>
        </p:txBody>
      </p:sp>
    </p:spTree>
    <p:extLst>
      <p:ext uri="{BB962C8B-B14F-4D97-AF65-F5344CB8AC3E}">
        <p14:creationId xmlns:p14="http://schemas.microsoft.com/office/powerpoint/2010/main" val="3084338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5623-86AD-4160-8338-7BF562A1D8A5}"/>
              </a:ext>
            </a:extLst>
          </p:cNvPr>
          <p:cNvSpPr>
            <a:spLocks noGrp="1"/>
          </p:cNvSpPr>
          <p:nvPr>
            <p:ph type="title"/>
          </p:nvPr>
        </p:nvSpPr>
        <p:spPr>
          <a:xfrm>
            <a:off x="539750" y="539750"/>
            <a:ext cx="11652250" cy="936000"/>
          </a:xfrm>
        </p:spPr>
        <p:txBody>
          <a:bodyPr/>
          <a:lstStyle/>
          <a:p>
            <a:r>
              <a:rPr lang="en-GB" sz="3200" b="1" dirty="0">
                <a:latin typeface="Arial" panose="020B0604020202020204" pitchFamily="34" charset="0"/>
                <a:ea typeface="Calibri" panose="020F0502020204030204" pitchFamily="34" charset="0"/>
                <a:cs typeface="Arial" panose="020B0604020202020204" pitchFamily="34" charset="0"/>
              </a:rPr>
              <a:t>Pr</a:t>
            </a:r>
            <a:r>
              <a:rPr lang="en-GB" sz="3200" b="1" dirty="0">
                <a:effectLst/>
                <a:latin typeface="Arial" panose="020B0604020202020204" pitchFamily="34" charset="0"/>
                <a:ea typeface="Calibri" panose="020F0502020204030204" pitchFamily="34" charset="0"/>
                <a:cs typeface="Arial" panose="020B0604020202020204" pitchFamily="34" charset="0"/>
              </a:rPr>
              <a:t>edicted radiation vs </a:t>
            </a:r>
            <a:r>
              <a:rPr lang="en-GB" sz="3200" b="1" dirty="0">
                <a:latin typeface="Arial" panose="020B0604020202020204" pitchFamily="34" charset="0"/>
                <a:ea typeface="Calibri" panose="020F0502020204030204" pitchFamily="34" charset="0"/>
                <a:cs typeface="Arial" panose="020B0604020202020204" pitchFamily="34" charset="0"/>
              </a:rPr>
              <a:t>measurement</a:t>
            </a:r>
            <a:r>
              <a:rPr lang="en-GB" sz="3200" b="1" dirty="0">
                <a:effectLst/>
                <a:latin typeface="Arial" panose="020B0604020202020204" pitchFamily="34" charset="0"/>
                <a:ea typeface="Calibri" panose="020F0502020204030204" pitchFamily="34" charset="0"/>
                <a:cs typeface="Arial" panose="020B0604020202020204" pitchFamily="34" charset="0"/>
              </a:rPr>
              <a:t>s:</a:t>
            </a:r>
            <a:br>
              <a:rPr lang="en-GB" sz="3200" b="1" dirty="0">
                <a:effectLst/>
                <a:latin typeface="Arial" panose="020B0604020202020204" pitchFamily="34" charset="0"/>
                <a:ea typeface="Calibri" panose="020F0502020204030204" pitchFamily="34" charset="0"/>
                <a:cs typeface="Arial" panose="020B0604020202020204" pitchFamily="34" charset="0"/>
              </a:rPr>
            </a:br>
            <a:r>
              <a:rPr lang="en-GB" sz="3200" b="1" dirty="0">
                <a:effectLst/>
                <a:latin typeface="Arial" panose="020B0604020202020204" pitchFamily="34" charset="0"/>
                <a:ea typeface="Calibri" panose="020F0502020204030204" pitchFamily="34" charset="0"/>
                <a:cs typeface="Arial" panose="020B0604020202020204" pitchFamily="34" charset="0"/>
              </a:rPr>
              <a:t>All tests of LNG trench fires</a:t>
            </a:r>
            <a:endParaRPr lang="en-GB" sz="3200" dirty="0"/>
          </a:p>
        </p:txBody>
      </p:sp>
      <p:sp>
        <p:nvSpPr>
          <p:cNvPr id="4" name="Date Placeholder 3">
            <a:extLst>
              <a:ext uri="{FF2B5EF4-FFF2-40B4-BE49-F238E27FC236}">
                <a16:creationId xmlns:a16="http://schemas.microsoft.com/office/drawing/2014/main" id="{BF8E52B0-A022-4AFB-9BB9-69C968588147}"/>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1371B259-AB9B-4E70-AB24-8F2BC3CE6FA4}"/>
              </a:ext>
            </a:extLst>
          </p:cNvPr>
          <p:cNvSpPr>
            <a:spLocks noGrp="1"/>
          </p:cNvSpPr>
          <p:nvPr>
            <p:ph type="sldNum" sz="quarter" idx="12"/>
          </p:nvPr>
        </p:nvSpPr>
        <p:spPr/>
        <p:txBody>
          <a:bodyPr/>
          <a:lstStyle/>
          <a:p>
            <a:fld id="{5BA07366-CB75-4AA8-9E5B-928B849F427C}" type="slidenum">
              <a:rPr lang="en-GB" smtClean="0"/>
              <a:t>16</a:t>
            </a:fld>
            <a:endParaRPr lang="en-GB" dirty="0"/>
          </a:p>
        </p:txBody>
      </p:sp>
      <p:pic>
        <p:nvPicPr>
          <p:cNvPr id="6" name="Content Placeholder 5">
            <a:extLst>
              <a:ext uri="{FF2B5EF4-FFF2-40B4-BE49-F238E27FC236}">
                <a16:creationId xmlns:a16="http://schemas.microsoft.com/office/drawing/2014/main" id="{753E3F30-640D-4E77-9D0F-43C7E5E4D75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31904" y="1799074"/>
            <a:ext cx="6580465" cy="4318000"/>
          </a:xfrm>
          <a:prstGeom prst="rect">
            <a:avLst/>
          </a:prstGeom>
          <a:noFill/>
        </p:spPr>
      </p:pic>
      <p:sp>
        <p:nvSpPr>
          <p:cNvPr id="8" name="Content Placeholder 2">
            <a:extLst>
              <a:ext uri="{FF2B5EF4-FFF2-40B4-BE49-F238E27FC236}">
                <a16:creationId xmlns:a16="http://schemas.microsoft.com/office/drawing/2014/main" id="{F2759441-1186-419C-8808-4BC7E778C9E8}"/>
              </a:ext>
            </a:extLst>
          </p:cNvPr>
          <p:cNvSpPr txBox="1">
            <a:spLocks/>
          </p:cNvSpPr>
          <p:nvPr/>
        </p:nvSpPr>
        <p:spPr>
          <a:xfrm>
            <a:off x="540000" y="1956634"/>
            <a:ext cx="4332117" cy="4002881"/>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sz="1800" dirty="0">
                <a:effectLst/>
                <a:latin typeface="Times New Roman" panose="02020603050405020304" pitchFamily="18" charset="0"/>
                <a:ea typeface="Calibri" panose="020F0502020204030204" pitchFamily="34" charset="0"/>
              </a:rPr>
              <a:t>Most of the predictions are within factor of 2 of the measurements, i.e. within the two dotted lines.</a:t>
            </a:r>
          </a:p>
          <a:p>
            <a:r>
              <a:rPr lang="en-GB" sz="1800" dirty="0">
                <a:effectLst/>
                <a:latin typeface="Times New Roman" panose="02020603050405020304" pitchFamily="18" charset="0"/>
                <a:ea typeface="SimSun" panose="02010600030101010101" pitchFamily="2" charset="-122"/>
                <a:cs typeface="Arial" panose="020B0604020202020204" pitchFamily="34" charset="0"/>
              </a:rPr>
              <a:t>On average, there is an overprediction of 5.9% comparing with the measurements of all tests. </a:t>
            </a:r>
            <a:endParaRPr lang="en-GB" dirty="0">
              <a:latin typeface="Times New Roman" panose="02020603050405020304" pitchFamily="18" charset="0"/>
              <a:cs typeface="Times New Roman" panose="02020603050405020304" pitchFamily="18" charset="0"/>
            </a:endParaRPr>
          </a:p>
          <a:p>
            <a:r>
              <a:rPr lang="en-GB" sz="1800" dirty="0">
                <a:latin typeface="Times New Roman" panose="02020603050405020304" pitchFamily="18" charset="0"/>
                <a:ea typeface="Calibri" panose="020F0502020204030204" pitchFamily="34" charset="0"/>
              </a:rPr>
              <a:t>C</a:t>
            </a:r>
            <a:r>
              <a:rPr lang="en-GB" sz="1800" dirty="0">
                <a:effectLst/>
                <a:latin typeface="Times New Roman" panose="02020603050405020304" pitchFamily="18" charset="0"/>
                <a:ea typeface="Calibri" panose="020F0502020204030204" pitchFamily="34" charset="0"/>
              </a:rPr>
              <a:t>onsistent under-predictions are observed at the crosswind locations</a:t>
            </a:r>
            <a:endParaRPr lang="en-GB" dirty="0">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2894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EEA3-90F2-478A-A002-286B69A83D02}"/>
              </a:ext>
            </a:extLst>
          </p:cNvPr>
          <p:cNvSpPr>
            <a:spLocks noGrp="1"/>
          </p:cNvSpPr>
          <p:nvPr>
            <p:ph type="title"/>
          </p:nvPr>
        </p:nvSpPr>
        <p:spPr/>
        <p:txBody>
          <a:bodyPr/>
          <a:lstStyle/>
          <a:p>
            <a:r>
              <a:rPr lang="en-GB" sz="3200" b="1" dirty="0"/>
              <a:t>Conclusions</a:t>
            </a:r>
          </a:p>
        </p:txBody>
      </p:sp>
      <p:sp>
        <p:nvSpPr>
          <p:cNvPr id="3" name="Content Placeholder 2">
            <a:extLst>
              <a:ext uri="{FF2B5EF4-FFF2-40B4-BE49-F238E27FC236}">
                <a16:creationId xmlns:a16="http://schemas.microsoft.com/office/drawing/2014/main" id="{0D943909-DDE8-4638-BBAE-0C786610375E}"/>
              </a:ext>
            </a:extLst>
          </p:cNvPr>
          <p:cNvSpPr>
            <a:spLocks noGrp="1"/>
          </p:cNvSpPr>
          <p:nvPr>
            <p:ph idx="1"/>
          </p:nvPr>
        </p:nvSpPr>
        <p:spPr>
          <a:xfrm>
            <a:off x="538708" y="1412776"/>
            <a:ext cx="11110914" cy="4317624"/>
          </a:xfrm>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 new solid-flame model is developed based on empirical relationships as well as correlations derived from CFD simulations of a series of designed cases using KFX (a CFD tool) for large-scale rectangular pool fires and trench fires.</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The model is validated against measurements of LNG trench fires by Croce,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Mudan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&amp; Wiersma (1986) and rectangular pool fires of gasoline by LASTFIRE (2021). The predictions are generally conservative and are within factor of 2 of the measurements.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Initially this model was developed for rectangular pool and trench fires with modest aspect ratios and the CFD simulations that form the basis of the model have aspect ratios up to 4.  However, a lot of the test cases have higher aspect ratios up to the highest AR of about 30. The validation results are generally reasonable as presented in this paper. This validation seems to indicate the method used to estimate correction factors in the model works adequately for pool fires up to an AR of 30.</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For pool fires with AR higher than 30, we can’t recommend the model as it is outside the validation range and possibly a single flame representation of the fire may still give reasonable results.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spcBef>
                <a:spcPts val="600"/>
              </a:spcBef>
              <a:spcAft>
                <a:spcPts val="6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ore validation is required to test its capability for pool fires of mixtures and heavy hydrocarbons.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53071553-A3DF-4EB3-8413-410B9ADEDEC2}"/>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451CDBE4-D151-466F-8231-A1CADA147D22}"/>
              </a:ext>
            </a:extLst>
          </p:cNvPr>
          <p:cNvSpPr>
            <a:spLocks noGrp="1"/>
          </p:cNvSpPr>
          <p:nvPr>
            <p:ph type="sldNum" sz="quarter" idx="12"/>
          </p:nvPr>
        </p:nvSpPr>
        <p:spPr/>
        <p:txBody>
          <a:bodyPr/>
          <a:lstStyle/>
          <a:p>
            <a:fld id="{5BA07366-CB75-4AA8-9E5B-928B849F427C}" type="slidenum">
              <a:rPr lang="en-GB" smtClean="0"/>
              <a:t>17</a:t>
            </a:fld>
            <a:endParaRPr lang="en-GB" dirty="0"/>
          </a:p>
        </p:txBody>
      </p:sp>
    </p:spTree>
    <p:extLst>
      <p:ext uri="{BB962C8B-B14F-4D97-AF65-F5344CB8AC3E}">
        <p14:creationId xmlns:p14="http://schemas.microsoft.com/office/powerpoint/2010/main" val="354403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36C63-3370-40CC-A68B-A5A3810417A0}"/>
              </a:ext>
            </a:extLst>
          </p:cNvPr>
          <p:cNvSpPr>
            <a:spLocks noGrp="1"/>
          </p:cNvSpPr>
          <p:nvPr>
            <p:ph type="title"/>
          </p:nvPr>
        </p:nvSpPr>
        <p:spPr/>
        <p:txBody>
          <a:bodyPr/>
          <a:lstStyle/>
          <a:p>
            <a:endParaRPr lang="en-GB" dirty="0"/>
          </a:p>
        </p:txBody>
      </p:sp>
      <p:sp>
        <p:nvSpPr>
          <p:cNvPr id="4" name="Text Placeholder 3">
            <a:extLst>
              <a:ext uri="{FF2B5EF4-FFF2-40B4-BE49-F238E27FC236}">
                <a16:creationId xmlns:a16="http://schemas.microsoft.com/office/drawing/2014/main" id="{6418D4F6-1197-4C74-8A1A-A927165EB246}"/>
              </a:ext>
            </a:extLst>
          </p:cNvPr>
          <p:cNvSpPr>
            <a:spLocks noGrp="1"/>
          </p:cNvSpPr>
          <p:nvPr>
            <p:ph type="body"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B0B726E-FB32-4BE7-A175-AA81ADFB340E}"/>
              </a:ext>
            </a:extLst>
          </p:cNvPr>
          <p:cNvSpPr>
            <a:spLocks noGrp="1"/>
          </p:cNvSpPr>
          <p:nvPr>
            <p:ph type="sldNum" sz="quarter" idx="12"/>
          </p:nvPr>
        </p:nvSpPr>
        <p:spPr>
          <a:xfrm>
            <a:off x="540000" y="6440400"/>
            <a:ext cx="266400" cy="151200"/>
          </a:xfrm>
        </p:spPr>
        <p:txBody>
          <a:bodyPr/>
          <a:lstStyle/>
          <a:p>
            <a:fld id="{5BA07366-CB75-4AA8-9E5B-928B849F427C}" type="slidenum">
              <a:rPr lang="en-GB" smtClean="0"/>
              <a:pPr/>
              <a:t>18</a:t>
            </a:fld>
            <a:endParaRPr lang="en-GB" dirty="0"/>
          </a:p>
        </p:txBody>
      </p:sp>
      <p:sp>
        <p:nvSpPr>
          <p:cNvPr id="10" name="Text Placeholder 9">
            <a:extLst>
              <a:ext uri="{FF2B5EF4-FFF2-40B4-BE49-F238E27FC236}">
                <a16:creationId xmlns:a16="http://schemas.microsoft.com/office/drawing/2014/main" id="{6DBFE0E5-DD38-4845-9DD7-71DAD8FBEA8E}"/>
              </a:ext>
            </a:extLst>
          </p:cNvPr>
          <p:cNvSpPr>
            <a:spLocks noGrp="1"/>
          </p:cNvSpPr>
          <p:nvPr>
            <p:ph type="body" sz="quarter" idx="15"/>
          </p:nvPr>
        </p:nvSpPr>
        <p:spPr/>
        <p:txBody>
          <a:bodyPr/>
          <a:lstStyle/>
          <a:p>
            <a:endParaRPr lang="en-GB" dirty="0"/>
          </a:p>
        </p:txBody>
      </p:sp>
      <p:sp>
        <p:nvSpPr>
          <p:cNvPr id="11" name="Text Placeholder 10">
            <a:extLst>
              <a:ext uri="{FF2B5EF4-FFF2-40B4-BE49-F238E27FC236}">
                <a16:creationId xmlns:a16="http://schemas.microsoft.com/office/drawing/2014/main" id="{7490AC70-B994-482E-B2B8-084B5E9200E7}"/>
              </a:ext>
            </a:extLst>
          </p:cNvPr>
          <p:cNvSpPr>
            <a:spLocks noGrp="1"/>
          </p:cNvSpPr>
          <p:nvPr>
            <p:ph type="body" sz="quarter" idx="16"/>
          </p:nvPr>
        </p:nvSpPr>
        <p:spPr/>
        <p:txBody>
          <a:bodyPr/>
          <a:lstStyle/>
          <a:p>
            <a:endParaRPr lang="en-GB" dirty="0"/>
          </a:p>
        </p:txBody>
      </p:sp>
      <p:sp>
        <p:nvSpPr>
          <p:cNvPr id="2" name="Date Placeholder 1">
            <a:extLst>
              <a:ext uri="{FF2B5EF4-FFF2-40B4-BE49-F238E27FC236}">
                <a16:creationId xmlns:a16="http://schemas.microsoft.com/office/drawing/2014/main" id="{DF3F4B54-18A5-42F2-B418-C1B062D0114C}"/>
              </a:ext>
            </a:extLst>
          </p:cNvPr>
          <p:cNvSpPr>
            <a:spLocks noGrp="1"/>
          </p:cNvSpPr>
          <p:nvPr>
            <p:ph type="dt" sz="half" idx="10"/>
          </p:nvPr>
        </p:nvSpPr>
        <p:spPr/>
        <p:txBody>
          <a:bodyPr/>
          <a:lstStyle/>
          <a:p>
            <a:fld id="{4AA74ECC-F6E5-4B66-B907-141CF5AACC52}" type="datetime1">
              <a:rPr lang="en-GB" noProof="0" smtClean="0"/>
              <a:t>02/11/2022</a:t>
            </a:fld>
            <a:endParaRPr lang="en-GB" noProof="0" dirty="0"/>
          </a:p>
        </p:txBody>
      </p:sp>
    </p:spTree>
    <p:extLst>
      <p:ext uri="{BB962C8B-B14F-4D97-AF65-F5344CB8AC3E}">
        <p14:creationId xmlns:p14="http://schemas.microsoft.com/office/powerpoint/2010/main" val="17272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9C3C8-1EE3-4070-87EA-38845D6B8637}"/>
              </a:ext>
            </a:extLst>
          </p:cNvPr>
          <p:cNvSpPr>
            <a:spLocks noGrp="1"/>
          </p:cNvSpPr>
          <p:nvPr>
            <p:ph type="title"/>
          </p:nvPr>
        </p:nvSpPr>
        <p:spPr/>
        <p:txBody>
          <a:bodyPr/>
          <a:lstStyle/>
          <a:p>
            <a:r>
              <a:rPr lang="en-GB" b="1" dirty="0"/>
              <a:t>Content</a:t>
            </a:r>
          </a:p>
        </p:txBody>
      </p:sp>
      <p:sp>
        <p:nvSpPr>
          <p:cNvPr id="4" name="Content Placeholder 3">
            <a:extLst>
              <a:ext uri="{FF2B5EF4-FFF2-40B4-BE49-F238E27FC236}">
                <a16:creationId xmlns:a16="http://schemas.microsoft.com/office/drawing/2014/main" id="{EA82BE79-A8F1-48A1-9EEA-B6B3B190572E}"/>
              </a:ext>
            </a:extLst>
          </p:cNvPr>
          <p:cNvSpPr>
            <a:spLocks noGrp="1"/>
          </p:cNvSpPr>
          <p:nvPr>
            <p:ph idx="1"/>
          </p:nvPr>
        </p:nvSpPr>
        <p:spPr/>
        <p:txBody>
          <a:bodyPr/>
          <a:lstStyle/>
          <a:p>
            <a:r>
              <a:rPr lang="en-GB" dirty="0"/>
              <a:t>Pool fire and models for consequence and risk assessment of pool fires</a:t>
            </a:r>
          </a:p>
          <a:p>
            <a:r>
              <a:rPr lang="en-GB" dirty="0"/>
              <a:t>Motivations and challenges for this new model</a:t>
            </a:r>
          </a:p>
          <a:p>
            <a:r>
              <a:rPr lang="en-GB" dirty="0"/>
              <a:t>Modelling approach for the new model</a:t>
            </a:r>
          </a:p>
          <a:p>
            <a:r>
              <a:rPr lang="en-GB" dirty="0"/>
              <a:t>Validation of the new model</a:t>
            </a:r>
          </a:p>
          <a:p>
            <a:r>
              <a:rPr lang="en-GB" dirty="0"/>
              <a:t>Conclusions</a:t>
            </a:r>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a:xfrm>
            <a:off x="540000" y="6440400"/>
            <a:ext cx="266400" cy="151200"/>
          </a:xfrm>
        </p:spPr>
        <p:txBody>
          <a:bodyPr/>
          <a:lstStyle/>
          <a:p>
            <a:fld id="{5BA07366-CB75-4AA8-9E5B-928B849F427C}" type="slidenum">
              <a:rPr lang="en-GB" smtClean="0"/>
              <a:pPr/>
              <a:t>2</a:t>
            </a:fld>
            <a:endParaRPr lang="en-GB" dirty="0"/>
          </a:p>
        </p:txBody>
      </p:sp>
      <p:sp>
        <p:nvSpPr>
          <p:cNvPr id="2" name="Date Placeholder 1">
            <a:extLst>
              <a:ext uri="{FF2B5EF4-FFF2-40B4-BE49-F238E27FC236}">
                <a16:creationId xmlns:a16="http://schemas.microsoft.com/office/drawing/2014/main" id="{E12CDC4C-E1A8-4E58-BEB2-BFF9E93920EA}"/>
              </a:ext>
            </a:extLst>
          </p:cNvPr>
          <p:cNvSpPr>
            <a:spLocks noGrp="1"/>
          </p:cNvSpPr>
          <p:nvPr>
            <p:ph type="dt" sz="half" idx="10"/>
          </p:nvPr>
        </p:nvSpPr>
        <p:spPr/>
        <p:txBody>
          <a:bodyPr/>
          <a:lstStyle/>
          <a:p>
            <a:fld id="{55B7F4D6-B010-4909-91F3-FCCA65800DFD}" type="datetime1">
              <a:rPr lang="en-GB" smtClean="0"/>
              <a:t>02/11/2022</a:t>
            </a:fld>
            <a:endParaRPr lang="en-GB" dirty="0"/>
          </a:p>
        </p:txBody>
      </p:sp>
    </p:spTree>
    <p:extLst>
      <p:ext uri="{BB962C8B-B14F-4D97-AF65-F5344CB8AC3E}">
        <p14:creationId xmlns:p14="http://schemas.microsoft.com/office/powerpoint/2010/main" val="147861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FD6A-193F-40CB-B1D7-2BBB1D8CD435}"/>
              </a:ext>
            </a:extLst>
          </p:cNvPr>
          <p:cNvSpPr>
            <a:spLocks noGrp="1"/>
          </p:cNvSpPr>
          <p:nvPr>
            <p:ph type="title"/>
          </p:nvPr>
        </p:nvSpPr>
        <p:spPr/>
        <p:txBody>
          <a:bodyPr/>
          <a:lstStyle/>
          <a:p>
            <a:r>
              <a:rPr lang="en-GB" sz="2800" dirty="0"/>
              <a:t>Pool fire and models for consequence and risk of pool fires</a:t>
            </a:r>
          </a:p>
        </p:txBody>
      </p:sp>
      <p:sp>
        <p:nvSpPr>
          <p:cNvPr id="3" name="Content Placeholder 2">
            <a:extLst>
              <a:ext uri="{FF2B5EF4-FFF2-40B4-BE49-F238E27FC236}">
                <a16:creationId xmlns:a16="http://schemas.microsoft.com/office/drawing/2014/main" id="{DFB38466-7502-49CD-BF96-2B6251513A13}"/>
              </a:ext>
            </a:extLst>
          </p:cNvPr>
          <p:cNvSpPr>
            <a:spLocks noGrp="1"/>
          </p:cNvSpPr>
          <p:nvPr>
            <p:ph idx="1"/>
          </p:nvPr>
        </p:nvSpPr>
        <p:spPr>
          <a:xfrm>
            <a:off x="782657" y="1300341"/>
            <a:ext cx="7932516" cy="1184173"/>
          </a:xfrm>
        </p:spPr>
        <p:txBody>
          <a:bodyPr/>
          <a:lstStyle/>
          <a:p>
            <a:pPr marL="0" indent="0">
              <a:buNone/>
            </a:pPr>
            <a:r>
              <a:rPr lang="en-GB" b="1" dirty="0"/>
              <a:t>Pool fires </a:t>
            </a:r>
          </a:p>
          <a:p>
            <a:pPr>
              <a:spcBef>
                <a:spcPts val="200"/>
              </a:spcBef>
              <a:spcAft>
                <a:spcPts val="700"/>
              </a:spcAft>
            </a:pPr>
            <a:r>
              <a:rPr lang="en-GB" dirty="0">
                <a:latin typeface="Times New Roman" panose="02020603050405020304" pitchFamily="18" charset="0"/>
                <a:ea typeface="SimSun" panose="02010600030101010101" pitchFamily="2" charset="-122"/>
                <a:cs typeface="Arial" panose="020B0604020202020204" pitchFamily="34" charset="0"/>
              </a:rPr>
              <a:t>Fire hazards from the </a:t>
            </a:r>
            <a:r>
              <a:rPr lang="en-GB" sz="1800" dirty="0">
                <a:effectLst/>
                <a:latin typeface="Times New Roman" panose="02020603050405020304" pitchFamily="18" charset="0"/>
                <a:ea typeface="Calibri" panose="020F0502020204030204" pitchFamily="34" charset="0"/>
                <a:cs typeface="Arial" panose="020B0604020202020204" pitchFamily="34" charset="0"/>
              </a:rPr>
              <a:t>releases of liquid and 2-phase flammable materials from storage and transportation</a:t>
            </a:r>
            <a:endParaRPr lang="en-GB" b="1" dirty="0"/>
          </a:p>
          <a:p>
            <a:endParaRPr lang="en-GB" dirty="0"/>
          </a:p>
          <a:p>
            <a:pPr lvl="1"/>
            <a:endParaRPr lang="en-GB" dirty="0"/>
          </a:p>
        </p:txBody>
      </p:sp>
      <p:sp>
        <p:nvSpPr>
          <p:cNvPr id="4" name="Slide Number Placeholder 3">
            <a:extLst>
              <a:ext uri="{FF2B5EF4-FFF2-40B4-BE49-F238E27FC236}">
                <a16:creationId xmlns:a16="http://schemas.microsoft.com/office/drawing/2014/main" id="{C8374F1A-CF00-452A-8280-D70D8505FF4B}"/>
              </a:ext>
            </a:extLst>
          </p:cNvPr>
          <p:cNvSpPr>
            <a:spLocks noGrp="1"/>
          </p:cNvSpPr>
          <p:nvPr>
            <p:ph type="sldNum" sz="quarter" idx="12"/>
          </p:nvPr>
        </p:nvSpPr>
        <p:spPr/>
        <p:txBody>
          <a:bodyPr/>
          <a:lstStyle/>
          <a:p>
            <a:fld id="{5BA07366-CB75-4AA8-9E5B-928B849F427C}" type="slidenum">
              <a:rPr lang="en-GB" smtClean="0"/>
              <a:t>3</a:t>
            </a:fld>
            <a:endParaRPr lang="en-GB" dirty="0"/>
          </a:p>
        </p:txBody>
      </p:sp>
      <p:sp>
        <p:nvSpPr>
          <p:cNvPr id="5" name="Content Placeholder 2">
            <a:extLst>
              <a:ext uri="{FF2B5EF4-FFF2-40B4-BE49-F238E27FC236}">
                <a16:creationId xmlns:a16="http://schemas.microsoft.com/office/drawing/2014/main" id="{F4AEE45A-9AD9-4E08-83B9-04B570D8279E}"/>
              </a:ext>
            </a:extLst>
          </p:cNvPr>
          <p:cNvSpPr txBox="1">
            <a:spLocks/>
          </p:cNvSpPr>
          <p:nvPr/>
        </p:nvSpPr>
        <p:spPr>
          <a:xfrm>
            <a:off x="765551" y="2636912"/>
            <a:ext cx="7932516" cy="3386810"/>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Font typeface="Arial" panose="020B0604020202020204" pitchFamily="34" charset="0"/>
              <a:buNone/>
            </a:pPr>
            <a:r>
              <a:rPr lang="en-GB" b="1" dirty="0"/>
              <a:t>Solid flame models </a:t>
            </a:r>
          </a:p>
          <a:p>
            <a:pPr>
              <a:spcBef>
                <a:spcPts val="200"/>
              </a:spcBef>
              <a:spcAft>
                <a:spcPts val="700"/>
              </a:spcAft>
            </a:pPr>
            <a:r>
              <a:rPr lang="en-GB" sz="1800" dirty="0">
                <a:latin typeface="Times New Roman" panose="02020603050405020304" pitchFamily="18" charset="0"/>
                <a:ea typeface="SimSun" panose="02010600030101010101" pitchFamily="2" charset="-122"/>
                <a:cs typeface="Arial" panose="020B0604020202020204" pitchFamily="34" charset="0"/>
              </a:rPr>
              <a:t>POLF in </a:t>
            </a:r>
            <a:r>
              <a:rPr lang="en-GB" sz="1800" dirty="0" err="1">
                <a:latin typeface="Times New Roman" panose="02020603050405020304" pitchFamily="18" charset="0"/>
                <a:ea typeface="SimSun" panose="02010600030101010101" pitchFamily="2" charset="-122"/>
                <a:cs typeface="Arial" panose="020B0604020202020204" pitchFamily="34" charset="0"/>
              </a:rPr>
              <a:t>Phast</a:t>
            </a:r>
            <a:r>
              <a:rPr lang="en-GB" sz="1800" dirty="0">
                <a:latin typeface="Times New Roman" panose="02020603050405020304" pitchFamily="18" charset="0"/>
                <a:ea typeface="SimSun" panose="02010600030101010101" pitchFamily="2" charset="-122"/>
                <a:cs typeface="Arial" panose="020B0604020202020204" pitchFamily="34" charset="0"/>
              </a:rPr>
              <a:t>/</a:t>
            </a:r>
            <a:r>
              <a:rPr lang="en-GB" sz="1800" dirty="0" err="1">
                <a:latin typeface="Times New Roman" panose="02020603050405020304" pitchFamily="18" charset="0"/>
                <a:ea typeface="SimSun" panose="02010600030101010101" pitchFamily="2" charset="-122"/>
                <a:cs typeface="Arial" panose="020B0604020202020204" pitchFamily="34" charset="0"/>
              </a:rPr>
              <a:t>Safeti</a:t>
            </a:r>
            <a:endParaRPr lang="en-GB" sz="1800" dirty="0">
              <a:latin typeface="Times New Roman" panose="02020603050405020304" pitchFamily="18" charset="0"/>
              <a:ea typeface="SimSun" panose="02010600030101010101" pitchFamily="2" charset="-122"/>
              <a:cs typeface="Arial" panose="020B0604020202020204" pitchFamily="34" charset="0"/>
            </a:endParaRPr>
          </a:p>
          <a:p>
            <a:pPr>
              <a:spcBef>
                <a:spcPts val="200"/>
              </a:spcBef>
              <a:spcAft>
                <a:spcPts val="700"/>
              </a:spcAft>
            </a:pPr>
            <a:r>
              <a:rPr lang="en-GB" sz="1800" dirty="0">
                <a:latin typeface="Times New Roman" panose="02020603050405020304" pitchFamily="18" charset="0"/>
                <a:ea typeface="SimSun" panose="02010600030101010101" pitchFamily="2" charset="-122"/>
                <a:cs typeface="Verdana" panose="020B0604030504040204" pitchFamily="34" charset="0"/>
              </a:rPr>
              <a:t>Poolfire6 by </a:t>
            </a:r>
            <a:r>
              <a:rPr lang="en-GB" sz="1800" dirty="0" err="1">
                <a:latin typeface="Times New Roman" panose="02020603050405020304" pitchFamily="18" charset="0"/>
                <a:ea typeface="SimSun" panose="02010600030101010101" pitchFamily="2" charset="-122"/>
                <a:cs typeface="Verdana" panose="020B0604030504040204" pitchFamily="34" charset="0"/>
              </a:rPr>
              <a:t>Rew</a:t>
            </a:r>
            <a:r>
              <a:rPr lang="en-GB" sz="1800" dirty="0">
                <a:latin typeface="Times New Roman" panose="02020603050405020304" pitchFamily="18" charset="0"/>
                <a:ea typeface="SimSun" panose="02010600030101010101" pitchFamily="2" charset="-122"/>
                <a:cs typeface="Verdana" panose="020B0604030504040204" pitchFamily="34" charset="0"/>
              </a:rPr>
              <a:t> and Hulbert (1996)</a:t>
            </a:r>
          </a:p>
          <a:p>
            <a:pPr>
              <a:spcBef>
                <a:spcPts val="200"/>
              </a:spcBef>
              <a:spcAft>
                <a:spcPts val="700"/>
              </a:spcAft>
            </a:pPr>
            <a:r>
              <a:rPr lang="en-GB" sz="1800" dirty="0">
                <a:latin typeface="Times New Roman" panose="02020603050405020304" pitchFamily="18" charset="0"/>
                <a:ea typeface="SimSun" panose="02010600030101010101" pitchFamily="2" charset="-122"/>
                <a:cs typeface="Arial" panose="020B0604020202020204" pitchFamily="34" charset="0"/>
              </a:rPr>
              <a:t>LNGFire3  by FERC (2013)</a:t>
            </a:r>
          </a:p>
          <a:p>
            <a:pPr>
              <a:spcBef>
                <a:spcPts val="200"/>
              </a:spcBef>
              <a:spcAft>
                <a:spcPts val="700"/>
              </a:spcAft>
            </a:pPr>
            <a:r>
              <a:rPr lang="en-GB" sz="1800" dirty="0">
                <a:latin typeface="Times New Roman" panose="02020603050405020304" pitchFamily="18" charset="0"/>
                <a:ea typeface="SimSun" panose="02010600030101010101" pitchFamily="2" charset="-122"/>
                <a:cs typeface="Arial" panose="020B0604020202020204" pitchFamily="34" charset="0"/>
              </a:rPr>
              <a:t>….</a:t>
            </a:r>
          </a:p>
          <a:p>
            <a:pPr marL="0" indent="0">
              <a:buFont typeface="Arial" panose="020B0604020202020204" pitchFamily="34" charset="0"/>
              <a:buNone/>
            </a:pPr>
            <a:r>
              <a:rPr lang="en-GB" b="1" dirty="0"/>
              <a:t>CFD (Computational Fluid dynamics)</a:t>
            </a:r>
          </a:p>
          <a:p>
            <a:pPr>
              <a:spcBef>
                <a:spcPts val="200"/>
              </a:spcBef>
              <a:spcAft>
                <a:spcPts val="700"/>
              </a:spcAft>
            </a:pPr>
            <a:r>
              <a:rPr lang="en-GB" dirty="0">
                <a:latin typeface="Times New Roman" panose="02020603050405020304" pitchFamily="18" charset="0"/>
                <a:ea typeface="SimSun" panose="02010600030101010101" pitchFamily="2" charset="-122"/>
                <a:cs typeface="Arial" panose="020B0604020202020204" pitchFamily="34" charset="0"/>
              </a:rPr>
              <a:t>KFX</a:t>
            </a:r>
          </a:p>
          <a:p>
            <a:pPr>
              <a:spcBef>
                <a:spcPts val="200"/>
              </a:spcBef>
              <a:spcAft>
                <a:spcPts val="700"/>
              </a:spcAft>
            </a:pPr>
            <a:r>
              <a:rPr lang="en-GB" dirty="0">
                <a:latin typeface="Times New Roman" panose="02020603050405020304" pitchFamily="18" charset="0"/>
                <a:ea typeface="SimSun" panose="02010600030101010101" pitchFamily="2" charset="-122"/>
                <a:cs typeface="Arial" panose="020B0604020202020204" pitchFamily="34" charset="0"/>
              </a:rPr>
              <a:t>FLCAS </a:t>
            </a:r>
          </a:p>
          <a:p>
            <a:pPr>
              <a:spcBef>
                <a:spcPts val="200"/>
              </a:spcBef>
              <a:spcAft>
                <a:spcPts val="700"/>
              </a:spcAft>
            </a:pPr>
            <a:r>
              <a:rPr lang="en-GB" dirty="0">
                <a:latin typeface="Times New Roman" panose="02020603050405020304" pitchFamily="18" charset="0"/>
                <a:ea typeface="SimSun" panose="02010600030101010101" pitchFamily="2" charset="-122"/>
                <a:cs typeface="Arial" panose="020B0604020202020204" pitchFamily="34" charset="0"/>
              </a:rPr>
              <a:t>Other CFD tools</a:t>
            </a:r>
          </a:p>
          <a:p>
            <a:endParaRPr lang="en-GB" dirty="0"/>
          </a:p>
          <a:p>
            <a:pPr lvl="1"/>
            <a:endParaRPr lang="en-GB" dirty="0"/>
          </a:p>
        </p:txBody>
      </p:sp>
    </p:spTree>
    <p:extLst>
      <p:ext uri="{BB962C8B-B14F-4D97-AF65-F5344CB8AC3E}">
        <p14:creationId xmlns:p14="http://schemas.microsoft.com/office/powerpoint/2010/main" val="14243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9FC9-BDAC-419E-BEEC-730B0139B3A7}"/>
              </a:ext>
            </a:extLst>
          </p:cNvPr>
          <p:cNvSpPr>
            <a:spLocks noGrp="1"/>
          </p:cNvSpPr>
          <p:nvPr>
            <p:ph type="title"/>
          </p:nvPr>
        </p:nvSpPr>
        <p:spPr/>
        <p:txBody>
          <a:bodyPr/>
          <a:lstStyle/>
          <a:p>
            <a:r>
              <a:rPr lang="en-GB" sz="3200" b="1" dirty="0"/>
              <a:t>Challenges to develop solid flame model for pool fires</a:t>
            </a:r>
          </a:p>
        </p:txBody>
      </p:sp>
      <p:sp>
        <p:nvSpPr>
          <p:cNvPr id="3" name="Content Placeholder 2">
            <a:extLst>
              <a:ext uri="{FF2B5EF4-FFF2-40B4-BE49-F238E27FC236}">
                <a16:creationId xmlns:a16="http://schemas.microsoft.com/office/drawing/2014/main" id="{65CF0F42-574E-4AF1-A007-828E9465B14E}"/>
              </a:ext>
            </a:extLst>
          </p:cNvPr>
          <p:cNvSpPr>
            <a:spLocks noGrp="1"/>
          </p:cNvSpPr>
          <p:nvPr>
            <p:ph idx="1"/>
          </p:nvPr>
        </p:nvSpPr>
        <p:spPr>
          <a:xfrm>
            <a:off x="551384" y="1491415"/>
            <a:ext cx="5688632" cy="4317624"/>
          </a:xfrm>
        </p:spPr>
        <p:txBody>
          <a:bodyPr/>
          <a:lstStyle/>
          <a:p>
            <a:pPr marL="0" indent="0">
              <a:buNone/>
            </a:pPr>
            <a:r>
              <a:rPr lang="en-GB" b="1" dirty="0">
                <a:latin typeface="Times New Roman" panose="02020603050405020304" pitchFamily="18" charset="0"/>
                <a:cs typeface="Times New Roman" panose="02020603050405020304" pitchFamily="18" charset="0"/>
              </a:rPr>
              <a:t>Challenges</a:t>
            </a:r>
          </a:p>
          <a:p>
            <a:pPr>
              <a:spcBef>
                <a:spcPts val="200"/>
              </a:spcBef>
              <a:spcAft>
                <a:spcPts val="700"/>
              </a:spcAft>
            </a:pPr>
            <a:r>
              <a:rPr lang="en-GB" sz="1800" dirty="0">
                <a:effectLst/>
                <a:latin typeface="Times New Roman" panose="02020603050405020304" pitchFamily="18" charset="0"/>
                <a:ea typeface="SimSun" panose="02010600030101010101" pitchFamily="2" charset="-122"/>
                <a:cs typeface="Times New Roman" panose="02020603050405020304" pitchFamily="18" charset="0"/>
              </a:rPr>
              <a:t>Shape effect.   One important factor in studying rectangular pool fires is the ratio of bund length (longer side of the bund) to the width (shorter side of the bund), normally referred to as aspect ratio. This can vary from 1 (square bund fires) to large numbers (fires in long trenches). </a:t>
            </a:r>
          </a:p>
          <a:p>
            <a:pPr>
              <a:spcBef>
                <a:spcPts val="200"/>
              </a:spcBef>
              <a:spcAft>
                <a:spcPts val="700"/>
              </a:spcAft>
            </a:pPr>
            <a:r>
              <a:rPr lang="en-GB" sz="1800" dirty="0">
                <a:effectLst/>
                <a:latin typeface="Times New Roman" panose="02020603050405020304" pitchFamily="18" charset="0"/>
                <a:ea typeface="SimSun" panose="02010600030101010101" pitchFamily="2" charset="-122"/>
                <a:cs typeface="Times New Roman" panose="02020603050405020304" pitchFamily="18" charset="0"/>
              </a:rPr>
              <a:t>Directional wind effect. Rectangular pool fires are directional and depend on relative orientation between wind and the bund. When wind is in the direction of bund length, the pool fire can be very different from the fire if the same wind is in the direction of the bund width when the aspect ratio is high.  </a:t>
            </a:r>
          </a:p>
          <a:p>
            <a:pPr marL="0" indent="0">
              <a:buNone/>
            </a:pPr>
            <a:endParaRPr lang="en-GB" dirty="0"/>
          </a:p>
        </p:txBody>
      </p:sp>
      <p:sp>
        <p:nvSpPr>
          <p:cNvPr id="4" name="Date Placeholder 3">
            <a:extLst>
              <a:ext uri="{FF2B5EF4-FFF2-40B4-BE49-F238E27FC236}">
                <a16:creationId xmlns:a16="http://schemas.microsoft.com/office/drawing/2014/main" id="{FBDFA846-5EC2-4BD9-A813-2728C80EB4E3}"/>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4F3E6BE5-D08A-46FD-B711-FFF54C952EA6}"/>
              </a:ext>
            </a:extLst>
          </p:cNvPr>
          <p:cNvSpPr>
            <a:spLocks noGrp="1"/>
          </p:cNvSpPr>
          <p:nvPr>
            <p:ph type="sldNum" sz="quarter" idx="12"/>
          </p:nvPr>
        </p:nvSpPr>
        <p:spPr/>
        <p:txBody>
          <a:bodyPr/>
          <a:lstStyle/>
          <a:p>
            <a:fld id="{5BA07366-CB75-4AA8-9E5B-928B849F427C}" type="slidenum">
              <a:rPr lang="en-GB" smtClean="0"/>
              <a:t>4</a:t>
            </a:fld>
            <a:endParaRPr lang="en-GB" dirty="0"/>
          </a:p>
        </p:txBody>
      </p:sp>
      <p:pic>
        <p:nvPicPr>
          <p:cNvPr id="6" name="Picture 5">
            <a:extLst>
              <a:ext uri="{FF2B5EF4-FFF2-40B4-BE49-F238E27FC236}">
                <a16:creationId xmlns:a16="http://schemas.microsoft.com/office/drawing/2014/main" id="{B603C3E9-4757-4D2A-B4AA-B6D93BD9C68B}"/>
              </a:ext>
            </a:extLst>
          </p:cNvPr>
          <p:cNvPicPr>
            <a:picLocks noChangeAspect="1"/>
          </p:cNvPicPr>
          <p:nvPr/>
        </p:nvPicPr>
        <p:blipFill>
          <a:blip r:embed="rId3"/>
          <a:stretch>
            <a:fillRect/>
          </a:stretch>
        </p:blipFill>
        <p:spPr>
          <a:xfrm>
            <a:off x="6809138" y="1571511"/>
            <a:ext cx="4687120" cy="4317624"/>
          </a:xfrm>
          <a:prstGeom prst="rect">
            <a:avLst/>
          </a:prstGeom>
        </p:spPr>
      </p:pic>
    </p:spTree>
    <p:extLst>
      <p:ext uri="{BB962C8B-B14F-4D97-AF65-F5344CB8AC3E}">
        <p14:creationId xmlns:p14="http://schemas.microsoft.com/office/powerpoint/2010/main" val="345152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061462-E887-47FB-B93E-E88464486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2132856"/>
            <a:ext cx="5089822" cy="3127266"/>
          </a:xfrm>
          <a:prstGeom prst="rect">
            <a:avLst/>
          </a:prstGeom>
        </p:spPr>
      </p:pic>
      <p:sp>
        <p:nvSpPr>
          <p:cNvPr id="2" name="Title 1">
            <a:extLst>
              <a:ext uri="{FF2B5EF4-FFF2-40B4-BE49-F238E27FC236}">
                <a16:creationId xmlns:a16="http://schemas.microsoft.com/office/drawing/2014/main" id="{4B02FD6A-193F-40CB-B1D7-2BBB1D8CD435}"/>
              </a:ext>
            </a:extLst>
          </p:cNvPr>
          <p:cNvSpPr>
            <a:spLocks noGrp="1"/>
          </p:cNvSpPr>
          <p:nvPr>
            <p:ph type="title"/>
          </p:nvPr>
        </p:nvSpPr>
        <p:spPr/>
        <p:txBody>
          <a:bodyPr/>
          <a:lstStyle/>
          <a:p>
            <a:r>
              <a:rPr lang="en-GB" sz="3200" b="1" dirty="0"/>
              <a:t>Solid flame models for circular pool fires</a:t>
            </a:r>
          </a:p>
        </p:txBody>
      </p:sp>
      <p:sp>
        <p:nvSpPr>
          <p:cNvPr id="3" name="Content Placeholder 2">
            <a:extLst>
              <a:ext uri="{FF2B5EF4-FFF2-40B4-BE49-F238E27FC236}">
                <a16:creationId xmlns:a16="http://schemas.microsoft.com/office/drawing/2014/main" id="{DFB38466-7502-49CD-BF96-2B6251513A13}"/>
              </a:ext>
            </a:extLst>
          </p:cNvPr>
          <p:cNvSpPr>
            <a:spLocks noGrp="1"/>
          </p:cNvSpPr>
          <p:nvPr>
            <p:ph idx="1"/>
          </p:nvPr>
        </p:nvSpPr>
        <p:spPr>
          <a:xfrm>
            <a:off x="539748" y="1730375"/>
            <a:ext cx="5556251" cy="4331059"/>
          </a:xfrm>
        </p:spPr>
        <p:txBody>
          <a:bodyPr/>
          <a:lstStyle/>
          <a:p>
            <a:r>
              <a:rPr lang="en-GB" dirty="0">
                <a:latin typeface="Times New Roman" panose="02020603050405020304" pitchFamily="18" charset="0"/>
                <a:cs typeface="Times New Roman" panose="02020603050405020304" pitchFamily="18" charset="0"/>
              </a:rPr>
              <a:t>Solid flame shape of a tilted cylinder</a:t>
            </a:r>
          </a:p>
          <a:p>
            <a:r>
              <a:rPr lang="en-GB" dirty="0">
                <a:latin typeface="Times New Roman" panose="02020603050405020304" pitchFamily="18" charset="0"/>
                <a:cs typeface="Times New Roman" panose="02020603050405020304" pitchFamily="18" charset="0"/>
              </a:rPr>
              <a:t>Luminous &amp; smoky zones</a:t>
            </a:r>
          </a:p>
          <a:p>
            <a:r>
              <a:rPr lang="en-GB" dirty="0">
                <a:latin typeface="Times New Roman" panose="02020603050405020304" pitchFamily="18" charset="0"/>
                <a:cs typeface="Times New Roman" panose="02020603050405020304" pitchFamily="18" charset="0"/>
              </a:rPr>
              <a:t>Correlations based on experimental results are used to estimate the shape of the flame</a:t>
            </a:r>
          </a:p>
          <a:p>
            <a:r>
              <a:rPr lang="en-GB" dirty="0">
                <a:latin typeface="Times New Roman" panose="02020603050405020304" pitchFamily="18" charset="0"/>
                <a:cs typeface="Times New Roman" panose="02020603050405020304" pitchFamily="18" charset="0"/>
              </a:rPr>
              <a:t>Suitable for pool fires of square pools or rectangular pools with small aspect ratio</a:t>
            </a:r>
          </a:p>
          <a:p>
            <a:endParaRPr lang="en-GB" dirty="0"/>
          </a:p>
          <a:p>
            <a:pPr lvl="1"/>
            <a:endParaRPr lang="en-GB" dirty="0"/>
          </a:p>
        </p:txBody>
      </p:sp>
      <p:sp>
        <p:nvSpPr>
          <p:cNvPr id="4" name="Slide Number Placeholder 3">
            <a:extLst>
              <a:ext uri="{FF2B5EF4-FFF2-40B4-BE49-F238E27FC236}">
                <a16:creationId xmlns:a16="http://schemas.microsoft.com/office/drawing/2014/main" id="{C8374F1A-CF00-452A-8280-D70D8505FF4B}"/>
              </a:ext>
            </a:extLst>
          </p:cNvPr>
          <p:cNvSpPr>
            <a:spLocks noGrp="1"/>
          </p:cNvSpPr>
          <p:nvPr>
            <p:ph type="sldNum" sz="quarter" idx="12"/>
          </p:nvPr>
        </p:nvSpPr>
        <p:spPr/>
        <p:txBody>
          <a:bodyPr/>
          <a:lstStyle/>
          <a:p>
            <a:fld id="{5BA07366-CB75-4AA8-9E5B-928B849F427C}" type="slidenum">
              <a:rPr lang="en-GB" smtClean="0"/>
              <a:t>5</a:t>
            </a:fld>
            <a:endParaRPr lang="en-GB" dirty="0"/>
          </a:p>
        </p:txBody>
      </p:sp>
    </p:spTree>
    <p:extLst>
      <p:ext uri="{BB962C8B-B14F-4D97-AF65-F5344CB8AC3E}">
        <p14:creationId xmlns:p14="http://schemas.microsoft.com/office/powerpoint/2010/main" val="9181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5ECB0-FFCC-4AEE-96F9-43D9BBEEF08C}"/>
              </a:ext>
            </a:extLst>
          </p:cNvPr>
          <p:cNvSpPr>
            <a:spLocks noGrp="1"/>
          </p:cNvSpPr>
          <p:nvPr>
            <p:ph type="title"/>
          </p:nvPr>
        </p:nvSpPr>
        <p:spPr/>
        <p:txBody>
          <a:bodyPr/>
          <a:lstStyle/>
          <a:p>
            <a:r>
              <a:rPr lang="en-GB" sz="3200" b="1" dirty="0"/>
              <a:t>Flame representation in this new model</a:t>
            </a:r>
          </a:p>
        </p:txBody>
      </p:sp>
      <p:pic>
        <p:nvPicPr>
          <p:cNvPr id="6" name="Content Placeholder 5">
            <a:extLst>
              <a:ext uri="{FF2B5EF4-FFF2-40B4-BE49-F238E27FC236}">
                <a16:creationId xmlns:a16="http://schemas.microsoft.com/office/drawing/2014/main" id="{D06D6B47-3AA0-491B-BB5C-3FCDCAD0647C}"/>
              </a:ext>
            </a:extLst>
          </p:cNvPr>
          <p:cNvPicPr>
            <a:picLocks noGrp="1" noChangeAspect="1"/>
          </p:cNvPicPr>
          <p:nvPr>
            <p:ph idx="1"/>
          </p:nvPr>
        </p:nvPicPr>
        <p:blipFill>
          <a:blip r:embed="rId3"/>
          <a:stretch>
            <a:fillRect/>
          </a:stretch>
        </p:blipFill>
        <p:spPr>
          <a:xfrm>
            <a:off x="6748682" y="1628800"/>
            <a:ext cx="5497284" cy="3600400"/>
          </a:xfrm>
          <a:prstGeom prst="rect">
            <a:avLst/>
          </a:prstGeom>
        </p:spPr>
      </p:pic>
      <p:sp>
        <p:nvSpPr>
          <p:cNvPr id="4" name="Date Placeholder 3">
            <a:extLst>
              <a:ext uri="{FF2B5EF4-FFF2-40B4-BE49-F238E27FC236}">
                <a16:creationId xmlns:a16="http://schemas.microsoft.com/office/drawing/2014/main" id="{5B805AB2-FD4C-4CDC-8CE7-B147B03175DD}"/>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C06FB1BB-3DCE-4265-A8E6-B0B2C22E13E4}"/>
              </a:ext>
            </a:extLst>
          </p:cNvPr>
          <p:cNvSpPr>
            <a:spLocks noGrp="1"/>
          </p:cNvSpPr>
          <p:nvPr>
            <p:ph type="sldNum" sz="quarter" idx="12"/>
          </p:nvPr>
        </p:nvSpPr>
        <p:spPr/>
        <p:txBody>
          <a:bodyPr/>
          <a:lstStyle/>
          <a:p>
            <a:fld id="{5BA07366-CB75-4AA8-9E5B-928B849F427C}" type="slidenum">
              <a:rPr lang="en-GB" smtClean="0"/>
              <a:t>6</a:t>
            </a:fld>
            <a:endParaRPr lang="en-GB" dirty="0"/>
          </a:p>
        </p:txBody>
      </p:sp>
      <p:sp>
        <p:nvSpPr>
          <p:cNvPr id="8" name="Rectangle 3">
            <a:extLst>
              <a:ext uri="{FF2B5EF4-FFF2-40B4-BE49-F238E27FC236}">
                <a16:creationId xmlns:a16="http://schemas.microsoft.com/office/drawing/2014/main" id="{3638A2F0-CB8B-43A9-85AF-09B116C0EADF}"/>
              </a:ext>
            </a:extLst>
          </p:cNvPr>
          <p:cNvSpPr txBox="1">
            <a:spLocks noChangeArrowheads="1"/>
          </p:cNvSpPr>
          <p:nvPr/>
        </p:nvSpPr>
        <p:spPr>
          <a:xfrm>
            <a:off x="795653" y="1388583"/>
            <a:ext cx="4580267" cy="4318688"/>
          </a:xfrm>
          <a:prstGeom prst="rect">
            <a:avLst/>
          </a:prstGeom>
        </p:spPr>
        <p:txBody>
          <a:bodyPr vert="horz" lIns="0" tIns="0" rIns="0" bIns="0" rtlCol="0">
            <a:norm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pPr marL="0" indent="0">
              <a:buNone/>
            </a:pPr>
            <a:r>
              <a:rPr lang="en-GB" b="1" dirty="0">
                <a:latin typeface="Times New Roman" panose="02020603050405020304" pitchFamily="18" charset="0"/>
                <a:cs typeface="Times New Roman" panose="02020603050405020304" pitchFamily="18" charset="0"/>
              </a:rPr>
              <a:t>Two-zone tilted elliptical cylinder for pool fires </a:t>
            </a:r>
          </a:p>
          <a:p>
            <a:pPr marL="0" indent="0">
              <a:buFont typeface="Arial" panose="020B0604020202020204" pitchFamily="34" charset="0"/>
              <a:buNone/>
            </a:pPr>
            <a:r>
              <a:rPr lang="en-GB" sz="2200" dirty="0">
                <a:latin typeface="Times New Roman" panose="02020603050405020304" pitchFamily="18" charset="0"/>
                <a:cs typeface="Times New Roman" panose="02020603050405020304" pitchFamily="18" charset="0"/>
              </a:rPr>
              <a:t>-- Luminous flame base and smoky flame top</a:t>
            </a:r>
          </a:p>
          <a:p>
            <a:pPr marL="0" indent="0">
              <a:buFont typeface="Arial" panose="020B0604020202020204" pitchFamily="34" charset="0"/>
              <a:buNone/>
            </a:pPr>
            <a:r>
              <a:rPr lang="en-GB" sz="2200" dirty="0">
                <a:latin typeface="Times New Roman" panose="02020603050405020304" pitchFamily="18" charset="0"/>
                <a:cs typeface="Times New Roman" panose="02020603050405020304" pitchFamily="18" charset="0"/>
              </a:rPr>
              <a:t>-- Elliptical cross-section of the flame gradually varies between flame base and top. This model would be applicable to rectangular pool fires with moderate aspect ratio</a:t>
            </a:r>
            <a:r>
              <a:rPr lang="en-GB" sz="2200" dirty="0">
                <a:solidFill>
                  <a:srgbClr val="002060"/>
                </a:solidFill>
                <a:latin typeface="Times New Roman" panose="02020603050405020304" pitchFamily="18" charset="0"/>
                <a:cs typeface="Times New Roman" panose="02020603050405020304" pitchFamily="18" charset="0"/>
              </a:rPr>
              <a:t>.</a:t>
            </a:r>
            <a:endParaRPr lang="en-GB" sz="2200" dirty="0">
              <a:latin typeface="Times New Roman" panose="02020603050405020304" pitchFamily="18" charset="0"/>
              <a:cs typeface="Times New Roman" panose="02020603050405020304" pitchFamily="18" charset="0"/>
            </a:endParaRPr>
          </a:p>
          <a:p>
            <a:pPr marL="0" indent="0">
              <a:buNone/>
            </a:pPr>
            <a:endParaRPr lang="en-GB" dirty="0"/>
          </a:p>
          <a:p>
            <a:endParaRPr lang="en-GB" dirty="0"/>
          </a:p>
        </p:txBody>
      </p:sp>
    </p:spTree>
    <p:extLst>
      <p:ext uri="{BB962C8B-B14F-4D97-AF65-F5344CB8AC3E}">
        <p14:creationId xmlns:p14="http://schemas.microsoft.com/office/powerpoint/2010/main" val="108068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9E8D4-2A51-4C59-9D76-CD753D548472}"/>
              </a:ext>
            </a:extLst>
          </p:cNvPr>
          <p:cNvSpPr>
            <a:spLocks noGrp="1"/>
          </p:cNvSpPr>
          <p:nvPr>
            <p:ph type="title"/>
          </p:nvPr>
        </p:nvSpPr>
        <p:spPr/>
        <p:txBody>
          <a:bodyPr/>
          <a:lstStyle/>
          <a:p>
            <a:r>
              <a:rPr lang="en-GB" b="1" dirty="0"/>
              <a:t>Modelling approach</a:t>
            </a:r>
          </a:p>
        </p:txBody>
      </p:sp>
      <p:sp>
        <p:nvSpPr>
          <p:cNvPr id="3" name="Content Placeholder 2">
            <a:extLst>
              <a:ext uri="{FF2B5EF4-FFF2-40B4-BE49-F238E27FC236}">
                <a16:creationId xmlns:a16="http://schemas.microsoft.com/office/drawing/2014/main" id="{07FA542A-004C-4CDD-9DFB-9D8D8A8A7CE4}"/>
              </a:ext>
            </a:extLst>
          </p:cNvPr>
          <p:cNvSpPr>
            <a:spLocks noGrp="1"/>
          </p:cNvSpPr>
          <p:nvPr>
            <p:ph idx="1"/>
          </p:nvPr>
        </p:nvSpPr>
        <p:spPr>
          <a:xfrm>
            <a:off x="539750" y="1266462"/>
            <a:ext cx="7572475" cy="2265964"/>
          </a:xfrm>
        </p:spPr>
        <p:txBody>
          <a:bodyPr/>
          <a:lstStyle/>
          <a:p>
            <a:r>
              <a:rPr lang="en-GB" dirty="0">
                <a:solidFill>
                  <a:schemeClr val="tx1"/>
                </a:solidFill>
              </a:rPr>
              <a:t>Main assumption</a:t>
            </a:r>
          </a:p>
          <a:p>
            <a:pPr marL="0" lvl="0" indent="0">
              <a:spcBef>
                <a:spcPts val="200"/>
              </a:spcBef>
              <a:spcAft>
                <a:spcPts val="700"/>
              </a:spcAft>
              <a:buNone/>
            </a:pPr>
            <a:r>
              <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Each of the flame variables of rectangular pool fires can be correlated to the pool fire of a reference square pool which has its side length equalling the shorter side of the rectangular pool.</a:t>
            </a:r>
            <a:endPar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GB" b="1" dirty="0">
                <a:solidFill>
                  <a:schemeClr val="tx1"/>
                </a:solidFill>
                <a:latin typeface="Times New Roman" panose="02020603050405020304" pitchFamily="18" charset="0"/>
                <a:cs typeface="Times New Roman" panose="02020603050405020304" pitchFamily="18" charset="0"/>
              </a:rPr>
              <a:t>Correction factors </a:t>
            </a:r>
            <a:r>
              <a:rPr lang="en-GB" b="1" dirty="0" err="1">
                <a:solidFill>
                  <a:schemeClr val="tx1"/>
                </a:solidFill>
                <a:latin typeface="Times New Roman" panose="02020603050405020304" pitchFamily="18" charset="0"/>
                <a:cs typeface="Times New Roman" panose="02020603050405020304" pitchFamily="18" charset="0"/>
              </a:rPr>
              <a:t>Func_P</a:t>
            </a:r>
            <a:endParaRPr lang="en-GB" b="1" dirty="0">
              <a:solidFill>
                <a:schemeClr val="tx1"/>
              </a:solidFill>
              <a:latin typeface="Times New Roman" panose="02020603050405020304" pitchFamily="18" charset="0"/>
              <a:cs typeface="Times New Roman" panose="02020603050405020304" pitchFamily="18" charset="0"/>
            </a:endParaRPr>
          </a:p>
          <a:p>
            <a:endParaRPr lang="en-GB" dirty="0"/>
          </a:p>
          <a:p>
            <a:endParaRPr lang="en-GB" dirty="0"/>
          </a:p>
        </p:txBody>
      </p:sp>
      <p:pic>
        <p:nvPicPr>
          <p:cNvPr id="4" name="Picture 3">
            <a:extLst>
              <a:ext uri="{FF2B5EF4-FFF2-40B4-BE49-F238E27FC236}">
                <a16:creationId xmlns:a16="http://schemas.microsoft.com/office/drawing/2014/main" id="{4AC704D7-942A-4B78-9E7C-CAA910434CA1}"/>
              </a:ext>
            </a:extLst>
          </p:cNvPr>
          <p:cNvPicPr>
            <a:picLocks noChangeAspect="1"/>
          </p:cNvPicPr>
          <p:nvPr/>
        </p:nvPicPr>
        <p:blipFill rotWithShape="1">
          <a:blip r:embed="rId3"/>
          <a:srcRect t="18065" r="15673" b="37610"/>
          <a:stretch/>
        </p:blipFill>
        <p:spPr>
          <a:xfrm>
            <a:off x="301433" y="3315257"/>
            <a:ext cx="6586655" cy="1009389"/>
          </a:xfrm>
          <a:prstGeom prst="rect">
            <a:avLst/>
          </a:prstGeom>
        </p:spPr>
      </p:pic>
      <p:sp>
        <p:nvSpPr>
          <p:cNvPr id="5" name="TextBox 4">
            <a:extLst>
              <a:ext uri="{FF2B5EF4-FFF2-40B4-BE49-F238E27FC236}">
                <a16:creationId xmlns:a16="http://schemas.microsoft.com/office/drawing/2014/main" id="{8343223B-E090-4DFA-BE37-EA8C12BC9E7C}"/>
              </a:ext>
            </a:extLst>
          </p:cNvPr>
          <p:cNvSpPr txBox="1"/>
          <p:nvPr/>
        </p:nvSpPr>
        <p:spPr>
          <a:xfrm flipH="1">
            <a:off x="516883" y="4671452"/>
            <a:ext cx="7493053" cy="1107996"/>
          </a:xfrm>
          <a:prstGeom prst="rect">
            <a:avLst/>
          </a:prstGeom>
          <a:noFill/>
        </p:spPr>
        <p:txBody>
          <a:bodyPr wrap="square" lIns="0" tIns="0" rIns="0" bIns="0" rtlCol="0">
            <a:spAutoFit/>
          </a:bodyPr>
          <a:lstStyle/>
          <a:p>
            <a:pPr lvl="0">
              <a:spcBef>
                <a:spcPts val="600"/>
              </a:spcBef>
            </a:pPr>
            <a:r>
              <a:rPr lang="en-GB" dirty="0">
                <a:solidFill>
                  <a:schemeClr val="accent1"/>
                </a:solidFill>
                <a:latin typeface="Times New Roman" panose="02020603050405020304" pitchFamily="18" charset="0"/>
                <a:cs typeface="Times New Roman" panose="02020603050405020304" pitchFamily="18" charset="0"/>
              </a:rPr>
              <a:t>Where P stands for flame variables, i.e. </a:t>
            </a:r>
            <a:r>
              <a:rPr lang="en-GB" dirty="0">
                <a:effectLst/>
                <a:latin typeface="Times New Roman" panose="02020603050405020304" pitchFamily="18" charset="0"/>
                <a:ea typeface="SimSun" panose="02010600030101010101" pitchFamily="2" charset="-122"/>
                <a:cs typeface="Times New Roman" panose="02020603050405020304" pitchFamily="18" charset="0"/>
              </a:rPr>
              <a:t>Flame length</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dirty="0">
                <a:effectLst/>
                <a:latin typeface="Times New Roman" panose="02020603050405020304" pitchFamily="18" charset="0"/>
                <a:ea typeface="SimSun" panose="02010600030101010101" pitchFamily="2" charset="-122"/>
                <a:cs typeface="Times New Roman" panose="02020603050405020304" pitchFamily="18" charset="0"/>
              </a:rPr>
              <a:t>Length of the luminous base section</a:t>
            </a:r>
            <a:r>
              <a:rPr lang="en-GB" dirty="0">
                <a:latin typeface="Times New Roman" panose="02020603050405020304" pitchFamily="18" charset="0"/>
                <a:ea typeface="SimSun" panose="02010600030101010101" pitchFamily="2" charset="-122"/>
                <a:cs typeface="Times New Roman" panose="02020603050405020304" pitchFamily="18" charset="0"/>
              </a:rPr>
              <a:t>, f</a:t>
            </a:r>
            <a:r>
              <a:rPr lang="en-GB" dirty="0">
                <a:effectLst/>
                <a:latin typeface="Times New Roman" panose="02020603050405020304" pitchFamily="18" charset="0"/>
                <a:ea typeface="SimSun" panose="02010600030101010101" pitchFamily="2" charset="-122"/>
                <a:cs typeface="Times New Roman" panose="02020603050405020304" pitchFamily="18" charset="0"/>
              </a:rPr>
              <a:t>lame tilting angle into the downwind direction</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dirty="0">
                <a:effectLst/>
                <a:latin typeface="Times New Roman" panose="02020603050405020304" pitchFamily="18" charset="0"/>
                <a:ea typeface="SimSun" panose="02010600030101010101" pitchFamily="2" charset="-122"/>
                <a:cs typeface="Times New Roman" panose="02020603050405020304" pitchFamily="18" charset="0"/>
              </a:rPr>
              <a:t>SEP (surface emissive power) of the luminous and smoky flames,</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dirty="0">
                <a:effectLst/>
                <a:latin typeface="Times New Roman" panose="02020603050405020304" pitchFamily="18" charset="0"/>
                <a:ea typeface="SimSun" panose="02010600030101010101" pitchFamily="2" charset="-122"/>
                <a:cs typeface="Times New Roman" panose="02020603050405020304" pitchFamily="18" charset="0"/>
              </a:rPr>
              <a:t>Flame base length &amp; width (including flame drag due to wind)</a:t>
            </a:r>
            <a:r>
              <a:rPr lang="en-GB" dirty="0">
                <a:latin typeface="Times New Roman" panose="02020603050405020304" pitchFamily="18" charset="0"/>
                <a:ea typeface="SimSun" panose="02010600030101010101" pitchFamily="2" charset="-122"/>
                <a:cs typeface="Times New Roman" panose="02020603050405020304" pitchFamily="18" charset="0"/>
              </a:rPr>
              <a:t>, </a:t>
            </a:r>
            <a:r>
              <a:rPr lang="en-GB" dirty="0">
                <a:effectLst/>
                <a:latin typeface="Times New Roman" panose="02020603050405020304" pitchFamily="18" charset="0"/>
                <a:ea typeface="SimSun" panose="02010600030101010101" pitchFamily="2" charset="-122"/>
                <a:cs typeface="Times New Roman" panose="02020603050405020304" pitchFamily="18" charset="0"/>
              </a:rPr>
              <a:t>Major and minor axes of the elliptical top.</a:t>
            </a:r>
          </a:p>
        </p:txBody>
      </p:sp>
      <p:pic>
        <p:nvPicPr>
          <p:cNvPr id="8" name="Picture 7">
            <a:extLst>
              <a:ext uri="{FF2B5EF4-FFF2-40B4-BE49-F238E27FC236}">
                <a16:creationId xmlns:a16="http://schemas.microsoft.com/office/drawing/2014/main" id="{BA48C8B3-7D0E-412E-8068-1E0665951424}"/>
              </a:ext>
            </a:extLst>
          </p:cNvPr>
          <p:cNvPicPr>
            <a:picLocks noChangeAspect="1"/>
          </p:cNvPicPr>
          <p:nvPr/>
        </p:nvPicPr>
        <p:blipFill>
          <a:blip r:embed="rId4"/>
          <a:stretch>
            <a:fillRect/>
          </a:stretch>
        </p:blipFill>
        <p:spPr>
          <a:xfrm>
            <a:off x="7617936" y="2145222"/>
            <a:ext cx="4322439" cy="3981033"/>
          </a:xfrm>
          <a:prstGeom prst="rect">
            <a:avLst/>
          </a:prstGeom>
        </p:spPr>
      </p:pic>
    </p:spTree>
    <p:extLst>
      <p:ext uri="{BB962C8B-B14F-4D97-AF65-F5344CB8AC3E}">
        <p14:creationId xmlns:p14="http://schemas.microsoft.com/office/powerpoint/2010/main" val="372321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D3BF-D03B-459B-A818-9C62B58CF8F7}"/>
              </a:ext>
            </a:extLst>
          </p:cNvPr>
          <p:cNvSpPr>
            <a:spLocks noGrp="1"/>
          </p:cNvSpPr>
          <p:nvPr>
            <p:ph type="title"/>
          </p:nvPr>
        </p:nvSpPr>
        <p:spPr/>
        <p:txBody>
          <a:bodyPr/>
          <a:lstStyle/>
          <a:p>
            <a:r>
              <a:rPr lang="en-GB" dirty="0"/>
              <a:t>KFX </a:t>
            </a:r>
          </a:p>
        </p:txBody>
      </p:sp>
      <p:pic>
        <p:nvPicPr>
          <p:cNvPr id="7" name="Content Placeholder 6">
            <a:extLst>
              <a:ext uri="{FF2B5EF4-FFF2-40B4-BE49-F238E27FC236}">
                <a16:creationId xmlns:a16="http://schemas.microsoft.com/office/drawing/2014/main" id="{696D0EE3-3D4E-4C58-A633-72CB52C07973}"/>
              </a:ext>
            </a:extLst>
          </p:cNvPr>
          <p:cNvPicPr>
            <a:picLocks noGrp="1" noChangeAspect="1"/>
          </p:cNvPicPr>
          <p:nvPr>
            <p:ph idx="1"/>
          </p:nvPr>
        </p:nvPicPr>
        <p:blipFill>
          <a:blip r:embed="rId3"/>
          <a:stretch>
            <a:fillRect/>
          </a:stretch>
        </p:blipFill>
        <p:spPr>
          <a:xfrm>
            <a:off x="6744072" y="2172613"/>
            <a:ext cx="2362271" cy="2854061"/>
          </a:xfrm>
        </p:spPr>
      </p:pic>
      <p:sp>
        <p:nvSpPr>
          <p:cNvPr id="4" name="Date Placeholder 3">
            <a:extLst>
              <a:ext uri="{FF2B5EF4-FFF2-40B4-BE49-F238E27FC236}">
                <a16:creationId xmlns:a16="http://schemas.microsoft.com/office/drawing/2014/main" id="{B1B4947D-47CB-4482-93DD-3D0652D8857C}"/>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CD951057-F980-405D-8191-555FED15459C}"/>
              </a:ext>
            </a:extLst>
          </p:cNvPr>
          <p:cNvSpPr>
            <a:spLocks noGrp="1"/>
          </p:cNvSpPr>
          <p:nvPr>
            <p:ph type="sldNum" sz="quarter" idx="12"/>
          </p:nvPr>
        </p:nvSpPr>
        <p:spPr/>
        <p:txBody>
          <a:bodyPr/>
          <a:lstStyle/>
          <a:p>
            <a:fld id="{5BA07366-CB75-4AA8-9E5B-928B849F427C}" type="slidenum">
              <a:rPr lang="en-GB" smtClean="0"/>
              <a:t>8</a:t>
            </a:fld>
            <a:endParaRPr lang="en-GB" dirty="0"/>
          </a:p>
        </p:txBody>
      </p:sp>
      <p:pic>
        <p:nvPicPr>
          <p:cNvPr id="9" name="Picture 8">
            <a:extLst>
              <a:ext uri="{FF2B5EF4-FFF2-40B4-BE49-F238E27FC236}">
                <a16:creationId xmlns:a16="http://schemas.microsoft.com/office/drawing/2014/main" id="{39B2FDCA-1D81-4E63-A7A3-5E702A0EA533}"/>
              </a:ext>
            </a:extLst>
          </p:cNvPr>
          <p:cNvPicPr>
            <a:picLocks noChangeAspect="1"/>
          </p:cNvPicPr>
          <p:nvPr/>
        </p:nvPicPr>
        <p:blipFill rotWithShape="1">
          <a:blip r:embed="rId4"/>
          <a:srcRect b="6276"/>
          <a:stretch/>
        </p:blipFill>
        <p:spPr>
          <a:xfrm>
            <a:off x="9419570" y="2109505"/>
            <a:ext cx="2231094" cy="2877412"/>
          </a:xfrm>
          <a:prstGeom prst="rect">
            <a:avLst/>
          </a:prstGeom>
        </p:spPr>
      </p:pic>
      <p:sp>
        <p:nvSpPr>
          <p:cNvPr id="10" name="Content Placeholder 2">
            <a:extLst>
              <a:ext uri="{FF2B5EF4-FFF2-40B4-BE49-F238E27FC236}">
                <a16:creationId xmlns:a16="http://schemas.microsoft.com/office/drawing/2014/main" id="{15817AFB-378D-4FA1-BA26-7F671B963BF6}"/>
              </a:ext>
            </a:extLst>
          </p:cNvPr>
          <p:cNvSpPr txBox="1">
            <a:spLocks/>
          </p:cNvSpPr>
          <p:nvPr/>
        </p:nvSpPr>
        <p:spPr>
          <a:xfrm>
            <a:off x="539747" y="1730375"/>
            <a:ext cx="5891097" cy="4331059"/>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KFX</a:t>
            </a:r>
            <a:r>
              <a:rPr lang="en-GB" sz="2000" baseline="30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is a three dimensional transient CFD tool for gas dispersion, gas explosion, fire development, fire mitigation and fire extinction </a:t>
            </a:r>
            <a:r>
              <a:rPr lang="en-GB" dirty="0">
                <a:latin typeface="Times New Roman" panose="02020603050405020304" pitchFamily="18" charset="0"/>
                <a:cs typeface="Times New Roman" panose="02020603050405020304" pitchFamily="18" charset="0"/>
              </a:rPr>
              <a:t>CFD </a:t>
            </a:r>
          </a:p>
          <a:p>
            <a:r>
              <a:rPr lang="en-GB" dirty="0">
                <a:latin typeface="Times New Roman" panose="02020603050405020304" pitchFamily="18" charset="0"/>
                <a:cs typeface="Times New Roman" panose="02020603050405020304" pitchFamily="18" charset="0"/>
              </a:rPr>
              <a:t>A CFD software started in 1970 at Norwegian University of Science and Technology (NTNU)</a:t>
            </a:r>
          </a:p>
          <a:p>
            <a:r>
              <a:rPr lang="en-GB" dirty="0">
                <a:latin typeface="Times New Roman" panose="02020603050405020304" pitchFamily="18" charset="0"/>
                <a:cs typeface="Times New Roman" panose="02020603050405020304" pitchFamily="18" charset="0"/>
              </a:rPr>
              <a:t>Supported by major oil and gas companies on many JIP projects </a:t>
            </a:r>
          </a:p>
          <a:p>
            <a:r>
              <a:rPr lang="en-GB" dirty="0">
                <a:latin typeface="Times New Roman" panose="02020603050405020304" pitchFamily="18" charset="0"/>
                <a:ea typeface="SimSun" panose="02010600030101010101" pitchFamily="2" charset="-122"/>
                <a:cs typeface="Times New Roman" panose="02020603050405020304" pitchFamily="18" charset="0"/>
              </a:rPr>
              <a:t>Widely used on projects on onshore and offshore risk assessment.</a:t>
            </a:r>
          </a:p>
          <a:p>
            <a:r>
              <a:rPr lang="en-GB" dirty="0">
                <a:latin typeface="Times New Roman" panose="02020603050405020304" pitchFamily="18" charset="0"/>
                <a:ea typeface="SimSun" panose="02010600030101010101" pitchFamily="2" charset="-122"/>
                <a:cs typeface="Times New Roman" panose="02020603050405020304" pitchFamily="18" charset="0"/>
              </a:rPr>
              <a:t>It is a CFD tool for DNV</a:t>
            </a:r>
          </a:p>
        </p:txBody>
      </p:sp>
      <p:sp>
        <p:nvSpPr>
          <p:cNvPr id="12" name="TextBox 11">
            <a:extLst>
              <a:ext uri="{FF2B5EF4-FFF2-40B4-BE49-F238E27FC236}">
                <a16:creationId xmlns:a16="http://schemas.microsoft.com/office/drawing/2014/main" id="{FFB03581-F7FB-47D6-9887-7578B606165A}"/>
              </a:ext>
            </a:extLst>
          </p:cNvPr>
          <p:cNvSpPr txBox="1"/>
          <p:nvPr/>
        </p:nvSpPr>
        <p:spPr>
          <a:xfrm>
            <a:off x="9597160" y="5320216"/>
            <a:ext cx="2070611" cy="646331"/>
          </a:xfrm>
          <a:prstGeom prst="rect">
            <a:avLst/>
          </a:prstGeom>
          <a:noFill/>
        </p:spPr>
        <p:txBody>
          <a:bodyPr wrap="square" lIns="0" tIns="0" rIns="0" bIns="0" rtlCol="0">
            <a:spAutoFit/>
          </a:bodyPr>
          <a:lstStyle/>
          <a:p>
            <a:pPr algn="l">
              <a:lnSpc>
                <a:spcPct val="100000"/>
              </a:lnSpc>
              <a:spcBef>
                <a:spcPts val="600"/>
              </a:spcBef>
            </a:pPr>
            <a:r>
              <a:rPr lang="en-GB" sz="1400" dirty="0"/>
              <a:t>KFX visualization of the predicted Phoenix LNG pool fire test</a:t>
            </a:r>
            <a:endParaRPr lang="en-GB" sz="1400" dirty="0">
              <a:solidFill>
                <a:schemeClr val="accent1"/>
              </a:solidFill>
            </a:endParaRPr>
          </a:p>
        </p:txBody>
      </p:sp>
      <p:sp>
        <p:nvSpPr>
          <p:cNvPr id="13" name="TextBox 12">
            <a:extLst>
              <a:ext uri="{FF2B5EF4-FFF2-40B4-BE49-F238E27FC236}">
                <a16:creationId xmlns:a16="http://schemas.microsoft.com/office/drawing/2014/main" id="{0D7208C5-7D63-4FAF-B0F5-4A51FE265F18}"/>
              </a:ext>
            </a:extLst>
          </p:cNvPr>
          <p:cNvSpPr txBox="1"/>
          <p:nvPr/>
        </p:nvSpPr>
        <p:spPr>
          <a:xfrm flipH="1">
            <a:off x="6770306" y="5315268"/>
            <a:ext cx="2070610" cy="430887"/>
          </a:xfrm>
          <a:prstGeom prst="rect">
            <a:avLst/>
          </a:prstGeom>
          <a:noFill/>
        </p:spPr>
        <p:txBody>
          <a:bodyPr wrap="square" lIns="0" tIns="0" rIns="0" bIns="0" rtlCol="0">
            <a:spAutoFit/>
          </a:bodyPr>
          <a:lstStyle/>
          <a:p>
            <a:pPr algn="l">
              <a:lnSpc>
                <a:spcPct val="100000"/>
              </a:lnSpc>
              <a:spcBef>
                <a:spcPts val="600"/>
              </a:spcBef>
            </a:pPr>
            <a:r>
              <a:rPr lang="en-GB" sz="1400" dirty="0"/>
              <a:t>Phoenix LNG Pool Fire Test No. 2</a:t>
            </a:r>
            <a:endParaRPr lang="en-GB" sz="1400" dirty="0">
              <a:solidFill>
                <a:schemeClr val="accent1"/>
              </a:solidFill>
            </a:endParaRPr>
          </a:p>
        </p:txBody>
      </p:sp>
    </p:spTree>
    <p:extLst>
      <p:ext uri="{BB962C8B-B14F-4D97-AF65-F5344CB8AC3E}">
        <p14:creationId xmlns:p14="http://schemas.microsoft.com/office/powerpoint/2010/main" val="2593065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6634-AD6A-462C-8F22-5A429444D2C9}"/>
              </a:ext>
            </a:extLst>
          </p:cNvPr>
          <p:cNvSpPr>
            <a:spLocks noGrp="1"/>
          </p:cNvSpPr>
          <p:nvPr>
            <p:ph type="title"/>
          </p:nvPr>
        </p:nvSpPr>
        <p:spPr/>
        <p:txBody>
          <a:bodyPr/>
          <a:lstStyle/>
          <a:p>
            <a:r>
              <a:rPr lang="en-GB" sz="3200" b="1" dirty="0"/>
              <a:t>KFX simulations and flame shapes</a:t>
            </a:r>
          </a:p>
        </p:txBody>
      </p:sp>
      <p:sp>
        <p:nvSpPr>
          <p:cNvPr id="4" name="Date Placeholder 3">
            <a:extLst>
              <a:ext uri="{FF2B5EF4-FFF2-40B4-BE49-F238E27FC236}">
                <a16:creationId xmlns:a16="http://schemas.microsoft.com/office/drawing/2014/main" id="{96B5A6A0-65B9-49E8-87B7-E35014FA61DA}"/>
              </a:ext>
            </a:extLst>
          </p:cNvPr>
          <p:cNvSpPr>
            <a:spLocks noGrp="1"/>
          </p:cNvSpPr>
          <p:nvPr>
            <p:ph type="dt" sz="half" idx="10"/>
          </p:nvPr>
        </p:nvSpPr>
        <p:spPr/>
        <p:txBody>
          <a:bodyPr/>
          <a:lstStyle/>
          <a:p>
            <a:fld id="{78B74C51-A1AD-4BA9-A1E7-B1599D47DD1D}" type="datetime1">
              <a:rPr lang="en-GB" smtClean="0"/>
              <a:t>02/11/2022</a:t>
            </a:fld>
            <a:endParaRPr lang="en-GB" dirty="0"/>
          </a:p>
        </p:txBody>
      </p:sp>
      <p:sp>
        <p:nvSpPr>
          <p:cNvPr id="5" name="Slide Number Placeholder 4">
            <a:extLst>
              <a:ext uri="{FF2B5EF4-FFF2-40B4-BE49-F238E27FC236}">
                <a16:creationId xmlns:a16="http://schemas.microsoft.com/office/drawing/2014/main" id="{EFF5F33C-2414-428E-81CB-2846FC9712FE}"/>
              </a:ext>
            </a:extLst>
          </p:cNvPr>
          <p:cNvSpPr>
            <a:spLocks noGrp="1"/>
          </p:cNvSpPr>
          <p:nvPr>
            <p:ph type="sldNum" sz="quarter" idx="12"/>
          </p:nvPr>
        </p:nvSpPr>
        <p:spPr/>
        <p:txBody>
          <a:bodyPr/>
          <a:lstStyle/>
          <a:p>
            <a:fld id="{5BA07366-CB75-4AA8-9E5B-928B849F427C}" type="slidenum">
              <a:rPr lang="en-GB" smtClean="0"/>
              <a:t>9</a:t>
            </a:fld>
            <a:endParaRPr lang="en-GB" dirty="0"/>
          </a:p>
        </p:txBody>
      </p:sp>
      <p:pic>
        <p:nvPicPr>
          <p:cNvPr id="6" name="Content Placeholder 5">
            <a:extLst>
              <a:ext uri="{FF2B5EF4-FFF2-40B4-BE49-F238E27FC236}">
                <a16:creationId xmlns:a16="http://schemas.microsoft.com/office/drawing/2014/main" id="{B3E60439-948C-46C3-82BA-0AB78BAB6FF4}"/>
              </a:ext>
            </a:extLst>
          </p:cNvPr>
          <p:cNvPicPr>
            <a:picLocks noGrp="1" noChangeAspect="1"/>
          </p:cNvPicPr>
          <p:nvPr>
            <p:ph idx="1"/>
          </p:nvPr>
        </p:nvPicPr>
        <p:blipFill>
          <a:blip r:embed="rId3"/>
          <a:stretch>
            <a:fillRect/>
          </a:stretch>
        </p:blipFill>
        <p:spPr>
          <a:xfrm>
            <a:off x="4223792" y="2806306"/>
            <a:ext cx="3479501" cy="2939110"/>
          </a:xfrm>
          <a:prstGeom prst="rect">
            <a:avLst/>
          </a:prstGeom>
        </p:spPr>
      </p:pic>
      <p:pic>
        <p:nvPicPr>
          <p:cNvPr id="7" name="Picture 6">
            <a:extLst>
              <a:ext uri="{FF2B5EF4-FFF2-40B4-BE49-F238E27FC236}">
                <a16:creationId xmlns:a16="http://schemas.microsoft.com/office/drawing/2014/main" id="{479213BB-E2C4-49C7-ADFD-1A526BC821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6240" y="3483471"/>
            <a:ext cx="3728005" cy="2238871"/>
          </a:xfrm>
          <a:prstGeom prst="rect">
            <a:avLst/>
          </a:prstGeom>
          <a:noFill/>
        </p:spPr>
      </p:pic>
      <p:sp>
        <p:nvSpPr>
          <p:cNvPr id="9" name="Content Placeholder 2">
            <a:extLst>
              <a:ext uri="{FF2B5EF4-FFF2-40B4-BE49-F238E27FC236}">
                <a16:creationId xmlns:a16="http://schemas.microsoft.com/office/drawing/2014/main" id="{06BEB7EA-19AA-44F0-99BF-18EEF9D37D23}"/>
              </a:ext>
            </a:extLst>
          </p:cNvPr>
          <p:cNvSpPr txBox="1">
            <a:spLocks/>
          </p:cNvSpPr>
          <p:nvPr/>
        </p:nvSpPr>
        <p:spPr>
          <a:xfrm>
            <a:off x="822395" y="1475750"/>
            <a:ext cx="3528130" cy="2661112"/>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a:lstStyle>
          <a:p>
            <a:endParaRPr lang="en-GB" sz="2000"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ea typeface="SimSun" panose="02010600030101010101" pitchFamily="2" charset="-122"/>
                <a:cs typeface="Times New Roman" panose="02020603050405020304" pitchFamily="18" charset="0"/>
              </a:rPr>
              <a:t>Methane</a:t>
            </a:r>
          </a:p>
          <a:p>
            <a:r>
              <a:rPr lang="en-GB" dirty="0">
                <a:latin typeface="Times New Roman" panose="02020603050405020304" pitchFamily="18" charset="0"/>
                <a:ea typeface="SimSun" panose="02010600030101010101" pitchFamily="2" charset="-122"/>
                <a:cs typeface="Times New Roman" panose="02020603050405020304" pitchFamily="18" charset="0"/>
              </a:rPr>
              <a:t>Wind speed: 0.1m/s &amp; 1.5m/s</a:t>
            </a:r>
          </a:p>
          <a:p>
            <a:r>
              <a:rPr lang="en-GB" dirty="0">
                <a:latin typeface="Times New Roman" panose="02020603050405020304" pitchFamily="18" charset="0"/>
                <a:ea typeface="SimSun" panose="02010600030101010101" pitchFamily="2" charset="-122"/>
                <a:cs typeface="Times New Roman" panose="02020603050405020304" pitchFamily="18" charset="0"/>
              </a:rPr>
              <a:t>Pool Width: 1m; </a:t>
            </a:r>
          </a:p>
          <a:p>
            <a:r>
              <a:rPr lang="en-GB" dirty="0">
                <a:latin typeface="Times New Roman" panose="02020603050405020304" pitchFamily="18" charset="0"/>
                <a:ea typeface="SimSun" panose="02010600030101010101" pitchFamily="2" charset="-122"/>
                <a:cs typeface="Times New Roman" panose="02020603050405020304" pitchFamily="18" charset="0"/>
              </a:rPr>
              <a:t>Pool aspect ratio: 1, 2,3,4</a:t>
            </a:r>
          </a:p>
          <a:p>
            <a:r>
              <a:rPr lang="en-GB" dirty="0">
                <a:latin typeface="Times New Roman" panose="02020603050405020304" pitchFamily="18" charset="0"/>
                <a:ea typeface="SimSun" panose="02010600030101010101" pitchFamily="2" charset="-122"/>
                <a:cs typeface="Times New Roman" panose="02020603050405020304" pitchFamily="18" charset="0"/>
              </a:rPr>
              <a:t>Wind direction: 0, 30, 60, 90 degrees </a:t>
            </a:r>
          </a:p>
        </p:txBody>
      </p:sp>
      <p:sp>
        <p:nvSpPr>
          <p:cNvPr id="3" name="TextBox 2">
            <a:extLst>
              <a:ext uri="{FF2B5EF4-FFF2-40B4-BE49-F238E27FC236}">
                <a16:creationId xmlns:a16="http://schemas.microsoft.com/office/drawing/2014/main" id="{B225243F-955C-48E6-9EB7-C2BF0E7539BE}"/>
              </a:ext>
            </a:extLst>
          </p:cNvPr>
          <p:cNvSpPr txBox="1"/>
          <p:nvPr/>
        </p:nvSpPr>
        <p:spPr>
          <a:xfrm>
            <a:off x="4511562" y="6090112"/>
            <a:ext cx="3525004" cy="246221"/>
          </a:xfrm>
          <a:prstGeom prst="rect">
            <a:avLst/>
          </a:prstGeom>
          <a:noFill/>
        </p:spPr>
        <p:txBody>
          <a:bodyPr wrap="none" lIns="0" tIns="0" rIns="0" bIns="0" rtlCol="0">
            <a:spAutoFit/>
          </a:bodyPr>
          <a:lstStyle/>
          <a:p>
            <a:pPr algn="l">
              <a:lnSpc>
                <a:spcPct val="100000"/>
              </a:lnSpc>
              <a:spcBef>
                <a:spcPts val="600"/>
              </a:spcBef>
            </a:pPr>
            <a:r>
              <a:rPr lang="en-GB" sz="1600" dirty="0">
                <a:solidFill>
                  <a:schemeClr val="accent1"/>
                </a:solidFill>
              </a:rPr>
              <a:t>Iso-surface of 1000K predicted by KFX</a:t>
            </a:r>
          </a:p>
        </p:txBody>
      </p:sp>
      <p:sp>
        <p:nvSpPr>
          <p:cNvPr id="11" name="TextBox 10">
            <a:extLst>
              <a:ext uri="{FF2B5EF4-FFF2-40B4-BE49-F238E27FC236}">
                <a16:creationId xmlns:a16="http://schemas.microsoft.com/office/drawing/2014/main" id="{C11ECAE2-2C5D-43E0-B448-6939211EF300}"/>
              </a:ext>
            </a:extLst>
          </p:cNvPr>
          <p:cNvSpPr txBox="1"/>
          <p:nvPr/>
        </p:nvSpPr>
        <p:spPr>
          <a:xfrm>
            <a:off x="8357741" y="6046063"/>
            <a:ext cx="3170552" cy="492443"/>
          </a:xfrm>
          <a:prstGeom prst="rect">
            <a:avLst/>
          </a:prstGeom>
          <a:noFill/>
        </p:spPr>
        <p:txBody>
          <a:bodyPr wrap="square" lIns="0" tIns="0" rIns="0" bIns="0" rtlCol="0">
            <a:spAutoFit/>
          </a:bodyPr>
          <a:lstStyle/>
          <a:p>
            <a:pPr algn="l">
              <a:lnSpc>
                <a:spcPct val="100000"/>
              </a:lnSpc>
              <a:spcBef>
                <a:spcPts val="600"/>
              </a:spcBef>
            </a:pPr>
            <a:r>
              <a:rPr lang="en-GB" sz="1600" dirty="0">
                <a:solidFill>
                  <a:schemeClr val="accent1"/>
                </a:solidFill>
              </a:rPr>
              <a:t>Extracted flame shape for the solid flame model</a:t>
            </a:r>
          </a:p>
        </p:txBody>
      </p:sp>
    </p:spTree>
    <p:extLst>
      <p:ext uri="{BB962C8B-B14F-4D97-AF65-F5344CB8AC3E}">
        <p14:creationId xmlns:p14="http://schemas.microsoft.com/office/powerpoint/2010/main" val="3261224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DNV Company wide.potx" id="{5FA751A9-6D73-412A-8F09-EB0D75CA9282}" vid="{4514F516-D87A-4E24-9438-9CD076077051}"/>
    </a:ext>
  </a:extLst>
</a:theme>
</file>

<file path=ppt/theme/theme2.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theme>
</file>

<file path=ppt/theme/theme3.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89383-ABBE-40F9-A469-66E6454C1074}">
  <ds:schemaRefs>
    <ds:schemaRef ds:uri="http://purl.org/dc/terms/"/>
    <ds:schemaRef ds:uri="http://schemas.microsoft.com/office/infopath/2007/PartnerControls"/>
    <ds:schemaRef ds:uri="http://schemas.microsoft.com/office/2006/metadata/properties"/>
    <ds:schemaRef ds:uri="http://purl.org/dc/elements/1.1/"/>
    <ds:schemaRef ds:uri="c4b40482-04a4-480f-b826-6548c4a2bcf1"/>
    <ds:schemaRef ds:uri="http://schemas.openxmlformats.org/package/2006/metadata/core-properties"/>
    <ds:schemaRef ds:uri="http://schemas.microsoft.com/office/2006/documentManagement/types"/>
    <ds:schemaRef ds:uri="http://www.w3.org/XML/1998/namespace"/>
    <ds:schemaRef ds:uri="7604e031-f840-4ad5-97d2-0b99280ee730"/>
    <ds:schemaRef ds:uri="http://purl.org/dc/dcmitype/"/>
  </ds:schemaRefs>
</ds:datastoreItem>
</file>

<file path=customXml/itemProps2.xml><?xml version="1.0" encoding="utf-8"?>
<ds:datastoreItem xmlns:ds="http://schemas.openxmlformats.org/officeDocument/2006/customXml" ds:itemID="{B94403A5-FDFD-4EA0-8825-892C3F155F7A}">
  <ds:schemaRefs>
    <ds:schemaRef ds:uri="http://schemas.microsoft.com/sharepoint/v3/contenttype/forms"/>
  </ds:schemaRefs>
</ds:datastoreItem>
</file>

<file path=customXml/itemProps3.xml><?xml version="1.0" encoding="utf-8"?>
<ds:datastoreItem xmlns:ds="http://schemas.openxmlformats.org/officeDocument/2006/customXml" ds:itemID="{557C4814-E4EE-4434-BD66-D553066A3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DNV Company wide</Template>
  <TotalTime>3697</TotalTime>
  <Words>1373</Words>
  <Application>Microsoft Office PowerPoint</Application>
  <PresentationFormat>Widescreen</PresentationFormat>
  <Paragraphs>336</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DNV</vt:lpstr>
      <vt:lpstr>Developing a solid-flame model for assessing consequences of large-scale rectangular pool fires and trench fires </vt:lpstr>
      <vt:lpstr>Content</vt:lpstr>
      <vt:lpstr>Pool fire and models for consequence and risk of pool fires</vt:lpstr>
      <vt:lpstr>Challenges to develop solid flame model for pool fires</vt:lpstr>
      <vt:lpstr>Solid flame models for circular pool fires</vt:lpstr>
      <vt:lpstr>Flame representation in this new model</vt:lpstr>
      <vt:lpstr>Modelling approach</vt:lpstr>
      <vt:lpstr>KFX </vt:lpstr>
      <vt:lpstr>KFX simulations and flame shapes</vt:lpstr>
      <vt:lpstr>Correction factors for flame variables </vt:lpstr>
      <vt:lpstr>Validation 1: LASTFIRE gasoline pool fires</vt:lpstr>
      <vt:lpstr>LASTFIRE test cases: ambient conditions</vt:lpstr>
      <vt:lpstr>Comparing predicted radiation against measurements:  Test 1 of the June test</vt:lpstr>
      <vt:lpstr>Comparing predicted radiation against measurements: All tests by LASTFIRE </vt:lpstr>
      <vt:lpstr>Validation 2: LNG trench fires by Croce, Mudan &amp; Wiersma (1986): Test cases</vt:lpstr>
      <vt:lpstr>Predicted radiation vs measurements: All tests of LNG trench fires</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solid-flame model for assessing consequences of large-scale rectangular pool fires and trench fires </dc:title>
  <dc:creator>Xu, Yongfu</dc:creator>
  <cp:lastModifiedBy>Rachel Robinson</cp:lastModifiedBy>
  <cp:revision>36</cp:revision>
  <dcterms:created xsi:type="dcterms:W3CDTF">2022-09-15T13:29:42Z</dcterms:created>
  <dcterms:modified xsi:type="dcterms:W3CDTF">2022-11-02T14:15:55Z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IsCodeFreeTemplate">
    <vt:lpwstr>True</vt:lpwstr>
  </property>
  <property fmtid="{D5CDD505-2E9C-101B-9397-08002B2CF9AE}" pid="4" name="ForceDocumentInfoDialog">
    <vt:lpwstr>True</vt:lpwstr>
  </property>
  <property fmtid="{D5CDD505-2E9C-101B-9397-08002B2CF9AE}" pid="5" name="DocumentInfoFinished">
    <vt:lpwstr>True</vt:lpwstr>
  </property>
  <property fmtid="{D5CDD505-2E9C-101B-9397-08002B2CF9AE}" pid="6" name="MSIP_Label_48141450-2387-4aca-b41f-19cd6be9dd3c_Enabled">
    <vt:lpwstr>true</vt:lpwstr>
  </property>
  <property fmtid="{D5CDD505-2E9C-101B-9397-08002B2CF9AE}" pid="7" name="MSIP_Label_48141450-2387-4aca-b41f-19cd6be9dd3c_SetDate">
    <vt:lpwstr>2022-09-15T13:29:42Z</vt:lpwstr>
  </property>
  <property fmtid="{D5CDD505-2E9C-101B-9397-08002B2CF9AE}" pid="8" name="MSIP_Label_48141450-2387-4aca-b41f-19cd6be9dd3c_Method">
    <vt:lpwstr>Standard</vt:lpwstr>
  </property>
  <property fmtid="{D5CDD505-2E9C-101B-9397-08002B2CF9AE}" pid="9" name="MSIP_Label_48141450-2387-4aca-b41f-19cd6be9dd3c_Name">
    <vt:lpwstr>Restricted_Unprotected</vt:lpwstr>
  </property>
  <property fmtid="{D5CDD505-2E9C-101B-9397-08002B2CF9AE}" pid="10" name="MSIP_Label_48141450-2387-4aca-b41f-19cd6be9dd3c_SiteId">
    <vt:lpwstr>adf10e2b-b6e9-41d6-be2f-c12bb566019c</vt:lpwstr>
  </property>
  <property fmtid="{D5CDD505-2E9C-101B-9397-08002B2CF9AE}" pid="11" name="MSIP_Label_48141450-2387-4aca-b41f-19cd6be9dd3c_ActionId">
    <vt:lpwstr>ea135ac4-f94c-40f1-bfbe-3e03430a9068</vt:lpwstr>
  </property>
  <property fmtid="{D5CDD505-2E9C-101B-9397-08002B2CF9AE}" pid="12" name="MSIP_Label_48141450-2387-4aca-b41f-19cd6be9dd3c_ContentBits">
    <vt:lpwstr>0</vt:lpwstr>
  </property>
  <property fmtid="{D5CDD505-2E9C-101B-9397-08002B2CF9AE}" pid="13" name="SD_DocumentLanguage">
    <vt:lpwstr>en-GB</vt:lpwstr>
  </property>
  <property fmtid="{D5CDD505-2E9C-101B-9397-08002B2CF9AE}" pid="14" name="SD_DocumentLanguageString">
    <vt:lpwstr>English (United Kingdom)</vt:lpwstr>
  </property>
  <property fmtid="{D5CDD505-2E9C-101B-9397-08002B2CF9AE}" pid="15" name="sdDocumentDate">
    <vt:lpwstr>44824</vt:lpwstr>
  </property>
  <property fmtid="{D5CDD505-2E9C-101B-9397-08002B2CF9AE}" pid="16" name="sdDocumentDateFormat">
    <vt:lpwstr>en-GB:dd MMMM yyyy</vt:lpwstr>
  </property>
  <property fmtid="{D5CDD505-2E9C-101B-9397-08002B2CF9AE}" pid="17" name="SD_UserprofileName">
    <vt:lpwstr/>
  </property>
  <property fmtid="{D5CDD505-2E9C-101B-9397-08002B2CF9AE}" pid="18" name="ContentTypeId">
    <vt:lpwstr>0x0101000646A3490C442E41AC9620621F1F21BE</vt:lpwstr>
  </property>
  <property fmtid="{D5CDD505-2E9C-101B-9397-08002B2CF9AE}" pid="19" name="Order">
    <vt:r8>27250500</vt:r8>
  </property>
  <property fmtid="{D5CDD505-2E9C-101B-9397-08002B2CF9AE}" pid="20" name="ComplianceAssetId">
    <vt:lpwstr/>
  </property>
  <property fmtid="{D5CDD505-2E9C-101B-9397-08002B2CF9AE}" pid="21" name="_ExtendedDescription">
    <vt:lpwstr/>
  </property>
  <property fmtid="{D5CDD505-2E9C-101B-9397-08002B2CF9AE}" pid="22" name="TriggerFlowInfo">
    <vt:lpwstr/>
  </property>
  <property fmtid="{D5CDD505-2E9C-101B-9397-08002B2CF9AE}" pid="23" name="MediaServiceImageTags">
    <vt:lpwstr/>
  </property>
</Properties>
</file>