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sldIdLst>
    <p:sldId id="256" r:id="rId5"/>
    <p:sldId id="257" r:id="rId6"/>
    <p:sldId id="258" r:id="rId7"/>
    <p:sldId id="260" r:id="rId8"/>
    <p:sldId id="261" r:id="rId9"/>
    <p:sldId id="275" r:id="rId10"/>
    <p:sldId id="264" r:id="rId11"/>
    <p:sldId id="265" r:id="rId12"/>
    <p:sldId id="266" r:id="rId13"/>
    <p:sldId id="267" r:id="rId14"/>
    <p:sldId id="268" r:id="rId15"/>
    <p:sldId id="276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07"/>
    <a:srgbClr val="0DAB51"/>
    <a:srgbClr val="00B85C"/>
    <a:srgbClr val="00CC66"/>
    <a:srgbClr val="D9E6EF"/>
    <a:srgbClr val="FF9933"/>
    <a:srgbClr val="E48312"/>
    <a:srgbClr val="4AB4E4"/>
    <a:srgbClr val="50A9E6"/>
    <a:srgbClr val="7CB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4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0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8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2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3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3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14176D-E329-455A-B42C-4AB4A545CD4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51F4DE-2124-4D55-8459-4ADFF5BE5AD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4888-CE90-5702-0A9E-7EE0ED858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93" y="2607564"/>
            <a:ext cx="8961120" cy="1642872"/>
          </a:xfrm>
        </p:spPr>
        <p:txBody>
          <a:bodyPr>
            <a:noAutofit/>
          </a:bodyPr>
          <a:lstStyle/>
          <a:p>
            <a:r>
              <a:rPr lang="en-GB" sz="4000" b="1" dirty="0"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a Resilience Model for the Analysis of Process Systems at the Early </a:t>
            </a:r>
            <a:r>
              <a:rPr lang="en-GB" sz="4000" b="1"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Stage </a:t>
            </a:r>
            <a:endParaRPr lang="en-GB" sz="4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900B9-BBDF-81C9-9207-DE90C87E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335" y="4476750"/>
            <a:ext cx="4999740" cy="1872614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Freya Vesey</a:t>
            </a:r>
            <a:r>
              <a:rPr lang="en-GB" sz="1600" baseline="30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n-GB" sz="1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Joan Cordiner</a:t>
            </a:r>
            <a:r>
              <a:rPr lang="en-GB" sz="1600" baseline="30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1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GB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baseline="30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1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University of Sheffield </a:t>
            </a:r>
          </a:p>
          <a:p>
            <a:r>
              <a:rPr lang="en-GB" sz="1600" baseline="30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16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Cavendish Nuclear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79339A-2CEA-5330-F085-20D3F2049AE2}"/>
              </a:ext>
            </a:extLst>
          </p:cNvPr>
          <p:cNvGrpSpPr/>
          <p:nvPr/>
        </p:nvGrpSpPr>
        <p:grpSpPr>
          <a:xfrm>
            <a:off x="685800" y="432437"/>
            <a:ext cx="4531194" cy="1583970"/>
            <a:chOff x="685800" y="432437"/>
            <a:chExt cx="4531194" cy="1583970"/>
          </a:xfrm>
        </p:grpSpPr>
        <p:pic>
          <p:nvPicPr>
            <p:cNvPr id="4" name="image4.png">
              <a:extLst>
                <a:ext uri="{FF2B5EF4-FFF2-40B4-BE49-F238E27FC236}">
                  <a16:creationId xmlns:a16="http://schemas.microsoft.com/office/drawing/2014/main" id="{8B518D1E-BF99-F9EA-92DA-E8C589BE5C38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D19BC0-34A6-7047-84BF-658F2F163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96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E576-2DCD-58C0-059D-B7818E92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78820" cy="1450757"/>
          </a:xfrm>
        </p:spPr>
        <p:txBody>
          <a:bodyPr>
            <a:normAutofit/>
          </a:bodyPr>
          <a:lstStyle/>
          <a:p>
            <a:r>
              <a:rPr lang="en-GB" sz="4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 and Cost Benefit Analysis Results</a:t>
            </a:r>
            <a:endParaRPr lang="en-GB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3674AF-33C1-4D27-81DA-7D2BA9292E2A}"/>
              </a:ext>
            </a:extLst>
          </p:cNvPr>
          <p:cNvSpPr txBox="1">
            <a:spLocks/>
          </p:cNvSpPr>
          <p:nvPr/>
        </p:nvSpPr>
        <p:spPr>
          <a:xfrm>
            <a:off x="1277302" y="2011480"/>
            <a:ext cx="9878378" cy="39987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 Weightings of Indicators of Resilient Design</a:t>
            </a:r>
            <a:endParaRPr lang="en-GB" sz="2200" b="0" u="none" strike="noStrike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b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weighting: 7.6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Range: 3-10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Cost-Benefit Ratings of Indicators of Resilient Design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weighting: 74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Range: 25-200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9FCC99-2D33-B102-E760-A3990DDA3518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4" name="image4.png">
              <a:extLst>
                <a:ext uri="{FF2B5EF4-FFF2-40B4-BE49-F238E27FC236}">
                  <a16:creationId xmlns:a16="http://schemas.microsoft.com/office/drawing/2014/main" id="{895AD368-D7E5-CDFC-D931-2ECA366B2FB0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77903F-7068-CD1D-F27F-6D8EB991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35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CEBB-EF63-EC54-EA06-04CB4C82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Results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707756-82EE-F798-818F-712BA1B278CB}"/>
              </a:ext>
            </a:extLst>
          </p:cNvPr>
          <p:cNvSpPr txBox="1">
            <a:spLocks/>
          </p:cNvSpPr>
          <p:nvPr/>
        </p:nvSpPr>
        <p:spPr>
          <a:xfrm>
            <a:off x="1097280" y="2055346"/>
            <a:ext cx="443293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Studies: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Ammonia and Urea Facility – Houston, Texas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E483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GB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Aminophenol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Aniline Facility - </a:t>
            </a:r>
            <a:r>
              <a:rPr lang="en-GB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Mumbai-Pune Industrial Area, India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9E79BBF-12C6-71F6-3EF6-D70118B1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231" y="2036296"/>
            <a:ext cx="5273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Resilience Results of Case Study 1 and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DBC70-C72E-E0CE-5AA1-244304694706}"/>
                  </a:ext>
                </a:extLst>
              </p:cNvPr>
              <p:cNvSpPr/>
              <p:nvPr/>
            </p:nvSpPr>
            <p:spPr>
              <a:xfrm>
                <a:off x="1926026" y="4655821"/>
                <a:ext cx="8583788" cy="1264919"/>
              </a:xfrm>
              <a:prstGeom prst="rect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𝛴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𝐶𝐻𝑃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DBC70-C72E-E0CE-5AA1-244304694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26" y="4655821"/>
                <a:ext cx="8583788" cy="12649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B4AC4B1E-0259-DC1A-F6AC-9C76CCA40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73223"/>
              </p:ext>
            </p:extLst>
          </p:nvPr>
        </p:nvGraphicFramePr>
        <p:xfrm>
          <a:off x="5670231" y="2405628"/>
          <a:ext cx="5485449" cy="17334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4100027956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3096305594"/>
                    </a:ext>
                  </a:extLst>
                </a:gridCol>
                <a:gridCol w="1503999">
                  <a:extLst>
                    <a:ext uri="{9D8B030D-6E8A-4147-A177-3AD203B41FA5}">
                      <a16:colId xmlns:a16="http://schemas.microsoft.com/office/drawing/2014/main" val="276091942"/>
                    </a:ext>
                  </a:extLst>
                </a:gridCol>
              </a:tblGrid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 Study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 Study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692288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Indicators of Resilient Design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2.28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1.17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71694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Potential Impact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7.22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2.63 × 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93309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Vulnerability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2.26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4.87 × 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984901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Resilience, 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1.40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9.12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820053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3B3C709-21FA-1EA5-B896-9CDFAD863728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7" name="image4.png">
              <a:extLst>
                <a:ext uri="{FF2B5EF4-FFF2-40B4-BE49-F238E27FC236}">
                  <a16:creationId xmlns:a16="http://schemas.microsoft.com/office/drawing/2014/main" id="{BB11BF25-B0B6-B1B0-DB6C-97D40ED0F446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2E92A4-8FBA-ACD3-56F0-A6C6E083F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7AA8D2-4A99-E106-BFE0-0ECB0A8CF756}"/>
              </a:ext>
            </a:extLst>
          </p:cNvPr>
          <p:cNvSpPr txBox="1">
            <a:spLocks/>
          </p:cNvSpPr>
          <p:nvPr/>
        </p:nvSpPr>
        <p:spPr>
          <a:xfrm>
            <a:off x="1248094" y="2036296"/>
            <a:ext cx="4073683" cy="37644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after trials: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analysis must be expanded to include specific resilience considerations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model is appropriately sensitive to all factors of resilience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BEBB39-B6F8-84E7-593D-7054F2D5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231" y="2036296"/>
            <a:ext cx="5273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Resilience Results of Case Study 1 and 2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CF8FDF84-1AAC-A6C4-0271-14DC36965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96231"/>
              </p:ext>
            </p:extLst>
          </p:nvPr>
        </p:nvGraphicFramePr>
        <p:xfrm>
          <a:off x="5670231" y="2405628"/>
          <a:ext cx="5485449" cy="17334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4100027956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3096305594"/>
                    </a:ext>
                  </a:extLst>
                </a:gridCol>
                <a:gridCol w="1503999">
                  <a:extLst>
                    <a:ext uri="{9D8B030D-6E8A-4147-A177-3AD203B41FA5}">
                      <a16:colId xmlns:a16="http://schemas.microsoft.com/office/drawing/2014/main" val="276091942"/>
                    </a:ext>
                  </a:extLst>
                </a:gridCol>
              </a:tblGrid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 Study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 Study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692288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Indicators of Resilient Design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2.28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1.17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71694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Potential Impact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7.22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2.63 × 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93309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Vulnerability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2.26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4.87 × 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984901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Resilience, 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1.40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9.12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820053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2BDB3CC-E3A9-C775-CCCA-0DBD1849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Results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55AA53-D6AE-C435-EFD4-B6B5F07A95C8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6" name="image4.png">
              <a:extLst>
                <a:ext uri="{FF2B5EF4-FFF2-40B4-BE49-F238E27FC236}">
                  <a16:creationId xmlns:a16="http://schemas.microsoft.com/office/drawing/2014/main" id="{EB7C6BD7-931F-8DD6-DC82-B3B5A29907D2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7E3191-AD99-8700-7C1A-27EA5E669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10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CEBB-EF63-EC54-EA06-04CB4C82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Resilience 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31E511-E5C6-E79C-8D8B-64A13390D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199419"/>
              </p:ext>
            </p:extLst>
          </p:nvPr>
        </p:nvGraphicFramePr>
        <p:xfrm>
          <a:off x="5670232" y="2422512"/>
          <a:ext cx="5485448" cy="17547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4118">
                  <a:extLst>
                    <a:ext uri="{9D8B030D-6E8A-4147-A177-3AD203B41FA5}">
                      <a16:colId xmlns:a16="http://schemas.microsoft.com/office/drawing/2014/main" val="378989904"/>
                    </a:ext>
                  </a:extLst>
                </a:gridCol>
                <a:gridCol w="1527810">
                  <a:extLst>
                    <a:ext uri="{9D8B030D-6E8A-4147-A177-3AD203B41FA5}">
                      <a16:colId xmlns:a16="http://schemas.microsoft.com/office/drawing/2014/main" val="160350486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555672397"/>
                    </a:ext>
                  </a:extLst>
                </a:gridCol>
              </a:tblGrid>
              <a:tr h="258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 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 B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43746"/>
                  </a:ext>
                </a:extLst>
              </a:tr>
              <a:tr h="57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Indicators of Resilient Design</a:t>
                      </a:r>
                    </a:p>
                  </a:txBody>
                  <a:tcPr marL="68580" marR="68580" marT="0" marB="0">
                    <a:solidFill>
                      <a:srgbClr val="D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5.83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D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1.17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D9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55571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Potential Impact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2.63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2.76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541175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Vulnerability</a:t>
                      </a:r>
                    </a:p>
                  </a:txBody>
                  <a:tcPr marL="68580" marR="68580" marT="0" marB="0">
                    <a:solidFill>
                      <a:srgbClr val="D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4.87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D9E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4.87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D9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53854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Resilience, Ψ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4.56 × 10</a:t>
                      </a:r>
                      <a:r>
                        <a:rPr lang="en-GB" sz="1800" baseline="30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</a:t>
                      </a:r>
                      <a:endParaRPr lang="en-GB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8.69 × 10</a:t>
                      </a:r>
                      <a:r>
                        <a:rPr lang="en-GB" sz="18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</a:t>
                      </a:r>
                      <a:endParaRPr lang="en-GB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72343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707756-82EE-F798-818F-712BA1B278CB}"/>
              </a:ext>
            </a:extLst>
          </p:cNvPr>
          <p:cNvSpPr txBox="1">
            <a:spLocks/>
          </p:cNvSpPr>
          <p:nvPr/>
        </p:nvSpPr>
        <p:spPr>
          <a:xfrm>
            <a:off x="6217920" y="1825625"/>
            <a:ext cx="513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0C29A8-4274-9ABA-9F2E-7FFB6D01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232" y="2053179"/>
            <a:ext cx="5042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2, Adjusted for Improved Resilience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D9D17B-A509-A797-D746-E779A9825159}"/>
              </a:ext>
            </a:extLst>
          </p:cNvPr>
          <p:cNvSpPr txBox="1">
            <a:spLocks/>
          </p:cNvSpPr>
          <p:nvPr/>
        </p:nvSpPr>
        <p:spPr>
          <a:xfrm>
            <a:off x="1097280" y="2053179"/>
            <a:ext cx="4434840" cy="4182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A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improvements made via indicators of resilient design</a:t>
            </a:r>
          </a:p>
          <a:p>
            <a:pPr marL="0" indent="0">
              <a:buNone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improvements made via factors of potential impact and/or vulnerability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1FAA28-AB21-EDC1-1D2A-B6CF17DEE043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7" name="image4.png">
              <a:extLst>
                <a:ext uri="{FF2B5EF4-FFF2-40B4-BE49-F238E27FC236}">
                  <a16:creationId xmlns:a16="http://schemas.microsoft.com/office/drawing/2014/main" id="{AF942DE0-1DF6-C26C-B91A-B009CCB63C51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FEFE38-2AA3-1CB3-6C22-59C88278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17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0394-8976-AC59-85A3-43188DA8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Putting This Model to Use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56D5-C921-CE9D-21C4-2A731DE1F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961" y="2398190"/>
            <a:ext cx="3560445" cy="402166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Excellent Resilience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2BB475-4A8F-8BB8-6663-AC7626B4F54B}"/>
              </a:ext>
            </a:extLst>
          </p:cNvPr>
          <p:cNvSpPr/>
          <p:nvPr/>
        </p:nvSpPr>
        <p:spPr>
          <a:xfrm>
            <a:off x="6562940" y="3405906"/>
            <a:ext cx="1190625" cy="1220053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D35861-CBE8-D769-0FA6-3A3D3407D84E}"/>
              </a:ext>
            </a:extLst>
          </p:cNvPr>
          <p:cNvSpPr/>
          <p:nvPr/>
        </p:nvSpPr>
        <p:spPr>
          <a:xfrm>
            <a:off x="6562942" y="1994950"/>
            <a:ext cx="1190625" cy="1220053"/>
          </a:xfrm>
          <a:prstGeom prst="ellipse">
            <a:avLst/>
          </a:prstGeom>
          <a:solidFill>
            <a:srgbClr val="0DAB51"/>
          </a:solidFill>
          <a:ln>
            <a:solidFill>
              <a:srgbClr val="0DA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AFE90F-B1B2-16BA-564D-DC83FB31A400}"/>
              </a:ext>
            </a:extLst>
          </p:cNvPr>
          <p:cNvSpPr/>
          <p:nvPr/>
        </p:nvSpPr>
        <p:spPr>
          <a:xfrm>
            <a:off x="6562939" y="4816862"/>
            <a:ext cx="1190625" cy="1220053"/>
          </a:xfrm>
          <a:prstGeom prst="ellipse">
            <a:avLst/>
          </a:prstGeom>
          <a:solidFill>
            <a:srgbClr val="EF1D07"/>
          </a:solidFill>
          <a:ln>
            <a:solidFill>
              <a:srgbClr val="EF1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C94DFD-A5E3-FFBF-F435-81BA5B078E5C}"/>
              </a:ext>
            </a:extLst>
          </p:cNvPr>
          <p:cNvSpPr txBox="1">
            <a:spLocks/>
          </p:cNvSpPr>
          <p:nvPr/>
        </p:nvSpPr>
        <p:spPr>
          <a:xfrm>
            <a:off x="7896961" y="5225806"/>
            <a:ext cx="3560445" cy="4021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Unsatisfactory Resilience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7ED201-7F5F-8979-1BC5-5A3A951419FC}"/>
              </a:ext>
            </a:extLst>
          </p:cNvPr>
          <p:cNvSpPr txBox="1">
            <a:spLocks/>
          </p:cNvSpPr>
          <p:nvPr/>
        </p:nvSpPr>
        <p:spPr>
          <a:xfrm>
            <a:off x="7896961" y="3809146"/>
            <a:ext cx="3560445" cy="4021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Resilience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C02A899-06B3-5666-AC56-6D8267433677}"/>
              </a:ext>
            </a:extLst>
          </p:cNvPr>
          <p:cNvSpPr/>
          <p:nvPr/>
        </p:nvSpPr>
        <p:spPr>
          <a:xfrm rot="16200000">
            <a:off x="5162115" y="3451659"/>
            <a:ext cx="750524" cy="1133376"/>
          </a:xfrm>
          <a:prstGeom prst="downArrow">
            <a:avLst/>
          </a:prstGeom>
          <a:solidFill>
            <a:srgbClr val="7CBFE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BBCC4F-B9B2-4D3A-6A89-41BD4183F123}"/>
              </a:ext>
            </a:extLst>
          </p:cNvPr>
          <p:cNvSpPr txBox="1">
            <a:spLocks/>
          </p:cNvSpPr>
          <p:nvPr/>
        </p:nvSpPr>
        <p:spPr>
          <a:xfrm>
            <a:off x="1169893" y="3358937"/>
            <a:ext cx="3642884" cy="145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resilience database to contextualise model results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E619EF-CA00-7AB7-6E91-B3FC53F15BBA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21" name="image4.png">
              <a:extLst>
                <a:ext uri="{FF2B5EF4-FFF2-40B4-BE49-F238E27FC236}">
                  <a16:creationId xmlns:a16="http://schemas.microsoft.com/office/drawing/2014/main" id="{03CCA360-9806-FD62-B557-7EF0FAA05073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70B6B39-39EB-B173-E6D3-DE8D5847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4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2FBE-A276-D7AF-265A-63142B9D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Finally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30F6F2-0A20-7CF7-678A-40D5F134D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057373" cy="4023360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model:</a:t>
            </a:r>
            <a:endParaRPr lang="en-GB" sz="2000" b="0" u="none" strike="noStrike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b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Presents resilience clearly for easy understanding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developed with the philosophy of accessibility and being straightforward to complete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potential to become a standardised analysis used across process sectors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F8D842-A4E0-D6A2-707E-C95B76641D5B}"/>
              </a:ext>
            </a:extLst>
          </p:cNvPr>
          <p:cNvSpPr/>
          <p:nvPr/>
        </p:nvSpPr>
        <p:spPr>
          <a:xfrm>
            <a:off x="3017945" y="4580164"/>
            <a:ext cx="6156110" cy="1274666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watching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3993E-30E3-A638-47F7-E63BE613B684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5" name="image4.png">
              <a:extLst>
                <a:ext uri="{FF2B5EF4-FFF2-40B4-BE49-F238E27FC236}">
                  <a16:creationId xmlns:a16="http://schemas.microsoft.com/office/drawing/2014/main" id="{7D902CD5-D8F1-E89B-A610-480EDB073110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B1EF16-51D9-332C-A5FE-595F8052C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862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E2D4-0FD4-44D7-496E-AB4BD897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78820" cy="1450757"/>
          </a:xfrm>
        </p:spPr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of Traditional Safety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0BD8-C06E-76A8-94A8-3CCFAC6C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155" y="2060367"/>
            <a:ext cx="6838842" cy="222504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200" dirty="0"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 hazards that can’t be completely protected against</a:t>
            </a:r>
            <a:endParaRPr lang="en-GB" sz="1800" baseline="30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200" dirty="0"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 hazards, inadequately considered due to    their low-frequency </a:t>
            </a:r>
            <a:endParaRPr lang="en-GB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200" dirty="0"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Underestimated or completely unexpected hazards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10.png">
            <a:extLst>
              <a:ext uri="{FF2B5EF4-FFF2-40B4-BE49-F238E27FC236}">
                <a16:creationId xmlns:a16="http://schemas.microsoft.com/office/drawing/2014/main" id="{F138EE6D-3BC5-93E7-C698-26ED6A6D942F}"/>
              </a:ext>
            </a:extLst>
          </p:cNvPr>
          <p:cNvPicPr/>
          <p:nvPr/>
        </p:nvPicPr>
        <p:blipFill>
          <a:blip r:embed="rId3"/>
          <a:srcRect l="52159" t="12364" r="1991" b="8784"/>
          <a:stretch>
            <a:fillRect/>
          </a:stretch>
        </p:blipFill>
        <p:spPr>
          <a:xfrm>
            <a:off x="7907300" y="2270759"/>
            <a:ext cx="3435070" cy="3326376"/>
          </a:xfrm>
          <a:prstGeom prst="rect">
            <a:avLst/>
          </a:prstGeom>
          <a:ln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82F92A-0010-886D-C63F-1A033EF3EE10}"/>
              </a:ext>
            </a:extLst>
          </p:cNvPr>
          <p:cNvSpPr/>
          <p:nvPr/>
        </p:nvSpPr>
        <p:spPr>
          <a:xfrm>
            <a:off x="2168946" y="4649614"/>
            <a:ext cx="4558455" cy="1113933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 Design Basis Events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C63DBF-6A99-9381-CC9A-852F9D9BFB31}"/>
              </a:ext>
            </a:extLst>
          </p:cNvPr>
          <p:cNvSpPr/>
          <p:nvPr/>
        </p:nvSpPr>
        <p:spPr>
          <a:xfrm>
            <a:off x="8058149" y="2114058"/>
            <a:ext cx="1038225" cy="1038225"/>
          </a:xfrm>
          <a:prstGeom prst="ellipse">
            <a:avLst/>
          </a:prstGeom>
          <a:noFill/>
          <a:ln w="57150">
            <a:solidFill>
              <a:srgbClr val="4AB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6EF4C-90B9-E25F-966F-7BF2E0544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94" t="84335" r="10770" b="10064"/>
          <a:stretch/>
        </p:blipFill>
        <p:spPr>
          <a:xfrm>
            <a:off x="-217754" y="5996277"/>
            <a:ext cx="12762974" cy="954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DE934-8D8E-FA87-3275-F373BFAF33B5}"/>
              </a:ext>
            </a:extLst>
          </p:cNvPr>
          <p:cNvSpPr txBox="1"/>
          <p:nvPr/>
        </p:nvSpPr>
        <p:spPr>
          <a:xfrm>
            <a:off x="213456" y="6154966"/>
            <a:ext cx="578095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[1] </a:t>
            </a:r>
            <a:r>
              <a:rPr lang="en-GB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Azadeh</a:t>
            </a: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A., Salehi, V., </a:t>
            </a:r>
            <a:r>
              <a:rPr lang="en-GB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Arvan</a:t>
            </a: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M. and </a:t>
            </a:r>
            <a:r>
              <a:rPr lang="en-GB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Dolatkhah</a:t>
            </a: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M., 2014. Assessment of resilience engineering factors by fuzzy cognitive maps. </a:t>
            </a:r>
            <a:r>
              <a:rPr lang="en-GB" sz="9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Safety Science</a:t>
            </a: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[online] 68, pp.99-107. </a:t>
            </a:r>
          </a:p>
          <a:p>
            <a:pPr>
              <a:lnSpc>
                <a:spcPct val="115000"/>
              </a:lnSpc>
            </a:pP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[2] MacAskill, K., 2021. </a:t>
            </a:r>
            <a:r>
              <a:rPr lang="en-GB" sz="9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Resilience Engineered - Demystify resilience with this three-part film series</a:t>
            </a: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[online] The Resilience Shift</a:t>
            </a:r>
          </a:p>
          <a:p>
            <a:endParaRPr lang="en-GB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1AAE0-F608-A4C4-9940-AE17889478D9}"/>
              </a:ext>
            </a:extLst>
          </p:cNvPr>
          <p:cNvSpPr txBox="1"/>
          <p:nvPr/>
        </p:nvSpPr>
        <p:spPr>
          <a:xfrm>
            <a:off x="7992636" y="5571652"/>
            <a:ext cx="29451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Matrix employed in risk analysis </a:t>
            </a:r>
            <a:r>
              <a:rPr lang="en-GB" sz="1200" baseline="30000" dirty="0"/>
              <a:t>[4]</a:t>
            </a:r>
            <a:r>
              <a:rPr lang="en-GB" sz="1300" baseline="300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18E2A-63EA-B35C-8257-4D5C1D85F1BD}"/>
              </a:ext>
            </a:extLst>
          </p:cNvPr>
          <p:cNvSpPr txBox="1"/>
          <p:nvPr/>
        </p:nvSpPr>
        <p:spPr>
          <a:xfrm>
            <a:off x="5969006" y="6163240"/>
            <a:ext cx="6434670" cy="39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[3] Pitblado, R., Fisher, M. and Nelson, B., 2016. Dynamic Barrier Management. </a:t>
            </a:r>
            <a:r>
              <a:rPr lang="en-GB" sz="9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HAZARDS 26</a:t>
            </a: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[online] (161), pp.1-8. </a:t>
            </a:r>
          </a:p>
          <a:p>
            <a:pPr>
              <a:lnSpc>
                <a:spcPct val="115000"/>
              </a:lnSpc>
            </a:pPr>
            <a:r>
              <a:rPr lang="en-GB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[4] Bridges, B., 2014. More on the Use of Risk Matrices in PHAs/HAZOPs. [online] Process Improvement Institute.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18D03F-8A53-375D-F8E8-7D3E6FC70953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24" name="image4.png">
              <a:extLst>
                <a:ext uri="{FF2B5EF4-FFF2-40B4-BE49-F238E27FC236}">
                  <a16:creationId xmlns:a16="http://schemas.microsoft.com/office/drawing/2014/main" id="{BDD83A14-A5C9-AAC7-9FB4-F3D5B1D9A43D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C23E62-1A52-D359-A914-071CF3CA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73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3BD8-8593-AE0C-10C3-89714CA3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Resilience?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F83DA-F455-F996-810B-41CA3355C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8" r="7778"/>
          <a:stretch/>
        </p:blipFill>
        <p:spPr>
          <a:xfrm>
            <a:off x="6918772" y="2212340"/>
            <a:ext cx="4236908" cy="31618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37F7F2-01CF-6A91-BFBB-C73060EE5ED1}"/>
              </a:ext>
            </a:extLst>
          </p:cNvPr>
          <p:cNvSpPr txBox="1">
            <a:spLocks/>
          </p:cNvSpPr>
          <p:nvPr/>
        </p:nvSpPr>
        <p:spPr>
          <a:xfrm>
            <a:off x="1097280" y="2180441"/>
            <a:ext cx="5694044" cy="29083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Resilient System can withstand variation, absorb impact and recover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useful for considering beyond design basis events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Resilience investments must be highly effective and low cost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11FEB-0CD2-1BCF-9A35-261A5C349A73}"/>
              </a:ext>
            </a:extLst>
          </p:cNvPr>
          <p:cNvSpPr txBox="1"/>
          <p:nvPr/>
        </p:nvSpPr>
        <p:spPr>
          <a:xfrm>
            <a:off x="260349" y="6397096"/>
            <a:ext cx="9883775" cy="46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100" dirty="0">
                <a:latin typeface="Arial" panose="020B0604020202020204" pitchFamily="34" charset="0"/>
                <a:ea typeface="Arial" panose="020B0604020202020204" pitchFamily="34" charset="0"/>
              </a:rPr>
              <a:t>[1] 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Gilbert, S., 2010. Disaster Resilience. </a:t>
            </a:r>
            <a:r>
              <a:rPr lang="en-GB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U.S. Department of Commerce National Institute of Standards and Technology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[online] 1117, pp.1-113. </a:t>
            </a:r>
          </a:p>
          <a:p>
            <a:pPr>
              <a:lnSpc>
                <a:spcPct val="115000"/>
              </a:lnSpc>
            </a:pP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[2] World Economic Forum. 2022. </a:t>
            </a:r>
            <a:r>
              <a:rPr lang="en-GB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Resilience Consortium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[online]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B7D39-8ABD-0DB6-10CC-A4B3CF79CD31}"/>
              </a:ext>
            </a:extLst>
          </p:cNvPr>
          <p:cNvSpPr txBox="1"/>
          <p:nvPr/>
        </p:nvSpPr>
        <p:spPr>
          <a:xfrm>
            <a:off x="6850592" y="5406439"/>
            <a:ext cx="37797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Source: [2]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4CA68F-7040-6AB1-E365-3054EC8D6F27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7" name="image4.png">
              <a:extLst>
                <a:ext uri="{FF2B5EF4-FFF2-40B4-BE49-F238E27FC236}">
                  <a16:creationId xmlns:a16="http://schemas.microsoft.com/office/drawing/2014/main" id="{9C0DA3F0-5045-D23F-8FA4-3310C2045C8A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A84C7A-C742-36BD-9566-A5A5ECCE6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8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DF63-8BBC-9CCE-A87C-64EE8BDF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Approach to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D221-2F8B-23A0-840D-4F3C0F7F8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60034"/>
            <a:ext cx="7532370" cy="402336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presented model will differ from existing resilience models by: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Avoiding reliance on complex system modelling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a single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for a systems, describing its resilience to a wide range of beyond design basis events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an indication of the system properties of which resilience is a function of</a:t>
            </a:r>
          </a:p>
          <a:p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89CC4-B3F5-5771-CC8C-600F544384E8}"/>
              </a:ext>
            </a:extLst>
          </p:cNvPr>
          <p:cNvSpPr txBox="1"/>
          <p:nvPr/>
        </p:nvSpPr>
        <p:spPr>
          <a:xfrm>
            <a:off x="260350" y="6424909"/>
            <a:ext cx="9340850" cy="44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[1] </a:t>
            </a:r>
            <a:r>
              <a:rPr lang="en-GB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Yodo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N. and Wang, P., 2016. Engineering Resilience Quantification and System Design Implications. </a:t>
            </a:r>
            <a:r>
              <a:rPr lang="en-GB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Journal of Mechanical Design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[online] 138(11), pp.1-13.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4FC47-D4B7-B931-C59D-87C2F03D68C7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5" name="image4.png">
              <a:extLst>
                <a:ext uri="{FF2B5EF4-FFF2-40B4-BE49-F238E27FC236}">
                  <a16:creationId xmlns:a16="http://schemas.microsoft.com/office/drawing/2014/main" id="{20AA2ECA-DC6A-C6F7-2F13-08B8C1C901E2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6A9B757-FDD4-55CE-387C-EBAFB980D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85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0FA8-1D6B-C191-EF02-D456750B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Framework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7700-D7A2-6AEC-80D7-4DE3CAE3F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33550" y="4495007"/>
                <a:ext cx="4905375" cy="14507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GB" sz="2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𝛹</m:t>
                    </m:r>
                    <m:r>
                      <a:rPr lang="en-GB" sz="2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𝑅𝑒𝑠𝑖𝑙𝑖𝑒𝑛𝑡</m:t>
                        </m:r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𝐷𝑒𝑠𝑖𝑔𝑛</m:t>
                        </m:r>
                      </m:num>
                      <m:den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𝑃𝑜𝑡𝑒𝑛𝑡𝑖𝑎𝑙</m:t>
                        </m:r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𝐼𝑚𝑝𝑎𝑐𝑡</m:t>
                        </m:r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𝑉𝑢𝑙𝑛𝑒𝑟𝑎𝑏𝑖𝑙𝑖𝑡𝑦</m:t>
                        </m:r>
                      </m:den>
                    </m:f>
                    <m:r>
                      <a:rPr lang="en-GB" sz="26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GB" sz="2600" dirty="0"/>
              </a:p>
              <a:p>
                <a:endParaRPr lang="en-GB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7700-D7A2-6AEC-80D7-4DE3CAE3F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3550" y="4495007"/>
                <a:ext cx="4905375" cy="145075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D421674-FC03-1A07-C9CA-48A20ED31C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25" t="25333" r="38875" b="14420"/>
          <a:stretch/>
        </p:blipFill>
        <p:spPr>
          <a:xfrm>
            <a:off x="7462604" y="2083017"/>
            <a:ext cx="3759032" cy="36396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788000-30CF-7F9A-A2F9-2BB35F950F2E}"/>
              </a:ext>
            </a:extLst>
          </p:cNvPr>
          <p:cNvSpPr txBox="1">
            <a:spLocks/>
          </p:cNvSpPr>
          <p:nvPr/>
        </p:nvSpPr>
        <p:spPr>
          <a:xfrm>
            <a:off x="6248400" y="1978242"/>
            <a:ext cx="5059680" cy="27766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BF8082-0C68-D369-C01C-4E9C43280B35}"/>
              </a:ext>
            </a:extLst>
          </p:cNvPr>
          <p:cNvSpPr txBox="1">
            <a:spLocks/>
          </p:cNvSpPr>
          <p:nvPr/>
        </p:nvSpPr>
        <p:spPr>
          <a:xfrm>
            <a:off x="1286827" y="2103020"/>
            <a:ext cx="5798819" cy="26519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b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Resilient Design – </a:t>
            </a:r>
            <a:r>
              <a:rPr lang="en-GB" sz="2200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200" b="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 resilient the system is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b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Impact </a:t>
            </a:r>
            <a:r>
              <a:rPr lang="en-GB" sz="220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the </a:t>
            </a:r>
            <a:r>
              <a:rPr lang="en-GB" sz="2200" b="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severity of potential consequences to impact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Vulnerability – a systems </a:t>
            </a:r>
            <a:r>
              <a:rPr lang="en-GB" sz="2200" b="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susceptibility to severe hazards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D52977-3C59-0855-9B4A-6B74586DC40E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7" name="image4.png">
              <a:extLst>
                <a:ext uri="{FF2B5EF4-FFF2-40B4-BE49-F238E27FC236}">
                  <a16:creationId xmlns:a16="http://schemas.microsoft.com/office/drawing/2014/main" id="{A28D8673-B93E-3AEC-3A5C-5B1D34E10ACE}"/>
                </a:ext>
              </a:extLst>
            </p:cNvPr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E1F357-F1E4-881E-CFD1-0A394082D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952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35CE-394C-30B3-6C2A-14136C59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Resilient Design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8CB17-4997-5110-CD35-3EE449C4E550}"/>
              </a:ext>
            </a:extLst>
          </p:cNvPr>
          <p:cNvSpPr/>
          <p:nvPr/>
        </p:nvSpPr>
        <p:spPr>
          <a:xfrm>
            <a:off x="1" y="598170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E6C88-04A0-90D7-67E3-2E84509B8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" t="2824" r="3438" b="3148"/>
          <a:stretch/>
        </p:blipFill>
        <p:spPr>
          <a:xfrm>
            <a:off x="1853260" y="2254019"/>
            <a:ext cx="8096498" cy="4463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D00EC-A7FF-54E6-C10A-7054D3403ABC}"/>
              </a:ext>
            </a:extLst>
          </p:cNvPr>
          <p:cNvSpPr txBox="1"/>
          <p:nvPr/>
        </p:nvSpPr>
        <p:spPr>
          <a:xfrm>
            <a:off x="4215212" y="1900275"/>
            <a:ext cx="1949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17211-D756-775D-CC4B-405DF402CD6A}"/>
              </a:ext>
            </a:extLst>
          </p:cNvPr>
          <p:cNvSpPr/>
          <p:nvPr/>
        </p:nvSpPr>
        <p:spPr>
          <a:xfrm>
            <a:off x="4224737" y="1876271"/>
            <a:ext cx="1712014" cy="4841370"/>
          </a:xfrm>
          <a:prstGeom prst="rect">
            <a:avLst/>
          </a:prstGeom>
          <a:noFill/>
          <a:ln w="38100">
            <a:solidFill>
              <a:srgbClr val="10C9F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E3987-F6DA-92E8-3F1E-21CB3DD9D9F7}"/>
              </a:ext>
            </a:extLst>
          </p:cNvPr>
          <p:cNvSpPr/>
          <p:nvPr/>
        </p:nvSpPr>
        <p:spPr>
          <a:xfrm>
            <a:off x="6353045" y="1876271"/>
            <a:ext cx="1712014" cy="4841370"/>
          </a:xfrm>
          <a:prstGeom prst="rect">
            <a:avLst/>
          </a:prstGeom>
          <a:noFill/>
          <a:ln w="38100">
            <a:solidFill>
              <a:srgbClr val="10C9F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74467-C797-6D90-32A3-C2ED6AF52226}"/>
              </a:ext>
            </a:extLst>
          </p:cNvPr>
          <p:cNvSpPr/>
          <p:nvPr/>
        </p:nvSpPr>
        <p:spPr>
          <a:xfrm>
            <a:off x="8444737" y="1876271"/>
            <a:ext cx="1712014" cy="4841370"/>
          </a:xfrm>
          <a:prstGeom prst="rect">
            <a:avLst/>
          </a:prstGeom>
          <a:noFill/>
          <a:ln w="38100">
            <a:solidFill>
              <a:srgbClr val="10C9F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50481-41E7-1FED-4FD7-CAD9FCDFCEA0}"/>
              </a:ext>
            </a:extLst>
          </p:cNvPr>
          <p:cNvSpPr txBox="1"/>
          <p:nvPr/>
        </p:nvSpPr>
        <p:spPr>
          <a:xfrm>
            <a:off x="8514792" y="1901270"/>
            <a:ext cx="1624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60157-A27D-2FED-3B83-A9A9C04B6ACE}"/>
              </a:ext>
            </a:extLst>
          </p:cNvPr>
          <p:cNvSpPr txBox="1"/>
          <p:nvPr/>
        </p:nvSpPr>
        <p:spPr>
          <a:xfrm>
            <a:off x="6627086" y="1902105"/>
            <a:ext cx="1350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9563C9-4806-4A86-A9D5-63A2924C8A48}"/>
              </a:ext>
            </a:extLst>
          </p:cNvPr>
          <p:cNvSpPr/>
          <p:nvPr/>
        </p:nvSpPr>
        <p:spPr>
          <a:xfrm>
            <a:off x="1097280" y="6372225"/>
            <a:ext cx="2512695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9CC01E-C82F-E221-297E-CF4103BAEDFD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22" name="image4.png">
              <a:extLst>
                <a:ext uri="{FF2B5EF4-FFF2-40B4-BE49-F238E27FC236}">
                  <a16:creationId xmlns:a16="http://schemas.microsoft.com/office/drawing/2014/main" id="{05A5AB3D-0EA4-FE59-FED4-C4BCF9826618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E01CCA8-F488-664F-996F-5D2F9662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812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3" grpId="0" animBg="1"/>
      <p:bldP spid="14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4A36-E8D2-98F6-8495-A26B1A12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Impact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B287-C369-20D0-FDE6-96687C792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99872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for </a:t>
            </a:r>
            <a:r>
              <a:rPr lang="en-GB" sz="2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Impact:</a:t>
            </a:r>
            <a:br>
              <a:rPr lang="en-GB" sz="2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for economic impact = CC + R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 – Capital Cost </a:t>
            </a: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– Yearly Revenue</a:t>
            </a:r>
          </a:p>
          <a:p>
            <a:pPr marL="0" indent="0">
              <a:buNone/>
            </a:pPr>
            <a:endParaRPr lang="en-GB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97748-1FE7-43E9-A6FD-AAE586509986}"/>
              </a:ext>
            </a:extLst>
          </p:cNvPr>
          <p:cNvSpPr/>
          <p:nvPr/>
        </p:nvSpPr>
        <p:spPr>
          <a:xfrm>
            <a:off x="2506504" y="4894581"/>
            <a:ext cx="7239952" cy="1264919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Impact =	    							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1D06B4-07F5-742A-F280-6B07870D329D}"/>
              </a:ext>
            </a:extLst>
          </p:cNvPr>
          <p:cNvSpPr txBox="1">
            <a:spLocks/>
          </p:cNvSpPr>
          <p:nvPr/>
        </p:nvSpPr>
        <p:spPr>
          <a:xfrm>
            <a:off x="6337934" y="1845734"/>
            <a:ext cx="499872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for Human Health and Environmental Impact:</a:t>
            </a:r>
            <a:endParaRPr lang="en-GB" sz="2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for Impact to Human Health and the Environment = CHP ( H + E )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CHP – Chemical Hazard Potential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– Human Health Impact Rating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– Environmental Impact Rating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910DB-CE46-0EF3-E4E7-063542760C8C}"/>
              </a:ext>
            </a:extLst>
          </p:cNvPr>
          <p:cNvSpPr txBox="1"/>
          <p:nvPr/>
        </p:nvSpPr>
        <p:spPr>
          <a:xfrm>
            <a:off x="5642609" y="5275633"/>
            <a:ext cx="4210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(CC + R) + CHP ( H + E )</a:t>
            </a:r>
            <a:endParaRPr lang="en-GB" sz="2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AC8D28-A9E3-37EF-8DCE-0114E810612D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7" name="image4.png">
              <a:extLst>
                <a:ext uri="{FF2B5EF4-FFF2-40B4-BE49-F238E27FC236}">
                  <a16:creationId xmlns:a16="http://schemas.microsoft.com/office/drawing/2014/main" id="{79F73DBB-97EA-3FF0-42B3-147A510D6135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06FE15-701C-DB1F-AF2F-38349D88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112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40A4-3628-E292-6D96-0BE38FE3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Vulnerability</a:t>
            </a:r>
            <a:r>
              <a:rPr lang="en-GB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934103-7B8C-0757-7A72-F7FF26A60AB0}"/>
              </a:ext>
            </a:extLst>
          </p:cNvPr>
          <p:cNvSpPr txBox="1">
            <a:spLocks/>
          </p:cNvSpPr>
          <p:nvPr/>
        </p:nvSpPr>
        <p:spPr>
          <a:xfrm>
            <a:off x="1557531" y="2085974"/>
            <a:ext cx="9158094" cy="27717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Cascade failure → uncontrolled consequences to an initial impact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CHP is modified to describe hazards due to fire and explosion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1DA45-7052-4543-9C20-CB4D9095E60B}"/>
              </a:ext>
            </a:extLst>
          </p:cNvPr>
          <p:cNvSpPr/>
          <p:nvPr/>
        </p:nvSpPr>
        <p:spPr>
          <a:xfrm>
            <a:off x="3667839" y="3471861"/>
            <a:ext cx="4937478" cy="1264919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Vulnerability =					</a:t>
            </a:r>
            <a:endParaRPr lang="en-GB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8BDD5-C904-71CD-4EF6-6E1498F99664}"/>
              </a:ext>
            </a:extLst>
          </p:cNvPr>
          <p:cNvSpPr txBox="1"/>
          <p:nvPr/>
        </p:nvSpPr>
        <p:spPr>
          <a:xfrm>
            <a:off x="6276975" y="3858098"/>
            <a:ext cx="232834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CHP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CHP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GB" sz="2400" dirty="0"/>
          </a:p>
          <a:p>
            <a:endParaRPr lang="en-GB" sz="21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6EEF78-1797-0F17-4B4E-0642A815B51A}"/>
              </a:ext>
            </a:extLst>
          </p:cNvPr>
          <p:cNvSpPr txBox="1">
            <a:spLocks/>
          </p:cNvSpPr>
          <p:nvPr/>
        </p:nvSpPr>
        <p:spPr>
          <a:xfrm>
            <a:off x="4076179" y="4988242"/>
            <a:ext cx="4648721" cy="12649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CHP</a:t>
            </a:r>
            <a:r>
              <a:rPr lang="en-GB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CHP due to ignition 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CHP</a:t>
            </a:r>
            <a:r>
              <a:rPr lang="en-GB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CHP due to excess pressure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DE1A2-222D-16A4-392F-4CD3A1717C09}"/>
              </a:ext>
            </a:extLst>
          </p:cNvPr>
          <p:cNvSpPr txBox="1"/>
          <p:nvPr/>
        </p:nvSpPr>
        <p:spPr>
          <a:xfrm>
            <a:off x="260350" y="6415384"/>
            <a:ext cx="9340850" cy="44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[1] </a:t>
            </a:r>
            <a:r>
              <a:rPr lang="en-GB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Darbra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R., Palacios, A. and </a:t>
            </a:r>
            <a:r>
              <a:rPr lang="en-GB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Casal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J., 2010. Domino effect in chemical accidents: Main features and accident sequences. </a:t>
            </a:r>
            <a:r>
              <a:rPr lang="en-GB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Journal of Hazardous Materials</a:t>
            </a:r>
            <a:r>
              <a:rPr lang="en-GB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[online] 183(1-3), pp.565-573.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4C9DED-8EA2-2706-3A85-85656A6B33F2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8" name="image4.png">
              <a:extLst>
                <a:ext uri="{FF2B5EF4-FFF2-40B4-BE49-F238E27FC236}">
                  <a16:creationId xmlns:a16="http://schemas.microsoft.com/office/drawing/2014/main" id="{3271D0CA-0E8C-B821-A862-2137B1A11B34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9D7BEC-5A4D-725F-3035-A4DEE6F27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20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ED10-D5B7-D9CC-08F4-67B46B77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Resilience - Final Equation Form</a:t>
            </a:r>
            <a:endParaRPr lang="en-GB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C0F4B56-828E-6D82-7B65-F9E2C71308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369" y="1882992"/>
                <a:ext cx="4747260" cy="145075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endParaRPr lang="en-GB" sz="26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𝛹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𝑅𝑒𝑠𝑖𝑙𝑖𝑒𝑛𝑡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𝐷𝑒𝑠𝑖𝑔𝑛</m:t>
                        </m:r>
                      </m:num>
                      <m:den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𝑃𝑜𝑡𝑒𝑛𝑡𝑖𝑎𝑙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𝐼𝑚𝑝𝑎𝑐𝑡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𝑉𝑢𝑙𝑛𝑒𝑟𝑎𝑏𝑖𝑙𝑖𝑡𝑦</m:t>
                        </m:r>
                      </m:den>
                    </m:f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GB" sz="2600" dirty="0"/>
              </a:p>
              <a:p>
                <a:endParaRPr lang="en-GB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C0F4B56-828E-6D82-7B65-F9E2C713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69" y="1882992"/>
                <a:ext cx="4747260" cy="1450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5A3042-AE20-E57E-1864-B1DD09C60313}"/>
                  </a:ext>
                </a:extLst>
              </p:cNvPr>
              <p:cNvSpPr/>
              <p:nvPr/>
            </p:nvSpPr>
            <p:spPr>
              <a:xfrm>
                <a:off x="3312147" y="4408698"/>
                <a:ext cx="5628666" cy="1264919"/>
              </a:xfrm>
              <a:prstGeom prst="rect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𝛹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𝛴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)+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𝐶𝐻𝑃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𝐶𝐻</m:t>
                            </m:r>
                            <m:sSub>
                              <m:sSubPr>
                                <m:ctrlPr>
                                  <a:rPr lang="en-GB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𝐶𝐻</m:t>
                            </m:r>
                            <m:sSub>
                              <m:sSubPr>
                                <m:ctrlPr>
                                  <a:rPr lang="en-GB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GB" sz="2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GB" sz="2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5A3042-AE20-E57E-1864-B1DD09C6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47" y="4408698"/>
                <a:ext cx="5628666" cy="1264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45D9708E-E047-312B-8248-96DD00459F0A}"/>
              </a:ext>
            </a:extLst>
          </p:cNvPr>
          <p:cNvSpPr/>
          <p:nvPr/>
        </p:nvSpPr>
        <p:spPr>
          <a:xfrm>
            <a:off x="5712618" y="3333750"/>
            <a:ext cx="766763" cy="803384"/>
          </a:xfrm>
          <a:prstGeom prst="downArrow">
            <a:avLst/>
          </a:prstGeom>
          <a:solidFill>
            <a:srgbClr val="7CBFE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D44E16-9988-276E-2820-F1B045F2C46E}"/>
              </a:ext>
            </a:extLst>
          </p:cNvPr>
          <p:cNvGrpSpPr/>
          <p:nvPr/>
        </p:nvGrpSpPr>
        <p:grpSpPr>
          <a:xfrm>
            <a:off x="266701" y="177945"/>
            <a:ext cx="2468992" cy="863086"/>
            <a:chOff x="685800" y="432437"/>
            <a:chExt cx="4531194" cy="1583970"/>
          </a:xfrm>
        </p:grpSpPr>
        <p:pic>
          <p:nvPicPr>
            <p:cNvPr id="16" name="image4.png">
              <a:extLst>
                <a:ext uri="{FF2B5EF4-FFF2-40B4-BE49-F238E27FC236}">
                  <a16:creationId xmlns:a16="http://schemas.microsoft.com/office/drawing/2014/main" id="{A84262F2-C16F-C424-C0E6-CB8038253DC4}"/>
                </a:ext>
              </a:extLst>
            </p:cNvPr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85800" y="518161"/>
              <a:ext cx="1259070" cy="1498246"/>
            </a:xfrm>
            <a:prstGeom prst="rect">
              <a:avLst/>
            </a:prstGeom>
            <a:ln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B4B00C-7B5B-6ECD-541D-476A78B7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605" y="432437"/>
              <a:ext cx="2980389" cy="11296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55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|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9.9|1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31.6|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9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_Flow_SignoffStatus xmlns="7604e031-f840-4ad5-97d2-0b99280ee7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2D68A0-5755-4B29-930B-EDEDA7DD864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604e031-f840-4ad5-97d2-0b99280ee730"/>
    <ds:schemaRef ds:uri="c4b40482-04a4-480f-b826-6548c4a2bcf1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02856B-1F4F-4641-8B82-AB5A683FA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33C734-DDA5-4102-8C4B-803F198A5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54596</TotalTime>
  <Words>924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Retrospect</vt:lpstr>
      <vt:lpstr>Development of a Resilience Model for the Analysis of Process Systems at the Early Design Stage </vt:lpstr>
      <vt:lpstr>Limitations of Traditional Safety Analysis</vt:lpstr>
      <vt:lpstr>What is Resilience?</vt:lpstr>
      <vt:lpstr>A New Approach to Resilience</vt:lpstr>
      <vt:lpstr>Model Framework</vt:lpstr>
      <vt:lpstr>Resilient Design</vt:lpstr>
      <vt:lpstr>Potential Impact</vt:lpstr>
      <vt:lpstr>Vulnerability </vt:lpstr>
      <vt:lpstr>Resilience - Final Equation Form</vt:lpstr>
      <vt:lpstr>Contribution and Cost Benefit Analysis Results</vt:lpstr>
      <vt:lpstr>Case Study Results</vt:lpstr>
      <vt:lpstr>Case Study Results</vt:lpstr>
      <vt:lpstr>Improving Resilience </vt:lpstr>
      <vt:lpstr>Putting This Model to Use</vt:lpstr>
      <vt:lpstr>And Finally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Resilience Model for the Analysis of Process Systems at the Early Design Stage </dc:title>
  <dc:creator>Freya Vesey</dc:creator>
  <cp:lastModifiedBy>Rachel Robinson</cp:lastModifiedBy>
  <cp:revision>51</cp:revision>
  <dcterms:created xsi:type="dcterms:W3CDTF">2022-08-12T14:38:47Z</dcterms:created>
  <dcterms:modified xsi:type="dcterms:W3CDTF">2022-11-02T14:16:16Z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