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7"/>
  </p:notesMasterIdLst>
  <p:sldIdLst>
    <p:sldId id="256" r:id="rId5"/>
    <p:sldId id="261" r:id="rId6"/>
    <p:sldId id="299" r:id="rId7"/>
    <p:sldId id="300" r:id="rId8"/>
    <p:sldId id="301" r:id="rId9"/>
    <p:sldId id="303" r:id="rId10"/>
    <p:sldId id="302" r:id="rId11"/>
    <p:sldId id="304" r:id="rId12"/>
    <p:sldId id="305" r:id="rId13"/>
    <p:sldId id="306" r:id="rId14"/>
    <p:sldId id="307" r:id="rId15"/>
    <p:sldId id="3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9F3"/>
    <a:srgbClr val="EE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75114"/>
  </p:normalViewPr>
  <p:slideViewPr>
    <p:cSldViewPr snapToGrid="0" snapToObjects="1">
      <p:cViewPr varScale="1">
        <p:scale>
          <a:sx n="77" d="100"/>
          <a:sy n="77" d="100"/>
        </p:scale>
        <p:origin x="114"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E5600-FFFD-C241-B8D8-5BCFEADBF848}"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E5386-F2AA-244E-B0F7-C83697C578E9}" type="slidenum">
              <a:rPr lang="en-US" smtClean="0"/>
              <a:t>‹#›</a:t>
            </a:fld>
            <a:endParaRPr lang="en-US"/>
          </a:p>
        </p:txBody>
      </p:sp>
    </p:spTree>
    <p:extLst>
      <p:ext uri="{BB962C8B-B14F-4D97-AF65-F5344CB8AC3E}">
        <p14:creationId xmlns:p14="http://schemas.microsoft.com/office/powerpoint/2010/main" val="251605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E5386-F2AA-244E-B0F7-C83697C578E9}" type="slidenum">
              <a:rPr lang="en-US" smtClean="0"/>
              <a:t>1</a:t>
            </a:fld>
            <a:endParaRPr lang="en-US"/>
          </a:p>
        </p:txBody>
      </p:sp>
    </p:spTree>
    <p:extLst>
      <p:ext uri="{BB962C8B-B14F-4D97-AF65-F5344CB8AC3E}">
        <p14:creationId xmlns:p14="http://schemas.microsoft.com/office/powerpoint/2010/main" val="168075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Organisational</a:t>
            </a:r>
            <a:r>
              <a:rPr lang="en-US" i="1" dirty="0"/>
              <a:t> Roles, Responsibilities and Authorities </a:t>
            </a:r>
            <a:r>
              <a:rPr lang="en-US" dirty="0"/>
              <a:t>– </a:t>
            </a:r>
          </a:p>
          <a:p>
            <a:pPr lvl="1"/>
            <a:r>
              <a:rPr lang="en-US" dirty="0"/>
              <a:t>• authority to issue permits to work and to take equipment back at handover;</a:t>
            </a:r>
          </a:p>
          <a:p>
            <a:pPr lvl="1"/>
            <a:r>
              <a:rPr lang="en-US" dirty="0"/>
              <a:t>• appropriate authority to sign equipment off as mechanically complete;</a:t>
            </a:r>
          </a:p>
          <a:p>
            <a:pPr lvl="1"/>
            <a:r>
              <a:rPr lang="en-US" dirty="0"/>
              <a:t>• authority levels to progress through the stages of reinstatement, including for approval and sign off prior to the reinstatement progressing to reintroducing process fluids;</a:t>
            </a:r>
          </a:p>
          <a:p>
            <a:pPr lvl="1"/>
            <a:r>
              <a:rPr lang="en-US" dirty="0"/>
              <a:t>• authority to deviate from documented reinstatement procedures;</a:t>
            </a:r>
          </a:p>
          <a:p>
            <a:pPr lvl="1"/>
            <a:r>
              <a:rPr lang="en-US" dirty="0"/>
              <a:t>• authority to sign off management of change documentation.</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Hazard Identification and Risk Assessment  -</a:t>
            </a:r>
            <a:endParaRPr lang="en-US" dirty="0"/>
          </a:p>
          <a:p>
            <a:pPr lvl="1"/>
            <a:r>
              <a:rPr lang="en-US" dirty="0"/>
              <a:t>• systematically identifying which hazards should be considered;</a:t>
            </a:r>
          </a:p>
          <a:p>
            <a:pPr lvl="1"/>
            <a:r>
              <a:rPr lang="en-US" dirty="0"/>
              <a:t>• using risk assessment to select the isolation scheme;</a:t>
            </a:r>
          </a:p>
          <a:p>
            <a:pPr lvl="1"/>
            <a:r>
              <a:rPr lang="en-US" dirty="0"/>
              <a:t>• ensuring that positive isolations (as defined in HSG253) can be safely removed when the work has been completed; </a:t>
            </a:r>
          </a:p>
          <a:p>
            <a:pPr lvl="1"/>
            <a:r>
              <a:rPr lang="en-US" dirty="0"/>
              <a:t>• assessing the criticality of bolted joints and using the result to support decisions regarding leak testing;</a:t>
            </a:r>
          </a:p>
          <a:p>
            <a:pPr lvl="1"/>
            <a:r>
              <a:rPr lang="en-US" dirty="0"/>
              <a:t>• risk assessing the leak testing plan;</a:t>
            </a:r>
          </a:p>
          <a:p>
            <a:pPr lvl="1"/>
            <a:r>
              <a:rPr lang="en-US" dirty="0"/>
              <a:t>• using risk assessment to determine whether it is safe to reintroduce process fluids if equipment which affects the operation of the plant is not available;</a:t>
            </a:r>
          </a:p>
          <a:p>
            <a:pPr lvl="1"/>
            <a:r>
              <a:rPr lang="en-US" dirty="0"/>
              <a:t>• making a decision on how to deal with a passing boundary valve during leak testing</a:t>
            </a:r>
          </a:p>
          <a:p>
            <a:pPr lvl="1"/>
            <a:r>
              <a:rPr lang="en-US" dirty="0"/>
              <a:t>• evaluating alternative arrangements when it is necessary to deviate from the intended plan.</a:t>
            </a:r>
          </a:p>
          <a:p>
            <a:pPr lvl="0"/>
            <a:endParaRPr lang="en-US" dirty="0"/>
          </a:p>
          <a:p>
            <a:pPr lvl="0"/>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2E5386-F2AA-244E-B0F7-C83697C578E9}" type="slidenum">
              <a:rPr lang="en-US" smtClean="0"/>
              <a:t>10</a:t>
            </a:fld>
            <a:endParaRPr lang="en-US"/>
          </a:p>
        </p:txBody>
      </p:sp>
    </p:spTree>
    <p:extLst>
      <p:ext uri="{BB962C8B-B14F-4D97-AF65-F5344CB8AC3E}">
        <p14:creationId xmlns:p14="http://schemas.microsoft.com/office/powerpoint/2010/main" val="262304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E5386-F2AA-244E-B0F7-C83697C578E9}" type="slidenum">
              <a:rPr lang="en-US" smtClean="0"/>
              <a:t>2</a:t>
            </a:fld>
            <a:endParaRPr lang="en-US"/>
          </a:p>
        </p:txBody>
      </p:sp>
    </p:spTree>
    <p:extLst>
      <p:ext uri="{BB962C8B-B14F-4D97-AF65-F5344CB8AC3E}">
        <p14:creationId xmlns:p14="http://schemas.microsoft.com/office/powerpoint/2010/main" val="184092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 intro.</a:t>
            </a:r>
          </a:p>
          <a:p>
            <a:endParaRPr lang="en-US" dirty="0"/>
          </a:p>
          <a:p>
            <a:r>
              <a:rPr lang="en-US" dirty="0"/>
              <a:t>Serious incidents have occurred in all kinds of major hazards facilities from chemicals manufacturing to off shore oil and gas. Sometimes the consequences are fatal and sometimes facilities have got away with less serious consequences.</a:t>
            </a:r>
          </a:p>
          <a:p>
            <a:endParaRPr lang="en-US" dirty="0"/>
          </a:p>
          <a:p>
            <a:r>
              <a:rPr lang="en-US" dirty="0"/>
              <a:t>The guidance gives some specifics on what constitutes good practice. It also gives recommendations on how to risk assess reinstatement activities so that operating companies can establish their own risk controls.</a:t>
            </a:r>
          </a:p>
        </p:txBody>
      </p:sp>
      <p:sp>
        <p:nvSpPr>
          <p:cNvPr id="4" name="Slide Number Placeholder 3"/>
          <p:cNvSpPr>
            <a:spLocks noGrp="1"/>
          </p:cNvSpPr>
          <p:nvPr>
            <p:ph type="sldNum" sz="quarter" idx="5"/>
          </p:nvPr>
        </p:nvSpPr>
        <p:spPr/>
        <p:txBody>
          <a:bodyPr/>
          <a:lstStyle/>
          <a:p>
            <a:fld id="{4E2E5386-F2AA-244E-B0F7-C83697C578E9}" type="slidenum">
              <a:rPr lang="en-US" smtClean="0"/>
              <a:t>3</a:t>
            </a:fld>
            <a:endParaRPr lang="en-US"/>
          </a:p>
        </p:txBody>
      </p:sp>
    </p:spTree>
    <p:extLst>
      <p:ext uri="{BB962C8B-B14F-4D97-AF65-F5344CB8AC3E}">
        <p14:creationId xmlns:p14="http://schemas.microsoft.com/office/powerpoint/2010/main" val="379906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HSG253 is a large document, it has little to say on reinstatement. The new guidance not only provides detailed guidance on how the last step can be carried out safely, it also highlights what you need to do in the previous 7 steps to arrive at step 8 ready to do it safely.</a:t>
            </a:r>
          </a:p>
        </p:txBody>
      </p:sp>
      <p:sp>
        <p:nvSpPr>
          <p:cNvPr id="4" name="Slide Number Placeholder 3"/>
          <p:cNvSpPr>
            <a:spLocks noGrp="1"/>
          </p:cNvSpPr>
          <p:nvPr>
            <p:ph type="sldNum" sz="quarter" idx="5"/>
          </p:nvPr>
        </p:nvSpPr>
        <p:spPr/>
        <p:txBody>
          <a:bodyPr/>
          <a:lstStyle/>
          <a:p>
            <a:fld id="{4E2E5386-F2AA-244E-B0F7-C83697C578E9}" type="slidenum">
              <a:rPr lang="en-US" smtClean="0"/>
              <a:t>4</a:t>
            </a:fld>
            <a:endParaRPr lang="en-US"/>
          </a:p>
        </p:txBody>
      </p:sp>
    </p:spTree>
    <p:extLst>
      <p:ext uri="{BB962C8B-B14F-4D97-AF65-F5344CB8AC3E}">
        <p14:creationId xmlns:p14="http://schemas.microsoft.com/office/powerpoint/2010/main" val="406944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have a discussion on the definition of what is reinstatement. We settled on these 8 eight activities from Ashley </a:t>
            </a:r>
            <a:r>
              <a:rPr lang="en-US" dirty="0" err="1"/>
              <a:t>Hynds</a:t>
            </a:r>
            <a:r>
              <a:rPr lang="en-US" dirty="0"/>
              <a:t> and Scott Templeton’s paper at Hazards 30.</a:t>
            </a:r>
          </a:p>
          <a:p>
            <a:endParaRPr lang="en-US" dirty="0"/>
          </a:p>
          <a:p>
            <a:r>
              <a:rPr lang="en-US" dirty="0"/>
              <a:t>Operating companies may group or order the elements differently, taking account of company practices, reflecting grouping of the steps, recycles in the process, overlaps or different sequencing. For example, steps 1 and 2 in the diagram might be considered as part of the same activity; step 4, leak test, might be done after removing the isolations at step 5, where the removal of positive isolations has led to a requirement for additional leak testing of disturbed joints</a:t>
            </a:r>
          </a:p>
          <a:p>
            <a:endParaRPr lang="en-US" dirty="0"/>
          </a:p>
          <a:p>
            <a:r>
              <a:rPr lang="en-US" dirty="0"/>
              <a:t>But we also acknowledge that although these are the core activities, there are things which need to go on outside of this envelope. For example, safe plant reinstatement relies on having a system to manage broken joints during preceding mechanical work. Joints which were not leak tested during reinstatement should be subject to post start-up checks.</a:t>
            </a:r>
          </a:p>
          <a:p>
            <a:endParaRPr lang="en-US" dirty="0"/>
          </a:p>
          <a:p>
            <a:r>
              <a:rPr lang="en-US" dirty="0"/>
              <a:t>I don’t have time to go through all of these activities, but will just say a few words about what’s in the guidance on line walking and leak testing.</a:t>
            </a:r>
          </a:p>
        </p:txBody>
      </p:sp>
      <p:sp>
        <p:nvSpPr>
          <p:cNvPr id="4" name="Slide Number Placeholder 3"/>
          <p:cNvSpPr>
            <a:spLocks noGrp="1"/>
          </p:cNvSpPr>
          <p:nvPr>
            <p:ph type="sldNum" sz="quarter" idx="5"/>
          </p:nvPr>
        </p:nvSpPr>
        <p:spPr/>
        <p:txBody>
          <a:bodyPr/>
          <a:lstStyle/>
          <a:p>
            <a:fld id="{4E2E5386-F2AA-244E-B0F7-C83697C578E9}" type="slidenum">
              <a:rPr lang="en-US" smtClean="0"/>
              <a:t>5</a:t>
            </a:fld>
            <a:endParaRPr lang="en-US"/>
          </a:p>
        </p:txBody>
      </p:sp>
    </p:spTree>
    <p:extLst>
      <p:ext uri="{BB962C8B-B14F-4D97-AF65-F5344CB8AC3E}">
        <p14:creationId xmlns:p14="http://schemas.microsoft.com/office/powerpoint/2010/main" val="222601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Gross – 10% of Max OP or 10 </a:t>
            </a:r>
            <a:r>
              <a:rPr lang="en-US" dirty="0" err="1"/>
              <a:t>barg</a:t>
            </a:r>
            <a:r>
              <a:rPr lang="en-US" dirty="0"/>
              <a:t>, first step prior to reinstatement leak test.</a:t>
            </a:r>
          </a:p>
          <a:p>
            <a:r>
              <a:rPr lang="en-US" dirty="0"/>
              <a:t>Reinstatement – inert medium to 90-95% of RV set pressure. Tape the flanges and soap solution.</a:t>
            </a:r>
          </a:p>
          <a:p>
            <a:r>
              <a:rPr lang="en-US" dirty="0"/>
              <a:t>Sensitive – specialized technology to detect smaller leaks, nitrogen/helium</a:t>
            </a:r>
          </a:p>
          <a:p>
            <a:r>
              <a:rPr lang="en-US" dirty="0"/>
              <a:t>Service – during startup with service fluid. For joints which could not be leak tested during reinstatement</a:t>
            </a:r>
          </a:p>
          <a:p>
            <a:r>
              <a:rPr lang="en-US" dirty="0"/>
              <a:t>Reverse integrity – for specific joints which cannot be tested any other way. Special gasket with </a:t>
            </a:r>
            <a:r>
              <a:rPr lang="en-US" dirty="0" err="1"/>
              <a:t>tappings</a:t>
            </a:r>
            <a:r>
              <a:rPr lang="en-US" dirty="0"/>
              <a:t> which allows the joint to be put under pressure individually. Can </a:t>
            </a:r>
            <a:r>
              <a:rPr lang="en-US" dirty="0" err="1"/>
              <a:t>alos</a:t>
            </a:r>
            <a:r>
              <a:rPr lang="en-US" dirty="0"/>
              <a:t> be monitored individually once in service.</a:t>
            </a:r>
          </a:p>
        </p:txBody>
      </p:sp>
      <p:sp>
        <p:nvSpPr>
          <p:cNvPr id="4" name="Slide Number Placeholder 3"/>
          <p:cNvSpPr>
            <a:spLocks noGrp="1"/>
          </p:cNvSpPr>
          <p:nvPr>
            <p:ph type="sldNum" sz="quarter" idx="5"/>
          </p:nvPr>
        </p:nvSpPr>
        <p:spPr/>
        <p:txBody>
          <a:bodyPr/>
          <a:lstStyle/>
          <a:p>
            <a:fld id="{4E2E5386-F2AA-244E-B0F7-C83697C578E9}" type="slidenum">
              <a:rPr lang="en-US" smtClean="0"/>
              <a:t>6</a:t>
            </a:fld>
            <a:endParaRPr lang="en-US"/>
          </a:p>
        </p:txBody>
      </p:sp>
    </p:spTree>
    <p:extLst>
      <p:ext uri="{BB962C8B-B14F-4D97-AF65-F5344CB8AC3E}">
        <p14:creationId xmlns:p14="http://schemas.microsoft.com/office/powerpoint/2010/main" val="252277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companies should have in place a procedure which defines in what circumstances line walking should take place, how it should be done, the responsibilities of the people involved, the documentation required to carry out and manage the activities and how actions will be followed up.</a:t>
            </a:r>
          </a:p>
          <a:p>
            <a:endParaRPr lang="en-US" dirty="0"/>
          </a:p>
          <a:p>
            <a:r>
              <a:rPr lang="en-US" dirty="0"/>
              <a:t>The line walking should be managed with a work pack which includes assignment of responsibilities, marked up P&amp;IDs, isometrics, layout drawings, list of instrument tag numbers to be checked and checklists.</a:t>
            </a:r>
          </a:p>
        </p:txBody>
      </p:sp>
      <p:sp>
        <p:nvSpPr>
          <p:cNvPr id="4" name="Slide Number Placeholder 3"/>
          <p:cNvSpPr>
            <a:spLocks noGrp="1"/>
          </p:cNvSpPr>
          <p:nvPr>
            <p:ph type="sldNum" sz="quarter" idx="5"/>
          </p:nvPr>
        </p:nvSpPr>
        <p:spPr/>
        <p:txBody>
          <a:bodyPr/>
          <a:lstStyle/>
          <a:p>
            <a:fld id="{4E2E5386-F2AA-244E-B0F7-C83697C578E9}" type="slidenum">
              <a:rPr lang="en-US" smtClean="0"/>
              <a:t>7</a:t>
            </a:fld>
            <a:endParaRPr lang="en-US"/>
          </a:p>
        </p:txBody>
      </p:sp>
    </p:spTree>
    <p:extLst>
      <p:ext uri="{BB962C8B-B14F-4D97-AF65-F5344CB8AC3E}">
        <p14:creationId xmlns:p14="http://schemas.microsoft.com/office/powerpoint/2010/main" val="280659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Flange broken</a:t>
            </a:r>
          </a:p>
          <a:p>
            <a:r>
              <a:rPr lang="en-US" dirty="0"/>
              <a:t>Flange assembled</a:t>
            </a:r>
          </a:p>
          <a:p>
            <a:r>
              <a:rPr lang="en-US" dirty="0"/>
              <a:t>Flange tightened</a:t>
            </a:r>
          </a:p>
          <a:p>
            <a:r>
              <a:rPr lang="en-US" dirty="0"/>
              <a:t>Flange tested</a:t>
            </a:r>
          </a:p>
          <a:p>
            <a:r>
              <a:rPr lang="en-US" dirty="0"/>
              <a:t>Post start up check</a:t>
            </a:r>
          </a:p>
        </p:txBody>
      </p:sp>
      <p:sp>
        <p:nvSpPr>
          <p:cNvPr id="4" name="Slide Number Placeholder 3"/>
          <p:cNvSpPr>
            <a:spLocks noGrp="1"/>
          </p:cNvSpPr>
          <p:nvPr>
            <p:ph type="sldNum" sz="quarter" idx="5"/>
          </p:nvPr>
        </p:nvSpPr>
        <p:spPr/>
        <p:txBody>
          <a:bodyPr/>
          <a:lstStyle/>
          <a:p>
            <a:fld id="{4E2E5386-F2AA-244E-B0F7-C83697C578E9}" type="slidenum">
              <a:rPr lang="en-US" smtClean="0"/>
              <a:t>8</a:t>
            </a:fld>
            <a:endParaRPr lang="en-US"/>
          </a:p>
        </p:txBody>
      </p:sp>
    </p:spTree>
    <p:extLst>
      <p:ext uri="{BB962C8B-B14F-4D97-AF65-F5344CB8AC3E}">
        <p14:creationId xmlns:p14="http://schemas.microsoft.com/office/powerpoint/2010/main" val="147328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even been suggested that these factors can result in peer checking and independent verification increasing the risk of error. This paradoxical outcome can be countered by:</a:t>
            </a:r>
          </a:p>
          <a:p>
            <a:endParaRPr lang="en-US" dirty="0"/>
          </a:p>
          <a:p>
            <a:pPr lvl="1"/>
            <a:r>
              <a:rPr lang="en-US" dirty="0"/>
              <a:t>• increasing the error wisdom of those carrying out the practices, by sharing examples of reinstatement incidents and awareness about the consequences of reinstatement error scenarios;</a:t>
            </a:r>
          </a:p>
          <a:p>
            <a:pPr lvl="1"/>
            <a:r>
              <a:rPr lang="en-US" dirty="0"/>
              <a:t>• establishing a culture where people welcome and even seek out their actions being checked or verified;</a:t>
            </a:r>
          </a:p>
          <a:p>
            <a:pPr lvl="1"/>
            <a:r>
              <a:rPr lang="en-US" dirty="0"/>
              <a:t>• establishing a leadership vision of the team collectively working towards safe reinstatement.</a:t>
            </a:r>
          </a:p>
          <a:p>
            <a:endParaRPr lang="en-US" dirty="0"/>
          </a:p>
          <a:p>
            <a:endParaRPr lang="en-US" dirty="0"/>
          </a:p>
        </p:txBody>
      </p:sp>
      <p:sp>
        <p:nvSpPr>
          <p:cNvPr id="4" name="Slide Number Placeholder 3"/>
          <p:cNvSpPr>
            <a:spLocks noGrp="1"/>
          </p:cNvSpPr>
          <p:nvPr>
            <p:ph type="sldNum" sz="quarter" idx="5"/>
          </p:nvPr>
        </p:nvSpPr>
        <p:spPr/>
        <p:txBody>
          <a:bodyPr/>
          <a:lstStyle/>
          <a:p>
            <a:fld id="{4E2E5386-F2AA-244E-B0F7-C83697C578E9}" type="slidenum">
              <a:rPr lang="en-US" smtClean="0"/>
              <a:t>9</a:t>
            </a:fld>
            <a:endParaRPr lang="en-US"/>
          </a:p>
        </p:txBody>
      </p:sp>
    </p:spTree>
    <p:extLst>
      <p:ext uri="{BB962C8B-B14F-4D97-AF65-F5344CB8AC3E}">
        <p14:creationId xmlns:p14="http://schemas.microsoft.com/office/powerpoint/2010/main" val="185506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FBFE-C860-6842-9014-ED4624E5CDE2}"/>
              </a:ext>
            </a:extLst>
          </p:cNvPr>
          <p:cNvSpPr>
            <a:spLocks noGrp="1"/>
          </p:cNvSpPr>
          <p:nvPr>
            <p:ph type="ctrTitle" hasCustomPrompt="1"/>
          </p:nvPr>
        </p:nvSpPr>
        <p:spPr>
          <a:xfrm>
            <a:off x="1524000" y="2625969"/>
            <a:ext cx="9144000" cy="883994"/>
          </a:xfrm>
        </p:spPr>
        <p:txBody>
          <a:bodyPr anchor="b"/>
          <a:lstStyle>
            <a:lvl1pPr algn="l">
              <a:defRPr sz="6000"/>
            </a:lvl1pPr>
          </a:lstStyle>
          <a:p>
            <a:r>
              <a:rPr lang="en-GB" dirty="0"/>
              <a:t>Title</a:t>
            </a:r>
            <a:endParaRPr lang="en-US" dirty="0"/>
          </a:p>
        </p:txBody>
      </p:sp>
      <p:sp>
        <p:nvSpPr>
          <p:cNvPr id="3" name="Subtitle 2">
            <a:extLst>
              <a:ext uri="{FF2B5EF4-FFF2-40B4-BE49-F238E27FC236}">
                <a16:creationId xmlns:a16="http://schemas.microsoft.com/office/drawing/2014/main" id="{DFB85862-70C2-0C47-BFB8-BEC9A4D1C051}"/>
              </a:ext>
            </a:extLst>
          </p:cNvPr>
          <p:cNvSpPr>
            <a:spLocks noGrp="1"/>
          </p:cNvSpPr>
          <p:nvPr>
            <p:ph type="subTitle" idx="1" hasCustomPrompt="1"/>
          </p:nvPr>
        </p:nvSpPr>
        <p:spPr>
          <a:xfrm>
            <a:off x="1524000" y="3602038"/>
            <a:ext cx="9144000" cy="52448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
        <p:nvSpPr>
          <p:cNvPr id="5" name="Footer Placeholder 4">
            <a:extLst>
              <a:ext uri="{FF2B5EF4-FFF2-40B4-BE49-F238E27FC236}">
                <a16:creationId xmlns:a16="http://schemas.microsoft.com/office/drawing/2014/main" id="{17B3222D-2202-D843-9096-8B0AC590B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048F4-986D-1B4A-9CAE-F9D2BBE5720E}"/>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dirty="0"/>
          </a:p>
        </p:txBody>
      </p:sp>
      <p:sp>
        <p:nvSpPr>
          <p:cNvPr id="8" name="TextBox 7">
            <a:extLst>
              <a:ext uri="{FF2B5EF4-FFF2-40B4-BE49-F238E27FC236}">
                <a16:creationId xmlns:a16="http://schemas.microsoft.com/office/drawing/2014/main" id="{85C00523-0D9F-DA4A-B8BA-1418516B6060}"/>
              </a:ext>
            </a:extLst>
          </p:cNvPr>
          <p:cNvSpPr txBox="1"/>
          <p:nvPr userDrawn="1"/>
        </p:nvSpPr>
        <p:spPr>
          <a:xfrm>
            <a:off x="9437077" y="1536917"/>
            <a:ext cx="2626681" cy="369332"/>
          </a:xfrm>
          <a:prstGeom prst="rect">
            <a:avLst/>
          </a:prstGeom>
          <a:noFill/>
        </p:spPr>
        <p:txBody>
          <a:bodyPr wrap="none" rtlCol="0">
            <a:spAutoFit/>
          </a:bodyPr>
          <a:lstStyle/>
          <a:p>
            <a:r>
              <a:rPr lang="en-US" i="1" dirty="0"/>
              <a:t>Opportunities beyond risk</a:t>
            </a:r>
          </a:p>
        </p:txBody>
      </p:sp>
      <p:pic>
        <p:nvPicPr>
          <p:cNvPr id="9" name="Picture 8">
            <a:extLst>
              <a:ext uri="{FF2B5EF4-FFF2-40B4-BE49-F238E27FC236}">
                <a16:creationId xmlns:a16="http://schemas.microsoft.com/office/drawing/2014/main" id="{54D39C85-9663-EF4D-AB36-049FB83ACAFD}"/>
              </a:ext>
            </a:extLst>
          </p:cNvPr>
          <p:cNvPicPr>
            <a:picLocks noChangeAspect="1"/>
          </p:cNvPicPr>
          <p:nvPr userDrawn="1"/>
        </p:nvPicPr>
        <p:blipFill rotWithShape="1">
          <a:blip r:embed="rId2"/>
          <a:srcRect l="9674" t="11720" r="8788" b="17640"/>
          <a:stretch/>
        </p:blipFill>
        <p:spPr>
          <a:xfrm>
            <a:off x="9888770" y="136525"/>
            <a:ext cx="1723293" cy="1492983"/>
          </a:xfrm>
          <a:prstGeom prst="rect">
            <a:avLst/>
          </a:prstGeom>
        </p:spPr>
      </p:pic>
    </p:spTree>
    <p:extLst>
      <p:ext uri="{BB962C8B-B14F-4D97-AF65-F5344CB8AC3E}">
        <p14:creationId xmlns:p14="http://schemas.microsoft.com/office/powerpoint/2010/main" val="391872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F50B-2E93-E042-91A9-F9F83EA750F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030325A-51ED-D341-88A7-F06420400A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D05989-E19D-254A-9597-3EFCA94480E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7F9EF1A-B350-7C44-A7BB-8A30944FB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844ED-B801-7947-B3FA-DEA7B985B553}"/>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spTree>
    <p:extLst>
      <p:ext uri="{BB962C8B-B14F-4D97-AF65-F5344CB8AC3E}">
        <p14:creationId xmlns:p14="http://schemas.microsoft.com/office/powerpoint/2010/main" val="277290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11EAA-470E-6E4E-84BD-05B0DB59F3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C840EC-184C-E242-9E15-ACBCE68688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2EAFC4-8175-A848-84C5-E530985BAA7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081EF58-17AD-F44F-836B-FBB130392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A838C-0AF1-224F-A859-6E0439AC62BC}"/>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spTree>
    <p:extLst>
      <p:ext uri="{BB962C8B-B14F-4D97-AF65-F5344CB8AC3E}">
        <p14:creationId xmlns:p14="http://schemas.microsoft.com/office/powerpoint/2010/main" val="133108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A picture containing airplane&#10;&#10;Description automatically generated">
            <a:extLst>
              <a:ext uri="{FF2B5EF4-FFF2-40B4-BE49-F238E27FC236}">
                <a16:creationId xmlns:a16="http://schemas.microsoft.com/office/drawing/2014/main" id="{23188009-0244-5143-8F31-5AC45A9B0E78}"/>
              </a:ext>
            </a:extLst>
          </p:cNvPr>
          <p:cNvPicPr>
            <a:picLocks noChangeAspect="1"/>
          </p:cNvPicPr>
          <p:nvPr userDrawn="1"/>
        </p:nvPicPr>
        <p:blipFill rotWithShape="1">
          <a:blip r:embed="rId2">
            <a:alphaModFix amt="15000"/>
          </a:blip>
          <a:srcRect l="31496" t="25598" r="31178" b="25821"/>
          <a:stretch/>
        </p:blipFill>
        <p:spPr>
          <a:xfrm>
            <a:off x="0" y="134912"/>
            <a:ext cx="4848812" cy="6310858"/>
          </a:xfrm>
          <a:prstGeom prst="rect">
            <a:avLst/>
          </a:prstGeom>
        </p:spPr>
      </p:pic>
      <p:sp>
        <p:nvSpPr>
          <p:cNvPr id="2" name="Title 1">
            <a:extLst>
              <a:ext uri="{FF2B5EF4-FFF2-40B4-BE49-F238E27FC236}">
                <a16:creationId xmlns:a16="http://schemas.microsoft.com/office/drawing/2014/main" id="{4EB30064-48CC-D847-83C3-E1EDC6D4904B}"/>
              </a:ext>
            </a:extLst>
          </p:cNvPr>
          <p:cNvSpPr>
            <a:spLocks noGrp="1"/>
          </p:cNvSpPr>
          <p:nvPr>
            <p:ph type="title"/>
          </p:nvPr>
        </p:nvSpPr>
        <p:spPr>
          <a:xfrm>
            <a:off x="1952368" y="387428"/>
            <a:ext cx="8697047" cy="907531"/>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C0CAA9-357E-3144-A716-06B22F0753D9}"/>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391002AE-D971-684C-93E1-6B0CC34F4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BBABD-35D5-364D-8241-93323AB189F9}"/>
              </a:ext>
            </a:extLst>
          </p:cNvPr>
          <p:cNvSpPr>
            <a:spLocks noGrp="1"/>
          </p:cNvSpPr>
          <p:nvPr>
            <p:ph type="sldNum" sz="quarter" idx="12"/>
          </p:nvPr>
        </p:nvSpPr>
        <p:spPr>
          <a:xfrm>
            <a:off x="10942983" y="6356350"/>
            <a:ext cx="410816" cy="365125"/>
          </a:xfrm>
          <a:prstGeom prst="rect">
            <a:avLst/>
          </a:prstGeom>
        </p:spPr>
        <p:txBody>
          <a:bodyPr/>
          <a:lstStyle/>
          <a:p>
            <a:fld id="{0C65BF96-6A3A-2546-84F5-25B03130EBC3}" type="slidenum">
              <a:rPr lang="en-US" smtClean="0"/>
              <a:t>‹#›</a:t>
            </a:fld>
            <a:endParaRPr lang="en-US"/>
          </a:p>
        </p:txBody>
      </p:sp>
      <p:cxnSp>
        <p:nvCxnSpPr>
          <p:cNvPr id="7" name="Google Shape;87;p15">
            <a:extLst>
              <a:ext uri="{FF2B5EF4-FFF2-40B4-BE49-F238E27FC236}">
                <a16:creationId xmlns:a16="http://schemas.microsoft.com/office/drawing/2014/main" id="{C332B051-E87C-DF46-B1BA-CEEF070EE47A}"/>
              </a:ext>
            </a:extLst>
          </p:cNvPr>
          <p:cNvCxnSpPr>
            <a:cxnSpLocks/>
          </p:cNvCxnSpPr>
          <p:nvPr userDrawn="1"/>
        </p:nvCxnSpPr>
        <p:spPr>
          <a:xfrm>
            <a:off x="0" y="1430796"/>
            <a:ext cx="12192000" cy="860"/>
          </a:xfrm>
          <a:prstGeom prst="straightConnector1">
            <a:avLst/>
          </a:prstGeom>
          <a:noFill/>
          <a:ln w="19050" cap="flat" cmpd="sng">
            <a:solidFill>
              <a:srgbClr val="4020C6"/>
            </a:solidFill>
            <a:prstDash val="solid"/>
            <a:round/>
            <a:headEnd type="none" w="med" len="med"/>
            <a:tailEnd type="none" w="med" len="med"/>
          </a:ln>
        </p:spPr>
      </p:cxnSp>
      <p:pic>
        <p:nvPicPr>
          <p:cNvPr id="8" name="Picture 7">
            <a:extLst>
              <a:ext uri="{FF2B5EF4-FFF2-40B4-BE49-F238E27FC236}">
                <a16:creationId xmlns:a16="http://schemas.microsoft.com/office/drawing/2014/main" id="{44C83416-CE6B-BA4E-9A42-1261DBA9636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28542"/>
            <a:ext cx="1279920" cy="1108865"/>
          </a:xfrm>
          <a:prstGeom prst="rect">
            <a:avLst/>
          </a:prstGeom>
        </p:spPr>
      </p:pic>
    </p:spTree>
    <p:extLst>
      <p:ext uri="{BB962C8B-B14F-4D97-AF65-F5344CB8AC3E}">
        <p14:creationId xmlns:p14="http://schemas.microsoft.com/office/powerpoint/2010/main" val="165272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F0B8-9D1B-C14F-9830-CF0F38427B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19DCF6-BCB6-BA4B-9CB7-232E1DABA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9A568C4E-324E-CF41-B671-46012C103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912C6-C7F0-2543-B7C1-9D2A957AA270}"/>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pic>
        <p:nvPicPr>
          <p:cNvPr id="7" name="Picture 6">
            <a:extLst>
              <a:ext uri="{FF2B5EF4-FFF2-40B4-BE49-F238E27FC236}">
                <a16:creationId xmlns:a16="http://schemas.microsoft.com/office/drawing/2014/main" id="{CF0EB6B1-0A19-EE48-9F4E-32A2C2623E0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8542"/>
            <a:ext cx="1279920" cy="1108865"/>
          </a:xfrm>
          <a:prstGeom prst="rect">
            <a:avLst/>
          </a:prstGeom>
        </p:spPr>
      </p:pic>
    </p:spTree>
    <p:extLst>
      <p:ext uri="{BB962C8B-B14F-4D97-AF65-F5344CB8AC3E}">
        <p14:creationId xmlns:p14="http://schemas.microsoft.com/office/powerpoint/2010/main" val="37170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7648-EB40-6347-9B0E-6CA2517ACC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8A4BD7-E2F5-CD4F-9685-DFC186F953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3BA9D48-F27A-1C4C-90D1-481822A9E9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B7BED81E-1788-E943-B3E5-8119FC1B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8B91D-1782-0C4A-8B89-FB629C9AFC08}"/>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spTree>
    <p:extLst>
      <p:ext uri="{BB962C8B-B14F-4D97-AF65-F5344CB8AC3E}">
        <p14:creationId xmlns:p14="http://schemas.microsoft.com/office/powerpoint/2010/main" val="249943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FC3B-EB2B-1C4A-8ABD-E8608FC3F17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9FFBFE-90A2-CE46-97EB-19C4CAC76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CF9282-B82F-094E-B0E3-04B6454553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A98B5F-3CF3-3A45-88EE-B30AD897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E465DE-45FB-5C4B-A0D3-6FD282C1FCB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D6923A92-9B81-9C4C-920D-F42AFE69D2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8ACD3-81BC-0C45-89DF-E74326F39BCA}"/>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spTree>
    <p:extLst>
      <p:ext uri="{BB962C8B-B14F-4D97-AF65-F5344CB8AC3E}">
        <p14:creationId xmlns:p14="http://schemas.microsoft.com/office/powerpoint/2010/main" val="354503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778-0F8C-E24C-BC60-993FF0DFF5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9F6A28-070A-D149-A29A-4B63C47FA02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C698664-A0B1-E04D-B64E-71A703294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5310-4B25-F44A-9093-A8DADBF7998E}"/>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spTree>
    <p:extLst>
      <p:ext uri="{BB962C8B-B14F-4D97-AF65-F5344CB8AC3E}">
        <p14:creationId xmlns:p14="http://schemas.microsoft.com/office/powerpoint/2010/main" val="312710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320C3-5894-BE4A-A850-DD27B675D0E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9EDB4C4B-6FE8-504D-AA49-C728C41A5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83A7D5-BC6A-D44E-891A-9F8800F23F49}"/>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pic>
        <p:nvPicPr>
          <p:cNvPr id="5" name="Picture 4">
            <a:extLst>
              <a:ext uri="{FF2B5EF4-FFF2-40B4-BE49-F238E27FC236}">
                <a16:creationId xmlns:a16="http://schemas.microsoft.com/office/drawing/2014/main" id="{C56DEF8C-8A82-8B48-80D6-43AABD30283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8542"/>
            <a:ext cx="1279920" cy="1108865"/>
          </a:xfrm>
          <a:prstGeom prst="rect">
            <a:avLst/>
          </a:prstGeom>
        </p:spPr>
      </p:pic>
    </p:spTree>
    <p:extLst>
      <p:ext uri="{BB962C8B-B14F-4D97-AF65-F5344CB8AC3E}">
        <p14:creationId xmlns:p14="http://schemas.microsoft.com/office/powerpoint/2010/main" val="75891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61F4-AAC2-5B46-820F-6D16CD7262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970D21-0E2E-6E41-9EF3-EA55AABC7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C138F33-5764-3947-B323-EFF5A40EF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172A33-A492-F340-B5BE-930481A3B3B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B909263-51C8-C34C-8D42-2C0CE6378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65C5B-6A31-394F-808B-594F63EFB418}"/>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spTree>
    <p:extLst>
      <p:ext uri="{BB962C8B-B14F-4D97-AF65-F5344CB8AC3E}">
        <p14:creationId xmlns:p14="http://schemas.microsoft.com/office/powerpoint/2010/main" val="266519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A082-032B-374C-931A-7283550A1B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4D4EFE7-64E9-0A45-8014-6BDF7027F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968944-56BF-D646-9E19-5925B865E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C98EE4-D5A7-C640-A469-94F591CAF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377AB60-095D-1B4D-A475-CEC9B6800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06CFD-3445-3044-92F4-4379D1C9BC3C}"/>
              </a:ext>
            </a:extLst>
          </p:cNvPr>
          <p:cNvSpPr>
            <a:spLocks noGrp="1"/>
          </p:cNvSpPr>
          <p:nvPr>
            <p:ph type="sldNum" sz="quarter" idx="12"/>
          </p:nvPr>
        </p:nvSpPr>
        <p:spPr>
          <a:xfrm>
            <a:off x="10952922" y="6356350"/>
            <a:ext cx="400877" cy="365125"/>
          </a:xfrm>
          <a:prstGeom prst="rect">
            <a:avLst/>
          </a:prstGeom>
        </p:spPr>
        <p:txBody>
          <a:bodyPr/>
          <a:lstStyle/>
          <a:p>
            <a:fld id="{0C65BF96-6A3A-2546-84F5-25B03130EBC3}" type="slidenum">
              <a:rPr lang="en-US" smtClean="0"/>
              <a:t>‹#›</a:t>
            </a:fld>
            <a:endParaRPr lang="en-US"/>
          </a:p>
        </p:txBody>
      </p:sp>
    </p:spTree>
    <p:extLst>
      <p:ext uri="{BB962C8B-B14F-4D97-AF65-F5344CB8AC3E}">
        <p14:creationId xmlns:p14="http://schemas.microsoft.com/office/powerpoint/2010/main" val="413841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D5B57-FEEB-0A45-ACC2-B7F91CBEEF79}"/>
              </a:ext>
            </a:extLst>
          </p:cNvPr>
          <p:cNvSpPr>
            <a:spLocks noGrp="1"/>
          </p:cNvSpPr>
          <p:nvPr>
            <p:ph type="title"/>
          </p:nvPr>
        </p:nvSpPr>
        <p:spPr>
          <a:xfrm>
            <a:off x="838200" y="365125"/>
            <a:ext cx="10515600" cy="90753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F912F25-11F1-9641-9F25-FE71E7A9B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F2A16E9E-994C-2B42-84B9-7A96F2749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36F81-FE70-A047-B69D-ABC6111AA728}"/>
              </a:ext>
            </a:extLst>
          </p:cNvPr>
          <p:cNvSpPr>
            <a:spLocks noGrp="1"/>
          </p:cNvSpPr>
          <p:nvPr>
            <p:ph type="sldNum" sz="quarter" idx="4"/>
          </p:nvPr>
        </p:nvSpPr>
        <p:spPr>
          <a:xfrm>
            <a:off x="10952922" y="6356350"/>
            <a:ext cx="4008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5BF96-6A3A-2546-84F5-25B03130EBC3}" type="slidenum">
              <a:rPr lang="en-US" smtClean="0"/>
              <a:t>‹#›</a:t>
            </a:fld>
            <a:endParaRPr lang="en-US" dirty="0"/>
          </a:p>
        </p:txBody>
      </p:sp>
      <p:cxnSp>
        <p:nvCxnSpPr>
          <p:cNvPr id="8" name="Google Shape;87;p15">
            <a:extLst>
              <a:ext uri="{FF2B5EF4-FFF2-40B4-BE49-F238E27FC236}">
                <a16:creationId xmlns:a16="http://schemas.microsoft.com/office/drawing/2014/main" id="{21209ED1-10C6-3643-A3C8-CCB4CC75124A}"/>
              </a:ext>
            </a:extLst>
          </p:cNvPr>
          <p:cNvCxnSpPr>
            <a:cxnSpLocks/>
            <a:endCxn id="6" idx="1"/>
          </p:cNvCxnSpPr>
          <p:nvPr userDrawn="1"/>
        </p:nvCxnSpPr>
        <p:spPr>
          <a:xfrm flipV="1">
            <a:off x="3481137" y="6538913"/>
            <a:ext cx="7471785" cy="20702"/>
          </a:xfrm>
          <a:prstGeom prst="straightConnector1">
            <a:avLst/>
          </a:prstGeom>
          <a:noFill/>
          <a:ln w="9525" cap="flat" cmpd="sng">
            <a:solidFill>
              <a:srgbClr val="4020C6"/>
            </a:solidFill>
            <a:prstDash val="solid"/>
            <a:round/>
            <a:headEnd type="none" w="med" len="med"/>
            <a:tailEnd type="none" w="med" len="med"/>
          </a:ln>
        </p:spPr>
      </p:cxnSp>
      <p:sp>
        <p:nvSpPr>
          <p:cNvPr id="9" name="TextBox 8">
            <a:extLst>
              <a:ext uri="{FF2B5EF4-FFF2-40B4-BE49-F238E27FC236}">
                <a16:creationId xmlns:a16="http://schemas.microsoft.com/office/drawing/2014/main" id="{01AED60C-CE91-454D-8DD8-B17FD371FE2B}"/>
              </a:ext>
            </a:extLst>
          </p:cNvPr>
          <p:cNvSpPr txBox="1"/>
          <p:nvPr userDrawn="1"/>
        </p:nvSpPr>
        <p:spPr>
          <a:xfrm>
            <a:off x="1487558" y="6421116"/>
            <a:ext cx="1806007" cy="276999"/>
          </a:xfrm>
          <a:prstGeom prst="rect">
            <a:avLst/>
          </a:prstGeom>
          <a:noFill/>
        </p:spPr>
        <p:txBody>
          <a:bodyPr wrap="none" rtlCol="0">
            <a:spAutoFit/>
          </a:bodyPr>
          <a:lstStyle/>
          <a:p>
            <a:r>
              <a:rPr lang="en-US" sz="1200" b="0" i="0" u="none" strike="noStrike" cap="none" dirty="0">
                <a:solidFill>
                  <a:srgbClr val="434343"/>
                </a:solidFill>
                <a:latin typeface="Raleway Thin"/>
                <a:sym typeface="Arial"/>
              </a:rPr>
              <a:t>Opportunities beyond risk</a:t>
            </a:r>
          </a:p>
        </p:txBody>
      </p:sp>
      <p:cxnSp>
        <p:nvCxnSpPr>
          <p:cNvPr id="10" name="Google Shape;87;p15">
            <a:extLst>
              <a:ext uri="{FF2B5EF4-FFF2-40B4-BE49-F238E27FC236}">
                <a16:creationId xmlns:a16="http://schemas.microsoft.com/office/drawing/2014/main" id="{021B323E-58E9-7642-BEFA-9375DC74F4B9}"/>
              </a:ext>
            </a:extLst>
          </p:cNvPr>
          <p:cNvCxnSpPr>
            <a:cxnSpLocks/>
            <a:endCxn id="9" idx="1"/>
          </p:cNvCxnSpPr>
          <p:nvPr userDrawn="1"/>
        </p:nvCxnSpPr>
        <p:spPr>
          <a:xfrm>
            <a:off x="0" y="6559615"/>
            <a:ext cx="1487558" cy="1"/>
          </a:xfrm>
          <a:prstGeom prst="straightConnector1">
            <a:avLst/>
          </a:prstGeom>
          <a:noFill/>
          <a:ln w="9525" cap="flat" cmpd="sng">
            <a:solidFill>
              <a:srgbClr val="4020C6"/>
            </a:solidFill>
            <a:prstDash val="solid"/>
            <a:round/>
            <a:headEnd type="none" w="med" len="med"/>
            <a:tailEnd type="none" w="med" len="med"/>
          </a:ln>
        </p:spPr>
      </p:cxnSp>
      <p:cxnSp>
        <p:nvCxnSpPr>
          <p:cNvPr id="14" name="Google Shape;87;p15">
            <a:extLst>
              <a:ext uri="{FF2B5EF4-FFF2-40B4-BE49-F238E27FC236}">
                <a16:creationId xmlns:a16="http://schemas.microsoft.com/office/drawing/2014/main" id="{D06C90F8-6F46-8C40-9E5A-51AE2008B533}"/>
              </a:ext>
            </a:extLst>
          </p:cNvPr>
          <p:cNvCxnSpPr>
            <a:cxnSpLocks/>
            <a:stCxn id="6" idx="3"/>
          </p:cNvCxnSpPr>
          <p:nvPr userDrawn="1"/>
        </p:nvCxnSpPr>
        <p:spPr>
          <a:xfrm>
            <a:off x="11353799" y="6538913"/>
            <a:ext cx="838201" cy="0"/>
          </a:xfrm>
          <a:prstGeom prst="straightConnector1">
            <a:avLst/>
          </a:prstGeom>
          <a:noFill/>
          <a:ln w="9525" cap="flat" cmpd="sng">
            <a:solidFill>
              <a:srgbClr val="4020C6"/>
            </a:solidFill>
            <a:prstDash val="solid"/>
            <a:round/>
            <a:headEnd type="none" w="med" len="med"/>
            <a:tailEnd type="none" w="med" len="med"/>
          </a:ln>
        </p:spPr>
      </p:cxnSp>
    </p:spTree>
    <p:extLst>
      <p:ext uri="{BB962C8B-B14F-4D97-AF65-F5344CB8AC3E}">
        <p14:creationId xmlns:p14="http://schemas.microsoft.com/office/powerpoint/2010/main" val="20687213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eter.webb@beyondrisk.co.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3A07-19A9-5242-998D-C9B3D4C34050}"/>
              </a:ext>
            </a:extLst>
          </p:cNvPr>
          <p:cNvSpPr>
            <a:spLocks noGrp="1"/>
          </p:cNvSpPr>
          <p:nvPr>
            <p:ph type="ctrTitle"/>
          </p:nvPr>
        </p:nvSpPr>
        <p:spPr>
          <a:xfrm>
            <a:off x="1524000" y="2173574"/>
            <a:ext cx="9144000" cy="1336389"/>
          </a:xfrm>
        </p:spPr>
        <p:txBody>
          <a:bodyPr>
            <a:noAutofit/>
          </a:bodyPr>
          <a:lstStyle/>
          <a:p>
            <a:r>
              <a:rPr lang="en-GB" sz="2800" b="1" dirty="0"/>
              <a:t>Safe plant reinstatement following intrusive work; new Energy Institute guidance </a:t>
            </a:r>
            <a:endParaRPr lang="en-US" sz="2800" dirty="0"/>
          </a:p>
        </p:txBody>
      </p:sp>
      <p:sp>
        <p:nvSpPr>
          <p:cNvPr id="3" name="Subtitle 2">
            <a:extLst>
              <a:ext uri="{FF2B5EF4-FFF2-40B4-BE49-F238E27FC236}">
                <a16:creationId xmlns:a16="http://schemas.microsoft.com/office/drawing/2014/main" id="{99EC43BB-B7D1-6449-8C8C-A1F3342A3942}"/>
              </a:ext>
            </a:extLst>
          </p:cNvPr>
          <p:cNvSpPr>
            <a:spLocks noGrp="1"/>
          </p:cNvSpPr>
          <p:nvPr>
            <p:ph type="subTitle" idx="1"/>
          </p:nvPr>
        </p:nvSpPr>
        <p:spPr>
          <a:xfrm>
            <a:off x="1524000" y="3602037"/>
            <a:ext cx="9144000" cy="1114341"/>
          </a:xfrm>
        </p:spPr>
        <p:txBody>
          <a:bodyPr>
            <a:normAutofit fontScale="92500" lnSpcReduction="10000"/>
          </a:bodyPr>
          <a:lstStyle/>
          <a:p>
            <a:r>
              <a:rPr lang="en-US" dirty="0"/>
              <a:t>Peter Webb</a:t>
            </a:r>
          </a:p>
          <a:p>
            <a:r>
              <a:rPr lang="en-US" sz="1900" dirty="0"/>
              <a:t>Director, Beyond Risk Limited</a:t>
            </a:r>
          </a:p>
          <a:p>
            <a:r>
              <a:rPr lang="en-US" sz="1900" u="sng" dirty="0" err="1">
                <a:solidFill>
                  <a:srgbClr val="00B0F0"/>
                </a:solidFill>
              </a:rPr>
              <a:t>Peter.Webb@beyondrisk.co.uk</a:t>
            </a:r>
            <a:endParaRPr lang="en-US" sz="1900" u="sng" dirty="0">
              <a:solidFill>
                <a:srgbClr val="00B0F0"/>
              </a:solidFill>
            </a:endParaRPr>
          </a:p>
        </p:txBody>
      </p:sp>
      <p:sp>
        <p:nvSpPr>
          <p:cNvPr id="4" name="Footer Placeholder 3">
            <a:extLst>
              <a:ext uri="{FF2B5EF4-FFF2-40B4-BE49-F238E27FC236}">
                <a16:creationId xmlns:a16="http://schemas.microsoft.com/office/drawing/2014/main" id="{BDB1A59D-97A0-2342-B8B6-13A8771DF5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91BFB9-6255-6B4F-BE45-1AE91D7A50AD}"/>
              </a:ext>
            </a:extLst>
          </p:cNvPr>
          <p:cNvSpPr>
            <a:spLocks noGrp="1"/>
          </p:cNvSpPr>
          <p:nvPr>
            <p:ph type="sldNum" sz="quarter" idx="12"/>
          </p:nvPr>
        </p:nvSpPr>
        <p:spPr/>
        <p:txBody>
          <a:bodyPr/>
          <a:lstStyle/>
          <a:p>
            <a:fld id="{0C65BF96-6A3A-2546-84F5-25B03130EBC3}" type="slidenum">
              <a:rPr lang="en-US" smtClean="0"/>
              <a:t>1</a:t>
            </a:fld>
            <a:endParaRPr lang="en-US" dirty="0"/>
          </a:p>
        </p:txBody>
      </p:sp>
    </p:spTree>
    <p:extLst>
      <p:ext uri="{BB962C8B-B14F-4D97-AF65-F5344CB8AC3E}">
        <p14:creationId xmlns:p14="http://schemas.microsoft.com/office/powerpoint/2010/main" val="175394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DB35-3A59-5B73-4238-E303C4A79FD1}"/>
              </a:ext>
            </a:extLst>
          </p:cNvPr>
          <p:cNvSpPr>
            <a:spLocks noGrp="1"/>
          </p:cNvSpPr>
          <p:nvPr>
            <p:ph type="title"/>
          </p:nvPr>
        </p:nvSpPr>
        <p:spPr/>
        <p:txBody>
          <a:bodyPr>
            <a:normAutofit fontScale="90000"/>
          </a:bodyPr>
          <a:lstStyle/>
          <a:p>
            <a:r>
              <a:rPr lang="en-US" dirty="0"/>
              <a:t>Safe Plant Reinstatement Process within a Management System</a:t>
            </a:r>
          </a:p>
        </p:txBody>
      </p:sp>
      <p:sp>
        <p:nvSpPr>
          <p:cNvPr id="3" name="Content Placeholder 2">
            <a:extLst>
              <a:ext uri="{FF2B5EF4-FFF2-40B4-BE49-F238E27FC236}">
                <a16:creationId xmlns:a16="http://schemas.microsoft.com/office/drawing/2014/main" id="{8F969F02-2310-C485-25E6-6FCA2B910BE7}"/>
              </a:ext>
            </a:extLst>
          </p:cNvPr>
          <p:cNvSpPr>
            <a:spLocks noGrp="1"/>
          </p:cNvSpPr>
          <p:nvPr>
            <p:ph idx="1"/>
          </p:nvPr>
        </p:nvSpPr>
        <p:spPr/>
        <p:txBody>
          <a:bodyPr/>
          <a:lstStyle/>
          <a:p>
            <a:r>
              <a:rPr lang="en-US" dirty="0"/>
              <a:t>A systems approach can help to ensure safe plant reinstatement.</a:t>
            </a:r>
          </a:p>
          <a:p>
            <a:r>
              <a:rPr lang="en-US" dirty="0"/>
              <a:t>References the headings of ISO 45001, for example</a:t>
            </a:r>
          </a:p>
          <a:p>
            <a:r>
              <a:rPr lang="en-US" i="1" dirty="0" err="1"/>
              <a:t>Organisational</a:t>
            </a:r>
            <a:r>
              <a:rPr lang="en-US" i="1" dirty="0"/>
              <a:t> Roles, Responsibilities and Authorities - </a:t>
            </a:r>
            <a:r>
              <a:rPr lang="en-US" dirty="0"/>
              <a:t>assigned and communicated</a:t>
            </a:r>
          </a:p>
          <a:p>
            <a:r>
              <a:rPr lang="en-US" i="1" dirty="0"/>
              <a:t>Hazard Identification and Risk Assessment </a:t>
            </a:r>
          </a:p>
        </p:txBody>
      </p:sp>
      <p:sp>
        <p:nvSpPr>
          <p:cNvPr id="4" name="Footer Placeholder 3">
            <a:extLst>
              <a:ext uri="{FF2B5EF4-FFF2-40B4-BE49-F238E27FC236}">
                <a16:creationId xmlns:a16="http://schemas.microsoft.com/office/drawing/2014/main" id="{A79BB738-ABF8-0C65-2EB9-225910A47F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F35A4-5AA3-909A-2811-4E6003E5F4AE}"/>
              </a:ext>
            </a:extLst>
          </p:cNvPr>
          <p:cNvSpPr>
            <a:spLocks noGrp="1"/>
          </p:cNvSpPr>
          <p:nvPr>
            <p:ph type="sldNum" sz="quarter" idx="12"/>
          </p:nvPr>
        </p:nvSpPr>
        <p:spPr/>
        <p:txBody>
          <a:bodyPr/>
          <a:lstStyle/>
          <a:p>
            <a:fld id="{0C65BF96-6A3A-2546-84F5-25B03130EBC3}" type="slidenum">
              <a:rPr lang="en-US" smtClean="0"/>
              <a:t>10</a:t>
            </a:fld>
            <a:endParaRPr lang="en-US"/>
          </a:p>
        </p:txBody>
      </p:sp>
      <p:sp>
        <p:nvSpPr>
          <p:cNvPr id="7" name="TextBox 6">
            <a:extLst>
              <a:ext uri="{FF2B5EF4-FFF2-40B4-BE49-F238E27FC236}">
                <a16:creationId xmlns:a16="http://schemas.microsoft.com/office/drawing/2014/main" id="{91916361-79BA-778F-A7C3-803BEAE90BB0}"/>
              </a:ext>
            </a:extLst>
          </p:cNvPr>
          <p:cNvSpPr txBox="1"/>
          <p:nvPr/>
        </p:nvSpPr>
        <p:spPr>
          <a:xfrm>
            <a:off x="9856482" y="6045804"/>
            <a:ext cx="824265" cy="276999"/>
          </a:xfrm>
          <a:prstGeom prst="rect">
            <a:avLst/>
          </a:prstGeom>
          <a:noFill/>
        </p:spPr>
        <p:txBody>
          <a:bodyPr wrap="none" rtlCol="0">
            <a:spAutoFit/>
          </a:bodyPr>
          <a:lstStyle/>
          <a:p>
            <a:r>
              <a:rPr lang="en-US" sz="1200" dirty="0"/>
              <a:t>ISO 45001</a:t>
            </a:r>
          </a:p>
        </p:txBody>
      </p:sp>
      <p:pic>
        <p:nvPicPr>
          <p:cNvPr id="8" name="Picture 7" descr="Diagram&#10;&#10;Description automatically generated">
            <a:extLst>
              <a:ext uri="{FF2B5EF4-FFF2-40B4-BE49-F238E27FC236}">
                <a16:creationId xmlns:a16="http://schemas.microsoft.com/office/drawing/2014/main" id="{B6403C33-46C8-D2C7-FFF2-DAF77EA0E0E0}"/>
              </a:ext>
            </a:extLst>
          </p:cNvPr>
          <p:cNvPicPr>
            <a:picLocks noChangeAspect="1"/>
          </p:cNvPicPr>
          <p:nvPr/>
        </p:nvPicPr>
        <p:blipFill>
          <a:blip r:embed="rId3"/>
          <a:stretch>
            <a:fillRect/>
          </a:stretch>
        </p:blipFill>
        <p:spPr>
          <a:xfrm>
            <a:off x="4810835" y="4170375"/>
            <a:ext cx="1875429" cy="1875429"/>
          </a:xfrm>
          <a:prstGeom prst="rect">
            <a:avLst/>
          </a:prstGeom>
        </p:spPr>
      </p:pic>
    </p:spTree>
    <p:extLst>
      <p:ext uri="{BB962C8B-B14F-4D97-AF65-F5344CB8AC3E}">
        <p14:creationId xmlns:p14="http://schemas.microsoft.com/office/powerpoint/2010/main" val="40390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F2E9-850B-1C60-ADA0-18973308686B}"/>
              </a:ext>
            </a:extLst>
          </p:cNvPr>
          <p:cNvSpPr>
            <a:spLocks noGrp="1"/>
          </p:cNvSpPr>
          <p:nvPr>
            <p:ph type="title"/>
          </p:nvPr>
        </p:nvSpPr>
        <p:spPr/>
        <p:txBody>
          <a:bodyPr/>
          <a:lstStyle/>
          <a:p>
            <a:r>
              <a:rPr lang="en-US" dirty="0"/>
              <a:t>Leadership</a:t>
            </a:r>
          </a:p>
        </p:txBody>
      </p:sp>
      <p:sp>
        <p:nvSpPr>
          <p:cNvPr id="3" name="Content Placeholder 2">
            <a:extLst>
              <a:ext uri="{FF2B5EF4-FFF2-40B4-BE49-F238E27FC236}">
                <a16:creationId xmlns:a16="http://schemas.microsoft.com/office/drawing/2014/main" id="{63F8E73E-A8EB-11B8-7BD6-386454E0A342}"/>
              </a:ext>
            </a:extLst>
          </p:cNvPr>
          <p:cNvSpPr>
            <a:spLocks noGrp="1"/>
          </p:cNvSpPr>
          <p:nvPr>
            <p:ph idx="1"/>
          </p:nvPr>
        </p:nvSpPr>
        <p:spPr/>
        <p:txBody>
          <a:bodyPr/>
          <a:lstStyle/>
          <a:p>
            <a:r>
              <a:rPr lang="en-US" dirty="0"/>
              <a:t>HSE findings of systematic failures indicate the need for more than a few tweaks to management systems.</a:t>
            </a:r>
          </a:p>
          <a:p>
            <a:r>
              <a:rPr lang="en-US" dirty="0"/>
              <a:t>The necessary </a:t>
            </a:r>
            <a:r>
              <a:rPr lang="en-US" dirty="0" err="1"/>
              <a:t>organisational</a:t>
            </a:r>
            <a:r>
              <a:rPr lang="en-US" dirty="0"/>
              <a:t> and cultural changes require strong leadership.</a:t>
            </a:r>
          </a:p>
          <a:p>
            <a:r>
              <a:rPr lang="en-US" dirty="0"/>
              <a:t>Regulatory bodies and professional bodies have published expectations.</a:t>
            </a:r>
          </a:p>
          <a:p>
            <a:r>
              <a:rPr lang="en-US" dirty="0"/>
              <a:t>The guidance provides a leadership framework for reinstatement.</a:t>
            </a:r>
          </a:p>
        </p:txBody>
      </p:sp>
      <p:sp>
        <p:nvSpPr>
          <p:cNvPr id="4" name="Footer Placeholder 3">
            <a:extLst>
              <a:ext uri="{FF2B5EF4-FFF2-40B4-BE49-F238E27FC236}">
                <a16:creationId xmlns:a16="http://schemas.microsoft.com/office/drawing/2014/main" id="{1A54595B-DC99-8C42-D337-F554DDDB0C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13968A-F840-52F2-90AB-49548F9D3A45}"/>
              </a:ext>
            </a:extLst>
          </p:cNvPr>
          <p:cNvSpPr>
            <a:spLocks noGrp="1"/>
          </p:cNvSpPr>
          <p:nvPr>
            <p:ph type="sldNum" sz="quarter" idx="12"/>
          </p:nvPr>
        </p:nvSpPr>
        <p:spPr/>
        <p:txBody>
          <a:bodyPr/>
          <a:lstStyle/>
          <a:p>
            <a:fld id="{0C65BF96-6A3A-2546-84F5-25B03130EBC3}" type="slidenum">
              <a:rPr lang="en-US" smtClean="0"/>
              <a:t>11</a:t>
            </a:fld>
            <a:endParaRPr lang="en-US"/>
          </a:p>
        </p:txBody>
      </p:sp>
    </p:spTree>
    <p:extLst>
      <p:ext uri="{BB962C8B-B14F-4D97-AF65-F5344CB8AC3E}">
        <p14:creationId xmlns:p14="http://schemas.microsoft.com/office/powerpoint/2010/main" val="54122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E6DE-7537-E195-1B60-363B97C9D4E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BAD62591-CEBA-F48E-B35A-3A682BD0C6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1A20A5-C618-3F4B-4C8C-CC635727060E}"/>
              </a:ext>
            </a:extLst>
          </p:cNvPr>
          <p:cNvSpPr>
            <a:spLocks noGrp="1"/>
          </p:cNvSpPr>
          <p:nvPr>
            <p:ph type="sldNum" sz="quarter" idx="12"/>
          </p:nvPr>
        </p:nvSpPr>
        <p:spPr/>
        <p:txBody>
          <a:bodyPr/>
          <a:lstStyle/>
          <a:p>
            <a:fld id="{0C65BF96-6A3A-2546-84F5-25B03130EBC3}" type="slidenum">
              <a:rPr lang="en-US" smtClean="0"/>
              <a:t>12</a:t>
            </a:fld>
            <a:endParaRPr lang="en-US"/>
          </a:p>
        </p:txBody>
      </p:sp>
      <p:pic>
        <p:nvPicPr>
          <p:cNvPr id="9" name="Picture 8" descr="Icon&#10;&#10;Description automatically generated">
            <a:extLst>
              <a:ext uri="{FF2B5EF4-FFF2-40B4-BE49-F238E27FC236}">
                <a16:creationId xmlns:a16="http://schemas.microsoft.com/office/drawing/2014/main" id="{E6A1F699-E630-E8A9-3781-E00B8095FC94}"/>
              </a:ext>
            </a:extLst>
          </p:cNvPr>
          <p:cNvPicPr>
            <a:picLocks noChangeAspect="1"/>
          </p:cNvPicPr>
          <p:nvPr/>
        </p:nvPicPr>
        <p:blipFill>
          <a:blip r:embed="rId2"/>
          <a:stretch>
            <a:fillRect/>
          </a:stretch>
        </p:blipFill>
        <p:spPr>
          <a:xfrm>
            <a:off x="3722108" y="841193"/>
            <a:ext cx="5486400" cy="5486400"/>
          </a:xfrm>
          <a:prstGeom prst="rect">
            <a:avLst/>
          </a:prstGeom>
        </p:spPr>
      </p:pic>
      <p:sp>
        <p:nvSpPr>
          <p:cNvPr id="3" name="TextBox 2">
            <a:extLst>
              <a:ext uri="{FF2B5EF4-FFF2-40B4-BE49-F238E27FC236}">
                <a16:creationId xmlns:a16="http://schemas.microsoft.com/office/drawing/2014/main" id="{C1768A41-57F6-C688-FB84-E1A0099DA181}"/>
              </a:ext>
            </a:extLst>
          </p:cNvPr>
          <p:cNvSpPr txBox="1"/>
          <p:nvPr/>
        </p:nvSpPr>
        <p:spPr>
          <a:xfrm>
            <a:off x="4455614" y="5745757"/>
            <a:ext cx="3027495" cy="646331"/>
          </a:xfrm>
          <a:prstGeom prst="rect">
            <a:avLst/>
          </a:prstGeom>
          <a:noFill/>
        </p:spPr>
        <p:txBody>
          <a:bodyPr wrap="none" rtlCol="0">
            <a:spAutoFit/>
          </a:bodyPr>
          <a:lstStyle/>
          <a:p>
            <a:r>
              <a:rPr lang="en-US" dirty="0">
                <a:hlinkClick r:id="rId3"/>
              </a:rPr>
              <a:t>peter.webb@beyondrisk.co.uk</a:t>
            </a:r>
            <a:endParaRPr lang="en-US" dirty="0"/>
          </a:p>
          <a:p>
            <a:pPr algn="ctr"/>
            <a:r>
              <a:rPr lang="en-US" dirty="0"/>
              <a:t>0776 993 6457</a:t>
            </a:r>
          </a:p>
        </p:txBody>
      </p:sp>
    </p:spTree>
    <p:extLst>
      <p:ext uri="{BB962C8B-B14F-4D97-AF65-F5344CB8AC3E}">
        <p14:creationId xmlns:p14="http://schemas.microsoft.com/office/powerpoint/2010/main" val="414500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5E6F-0186-C64C-A18D-FF9E81E0141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D54D910-F0E8-0944-A072-2AC073F4D397}"/>
              </a:ext>
            </a:extLst>
          </p:cNvPr>
          <p:cNvSpPr>
            <a:spLocks noGrp="1"/>
          </p:cNvSpPr>
          <p:nvPr>
            <p:ph idx="1"/>
          </p:nvPr>
        </p:nvSpPr>
        <p:spPr/>
        <p:txBody>
          <a:bodyPr>
            <a:normAutofit/>
          </a:bodyPr>
          <a:lstStyle/>
          <a:p>
            <a:r>
              <a:rPr lang="en-US" dirty="0"/>
              <a:t>Introduction</a:t>
            </a:r>
          </a:p>
          <a:p>
            <a:r>
              <a:rPr lang="en-US" dirty="0"/>
              <a:t>Reinstatement within a Process for Managing Intrusive Work</a:t>
            </a:r>
          </a:p>
          <a:p>
            <a:r>
              <a:rPr lang="en-US" dirty="0"/>
              <a:t>Reinstatement Process</a:t>
            </a:r>
          </a:p>
          <a:p>
            <a:r>
              <a:rPr lang="en-US" dirty="0"/>
              <a:t>Managing the integrity of disturbed joints</a:t>
            </a:r>
          </a:p>
          <a:p>
            <a:r>
              <a:rPr lang="en-US" dirty="0"/>
              <a:t>Human Factors</a:t>
            </a:r>
          </a:p>
          <a:p>
            <a:r>
              <a:rPr lang="en-US" dirty="0"/>
              <a:t>Safe Plant Reinstatement Process within a Management System</a:t>
            </a:r>
          </a:p>
          <a:p>
            <a:r>
              <a:rPr lang="en-US" dirty="0"/>
              <a:t>Leadership</a:t>
            </a:r>
          </a:p>
          <a:p>
            <a:endParaRPr lang="en-US" dirty="0"/>
          </a:p>
          <a:p>
            <a:endParaRPr lang="en-US" dirty="0"/>
          </a:p>
        </p:txBody>
      </p:sp>
      <p:sp>
        <p:nvSpPr>
          <p:cNvPr id="4" name="Footer Placeholder 3">
            <a:extLst>
              <a:ext uri="{FF2B5EF4-FFF2-40B4-BE49-F238E27FC236}">
                <a16:creationId xmlns:a16="http://schemas.microsoft.com/office/drawing/2014/main" id="{F196C4E8-F1F1-124D-8853-8CD910145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C56F6-7E77-7B4E-94EE-BD54703AE8B3}"/>
              </a:ext>
            </a:extLst>
          </p:cNvPr>
          <p:cNvSpPr>
            <a:spLocks noGrp="1"/>
          </p:cNvSpPr>
          <p:nvPr>
            <p:ph type="sldNum" sz="quarter" idx="12"/>
          </p:nvPr>
        </p:nvSpPr>
        <p:spPr/>
        <p:txBody>
          <a:bodyPr/>
          <a:lstStyle/>
          <a:p>
            <a:fld id="{0C65BF96-6A3A-2546-84F5-25B03130EBC3}" type="slidenum">
              <a:rPr lang="en-US" smtClean="0"/>
              <a:t>2</a:t>
            </a:fld>
            <a:endParaRPr lang="en-US"/>
          </a:p>
        </p:txBody>
      </p:sp>
    </p:spTree>
    <p:extLst>
      <p:ext uri="{BB962C8B-B14F-4D97-AF65-F5344CB8AC3E}">
        <p14:creationId xmlns:p14="http://schemas.microsoft.com/office/powerpoint/2010/main" val="228417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97A3-1298-4443-06C4-CEDA863274A1}"/>
              </a:ext>
            </a:extLst>
          </p:cNvPr>
          <p:cNvSpPr>
            <a:spLocks noGrp="1"/>
          </p:cNvSpPr>
          <p:nvPr>
            <p:ph type="title"/>
          </p:nvPr>
        </p:nvSpPr>
        <p:spPr/>
        <p:txBody>
          <a:bodyPr/>
          <a:lstStyle/>
          <a:p>
            <a:r>
              <a:rPr lang="en-US" dirty="0"/>
              <a:t>Introduction</a:t>
            </a:r>
          </a:p>
        </p:txBody>
      </p:sp>
      <p:sp>
        <p:nvSpPr>
          <p:cNvPr id="4" name="Footer Placeholder 3">
            <a:extLst>
              <a:ext uri="{FF2B5EF4-FFF2-40B4-BE49-F238E27FC236}">
                <a16:creationId xmlns:a16="http://schemas.microsoft.com/office/drawing/2014/main" id="{9DED0972-4658-65F0-9974-18050E8F91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14E985-84B1-FE7C-A6DC-6EBDE8851B57}"/>
              </a:ext>
            </a:extLst>
          </p:cNvPr>
          <p:cNvSpPr>
            <a:spLocks noGrp="1"/>
          </p:cNvSpPr>
          <p:nvPr>
            <p:ph type="sldNum" sz="quarter" idx="12"/>
          </p:nvPr>
        </p:nvSpPr>
        <p:spPr/>
        <p:txBody>
          <a:bodyPr/>
          <a:lstStyle/>
          <a:p>
            <a:fld id="{0C65BF96-6A3A-2546-84F5-25B03130EBC3}" type="slidenum">
              <a:rPr lang="en-US" smtClean="0"/>
              <a:t>3</a:t>
            </a:fld>
            <a:endParaRPr lang="en-US"/>
          </a:p>
        </p:txBody>
      </p:sp>
      <p:pic>
        <p:nvPicPr>
          <p:cNvPr id="10" name="Content Placeholder 8" descr="A large oil rig in the ocean&#10;&#10;Description automatically generated with medium confidence">
            <a:extLst>
              <a:ext uri="{FF2B5EF4-FFF2-40B4-BE49-F238E27FC236}">
                <a16:creationId xmlns:a16="http://schemas.microsoft.com/office/drawing/2014/main" id="{72781CD1-C274-E584-E45E-D761180E0263}"/>
              </a:ext>
            </a:extLst>
          </p:cNvPr>
          <p:cNvPicPr>
            <a:picLocks noChangeAspect="1"/>
          </p:cNvPicPr>
          <p:nvPr/>
        </p:nvPicPr>
        <p:blipFill>
          <a:blip r:embed="rId3"/>
          <a:stretch>
            <a:fillRect/>
          </a:stretch>
        </p:blipFill>
        <p:spPr>
          <a:xfrm>
            <a:off x="4998563" y="3684825"/>
            <a:ext cx="4408687" cy="2936730"/>
          </a:xfrm>
          <a:prstGeom prst="rect">
            <a:avLst/>
          </a:prstGeom>
        </p:spPr>
      </p:pic>
      <p:sp>
        <p:nvSpPr>
          <p:cNvPr id="12" name="Content Placeholder 11">
            <a:extLst>
              <a:ext uri="{FF2B5EF4-FFF2-40B4-BE49-F238E27FC236}">
                <a16:creationId xmlns:a16="http://schemas.microsoft.com/office/drawing/2014/main" id="{B62C65A5-FE6E-0843-2BE6-43B48B52A78D}"/>
              </a:ext>
            </a:extLst>
          </p:cNvPr>
          <p:cNvSpPr>
            <a:spLocks noGrp="1"/>
          </p:cNvSpPr>
          <p:nvPr>
            <p:ph idx="1"/>
          </p:nvPr>
        </p:nvSpPr>
        <p:spPr>
          <a:xfrm>
            <a:off x="272567" y="1822856"/>
            <a:ext cx="5935579" cy="1521062"/>
          </a:xfrm>
        </p:spPr>
        <p:txBody>
          <a:bodyPr>
            <a:normAutofit lnSpcReduction="10000"/>
          </a:bodyPr>
          <a:lstStyle/>
          <a:p>
            <a:r>
              <a:rPr lang="en-US" dirty="0"/>
              <a:t>HSE UK Offshore Hydrocarbon Release Database:</a:t>
            </a:r>
          </a:p>
          <a:p>
            <a:pPr lvl="1"/>
            <a:r>
              <a:rPr lang="en-US" dirty="0"/>
              <a:t>2016 to 2020 7.5% of releases were during reinstatement</a:t>
            </a:r>
          </a:p>
        </p:txBody>
      </p:sp>
      <p:pic>
        <p:nvPicPr>
          <p:cNvPr id="13" name="Picture 12">
            <a:extLst>
              <a:ext uri="{FF2B5EF4-FFF2-40B4-BE49-F238E27FC236}">
                <a16:creationId xmlns:a16="http://schemas.microsoft.com/office/drawing/2014/main" id="{C1C732DE-5F2D-F32B-42E2-D8EA28B0D49A}"/>
              </a:ext>
            </a:extLst>
          </p:cNvPr>
          <p:cNvPicPr>
            <a:picLocks noChangeAspect="1"/>
          </p:cNvPicPr>
          <p:nvPr/>
        </p:nvPicPr>
        <p:blipFill>
          <a:blip r:embed="rId4"/>
          <a:stretch>
            <a:fillRect/>
          </a:stretch>
        </p:blipFill>
        <p:spPr>
          <a:xfrm>
            <a:off x="7274444" y="1635866"/>
            <a:ext cx="4302352" cy="2832329"/>
          </a:xfrm>
          <a:prstGeom prst="rect">
            <a:avLst/>
          </a:prstGeom>
        </p:spPr>
      </p:pic>
    </p:spTree>
    <p:extLst>
      <p:ext uri="{BB962C8B-B14F-4D97-AF65-F5344CB8AC3E}">
        <p14:creationId xmlns:p14="http://schemas.microsoft.com/office/powerpoint/2010/main" val="130044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1C2C-C782-E9F7-DB29-374B4810165B}"/>
              </a:ext>
            </a:extLst>
          </p:cNvPr>
          <p:cNvSpPr>
            <a:spLocks noGrp="1"/>
          </p:cNvSpPr>
          <p:nvPr>
            <p:ph type="title"/>
          </p:nvPr>
        </p:nvSpPr>
        <p:spPr/>
        <p:txBody>
          <a:bodyPr>
            <a:normAutofit fontScale="90000"/>
          </a:bodyPr>
          <a:lstStyle/>
          <a:p>
            <a:r>
              <a:rPr lang="en-US" dirty="0"/>
              <a:t>Reinstatement within a Process for Managing Intrusive Work</a:t>
            </a:r>
          </a:p>
        </p:txBody>
      </p:sp>
      <p:sp>
        <p:nvSpPr>
          <p:cNvPr id="3" name="Content Placeholder 2">
            <a:extLst>
              <a:ext uri="{FF2B5EF4-FFF2-40B4-BE49-F238E27FC236}">
                <a16:creationId xmlns:a16="http://schemas.microsoft.com/office/drawing/2014/main" id="{EC595105-D83B-D13F-EACA-B75B87E77B30}"/>
              </a:ext>
            </a:extLst>
          </p:cNvPr>
          <p:cNvSpPr>
            <a:spLocks noGrp="1"/>
          </p:cNvSpPr>
          <p:nvPr>
            <p:ph idx="1"/>
          </p:nvPr>
        </p:nvSpPr>
        <p:spPr>
          <a:xfrm>
            <a:off x="458037" y="1866732"/>
            <a:ext cx="8229600" cy="4351338"/>
          </a:xfrm>
        </p:spPr>
        <p:txBody>
          <a:bodyPr>
            <a:normAutofit fontScale="92500"/>
          </a:bodyPr>
          <a:lstStyle/>
          <a:p>
            <a:pPr marL="0" indent="0">
              <a:buNone/>
            </a:pPr>
            <a:r>
              <a:rPr lang="en-US" dirty="0"/>
              <a:t>1.	Hazard identification</a:t>
            </a:r>
          </a:p>
          <a:p>
            <a:pPr marL="0" indent="0">
              <a:buNone/>
            </a:pPr>
            <a:r>
              <a:rPr lang="en-US" dirty="0"/>
              <a:t>2.	Risk assessment and selection of isolation scheme</a:t>
            </a:r>
          </a:p>
          <a:p>
            <a:pPr marL="0" indent="0">
              <a:buNone/>
            </a:pPr>
            <a:r>
              <a:rPr lang="en-US" dirty="0"/>
              <a:t>3.	Planning and preparation of equipment</a:t>
            </a:r>
          </a:p>
          <a:p>
            <a:pPr marL="0" indent="0">
              <a:buNone/>
            </a:pPr>
            <a:r>
              <a:rPr lang="en-US" dirty="0"/>
              <a:t>4.	Installation of isolation</a:t>
            </a:r>
          </a:p>
          <a:p>
            <a:pPr marL="0" indent="0">
              <a:buNone/>
            </a:pPr>
            <a:r>
              <a:rPr lang="en-US" dirty="0"/>
              <a:t>5.	Draining, venting, purging and flushing</a:t>
            </a:r>
          </a:p>
          <a:p>
            <a:pPr marL="0" indent="0">
              <a:buNone/>
            </a:pPr>
            <a:r>
              <a:rPr lang="en-US" dirty="0"/>
              <a:t>6.	Testing and monitoring effectiveness of the isolation</a:t>
            </a:r>
          </a:p>
          <a:p>
            <a:pPr marL="0" indent="0">
              <a:buNone/>
            </a:pPr>
            <a:r>
              <a:rPr lang="en-US" dirty="0"/>
              <a:t>7.	Carrying out the intrusive activity</a:t>
            </a:r>
          </a:p>
          <a:p>
            <a:pPr marL="0" indent="0">
              <a:buNone/>
            </a:pPr>
            <a:r>
              <a:rPr lang="en-US" dirty="0"/>
              <a:t>8.	Reinstatement of the plant</a:t>
            </a:r>
          </a:p>
        </p:txBody>
      </p:sp>
      <p:sp>
        <p:nvSpPr>
          <p:cNvPr id="4" name="Footer Placeholder 3">
            <a:extLst>
              <a:ext uri="{FF2B5EF4-FFF2-40B4-BE49-F238E27FC236}">
                <a16:creationId xmlns:a16="http://schemas.microsoft.com/office/drawing/2014/main" id="{9EA70D5E-2203-A235-9603-2AC8F261A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CCD33-B1A9-1F95-1AA6-73A7D4E6B71C}"/>
              </a:ext>
            </a:extLst>
          </p:cNvPr>
          <p:cNvSpPr>
            <a:spLocks noGrp="1"/>
          </p:cNvSpPr>
          <p:nvPr>
            <p:ph type="sldNum" sz="quarter" idx="12"/>
          </p:nvPr>
        </p:nvSpPr>
        <p:spPr/>
        <p:txBody>
          <a:bodyPr/>
          <a:lstStyle/>
          <a:p>
            <a:fld id="{0C65BF96-6A3A-2546-84F5-25B03130EBC3}" type="slidenum">
              <a:rPr lang="en-US" smtClean="0"/>
              <a:t>4</a:t>
            </a:fld>
            <a:endParaRPr lang="en-US"/>
          </a:p>
        </p:txBody>
      </p:sp>
      <p:pic>
        <p:nvPicPr>
          <p:cNvPr id="6" name="Picture 5">
            <a:extLst>
              <a:ext uri="{FF2B5EF4-FFF2-40B4-BE49-F238E27FC236}">
                <a16:creationId xmlns:a16="http://schemas.microsoft.com/office/drawing/2014/main" id="{8FFDED3E-4F0A-3D67-1A97-4315EF223928}"/>
              </a:ext>
            </a:extLst>
          </p:cNvPr>
          <p:cNvPicPr>
            <a:picLocks noChangeAspect="1"/>
          </p:cNvPicPr>
          <p:nvPr/>
        </p:nvPicPr>
        <p:blipFill>
          <a:blip r:embed="rId3"/>
          <a:stretch>
            <a:fillRect/>
          </a:stretch>
        </p:blipFill>
        <p:spPr>
          <a:xfrm rot="604891">
            <a:off x="8979985" y="1927659"/>
            <a:ext cx="2590800" cy="3568700"/>
          </a:xfrm>
          <a:prstGeom prst="rect">
            <a:avLst/>
          </a:prstGeom>
        </p:spPr>
      </p:pic>
    </p:spTree>
    <p:extLst>
      <p:ext uri="{BB962C8B-B14F-4D97-AF65-F5344CB8AC3E}">
        <p14:creationId xmlns:p14="http://schemas.microsoft.com/office/powerpoint/2010/main" val="145851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79A7-C164-5C47-4F51-A7A7C6C7FCDE}"/>
              </a:ext>
            </a:extLst>
          </p:cNvPr>
          <p:cNvSpPr>
            <a:spLocks noGrp="1"/>
          </p:cNvSpPr>
          <p:nvPr>
            <p:ph type="title"/>
          </p:nvPr>
        </p:nvSpPr>
        <p:spPr/>
        <p:txBody>
          <a:bodyPr/>
          <a:lstStyle/>
          <a:p>
            <a:r>
              <a:rPr lang="en-US" dirty="0"/>
              <a:t>Reinstatement Process</a:t>
            </a:r>
          </a:p>
        </p:txBody>
      </p:sp>
      <p:sp>
        <p:nvSpPr>
          <p:cNvPr id="4" name="Footer Placeholder 3">
            <a:extLst>
              <a:ext uri="{FF2B5EF4-FFF2-40B4-BE49-F238E27FC236}">
                <a16:creationId xmlns:a16="http://schemas.microsoft.com/office/drawing/2014/main" id="{EA7AF280-92B9-2CF2-8B1B-5D374FAC25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0A007-BAD5-7919-C619-5129827B6521}"/>
              </a:ext>
            </a:extLst>
          </p:cNvPr>
          <p:cNvSpPr>
            <a:spLocks noGrp="1"/>
          </p:cNvSpPr>
          <p:nvPr>
            <p:ph type="sldNum" sz="quarter" idx="12"/>
          </p:nvPr>
        </p:nvSpPr>
        <p:spPr/>
        <p:txBody>
          <a:bodyPr/>
          <a:lstStyle/>
          <a:p>
            <a:fld id="{0C65BF96-6A3A-2546-84F5-25B03130EBC3}" type="slidenum">
              <a:rPr lang="en-US" smtClean="0"/>
              <a:t>5</a:t>
            </a:fld>
            <a:endParaRPr lang="en-US"/>
          </a:p>
        </p:txBody>
      </p:sp>
      <p:pic>
        <p:nvPicPr>
          <p:cNvPr id="6" name="Picture 5" descr="Diagram&#10;&#10;Description automatically generated">
            <a:extLst>
              <a:ext uri="{FF2B5EF4-FFF2-40B4-BE49-F238E27FC236}">
                <a16:creationId xmlns:a16="http://schemas.microsoft.com/office/drawing/2014/main" id="{C1F5E448-FD31-79F8-54E7-32E3280177F8}"/>
              </a:ext>
            </a:extLst>
          </p:cNvPr>
          <p:cNvPicPr>
            <a:picLocks noChangeAspect="1"/>
          </p:cNvPicPr>
          <p:nvPr/>
        </p:nvPicPr>
        <p:blipFill>
          <a:blip r:embed="rId3"/>
          <a:stretch>
            <a:fillRect/>
          </a:stretch>
        </p:blipFill>
        <p:spPr>
          <a:xfrm>
            <a:off x="722587" y="2313304"/>
            <a:ext cx="10631212" cy="3024701"/>
          </a:xfrm>
          <a:prstGeom prst="rect">
            <a:avLst/>
          </a:prstGeom>
        </p:spPr>
      </p:pic>
      <p:sp>
        <p:nvSpPr>
          <p:cNvPr id="7" name="Oval 6">
            <a:extLst>
              <a:ext uri="{FF2B5EF4-FFF2-40B4-BE49-F238E27FC236}">
                <a16:creationId xmlns:a16="http://schemas.microsoft.com/office/drawing/2014/main" id="{49F43682-15C7-9CD6-7E09-E79FCB8B1B20}"/>
              </a:ext>
            </a:extLst>
          </p:cNvPr>
          <p:cNvSpPr/>
          <p:nvPr/>
        </p:nvSpPr>
        <p:spPr>
          <a:xfrm rot="19505879">
            <a:off x="3358286" y="2774129"/>
            <a:ext cx="5359814" cy="210304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1FADC0-DCB8-CC8D-ECA6-3D25708B9714}"/>
              </a:ext>
            </a:extLst>
          </p:cNvPr>
          <p:cNvSpPr/>
          <p:nvPr/>
        </p:nvSpPr>
        <p:spPr>
          <a:xfrm>
            <a:off x="8520056" y="2178371"/>
            <a:ext cx="2422927" cy="154506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C73DCD-CF0E-1C9D-E540-2C5D2480014A}"/>
              </a:ext>
            </a:extLst>
          </p:cNvPr>
          <p:cNvSpPr txBox="1"/>
          <p:nvPr/>
        </p:nvSpPr>
        <p:spPr>
          <a:xfrm>
            <a:off x="9585905" y="6160314"/>
            <a:ext cx="1760482" cy="276999"/>
          </a:xfrm>
          <a:prstGeom prst="rect">
            <a:avLst/>
          </a:prstGeom>
          <a:noFill/>
        </p:spPr>
        <p:txBody>
          <a:bodyPr wrap="none" rtlCol="0">
            <a:spAutoFit/>
          </a:bodyPr>
          <a:lstStyle/>
          <a:p>
            <a:r>
              <a:rPr lang="en-US" sz="1200" dirty="0" err="1"/>
              <a:t>Hynds</a:t>
            </a:r>
            <a:r>
              <a:rPr lang="en-US" sz="1200" dirty="0"/>
              <a:t> &amp; Templeton 2020</a:t>
            </a:r>
          </a:p>
        </p:txBody>
      </p:sp>
    </p:spTree>
    <p:extLst>
      <p:ext uri="{BB962C8B-B14F-4D97-AF65-F5344CB8AC3E}">
        <p14:creationId xmlns:p14="http://schemas.microsoft.com/office/powerpoint/2010/main" val="71568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4355-69B4-D8E5-FEBD-69BA70B6AED5}"/>
              </a:ext>
            </a:extLst>
          </p:cNvPr>
          <p:cNvSpPr>
            <a:spLocks noGrp="1"/>
          </p:cNvSpPr>
          <p:nvPr>
            <p:ph type="title"/>
          </p:nvPr>
        </p:nvSpPr>
        <p:spPr/>
        <p:txBody>
          <a:bodyPr/>
          <a:lstStyle/>
          <a:p>
            <a:r>
              <a:rPr lang="en-US" dirty="0"/>
              <a:t>Reinstatement Process - Leak Testing</a:t>
            </a:r>
          </a:p>
        </p:txBody>
      </p:sp>
      <p:sp>
        <p:nvSpPr>
          <p:cNvPr id="3" name="Content Placeholder 2">
            <a:extLst>
              <a:ext uri="{FF2B5EF4-FFF2-40B4-BE49-F238E27FC236}">
                <a16:creationId xmlns:a16="http://schemas.microsoft.com/office/drawing/2014/main" id="{435C2E32-B882-8672-4E88-EC75833876D2}"/>
              </a:ext>
            </a:extLst>
          </p:cNvPr>
          <p:cNvSpPr>
            <a:spLocks noGrp="1"/>
          </p:cNvSpPr>
          <p:nvPr>
            <p:ph idx="1"/>
          </p:nvPr>
        </p:nvSpPr>
        <p:spPr/>
        <p:txBody>
          <a:bodyPr/>
          <a:lstStyle/>
          <a:p>
            <a:r>
              <a:rPr lang="en-US" dirty="0"/>
              <a:t>To confirm a desired level of leak tightness.</a:t>
            </a:r>
          </a:p>
          <a:p>
            <a:r>
              <a:rPr lang="en-US" dirty="0"/>
              <a:t>Leaks revealed should be investigated.</a:t>
            </a:r>
          </a:p>
          <a:p>
            <a:r>
              <a:rPr lang="en-US" dirty="0"/>
              <a:t>Five types of leak testing defined:</a:t>
            </a:r>
          </a:p>
          <a:p>
            <a:pPr lvl="1"/>
            <a:r>
              <a:rPr lang="en-US" dirty="0"/>
              <a:t>Gross</a:t>
            </a:r>
          </a:p>
          <a:p>
            <a:pPr lvl="1"/>
            <a:r>
              <a:rPr lang="en-US" dirty="0"/>
              <a:t>Reinstatement</a:t>
            </a:r>
          </a:p>
          <a:p>
            <a:pPr lvl="1"/>
            <a:r>
              <a:rPr lang="en-US" dirty="0"/>
              <a:t>Sensitive</a:t>
            </a:r>
          </a:p>
          <a:p>
            <a:pPr lvl="1"/>
            <a:r>
              <a:rPr lang="en-US" dirty="0"/>
              <a:t>Service</a:t>
            </a:r>
          </a:p>
          <a:p>
            <a:pPr lvl="1"/>
            <a:r>
              <a:rPr lang="en-US" dirty="0"/>
              <a:t>Reverse integrity</a:t>
            </a:r>
          </a:p>
          <a:p>
            <a:r>
              <a:rPr lang="en-US" dirty="0"/>
              <a:t>Don’t forget small bore tubing</a:t>
            </a:r>
          </a:p>
        </p:txBody>
      </p:sp>
      <p:sp>
        <p:nvSpPr>
          <p:cNvPr id="4" name="Footer Placeholder 3">
            <a:extLst>
              <a:ext uri="{FF2B5EF4-FFF2-40B4-BE49-F238E27FC236}">
                <a16:creationId xmlns:a16="http://schemas.microsoft.com/office/drawing/2014/main" id="{39948A09-40A7-B692-8715-44729CE134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8F58F6-301B-607D-6385-5CA21924B5AF}"/>
              </a:ext>
            </a:extLst>
          </p:cNvPr>
          <p:cNvSpPr>
            <a:spLocks noGrp="1"/>
          </p:cNvSpPr>
          <p:nvPr>
            <p:ph type="sldNum" sz="quarter" idx="12"/>
          </p:nvPr>
        </p:nvSpPr>
        <p:spPr/>
        <p:txBody>
          <a:bodyPr/>
          <a:lstStyle/>
          <a:p>
            <a:fld id="{0C65BF96-6A3A-2546-84F5-25B03130EBC3}" type="slidenum">
              <a:rPr lang="en-US" smtClean="0"/>
              <a:t>6</a:t>
            </a:fld>
            <a:endParaRPr lang="en-US"/>
          </a:p>
        </p:txBody>
      </p:sp>
      <p:pic>
        <p:nvPicPr>
          <p:cNvPr id="6" name="Picture 5">
            <a:extLst>
              <a:ext uri="{FF2B5EF4-FFF2-40B4-BE49-F238E27FC236}">
                <a16:creationId xmlns:a16="http://schemas.microsoft.com/office/drawing/2014/main" id="{BB144727-CB92-F724-FCE3-1900623D28E0}"/>
              </a:ext>
            </a:extLst>
          </p:cNvPr>
          <p:cNvPicPr>
            <a:picLocks noChangeAspect="1"/>
          </p:cNvPicPr>
          <p:nvPr/>
        </p:nvPicPr>
        <p:blipFill>
          <a:blip r:embed="rId3"/>
          <a:stretch>
            <a:fillRect/>
          </a:stretch>
        </p:blipFill>
        <p:spPr>
          <a:xfrm>
            <a:off x="10088974" y="123500"/>
            <a:ext cx="1540800" cy="1549040"/>
          </a:xfrm>
          <a:prstGeom prst="rect">
            <a:avLst/>
          </a:prstGeom>
        </p:spPr>
      </p:pic>
      <p:sp>
        <p:nvSpPr>
          <p:cNvPr id="8" name="TextBox 7">
            <a:extLst>
              <a:ext uri="{FF2B5EF4-FFF2-40B4-BE49-F238E27FC236}">
                <a16:creationId xmlns:a16="http://schemas.microsoft.com/office/drawing/2014/main" id="{20395314-9113-01F1-9B4B-9AE90275CDC0}"/>
              </a:ext>
            </a:extLst>
          </p:cNvPr>
          <p:cNvSpPr txBox="1"/>
          <p:nvPr/>
        </p:nvSpPr>
        <p:spPr>
          <a:xfrm>
            <a:off x="9585905" y="6160314"/>
            <a:ext cx="2417521" cy="276999"/>
          </a:xfrm>
          <a:prstGeom prst="rect">
            <a:avLst/>
          </a:prstGeom>
          <a:noFill/>
        </p:spPr>
        <p:txBody>
          <a:bodyPr wrap="none" rtlCol="0">
            <a:spAutoFit/>
          </a:bodyPr>
          <a:lstStyle/>
          <a:p>
            <a:r>
              <a:rPr lang="en-US" sz="1200" dirty="0"/>
              <a:t>*EPSC Process Safety Fundamentals</a:t>
            </a:r>
          </a:p>
        </p:txBody>
      </p:sp>
      <p:sp>
        <p:nvSpPr>
          <p:cNvPr id="10" name="TextBox 9">
            <a:extLst>
              <a:ext uri="{FF2B5EF4-FFF2-40B4-BE49-F238E27FC236}">
                <a16:creationId xmlns:a16="http://schemas.microsoft.com/office/drawing/2014/main" id="{9D2C0496-CBE2-DF82-6032-698C7CFB40A6}"/>
              </a:ext>
            </a:extLst>
          </p:cNvPr>
          <p:cNvSpPr txBox="1"/>
          <p:nvPr/>
        </p:nvSpPr>
        <p:spPr>
          <a:xfrm>
            <a:off x="11412975" y="236021"/>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5101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3E3D-625B-2BBA-0AF9-A1B9B98CA6E4}"/>
              </a:ext>
            </a:extLst>
          </p:cNvPr>
          <p:cNvSpPr>
            <a:spLocks noGrp="1"/>
          </p:cNvSpPr>
          <p:nvPr>
            <p:ph type="title"/>
          </p:nvPr>
        </p:nvSpPr>
        <p:spPr/>
        <p:txBody>
          <a:bodyPr/>
          <a:lstStyle/>
          <a:p>
            <a:r>
              <a:rPr lang="en-US"/>
              <a:t>Reinstatement Process - Line </a:t>
            </a:r>
            <a:r>
              <a:rPr lang="en-US" dirty="0"/>
              <a:t>walking</a:t>
            </a:r>
          </a:p>
        </p:txBody>
      </p:sp>
      <p:sp>
        <p:nvSpPr>
          <p:cNvPr id="3" name="Content Placeholder 2">
            <a:extLst>
              <a:ext uri="{FF2B5EF4-FFF2-40B4-BE49-F238E27FC236}">
                <a16:creationId xmlns:a16="http://schemas.microsoft.com/office/drawing/2014/main" id="{7794C40C-EB39-A078-007C-CF2D737A4EB6}"/>
              </a:ext>
            </a:extLst>
          </p:cNvPr>
          <p:cNvSpPr>
            <a:spLocks noGrp="1"/>
          </p:cNvSpPr>
          <p:nvPr>
            <p:ph idx="1"/>
          </p:nvPr>
        </p:nvSpPr>
        <p:spPr>
          <a:xfrm>
            <a:off x="838200" y="1825625"/>
            <a:ext cx="10295021" cy="4351338"/>
          </a:xfrm>
        </p:spPr>
        <p:txBody>
          <a:bodyPr/>
          <a:lstStyle/>
          <a:p>
            <a:r>
              <a:rPr lang="en-US" dirty="0"/>
              <a:t>The processes for managing the intrusive work should have ensured the plant has been put back to its operational configuration ….</a:t>
            </a:r>
          </a:p>
          <a:p>
            <a:r>
              <a:rPr lang="en-US" dirty="0"/>
              <a:t>But just in case something got missed …. line walking is a back up.</a:t>
            </a:r>
          </a:p>
          <a:p>
            <a:r>
              <a:rPr lang="en-US" dirty="0"/>
              <a:t>Write a standing procedure – what you will line walk, who will do it, how </a:t>
            </a:r>
            <a:r>
              <a:rPr lang="en-US" dirty="0" err="1"/>
              <a:t>etc</a:t>
            </a:r>
            <a:endParaRPr lang="en-US" dirty="0"/>
          </a:p>
          <a:p>
            <a:r>
              <a:rPr lang="en-US" dirty="0"/>
              <a:t>Have a work pack.</a:t>
            </a:r>
          </a:p>
          <a:p>
            <a:r>
              <a:rPr lang="en-US" dirty="0"/>
              <a:t>Adjust the complexity depending on the scope of work</a:t>
            </a:r>
          </a:p>
          <a:p>
            <a:r>
              <a:rPr lang="en-US" dirty="0"/>
              <a:t>How items will be followed up – what can be deferred until after start up</a:t>
            </a:r>
          </a:p>
          <a:p>
            <a:endParaRPr lang="en-US" dirty="0"/>
          </a:p>
          <a:p>
            <a:endParaRPr lang="en-US" dirty="0"/>
          </a:p>
        </p:txBody>
      </p:sp>
      <p:sp>
        <p:nvSpPr>
          <p:cNvPr id="4" name="Footer Placeholder 3">
            <a:extLst>
              <a:ext uri="{FF2B5EF4-FFF2-40B4-BE49-F238E27FC236}">
                <a16:creationId xmlns:a16="http://schemas.microsoft.com/office/drawing/2014/main" id="{C03A9C2C-74D4-C279-1EB3-8122CDF69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D4281-20E0-85CF-A344-AC8CD8699487}"/>
              </a:ext>
            </a:extLst>
          </p:cNvPr>
          <p:cNvSpPr>
            <a:spLocks noGrp="1"/>
          </p:cNvSpPr>
          <p:nvPr>
            <p:ph type="sldNum" sz="quarter" idx="12"/>
          </p:nvPr>
        </p:nvSpPr>
        <p:spPr/>
        <p:txBody>
          <a:bodyPr/>
          <a:lstStyle/>
          <a:p>
            <a:fld id="{0C65BF96-6A3A-2546-84F5-25B03130EBC3}" type="slidenum">
              <a:rPr lang="en-US" smtClean="0"/>
              <a:t>7</a:t>
            </a:fld>
            <a:endParaRPr lang="en-US"/>
          </a:p>
        </p:txBody>
      </p:sp>
      <p:pic>
        <p:nvPicPr>
          <p:cNvPr id="6" name="Picture 5">
            <a:extLst>
              <a:ext uri="{FF2B5EF4-FFF2-40B4-BE49-F238E27FC236}">
                <a16:creationId xmlns:a16="http://schemas.microsoft.com/office/drawing/2014/main" id="{4B147657-B2B4-A7D3-BC34-B8D86FDBA266}"/>
              </a:ext>
            </a:extLst>
          </p:cNvPr>
          <p:cNvPicPr>
            <a:picLocks noChangeAspect="1"/>
          </p:cNvPicPr>
          <p:nvPr/>
        </p:nvPicPr>
        <p:blipFill>
          <a:blip r:embed="rId3"/>
          <a:stretch>
            <a:fillRect/>
          </a:stretch>
        </p:blipFill>
        <p:spPr>
          <a:xfrm>
            <a:off x="10080000" y="122400"/>
            <a:ext cx="1536700" cy="1568450"/>
          </a:xfrm>
          <a:prstGeom prst="rect">
            <a:avLst/>
          </a:prstGeom>
        </p:spPr>
      </p:pic>
      <p:sp>
        <p:nvSpPr>
          <p:cNvPr id="7" name="TextBox 6">
            <a:extLst>
              <a:ext uri="{FF2B5EF4-FFF2-40B4-BE49-F238E27FC236}">
                <a16:creationId xmlns:a16="http://schemas.microsoft.com/office/drawing/2014/main" id="{4534F1ED-8CFB-9FDB-4B48-C3E1809D1E37}"/>
              </a:ext>
            </a:extLst>
          </p:cNvPr>
          <p:cNvSpPr txBox="1"/>
          <p:nvPr/>
        </p:nvSpPr>
        <p:spPr>
          <a:xfrm>
            <a:off x="9585905" y="6160314"/>
            <a:ext cx="2417521" cy="276999"/>
          </a:xfrm>
          <a:prstGeom prst="rect">
            <a:avLst/>
          </a:prstGeom>
          <a:noFill/>
        </p:spPr>
        <p:txBody>
          <a:bodyPr wrap="none" rtlCol="0">
            <a:spAutoFit/>
          </a:bodyPr>
          <a:lstStyle/>
          <a:p>
            <a:r>
              <a:rPr lang="en-US" sz="1200" dirty="0"/>
              <a:t>*EPSC Process Safety Fundamentals</a:t>
            </a:r>
          </a:p>
        </p:txBody>
      </p:sp>
      <p:sp>
        <p:nvSpPr>
          <p:cNvPr id="8" name="TextBox 7">
            <a:extLst>
              <a:ext uri="{FF2B5EF4-FFF2-40B4-BE49-F238E27FC236}">
                <a16:creationId xmlns:a16="http://schemas.microsoft.com/office/drawing/2014/main" id="{49F4C921-F12D-D4AC-97A7-839AA18A5F29}"/>
              </a:ext>
            </a:extLst>
          </p:cNvPr>
          <p:cNvSpPr txBox="1"/>
          <p:nvPr/>
        </p:nvSpPr>
        <p:spPr>
          <a:xfrm>
            <a:off x="11412975" y="236021"/>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39941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9230-F27C-6161-F619-D5530D598B68}"/>
              </a:ext>
            </a:extLst>
          </p:cNvPr>
          <p:cNvSpPr>
            <a:spLocks noGrp="1"/>
          </p:cNvSpPr>
          <p:nvPr>
            <p:ph type="title"/>
          </p:nvPr>
        </p:nvSpPr>
        <p:spPr/>
        <p:txBody>
          <a:bodyPr>
            <a:normAutofit/>
          </a:bodyPr>
          <a:lstStyle/>
          <a:p>
            <a:r>
              <a:rPr lang="en-US" dirty="0"/>
              <a:t>Managing the integrity of disturbed joints</a:t>
            </a:r>
          </a:p>
        </p:txBody>
      </p:sp>
      <p:sp>
        <p:nvSpPr>
          <p:cNvPr id="3" name="Content Placeholder 2">
            <a:extLst>
              <a:ext uri="{FF2B5EF4-FFF2-40B4-BE49-F238E27FC236}">
                <a16:creationId xmlns:a16="http://schemas.microsoft.com/office/drawing/2014/main" id="{AFB224EC-0C96-34C1-19BD-1507418733E0}"/>
              </a:ext>
            </a:extLst>
          </p:cNvPr>
          <p:cNvSpPr>
            <a:spLocks noGrp="1"/>
          </p:cNvSpPr>
          <p:nvPr>
            <p:ph idx="1"/>
          </p:nvPr>
        </p:nvSpPr>
        <p:spPr>
          <a:xfrm>
            <a:off x="838200" y="1825625"/>
            <a:ext cx="8546432" cy="4351338"/>
          </a:xfrm>
        </p:spPr>
        <p:txBody>
          <a:bodyPr/>
          <a:lstStyle/>
          <a:p>
            <a:r>
              <a:rPr lang="en-US" dirty="0"/>
              <a:t>Have a management system for bolted joints.</a:t>
            </a:r>
          </a:p>
          <a:p>
            <a:r>
              <a:rPr lang="en-US" dirty="0"/>
              <a:t>Maintain a disturbed joint register throughout the intrusive work.</a:t>
            </a:r>
          </a:p>
          <a:p>
            <a:r>
              <a:rPr lang="en-US" dirty="0"/>
              <a:t>Permanent tags identify the joint.</a:t>
            </a:r>
          </a:p>
          <a:p>
            <a:r>
              <a:rPr lang="en-US" dirty="0"/>
              <a:t>Temporary tear off tags.</a:t>
            </a:r>
          </a:p>
          <a:p>
            <a:r>
              <a:rPr lang="en-US" dirty="0"/>
              <a:t>“No Tag, No Touch!”</a:t>
            </a:r>
          </a:p>
        </p:txBody>
      </p:sp>
      <p:sp>
        <p:nvSpPr>
          <p:cNvPr id="4" name="Footer Placeholder 3">
            <a:extLst>
              <a:ext uri="{FF2B5EF4-FFF2-40B4-BE49-F238E27FC236}">
                <a16:creationId xmlns:a16="http://schemas.microsoft.com/office/drawing/2014/main" id="{AC65EF60-0485-BC2D-2ECA-2B9E8F780C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77F51A-7644-E880-F7B5-3E2FE3027ABA}"/>
              </a:ext>
            </a:extLst>
          </p:cNvPr>
          <p:cNvSpPr>
            <a:spLocks noGrp="1"/>
          </p:cNvSpPr>
          <p:nvPr>
            <p:ph type="sldNum" sz="quarter" idx="12"/>
          </p:nvPr>
        </p:nvSpPr>
        <p:spPr/>
        <p:txBody>
          <a:bodyPr/>
          <a:lstStyle/>
          <a:p>
            <a:fld id="{0C65BF96-6A3A-2546-84F5-25B03130EBC3}" type="slidenum">
              <a:rPr lang="en-US" smtClean="0"/>
              <a:t>8</a:t>
            </a:fld>
            <a:endParaRPr lang="en-US"/>
          </a:p>
        </p:txBody>
      </p:sp>
      <p:pic>
        <p:nvPicPr>
          <p:cNvPr id="7" name="Picture 6">
            <a:extLst>
              <a:ext uri="{FF2B5EF4-FFF2-40B4-BE49-F238E27FC236}">
                <a16:creationId xmlns:a16="http://schemas.microsoft.com/office/drawing/2014/main" id="{4E4CBF63-9D4E-1486-B449-8E72FCC4C2A5}"/>
              </a:ext>
            </a:extLst>
          </p:cNvPr>
          <p:cNvPicPr>
            <a:picLocks noChangeAspect="1"/>
          </p:cNvPicPr>
          <p:nvPr/>
        </p:nvPicPr>
        <p:blipFill>
          <a:blip r:embed="rId3"/>
          <a:stretch>
            <a:fillRect/>
          </a:stretch>
        </p:blipFill>
        <p:spPr>
          <a:xfrm>
            <a:off x="8502314" y="1825625"/>
            <a:ext cx="3481137" cy="3481137"/>
          </a:xfrm>
          <a:prstGeom prst="rect">
            <a:avLst/>
          </a:prstGeom>
        </p:spPr>
      </p:pic>
    </p:spTree>
    <p:extLst>
      <p:ext uri="{BB962C8B-B14F-4D97-AF65-F5344CB8AC3E}">
        <p14:creationId xmlns:p14="http://schemas.microsoft.com/office/powerpoint/2010/main" val="101552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C1CF-F70D-4F8A-088C-6C32E41BCDBB}"/>
              </a:ext>
            </a:extLst>
          </p:cNvPr>
          <p:cNvSpPr>
            <a:spLocks noGrp="1"/>
          </p:cNvSpPr>
          <p:nvPr>
            <p:ph type="title"/>
          </p:nvPr>
        </p:nvSpPr>
        <p:spPr/>
        <p:txBody>
          <a:bodyPr/>
          <a:lstStyle/>
          <a:p>
            <a:r>
              <a:rPr lang="en-US" dirty="0"/>
              <a:t>Human Factors</a:t>
            </a:r>
          </a:p>
        </p:txBody>
      </p:sp>
      <p:sp>
        <p:nvSpPr>
          <p:cNvPr id="3" name="Content Placeholder 2">
            <a:extLst>
              <a:ext uri="{FF2B5EF4-FFF2-40B4-BE49-F238E27FC236}">
                <a16:creationId xmlns:a16="http://schemas.microsoft.com/office/drawing/2014/main" id="{DC83A9FB-0A1A-BB53-A36A-93B77B6D605B}"/>
              </a:ext>
            </a:extLst>
          </p:cNvPr>
          <p:cNvSpPr>
            <a:spLocks noGrp="1"/>
          </p:cNvSpPr>
          <p:nvPr>
            <p:ph idx="1"/>
          </p:nvPr>
        </p:nvSpPr>
        <p:spPr/>
        <p:txBody>
          <a:bodyPr/>
          <a:lstStyle/>
          <a:p>
            <a:r>
              <a:rPr lang="en-US" dirty="0"/>
              <a:t>All of the activities in the reinstatement process are vulnerable to human failure.</a:t>
            </a:r>
          </a:p>
          <a:p>
            <a:r>
              <a:rPr lang="en-US" dirty="0"/>
              <a:t>Shift handover.</a:t>
            </a:r>
          </a:p>
          <a:p>
            <a:r>
              <a:rPr lang="en-US" dirty="0"/>
              <a:t>Competence.</a:t>
            </a:r>
          </a:p>
          <a:p>
            <a:r>
              <a:rPr lang="en-US" dirty="0"/>
              <a:t>Checking and verification – peer checking and independent verification.</a:t>
            </a:r>
          </a:p>
          <a:p>
            <a:r>
              <a:rPr lang="en-US" dirty="0"/>
              <a:t>Human machine interface.</a:t>
            </a:r>
          </a:p>
          <a:p>
            <a:r>
              <a:rPr lang="en-US" dirty="0"/>
              <a:t>Safety Critical Task Analysis.</a:t>
            </a:r>
          </a:p>
        </p:txBody>
      </p:sp>
      <p:sp>
        <p:nvSpPr>
          <p:cNvPr id="4" name="Footer Placeholder 3">
            <a:extLst>
              <a:ext uri="{FF2B5EF4-FFF2-40B4-BE49-F238E27FC236}">
                <a16:creationId xmlns:a16="http://schemas.microsoft.com/office/drawing/2014/main" id="{95A65A5C-6ACC-18FC-7D2E-AD8001197C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C7D58F-2FA9-84B2-2857-476D7B1171B7}"/>
              </a:ext>
            </a:extLst>
          </p:cNvPr>
          <p:cNvSpPr>
            <a:spLocks noGrp="1"/>
          </p:cNvSpPr>
          <p:nvPr>
            <p:ph type="sldNum" sz="quarter" idx="12"/>
          </p:nvPr>
        </p:nvSpPr>
        <p:spPr/>
        <p:txBody>
          <a:bodyPr/>
          <a:lstStyle/>
          <a:p>
            <a:fld id="{0C65BF96-6A3A-2546-84F5-25B03130EBC3}" type="slidenum">
              <a:rPr lang="en-US" smtClean="0"/>
              <a:t>9</a:t>
            </a:fld>
            <a:endParaRPr lang="en-US"/>
          </a:p>
        </p:txBody>
      </p:sp>
    </p:spTree>
    <p:extLst>
      <p:ext uri="{BB962C8B-B14F-4D97-AF65-F5344CB8AC3E}">
        <p14:creationId xmlns:p14="http://schemas.microsoft.com/office/powerpoint/2010/main" val="3625491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SharedWithUsers xmlns="c4b40482-04a4-480f-b826-6548c4a2bcf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8386D7-9E9E-46AD-A2C6-5B466FDEA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2129DF-6662-468D-8F48-A14D2A3F5F58}">
  <ds:schemaRefs>
    <ds:schemaRef ds:uri="http://schemas.microsoft.com/office/2006/metadata/properties"/>
    <ds:schemaRef ds:uri="http://schemas.microsoft.com/office/infopath/2007/PartnerControls"/>
    <ds:schemaRef ds:uri="7604e031-f840-4ad5-97d2-0b99280ee730"/>
    <ds:schemaRef ds:uri="c4b40482-04a4-480f-b826-6548c4a2bcf1"/>
  </ds:schemaRefs>
</ds:datastoreItem>
</file>

<file path=customXml/itemProps3.xml><?xml version="1.0" encoding="utf-8"?>
<ds:datastoreItem xmlns:ds="http://schemas.openxmlformats.org/officeDocument/2006/customXml" ds:itemID="{4F8D0157-3911-4CDF-B92E-1C884A177B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15427</TotalTime>
  <Words>1345</Words>
  <Application>Microsoft Office PowerPoint</Application>
  <PresentationFormat>Widescreen</PresentationFormat>
  <Paragraphs>144</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Raleway Thin</vt:lpstr>
      <vt:lpstr>1_Office Theme</vt:lpstr>
      <vt:lpstr>Safe plant reinstatement following intrusive work; new Energy Institute guidance </vt:lpstr>
      <vt:lpstr>Agenda</vt:lpstr>
      <vt:lpstr>Introduction</vt:lpstr>
      <vt:lpstr>Reinstatement within a Process for Managing Intrusive Work</vt:lpstr>
      <vt:lpstr>Reinstatement Process</vt:lpstr>
      <vt:lpstr>Reinstatement Process - Leak Testing</vt:lpstr>
      <vt:lpstr>Reinstatement Process - Line walking</vt:lpstr>
      <vt:lpstr>Managing the integrity of disturbed joints</vt:lpstr>
      <vt:lpstr>Human Factors</vt:lpstr>
      <vt:lpstr>Safe Plant Reinstatement Process within a Management System</vt:lpstr>
      <vt:lpstr>Leadership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plant reinstatement following intrusive work; new Energy Institute guidance </dc:title>
  <dc:creator>Peter Webb</dc:creator>
  <cp:lastModifiedBy>Rachel Robinson</cp:lastModifiedBy>
  <cp:revision>65</cp:revision>
  <cp:lastPrinted>2020-10-22T10:16:40Z</cp:lastPrinted>
  <dcterms:created xsi:type="dcterms:W3CDTF">2020-09-03T20:56:49Z</dcterms:created>
  <dcterms:modified xsi:type="dcterms:W3CDTF">2022-11-02T14:23:58Z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