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26"/>
  </p:notesMasterIdLst>
  <p:sldIdLst>
    <p:sldId id="3925" r:id="rId6"/>
    <p:sldId id="3946" r:id="rId7"/>
    <p:sldId id="3948" r:id="rId8"/>
    <p:sldId id="3947" r:id="rId9"/>
    <p:sldId id="3949" r:id="rId10"/>
    <p:sldId id="3950" r:id="rId11"/>
    <p:sldId id="3951" r:id="rId12"/>
    <p:sldId id="3952" r:id="rId13"/>
    <p:sldId id="3953" r:id="rId14"/>
    <p:sldId id="3954" r:id="rId15"/>
    <p:sldId id="3955" r:id="rId16"/>
    <p:sldId id="3961" r:id="rId17"/>
    <p:sldId id="3957" r:id="rId18"/>
    <p:sldId id="3956" r:id="rId19"/>
    <p:sldId id="3928" r:id="rId20"/>
    <p:sldId id="3958" r:id="rId21"/>
    <p:sldId id="3960" r:id="rId22"/>
    <p:sldId id="3945" r:id="rId23"/>
    <p:sldId id="3924" r:id="rId24"/>
    <p:sldId id="3934" r:id="rId25"/>
  </p:sldIdLst>
  <p:sldSz cx="12192000" cy="6858000"/>
  <p:notesSz cx="9940925" cy="68087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özde Türk Eşki" initials="GTE" lastIdx="1" clrIdx="0">
    <p:extLst>
      <p:ext uri="{19B8F6BF-5375-455C-9EA6-DF929625EA0E}">
        <p15:presenceInfo xmlns:p15="http://schemas.microsoft.com/office/powerpoint/2012/main" userId="S-1-5-21-2662421802-486250424-616666447-83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76248" autoAdjust="0"/>
  </p:normalViewPr>
  <p:slideViewPr>
    <p:cSldViewPr snapToGrid="0">
      <p:cViewPr varScale="1">
        <p:scale>
          <a:sx n="78" d="100"/>
          <a:sy n="78" d="100"/>
        </p:scale>
        <p:origin x="234" y="10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C6FA5328-FB16-40C6-871E-4871A4B4D82A}" type="datetimeFigureOut">
              <a:rPr lang="tr-TR" smtClean="0"/>
              <a:t>2.11.2022</a:t>
            </a:fld>
            <a:endParaRPr lang="tr-TR"/>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994093" y="3276729"/>
            <a:ext cx="7952740" cy="26809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6467167"/>
            <a:ext cx="4307734" cy="34162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4F562F83-6178-4A9F-86C0-2DC2427DB0E5}" type="slidenum">
              <a:rPr lang="tr-TR" smtClean="0"/>
              <a:t>‹#›</a:t>
            </a:fld>
            <a:endParaRPr lang="tr-TR"/>
          </a:p>
        </p:txBody>
      </p:sp>
    </p:spTree>
    <p:extLst>
      <p:ext uri="{BB962C8B-B14F-4D97-AF65-F5344CB8AC3E}">
        <p14:creationId xmlns:p14="http://schemas.microsoft.com/office/powerpoint/2010/main" val="221716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Welcome to my presentation. In this presentation we will discuss how operational tabletop drills contribute to the improvement of emergency response capabilities and process safety culture in </a:t>
            </a:r>
            <a:r>
              <a:rPr lang="en-US" sz="1200" kern="1200" noProof="0" dirty="0" err="1">
                <a:solidFill>
                  <a:schemeClr val="tx1"/>
                </a:solidFill>
                <a:effectLst/>
                <a:latin typeface="+mn-lt"/>
                <a:ea typeface="+mn-ea"/>
                <a:cs typeface="+mn-cs"/>
              </a:rPr>
              <a:t>Tupras</a:t>
            </a:r>
            <a:r>
              <a:rPr lang="en-US" sz="1200" kern="1200" noProof="0" dirty="0">
                <a:solidFill>
                  <a:schemeClr val="tx1"/>
                </a:solidFill>
                <a:effectLst/>
                <a:latin typeface="+mn-lt"/>
                <a:ea typeface="+mn-ea"/>
                <a:cs typeface="+mn-cs"/>
              </a:rPr>
              <a:t>.</a:t>
            </a:r>
            <a:endParaRPr lang="en-US" sz="120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800" noProof="0" dirty="0">
                <a:effectLst/>
                <a:latin typeface="Times New Roman" panose="02020603050405020304" pitchFamily="18" charset="0"/>
                <a:ea typeface="Times New Roman" panose="02020603050405020304" pitchFamily="18" charset="0"/>
                <a:cs typeface="Times New Roman" panose="02020603050405020304" pitchFamily="18" charset="0"/>
              </a:rPr>
              <a:t> aims to turn the obligation of conducting emergency response drills at regular intervals into gains and contribute to a safety culture within the organization. </a:t>
            </a:r>
            <a:r>
              <a:rPr lang="en-US" sz="180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800" noProof="0" dirty="0">
                <a:effectLst/>
                <a:latin typeface="Times New Roman" panose="02020603050405020304" pitchFamily="18" charset="0"/>
                <a:ea typeface="Times New Roman" panose="02020603050405020304" pitchFamily="18" charset="0"/>
                <a:cs typeface="Times New Roman" panose="02020603050405020304" pitchFamily="18" charset="0"/>
              </a:rPr>
              <a:t> takes the emergency planning and response management one-step further and lays the foundations of its own operational tabletop drill.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4F562F83-6178-4A9F-86C0-2DC2427DB0E5}" type="slidenum">
              <a:rPr lang="tr-TR" smtClean="0"/>
              <a:t>1</a:t>
            </a:fld>
            <a:endParaRPr lang="tr-TR"/>
          </a:p>
        </p:txBody>
      </p:sp>
    </p:spTree>
    <p:extLst>
      <p:ext uri="{BB962C8B-B14F-4D97-AF65-F5344CB8AC3E}">
        <p14:creationId xmlns:p14="http://schemas.microsoft.com/office/powerpoint/2010/main" val="417606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Another key feature is of course application step.</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To visualize the moment of the drill, I would like to share a photo.</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Under the guidance of a unit operations chief/engineer, the scenario is identified for the unit operators, then brainstorming is carried out about proactive interventions before the event, reactive interventions after the event, and the recommendations. </a:t>
            </a: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At the end of discussions, the unit chief sums up the drill and includes lessons learned and important information highlighted during the discussion on a registered form and has the form signed by the participants. Finally, necessary communication/distribution of the form is made to ensure its transfer to other shifts.  </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The drill report is shared with the process safety team by the unit chief. </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10</a:t>
            </a:fld>
            <a:endParaRPr lang="tr-TR"/>
          </a:p>
        </p:txBody>
      </p:sp>
    </p:spTree>
    <p:extLst>
      <p:ext uri="{BB962C8B-B14F-4D97-AF65-F5344CB8AC3E}">
        <p14:creationId xmlns:p14="http://schemas.microsoft.com/office/powerpoint/2010/main" val="306240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2800" noProof="0" dirty="0"/>
              <a:t>As in every process, let's talk about the follow-up and control step as the final key feature.</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For continuous improvement, operational drills are also followed through the relevant process safety key performance indicators. The compliance of the drills with the plan made at the beginning of the year is reported quarterly in process safety KPI’s report. You can see an example sheet.</a:t>
            </a: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11</a:t>
            </a:fld>
            <a:endParaRPr lang="tr-TR"/>
          </a:p>
        </p:txBody>
      </p:sp>
    </p:spTree>
    <p:extLst>
      <p:ext uri="{BB962C8B-B14F-4D97-AF65-F5344CB8AC3E}">
        <p14:creationId xmlns:p14="http://schemas.microsoft.com/office/powerpoint/2010/main" val="325343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In addition, at the end of the year, further analysis about the operational tabletop drills is carried out according to items shared below for each control room</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•Scenario selection and balance</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Planning</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Invitations</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Drill records</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Transfer to shifts </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	Compliance with plan &amp; Drills Realization</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Tracking actions management</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Drill management</a:t>
            </a:r>
            <a:endPar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Successful and open to development issues are reported to all parties. </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goal is to turn this process in a culture and to strengthen operational discipline in units. </a:t>
            </a:r>
            <a:endPar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To provide value, the observations which are documented on the drill report as findings or recommendations should be turn into actions. Of course, there should be a consensus on actions before recording into a well-established action tracking system</a:t>
            </a:r>
            <a:r>
              <a:rPr lang="tr-TR"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Review of actions such as delay time, what and how the actions are taken, is carried out and is reported to unit supervisor and manager. </a:t>
            </a: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12</a:t>
            </a:fld>
            <a:endParaRPr lang="tr-TR"/>
          </a:p>
        </p:txBody>
      </p:sp>
    </p:spTree>
    <p:extLst>
      <p:ext uri="{BB962C8B-B14F-4D97-AF65-F5344CB8AC3E}">
        <p14:creationId xmlns:p14="http://schemas.microsoft.com/office/powerpoint/2010/main" val="293369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The corrective and remedial actions from critiques of tabletop drill can be identified and entered to tracking system as well. </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kern="1200" noProof="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this slide , recommendations which are specific to the unit and scenario are given as an example.</a:t>
            </a:r>
          </a:p>
        </p:txBody>
      </p:sp>
      <p:sp>
        <p:nvSpPr>
          <p:cNvPr id="4" name="Slayt Numarası Yer Tutucusu 3"/>
          <p:cNvSpPr>
            <a:spLocks noGrp="1"/>
          </p:cNvSpPr>
          <p:nvPr>
            <p:ph type="sldNum" sz="quarter" idx="10"/>
          </p:nvPr>
        </p:nvSpPr>
        <p:spPr/>
        <p:txBody>
          <a:bodyPr/>
          <a:lstStyle/>
          <a:p>
            <a:fld id="{38468460-16AC-4D80-B232-3AD5D37A0A23}" type="slidenum">
              <a:rPr lang="tr-TR" smtClean="0"/>
              <a:t>13</a:t>
            </a:fld>
            <a:endParaRPr lang="tr-TR"/>
          </a:p>
        </p:txBody>
      </p:sp>
    </p:spTree>
    <p:extLst>
      <p:ext uri="{BB962C8B-B14F-4D97-AF65-F5344CB8AC3E}">
        <p14:creationId xmlns:p14="http://schemas.microsoft.com/office/powerpoint/2010/main" val="319272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2800" noProof="0" dirty="0"/>
              <a:t>Alright, so we’ve talked about the key features of operational tabletop drills and we’ve seen the examples. Now let’s talk about firstly challenges, then benefits of operational tabletop drills.</a:t>
            </a:r>
          </a:p>
          <a:p>
            <a:endParaRPr lang="en-US" sz="28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Of course, </a:t>
            </a:r>
            <a:r>
              <a:rPr lang="en-US" sz="1800" b="0" noProof="0" dirty="0" err="1">
                <a:effectLst/>
                <a:latin typeface="Times New Roman" panose="02020603050405020304" pitchFamily="18" charset="0"/>
                <a:ea typeface="Times New Roman" panose="02020603050405020304" pitchFamily="18" charset="0"/>
                <a:cs typeface="Times New Roman" panose="02020603050405020304" pitchFamily="18" charset="0"/>
              </a:rPr>
              <a:t>ee</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 must acknowledge that difficulties are encountered in the operational tabletop drills as in every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1) For example, the consistent compliance to annual drill plan is one of the challenges. While the units prepare their drill plan with their own business plans and needs, the workload can affect the stability of operational tabletop drills. Even if the drill schedule is determined, it is difficult to find a suitable time for all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2) Another challenge is that operational tabletop drills is not just an activity of process safety but must be carried out under the responsibility of and owned by the unit personnel. This can cause disruption of review the drill, reading the registered drill report and signing the form by all shifts.</a:t>
            </a:r>
            <a:r>
              <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For this reason, the drill cannot be spread equally to all unit shifts.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3) It is another problem that some employees who think that the operational tabletop drills remain theoretical, say that this process appears as a formality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4) Another important issue to be mentioned is, to manage the "this has always been here, we always do it like this" perception that operators take for granted. It turns into a problem that seriously affects the efficiency of the exercise and the ownership of the outputs. We can also see this as an opportunity due to expression in a conscious environment thanks to tabletop drills, without being demotivated by negative, destructive comments. </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noProof="0" dirty="0"/>
          </a:p>
        </p:txBody>
      </p:sp>
      <p:sp>
        <p:nvSpPr>
          <p:cNvPr id="4" name="Slayt Numarası Yer Tutucusu 3"/>
          <p:cNvSpPr>
            <a:spLocks noGrp="1"/>
          </p:cNvSpPr>
          <p:nvPr>
            <p:ph type="sldNum" sz="quarter" idx="10"/>
          </p:nvPr>
        </p:nvSpPr>
        <p:spPr/>
        <p:txBody>
          <a:bodyPr/>
          <a:lstStyle/>
          <a:p>
            <a:fld id="{38468460-16AC-4D80-B232-3AD5D37A0A23}" type="slidenum">
              <a:rPr lang="tr-TR" smtClean="0"/>
              <a:t>14</a:t>
            </a:fld>
            <a:endParaRPr lang="tr-TR"/>
          </a:p>
        </p:txBody>
      </p:sp>
    </p:spTree>
    <p:extLst>
      <p:ext uri="{BB962C8B-B14F-4D97-AF65-F5344CB8AC3E}">
        <p14:creationId xmlns:p14="http://schemas.microsoft.com/office/powerpoint/2010/main" val="405975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noProof="0" dirty="0"/>
              <a:t>Now, let’s talk about the benefits and differences of operational tabletop drills.</a:t>
            </a:r>
          </a:p>
          <a:p>
            <a:pPr marL="342900" indent="-342900">
              <a:buAutoNum type="arabicParen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The importance, effectiveness, reliability and adequacy of existing preventive and mitigating barriers are evaluated. The potential safety vulnerabilities in the units can be found during operational tabletop drills. </a:t>
            </a:r>
          </a:p>
          <a:p>
            <a:pPr marL="342900" indent="-342900">
              <a:buAutoNum type="arabicParen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It provides to detect that the original design of preventive barriers is changed without management of change for years ago. By re-functioning the barrier, a Tier 1 or 2 process safety events [2] may be prevented and the safety perception about the barriers in the unit is thus gained.</a:t>
            </a:r>
            <a:endParaRPr lang="en-US"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r>
              <a:rPr lang="en-US" sz="1800" b="0" noProof="0" dirty="0">
                <a:effectLst/>
                <a:latin typeface="Calibri" panose="020F0502020204030204" pitchFamily="34" charset="0"/>
                <a:ea typeface="Times New Roman" panose="02020603050405020304" pitchFamily="18" charset="0"/>
                <a:cs typeface="Times New Roman" panose="02020603050405020304" pitchFamily="18" charset="0"/>
              </a:rPr>
              <a:t>Recommendations </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that will reveal the effect of these operational tabletop drills on the preventive barrier side are determined. So, it helps to identify the corrective and remedial actions from critiques of tabletop drill and to track them from systematic tracking system.</a:t>
            </a:r>
          </a:p>
          <a:p>
            <a:pPr marL="342900" indent="-342900">
              <a:buAutoNum type="arabicParen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Recommendations can be shared with other units as a good practice. This allows information exchange and dissemination between units.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Reactions in real events have also improved thanks to these drills. The incident subject to the exercise has been evaluated before, so that possible accidents/losses can be prevented by reacting safely and quickly. It b</a:t>
            </a:r>
            <a:r>
              <a:rPr lang="en-US" sz="1800" b="0" noProof="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uilds operational discipline to ensure a quick response in the event of an incident.</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AutoNum type="arabicParen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It contributes to the increase of the competence of the unit personnel. It also shows the level of competence and determines the need for development. </a:t>
            </a: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AutoNum type="arabicParenR"/>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15</a:t>
            </a:fld>
            <a:endParaRPr lang="tr-TR"/>
          </a:p>
        </p:txBody>
      </p:sp>
    </p:spTree>
    <p:extLst>
      <p:ext uri="{BB962C8B-B14F-4D97-AF65-F5344CB8AC3E}">
        <p14:creationId xmlns:p14="http://schemas.microsoft.com/office/powerpoint/2010/main" val="11001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0" noProof="0" dirty="0"/>
              <a:t>7) </a:t>
            </a:r>
            <a:r>
              <a:rPr lang="en-US" sz="1800" b="0" noProof="0" dirty="0">
                <a:effectLst/>
                <a:latin typeface="Calibri" panose="020F0502020204030204" pitchFamily="34" charset="0"/>
                <a:cs typeface="Times New Roman" panose="02020603050405020304" pitchFamily="18" charset="0"/>
              </a:rPr>
              <a:t>It</a:t>
            </a:r>
            <a:r>
              <a:rPr lang="en-US" sz="1800" b="0" noProof="0" dirty="0">
                <a:effectLst/>
                <a:latin typeface="Calibri" panose="020F0502020204030204" pitchFamily="34" charset="0"/>
                <a:ea typeface="Calibri" panose="020F0502020204030204" pitchFamily="34" charset="0"/>
                <a:cs typeface="Times New Roman" panose="02020603050405020304" pitchFamily="18" charset="0"/>
              </a:rPr>
              <a:t> provides the opportunity to improve operator reaction times and ultimately lives can be saved.</a:t>
            </a:r>
          </a:p>
          <a:p>
            <a:r>
              <a:rPr lang="en-US" sz="1800" b="0" noProof="0" dirty="0">
                <a:effectLst/>
                <a:latin typeface="Calibri" panose="020F0502020204030204" pitchFamily="34" charset="0"/>
                <a:ea typeface="Times New Roman" panose="02020603050405020304" pitchFamily="18" charset="0"/>
                <a:cs typeface="Times New Roman" panose="02020603050405020304" pitchFamily="18" charset="0"/>
              </a:rPr>
              <a:t>8) </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It is cost effective because there is no need to assemble the response team, use fire-fighting utilities and stage a full-blown drill.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9) Since there is no need for processes such as manager approval and announcement preparation, the workload is relatively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10) There is more flexibility in program or scenario changes due to small group of participants. Unit personnel can also perform the drill alone. This is very important to make operators own the drills in terms of safety 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1800" b="0" noProof="0" dirty="0">
                <a:effectLst/>
                <a:latin typeface="Calibri" panose="020F0502020204030204" pitchFamily="34" charset="0"/>
                <a:ea typeface="Calibri" panose="020F0502020204030204" pitchFamily="34" charset="0"/>
                <a:cs typeface="Times New Roman" panose="02020603050405020304" pitchFamily="18" charset="0"/>
              </a:rPr>
              <a:t>It can be regarded as a training tool for process safety since it improves knowledge and skill level of the operators about the PSM. It turns into a platform where oral and written experience and knowledge transfer takes place. Operators can learn how their activities affect process safety. They make them realize that the smallest contribution they make to process safety can save lives.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Calibri" panose="020F0502020204030204" pitchFamily="34" charset="0"/>
                <a:ea typeface="Times New Roman" panose="02020603050405020304" pitchFamily="18" charset="0"/>
                <a:cs typeface="Times New Roman" panose="02020603050405020304" pitchFamily="18" charset="0"/>
              </a:rPr>
              <a:t>12) </a:t>
            </a:r>
            <a:r>
              <a:rPr lang="en-US" sz="1800" b="0" noProof="0" dirty="0">
                <a:effectLst/>
                <a:latin typeface="Calibri" panose="020F0502020204030204" pitchFamily="34" charset="0"/>
                <a:ea typeface="Calibri" panose="020F0502020204030204" pitchFamily="34" charset="0"/>
                <a:cs typeface="Times New Roman" panose="02020603050405020304" pitchFamily="18" charset="0"/>
              </a:rPr>
              <a:t>Motivation also increases as operators see that they are listened to, and their ideas are valued. In this way, employee participation is ensured, and they can focus on their work better, develop themselves and be successful. As a result, this reinforces the safety culture in </a:t>
            </a:r>
            <a:r>
              <a:rPr lang="en-US" sz="1800" b="0" noProof="0" dirty="0" err="1">
                <a:effectLst/>
                <a:latin typeface="Calibri" panose="020F0502020204030204" pitchFamily="34" charset="0"/>
                <a:ea typeface="Calibri" panose="020F0502020204030204" pitchFamily="34" charset="0"/>
                <a:cs typeface="Times New Roman" panose="02020603050405020304" pitchFamily="18" charset="0"/>
              </a:rPr>
              <a:t>Tupras</a:t>
            </a:r>
            <a:r>
              <a:rPr lang="en-US" sz="1800" b="0" noProof="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These learnings are tried to be shared throughout </a:t>
            </a:r>
            <a:r>
              <a:rPr lang="en-US" sz="1800" b="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 refineries by the coordination meetings held between the 4 refineries or by the platform where good practice examples are shared. In the process safety symposiums held in Turkey, it is aimed to share as an example of the best practice within </a:t>
            </a:r>
            <a:r>
              <a:rPr lang="en-US" sz="1800" b="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 with wider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16</a:t>
            </a:fld>
            <a:endParaRPr lang="tr-TR"/>
          </a:p>
        </p:txBody>
      </p:sp>
    </p:spTree>
    <p:extLst>
      <p:ext uri="{BB962C8B-B14F-4D97-AF65-F5344CB8AC3E}">
        <p14:creationId xmlns:p14="http://schemas.microsoft.com/office/powerpoint/2010/main" val="428325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rPr>
              <a:t>In summary, I would like to summarize the huge gains of operational tabletop drills for </a:t>
            </a:r>
            <a:r>
              <a:rPr lang="en-US" sz="1200" b="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rPr>
              <a:t>. These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rPr>
              <a:t>1) Predicting potential process safety incidents by turning operational emergency drills into a culture in the units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rPr>
              <a:t>2) Uncovering the systemic vulnerabilities before they occur by scenarizing these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rPr>
              <a:t>3) Identifying critical operational interventions for the unit to help manage the crisis in coordination with the emergency teams in case of an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effectLst/>
                <a:latin typeface="Times New Roman" panose="02020603050405020304" pitchFamily="18" charset="0"/>
                <a:ea typeface="Times New Roman" panose="02020603050405020304" pitchFamily="18" charset="0"/>
                <a:cs typeface="Times New Roman" panose="02020603050405020304" pitchFamily="18" charset="0"/>
              </a:rPr>
              <a:t>Therefore, operational tabletop drills do not only contribute to the safety culture, but also serve the emergency planning and response, which is one of the elements of the process safety management system. Thus, this can undoubtedly save lives and protect assets, the environment and reputation.</a:t>
            </a:r>
            <a:endParaRPr lang="en-US" sz="12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noProof="0" dirty="0"/>
          </a:p>
        </p:txBody>
      </p:sp>
      <p:sp>
        <p:nvSpPr>
          <p:cNvPr id="4" name="Slayt Numarası Yer Tutucusu 3"/>
          <p:cNvSpPr>
            <a:spLocks noGrp="1"/>
          </p:cNvSpPr>
          <p:nvPr>
            <p:ph type="sldNum" sz="quarter" idx="10"/>
          </p:nvPr>
        </p:nvSpPr>
        <p:spPr/>
        <p:txBody>
          <a:bodyPr/>
          <a:lstStyle/>
          <a:p>
            <a:fld id="{38468460-16AC-4D80-B232-3AD5D37A0A23}" type="slidenum">
              <a:rPr lang="tr-TR" smtClean="0"/>
              <a:t>17</a:t>
            </a:fld>
            <a:endParaRPr lang="tr-TR"/>
          </a:p>
        </p:txBody>
      </p:sp>
    </p:spTree>
    <p:extLst>
      <p:ext uri="{BB962C8B-B14F-4D97-AF65-F5344CB8AC3E}">
        <p14:creationId xmlns:p14="http://schemas.microsoft.com/office/powerpoint/2010/main" val="331231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You</a:t>
            </a:r>
            <a:r>
              <a:rPr lang="tr-TR" dirty="0"/>
              <a:t> can </a:t>
            </a:r>
            <a:r>
              <a:rPr lang="tr-TR" dirty="0" err="1"/>
              <a:t>see</a:t>
            </a:r>
            <a:r>
              <a:rPr lang="tr-TR" dirty="0"/>
              <a:t> </a:t>
            </a:r>
            <a:r>
              <a:rPr lang="tr-TR" dirty="0" err="1"/>
              <a:t>my</a:t>
            </a:r>
            <a:r>
              <a:rPr lang="tr-TR" dirty="0"/>
              <a:t> </a:t>
            </a:r>
            <a:r>
              <a:rPr lang="tr-TR" dirty="0" err="1"/>
              <a:t>references</a:t>
            </a:r>
            <a:r>
              <a:rPr lang="tr-TR" dirty="0"/>
              <a:t> here.</a:t>
            </a:r>
          </a:p>
        </p:txBody>
      </p:sp>
      <p:sp>
        <p:nvSpPr>
          <p:cNvPr id="4" name="Slayt Numarası Yer Tutucusu 3"/>
          <p:cNvSpPr>
            <a:spLocks noGrp="1"/>
          </p:cNvSpPr>
          <p:nvPr>
            <p:ph type="sldNum" sz="quarter" idx="10"/>
          </p:nvPr>
        </p:nvSpPr>
        <p:spPr/>
        <p:txBody>
          <a:bodyPr/>
          <a:lstStyle/>
          <a:p>
            <a:fld id="{38468460-16AC-4D80-B232-3AD5D37A0A23}" type="slidenum">
              <a:rPr lang="tr-TR" smtClean="0"/>
              <a:t>18</a:t>
            </a:fld>
            <a:endParaRPr lang="tr-TR"/>
          </a:p>
        </p:txBody>
      </p:sp>
    </p:spTree>
    <p:extLst>
      <p:ext uri="{BB962C8B-B14F-4D97-AF65-F5344CB8AC3E}">
        <p14:creationId xmlns:p14="http://schemas.microsoft.com/office/powerpoint/2010/main" val="356013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Thank</a:t>
            </a:r>
            <a:r>
              <a:rPr lang="tr-TR" baseline="0" dirty="0"/>
              <a:t> </a:t>
            </a:r>
            <a:r>
              <a:rPr lang="tr-TR" baseline="0" dirty="0" err="1"/>
              <a:t>you</a:t>
            </a:r>
            <a:r>
              <a:rPr lang="tr-TR" baseline="0" dirty="0"/>
              <a:t> </a:t>
            </a:r>
            <a:r>
              <a:rPr lang="tr-TR" baseline="0" dirty="0" err="1"/>
              <a:t>for</a:t>
            </a:r>
            <a:r>
              <a:rPr lang="tr-TR" baseline="0" dirty="0"/>
              <a:t> </a:t>
            </a:r>
            <a:r>
              <a:rPr lang="tr-TR" baseline="0" dirty="0" err="1"/>
              <a:t>your</a:t>
            </a:r>
            <a:r>
              <a:rPr lang="tr-TR" baseline="0" dirty="0"/>
              <a:t> </a:t>
            </a:r>
            <a:r>
              <a:rPr lang="tr-TR" baseline="0" dirty="0" err="1"/>
              <a:t>interest</a:t>
            </a:r>
            <a:r>
              <a:rPr lang="tr-TR" baseline="0" dirty="0"/>
              <a:t>. </a:t>
            </a:r>
            <a:r>
              <a:rPr lang="en-US" dirty="0"/>
              <a:t>You can see </a:t>
            </a:r>
            <a:r>
              <a:rPr lang="tr-TR" dirty="0" err="1"/>
              <a:t>information</a:t>
            </a:r>
            <a:r>
              <a:rPr lang="tr-TR" dirty="0"/>
              <a:t> </a:t>
            </a:r>
            <a:r>
              <a:rPr lang="en-US" dirty="0"/>
              <a:t>about </a:t>
            </a:r>
            <a:r>
              <a:rPr lang="tr-TR" dirty="0"/>
              <a:t>me</a:t>
            </a:r>
            <a:r>
              <a:rPr lang="en-US" dirty="0"/>
              <a:t>.</a:t>
            </a:r>
            <a:r>
              <a:rPr lang="tr-TR" dirty="0"/>
              <a:t> </a:t>
            </a:r>
            <a:r>
              <a:rPr lang="en-US" dirty="0"/>
              <a:t>You can use </a:t>
            </a:r>
            <a:r>
              <a:rPr lang="tr-TR" dirty="0" err="1"/>
              <a:t>my</a:t>
            </a:r>
            <a:r>
              <a:rPr lang="en-US" dirty="0"/>
              <a:t> e-mail address to contact </a:t>
            </a:r>
            <a:r>
              <a:rPr lang="tr-TR" dirty="0"/>
              <a:t>me</a:t>
            </a:r>
            <a:r>
              <a:rPr lang="en-US" dirty="0"/>
              <a:t> </a:t>
            </a:r>
            <a:r>
              <a:rPr lang="tr-TR" dirty="0" err="1"/>
              <a:t>for</a:t>
            </a:r>
            <a:r>
              <a:rPr lang="tr-TR" dirty="0"/>
              <a:t> </a:t>
            </a:r>
            <a:r>
              <a:rPr lang="tr-TR" dirty="0" err="1"/>
              <a:t>further</a:t>
            </a:r>
            <a:r>
              <a:rPr lang="tr-TR" dirty="0"/>
              <a:t> </a:t>
            </a:r>
            <a:r>
              <a:rPr lang="tr-TR" dirty="0" err="1"/>
              <a:t>information</a:t>
            </a:r>
            <a:r>
              <a:rPr lang="tr-TR" dirty="0"/>
              <a:t> </a:t>
            </a:r>
            <a:r>
              <a:rPr lang="en-US" dirty="0"/>
              <a:t>about </a:t>
            </a:r>
            <a:r>
              <a:rPr lang="tr-TR" dirty="0" err="1"/>
              <a:t>my</a:t>
            </a:r>
            <a:r>
              <a:rPr lang="tr-TR" dirty="0"/>
              <a:t> </a:t>
            </a:r>
            <a:r>
              <a:rPr lang="tr-TR" dirty="0" err="1"/>
              <a:t>paper</a:t>
            </a:r>
            <a:r>
              <a:rPr lang="tr-TR" dirty="0"/>
              <a:t>.</a:t>
            </a:r>
          </a:p>
        </p:txBody>
      </p:sp>
      <p:sp>
        <p:nvSpPr>
          <p:cNvPr id="4" name="Slayt Numarası Yer Tutucusu 3"/>
          <p:cNvSpPr>
            <a:spLocks noGrp="1"/>
          </p:cNvSpPr>
          <p:nvPr>
            <p:ph type="sldNum" sz="quarter" idx="10"/>
          </p:nvPr>
        </p:nvSpPr>
        <p:spPr/>
        <p:txBody>
          <a:bodyPr/>
          <a:lstStyle/>
          <a:p>
            <a:fld id="{38468460-16AC-4D80-B232-3AD5D37A0A23}" type="slidenum">
              <a:rPr lang="tr-TR" smtClean="0"/>
              <a:t>19</a:t>
            </a:fld>
            <a:endParaRPr lang="tr-TR"/>
          </a:p>
        </p:txBody>
      </p:sp>
    </p:spTree>
    <p:extLst>
      <p:ext uri="{BB962C8B-B14F-4D97-AF65-F5344CB8AC3E}">
        <p14:creationId xmlns:p14="http://schemas.microsoft.com/office/powerpoint/2010/main" val="119756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aseline="0" noProof="0" dirty="0"/>
              <a:t>Let’s look at what we will be covering in this presentation.</a:t>
            </a:r>
          </a:p>
          <a:p>
            <a:r>
              <a:rPr lang="en-US" baseline="0" noProof="0" dirty="0"/>
              <a:t>We will examine the relation between operational tabletop drills and safety culture as an 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a:t>Then, we will look at the key features of the operational tabletop drills</a:t>
            </a:r>
            <a:r>
              <a:rPr lang="en-US" sz="1200" kern="1200" baseline="0" noProof="0" dirty="0">
                <a:solidFill>
                  <a:schemeClr val="tx1"/>
                </a:solidFill>
                <a:latin typeface="+mn-lt"/>
                <a:ea typeface="+mn-ea"/>
                <a:cs typeface="+mn-cs"/>
              </a:rPr>
              <a:t>, which are the resources of credible scenarios, participants, planning, application, follow-up &amp;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And finally, we will talk about the challenges and benefits of operational tabletop drills.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So let’s get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 </a:t>
            </a:r>
          </a:p>
          <a:p>
            <a:endParaRPr lang="en-US" sz="1200" kern="1200" baseline="0" noProof="0" dirty="0">
              <a:solidFill>
                <a:schemeClr val="tx1"/>
              </a:solidFill>
              <a:latin typeface="+mn-lt"/>
              <a:ea typeface="+mn-ea"/>
              <a:cs typeface="+mn-cs"/>
            </a:endParaRPr>
          </a:p>
          <a:p>
            <a:endParaRPr lang="en-US" noProof="0" dirty="0"/>
          </a:p>
        </p:txBody>
      </p:sp>
      <p:sp>
        <p:nvSpPr>
          <p:cNvPr id="4" name="Slayt Numarası Yer Tutucusu 3"/>
          <p:cNvSpPr>
            <a:spLocks noGrp="1"/>
          </p:cNvSpPr>
          <p:nvPr>
            <p:ph type="sldNum" sz="quarter" idx="10"/>
          </p:nvPr>
        </p:nvSpPr>
        <p:spPr/>
        <p:txBody>
          <a:bodyPr/>
          <a:lstStyle/>
          <a:p>
            <a:fld id="{38468460-16AC-4D80-B232-3AD5D37A0A23}" type="slidenum">
              <a:rPr lang="tr-TR" smtClean="0"/>
              <a:t>2</a:t>
            </a:fld>
            <a:endParaRPr lang="tr-TR"/>
          </a:p>
        </p:txBody>
      </p:sp>
    </p:spTree>
    <p:extLst>
      <p:ext uri="{BB962C8B-B14F-4D97-AF65-F5344CB8AC3E}">
        <p14:creationId xmlns:p14="http://schemas.microsoft.com/office/powerpoint/2010/main" val="3318875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Thank</a:t>
            </a:r>
            <a:r>
              <a:rPr lang="tr-TR" dirty="0"/>
              <a:t> </a:t>
            </a:r>
            <a:r>
              <a:rPr lang="tr-TR" dirty="0" err="1"/>
              <a:t>you</a:t>
            </a:r>
            <a:r>
              <a:rPr lang="tr-TR" dirty="0"/>
              <a:t> </a:t>
            </a:r>
            <a:r>
              <a:rPr lang="tr-TR" dirty="0" err="1"/>
              <a:t>very</a:t>
            </a:r>
            <a:r>
              <a:rPr lang="tr-TR" dirty="0"/>
              <a:t> </a:t>
            </a:r>
            <a:r>
              <a:rPr lang="tr-TR" dirty="0" err="1"/>
              <a:t>much</a:t>
            </a:r>
            <a:r>
              <a:rPr lang="tr-TR" dirty="0"/>
              <a:t>.</a:t>
            </a:r>
          </a:p>
        </p:txBody>
      </p:sp>
      <p:sp>
        <p:nvSpPr>
          <p:cNvPr id="4" name="Slayt Numarası Yer Tutucusu 3"/>
          <p:cNvSpPr>
            <a:spLocks noGrp="1"/>
          </p:cNvSpPr>
          <p:nvPr>
            <p:ph type="sldNum" sz="quarter" idx="10"/>
          </p:nvPr>
        </p:nvSpPr>
        <p:spPr/>
        <p:txBody>
          <a:bodyPr/>
          <a:lstStyle/>
          <a:p>
            <a:fld id="{4F562F83-6178-4A9F-86C0-2DC2427DB0E5}" type="slidenum">
              <a:rPr lang="tr-TR" smtClean="0"/>
              <a:t>20</a:t>
            </a:fld>
            <a:endParaRPr lang="tr-TR"/>
          </a:p>
        </p:txBody>
      </p:sp>
    </p:spTree>
    <p:extLst>
      <p:ext uri="{BB962C8B-B14F-4D97-AF65-F5344CB8AC3E}">
        <p14:creationId xmlns:p14="http://schemas.microsoft.com/office/powerpoint/2010/main" val="258720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As you know, in the organizations it is important to build the common culture to affect people’s decisions and </a:t>
            </a:r>
            <a:r>
              <a:rPr lang="en-US" sz="1800" noProof="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Because the outcome of these </a:t>
            </a:r>
            <a:r>
              <a:rPr lang="en-US" sz="1800" noProof="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and decisions have the biggest impact on safety and performance. </a:t>
            </a:r>
          </a:p>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To prevent hazardous situations in refineries without delay and hesitation, an effective safety culture and operational discipline must be established.</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One of the applications to develop safety culture in </a:t>
            </a:r>
            <a:r>
              <a:rPr lang="en-US" sz="1800" b="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 is operational tabletop drills.</a:t>
            </a:r>
          </a:p>
          <a:p>
            <a:pPr algn="just">
              <a:lnSpc>
                <a:spcPct val="150000"/>
              </a:lnSpc>
              <a:spcBef>
                <a:spcPts val="600"/>
              </a:spcBef>
              <a:spcAft>
                <a:spcPts val="600"/>
              </a:spcAft>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It provides different perspectives to the emergency management element under PSM elements [1]. </a:t>
            </a:r>
          </a:p>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Focusing on the operational intervention and addressing the management of asset integrity before a loss of primary containment occurs or talking about the unit operator actions during emergency is a powerful weapon for emergency planning and response management. </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noProof="0" dirty="0"/>
          </a:p>
        </p:txBody>
      </p:sp>
      <p:sp>
        <p:nvSpPr>
          <p:cNvPr id="4" name="Slayt Numarası Yer Tutucusu 3"/>
          <p:cNvSpPr>
            <a:spLocks noGrp="1"/>
          </p:cNvSpPr>
          <p:nvPr>
            <p:ph type="sldNum" sz="quarter" idx="10"/>
          </p:nvPr>
        </p:nvSpPr>
        <p:spPr/>
        <p:txBody>
          <a:bodyPr/>
          <a:lstStyle/>
          <a:p>
            <a:fld id="{38468460-16AC-4D80-B232-3AD5D37A0A23}" type="slidenum">
              <a:rPr lang="tr-TR" smtClean="0"/>
              <a:t>3</a:t>
            </a:fld>
            <a:endParaRPr lang="tr-TR"/>
          </a:p>
        </p:txBody>
      </p:sp>
    </p:spTree>
    <p:extLst>
      <p:ext uri="{BB962C8B-B14F-4D97-AF65-F5344CB8AC3E}">
        <p14:creationId xmlns:p14="http://schemas.microsoft.com/office/powerpoint/2010/main" val="267218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So, let’s know what operational tabletop drill is. </a:t>
            </a:r>
          </a:p>
          <a:p>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Operational tabletop drill is a cost-effective, scenario-based discussion designed to simulate an emergency without the expense of assembling the response team and staging a full-blown drill.</a:t>
            </a:r>
          </a:p>
          <a:p>
            <a:endParaRPr lang="en-US" sz="1800" noProof="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In addition to the drill carried out by the emergency response teams, operational tabletop drills are organized to proactively deal with process safety in the refinery. It gives an opportunity for taking precautions against possible hazards and review the effectiveness/adequacy of our existing barriers.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It also gives a chance to increase unit operators’ experience/competency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Thanks to the operational tabletop drills, discovering where and how plans fall short before anything more serious than the scenario happens can undoubtedly save lives and protect assets, the environment and reputation.</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noProof="0" dirty="0"/>
          </a:p>
        </p:txBody>
      </p:sp>
      <p:sp>
        <p:nvSpPr>
          <p:cNvPr id="4" name="Slayt Numarası Yer Tutucusu 3"/>
          <p:cNvSpPr>
            <a:spLocks noGrp="1"/>
          </p:cNvSpPr>
          <p:nvPr>
            <p:ph type="sldNum" sz="quarter" idx="10"/>
          </p:nvPr>
        </p:nvSpPr>
        <p:spPr/>
        <p:txBody>
          <a:bodyPr/>
          <a:lstStyle/>
          <a:p>
            <a:fld id="{38468460-16AC-4D80-B232-3AD5D37A0A23}" type="slidenum">
              <a:rPr lang="tr-TR" smtClean="0"/>
              <a:t>4</a:t>
            </a:fld>
            <a:endParaRPr lang="tr-TR"/>
          </a:p>
        </p:txBody>
      </p:sp>
    </p:spTree>
    <p:extLst>
      <p:ext uri="{BB962C8B-B14F-4D97-AF65-F5344CB8AC3E}">
        <p14:creationId xmlns:p14="http://schemas.microsoft.com/office/powerpoint/2010/main" val="141641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Now we can go deep dive in what are the key features of tabletop </a:t>
            </a:r>
            <a:r>
              <a:rPr lang="en-US" sz="1800" noProof="0" dirty="0" err="1">
                <a:effectLst/>
                <a:latin typeface="Calibri" panose="020F0502020204030204" pitchFamily="34" charset="0"/>
                <a:ea typeface="Calibri" panose="020F0502020204030204" pitchFamily="34" charset="0"/>
                <a:cs typeface="Times New Roman" panose="02020603050405020304" pitchFamily="18" charset="0"/>
              </a:rPr>
              <a:t>dril</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in 5 steps.</a:t>
            </a:r>
          </a:p>
        </p:txBody>
      </p:sp>
      <p:sp>
        <p:nvSpPr>
          <p:cNvPr id="4" name="Slayt Numarası Yer Tutucusu 3"/>
          <p:cNvSpPr>
            <a:spLocks noGrp="1"/>
          </p:cNvSpPr>
          <p:nvPr>
            <p:ph type="sldNum" sz="quarter" idx="10"/>
          </p:nvPr>
        </p:nvSpPr>
        <p:spPr/>
        <p:txBody>
          <a:bodyPr/>
          <a:lstStyle/>
          <a:p>
            <a:fld id="{38468460-16AC-4D80-B232-3AD5D37A0A23}" type="slidenum">
              <a:rPr lang="tr-TR" smtClean="0"/>
              <a:t>5</a:t>
            </a:fld>
            <a:endParaRPr lang="tr-TR"/>
          </a:p>
        </p:txBody>
      </p:sp>
    </p:spTree>
    <p:extLst>
      <p:ext uri="{BB962C8B-B14F-4D97-AF65-F5344CB8AC3E}">
        <p14:creationId xmlns:p14="http://schemas.microsoft.com/office/powerpoint/2010/main" val="241852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Let’s talk about first key feature, which is resources of credible scenarios. </a:t>
            </a:r>
          </a:p>
          <a:p>
            <a:pPr algn="just">
              <a:lnSpc>
                <a:spcPct val="150000"/>
              </a:lnSpc>
              <a:spcBef>
                <a:spcPts val="600"/>
              </a:spcBef>
              <a:spcAft>
                <a:spcPts val="600"/>
              </a:spcAft>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As the scenarios of operational tabletop drills can be produced by being inspired by real events, it has been seen that it is more beneficial to deal with possible risks if they are predicted and applied before a more dangerous event occurs. The scenarios should be jointly developed by representatives of process safety and operations. To promote the drills throughout the refinery, process safety team create a scenario pool for supporting the operations team. </a:t>
            </a:r>
          </a:p>
          <a:p>
            <a:pPr algn="just">
              <a:lnSpc>
                <a:spcPct val="150000"/>
              </a:lnSpc>
              <a:spcBef>
                <a:spcPts val="600"/>
              </a:spcBef>
              <a:spcAft>
                <a:spcPts val="600"/>
              </a:spcAft>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Seveso scenarios defined for critical equipment, critical scenarios from </a:t>
            </a:r>
            <a:r>
              <a:rPr lang="en-US" sz="1800" noProof="0" dirty="0" err="1">
                <a:effectLst/>
                <a:latin typeface="Calibri" panose="020F0502020204030204" pitchFamily="34" charset="0"/>
                <a:ea typeface="Calibri" panose="020F0502020204030204" pitchFamily="34" charset="0"/>
                <a:cs typeface="Times New Roman" panose="02020603050405020304" pitchFamily="18" charset="0"/>
              </a:rPr>
              <a:t>Hazop</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risk assessment studies, experiences from incident investigations and </a:t>
            </a:r>
            <a:r>
              <a:rPr lang="en-US" sz="1800" noProof="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-oriented scenarios in the operator training program are addressed as auxiliary resources for drills. You can see the abbreviations for scenario sources in the slide, as SEVESO, HAZOP, OSAR and RAYEP respectively.</a:t>
            </a:r>
          </a:p>
          <a:p>
            <a:pPr algn="just">
              <a:lnSpc>
                <a:spcPct val="150000"/>
              </a:lnSpc>
              <a:spcBef>
                <a:spcPts val="600"/>
              </a:spcBef>
              <a:spcAft>
                <a:spcPts val="600"/>
              </a:spcAft>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It is advised that the balance between low-frequency/high-consequence and high frequency/low consequence scenarios can be sought by unit chiefs.</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6</a:t>
            </a:fld>
            <a:endParaRPr lang="tr-TR"/>
          </a:p>
        </p:txBody>
      </p:sp>
    </p:spTree>
    <p:extLst>
      <p:ext uri="{BB962C8B-B14F-4D97-AF65-F5344CB8AC3E}">
        <p14:creationId xmlns:p14="http://schemas.microsoft.com/office/powerpoint/2010/main" val="149292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spcBef>
                <a:spcPts val="600"/>
              </a:spcBef>
              <a:spcAft>
                <a:spcPts val="600"/>
              </a:spcAft>
            </a:pPr>
            <a:r>
              <a:rPr lang="en-US" sz="2800" noProof="0" dirty="0"/>
              <a:t>To better illustrate the scenario pool</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I would like to share an example of scenarios which are planned for different units.</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7</a:t>
            </a:fld>
            <a:endParaRPr lang="tr-TR"/>
          </a:p>
        </p:txBody>
      </p:sp>
    </p:spTree>
    <p:extLst>
      <p:ext uri="{BB962C8B-B14F-4D97-AF65-F5344CB8AC3E}">
        <p14:creationId xmlns:p14="http://schemas.microsoft.com/office/powerpoint/2010/main" val="8636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key feature of operational tabletop drill is participants.</a:t>
            </a:r>
          </a:p>
          <a:p>
            <a:pPr algn="just">
              <a:lnSpc>
                <a:spcPct val="150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general, field operators, control operators, head operators in shift, operations engineers and process safety engineers attend the operational tabletop drills. Since there is a shift system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Tupras</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is also important that the drill held during the day should reach to all shifts to ensure a conversation among themselves. </a:t>
            </a:r>
          </a:p>
          <a:p>
            <a:pPr algn="just">
              <a:lnSpc>
                <a:spcPct val="150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Emergency response team can be sometimes invited as relevant discipline. </a:t>
            </a:r>
          </a:p>
          <a:p>
            <a:pPr algn="just">
              <a:lnSpc>
                <a:spcPct val="150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strengthen the effectiveness of these drills and support the team and to reinforce the visible leadership, the participation of the managers is also ensured.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endParaRPr lang="en-US" sz="1800" b="1"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Unit-based operational tabletop drills are aimed to be carried out in an interactive and open communication environment. </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The approach to unit operators during operational tabletop drills is very crucial element. </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It is advised that there should be an effective two-way communication where operators share their opinions openly and transparently, rather than a platform where the managers and engineers speak most, and operators listen to them.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The operator should not hesitate to give the wrong answer in front of everyone, should not be afraid of saying something wrong. It is stated that these operational tabletop drills are not conducted for questioning purposes, and that mutual information sharing is aimed.</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8</a:t>
            </a:fld>
            <a:endParaRPr lang="tr-TR"/>
          </a:p>
        </p:txBody>
      </p:sp>
    </p:spTree>
    <p:extLst>
      <p:ext uri="{BB962C8B-B14F-4D97-AF65-F5344CB8AC3E}">
        <p14:creationId xmlns:p14="http://schemas.microsoft.com/office/powerpoint/2010/main" val="140996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Now, let’s talk about third key feature, which is planning. </a:t>
            </a:r>
          </a:p>
          <a:p>
            <a:pPr algn="just">
              <a:lnSpc>
                <a:spcPct val="150000"/>
              </a:lnSpc>
              <a:spcBef>
                <a:spcPts val="600"/>
              </a:spcBef>
              <a:spcAft>
                <a:spcPts val="600"/>
              </a:spcAft>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800" b="0" noProof="0" dirty="0" err="1">
                <a:effectLst/>
                <a:latin typeface="Times New Roman" panose="02020603050405020304" pitchFamily="18" charset="0"/>
                <a:ea typeface="Times New Roman" panose="02020603050405020304" pitchFamily="18" charset="0"/>
                <a:cs typeface="Times New Roman" panose="02020603050405020304" pitchFamily="18" charset="0"/>
              </a:rPr>
              <a:t>Tupras</a:t>
            </a: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 standard, there is no defined frequency for these operational tabletop drills. It is recommended that the units determine their annual plans and scenarios upon their needs to make them own the drills.</a:t>
            </a:r>
          </a:p>
          <a:p>
            <a:pPr algn="just">
              <a:lnSpc>
                <a:spcPct val="150000"/>
              </a:lnSpc>
              <a:spcBef>
                <a:spcPts val="600"/>
              </a:spcBef>
              <a:spcAft>
                <a:spcPts val="600"/>
              </a:spcAft>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In general, each unit makes its plan once a month. </a:t>
            </a:r>
            <a:r>
              <a:rPr lang="en-US" sz="1800" b="0" noProof="0" dirty="0">
                <a:effectLst/>
                <a:latin typeface="Times New Roman" panose="02020603050405020304" pitchFamily="18" charset="0"/>
                <a:ea typeface="Calibri" panose="020F0502020204030204" pitchFamily="34" charset="0"/>
                <a:cs typeface="Times New Roman" panose="02020603050405020304" pitchFamily="18" charset="0"/>
              </a:rPr>
              <a:t>You can see the sample calendar in the slide. The plan can be revised according to the needs.</a:t>
            </a:r>
          </a:p>
          <a:p>
            <a:pPr marL="0" marR="0" lvl="0" indent="0" algn="just" defTabSz="914400" rtl="0" eaLnBrk="1" fontAlgn="auto" latinLnBrk="0" hangingPunct="1">
              <a:lnSpc>
                <a:spcPct val="150000"/>
              </a:lnSpc>
              <a:spcBef>
                <a:spcPts val="600"/>
              </a:spcBef>
              <a:spcAft>
                <a:spcPts val="600"/>
              </a:spcAft>
              <a:buClrTx/>
              <a:buSzTx/>
              <a:buFontTx/>
              <a:buNone/>
              <a:tabLst/>
              <a:defRPr/>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Calendars containing scenario information are set at the beginning of the year and shared with the relevant disciplines to provide the opportunity of planned participation.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The topic of the scenario is also shared with calendar.</a:t>
            </a:r>
          </a:p>
          <a:p>
            <a:pPr algn="just">
              <a:lnSpc>
                <a:spcPct val="150000"/>
              </a:lnSpc>
              <a:spcBef>
                <a:spcPts val="600"/>
              </a:spcBef>
              <a:spcAft>
                <a:spcPts val="600"/>
              </a:spcAft>
            </a:pPr>
            <a:endPar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Although each unit assigns the necessary operator depending on its field size during the operational tabletop drills, the drill should not take a long time for the operator. </a:t>
            </a:r>
          </a:p>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800" b="0" noProof="0" dirty="0">
                <a:effectLst/>
                <a:latin typeface="Times New Roman" panose="02020603050405020304" pitchFamily="18" charset="0"/>
                <a:ea typeface="Times New Roman" panose="02020603050405020304" pitchFamily="18" charset="0"/>
                <a:cs typeface="Times New Roman" panose="02020603050405020304" pitchFamily="18" charset="0"/>
              </a:rPr>
              <a:t>So, it is organized for an average of half an hour. It is ensured that drills do not coincide with the shift handover, the times when the field controls are conducted, and the times when the work permits are busy.</a:t>
            </a: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endParaRPr lang="en-US" sz="1800" b="1"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8468460-16AC-4D80-B232-3AD5D37A0A23}" type="slidenum">
              <a:rPr lang="tr-TR" smtClean="0"/>
              <a:t>9</a:t>
            </a:fld>
            <a:endParaRPr lang="tr-TR"/>
          </a:p>
        </p:txBody>
      </p:sp>
    </p:spTree>
    <p:extLst>
      <p:ext uri="{BB962C8B-B14F-4D97-AF65-F5344CB8AC3E}">
        <p14:creationId xmlns:p14="http://schemas.microsoft.com/office/powerpoint/2010/main" val="173929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A26AD8B3-0784-4335-819F-B94558AC8F60}"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305751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26AD8B3-0784-4335-819F-B94558AC8F60}"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359814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26AD8B3-0784-4335-819F-B94558AC8F60}"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901279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G Temel Performans Göstergeleri">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16A7228-758A-084E-9C6C-22704702A7F5}"/>
              </a:ext>
            </a:extLst>
          </p:cNvPr>
          <p:cNvSpPr>
            <a:spLocks noGrp="1"/>
          </p:cNvSpPr>
          <p:nvPr>
            <p:ph type="chart" sz="quarter" idx="10"/>
          </p:nvPr>
        </p:nvSpPr>
        <p:spPr>
          <a:xfrm>
            <a:off x="519179" y="931071"/>
            <a:ext cx="5245036" cy="2334419"/>
          </a:xfrm>
          <a:prstGeom prst="rect">
            <a:avLst/>
          </a:prstGeom>
        </p:spPr>
        <p:txBody>
          <a:bodyPr/>
          <a:lstStyle/>
          <a:p>
            <a:endParaRPr lang="tr-TR"/>
          </a:p>
        </p:txBody>
      </p:sp>
      <p:sp>
        <p:nvSpPr>
          <p:cNvPr id="11" name="Chart Placeholder 2">
            <a:extLst>
              <a:ext uri="{FF2B5EF4-FFF2-40B4-BE49-F238E27FC236}">
                <a16:creationId xmlns:a16="http://schemas.microsoft.com/office/drawing/2014/main" id="{3A8410A8-4E51-A24D-95F6-5B671F9FC7E7}"/>
              </a:ext>
            </a:extLst>
          </p:cNvPr>
          <p:cNvSpPr>
            <a:spLocks noGrp="1"/>
          </p:cNvSpPr>
          <p:nvPr>
            <p:ph type="chart" sz="quarter" idx="11"/>
          </p:nvPr>
        </p:nvSpPr>
        <p:spPr>
          <a:xfrm>
            <a:off x="6365422" y="893954"/>
            <a:ext cx="5440363" cy="2334419"/>
          </a:xfrm>
          <a:prstGeom prst="rect">
            <a:avLst/>
          </a:prstGeom>
        </p:spPr>
        <p:txBody>
          <a:bodyPr/>
          <a:lstStyle/>
          <a:p>
            <a:endParaRPr lang="tr-TR"/>
          </a:p>
        </p:txBody>
      </p:sp>
      <p:sp>
        <p:nvSpPr>
          <p:cNvPr id="13" name="Chart Placeholder 2">
            <a:extLst>
              <a:ext uri="{FF2B5EF4-FFF2-40B4-BE49-F238E27FC236}">
                <a16:creationId xmlns:a16="http://schemas.microsoft.com/office/drawing/2014/main" id="{0D8B9EED-D28F-C04E-83BF-C3FAA417BB9B}"/>
              </a:ext>
            </a:extLst>
          </p:cNvPr>
          <p:cNvSpPr>
            <a:spLocks noGrp="1"/>
          </p:cNvSpPr>
          <p:nvPr>
            <p:ph type="chart" sz="quarter" idx="12"/>
          </p:nvPr>
        </p:nvSpPr>
        <p:spPr>
          <a:xfrm>
            <a:off x="519179" y="3527314"/>
            <a:ext cx="5245036" cy="2334419"/>
          </a:xfrm>
          <a:prstGeom prst="rect">
            <a:avLst/>
          </a:prstGeom>
        </p:spPr>
        <p:txBody>
          <a:bodyPr/>
          <a:lstStyle/>
          <a:p>
            <a:endParaRPr lang="tr-TR"/>
          </a:p>
        </p:txBody>
      </p:sp>
      <p:sp>
        <p:nvSpPr>
          <p:cNvPr id="14" name="Chart Placeholder 2">
            <a:extLst>
              <a:ext uri="{FF2B5EF4-FFF2-40B4-BE49-F238E27FC236}">
                <a16:creationId xmlns:a16="http://schemas.microsoft.com/office/drawing/2014/main" id="{C6F1B18E-AEDC-0B4F-89D5-E5CFBCCFFB1F}"/>
              </a:ext>
            </a:extLst>
          </p:cNvPr>
          <p:cNvSpPr>
            <a:spLocks noGrp="1"/>
          </p:cNvSpPr>
          <p:nvPr>
            <p:ph type="chart" sz="quarter" idx="13"/>
          </p:nvPr>
        </p:nvSpPr>
        <p:spPr>
          <a:xfrm>
            <a:off x="6365422" y="3527314"/>
            <a:ext cx="5440363" cy="2334419"/>
          </a:xfrm>
          <a:prstGeom prst="rect">
            <a:avLst/>
          </a:prstGeom>
        </p:spPr>
        <p:txBody>
          <a:bodyPr/>
          <a:lstStyle/>
          <a:p>
            <a:endParaRPr lang="tr-TR"/>
          </a:p>
        </p:txBody>
      </p:sp>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8" name="Slide Number">
            <a:extLst>
              <a:ext uri="{FF2B5EF4-FFF2-40B4-BE49-F238E27FC236}">
                <a16:creationId xmlns:a16="http://schemas.microsoft.com/office/drawing/2014/main" id="{F6CB517C-A980-FB49-AEDD-96DABC59CC00}"/>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Tree>
    <p:extLst>
      <p:ext uri="{BB962C8B-B14F-4D97-AF65-F5344CB8AC3E}">
        <p14:creationId xmlns:p14="http://schemas.microsoft.com/office/powerpoint/2010/main" val="188762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TI-Ol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8" name="Slide Number">
            <a:extLst>
              <a:ext uri="{FF2B5EF4-FFF2-40B4-BE49-F238E27FC236}">
                <a16:creationId xmlns:a16="http://schemas.microsoft.com/office/drawing/2014/main" id="{F6CB517C-A980-FB49-AEDD-96DABC59CC00}"/>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5" name="Text Placeholder 4">
            <a:extLst>
              <a:ext uri="{FF2B5EF4-FFF2-40B4-BE49-F238E27FC236}">
                <a16:creationId xmlns:a16="http://schemas.microsoft.com/office/drawing/2014/main" id="{76966684-FE88-514B-8C25-5028F778B284}"/>
              </a:ext>
            </a:extLst>
          </p:cNvPr>
          <p:cNvSpPr>
            <a:spLocks noGrp="1"/>
          </p:cNvSpPr>
          <p:nvPr>
            <p:ph type="body" sz="quarter" idx="10"/>
          </p:nvPr>
        </p:nvSpPr>
        <p:spPr>
          <a:xfrm>
            <a:off x="560388" y="1036638"/>
            <a:ext cx="6754813" cy="51203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Picture Placeholder 6">
            <a:extLst>
              <a:ext uri="{FF2B5EF4-FFF2-40B4-BE49-F238E27FC236}">
                <a16:creationId xmlns:a16="http://schemas.microsoft.com/office/drawing/2014/main" id="{194E9F33-4C1C-5B42-A52C-660243E7D3E8}"/>
              </a:ext>
            </a:extLst>
          </p:cNvPr>
          <p:cNvSpPr>
            <a:spLocks noGrp="1"/>
          </p:cNvSpPr>
          <p:nvPr>
            <p:ph type="pic" sz="quarter" idx="11"/>
          </p:nvPr>
        </p:nvSpPr>
        <p:spPr>
          <a:xfrm>
            <a:off x="7742238" y="1036637"/>
            <a:ext cx="3702844" cy="2392363"/>
          </a:xfrm>
          <a:prstGeom prst="rect">
            <a:avLst/>
          </a:prstGeom>
        </p:spPr>
        <p:txBody>
          <a:bodyPr/>
          <a:lstStyle/>
          <a:p>
            <a:endParaRPr lang="tr-TR"/>
          </a:p>
        </p:txBody>
      </p:sp>
      <p:sp>
        <p:nvSpPr>
          <p:cNvPr id="12" name="Picture Placeholder 6">
            <a:extLst>
              <a:ext uri="{FF2B5EF4-FFF2-40B4-BE49-F238E27FC236}">
                <a16:creationId xmlns:a16="http://schemas.microsoft.com/office/drawing/2014/main" id="{BFC04D20-8891-904E-92D5-56653A9FD921}"/>
              </a:ext>
            </a:extLst>
          </p:cNvPr>
          <p:cNvSpPr>
            <a:spLocks noGrp="1"/>
          </p:cNvSpPr>
          <p:nvPr>
            <p:ph type="pic" sz="quarter" idx="12"/>
          </p:nvPr>
        </p:nvSpPr>
        <p:spPr>
          <a:xfrm>
            <a:off x="7726998" y="3642519"/>
            <a:ext cx="3702844" cy="2529523"/>
          </a:xfrm>
          <a:prstGeom prst="rect">
            <a:avLst/>
          </a:prstGeom>
        </p:spPr>
        <p:txBody>
          <a:bodyPr/>
          <a:lstStyle/>
          <a:p>
            <a:endParaRPr lang="tr-TR"/>
          </a:p>
        </p:txBody>
      </p:sp>
    </p:spTree>
    <p:extLst>
      <p:ext uri="{BB962C8B-B14F-4D97-AF65-F5344CB8AC3E}">
        <p14:creationId xmlns:p14="http://schemas.microsoft.com/office/powerpoint/2010/main" val="120331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I mas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19113" y="2121969"/>
            <a:ext cx="11264900" cy="3844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4" name="Table Placeholder 3">
            <a:extLst>
              <a:ext uri="{FF2B5EF4-FFF2-40B4-BE49-F238E27FC236}">
                <a16:creationId xmlns:a16="http://schemas.microsoft.com/office/drawing/2014/main" id="{701E8211-D356-9C49-8C90-B925E0A0FB17}"/>
              </a:ext>
            </a:extLst>
          </p:cNvPr>
          <p:cNvSpPr>
            <a:spLocks noGrp="1"/>
          </p:cNvSpPr>
          <p:nvPr>
            <p:ph type="tbl" sz="quarter" idx="12"/>
          </p:nvPr>
        </p:nvSpPr>
        <p:spPr>
          <a:xfrm>
            <a:off x="519113" y="890588"/>
            <a:ext cx="11264900" cy="1010444"/>
          </a:xfrm>
          <a:prstGeom prst="rect">
            <a:avLst/>
          </a:prstGeom>
        </p:spPr>
        <p:txBody>
          <a:bodyPr/>
          <a:lstStyle/>
          <a:p>
            <a:endParaRPr lang="tr-TR"/>
          </a:p>
        </p:txBody>
      </p:sp>
    </p:spTree>
    <p:extLst>
      <p:ext uri="{BB962C8B-B14F-4D97-AF65-F5344CB8AC3E}">
        <p14:creationId xmlns:p14="http://schemas.microsoft.com/office/powerpoint/2010/main" val="189207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rasyonel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60712" y="1699846"/>
            <a:ext cx="5406334" cy="320027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7" name="Content Placeholder 4">
            <a:extLst>
              <a:ext uri="{FF2B5EF4-FFF2-40B4-BE49-F238E27FC236}">
                <a16:creationId xmlns:a16="http://schemas.microsoft.com/office/drawing/2014/main" id="{BDFF1105-50DB-C943-B340-BC6527B2BA7A}"/>
              </a:ext>
            </a:extLst>
          </p:cNvPr>
          <p:cNvSpPr>
            <a:spLocks noGrp="1"/>
          </p:cNvSpPr>
          <p:nvPr>
            <p:ph sz="quarter" idx="12"/>
          </p:nvPr>
        </p:nvSpPr>
        <p:spPr>
          <a:xfrm>
            <a:off x="6447694" y="1699848"/>
            <a:ext cx="5272124" cy="32094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5" name="Text Placeholder 4">
            <a:extLst>
              <a:ext uri="{FF2B5EF4-FFF2-40B4-BE49-F238E27FC236}">
                <a16:creationId xmlns:a16="http://schemas.microsoft.com/office/drawing/2014/main" id="{E9C364B7-29EA-AA45-9063-4C6ED2660C88}"/>
              </a:ext>
            </a:extLst>
          </p:cNvPr>
          <p:cNvSpPr>
            <a:spLocks noGrp="1"/>
          </p:cNvSpPr>
          <p:nvPr>
            <p:ph type="body" sz="quarter" idx="13"/>
          </p:nvPr>
        </p:nvSpPr>
        <p:spPr>
          <a:xfrm>
            <a:off x="560714" y="5299077"/>
            <a:ext cx="11196268" cy="7381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9" name="Text Placeholder 4">
            <a:extLst>
              <a:ext uri="{FF2B5EF4-FFF2-40B4-BE49-F238E27FC236}">
                <a16:creationId xmlns:a16="http://schemas.microsoft.com/office/drawing/2014/main" id="{0FF2FADE-EA5F-1745-9A1D-512D3FD3485F}"/>
              </a:ext>
            </a:extLst>
          </p:cNvPr>
          <p:cNvSpPr>
            <a:spLocks noGrp="1"/>
          </p:cNvSpPr>
          <p:nvPr>
            <p:ph type="body" sz="quarter" idx="14"/>
          </p:nvPr>
        </p:nvSpPr>
        <p:spPr>
          <a:xfrm>
            <a:off x="560712" y="809139"/>
            <a:ext cx="5406334" cy="7381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0" name="Text Placeholder 4">
            <a:extLst>
              <a:ext uri="{FF2B5EF4-FFF2-40B4-BE49-F238E27FC236}">
                <a16:creationId xmlns:a16="http://schemas.microsoft.com/office/drawing/2014/main" id="{A960A412-3B63-5D4A-B813-45199CC1A096}"/>
              </a:ext>
            </a:extLst>
          </p:cNvPr>
          <p:cNvSpPr>
            <a:spLocks noGrp="1"/>
          </p:cNvSpPr>
          <p:nvPr>
            <p:ph type="body" sz="quarter" idx="15"/>
          </p:nvPr>
        </p:nvSpPr>
        <p:spPr>
          <a:xfrm>
            <a:off x="6398806" y="809139"/>
            <a:ext cx="5321011" cy="7381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09753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rasyonel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60713" y="1201085"/>
            <a:ext cx="3457106" cy="22279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11" name="Content Placeholder 4">
            <a:extLst>
              <a:ext uri="{FF2B5EF4-FFF2-40B4-BE49-F238E27FC236}">
                <a16:creationId xmlns:a16="http://schemas.microsoft.com/office/drawing/2014/main" id="{61C591CB-0BBE-3A4C-916E-3444492BD7A3}"/>
              </a:ext>
            </a:extLst>
          </p:cNvPr>
          <p:cNvSpPr>
            <a:spLocks noGrp="1"/>
          </p:cNvSpPr>
          <p:nvPr>
            <p:ph sz="quarter" idx="12"/>
          </p:nvPr>
        </p:nvSpPr>
        <p:spPr>
          <a:xfrm>
            <a:off x="477587" y="3778030"/>
            <a:ext cx="3540233" cy="22279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3" name="Content Placeholder 4">
            <a:extLst>
              <a:ext uri="{FF2B5EF4-FFF2-40B4-BE49-F238E27FC236}">
                <a16:creationId xmlns:a16="http://schemas.microsoft.com/office/drawing/2014/main" id="{913357BB-8AAC-684C-83C9-75B9E8632BFE}"/>
              </a:ext>
            </a:extLst>
          </p:cNvPr>
          <p:cNvSpPr>
            <a:spLocks noGrp="1"/>
          </p:cNvSpPr>
          <p:nvPr>
            <p:ph sz="quarter" idx="13"/>
          </p:nvPr>
        </p:nvSpPr>
        <p:spPr>
          <a:xfrm>
            <a:off x="4422866" y="1201085"/>
            <a:ext cx="3346270" cy="22279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4" name="Content Placeholder 4">
            <a:extLst>
              <a:ext uri="{FF2B5EF4-FFF2-40B4-BE49-F238E27FC236}">
                <a16:creationId xmlns:a16="http://schemas.microsoft.com/office/drawing/2014/main" id="{FD1850F2-F4EE-7048-9C15-9765A5360366}"/>
              </a:ext>
            </a:extLst>
          </p:cNvPr>
          <p:cNvSpPr>
            <a:spLocks noGrp="1"/>
          </p:cNvSpPr>
          <p:nvPr>
            <p:ph sz="quarter" idx="14"/>
          </p:nvPr>
        </p:nvSpPr>
        <p:spPr>
          <a:xfrm>
            <a:off x="4395157" y="3750321"/>
            <a:ext cx="3346270" cy="22279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5" name="Content Placeholder 4">
            <a:extLst>
              <a:ext uri="{FF2B5EF4-FFF2-40B4-BE49-F238E27FC236}">
                <a16:creationId xmlns:a16="http://schemas.microsoft.com/office/drawing/2014/main" id="{B23B6656-7C6B-0E46-B4E7-FB772BD2E035}"/>
              </a:ext>
            </a:extLst>
          </p:cNvPr>
          <p:cNvSpPr>
            <a:spLocks noGrp="1"/>
          </p:cNvSpPr>
          <p:nvPr>
            <p:ph sz="quarter" idx="15"/>
          </p:nvPr>
        </p:nvSpPr>
        <p:spPr>
          <a:xfrm>
            <a:off x="8205157" y="1173373"/>
            <a:ext cx="3346270" cy="4804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1435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perasyonel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60713" y="943176"/>
            <a:ext cx="3457106" cy="20643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11" name="Content Placeholder 4">
            <a:extLst>
              <a:ext uri="{FF2B5EF4-FFF2-40B4-BE49-F238E27FC236}">
                <a16:creationId xmlns:a16="http://schemas.microsoft.com/office/drawing/2014/main" id="{61C591CB-0BBE-3A4C-916E-3444492BD7A3}"/>
              </a:ext>
            </a:extLst>
          </p:cNvPr>
          <p:cNvSpPr>
            <a:spLocks noGrp="1"/>
          </p:cNvSpPr>
          <p:nvPr>
            <p:ph sz="quarter" idx="12"/>
          </p:nvPr>
        </p:nvSpPr>
        <p:spPr>
          <a:xfrm>
            <a:off x="477587" y="3520123"/>
            <a:ext cx="3540233" cy="20643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3" name="Content Placeholder 4">
            <a:extLst>
              <a:ext uri="{FF2B5EF4-FFF2-40B4-BE49-F238E27FC236}">
                <a16:creationId xmlns:a16="http://schemas.microsoft.com/office/drawing/2014/main" id="{913357BB-8AAC-684C-83C9-75B9E8632BFE}"/>
              </a:ext>
            </a:extLst>
          </p:cNvPr>
          <p:cNvSpPr>
            <a:spLocks noGrp="1"/>
          </p:cNvSpPr>
          <p:nvPr>
            <p:ph sz="quarter" idx="13"/>
          </p:nvPr>
        </p:nvSpPr>
        <p:spPr>
          <a:xfrm>
            <a:off x="4422866" y="943176"/>
            <a:ext cx="3346270" cy="20643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4" name="Content Placeholder 4">
            <a:extLst>
              <a:ext uri="{FF2B5EF4-FFF2-40B4-BE49-F238E27FC236}">
                <a16:creationId xmlns:a16="http://schemas.microsoft.com/office/drawing/2014/main" id="{FD1850F2-F4EE-7048-9C15-9765A5360366}"/>
              </a:ext>
            </a:extLst>
          </p:cNvPr>
          <p:cNvSpPr>
            <a:spLocks noGrp="1"/>
          </p:cNvSpPr>
          <p:nvPr>
            <p:ph sz="quarter" idx="14"/>
          </p:nvPr>
        </p:nvSpPr>
        <p:spPr>
          <a:xfrm>
            <a:off x="4395157" y="3492413"/>
            <a:ext cx="3346270" cy="20643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5" name="Content Placeholder 4">
            <a:extLst>
              <a:ext uri="{FF2B5EF4-FFF2-40B4-BE49-F238E27FC236}">
                <a16:creationId xmlns:a16="http://schemas.microsoft.com/office/drawing/2014/main" id="{B23B6656-7C6B-0E46-B4E7-FB772BD2E035}"/>
              </a:ext>
            </a:extLst>
          </p:cNvPr>
          <p:cNvSpPr>
            <a:spLocks noGrp="1"/>
          </p:cNvSpPr>
          <p:nvPr>
            <p:ph sz="quarter" idx="15"/>
          </p:nvPr>
        </p:nvSpPr>
        <p:spPr>
          <a:xfrm>
            <a:off x="8118765" y="943175"/>
            <a:ext cx="3346270" cy="464127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grpSp>
        <p:nvGrpSpPr>
          <p:cNvPr id="9" name="Group 8">
            <a:extLst>
              <a:ext uri="{FF2B5EF4-FFF2-40B4-BE49-F238E27FC236}">
                <a16:creationId xmlns:a16="http://schemas.microsoft.com/office/drawing/2014/main" id="{DB0B5256-AFA8-AA46-BA70-09F2B6FEDA7B}"/>
              </a:ext>
            </a:extLst>
          </p:cNvPr>
          <p:cNvGrpSpPr/>
          <p:nvPr userDrawn="1"/>
        </p:nvGrpSpPr>
        <p:grpSpPr>
          <a:xfrm>
            <a:off x="0" y="5808035"/>
            <a:ext cx="12192000" cy="424420"/>
            <a:chOff x="692822" y="3259547"/>
            <a:chExt cx="10803853" cy="1107631"/>
          </a:xfrm>
        </p:grpSpPr>
        <p:sp>
          <p:nvSpPr>
            <p:cNvPr id="10" name="Rectangle 9">
              <a:extLst>
                <a:ext uri="{FF2B5EF4-FFF2-40B4-BE49-F238E27FC236}">
                  <a16:creationId xmlns:a16="http://schemas.microsoft.com/office/drawing/2014/main" id="{4053AFDB-06C0-EA4B-8223-BBC33E0AC751}"/>
                </a:ext>
              </a:extLst>
            </p:cNvPr>
            <p:cNvSpPr/>
            <p:nvPr/>
          </p:nvSpPr>
          <p:spPr>
            <a:xfrm>
              <a:off x="11024006"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15">
              <a:extLst>
                <a:ext uri="{FF2B5EF4-FFF2-40B4-BE49-F238E27FC236}">
                  <a16:creationId xmlns:a16="http://schemas.microsoft.com/office/drawing/2014/main" id="{17294914-254B-574A-83C4-E45E73DB0502}"/>
                </a:ext>
              </a:extLst>
            </p:cNvPr>
            <p:cNvSpPr/>
            <p:nvPr/>
          </p:nvSpPr>
          <p:spPr>
            <a:xfrm>
              <a:off x="1165491" y="3259547"/>
              <a:ext cx="9858515" cy="10818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16">
              <a:extLst>
                <a:ext uri="{FF2B5EF4-FFF2-40B4-BE49-F238E27FC236}">
                  <a16:creationId xmlns:a16="http://schemas.microsoft.com/office/drawing/2014/main" id="{D45CA518-F67A-1F4F-A3BD-CCE64334A4E8}"/>
                </a:ext>
              </a:extLst>
            </p:cNvPr>
            <p:cNvSpPr/>
            <p:nvPr/>
          </p:nvSpPr>
          <p:spPr>
            <a:xfrm>
              <a:off x="692822"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TextBox 17">
              <a:extLst>
                <a:ext uri="{FF2B5EF4-FFF2-40B4-BE49-F238E27FC236}">
                  <a16:creationId xmlns:a16="http://schemas.microsoft.com/office/drawing/2014/main" id="{19F0F7E0-95C3-F749-9F2A-17258AFA087D}"/>
                </a:ext>
              </a:extLst>
            </p:cNvPr>
            <p:cNvSpPr txBox="1"/>
            <p:nvPr/>
          </p:nvSpPr>
          <p:spPr>
            <a:xfrm>
              <a:off x="1323008" y="3403313"/>
              <a:ext cx="9648238" cy="963865"/>
            </a:xfrm>
            <a:prstGeom prst="rect">
              <a:avLst/>
            </a:prstGeom>
            <a:noFill/>
          </p:spPr>
          <p:txBody>
            <a:bodyPr wrap="square" rtlCol="0">
              <a:spAutoFit/>
            </a:bodyPr>
            <a:lstStyle/>
            <a:p>
              <a:endParaRPr lang="en-US" sz="1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19539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perasyonel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15" name="Content Placeholder 4">
            <a:extLst>
              <a:ext uri="{FF2B5EF4-FFF2-40B4-BE49-F238E27FC236}">
                <a16:creationId xmlns:a16="http://schemas.microsoft.com/office/drawing/2014/main" id="{B23B6656-7C6B-0E46-B4E7-FB772BD2E035}"/>
              </a:ext>
            </a:extLst>
          </p:cNvPr>
          <p:cNvSpPr>
            <a:spLocks noGrp="1"/>
          </p:cNvSpPr>
          <p:nvPr>
            <p:ph sz="quarter" idx="15"/>
          </p:nvPr>
        </p:nvSpPr>
        <p:spPr>
          <a:xfrm>
            <a:off x="534588" y="1026571"/>
            <a:ext cx="5356762" cy="41071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9" name="Content Placeholder 4">
            <a:extLst>
              <a:ext uri="{FF2B5EF4-FFF2-40B4-BE49-F238E27FC236}">
                <a16:creationId xmlns:a16="http://schemas.microsoft.com/office/drawing/2014/main" id="{495BBDDF-C415-6847-BACF-D95AA0A5A974}"/>
              </a:ext>
            </a:extLst>
          </p:cNvPr>
          <p:cNvSpPr>
            <a:spLocks noGrp="1"/>
          </p:cNvSpPr>
          <p:nvPr>
            <p:ph sz="quarter" idx="16"/>
          </p:nvPr>
        </p:nvSpPr>
        <p:spPr>
          <a:xfrm>
            <a:off x="6300653" y="1026570"/>
            <a:ext cx="5356762" cy="41071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grpSp>
        <p:nvGrpSpPr>
          <p:cNvPr id="10" name="Group 9">
            <a:extLst>
              <a:ext uri="{FF2B5EF4-FFF2-40B4-BE49-F238E27FC236}">
                <a16:creationId xmlns:a16="http://schemas.microsoft.com/office/drawing/2014/main" id="{F1ACC7FB-2880-AC43-8F89-9D26EA7EBB25}"/>
              </a:ext>
            </a:extLst>
          </p:cNvPr>
          <p:cNvGrpSpPr/>
          <p:nvPr userDrawn="1"/>
        </p:nvGrpSpPr>
        <p:grpSpPr>
          <a:xfrm>
            <a:off x="0" y="5808035"/>
            <a:ext cx="12192000" cy="424420"/>
            <a:chOff x="692822" y="3259547"/>
            <a:chExt cx="10803853" cy="1107631"/>
          </a:xfrm>
        </p:grpSpPr>
        <p:sp>
          <p:nvSpPr>
            <p:cNvPr id="16" name="Rectangle 15">
              <a:extLst>
                <a:ext uri="{FF2B5EF4-FFF2-40B4-BE49-F238E27FC236}">
                  <a16:creationId xmlns:a16="http://schemas.microsoft.com/office/drawing/2014/main" id="{8DE86B50-FE5F-CD4C-B40E-F73BABF89E61}"/>
                </a:ext>
              </a:extLst>
            </p:cNvPr>
            <p:cNvSpPr/>
            <p:nvPr/>
          </p:nvSpPr>
          <p:spPr>
            <a:xfrm>
              <a:off x="11024006"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16">
              <a:extLst>
                <a:ext uri="{FF2B5EF4-FFF2-40B4-BE49-F238E27FC236}">
                  <a16:creationId xmlns:a16="http://schemas.microsoft.com/office/drawing/2014/main" id="{84D5690E-DDEC-8E4A-BB63-2816A1C281A7}"/>
                </a:ext>
              </a:extLst>
            </p:cNvPr>
            <p:cNvSpPr/>
            <p:nvPr/>
          </p:nvSpPr>
          <p:spPr>
            <a:xfrm>
              <a:off x="1165491" y="3259547"/>
              <a:ext cx="9858515" cy="10818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357536B5-FFF5-8D4D-AC70-4994C9B19C95}"/>
                </a:ext>
              </a:extLst>
            </p:cNvPr>
            <p:cNvSpPr/>
            <p:nvPr/>
          </p:nvSpPr>
          <p:spPr>
            <a:xfrm>
              <a:off x="692822"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TextBox 18">
              <a:extLst>
                <a:ext uri="{FF2B5EF4-FFF2-40B4-BE49-F238E27FC236}">
                  <a16:creationId xmlns:a16="http://schemas.microsoft.com/office/drawing/2014/main" id="{77624AAA-ED6E-5E49-A0D2-46BD2E63BAC9}"/>
                </a:ext>
              </a:extLst>
            </p:cNvPr>
            <p:cNvSpPr txBox="1"/>
            <p:nvPr/>
          </p:nvSpPr>
          <p:spPr>
            <a:xfrm>
              <a:off x="1323008" y="3403313"/>
              <a:ext cx="9648238" cy="963865"/>
            </a:xfrm>
            <a:prstGeom prst="rect">
              <a:avLst/>
            </a:prstGeom>
            <a:noFill/>
          </p:spPr>
          <p:txBody>
            <a:bodyPr wrap="square" rtlCol="0">
              <a:spAutoFit/>
            </a:bodyPr>
            <a:lstStyle/>
            <a:p>
              <a:endParaRPr lang="en-US" sz="1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19648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II mas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19113" y="1130968"/>
            <a:ext cx="11264900" cy="48359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Tree>
    <p:extLst>
      <p:ext uri="{BB962C8B-B14F-4D97-AF65-F5344CB8AC3E}">
        <p14:creationId xmlns:p14="http://schemas.microsoft.com/office/powerpoint/2010/main" val="23345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26AD8B3-0784-4335-819F-B94558AC8F60}"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4026713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öprü">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19113" y="1130968"/>
            <a:ext cx="11264900" cy="48359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Tree>
    <p:extLst>
      <p:ext uri="{BB962C8B-B14F-4D97-AF65-F5344CB8AC3E}">
        <p14:creationId xmlns:p14="http://schemas.microsoft.com/office/powerpoint/2010/main" val="8635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kili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EBC-8698-6948-AC1D-CEBE4376FCA8}"/>
              </a:ext>
            </a:extLst>
          </p:cNvPr>
          <p:cNvSpPr>
            <a:spLocks noGrp="1"/>
          </p:cNvSpPr>
          <p:nvPr>
            <p:ph type="title"/>
          </p:nvPr>
        </p:nvSpPr>
        <p:spPr/>
        <p:txBody>
          <a:bodyPr/>
          <a:lstStyle/>
          <a:p>
            <a:r>
              <a:rPr lang="en-US" dirty="0"/>
              <a:t>Click to edit Master title style</a:t>
            </a:r>
            <a:endParaRPr lang="tr-TR" dirty="0"/>
          </a:p>
        </p:txBody>
      </p:sp>
      <p:sp>
        <p:nvSpPr>
          <p:cNvPr id="12" name="Content Placeholder 4">
            <a:extLst>
              <a:ext uri="{FF2B5EF4-FFF2-40B4-BE49-F238E27FC236}">
                <a16:creationId xmlns:a16="http://schemas.microsoft.com/office/drawing/2014/main" id="{67413070-69D6-9D4F-B538-30F03C506952}"/>
              </a:ext>
            </a:extLst>
          </p:cNvPr>
          <p:cNvSpPr>
            <a:spLocks noGrp="1"/>
          </p:cNvSpPr>
          <p:nvPr>
            <p:ph sz="quarter" idx="11"/>
          </p:nvPr>
        </p:nvSpPr>
        <p:spPr>
          <a:xfrm>
            <a:off x="519113" y="1130968"/>
            <a:ext cx="4954588" cy="48359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6" name="Slide Number">
            <a:extLst>
              <a:ext uri="{FF2B5EF4-FFF2-40B4-BE49-F238E27FC236}">
                <a16:creationId xmlns:a16="http://schemas.microsoft.com/office/drawing/2014/main" id="{ED700C2A-657E-B64B-A5D1-A7087B2DF486}"/>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5" name="Content Placeholder 4">
            <a:extLst>
              <a:ext uri="{FF2B5EF4-FFF2-40B4-BE49-F238E27FC236}">
                <a16:creationId xmlns:a16="http://schemas.microsoft.com/office/drawing/2014/main" id="{DF9224E9-5D6C-9741-A506-82DCD5B65CC3}"/>
              </a:ext>
            </a:extLst>
          </p:cNvPr>
          <p:cNvSpPr>
            <a:spLocks noGrp="1"/>
          </p:cNvSpPr>
          <p:nvPr>
            <p:ph sz="quarter" idx="12"/>
          </p:nvPr>
        </p:nvSpPr>
        <p:spPr>
          <a:xfrm>
            <a:off x="6451601" y="1130968"/>
            <a:ext cx="5156200" cy="48359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4095206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lü Boyuna Grafik">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16A7228-758A-084E-9C6C-22704702A7F5}"/>
              </a:ext>
            </a:extLst>
          </p:cNvPr>
          <p:cNvSpPr>
            <a:spLocks noGrp="1"/>
          </p:cNvSpPr>
          <p:nvPr>
            <p:ph type="chart" sz="quarter" idx="10"/>
          </p:nvPr>
        </p:nvSpPr>
        <p:spPr>
          <a:xfrm>
            <a:off x="519179" y="1055914"/>
            <a:ext cx="3510644" cy="4800373"/>
          </a:xfrm>
          <a:prstGeom prst="rect">
            <a:avLst/>
          </a:prstGeom>
        </p:spPr>
        <p:txBody>
          <a:bodyPr/>
          <a:lstStyle/>
          <a:p>
            <a:endParaRPr lang="tr-TR"/>
          </a:p>
        </p:txBody>
      </p:sp>
      <p:sp>
        <p:nvSpPr>
          <p:cNvPr id="15" name="Chart Placeholder 2">
            <a:extLst>
              <a:ext uri="{FF2B5EF4-FFF2-40B4-BE49-F238E27FC236}">
                <a16:creationId xmlns:a16="http://schemas.microsoft.com/office/drawing/2014/main" id="{8B60A817-443D-1D4E-BF78-FA9403324A93}"/>
              </a:ext>
            </a:extLst>
          </p:cNvPr>
          <p:cNvSpPr>
            <a:spLocks noGrp="1"/>
          </p:cNvSpPr>
          <p:nvPr>
            <p:ph type="chart" sz="quarter" idx="11"/>
          </p:nvPr>
        </p:nvSpPr>
        <p:spPr>
          <a:xfrm>
            <a:off x="4258729" y="1061357"/>
            <a:ext cx="3676650" cy="4800373"/>
          </a:xfrm>
          <a:prstGeom prst="rect">
            <a:avLst/>
          </a:prstGeom>
        </p:spPr>
        <p:txBody>
          <a:bodyPr/>
          <a:lstStyle/>
          <a:p>
            <a:endParaRPr lang="tr-TR"/>
          </a:p>
        </p:txBody>
      </p:sp>
      <p:sp>
        <p:nvSpPr>
          <p:cNvPr id="16" name="Chart Placeholder 2">
            <a:extLst>
              <a:ext uri="{FF2B5EF4-FFF2-40B4-BE49-F238E27FC236}">
                <a16:creationId xmlns:a16="http://schemas.microsoft.com/office/drawing/2014/main" id="{08CD1E56-15EE-F144-892A-B9EA97558647}"/>
              </a:ext>
            </a:extLst>
          </p:cNvPr>
          <p:cNvSpPr>
            <a:spLocks noGrp="1"/>
          </p:cNvSpPr>
          <p:nvPr>
            <p:ph type="chart" sz="quarter" idx="12"/>
          </p:nvPr>
        </p:nvSpPr>
        <p:spPr>
          <a:xfrm>
            <a:off x="8164287" y="1061357"/>
            <a:ext cx="3689514" cy="4800373"/>
          </a:xfrm>
          <a:prstGeom prst="rect">
            <a:avLst/>
          </a:prstGeom>
        </p:spPr>
        <p:txBody>
          <a:bodyPr/>
          <a:lstStyle/>
          <a:p>
            <a:endParaRPr lang="tr-TR"/>
          </a:p>
        </p:txBody>
      </p:sp>
      <p:sp>
        <p:nvSpPr>
          <p:cNvPr id="2" name="Title 1">
            <a:extLst>
              <a:ext uri="{FF2B5EF4-FFF2-40B4-BE49-F238E27FC236}">
                <a16:creationId xmlns:a16="http://schemas.microsoft.com/office/drawing/2014/main" id="{1835AA18-3F29-8746-AD4E-1D921CE2AA5B}"/>
              </a:ext>
            </a:extLst>
          </p:cNvPr>
          <p:cNvSpPr>
            <a:spLocks noGrp="1"/>
          </p:cNvSpPr>
          <p:nvPr>
            <p:ph type="title"/>
          </p:nvPr>
        </p:nvSpPr>
        <p:spPr/>
        <p:txBody>
          <a:bodyPr/>
          <a:lstStyle/>
          <a:p>
            <a:r>
              <a:rPr lang="en-US"/>
              <a:t>Click to edit Master title style</a:t>
            </a:r>
            <a:endParaRPr lang="tr-TR"/>
          </a:p>
        </p:txBody>
      </p:sp>
      <p:sp>
        <p:nvSpPr>
          <p:cNvPr id="8" name="Slide Number">
            <a:extLst>
              <a:ext uri="{FF2B5EF4-FFF2-40B4-BE49-F238E27FC236}">
                <a16:creationId xmlns:a16="http://schemas.microsoft.com/office/drawing/2014/main" id="{25576091-FD4C-5D44-B65F-A58A387966D0}"/>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Tree>
    <p:extLst>
      <p:ext uri="{BB962C8B-B14F-4D97-AF65-F5344CB8AC3E}">
        <p14:creationId xmlns:p14="http://schemas.microsoft.com/office/powerpoint/2010/main" val="1105388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rosyonel">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01A065B-DB3F-DA4E-9F02-A246AA2F45C3}"/>
              </a:ext>
            </a:extLst>
          </p:cNvPr>
          <p:cNvSpPr>
            <a:spLocks noGrp="1"/>
          </p:cNvSpPr>
          <p:nvPr>
            <p:ph sz="quarter" idx="10"/>
          </p:nvPr>
        </p:nvSpPr>
        <p:spPr>
          <a:xfrm>
            <a:off x="603400" y="960062"/>
            <a:ext cx="3764065" cy="5440738"/>
          </a:xfrm>
          <a:prstGeom prst="rect">
            <a:avLst/>
          </a:prstGeom>
        </p:spPr>
        <p:txBody>
          <a:bodyPr/>
          <a:lstStyle>
            <a:lvl1pPr>
              <a:buClr>
                <a:schemeClr val="accent1"/>
              </a:buClr>
              <a:defRPr>
                <a:latin typeface="Arial" panose="020B0604020202020204" pitchFamily="34" charset="0"/>
                <a:cs typeface="Arial" panose="020B0604020202020204" pitchFamily="34" charset="0"/>
              </a:defRPr>
            </a:lvl1pPr>
            <a:lvl2pPr>
              <a:buClr>
                <a:schemeClr val="accent1"/>
              </a:buClr>
              <a:defRPr>
                <a:latin typeface="Arial" panose="020B0604020202020204" pitchFamily="34" charset="0"/>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chemeClr val="accent1"/>
              </a:buClr>
              <a:defRPr>
                <a:latin typeface="Arial" panose="020B0604020202020204" pitchFamily="34" charset="0"/>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2" name="Title 1">
            <a:extLst>
              <a:ext uri="{FF2B5EF4-FFF2-40B4-BE49-F238E27FC236}">
                <a16:creationId xmlns:a16="http://schemas.microsoft.com/office/drawing/2014/main" id="{AB1660BE-DA6B-724E-8595-94FA39DE9048}"/>
              </a:ext>
            </a:extLst>
          </p:cNvPr>
          <p:cNvSpPr>
            <a:spLocks noGrp="1"/>
          </p:cNvSpPr>
          <p:nvPr>
            <p:ph type="title"/>
          </p:nvPr>
        </p:nvSpPr>
        <p:spPr/>
        <p:txBody>
          <a:bodyPr/>
          <a:lstStyle/>
          <a:p>
            <a:r>
              <a:rPr lang="en-US"/>
              <a:t>Click to edit Master title style</a:t>
            </a:r>
            <a:endParaRPr lang="tr-TR"/>
          </a:p>
        </p:txBody>
      </p:sp>
      <p:sp>
        <p:nvSpPr>
          <p:cNvPr id="7" name="Slide Number">
            <a:extLst>
              <a:ext uri="{FF2B5EF4-FFF2-40B4-BE49-F238E27FC236}">
                <a16:creationId xmlns:a16="http://schemas.microsoft.com/office/drawing/2014/main" id="{24C43C94-5F69-F448-B128-215AEAAEEB32}"/>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5" name="Content Placeholder 5">
            <a:extLst>
              <a:ext uri="{FF2B5EF4-FFF2-40B4-BE49-F238E27FC236}">
                <a16:creationId xmlns:a16="http://schemas.microsoft.com/office/drawing/2014/main" id="{F892AE72-36D7-8540-A541-6630295F32C6}"/>
              </a:ext>
            </a:extLst>
          </p:cNvPr>
          <p:cNvSpPr>
            <a:spLocks noGrp="1"/>
          </p:cNvSpPr>
          <p:nvPr>
            <p:ph sz="quarter" idx="11"/>
          </p:nvPr>
        </p:nvSpPr>
        <p:spPr>
          <a:xfrm>
            <a:off x="4513663" y="960064"/>
            <a:ext cx="3764065" cy="1602665"/>
          </a:xfrm>
          <a:prstGeom prst="rect">
            <a:avLst/>
          </a:prstGeom>
        </p:spPr>
        <p:txBody>
          <a:bodyPr/>
          <a:lstStyle>
            <a:lvl1pPr>
              <a:buClr>
                <a:schemeClr val="accent1"/>
              </a:buClr>
              <a:defRPr>
                <a:latin typeface="Arial" panose="020B0604020202020204" pitchFamily="34" charset="0"/>
                <a:cs typeface="Arial" panose="020B0604020202020204" pitchFamily="34" charset="0"/>
              </a:defRPr>
            </a:lvl1pPr>
            <a:lvl2pPr>
              <a:buClr>
                <a:schemeClr val="accent1"/>
              </a:buClr>
              <a:defRPr>
                <a:latin typeface="Arial" panose="020B0604020202020204" pitchFamily="34" charset="0"/>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chemeClr val="accent1"/>
              </a:buClr>
              <a:defRPr>
                <a:latin typeface="Arial" panose="020B0604020202020204" pitchFamily="34" charset="0"/>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8" name="Content Placeholder 5">
            <a:extLst>
              <a:ext uri="{FF2B5EF4-FFF2-40B4-BE49-F238E27FC236}">
                <a16:creationId xmlns:a16="http://schemas.microsoft.com/office/drawing/2014/main" id="{8FB279F1-2555-DB4C-B42E-DFA9CBC34C4B}"/>
              </a:ext>
            </a:extLst>
          </p:cNvPr>
          <p:cNvSpPr>
            <a:spLocks noGrp="1"/>
          </p:cNvSpPr>
          <p:nvPr>
            <p:ph sz="quarter" idx="12"/>
          </p:nvPr>
        </p:nvSpPr>
        <p:spPr>
          <a:xfrm>
            <a:off x="4489600" y="2885117"/>
            <a:ext cx="3764065" cy="1602665"/>
          </a:xfrm>
          <a:prstGeom prst="rect">
            <a:avLst/>
          </a:prstGeom>
        </p:spPr>
        <p:txBody>
          <a:bodyPr/>
          <a:lstStyle>
            <a:lvl1pPr>
              <a:buClr>
                <a:schemeClr val="accent1"/>
              </a:buClr>
              <a:defRPr>
                <a:latin typeface="Arial" panose="020B0604020202020204" pitchFamily="34" charset="0"/>
                <a:cs typeface="Arial" panose="020B0604020202020204" pitchFamily="34" charset="0"/>
              </a:defRPr>
            </a:lvl1pPr>
            <a:lvl2pPr>
              <a:buClr>
                <a:schemeClr val="accent1"/>
              </a:buClr>
              <a:defRPr>
                <a:latin typeface="Arial" panose="020B0604020202020204" pitchFamily="34" charset="0"/>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chemeClr val="accent1"/>
              </a:buClr>
              <a:defRPr>
                <a:latin typeface="Arial" panose="020B0604020202020204" pitchFamily="34" charset="0"/>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9" name="Content Placeholder 5">
            <a:extLst>
              <a:ext uri="{FF2B5EF4-FFF2-40B4-BE49-F238E27FC236}">
                <a16:creationId xmlns:a16="http://schemas.microsoft.com/office/drawing/2014/main" id="{0C76DB9D-C549-BD46-895B-D7A8629CD4B0}"/>
              </a:ext>
            </a:extLst>
          </p:cNvPr>
          <p:cNvSpPr>
            <a:spLocks noGrp="1"/>
          </p:cNvSpPr>
          <p:nvPr>
            <p:ph sz="quarter" idx="13"/>
          </p:nvPr>
        </p:nvSpPr>
        <p:spPr>
          <a:xfrm>
            <a:off x="4489600" y="4798138"/>
            <a:ext cx="3764065" cy="1602665"/>
          </a:xfrm>
          <a:prstGeom prst="rect">
            <a:avLst/>
          </a:prstGeom>
        </p:spPr>
        <p:txBody>
          <a:bodyPr/>
          <a:lstStyle>
            <a:lvl1pPr>
              <a:buClr>
                <a:schemeClr val="accent1"/>
              </a:buClr>
              <a:defRPr>
                <a:latin typeface="Arial" panose="020B0604020202020204" pitchFamily="34" charset="0"/>
                <a:cs typeface="Arial" panose="020B0604020202020204" pitchFamily="34" charset="0"/>
              </a:defRPr>
            </a:lvl1pPr>
            <a:lvl2pPr>
              <a:buClr>
                <a:schemeClr val="accent1"/>
              </a:buClr>
              <a:defRPr>
                <a:latin typeface="Arial" panose="020B0604020202020204" pitchFamily="34" charset="0"/>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chemeClr val="accent1"/>
              </a:buClr>
              <a:defRPr>
                <a:latin typeface="Arial" panose="020B0604020202020204" pitchFamily="34" charset="0"/>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Picture Placeholder 3">
            <a:extLst>
              <a:ext uri="{FF2B5EF4-FFF2-40B4-BE49-F238E27FC236}">
                <a16:creationId xmlns:a16="http://schemas.microsoft.com/office/drawing/2014/main" id="{F6C278F8-1047-D54C-80A3-6BFC8D863BBB}"/>
              </a:ext>
            </a:extLst>
          </p:cNvPr>
          <p:cNvSpPr>
            <a:spLocks noGrp="1"/>
          </p:cNvSpPr>
          <p:nvPr>
            <p:ph type="pic" sz="quarter" idx="14"/>
          </p:nvPr>
        </p:nvSpPr>
        <p:spPr>
          <a:xfrm>
            <a:off x="8493920" y="960437"/>
            <a:ext cx="3263106" cy="5515769"/>
          </a:xfrm>
          <a:prstGeom prst="rect">
            <a:avLst/>
          </a:prstGeom>
        </p:spPr>
        <p:txBody>
          <a:bodyPr/>
          <a:lstStyle/>
          <a:p>
            <a:endParaRPr lang="tr-TR"/>
          </a:p>
        </p:txBody>
      </p:sp>
    </p:spTree>
    <p:extLst>
      <p:ext uri="{BB962C8B-B14F-4D97-AF65-F5344CB8AC3E}">
        <p14:creationId xmlns:p14="http://schemas.microsoft.com/office/powerpoint/2010/main" val="2811035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oaltına 2 satı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3" name="Slide Number Placeholder 2">
            <a:extLst>
              <a:ext uri="{FF2B5EF4-FFF2-40B4-BE49-F238E27FC236}">
                <a16:creationId xmlns:a16="http://schemas.microsoft.com/office/drawing/2014/main" id="{7F6B18F3-28C8-3B4A-AA8F-FF14580DAC5C}"/>
              </a:ext>
            </a:extLst>
          </p:cNvPr>
          <p:cNvSpPr>
            <a:spLocks noGrp="1"/>
          </p:cNvSpPr>
          <p:nvPr>
            <p:ph type="sldNum" sz="quarter" idx="10"/>
          </p:nvPr>
        </p:nvSpPr>
        <p:spPr/>
        <p:txBody>
          <a:bodyPr/>
          <a:lstStyle/>
          <a:p>
            <a:fld id="{86CB4B4D-7CA3-9044-876B-883B54F8677D}" type="slidenum">
              <a:rPr lang="en-TR" smtClean="0"/>
              <a:pPr/>
              <a:t>‹#›</a:t>
            </a:fld>
            <a:endParaRPr lang="en-TR" dirty="0"/>
          </a:p>
        </p:txBody>
      </p:sp>
      <p:sp>
        <p:nvSpPr>
          <p:cNvPr id="5" name="Table Placeholder 4">
            <a:extLst>
              <a:ext uri="{FF2B5EF4-FFF2-40B4-BE49-F238E27FC236}">
                <a16:creationId xmlns:a16="http://schemas.microsoft.com/office/drawing/2014/main" id="{AE39AE7D-B085-E942-884A-9D16FA7936C4}"/>
              </a:ext>
            </a:extLst>
          </p:cNvPr>
          <p:cNvSpPr>
            <a:spLocks noGrp="1"/>
          </p:cNvSpPr>
          <p:nvPr>
            <p:ph type="tbl" sz="quarter" idx="11"/>
          </p:nvPr>
        </p:nvSpPr>
        <p:spPr>
          <a:xfrm>
            <a:off x="560389" y="849315"/>
            <a:ext cx="11196638" cy="4181502"/>
          </a:xfrm>
          <a:prstGeom prst="rect">
            <a:avLst/>
          </a:prstGeom>
        </p:spPr>
        <p:txBody>
          <a:bodyPr/>
          <a:lstStyle/>
          <a:p>
            <a:endParaRPr lang="tr-TR"/>
          </a:p>
        </p:txBody>
      </p:sp>
      <p:grpSp>
        <p:nvGrpSpPr>
          <p:cNvPr id="6" name="Group 5">
            <a:extLst>
              <a:ext uri="{FF2B5EF4-FFF2-40B4-BE49-F238E27FC236}">
                <a16:creationId xmlns:a16="http://schemas.microsoft.com/office/drawing/2014/main" id="{75C748C6-0BB5-964A-929A-35FFDED47BD7}"/>
              </a:ext>
            </a:extLst>
          </p:cNvPr>
          <p:cNvGrpSpPr/>
          <p:nvPr userDrawn="1"/>
        </p:nvGrpSpPr>
        <p:grpSpPr>
          <a:xfrm>
            <a:off x="0" y="5597101"/>
            <a:ext cx="12192000" cy="625476"/>
            <a:chOff x="692822" y="3259547"/>
            <a:chExt cx="10803853" cy="1081855"/>
          </a:xfrm>
        </p:grpSpPr>
        <p:sp>
          <p:nvSpPr>
            <p:cNvPr id="7" name="Rectangle 6">
              <a:extLst>
                <a:ext uri="{FF2B5EF4-FFF2-40B4-BE49-F238E27FC236}">
                  <a16:creationId xmlns:a16="http://schemas.microsoft.com/office/drawing/2014/main" id="{D2E435F6-FA0B-9948-AD52-41C6D1E84731}"/>
                </a:ext>
              </a:extLst>
            </p:cNvPr>
            <p:cNvSpPr/>
            <p:nvPr/>
          </p:nvSpPr>
          <p:spPr>
            <a:xfrm>
              <a:off x="11024006"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77FF73BD-94B1-DC4E-B148-076C619C6AA2}"/>
                </a:ext>
              </a:extLst>
            </p:cNvPr>
            <p:cNvSpPr/>
            <p:nvPr/>
          </p:nvSpPr>
          <p:spPr>
            <a:xfrm>
              <a:off x="1165491" y="3259547"/>
              <a:ext cx="9858515" cy="10818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00C95EC9-A5A6-A64E-A3E7-3D6376B5C85F}"/>
                </a:ext>
              </a:extLst>
            </p:cNvPr>
            <p:cNvSpPr/>
            <p:nvPr/>
          </p:nvSpPr>
          <p:spPr>
            <a:xfrm>
              <a:off x="692822"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TextBox 9">
              <a:extLst>
                <a:ext uri="{FF2B5EF4-FFF2-40B4-BE49-F238E27FC236}">
                  <a16:creationId xmlns:a16="http://schemas.microsoft.com/office/drawing/2014/main" id="{791732F8-CEE8-E64A-B163-6DD308BEA4BC}"/>
                </a:ext>
              </a:extLst>
            </p:cNvPr>
            <p:cNvSpPr txBox="1"/>
            <p:nvPr/>
          </p:nvSpPr>
          <p:spPr>
            <a:xfrm>
              <a:off x="1323008" y="3403312"/>
              <a:ext cx="9648238" cy="638815"/>
            </a:xfrm>
            <a:prstGeom prst="rect">
              <a:avLst/>
            </a:prstGeom>
            <a:noFill/>
          </p:spPr>
          <p:txBody>
            <a:bodyPr wrap="square" rtlCol="0">
              <a:spAutoFit/>
            </a:bodyPr>
            <a:lstStyle/>
            <a:p>
              <a:endParaRPr lang="en-US" sz="1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988043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abl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3" name="Slide Number Placeholder 2">
            <a:extLst>
              <a:ext uri="{FF2B5EF4-FFF2-40B4-BE49-F238E27FC236}">
                <a16:creationId xmlns:a16="http://schemas.microsoft.com/office/drawing/2014/main" id="{7F6B18F3-28C8-3B4A-AA8F-FF14580DAC5C}"/>
              </a:ext>
            </a:extLst>
          </p:cNvPr>
          <p:cNvSpPr>
            <a:spLocks noGrp="1"/>
          </p:cNvSpPr>
          <p:nvPr>
            <p:ph type="sldNum" sz="quarter" idx="10"/>
          </p:nvPr>
        </p:nvSpPr>
        <p:spPr/>
        <p:txBody>
          <a:bodyPr/>
          <a:lstStyle/>
          <a:p>
            <a:fld id="{86CB4B4D-7CA3-9044-876B-883B54F8677D}" type="slidenum">
              <a:rPr lang="en-TR" smtClean="0"/>
              <a:pPr/>
              <a:t>‹#›</a:t>
            </a:fld>
            <a:endParaRPr lang="en-TR" dirty="0"/>
          </a:p>
        </p:txBody>
      </p:sp>
      <p:sp>
        <p:nvSpPr>
          <p:cNvPr id="5" name="Table Placeholder 4">
            <a:extLst>
              <a:ext uri="{FF2B5EF4-FFF2-40B4-BE49-F238E27FC236}">
                <a16:creationId xmlns:a16="http://schemas.microsoft.com/office/drawing/2014/main" id="{AE39AE7D-B085-E942-884A-9D16FA7936C4}"/>
              </a:ext>
            </a:extLst>
          </p:cNvPr>
          <p:cNvSpPr>
            <a:spLocks noGrp="1"/>
          </p:cNvSpPr>
          <p:nvPr>
            <p:ph type="tbl" sz="quarter" idx="11"/>
          </p:nvPr>
        </p:nvSpPr>
        <p:spPr>
          <a:xfrm>
            <a:off x="560389" y="849315"/>
            <a:ext cx="11196638" cy="4181502"/>
          </a:xfrm>
          <a:prstGeom prst="rect">
            <a:avLst/>
          </a:prstGeom>
        </p:spPr>
        <p:txBody>
          <a:bodyPr/>
          <a:lstStyle/>
          <a:p>
            <a:endParaRPr lang="tr-TR"/>
          </a:p>
        </p:txBody>
      </p:sp>
      <p:grpSp>
        <p:nvGrpSpPr>
          <p:cNvPr id="6" name="Group 5">
            <a:extLst>
              <a:ext uri="{FF2B5EF4-FFF2-40B4-BE49-F238E27FC236}">
                <a16:creationId xmlns:a16="http://schemas.microsoft.com/office/drawing/2014/main" id="{75C748C6-0BB5-964A-929A-35FFDED47BD7}"/>
              </a:ext>
            </a:extLst>
          </p:cNvPr>
          <p:cNvGrpSpPr/>
          <p:nvPr userDrawn="1"/>
        </p:nvGrpSpPr>
        <p:grpSpPr>
          <a:xfrm>
            <a:off x="0" y="5743575"/>
            <a:ext cx="12192000" cy="479001"/>
            <a:chOff x="692822" y="3259547"/>
            <a:chExt cx="10803853" cy="1081855"/>
          </a:xfrm>
        </p:grpSpPr>
        <p:sp>
          <p:nvSpPr>
            <p:cNvPr id="7" name="Rectangle 6">
              <a:extLst>
                <a:ext uri="{FF2B5EF4-FFF2-40B4-BE49-F238E27FC236}">
                  <a16:creationId xmlns:a16="http://schemas.microsoft.com/office/drawing/2014/main" id="{D2E435F6-FA0B-9948-AD52-41C6D1E84731}"/>
                </a:ext>
              </a:extLst>
            </p:cNvPr>
            <p:cNvSpPr/>
            <p:nvPr/>
          </p:nvSpPr>
          <p:spPr>
            <a:xfrm>
              <a:off x="11024006"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77FF73BD-94B1-DC4E-B148-076C619C6AA2}"/>
                </a:ext>
              </a:extLst>
            </p:cNvPr>
            <p:cNvSpPr/>
            <p:nvPr/>
          </p:nvSpPr>
          <p:spPr>
            <a:xfrm>
              <a:off x="1165491" y="3259547"/>
              <a:ext cx="9858515" cy="10818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00C95EC9-A5A6-A64E-A3E7-3D6376B5C85F}"/>
                </a:ext>
              </a:extLst>
            </p:cNvPr>
            <p:cNvSpPr/>
            <p:nvPr/>
          </p:nvSpPr>
          <p:spPr>
            <a:xfrm>
              <a:off x="692822"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TextBox 9">
              <a:extLst>
                <a:ext uri="{FF2B5EF4-FFF2-40B4-BE49-F238E27FC236}">
                  <a16:creationId xmlns:a16="http://schemas.microsoft.com/office/drawing/2014/main" id="{791732F8-CEE8-E64A-B163-6DD308BEA4BC}"/>
                </a:ext>
              </a:extLst>
            </p:cNvPr>
            <p:cNvSpPr txBox="1"/>
            <p:nvPr/>
          </p:nvSpPr>
          <p:spPr>
            <a:xfrm>
              <a:off x="1323008" y="3403311"/>
              <a:ext cx="9648238" cy="834160"/>
            </a:xfrm>
            <a:prstGeom prst="rect">
              <a:avLst/>
            </a:prstGeom>
            <a:noFill/>
          </p:spPr>
          <p:txBody>
            <a:bodyPr wrap="square" rtlCol="0">
              <a:spAutoFit/>
            </a:bodyPr>
            <a:lstStyle/>
            <a:p>
              <a:endParaRPr lang="en-US" sz="1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4259859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ses_emniy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3" name="Slide Number Placeholder 2">
            <a:extLst>
              <a:ext uri="{FF2B5EF4-FFF2-40B4-BE49-F238E27FC236}">
                <a16:creationId xmlns:a16="http://schemas.microsoft.com/office/drawing/2014/main" id="{7F6B18F3-28C8-3B4A-AA8F-FF14580DAC5C}"/>
              </a:ext>
            </a:extLst>
          </p:cNvPr>
          <p:cNvSpPr>
            <a:spLocks noGrp="1"/>
          </p:cNvSpPr>
          <p:nvPr>
            <p:ph type="sldNum" sz="quarter" idx="10"/>
          </p:nvPr>
        </p:nvSpPr>
        <p:spPr/>
        <p:txBody>
          <a:bodyPr/>
          <a:lstStyle/>
          <a:p>
            <a:fld id="{86CB4B4D-7CA3-9044-876B-883B54F8677D}" type="slidenum">
              <a:rPr lang="en-TR" smtClean="0"/>
              <a:pPr/>
              <a:t>‹#›</a:t>
            </a:fld>
            <a:endParaRPr lang="en-TR" dirty="0"/>
          </a:p>
        </p:txBody>
      </p:sp>
      <p:grpSp>
        <p:nvGrpSpPr>
          <p:cNvPr id="6" name="Group 5">
            <a:extLst>
              <a:ext uri="{FF2B5EF4-FFF2-40B4-BE49-F238E27FC236}">
                <a16:creationId xmlns:a16="http://schemas.microsoft.com/office/drawing/2014/main" id="{75C748C6-0BB5-964A-929A-35FFDED47BD7}"/>
              </a:ext>
            </a:extLst>
          </p:cNvPr>
          <p:cNvGrpSpPr/>
          <p:nvPr userDrawn="1"/>
        </p:nvGrpSpPr>
        <p:grpSpPr>
          <a:xfrm>
            <a:off x="0" y="5800557"/>
            <a:ext cx="12192000" cy="478800"/>
            <a:chOff x="692822" y="3259547"/>
            <a:chExt cx="10803853" cy="1081855"/>
          </a:xfrm>
        </p:grpSpPr>
        <p:sp>
          <p:nvSpPr>
            <p:cNvPr id="7" name="Rectangle 6">
              <a:extLst>
                <a:ext uri="{FF2B5EF4-FFF2-40B4-BE49-F238E27FC236}">
                  <a16:creationId xmlns:a16="http://schemas.microsoft.com/office/drawing/2014/main" id="{D2E435F6-FA0B-9948-AD52-41C6D1E84731}"/>
                </a:ext>
              </a:extLst>
            </p:cNvPr>
            <p:cNvSpPr/>
            <p:nvPr/>
          </p:nvSpPr>
          <p:spPr>
            <a:xfrm>
              <a:off x="11024006"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77FF73BD-94B1-DC4E-B148-076C619C6AA2}"/>
                </a:ext>
              </a:extLst>
            </p:cNvPr>
            <p:cNvSpPr/>
            <p:nvPr/>
          </p:nvSpPr>
          <p:spPr>
            <a:xfrm>
              <a:off x="1165491" y="3259547"/>
              <a:ext cx="9858515" cy="10818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00C95EC9-A5A6-A64E-A3E7-3D6376B5C85F}"/>
                </a:ext>
              </a:extLst>
            </p:cNvPr>
            <p:cNvSpPr/>
            <p:nvPr/>
          </p:nvSpPr>
          <p:spPr>
            <a:xfrm>
              <a:off x="692822"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TextBox 9">
              <a:extLst>
                <a:ext uri="{FF2B5EF4-FFF2-40B4-BE49-F238E27FC236}">
                  <a16:creationId xmlns:a16="http://schemas.microsoft.com/office/drawing/2014/main" id="{791732F8-CEE8-E64A-B163-6DD308BEA4BC}"/>
                </a:ext>
              </a:extLst>
            </p:cNvPr>
            <p:cNvSpPr txBox="1"/>
            <p:nvPr/>
          </p:nvSpPr>
          <p:spPr>
            <a:xfrm>
              <a:off x="1323008" y="3403313"/>
              <a:ext cx="9648238" cy="834511"/>
            </a:xfrm>
            <a:prstGeom prst="rect">
              <a:avLst/>
            </a:prstGeom>
            <a:noFill/>
          </p:spPr>
          <p:txBody>
            <a:bodyPr wrap="square" rtlCol="0">
              <a:spAutoFit/>
            </a:bodyPr>
            <a:lstStyle/>
            <a:p>
              <a:endParaRPr lang="en-US" sz="1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5" name="Chart Placeholder 14">
            <a:extLst>
              <a:ext uri="{FF2B5EF4-FFF2-40B4-BE49-F238E27FC236}">
                <a16:creationId xmlns:a16="http://schemas.microsoft.com/office/drawing/2014/main" id="{48F9B055-F634-6E45-8C2C-E3682A8C6F9E}"/>
              </a:ext>
            </a:extLst>
          </p:cNvPr>
          <p:cNvSpPr>
            <a:spLocks noGrp="1"/>
          </p:cNvSpPr>
          <p:nvPr>
            <p:ph type="chart" sz="quarter" idx="11"/>
          </p:nvPr>
        </p:nvSpPr>
        <p:spPr>
          <a:xfrm>
            <a:off x="533400" y="850900"/>
            <a:ext cx="11125200" cy="4737100"/>
          </a:xfrm>
          <a:prstGeom prst="rect">
            <a:avLst/>
          </a:prstGeom>
        </p:spPr>
        <p:txBody>
          <a:bodyPr/>
          <a:lstStyle/>
          <a:p>
            <a:endParaRPr lang="tr-TR"/>
          </a:p>
        </p:txBody>
      </p:sp>
    </p:spTree>
    <p:extLst>
      <p:ext uri="{BB962C8B-B14F-4D97-AF65-F5344CB8AC3E}">
        <p14:creationId xmlns:p14="http://schemas.microsoft.com/office/powerpoint/2010/main" val="3483606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abl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3" name="Slide Number Placeholder 2">
            <a:extLst>
              <a:ext uri="{FF2B5EF4-FFF2-40B4-BE49-F238E27FC236}">
                <a16:creationId xmlns:a16="http://schemas.microsoft.com/office/drawing/2014/main" id="{7F6B18F3-28C8-3B4A-AA8F-FF14580DAC5C}"/>
              </a:ext>
            </a:extLst>
          </p:cNvPr>
          <p:cNvSpPr>
            <a:spLocks noGrp="1"/>
          </p:cNvSpPr>
          <p:nvPr>
            <p:ph type="sldNum" sz="quarter" idx="10"/>
          </p:nvPr>
        </p:nvSpPr>
        <p:spPr/>
        <p:txBody>
          <a:bodyPr/>
          <a:lstStyle/>
          <a:p>
            <a:fld id="{86CB4B4D-7CA3-9044-876B-883B54F8677D}" type="slidenum">
              <a:rPr lang="en-TR" smtClean="0"/>
              <a:pPr/>
              <a:t>‹#›</a:t>
            </a:fld>
            <a:endParaRPr lang="en-TR" dirty="0"/>
          </a:p>
        </p:txBody>
      </p:sp>
      <p:sp>
        <p:nvSpPr>
          <p:cNvPr id="5" name="Table Placeholder 4">
            <a:extLst>
              <a:ext uri="{FF2B5EF4-FFF2-40B4-BE49-F238E27FC236}">
                <a16:creationId xmlns:a16="http://schemas.microsoft.com/office/drawing/2014/main" id="{AE39AE7D-B085-E942-884A-9D16FA7936C4}"/>
              </a:ext>
            </a:extLst>
          </p:cNvPr>
          <p:cNvSpPr>
            <a:spLocks noGrp="1"/>
          </p:cNvSpPr>
          <p:nvPr>
            <p:ph type="tbl" sz="quarter" idx="11"/>
          </p:nvPr>
        </p:nvSpPr>
        <p:spPr>
          <a:xfrm>
            <a:off x="560343" y="1083483"/>
            <a:ext cx="11196638" cy="4691038"/>
          </a:xfrm>
          <a:prstGeom prst="rect">
            <a:avLst/>
          </a:prstGeom>
        </p:spPr>
        <p:txBody>
          <a:bodyPr/>
          <a:lstStyle/>
          <a:p>
            <a:endParaRPr lang="tr-TR"/>
          </a:p>
        </p:txBody>
      </p:sp>
    </p:spTree>
    <p:extLst>
      <p:ext uri="{BB962C8B-B14F-4D97-AF65-F5344CB8AC3E}">
        <p14:creationId xmlns:p14="http://schemas.microsoft.com/office/powerpoint/2010/main" val="4081087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abl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3" name="Slide Number Placeholder 2">
            <a:extLst>
              <a:ext uri="{FF2B5EF4-FFF2-40B4-BE49-F238E27FC236}">
                <a16:creationId xmlns:a16="http://schemas.microsoft.com/office/drawing/2014/main" id="{7F6B18F3-28C8-3B4A-AA8F-FF14580DAC5C}"/>
              </a:ext>
            </a:extLst>
          </p:cNvPr>
          <p:cNvSpPr>
            <a:spLocks noGrp="1"/>
          </p:cNvSpPr>
          <p:nvPr>
            <p:ph type="sldNum" sz="quarter" idx="10"/>
          </p:nvPr>
        </p:nvSpPr>
        <p:spPr/>
        <p:txBody>
          <a:bodyPr/>
          <a:lstStyle/>
          <a:p>
            <a:fld id="{86CB4B4D-7CA3-9044-876B-883B54F8677D}" type="slidenum">
              <a:rPr lang="en-TR" smtClean="0"/>
              <a:pPr/>
              <a:t>‹#›</a:t>
            </a:fld>
            <a:endParaRPr lang="en-TR" dirty="0"/>
          </a:p>
        </p:txBody>
      </p:sp>
      <p:sp>
        <p:nvSpPr>
          <p:cNvPr id="6" name="Picture Placeholder 2">
            <a:extLst>
              <a:ext uri="{FF2B5EF4-FFF2-40B4-BE49-F238E27FC236}">
                <a16:creationId xmlns:a16="http://schemas.microsoft.com/office/drawing/2014/main" id="{5EA3B61A-DFF8-0146-A6A2-BAA90E6C51D0}"/>
              </a:ext>
            </a:extLst>
          </p:cNvPr>
          <p:cNvSpPr>
            <a:spLocks noGrp="1"/>
          </p:cNvSpPr>
          <p:nvPr>
            <p:ph type="pic" idx="13" hasCustomPrompt="1"/>
          </p:nvPr>
        </p:nvSpPr>
        <p:spPr>
          <a:xfrm>
            <a:off x="1" y="3924300"/>
            <a:ext cx="7506790" cy="2554877"/>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5"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dirty="0"/>
              <a:t>Place Your Picture Here And Send To Back</a:t>
            </a:r>
            <a:endParaRPr lang="ko-KR" altLang="en-US" dirty="0"/>
          </a:p>
        </p:txBody>
      </p:sp>
      <p:sp>
        <p:nvSpPr>
          <p:cNvPr id="7" name="Picture Placeholder 2">
            <a:extLst>
              <a:ext uri="{FF2B5EF4-FFF2-40B4-BE49-F238E27FC236}">
                <a16:creationId xmlns:a16="http://schemas.microsoft.com/office/drawing/2014/main" id="{8128CF0D-1C60-B94F-A76F-99F4C5B741D3}"/>
              </a:ext>
            </a:extLst>
          </p:cNvPr>
          <p:cNvSpPr>
            <a:spLocks noGrp="1"/>
          </p:cNvSpPr>
          <p:nvPr>
            <p:ph type="pic" idx="14" hasCustomPrompt="1"/>
          </p:nvPr>
        </p:nvSpPr>
        <p:spPr>
          <a:xfrm>
            <a:off x="1" y="874123"/>
            <a:ext cx="7506790" cy="2554877"/>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5"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94758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3" name="Slide Number Placeholder 2">
            <a:extLst>
              <a:ext uri="{FF2B5EF4-FFF2-40B4-BE49-F238E27FC236}">
                <a16:creationId xmlns:a16="http://schemas.microsoft.com/office/drawing/2014/main" id="{7F6B18F3-28C8-3B4A-AA8F-FF14580DAC5C}"/>
              </a:ext>
            </a:extLst>
          </p:cNvPr>
          <p:cNvSpPr>
            <a:spLocks noGrp="1"/>
          </p:cNvSpPr>
          <p:nvPr>
            <p:ph type="sldNum" sz="quarter" idx="10"/>
          </p:nvPr>
        </p:nvSpPr>
        <p:spPr/>
        <p:txBody>
          <a:bodyPr/>
          <a:lstStyle/>
          <a:p>
            <a:fld id="{86CB4B4D-7CA3-9044-876B-883B54F8677D}" type="slidenum">
              <a:rPr lang="en-TR" smtClean="0"/>
              <a:pPr/>
              <a:t>‹#›</a:t>
            </a:fld>
            <a:endParaRPr lang="en-TR" dirty="0"/>
          </a:p>
        </p:txBody>
      </p:sp>
      <p:grpSp>
        <p:nvGrpSpPr>
          <p:cNvPr id="8" name="Group 7">
            <a:extLst>
              <a:ext uri="{FF2B5EF4-FFF2-40B4-BE49-F238E27FC236}">
                <a16:creationId xmlns:a16="http://schemas.microsoft.com/office/drawing/2014/main" id="{63BB84AD-BDD7-6246-A446-15FCBB2B52EA}"/>
              </a:ext>
            </a:extLst>
          </p:cNvPr>
          <p:cNvGrpSpPr/>
          <p:nvPr userDrawn="1"/>
        </p:nvGrpSpPr>
        <p:grpSpPr>
          <a:xfrm>
            <a:off x="0" y="5808035"/>
            <a:ext cx="12192000" cy="424420"/>
            <a:chOff x="692822" y="3259547"/>
            <a:chExt cx="10803853" cy="1107631"/>
          </a:xfrm>
        </p:grpSpPr>
        <p:sp>
          <p:nvSpPr>
            <p:cNvPr id="9" name="Rectangle 8">
              <a:extLst>
                <a:ext uri="{FF2B5EF4-FFF2-40B4-BE49-F238E27FC236}">
                  <a16:creationId xmlns:a16="http://schemas.microsoft.com/office/drawing/2014/main" id="{853DA421-1AC8-7843-B78A-65F4162CF597}"/>
                </a:ext>
              </a:extLst>
            </p:cNvPr>
            <p:cNvSpPr/>
            <p:nvPr/>
          </p:nvSpPr>
          <p:spPr>
            <a:xfrm>
              <a:off x="11024006"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id="{DB9BC723-F8CE-7144-A6ED-741AFD191AA7}"/>
                </a:ext>
              </a:extLst>
            </p:cNvPr>
            <p:cNvSpPr/>
            <p:nvPr/>
          </p:nvSpPr>
          <p:spPr>
            <a:xfrm>
              <a:off x="1165491" y="3259547"/>
              <a:ext cx="9858515" cy="10818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DDF3E7DC-E126-EA47-A0B1-C71FFCC14BBE}"/>
                </a:ext>
              </a:extLst>
            </p:cNvPr>
            <p:cNvSpPr/>
            <p:nvPr/>
          </p:nvSpPr>
          <p:spPr>
            <a:xfrm>
              <a:off x="692822" y="3295650"/>
              <a:ext cx="472669" cy="1009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extBox 11">
              <a:extLst>
                <a:ext uri="{FF2B5EF4-FFF2-40B4-BE49-F238E27FC236}">
                  <a16:creationId xmlns:a16="http://schemas.microsoft.com/office/drawing/2014/main" id="{38A1045D-240A-1A43-8C8D-5C80217790A1}"/>
                </a:ext>
              </a:extLst>
            </p:cNvPr>
            <p:cNvSpPr txBox="1"/>
            <p:nvPr/>
          </p:nvSpPr>
          <p:spPr>
            <a:xfrm>
              <a:off x="1323008" y="3403313"/>
              <a:ext cx="9648238" cy="963865"/>
            </a:xfrm>
            <a:prstGeom prst="rect">
              <a:avLst/>
            </a:prstGeom>
            <a:noFill/>
          </p:spPr>
          <p:txBody>
            <a:bodyPr wrap="square" rtlCol="0">
              <a:spAutoFit/>
            </a:bodyPr>
            <a:lstStyle/>
            <a:p>
              <a:endParaRPr lang="en-US" sz="1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5" name="Chart Placeholder 4">
            <a:extLst>
              <a:ext uri="{FF2B5EF4-FFF2-40B4-BE49-F238E27FC236}">
                <a16:creationId xmlns:a16="http://schemas.microsoft.com/office/drawing/2014/main" id="{C84FEF22-96BD-A441-8E84-93718A127C4B}"/>
              </a:ext>
            </a:extLst>
          </p:cNvPr>
          <p:cNvSpPr>
            <a:spLocks noGrp="1"/>
          </p:cNvSpPr>
          <p:nvPr>
            <p:ph type="chart" sz="quarter" idx="11"/>
          </p:nvPr>
        </p:nvSpPr>
        <p:spPr>
          <a:xfrm>
            <a:off x="560388" y="1082675"/>
            <a:ext cx="5203032" cy="4452144"/>
          </a:xfrm>
          <a:prstGeom prst="rect">
            <a:avLst/>
          </a:prstGeom>
        </p:spPr>
        <p:txBody>
          <a:bodyPr/>
          <a:lstStyle/>
          <a:p>
            <a:endParaRPr lang="tr-TR"/>
          </a:p>
        </p:txBody>
      </p:sp>
      <p:sp>
        <p:nvSpPr>
          <p:cNvPr id="13" name="Chart Placeholder 4">
            <a:extLst>
              <a:ext uri="{FF2B5EF4-FFF2-40B4-BE49-F238E27FC236}">
                <a16:creationId xmlns:a16="http://schemas.microsoft.com/office/drawing/2014/main" id="{E11144C4-C1D1-1643-889E-62CF550CC9C4}"/>
              </a:ext>
            </a:extLst>
          </p:cNvPr>
          <p:cNvSpPr>
            <a:spLocks noGrp="1"/>
          </p:cNvSpPr>
          <p:nvPr>
            <p:ph type="chart" sz="quarter" idx="12"/>
          </p:nvPr>
        </p:nvSpPr>
        <p:spPr>
          <a:xfrm>
            <a:off x="6335546" y="1034549"/>
            <a:ext cx="5203032" cy="4452144"/>
          </a:xfrm>
          <a:prstGeom prst="rect">
            <a:avLst/>
          </a:prstGeom>
        </p:spPr>
        <p:txBody>
          <a:bodyPr/>
          <a:lstStyle/>
          <a:p>
            <a:endParaRPr lang="tr-TR"/>
          </a:p>
        </p:txBody>
      </p:sp>
    </p:spTree>
    <p:extLst>
      <p:ext uri="{BB962C8B-B14F-4D97-AF65-F5344CB8AC3E}">
        <p14:creationId xmlns:p14="http://schemas.microsoft.com/office/powerpoint/2010/main" val="119670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6AD8B3-0784-4335-819F-B94558AC8F60}"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122212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A377-D66F-AF4F-A529-6B4F0A6503C5}"/>
              </a:ext>
            </a:extLst>
          </p:cNvPr>
          <p:cNvSpPr>
            <a:spLocks noGrp="1"/>
          </p:cNvSpPr>
          <p:nvPr>
            <p:ph type="title"/>
          </p:nvPr>
        </p:nvSpPr>
        <p:spPr/>
        <p:txBody>
          <a:bodyPr/>
          <a:lstStyle/>
          <a:p>
            <a:r>
              <a:rPr lang="en-US"/>
              <a:t>Click to edit Master title style</a:t>
            </a:r>
            <a:endParaRPr lang="tr-TR"/>
          </a:p>
        </p:txBody>
      </p:sp>
      <p:sp>
        <p:nvSpPr>
          <p:cNvPr id="5" name="Chart Placeholder 4">
            <a:extLst>
              <a:ext uri="{FF2B5EF4-FFF2-40B4-BE49-F238E27FC236}">
                <a16:creationId xmlns:a16="http://schemas.microsoft.com/office/drawing/2014/main" id="{C84FEF22-96BD-A441-8E84-93718A127C4B}"/>
              </a:ext>
            </a:extLst>
          </p:cNvPr>
          <p:cNvSpPr>
            <a:spLocks noGrp="1"/>
          </p:cNvSpPr>
          <p:nvPr>
            <p:ph type="chart" sz="quarter" idx="11"/>
          </p:nvPr>
        </p:nvSpPr>
        <p:spPr>
          <a:xfrm>
            <a:off x="560388" y="1082675"/>
            <a:ext cx="5203032" cy="4452144"/>
          </a:xfrm>
          <a:prstGeom prst="rect">
            <a:avLst/>
          </a:prstGeom>
        </p:spPr>
        <p:txBody>
          <a:bodyPr/>
          <a:lstStyle/>
          <a:p>
            <a:endParaRPr lang="tr-TR"/>
          </a:p>
        </p:txBody>
      </p:sp>
      <p:sp>
        <p:nvSpPr>
          <p:cNvPr id="13" name="Chart Placeholder 4">
            <a:extLst>
              <a:ext uri="{FF2B5EF4-FFF2-40B4-BE49-F238E27FC236}">
                <a16:creationId xmlns:a16="http://schemas.microsoft.com/office/drawing/2014/main" id="{E11144C4-C1D1-1643-889E-62CF550CC9C4}"/>
              </a:ext>
            </a:extLst>
          </p:cNvPr>
          <p:cNvSpPr>
            <a:spLocks noGrp="1"/>
          </p:cNvSpPr>
          <p:nvPr>
            <p:ph type="chart" sz="quarter" idx="12"/>
          </p:nvPr>
        </p:nvSpPr>
        <p:spPr>
          <a:xfrm>
            <a:off x="6335546" y="1034549"/>
            <a:ext cx="5203032" cy="4452144"/>
          </a:xfrm>
          <a:prstGeom prst="rect">
            <a:avLst/>
          </a:prstGeom>
        </p:spPr>
        <p:txBody>
          <a:bodyPr/>
          <a:lstStyle/>
          <a:p>
            <a:endParaRPr lang="tr-TR"/>
          </a:p>
        </p:txBody>
      </p:sp>
      <p:sp>
        <p:nvSpPr>
          <p:cNvPr id="14" name="Slide Number Placeholder 2">
            <a:extLst>
              <a:ext uri="{FF2B5EF4-FFF2-40B4-BE49-F238E27FC236}">
                <a16:creationId xmlns:a16="http://schemas.microsoft.com/office/drawing/2014/main" id="{93A06757-6872-ED49-8E1F-32FE29EABBAF}"/>
              </a:ext>
            </a:extLst>
          </p:cNvPr>
          <p:cNvSpPr>
            <a:spLocks noGrp="1"/>
          </p:cNvSpPr>
          <p:nvPr>
            <p:ph type="sldNum" sz="quarter" idx="10"/>
          </p:nvPr>
        </p:nvSpPr>
        <p:spPr>
          <a:xfrm>
            <a:off x="11756981" y="6476423"/>
            <a:ext cx="301294" cy="318489"/>
          </a:xfrm>
        </p:spPr>
        <p:txBody>
          <a:bodyPr/>
          <a:lstStyle/>
          <a:p>
            <a:fld id="{86CB4B4D-7CA3-9044-876B-883B54F8677D}" type="slidenum">
              <a:rPr lang="en-TR" smtClean="0"/>
              <a:pPr/>
              <a:t>‹#›</a:t>
            </a:fld>
            <a:endParaRPr lang="en-TR" dirty="0"/>
          </a:p>
        </p:txBody>
      </p:sp>
    </p:spTree>
    <p:extLst>
      <p:ext uri="{BB962C8B-B14F-4D97-AF65-F5344CB8AC3E}">
        <p14:creationId xmlns:p14="http://schemas.microsoft.com/office/powerpoint/2010/main" val="4290444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aaliyet_karı_vök">
    <p:spTree>
      <p:nvGrpSpPr>
        <p:cNvPr id="1" name=""/>
        <p:cNvGrpSpPr/>
        <p:nvPr/>
      </p:nvGrpSpPr>
      <p:grpSpPr>
        <a:xfrm>
          <a:off x="0" y="0"/>
          <a:ext cx="0" cy="0"/>
          <a:chOff x="0" y="0"/>
          <a:chExt cx="0" cy="0"/>
        </a:xfrm>
      </p:grpSpPr>
      <p:sp>
        <p:nvSpPr>
          <p:cNvPr id="2" name="Title 1"/>
          <p:cNvSpPr>
            <a:spLocks noGrp="1"/>
          </p:cNvSpPr>
          <p:nvPr>
            <p:ph type="title"/>
          </p:nvPr>
        </p:nvSpPr>
        <p:spPr>
          <a:xfrm>
            <a:off x="419847" y="250082"/>
            <a:ext cx="10515600" cy="477556"/>
          </a:xfrm>
        </p:spPr>
        <p:txBody>
          <a:bodyPr>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tr-TR"/>
          </a:p>
        </p:txBody>
      </p:sp>
      <p:sp>
        <p:nvSpPr>
          <p:cNvPr id="4" name="Chart Placeholder 3"/>
          <p:cNvSpPr>
            <a:spLocks noGrp="1"/>
          </p:cNvSpPr>
          <p:nvPr>
            <p:ph type="chart" sz="quarter" idx="10"/>
          </p:nvPr>
        </p:nvSpPr>
        <p:spPr>
          <a:xfrm>
            <a:off x="419847" y="1006477"/>
            <a:ext cx="11404406" cy="3677285"/>
          </a:xfrm>
          <a:prstGeom prst="rect">
            <a:avLst/>
          </a:prstGeom>
        </p:spPr>
        <p:txBody>
          <a:bodyPr/>
          <a:lstStyle/>
          <a:p>
            <a:endParaRPr lang="tr-TR"/>
          </a:p>
        </p:txBody>
      </p:sp>
      <p:sp>
        <p:nvSpPr>
          <p:cNvPr id="9" name="Slide Number Placeholder 5"/>
          <p:cNvSpPr txBox="1">
            <a:spLocks/>
          </p:cNvSpPr>
          <p:nvPr userDrawn="1"/>
        </p:nvSpPr>
        <p:spPr>
          <a:xfrm>
            <a:off x="9081052" y="638246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B4138D-2060-46B7-B58F-DE46E40BC99A}" type="slidenum">
              <a:rPr lang="tr-TR" sz="800" smtClean="0">
                <a:solidFill>
                  <a:prstClr val="black">
                    <a:lumMod val="75000"/>
                    <a:lumOff val="25000"/>
                  </a:prstClr>
                </a:solidFill>
                <a:latin typeface="Arial  "/>
              </a:rPr>
              <a:pPr/>
              <a:t>‹#›</a:t>
            </a:fld>
            <a:endParaRPr lang="tr-TR" sz="800" dirty="0">
              <a:solidFill>
                <a:prstClr val="black">
                  <a:lumMod val="75000"/>
                  <a:lumOff val="25000"/>
                </a:prstClr>
              </a:solidFill>
              <a:latin typeface="Arial  "/>
            </a:endParaRPr>
          </a:p>
        </p:txBody>
      </p:sp>
      <p:sp>
        <p:nvSpPr>
          <p:cNvPr id="5" name="Table Placeholder 4">
            <a:extLst>
              <a:ext uri="{FF2B5EF4-FFF2-40B4-BE49-F238E27FC236}">
                <a16:creationId xmlns:a16="http://schemas.microsoft.com/office/drawing/2014/main" id="{68158ABB-264E-4761-9CC5-AA243C24C8E5}"/>
              </a:ext>
            </a:extLst>
          </p:cNvPr>
          <p:cNvSpPr>
            <a:spLocks noGrp="1"/>
          </p:cNvSpPr>
          <p:nvPr>
            <p:ph type="tbl" sz="quarter" idx="11"/>
          </p:nvPr>
        </p:nvSpPr>
        <p:spPr>
          <a:xfrm>
            <a:off x="419894" y="4836320"/>
            <a:ext cx="11404600" cy="1412081"/>
          </a:xfrm>
          <a:prstGeom prst="rect">
            <a:avLst/>
          </a:prstGeom>
        </p:spPr>
        <p:txBody>
          <a:bodyPr/>
          <a:lstStyle/>
          <a:p>
            <a:endParaRPr lang="en-US"/>
          </a:p>
        </p:txBody>
      </p:sp>
    </p:spTree>
    <p:extLst>
      <p:ext uri="{BB962C8B-B14F-4D97-AF65-F5344CB8AC3E}">
        <p14:creationId xmlns:p14="http://schemas.microsoft.com/office/powerpoint/2010/main" val="3434220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TABLO">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xfrm>
            <a:off x="11567517" y="6477000"/>
            <a:ext cx="226619" cy="230530"/>
          </a:xfrm>
          <a:prstGeom prst="rect">
            <a:avLst/>
          </a:prstGeom>
        </p:spPr>
        <p:txBody>
          <a:bodyPr/>
          <a:lstStyle>
            <a:lvl1pPr>
              <a:defRPr sz="700">
                <a:latin typeface="+mn-lt"/>
              </a:defRPr>
            </a:lvl1pPr>
          </a:lstStyle>
          <a:p>
            <a:pPr>
              <a:defRPr/>
            </a:pPr>
            <a:fld id="{86CB4B4D-7CA3-9044-876B-883B54F8677D}" type="slidenum">
              <a:rPr lang="tr-TR" smtClean="0">
                <a:solidFill>
                  <a:srgbClr val="353535"/>
                </a:solidFill>
              </a:rPr>
              <a:pPr>
                <a:defRPr/>
              </a:pPr>
              <a:t>‹#›</a:t>
            </a:fld>
            <a:endParaRPr lang="tr-TR">
              <a:solidFill>
                <a:srgbClr val="353535"/>
              </a:solidFill>
            </a:endParaRPr>
          </a:p>
        </p:txBody>
      </p:sp>
      <p:sp>
        <p:nvSpPr>
          <p:cNvPr id="3" name="Table Placeholder 2"/>
          <p:cNvSpPr>
            <a:spLocks noGrp="1"/>
          </p:cNvSpPr>
          <p:nvPr>
            <p:ph type="tbl" sz="quarter" idx="10"/>
          </p:nvPr>
        </p:nvSpPr>
        <p:spPr>
          <a:xfrm>
            <a:off x="519177" y="978694"/>
            <a:ext cx="11274958" cy="5237956"/>
          </a:xfrm>
          <a:prstGeom prst="rect">
            <a:avLst/>
          </a:prstGeom>
          <a:noFill/>
        </p:spPr>
        <p:txBody>
          <a:bodyPr/>
          <a:lstStyle/>
          <a:p>
            <a:endParaRPr lang="tr-TR"/>
          </a:p>
        </p:txBody>
      </p:sp>
      <p:sp>
        <p:nvSpPr>
          <p:cNvPr id="2" name="Title 1">
            <a:extLst>
              <a:ext uri="{FF2B5EF4-FFF2-40B4-BE49-F238E27FC236}">
                <a16:creationId xmlns:a16="http://schemas.microsoft.com/office/drawing/2014/main" id="{F32AF5AF-344C-1842-8D4A-FFAD20B202C7}"/>
              </a:ext>
            </a:extLst>
          </p:cNvPr>
          <p:cNvSpPr>
            <a:spLocks noGrp="1"/>
          </p:cNvSpPr>
          <p:nvPr>
            <p:ph type="title"/>
          </p:nvPr>
        </p:nvSpPr>
        <p:spPr/>
        <p:txBody>
          <a:bodyPr/>
          <a:lstStyle/>
          <a:p>
            <a:r>
              <a:rPr lang="en-US"/>
              <a:t>Click to edit Master title style</a:t>
            </a:r>
            <a:endParaRPr lang="tr-TR"/>
          </a:p>
        </p:txBody>
      </p:sp>
    </p:spTree>
    <p:extLst>
      <p:ext uri="{BB962C8B-B14F-4D97-AF65-F5344CB8AC3E}">
        <p14:creationId xmlns:p14="http://schemas.microsoft.com/office/powerpoint/2010/main" val="299881402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BDD6C17-436D-4F52-8ED5-560A16C20794}"/>
              </a:ext>
            </a:extLst>
          </p:cNvPr>
          <p:cNvSpPr>
            <a:spLocks noGrp="1"/>
          </p:cNvSpPr>
          <p:nvPr>
            <p:ph type="pic" sz="quarter" idx="10" hasCustomPrompt="1"/>
          </p:nvPr>
        </p:nvSpPr>
        <p:spPr>
          <a:xfrm>
            <a:off x="2" y="-7117"/>
            <a:ext cx="8883762" cy="6874169"/>
          </a:xfrm>
          <a:custGeom>
            <a:avLst/>
            <a:gdLst>
              <a:gd name="connsiteX0" fmla="*/ 0 w 4176532"/>
              <a:gd name="connsiteY0" fmla="*/ 6867763 h 6867763"/>
              <a:gd name="connsiteX1" fmla="*/ 1367981 w 4176532"/>
              <a:gd name="connsiteY1" fmla="*/ 0 h 6867763"/>
              <a:gd name="connsiteX2" fmla="*/ 4176532 w 4176532"/>
              <a:gd name="connsiteY2" fmla="*/ 0 h 6867763"/>
              <a:gd name="connsiteX3" fmla="*/ 2808551 w 4176532"/>
              <a:gd name="connsiteY3" fmla="*/ 6867763 h 6867763"/>
              <a:gd name="connsiteX4" fmla="*/ 0 w 4176532"/>
              <a:gd name="connsiteY4" fmla="*/ 6867763 h 6867763"/>
              <a:gd name="connsiteX0" fmla="*/ 0 w 4909957"/>
              <a:gd name="connsiteY0" fmla="*/ 6867763 h 6867763"/>
              <a:gd name="connsiteX1" fmla="*/ 1367981 w 4909957"/>
              <a:gd name="connsiteY1" fmla="*/ 0 h 6867763"/>
              <a:gd name="connsiteX2" fmla="*/ 4909957 w 4909957"/>
              <a:gd name="connsiteY2" fmla="*/ 0 h 6867763"/>
              <a:gd name="connsiteX3" fmla="*/ 2808551 w 4909957"/>
              <a:gd name="connsiteY3" fmla="*/ 6867763 h 6867763"/>
              <a:gd name="connsiteX4" fmla="*/ 0 w 4909957"/>
              <a:gd name="connsiteY4" fmla="*/ 6867763 h 6867763"/>
              <a:gd name="connsiteX0" fmla="*/ 0 w 4909957"/>
              <a:gd name="connsiteY0" fmla="*/ 6877288 h 6877288"/>
              <a:gd name="connsiteX1" fmla="*/ 2110931 w 4909957"/>
              <a:gd name="connsiteY1" fmla="*/ 0 h 6877288"/>
              <a:gd name="connsiteX2" fmla="*/ 4909957 w 4909957"/>
              <a:gd name="connsiteY2" fmla="*/ 9525 h 6877288"/>
              <a:gd name="connsiteX3" fmla="*/ 2808551 w 4909957"/>
              <a:gd name="connsiteY3" fmla="*/ 6877288 h 6877288"/>
              <a:gd name="connsiteX4" fmla="*/ 0 w 4909957"/>
              <a:gd name="connsiteY4" fmla="*/ 6877288 h 6877288"/>
              <a:gd name="connsiteX0" fmla="*/ 0 w 5557657"/>
              <a:gd name="connsiteY0" fmla="*/ 6877288 h 6877288"/>
              <a:gd name="connsiteX1" fmla="*/ 2110931 w 5557657"/>
              <a:gd name="connsiteY1" fmla="*/ 0 h 6877288"/>
              <a:gd name="connsiteX2" fmla="*/ 5557657 w 5557657"/>
              <a:gd name="connsiteY2" fmla="*/ 0 h 6877288"/>
              <a:gd name="connsiteX3" fmla="*/ 2808551 w 5557657"/>
              <a:gd name="connsiteY3" fmla="*/ 6877288 h 6877288"/>
              <a:gd name="connsiteX4" fmla="*/ 0 w 5557657"/>
              <a:gd name="connsiteY4" fmla="*/ 6877288 h 6877288"/>
              <a:gd name="connsiteX0" fmla="*/ 0 w 5557657"/>
              <a:gd name="connsiteY0" fmla="*/ 6877288 h 6877288"/>
              <a:gd name="connsiteX1" fmla="*/ 2815781 w 5557657"/>
              <a:gd name="connsiteY1" fmla="*/ 0 h 6877288"/>
              <a:gd name="connsiteX2" fmla="*/ 5557657 w 5557657"/>
              <a:gd name="connsiteY2" fmla="*/ 0 h 6877288"/>
              <a:gd name="connsiteX3" fmla="*/ 2808551 w 5557657"/>
              <a:gd name="connsiteY3" fmla="*/ 6877288 h 6877288"/>
              <a:gd name="connsiteX4" fmla="*/ 0 w 5557657"/>
              <a:gd name="connsiteY4" fmla="*/ 6877288 h 6877288"/>
              <a:gd name="connsiteX0" fmla="*/ 0 w 5557657"/>
              <a:gd name="connsiteY0" fmla="*/ 6877288 h 6877288"/>
              <a:gd name="connsiteX1" fmla="*/ 2815781 w 5557657"/>
              <a:gd name="connsiteY1" fmla="*/ 0 h 6877288"/>
              <a:gd name="connsiteX2" fmla="*/ 5557657 w 5557657"/>
              <a:gd name="connsiteY2" fmla="*/ 0 h 6877288"/>
              <a:gd name="connsiteX3" fmla="*/ 3888051 w 5557657"/>
              <a:gd name="connsiteY3" fmla="*/ 6877288 h 6877288"/>
              <a:gd name="connsiteX4" fmla="*/ 0 w 5557657"/>
              <a:gd name="connsiteY4" fmla="*/ 6877288 h 6877288"/>
              <a:gd name="connsiteX0" fmla="*/ 0 w 6433957"/>
              <a:gd name="connsiteY0" fmla="*/ 6877288 h 6877288"/>
              <a:gd name="connsiteX1" fmla="*/ 2815781 w 6433957"/>
              <a:gd name="connsiteY1" fmla="*/ 0 h 6877288"/>
              <a:gd name="connsiteX2" fmla="*/ 6433957 w 6433957"/>
              <a:gd name="connsiteY2" fmla="*/ 0 h 6877288"/>
              <a:gd name="connsiteX3" fmla="*/ 3888051 w 6433957"/>
              <a:gd name="connsiteY3" fmla="*/ 6877288 h 6877288"/>
              <a:gd name="connsiteX4" fmla="*/ 0 w 6433957"/>
              <a:gd name="connsiteY4" fmla="*/ 6877288 h 6877288"/>
              <a:gd name="connsiteX0" fmla="*/ 0 w 6484757"/>
              <a:gd name="connsiteY0" fmla="*/ 6877288 h 6877288"/>
              <a:gd name="connsiteX1" fmla="*/ 2815781 w 6484757"/>
              <a:gd name="connsiteY1" fmla="*/ 0 h 6877288"/>
              <a:gd name="connsiteX2" fmla="*/ 6484757 w 6484757"/>
              <a:gd name="connsiteY2" fmla="*/ 0 h 6877288"/>
              <a:gd name="connsiteX3" fmla="*/ 3888051 w 6484757"/>
              <a:gd name="connsiteY3" fmla="*/ 6877288 h 6877288"/>
              <a:gd name="connsiteX4" fmla="*/ 0 w 6484757"/>
              <a:gd name="connsiteY4" fmla="*/ 6877288 h 6877288"/>
              <a:gd name="connsiteX0" fmla="*/ 0 w 6484757"/>
              <a:gd name="connsiteY0" fmla="*/ 6877288 h 6877288"/>
              <a:gd name="connsiteX1" fmla="*/ 2815781 w 6484757"/>
              <a:gd name="connsiteY1" fmla="*/ 0 h 6877288"/>
              <a:gd name="connsiteX2" fmla="*/ 6484757 w 6484757"/>
              <a:gd name="connsiteY2" fmla="*/ 0 h 6877288"/>
              <a:gd name="connsiteX3" fmla="*/ 3888051 w 6484757"/>
              <a:gd name="connsiteY3" fmla="*/ 6877288 h 6877288"/>
              <a:gd name="connsiteX4" fmla="*/ 790606 w 6484757"/>
              <a:gd name="connsiteY4" fmla="*/ 6877288 h 6877288"/>
              <a:gd name="connsiteX5" fmla="*/ 0 w 6484757"/>
              <a:gd name="connsiteY5" fmla="*/ 6877288 h 6877288"/>
              <a:gd name="connsiteX0" fmla="*/ 0 w 5717727"/>
              <a:gd name="connsiteY0" fmla="*/ 5004406 h 6877288"/>
              <a:gd name="connsiteX1" fmla="*/ 2048751 w 5717727"/>
              <a:gd name="connsiteY1" fmla="*/ 0 h 6877288"/>
              <a:gd name="connsiteX2" fmla="*/ 5717727 w 5717727"/>
              <a:gd name="connsiteY2" fmla="*/ 0 h 6877288"/>
              <a:gd name="connsiteX3" fmla="*/ 3121021 w 5717727"/>
              <a:gd name="connsiteY3" fmla="*/ 6877288 h 6877288"/>
              <a:gd name="connsiteX4" fmla="*/ 23576 w 5717727"/>
              <a:gd name="connsiteY4" fmla="*/ 6877288 h 6877288"/>
              <a:gd name="connsiteX5" fmla="*/ 0 w 5717727"/>
              <a:gd name="connsiteY5" fmla="*/ 5004406 h 6877288"/>
              <a:gd name="connsiteX0" fmla="*/ 0 w 5717727"/>
              <a:gd name="connsiteY0" fmla="*/ 5004406 h 6877288"/>
              <a:gd name="connsiteX1" fmla="*/ 2048751 w 5717727"/>
              <a:gd name="connsiteY1" fmla="*/ 0 h 6877288"/>
              <a:gd name="connsiteX2" fmla="*/ 5717727 w 5717727"/>
              <a:gd name="connsiteY2" fmla="*/ 0 h 6877288"/>
              <a:gd name="connsiteX3" fmla="*/ 3121021 w 5717727"/>
              <a:gd name="connsiteY3" fmla="*/ 6877288 h 6877288"/>
              <a:gd name="connsiteX4" fmla="*/ 11002 w 5717727"/>
              <a:gd name="connsiteY4" fmla="*/ 6877288 h 6877288"/>
              <a:gd name="connsiteX5" fmla="*/ 0 w 5717727"/>
              <a:gd name="connsiteY5" fmla="*/ 5004406 h 6877288"/>
              <a:gd name="connsiteX0" fmla="*/ 2477 w 5707630"/>
              <a:gd name="connsiteY0" fmla="*/ 3959669 h 6877288"/>
              <a:gd name="connsiteX1" fmla="*/ 2038654 w 5707630"/>
              <a:gd name="connsiteY1" fmla="*/ 0 h 6877288"/>
              <a:gd name="connsiteX2" fmla="*/ 5707630 w 5707630"/>
              <a:gd name="connsiteY2" fmla="*/ 0 h 6877288"/>
              <a:gd name="connsiteX3" fmla="*/ 3110924 w 5707630"/>
              <a:gd name="connsiteY3" fmla="*/ 6877288 h 6877288"/>
              <a:gd name="connsiteX4" fmla="*/ 905 w 5707630"/>
              <a:gd name="connsiteY4" fmla="*/ 6877288 h 6877288"/>
              <a:gd name="connsiteX5" fmla="*/ 2477 w 5707630"/>
              <a:gd name="connsiteY5" fmla="*/ 3959669 h 6877288"/>
              <a:gd name="connsiteX0" fmla="*/ 2477 w 5707630"/>
              <a:gd name="connsiteY0" fmla="*/ 3959669 h 6877288"/>
              <a:gd name="connsiteX1" fmla="*/ 2038654 w 5707630"/>
              <a:gd name="connsiteY1" fmla="*/ 0 h 6877288"/>
              <a:gd name="connsiteX2" fmla="*/ 5707630 w 5707630"/>
              <a:gd name="connsiteY2" fmla="*/ 0 h 6877288"/>
              <a:gd name="connsiteX3" fmla="*/ 2670825 w 5707630"/>
              <a:gd name="connsiteY3" fmla="*/ 6877288 h 6877288"/>
              <a:gd name="connsiteX4" fmla="*/ 905 w 5707630"/>
              <a:gd name="connsiteY4" fmla="*/ 6877288 h 6877288"/>
              <a:gd name="connsiteX5" fmla="*/ 2477 w 5707630"/>
              <a:gd name="connsiteY5" fmla="*/ 3959669 h 6877288"/>
              <a:gd name="connsiteX0" fmla="*/ 2477 w 5707630"/>
              <a:gd name="connsiteY0" fmla="*/ 3959669 h 6877288"/>
              <a:gd name="connsiteX1" fmla="*/ 2038654 w 5707630"/>
              <a:gd name="connsiteY1" fmla="*/ 0 h 6877288"/>
              <a:gd name="connsiteX2" fmla="*/ 5707630 w 5707630"/>
              <a:gd name="connsiteY2" fmla="*/ 0 h 6877288"/>
              <a:gd name="connsiteX3" fmla="*/ 2507360 w 5707630"/>
              <a:gd name="connsiteY3" fmla="*/ 6877288 h 6877288"/>
              <a:gd name="connsiteX4" fmla="*/ 905 w 5707630"/>
              <a:gd name="connsiteY4" fmla="*/ 6877288 h 6877288"/>
              <a:gd name="connsiteX5" fmla="*/ 2477 w 5707630"/>
              <a:gd name="connsiteY5" fmla="*/ 3959669 h 6877288"/>
              <a:gd name="connsiteX0" fmla="*/ 2477 w 5707630"/>
              <a:gd name="connsiteY0" fmla="*/ 3794040 h 6877288"/>
              <a:gd name="connsiteX1" fmla="*/ 2038654 w 5707630"/>
              <a:gd name="connsiteY1" fmla="*/ 0 h 6877288"/>
              <a:gd name="connsiteX2" fmla="*/ 5707630 w 5707630"/>
              <a:gd name="connsiteY2" fmla="*/ 0 h 6877288"/>
              <a:gd name="connsiteX3" fmla="*/ 2507360 w 5707630"/>
              <a:gd name="connsiteY3" fmla="*/ 6877288 h 6877288"/>
              <a:gd name="connsiteX4" fmla="*/ 905 w 5707630"/>
              <a:gd name="connsiteY4" fmla="*/ 6877288 h 6877288"/>
              <a:gd name="connsiteX5" fmla="*/ 2477 w 5707630"/>
              <a:gd name="connsiteY5" fmla="*/ 3794040 h 6877288"/>
              <a:gd name="connsiteX0" fmla="*/ 2477 w 5707630"/>
              <a:gd name="connsiteY0" fmla="*/ 3794040 h 6890029"/>
              <a:gd name="connsiteX1" fmla="*/ 2038654 w 5707630"/>
              <a:gd name="connsiteY1" fmla="*/ 0 h 6890029"/>
              <a:gd name="connsiteX2" fmla="*/ 5707630 w 5707630"/>
              <a:gd name="connsiteY2" fmla="*/ 0 h 6890029"/>
              <a:gd name="connsiteX3" fmla="*/ 2771419 w 5707630"/>
              <a:gd name="connsiteY3" fmla="*/ 6890029 h 6890029"/>
              <a:gd name="connsiteX4" fmla="*/ 905 w 5707630"/>
              <a:gd name="connsiteY4" fmla="*/ 6877288 h 6890029"/>
              <a:gd name="connsiteX5" fmla="*/ 2477 w 5707630"/>
              <a:gd name="connsiteY5" fmla="*/ 3794040 h 6890029"/>
              <a:gd name="connsiteX0" fmla="*/ 2477 w 6675848"/>
              <a:gd name="connsiteY0" fmla="*/ 3806781 h 6902770"/>
              <a:gd name="connsiteX1" fmla="*/ 2038654 w 6675848"/>
              <a:gd name="connsiteY1" fmla="*/ 12741 h 6902770"/>
              <a:gd name="connsiteX2" fmla="*/ 6675848 w 6675848"/>
              <a:gd name="connsiteY2" fmla="*/ 0 h 6902770"/>
              <a:gd name="connsiteX3" fmla="*/ 2771419 w 6675848"/>
              <a:gd name="connsiteY3" fmla="*/ 6902770 h 6902770"/>
              <a:gd name="connsiteX4" fmla="*/ 905 w 6675848"/>
              <a:gd name="connsiteY4" fmla="*/ 6890029 h 6902770"/>
              <a:gd name="connsiteX5" fmla="*/ 2477 w 6675848"/>
              <a:gd name="connsiteY5" fmla="*/ 3806781 h 6902770"/>
              <a:gd name="connsiteX0" fmla="*/ 2477 w 6675848"/>
              <a:gd name="connsiteY0" fmla="*/ 3806781 h 6902770"/>
              <a:gd name="connsiteX1" fmla="*/ 2038654 w 6675848"/>
              <a:gd name="connsiteY1" fmla="*/ 12741 h 6902770"/>
              <a:gd name="connsiteX2" fmla="*/ 6675848 w 6675848"/>
              <a:gd name="connsiteY2" fmla="*/ 0 h 6902770"/>
              <a:gd name="connsiteX3" fmla="*/ 2821717 w 6675848"/>
              <a:gd name="connsiteY3" fmla="*/ 6902770 h 6902770"/>
              <a:gd name="connsiteX4" fmla="*/ 905 w 6675848"/>
              <a:gd name="connsiteY4" fmla="*/ 6890029 h 6902770"/>
              <a:gd name="connsiteX5" fmla="*/ 2477 w 6675848"/>
              <a:gd name="connsiteY5" fmla="*/ 3806781 h 6902770"/>
              <a:gd name="connsiteX0" fmla="*/ 2477 w 6675848"/>
              <a:gd name="connsiteY0" fmla="*/ 3806781 h 6902770"/>
              <a:gd name="connsiteX1" fmla="*/ 2038654 w 6675848"/>
              <a:gd name="connsiteY1" fmla="*/ 12741 h 6902770"/>
              <a:gd name="connsiteX2" fmla="*/ 6675848 w 6675848"/>
              <a:gd name="connsiteY2" fmla="*/ 0 h 6902770"/>
              <a:gd name="connsiteX3" fmla="*/ 2809143 w 6675848"/>
              <a:gd name="connsiteY3" fmla="*/ 6902770 h 6902770"/>
              <a:gd name="connsiteX4" fmla="*/ 905 w 6675848"/>
              <a:gd name="connsiteY4" fmla="*/ 6890029 h 6902770"/>
              <a:gd name="connsiteX5" fmla="*/ 2477 w 6675848"/>
              <a:gd name="connsiteY5" fmla="*/ 3806781 h 6902770"/>
              <a:gd name="connsiteX0" fmla="*/ 2477 w 6675848"/>
              <a:gd name="connsiteY0" fmla="*/ 3806781 h 6890029"/>
              <a:gd name="connsiteX1" fmla="*/ 2038654 w 6675848"/>
              <a:gd name="connsiteY1" fmla="*/ 12741 h 6890029"/>
              <a:gd name="connsiteX2" fmla="*/ 6675848 w 6675848"/>
              <a:gd name="connsiteY2" fmla="*/ 0 h 6890029"/>
              <a:gd name="connsiteX3" fmla="*/ 2809143 w 6675848"/>
              <a:gd name="connsiteY3" fmla="*/ 6813585 h 6890029"/>
              <a:gd name="connsiteX4" fmla="*/ 905 w 6675848"/>
              <a:gd name="connsiteY4" fmla="*/ 6890029 h 6890029"/>
              <a:gd name="connsiteX5" fmla="*/ 2477 w 6675848"/>
              <a:gd name="connsiteY5" fmla="*/ 3806781 h 6890029"/>
              <a:gd name="connsiteX0" fmla="*/ 2477 w 6675848"/>
              <a:gd name="connsiteY0" fmla="*/ 3806781 h 6890030"/>
              <a:gd name="connsiteX1" fmla="*/ 2038654 w 6675848"/>
              <a:gd name="connsiteY1" fmla="*/ 12741 h 6890030"/>
              <a:gd name="connsiteX2" fmla="*/ 6675848 w 6675848"/>
              <a:gd name="connsiteY2" fmla="*/ 0 h 6890030"/>
              <a:gd name="connsiteX3" fmla="*/ 2809143 w 6675848"/>
              <a:gd name="connsiteY3" fmla="*/ 6890030 h 6890030"/>
              <a:gd name="connsiteX4" fmla="*/ 905 w 6675848"/>
              <a:gd name="connsiteY4" fmla="*/ 6890029 h 6890030"/>
              <a:gd name="connsiteX5" fmla="*/ 2477 w 6675848"/>
              <a:gd name="connsiteY5" fmla="*/ 3806781 h 6890030"/>
              <a:gd name="connsiteX0" fmla="*/ 2477 w 6675848"/>
              <a:gd name="connsiteY0" fmla="*/ 3794040 h 6877289"/>
              <a:gd name="connsiteX1" fmla="*/ 2038654 w 6675848"/>
              <a:gd name="connsiteY1" fmla="*/ 0 h 6877289"/>
              <a:gd name="connsiteX2" fmla="*/ 6675848 w 6675848"/>
              <a:gd name="connsiteY2" fmla="*/ 0 h 6877289"/>
              <a:gd name="connsiteX3" fmla="*/ 2809143 w 6675848"/>
              <a:gd name="connsiteY3" fmla="*/ 6877289 h 6877289"/>
              <a:gd name="connsiteX4" fmla="*/ 905 w 6675848"/>
              <a:gd name="connsiteY4" fmla="*/ 6877288 h 6877289"/>
              <a:gd name="connsiteX5" fmla="*/ 2477 w 6675848"/>
              <a:gd name="connsiteY5" fmla="*/ 3794040 h 6877289"/>
              <a:gd name="connsiteX0" fmla="*/ 2477 w 6472145"/>
              <a:gd name="connsiteY0" fmla="*/ 3794040 h 6877289"/>
              <a:gd name="connsiteX1" fmla="*/ 2038654 w 6472145"/>
              <a:gd name="connsiteY1" fmla="*/ 0 h 6877289"/>
              <a:gd name="connsiteX2" fmla="*/ 6472145 w 6472145"/>
              <a:gd name="connsiteY2" fmla="*/ 16678 h 6877289"/>
              <a:gd name="connsiteX3" fmla="*/ 2809143 w 6472145"/>
              <a:gd name="connsiteY3" fmla="*/ 6877289 h 6877289"/>
              <a:gd name="connsiteX4" fmla="*/ 905 w 6472145"/>
              <a:gd name="connsiteY4" fmla="*/ 6877288 h 6877289"/>
              <a:gd name="connsiteX5" fmla="*/ 2477 w 6472145"/>
              <a:gd name="connsiteY5" fmla="*/ 3794040 h 6877289"/>
              <a:gd name="connsiteX0" fmla="*/ 2477 w 6465972"/>
              <a:gd name="connsiteY0" fmla="*/ 3794040 h 6877289"/>
              <a:gd name="connsiteX1" fmla="*/ 2038654 w 6465972"/>
              <a:gd name="connsiteY1" fmla="*/ 0 h 6877289"/>
              <a:gd name="connsiteX2" fmla="*/ 6465972 w 6465972"/>
              <a:gd name="connsiteY2" fmla="*/ 8340 h 6877289"/>
              <a:gd name="connsiteX3" fmla="*/ 2809143 w 6465972"/>
              <a:gd name="connsiteY3" fmla="*/ 6877289 h 6877289"/>
              <a:gd name="connsiteX4" fmla="*/ 905 w 6465972"/>
              <a:gd name="connsiteY4" fmla="*/ 6877288 h 6877289"/>
              <a:gd name="connsiteX5" fmla="*/ 2477 w 6465972"/>
              <a:gd name="connsiteY5" fmla="*/ 3794040 h 6877289"/>
              <a:gd name="connsiteX0" fmla="*/ 2477 w 6465972"/>
              <a:gd name="connsiteY0" fmla="*/ 3477144 h 6877289"/>
              <a:gd name="connsiteX1" fmla="*/ 2038654 w 6465972"/>
              <a:gd name="connsiteY1" fmla="*/ 0 h 6877289"/>
              <a:gd name="connsiteX2" fmla="*/ 6465972 w 6465972"/>
              <a:gd name="connsiteY2" fmla="*/ 8340 h 6877289"/>
              <a:gd name="connsiteX3" fmla="*/ 2809143 w 6465972"/>
              <a:gd name="connsiteY3" fmla="*/ 6877289 h 6877289"/>
              <a:gd name="connsiteX4" fmla="*/ 905 w 6465972"/>
              <a:gd name="connsiteY4" fmla="*/ 6877288 h 6877289"/>
              <a:gd name="connsiteX5" fmla="*/ 2477 w 6465972"/>
              <a:gd name="connsiteY5" fmla="*/ 3477144 h 6877289"/>
              <a:gd name="connsiteX0" fmla="*/ 8325 w 6465647"/>
              <a:gd name="connsiteY0" fmla="*/ 3385411 h 6877289"/>
              <a:gd name="connsiteX1" fmla="*/ 2038329 w 6465647"/>
              <a:gd name="connsiteY1" fmla="*/ 0 h 6877289"/>
              <a:gd name="connsiteX2" fmla="*/ 6465647 w 6465647"/>
              <a:gd name="connsiteY2" fmla="*/ 8340 h 6877289"/>
              <a:gd name="connsiteX3" fmla="*/ 2808818 w 6465647"/>
              <a:gd name="connsiteY3" fmla="*/ 6877289 h 6877289"/>
              <a:gd name="connsiteX4" fmla="*/ 580 w 6465647"/>
              <a:gd name="connsiteY4" fmla="*/ 6877288 h 6877289"/>
              <a:gd name="connsiteX5" fmla="*/ 8325 w 6465647"/>
              <a:gd name="connsiteY5" fmla="*/ 3385411 h 6877289"/>
              <a:gd name="connsiteX0" fmla="*/ 0 w 6482013"/>
              <a:gd name="connsiteY0" fmla="*/ 3268661 h 6877289"/>
              <a:gd name="connsiteX1" fmla="*/ 2054695 w 6482013"/>
              <a:gd name="connsiteY1" fmla="*/ 0 h 6877289"/>
              <a:gd name="connsiteX2" fmla="*/ 6482013 w 6482013"/>
              <a:gd name="connsiteY2" fmla="*/ 8340 h 6877289"/>
              <a:gd name="connsiteX3" fmla="*/ 2825184 w 6482013"/>
              <a:gd name="connsiteY3" fmla="*/ 6877289 h 6877289"/>
              <a:gd name="connsiteX4" fmla="*/ 16946 w 6482013"/>
              <a:gd name="connsiteY4" fmla="*/ 6877288 h 6877289"/>
              <a:gd name="connsiteX5" fmla="*/ 0 w 6482013"/>
              <a:gd name="connsiteY5" fmla="*/ 3268661 h 6877289"/>
              <a:gd name="connsiteX0" fmla="*/ 0 w 6469667"/>
              <a:gd name="connsiteY0" fmla="*/ 3251983 h 6877289"/>
              <a:gd name="connsiteX1" fmla="*/ 2042349 w 6469667"/>
              <a:gd name="connsiteY1" fmla="*/ 0 h 6877289"/>
              <a:gd name="connsiteX2" fmla="*/ 6469667 w 6469667"/>
              <a:gd name="connsiteY2" fmla="*/ 8340 h 6877289"/>
              <a:gd name="connsiteX3" fmla="*/ 2812838 w 6469667"/>
              <a:gd name="connsiteY3" fmla="*/ 6877289 h 6877289"/>
              <a:gd name="connsiteX4" fmla="*/ 4600 w 6469667"/>
              <a:gd name="connsiteY4" fmla="*/ 6877288 h 6877289"/>
              <a:gd name="connsiteX5" fmla="*/ 0 w 6469667"/>
              <a:gd name="connsiteY5" fmla="*/ 3251983 h 6877289"/>
              <a:gd name="connsiteX0" fmla="*/ 0 w 6475840"/>
              <a:gd name="connsiteY0" fmla="*/ 3176929 h 6877289"/>
              <a:gd name="connsiteX1" fmla="*/ 2048522 w 6475840"/>
              <a:gd name="connsiteY1" fmla="*/ 0 h 6877289"/>
              <a:gd name="connsiteX2" fmla="*/ 6475840 w 6475840"/>
              <a:gd name="connsiteY2" fmla="*/ 8340 h 6877289"/>
              <a:gd name="connsiteX3" fmla="*/ 2819011 w 6475840"/>
              <a:gd name="connsiteY3" fmla="*/ 6877289 h 6877289"/>
              <a:gd name="connsiteX4" fmla="*/ 10773 w 6475840"/>
              <a:gd name="connsiteY4" fmla="*/ 6877288 h 6877289"/>
              <a:gd name="connsiteX5" fmla="*/ 0 w 6475840"/>
              <a:gd name="connsiteY5" fmla="*/ 3176929 h 6877289"/>
              <a:gd name="connsiteX0" fmla="*/ 0 w 6475840"/>
              <a:gd name="connsiteY0" fmla="*/ 3185268 h 6877289"/>
              <a:gd name="connsiteX1" fmla="*/ 2048522 w 6475840"/>
              <a:gd name="connsiteY1" fmla="*/ 0 h 6877289"/>
              <a:gd name="connsiteX2" fmla="*/ 6475840 w 6475840"/>
              <a:gd name="connsiteY2" fmla="*/ 8340 h 6877289"/>
              <a:gd name="connsiteX3" fmla="*/ 2819011 w 6475840"/>
              <a:gd name="connsiteY3" fmla="*/ 6877289 h 6877289"/>
              <a:gd name="connsiteX4" fmla="*/ 10773 w 6475840"/>
              <a:gd name="connsiteY4" fmla="*/ 6877288 h 6877289"/>
              <a:gd name="connsiteX5" fmla="*/ 0 w 6475840"/>
              <a:gd name="connsiteY5" fmla="*/ 3185268 h 6877289"/>
              <a:gd name="connsiteX0" fmla="*/ 0 w 6475840"/>
              <a:gd name="connsiteY0" fmla="*/ 3185268 h 6877288"/>
              <a:gd name="connsiteX1" fmla="*/ 2048522 w 6475840"/>
              <a:gd name="connsiteY1" fmla="*/ 0 h 6877288"/>
              <a:gd name="connsiteX2" fmla="*/ 6475840 w 6475840"/>
              <a:gd name="connsiteY2" fmla="*/ 8340 h 6877288"/>
              <a:gd name="connsiteX3" fmla="*/ 2745059 w 6475840"/>
              <a:gd name="connsiteY3" fmla="*/ 6868206 h 6877288"/>
              <a:gd name="connsiteX4" fmla="*/ 10773 w 6475840"/>
              <a:gd name="connsiteY4" fmla="*/ 6877288 h 6877288"/>
              <a:gd name="connsiteX5" fmla="*/ 0 w 6475840"/>
              <a:gd name="connsiteY5" fmla="*/ 3185268 h 6877288"/>
              <a:gd name="connsiteX0" fmla="*/ 0 w 6475840"/>
              <a:gd name="connsiteY0" fmla="*/ 3185268 h 6877288"/>
              <a:gd name="connsiteX1" fmla="*/ 2048522 w 6475840"/>
              <a:gd name="connsiteY1" fmla="*/ 0 h 6877288"/>
              <a:gd name="connsiteX2" fmla="*/ 6475840 w 6475840"/>
              <a:gd name="connsiteY2" fmla="*/ 8340 h 6877288"/>
              <a:gd name="connsiteX3" fmla="*/ 2724890 w 6475840"/>
              <a:gd name="connsiteY3" fmla="*/ 6868206 h 6877288"/>
              <a:gd name="connsiteX4" fmla="*/ 10773 w 6475840"/>
              <a:gd name="connsiteY4" fmla="*/ 6877288 h 6877288"/>
              <a:gd name="connsiteX5" fmla="*/ 0 w 6475840"/>
              <a:gd name="connsiteY5" fmla="*/ 3185268 h 6877288"/>
              <a:gd name="connsiteX0" fmla="*/ 0 w 6475840"/>
              <a:gd name="connsiteY0" fmla="*/ 3185268 h 6886371"/>
              <a:gd name="connsiteX1" fmla="*/ 2048522 w 6475840"/>
              <a:gd name="connsiteY1" fmla="*/ 0 h 6886371"/>
              <a:gd name="connsiteX2" fmla="*/ 6475840 w 6475840"/>
              <a:gd name="connsiteY2" fmla="*/ 8340 h 6886371"/>
              <a:gd name="connsiteX3" fmla="*/ 2718167 w 6475840"/>
              <a:gd name="connsiteY3" fmla="*/ 6886371 h 6886371"/>
              <a:gd name="connsiteX4" fmla="*/ 10773 w 6475840"/>
              <a:gd name="connsiteY4" fmla="*/ 6877288 h 6886371"/>
              <a:gd name="connsiteX5" fmla="*/ 0 w 6475840"/>
              <a:gd name="connsiteY5" fmla="*/ 3185268 h 6886371"/>
              <a:gd name="connsiteX0" fmla="*/ 0 w 6596852"/>
              <a:gd name="connsiteY0" fmla="*/ 3195093 h 6896196"/>
              <a:gd name="connsiteX1" fmla="*/ 2048522 w 6596852"/>
              <a:gd name="connsiteY1" fmla="*/ 9825 h 6896196"/>
              <a:gd name="connsiteX2" fmla="*/ 6596852 w 6596852"/>
              <a:gd name="connsiteY2" fmla="*/ 0 h 6896196"/>
              <a:gd name="connsiteX3" fmla="*/ 2718167 w 6596852"/>
              <a:gd name="connsiteY3" fmla="*/ 6896196 h 6896196"/>
              <a:gd name="connsiteX4" fmla="*/ 10773 w 6596852"/>
              <a:gd name="connsiteY4" fmla="*/ 6887113 h 6896196"/>
              <a:gd name="connsiteX5" fmla="*/ 0 w 6596852"/>
              <a:gd name="connsiteY5" fmla="*/ 3195093 h 6896196"/>
              <a:gd name="connsiteX0" fmla="*/ 0 w 6596852"/>
              <a:gd name="connsiteY0" fmla="*/ 3195093 h 6896196"/>
              <a:gd name="connsiteX1" fmla="*/ 2048522 w 6596852"/>
              <a:gd name="connsiteY1" fmla="*/ 9825 h 6896196"/>
              <a:gd name="connsiteX2" fmla="*/ 6596852 w 6596852"/>
              <a:gd name="connsiteY2" fmla="*/ 0 h 6896196"/>
              <a:gd name="connsiteX3" fmla="*/ 2684553 w 6596852"/>
              <a:gd name="connsiteY3" fmla="*/ 6896196 h 6896196"/>
              <a:gd name="connsiteX4" fmla="*/ 10773 w 6596852"/>
              <a:gd name="connsiteY4" fmla="*/ 6887113 h 6896196"/>
              <a:gd name="connsiteX5" fmla="*/ 0 w 6596852"/>
              <a:gd name="connsiteY5" fmla="*/ 3195093 h 6896196"/>
              <a:gd name="connsiteX0" fmla="*/ 0 w 6596852"/>
              <a:gd name="connsiteY0" fmla="*/ 3195093 h 6896196"/>
              <a:gd name="connsiteX1" fmla="*/ 2048522 w 6596852"/>
              <a:gd name="connsiteY1" fmla="*/ 9825 h 6896196"/>
              <a:gd name="connsiteX2" fmla="*/ 6596852 w 6596852"/>
              <a:gd name="connsiteY2" fmla="*/ 0 h 6896196"/>
              <a:gd name="connsiteX3" fmla="*/ 2630770 w 6596852"/>
              <a:gd name="connsiteY3" fmla="*/ 6896196 h 6896196"/>
              <a:gd name="connsiteX4" fmla="*/ 10773 w 6596852"/>
              <a:gd name="connsiteY4" fmla="*/ 6887113 h 6896196"/>
              <a:gd name="connsiteX5" fmla="*/ 0 w 6596852"/>
              <a:gd name="connsiteY5" fmla="*/ 3195093 h 6896196"/>
              <a:gd name="connsiteX0" fmla="*/ 0 w 6596852"/>
              <a:gd name="connsiteY0" fmla="*/ 3195093 h 6896196"/>
              <a:gd name="connsiteX1" fmla="*/ 2048522 w 6596852"/>
              <a:gd name="connsiteY1" fmla="*/ 9825 h 6896196"/>
              <a:gd name="connsiteX2" fmla="*/ 6596852 w 6596852"/>
              <a:gd name="connsiteY2" fmla="*/ 0 h 6896196"/>
              <a:gd name="connsiteX3" fmla="*/ 2630770 w 6596852"/>
              <a:gd name="connsiteY3" fmla="*/ 6896196 h 6896196"/>
              <a:gd name="connsiteX4" fmla="*/ 4306 w 6596852"/>
              <a:gd name="connsiteY4" fmla="*/ 6887113 h 6896196"/>
              <a:gd name="connsiteX5" fmla="*/ 0 w 6596852"/>
              <a:gd name="connsiteY5" fmla="*/ 3195093 h 689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852" h="6896196">
                <a:moveTo>
                  <a:pt x="0" y="3195093"/>
                </a:moveTo>
                <a:lnTo>
                  <a:pt x="2048522" y="9825"/>
                </a:lnTo>
                <a:lnTo>
                  <a:pt x="6596852" y="0"/>
                </a:lnTo>
                <a:lnTo>
                  <a:pt x="2630770" y="6896196"/>
                </a:lnTo>
                <a:lnTo>
                  <a:pt x="4306" y="6887113"/>
                </a:lnTo>
                <a:cubicBezTo>
                  <a:pt x="639" y="6262819"/>
                  <a:pt x="3667" y="3819387"/>
                  <a:pt x="0" y="3195093"/>
                </a:cubicBezTo>
                <a:close/>
              </a:path>
            </a:pathLst>
          </a:custGeom>
          <a:solidFill>
            <a:schemeClr val="bg1">
              <a:lumMod val="95000"/>
            </a:schemeClr>
          </a:solidFill>
        </p:spPr>
        <p:txBody>
          <a:bodyPr tIns="360000" anchor="ctr"/>
          <a:lstStyle>
            <a:lvl1pPr marL="0" indent="0" algn="ctr">
              <a:buNone/>
              <a:defRPr sz="1400">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07978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A26AD8B3-0784-4335-819F-B94558AC8F60}" type="datetimeFigureOut">
              <a:rPr lang="tr-TR" smtClean="0"/>
              <a:t>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254780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A26AD8B3-0784-4335-819F-B94558AC8F60}" type="datetimeFigureOut">
              <a:rPr lang="tr-TR" smtClean="0"/>
              <a:t>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162099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A26AD8B3-0784-4335-819F-B94558AC8F60}" type="datetimeFigureOut">
              <a:rPr lang="tr-TR" smtClean="0"/>
              <a:t>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422097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AD8B3-0784-4335-819F-B94558AC8F60}" type="datetimeFigureOut">
              <a:rPr lang="tr-TR" smtClean="0"/>
              <a:t>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357621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6AD8B3-0784-4335-819F-B94558AC8F60}" type="datetimeFigureOut">
              <a:rPr lang="tr-TR" smtClean="0"/>
              <a:t>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62261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6AD8B3-0784-4335-819F-B94558AC8F60}" type="datetimeFigureOut">
              <a:rPr lang="tr-TR" smtClean="0"/>
              <a:t>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B98777-8721-4E7D-9FE7-9D4E180DEE28}" type="slidenum">
              <a:rPr lang="tr-TR" smtClean="0"/>
              <a:t>‹#›</a:t>
            </a:fld>
            <a:endParaRPr lang="tr-TR"/>
          </a:p>
        </p:txBody>
      </p:sp>
    </p:spTree>
    <p:extLst>
      <p:ext uri="{BB962C8B-B14F-4D97-AF65-F5344CB8AC3E}">
        <p14:creationId xmlns:p14="http://schemas.microsoft.com/office/powerpoint/2010/main" val="372858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sv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D8B3-0784-4335-819F-B94558AC8F60}" type="datetimeFigureOut">
              <a:rPr lang="tr-TR" smtClean="0"/>
              <a:t>2.11.2022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98777-8721-4E7D-9FE7-9D4E180DEE28}" type="slidenum">
              <a:rPr lang="tr-TR" smtClean="0"/>
              <a:t>‹#›</a:t>
            </a:fld>
            <a:endParaRPr lang="tr-TR"/>
          </a:p>
        </p:txBody>
      </p:sp>
      <p:sp>
        <p:nvSpPr>
          <p:cNvPr id="7" name="MSIPCMContentMarking" descr="{&quot;HashCode&quot;:990750527,&quot;Placement&quot;:&quot;Footer&quot;}"/>
          <p:cNvSpPr txBox="1"/>
          <p:nvPr userDrawn="1"/>
        </p:nvSpPr>
        <p:spPr>
          <a:xfrm>
            <a:off x="0" y="6595656"/>
            <a:ext cx="1721583" cy="262344"/>
          </a:xfrm>
          <a:prstGeom prst="rect">
            <a:avLst/>
          </a:prstGeom>
          <a:noFill/>
        </p:spPr>
        <p:txBody>
          <a:bodyPr vert="horz" wrap="square" lIns="0" tIns="0" rIns="0" bIns="0" rtlCol="0" anchor="ctr" anchorCtr="1">
            <a:spAutoFit/>
          </a:bodyPr>
          <a:lstStyle/>
          <a:p>
            <a:pPr algn="l">
              <a:spcBef>
                <a:spcPts val="0"/>
              </a:spcBef>
              <a:spcAft>
                <a:spcPts val="0"/>
              </a:spcAft>
            </a:pPr>
            <a:r>
              <a:rPr lang="tr-TR" sz="1000">
                <a:solidFill>
                  <a:srgbClr val="737373"/>
                </a:solidFill>
                <a:latin typeface="Calibri" panose="020F0502020204030204" pitchFamily="34" charset="0"/>
              </a:rPr>
              <a:t>Hizmete Özel / Confidential</a:t>
            </a:r>
          </a:p>
        </p:txBody>
      </p:sp>
    </p:spTree>
    <p:extLst>
      <p:ext uri="{BB962C8B-B14F-4D97-AF65-F5344CB8AC3E}">
        <p14:creationId xmlns:p14="http://schemas.microsoft.com/office/powerpoint/2010/main" val="168773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2D3DFF2C-CC31-4B4E-BE7C-615801CF45B3}"/>
              </a:ext>
            </a:extLst>
          </p:cNvPr>
          <p:cNvSpPr>
            <a:spLocks noGrp="1"/>
          </p:cNvSpPr>
          <p:nvPr>
            <p:ph type="title"/>
          </p:nvPr>
        </p:nvSpPr>
        <p:spPr>
          <a:xfrm>
            <a:off x="560714" y="84305"/>
            <a:ext cx="10515600" cy="625475"/>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9" name="Rectangle">
            <a:extLst>
              <a:ext uri="{FF2B5EF4-FFF2-40B4-BE49-F238E27FC236}">
                <a16:creationId xmlns:a16="http://schemas.microsoft.com/office/drawing/2014/main" id="{A5FD44F7-9F39-A341-9BF1-760ED8EBB274}"/>
              </a:ext>
            </a:extLst>
          </p:cNvPr>
          <p:cNvSpPr/>
          <p:nvPr userDrawn="1"/>
        </p:nvSpPr>
        <p:spPr>
          <a:xfrm rot="10800000">
            <a:off x="-1" y="325243"/>
            <a:ext cx="529390" cy="143988"/>
          </a:xfrm>
          <a:prstGeom prst="rect">
            <a:avLst/>
          </a:prstGeom>
          <a:gradFill>
            <a:gsLst>
              <a:gs pos="0">
                <a:srgbClr val="EE220D"/>
              </a:gs>
              <a:gs pos="100000">
                <a:srgbClr val="DE8077"/>
              </a:gs>
            </a:gsLst>
            <a:lin ang="8100000"/>
          </a:gradFill>
          <a:ln w="12700">
            <a:miter lim="400000"/>
          </a:ln>
        </p:spPr>
        <p:txBody>
          <a:bodyPr lIns="0" tIns="0" rIns="0" bIns="0" anchor="ctr"/>
          <a:lstStyle/>
          <a:p>
            <a:pPr marL="0" marR="0" lvl="0" indent="0" algn="l" defTabSz="41274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sp>
        <p:nvSpPr>
          <p:cNvPr id="11" name="object 15">
            <a:extLst>
              <a:ext uri="{FF2B5EF4-FFF2-40B4-BE49-F238E27FC236}">
                <a16:creationId xmlns:a16="http://schemas.microsoft.com/office/drawing/2014/main" id="{854B8252-650C-5E41-BB26-CB1CFE212409}"/>
              </a:ext>
            </a:extLst>
          </p:cNvPr>
          <p:cNvSpPr/>
          <p:nvPr userDrawn="1"/>
        </p:nvSpPr>
        <p:spPr>
          <a:xfrm rot="10800000">
            <a:off x="11700042" y="6467362"/>
            <a:ext cx="204412" cy="182545"/>
          </a:xfrm>
          <a:custGeom>
            <a:avLst/>
            <a:gdLst/>
            <a:ahLst/>
            <a:cxnLst/>
            <a:rect l="l" t="t" r="r" b="b"/>
            <a:pathLst>
              <a:path w="255904" h="252095">
                <a:moveTo>
                  <a:pt x="255727" y="0"/>
                </a:moveTo>
                <a:lnTo>
                  <a:pt x="0" y="0"/>
                </a:lnTo>
                <a:lnTo>
                  <a:pt x="0" y="252018"/>
                </a:lnTo>
                <a:lnTo>
                  <a:pt x="255727" y="252018"/>
                </a:lnTo>
                <a:lnTo>
                  <a:pt x="255727" y="0"/>
                </a:lnTo>
                <a:close/>
              </a:path>
            </a:pathLst>
          </a:custGeom>
          <a:solidFill>
            <a:srgbClr val="FE5E55"/>
          </a:solidFill>
        </p:spPr>
        <p:txBody>
          <a:bodyPr wrap="square" lIns="0" tIns="0" rIns="0" bIns="0" rtlCol="0"/>
          <a:lstStyle/>
          <a:p>
            <a:pPr marL="0" marR="0" lvl="0" indent="0" defTabSz="457189"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Segoe UI Light"/>
            </a:endParaRPr>
          </a:p>
        </p:txBody>
      </p:sp>
      <p:sp>
        <p:nvSpPr>
          <p:cNvPr id="12" name="object 16">
            <a:extLst>
              <a:ext uri="{FF2B5EF4-FFF2-40B4-BE49-F238E27FC236}">
                <a16:creationId xmlns:a16="http://schemas.microsoft.com/office/drawing/2014/main" id="{08965603-B7B9-2B42-8494-3BC0A682A79B}"/>
              </a:ext>
            </a:extLst>
          </p:cNvPr>
          <p:cNvSpPr/>
          <p:nvPr userDrawn="1"/>
        </p:nvSpPr>
        <p:spPr>
          <a:xfrm rot="10800000">
            <a:off x="11581092" y="6467434"/>
            <a:ext cx="201288" cy="182480"/>
          </a:xfrm>
          <a:prstGeom prst="ellipse">
            <a:avLst/>
          </a:prstGeom>
          <a:solidFill>
            <a:srgbClr val="FE5E55"/>
          </a:solidFill>
        </p:spPr>
        <p:txBody>
          <a:bodyPr wrap="square" lIns="0" tIns="0" rIns="0" bIns="0" rtlCol="0"/>
          <a:lstStyle/>
          <a:p>
            <a:pPr marL="0" marR="0" lvl="0" indent="0" defTabSz="457189"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Segoe UI Light"/>
            </a:endParaRPr>
          </a:p>
        </p:txBody>
      </p:sp>
      <p:sp>
        <p:nvSpPr>
          <p:cNvPr id="13" name="object 17">
            <a:extLst>
              <a:ext uri="{FF2B5EF4-FFF2-40B4-BE49-F238E27FC236}">
                <a16:creationId xmlns:a16="http://schemas.microsoft.com/office/drawing/2014/main" id="{E0B9C915-0333-E646-A86B-5912CD4690C7}"/>
              </a:ext>
            </a:extLst>
          </p:cNvPr>
          <p:cNvSpPr/>
          <p:nvPr userDrawn="1"/>
        </p:nvSpPr>
        <p:spPr>
          <a:xfrm rot="10800000">
            <a:off x="11904402" y="6467354"/>
            <a:ext cx="287599" cy="182545"/>
          </a:xfrm>
          <a:custGeom>
            <a:avLst/>
            <a:gdLst/>
            <a:ahLst/>
            <a:cxnLst/>
            <a:rect l="l" t="t" r="r" b="b"/>
            <a:pathLst>
              <a:path w="360045" h="252095">
                <a:moveTo>
                  <a:pt x="359994" y="0"/>
                </a:moveTo>
                <a:lnTo>
                  <a:pt x="0" y="0"/>
                </a:lnTo>
                <a:lnTo>
                  <a:pt x="0" y="252006"/>
                </a:lnTo>
                <a:lnTo>
                  <a:pt x="359994" y="252006"/>
                </a:lnTo>
                <a:lnTo>
                  <a:pt x="359994" y="0"/>
                </a:lnTo>
                <a:close/>
              </a:path>
            </a:pathLst>
          </a:custGeom>
          <a:solidFill>
            <a:srgbClr val="9EACAB"/>
          </a:solidFill>
        </p:spPr>
        <p:txBody>
          <a:bodyPr wrap="square" lIns="0" tIns="0" rIns="0" bIns="0" rtlCol="0"/>
          <a:lstStyle/>
          <a:p>
            <a:endParaRPr sz="1600">
              <a:solidFill>
                <a:prstClr val="black"/>
              </a:solidFill>
              <a:latin typeface="Segoe UI Light"/>
            </a:endParaRPr>
          </a:p>
        </p:txBody>
      </p:sp>
      <p:sp>
        <p:nvSpPr>
          <p:cNvPr id="14" name="object 18">
            <a:extLst>
              <a:ext uri="{FF2B5EF4-FFF2-40B4-BE49-F238E27FC236}">
                <a16:creationId xmlns:a16="http://schemas.microsoft.com/office/drawing/2014/main" id="{2AB2D353-889D-6843-96F3-37EE83E14160}"/>
              </a:ext>
            </a:extLst>
          </p:cNvPr>
          <p:cNvSpPr/>
          <p:nvPr userDrawn="1"/>
        </p:nvSpPr>
        <p:spPr>
          <a:xfrm rot="10800000">
            <a:off x="11796386" y="6467434"/>
            <a:ext cx="201288" cy="182480"/>
          </a:xfrm>
          <a:prstGeom prst="ellipse">
            <a:avLst/>
          </a:prstGeom>
          <a:solidFill>
            <a:srgbClr val="FE5E55">
              <a:lumMod val="20000"/>
              <a:lumOff val="80000"/>
            </a:srgbClr>
          </a:solidFill>
        </p:spPr>
        <p:txBody>
          <a:bodyPr wrap="square" lIns="0" tIns="0" rIns="0" bIns="0" rtlCol="0"/>
          <a:lstStyle/>
          <a:p>
            <a:pPr marL="0" marR="0" lvl="0" indent="0" defTabSz="457189"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Segoe UI Light"/>
            </a:endParaRPr>
          </a:p>
        </p:txBody>
      </p:sp>
      <p:sp>
        <p:nvSpPr>
          <p:cNvPr id="10" name="Slide Number">
            <a:extLst>
              <a:ext uri="{FF2B5EF4-FFF2-40B4-BE49-F238E27FC236}">
                <a16:creationId xmlns:a16="http://schemas.microsoft.com/office/drawing/2014/main" id="{CED53968-1C21-F442-94FB-350C3C590ADD}"/>
              </a:ext>
            </a:extLst>
          </p:cNvPr>
          <p:cNvSpPr txBox="1">
            <a:spLocks noGrp="1"/>
          </p:cNvSpPr>
          <p:nvPr>
            <p:ph type="sldNum" sz="quarter" idx="4"/>
          </p:nvPr>
        </p:nvSpPr>
        <p:spPr>
          <a:xfrm>
            <a:off x="11756981" y="6476423"/>
            <a:ext cx="301294" cy="318489"/>
          </a:xfrm>
          <a:prstGeom prst="rect">
            <a:avLst/>
          </a:prstGeom>
        </p:spPr>
        <p:txBody>
          <a:bodyPr/>
          <a:lstStyle>
            <a:lvl1pPr algn="ctr">
              <a:defRPr sz="800">
                <a:solidFill>
                  <a:schemeClr val="tx1"/>
                </a:solidFill>
                <a:latin typeface="Arial" panose="020B0604020202020204" pitchFamily="34" charset="0"/>
                <a:cs typeface="Arial" panose="020B0604020202020204" pitchFamily="34" charset="0"/>
              </a:defRPr>
            </a:lvl1pPr>
          </a:lstStyle>
          <a:p>
            <a:fld id="{86CB4B4D-7CA3-9044-876B-883B54F8677D}" type="slidenum">
              <a:rPr lang="en-TR" smtClean="0"/>
              <a:pPr/>
              <a:t>‹#›</a:t>
            </a:fld>
            <a:endParaRPr lang="en-TR" dirty="0"/>
          </a:p>
        </p:txBody>
      </p:sp>
      <p:sp>
        <p:nvSpPr>
          <p:cNvPr id="2" name="TextBox 1">
            <a:extLst>
              <a:ext uri="{FF2B5EF4-FFF2-40B4-BE49-F238E27FC236}">
                <a16:creationId xmlns:a16="http://schemas.microsoft.com/office/drawing/2014/main" id="{7379C281-0FB2-9247-AB2D-67F875F873E5}"/>
              </a:ext>
            </a:extLst>
          </p:cNvPr>
          <p:cNvSpPr txBox="1"/>
          <p:nvPr userDrawn="1"/>
        </p:nvSpPr>
        <p:spPr>
          <a:xfrm>
            <a:off x="4930452" y="6480052"/>
            <a:ext cx="6618515" cy="215444"/>
          </a:xfrm>
          <a:prstGeom prst="rect">
            <a:avLst/>
          </a:prstGeom>
          <a:noFill/>
        </p:spPr>
        <p:txBody>
          <a:bodyPr wrap="square" rtlCol="0">
            <a:spAutoFit/>
          </a:bodyPr>
          <a:lstStyle/>
          <a:p>
            <a:pPr algn="r"/>
            <a:r>
              <a:rPr lang="tr-TR" sz="800" b="1" dirty="0">
                <a:solidFill>
                  <a:schemeClr val="tx2">
                    <a:lumMod val="75000"/>
                  </a:schemeClr>
                </a:solidFill>
                <a:latin typeface="Arial" panose="020B0604020202020204" pitchFamily="34" charset="0"/>
                <a:cs typeface="Arial" panose="020B0604020202020204" pitchFamily="34" charset="0"/>
              </a:rPr>
              <a:t>2021 AYLIK DEĞERLENDİRME </a:t>
            </a:r>
          </a:p>
        </p:txBody>
      </p:sp>
      <p:pic>
        <p:nvPicPr>
          <p:cNvPr id="4" name="Graphic 3" descr="Chevron arrows outline">
            <a:extLst>
              <a:ext uri="{FF2B5EF4-FFF2-40B4-BE49-F238E27FC236}">
                <a16:creationId xmlns:a16="http://schemas.microsoft.com/office/drawing/2014/main" id="{64B8B06C-A7C0-3A44-99BD-FDE7D6542EBD}"/>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flipH="1">
            <a:off x="9780478" y="6476425"/>
            <a:ext cx="201288" cy="195848"/>
          </a:xfrm>
          <a:prstGeom prst="rect">
            <a:avLst/>
          </a:prstGeom>
        </p:spPr>
      </p:pic>
      <p:sp>
        <p:nvSpPr>
          <p:cNvPr id="3" name="MSIPCMContentMarking" descr="{&quot;HashCode&quot;:990750527,&quot;Placement&quot;:&quot;Footer&quot;}"/>
          <p:cNvSpPr txBox="1"/>
          <p:nvPr userDrawn="1"/>
        </p:nvSpPr>
        <p:spPr>
          <a:xfrm>
            <a:off x="0" y="6595656"/>
            <a:ext cx="1721583"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Hizmete Özel / Confidential</a:t>
            </a:r>
          </a:p>
        </p:txBody>
      </p:sp>
    </p:spTree>
    <p:extLst>
      <p:ext uri="{BB962C8B-B14F-4D97-AF65-F5344CB8AC3E}">
        <p14:creationId xmlns:p14="http://schemas.microsoft.com/office/powerpoint/2010/main" val="267747359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hdr="0" ftr="0" dt="0"/>
  <p:txStyles>
    <p:titleStyle>
      <a:lvl1pPr algn="l" defTabSz="457189" rtl="0" eaLnBrk="1" latinLnBrk="0" hangingPunct="1">
        <a:lnSpc>
          <a:spcPct val="90000"/>
        </a:lnSpc>
        <a:spcBef>
          <a:spcPct val="0"/>
        </a:spcBef>
        <a:buNone/>
        <a:defRPr sz="3000" kern="1200">
          <a:solidFill>
            <a:schemeClr val="tx1"/>
          </a:solidFill>
          <a:latin typeface="+mn-lt"/>
          <a:ea typeface="+mj-ea"/>
          <a:cs typeface="+mj-cs"/>
        </a:defRPr>
      </a:lvl1pPr>
    </p:titleStyle>
    <p:bodyStyle>
      <a:lvl1pPr marL="114297" indent="-114297" algn="l" defTabSz="45718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92" indent="-114297" algn="l" defTabSz="45718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486" indent="-114297" algn="l" defTabSz="45718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080" indent="-114297"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674" indent="-114297"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269" indent="-114297"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458" indent="-114297"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052" indent="-114297"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tr-TR"/>
      </a:defPPr>
      <a:lvl1pPr marL="0" algn="l" defTabSz="457189" rtl="0" eaLnBrk="1" latinLnBrk="0" hangingPunct="1">
        <a:defRPr sz="900" kern="1200">
          <a:solidFill>
            <a:schemeClr val="tx1"/>
          </a:solidFill>
          <a:latin typeface="+mn-lt"/>
          <a:ea typeface="+mn-ea"/>
          <a:cs typeface="+mn-cs"/>
        </a:defRPr>
      </a:lvl1pPr>
      <a:lvl2pPr marL="228595"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2"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5" algn="l" defTabSz="45718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BD3230A-C3DB-CC37-79E4-687703813BBB}"/>
              </a:ext>
            </a:extLst>
          </p:cNvPr>
          <p:cNvPicPr>
            <a:picLocks noChangeAspect="1"/>
          </p:cNvPicPr>
          <p:nvPr/>
        </p:nvPicPr>
        <p:blipFill>
          <a:blip r:embed="rId3"/>
          <a:stretch>
            <a:fillRect/>
          </a:stretch>
        </p:blipFill>
        <p:spPr>
          <a:xfrm>
            <a:off x="-238539" y="-1094883"/>
            <a:ext cx="12748443" cy="9629283"/>
          </a:xfrm>
          <a:prstGeom prst="rect">
            <a:avLst/>
          </a:prstGeom>
        </p:spPr>
      </p:pic>
      <p:sp>
        <p:nvSpPr>
          <p:cNvPr id="5" name="Unvan 2"/>
          <p:cNvSpPr txBox="1">
            <a:spLocks/>
          </p:cNvSpPr>
          <p:nvPr/>
        </p:nvSpPr>
        <p:spPr>
          <a:xfrm>
            <a:off x="6577195" y="2611841"/>
            <a:ext cx="5376530" cy="2654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500" b="1" dirty="0">
                <a:solidFill>
                  <a:schemeClr val="bg1"/>
                </a:solidFill>
              </a:rPr>
              <a:t>Operational Tabletop Drills to Improve Emergency Response Capabilities and Process Safety Culture </a:t>
            </a:r>
            <a:endParaRPr lang="tr-TR" sz="3500" b="1" dirty="0">
              <a:solidFill>
                <a:schemeClr val="bg1"/>
              </a:solidFill>
            </a:endParaRPr>
          </a:p>
          <a:p>
            <a:pPr algn="r"/>
            <a:endParaRPr lang="tr-TR" sz="3500" b="1" dirty="0">
              <a:solidFill>
                <a:schemeClr val="bg1"/>
              </a:solidFill>
            </a:endParaRPr>
          </a:p>
        </p:txBody>
      </p:sp>
      <p:sp>
        <p:nvSpPr>
          <p:cNvPr id="7" name="Alt Başlık 3"/>
          <p:cNvSpPr txBox="1">
            <a:spLocks/>
          </p:cNvSpPr>
          <p:nvPr/>
        </p:nvSpPr>
        <p:spPr>
          <a:xfrm>
            <a:off x="8777004" y="4827417"/>
            <a:ext cx="3176721" cy="43903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err="1">
                <a:solidFill>
                  <a:schemeClr val="bg1"/>
                </a:solidFill>
              </a:rPr>
              <a:t>Tupras</a:t>
            </a:r>
            <a:r>
              <a:rPr lang="tr-TR" sz="2000" dirty="0">
                <a:solidFill>
                  <a:schemeClr val="bg1"/>
                </a:solidFill>
              </a:rPr>
              <a:t> </a:t>
            </a:r>
            <a:r>
              <a:rPr lang="tr-TR" sz="2000" dirty="0" err="1">
                <a:solidFill>
                  <a:schemeClr val="bg1"/>
                </a:solidFill>
              </a:rPr>
              <a:t>Kirikkale</a:t>
            </a:r>
            <a:r>
              <a:rPr lang="tr-TR" sz="2000" dirty="0">
                <a:solidFill>
                  <a:schemeClr val="bg1"/>
                </a:solidFill>
              </a:rPr>
              <a:t> </a:t>
            </a:r>
            <a:r>
              <a:rPr lang="tr-TR" sz="2000" dirty="0" err="1">
                <a:solidFill>
                  <a:schemeClr val="bg1"/>
                </a:solidFill>
              </a:rPr>
              <a:t>Refinery</a:t>
            </a:r>
            <a:r>
              <a:rPr lang="tr-TR" sz="2000" dirty="0">
                <a:solidFill>
                  <a:schemeClr val="bg1"/>
                </a:solidFill>
              </a:rPr>
              <a:t>-KIRIKKALE/TURKEY</a:t>
            </a:r>
          </a:p>
        </p:txBody>
      </p:sp>
      <p:pic>
        <p:nvPicPr>
          <p:cNvPr id="11" name="Picture 8">
            <a:extLst>
              <a:ext uri="{FF2B5EF4-FFF2-40B4-BE49-F238E27FC236}">
                <a16:creationId xmlns:a16="http://schemas.microsoft.com/office/drawing/2014/main" id="{CBAB87B6-E73D-3F73-5A25-D3ED1FEE8CA9}"/>
              </a:ext>
            </a:extLst>
          </p:cNvPr>
          <p:cNvPicPr>
            <a:picLocks noChangeAspect="1"/>
          </p:cNvPicPr>
          <p:nvPr/>
        </p:nvPicPr>
        <p:blipFill>
          <a:blip r:embed="rId4"/>
          <a:stretch>
            <a:fillRect/>
          </a:stretch>
        </p:blipFill>
        <p:spPr>
          <a:xfrm>
            <a:off x="6807200" y="1796804"/>
            <a:ext cx="1969804" cy="529695"/>
          </a:xfrm>
          <a:prstGeom prst="rect">
            <a:avLst/>
          </a:prstGeom>
        </p:spPr>
      </p:pic>
      <p:pic>
        <p:nvPicPr>
          <p:cNvPr id="12" name="Picture 9">
            <a:extLst>
              <a:ext uri="{FF2B5EF4-FFF2-40B4-BE49-F238E27FC236}">
                <a16:creationId xmlns:a16="http://schemas.microsoft.com/office/drawing/2014/main" id="{7301FC4F-70CA-CD33-237E-5D5837AA468D}"/>
              </a:ext>
            </a:extLst>
          </p:cNvPr>
          <p:cNvPicPr>
            <a:picLocks noChangeAspect="1"/>
          </p:cNvPicPr>
          <p:nvPr/>
        </p:nvPicPr>
        <p:blipFill>
          <a:blip r:embed="rId5"/>
          <a:stretch>
            <a:fillRect/>
          </a:stretch>
        </p:blipFill>
        <p:spPr>
          <a:xfrm>
            <a:off x="6807200" y="2434039"/>
            <a:ext cx="5146525" cy="61268"/>
          </a:xfrm>
          <a:prstGeom prst="rect">
            <a:avLst/>
          </a:prstGeom>
        </p:spPr>
      </p:pic>
    </p:spTree>
    <p:extLst>
      <p:ext uri="{BB962C8B-B14F-4D97-AF65-F5344CB8AC3E}">
        <p14:creationId xmlns:p14="http://schemas.microsoft.com/office/powerpoint/2010/main" val="1629556417"/>
      </p:ext>
    </p:extLst>
  </p:cSld>
  <p:clrMapOvr>
    <a:masterClrMapping/>
  </p:clrMapOvr>
  <mc:AlternateContent xmlns:mc="http://schemas.openxmlformats.org/markup-compatibility/2006" xmlns:p14="http://schemas.microsoft.com/office/powerpoint/2010/main">
    <mc:Choice Requires="p14">
      <p:transition spd="slow" p14:dur="2000" advTm="35236"/>
    </mc:Choice>
    <mc:Fallback xmlns="">
      <p:transition spd="slow" advTm="352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4) Application</a:t>
            </a:r>
            <a:endParaRPr lang="en-US" sz="2400" b="1" dirty="0">
              <a:solidFill>
                <a:srgbClr val="FF0000"/>
              </a:solidFill>
              <a:cs typeface="Calibri" panose="020F0502020204030204" pitchFamily="34" charset="0"/>
            </a:endParaRPr>
          </a:p>
        </p:txBody>
      </p:sp>
      <p:pic>
        <p:nvPicPr>
          <p:cNvPr id="10" name="Resim 9" descr="kişi, yer, oturma, iç mekan içeren bir resim&#10;&#10;Açıklama otomatik olarak oluşturuldu">
            <a:extLst>
              <a:ext uri="{FF2B5EF4-FFF2-40B4-BE49-F238E27FC236}">
                <a16:creationId xmlns:a16="http://schemas.microsoft.com/office/drawing/2014/main" id="{C1D229FE-7E41-8EE3-F2FC-8B1B3867EC74}"/>
              </a:ext>
            </a:extLst>
          </p:cNvPr>
          <p:cNvPicPr>
            <a:picLocks noChangeAspect="1"/>
          </p:cNvPicPr>
          <p:nvPr/>
        </p:nvPicPr>
        <p:blipFill>
          <a:blip r:embed="rId5"/>
          <a:stretch>
            <a:fillRect/>
          </a:stretch>
        </p:blipFill>
        <p:spPr>
          <a:xfrm>
            <a:off x="1308100" y="1492140"/>
            <a:ext cx="6172200" cy="4083159"/>
          </a:xfrm>
          <a:prstGeom prst="rect">
            <a:avLst/>
          </a:prstGeom>
        </p:spPr>
      </p:pic>
      <p:pic>
        <p:nvPicPr>
          <p:cNvPr id="12" name="Resim 11" descr="tablo içeren bir resim&#10;&#10;Açıklama otomatik olarak oluşturuldu">
            <a:extLst>
              <a:ext uri="{FF2B5EF4-FFF2-40B4-BE49-F238E27FC236}">
                <a16:creationId xmlns:a16="http://schemas.microsoft.com/office/drawing/2014/main" id="{EC1BA529-5FC5-EFE5-AFB5-0E7999A17AAB}"/>
              </a:ext>
            </a:extLst>
          </p:cNvPr>
          <p:cNvPicPr>
            <a:picLocks noChangeAspect="1"/>
          </p:cNvPicPr>
          <p:nvPr/>
        </p:nvPicPr>
        <p:blipFill>
          <a:blip r:embed="rId6"/>
          <a:stretch>
            <a:fillRect/>
          </a:stretch>
        </p:blipFill>
        <p:spPr>
          <a:xfrm>
            <a:off x="7497744" y="1148625"/>
            <a:ext cx="4478356" cy="4752921"/>
          </a:xfrm>
          <a:prstGeom prst="rect">
            <a:avLst/>
          </a:prstGeom>
        </p:spPr>
      </p:pic>
    </p:spTree>
    <p:extLst>
      <p:ext uri="{BB962C8B-B14F-4D97-AF65-F5344CB8AC3E}">
        <p14:creationId xmlns:p14="http://schemas.microsoft.com/office/powerpoint/2010/main" val="1197153316"/>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metin, dolap, ekran görüntüsü içeren bir resim&#10;&#10;Açıklama otomatik olarak oluşturuldu">
            <a:extLst>
              <a:ext uri="{FF2B5EF4-FFF2-40B4-BE49-F238E27FC236}">
                <a16:creationId xmlns:a16="http://schemas.microsoft.com/office/drawing/2014/main" id="{AEE17B3D-2458-5E60-2557-407140E85B1B}"/>
              </a:ext>
            </a:extLst>
          </p:cNvPr>
          <p:cNvPicPr>
            <a:picLocks noChangeAspect="1"/>
          </p:cNvPicPr>
          <p:nvPr/>
        </p:nvPicPr>
        <p:blipFill>
          <a:blip r:embed="rId3"/>
          <a:stretch>
            <a:fillRect/>
          </a:stretch>
        </p:blipFill>
        <p:spPr>
          <a:xfrm>
            <a:off x="1065357" y="1373095"/>
            <a:ext cx="10778638" cy="2913791"/>
          </a:xfrm>
          <a:prstGeom prst="rect">
            <a:avLst/>
          </a:prstGeom>
        </p:spPr>
      </p:pic>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5"/>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en-US" sz="2400" b="1">
                <a:solidFill>
                  <a:srgbClr val="FF0000"/>
                </a:solidFill>
                <a:cs typeface="Calibri" panose="020F0502020204030204" pitchFamily="34" charset="0"/>
              </a:rPr>
              <a:t>5) Follow-up and Control</a:t>
            </a:r>
          </a:p>
        </p:txBody>
      </p:sp>
      <p:sp>
        <p:nvSpPr>
          <p:cNvPr id="8" name="Metin kutusu 7">
            <a:extLst>
              <a:ext uri="{FF2B5EF4-FFF2-40B4-BE49-F238E27FC236}">
                <a16:creationId xmlns:a16="http://schemas.microsoft.com/office/drawing/2014/main" id="{1CEE8E6F-4544-F237-EC6C-D844601927C5}"/>
              </a:ext>
            </a:extLst>
          </p:cNvPr>
          <p:cNvSpPr txBox="1"/>
          <p:nvPr/>
        </p:nvSpPr>
        <p:spPr>
          <a:xfrm>
            <a:off x="1226086" y="988149"/>
            <a:ext cx="6102350" cy="369332"/>
          </a:xfrm>
          <a:prstGeom prst="rect">
            <a:avLst/>
          </a:prstGeom>
          <a:noFill/>
        </p:spPr>
        <p:txBody>
          <a:bodyPr wrap="square">
            <a:spAutoFit/>
          </a:bodyPr>
          <a:lstStyle/>
          <a:p>
            <a:r>
              <a:rPr lang="en-US" dirty="0"/>
              <a:t>Unit-based drill realization by month in 2022;</a:t>
            </a:r>
          </a:p>
        </p:txBody>
      </p:sp>
    </p:spTree>
    <p:extLst>
      <p:ext uri="{BB962C8B-B14F-4D97-AF65-F5344CB8AC3E}">
        <p14:creationId xmlns:p14="http://schemas.microsoft.com/office/powerpoint/2010/main" val="1519698681"/>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00"/>
                                        <p:tgtEl>
                                          <p:spTgt spid="8"/>
                                        </p:tgtEl>
                                      </p:cBhvr>
                                    </p:animEffect>
                                    <p:anim calcmode="lin" valueType="num">
                                      <p:cBhvr>
                                        <p:cTn id="8" dur="1700" fill="hold"/>
                                        <p:tgtEl>
                                          <p:spTgt spid="8"/>
                                        </p:tgtEl>
                                        <p:attrNameLst>
                                          <p:attrName>ppt_x</p:attrName>
                                        </p:attrNameLst>
                                      </p:cBhvr>
                                      <p:tavLst>
                                        <p:tav tm="0">
                                          <p:val>
                                            <p:strVal val="#ppt_x"/>
                                          </p:val>
                                        </p:tav>
                                        <p:tav tm="100000">
                                          <p:val>
                                            <p:strVal val="#ppt_x"/>
                                          </p:val>
                                        </p:tav>
                                      </p:tavLst>
                                    </p:anim>
                                    <p:anim calcmode="lin" valueType="num">
                                      <p:cBhvr>
                                        <p:cTn id="9" dur="17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700"/>
                                        <p:tgtEl>
                                          <p:spTgt spid="9"/>
                                        </p:tgtEl>
                                      </p:cBhvr>
                                    </p:animEffect>
                                    <p:anim calcmode="lin" valueType="num">
                                      <p:cBhvr>
                                        <p:cTn id="13" dur="1700" fill="hold"/>
                                        <p:tgtEl>
                                          <p:spTgt spid="9"/>
                                        </p:tgtEl>
                                        <p:attrNameLst>
                                          <p:attrName>ppt_x</p:attrName>
                                        </p:attrNameLst>
                                      </p:cBhvr>
                                      <p:tavLst>
                                        <p:tav tm="0">
                                          <p:val>
                                            <p:strVal val="#ppt_x"/>
                                          </p:val>
                                        </p:tav>
                                        <p:tav tm="100000">
                                          <p:val>
                                            <p:strVal val="#ppt_x"/>
                                          </p:val>
                                        </p:tav>
                                      </p:tavLst>
                                    </p:anim>
                                    <p:anim calcmode="lin" valueType="num">
                                      <p:cBhvr>
                                        <p:cTn id="14" dur="17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en-US" sz="2400" b="1">
                <a:solidFill>
                  <a:srgbClr val="FF0000"/>
                </a:solidFill>
                <a:cs typeface="Calibri" panose="020F0502020204030204" pitchFamily="34" charset="0"/>
              </a:rPr>
              <a:t>5) Follow-up and Control</a:t>
            </a:r>
          </a:p>
        </p:txBody>
      </p:sp>
      <p:grpSp>
        <p:nvGrpSpPr>
          <p:cNvPr id="54" name="Group 5">
            <a:extLst>
              <a:ext uri="{FF2B5EF4-FFF2-40B4-BE49-F238E27FC236}">
                <a16:creationId xmlns:a16="http://schemas.microsoft.com/office/drawing/2014/main" id="{16548DBE-7C20-04AC-9001-CB6976182486}"/>
              </a:ext>
            </a:extLst>
          </p:cNvPr>
          <p:cNvGrpSpPr/>
          <p:nvPr/>
        </p:nvGrpSpPr>
        <p:grpSpPr>
          <a:xfrm>
            <a:off x="3972564" y="1372493"/>
            <a:ext cx="4587678" cy="4502973"/>
            <a:chOff x="2699418" y="1531161"/>
            <a:chExt cx="4587678" cy="4502973"/>
          </a:xfrm>
        </p:grpSpPr>
        <p:sp>
          <p:nvSpPr>
            <p:cNvPr id="55" name="Group">
              <a:extLst>
                <a:ext uri="{FF2B5EF4-FFF2-40B4-BE49-F238E27FC236}">
                  <a16:creationId xmlns:a16="http://schemas.microsoft.com/office/drawing/2014/main" id="{B9467994-2F68-E0D9-F5CC-747FA494042D}"/>
                </a:ext>
              </a:extLst>
            </p:cNvPr>
            <p:cNvSpPr>
              <a:spLocks noChangeAspect="1"/>
            </p:cNvSpPr>
            <p:nvPr/>
          </p:nvSpPr>
          <p:spPr>
            <a:xfrm>
              <a:off x="2761309" y="1531161"/>
              <a:ext cx="4494208" cy="4490550"/>
            </a:xfrm>
            <a:prstGeom prst="ellipse">
              <a:avLst/>
            </a:prstGeom>
            <a:gradFill flip="none" rotWithShape="1">
              <a:gsLst>
                <a:gs pos="0">
                  <a:schemeClr val="accent2">
                    <a:lumMod val="0"/>
                    <a:lumOff val="100000"/>
                  </a:schemeClr>
                </a:gs>
                <a:gs pos="35000">
                  <a:schemeClr val="accent2">
                    <a:lumMod val="0"/>
                    <a:lumOff val="100000"/>
                    <a:alpha val="50000"/>
                  </a:schemeClr>
                </a:gs>
                <a:gs pos="100000">
                  <a:srgbClr val="2E75A0"/>
                </a:gs>
              </a:gsLst>
              <a:path path="circle">
                <a:fillToRect l="50000" t="-80000" r="50000" b="180000"/>
              </a:path>
              <a:tileRect/>
            </a:gradFill>
            <a:ln w="12700" cap="rnd">
              <a:solidFill>
                <a:srgbClr val="2E75A0"/>
              </a:solidFill>
              <a:prstDash val="sysDash"/>
              <a:round/>
              <a:headEnd type="triangle" w="med" len="med"/>
              <a:tailEnd type="triangle" w="med" len="med"/>
            </a:ln>
            <a:effectLst/>
          </p:spPr>
          <p:txBody>
            <a:bodyPr wrap="square" lIns="35966" tIns="35966" rIns="35966" bIns="35966" numCol="1" anchor="ctr">
              <a:noAutofit/>
            </a:bodyPr>
            <a:lstStyle/>
            <a:p>
              <a:pPr defTabSz="913561">
                <a:spcBef>
                  <a:spcPts val="999"/>
                </a:spcBef>
                <a:tabLst>
                  <a:tab pos="647104" algn="l"/>
                  <a:tab pos="1306899" algn="l"/>
                  <a:tab pos="1966690" algn="l"/>
                </a:tabLst>
                <a:defRPr sz="1400">
                  <a:solidFill>
                    <a:srgbClr val="FFFFFF"/>
                  </a:solidFill>
                  <a:latin typeface="Bebas Neue"/>
                  <a:ea typeface="Bebas Neue"/>
                  <a:cs typeface="Bebas Neue"/>
                  <a:sym typeface="Bebas Neue"/>
                </a:defRPr>
              </a:pPr>
              <a:endParaRPr lang="en-US" sz="1398" dirty="0">
                <a:solidFill>
                  <a:srgbClr val="FFFFFF"/>
                </a:solidFill>
                <a:latin typeface="Bebas Neue"/>
                <a:sym typeface="Bebas Neue"/>
              </a:endParaRPr>
            </a:p>
          </p:txBody>
        </p:sp>
        <p:sp>
          <p:nvSpPr>
            <p:cNvPr id="56" name="Triangle 94">
              <a:extLst>
                <a:ext uri="{FF2B5EF4-FFF2-40B4-BE49-F238E27FC236}">
                  <a16:creationId xmlns:a16="http://schemas.microsoft.com/office/drawing/2014/main" id="{904FBCAE-D6C4-6D58-110C-95A44D66281B}"/>
                </a:ext>
              </a:extLst>
            </p:cNvPr>
            <p:cNvSpPr/>
            <p:nvPr/>
          </p:nvSpPr>
          <p:spPr>
            <a:xfrm rot="2638066">
              <a:off x="3374850" y="2084566"/>
              <a:ext cx="141801" cy="178108"/>
            </a:xfrm>
            <a:prstGeom prst="triangle">
              <a:avLst>
                <a:gd name="adj" fmla="val 52793"/>
              </a:avLst>
            </a:prstGeom>
            <a:solidFill>
              <a:srgbClr val="2A729F"/>
            </a:solidFill>
            <a:ln w="12700">
              <a:miter lim="400000"/>
            </a:ln>
          </p:spPr>
          <p:txBody>
            <a:bodyPr lIns="36000" tIns="36000" rIns="36000" bIns="36000" anchor="ctr"/>
            <a:lstStyle/>
            <a:p>
              <a:pPr algn="ctr" hangingPunct="0">
                <a:lnSpc>
                  <a:spcPct val="90000"/>
                </a:lnSpc>
                <a:spcBef>
                  <a:spcPts val="1000"/>
                </a:spcBef>
                <a:defRPr sz="1800">
                  <a:solidFill>
                    <a:srgbClr val="FFFFFF"/>
                  </a:solidFill>
                  <a:latin typeface="Calibri Light"/>
                  <a:ea typeface="Calibri Light"/>
                  <a:cs typeface="Calibri Light"/>
                  <a:sym typeface="Calibri Light"/>
                </a:defRPr>
              </a:pPr>
              <a:endParaRPr lang="en-US" kern="0">
                <a:solidFill>
                  <a:srgbClr val="FFFFFF"/>
                </a:solidFill>
                <a:latin typeface="Calibri Light"/>
                <a:cs typeface="Calibri Light"/>
                <a:sym typeface="Calibri Light"/>
              </a:endParaRPr>
            </a:p>
          </p:txBody>
        </p:sp>
        <p:sp>
          <p:nvSpPr>
            <p:cNvPr id="57" name="Triangle 94">
              <a:extLst>
                <a:ext uri="{FF2B5EF4-FFF2-40B4-BE49-F238E27FC236}">
                  <a16:creationId xmlns:a16="http://schemas.microsoft.com/office/drawing/2014/main" id="{782E641F-0D3D-76A1-2407-C5AF455CB5E6}"/>
                </a:ext>
              </a:extLst>
            </p:cNvPr>
            <p:cNvSpPr/>
            <p:nvPr/>
          </p:nvSpPr>
          <p:spPr>
            <a:xfrm rot="6346246">
              <a:off x="5776997" y="1616200"/>
              <a:ext cx="141801" cy="178108"/>
            </a:xfrm>
            <a:prstGeom prst="triangle">
              <a:avLst>
                <a:gd name="adj" fmla="val 52793"/>
              </a:avLst>
            </a:prstGeom>
            <a:solidFill>
              <a:srgbClr val="2A729F"/>
            </a:solidFill>
            <a:ln w="12700">
              <a:miter lim="400000"/>
            </a:ln>
          </p:spPr>
          <p:txBody>
            <a:bodyPr lIns="36000" tIns="36000" rIns="36000" bIns="36000" anchor="ctr"/>
            <a:lstStyle/>
            <a:p>
              <a:pPr algn="ctr" hangingPunct="0">
                <a:lnSpc>
                  <a:spcPct val="90000"/>
                </a:lnSpc>
                <a:spcBef>
                  <a:spcPts val="1000"/>
                </a:spcBef>
                <a:defRPr sz="1800">
                  <a:solidFill>
                    <a:srgbClr val="FFFFFF"/>
                  </a:solidFill>
                  <a:latin typeface="Calibri Light"/>
                  <a:ea typeface="Calibri Light"/>
                  <a:cs typeface="Calibri Light"/>
                  <a:sym typeface="Calibri Light"/>
                </a:defRPr>
              </a:pPr>
              <a:endParaRPr lang="en-US" kern="0">
                <a:solidFill>
                  <a:srgbClr val="FFFFFF"/>
                </a:solidFill>
                <a:latin typeface="Calibri Light"/>
                <a:cs typeface="Calibri Light"/>
                <a:sym typeface="Calibri Light"/>
              </a:endParaRPr>
            </a:p>
          </p:txBody>
        </p:sp>
        <p:sp>
          <p:nvSpPr>
            <p:cNvPr id="58" name="Triangle 94">
              <a:extLst>
                <a:ext uri="{FF2B5EF4-FFF2-40B4-BE49-F238E27FC236}">
                  <a16:creationId xmlns:a16="http://schemas.microsoft.com/office/drawing/2014/main" id="{CA9753E5-0C5A-1163-FE82-6236D3A37FBE}"/>
                </a:ext>
              </a:extLst>
            </p:cNvPr>
            <p:cNvSpPr/>
            <p:nvPr/>
          </p:nvSpPr>
          <p:spPr>
            <a:xfrm rot="9960945">
              <a:off x="7145295" y="3276658"/>
              <a:ext cx="141801" cy="178108"/>
            </a:xfrm>
            <a:prstGeom prst="triangle">
              <a:avLst>
                <a:gd name="adj" fmla="val 52793"/>
              </a:avLst>
            </a:prstGeom>
            <a:solidFill>
              <a:srgbClr val="2A729F"/>
            </a:solidFill>
            <a:ln w="12700">
              <a:miter lim="400000"/>
            </a:ln>
          </p:spPr>
          <p:txBody>
            <a:bodyPr lIns="36000" tIns="36000" rIns="36000" bIns="36000" anchor="ctr"/>
            <a:lstStyle/>
            <a:p>
              <a:pPr algn="ctr" hangingPunct="0">
                <a:lnSpc>
                  <a:spcPct val="90000"/>
                </a:lnSpc>
                <a:spcBef>
                  <a:spcPts val="1000"/>
                </a:spcBef>
                <a:defRPr sz="1800">
                  <a:solidFill>
                    <a:srgbClr val="FFFFFF"/>
                  </a:solidFill>
                  <a:latin typeface="Calibri Light"/>
                  <a:ea typeface="Calibri Light"/>
                  <a:cs typeface="Calibri Light"/>
                  <a:sym typeface="Calibri Light"/>
                </a:defRPr>
              </a:pPr>
              <a:endParaRPr lang="en-US" kern="0">
                <a:solidFill>
                  <a:srgbClr val="FFFFFF"/>
                </a:solidFill>
                <a:latin typeface="Calibri Light"/>
                <a:cs typeface="Calibri Light"/>
                <a:sym typeface="Calibri Light"/>
              </a:endParaRPr>
            </a:p>
          </p:txBody>
        </p:sp>
        <p:sp>
          <p:nvSpPr>
            <p:cNvPr id="59" name="Triangle 94">
              <a:extLst>
                <a:ext uri="{FF2B5EF4-FFF2-40B4-BE49-F238E27FC236}">
                  <a16:creationId xmlns:a16="http://schemas.microsoft.com/office/drawing/2014/main" id="{E2C47319-67E4-DDE3-6C4E-D5C75938354D}"/>
                </a:ext>
              </a:extLst>
            </p:cNvPr>
            <p:cNvSpPr/>
            <p:nvPr/>
          </p:nvSpPr>
          <p:spPr>
            <a:xfrm rot="13777656">
              <a:off x="6658049" y="5155383"/>
              <a:ext cx="141801" cy="178108"/>
            </a:xfrm>
            <a:prstGeom prst="triangle">
              <a:avLst>
                <a:gd name="adj" fmla="val 52793"/>
              </a:avLst>
            </a:prstGeom>
            <a:solidFill>
              <a:srgbClr val="2A729F"/>
            </a:solidFill>
            <a:ln w="12700">
              <a:miter lim="400000"/>
            </a:ln>
          </p:spPr>
          <p:txBody>
            <a:bodyPr lIns="36000" tIns="36000" rIns="36000" bIns="36000" anchor="ctr"/>
            <a:lstStyle/>
            <a:p>
              <a:pPr algn="ctr" hangingPunct="0">
                <a:lnSpc>
                  <a:spcPct val="90000"/>
                </a:lnSpc>
                <a:spcBef>
                  <a:spcPts val="1000"/>
                </a:spcBef>
                <a:defRPr sz="1800">
                  <a:solidFill>
                    <a:srgbClr val="FFFFFF"/>
                  </a:solidFill>
                  <a:latin typeface="Calibri Light"/>
                  <a:ea typeface="Calibri Light"/>
                  <a:cs typeface="Calibri Light"/>
                  <a:sym typeface="Calibri Light"/>
                </a:defRPr>
              </a:pPr>
              <a:endParaRPr lang="en-US" kern="0">
                <a:solidFill>
                  <a:srgbClr val="FFFFFF"/>
                </a:solidFill>
                <a:latin typeface="Calibri Light"/>
                <a:cs typeface="Calibri Light"/>
                <a:sym typeface="Calibri Light"/>
              </a:endParaRPr>
            </a:p>
          </p:txBody>
        </p:sp>
        <p:sp>
          <p:nvSpPr>
            <p:cNvPr id="60" name="Triangle 94">
              <a:extLst>
                <a:ext uri="{FF2B5EF4-FFF2-40B4-BE49-F238E27FC236}">
                  <a16:creationId xmlns:a16="http://schemas.microsoft.com/office/drawing/2014/main" id="{D2FD6B22-3F94-3A4C-CA30-ED1F83B43E65}"/>
                </a:ext>
              </a:extLst>
            </p:cNvPr>
            <p:cNvSpPr/>
            <p:nvPr/>
          </p:nvSpPr>
          <p:spPr>
            <a:xfrm rot="17486787">
              <a:off x="4347169" y="5874180"/>
              <a:ext cx="141801" cy="178108"/>
            </a:xfrm>
            <a:prstGeom prst="triangle">
              <a:avLst>
                <a:gd name="adj" fmla="val 52793"/>
              </a:avLst>
            </a:prstGeom>
            <a:solidFill>
              <a:srgbClr val="2A729F"/>
            </a:solidFill>
            <a:ln w="12700">
              <a:miter lim="400000"/>
            </a:ln>
          </p:spPr>
          <p:txBody>
            <a:bodyPr lIns="36000" tIns="36000" rIns="36000" bIns="36000" anchor="ctr"/>
            <a:lstStyle/>
            <a:p>
              <a:pPr algn="ctr" hangingPunct="0">
                <a:lnSpc>
                  <a:spcPct val="90000"/>
                </a:lnSpc>
                <a:spcBef>
                  <a:spcPts val="1000"/>
                </a:spcBef>
                <a:defRPr sz="1800">
                  <a:solidFill>
                    <a:srgbClr val="FFFFFF"/>
                  </a:solidFill>
                  <a:latin typeface="Calibri Light"/>
                  <a:ea typeface="Calibri Light"/>
                  <a:cs typeface="Calibri Light"/>
                  <a:sym typeface="Calibri Light"/>
                </a:defRPr>
              </a:pPr>
              <a:endParaRPr lang="en-US" kern="0">
                <a:solidFill>
                  <a:srgbClr val="FFFFFF"/>
                </a:solidFill>
                <a:latin typeface="Calibri Light"/>
                <a:cs typeface="Calibri Light"/>
                <a:sym typeface="Calibri Light"/>
              </a:endParaRPr>
            </a:p>
          </p:txBody>
        </p:sp>
        <p:sp>
          <p:nvSpPr>
            <p:cNvPr id="61" name="Triangle 94">
              <a:extLst>
                <a:ext uri="{FF2B5EF4-FFF2-40B4-BE49-F238E27FC236}">
                  <a16:creationId xmlns:a16="http://schemas.microsoft.com/office/drawing/2014/main" id="{85BEF0B6-2C62-73E4-0A00-FFE1999B8A05}"/>
                </a:ext>
              </a:extLst>
            </p:cNvPr>
            <p:cNvSpPr/>
            <p:nvPr/>
          </p:nvSpPr>
          <p:spPr>
            <a:xfrm rot="20998559">
              <a:off x="2699418" y="3894673"/>
              <a:ext cx="141801" cy="178108"/>
            </a:xfrm>
            <a:prstGeom prst="triangle">
              <a:avLst>
                <a:gd name="adj" fmla="val 52793"/>
              </a:avLst>
            </a:prstGeom>
            <a:solidFill>
              <a:srgbClr val="2A729F"/>
            </a:solidFill>
            <a:ln w="12700">
              <a:miter lim="400000"/>
            </a:ln>
          </p:spPr>
          <p:txBody>
            <a:bodyPr lIns="36000" tIns="36000" rIns="36000" bIns="36000" anchor="ctr"/>
            <a:lstStyle/>
            <a:p>
              <a:pPr algn="ctr" hangingPunct="0">
                <a:lnSpc>
                  <a:spcPct val="90000"/>
                </a:lnSpc>
                <a:spcBef>
                  <a:spcPts val="1000"/>
                </a:spcBef>
                <a:defRPr sz="1800">
                  <a:solidFill>
                    <a:srgbClr val="FFFFFF"/>
                  </a:solidFill>
                  <a:latin typeface="Calibri Light"/>
                  <a:ea typeface="Calibri Light"/>
                  <a:cs typeface="Calibri Light"/>
                  <a:sym typeface="Calibri Light"/>
                </a:defRPr>
              </a:pPr>
              <a:endParaRPr lang="en-US" kern="0">
                <a:solidFill>
                  <a:srgbClr val="FFFFFF"/>
                </a:solidFill>
                <a:latin typeface="Calibri Light"/>
                <a:cs typeface="Calibri Light"/>
                <a:sym typeface="Calibri Light"/>
              </a:endParaRPr>
            </a:p>
          </p:txBody>
        </p:sp>
      </p:grpSp>
      <p:sp>
        <p:nvSpPr>
          <p:cNvPr id="64" name="Group">
            <a:extLst>
              <a:ext uri="{FF2B5EF4-FFF2-40B4-BE49-F238E27FC236}">
                <a16:creationId xmlns:a16="http://schemas.microsoft.com/office/drawing/2014/main" id="{ED738F9E-55DC-F7B3-0E27-970D39FCF770}"/>
              </a:ext>
            </a:extLst>
          </p:cNvPr>
          <p:cNvSpPr/>
          <p:nvPr/>
        </p:nvSpPr>
        <p:spPr>
          <a:xfrm>
            <a:off x="4431577" y="1766968"/>
            <a:ext cx="3731273" cy="3731668"/>
          </a:xfrm>
          <a:prstGeom prst="ellipse">
            <a:avLst/>
          </a:prstGeom>
          <a:solidFill>
            <a:schemeClr val="bg1"/>
          </a:solidFill>
          <a:ln w="12700" cap="rnd">
            <a:solidFill>
              <a:srgbClr val="A0A1A0"/>
            </a:solidFill>
            <a:prstDash val="sysDash"/>
            <a:round/>
            <a:headEnd type="triangle" w="med" len="med"/>
            <a:tailEnd type="triangle" w="med" len="med"/>
          </a:ln>
          <a:effectLst/>
        </p:spPr>
        <p:txBody>
          <a:bodyPr wrap="square" lIns="35966" tIns="35966" rIns="35966" bIns="35966" numCol="1" anchor="ctr">
            <a:noAutofit/>
          </a:bodyPr>
          <a:lstStyle/>
          <a:p>
            <a:pPr defTabSz="913561">
              <a:spcBef>
                <a:spcPts val="999"/>
              </a:spcBef>
              <a:tabLst>
                <a:tab pos="647104" algn="l"/>
                <a:tab pos="1306899" algn="l"/>
                <a:tab pos="1966690" algn="l"/>
              </a:tabLst>
              <a:defRPr sz="1400">
                <a:solidFill>
                  <a:srgbClr val="FFFFFF"/>
                </a:solidFill>
                <a:latin typeface="Bebas Neue"/>
                <a:ea typeface="Bebas Neue"/>
                <a:cs typeface="Bebas Neue"/>
                <a:sym typeface="Bebas Neue"/>
              </a:defRPr>
            </a:pPr>
            <a:endParaRPr lang="en-US" sz="1398">
              <a:solidFill>
                <a:srgbClr val="FFFFFF"/>
              </a:solidFill>
              <a:latin typeface="Bebas Neue"/>
              <a:sym typeface="Bebas Neue"/>
            </a:endParaRPr>
          </a:p>
        </p:txBody>
      </p:sp>
      <p:grpSp>
        <p:nvGrpSpPr>
          <p:cNvPr id="65" name="Group 7">
            <a:extLst>
              <a:ext uri="{FF2B5EF4-FFF2-40B4-BE49-F238E27FC236}">
                <a16:creationId xmlns:a16="http://schemas.microsoft.com/office/drawing/2014/main" id="{C4899205-E508-7CFE-322E-02F703C95D4F}"/>
              </a:ext>
            </a:extLst>
          </p:cNvPr>
          <p:cNvGrpSpPr/>
          <p:nvPr/>
        </p:nvGrpSpPr>
        <p:grpSpPr>
          <a:xfrm>
            <a:off x="4576855" y="1581266"/>
            <a:ext cx="1990826" cy="1854200"/>
            <a:chOff x="3303709" y="1739935"/>
            <a:chExt cx="1990826" cy="1854200"/>
          </a:xfrm>
          <a:solidFill>
            <a:srgbClr val="7DBDBD"/>
          </a:solidFill>
        </p:grpSpPr>
        <p:sp>
          <p:nvSpPr>
            <p:cNvPr id="66" name="Cube 36">
              <a:extLst>
                <a:ext uri="{FF2B5EF4-FFF2-40B4-BE49-F238E27FC236}">
                  <a16:creationId xmlns:a16="http://schemas.microsoft.com/office/drawing/2014/main" id="{884F1A6E-B263-E4C1-DAA5-F9252BCCA046}"/>
                </a:ext>
              </a:extLst>
            </p:cNvPr>
            <p:cNvSpPr/>
            <p:nvPr/>
          </p:nvSpPr>
          <p:spPr>
            <a:xfrm>
              <a:off x="3303709" y="1739935"/>
              <a:ext cx="1990826" cy="1854200"/>
            </a:xfrm>
            <a:prstGeom prst="cube">
              <a:avLst>
                <a:gd name="adj" fmla="val 54167"/>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67" name="Textfeld 40">
              <a:extLst>
                <a:ext uri="{FF2B5EF4-FFF2-40B4-BE49-F238E27FC236}">
                  <a16:creationId xmlns:a16="http://schemas.microsoft.com/office/drawing/2014/main" id="{B1B38795-E2D8-E228-9BB3-B42BC89BBB27}"/>
                </a:ext>
              </a:extLst>
            </p:cNvPr>
            <p:cNvSpPr txBox="1"/>
            <p:nvPr/>
          </p:nvSpPr>
          <p:spPr bwMode="gray">
            <a:xfrm>
              <a:off x="3748178" y="2197610"/>
              <a:ext cx="1127585" cy="230606"/>
            </a:xfrm>
            <a:prstGeom prst="rect">
              <a:avLst/>
            </a:prstGeom>
            <a:solidFill>
              <a:srgbClr val="7DBDBD"/>
            </a:solidFill>
          </p:spPr>
          <p:txBody>
            <a:bodyPr wrap="square" lIns="0" tIns="0" rIns="0" bIns="0" rtlCol="0" anchor="ctr">
              <a:noAutofit/>
            </a:bodyPr>
            <a:lstStyle/>
            <a:p>
              <a:pPr>
                <a:lnSpc>
                  <a:spcPct val="90000"/>
                </a:lnSpc>
                <a:spcAft>
                  <a:spcPts val="1333"/>
                </a:spcAft>
              </a:pPr>
              <a:r>
                <a:rPr lang="en-US" sz="1100" b="1"/>
                <a:t>Scenario selection and balance</a:t>
              </a:r>
            </a:p>
          </p:txBody>
        </p:sp>
      </p:grpSp>
      <p:grpSp>
        <p:nvGrpSpPr>
          <p:cNvPr id="68" name="Group 8">
            <a:extLst>
              <a:ext uri="{FF2B5EF4-FFF2-40B4-BE49-F238E27FC236}">
                <a16:creationId xmlns:a16="http://schemas.microsoft.com/office/drawing/2014/main" id="{D42B3227-7202-FC1A-D33E-EEFCD5AA2399}"/>
              </a:ext>
            </a:extLst>
          </p:cNvPr>
          <p:cNvGrpSpPr/>
          <p:nvPr/>
        </p:nvGrpSpPr>
        <p:grpSpPr>
          <a:xfrm>
            <a:off x="6026395" y="1575835"/>
            <a:ext cx="1990826" cy="1854200"/>
            <a:chOff x="4753249" y="1734504"/>
            <a:chExt cx="1990826" cy="1854200"/>
          </a:xfrm>
          <a:solidFill>
            <a:srgbClr val="FF6600"/>
          </a:solidFill>
        </p:grpSpPr>
        <p:sp>
          <p:nvSpPr>
            <p:cNvPr id="69" name="Cube 34">
              <a:extLst>
                <a:ext uri="{FF2B5EF4-FFF2-40B4-BE49-F238E27FC236}">
                  <a16:creationId xmlns:a16="http://schemas.microsoft.com/office/drawing/2014/main" id="{B3BBE281-9CF3-1B20-1043-5351C0A3EEFD}"/>
                </a:ext>
              </a:extLst>
            </p:cNvPr>
            <p:cNvSpPr/>
            <p:nvPr/>
          </p:nvSpPr>
          <p:spPr>
            <a:xfrm>
              <a:off x="4753249" y="1734504"/>
              <a:ext cx="1990826" cy="1854200"/>
            </a:xfrm>
            <a:prstGeom prst="cube">
              <a:avLst>
                <a:gd name="adj" fmla="val 54167"/>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70" name="Textfeld 40">
              <a:extLst>
                <a:ext uri="{FF2B5EF4-FFF2-40B4-BE49-F238E27FC236}">
                  <a16:creationId xmlns:a16="http://schemas.microsoft.com/office/drawing/2014/main" id="{7502A757-6EC6-67F2-793C-D96A546698CF}"/>
                </a:ext>
              </a:extLst>
            </p:cNvPr>
            <p:cNvSpPr txBox="1"/>
            <p:nvPr/>
          </p:nvSpPr>
          <p:spPr bwMode="gray">
            <a:xfrm>
              <a:off x="5200927" y="2208398"/>
              <a:ext cx="1127585" cy="230606"/>
            </a:xfrm>
            <a:prstGeom prst="rect">
              <a:avLst/>
            </a:prstGeom>
            <a:grpFill/>
          </p:spPr>
          <p:txBody>
            <a:bodyPr wrap="square" lIns="0" tIns="0" rIns="0" bIns="0" rtlCol="0" anchor="ctr">
              <a:noAutofit/>
            </a:bodyPr>
            <a:lstStyle/>
            <a:p>
              <a:pPr>
                <a:lnSpc>
                  <a:spcPct val="90000"/>
                </a:lnSpc>
                <a:spcAft>
                  <a:spcPts val="1333"/>
                </a:spcAft>
              </a:pPr>
              <a:r>
                <a:rPr lang="en-US" sz="1100" b="1"/>
                <a:t>Planning</a:t>
              </a:r>
            </a:p>
          </p:txBody>
        </p:sp>
      </p:grpSp>
      <p:grpSp>
        <p:nvGrpSpPr>
          <p:cNvPr id="71" name="Group 9">
            <a:extLst>
              <a:ext uri="{FF2B5EF4-FFF2-40B4-BE49-F238E27FC236}">
                <a16:creationId xmlns:a16="http://schemas.microsoft.com/office/drawing/2014/main" id="{E96A87FE-521B-3DD9-4882-27066355B641}"/>
              </a:ext>
            </a:extLst>
          </p:cNvPr>
          <p:cNvGrpSpPr/>
          <p:nvPr/>
        </p:nvGrpSpPr>
        <p:grpSpPr>
          <a:xfrm>
            <a:off x="6761105" y="2694342"/>
            <a:ext cx="1990826" cy="1854200"/>
            <a:chOff x="5487959" y="2853011"/>
            <a:chExt cx="1990826" cy="1854200"/>
          </a:xfrm>
          <a:solidFill>
            <a:srgbClr val="7030A0"/>
          </a:solidFill>
        </p:grpSpPr>
        <p:sp>
          <p:nvSpPr>
            <p:cNvPr id="72" name="Cube 41">
              <a:extLst>
                <a:ext uri="{FF2B5EF4-FFF2-40B4-BE49-F238E27FC236}">
                  <a16:creationId xmlns:a16="http://schemas.microsoft.com/office/drawing/2014/main" id="{025BD3E2-8126-C9A3-DD57-4429689E5B5F}"/>
                </a:ext>
              </a:extLst>
            </p:cNvPr>
            <p:cNvSpPr/>
            <p:nvPr/>
          </p:nvSpPr>
          <p:spPr>
            <a:xfrm>
              <a:off x="5487959" y="2853011"/>
              <a:ext cx="1990826" cy="1854200"/>
            </a:xfrm>
            <a:prstGeom prst="cube">
              <a:avLst>
                <a:gd name="adj" fmla="val 54167"/>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73" name="Textfeld 40">
              <a:extLst>
                <a:ext uri="{FF2B5EF4-FFF2-40B4-BE49-F238E27FC236}">
                  <a16:creationId xmlns:a16="http://schemas.microsoft.com/office/drawing/2014/main" id="{24D2B57B-507D-D85F-7238-5CAC0B05B35F}"/>
                </a:ext>
              </a:extLst>
            </p:cNvPr>
            <p:cNvSpPr txBox="1"/>
            <p:nvPr/>
          </p:nvSpPr>
          <p:spPr bwMode="gray">
            <a:xfrm>
              <a:off x="5951878" y="3327315"/>
              <a:ext cx="1127585" cy="230606"/>
            </a:xfrm>
            <a:prstGeom prst="rect">
              <a:avLst/>
            </a:prstGeom>
            <a:grpFill/>
          </p:spPr>
          <p:txBody>
            <a:bodyPr wrap="square" lIns="0" tIns="0" rIns="0" bIns="0" rtlCol="0" anchor="ctr">
              <a:noAutofit/>
            </a:bodyPr>
            <a:lstStyle/>
            <a:p>
              <a:pPr>
                <a:lnSpc>
                  <a:spcPct val="90000"/>
                </a:lnSpc>
                <a:spcAft>
                  <a:spcPts val="1333"/>
                </a:spcAft>
              </a:pPr>
              <a:r>
                <a:rPr lang="en-US" sz="1100" b="1"/>
                <a:t>Invitations</a:t>
              </a:r>
            </a:p>
          </p:txBody>
        </p:sp>
      </p:grpSp>
      <p:grpSp>
        <p:nvGrpSpPr>
          <p:cNvPr id="74" name="Group 10">
            <a:extLst>
              <a:ext uri="{FF2B5EF4-FFF2-40B4-BE49-F238E27FC236}">
                <a16:creationId xmlns:a16="http://schemas.microsoft.com/office/drawing/2014/main" id="{3ACF601D-3790-ABEC-C380-1DA5C4E529A1}"/>
              </a:ext>
            </a:extLst>
          </p:cNvPr>
          <p:cNvGrpSpPr/>
          <p:nvPr/>
        </p:nvGrpSpPr>
        <p:grpSpPr>
          <a:xfrm>
            <a:off x="6026395" y="3829598"/>
            <a:ext cx="1990826" cy="1854200"/>
            <a:chOff x="4753249" y="3988267"/>
            <a:chExt cx="1990826" cy="1854200"/>
          </a:xfrm>
          <a:solidFill>
            <a:srgbClr val="92D050"/>
          </a:solidFill>
        </p:grpSpPr>
        <p:sp>
          <p:nvSpPr>
            <p:cNvPr id="75" name="Cube 38">
              <a:extLst>
                <a:ext uri="{FF2B5EF4-FFF2-40B4-BE49-F238E27FC236}">
                  <a16:creationId xmlns:a16="http://schemas.microsoft.com/office/drawing/2014/main" id="{5131FC05-50BB-D9D6-5A63-40BEB0BFE5FD}"/>
                </a:ext>
              </a:extLst>
            </p:cNvPr>
            <p:cNvSpPr/>
            <p:nvPr/>
          </p:nvSpPr>
          <p:spPr>
            <a:xfrm>
              <a:off x="4753249" y="3988267"/>
              <a:ext cx="1990826" cy="1854200"/>
            </a:xfrm>
            <a:prstGeom prst="cube">
              <a:avLst>
                <a:gd name="adj" fmla="val 54167"/>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76" name="Textfeld 40">
              <a:extLst>
                <a:ext uri="{FF2B5EF4-FFF2-40B4-BE49-F238E27FC236}">
                  <a16:creationId xmlns:a16="http://schemas.microsoft.com/office/drawing/2014/main" id="{4724438A-AD63-5AE4-A3CA-6F70DF029AE0}"/>
                </a:ext>
              </a:extLst>
            </p:cNvPr>
            <p:cNvSpPr txBox="1"/>
            <p:nvPr/>
          </p:nvSpPr>
          <p:spPr bwMode="gray">
            <a:xfrm>
              <a:off x="5218317" y="4452766"/>
              <a:ext cx="1127585" cy="230606"/>
            </a:xfrm>
            <a:prstGeom prst="rect">
              <a:avLst/>
            </a:prstGeom>
            <a:grpFill/>
          </p:spPr>
          <p:txBody>
            <a:bodyPr wrap="square" lIns="0" tIns="0" rIns="0" bIns="0" rtlCol="0" anchor="ctr">
              <a:noAutofit/>
            </a:bodyPr>
            <a:lstStyle/>
            <a:p>
              <a:pPr>
                <a:lnSpc>
                  <a:spcPct val="90000"/>
                </a:lnSpc>
                <a:spcAft>
                  <a:spcPts val="1333"/>
                </a:spcAft>
              </a:pPr>
              <a:r>
                <a:rPr lang="en-US" sz="1100" b="1"/>
                <a:t>Drill records</a:t>
              </a:r>
            </a:p>
          </p:txBody>
        </p:sp>
      </p:grpSp>
      <p:grpSp>
        <p:nvGrpSpPr>
          <p:cNvPr id="77" name="Group 11">
            <a:extLst>
              <a:ext uri="{FF2B5EF4-FFF2-40B4-BE49-F238E27FC236}">
                <a16:creationId xmlns:a16="http://schemas.microsoft.com/office/drawing/2014/main" id="{DCAF9AF3-E814-9E07-4320-CF202BE0F331}"/>
              </a:ext>
            </a:extLst>
          </p:cNvPr>
          <p:cNvGrpSpPr/>
          <p:nvPr/>
        </p:nvGrpSpPr>
        <p:grpSpPr>
          <a:xfrm>
            <a:off x="4576855" y="3853595"/>
            <a:ext cx="1990826" cy="1854200"/>
            <a:chOff x="3303709" y="4012264"/>
            <a:chExt cx="1990826" cy="1854200"/>
          </a:xfrm>
          <a:solidFill>
            <a:srgbClr val="FF0000"/>
          </a:solidFill>
        </p:grpSpPr>
        <p:sp>
          <p:nvSpPr>
            <p:cNvPr id="78" name="Cube 37">
              <a:extLst>
                <a:ext uri="{FF2B5EF4-FFF2-40B4-BE49-F238E27FC236}">
                  <a16:creationId xmlns:a16="http://schemas.microsoft.com/office/drawing/2014/main" id="{0C2BE4C9-F177-99D0-893B-183D393594F6}"/>
                </a:ext>
              </a:extLst>
            </p:cNvPr>
            <p:cNvSpPr/>
            <p:nvPr/>
          </p:nvSpPr>
          <p:spPr>
            <a:xfrm>
              <a:off x="3303709" y="4012264"/>
              <a:ext cx="1990826" cy="1854200"/>
            </a:xfrm>
            <a:prstGeom prst="cube">
              <a:avLst>
                <a:gd name="adj" fmla="val 54167"/>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79" name="Textfeld 40">
              <a:extLst>
                <a:ext uri="{FF2B5EF4-FFF2-40B4-BE49-F238E27FC236}">
                  <a16:creationId xmlns:a16="http://schemas.microsoft.com/office/drawing/2014/main" id="{B9F3AA7F-C64C-B3F1-D69F-8470AF54B8FF}"/>
                </a:ext>
              </a:extLst>
            </p:cNvPr>
            <p:cNvSpPr txBox="1"/>
            <p:nvPr/>
          </p:nvSpPr>
          <p:spPr bwMode="gray">
            <a:xfrm>
              <a:off x="3786064" y="4528701"/>
              <a:ext cx="1127585" cy="230606"/>
            </a:xfrm>
            <a:prstGeom prst="rect">
              <a:avLst/>
            </a:prstGeom>
            <a:grpFill/>
          </p:spPr>
          <p:txBody>
            <a:bodyPr wrap="square" lIns="0" tIns="0" rIns="0" bIns="0" rtlCol="0" anchor="ctr">
              <a:noAutofit/>
            </a:bodyPr>
            <a:lstStyle/>
            <a:p>
              <a:pPr>
                <a:lnSpc>
                  <a:spcPct val="90000"/>
                </a:lnSpc>
                <a:spcAft>
                  <a:spcPts val="1333"/>
                </a:spcAft>
              </a:pPr>
              <a:r>
                <a:rPr lang="en-US" sz="1100" b="1"/>
                <a:t>Compliance with plan &amp; Dills Realization</a:t>
              </a:r>
            </a:p>
          </p:txBody>
        </p:sp>
      </p:grpSp>
      <p:grpSp>
        <p:nvGrpSpPr>
          <p:cNvPr id="80" name="Group 12">
            <a:extLst>
              <a:ext uri="{FF2B5EF4-FFF2-40B4-BE49-F238E27FC236}">
                <a16:creationId xmlns:a16="http://schemas.microsoft.com/office/drawing/2014/main" id="{6F0AA558-1FC0-ADDC-DE75-9E8F4CA1115A}"/>
              </a:ext>
            </a:extLst>
          </p:cNvPr>
          <p:cNvGrpSpPr/>
          <p:nvPr/>
        </p:nvGrpSpPr>
        <p:grpSpPr>
          <a:xfrm>
            <a:off x="3842495" y="2727221"/>
            <a:ext cx="1990826" cy="1854200"/>
            <a:chOff x="2569349" y="2885890"/>
            <a:chExt cx="1990826" cy="1854200"/>
          </a:xfrm>
          <a:solidFill>
            <a:srgbClr val="FFFF66"/>
          </a:solidFill>
        </p:grpSpPr>
        <p:sp>
          <p:nvSpPr>
            <p:cNvPr id="81" name="Cube 39">
              <a:extLst>
                <a:ext uri="{FF2B5EF4-FFF2-40B4-BE49-F238E27FC236}">
                  <a16:creationId xmlns:a16="http://schemas.microsoft.com/office/drawing/2014/main" id="{0F50CE94-879E-3C6F-29B2-D35C807C0096}"/>
                </a:ext>
              </a:extLst>
            </p:cNvPr>
            <p:cNvSpPr/>
            <p:nvPr/>
          </p:nvSpPr>
          <p:spPr>
            <a:xfrm>
              <a:off x="2569349" y="2885890"/>
              <a:ext cx="1990826" cy="1854200"/>
            </a:xfrm>
            <a:prstGeom prst="cube">
              <a:avLst>
                <a:gd name="adj" fmla="val 54167"/>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82" name="Textfeld 40">
              <a:extLst>
                <a:ext uri="{FF2B5EF4-FFF2-40B4-BE49-F238E27FC236}">
                  <a16:creationId xmlns:a16="http://schemas.microsoft.com/office/drawing/2014/main" id="{7E79B024-F82E-1DC9-3511-49451C387BFC}"/>
                </a:ext>
              </a:extLst>
            </p:cNvPr>
            <p:cNvSpPr txBox="1"/>
            <p:nvPr/>
          </p:nvSpPr>
          <p:spPr bwMode="gray">
            <a:xfrm>
              <a:off x="3006801" y="3354774"/>
              <a:ext cx="1127585" cy="230606"/>
            </a:xfrm>
            <a:prstGeom prst="rect">
              <a:avLst/>
            </a:prstGeom>
            <a:solidFill>
              <a:srgbClr val="FFCC00"/>
            </a:solidFill>
          </p:spPr>
          <p:txBody>
            <a:bodyPr wrap="square" lIns="0" tIns="0" rIns="0" bIns="0" rtlCol="0" anchor="ctr">
              <a:noAutofit/>
            </a:bodyPr>
            <a:lstStyle/>
            <a:p>
              <a:pPr>
                <a:lnSpc>
                  <a:spcPct val="90000"/>
                </a:lnSpc>
                <a:spcAft>
                  <a:spcPts val="1333"/>
                </a:spcAft>
              </a:pPr>
              <a:r>
                <a:rPr lang="en-US" sz="1100" b="1"/>
                <a:t>Tracking actions management</a:t>
              </a:r>
            </a:p>
          </p:txBody>
        </p:sp>
      </p:grpSp>
      <p:grpSp>
        <p:nvGrpSpPr>
          <p:cNvPr id="83" name="Group 6">
            <a:extLst>
              <a:ext uri="{FF2B5EF4-FFF2-40B4-BE49-F238E27FC236}">
                <a16:creationId xmlns:a16="http://schemas.microsoft.com/office/drawing/2014/main" id="{2CBB7DA8-8CF7-D9E5-211A-29DC85A711D5}"/>
              </a:ext>
            </a:extLst>
          </p:cNvPr>
          <p:cNvGrpSpPr/>
          <p:nvPr/>
        </p:nvGrpSpPr>
        <p:grpSpPr>
          <a:xfrm>
            <a:off x="5589779" y="2903598"/>
            <a:ext cx="1412092" cy="1473179"/>
            <a:chOff x="4316633" y="3062266"/>
            <a:chExt cx="1412092" cy="1473179"/>
          </a:xfrm>
        </p:grpSpPr>
        <p:sp>
          <p:nvSpPr>
            <p:cNvPr id="84" name="Hexagon 1">
              <a:extLst>
                <a:ext uri="{FF2B5EF4-FFF2-40B4-BE49-F238E27FC236}">
                  <a16:creationId xmlns:a16="http://schemas.microsoft.com/office/drawing/2014/main" id="{6ECF478B-F19D-C3E2-77A2-766A9D097D40}"/>
                </a:ext>
              </a:extLst>
            </p:cNvPr>
            <p:cNvSpPr/>
            <p:nvPr/>
          </p:nvSpPr>
          <p:spPr>
            <a:xfrm rot="16200000">
              <a:off x="4286089" y="3092810"/>
              <a:ext cx="1473179" cy="1412092"/>
            </a:xfrm>
            <a:prstGeom prst="hexagon">
              <a:avLst>
                <a:gd name="adj" fmla="val 28750"/>
                <a:gd name="vf" fmla="val 115470"/>
              </a:avLst>
            </a:prstGeom>
            <a:solidFill>
              <a:srgbClr val="2E75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85" name="Textfeld 40">
              <a:extLst>
                <a:ext uri="{FF2B5EF4-FFF2-40B4-BE49-F238E27FC236}">
                  <a16:creationId xmlns:a16="http://schemas.microsoft.com/office/drawing/2014/main" id="{991646B8-869D-9398-D5BC-B7B4762BD216}"/>
                </a:ext>
              </a:extLst>
            </p:cNvPr>
            <p:cNvSpPr txBox="1"/>
            <p:nvPr/>
          </p:nvSpPr>
          <p:spPr bwMode="gray">
            <a:xfrm>
              <a:off x="4460274" y="3584565"/>
              <a:ext cx="1127585" cy="503042"/>
            </a:xfrm>
            <a:prstGeom prst="rect">
              <a:avLst/>
            </a:prstGeom>
            <a:noFill/>
          </p:spPr>
          <p:txBody>
            <a:bodyPr wrap="square" lIns="0" tIns="0" rIns="0" bIns="0" rtlCol="0" anchor="ctr">
              <a:noAutofit/>
            </a:bodyPr>
            <a:lstStyle/>
            <a:p>
              <a:pPr>
                <a:lnSpc>
                  <a:spcPts val="1080"/>
                </a:lnSpc>
                <a:spcAft>
                  <a:spcPts val="999"/>
                </a:spcAft>
              </a:pPr>
              <a:r>
                <a:rPr lang="en-US" sz="1600" b="1"/>
                <a:t>Drill management</a:t>
              </a:r>
            </a:p>
          </p:txBody>
        </p:sp>
      </p:grpSp>
    </p:spTree>
    <p:extLst>
      <p:ext uri="{BB962C8B-B14F-4D97-AF65-F5344CB8AC3E}">
        <p14:creationId xmlns:p14="http://schemas.microsoft.com/office/powerpoint/2010/main" val="2843036789"/>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2000"/>
                                        <p:tgtEl>
                                          <p:spTgt spid="8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2000" fill="hold"/>
                                        <p:tgtEl>
                                          <p:spTgt spid="64"/>
                                        </p:tgtEl>
                                        <p:attrNameLst>
                                          <p:attrName>ppt_w</p:attrName>
                                        </p:attrNameLst>
                                      </p:cBhvr>
                                      <p:tavLst>
                                        <p:tav tm="0">
                                          <p:val>
                                            <p:fltVal val="0"/>
                                          </p:val>
                                        </p:tav>
                                        <p:tav tm="100000">
                                          <p:val>
                                            <p:strVal val="#ppt_w"/>
                                          </p:val>
                                        </p:tav>
                                      </p:tavLst>
                                    </p:anim>
                                    <p:anim calcmode="lin" valueType="num">
                                      <p:cBhvr>
                                        <p:cTn id="11" dur="2000" fill="hold"/>
                                        <p:tgtEl>
                                          <p:spTgt spid="64"/>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2000"/>
                                        <p:tgtEl>
                                          <p:spTgt spid="68"/>
                                        </p:tgtEl>
                                      </p:cBhvr>
                                    </p:animEffect>
                                  </p:childTnLst>
                                </p:cTn>
                              </p:par>
                              <p:par>
                                <p:cTn id="16" presetID="0" presetClass="path" presetSubtype="0" accel="50000" decel="50000" fill="hold" nodeType="withEffect">
                                  <p:stCondLst>
                                    <p:cond delay="0"/>
                                  </p:stCondLst>
                                  <p:childTnLst>
                                    <p:animMotion origin="layout" path="M -0.0595 0.16643 L -1.45833E-6 3.7037E-6 " pathEditMode="relative" rAng="0" ptsTypes="AA">
                                      <p:cBhvr>
                                        <p:cTn id="17" dur="2000" fill="hold"/>
                                        <p:tgtEl>
                                          <p:spTgt spid="68"/>
                                        </p:tgtEl>
                                        <p:attrNameLst>
                                          <p:attrName>ppt_x</p:attrName>
                                          <p:attrName>ppt_y</p:attrName>
                                        </p:attrNameLst>
                                      </p:cBhvr>
                                      <p:rCtr x="2969" y="-8333"/>
                                    </p:animMotion>
                                  </p:childTnLst>
                                </p:cTn>
                              </p:par>
                              <p:par>
                                <p:cTn id="18" presetID="10" presetClass="entr" presetSubtype="0" fill="hold" nodeType="withEffect">
                                  <p:stCondLst>
                                    <p:cond delay="50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2000"/>
                                        <p:tgtEl>
                                          <p:spTgt spid="71"/>
                                        </p:tgtEl>
                                      </p:cBhvr>
                                    </p:animEffect>
                                  </p:childTnLst>
                                </p:cTn>
                              </p:par>
                              <p:par>
                                <p:cTn id="21" presetID="0" presetClass="path" presetSubtype="0" accel="50000" decel="50000" fill="hold" nodeType="withEffect">
                                  <p:stCondLst>
                                    <p:cond delay="500"/>
                                  </p:stCondLst>
                                  <p:childTnLst>
                                    <p:animMotion origin="layout" path="M -0.11992 0.00185 L 2.08333E-6 7.40741E-7 " pathEditMode="relative" rAng="0" ptsTypes="AA">
                                      <p:cBhvr>
                                        <p:cTn id="22" dur="2000" fill="hold"/>
                                        <p:tgtEl>
                                          <p:spTgt spid="71"/>
                                        </p:tgtEl>
                                        <p:attrNameLst>
                                          <p:attrName>ppt_x</p:attrName>
                                          <p:attrName>ppt_y</p:attrName>
                                        </p:attrNameLst>
                                      </p:cBhvr>
                                      <p:rCtr x="5990" y="-93"/>
                                    </p:animMotion>
                                  </p:childTnLst>
                                </p:cTn>
                              </p:par>
                              <p:par>
                                <p:cTn id="23" presetID="10" presetClass="entr" presetSubtype="0" fill="hold" nodeType="withEffect">
                                  <p:stCondLst>
                                    <p:cond delay="100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2000"/>
                                        <p:tgtEl>
                                          <p:spTgt spid="74"/>
                                        </p:tgtEl>
                                      </p:cBhvr>
                                    </p:animEffect>
                                  </p:childTnLst>
                                </p:cTn>
                              </p:par>
                              <p:par>
                                <p:cTn id="26" presetID="0" presetClass="path" presetSubtype="0" accel="50000" decel="50000" fill="hold" nodeType="withEffect">
                                  <p:stCondLst>
                                    <p:cond delay="1000"/>
                                  </p:stCondLst>
                                  <p:childTnLst>
                                    <p:animMotion origin="layout" path="M -0.05781 -0.16551 L 0.00117 0.00555 " pathEditMode="relative" rAng="0" ptsTypes="AA">
                                      <p:cBhvr>
                                        <p:cTn id="27" dur="2000" fill="hold"/>
                                        <p:tgtEl>
                                          <p:spTgt spid="74"/>
                                        </p:tgtEl>
                                        <p:attrNameLst>
                                          <p:attrName>ppt_x</p:attrName>
                                          <p:attrName>ppt_y</p:attrName>
                                        </p:attrNameLst>
                                      </p:cBhvr>
                                      <p:rCtr x="2943" y="8542"/>
                                    </p:animMotion>
                                  </p:childTnLst>
                                </p:cTn>
                              </p:par>
                              <p:par>
                                <p:cTn id="28" presetID="10" presetClass="entr" presetSubtype="0" fill="hold" nodeType="withEffect">
                                  <p:stCondLst>
                                    <p:cond delay="150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2000"/>
                                        <p:tgtEl>
                                          <p:spTgt spid="77"/>
                                        </p:tgtEl>
                                      </p:cBhvr>
                                    </p:animEffect>
                                  </p:childTnLst>
                                </p:cTn>
                              </p:par>
                              <p:par>
                                <p:cTn id="31" presetID="0" presetClass="path" presetSubtype="0" accel="50000" decel="50000" fill="hold" nodeType="withEffect">
                                  <p:stCondLst>
                                    <p:cond delay="1500"/>
                                  </p:stCondLst>
                                  <p:childTnLst>
                                    <p:animMotion origin="layout" path="M 0.05938 -0.16852 L -1.25E-6 -7.40741E-7 " pathEditMode="relative" rAng="0" ptsTypes="AA">
                                      <p:cBhvr>
                                        <p:cTn id="32" dur="2000" fill="hold"/>
                                        <p:tgtEl>
                                          <p:spTgt spid="77"/>
                                        </p:tgtEl>
                                        <p:attrNameLst>
                                          <p:attrName>ppt_x</p:attrName>
                                          <p:attrName>ppt_y</p:attrName>
                                        </p:attrNameLst>
                                      </p:cBhvr>
                                      <p:rCtr x="-2969" y="8426"/>
                                    </p:animMotion>
                                  </p:childTnLst>
                                </p:cTn>
                              </p:par>
                              <p:par>
                                <p:cTn id="33" presetID="10" presetClass="entr" presetSubtype="0" fill="hold" nodeType="withEffect">
                                  <p:stCondLst>
                                    <p:cond delay="200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2000"/>
                                        <p:tgtEl>
                                          <p:spTgt spid="80"/>
                                        </p:tgtEl>
                                      </p:cBhvr>
                                    </p:animEffect>
                                  </p:childTnLst>
                                </p:cTn>
                              </p:par>
                              <p:par>
                                <p:cTn id="36" presetID="0" presetClass="path" presetSubtype="0" accel="50000" decel="50000" fill="hold" nodeType="withEffect">
                                  <p:stCondLst>
                                    <p:cond delay="2000"/>
                                  </p:stCondLst>
                                  <p:childTnLst>
                                    <p:animMotion origin="layout" path="M 0.12136 -0.00602 L -4.79167E-6 -3.7037E-7 " pathEditMode="relative" rAng="0" ptsTypes="AA">
                                      <p:cBhvr>
                                        <p:cTn id="37" dur="2000" fill="hold"/>
                                        <p:tgtEl>
                                          <p:spTgt spid="80"/>
                                        </p:tgtEl>
                                        <p:attrNameLst>
                                          <p:attrName>ppt_x</p:attrName>
                                          <p:attrName>ppt_y</p:attrName>
                                        </p:attrNameLst>
                                      </p:cBhvr>
                                      <p:rCtr x="-6068" y="301"/>
                                    </p:animMotion>
                                  </p:childTnLst>
                                </p:cTn>
                              </p:par>
                              <p:par>
                                <p:cTn id="38" presetID="10" presetClass="entr" presetSubtype="0" fill="hold" nodeType="withEffect">
                                  <p:stCondLst>
                                    <p:cond delay="250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2000"/>
                                        <p:tgtEl>
                                          <p:spTgt spid="65"/>
                                        </p:tgtEl>
                                      </p:cBhvr>
                                    </p:animEffect>
                                  </p:childTnLst>
                                </p:cTn>
                              </p:par>
                              <p:par>
                                <p:cTn id="41" presetID="0" presetClass="path" presetSubtype="0" accel="50000" decel="50000" fill="hold" nodeType="withEffect">
                                  <p:stCondLst>
                                    <p:cond delay="2500"/>
                                  </p:stCondLst>
                                  <p:childTnLst>
                                    <p:animMotion origin="layout" path="M 0.05938 0.16111 L -1.25E-6 -7.40741E-7 " pathEditMode="relative" rAng="0" ptsTypes="AA">
                                      <p:cBhvr>
                                        <p:cTn id="42" dur="2000" fill="hold"/>
                                        <p:tgtEl>
                                          <p:spTgt spid="65"/>
                                        </p:tgtEl>
                                        <p:attrNameLst>
                                          <p:attrName>ppt_x</p:attrName>
                                          <p:attrName>ppt_y</p:attrName>
                                        </p:attrNameLst>
                                      </p:cBhvr>
                                      <p:rCtr x="-2969" y="-8056"/>
                                    </p:animMotion>
                                  </p:childTnLst>
                                </p:cTn>
                              </p:par>
                              <p:par>
                                <p:cTn id="43" presetID="23" presetClass="entr" presetSubtype="16" fill="hold" nodeType="withEffect">
                                  <p:stCondLst>
                                    <p:cond delay="1000"/>
                                  </p:stCondLst>
                                  <p:childTnLst>
                                    <p:set>
                                      <p:cBhvr>
                                        <p:cTn id="44" dur="1" fill="hold">
                                          <p:stCondLst>
                                            <p:cond delay="0"/>
                                          </p:stCondLst>
                                        </p:cTn>
                                        <p:tgtEl>
                                          <p:spTgt spid="54"/>
                                        </p:tgtEl>
                                        <p:attrNameLst>
                                          <p:attrName>style.visibility</p:attrName>
                                        </p:attrNameLst>
                                      </p:cBhvr>
                                      <p:to>
                                        <p:strVal val="visible"/>
                                      </p:to>
                                    </p:set>
                                    <p:anim calcmode="lin" valueType="num">
                                      <p:cBhvr>
                                        <p:cTn id="45" dur="3000" fill="hold"/>
                                        <p:tgtEl>
                                          <p:spTgt spid="54"/>
                                        </p:tgtEl>
                                        <p:attrNameLst>
                                          <p:attrName>ppt_w</p:attrName>
                                        </p:attrNameLst>
                                      </p:cBhvr>
                                      <p:tavLst>
                                        <p:tav tm="0">
                                          <p:val>
                                            <p:fltVal val="0"/>
                                          </p:val>
                                        </p:tav>
                                        <p:tav tm="100000">
                                          <p:val>
                                            <p:strVal val="#ppt_w"/>
                                          </p:val>
                                        </p:tav>
                                      </p:tavLst>
                                    </p:anim>
                                    <p:anim calcmode="lin" valueType="num">
                                      <p:cBhvr>
                                        <p:cTn id="46" dur="3000" fill="hold"/>
                                        <p:tgtEl>
                                          <p:spTgt spid="54"/>
                                        </p:tgtEl>
                                        <p:attrNameLst>
                                          <p:attrName>ppt_h</p:attrName>
                                        </p:attrNameLst>
                                      </p:cBhvr>
                                      <p:tavLst>
                                        <p:tav tm="0">
                                          <p:val>
                                            <p:fltVal val="0"/>
                                          </p:val>
                                        </p:tav>
                                        <p:tav tm="100000">
                                          <p:val>
                                            <p:strVal val="#ppt_h"/>
                                          </p:val>
                                        </p:tav>
                                      </p:tavLst>
                                    </p:anim>
                                  </p:childTnLst>
                                </p:cTn>
                              </p:par>
                              <p:par>
                                <p:cTn id="47" presetID="8" presetClass="emph" presetSubtype="0" fill="hold" nodeType="withEffect">
                                  <p:stCondLst>
                                    <p:cond delay="1000"/>
                                  </p:stCondLst>
                                  <p:childTnLst>
                                    <p:animRot by="21600000">
                                      <p:cBhvr>
                                        <p:cTn id="48" dur="20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en-US" sz="2400" b="1">
                <a:solidFill>
                  <a:srgbClr val="FF0000"/>
                </a:solidFill>
                <a:cs typeface="Calibri" panose="020F0502020204030204" pitchFamily="34" charset="0"/>
              </a:rPr>
              <a:t>5) Follow-up and Control</a:t>
            </a:r>
          </a:p>
        </p:txBody>
      </p:sp>
      <p:sp>
        <p:nvSpPr>
          <p:cNvPr id="40" name="Metin kutusu 39">
            <a:extLst>
              <a:ext uri="{FF2B5EF4-FFF2-40B4-BE49-F238E27FC236}">
                <a16:creationId xmlns:a16="http://schemas.microsoft.com/office/drawing/2014/main" id="{12E9337E-0914-C6FA-466C-2A635E678718}"/>
              </a:ext>
            </a:extLst>
          </p:cNvPr>
          <p:cNvSpPr txBox="1"/>
          <p:nvPr/>
        </p:nvSpPr>
        <p:spPr>
          <a:xfrm>
            <a:off x="1154257" y="951283"/>
            <a:ext cx="6103088" cy="369332"/>
          </a:xfrm>
          <a:prstGeom prst="rect">
            <a:avLst/>
          </a:prstGeom>
          <a:noFill/>
        </p:spPr>
        <p:txBody>
          <a:bodyPr wrap="square">
            <a:spAutoFit/>
          </a:bodyPr>
          <a:lstStyle/>
          <a:p>
            <a:r>
              <a:rPr lang="en-US" dirty="0"/>
              <a:t>Recommendations of Operational Tabletop Drills as Unit-based</a:t>
            </a:r>
            <a:r>
              <a:rPr lang="tr-TR" dirty="0"/>
              <a:t>;</a:t>
            </a:r>
            <a:endParaRPr lang="en-US" dirty="0"/>
          </a:p>
        </p:txBody>
      </p:sp>
      <p:graphicFrame>
        <p:nvGraphicFramePr>
          <p:cNvPr id="4" name="Tablo 3">
            <a:extLst>
              <a:ext uri="{FF2B5EF4-FFF2-40B4-BE49-F238E27FC236}">
                <a16:creationId xmlns:a16="http://schemas.microsoft.com/office/drawing/2014/main" id="{93C52308-7EA4-199F-C424-BECF23472454}"/>
              </a:ext>
            </a:extLst>
          </p:cNvPr>
          <p:cNvGraphicFramePr>
            <a:graphicFrameLocks noGrp="1"/>
          </p:cNvGraphicFramePr>
          <p:nvPr>
            <p:extLst>
              <p:ext uri="{D42A27DB-BD31-4B8C-83A1-F6EECF244321}">
                <p14:modId xmlns:p14="http://schemas.microsoft.com/office/powerpoint/2010/main" val="1994945768"/>
              </p:ext>
            </p:extLst>
          </p:nvPr>
        </p:nvGraphicFramePr>
        <p:xfrm>
          <a:off x="1422401" y="1356477"/>
          <a:ext cx="10228722" cy="5441297"/>
        </p:xfrm>
        <a:graphic>
          <a:graphicData uri="http://schemas.openxmlformats.org/drawingml/2006/table">
            <a:tbl>
              <a:tblPr firstRow="1" firstCol="1" bandRow="1"/>
              <a:tblGrid>
                <a:gridCol w="2336799">
                  <a:extLst>
                    <a:ext uri="{9D8B030D-6E8A-4147-A177-3AD203B41FA5}">
                      <a16:colId xmlns:a16="http://schemas.microsoft.com/office/drawing/2014/main" val="1851982815"/>
                    </a:ext>
                  </a:extLst>
                </a:gridCol>
                <a:gridCol w="3454400">
                  <a:extLst>
                    <a:ext uri="{9D8B030D-6E8A-4147-A177-3AD203B41FA5}">
                      <a16:colId xmlns:a16="http://schemas.microsoft.com/office/drawing/2014/main" val="1443106279"/>
                    </a:ext>
                  </a:extLst>
                </a:gridCol>
                <a:gridCol w="4437523">
                  <a:extLst>
                    <a:ext uri="{9D8B030D-6E8A-4147-A177-3AD203B41FA5}">
                      <a16:colId xmlns:a16="http://schemas.microsoft.com/office/drawing/2014/main" val="670134938"/>
                    </a:ext>
                  </a:extLst>
                </a:gridCol>
              </a:tblGrid>
              <a:tr h="210171">
                <a:tc>
                  <a:txBody>
                    <a:bodyPr/>
                    <a:lstStyle/>
                    <a:p>
                      <a:pPr algn="just">
                        <a:lnSpc>
                          <a:spcPct val="150000"/>
                        </a:lnSpc>
                        <a:spcBef>
                          <a:spcPts val="600"/>
                        </a:spcBef>
                        <a:spcAft>
                          <a:spcPts val="600"/>
                        </a:spcAft>
                      </a:pPr>
                      <a:r>
                        <a:rPr lang="en-GB" sz="1200" b="1">
                          <a:effectLst/>
                          <a:latin typeface="+mn-lt"/>
                          <a:ea typeface="Times New Roman" panose="02020603050405020304" pitchFamily="18" charset="0"/>
                          <a:cs typeface="Times New Roman" panose="02020603050405020304" pitchFamily="18" charset="0"/>
                        </a:rPr>
                        <a:t>Plant</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1">
                          <a:effectLst/>
                          <a:latin typeface="+mn-lt"/>
                          <a:ea typeface="Times New Roman" panose="02020603050405020304" pitchFamily="18" charset="0"/>
                          <a:cs typeface="Times New Roman" panose="02020603050405020304" pitchFamily="18" charset="0"/>
                        </a:rPr>
                        <a:t>Scenario</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1">
                          <a:effectLst/>
                          <a:latin typeface="+mn-lt"/>
                          <a:ea typeface="Times New Roman" panose="02020603050405020304" pitchFamily="18" charset="0"/>
                          <a:cs typeface="Times New Roman" panose="02020603050405020304" pitchFamily="18" charset="0"/>
                        </a:rPr>
                        <a:t>Recommendations </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985168"/>
                  </a:ext>
                </a:extLst>
              </a:tr>
              <a:tr h="444538">
                <a:tc>
                  <a:txBody>
                    <a:bodyPr/>
                    <a:lstStyle/>
                    <a:p>
                      <a:pPr algn="ctr">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Control Room 3-4 (HCU)</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Leakage from EC-1354 A/D bundles</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Evaluate placing a steam station for the location of EC-1354 A/D.</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410947"/>
                  </a:ext>
                </a:extLst>
              </a:tr>
              <a:tr h="210171">
                <a:tc rowSpan="2">
                  <a:txBody>
                    <a:bodyPr/>
                    <a:lstStyle/>
                    <a:p>
                      <a:pPr algn="ctr">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Control Room 1-2 (ISO)</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Loss of containment from outlet of C-1180 Reactor due to high pressure</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Evaluate relocation of snuffing steam valves </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646804"/>
                  </a:ext>
                </a:extLst>
              </a:tr>
              <a:tr h="913273">
                <a:tc vMerge="1">
                  <a:txBody>
                    <a:bodyPr/>
                    <a:lstStyle/>
                    <a:p>
                      <a:endParaRPr lang="en-US"/>
                    </a:p>
                  </a:txBody>
                  <a:tcPr/>
                </a:tc>
                <a:tc vMerge="1">
                  <a:txBody>
                    <a:bodyPr/>
                    <a:lstStyle/>
                    <a:p>
                      <a:endParaRPr lang="en-US"/>
                    </a:p>
                  </a:txBody>
                  <a:tcPr/>
                </a:tc>
                <a:tc>
                  <a:txBody>
                    <a:bodyPr/>
                    <a:lstStyle/>
                    <a:p>
                      <a:pPr algn="just">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Convert that C-1151 reactor </a:t>
                      </a:r>
                      <a:r>
                        <a:rPr lang="en-GB" sz="1200" b="0" dirty="0" err="1">
                          <a:effectLst/>
                          <a:latin typeface="+mn-lt"/>
                          <a:ea typeface="Times New Roman" panose="02020603050405020304" pitchFamily="18" charset="0"/>
                          <a:cs typeface="Times New Roman" panose="02020603050405020304" pitchFamily="18" charset="0"/>
                        </a:rPr>
                        <a:t>manuel</a:t>
                      </a:r>
                      <a:r>
                        <a:rPr lang="en-GB" sz="1200" b="0" dirty="0">
                          <a:effectLst/>
                          <a:latin typeface="+mn-lt"/>
                          <a:ea typeface="Times New Roman" panose="02020603050405020304" pitchFamily="18" charset="0"/>
                          <a:cs typeface="Times New Roman" panose="02020603050405020304" pitchFamily="18" charset="0"/>
                        </a:rPr>
                        <a:t> emergency quench valve to DCS controlled valve (HCV) and revise the nitrogen lines to the inlet of C-1180 and C-1151 reactors</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662759"/>
                  </a:ext>
                </a:extLst>
              </a:tr>
              <a:tr h="678906">
                <a:tc>
                  <a:txBody>
                    <a:bodyPr/>
                    <a:lstStyle/>
                    <a:p>
                      <a:pPr algn="ctr">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Control Room 1-2 (NHT)</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Trip of K-1401 Recycle compressor and the operation mode changes to "Once Through Operation"</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Prepare "Once Through Operation"'s instructions</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535562"/>
                  </a:ext>
                </a:extLst>
              </a:tr>
              <a:tr h="444538">
                <a:tc>
                  <a:txBody>
                    <a:bodyPr/>
                    <a:lstStyle/>
                    <a:p>
                      <a:pPr algn="ctr">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Steam Generation Unit</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Opening of PV-014 B, MP pressure breaker valve by control loop failure</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Transfer the motorized vale position to DCS</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106724"/>
                  </a:ext>
                </a:extLst>
              </a:tr>
              <a:tr h="444538">
                <a:tc rowSpan="2">
                  <a:txBody>
                    <a:bodyPr/>
                    <a:lstStyle/>
                    <a:p>
                      <a:pPr algn="ctr">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Control Room 1-2 (Crude)</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Failure of DCS</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Evaluate that the valve of HCV-368 is to be FO (fail open). Its current position is FC (fail close).</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725665"/>
                  </a:ext>
                </a:extLst>
              </a:tr>
              <a:tr h="444538">
                <a:tc vMerge="1">
                  <a:txBody>
                    <a:bodyPr/>
                    <a:lstStyle/>
                    <a:p>
                      <a:endParaRPr lang="en-US"/>
                    </a:p>
                  </a:txBody>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Abnormal amper and voltage of desalter and going to IOP</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tabLst>
                          <a:tab pos="819150" algn="l"/>
                        </a:tabLst>
                      </a:pPr>
                      <a:r>
                        <a:rPr lang="en-GB" sz="1200" b="0">
                          <a:effectLst/>
                          <a:latin typeface="+mn-lt"/>
                          <a:ea typeface="Times New Roman" panose="02020603050405020304" pitchFamily="18" charset="0"/>
                          <a:cs typeface="Times New Roman" panose="02020603050405020304" pitchFamily="18" charset="0"/>
                        </a:rPr>
                        <a:t>Evaluate placing a shut off valve at the inlet and outlet of the desalter</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012791"/>
                  </a:ext>
                </a:extLst>
              </a:tr>
              <a:tr h="574742">
                <a:tc>
                  <a:txBody>
                    <a:bodyPr/>
                    <a:lstStyle/>
                    <a:p>
                      <a:pPr algn="ctr">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Wastewater Treatment Unit</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Overflow of Balance slope oil pit</a:t>
                      </a:r>
                      <a:endParaRPr lang="tr-TR" sz="1200" b="1">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 </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Evaluate auto-start of G-1154 A pump when LT-010 reaches 4.9 m.</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307157"/>
                  </a:ext>
                </a:extLst>
              </a:tr>
              <a:tr h="678906">
                <a:tc>
                  <a:txBody>
                    <a:bodyPr/>
                    <a:lstStyle/>
                    <a:p>
                      <a:pPr algn="ctr">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Oil Movement Unit</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Random leakage from HC slop lines</a:t>
                      </a:r>
                      <a:endParaRPr lang="tr-TR" sz="1200" b="1">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GB" sz="1200" b="0">
                          <a:effectLst/>
                          <a:latin typeface="+mn-lt"/>
                          <a:ea typeface="Times New Roman" panose="02020603050405020304" pitchFamily="18" charset="0"/>
                          <a:cs typeface="Times New Roman" panose="02020603050405020304" pitchFamily="18" charset="0"/>
                        </a:rPr>
                        <a:t> </a:t>
                      </a:r>
                      <a:endParaRPr lang="tr-TR" sz="1200" b="1">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en-GB" sz="1200" b="0" dirty="0">
                          <a:effectLst/>
                          <a:latin typeface="+mn-lt"/>
                          <a:ea typeface="Times New Roman" panose="02020603050405020304" pitchFamily="18" charset="0"/>
                          <a:cs typeface="Times New Roman" panose="02020603050405020304" pitchFamily="18" charset="0"/>
                        </a:rPr>
                        <a:t>Develop and recommend a systematic that will ensure the periodic control of the HC slop lines between units</a:t>
                      </a:r>
                      <a:endParaRPr lang="tr-TR" sz="1200" b="1" dirty="0">
                        <a:effectLst/>
                        <a:latin typeface="+mn-lt"/>
                        <a:ea typeface="Times New Roman" panose="02020603050405020304" pitchFamily="18" charset="0"/>
                        <a:cs typeface="Times New Roman" panose="02020603050405020304" pitchFamily="18" charset="0"/>
                      </a:endParaRPr>
                    </a:p>
                  </a:txBody>
                  <a:tcPr marL="67043" marR="6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383078"/>
                  </a:ext>
                </a:extLst>
              </a:tr>
            </a:tbl>
          </a:graphicData>
        </a:graphic>
      </p:graphicFrame>
    </p:spTree>
    <p:extLst>
      <p:ext uri="{BB962C8B-B14F-4D97-AF65-F5344CB8AC3E}">
        <p14:creationId xmlns:p14="http://schemas.microsoft.com/office/powerpoint/2010/main" val="2902638505"/>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en-US" sz="2400" b="1" dirty="0">
                <a:solidFill>
                  <a:srgbClr val="FF0000"/>
                </a:solidFill>
                <a:cs typeface="Calibri" panose="020F0502020204030204" pitchFamily="34" charset="0"/>
              </a:rPr>
              <a:t>What are Challenges During Operational Tabletop Drill?</a:t>
            </a:r>
          </a:p>
        </p:txBody>
      </p:sp>
      <p:sp>
        <p:nvSpPr>
          <p:cNvPr id="39" name="Freeform: Shape 76">
            <a:extLst>
              <a:ext uri="{FF2B5EF4-FFF2-40B4-BE49-F238E27FC236}">
                <a16:creationId xmlns:a16="http://schemas.microsoft.com/office/drawing/2014/main" id="{D3879018-A2FF-3940-287C-E6AF304B9727}"/>
              </a:ext>
            </a:extLst>
          </p:cNvPr>
          <p:cNvSpPr/>
          <p:nvPr/>
        </p:nvSpPr>
        <p:spPr>
          <a:xfrm>
            <a:off x="6647897" y="1240905"/>
            <a:ext cx="2673310" cy="2673307"/>
          </a:xfrm>
          <a:custGeom>
            <a:avLst/>
            <a:gdLst>
              <a:gd name="connsiteX0" fmla="*/ 671015 w 1840974"/>
              <a:gd name="connsiteY0" fmla="*/ 447374 h 1840974"/>
              <a:gd name="connsiteX1" fmla="*/ 447374 w 1840974"/>
              <a:gd name="connsiteY1" fmla="*/ 671015 h 1840974"/>
              <a:gd name="connsiteX2" fmla="*/ 447374 w 1840974"/>
              <a:gd name="connsiteY2" fmla="*/ 1169960 h 1840974"/>
              <a:gd name="connsiteX3" fmla="*/ 671015 w 1840974"/>
              <a:gd name="connsiteY3" fmla="*/ 1393601 h 1840974"/>
              <a:gd name="connsiteX4" fmla="*/ 1169960 w 1840974"/>
              <a:gd name="connsiteY4" fmla="*/ 1393601 h 1840974"/>
              <a:gd name="connsiteX5" fmla="*/ 1393601 w 1840974"/>
              <a:gd name="connsiteY5" fmla="*/ 1169960 h 1840974"/>
              <a:gd name="connsiteX6" fmla="*/ 1393601 w 1840974"/>
              <a:gd name="connsiteY6" fmla="*/ 671015 h 1840974"/>
              <a:gd name="connsiteX7" fmla="*/ 1169960 w 1840974"/>
              <a:gd name="connsiteY7" fmla="*/ 447374 h 1840974"/>
              <a:gd name="connsiteX8" fmla="*/ 475284 w 1840974"/>
              <a:gd name="connsiteY8" fmla="*/ 0 h 1840974"/>
              <a:gd name="connsiteX9" fmla="*/ 1365690 w 1840974"/>
              <a:gd name="connsiteY9" fmla="*/ 0 h 1840974"/>
              <a:gd name="connsiteX10" fmla="*/ 1840974 w 1840974"/>
              <a:gd name="connsiteY10" fmla="*/ 475284 h 1840974"/>
              <a:gd name="connsiteX11" fmla="*/ 1840974 w 1840974"/>
              <a:gd name="connsiteY11" fmla="*/ 1365690 h 1840974"/>
              <a:gd name="connsiteX12" fmla="*/ 1365690 w 1840974"/>
              <a:gd name="connsiteY12" fmla="*/ 1840974 h 1840974"/>
              <a:gd name="connsiteX13" fmla="*/ 475284 w 1840974"/>
              <a:gd name="connsiteY13" fmla="*/ 1840974 h 1840974"/>
              <a:gd name="connsiteX14" fmla="*/ 0 w 1840974"/>
              <a:gd name="connsiteY14" fmla="*/ 1365690 h 1840974"/>
              <a:gd name="connsiteX15" fmla="*/ 0 w 1840974"/>
              <a:gd name="connsiteY15" fmla="*/ 475284 h 1840974"/>
              <a:gd name="connsiteX16" fmla="*/ 475284 w 1840974"/>
              <a:gd name="connsiteY16" fmla="*/ 0 h 18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0974" h="1840974">
                <a:moveTo>
                  <a:pt x="671015" y="447374"/>
                </a:moveTo>
                <a:cubicBezTo>
                  <a:pt x="547501" y="447374"/>
                  <a:pt x="447374" y="547501"/>
                  <a:pt x="447374" y="671015"/>
                </a:cubicBezTo>
                <a:lnTo>
                  <a:pt x="447374" y="1169960"/>
                </a:lnTo>
                <a:cubicBezTo>
                  <a:pt x="447374" y="1293474"/>
                  <a:pt x="547501" y="1393601"/>
                  <a:pt x="671015" y="1393601"/>
                </a:cubicBezTo>
                <a:lnTo>
                  <a:pt x="1169960" y="1393601"/>
                </a:lnTo>
                <a:cubicBezTo>
                  <a:pt x="1293474" y="1393601"/>
                  <a:pt x="1393601" y="1293474"/>
                  <a:pt x="1393601" y="1169960"/>
                </a:cubicBezTo>
                <a:lnTo>
                  <a:pt x="1393601" y="671015"/>
                </a:lnTo>
                <a:cubicBezTo>
                  <a:pt x="1393601" y="547501"/>
                  <a:pt x="1293474" y="447374"/>
                  <a:pt x="1169960" y="447374"/>
                </a:cubicBezTo>
                <a:close/>
                <a:moveTo>
                  <a:pt x="475284" y="0"/>
                </a:moveTo>
                <a:lnTo>
                  <a:pt x="1365690" y="0"/>
                </a:lnTo>
                <a:cubicBezTo>
                  <a:pt x="1628182" y="0"/>
                  <a:pt x="1840974" y="212792"/>
                  <a:pt x="1840974" y="475284"/>
                </a:cubicBezTo>
                <a:lnTo>
                  <a:pt x="1840974" y="1365690"/>
                </a:lnTo>
                <a:cubicBezTo>
                  <a:pt x="1840974" y="1628182"/>
                  <a:pt x="1628182" y="1840974"/>
                  <a:pt x="1365690" y="1840974"/>
                </a:cubicBezTo>
                <a:lnTo>
                  <a:pt x="475284" y="1840974"/>
                </a:lnTo>
                <a:cubicBezTo>
                  <a:pt x="212792" y="1840974"/>
                  <a:pt x="0" y="1628182"/>
                  <a:pt x="0" y="1365690"/>
                </a:cubicBezTo>
                <a:lnTo>
                  <a:pt x="0" y="475284"/>
                </a:lnTo>
                <a:cubicBezTo>
                  <a:pt x="0" y="212792"/>
                  <a:pt x="212792" y="0"/>
                  <a:pt x="475284" y="0"/>
                </a:cubicBezTo>
                <a:close/>
              </a:path>
            </a:pathLst>
          </a:custGeom>
          <a:solidFill>
            <a:schemeClr val="bg1">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0" name="Freeform: Shape 76">
            <a:extLst>
              <a:ext uri="{FF2B5EF4-FFF2-40B4-BE49-F238E27FC236}">
                <a16:creationId xmlns:a16="http://schemas.microsoft.com/office/drawing/2014/main" id="{A91429B3-D5FC-C383-0E70-8B8079A3DAD6}"/>
              </a:ext>
            </a:extLst>
          </p:cNvPr>
          <p:cNvSpPr/>
          <p:nvPr/>
        </p:nvSpPr>
        <p:spPr>
          <a:xfrm>
            <a:off x="6615545" y="4054173"/>
            <a:ext cx="1317115" cy="1317113"/>
          </a:xfrm>
          <a:custGeom>
            <a:avLst/>
            <a:gdLst>
              <a:gd name="connsiteX0" fmla="*/ 671015 w 1840974"/>
              <a:gd name="connsiteY0" fmla="*/ 447374 h 1840974"/>
              <a:gd name="connsiteX1" fmla="*/ 447374 w 1840974"/>
              <a:gd name="connsiteY1" fmla="*/ 671015 h 1840974"/>
              <a:gd name="connsiteX2" fmla="*/ 447374 w 1840974"/>
              <a:gd name="connsiteY2" fmla="*/ 1169960 h 1840974"/>
              <a:gd name="connsiteX3" fmla="*/ 671015 w 1840974"/>
              <a:gd name="connsiteY3" fmla="*/ 1393601 h 1840974"/>
              <a:gd name="connsiteX4" fmla="*/ 1169960 w 1840974"/>
              <a:gd name="connsiteY4" fmla="*/ 1393601 h 1840974"/>
              <a:gd name="connsiteX5" fmla="*/ 1393601 w 1840974"/>
              <a:gd name="connsiteY5" fmla="*/ 1169960 h 1840974"/>
              <a:gd name="connsiteX6" fmla="*/ 1393601 w 1840974"/>
              <a:gd name="connsiteY6" fmla="*/ 671015 h 1840974"/>
              <a:gd name="connsiteX7" fmla="*/ 1169960 w 1840974"/>
              <a:gd name="connsiteY7" fmla="*/ 447374 h 1840974"/>
              <a:gd name="connsiteX8" fmla="*/ 475284 w 1840974"/>
              <a:gd name="connsiteY8" fmla="*/ 0 h 1840974"/>
              <a:gd name="connsiteX9" fmla="*/ 1365690 w 1840974"/>
              <a:gd name="connsiteY9" fmla="*/ 0 h 1840974"/>
              <a:gd name="connsiteX10" fmla="*/ 1840974 w 1840974"/>
              <a:gd name="connsiteY10" fmla="*/ 475284 h 1840974"/>
              <a:gd name="connsiteX11" fmla="*/ 1840974 w 1840974"/>
              <a:gd name="connsiteY11" fmla="*/ 1365690 h 1840974"/>
              <a:gd name="connsiteX12" fmla="*/ 1365690 w 1840974"/>
              <a:gd name="connsiteY12" fmla="*/ 1840974 h 1840974"/>
              <a:gd name="connsiteX13" fmla="*/ 475284 w 1840974"/>
              <a:gd name="connsiteY13" fmla="*/ 1840974 h 1840974"/>
              <a:gd name="connsiteX14" fmla="*/ 0 w 1840974"/>
              <a:gd name="connsiteY14" fmla="*/ 1365690 h 1840974"/>
              <a:gd name="connsiteX15" fmla="*/ 0 w 1840974"/>
              <a:gd name="connsiteY15" fmla="*/ 475284 h 1840974"/>
              <a:gd name="connsiteX16" fmla="*/ 475284 w 1840974"/>
              <a:gd name="connsiteY16" fmla="*/ 0 h 18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0974" h="1840974">
                <a:moveTo>
                  <a:pt x="671015" y="447374"/>
                </a:moveTo>
                <a:cubicBezTo>
                  <a:pt x="547501" y="447374"/>
                  <a:pt x="447374" y="547501"/>
                  <a:pt x="447374" y="671015"/>
                </a:cubicBezTo>
                <a:lnTo>
                  <a:pt x="447374" y="1169960"/>
                </a:lnTo>
                <a:cubicBezTo>
                  <a:pt x="447374" y="1293474"/>
                  <a:pt x="547501" y="1393601"/>
                  <a:pt x="671015" y="1393601"/>
                </a:cubicBezTo>
                <a:lnTo>
                  <a:pt x="1169960" y="1393601"/>
                </a:lnTo>
                <a:cubicBezTo>
                  <a:pt x="1293474" y="1393601"/>
                  <a:pt x="1393601" y="1293474"/>
                  <a:pt x="1393601" y="1169960"/>
                </a:cubicBezTo>
                <a:lnTo>
                  <a:pt x="1393601" y="671015"/>
                </a:lnTo>
                <a:cubicBezTo>
                  <a:pt x="1393601" y="547501"/>
                  <a:pt x="1293474" y="447374"/>
                  <a:pt x="1169960" y="447374"/>
                </a:cubicBezTo>
                <a:close/>
                <a:moveTo>
                  <a:pt x="475284" y="0"/>
                </a:moveTo>
                <a:lnTo>
                  <a:pt x="1365690" y="0"/>
                </a:lnTo>
                <a:cubicBezTo>
                  <a:pt x="1628182" y="0"/>
                  <a:pt x="1840974" y="212792"/>
                  <a:pt x="1840974" y="475284"/>
                </a:cubicBezTo>
                <a:lnTo>
                  <a:pt x="1840974" y="1365690"/>
                </a:lnTo>
                <a:cubicBezTo>
                  <a:pt x="1840974" y="1628182"/>
                  <a:pt x="1628182" y="1840974"/>
                  <a:pt x="1365690" y="1840974"/>
                </a:cubicBezTo>
                <a:lnTo>
                  <a:pt x="475284" y="1840974"/>
                </a:lnTo>
                <a:cubicBezTo>
                  <a:pt x="212792" y="1840974"/>
                  <a:pt x="0" y="1628182"/>
                  <a:pt x="0" y="1365690"/>
                </a:cubicBezTo>
                <a:lnTo>
                  <a:pt x="0" y="475284"/>
                </a:lnTo>
                <a:cubicBezTo>
                  <a:pt x="0" y="212792"/>
                  <a:pt x="212792" y="0"/>
                  <a:pt x="475284" y="0"/>
                </a:cubicBezTo>
                <a:close/>
              </a:path>
            </a:pathLst>
          </a:custGeom>
          <a:solidFill>
            <a:srgbClr val="974943">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1" name="Freeform: Shape 76">
            <a:extLst>
              <a:ext uri="{FF2B5EF4-FFF2-40B4-BE49-F238E27FC236}">
                <a16:creationId xmlns:a16="http://schemas.microsoft.com/office/drawing/2014/main" id="{BDB37E69-2CE4-8D22-2933-1ABE45A5CBAE}"/>
              </a:ext>
            </a:extLst>
          </p:cNvPr>
          <p:cNvSpPr/>
          <p:nvPr/>
        </p:nvSpPr>
        <p:spPr>
          <a:xfrm>
            <a:off x="4788562" y="4054173"/>
            <a:ext cx="1669942" cy="1669940"/>
          </a:xfrm>
          <a:custGeom>
            <a:avLst/>
            <a:gdLst>
              <a:gd name="connsiteX0" fmla="*/ 671015 w 1840974"/>
              <a:gd name="connsiteY0" fmla="*/ 447374 h 1840974"/>
              <a:gd name="connsiteX1" fmla="*/ 447374 w 1840974"/>
              <a:gd name="connsiteY1" fmla="*/ 671015 h 1840974"/>
              <a:gd name="connsiteX2" fmla="*/ 447374 w 1840974"/>
              <a:gd name="connsiteY2" fmla="*/ 1169960 h 1840974"/>
              <a:gd name="connsiteX3" fmla="*/ 671015 w 1840974"/>
              <a:gd name="connsiteY3" fmla="*/ 1393601 h 1840974"/>
              <a:gd name="connsiteX4" fmla="*/ 1169960 w 1840974"/>
              <a:gd name="connsiteY4" fmla="*/ 1393601 h 1840974"/>
              <a:gd name="connsiteX5" fmla="*/ 1393601 w 1840974"/>
              <a:gd name="connsiteY5" fmla="*/ 1169960 h 1840974"/>
              <a:gd name="connsiteX6" fmla="*/ 1393601 w 1840974"/>
              <a:gd name="connsiteY6" fmla="*/ 671015 h 1840974"/>
              <a:gd name="connsiteX7" fmla="*/ 1169960 w 1840974"/>
              <a:gd name="connsiteY7" fmla="*/ 447374 h 1840974"/>
              <a:gd name="connsiteX8" fmla="*/ 475284 w 1840974"/>
              <a:gd name="connsiteY8" fmla="*/ 0 h 1840974"/>
              <a:gd name="connsiteX9" fmla="*/ 1365690 w 1840974"/>
              <a:gd name="connsiteY9" fmla="*/ 0 h 1840974"/>
              <a:gd name="connsiteX10" fmla="*/ 1840974 w 1840974"/>
              <a:gd name="connsiteY10" fmla="*/ 475284 h 1840974"/>
              <a:gd name="connsiteX11" fmla="*/ 1840974 w 1840974"/>
              <a:gd name="connsiteY11" fmla="*/ 1365690 h 1840974"/>
              <a:gd name="connsiteX12" fmla="*/ 1365690 w 1840974"/>
              <a:gd name="connsiteY12" fmla="*/ 1840974 h 1840974"/>
              <a:gd name="connsiteX13" fmla="*/ 475284 w 1840974"/>
              <a:gd name="connsiteY13" fmla="*/ 1840974 h 1840974"/>
              <a:gd name="connsiteX14" fmla="*/ 0 w 1840974"/>
              <a:gd name="connsiteY14" fmla="*/ 1365690 h 1840974"/>
              <a:gd name="connsiteX15" fmla="*/ 0 w 1840974"/>
              <a:gd name="connsiteY15" fmla="*/ 475284 h 1840974"/>
              <a:gd name="connsiteX16" fmla="*/ 475284 w 1840974"/>
              <a:gd name="connsiteY16" fmla="*/ 0 h 18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0974" h="1840974">
                <a:moveTo>
                  <a:pt x="671015" y="447374"/>
                </a:moveTo>
                <a:cubicBezTo>
                  <a:pt x="547501" y="447374"/>
                  <a:pt x="447374" y="547501"/>
                  <a:pt x="447374" y="671015"/>
                </a:cubicBezTo>
                <a:lnTo>
                  <a:pt x="447374" y="1169960"/>
                </a:lnTo>
                <a:cubicBezTo>
                  <a:pt x="447374" y="1293474"/>
                  <a:pt x="547501" y="1393601"/>
                  <a:pt x="671015" y="1393601"/>
                </a:cubicBezTo>
                <a:lnTo>
                  <a:pt x="1169960" y="1393601"/>
                </a:lnTo>
                <a:cubicBezTo>
                  <a:pt x="1293474" y="1393601"/>
                  <a:pt x="1393601" y="1293474"/>
                  <a:pt x="1393601" y="1169960"/>
                </a:cubicBezTo>
                <a:lnTo>
                  <a:pt x="1393601" y="671015"/>
                </a:lnTo>
                <a:cubicBezTo>
                  <a:pt x="1393601" y="547501"/>
                  <a:pt x="1293474" y="447374"/>
                  <a:pt x="1169960" y="447374"/>
                </a:cubicBezTo>
                <a:close/>
                <a:moveTo>
                  <a:pt x="475284" y="0"/>
                </a:moveTo>
                <a:lnTo>
                  <a:pt x="1365690" y="0"/>
                </a:lnTo>
                <a:cubicBezTo>
                  <a:pt x="1628182" y="0"/>
                  <a:pt x="1840974" y="212792"/>
                  <a:pt x="1840974" y="475284"/>
                </a:cubicBezTo>
                <a:lnTo>
                  <a:pt x="1840974" y="1365690"/>
                </a:lnTo>
                <a:cubicBezTo>
                  <a:pt x="1840974" y="1628182"/>
                  <a:pt x="1628182" y="1840974"/>
                  <a:pt x="1365690" y="1840974"/>
                </a:cubicBezTo>
                <a:lnTo>
                  <a:pt x="475284" y="1840974"/>
                </a:lnTo>
                <a:cubicBezTo>
                  <a:pt x="212792" y="1840974"/>
                  <a:pt x="0" y="1628182"/>
                  <a:pt x="0" y="1365690"/>
                </a:cubicBezTo>
                <a:lnTo>
                  <a:pt x="0" y="475284"/>
                </a:lnTo>
                <a:cubicBezTo>
                  <a:pt x="0" y="212792"/>
                  <a:pt x="212792" y="0"/>
                  <a:pt x="475284" y="0"/>
                </a:cubicBezTo>
                <a:close/>
              </a:path>
            </a:pathLst>
          </a:custGeom>
          <a:solidFill>
            <a:schemeClr val="bg1">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2" name="Freeform: Shape 76">
            <a:extLst>
              <a:ext uri="{FF2B5EF4-FFF2-40B4-BE49-F238E27FC236}">
                <a16:creationId xmlns:a16="http://schemas.microsoft.com/office/drawing/2014/main" id="{EF6DE51F-EAE3-B101-2FCF-DDDC112D41ED}"/>
              </a:ext>
            </a:extLst>
          </p:cNvPr>
          <p:cNvSpPr/>
          <p:nvPr/>
        </p:nvSpPr>
        <p:spPr>
          <a:xfrm>
            <a:off x="4337458" y="1755224"/>
            <a:ext cx="2121046" cy="2121043"/>
          </a:xfrm>
          <a:custGeom>
            <a:avLst/>
            <a:gdLst>
              <a:gd name="connsiteX0" fmla="*/ 671015 w 1840974"/>
              <a:gd name="connsiteY0" fmla="*/ 447374 h 1840974"/>
              <a:gd name="connsiteX1" fmla="*/ 447374 w 1840974"/>
              <a:gd name="connsiteY1" fmla="*/ 671015 h 1840974"/>
              <a:gd name="connsiteX2" fmla="*/ 447374 w 1840974"/>
              <a:gd name="connsiteY2" fmla="*/ 1169960 h 1840974"/>
              <a:gd name="connsiteX3" fmla="*/ 671015 w 1840974"/>
              <a:gd name="connsiteY3" fmla="*/ 1393601 h 1840974"/>
              <a:gd name="connsiteX4" fmla="*/ 1169960 w 1840974"/>
              <a:gd name="connsiteY4" fmla="*/ 1393601 h 1840974"/>
              <a:gd name="connsiteX5" fmla="*/ 1393601 w 1840974"/>
              <a:gd name="connsiteY5" fmla="*/ 1169960 h 1840974"/>
              <a:gd name="connsiteX6" fmla="*/ 1393601 w 1840974"/>
              <a:gd name="connsiteY6" fmla="*/ 671015 h 1840974"/>
              <a:gd name="connsiteX7" fmla="*/ 1169960 w 1840974"/>
              <a:gd name="connsiteY7" fmla="*/ 447374 h 1840974"/>
              <a:gd name="connsiteX8" fmla="*/ 475284 w 1840974"/>
              <a:gd name="connsiteY8" fmla="*/ 0 h 1840974"/>
              <a:gd name="connsiteX9" fmla="*/ 1365690 w 1840974"/>
              <a:gd name="connsiteY9" fmla="*/ 0 h 1840974"/>
              <a:gd name="connsiteX10" fmla="*/ 1840974 w 1840974"/>
              <a:gd name="connsiteY10" fmla="*/ 475284 h 1840974"/>
              <a:gd name="connsiteX11" fmla="*/ 1840974 w 1840974"/>
              <a:gd name="connsiteY11" fmla="*/ 1365690 h 1840974"/>
              <a:gd name="connsiteX12" fmla="*/ 1365690 w 1840974"/>
              <a:gd name="connsiteY12" fmla="*/ 1840974 h 1840974"/>
              <a:gd name="connsiteX13" fmla="*/ 475284 w 1840974"/>
              <a:gd name="connsiteY13" fmla="*/ 1840974 h 1840974"/>
              <a:gd name="connsiteX14" fmla="*/ 0 w 1840974"/>
              <a:gd name="connsiteY14" fmla="*/ 1365690 h 1840974"/>
              <a:gd name="connsiteX15" fmla="*/ 0 w 1840974"/>
              <a:gd name="connsiteY15" fmla="*/ 475284 h 1840974"/>
              <a:gd name="connsiteX16" fmla="*/ 475284 w 1840974"/>
              <a:gd name="connsiteY16" fmla="*/ 0 h 18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0974" h="1840974">
                <a:moveTo>
                  <a:pt x="671015" y="447374"/>
                </a:moveTo>
                <a:cubicBezTo>
                  <a:pt x="547501" y="447374"/>
                  <a:pt x="447374" y="547501"/>
                  <a:pt x="447374" y="671015"/>
                </a:cubicBezTo>
                <a:lnTo>
                  <a:pt x="447374" y="1169960"/>
                </a:lnTo>
                <a:cubicBezTo>
                  <a:pt x="447374" y="1293474"/>
                  <a:pt x="547501" y="1393601"/>
                  <a:pt x="671015" y="1393601"/>
                </a:cubicBezTo>
                <a:lnTo>
                  <a:pt x="1169960" y="1393601"/>
                </a:lnTo>
                <a:cubicBezTo>
                  <a:pt x="1293474" y="1393601"/>
                  <a:pt x="1393601" y="1293474"/>
                  <a:pt x="1393601" y="1169960"/>
                </a:cubicBezTo>
                <a:lnTo>
                  <a:pt x="1393601" y="671015"/>
                </a:lnTo>
                <a:cubicBezTo>
                  <a:pt x="1393601" y="547501"/>
                  <a:pt x="1293474" y="447374"/>
                  <a:pt x="1169960" y="447374"/>
                </a:cubicBezTo>
                <a:close/>
                <a:moveTo>
                  <a:pt x="475284" y="0"/>
                </a:moveTo>
                <a:lnTo>
                  <a:pt x="1365690" y="0"/>
                </a:lnTo>
                <a:cubicBezTo>
                  <a:pt x="1628182" y="0"/>
                  <a:pt x="1840974" y="212792"/>
                  <a:pt x="1840974" y="475284"/>
                </a:cubicBezTo>
                <a:lnTo>
                  <a:pt x="1840974" y="1365690"/>
                </a:lnTo>
                <a:cubicBezTo>
                  <a:pt x="1840974" y="1628182"/>
                  <a:pt x="1628182" y="1840974"/>
                  <a:pt x="1365690" y="1840974"/>
                </a:cubicBezTo>
                <a:lnTo>
                  <a:pt x="475284" y="1840974"/>
                </a:lnTo>
                <a:cubicBezTo>
                  <a:pt x="212792" y="1840974"/>
                  <a:pt x="0" y="1628182"/>
                  <a:pt x="0" y="1365690"/>
                </a:cubicBezTo>
                <a:lnTo>
                  <a:pt x="0" y="475284"/>
                </a:lnTo>
                <a:cubicBezTo>
                  <a:pt x="0" y="212792"/>
                  <a:pt x="212792" y="0"/>
                  <a:pt x="475284" y="0"/>
                </a:cubicBezTo>
                <a:close/>
              </a:path>
            </a:pathLst>
          </a:custGeom>
          <a:solidFill>
            <a:srgbClr val="974943">
              <a:alpha val="862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43" name="Group 132">
            <a:extLst>
              <a:ext uri="{FF2B5EF4-FFF2-40B4-BE49-F238E27FC236}">
                <a16:creationId xmlns:a16="http://schemas.microsoft.com/office/drawing/2014/main" id="{42B68714-1C5D-1739-8E3F-D447ACF109A5}"/>
              </a:ext>
            </a:extLst>
          </p:cNvPr>
          <p:cNvGrpSpPr/>
          <p:nvPr/>
        </p:nvGrpSpPr>
        <p:grpSpPr>
          <a:xfrm>
            <a:off x="1002748" y="2198445"/>
            <a:ext cx="4397819" cy="928249"/>
            <a:chOff x="852889" y="4358920"/>
            <a:chExt cx="8795638" cy="1856497"/>
          </a:xfrm>
        </p:grpSpPr>
        <p:sp>
          <p:nvSpPr>
            <p:cNvPr id="44" name="Rectangle: Rounded Corners 47">
              <a:extLst>
                <a:ext uri="{FF2B5EF4-FFF2-40B4-BE49-F238E27FC236}">
                  <a16:creationId xmlns:a16="http://schemas.microsoft.com/office/drawing/2014/main" id="{25EA5DBB-51A8-A6A3-65D0-80A12244CEF4}"/>
                </a:ext>
              </a:extLst>
            </p:cNvPr>
            <p:cNvSpPr/>
            <p:nvPr/>
          </p:nvSpPr>
          <p:spPr>
            <a:xfrm rot="10800000">
              <a:off x="852889" y="4358920"/>
              <a:ext cx="8795638" cy="1856497"/>
            </a:xfrm>
            <a:prstGeom prst="roundRect">
              <a:avLst>
                <a:gd name="adj" fmla="val 26410"/>
              </a:avLst>
            </a:prstGeom>
            <a:solidFill>
              <a:schemeClr val="bg1"/>
            </a:solidFill>
            <a:ln>
              <a:noFill/>
            </a:ln>
            <a:effectLst>
              <a:outerShdw blurRad="1270000" dist="635000" dir="5400000" sx="77000" sy="77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500">
                <a:solidFill>
                  <a:srgbClr val="FFFFFF"/>
                </a:solidFill>
              </a:endParaRPr>
            </a:p>
          </p:txBody>
        </p:sp>
        <p:sp>
          <p:nvSpPr>
            <p:cNvPr id="45" name="TextBox 55">
              <a:extLst>
                <a:ext uri="{FF2B5EF4-FFF2-40B4-BE49-F238E27FC236}">
                  <a16:creationId xmlns:a16="http://schemas.microsoft.com/office/drawing/2014/main" id="{626006A1-42C3-4D07-071E-FF8824FE6301}"/>
                </a:ext>
              </a:extLst>
            </p:cNvPr>
            <p:cNvSpPr txBox="1"/>
            <p:nvPr/>
          </p:nvSpPr>
          <p:spPr>
            <a:xfrm>
              <a:off x="2017653" y="4559896"/>
              <a:ext cx="6210674" cy="1377555"/>
            </a:xfrm>
            <a:prstGeom prst="rect">
              <a:avLst/>
            </a:prstGeom>
            <a:noFill/>
          </p:spPr>
          <p:txBody>
            <a:bodyPr wrap="square" tIns="0" rtlCol="0" anchor="ctr" anchorCtr="0">
              <a:spAutoFit/>
            </a:bodyPr>
            <a:lstStyle/>
            <a:p>
              <a:pPr defTabSz="457177">
                <a:lnSpc>
                  <a:spcPct val="120000"/>
                </a:lnSpc>
                <a:defRPr/>
              </a:pPr>
              <a:r>
                <a:rPr lang="en-US" kern="0" dirty="0">
                  <a:ea typeface="Open Sans" panose="020B0606030504020204" pitchFamily="34" charset="0"/>
                  <a:cs typeface="Century Gothic"/>
                </a:rPr>
                <a:t>Compliance to annual drill plan</a:t>
              </a:r>
              <a:endParaRPr lang="tr-TR" kern="0" dirty="0">
                <a:ea typeface="Open Sans" panose="020B0606030504020204" pitchFamily="34" charset="0"/>
                <a:cs typeface="Century Gothic"/>
              </a:endParaRPr>
            </a:p>
            <a:p>
              <a:pPr defTabSz="457177">
                <a:lnSpc>
                  <a:spcPct val="120000"/>
                </a:lnSpc>
                <a:defRPr/>
              </a:pPr>
              <a:r>
                <a:rPr lang="tr-TR" kern="0" dirty="0">
                  <a:ea typeface="Open Sans" panose="020B0606030504020204" pitchFamily="34" charset="0"/>
                  <a:cs typeface="Century Gothic"/>
                </a:rPr>
                <a:t>&amp; </a:t>
              </a:r>
              <a:r>
                <a:rPr lang="tr-TR" kern="0" dirty="0" err="1">
                  <a:ea typeface="Open Sans" panose="020B0606030504020204" pitchFamily="34" charset="0"/>
                  <a:cs typeface="Century Gothic"/>
                </a:rPr>
                <a:t>participation</a:t>
              </a:r>
              <a:r>
                <a:rPr lang="en-US" kern="0" dirty="0">
                  <a:ea typeface="Open Sans" panose="020B0606030504020204" pitchFamily="34" charset="0"/>
                  <a:cs typeface="Century Gothic"/>
                </a:rPr>
                <a:t> </a:t>
              </a:r>
            </a:p>
          </p:txBody>
        </p:sp>
      </p:grpSp>
      <p:grpSp>
        <p:nvGrpSpPr>
          <p:cNvPr id="46" name="Group 1">
            <a:extLst>
              <a:ext uri="{FF2B5EF4-FFF2-40B4-BE49-F238E27FC236}">
                <a16:creationId xmlns:a16="http://schemas.microsoft.com/office/drawing/2014/main" id="{98614094-12A5-BA1F-F537-33228AA73DEC}"/>
              </a:ext>
            </a:extLst>
          </p:cNvPr>
          <p:cNvGrpSpPr/>
          <p:nvPr/>
        </p:nvGrpSpPr>
        <p:grpSpPr>
          <a:xfrm>
            <a:off x="1002748" y="4229339"/>
            <a:ext cx="4397819" cy="928249"/>
            <a:chOff x="1090301" y="9271477"/>
            <a:chExt cx="8795638" cy="1856497"/>
          </a:xfrm>
        </p:grpSpPr>
        <p:sp>
          <p:nvSpPr>
            <p:cNvPr id="47" name="Rectangle: Rounded Corners 89">
              <a:extLst>
                <a:ext uri="{FF2B5EF4-FFF2-40B4-BE49-F238E27FC236}">
                  <a16:creationId xmlns:a16="http://schemas.microsoft.com/office/drawing/2014/main" id="{AF4E1CFD-7903-63C0-3981-81329BD2696F}"/>
                </a:ext>
              </a:extLst>
            </p:cNvPr>
            <p:cNvSpPr/>
            <p:nvPr/>
          </p:nvSpPr>
          <p:spPr>
            <a:xfrm rot="10800000">
              <a:off x="1090301" y="9271477"/>
              <a:ext cx="8795638" cy="1856497"/>
            </a:xfrm>
            <a:prstGeom prst="roundRect">
              <a:avLst>
                <a:gd name="adj" fmla="val 26410"/>
              </a:avLst>
            </a:prstGeom>
            <a:solidFill>
              <a:schemeClr val="bg1"/>
            </a:solidFill>
            <a:ln>
              <a:noFill/>
            </a:ln>
            <a:effectLst>
              <a:outerShdw blurRad="1270000" dist="635000" dir="5400000" sx="77000" sy="77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endParaRPr>
            </a:p>
          </p:txBody>
        </p:sp>
        <p:sp>
          <p:nvSpPr>
            <p:cNvPr id="48" name="TextBox 90">
              <a:extLst>
                <a:ext uri="{FF2B5EF4-FFF2-40B4-BE49-F238E27FC236}">
                  <a16:creationId xmlns:a16="http://schemas.microsoft.com/office/drawing/2014/main" id="{B6656400-3C3F-2E37-2C8D-E12EF2451DEB}"/>
                </a:ext>
              </a:extLst>
            </p:cNvPr>
            <p:cNvSpPr txBox="1"/>
            <p:nvPr/>
          </p:nvSpPr>
          <p:spPr>
            <a:xfrm>
              <a:off x="1648899" y="9878325"/>
              <a:ext cx="7656584" cy="712760"/>
            </a:xfrm>
            <a:prstGeom prst="rect">
              <a:avLst/>
            </a:prstGeom>
            <a:noFill/>
          </p:spPr>
          <p:txBody>
            <a:bodyPr wrap="none" tIns="0" rtlCol="0" anchor="ctr" anchorCtr="0">
              <a:spAutoFit/>
            </a:bodyPr>
            <a:lstStyle/>
            <a:p>
              <a:pPr defTabSz="457177">
                <a:lnSpc>
                  <a:spcPct val="120000"/>
                </a:lnSpc>
                <a:defRPr/>
              </a:pPr>
              <a:r>
                <a:rPr lang="en-US" kern="0" dirty="0">
                  <a:solidFill>
                    <a:srgbClr val="424242">
                      <a:lumMod val="50000"/>
                    </a:srgbClr>
                  </a:solidFill>
                  <a:ea typeface="Open Sans" panose="020B0606030504020204" pitchFamily="34" charset="0"/>
                  <a:cs typeface="Century Gothic"/>
                </a:rPr>
                <a:t>The thought of formality and workload</a:t>
              </a:r>
            </a:p>
          </p:txBody>
        </p:sp>
      </p:grpSp>
      <p:grpSp>
        <p:nvGrpSpPr>
          <p:cNvPr id="49" name="Group 137">
            <a:extLst>
              <a:ext uri="{FF2B5EF4-FFF2-40B4-BE49-F238E27FC236}">
                <a16:creationId xmlns:a16="http://schemas.microsoft.com/office/drawing/2014/main" id="{8B1E8E18-5908-F916-113B-0FA6386F3752}"/>
              </a:ext>
            </a:extLst>
          </p:cNvPr>
          <p:cNvGrpSpPr/>
          <p:nvPr/>
        </p:nvGrpSpPr>
        <p:grpSpPr>
          <a:xfrm>
            <a:off x="7705834" y="2198445"/>
            <a:ext cx="4397819" cy="928249"/>
            <a:chOff x="14259061" y="4358920"/>
            <a:chExt cx="8795638" cy="1856497"/>
          </a:xfrm>
        </p:grpSpPr>
        <p:sp>
          <p:nvSpPr>
            <p:cNvPr id="50" name="Rectangle: Rounded Corners 105">
              <a:extLst>
                <a:ext uri="{FF2B5EF4-FFF2-40B4-BE49-F238E27FC236}">
                  <a16:creationId xmlns:a16="http://schemas.microsoft.com/office/drawing/2014/main" id="{68840C9D-B341-63DB-38E8-0D935567F168}"/>
                </a:ext>
              </a:extLst>
            </p:cNvPr>
            <p:cNvSpPr/>
            <p:nvPr/>
          </p:nvSpPr>
          <p:spPr>
            <a:xfrm>
              <a:off x="14259061" y="4358920"/>
              <a:ext cx="8795638" cy="1856497"/>
            </a:xfrm>
            <a:prstGeom prst="roundRect">
              <a:avLst>
                <a:gd name="adj" fmla="val 26410"/>
              </a:avLst>
            </a:prstGeom>
            <a:solidFill>
              <a:schemeClr val="bg1"/>
            </a:solidFill>
            <a:ln>
              <a:noFill/>
            </a:ln>
            <a:effectLst>
              <a:outerShdw blurRad="1270000" dist="635000" dir="5400000" sx="72000" sy="72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endParaRPr>
            </a:p>
          </p:txBody>
        </p:sp>
        <p:sp>
          <p:nvSpPr>
            <p:cNvPr id="51" name="TextBox 108">
              <a:extLst>
                <a:ext uri="{FF2B5EF4-FFF2-40B4-BE49-F238E27FC236}">
                  <a16:creationId xmlns:a16="http://schemas.microsoft.com/office/drawing/2014/main" id="{B6ABB5DB-7D92-C9B8-FFF4-1E1C90062F21}"/>
                </a:ext>
              </a:extLst>
            </p:cNvPr>
            <p:cNvSpPr txBox="1"/>
            <p:nvPr/>
          </p:nvSpPr>
          <p:spPr>
            <a:xfrm>
              <a:off x="14755805" y="4596072"/>
              <a:ext cx="8047716" cy="1377555"/>
            </a:xfrm>
            <a:prstGeom prst="rect">
              <a:avLst/>
            </a:prstGeom>
            <a:noFill/>
          </p:spPr>
          <p:txBody>
            <a:bodyPr wrap="none" tIns="0" rtlCol="0" anchor="ctr" anchorCtr="0">
              <a:spAutoFit/>
            </a:bodyPr>
            <a:lstStyle/>
            <a:p>
              <a:pPr defTabSz="457177">
                <a:lnSpc>
                  <a:spcPct val="120000"/>
                </a:lnSpc>
                <a:defRPr/>
              </a:pPr>
              <a:r>
                <a:rPr lang="en-US" kern="0" dirty="0">
                  <a:solidFill>
                    <a:srgbClr val="424242">
                      <a:lumMod val="50000"/>
                    </a:srgbClr>
                  </a:solidFill>
                  <a:ea typeface="Open Sans" panose="020B0606030504020204" pitchFamily="34" charset="0"/>
                  <a:cs typeface="Century Gothic"/>
                </a:rPr>
                <a:t>Unit’s ownership and</a:t>
              </a:r>
              <a:r>
                <a:rPr lang="tr-TR" kern="0" dirty="0">
                  <a:solidFill>
                    <a:srgbClr val="424242">
                      <a:lumMod val="50000"/>
                    </a:srgbClr>
                  </a:solidFill>
                  <a:ea typeface="Open Sans" panose="020B0606030504020204" pitchFamily="34" charset="0"/>
                  <a:cs typeface="Century Gothic"/>
                </a:rPr>
                <a:t> </a:t>
              </a:r>
              <a:r>
                <a:rPr lang="tr-TR" kern="0" dirty="0" err="1">
                  <a:solidFill>
                    <a:srgbClr val="424242">
                      <a:lumMod val="50000"/>
                    </a:srgbClr>
                  </a:solidFill>
                  <a:ea typeface="Open Sans" panose="020B0606030504020204" pitchFamily="34" charset="0"/>
                  <a:cs typeface="Century Gothic"/>
                </a:rPr>
                <a:t>willingness</a:t>
              </a:r>
              <a:r>
                <a:rPr lang="tr-TR" kern="0" dirty="0">
                  <a:solidFill>
                    <a:srgbClr val="424242">
                      <a:lumMod val="50000"/>
                    </a:srgbClr>
                  </a:solidFill>
                  <a:ea typeface="Open Sans" panose="020B0606030504020204" pitchFamily="34" charset="0"/>
                  <a:cs typeface="Century Gothic"/>
                </a:rPr>
                <a:t> </a:t>
              </a:r>
              <a:r>
                <a:rPr lang="tr-TR" kern="0" dirty="0" err="1">
                  <a:solidFill>
                    <a:srgbClr val="424242">
                      <a:lumMod val="50000"/>
                    </a:srgbClr>
                  </a:solidFill>
                  <a:ea typeface="Open Sans" panose="020B0606030504020204" pitchFamily="34" charset="0"/>
                  <a:cs typeface="Century Gothic"/>
                </a:rPr>
                <a:t>to</a:t>
              </a:r>
              <a:r>
                <a:rPr lang="tr-TR" kern="0" dirty="0">
                  <a:solidFill>
                    <a:srgbClr val="424242">
                      <a:lumMod val="50000"/>
                    </a:srgbClr>
                  </a:solidFill>
                  <a:ea typeface="Open Sans" panose="020B0606030504020204" pitchFamily="34" charset="0"/>
                  <a:cs typeface="Century Gothic"/>
                </a:rPr>
                <a:t> </a:t>
              </a:r>
              <a:r>
                <a:rPr lang="tr-TR" kern="0" dirty="0" err="1">
                  <a:solidFill>
                    <a:srgbClr val="424242">
                      <a:lumMod val="50000"/>
                    </a:srgbClr>
                  </a:solidFill>
                  <a:ea typeface="Open Sans" panose="020B0606030504020204" pitchFamily="34" charset="0"/>
                  <a:cs typeface="Century Gothic"/>
                </a:rPr>
                <a:t>take</a:t>
              </a:r>
              <a:r>
                <a:rPr lang="en-US" kern="0" dirty="0">
                  <a:solidFill>
                    <a:srgbClr val="424242">
                      <a:lumMod val="50000"/>
                    </a:srgbClr>
                  </a:solidFill>
                  <a:ea typeface="Open Sans" panose="020B0606030504020204" pitchFamily="34" charset="0"/>
                  <a:cs typeface="Century Gothic"/>
                </a:rPr>
                <a:t> </a:t>
              </a:r>
              <a:endParaRPr lang="tr-TR" kern="0" dirty="0">
                <a:solidFill>
                  <a:srgbClr val="424242">
                    <a:lumMod val="50000"/>
                  </a:srgbClr>
                </a:solidFill>
                <a:ea typeface="Open Sans" panose="020B0606030504020204" pitchFamily="34" charset="0"/>
                <a:cs typeface="Century Gothic"/>
              </a:endParaRPr>
            </a:p>
            <a:p>
              <a:pPr defTabSz="457177">
                <a:lnSpc>
                  <a:spcPct val="120000"/>
                </a:lnSpc>
                <a:defRPr/>
              </a:pPr>
              <a:r>
                <a:rPr lang="en-US" kern="0" dirty="0">
                  <a:solidFill>
                    <a:srgbClr val="424242">
                      <a:lumMod val="50000"/>
                    </a:srgbClr>
                  </a:solidFill>
                  <a:ea typeface="Open Sans" panose="020B0606030504020204" pitchFamily="34" charset="0"/>
                  <a:cs typeface="Century Gothic"/>
                </a:rPr>
                <a:t>responsibility for drills</a:t>
              </a:r>
              <a:endParaRPr lang="tr-TR" kern="0" dirty="0">
                <a:solidFill>
                  <a:srgbClr val="424242">
                    <a:lumMod val="50000"/>
                  </a:srgbClr>
                </a:solidFill>
                <a:ea typeface="Open Sans" panose="020B0606030504020204" pitchFamily="34" charset="0"/>
                <a:cs typeface="Century Gothic"/>
              </a:endParaRPr>
            </a:p>
          </p:txBody>
        </p:sp>
      </p:grpSp>
      <p:grpSp>
        <p:nvGrpSpPr>
          <p:cNvPr id="52" name="Group 136">
            <a:extLst>
              <a:ext uri="{FF2B5EF4-FFF2-40B4-BE49-F238E27FC236}">
                <a16:creationId xmlns:a16="http://schemas.microsoft.com/office/drawing/2014/main" id="{9FBC967A-9409-B3DF-03A1-5C5269E93689}"/>
              </a:ext>
            </a:extLst>
          </p:cNvPr>
          <p:cNvGrpSpPr/>
          <p:nvPr/>
        </p:nvGrpSpPr>
        <p:grpSpPr>
          <a:xfrm>
            <a:off x="7705834" y="4229339"/>
            <a:ext cx="4468166" cy="928249"/>
            <a:chOff x="14259061" y="8553634"/>
            <a:chExt cx="8936332" cy="1856497"/>
          </a:xfrm>
        </p:grpSpPr>
        <p:sp>
          <p:nvSpPr>
            <p:cNvPr id="53" name="Rectangle: Rounded Corners 114">
              <a:extLst>
                <a:ext uri="{FF2B5EF4-FFF2-40B4-BE49-F238E27FC236}">
                  <a16:creationId xmlns:a16="http://schemas.microsoft.com/office/drawing/2014/main" id="{1108E3BF-C3BC-7B67-BF9C-ED02AE0D4643}"/>
                </a:ext>
              </a:extLst>
            </p:cNvPr>
            <p:cNvSpPr/>
            <p:nvPr/>
          </p:nvSpPr>
          <p:spPr>
            <a:xfrm>
              <a:off x="14259061" y="8553634"/>
              <a:ext cx="8795638" cy="1856497"/>
            </a:xfrm>
            <a:prstGeom prst="roundRect">
              <a:avLst>
                <a:gd name="adj" fmla="val 26410"/>
              </a:avLst>
            </a:prstGeom>
            <a:solidFill>
              <a:schemeClr val="bg1"/>
            </a:solidFill>
            <a:ln>
              <a:noFill/>
            </a:ln>
            <a:effectLst>
              <a:outerShdw blurRad="1270000" dist="635000" dir="5400000" sx="70000" sy="7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endParaRPr>
            </a:p>
          </p:txBody>
        </p:sp>
        <p:sp>
          <p:nvSpPr>
            <p:cNvPr id="62" name="TextBox 115">
              <a:extLst>
                <a:ext uri="{FF2B5EF4-FFF2-40B4-BE49-F238E27FC236}">
                  <a16:creationId xmlns:a16="http://schemas.microsoft.com/office/drawing/2014/main" id="{D6B119CC-40E7-3EEE-0EEA-C0594FC1ED0D}"/>
                </a:ext>
              </a:extLst>
            </p:cNvPr>
            <p:cNvSpPr txBox="1"/>
            <p:nvPr/>
          </p:nvSpPr>
          <p:spPr>
            <a:xfrm>
              <a:off x="14992635" y="8704648"/>
              <a:ext cx="8202758" cy="1377555"/>
            </a:xfrm>
            <a:prstGeom prst="rect">
              <a:avLst/>
            </a:prstGeom>
            <a:noFill/>
          </p:spPr>
          <p:txBody>
            <a:bodyPr wrap="none" tIns="0" rtlCol="0" anchor="ctr" anchorCtr="0">
              <a:spAutoFit/>
            </a:bodyPr>
            <a:lstStyle/>
            <a:p>
              <a:pPr defTabSz="457177">
                <a:lnSpc>
                  <a:spcPct val="120000"/>
                </a:lnSpc>
                <a:defRPr/>
              </a:pPr>
              <a:r>
                <a:rPr lang="en-US" dirty="0">
                  <a:effectLst/>
                  <a:ea typeface="Calibri" panose="020F0502020204030204" pitchFamily="34" charset="0"/>
                  <a:cs typeface="Times New Roman" panose="02020603050405020304" pitchFamily="18" charset="0"/>
                </a:rPr>
                <a:t>Perception of </a:t>
              </a:r>
              <a:r>
                <a:rPr lang="en-US" i="1" dirty="0">
                  <a:effectLst/>
                  <a:ea typeface="Calibri" panose="020F0502020204030204" pitchFamily="34" charset="0"/>
                  <a:cs typeface="Times New Roman" panose="02020603050405020304" pitchFamily="18" charset="0"/>
                </a:rPr>
                <a:t>"this has always been here, </a:t>
              </a:r>
            </a:p>
            <a:p>
              <a:pPr defTabSz="457177">
                <a:lnSpc>
                  <a:spcPct val="120000"/>
                </a:lnSpc>
                <a:defRPr/>
              </a:pPr>
              <a:r>
                <a:rPr lang="en-US" i="1" dirty="0">
                  <a:effectLst/>
                  <a:ea typeface="Calibri" panose="020F0502020204030204" pitchFamily="34" charset="0"/>
                  <a:cs typeface="Times New Roman" panose="02020603050405020304" pitchFamily="18" charset="0"/>
                </a:rPr>
                <a:t>we always do it like this"</a:t>
              </a:r>
              <a:endParaRPr lang="en-US" i="1" kern="0" dirty="0">
                <a:solidFill>
                  <a:srgbClr val="424242">
                    <a:lumMod val="50000"/>
                  </a:srgbClr>
                </a:solidFill>
                <a:ea typeface="Open Sans" panose="020B0606030504020204" pitchFamily="34" charset="0"/>
                <a:cs typeface="Century Gothic"/>
              </a:endParaRPr>
            </a:p>
          </p:txBody>
        </p:sp>
      </p:grpSp>
      <p:grpSp>
        <p:nvGrpSpPr>
          <p:cNvPr id="63" name="Group 23">
            <a:extLst>
              <a:ext uri="{FF2B5EF4-FFF2-40B4-BE49-F238E27FC236}">
                <a16:creationId xmlns:a16="http://schemas.microsoft.com/office/drawing/2014/main" id="{1A9E0D3F-A8F5-3E89-2BEF-8BC1BA92BD0D}"/>
              </a:ext>
            </a:extLst>
          </p:cNvPr>
          <p:cNvGrpSpPr/>
          <p:nvPr/>
        </p:nvGrpSpPr>
        <p:grpSpPr>
          <a:xfrm>
            <a:off x="5152195" y="2414197"/>
            <a:ext cx="496744" cy="496744"/>
            <a:chOff x="3396634" y="7064102"/>
            <a:chExt cx="1388898" cy="1388898"/>
          </a:xfrm>
          <a:solidFill>
            <a:srgbClr val="C00000"/>
          </a:solidFill>
        </p:grpSpPr>
        <p:sp>
          <p:nvSpPr>
            <p:cNvPr id="86" name="Rectangle: Rounded Corners 53">
              <a:extLst>
                <a:ext uri="{FF2B5EF4-FFF2-40B4-BE49-F238E27FC236}">
                  <a16:creationId xmlns:a16="http://schemas.microsoft.com/office/drawing/2014/main" id="{E8DA3C86-D521-E02A-B25A-52998C010077}"/>
                </a:ext>
              </a:extLst>
            </p:cNvPr>
            <p:cNvSpPr/>
            <p:nvPr/>
          </p:nvSpPr>
          <p:spPr>
            <a:xfrm>
              <a:off x="3396634" y="7064102"/>
              <a:ext cx="1388898" cy="1388898"/>
            </a:xfrm>
            <a:prstGeom prst="roundRect">
              <a:avLst>
                <a:gd name="adj" fmla="val 33475"/>
              </a:avLst>
            </a:prstGeom>
            <a:grpFill/>
            <a:ln>
              <a:noFill/>
            </a:ln>
            <a:effectLst>
              <a:outerShdw blurRad="482600" dist="228600" dir="5400000" sx="92000" sy="92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1500">
                <a:solidFill>
                  <a:srgbClr val="FFFFFF"/>
                </a:solidFill>
              </a:endParaRPr>
            </a:p>
          </p:txBody>
        </p:sp>
        <p:sp>
          <p:nvSpPr>
            <p:cNvPr id="87" name="Plus Sign 12">
              <a:extLst>
                <a:ext uri="{FF2B5EF4-FFF2-40B4-BE49-F238E27FC236}">
                  <a16:creationId xmlns:a16="http://schemas.microsoft.com/office/drawing/2014/main" id="{D70F1550-91EA-16CE-CCFA-C1B3185FB9E0}"/>
                </a:ext>
              </a:extLst>
            </p:cNvPr>
            <p:cNvSpPr/>
            <p:nvPr/>
          </p:nvSpPr>
          <p:spPr>
            <a:xfrm>
              <a:off x="3787966" y="7455434"/>
              <a:ext cx="606234" cy="606234"/>
            </a:xfrm>
            <a:prstGeom prst="mathPlus">
              <a:avLst>
                <a:gd name="adj1"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r>
                <a:rPr lang="tr-TR" sz="1500" dirty="0">
                  <a:solidFill>
                    <a:srgbClr val="FFFFFF"/>
                  </a:solidFill>
                </a:rPr>
                <a:t>1</a:t>
              </a:r>
              <a:endParaRPr lang="en-US" sz="1500" dirty="0">
                <a:solidFill>
                  <a:srgbClr val="FFFFFF"/>
                </a:solidFill>
              </a:endParaRPr>
            </a:p>
          </p:txBody>
        </p:sp>
      </p:grpSp>
      <p:grpSp>
        <p:nvGrpSpPr>
          <p:cNvPr id="88" name="Group 91">
            <a:extLst>
              <a:ext uri="{FF2B5EF4-FFF2-40B4-BE49-F238E27FC236}">
                <a16:creationId xmlns:a16="http://schemas.microsoft.com/office/drawing/2014/main" id="{021AFB19-E9FB-511C-C2DC-A4CA704B554B}"/>
              </a:ext>
            </a:extLst>
          </p:cNvPr>
          <p:cNvGrpSpPr/>
          <p:nvPr/>
        </p:nvGrpSpPr>
        <p:grpSpPr>
          <a:xfrm>
            <a:off x="5152195" y="4445091"/>
            <a:ext cx="496744" cy="496744"/>
            <a:chOff x="3396634" y="7064102"/>
            <a:chExt cx="1388898" cy="1388898"/>
          </a:xfrm>
          <a:solidFill>
            <a:srgbClr val="C00000"/>
          </a:solidFill>
        </p:grpSpPr>
        <p:sp>
          <p:nvSpPr>
            <p:cNvPr id="89" name="Rectangle: Rounded Corners 92">
              <a:extLst>
                <a:ext uri="{FF2B5EF4-FFF2-40B4-BE49-F238E27FC236}">
                  <a16:creationId xmlns:a16="http://schemas.microsoft.com/office/drawing/2014/main" id="{686C91EC-CA2C-C10F-625D-F2D1134A626A}"/>
                </a:ext>
              </a:extLst>
            </p:cNvPr>
            <p:cNvSpPr/>
            <p:nvPr/>
          </p:nvSpPr>
          <p:spPr>
            <a:xfrm>
              <a:off x="3396634" y="7064102"/>
              <a:ext cx="1388898" cy="1388898"/>
            </a:xfrm>
            <a:prstGeom prst="roundRect">
              <a:avLst>
                <a:gd name="adj" fmla="val 33475"/>
              </a:avLst>
            </a:prstGeom>
            <a:grpFill/>
            <a:ln>
              <a:noFill/>
            </a:ln>
            <a:effectLst>
              <a:outerShdw blurRad="482600" dist="228600" dir="5400000" sx="92000" sy="92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1500">
                <a:solidFill>
                  <a:srgbClr val="FFFFFF"/>
                </a:solidFill>
              </a:endParaRPr>
            </a:p>
          </p:txBody>
        </p:sp>
        <p:sp>
          <p:nvSpPr>
            <p:cNvPr id="90" name="Plus Sign 94">
              <a:extLst>
                <a:ext uri="{FF2B5EF4-FFF2-40B4-BE49-F238E27FC236}">
                  <a16:creationId xmlns:a16="http://schemas.microsoft.com/office/drawing/2014/main" id="{302441FE-0059-6C57-C396-D69227C45973}"/>
                </a:ext>
              </a:extLst>
            </p:cNvPr>
            <p:cNvSpPr/>
            <p:nvPr/>
          </p:nvSpPr>
          <p:spPr>
            <a:xfrm>
              <a:off x="3787966" y="7455434"/>
              <a:ext cx="606234" cy="606234"/>
            </a:xfrm>
            <a:prstGeom prst="mathPlus">
              <a:avLst>
                <a:gd name="adj1"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r>
                <a:rPr lang="tr-TR" sz="1500" dirty="0">
                  <a:solidFill>
                    <a:srgbClr val="FFFFFF"/>
                  </a:solidFill>
                </a:rPr>
                <a:t>3</a:t>
              </a:r>
              <a:endParaRPr lang="en-US" sz="1500" dirty="0">
                <a:solidFill>
                  <a:srgbClr val="FFFFFF"/>
                </a:solidFill>
              </a:endParaRPr>
            </a:p>
          </p:txBody>
        </p:sp>
      </p:grpSp>
      <p:grpSp>
        <p:nvGrpSpPr>
          <p:cNvPr id="91" name="Group 109">
            <a:extLst>
              <a:ext uri="{FF2B5EF4-FFF2-40B4-BE49-F238E27FC236}">
                <a16:creationId xmlns:a16="http://schemas.microsoft.com/office/drawing/2014/main" id="{ADC54800-F126-81A2-F116-410B3DA162F0}"/>
              </a:ext>
            </a:extLst>
          </p:cNvPr>
          <p:cNvGrpSpPr/>
          <p:nvPr/>
        </p:nvGrpSpPr>
        <p:grpSpPr>
          <a:xfrm>
            <a:off x="7457462" y="2414197"/>
            <a:ext cx="496744" cy="496744"/>
            <a:chOff x="3396634" y="7064102"/>
            <a:chExt cx="1388898" cy="1388898"/>
          </a:xfrm>
          <a:solidFill>
            <a:srgbClr val="C00000"/>
          </a:solidFill>
        </p:grpSpPr>
        <p:sp>
          <p:nvSpPr>
            <p:cNvPr id="92" name="Rectangle: Rounded Corners 111">
              <a:extLst>
                <a:ext uri="{FF2B5EF4-FFF2-40B4-BE49-F238E27FC236}">
                  <a16:creationId xmlns:a16="http://schemas.microsoft.com/office/drawing/2014/main" id="{0BA24928-2AD3-3746-0767-9061DD765157}"/>
                </a:ext>
              </a:extLst>
            </p:cNvPr>
            <p:cNvSpPr/>
            <p:nvPr/>
          </p:nvSpPr>
          <p:spPr>
            <a:xfrm>
              <a:off x="3396634" y="7064102"/>
              <a:ext cx="1388898" cy="1388898"/>
            </a:xfrm>
            <a:prstGeom prst="roundRect">
              <a:avLst>
                <a:gd name="adj" fmla="val 33475"/>
              </a:avLst>
            </a:prstGeom>
            <a:grpFill/>
            <a:ln>
              <a:noFill/>
            </a:ln>
            <a:effectLst>
              <a:outerShdw blurRad="482600" dist="228600" dir="5400000" sx="92000" sy="92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1500">
                <a:solidFill>
                  <a:srgbClr val="FFFFFF"/>
                </a:solidFill>
              </a:endParaRPr>
            </a:p>
          </p:txBody>
        </p:sp>
        <p:sp>
          <p:nvSpPr>
            <p:cNvPr id="93" name="Plus Sign 112">
              <a:extLst>
                <a:ext uri="{FF2B5EF4-FFF2-40B4-BE49-F238E27FC236}">
                  <a16:creationId xmlns:a16="http://schemas.microsoft.com/office/drawing/2014/main" id="{62761B4D-ED9A-FB59-D665-C350D77AE7EC}"/>
                </a:ext>
              </a:extLst>
            </p:cNvPr>
            <p:cNvSpPr/>
            <p:nvPr/>
          </p:nvSpPr>
          <p:spPr>
            <a:xfrm>
              <a:off x="3787966" y="7455434"/>
              <a:ext cx="606234" cy="606234"/>
            </a:xfrm>
            <a:prstGeom prst="mathPlus">
              <a:avLst>
                <a:gd name="adj1"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r>
                <a:rPr lang="tr-TR" sz="1500" dirty="0">
                  <a:solidFill>
                    <a:srgbClr val="FFFFFF"/>
                  </a:solidFill>
                </a:rPr>
                <a:t>2</a:t>
              </a:r>
              <a:endParaRPr lang="en-US" sz="1500" dirty="0">
                <a:solidFill>
                  <a:srgbClr val="FFFFFF"/>
                </a:solidFill>
              </a:endParaRPr>
            </a:p>
          </p:txBody>
        </p:sp>
      </p:grpSp>
      <p:grpSp>
        <p:nvGrpSpPr>
          <p:cNvPr id="94" name="Group 116">
            <a:extLst>
              <a:ext uri="{FF2B5EF4-FFF2-40B4-BE49-F238E27FC236}">
                <a16:creationId xmlns:a16="http://schemas.microsoft.com/office/drawing/2014/main" id="{EBB55E69-52F9-2483-4C7F-53242FF5C103}"/>
              </a:ext>
            </a:extLst>
          </p:cNvPr>
          <p:cNvGrpSpPr/>
          <p:nvPr/>
        </p:nvGrpSpPr>
        <p:grpSpPr>
          <a:xfrm>
            <a:off x="7457462" y="4445091"/>
            <a:ext cx="496744" cy="496744"/>
            <a:chOff x="3396634" y="7064102"/>
            <a:chExt cx="1388898" cy="1388898"/>
          </a:xfrm>
          <a:solidFill>
            <a:srgbClr val="C00000"/>
          </a:solidFill>
        </p:grpSpPr>
        <p:sp>
          <p:nvSpPr>
            <p:cNvPr id="95" name="Rectangle: Rounded Corners 117">
              <a:extLst>
                <a:ext uri="{FF2B5EF4-FFF2-40B4-BE49-F238E27FC236}">
                  <a16:creationId xmlns:a16="http://schemas.microsoft.com/office/drawing/2014/main" id="{066099D0-2D32-6D4F-3478-77728E05A71D}"/>
                </a:ext>
              </a:extLst>
            </p:cNvPr>
            <p:cNvSpPr/>
            <p:nvPr/>
          </p:nvSpPr>
          <p:spPr>
            <a:xfrm>
              <a:off x="3396634" y="7064102"/>
              <a:ext cx="1388898" cy="1388898"/>
            </a:xfrm>
            <a:prstGeom prst="roundRect">
              <a:avLst>
                <a:gd name="adj" fmla="val 33475"/>
              </a:avLst>
            </a:prstGeom>
            <a:grpFill/>
            <a:ln>
              <a:noFill/>
            </a:ln>
            <a:effectLst>
              <a:outerShdw blurRad="482600" dist="228600" dir="5400000" sx="92000" sy="92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1500">
                <a:solidFill>
                  <a:srgbClr val="FFFFFF"/>
                </a:solidFill>
              </a:endParaRPr>
            </a:p>
          </p:txBody>
        </p:sp>
        <p:sp>
          <p:nvSpPr>
            <p:cNvPr id="96" name="Plus Sign 118">
              <a:extLst>
                <a:ext uri="{FF2B5EF4-FFF2-40B4-BE49-F238E27FC236}">
                  <a16:creationId xmlns:a16="http://schemas.microsoft.com/office/drawing/2014/main" id="{F3283945-DFB1-32B3-198B-BD6C75FD2413}"/>
                </a:ext>
              </a:extLst>
            </p:cNvPr>
            <p:cNvSpPr/>
            <p:nvPr/>
          </p:nvSpPr>
          <p:spPr>
            <a:xfrm>
              <a:off x="3787966" y="7455434"/>
              <a:ext cx="606234" cy="606234"/>
            </a:xfrm>
            <a:prstGeom prst="mathPlus">
              <a:avLst>
                <a:gd name="adj1"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r>
                <a:rPr lang="tr-TR" sz="1500" dirty="0">
                  <a:solidFill>
                    <a:srgbClr val="FFFFFF"/>
                  </a:solidFill>
                </a:rPr>
                <a:t>4</a:t>
              </a:r>
              <a:endParaRPr lang="en-US" sz="1500" dirty="0">
                <a:solidFill>
                  <a:srgbClr val="FFFFFF"/>
                </a:solidFill>
              </a:endParaRPr>
            </a:p>
          </p:txBody>
        </p:sp>
      </p:grpSp>
    </p:spTree>
    <p:extLst>
      <p:ext uri="{BB962C8B-B14F-4D97-AF65-F5344CB8AC3E}">
        <p14:creationId xmlns:p14="http://schemas.microsoft.com/office/powerpoint/2010/main" val="3512473170"/>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5000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3000" fill="hold"/>
                                        <p:tgtEl>
                                          <p:spTgt spid="42"/>
                                        </p:tgtEl>
                                        <p:attrNameLst>
                                          <p:attrName>ppt_x</p:attrName>
                                        </p:attrNameLst>
                                      </p:cBhvr>
                                      <p:tavLst>
                                        <p:tav tm="0">
                                          <p:val>
                                            <p:strVal val="0-#ppt_w/2"/>
                                          </p:val>
                                        </p:tav>
                                        <p:tav tm="100000">
                                          <p:val>
                                            <p:strVal val="#ppt_x"/>
                                          </p:val>
                                        </p:tav>
                                      </p:tavLst>
                                    </p:anim>
                                    <p:anim calcmode="lin" valueType="num">
                                      <p:cBhvr additive="base">
                                        <p:cTn id="8" dur="30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3" decel="50000"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3000" fill="hold"/>
                                        <p:tgtEl>
                                          <p:spTgt spid="39"/>
                                        </p:tgtEl>
                                        <p:attrNameLst>
                                          <p:attrName>ppt_x</p:attrName>
                                        </p:attrNameLst>
                                      </p:cBhvr>
                                      <p:tavLst>
                                        <p:tav tm="0">
                                          <p:val>
                                            <p:strVal val="1+#ppt_w/2"/>
                                          </p:val>
                                        </p:tav>
                                        <p:tav tm="100000">
                                          <p:val>
                                            <p:strVal val="#ppt_x"/>
                                          </p:val>
                                        </p:tav>
                                      </p:tavLst>
                                    </p:anim>
                                    <p:anim calcmode="lin" valueType="num">
                                      <p:cBhvr additive="base">
                                        <p:cTn id="12" dur="30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2" decel="50000"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3000" fill="hold"/>
                                        <p:tgtEl>
                                          <p:spTgt spid="41"/>
                                        </p:tgtEl>
                                        <p:attrNameLst>
                                          <p:attrName>ppt_x</p:attrName>
                                        </p:attrNameLst>
                                      </p:cBhvr>
                                      <p:tavLst>
                                        <p:tav tm="0">
                                          <p:val>
                                            <p:strVal val="0-#ppt_w/2"/>
                                          </p:val>
                                        </p:tav>
                                        <p:tav tm="100000">
                                          <p:val>
                                            <p:strVal val="#ppt_x"/>
                                          </p:val>
                                        </p:tav>
                                      </p:tavLst>
                                    </p:anim>
                                    <p:anim calcmode="lin" valueType="num">
                                      <p:cBhvr additive="base">
                                        <p:cTn id="16" dur="3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6" decel="50000" fill="hold" grpId="0" nodeType="withEffect">
                                  <p:stCondLst>
                                    <p:cond delay="75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3000" fill="hold"/>
                                        <p:tgtEl>
                                          <p:spTgt spid="40"/>
                                        </p:tgtEl>
                                        <p:attrNameLst>
                                          <p:attrName>ppt_x</p:attrName>
                                        </p:attrNameLst>
                                      </p:cBhvr>
                                      <p:tavLst>
                                        <p:tav tm="0">
                                          <p:val>
                                            <p:strVal val="1+#ppt_w/2"/>
                                          </p:val>
                                        </p:tav>
                                        <p:tav tm="100000">
                                          <p:val>
                                            <p:strVal val="#ppt_x"/>
                                          </p:val>
                                        </p:tav>
                                      </p:tavLst>
                                    </p:anim>
                                    <p:anim calcmode="lin" valueType="num">
                                      <p:cBhvr additive="base">
                                        <p:cTn id="20" dur="3000" fill="hold"/>
                                        <p:tgtEl>
                                          <p:spTgt spid="40"/>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3000"/>
                                  </p:stCondLst>
                                  <p:childTnLst>
                                    <p:set>
                                      <p:cBhvr>
                                        <p:cTn id="22" dur="1" fill="hold">
                                          <p:stCondLst>
                                            <p:cond delay="0"/>
                                          </p:stCondLst>
                                        </p:cTn>
                                        <p:tgtEl>
                                          <p:spTgt spid="63"/>
                                        </p:tgtEl>
                                        <p:attrNameLst>
                                          <p:attrName>style.visibility</p:attrName>
                                        </p:attrNameLst>
                                      </p:cBhvr>
                                      <p:to>
                                        <p:strVal val="visible"/>
                                      </p:to>
                                    </p:set>
                                    <p:anim calcmode="lin" valueType="num">
                                      <p:cBhvr>
                                        <p:cTn id="23" dur="1500" fill="hold"/>
                                        <p:tgtEl>
                                          <p:spTgt spid="63"/>
                                        </p:tgtEl>
                                        <p:attrNameLst>
                                          <p:attrName>ppt_w</p:attrName>
                                        </p:attrNameLst>
                                      </p:cBhvr>
                                      <p:tavLst>
                                        <p:tav tm="0">
                                          <p:val>
                                            <p:fltVal val="0"/>
                                          </p:val>
                                        </p:tav>
                                        <p:tav tm="100000">
                                          <p:val>
                                            <p:strVal val="#ppt_w"/>
                                          </p:val>
                                        </p:tav>
                                      </p:tavLst>
                                    </p:anim>
                                    <p:anim calcmode="lin" valueType="num">
                                      <p:cBhvr>
                                        <p:cTn id="24" dur="1500" fill="hold"/>
                                        <p:tgtEl>
                                          <p:spTgt spid="6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3000"/>
                                  </p:stCondLst>
                                  <p:childTnLst>
                                    <p:set>
                                      <p:cBhvr>
                                        <p:cTn id="26" dur="1" fill="hold">
                                          <p:stCondLst>
                                            <p:cond delay="0"/>
                                          </p:stCondLst>
                                        </p:cTn>
                                        <p:tgtEl>
                                          <p:spTgt spid="91"/>
                                        </p:tgtEl>
                                        <p:attrNameLst>
                                          <p:attrName>style.visibility</p:attrName>
                                        </p:attrNameLst>
                                      </p:cBhvr>
                                      <p:to>
                                        <p:strVal val="visible"/>
                                      </p:to>
                                    </p:set>
                                    <p:anim calcmode="lin" valueType="num">
                                      <p:cBhvr>
                                        <p:cTn id="27" dur="1500" fill="hold"/>
                                        <p:tgtEl>
                                          <p:spTgt spid="91"/>
                                        </p:tgtEl>
                                        <p:attrNameLst>
                                          <p:attrName>ppt_w</p:attrName>
                                        </p:attrNameLst>
                                      </p:cBhvr>
                                      <p:tavLst>
                                        <p:tav tm="0">
                                          <p:val>
                                            <p:fltVal val="0"/>
                                          </p:val>
                                        </p:tav>
                                        <p:tav tm="100000">
                                          <p:val>
                                            <p:strVal val="#ppt_w"/>
                                          </p:val>
                                        </p:tav>
                                      </p:tavLst>
                                    </p:anim>
                                    <p:anim calcmode="lin" valueType="num">
                                      <p:cBhvr>
                                        <p:cTn id="28" dur="1500" fill="hold"/>
                                        <p:tgtEl>
                                          <p:spTgt spid="9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30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1500" fill="hold"/>
                                        <p:tgtEl>
                                          <p:spTgt spid="88"/>
                                        </p:tgtEl>
                                        <p:attrNameLst>
                                          <p:attrName>ppt_w</p:attrName>
                                        </p:attrNameLst>
                                      </p:cBhvr>
                                      <p:tavLst>
                                        <p:tav tm="0">
                                          <p:val>
                                            <p:fltVal val="0"/>
                                          </p:val>
                                        </p:tav>
                                        <p:tav tm="100000">
                                          <p:val>
                                            <p:strVal val="#ppt_w"/>
                                          </p:val>
                                        </p:tav>
                                      </p:tavLst>
                                    </p:anim>
                                    <p:anim calcmode="lin" valueType="num">
                                      <p:cBhvr>
                                        <p:cTn id="32" dur="15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3000"/>
                                  </p:stCondLst>
                                  <p:childTnLst>
                                    <p:set>
                                      <p:cBhvr>
                                        <p:cTn id="34" dur="1" fill="hold">
                                          <p:stCondLst>
                                            <p:cond delay="0"/>
                                          </p:stCondLst>
                                        </p:cTn>
                                        <p:tgtEl>
                                          <p:spTgt spid="94"/>
                                        </p:tgtEl>
                                        <p:attrNameLst>
                                          <p:attrName>style.visibility</p:attrName>
                                        </p:attrNameLst>
                                      </p:cBhvr>
                                      <p:to>
                                        <p:strVal val="visible"/>
                                      </p:to>
                                    </p:set>
                                    <p:anim calcmode="lin" valueType="num">
                                      <p:cBhvr>
                                        <p:cTn id="35" dur="1500" fill="hold"/>
                                        <p:tgtEl>
                                          <p:spTgt spid="94"/>
                                        </p:tgtEl>
                                        <p:attrNameLst>
                                          <p:attrName>ppt_w</p:attrName>
                                        </p:attrNameLst>
                                      </p:cBhvr>
                                      <p:tavLst>
                                        <p:tav tm="0">
                                          <p:val>
                                            <p:fltVal val="0"/>
                                          </p:val>
                                        </p:tav>
                                        <p:tav tm="100000">
                                          <p:val>
                                            <p:strVal val="#ppt_w"/>
                                          </p:val>
                                        </p:tav>
                                      </p:tavLst>
                                    </p:anim>
                                    <p:anim calcmode="lin" valueType="num">
                                      <p:cBhvr>
                                        <p:cTn id="36" dur="1500" fill="hold"/>
                                        <p:tgtEl>
                                          <p:spTgt spid="94"/>
                                        </p:tgtEl>
                                        <p:attrNameLst>
                                          <p:attrName>ppt_h</p:attrName>
                                        </p:attrNameLst>
                                      </p:cBhvr>
                                      <p:tavLst>
                                        <p:tav tm="0">
                                          <p:val>
                                            <p:fltVal val="0"/>
                                          </p:val>
                                        </p:tav>
                                        <p:tav tm="100000">
                                          <p:val>
                                            <p:strVal val="#ppt_h"/>
                                          </p:val>
                                        </p:tav>
                                      </p:tavLst>
                                    </p:anim>
                                  </p:childTnLst>
                                </p:cTn>
                              </p:par>
                              <p:par>
                                <p:cTn id="37" presetID="6" presetClass="emph" presetSubtype="0" repeatCount="indefinite" autoRev="1" fill="hold" grpId="1" nodeType="withEffect">
                                  <p:stCondLst>
                                    <p:cond delay="3000"/>
                                  </p:stCondLst>
                                  <p:endCondLst>
                                    <p:cond evt="onNext" delay="0">
                                      <p:tgtEl>
                                        <p:sldTgt/>
                                      </p:tgtEl>
                                    </p:cond>
                                  </p:endCondLst>
                                  <p:childTnLst>
                                    <p:animScale>
                                      <p:cBhvr>
                                        <p:cTn id="38" dur="2000" fill="hold"/>
                                        <p:tgtEl>
                                          <p:spTgt spid="42"/>
                                        </p:tgtEl>
                                      </p:cBhvr>
                                      <p:by x="120000" y="120000"/>
                                    </p:animScale>
                                  </p:childTnLst>
                                </p:cTn>
                              </p:par>
                              <p:par>
                                <p:cTn id="39" presetID="6" presetClass="emph" presetSubtype="0" repeatCount="indefinite" autoRev="1" fill="hold" grpId="1" nodeType="withEffect">
                                  <p:stCondLst>
                                    <p:cond delay="3000"/>
                                  </p:stCondLst>
                                  <p:endCondLst>
                                    <p:cond evt="onNext" delay="0">
                                      <p:tgtEl>
                                        <p:sldTgt/>
                                      </p:tgtEl>
                                    </p:cond>
                                  </p:endCondLst>
                                  <p:childTnLst>
                                    <p:animScale>
                                      <p:cBhvr>
                                        <p:cTn id="40" dur="2000" fill="hold"/>
                                        <p:tgtEl>
                                          <p:spTgt spid="39"/>
                                        </p:tgtEl>
                                      </p:cBhvr>
                                      <p:by x="70000" y="70000"/>
                                    </p:animScale>
                                  </p:childTnLst>
                                </p:cTn>
                              </p:par>
                              <p:par>
                                <p:cTn id="41" presetID="6" presetClass="emph" presetSubtype="0" repeatCount="indefinite" autoRev="1" fill="hold" grpId="1" nodeType="withEffect">
                                  <p:stCondLst>
                                    <p:cond delay="3000"/>
                                  </p:stCondLst>
                                  <p:endCondLst>
                                    <p:cond evt="onNext" delay="0">
                                      <p:tgtEl>
                                        <p:sldTgt/>
                                      </p:tgtEl>
                                    </p:cond>
                                  </p:endCondLst>
                                  <p:childTnLst>
                                    <p:animScale>
                                      <p:cBhvr>
                                        <p:cTn id="42" dur="2000" fill="hold"/>
                                        <p:tgtEl>
                                          <p:spTgt spid="41"/>
                                        </p:tgtEl>
                                      </p:cBhvr>
                                      <p:by x="85000" y="85000"/>
                                    </p:animScale>
                                  </p:childTnLst>
                                </p:cTn>
                              </p:par>
                              <p:par>
                                <p:cTn id="43" presetID="6" presetClass="emph" presetSubtype="0" repeatCount="indefinite" autoRev="1" fill="hold" grpId="1" nodeType="withEffect">
                                  <p:stCondLst>
                                    <p:cond delay="3000"/>
                                  </p:stCondLst>
                                  <p:endCondLst>
                                    <p:cond evt="onNext" delay="0">
                                      <p:tgtEl>
                                        <p:sldTgt/>
                                      </p:tgtEl>
                                    </p:cond>
                                  </p:endCondLst>
                                  <p:childTnLst>
                                    <p:animScale>
                                      <p:cBhvr>
                                        <p:cTn id="44" dur="2000" fill="hold"/>
                                        <p:tgtEl>
                                          <p:spTgt spid="40"/>
                                        </p:tgtEl>
                                      </p:cBhvr>
                                      <p:by x="150000" y="150000"/>
                                    </p:animScale>
                                  </p:childTnLst>
                                </p:cTn>
                              </p:par>
                              <p:par>
                                <p:cTn id="45" presetID="42" presetClass="entr" presetSubtype="0" fill="hold" nodeType="withEffect">
                                  <p:stCondLst>
                                    <p:cond delay="30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30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30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30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52" name="Inhaltsplatzhalter 4">
            <a:extLst>
              <a:ext uri="{FF2B5EF4-FFF2-40B4-BE49-F238E27FC236}">
                <a16:creationId xmlns:a16="http://schemas.microsoft.com/office/drawing/2014/main" id="{3F1126F9-3551-135A-CEA8-13D5B42DEEAC}"/>
              </a:ext>
            </a:extLst>
          </p:cNvPr>
          <p:cNvSpPr txBox="1">
            <a:spLocks/>
          </p:cNvSpPr>
          <p:nvPr/>
        </p:nvSpPr>
        <p:spPr>
          <a:xfrm flipH="1">
            <a:off x="1207547" y="1477486"/>
            <a:ext cx="2516961" cy="101527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1600"/>
              </a:lnSpc>
              <a:buNone/>
              <a:defRPr/>
            </a:pPr>
            <a:r>
              <a:rPr lang="en-US" sz="1200" dirty="0">
                <a:solidFill>
                  <a:srgbClr val="000000">
                    <a:lumMod val="90000"/>
                    <a:lumOff val="10000"/>
                  </a:srgbClr>
                </a:solidFill>
                <a:latin typeface="+mn-lt"/>
              </a:rPr>
              <a:t>The importance, effectiveness, reliability and adequacy of existing preventive and mitigating barriers are evaluated. The potential safety vulnerabilities in the units can be found. </a:t>
            </a:r>
            <a:endParaRPr kumimoji="0" lang="en-US" sz="1200" b="0" i="0" u="none" strike="noStrike" kern="1200" cap="none" spc="0" normalizeH="0" baseline="0" noProof="0" dirty="0">
              <a:ln>
                <a:noFill/>
              </a:ln>
              <a:solidFill>
                <a:srgbClr val="000000">
                  <a:lumMod val="90000"/>
                  <a:lumOff val="10000"/>
                </a:srgbClr>
              </a:solidFill>
              <a:effectLst/>
              <a:uLnTx/>
              <a:uFillTx/>
              <a:latin typeface="+mn-lt"/>
              <a:ea typeface="+mn-ea"/>
              <a:cs typeface="+mn-cs"/>
            </a:endParaRPr>
          </a:p>
        </p:txBody>
      </p:sp>
      <p:sp>
        <p:nvSpPr>
          <p:cNvPr id="53" name="Inhaltsplatzhalter 4">
            <a:extLst>
              <a:ext uri="{FF2B5EF4-FFF2-40B4-BE49-F238E27FC236}">
                <a16:creationId xmlns:a16="http://schemas.microsoft.com/office/drawing/2014/main" id="{6A87D23F-A2F0-9591-376C-EFFE970359FF}"/>
              </a:ext>
            </a:extLst>
          </p:cNvPr>
          <p:cNvSpPr txBox="1">
            <a:spLocks/>
          </p:cNvSpPr>
          <p:nvPr/>
        </p:nvSpPr>
        <p:spPr>
          <a:xfrm flipH="1">
            <a:off x="1043502" y="3287310"/>
            <a:ext cx="2269088" cy="81009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1600"/>
              </a:lnSpc>
              <a:buNone/>
              <a:defRPr/>
            </a:pPr>
            <a:r>
              <a:rPr lang="tr-TR" sz="1200" dirty="0" err="1">
                <a:solidFill>
                  <a:srgbClr val="000000">
                    <a:lumMod val="90000"/>
                    <a:lumOff val="10000"/>
                  </a:srgbClr>
                </a:solidFill>
                <a:latin typeface="+mn-lt"/>
              </a:rPr>
              <a:t>Recommendations</a:t>
            </a:r>
            <a:r>
              <a:rPr lang="tr-TR" sz="1200" dirty="0">
                <a:solidFill>
                  <a:srgbClr val="000000">
                    <a:lumMod val="90000"/>
                    <a:lumOff val="10000"/>
                  </a:srgbClr>
                </a:solidFill>
                <a:latin typeface="+mn-lt"/>
              </a:rPr>
              <a:t> </a:t>
            </a:r>
            <a:r>
              <a:rPr lang="en-US" sz="1200" dirty="0">
                <a:solidFill>
                  <a:srgbClr val="000000">
                    <a:lumMod val="90000"/>
                    <a:lumOff val="10000"/>
                  </a:srgbClr>
                </a:solidFill>
                <a:latin typeface="+mn-lt"/>
              </a:rPr>
              <a:t>that will reveal the effect of these operational tabletop drills on the preventive barrier side are determined. </a:t>
            </a:r>
            <a:endParaRPr kumimoji="0" lang="en-US" sz="1200" b="0" i="0" u="none" strike="noStrike" kern="1200" cap="none" spc="0" normalizeH="0" baseline="0" noProof="0" dirty="0">
              <a:ln>
                <a:noFill/>
              </a:ln>
              <a:solidFill>
                <a:srgbClr val="000000">
                  <a:lumMod val="90000"/>
                  <a:lumOff val="10000"/>
                </a:srgbClr>
              </a:solidFill>
              <a:effectLst/>
              <a:uLnTx/>
              <a:uFillTx/>
              <a:latin typeface="+mn-lt"/>
            </a:endParaRPr>
          </a:p>
        </p:txBody>
      </p:sp>
      <p:sp>
        <p:nvSpPr>
          <p:cNvPr id="54" name="Inhaltsplatzhalter 4">
            <a:extLst>
              <a:ext uri="{FF2B5EF4-FFF2-40B4-BE49-F238E27FC236}">
                <a16:creationId xmlns:a16="http://schemas.microsoft.com/office/drawing/2014/main" id="{3D88A1BE-AFAA-9091-C706-40E9D2080E93}"/>
              </a:ext>
            </a:extLst>
          </p:cNvPr>
          <p:cNvSpPr txBox="1">
            <a:spLocks/>
          </p:cNvSpPr>
          <p:nvPr/>
        </p:nvSpPr>
        <p:spPr>
          <a:xfrm flipH="1">
            <a:off x="1398270" y="5049272"/>
            <a:ext cx="2269089" cy="134870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buNone/>
              <a:defRPr/>
            </a:pPr>
            <a:r>
              <a:rPr lang="tr-TR" sz="1200" dirty="0">
                <a:solidFill>
                  <a:srgbClr val="000000">
                    <a:lumMod val="90000"/>
                    <a:lumOff val="10000"/>
                  </a:srgbClr>
                </a:solidFill>
                <a:latin typeface="+mn-lt"/>
              </a:rPr>
              <a:t>R</a:t>
            </a:r>
            <a:r>
              <a:rPr lang="en-US" sz="1200" dirty="0" err="1">
                <a:solidFill>
                  <a:srgbClr val="000000">
                    <a:lumMod val="90000"/>
                    <a:lumOff val="10000"/>
                  </a:srgbClr>
                </a:solidFill>
                <a:latin typeface="+mn-lt"/>
              </a:rPr>
              <a:t>eactions</a:t>
            </a:r>
            <a:r>
              <a:rPr lang="en-US" sz="1200" dirty="0">
                <a:solidFill>
                  <a:srgbClr val="000000">
                    <a:lumMod val="90000"/>
                    <a:lumOff val="10000"/>
                  </a:srgbClr>
                </a:solidFill>
                <a:latin typeface="+mn-lt"/>
              </a:rPr>
              <a:t> in real events have also improved thanks to these drills</a:t>
            </a:r>
            <a:r>
              <a:rPr lang="tr-TR" sz="1200" dirty="0">
                <a:solidFill>
                  <a:srgbClr val="000000">
                    <a:lumMod val="90000"/>
                    <a:lumOff val="10000"/>
                  </a:srgbClr>
                </a:solidFill>
                <a:latin typeface="+mn-lt"/>
              </a:rPr>
              <a:t>. </a:t>
            </a:r>
            <a:r>
              <a:rPr lang="tr-TR" sz="1200" dirty="0" err="1">
                <a:solidFill>
                  <a:srgbClr val="000000">
                    <a:lumMod val="90000"/>
                    <a:lumOff val="10000"/>
                  </a:srgbClr>
                </a:solidFill>
                <a:latin typeface="+mn-lt"/>
              </a:rPr>
              <a:t>It</a:t>
            </a:r>
            <a:r>
              <a:rPr lang="tr-TR" sz="1200" dirty="0">
                <a:solidFill>
                  <a:srgbClr val="000000">
                    <a:lumMod val="90000"/>
                    <a:lumOff val="10000"/>
                  </a:srgbClr>
                </a:solidFill>
                <a:latin typeface="+mn-lt"/>
              </a:rPr>
              <a:t> </a:t>
            </a:r>
            <a:r>
              <a:rPr lang="en-GB" sz="1200" dirty="0">
                <a:solidFill>
                  <a:srgbClr val="000000">
                    <a:lumMod val="90000"/>
                    <a:lumOff val="10000"/>
                  </a:srgbClr>
                </a:solidFill>
                <a:latin typeface="+mn-lt"/>
              </a:rPr>
              <a:t>builds operational discipline to ensure a quick response in the event of an incident.</a:t>
            </a:r>
            <a:endParaRPr lang="tr-TR" sz="1200" dirty="0">
              <a:solidFill>
                <a:srgbClr val="000000">
                  <a:lumMod val="90000"/>
                  <a:lumOff val="10000"/>
                </a:srgbClr>
              </a:solidFill>
              <a:latin typeface="+mn-lt"/>
            </a:endParaRPr>
          </a:p>
          <a:p>
            <a:pPr marL="0" lvl="0" indent="0" algn="r">
              <a:lnSpc>
                <a:spcPts val="1600"/>
              </a:lnSpc>
              <a:buNone/>
              <a:defRPr/>
            </a:pPr>
            <a:endParaRPr kumimoji="0" lang="en-US" sz="1200" b="0" i="0" u="none" strike="noStrike" kern="1200" cap="none" spc="0" normalizeH="0" baseline="0" noProof="0" dirty="0">
              <a:ln>
                <a:noFill/>
              </a:ln>
              <a:solidFill>
                <a:srgbClr val="000000">
                  <a:lumMod val="90000"/>
                  <a:lumOff val="10000"/>
                </a:srgbClr>
              </a:solidFill>
              <a:effectLst/>
              <a:uLnTx/>
              <a:uFillTx/>
              <a:latin typeface="+mn-lt"/>
            </a:endParaRPr>
          </a:p>
        </p:txBody>
      </p:sp>
      <p:sp>
        <p:nvSpPr>
          <p:cNvPr id="55" name="Oval 54">
            <a:extLst>
              <a:ext uri="{FF2B5EF4-FFF2-40B4-BE49-F238E27FC236}">
                <a16:creationId xmlns:a16="http://schemas.microsoft.com/office/drawing/2014/main" id="{B5454309-2702-6B08-C6AD-68F2A85A1479}"/>
              </a:ext>
            </a:extLst>
          </p:cNvPr>
          <p:cNvSpPr/>
          <p:nvPr/>
        </p:nvSpPr>
        <p:spPr>
          <a:xfrm>
            <a:off x="5125071" y="2154790"/>
            <a:ext cx="2851959" cy="2851959"/>
          </a:xfrm>
          <a:prstGeom prst="ellipse">
            <a:avLst/>
          </a:prstGeom>
          <a:solidFill>
            <a:srgbClr val="F4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Arc 83">
            <a:extLst>
              <a:ext uri="{FF2B5EF4-FFF2-40B4-BE49-F238E27FC236}">
                <a16:creationId xmlns:a16="http://schemas.microsoft.com/office/drawing/2014/main" id="{A2538D90-C39C-B96E-E8F3-07B00390D313}"/>
              </a:ext>
            </a:extLst>
          </p:cNvPr>
          <p:cNvSpPr>
            <a:spLocks noChangeAspect="1"/>
          </p:cNvSpPr>
          <p:nvPr/>
        </p:nvSpPr>
        <p:spPr>
          <a:xfrm>
            <a:off x="4700197" y="1439147"/>
            <a:ext cx="715292" cy="715292"/>
          </a:xfrm>
          <a:prstGeom prst="arc">
            <a:avLst>
              <a:gd name="adj1" fmla="val 5345001"/>
              <a:gd name="adj2" fmla="val 0"/>
            </a:avLst>
          </a:prstGeom>
          <a:ln w="25400" cap="rnd">
            <a:gradFill>
              <a:gsLst>
                <a:gs pos="6000">
                  <a:schemeClr val="accent2"/>
                </a:gs>
                <a:gs pos="86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57" name="Кружок">
            <a:extLst>
              <a:ext uri="{FF2B5EF4-FFF2-40B4-BE49-F238E27FC236}">
                <a16:creationId xmlns:a16="http://schemas.microsoft.com/office/drawing/2014/main" id="{FC3315A0-2352-906B-1703-1899ABE69A59}"/>
              </a:ext>
            </a:extLst>
          </p:cNvPr>
          <p:cNvSpPr/>
          <p:nvPr/>
        </p:nvSpPr>
        <p:spPr>
          <a:xfrm flipH="1">
            <a:off x="4626030" y="1360312"/>
            <a:ext cx="863628" cy="863627"/>
          </a:xfrm>
          <a:prstGeom prst="ellipse">
            <a:avLst/>
          </a:prstGeom>
          <a:noFill/>
          <a:ln w="31750" cap="flat">
            <a:gradFill>
              <a:gsLst>
                <a:gs pos="6000">
                  <a:schemeClr val="accent2"/>
                </a:gs>
                <a:gs pos="86000">
                  <a:schemeClr val="accent1"/>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chemeClr val="bg1">
                  <a:lumMod val="50000"/>
                </a:schemeClr>
              </a:solidFill>
              <a:effectLst/>
              <a:uLnTx/>
              <a:uFillTx/>
              <a:latin typeface="Helvetica Light"/>
              <a:sym typeface="Helvetica Light"/>
            </a:endParaRPr>
          </a:p>
        </p:txBody>
      </p:sp>
      <p:sp>
        <p:nvSpPr>
          <p:cNvPr id="58" name="Кружок">
            <a:extLst>
              <a:ext uri="{FF2B5EF4-FFF2-40B4-BE49-F238E27FC236}">
                <a16:creationId xmlns:a16="http://schemas.microsoft.com/office/drawing/2014/main" id="{AAEA0C78-8BC6-996A-4EB1-4521C15C0D56}"/>
              </a:ext>
            </a:extLst>
          </p:cNvPr>
          <p:cNvSpPr>
            <a:spLocks noChangeAspect="1"/>
          </p:cNvSpPr>
          <p:nvPr/>
        </p:nvSpPr>
        <p:spPr>
          <a:xfrm flipH="1">
            <a:off x="4765969" y="1503594"/>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lang="en-US"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rPr>
              <a:t>1</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59" name="Arc 80">
            <a:extLst>
              <a:ext uri="{FF2B5EF4-FFF2-40B4-BE49-F238E27FC236}">
                <a16:creationId xmlns:a16="http://schemas.microsoft.com/office/drawing/2014/main" id="{749563FC-DEEF-530C-F558-99B0D8C9053A}"/>
              </a:ext>
            </a:extLst>
          </p:cNvPr>
          <p:cNvSpPr>
            <a:spLocks noChangeAspect="1"/>
          </p:cNvSpPr>
          <p:nvPr/>
        </p:nvSpPr>
        <p:spPr>
          <a:xfrm rot="5400000">
            <a:off x="3844940" y="3221538"/>
            <a:ext cx="715292" cy="715292"/>
          </a:xfrm>
          <a:prstGeom prst="arc">
            <a:avLst>
              <a:gd name="adj1" fmla="val 5345001"/>
              <a:gd name="adj2" fmla="val 0"/>
            </a:avLst>
          </a:prstGeom>
          <a:ln w="25400" cap="rnd">
            <a:gradFill>
              <a:gsLst>
                <a:gs pos="6000">
                  <a:schemeClr val="accent2"/>
                </a:gs>
                <a:gs pos="86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60" name="Кружок">
            <a:extLst>
              <a:ext uri="{FF2B5EF4-FFF2-40B4-BE49-F238E27FC236}">
                <a16:creationId xmlns:a16="http://schemas.microsoft.com/office/drawing/2014/main" id="{4934C2E7-495A-02E3-8911-EA369A9488CE}"/>
              </a:ext>
            </a:extLst>
          </p:cNvPr>
          <p:cNvSpPr/>
          <p:nvPr/>
        </p:nvSpPr>
        <p:spPr>
          <a:xfrm rot="5400000" flipH="1">
            <a:off x="3775440" y="3147371"/>
            <a:ext cx="863628" cy="863627"/>
          </a:xfrm>
          <a:prstGeom prst="ellipse">
            <a:avLst/>
          </a:prstGeom>
          <a:noFill/>
          <a:ln w="31750" cap="flat">
            <a:gradFill>
              <a:gsLst>
                <a:gs pos="6000">
                  <a:schemeClr val="accent2"/>
                </a:gs>
                <a:gs pos="86000">
                  <a:schemeClr val="accent1"/>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61" name="Кружок">
            <a:extLst>
              <a:ext uri="{FF2B5EF4-FFF2-40B4-BE49-F238E27FC236}">
                <a16:creationId xmlns:a16="http://schemas.microsoft.com/office/drawing/2014/main" id="{9114FFE5-022C-6F28-FE35-D872741B7678}"/>
              </a:ext>
            </a:extLst>
          </p:cNvPr>
          <p:cNvSpPr>
            <a:spLocks noChangeAspect="1"/>
          </p:cNvSpPr>
          <p:nvPr/>
        </p:nvSpPr>
        <p:spPr>
          <a:xfrm flipH="1">
            <a:off x="3912954" y="3287310"/>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en-US" sz="1500" b="1" dirty="0">
                <a:solidFill>
                  <a:schemeClr val="bg1">
                    <a:lumMod val="50000"/>
                  </a:schemeClr>
                </a:solidFill>
                <a:latin typeface="Century Gothic" panose="020B0502020202020204" pitchFamily="34" charset="0"/>
                <a:sym typeface="Helvetica Light"/>
              </a:rPr>
              <a:t>3</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62" name="Arc 72">
            <a:extLst>
              <a:ext uri="{FF2B5EF4-FFF2-40B4-BE49-F238E27FC236}">
                <a16:creationId xmlns:a16="http://schemas.microsoft.com/office/drawing/2014/main" id="{CA4DEE90-8CCA-1044-D123-A0C5C26AD47F}"/>
              </a:ext>
            </a:extLst>
          </p:cNvPr>
          <p:cNvSpPr>
            <a:spLocks noChangeAspect="1"/>
          </p:cNvSpPr>
          <p:nvPr/>
        </p:nvSpPr>
        <p:spPr>
          <a:xfrm rot="10800000">
            <a:off x="4699738" y="5004477"/>
            <a:ext cx="715292" cy="715292"/>
          </a:xfrm>
          <a:prstGeom prst="arc">
            <a:avLst>
              <a:gd name="adj1" fmla="val 5345001"/>
              <a:gd name="adj2" fmla="val 0"/>
            </a:avLst>
          </a:prstGeom>
          <a:ln w="25400" cap="rnd">
            <a:gradFill>
              <a:gsLst>
                <a:gs pos="6000">
                  <a:schemeClr val="accent2"/>
                </a:gs>
                <a:gs pos="86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63" name="Кружок">
            <a:extLst>
              <a:ext uri="{FF2B5EF4-FFF2-40B4-BE49-F238E27FC236}">
                <a16:creationId xmlns:a16="http://schemas.microsoft.com/office/drawing/2014/main" id="{3AD04E45-35D1-4E65-29FC-B9CDE25552AB}"/>
              </a:ext>
            </a:extLst>
          </p:cNvPr>
          <p:cNvSpPr/>
          <p:nvPr/>
        </p:nvSpPr>
        <p:spPr>
          <a:xfrm rot="10800000" flipH="1">
            <a:off x="4625570" y="4934977"/>
            <a:ext cx="863628" cy="863627"/>
          </a:xfrm>
          <a:prstGeom prst="ellipse">
            <a:avLst/>
          </a:prstGeom>
          <a:noFill/>
          <a:ln w="31750" cap="flat">
            <a:gradFill>
              <a:gsLst>
                <a:gs pos="6000">
                  <a:schemeClr val="accent2"/>
                </a:gs>
                <a:gs pos="86000">
                  <a:schemeClr val="accent1"/>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64" name="Кружок">
            <a:extLst>
              <a:ext uri="{FF2B5EF4-FFF2-40B4-BE49-F238E27FC236}">
                <a16:creationId xmlns:a16="http://schemas.microsoft.com/office/drawing/2014/main" id="{F24AF404-9F7B-5091-7959-537338D4A3DD}"/>
              </a:ext>
            </a:extLst>
          </p:cNvPr>
          <p:cNvSpPr>
            <a:spLocks noChangeAspect="1"/>
          </p:cNvSpPr>
          <p:nvPr/>
        </p:nvSpPr>
        <p:spPr>
          <a:xfrm flipH="1">
            <a:off x="4766427" y="5072491"/>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en-US" sz="1500" b="1" dirty="0">
                <a:solidFill>
                  <a:schemeClr val="bg1">
                    <a:lumMod val="50000"/>
                  </a:schemeClr>
                </a:solidFill>
                <a:latin typeface="Century Gothic" panose="020B0502020202020204" pitchFamily="34" charset="0"/>
                <a:sym typeface="Helvetica Light"/>
              </a:rPr>
              <a:t>5</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grpSp>
        <p:nvGrpSpPr>
          <p:cNvPr id="65" name="Group 3">
            <a:extLst>
              <a:ext uri="{FF2B5EF4-FFF2-40B4-BE49-F238E27FC236}">
                <a16:creationId xmlns:a16="http://schemas.microsoft.com/office/drawing/2014/main" id="{81803FE9-28CC-2550-BDB4-65E7A196F232}"/>
              </a:ext>
            </a:extLst>
          </p:cNvPr>
          <p:cNvGrpSpPr/>
          <p:nvPr/>
        </p:nvGrpSpPr>
        <p:grpSpPr>
          <a:xfrm>
            <a:off x="3952109" y="1520167"/>
            <a:ext cx="1145311" cy="4141082"/>
            <a:chOff x="3444109" y="1365106"/>
            <a:chExt cx="1145311" cy="4141082"/>
          </a:xfrm>
        </p:grpSpPr>
        <p:sp>
          <p:nvSpPr>
            <p:cNvPr id="66" name="Линия">
              <a:extLst>
                <a:ext uri="{FF2B5EF4-FFF2-40B4-BE49-F238E27FC236}">
                  <a16:creationId xmlns:a16="http://schemas.microsoft.com/office/drawing/2014/main" id="{2CC69D3C-63F0-6319-5BD8-911CA89F0994}"/>
                </a:ext>
              </a:extLst>
            </p:cNvPr>
            <p:cNvSpPr/>
            <p:nvPr/>
          </p:nvSpPr>
          <p:spPr>
            <a:xfrm rot="1672650" flipH="1">
              <a:off x="3444109" y="1365106"/>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67" name="Линия">
              <a:extLst>
                <a:ext uri="{FF2B5EF4-FFF2-40B4-BE49-F238E27FC236}">
                  <a16:creationId xmlns:a16="http://schemas.microsoft.com/office/drawing/2014/main" id="{6302677D-54E8-73DF-6A10-ECA6BA737A87}"/>
                </a:ext>
              </a:extLst>
            </p:cNvPr>
            <p:cNvSpPr/>
            <p:nvPr/>
          </p:nvSpPr>
          <p:spPr>
            <a:xfrm rot="19902428" flipH="1">
              <a:off x="3450406" y="3739237"/>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68" name="Линия">
              <a:extLst>
                <a:ext uri="{FF2B5EF4-FFF2-40B4-BE49-F238E27FC236}">
                  <a16:creationId xmlns:a16="http://schemas.microsoft.com/office/drawing/2014/main" id="{0484E731-38DD-35B0-E01C-ECB0021D6E26}"/>
                </a:ext>
              </a:extLst>
            </p:cNvPr>
            <p:cNvSpPr/>
            <p:nvPr/>
          </p:nvSpPr>
          <p:spPr>
            <a:xfrm rot="1717534" flipH="1">
              <a:off x="4473252" y="2017451"/>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69" name="Линия">
              <a:extLst>
                <a:ext uri="{FF2B5EF4-FFF2-40B4-BE49-F238E27FC236}">
                  <a16:creationId xmlns:a16="http://schemas.microsoft.com/office/drawing/2014/main" id="{704D100E-64A5-7348-B30F-C7F66C423298}"/>
                </a:ext>
              </a:extLst>
            </p:cNvPr>
            <p:cNvSpPr/>
            <p:nvPr/>
          </p:nvSpPr>
          <p:spPr>
            <a:xfrm rot="19965716" flipH="1">
              <a:off x="4457398" y="3596462"/>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grpSp>
      <p:sp>
        <p:nvSpPr>
          <p:cNvPr id="70" name="Arc 117">
            <a:extLst>
              <a:ext uri="{FF2B5EF4-FFF2-40B4-BE49-F238E27FC236}">
                <a16:creationId xmlns:a16="http://schemas.microsoft.com/office/drawing/2014/main" id="{A829EFE1-893E-8EFF-B98A-85B96FA763DA}"/>
              </a:ext>
            </a:extLst>
          </p:cNvPr>
          <p:cNvSpPr>
            <a:spLocks noChangeAspect="1"/>
          </p:cNvSpPr>
          <p:nvPr/>
        </p:nvSpPr>
        <p:spPr>
          <a:xfrm flipH="1">
            <a:off x="7796925" y="1450017"/>
            <a:ext cx="715292" cy="715292"/>
          </a:xfrm>
          <a:prstGeom prst="arc">
            <a:avLst>
              <a:gd name="adj1" fmla="val 5345001"/>
              <a:gd name="adj2" fmla="val 0"/>
            </a:avLst>
          </a:prstGeom>
          <a:ln w="25400" cap="rnd">
            <a:gradFill>
              <a:gsLst>
                <a:gs pos="97000">
                  <a:schemeClr val="accent1"/>
                </a:gs>
                <a:gs pos="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71" name="Кружок">
            <a:extLst>
              <a:ext uri="{FF2B5EF4-FFF2-40B4-BE49-F238E27FC236}">
                <a16:creationId xmlns:a16="http://schemas.microsoft.com/office/drawing/2014/main" id="{5ADAE20E-48DC-E3DA-4225-7627205787FD}"/>
              </a:ext>
            </a:extLst>
          </p:cNvPr>
          <p:cNvSpPr/>
          <p:nvPr/>
        </p:nvSpPr>
        <p:spPr>
          <a:xfrm>
            <a:off x="7722757" y="1371182"/>
            <a:ext cx="863628" cy="863627"/>
          </a:xfrm>
          <a:prstGeom prst="ellipse">
            <a:avLst/>
          </a:prstGeom>
          <a:noFill/>
          <a:ln w="31750" cap="flat">
            <a:gradFill>
              <a:gsLst>
                <a:gs pos="97000">
                  <a:schemeClr val="accent1"/>
                </a:gs>
                <a:gs pos="0">
                  <a:schemeClr val="accent2"/>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chemeClr val="bg1">
                  <a:lumMod val="50000"/>
                </a:schemeClr>
              </a:solidFill>
              <a:effectLst/>
              <a:uLnTx/>
              <a:uFillTx/>
              <a:latin typeface="Helvetica Light"/>
              <a:sym typeface="Helvetica Light"/>
            </a:endParaRPr>
          </a:p>
        </p:txBody>
      </p:sp>
      <p:sp>
        <p:nvSpPr>
          <p:cNvPr id="72" name="Кружок">
            <a:extLst>
              <a:ext uri="{FF2B5EF4-FFF2-40B4-BE49-F238E27FC236}">
                <a16:creationId xmlns:a16="http://schemas.microsoft.com/office/drawing/2014/main" id="{D63FC693-7288-5844-E392-5656B8BF5DB9}"/>
              </a:ext>
            </a:extLst>
          </p:cNvPr>
          <p:cNvSpPr>
            <a:spLocks noChangeAspect="1"/>
          </p:cNvSpPr>
          <p:nvPr/>
        </p:nvSpPr>
        <p:spPr>
          <a:xfrm>
            <a:off x="7863614" y="1514464"/>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en-US" sz="1500" b="1" dirty="0">
                <a:solidFill>
                  <a:schemeClr val="bg1">
                    <a:lumMod val="50000"/>
                  </a:schemeClr>
                </a:solidFill>
                <a:latin typeface="Century Gothic" panose="020B0502020202020204" pitchFamily="34" charset="0"/>
                <a:sym typeface="Helvetica Light"/>
              </a:rPr>
              <a:t>2</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3" name="Arc 114">
            <a:extLst>
              <a:ext uri="{FF2B5EF4-FFF2-40B4-BE49-F238E27FC236}">
                <a16:creationId xmlns:a16="http://schemas.microsoft.com/office/drawing/2014/main" id="{FF77B3A8-E4B8-A0A9-838B-F1FB090496AE}"/>
              </a:ext>
            </a:extLst>
          </p:cNvPr>
          <p:cNvSpPr>
            <a:spLocks noChangeAspect="1"/>
          </p:cNvSpPr>
          <p:nvPr/>
        </p:nvSpPr>
        <p:spPr>
          <a:xfrm rot="16200000" flipH="1">
            <a:off x="8652182" y="3232408"/>
            <a:ext cx="715292" cy="715292"/>
          </a:xfrm>
          <a:prstGeom prst="arc">
            <a:avLst>
              <a:gd name="adj1" fmla="val 5345001"/>
              <a:gd name="adj2" fmla="val 0"/>
            </a:avLst>
          </a:prstGeom>
          <a:ln w="25400" cap="rnd">
            <a:gradFill>
              <a:gsLst>
                <a:gs pos="97000">
                  <a:schemeClr val="accent1"/>
                </a:gs>
                <a:gs pos="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74" name="Кружок">
            <a:extLst>
              <a:ext uri="{FF2B5EF4-FFF2-40B4-BE49-F238E27FC236}">
                <a16:creationId xmlns:a16="http://schemas.microsoft.com/office/drawing/2014/main" id="{121B3A15-5EDB-A2BE-97C2-A36A94CCD4E4}"/>
              </a:ext>
            </a:extLst>
          </p:cNvPr>
          <p:cNvSpPr/>
          <p:nvPr/>
        </p:nvSpPr>
        <p:spPr>
          <a:xfrm rot="16200000">
            <a:off x="8573347" y="3158241"/>
            <a:ext cx="863628" cy="863627"/>
          </a:xfrm>
          <a:prstGeom prst="ellipse">
            <a:avLst/>
          </a:prstGeom>
          <a:noFill/>
          <a:ln w="31750" cap="flat">
            <a:gradFill>
              <a:gsLst>
                <a:gs pos="97000">
                  <a:schemeClr val="accent1"/>
                </a:gs>
                <a:gs pos="0">
                  <a:schemeClr val="accent2"/>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5" name="Кружок">
            <a:extLst>
              <a:ext uri="{FF2B5EF4-FFF2-40B4-BE49-F238E27FC236}">
                <a16:creationId xmlns:a16="http://schemas.microsoft.com/office/drawing/2014/main" id="{2F2EA3C1-9DB7-31D9-8260-B54E73C16365}"/>
              </a:ext>
            </a:extLst>
          </p:cNvPr>
          <p:cNvSpPr>
            <a:spLocks noChangeAspect="1"/>
          </p:cNvSpPr>
          <p:nvPr/>
        </p:nvSpPr>
        <p:spPr>
          <a:xfrm>
            <a:off x="8716629" y="3298180"/>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en-US" sz="1500" b="1" dirty="0">
                <a:solidFill>
                  <a:schemeClr val="bg1">
                    <a:lumMod val="50000"/>
                  </a:schemeClr>
                </a:solidFill>
                <a:latin typeface="Century Gothic" panose="020B0502020202020204" pitchFamily="34" charset="0"/>
                <a:sym typeface="Helvetica Light"/>
              </a:rPr>
              <a:t>4</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6" name="Arc 111">
            <a:extLst>
              <a:ext uri="{FF2B5EF4-FFF2-40B4-BE49-F238E27FC236}">
                <a16:creationId xmlns:a16="http://schemas.microsoft.com/office/drawing/2014/main" id="{717A6169-55F7-1158-0A33-F3781CFC42ED}"/>
              </a:ext>
            </a:extLst>
          </p:cNvPr>
          <p:cNvSpPr>
            <a:spLocks noChangeAspect="1"/>
          </p:cNvSpPr>
          <p:nvPr/>
        </p:nvSpPr>
        <p:spPr>
          <a:xfrm rot="10800000" flipH="1">
            <a:off x="7797384" y="5015347"/>
            <a:ext cx="715292" cy="715292"/>
          </a:xfrm>
          <a:prstGeom prst="arc">
            <a:avLst>
              <a:gd name="adj1" fmla="val 5345001"/>
              <a:gd name="adj2" fmla="val 0"/>
            </a:avLst>
          </a:prstGeom>
          <a:ln w="25400" cap="rnd">
            <a:gradFill>
              <a:gsLst>
                <a:gs pos="97000">
                  <a:schemeClr val="accent1"/>
                </a:gs>
                <a:gs pos="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77" name="Кружок">
            <a:extLst>
              <a:ext uri="{FF2B5EF4-FFF2-40B4-BE49-F238E27FC236}">
                <a16:creationId xmlns:a16="http://schemas.microsoft.com/office/drawing/2014/main" id="{9399F634-416F-A68B-FC67-5484720E8745}"/>
              </a:ext>
            </a:extLst>
          </p:cNvPr>
          <p:cNvSpPr/>
          <p:nvPr/>
        </p:nvSpPr>
        <p:spPr>
          <a:xfrm rot="10800000">
            <a:off x="7723217" y="4945847"/>
            <a:ext cx="863628" cy="863627"/>
          </a:xfrm>
          <a:prstGeom prst="ellipse">
            <a:avLst/>
          </a:prstGeom>
          <a:noFill/>
          <a:ln w="31750" cap="flat">
            <a:gradFill>
              <a:gsLst>
                <a:gs pos="97000">
                  <a:schemeClr val="accent1"/>
                </a:gs>
                <a:gs pos="0">
                  <a:schemeClr val="accent2"/>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8" name="Кружок">
            <a:extLst>
              <a:ext uri="{FF2B5EF4-FFF2-40B4-BE49-F238E27FC236}">
                <a16:creationId xmlns:a16="http://schemas.microsoft.com/office/drawing/2014/main" id="{E7B67FA5-130A-54BA-E44C-1DE2894803FC}"/>
              </a:ext>
            </a:extLst>
          </p:cNvPr>
          <p:cNvSpPr>
            <a:spLocks noChangeAspect="1"/>
          </p:cNvSpPr>
          <p:nvPr/>
        </p:nvSpPr>
        <p:spPr>
          <a:xfrm>
            <a:off x="7863156" y="5083361"/>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en-US" sz="1500" b="1" dirty="0">
                <a:solidFill>
                  <a:schemeClr val="bg1">
                    <a:lumMod val="50000"/>
                  </a:schemeClr>
                </a:solidFill>
                <a:latin typeface="Century Gothic" panose="020B0502020202020204" pitchFamily="34" charset="0"/>
                <a:sym typeface="Helvetica Light"/>
              </a:rPr>
              <a:t>6</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grpSp>
        <p:nvGrpSpPr>
          <p:cNvPr id="79" name="Group 4">
            <a:extLst>
              <a:ext uri="{FF2B5EF4-FFF2-40B4-BE49-F238E27FC236}">
                <a16:creationId xmlns:a16="http://schemas.microsoft.com/office/drawing/2014/main" id="{49D181E9-6554-A425-BB8C-6C5CBAC65750}"/>
              </a:ext>
            </a:extLst>
          </p:cNvPr>
          <p:cNvGrpSpPr/>
          <p:nvPr/>
        </p:nvGrpSpPr>
        <p:grpSpPr>
          <a:xfrm>
            <a:off x="8114995" y="1531037"/>
            <a:ext cx="1145311" cy="4141082"/>
            <a:chOff x="7606995" y="1375976"/>
            <a:chExt cx="1145311" cy="4141082"/>
          </a:xfrm>
        </p:grpSpPr>
        <p:sp>
          <p:nvSpPr>
            <p:cNvPr id="80" name="Линия">
              <a:extLst>
                <a:ext uri="{FF2B5EF4-FFF2-40B4-BE49-F238E27FC236}">
                  <a16:creationId xmlns:a16="http://schemas.microsoft.com/office/drawing/2014/main" id="{3293D1D3-B818-F899-4243-164AD194C23D}"/>
                </a:ext>
              </a:extLst>
            </p:cNvPr>
            <p:cNvSpPr/>
            <p:nvPr/>
          </p:nvSpPr>
          <p:spPr>
            <a:xfrm rot="19927350">
              <a:off x="8605791" y="1375976"/>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81" name="Линия">
              <a:extLst>
                <a:ext uri="{FF2B5EF4-FFF2-40B4-BE49-F238E27FC236}">
                  <a16:creationId xmlns:a16="http://schemas.microsoft.com/office/drawing/2014/main" id="{79D0F993-C29F-F71E-9D9E-93D99D89F5B7}"/>
                </a:ext>
              </a:extLst>
            </p:cNvPr>
            <p:cNvSpPr/>
            <p:nvPr/>
          </p:nvSpPr>
          <p:spPr>
            <a:xfrm rot="1697572">
              <a:off x="8599494" y="3750107"/>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82" name="Линия">
              <a:extLst>
                <a:ext uri="{FF2B5EF4-FFF2-40B4-BE49-F238E27FC236}">
                  <a16:creationId xmlns:a16="http://schemas.microsoft.com/office/drawing/2014/main" id="{03BF65DC-C604-CCF4-E53B-0FBECFD277A6}"/>
                </a:ext>
              </a:extLst>
            </p:cNvPr>
            <p:cNvSpPr/>
            <p:nvPr/>
          </p:nvSpPr>
          <p:spPr>
            <a:xfrm rot="19882466">
              <a:off x="7606995" y="2028321"/>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83" name="Линия">
              <a:extLst>
                <a:ext uri="{FF2B5EF4-FFF2-40B4-BE49-F238E27FC236}">
                  <a16:creationId xmlns:a16="http://schemas.microsoft.com/office/drawing/2014/main" id="{346F1FC3-24AD-5BEC-6FBB-CC93FC3CF4CA}"/>
                </a:ext>
              </a:extLst>
            </p:cNvPr>
            <p:cNvSpPr/>
            <p:nvPr/>
          </p:nvSpPr>
          <p:spPr>
            <a:xfrm rot="1634284">
              <a:off x="7622849" y="3607332"/>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grpSp>
      <p:sp>
        <p:nvSpPr>
          <p:cNvPr id="84" name="Inhaltsplatzhalter 4">
            <a:extLst>
              <a:ext uri="{FF2B5EF4-FFF2-40B4-BE49-F238E27FC236}">
                <a16:creationId xmlns:a16="http://schemas.microsoft.com/office/drawing/2014/main" id="{26A139E0-8A22-DF54-EC2E-7B0D3FC20C55}"/>
              </a:ext>
            </a:extLst>
          </p:cNvPr>
          <p:cNvSpPr txBox="1">
            <a:spLocks/>
          </p:cNvSpPr>
          <p:nvPr/>
        </p:nvSpPr>
        <p:spPr>
          <a:xfrm flipH="1">
            <a:off x="9557754" y="1477486"/>
            <a:ext cx="2329445" cy="81009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1600"/>
              </a:lnSpc>
              <a:buNone/>
              <a:defRPr/>
            </a:pPr>
            <a:r>
              <a:rPr lang="en-US" sz="1200" dirty="0">
                <a:solidFill>
                  <a:srgbClr val="000000">
                    <a:lumMod val="90000"/>
                    <a:lumOff val="10000"/>
                  </a:srgbClr>
                </a:solidFill>
                <a:latin typeface="+mn-lt"/>
              </a:rPr>
              <a:t>It provides to detect that the original design of preventive barriers is changed without management of change for years ago. </a:t>
            </a:r>
          </a:p>
        </p:txBody>
      </p:sp>
      <p:sp>
        <p:nvSpPr>
          <p:cNvPr id="85" name="Inhaltsplatzhalter 4">
            <a:extLst>
              <a:ext uri="{FF2B5EF4-FFF2-40B4-BE49-F238E27FC236}">
                <a16:creationId xmlns:a16="http://schemas.microsoft.com/office/drawing/2014/main" id="{E47E9DF1-FF15-37D6-A7C4-AD71F961EF5C}"/>
              </a:ext>
            </a:extLst>
          </p:cNvPr>
          <p:cNvSpPr txBox="1">
            <a:spLocks/>
          </p:cNvSpPr>
          <p:nvPr/>
        </p:nvSpPr>
        <p:spPr>
          <a:xfrm flipH="1">
            <a:off x="10032713" y="3289140"/>
            <a:ext cx="2074173" cy="101527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1600"/>
              </a:lnSpc>
              <a:buNone/>
              <a:defRPr/>
            </a:pPr>
            <a:r>
              <a:rPr lang="en-US" sz="1200" dirty="0">
                <a:solidFill>
                  <a:srgbClr val="000000">
                    <a:lumMod val="90000"/>
                    <a:lumOff val="10000"/>
                  </a:srgbClr>
                </a:solidFill>
                <a:latin typeface="+mn-lt"/>
              </a:rPr>
              <a:t>Recommendations can be shared with other units as a good practice. This allows information exchange and dissemination between units.</a:t>
            </a:r>
          </a:p>
        </p:txBody>
      </p:sp>
      <p:sp>
        <p:nvSpPr>
          <p:cNvPr id="86" name="Inhaltsplatzhalter 4">
            <a:extLst>
              <a:ext uri="{FF2B5EF4-FFF2-40B4-BE49-F238E27FC236}">
                <a16:creationId xmlns:a16="http://schemas.microsoft.com/office/drawing/2014/main" id="{BC0A6432-7BEB-3929-B61B-2FBC5E902B62}"/>
              </a:ext>
            </a:extLst>
          </p:cNvPr>
          <p:cNvSpPr txBox="1">
            <a:spLocks/>
          </p:cNvSpPr>
          <p:nvPr/>
        </p:nvSpPr>
        <p:spPr>
          <a:xfrm flipH="1">
            <a:off x="9554026" y="5013151"/>
            <a:ext cx="1895398" cy="122046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1600"/>
              </a:lnSpc>
              <a:buNone/>
              <a:defRPr/>
            </a:pPr>
            <a:r>
              <a:rPr lang="tr-TR" sz="1200" dirty="0" err="1">
                <a:solidFill>
                  <a:srgbClr val="000000">
                    <a:lumMod val="90000"/>
                    <a:lumOff val="10000"/>
                  </a:srgbClr>
                </a:solidFill>
                <a:latin typeface="+mn-lt"/>
              </a:rPr>
              <a:t>It</a:t>
            </a:r>
            <a:r>
              <a:rPr lang="tr-TR" sz="1200" dirty="0">
                <a:solidFill>
                  <a:srgbClr val="000000">
                    <a:lumMod val="90000"/>
                    <a:lumOff val="10000"/>
                  </a:srgbClr>
                </a:solidFill>
                <a:latin typeface="+mn-lt"/>
              </a:rPr>
              <a:t> </a:t>
            </a:r>
            <a:r>
              <a:rPr lang="en-US" sz="1200" dirty="0">
                <a:solidFill>
                  <a:srgbClr val="000000">
                    <a:lumMod val="90000"/>
                    <a:lumOff val="10000"/>
                  </a:srgbClr>
                </a:solidFill>
                <a:latin typeface="+mn-lt"/>
              </a:rPr>
              <a:t>contributes to the increase of the competence of the unit personnel. It also shows the level of competence and determines the need for development. </a:t>
            </a:r>
            <a:endParaRPr kumimoji="0" lang="en-US" sz="1200" b="0" i="0" u="none" strike="noStrike" kern="1200" cap="none" spc="0" normalizeH="0" baseline="0" noProof="0" dirty="0">
              <a:ln>
                <a:noFill/>
              </a:ln>
              <a:solidFill>
                <a:srgbClr val="000000">
                  <a:lumMod val="90000"/>
                  <a:lumOff val="10000"/>
                </a:srgbClr>
              </a:solidFill>
              <a:effectLst/>
              <a:uLnTx/>
              <a:uFillTx/>
              <a:latin typeface="+mn-lt"/>
              <a:ea typeface="+mn-ea"/>
              <a:cs typeface="+mn-cs"/>
            </a:endParaRPr>
          </a:p>
        </p:txBody>
      </p:sp>
      <p:sp>
        <p:nvSpPr>
          <p:cNvPr id="87" name="TextBox 125">
            <a:extLst>
              <a:ext uri="{FF2B5EF4-FFF2-40B4-BE49-F238E27FC236}">
                <a16:creationId xmlns:a16="http://schemas.microsoft.com/office/drawing/2014/main" id="{C119CFC3-88EF-10E3-887D-D616E79D3457}"/>
              </a:ext>
            </a:extLst>
          </p:cNvPr>
          <p:cNvSpPr txBox="1"/>
          <p:nvPr/>
        </p:nvSpPr>
        <p:spPr>
          <a:xfrm>
            <a:off x="5502714" y="3319790"/>
            <a:ext cx="2072517" cy="442172"/>
          </a:xfrm>
          <a:prstGeom prst="rect">
            <a:avLst/>
          </a:prstGeom>
          <a:noFill/>
        </p:spPr>
        <p:txBody>
          <a:bodyPr wrap="square" lIns="0" tIns="0" rIns="0" bIns="0" rtlCol="0">
            <a:spAutoFit/>
          </a:bodyPr>
          <a:lstStyle/>
          <a:p>
            <a:pPr algn="ctr">
              <a:lnSpc>
                <a:spcPts val="3880"/>
              </a:lnSpc>
            </a:pPr>
            <a:r>
              <a:rPr lang="en-US" sz="2400" b="1" dirty="0">
                <a:solidFill>
                  <a:srgbClr val="000000"/>
                </a:solidFill>
                <a:latin typeface="Century Gothic" panose="020B0502020202020204" pitchFamily="34" charset="0"/>
              </a:rPr>
              <a:t>Benefits</a:t>
            </a:r>
          </a:p>
        </p:txBody>
      </p:sp>
      <p:sp>
        <p:nvSpPr>
          <p:cNvPr id="42" name="TextBox 15">
            <a:extLst>
              <a:ext uri="{FF2B5EF4-FFF2-40B4-BE49-F238E27FC236}">
                <a16:creationId xmlns:a16="http://schemas.microsoft.com/office/drawing/2014/main" id="{8403813B-4B4F-94CE-7E7D-24D38F705F72}"/>
              </a:ext>
            </a:extLst>
          </p:cNvPr>
          <p:cNvSpPr txBox="1"/>
          <p:nvPr/>
        </p:nvSpPr>
        <p:spPr>
          <a:xfrm>
            <a:off x="1065357" y="281348"/>
            <a:ext cx="9389939" cy="461665"/>
          </a:xfrm>
          <a:prstGeom prst="rect">
            <a:avLst/>
          </a:prstGeom>
          <a:noFill/>
          <a:ln>
            <a:noFill/>
          </a:ln>
        </p:spPr>
        <p:txBody>
          <a:bodyPr wrap="square" rtlCol="0">
            <a:spAutoFit/>
          </a:bodyPr>
          <a:lstStyle/>
          <a:p>
            <a:r>
              <a:rPr lang="en-US" sz="2400" b="1" dirty="0">
                <a:solidFill>
                  <a:srgbClr val="FF0000"/>
                </a:solidFill>
                <a:cs typeface="Calibri" panose="020F0502020204030204" pitchFamily="34" charset="0"/>
              </a:rPr>
              <a:t>What are </a:t>
            </a:r>
            <a:r>
              <a:rPr lang="tr-TR" sz="2400" b="1" dirty="0" err="1">
                <a:solidFill>
                  <a:srgbClr val="FF0000"/>
                </a:solidFill>
                <a:cs typeface="Calibri" panose="020F0502020204030204" pitchFamily="34" charset="0"/>
              </a:rPr>
              <a:t>Benefits</a:t>
            </a:r>
            <a:r>
              <a:rPr lang="tr-TR" sz="2400" b="1" dirty="0">
                <a:solidFill>
                  <a:srgbClr val="FF0000"/>
                </a:solidFill>
                <a:cs typeface="Calibri" panose="020F0502020204030204" pitchFamily="34" charset="0"/>
              </a:rPr>
              <a:t> of</a:t>
            </a:r>
            <a:r>
              <a:rPr lang="en-US" sz="2400" b="1" dirty="0">
                <a:solidFill>
                  <a:srgbClr val="FF0000"/>
                </a:solidFill>
                <a:cs typeface="Calibri" panose="020F0502020204030204" pitchFamily="34" charset="0"/>
              </a:rPr>
              <a:t> Operational Tabletop Drill?</a:t>
            </a:r>
          </a:p>
        </p:txBody>
      </p:sp>
    </p:spTree>
    <p:extLst>
      <p:ext uri="{BB962C8B-B14F-4D97-AF65-F5344CB8AC3E}">
        <p14:creationId xmlns:p14="http://schemas.microsoft.com/office/powerpoint/2010/main" val="3792031049"/>
      </p:ext>
    </p:extLst>
  </p:cSld>
  <p:clrMapOvr>
    <a:masterClrMapping/>
  </p:clrMapOvr>
  <mc:AlternateContent xmlns:mc="http://schemas.openxmlformats.org/markup-compatibility/2006" xmlns:p14="http://schemas.microsoft.com/office/powerpoint/2010/main">
    <mc:Choice Requires="p14">
      <p:transition spd="slow" p14:dur="2000" advTm="17453"/>
    </mc:Choice>
    <mc:Fallback xmlns="">
      <p:transition spd="slow" advTm="17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2000" fill="hold"/>
                                        <p:tgtEl>
                                          <p:spTgt spid="55"/>
                                        </p:tgtEl>
                                        <p:attrNameLst>
                                          <p:attrName>ppt_w</p:attrName>
                                        </p:attrNameLst>
                                      </p:cBhvr>
                                      <p:tavLst>
                                        <p:tav tm="0">
                                          <p:val>
                                            <p:fltVal val="0"/>
                                          </p:val>
                                        </p:tav>
                                        <p:tav tm="100000">
                                          <p:val>
                                            <p:strVal val="#ppt_w"/>
                                          </p:val>
                                        </p:tav>
                                      </p:tavLst>
                                    </p:anim>
                                    <p:anim calcmode="lin" valueType="num">
                                      <p:cBhvr>
                                        <p:cTn id="8" dur="2000" fill="hold"/>
                                        <p:tgtEl>
                                          <p:spTgt spid="5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childTnLst>
                                </p:cTn>
                              </p:par>
                              <p:par>
                                <p:cTn id="12" presetID="23" presetClass="entr" presetSubtype="16" fill="hold" grpId="0" nodeType="withEffect">
                                  <p:stCondLst>
                                    <p:cond delay="100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fltVal val="0"/>
                                          </p:val>
                                        </p:tav>
                                        <p:tav tm="100000">
                                          <p:val>
                                            <p:strVal val="#ppt_w"/>
                                          </p:val>
                                        </p:tav>
                                      </p:tavLst>
                                    </p:anim>
                                    <p:anim calcmode="lin" valueType="num">
                                      <p:cBhvr>
                                        <p:cTn id="15" dur="1000" fill="hold"/>
                                        <p:tgtEl>
                                          <p:spTgt spid="5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1500"/>
                                  </p:stCondLst>
                                  <p:childTnLst>
                                    <p:set>
                                      <p:cBhvr>
                                        <p:cTn id="17" dur="1" fill="hold">
                                          <p:stCondLst>
                                            <p:cond delay="0"/>
                                          </p:stCondLst>
                                        </p:cTn>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fltVal val="0"/>
                                          </p:val>
                                        </p:tav>
                                        <p:tav tm="100000">
                                          <p:val>
                                            <p:strVal val="#ppt_w"/>
                                          </p:val>
                                        </p:tav>
                                      </p:tavLst>
                                    </p:anim>
                                    <p:anim calcmode="lin" valueType="num">
                                      <p:cBhvr>
                                        <p:cTn id="19" dur="1000" fill="hold"/>
                                        <p:tgtEl>
                                          <p:spTgt spid="60"/>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2000"/>
                                  </p:stCondLst>
                                  <p:childTnLst>
                                    <p:set>
                                      <p:cBhvr>
                                        <p:cTn id="21" dur="1" fill="hold">
                                          <p:stCondLst>
                                            <p:cond delay="0"/>
                                          </p:stCondLst>
                                        </p:cTn>
                                        <p:tgtEl>
                                          <p:spTgt spid="63"/>
                                        </p:tgtEl>
                                        <p:attrNameLst>
                                          <p:attrName>style.visibility</p:attrName>
                                        </p:attrNameLst>
                                      </p:cBhvr>
                                      <p:to>
                                        <p:strVal val="visible"/>
                                      </p:to>
                                    </p:set>
                                    <p:anim calcmode="lin" valueType="num">
                                      <p:cBhvr>
                                        <p:cTn id="22" dur="1000" fill="hold"/>
                                        <p:tgtEl>
                                          <p:spTgt spid="63"/>
                                        </p:tgtEl>
                                        <p:attrNameLst>
                                          <p:attrName>ppt_w</p:attrName>
                                        </p:attrNameLst>
                                      </p:cBhvr>
                                      <p:tavLst>
                                        <p:tav tm="0">
                                          <p:val>
                                            <p:fltVal val="0"/>
                                          </p:val>
                                        </p:tav>
                                        <p:tav tm="100000">
                                          <p:val>
                                            <p:strVal val="#ppt_w"/>
                                          </p:val>
                                        </p:tav>
                                      </p:tavLst>
                                    </p:anim>
                                    <p:anim calcmode="lin" valueType="num">
                                      <p:cBhvr>
                                        <p:cTn id="23" dur="1000" fill="hold"/>
                                        <p:tgtEl>
                                          <p:spTgt spid="63"/>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0"/>
                                  </p:stCondLst>
                                  <p:childTnLst>
                                    <p:set>
                                      <p:cBhvr>
                                        <p:cTn id="25" dur="1" fill="hold">
                                          <p:stCondLst>
                                            <p:cond delay="0"/>
                                          </p:stCondLst>
                                        </p:cTn>
                                        <p:tgtEl>
                                          <p:spTgt spid="71"/>
                                        </p:tgtEl>
                                        <p:attrNameLst>
                                          <p:attrName>style.visibility</p:attrName>
                                        </p:attrNameLst>
                                      </p:cBhvr>
                                      <p:to>
                                        <p:strVal val="visible"/>
                                      </p:to>
                                    </p:set>
                                    <p:anim calcmode="lin" valueType="num">
                                      <p:cBhvr>
                                        <p:cTn id="26" dur="1000" fill="hold"/>
                                        <p:tgtEl>
                                          <p:spTgt spid="71"/>
                                        </p:tgtEl>
                                        <p:attrNameLst>
                                          <p:attrName>ppt_w</p:attrName>
                                        </p:attrNameLst>
                                      </p:cBhvr>
                                      <p:tavLst>
                                        <p:tav tm="0">
                                          <p:val>
                                            <p:fltVal val="0"/>
                                          </p:val>
                                        </p:tav>
                                        <p:tav tm="100000">
                                          <p:val>
                                            <p:strVal val="#ppt_w"/>
                                          </p:val>
                                        </p:tav>
                                      </p:tavLst>
                                    </p:anim>
                                    <p:anim calcmode="lin" valueType="num">
                                      <p:cBhvr>
                                        <p:cTn id="27" dur="1000" fill="hold"/>
                                        <p:tgtEl>
                                          <p:spTgt spid="7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500"/>
                                  </p:stCondLst>
                                  <p:childTnLst>
                                    <p:set>
                                      <p:cBhvr>
                                        <p:cTn id="29" dur="1" fill="hold">
                                          <p:stCondLst>
                                            <p:cond delay="0"/>
                                          </p:stCondLst>
                                        </p:cTn>
                                        <p:tgtEl>
                                          <p:spTgt spid="74"/>
                                        </p:tgtEl>
                                        <p:attrNameLst>
                                          <p:attrName>style.visibility</p:attrName>
                                        </p:attrNameLst>
                                      </p:cBhvr>
                                      <p:to>
                                        <p:strVal val="visible"/>
                                      </p:to>
                                    </p:set>
                                    <p:anim calcmode="lin" valueType="num">
                                      <p:cBhvr>
                                        <p:cTn id="30" dur="1000" fill="hold"/>
                                        <p:tgtEl>
                                          <p:spTgt spid="74"/>
                                        </p:tgtEl>
                                        <p:attrNameLst>
                                          <p:attrName>ppt_w</p:attrName>
                                        </p:attrNameLst>
                                      </p:cBhvr>
                                      <p:tavLst>
                                        <p:tav tm="0">
                                          <p:val>
                                            <p:fltVal val="0"/>
                                          </p:val>
                                        </p:tav>
                                        <p:tav tm="100000">
                                          <p:val>
                                            <p:strVal val="#ppt_w"/>
                                          </p:val>
                                        </p:tav>
                                      </p:tavLst>
                                    </p:anim>
                                    <p:anim calcmode="lin" valueType="num">
                                      <p:cBhvr>
                                        <p:cTn id="31" dur="1000" fill="hold"/>
                                        <p:tgtEl>
                                          <p:spTgt spid="7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100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fltVal val="0"/>
                                          </p:val>
                                        </p:tav>
                                        <p:tav tm="100000">
                                          <p:val>
                                            <p:strVal val="#ppt_w"/>
                                          </p:val>
                                        </p:tav>
                                      </p:tavLst>
                                    </p:anim>
                                    <p:anim calcmode="lin" valueType="num">
                                      <p:cBhvr>
                                        <p:cTn id="35" dur="1000" fill="hold"/>
                                        <p:tgtEl>
                                          <p:spTgt spid="77"/>
                                        </p:tgtEl>
                                        <p:attrNameLst>
                                          <p:attrName>ppt_h</p:attrName>
                                        </p:attrNameLst>
                                      </p:cBhvr>
                                      <p:tavLst>
                                        <p:tav tm="0">
                                          <p:val>
                                            <p:fltVal val="0"/>
                                          </p:val>
                                        </p:tav>
                                        <p:tav tm="100000">
                                          <p:val>
                                            <p:strVal val="#ppt_h"/>
                                          </p:val>
                                        </p:tav>
                                      </p:tavLst>
                                    </p:anim>
                                  </p:childTnLst>
                                </p:cTn>
                              </p:par>
                              <p:par>
                                <p:cTn id="36" presetID="22" presetClass="entr" presetSubtype="1" fill="hold" nodeType="withEffect">
                                  <p:stCondLst>
                                    <p:cond delay="1500"/>
                                  </p:stCondLst>
                                  <p:childTnLst>
                                    <p:set>
                                      <p:cBhvr>
                                        <p:cTn id="37" dur="1" fill="hold">
                                          <p:stCondLst>
                                            <p:cond delay="0"/>
                                          </p:stCondLst>
                                        </p:cTn>
                                        <p:tgtEl>
                                          <p:spTgt spid="65"/>
                                        </p:tgtEl>
                                        <p:attrNameLst>
                                          <p:attrName>style.visibility</p:attrName>
                                        </p:attrNameLst>
                                      </p:cBhvr>
                                      <p:to>
                                        <p:strVal val="visible"/>
                                      </p:to>
                                    </p:set>
                                    <p:animEffect transition="in" filter="wipe(up)">
                                      <p:cBhvr>
                                        <p:cTn id="38" dur="1500"/>
                                        <p:tgtEl>
                                          <p:spTgt spid="65"/>
                                        </p:tgtEl>
                                      </p:cBhvr>
                                    </p:animEffect>
                                  </p:childTnLst>
                                </p:cTn>
                              </p:par>
                              <p:par>
                                <p:cTn id="39" presetID="22" presetClass="entr" presetSubtype="4" fill="hold" nodeType="withEffect">
                                  <p:stCondLst>
                                    <p:cond delay="1500"/>
                                  </p:stCondLst>
                                  <p:childTnLst>
                                    <p:set>
                                      <p:cBhvr>
                                        <p:cTn id="40" dur="1" fill="hold">
                                          <p:stCondLst>
                                            <p:cond delay="0"/>
                                          </p:stCondLst>
                                        </p:cTn>
                                        <p:tgtEl>
                                          <p:spTgt spid="79"/>
                                        </p:tgtEl>
                                        <p:attrNameLst>
                                          <p:attrName>style.visibility</p:attrName>
                                        </p:attrNameLst>
                                      </p:cBhvr>
                                      <p:to>
                                        <p:strVal val="visible"/>
                                      </p:to>
                                    </p:set>
                                    <p:animEffect transition="in" filter="wipe(down)">
                                      <p:cBhvr>
                                        <p:cTn id="41" dur="1500"/>
                                        <p:tgtEl>
                                          <p:spTgt spid="79"/>
                                        </p:tgtEl>
                                      </p:cBhvr>
                                    </p:animEffect>
                                  </p:childTnLst>
                                </p:cTn>
                              </p:par>
                              <p:par>
                                <p:cTn id="42" presetID="12" presetClass="entr" presetSubtype="4" fill="hold" grpId="0" nodeType="withEffect">
                                  <p:stCondLst>
                                    <p:cond delay="300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1000"/>
                                        <p:tgtEl>
                                          <p:spTgt spid="58"/>
                                        </p:tgtEl>
                                        <p:attrNameLst>
                                          <p:attrName>ppt_y</p:attrName>
                                        </p:attrNameLst>
                                      </p:cBhvr>
                                      <p:tavLst>
                                        <p:tav tm="0">
                                          <p:val>
                                            <p:strVal val="#ppt_y+#ppt_h*1.125000"/>
                                          </p:val>
                                        </p:tav>
                                        <p:tav tm="100000">
                                          <p:val>
                                            <p:strVal val="#ppt_y"/>
                                          </p:val>
                                        </p:tav>
                                      </p:tavLst>
                                    </p:anim>
                                    <p:animEffect transition="in" filter="wipe(up)">
                                      <p:cBhvr>
                                        <p:cTn id="45" dur="1000"/>
                                        <p:tgtEl>
                                          <p:spTgt spid="58"/>
                                        </p:tgtEl>
                                      </p:cBhvr>
                                    </p:animEffect>
                                  </p:childTnLst>
                                </p:cTn>
                              </p:par>
                              <p:par>
                                <p:cTn id="46" presetID="12" presetClass="entr" presetSubtype="4" fill="hold" grpId="0" nodeType="withEffect">
                                  <p:stCondLst>
                                    <p:cond delay="3000"/>
                                  </p:stCondLst>
                                  <p:childTnLst>
                                    <p:set>
                                      <p:cBhvr>
                                        <p:cTn id="47" dur="1" fill="hold">
                                          <p:stCondLst>
                                            <p:cond delay="0"/>
                                          </p:stCondLst>
                                        </p:cTn>
                                        <p:tgtEl>
                                          <p:spTgt spid="72"/>
                                        </p:tgtEl>
                                        <p:attrNameLst>
                                          <p:attrName>style.visibility</p:attrName>
                                        </p:attrNameLst>
                                      </p:cBhvr>
                                      <p:to>
                                        <p:strVal val="visible"/>
                                      </p:to>
                                    </p:set>
                                    <p:anim calcmode="lin" valueType="num">
                                      <p:cBhvr additive="base">
                                        <p:cTn id="48" dur="1000"/>
                                        <p:tgtEl>
                                          <p:spTgt spid="72"/>
                                        </p:tgtEl>
                                        <p:attrNameLst>
                                          <p:attrName>ppt_y</p:attrName>
                                        </p:attrNameLst>
                                      </p:cBhvr>
                                      <p:tavLst>
                                        <p:tav tm="0">
                                          <p:val>
                                            <p:strVal val="#ppt_y+#ppt_h*1.125000"/>
                                          </p:val>
                                        </p:tav>
                                        <p:tav tm="100000">
                                          <p:val>
                                            <p:strVal val="#ppt_y"/>
                                          </p:val>
                                        </p:tav>
                                      </p:tavLst>
                                    </p:anim>
                                    <p:animEffect transition="in" filter="wipe(up)">
                                      <p:cBhvr>
                                        <p:cTn id="49" dur="1000"/>
                                        <p:tgtEl>
                                          <p:spTgt spid="72"/>
                                        </p:tgtEl>
                                      </p:cBhvr>
                                    </p:animEffect>
                                  </p:childTnLst>
                                </p:cTn>
                              </p:par>
                              <p:par>
                                <p:cTn id="50" presetID="12" presetClass="entr" presetSubtype="2" fill="hold" grpId="0" nodeType="withEffect">
                                  <p:stCondLst>
                                    <p:cond delay="300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1000"/>
                                        <p:tgtEl>
                                          <p:spTgt spid="61"/>
                                        </p:tgtEl>
                                        <p:attrNameLst>
                                          <p:attrName>ppt_x</p:attrName>
                                        </p:attrNameLst>
                                      </p:cBhvr>
                                      <p:tavLst>
                                        <p:tav tm="0">
                                          <p:val>
                                            <p:strVal val="#ppt_x+#ppt_w*1.125000"/>
                                          </p:val>
                                        </p:tav>
                                        <p:tav tm="100000">
                                          <p:val>
                                            <p:strVal val="#ppt_x"/>
                                          </p:val>
                                        </p:tav>
                                      </p:tavLst>
                                    </p:anim>
                                    <p:animEffect transition="in" filter="wipe(left)">
                                      <p:cBhvr>
                                        <p:cTn id="53" dur="1000"/>
                                        <p:tgtEl>
                                          <p:spTgt spid="61"/>
                                        </p:tgtEl>
                                      </p:cBhvr>
                                    </p:animEffect>
                                  </p:childTnLst>
                                </p:cTn>
                              </p:par>
                              <p:par>
                                <p:cTn id="54" presetID="12" presetClass="entr" presetSubtype="8" fill="hold" grpId="0" nodeType="withEffect">
                                  <p:stCondLst>
                                    <p:cond delay="300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0"/>
                                        <p:tgtEl>
                                          <p:spTgt spid="75"/>
                                        </p:tgtEl>
                                        <p:attrNameLst>
                                          <p:attrName>ppt_x</p:attrName>
                                        </p:attrNameLst>
                                      </p:cBhvr>
                                      <p:tavLst>
                                        <p:tav tm="0">
                                          <p:val>
                                            <p:strVal val="#ppt_x-#ppt_w*1.125000"/>
                                          </p:val>
                                        </p:tav>
                                        <p:tav tm="100000">
                                          <p:val>
                                            <p:strVal val="#ppt_x"/>
                                          </p:val>
                                        </p:tav>
                                      </p:tavLst>
                                    </p:anim>
                                    <p:animEffect transition="in" filter="wipe(right)">
                                      <p:cBhvr>
                                        <p:cTn id="57" dur="1000"/>
                                        <p:tgtEl>
                                          <p:spTgt spid="75"/>
                                        </p:tgtEl>
                                      </p:cBhvr>
                                    </p:animEffect>
                                  </p:childTnLst>
                                </p:cTn>
                              </p:par>
                              <p:par>
                                <p:cTn id="58" presetID="12" presetClass="entr" presetSubtype="1" fill="hold" grpId="0" nodeType="withEffect">
                                  <p:stCondLst>
                                    <p:cond delay="3000"/>
                                  </p:stCondLst>
                                  <p:childTnLst>
                                    <p:set>
                                      <p:cBhvr>
                                        <p:cTn id="59" dur="1" fill="hold">
                                          <p:stCondLst>
                                            <p:cond delay="0"/>
                                          </p:stCondLst>
                                        </p:cTn>
                                        <p:tgtEl>
                                          <p:spTgt spid="64"/>
                                        </p:tgtEl>
                                        <p:attrNameLst>
                                          <p:attrName>style.visibility</p:attrName>
                                        </p:attrNameLst>
                                      </p:cBhvr>
                                      <p:to>
                                        <p:strVal val="visible"/>
                                      </p:to>
                                    </p:set>
                                    <p:anim calcmode="lin" valueType="num">
                                      <p:cBhvr additive="base">
                                        <p:cTn id="60" dur="1000"/>
                                        <p:tgtEl>
                                          <p:spTgt spid="64"/>
                                        </p:tgtEl>
                                        <p:attrNameLst>
                                          <p:attrName>ppt_y</p:attrName>
                                        </p:attrNameLst>
                                      </p:cBhvr>
                                      <p:tavLst>
                                        <p:tav tm="0">
                                          <p:val>
                                            <p:strVal val="#ppt_y-#ppt_h*1.125000"/>
                                          </p:val>
                                        </p:tav>
                                        <p:tav tm="100000">
                                          <p:val>
                                            <p:strVal val="#ppt_y"/>
                                          </p:val>
                                        </p:tav>
                                      </p:tavLst>
                                    </p:anim>
                                    <p:animEffect transition="in" filter="wipe(down)">
                                      <p:cBhvr>
                                        <p:cTn id="61" dur="1000"/>
                                        <p:tgtEl>
                                          <p:spTgt spid="64"/>
                                        </p:tgtEl>
                                      </p:cBhvr>
                                    </p:animEffect>
                                  </p:childTnLst>
                                </p:cTn>
                              </p:par>
                              <p:par>
                                <p:cTn id="62" presetID="12" presetClass="entr" presetSubtype="1" fill="hold" grpId="0" nodeType="withEffect">
                                  <p:stCondLst>
                                    <p:cond delay="300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1000"/>
                                        <p:tgtEl>
                                          <p:spTgt spid="78"/>
                                        </p:tgtEl>
                                        <p:attrNameLst>
                                          <p:attrName>ppt_y</p:attrName>
                                        </p:attrNameLst>
                                      </p:cBhvr>
                                      <p:tavLst>
                                        <p:tav tm="0">
                                          <p:val>
                                            <p:strVal val="#ppt_y-#ppt_h*1.125000"/>
                                          </p:val>
                                        </p:tav>
                                        <p:tav tm="100000">
                                          <p:val>
                                            <p:strVal val="#ppt_y"/>
                                          </p:val>
                                        </p:tav>
                                      </p:tavLst>
                                    </p:anim>
                                    <p:animEffect transition="in" filter="wipe(down)">
                                      <p:cBhvr>
                                        <p:cTn id="65" dur="1000"/>
                                        <p:tgtEl>
                                          <p:spTgt spid="78"/>
                                        </p:tgtEl>
                                      </p:cBhvr>
                                    </p:animEffect>
                                  </p:childTnLst>
                                </p:cTn>
                              </p:par>
                              <p:par>
                                <p:cTn id="66" presetID="10" presetClass="entr" presetSubtype="0" fill="hold" grpId="1" nodeType="withEffect">
                                  <p:stCondLst>
                                    <p:cond delay="250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childTnLst>
                                </p:cTn>
                              </p:par>
                              <p:par>
                                <p:cTn id="69" presetID="8" presetClass="emph" presetSubtype="0" repeatCount="indefinite" fill="hold" grpId="0" nodeType="withEffect">
                                  <p:stCondLst>
                                    <p:cond delay="2500"/>
                                  </p:stCondLst>
                                  <p:endCondLst>
                                    <p:cond evt="onNext" delay="0">
                                      <p:tgtEl>
                                        <p:sldTgt/>
                                      </p:tgtEl>
                                    </p:cond>
                                  </p:endCondLst>
                                  <p:childTnLst>
                                    <p:animRot by="21600000">
                                      <p:cBhvr>
                                        <p:cTn id="70" dur="5000" fill="hold"/>
                                        <p:tgtEl>
                                          <p:spTgt spid="56"/>
                                        </p:tgtEl>
                                        <p:attrNameLst>
                                          <p:attrName>r</p:attrName>
                                        </p:attrNameLst>
                                      </p:cBhvr>
                                    </p:animRot>
                                  </p:childTnLst>
                                </p:cTn>
                              </p:par>
                              <p:par>
                                <p:cTn id="71" presetID="10" presetClass="entr" presetSubtype="0" fill="hold" grpId="1" nodeType="withEffect">
                                  <p:stCondLst>
                                    <p:cond delay="250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childTnLst>
                                </p:cTn>
                              </p:par>
                              <p:par>
                                <p:cTn id="74" presetID="8" presetClass="emph" presetSubtype="0" repeatCount="indefinite" fill="hold" grpId="0" nodeType="withEffect">
                                  <p:stCondLst>
                                    <p:cond delay="2500"/>
                                  </p:stCondLst>
                                  <p:endCondLst>
                                    <p:cond evt="onNext" delay="0">
                                      <p:tgtEl>
                                        <p:sldTgt/>
                                      </p:tgtEl>
                                    </p:cond>
                                  </p:endCondLst>
                                  <p:childTnLst>
                                    <p:animRot by="-21600000">
                                      <p:cBhvr>
                                        <p:cTn id="75" dur="5000" fill="hold"/>
                                        <p:tgtEl>
                                          <p:spTgt spid="70"/>
                                        </p:tgtEl>
                                        <p:attrNameLst>
                                          <p:attrName>r</p:attrName>
                                        </p:attrNameLst>
                                      </p:cBhvr>
                                    </p:animRot>
                                  </p:childTnLst>
                                </p:cTn>
                              </p:par>
                              <p:par>
                                <p:cTn id="76" presetID="10" presetClass="entr" presetSubtype="0" fill="hold" grpId="1" nodeType="withEffect">
                                  <p:stCondLst>
                                    <p:cond delay="250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1000"/>
                                        <p:tgtEl>
                                          <p:spTgt spid="59"/>
                                        </p:tgtEl>
                                      </p:cBhvr>
                                    </p:animEffect>
                                  </p:childTnLst>
                                </p:cTn>
                              </p:par>
                              <p:par>
                                <p:cTn id="79" presetID="8" presetClass="emph" presetSubtype="0" repeatCount="indefinite" fill="hold" grpId="0" nodeType="withEffect">
                                  <p:stCondLst>
                                    <p:cond delay="2500"/>
                                  </p:stCondLst>
                                  <p:endCondLst>
                                    <p:cond evt="onNext" delay="0">
                                      <p:tgtEl>
                                        <p:sldTgt/>
                                      </p:tgtEl>
                                    </p:cond>
                                  </p:endCondLst>
                                  <p:childTnLst>
                                    <p:animRot by="-21600000">
                                      <p:cBhvr>
                                        <p:cTn id="80" dur="5000" fill="hold"/>
                                        <p:tgtEl>
                                          <p:spTgt spid="59"/>
                                        </p:tgtEl>
                                        <p:attrNameLst>
                                          <p:attrName>r</p:attrName>
                                        </p:attrNameLst>
                                      </p:cBhvr>
                                    </p:animRot>
                                  </p:childTnLst>
                                </p:cTn>
                              </p:par>
                              <p:par>
                                <p:cTn id="81" presetID="10" presetClass="entr" presetSubtype="0" fill="hold" grpId="1" nodeType="withEffect">
                                  <p:stCondLst>
                                    <p:cond delay="250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1000"/>
                                        <p:tgtEl>
                                          <p:spTgt spid="73"/>
                                        </p:tgtEl>
                                      </p:cBhvr>
                                    </p:animEffect>
                                  </p:childTnLst>
                                </p:cTn>
                              </p:par>
                              <p:par>
                                <p:cTn id="84" presetID="8" presetClass="emph" presetSubtype="0" repeatCount="indefinite" fill="hold" grpId="0" nodeType="withEffect">
                                  <p:stCondLst>
                                    <p:cond delay="2500"/>
                                  </p:stCondLst>
                                  <p:endCondLst>
                                    <p:cond evt="onNext" delay="0">
                                      <p:tgtEl>
                                        <p:sldTgt/>
                                      </p:tgtEl>
                                    </p:cond>
                                  </p:endCondLst>
                                  <p:childTnLst>
                                    <p:animRot by="21600000">
                                      <p:cBhvr>
                                        <p:cTn id="85" dur="5000" fill="hold"/>
                                        <p:tgtEl>
                                          <p:spTgt spid="73"/>
                                        </p:tgtEl>
                                        <p:attrNameLst>
                                          <p:attrName>r</p:attrName>
                                        </p:attrNameLst>
                                      </p:cBhvr>
                                    </p:animRot>
                                  </p:childTnLst>
                                </p:cTn>
                              </p:par>
                              <p:par>
                                <p:cTn id="86" presetID="10" presetClass="entr" presetSubtype="0" fill="hold" grpId="1" nodeType="withEffect">
                                  <p:stCondLst>
                                    <p:cond delay="250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childTnLst>
                                </p:cTn>
                              </p:par>
                              <p:par>
                                <p:cTn id="89" presetID="8" presetClass="emph" presetSubtype="0" repeatCount="indefinite" fill="hold" grpId="0" nodeType="withEffect">
                                  <p:stCondLst>
                                    <p:cond delay="2500"/>
                                  </p:stCondLst>
                                  <p:endCondLst>
                                    <p:cond evt="onNext" delay="0">
                                      <p:tgtEl>
                                        <p:sldTgt/>
                                      </p:tgtEl>
                                    </p:cond>
                                  </p:endCondLst>
                                  <p:childTnLst>
                                    <p:animRot by="21600000">
                                      <p:cBhvr>
                                        <p:cTn id="90" dur="5000" fill="hold"/>
                                        <p:tgtEl>
                                          <p:spTgt spid="62"/>
                                        </p:tgtEl>
                                        <p:attrNameLst>
                                          <p:attrName>r</p:attrName>
                                        </p:attrNameLst>
                                      </p:cBhvr>
                                    </p:animRot>
                                  </p:childTnLst>
                                </p:cTn>
                              </p:par>
                              <p:par>
                                <p:cTn id="91" presetID="10" presetClass="entr" presetSubtype="0" fill="hold" grpId="1" nodeType="withEffect">
                                  <p:stCondLst>
                                    <p:cond delay="250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000"/>
                                        <p:tgtEl>
                                          <p:spTgt spid="76"/>
                                        </p:tgtEl>
                                      </p:cBhvr>
                                    </p:animEffect>
                                  </p:childTnLst>
                                </p:cTn>
                              </p:par>
                              <p:par>
                                <p:cTn id="94" presetID="8" presetClass="emph" presetSubtype="0" repeatCount="indefinite" fill="hold" grpId="0" nodeType="withEffect">
                                  <p:stCondLst>
                                    <p:cond delay="2500"/>
                                  </p:stCondLst>
                                  <p:endCondLst>
                                    <p:cond evt="onNext" delay="0">
                                      <p:tgtEl>
                                        <p:sldTgt/>
                                      </p:tgtEl>
                                    </p:cond>
                                  </p:endCondLst>
                                  <p:childTnLst>
                                    <p:animRot by="-21600000">
                                      <p:cBhvr>
                                        <p:cTn id="95" dur="5000" fill="hold"/>
                                        <p:tgtEl>
                                          <p:spTgt spid="76"/>
                                        </p:tgtEl>
                                        <p:attrNameLst>
                                          <p:attrName>r</p:attrName>
                                        </p:attrNameLst>
                                      </p:cBhvr>
                                    </p:animRot>
                                  </p:childTnLst>
                                </p:cTn>
                              </p:par>
                              <p:par>
                                <p:cTn id="96" presetID="12" presetClass="entr" presetSubtype="2" fill="hold" grpId="0" nodeType="withEffect">
                                  <p:stCondLst>
                                    <p:cond delay="3500"/>
                                  </p:stCondLst>
                                  <p:childTnLst>
                                    <p:set>
                                      <p:cBhvr>
                                        <p:cTn id="97" dur="1" fill="hold">
                                          <p:stCondLst>
                                            <p:cond delay="0"/>
                                          </p:stCondLst>
                                        </p:cTn>
                                        <p:tgtEl>
                                          <p:spTgt spid="52"/>
                                        </p:tgtEl>
                                        <p:attrNameLst>
                                          <p:attrName>style.visibility</p:attrName>
                                        </p:attrNameLst>
                                      </p:cBhvr>
                                      <p:to>
                                        <p:strVal val="visible"/>
                                      </p:to>
                                    </p:set>
                                    <p:anim calcmode="lin" valueType="num">
                                      <p:cBhvr additive="base">
                                        <p:cTn id="98" dur="1500"/>
                                        <p:tgtEl>
                                          <p:spTgt spid="52"/>
                                        </p:tgtEl>
                                        <p:attrNameLst>
                                          <p:attrName>ppt_x</p:attrName>
                                        </p:attrNameLst>
                                      </p:cBhvr>
                                      <p:tavLst>
                                        <p:tav tm="0">
                                          <p:val>
                                            <p:strVal val="#ppt_x+#ppt_w*1.125000"/>
                                          </p:val>
                                        </p:tav>
                                        <p:tav tm="100000">
                                          <p:val>
                                            <p:strVal val="#ppt_x"/>
                                          </p:val>
                                        </p:tav>
                                      </p:tavLst>
                                    </p:anim>
                                    <p:animEffect transition="in" filter="wipe(left)">
                                      <p:cBhvr>
                                        <p:cTn id="99" dur="1500"/>
                                        <p:tgtEl>
                                          <p:spTgt spid="52"/>
                                        </p:tgtEl>
                                      </p:cBhvr>
                                    </p:animEffect>
                                  </p:childTnLst>
                                </p:cTn>
                              </p:par>
                              <p:par>
                                <p:cTn id="100" presetID="12" presetClass="entr" presetSubtype="2" fill="hold" grpId="0" nodeType="withEffect">
                                  <p:stCondLst>
                                    <p:cond delay="3500"/>
                                  </p:stCondLst>
                                  <p:childTnLst>
                                    <p:set>
                                      <p:cBhvr>
                                        <p:cTn id="101" dur="1" fill="hold">
                                          <p:stCondLst>
                                            <p:cond delay="0"/>
                                          </p:stCondLst>
                                        </p:cTn>
                                        <p:tgtEl>
                                          <p:spTgt spid="53"/>
                                        </p:tgtEl>
                                        <p:attrNameLst>
                                          <p:attrName>style.visibility</p:attrName>
                                        </p:attrNameLst>
                                      </p:cBhvr>
                                      <p:to>
                                        <p:strVal val="visible"/>
                                      </p:to>
                                    </p:set>
                                    <p:anim calcmode="lin" valueType="num">
                                      <p:cBhvr additive="base">
                                        <p:cTn id="102" dur="1500"/>
                                        <p:tgtEl>
                                          <p:spTgt spid="53"/>
                                        </p:tgtEl>
                                        <p:attrNameLst>
                                          <p:attrName>ppt_x</p:attrName>
                                        </p:attrNameLst>
                                      </p:cBhvr>
                                      <p:tavLst>
                                        <p:tav tm="0">
                                          <p:val>
                                            <p:strVal val="#ppt_x+#ppt_w*1.125000"/>
                                          </p:val>
                                        </p:tav>
                                        <p:tav tm="100000">
                                          <p:val>
                                            <p:strVal val="#ppt_x"/>
                                          </p:val>
                                        </p:tav>
                                      </p:tavLst>
                                    </p:anim>
                                    <p:animEffect transition="in" filter="wipe(left)">
                                      <p:cBhvr>
                                        <p:cTn id="103" dur="1500"/>
                                        <p:tgtEl>
                                          <p:spTgt spid="53"/>
                                        </p:tgtEl>
                                      </p:cBhvr>
                                    </p:animEffect>
                                  </p:childTnLst>
                                </p:cTn>
                              </p:par>
                              <p:par>
                                <p:cTn id="104" presetID="12" presetClass="entr" presetSubtype="2" fill="hold" grpId="0" nodeType="withEffect">
                                  <p:stCondLst>
                                    <p:cond delay="350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1500"/>
                                        <p:tgtEl>
                                          <p:spTgt spid="54"/>
                                        </p:tgtEl>
                                        <p:attrNameLst>
                                          <p:attrName>ppt_x</p:attrName>
                                        </p:attrNameLst>
                                      </p:cBhvr>
                                      <p:tavLst>
                                        <p:tav tm="0">
                                          <p:val>
                                            <p:strVal val="#ppt_x+#ppt_w*1.125000"/>
                                          </p:val>
                                        </p:tav>
                                        <p:tav tm="100000">
                                          <p:val>
                                            <p:strVal val="#ppt_x"/>
                                          </p:val>
                                        </p:tav>
                                      </p:tavLst>
                                    </p:anim>
                                    <p:animEffect transition="in" filter="wipe(left)">
                                      <p:cBhvr>
                                        <p:cTn id="107" dur="1500"/>
                                        <p:tgtEl>
                                          <p:spTgt spid="54"/>
                                        </p:tgtEl>
                                      </p:cBhvr>
                                    </p:animEffect>
                                  </p:childTnLst>
                                </p:cTn>
                              </p:par>
                              <p:par>
                                <p:cTn id="108" presetID="12" presetClass="entr" presetSubtype="8" fill="hold" grpId="0" nodeType="withEffect">
                                  <p:stCondLst>
                                    <p:cond delay="3500"/>
                                  </p:stCondLst>
                                  <p:childTnLst>
                                    <p:set>
                                      <p:cBhvr>
                                        <p:cTn id="109" dur="1" fill="hold">
                                          <p:stCondLst>
                                            <p:cond delay="0"/>
                                          </p:stCondLst>
                                        </p:cTn>
                                        <p:tgtEl>
                                          <p:spTgt spid="84"/>
                                        </p:tgtEl>
                                        <p:attrNameLst>
                                          <p:attrName>style.visibility</p:attrName>
                                        </p:attrNameLst>
                                      </p:cBhvr>
                                      <p:to>
                                        <p:strVal val="visible"/>
                                      </p:to>
                                    </p:set>
                                    <p:anim calcmode="lin" valueType="num">
                                      <p:cBhvr additive="base">
                                        <p:cTn id="110" dur="1500"/>
                                        <p:tgtEl>
                                          <p:spTgt spid="84"/>
                                        </p:tgtEl>
                                        <p:attrNameLst>
                                          <p:attrName>ppt_x</p:attrName>
                                        </p:attrNameLst>
                                      </p:cBhvr>
                                      <p:tavLst>
                                        <p:tav tm="0">
                                          <p:val>
                                            <p:strVal val="#ppt_x-#ppt_w*1.125000"/>
                                          </p:val>
                                        </p:tav>
                                        <p:tav tm="100000">
                                          <p:val>
                                            <p:strVal val="#ppt_x"/>
                                          </p:val>
                                        </p:tav>
                                      </p:tavLst>
                                    </p:anim>
                                    <p:animEffect transition="in" filter="wipe(right)">
                                      <p:cBhvr>
                                        <p:cTn id="111" dur="1500"/>
                                        <p:tgtEl>
                                          <p:spTgt spid="84"/>
                                        </p:tgtEl>
                                      </p:cBhvr>
                                    </p:animEffect>
                                  </p:childTnLst>
                                </p:cTn>
                              </p:par>
                              <p:par>
                                <p:cTn id="112" presetID="12" presetClass="entr" presetSubtype="8" fill="hold" grpId="0" nodeType="withEffect">
                                  <p:stCondLst>
                                    <p:cond delay="3500"/>
                                  </p:stCondLst>
                                  <p:childTnLst>
                                    <p:set>
                                      <p:cBhvr>
                                        <p:cTn id="113" dur="1" fill="hold">
                                          <p:stCondLst>
                                            <p:cond delay="0"/>
                                          </p:stCondLst>
                                        </p:cTn>
                                        <p:tgtEl>
                                          <p:spTgt spid="85"/>
                                        </p:tgtEl>
                                        <p:attrNameLst>
                                          <p:attrName>style.visibility</p:attrName>
                                        </p:attrNameLst>
                                      </p:cBhvr>
                                      <p:to>
                                        <p:strVal val="visible"/>
                                      </p:to>
                                    </p:set>
                                    <p:anim calcmode="lin" valueType="num">
                                      <p:cBhvr additive="base">
                                        <p:cTn id="114" dur="1500"/>
                                        <p:tgtEl>
                                          <p:spTgt spid="85"/>
                                        </p:tgtEl>
                                        <p:attrNameLst>
                                          <p:attrName>ppt_x</p:attrName>
                                        </p:attrNameLst>
                                      </p:cBhvr>
                                      <p:tavLst>
                                        <p:tav tm="0">
                                          <p:val>
                                            <p:strVal val="#ppt_x-#ppt_w*1.125000"/>
                                          </p:val>
                                        </p:tav>
                                        <p:tav tm="100000">
                                          <p:val>
                                            <p:strVal val="#ppt_x"/>
                                          </p:val>
                                        </p:tav>
                                      </p:tavLst>
                                    </p:anim>
                                    <p:animEffect transition="in" filter="wipe(right)">
                                      <p:cBhvr>
                                        <p:cTn id="115" dur="1500"/>
                                        <p:tgtEl>
                                          <p:spTgt spid="85"/>
                                        </p:tgtEl>
                                      </p:cBhvr>
                                    </p:animEffect>
                                  </p:childTnLst>
                                </p:cTn>
                              </p:par>
                              <p:par>
                                <p:cTn id="116" presetID="12" presetClass="entr" presetSubtype="8" fill="hold" grpId="0" nodeType="withEffect">
                                  <p:stCondLst>
                                    <p:cond delay="3500"/>
                                  </p:stCondLst>
                                  <p:childTnLst>
                                    <p:set>
                                      <p:cBhvr>
                                        <p:cTn id="117" dur="1" fill="hold">
                                          <p:stCondLst>
                                            <p:cond delay="0"/>
                                          </p:stCondLst>
                                        </p:cTn>
                                        <p:tgtEl>
                                          <p:spTgt spid="86"/>
                                        </p:tgtEl>
                                        <p:attrNameLst>
                                          <p:attrName>style.visibility</p:attrName>
                                        </p:attrNameLst>
                                      </p:cBhvr>
                                      <p:to>
                                        <p:strVal val="visible"/>
                                      </p:to>
                                    </p:set>
                                    <p:anim calcmode="lin" valueType="num">
                                      <p:cBhvr additive="base">
                                        <p:cTn id="118" dur="1500"/>
                                        <p:tgtEl>
                                          <p:spTgt spid="86"/>
                                        </p:tgtEl>
                                        <p:attrNameLst>
                                          <p:attrName>ppt_x</p:attrName>
                                        </p:attrNameLst>
                                      </p:cBhvr>
                                      <p:tavLst>
                                        <p:tav tm="0">
                                          <p:val>
                                            <p:strVal val="#ppt_x-#ppt_w*1.125000"/>
                                          </p:val>
                                        </p:tav>
                                        <p:tav tm="100000">
                                          <p:val>
                                            <p:strVal val="#ppt_x"/>
                                          </p:val>
                                        </p:tav>
                                      </p:tavLst>
                                    </p:anim>
                                    <p:animEffect transition="in" filter="wipe(right)">
                                      <p:cBhvr>
                                        <p:cTn id="119" dur="1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animBg="1"/>
      <p:bldP spid="56" grpId="0" animBg="1"/>
      <p:bldP spid="56" grpId="1" animBg="1"/>
      <p:bldP spid="57" grpId="0" animBg="1"/>
      <p:bldP spid="58" grpId="0" animBg="1"/>
      <p:bldP spid="59" grpId="0" animBg="1"/>
      <p:bldP spid="59" grpId="1" animBg="1"/>
      <p:bldP spid="60" grpId="0" animBg="1"/>
      <p:bldP spid="61" grpId="0" animBg="1"/>
      <p:bldP spid="62" grpId="0" animBg="1"/>
      <p:bldP spid="62" grpId="1" animBg="1"/>
      <p:bldP spid="63" grpId="0" animBg="1"/>
      <p:bldP spid="64" grpId="0" animBg="1"/>
      <p:bldP spid="70" grpId="0" animBg="1"/>
      <p:bldP spid="70" grpId="1" animBg="1"/>
      <p:bldP spid="71" grpId="0" animBg="1"/>
      <p:bldP spid="72" grpId="0" animBg="1"/>
      <p:bldP spid="73" grpId="0" animBg="1"/>
      <p:bldP spid="73" grpId="1" animBg="1"/>
      <p:bldP spid="74" grpId="0" animBg="1"/>
      <p:bldP spid="75" grpId="0" animBg="1"/>
      <p:bldP spid="76" grpId="0" animBg="1"/>
      <p:bldP spid="76" grpId="1" animBg="1"/>
      <p:bldP spid="77" grpId="0" animBg="1"/>
      <p:bldP spid="78" grpId="0" animBg="1"/>
      <p:bldP spid="84" grpId="0"/>
      <p:bldP spid="85" grpId="0"/>
      <p:bldP spid="86"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52" name="Inhaltsplatzhalter 4">
            <a:extLst>
              <a:ext uri="{FF2B5EF4-FFF2-40B4-BE49-F238E27FC236}">
                <a16:creationId xmlns:a16="http://schemas.microsoft.com/office/drawing/2014/main" id="{3F1126F9-3551-135A-CEA8-13D5B42DEEAC}"/>
              </a:ext>
            </a:extLst>
          </p:cNvPr>
          <p:cNvSpPr txBox="1">
            <a:spLocks/>
          </p:cNvSpPr>
          <p:nvPr/>
        </p:nvSpPr>
        <p:spPr>
          <a:xfrm flipH="1">
            <a:off x="1207547" y="1477486"/>
            <a:ext cx="2516961" cy="60490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1600"/>
              </a:lnSpc>
              <a:buNone/>
              <a:defRPr/>
            </a:pPr>
            <a:r>
              <a:rPr lang="tr-TR" sz="1200" dirty="0" err="1">
                <a:solidFill>
                  <a:srgbClr val="000000">
                    <a:lumMod val="90000"/>
                    <a:lumOff val="10000"/>
                  </a:srgbClr>
                </a:solidFill>
                <a:latin typeface="+mn-lt"/>
              </a:rPr>
              <a:t>It</a:t>
            </a:r>
            <a:r>
              <a:rPr lang="tr-TR" sz="1200" dirty="0">
                <a:solidFill>
                  <a:srgbClr val="000000">
                    <a:lumMod val="90000"/>
                    <a:lumOff val="10000"/>
                  </a:srgbClr>
                </a:solidFill>
                <a:latin typeface="+mn-lt"/>
              </a:rPr>
              <a:t> </a:t>
            </a:r>
            <a:r>
              <a:rPr lang="en-US" sz="1200" dirty="0">
                <a:solidFill>
                  <a:srgbClr val="000000">
                    <a:lumMod val="90000"/>
                    <a:lumOff val="10000"/>
                  </a:srgbClr>
                </a:solidFill>
                <a:latin typeface="+mn-lt"/>
              </a:rPr>
              <a:t>provides the opportunity to improve operator reaction times and ultimately lives can be saved.</a:t>
            </a:r>
            <a:endParaRPr kumimoji="0" lang="en-US" sz="1200" b="0" i="0" u="none" strike="noStrike" kern="1200" cap="none" spc="0" normalizeH="0" baseline="0" noProof="0" dirty="0">
              <a:ln>
                <a:noFill/>
              </a:ln>
              <a:solidFill>
                <a:srgbClr val="000000">
                  <a:lumMod val="90000"/>
                  <a:lumOff val="10000"/>
                </a:srgbClr>
              </a:solidFill>
              <a:effectLst/>
              <a:uLnTx/>
              <a:uFillTx/>
              <a:latin typeface="+mn-lt"/>
              <a:ea typeface="+mn-ea"/>
              <a:cs typeface="+mn-cs"/>
            </a:endParaRPr>
          </a:p>
        </p:txBody>
      </p:sp>
      <p:sp>
        <p:nvSpPr>
          <p:cNvPr id="53" name="Inhaltsplatzhalter 4">
            <a:extLst>
              <a:ext uri="{FF2B5EF4-FFF2-40B4-BE49-F238E27FC236}">
                <a16:creationId xmlns:a16="http://schemas.microsoft.com/office/drawing/2014/main" id="{6A87D23F-A2F0-9591-376C-EFFE970359FF}"/>
              </a:ext>
            </a:extLst>
          </p:cNvPr>
          <p:cNvSpPr txBox="1">
            <a:spLocks/>
          </p:cNvSpPr>
          <p:nvPr/>
        </p:nvSpPr>
        <p:spPr>
          <a:xfrm flipH="1">
            <a:off x="1043502" y="3287310"/>
            <a:ext cx="2269088" cy="114351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buNone/>
              <a:defRPr/>
            </a:pPr>
            <a:r>
              <a:rPr lang="en-GB" sz="1200" dirty="0">
                <a:solidFill>
                  <a:srgbClr val="000000">
                    <a:lumMod val="90000"/>
                    <a:lumOff val="10000"/>
                  </a:srgbClr>
                </a:solidFill>
                <a:latin typeface="+mn-lt"/>
              </a:rPr>
              <a:t>Since there is no need for processes such as manager approval and announcement preparation, the workload is relatively less</a:t>
            </a:r>
            <a:r>
              <a:rPr lang="tr-TR" sz="1200" dirty="0">
                <a:solidFill>
                  <a:srgbClr val="000000">
                    <a:lumMod val="90000"/>
                    <a:lumOff val="10000"/>
                  </a:srgbClr>
                </a:solidFill>
                <a:latin typeface="+mn-lt"/>
              </a:rPr>
              <a:t>.</a:t>
            </a:r>
            <a:r>
              <a:rPr lang="en-GB" dirty="0"/>
              <a:t>.</a:t>
            </a:r>
            <a:endParaRPr lang="tr-TR" b="1" dirty="0"/>
          </a:p>
          <a:p>
            <a:pPr marL="0" lvl="0" indent="0" algn="r">
              <a:lnSpc>
                <a:spcPts val="1600"/>
              </a:lnSpc>
              <a:buNone/>
              <a:defRPr/>
            </a:pPr>
            <a:r>
              <a:rPr lang="en-US" sz="1200" dirty="0">
                <a:solidFill>
                  <a:srgbClr val="000000">
                    <a:lumMod val="90000"/>
                    <a:lumOff val="10000"/>
                  </a:srgbClr>
                </a:solidFill>
                <a:latin typeface="+mn-lt"/>
              </a:rPr>
              <a:t>. </a:t>
            </a:r>
            <a:endParaRPr kumimoji="0" lang="en-US" sz="1200" b="0" i="0" u="none" strike="noStrike" kern="1200" cap="none" spc="0" normalizeH="0" baseline="0" noProof="0" dirty="0">
              <a:ln>
                <a:noFill/>
              </a:ln>
              <a:solidFill>
                <a:srgbClr val="000000">
                  <a:lumMod val="90000"/>
                  <a:lumOff val="10000"/>
                </a:srgbClr>
              </a:solidFill>
              <a:effectLst/>
              <a:uLnTx/>
              <a:uFillTx/>
              <a:latin typeface="+mn-lt"/>
            </a:endParaRPr>
          </a:p>
        </p:txBody>
      </p:sp>
      <p:sp>
        <p:nvSpPr>
          <p:cNvPr id="54" name="Inhaltsplatzhalter 4">
            <a:extLst>
              <a:ext uri="{FF2B5EF4-FFF2-40B4-BE49-F238E27FC236}">
                <a16:creationId xmlns:a16="http://schemas.microsoft.com/office/drawing/2014/main" id="{3D88A1BE-AFAA-9091-C706-40E9D2080E93}"/>
              </a:ext>
            </a:extLst>
          </p:cNvPr>
          <p:cNvSpPr txBox="1">
            <a:spLocks/>
          </p:cNvSpPr>
          <p:nvPr/>
        </p:nvSpPr>
        <p:spPr>
          <a:xfrm flipH="1">
            <a:off x="1054666" y="5049272"/>
            <a:ext cx="2599993" cy="122046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1600"/>
              </a:lnSpc>
              <a:buNone/>
              <a:defRPr/>
            </a:pPr>
            <a:r>
              <a:rPr lang="en-US" sz="1200" dirty="0">
                <a:solidFill>
                  <a:srgbClr val="000000">
                    <a:lumMod val="90000"/>
                    <a:lumOff val="10000"/>
                  </a:srgbClr>
                </a:solidFill>
                <a:latin typeface="+mn-lt"/>
              </a:rPr>
              <a:t>It can be regarded as a training tool for process safety since it improves knowledge and skill level of the operators about the PSM. It turns into a platform where oral and written experience and knowledge transfer takes place.</a:t>
            </a:r>
            <a:endParaRPr kumimoji="0" lang="en-US" sz="1200" b="0" i="0" u="none" strike="noStrike" kern="1200" cap="none" spc="0" normalizeH="0" baseline="0" noProof="0" dirty="0">
              <a:ln>
                <a:noFill/>
              </a:ln>
              <a:solidFill>
                <a:srgbClr val="000000">
                  <a:lumMod val="90000"/>
                  <a:lumOff val="10000"/>
                </a:srgbClr>
              </a:solidFill>
              <a:effectLst/>
              <a:uLnTx/>
              <a:uFillTx/>
              <a:latin typeface="+mn-lt"/>
            </a:endParaRPr>
          </a:p>
        </p:txBody>
      </p:sp>
      <p:sp>
        <p:nvSpPr>
          <p:cNvPr id="55" name="Oval 54">
            <a:extLst>
              <a:ext uri="{FF2B5EF4-FFF2-40B4-BE49-F238E27FC236}">
                <a16:creationId xmlns:a16="http://schemas.microsoft.com/office/drawing/2014/main" id="{B5454309-2702-6B08-C6AD-68F2A85A1479}"/>
              </a:ext>
            </a:extLst>
          </p:cNvPr>
          <p:cNvSpPr/>
          <p:nvPr/>
        </p:nvSpPr>
        <p:spPr>
          <a:xfrm>
            <a:off x="5125071" y="2154790"/>
            <a:ext cx="2851959" cy="2851959"/>
          </a:xfrm>
          <a:prstGeom prst="ellipse">
            <a:avLst/>
          </a:prstGeom>
          <a:solidFill>
            <a:srgbClr val="F4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Arc 83">
            <a:extLst>
              <a:ext uri="{FF2B5EF4-FFF2-40B4-BE49-F238E27FC236}">
                <a16:creationId xmlns:a16="http://schemas.microsoft.com/office/drawing/2014/main" id="{A2538D90-C39C-B96E-E8F3-07B00390D313}"/>
              </a:ext>
            </a:extLst>
          </p:cNvPr>
          <p:cNvSpPr>
            <a:spLocks noChangeAspect="1"/>
          </p:cNvSpPr>
          <p:nvPr/>
        </p:nvSpPr>
        <p:spPr>
          <a:xfrm>
            <a:off x="4700197" y="1439147"/>
            <a:ext cx="715292" cy="715292"/>
          </a:xfrm>
          <a:prstGeom prst="arc">
            <a:avLst>
              <a:gd name="adj1" fmla="val 5345001"/>
              <a:gd name="adj2" fmla="val 0"/>
            </a:avLst>
          </a:prstGeom>
          <a:ln w="25400" cap="rnd">
            <a:gradFill>
              <a:gsLst>
                <a:gs pos="6000">
                  <a:schemeClr val="accent2"/>
                </a:gs>
                <a:gs pos="86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57" name="Кружок">
            <a:extLst>
              <a:ext uri="{FF2B5EF4-FFF2-40B4-BE49-F238E27FC236}">
                <a16:creationId xmlns:a16="http://schemas.microsoft.com/office/drawing/2014/main" id="{FC3315A0-2352-906B-1703-1899ABE69A59}"/>
              </a:ext>
            </a:extLst>
          </p:cNvPr>
          <p:cNvSpPr/>
          <p:nvPr/>
        </p:nvSpPr>
        <p:spPr>
          <a:xfrm flipH="1">
            <a:off x="4626030" y="1360312"/>
            <a:ext cx="863628" cy="863627"/>
          </a:xfrm>
          <a:prstGeom prst="ellipse">
            <a:avLst/>
          </a:prstGeom>
          <a:noFill/>
          <a:ln w="31750" cap="flat">
            <a:gradFill>
              <a:gsLst>
                <a:gs pos="6000">
                  <a:schemeClr val="accent2"/>
                </a:gs>
                <a:gs pos="86000">
                  <a:schemeClr val="accent1"/>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chemeClr val="bg1">
                  <a:lumMod val="50000"/>
                </a:schemeClr>
              </a:solidFill>
              <a:effectLst/>
              <a:uLnTx/>
              <a:uFillTx/>
              <a:latin typeface="Helvetica Light"/>
              <a:sym typeface="Helvetica Light"/>
            </a:endParaRPr>
          </a:p>
        </p:txBody>
      </p:sp>
      <p:sp>
        <p:nvSpPr>
          <p:cNvPr id="58" name="Кружок">
            <a:extLst>
              <a:ext uri="{FF2B5EF4-FFF2-40B4-BE49-F238E27FC236}">
                <a16:creationId xmlns:a16="http://schemas.microsoft.com/office/drawing/2014/main" id="{AAEA0C78-8BC6-996A-4EB1-4521C15C0D56}"/>
              </a:ext>
            </a:extLst>
          </p:cNvPr>
          <p:cNvSpPr>
            <a:spLocks noChangeAspect="1"/>
          </p:cNvSpPr>
          <p:nvPr/>
        </p:nvSpPr>
        <p:spPr>
          <a:xfrm flipH="1">
            <a:off x="4765969" y="1503594"/>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lang="tr-TR"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rPr>
              <a:t>7</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59" name="Arc 80">
            <a:extLst>
              <a:ext uri="{FF2B5EF4-FFF2-40B4-BE49-F238E27FC236}">
                <a16:creationId xmlns:a16="http://schemas.microsoft.com/office/drawing/2014/main" id="{749563FC-DEEF-530C-F558-99B0D8C9053A}"/>
              </a:ext>
            </a:extLst>
          </p:cNvPr>
          <p:cNvSpPr>
            <a:spLocks noChangeAspect="1"/>
          </p:cNvSpPr>
          <p:nvPr/>
        </p:nvSpPr>
        <p:spPr>
          <a:xfrm rot="5400000">
            <a:off x="3844940" y="3221538"/>
            <a:ext cx="715292" cy="715292"/>
          </a:xfrm>
          <a:prstGeom prst="arc">
            <a:avLst>
              <a:gd name="adj1" fmla="val 5345001"/>
              <a:gd name="adj2" fmla="val 0"/>
            </a:avLst>
          </a:prstGeom>
          <a:ln w="25400" cap="rnd">
            <a:gradFill>
              <a:gsLst>
                <a:gs pos="6000">
                  <a:schemeClr val="accent2"/>
                </a:gs>
                <a:gs pos="86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60" name="Кружок">
            <a:extLst>
              <a:ext uri="{FF2B5EF4-FFF2-40B4-BE49-F238E27FC236}">
                <a16:creationId xmlns:a16="http://schemas.microsoft.com/office/drawing/2014/main" id="{4934C2E7-495A-02E3-8911-EA369A9488CE}"/>
              </a:ext>
            </a:extLst>
          </p:cNvPr>
          <p:cNvSpPr/>
          <p:nvPr/>
        </p:nvSpPr>
        <p:spPr>
          <a:xfrm rot="5400000" flipH="1">
            <a:off x="3775440" y="3147371"/>
            <a:ext cx="863628" cy="863627"/>
          </a:xfrm>
          <a:prstGeom prst="ellipse">
            <a:avLst/>
          </a:prstGeom>
          <a:noFill/>
          <a:ln w="31750" cap="flat">
            <a:gradFill>
              <a:gsLst>
                <a:gs pos="6000">
                  <a:schemeClr val="accent2"/>
                </a:gs>
                <a:gs pos="86000">
                  <a:schemeClr val="accent1"/>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61" name="Кружок">
            <a:extLst>
              <a:ext uri="{FF2B5EF4-FFF2-40B4-BE49-F238E27FC236}">
                <a16:creationId xmlns:a16="http://schemas.microsoft.com/office/drawing/2014/main" id="{9114FFE5-022C-6F28-FE35-D872741B7678}"/>
              </a:ext>
            </a:extLst>
          </p:cNvPr>
          <p:cNvSpPr>
            <a:spLocks noChangeAspect="1"/>
          </p:cNvSpPr>
          <p:nvPr/>
        </p:nvSpPr>
        <p:spPr>
          <a:xfrm flipH="1">
            <a:off x="3912954" y="3287310"/>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lang="tr-TR"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rPr>
              <a:t>9</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62" name="Arc 72">
            <a:extLst>
              <a:ext uri="{FF2B5EF4-FFF2-40B4-BE49-F238E27FC236}">
                <a16:creationId xmlns:a16="http://schemas.microsoft.com/office/drawing/2014/main" id="{CA4DEE90-8CCA-1044-D123-A0C5C26AD47F}"/>
              </a:ext>
            </a:extLst>
          </p:cNvPr>
          <p:cNvSpPr>
            <a:spLocks noChangeAspect="1"/>
          </p:cNvSpPr>
          <p:nvPr/>
        </p:nvSpPr>
        <p:spPr>
          <a:xfrm rot="10800000">
            <a:off x="4699738" y="5004477"/>
            <a:ext cx="715292" cy="715292"/>
          </a:xfrm>
          <a:prstGeom prst="arc">
            <a:avLst>
              <a:gd name="adj1" fmla="val 5345001"/>
              <a:gd name="adj2" fmla="val 0"/>
            </a:avLst>
          </a:prstGeom>
          <a:ln w="25400" cap="rnd">
            <a:gradFill>
              <a:gsLst>
                <a:gs pos="6000">
                  <a:schemeClr val="accent2"/>
                </a:gs>
                <a:gs pos="86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63" name="Кружок">
            <a:extLst>
              <a:ext uri="{FF2B5EF4-FFF2-40B4-BE49-F238E27FC236}">
                <a16:creationId xmlns:a16="http://schemas.microsoft.com/office/drawing/2014/main" id="{3AD04E45-35D1-4E65-29FC-B9CDE25552AB}"/>
              </a:ext>
            </a:extLst>
          </p:cNvPr>
          <p:cNvSpPr/>
          <p:nvPr/>
        </p:nvSpPr>
        <p:spPr>
          <a:xfrm rot="10800000" flipH="1">
            <a:off x="4625570" y="4934977"/>
            <a:ext cx="863628" cy="863627"/>
          </a:xfrm>
          <a:prstGeom prst="ellipse">
            <a:avLst/>
          </a:prstGeom>
          <a:noFill/>
          <a:ln w="31750" cap="flat">
            <a:gradFill>
              <a:gsLst>
                <a:gs pos="6000">
                  <a:schemeClr val="accent2"/>
                </a:gs>
                <a:gs pos="86000">
                  <a:schemeClr val="accent1"/>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64" name="Кружок">
            <a:extLst>
              <a:ext uri="{FF2B5EF4-FFF2-40B4-BE49-F238E27FC236}">
                <a16:creationId xmlns:a16="http://schemas.microsoft.com/office/drawing/2014/main" id="{F24AF404-9F7B-5091-7959-537338D4A3DD}"/>
              </a:ext>
            </a:extLst>
          </p:cNvPr>
          <p:cNvSpPr>
            <a:spLocks noChangeAspect="1"/>
          </p:cNvSpPr>
          <p:nvPr/>
        </p:nvSpPr>
        <p:spPr>
          <a:xfrm flipH="1">
            <a:off x="4766427" y="5072491"/>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tr-TR" sz="1500" b="1" noProof="0" dirty="0">
                <a:solidFill>
                  <a:schemeClr val="bg1">
                    <a:lumMod val="50000"/>
                  </a:schemeClr>
                </a:solidFill>
                <a:latin typeface="Century Gothic" panose="020B0502020202020204" pitchFamily="34" charset="0"/>
                <a:sym typeface="Helvetica Light"/>
              </a:rPr>
              <a:t>11</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grpSp>
        <p:nvGrpSpPr>
          <p:cNvPr id="65" name="Group 3">
            <a:extLst>
              <a:ext uri="{FF2B5EF4-FFF2-40B4-BE49-F238E27FC236}">
                <a16:creationId xmlns:a16="http://schemas.microsoft.com/office/drawing/2014/main" id="{81803FE9-28CC-2550-BDB4-65E7A196F232}"/>
              </a:ext>
            </a:extLst>
          </p:cNvPr>
          <p:cNvGrpSpPr/>
          <p:nvPr/>
        </p:nvGrpSpPr>
        <p:grpSpPr>
          <a:xfrm>
            <a:off x="3952109" y="1520167"/>
            <a:ext cx="1145311" cy="4141082"/>
            <a:chOff x="3444109" y="1365106"/>
            <a:chExt cx="1145311" cy="4141082"/>
          </a:xfrm>
        </p:grpSpPr>
        <p:sp>
          <p:nvSpPr>
            <p:cNvPr id="66" name="Линия">
              <a:extLst>
                <a:ext uri="{FF2B5EF4-FFF2-40B4-BE49-F238E27FC236}">
                  <a16:creationId xmlns:a16="http://schemas.microsoft.com/office/drawing/2014/main" id="{2CC69D3C-63F0-6319-5BD8-911CA89F0994}"/>
                </a:ext>
              </a:extLst>
            </p:cNvPr>
            <p:cNvSpPr/>
            <p:nvPr/>
          </p:nvSpPr>
          <p:spPr>
            <a:xfrm rot="1672650" flipH="1">
              <a:off x="3444109" y="1365106"/>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67" name="Линия">
              <a:extLst>
                <a:ext uri="{FF2B5EF4-FFF2-40B4-BE49-F238E27FC236}">
                  <a16:creationId xmlns:a16="http://schemas.microsoft.com/office/drawing/2014/main" id="{6302677D-54E8-73DF-6A10-ECA6BA737A87}"/>
                </a:ext>
              </a:extLst>
            </p:cNvPr>
            <p:cNvSpPr/>
            <p:nvPr/>
          </p:nvSpPr>
          <p:spPr>
            <a:xfrm rot="19902428" flipH="1">
              <a:off x="3450406" y="3739237"/>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68" name="Линия">
              <a:extLst>
                <a:ext uri="{FF2B5EF4-FFF2-40B4-BE49-F238E27FC236}">
                  <a16:creationId xmlns:a16="http://schemas.microsoft.com/office/drawing/2014/main" id="{0484E731-38DD-35B0-E01C-ECB0021D6E26}"/>
                </a:ext>
              </a:extLst>
            </p:cNvPr>
            <p:cNvSpPr/>
            <p:nvPr/>
          </p:nvSpPr>
          <p:spPr>
            <a:xfrm rot="1717534" flipH="1">
              <a:off x="4473252" y="2017451"/>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69" name="Линия">
              <a:extLst>
                <a:ext uri="{FF2B5EF4-FFF2-40B4-BE49-F238E27FC236}">
                  <a16:creationId xmlns:a16="http://schemas.microsoft.com/office/drawing/2014/main" id="{704D100E-64A5-7348-B30F-C7F66C423298}"/>
                </a:ext>
              </a:extLst>
            </p:cNvPr>
            <p:cNvSpPr/>
            <p:nvPr/>
          </p:nvSpPr>
          <p:spPr>
            <a:xfrm rot="19965716" flipH="1">
              <a:off x="4457398" y="3596462"/>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6000">
                    <a:schemeClr val="accent2"/>
                  </a:gs>
                  <a:gs pos="86000">
                    <a:schemeClr val="accent1"/>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grpSp>
      <p:sp>
        <p:nvSpPr>
          <p:cNvPr id="70" name="Arc 117">
            <a:extLst>
              <a:ext uri="{FF2B5EF4-FFF2-40B4-BE49-F238E27FC236}">
                <a16:creationId xmlns:a16="http://schemas.microsoft.com/office/drawing/2014/main" id="{A829EFE1-893E-8EFF-B98A-85B96FA763DA}"/>
              </a:ext>
            </a:extLst>
          </p:cNvPr>
          <p:cNvSpPr>
            <a:spLocks noChangeAspect="1"/>
          </p:cNvSpPr>
          <p:nvPr/>
        </p:nvSpPr>
        <p:spPr>
          <a:xfrm flipH="1">
            <a:off x="7796925" y="1450017"/>
            <a:ext cx="715292" cy="715292"/>
          </a:xfrm>
          <a:prstGeom prst="arc">
            <a:avLst>
              <a:gd name="adj1" fmla="val 5345001"/>
              <a:gd name="adj2" fmla="val 0"/>
            </a:avLst>
          </a:prstGeom>
          <a:ln w="25400" cap="rnd">
            <a:gradFill>
              <a:gsLst>
                <a:gs pos="97000">
                  <a:schemeClr val="accent1"/>
                </a:gs>
                <a:gs pos="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71" name="Кружок">
            <a:extLst>
              <a:ext uri="{FF2B5EF4-FFF2-40B4-BE49-F238E27FC236}">
                <a16:creationId xmlns:a16="http://schemas.microsoft.com/office/drawing/2014/main" id="{5ADAE20E-48DC-E3DA-4225-7627205787FD}"/>
              </a:ext>
            </a:extLst>
          </p:cNvPr>
          <p:cNvSpPr/>
          <p:nvPr/>
        </p:nvSpPr>
        <p:spPr>
          <a:xfrm>
            <a:off x="7722757" y="1371182"/>
            <a:ext cx="863628" cy="863627"/>
          </a:xfrm>
          <a:prstGeom prst="ellipse">
            <a:avLst/>
          </a:prstGeom>
          <a:noFill/>
          <a:ln w="31750" cap="flat">
            <a:gradFill>
              <a:gsLst>
                <a:gs pos="97000">
                  <a:schemeClr val="accent1"/>
                </a:gs>
                <a:gs pos="0">
                  <a:schemeClr val="accent2"/>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chemeClr val="bg1">
                  <a:lumMod val="50000"/>
                </a:schemeClr>
              </a:solidFill>
              <a:effectLst/>
              <a:uLnTx/>
              <a:uFillTx/>
              <a:latin typeface="Helvetica Light"/>
              <a:sym typeface="Helvetica Light"/>
            </a:endParaRPr>
          </a:p>
        </p:txBody>
      </p:sp>
      <p:sp>
        <p:nvSpPr>
          <p:cNvPr id="72" name="Кружок">
            <a:extLst>
              <a:ext uri="{FF2B5EF4-FFF2-40B4-BE49-F238E27FC236}">
                <a16:creationId xmlns:a16="http://schemas.microsoft.com/office/drawing/2014/main" id="{D63FC693-7288-5844-E392-5656B8BF5DB9}"/>
              </a:ext>
            </a:extLst>
          </p:cNvPr>
          <p:cNvSpPr>
            <a:spLocks noChangeAspect="1"/>
          </p:cNvSpPr>
          <p:nvPr/>
        </p:nvSpPr>
        <p:spPr>
          <a:xfrm>
            <a:off x="7863614" y="1514464"/>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lang="tr-TR" sz="1500" b="1" noProof="0" dirty="0">
                <a:solidFill>
                  <a:schemeClr val="bg1">
                    <a:lumMod val="50000"/>
                  </a:schemeClr>
                </a:solidFill>
                <a:latin typeface="Century Gothic" panose="020B0502020202020204" pitchFamily="34" charset="0"/>
                <a:sym typeface="Helvetica Light"/>
              </a:rPr>
              <a:t>8</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3" name="Arc 114">
            <a:extLst>
              <a:ext uri="{FF2B5EF4-FFF2-40B4-BE49-F238E27FC236}">
                <a16:creationId xmlns:a16="http://schemas.microsoft.com/office/drawing/2014/main" id="{FF77B3A8-E4B8-A0A9-838B-F1FB090496AE}"/>
              </a:ext>
            </a:extLst>
          </p:cNvPr>
          <p:cNvSpPr>
            <a:spLocks noChangeAspect="1"/>
          </p:cNvSpPr>
          <p:nvPr/>
        </p:nvSpPr>
        <p:spPr>
          <a:xfrm rot="16200000" flipH="1">
            <a:off x="8652182" y="3232408"/>
            <a:ext cx="715292" cy="715292"/>
          </a:xfrm>
          <a:prstGeom prst="arc">
            <a:avLst>
              <a:gd name="adj1" fmla="val 5345001"/>
              <a:gd name="adj2" fmla="val 0"/>
            </a:avLst>
          </a:prstGeom>
          <a:ln w="25400" cap="rnd">
            <a:gradFill>
              <a:gsLst>
                <a:gs pos="97000">
                  <a:schemeClr val="accent1"/>
                </a:gs>
                <a:gs pos="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74" name="Кружок">
            <a:extLst>
              <a:ext uri="{FF2B5EF4-FFF2-40B4-BE49-F238E27FC236}">
                <a16:creationId xmlns:a16="http://schemas.microsoft.com/office/drawing/2014/main" id="{121B3A15-5EDB-A2BE-97C2-A36A94CCD4E4}"/>
              </a:ext>
            </a:extLst>
          </p:cNvPr>
          <p:cNvSpPr/>
          <p:nvPr/>
        </p:nvSpPr>
        <p:spPr>
          <a:xfrm rot="16200000">
            <a:off x="8573347" y="3158241"/>
            <a:ext cx="863628" cy="863627"/>
          </a:xfrm>
          <a:prstGeom prst="ellipse">
            <a:avLst/>
          </a:prstGeom>
          <a:noFill/>
          <a:ln w="31750" cap="flat">
            <a:gradFill>
              <a:gsLst>
                <a:gs pos="97000">
                  <a:schemeClr val="accent1"/>
                </a:gs>
                <a:gs pos="0">
                  <a:schemeClr val="accent2"/>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5" name="Кружок">
            <a:extLst>
              <a:ext uri="{FF2B5EF4-FFF2-40B4-BE49-F238E27FC236}">
                <a16:creationId xmlns:a16="http://schemas.microsoft.com/office/drawing/2014/main" id="{2F2EA3C1-9DB7-31D9-8260-B54E73C16365}"/>
              </a:ext>
            </a:extLst>
          </p:cNvPr>
          <p:cNvSpPr>
            <a:spLocks noChangeAspect="1"/>
          </p:cNvSpPr>
          <p:nvPr/>
        </p:nvSpPr>
        <p:spPr>
          <a:xfrm>
            <a:off x="8716629" y="3298180"/>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lang="tr-TR"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rPr>
              <a:t>10</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6" name="Arc 111">
            <a:extLst>
              <a:ext uri="{FF2B5EF4-FFF2-40B4-BE49-F238E27FC236}">
                <a16:creationId xmlns:a16="http://schemas.microsoft.com/office/drawing/2014/main" id="{717A6169-55F7-1158-0A33-F3781CFC42ED}"/>
              </a:ext>
            </a:extLst>
          </p:cNvPr>
          <p:cNvSpPr>
            <a:spLocks noChangeAspect="1"/>
          </p:cNvSpPr>
          <p:nvPr/>
        </p:nvSpPr>
        <p:spPr>
          <a:xfrm rot="10800000" flipH="1">
            <a:off x="7797384" y="5015347"/>
            <a:ext cx="715292" cy="715292"/>
          </a:xfrm>
          <a:prstGeom prst="arc">
            <a:avLst>
              <a:gd name="adj1" fmla="val 5345001"/>
              <a:gd name="adj2" fmla="val 0"/>
            </a:avLst>
          </a:prstGeom>
          <a:ln w="25400" cap="rnd">
            <a:gradFill>
              <a:gsLst>
                <a:gs pos="97000">
                  <a:schemeClr val="accent1"/>
                </a:gs>
                <a:gs pos="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b="1">
              <a:solidFill>
                <a:schemeClr val="bg1">
                  <a:lumMod val="50000"/>
                </a:schemeClr>
              </a:solidFill>
              <a:latin typeface="Century Gothic" panose="020B0502020202020204" pitchFamily="34" charset="0"/>
            </a:endParaRPr>
          </a:p>
        </p:txBody>
      </p:sp>
      <p:sp>
        <p:nvSpPr>
          <p:cNvPr id="77" name="Кружок">
            <a:extLst>
              <a:ext uri="{FF2B5EF4-FFF2-40B4-BE49-F238E27FC236}">
                <a16:creationId xmlns:a16="http://schemas.microsoft.com/office/drawing/2014/main" id="{9399F634-416F-A68B-FC67-5484720E8745}"/>
              </a:ext>
            </a:extLst>
          </p:cNvPr>
          <p:cNvSpPr/>
          <p:nvPr/>
        </p:nvSpPr>
        <p:spPr>
          <a:xfrm rot="10800000">
            <a:off x="7723217" y="4945847"/>
            <a:ext cx="863628" cy="863627"/>
          </a:xfrm>
          <a:prstGeom prst="ellipse">
            <a:avLst/>
          </a:prstGeom>
          <a:noFill/>
          <a:ln w="31750" cap="flat">
            <a:gradFill>
              <a:gsLst>
                <a:gs pos="97000">
                  <a:schemeClr val="accent1"/>
                </a:gs>
                <a:gs pos="0">
                  <a:schemeClr val="accent2"/>
                </a:gs>
              </a:gsLst>
              <a:lin ang="5400000" scaled="1"/>
            </a:grad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sp>
        <p:nvSpPr>
          <p:cNvPr id="78" name="Кружок">
            <a:extLst>
              <a:ext uri="{FF2B5EF4-FFF2-40B4-BE49-F238E27FC236}">
                <a16:creationId xmlns:a16="http://schemas.microsoft.com/office/drawing/2014/main" id="{E7B67FA5-130A-54BA-E44C-1DE2894803FC}"/>
              </a:ext>
            </a:extLst>
          </p:cNvPr>
          <p:cNvSpPr>
            <a:spLocks noChangeAspect="1"/>
          </p:cNvSpPr>
          <p:nvPr/>
        </p:nvSpPr>
        <p:spPr>
          <a:xfrm>
            <a:off x="7863156" y="5083361"/>
            <a:ext cx="582832" cy="582831"/>
          </a:xfrm>
          <a:prstGeom prst="ellipse">
            <a:avLst/>
          </a:prstGeom>
          <a:solidFill>
            <a:srgbClr val="F2F4F2"/>
          </a:solidFill>
          <a:ln w="3175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lang="tr-TR"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rPr>
              <a:t>12</a:t>
            </a:r>
            <a:endParaRPr kumimoji="0" sz="15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sym typeface="Helvetica Light"/>
            </a:endParaRPr>
          </a:p>
        </p:txBody>
      </p:sp>
      <p:grpSp>
        <p:nvGrpSpPr>
          <p:cNvPr id="79" name="Group 4">
            <a:extLst>
              <a:ext uri="{FF2B5EF4-FFF2-40B4-BE49-F238E27FC236}">
                <a16:creationId xmlns:a16="http://schemas.microsoft.com/office/drawing/2014/main" id="{49D181E9-6554-A425-BB8C-6C5CBAC65750}"/>
              </a:ext>
            </a:extLst>
          </p:cNvPr>
          <p:cNvGrpSpPr/>
          <p:nvPr/>
        </p:nvGrpSpPr>
        <p:grpSpPr>
          <a:xfrm>
            <a:off x="8114995" y="1531037"/>
            <a:ext cx="1145311" cy="4141082"/>
            <a:chOff x="7606995" y="1375976"/>
            <a:chExt cx="1145311" cy="4141082"/>
          </a:xfrm>
        </p:grpSpPr>
        <p:sp>
          <p:nvSpPr>
            <p:cNvPr id="80" name="Линия">
              <a:extLst>
                <a:ext uri="{FF2B5EF4-FFF2-40B4-BE49-F238E27FC236}">
                  <a16:creationId xmlns:a16="http://schemas.microsoft.com/office/drawing/2014/main" id="{3293D1D3-B818-F899-4243-164AD194C23D}"/>
                </a:ext>
              </a:extLst>
            </p:cNvPr>
            <p:cNvSpPr/>
            <p:nvPr/>
          </p:nvSpPr>
          <p:spPr>
            <a:xfrm rot="19927350">
              <a:off x="8605791" y="1375976"/>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81" name="Линия">
              <a:extLst>
                <a:ext uri="{FF2B5EF4-FFF2-40B4-BE49-F238E27FC236}">
                  <a16:creationId xmlns:a16="http://schemas.microsoft.com/office/drawing/2014/main" id="{79D0F993-C29F-F71E-9D9E-93D99D89F5B7}"/>
                </a:ext>
              </a:extLst>
            </p:cNvPr>
            <p:cNvSpPr/>
            <p:nvPr/>
          </p:nvSpPr>
          <p:spPr>
            <a:xfrm rot="1697572">
              <a:off x="8599494" y="3750107"/>
              <a:ext cx="146515" cy="1766951"/>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82" name="Линия">
              <a:extLst>
                <a:ext uri="{FF2B5EF4-FFF2-40B4-BE49-F238E27FC236}">
                  <a16:creationId xmlns:a16="http://schemas.microsoft.com/office/drawing/2014/main" id="{03BF65DC-C604-CCF4-E53B-0FBECFD277A6}"/>
                </a:ext>
              </a:extLst>
            </p:cNvPr>
            <p:cNvSpPr/>
            <p:nvPr/>
          </p:nvSpPr>
          <p:spPr>
            <a:xfrm rot="19882466">
              <a:off x="7606995" y="2028321"/>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83" name="Линия">
              <a:extLst>
                <a:ext uri="{FF2B5EF4-FFF2-40B4-BE49-F238E27FC236}">
                  <a16:creationId xmlns:a16="http://schemas.microsoft.com/office/drawing/2014/main" id="{346F1FC3-24AD-5BEC-6FBB-CC93FC3CF4CA}"/>
                </a:ext>
              </a:extLst>
            </p:cNvPr>
            <p:cNvSpPr/>
            <p:nvPr/>
          </p:nvSpPr>
          <p:spPr>
            <a:xfrm rot="1634284">
              <a:off x="7622849" y="3607332"/>
              <a:ext cx="116168" cy="1220964"/>
            </a:xfrm>
            <a:custGeom>
              <a:avLst/>
              <a:gdLst/>
              <a:ahLst/>
              <a:cxnLst>
                <a:cxn ang="0">
                  <a:pos x="wd2" y="hd2"/>
                </a:cxn>
                <a:cxn ang="5400000">
                  <a:pos x="wd2" y="hd2"/>
                </a:cxn>
                <a:cxn ang="10800000">
                  <a:pos x="wd2" y="hd2"/>
                </a:cxn>
                <a:cxn ang="16200000">
                  <a:pos x="wd2" y="hd2"/>
                </a:cxn>
              </a:cxnLst>
              <a:rect l="0" t="0" r="r" b="b"/>
              <a:pathLst>
                <a:path w="20022" h="21600" extrusionOk="0">
                  <a:moveTo>
                    <a:pt x="0" y="0"/>
                  </a:moveTo>
                  <a:cubicBezTo>
                    <a:pt x="14518" y="3413"/>
                    <a:pt x="21600" y="7800"/>
                    <a:pt x="19726" y="12219"/>
                  </a:cubicBezTo>
                  <a:cubicBezTo>
                    <a:pt x="18264" y="15668"/>
                    <a:pt x="11375" y="18944"/>
                    <a:pt x="0" y="21600"/>
                  </a:cubicBezTo>
                </a:path>
              </a:pathLst>
            </a:custGeom>
            <a:noFill/>
            <a:ln w="38100" cap="rnd">
              <a:gradFill>
                <a:gsLst>
                  <a:gs pos="97000">
                    <a:schemeClr val="accent1"/>
                  </a:gs>
                  <a:gs pos="0">
                    <a:schemeClr val="accent2"/>
                  </a:gs>
                </a:gsLst>
                <a:lin ang="5400000" scaled="1"/>
              </a:gradFill>
              <a:prstDash val="solid"/>
              <a:miter lim="8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FEFCFF"/>
                  </a:solidFill>
                </a:defRPr>
              </a:pPr>
              <a:endParaRPr kumimoji="0" sz="1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grpSp>
      <p:sp>
        <p:nvSpPr>
          <p:cNvPr id="84" name="Inhaltsplatzhalter 4">
            <a:extLst>
              <a:ext uri="{FF2B5EF4-FFF2-40B4-BE49-F238E27FC236}">
                <a16:creationId xmlns:a16="http://schemas.microsoft.com/office/drawing/2014/main" id="{26A139E0-8A22-DF54-EC2E-7B0D3FC20C55}"/>
              </a:ext>
            </a:extLst>
          </p:cNvPr>
          <p:cNvSpPr txBox="1">
            <a:spLocks/>
          </p:cNvSpPr>
          <p:nvPr/>
        </p:nvSpPr>
        <p:spPr>
          <a:xfrm flipH="1">
            <a:off x="9557754" y="1477486"/>
            <a:ext cx="2329445" cy="81009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1600"/>
              </a:lnSpc>
              <a:buNone/>
              <a:defRPr/>
            </a:pPr>
            <a:r>
              <a:rPr lang="en-US" sz="1200" dirty="0">
                <a:solidFill>
                  <a:srgbClr val="000000">
                    <a:lumMod val="90000"/>
                    <a:lumOff val="10000"/>
                  </a:srgbClr>
                </a:solidFill>
                <a:latin typeface="+mn-lt"/>
              </a:rPr>
              <a:t>It is cost effective because there is no need to assemble the response team, use fire-fighting utilities and stage a full-blown drill.</a:t>
            </a:r>
          </a:p>
        </p:txBody>
      </p:sp>
      <p:sp>
        <p:nvSpPr>
          <p:cNvPr id="85" name="Inhaltsplatzhalter 4">
            <a:extLst>
              <a:ext uri="{FF2B5EF4-FFF2-40B4-BE49-F238E27FC236}">
                <a16:creationId xmlns:a16="http://schemas.microsoft.com/office/drawing/2014/main" id="{E47E9DF1-FF15-37D6-A7C4-AD71F961EF5C}"/>
              </a:ext>
            </a:extLst>
          </p:cNvPr>
          <p:cNvSpPr txBox="1">
            <a:spLocks/>
          </p:cNvSpPr>
          <p:nvPr/>
        </p:nvSpPr>
        <p:spPr>
          <a:xfrm flipH="1">
            <a:off x="9943912" y="3289140"/>
            <a:ext cx="2162974" cy="60490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1600"/>
              </a:lnSpc>
              <a:buNone/>
              <a:defRPr/>
            </a:pPr>
            <a:r>
              <a:rPr lang="en-US" sz="1200" dirty="0">
                <a:solidFill>
                  <a:srgbClr val="000000">
                    <a:lumMod val="90000"/>
                    <a:lumOff val="10000"/>
                  </a:srgbClr>
                </a:solidFill>
                <a:latin typeface="+mn-lt"/>
              </a:rPr>
              <a:t>There is more flexibility in program or scenario changes due to small group of participants. </a:t>
            </a:r>
          </a:p>
        </p:txBody>
      </p:sp>
      <p:sp>
        <p:nvSpPr>
          <p:cNvPr id="86" name="Inhaltsplatzhalter 4">
            <a:extLst>
              <a:ext uri="{FF2B5EF4-FFF2-40B4-BE49-F238E27FC236}">
                <a16:creationId xmlns:a16="http://schemas.microsoft.com/office/drawing/2014/main" id="{BC0A6432-7BEB-3929-B61B-2FBC5E902B62}"/>
              </a:ext>
            </a:extLst>
          </p:cNvPr>
          <p:cNvSpPr txBox="1">
            <a:spLocks/>
          </p:cNvSpPr>
          <p:nvPr/>
        </p:nvSpPr>
        <p:spPr>
          <a:xfrm flipH="1">
            <a:off x="9554025" y="5013151"/>
            <a:ext cx="2329445" cy="101527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1600"/>
              </a:lnSpc>
              <a:buNone/>
              <a:defRPr/>
            </a:pPr>
            <a:r>
              <a:rPr lang="tr-TR" sz="1200" dirty="0">
                <a:solidFill>
                  <a:srgbClr val="000000">
                    <a:lumMod val="90000"/>
                    <a:lumOff val="10000"/>
                  </a:srgbClr>
                </a:solidFill>
                <a:latin typeface="+mn-lt"/>
              </a:rPr>
              <a:t>E</a:t>
            </a:r>
            <a:r>
              <a:rPr lang="en-US" sz="1200" dirty="0" err="1">
                <a:solidFill>
                  <a:srgbClr val="000000">
                    <a:lumMod val="90000"/>
                    <a:lumOff val="10000"/>
                  </a:srgbClr>
                </a:solidFill>
                <a:latin typeface="+mn-lt"/>
              </a:rPr>
              <a:t>mployee</a:t>
            </a:r>
            <a:r>
              <a:rPr lang="en-US" sz="1200" dirty="0">
                <a:solidFill>
                  <a:srgbClr val="000000">
                    <a:lumMod val="90000"/>
                    <a:lumOff val="10000"/>
                  </a:srgbClr>
                </a:solidFill>
                <a:latin typeface="+mn-lt"/>
              </a:rPr>
              <a:t> participation is ensured, and they can focus on their work better, develop themselves and be successful. As a result, this reinforces the safety culture in </a:t>
            </a:r>
            <a:r>
              <a:rPr lang="en-US" sz="1200" dirty="0" err="1">
                <a:solidFill>
                  <a:srgbClr val="000000">
                    <a:lumMod val="90000"/>
                    <a:lumOff val="10000"/>
                  </a:srgbClr>
                </a:solidFill>
                <a:latin typeface="+mn-lt"/>
              </a:rPr>
              <a:t>Tupras</a:t>
            </a:r>
            <a:r>
              <a:rPr lang="tr-TR" sz="1200" dirty="0">
                <a:solidFill>
                  <a:srgbClr val="000000">
                    <a:lumMod val="90000"/>
                    <a:lumOff val="10000"/>
                  </a:srgbClr>
                </a:solidFill>
                <a:latin typeface="+mn-lt"/>
              </a:rPr>
              <a:t>.</a:t>
            </a:r>
            <a:endParaRPr lang="en-US" sz="1200" dirty="0">
              <a:solidFill>
                <a:srgbClr val="000000">
                  <a:lumMod val="90000"/>
                  <a:lumOff val="10000"/>
                </a:srgbClr>
              </a:solidFill>
              <a:latin typeface="+mn-lt"/>
            </a:endParaRPr>
          </a:p>
        </p:txBody>
      </p:sp>
      <p:sp>
        <p:nvSpPr>
          <p:cNvPr id="87" name="TextBox 125">
            <a:extLst>
              <a:ext uri="{FF2B5EF4-FFF2-40B4-BE49-F238E27FC236}">
                <a16:creationId xmlns:a16="http://schemas.microsoft.com/office/drawing/2014/main" id="{C119CFC3-88EF-10E3-887D-D616E79D3457}"/>
              </a:ext>
            </a:extLst>
          </p:cNvPr>
          <p:cNvSpPr txBox="1"/>
          <p:nvPr/>
        </p:nvSpPr>
        <p:spPr>
          <a:xfrm>
            <a:off x="5502714" y="3319790"/>
            <a:ext cx="2072517" cy="442172"/>
          </a:xfrm>
          <a:prstGeom prst="rect">
            <a:avLst/>
          </a:prstGeom>
          <a:noFill/>
        </p:spPr>
        <p:txBody>
          <a:bodyPr wrap="square" lIns="0" tIns="0" rIns="0" bIns="0" rtlCol="0">
            <a:spAutoFit/>
          </a:bodyPr>
          <a:lstStyle/>
          <a:p>
            <a:pPr algn="ctr">
              <a:lnSpc>
                <a:spcPts val="3880"/>
              </a:lnSpc>
            </a:pPr>
            <a:r>
              <a:rPr lang="en-US" sz="2400" b="1" dirty="0">
                <a:solidFill>
                  <a:srgbClr val="000000"/>
                </a:solidFill>
                <a:latin typeface="Century Gothic" panose="020B0502020202020204" pitchFamily="34" charset="0"/>
              </a:rPr>
              <a:t>Benefits</a:t>
            </a:r>
          </a:p>
        </p:txBody>
      </p:sp>
      <p:sp>
        <p:nvSpPr>
          <p:cNvPr id="42" name="TextBox 15">
            <a:extLst>
              <a:ext uri="{FF2B5EF4-FFF2-40B4-BE49-F238E27FC236}">
                <a16:creationId xmlns:a16="http://schemas.microsoft.com/office/drawing/2014/main" id="{8403813B-4B4F-94CE-7E7D-24D38F705F72}"/>
              </a:ext>
            </a:extLst>
          </p:cNvPr>
          <p:cNvSpPr txBox="1"/>
          <p:nvPr/>
        </p:nvSpPr>
        <p:spPr>
          <a:xfrm>
            <a:off x="1065357" y="281348"/>
            <a:ext cx="9389939" cy="461665"/>
          </a:xfrm>
          <a:prstGeom prst="rect">
            <a:avLst/>
          </a:prstGeom>
          <a:noFill/>
          <a:ln>
            <a:noFill/>
          </a:ln>
        </p:spPr>
        <p:txBody>
          <a:bodyPr wrap="square" rtlCol="0">
            <a:spAutoFit/>
          </a:bodyPr>
          <a:lstStyle/>
          <a:p>
            <a:r>
              <a:rPr lang="en-US" sz="2400" b="1" dirty="0">
                <a:solidFill>
                  <a:srgbClr val="FF0000"/>
                </a:solidFill>
                <a:cs typeface="Calibri" panose="020F0502020204030204" pitchFamily="34" charset="0"/>
              </a:rPr>
              <a:t>What are </a:t>
            </a:r>
            <a:r>
              <a:rPr lang="tr-TR" sz="2400" b="1" dirty="0" err="1">
                <a:solidFill>
                  <a:srgbClr val="FF0000"/>
                </a:solidFill>
                <a:cs typeface="Calibri" panose="020F0502020204030204" pitchFamily="34" charset="0"/>
              </a:rPr>
              <a:t>Benefits</a:t>
            </a:r>
            <a:r>
              <a:rPr lang="tr-TR" sz="2400" b="1" dirty="0">
                <a:solidFill>
                  <a:srgbClr val="FF0000"/>
                </a:solidFill>
                <a:cs typeface="Calibri" panose="020F0502020204030204" pitchFamily="34" charset="0"/>
              </a:rPr>
              <a:t> of</a:t>
            </a:r>
            <a:r>
              <a:rPr lang="en-US" sz="2400" b="1" dirty="0">
                <a:solidFill>
                  <a:srgbClr val="FF0000"/>
                </a:solidFill>
                <a:cs typeface="Calibri" panose="020F0502020204030204" pitchFamily="34" charset="0"/>
              </a:rPr>
              <a:t> Operational Tabletop Drill?</a:t>
            </a:r>
          </a:p>
        </p:txBody>
      </p:sp>
    </p:spTree>
    <p:extLst>
      <p:ext uri="{BB962C8B-B14F-4D97-AF65-F5344CB8AC3E}">
        <p14:creationId xmlns:p14="http://schemas.microsoft.com/office/powerpoint/2010/main" val="1010256610"/>
      </p:ext>
    </p:extLst>
  </p:cSld>
  <p:clrMapOvr>
    <a:masterClrMapping/>
  </p:clrMapOvr>
  <mc:AlternateContent xmlns:mc="http://schemas.openxmlformats.org/markup-compatibility/2006" xmlns:p14="http://schemas.microsoft.com/office/powerpoint/2010/main">
    <mc:Choice Requires="p14">
      <p:transition spd="slow" p14:dur="2000" advTm="17453"/>
    </mc:Choice>
    <mc:Fallback xmlns="">
      <p:transition spd="slow" advTm="17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2000" fill="hold"/>
                                        <p:tgtEl>
                                          <p:spTgt spid="55"/>
                                        </p:tgtEl>
                                        <p:attrNameLst>
                                          <p:attrName>ppt_w</p:attrName>
                                        </p:attrNameLst>
                                      </p:cBhvr>
                                      <p:tavLst>
                                        <p:tav tm="0">
                                          <p:val>
                                            <p:fltVal val="0"/>
                                          </p:val>
                                        </p:tav>
                                        <p:tav tm="100000">
                                          <p:val>
                                            <p:strVal val="#ppt_w"/>
                                          </p:val>
                                        </p:tav>
                                      </p:tavLst>
                                    </p:anim>
                                    <p:anim calcmode="lin" valueType="num">
                                      <p:cBhvr>
                                        <p:cTn id="8" dur="2000" fill="hold"/>
                                        <p:tgtEl>
                                          <p:spTgt spid="5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childTnLst>
                                </p:cTn>
                              </p:par>
                              <p:par>
                                <p:cTn id="12" presetID="23" presetClass="entr" presetSubtype="16" fill="hold" grpId="0" nodeType="withEffect">
                                  <p:stCondLst>
                                    <p:cond delay="100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fltVal val="0"/>
                                          </p:val>
                                        </p:tav>
                                        <p:tav tm="100000">
                                          <p:val>
                                            <p:strVal val="#ppt_w"/>
                                          </p:val>
                                        </p:tav>
                                      </p:tavLst>
                                    </p:anim>
                                    <p:anim calcmode="lin" valueType="num">
                                      <p:cBhvr>
                                        <p:cTn id="15" dur="1000" fill="hold"/>
                                        <p:tgtEl>
                                          <p:spTgt spid="5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1500"/>
                                  </p:stCondLst>
                                  <p:childTnLst>
                                    <p:set>
                                      <p:cBhvr>
                                        <p:cTn id="17" dur="1" fill="hold">
                                          <p:stCondLst>
                                            <p:cond delay="0"/>
                                          </p:stCondLst>
                                        </p:cTn>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fltVal val="0"/>
                                          </p:val>
                                        </p:tav>
                                        <p:tav tm="100000">
                                          <p:val>
                                            <p:strVal val="#ppt_w"/>
                                          </p:val>
                                        </p:tav>
                                      </p:tavLst>
                                    </p:anim>
                                    <p:anim calcmode="lin" valueType="num">
                                      <p:cBhvr>
                                        <p:cTn id="19" dur="1000" fill="hold"/>
                                        <p:tgtEl>
                                          <p:spTgt spid="60"/>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2000"/>
                                  </p:stCondLst>
                                  <p:childTnLst>
                                    <p:set>
                                      <p:cBhvr>
                                        <p:cTn id="21" dur="1" fill="hold">
                                          <p:stCondLst>
                                            <p:cond delay="0"/>
                                          </p:stCondLst>
                                        </p:cTn>
                                        <p:tgtEl>
                                          <p:spTgt spid="63"/>
                                        </p:tgtEl>
                                        <p:attrNameLst>
                                          <p:attrName>style.visibility</p:attrName>
                                        </p:attrNameLst>
                                      </p:cBhvr>
                                      <p:to>
                                        <p:strVal val="visible"/>
                                      </p:to>
                                    </p:set>
                                    <p:anim calcmode="lin" valueType="num">
                                      <p:cBhvr>
                                        <p:cTn id="22" dur="1000" fill="hold"/>
                                        <p:tgtEl>
                                          <p:spTgt spid="63"/>
                                        </p:tgtEl>
                                        <p:attrNameLst>
                                          <p:attrName>ppt_w</p:attrName>
                                        </p:attrNameLst>
                                      </p:cBhvr>
                                      <p:tavLst>
                                        <p:tav tm="0">
                                          <p:val>
                                            <p:fltVal val="0"/>
                                          </p:val>
                                        </p:tav>
                                        <p:tav tm="100000">
                                          <p:val>
                                            <p:strVal val="#ppt_w"/>
                                          </p:val>
                                        </p:tav>
                                      </p:tavLst>
                                    </p:anim>
                                    <p:anim calcmode="lin" valueType="num">
                                      <p:cBhvr>
                                        <p:cTn id="23" dur="1000" fill="hold"/>
                                        <p:tgtEl>
                                          <p:spTgt spid="63"/>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0"/>
                                  </p:stCondLst>
                                  <p:childTnLst>
                                    <p:set>
                                      <p:cBhvr>
                                        <p:cTn id="25" dur="1" fill="hold">
                                          <p:stCondLst>
                                            <p:cond delay="0"/>
                                          </p:stCondLst>
                                        </p:cTn>
                                        <p:tgtEl>
                                          <p:spTgt spid="71"/>
                                        </p:tgtEl>
                                        <p:attrNameLst>
                                          <p:attrName>style.visibility</p:attrName>
                                        </p:attrNameLst>
                                      </p:cBhvr>
                                      <p:to>
                                        <p:strVal val="visible"/>
                                      </p:to>
                                    </p:set>
                                    <p:anim calcmode="lin" valueType="num">
                                      <p:cBhvr>
                                        <p:cTn id="26" dur="1000" fill="hold"/>
                                        <p:tgtEl>
                                          <p:spTgt spid="71"/>
                                        </p:tgtEl>
                                        <p:attrNameLst>
                                          <p:attrName>ppt_w</p:attrName>
                                        </p:attrNameLst>
                                      </p:cBhvr>
                                      <p:tavLst>
                                        <p:tav tm="0">
                                          <p:val>
                                            <p:fltVal val="0"/>
                                          </p:val>
                                        </p:tav>
                                        <p:tav tm="100000">
                                          <p:val>
                                            <p:strVal val="#ppt_w"/>
                                          </p:val>
                                        </p:tav>
                                      </p:tavLst>
                                    </p:anim>
                                    <p:anim calcmode="lin" valueType="num">
                                      <p:cBhvr>
                                        <p:cTn id="27" dur="1000" fill="hold"/>
                                        <p:tgtEl>
                                          <p:spTgt spid="7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500"/>
                                  </p:stCondLst>
                                  <p:childTnLst>
                                    <p:set>
                                      <p:cBhvr>
                                        <p:cTn id="29" dur="1" fill="hold">
                                          <p:stCondLst>
                                            <p:cond delay="0"/>
                                          </p:stCondLst>
                                        </p:cTn>
                                        <p:tgtEl>
                                          <p:spTgt spid="74"/>
                                        </p:tgtEl>
                                        <p:attrNameLst>
                                          <p:attrName>style.visibility</p:attrName>
                                        </p:attrNameLst>
                                      </p:cBhvr>
                                      <p:to>
                                        <p:strVal val="visible"/>
                                      </p:to>
                                    </p:set>
                                    <p:anim calcmode="lin" valueType="num">
                                      <p:cBhvr>
                                        <p:cTn id="30" dur="1000" fill="hold"/>
                                        <p:tgtEl>
                                          <p:spTgt spid="74"/>
                                        </p:tgtEl>
                                        <p:attrNameLst>
                                          <p:attrName>ppt_w</p:attrName>
                                        </p:attrNameLst>
                                      </p:cBhvr>
                                      <p:tavLst>
                                        <p:tav tm="0">
                                          <p:val>
                                            <p:fltVal val="0"/>
                                          </p:val>
                                        </p:tav>
                                        <p:tav tm="100000">
                                          <p:val>
                                            <p:strVal val="#ppt_w"/>
                                          </p:val>
                                        </p:tav>
                                      </p:tavLst>
                                    </p:anim>
                                    <p:anim calcmode="lin" valueType="num">
                                      <p:cBhvr>
                                        <p:cTn id="31" dur="1000" fill="hold"/>
                                        <p:tgtEl>
                                          <p:spTgt spid="7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100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fltVal val="0"/>
                                          </p:val>
                                        </p:tav>
                                        <p:tav tm="100000">
                                          <p:val>
                                            <p:strVal val="#ppt_w"/>
                                          </p:val>
                                        </p:tav>
                                      </p:tavLst>
                                    </p:anim>
                                    <p:anim calcmode="lin" valueType="num">
                                      <p:cBhvr>
                                        <p:cTn id="35" dur="1000" fill="hold"/>
                                        <p:tgtEl>
                                          <p:spTgt spid="77"/>
                                        </p:tgtEl>
                                        <p:attrNameLst>
                                          <p:attrName>ppt_h</p:attrName>
                                        </p:attrNameLst>
                                      </p:cBhvr>
                                      <p:tavLst>
                                        <p:tav tm="0">
                                          <p:val>
                                            <p:fltVal val="0"/>
                                          </p:val>
                                        </p:tav>
                                        <p:tav tm="100000">
                                          <p:val>
                                            <p:strVal val="#ppt_h"/>
                                          </p:val>
                                        </p:tav>
                                      </p:tavLst>
                                    </p:anim>
                                  </p:childTnLst>
                                </p:cTn>
                              </p:par>
                              <p:par>
                                <p:cTn id="36" presetID="22" presetClass="entr" presetSubtype="1" fill="hold" nodeType="withEffect">
                                  <p:stCondLst>
                                    <p:cond delay="1500"/>
                                  </p:stCondLst>
                                  <p:childTnLst>
                                    <p:set>
                                      <p:cBhvr>
                                        <p:cTn id="37" dur="1" fill="hold">
                                          <p:stCondLst>
                                            <p:cond delay="0"/>
                                          </p:stCondLst>
                                        </p:cTn>
                                        <p:tgtEl>
                                          <p:spTgt spid="65"/>
                                        </p:tgtEl>
                                        <p:attrNameLst>
                                          <p:attrName>style.visibility</p:attrName>
                                        </p:attrNameLst>
                                      </p:cBhvr>
                                      <p:to>
                                        <p:strVal val="visible"/>
                                      </p:to>
                                    </p:set>
                                    <p:animEffect transition="in" filter="wipe(up)">
                                      <p:cBhvr>
                                        <p:cTn id="38" dur="1500"/>
                                        <p:tgtEl>
                                          <p:spTgt spid="65"/>
                                        </p:tgtEl>
                                      </p:cBhvr>
                                    </p:animEffect>
                                  </p:childTnLst>
                                </p:cTn>
                              </p:par>
                              <p:par>
                                <p:cTn id="39" presetID="22" presetClass="entr" presetSubtype="4" fill="hold" nodeType="withEffect">
                                  <p:stCondLst>
                                    <p:cond delay="1500"/>
                                  </p:stCondLst>
                                  <p:childTnLst>
                                    <p:set>
                                      <p:cBhvr>
                                        <p:cTn id="40" dur="1" fill="hold">
                                          <p:stCondLst>
                                            <p:cond delay="0"/>
                                          </p:stCondLst>
                                        </p:cTn>
                                        <p:tgtEl>
                                          <p:spTgt spid="79"/>
                                        </p:tgtEl>
                                        <p:attrNameLst>
                                          <p:attrName>style.visibility</p:attrName>
                                        </p:attrNameLst>
                                      </p:cBhvr>
                                      <p:to>
                                        <p:strVal val="visible"/>
                                      </p:to>
                                    </p:set>
                                    <p:animEffect transition="in" filter="wipe(down)">
                                      <p:cBhvr>
                                        <p:cTn id="41" dur="1500"/>
                                        <p:tgtEl>
                                          <p:spTgt spid="79"/>
                                        </p:tgtEl>
                                      </p:cBhvr>
                                    </p:animEffect>
                                  </p:childTnLst>
                                </p:cTn>
                              </p:par>
                              <p:par>
                                <p:cTn id="42" presetID="12" presetClass="entr" presetSubtype="4" fill="hold" grpId="0" nodeType="withEffect">
                                  <p:stCondLst>
                                    <p:cond delay="300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1000"/>
                                        <p:tgtEl>
                                          <p:spTgt spid="58"/>
                                        </p:tgtEl>
                                        <p:attrNameLst>
                                          <p:attrName>ppt_y</p:attrName>
                                        </p:attrNameLst>
                                      </p:cBhvr>
                                      <p:tavLst>
                                        <p:tav tm="0">
                                          <p:val>
                                            <p:strVal val="#ppt_y+#ppt_h*1.125000"/>
                                          </p:val>
                                        </p:tav>
                                        <p:tav tm="100000">
                                          <p:val>
                                            <p:strVal val="#ppt_y"/>
                                          </p:val>
                                        </p:tav>
                                      </p:tavLst>
                                    </p:anim>
                                    <p:animEffect transition="in" filter="wipe(up)">
                                      <p:cBhvr>
                                        <p:cTn id="45" dur="1000"/>
                                        <p:tgtEl>
                                          <p:spTgt spid="58"/>
                                        </p:tgtEl>
                                      </p:cBhvr>
                                    </p:animEffect>
                                  </p:childTnLst>
                                </p:cTn>
                              </p:par>
                              <p:par>
                                <p:cTn id="46" presetID="12" presetClass="entr" presetSubtype="4" fill="hold" grpId="0" nodeType="withEffect">
                                  <p:stCondLst>
                                    <p:cond delay="3000"/>
                                  </p:stCondLst>
                                  <p:childTnLst>
                                    <p:set>
                                      <p:cBhvr>
                                        <p:cTn id="47" dur="1" fill="hold">
                                          <p:stCondLst>
                                            <p:cond delay="0"/>
                                          </p:stCondLst>
                                        </p:cTn>
                                        <p:tgtEl>
                                          <p:spTgt spid="72"/>
                                        </p:tgtEl>
                                        <p:attrNameLst>
                                          <p:attrName>style.visibility</p:attrName>
                                        </p:attrNameLst>
                                      </p:cBhvr>
                                      <p:to>
                                        <p:strVal val="visible"/>
                                      </p:to>
                                    </p:set>
                                    <p:anim calcmode="lin" valueType="num">
                                      <p:cBhvr additive="base">
                                        <p:cTn id="48" dur="1000"/>
                                        <p:tgtEl>
                                          <p:spTgt spid="72"/>
                                        </p:tgtEl>
                                        <p:attrNameLst>
                                          <p:attrName>ppt_y</p:attrName>
                                        </p:attrNameLst>
                                      </p:cBhvr>
                                      <p:tavLst>
                                        <p:tav tm="0">
                                          <p:val>
                                            <p:strVal val="#ppt_y+#ppt_h*1.125000"/>
                                          </p:val>
                                        </p:tav>
                                        <p:tav tm="100000">
                                          <p:val>
                                            <p:strVal val="#ppt_y"/>
                                          </p:val>
                                        </p:tav>
                                      </p:tavLst>
                                    </p:anim>
                                    <p:animEffect transition="in" filter="wipe(up)">
                                      <p:cBhvr>
                                        <p:cTn id="49" dur="1000"/>
                                        <p:tgtEl>
                                          <p:spTgt spid="72"/>
                                        </p:tgtEl>
                                      </p:cBhvr>
                                    </p:animEffect>
                                  </p:childTnLst>
                                </p:cTn>
                              </p:par>
                              <p:par>
                                <p:cTn id="50" presetID="12" presetClass="entr" presetSubtype="2" fill="hold" grpId="0" nodeType="withEffect">
                                  <p:stCondLst>
                                    <p:cond delay="300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1000"/>
                                        <p:tgtEl>
                                          <p:spTgt spid="61"/>
                                        </p:tgtEl>
                                        <p:attrNameLst>
                                          <p:attrName>ppt_x</p:attrName>
                                        </p:attrNameLst>
                                      </p:cBhvr>
                                      <p:tavLst>
                                        <p:tav tm="0">
                                          <p:val>
                                            <p:strVal val="#ppt_x+#ppt_w*1.125000"/>
                                          </p:val>
                                        </p:tav>
                                        <p:tav tm="100000">
                                          <p:val>
                                            <p:strVal val="#ppt_x"/>
                                          </p:val>
                                        </p:tav>
                                      </p:tavLst>
                                    </p:anim>
                                    <p:animEffect transition="in" filter="wipe(left)">
                                      <p:cBhvr>
                                        <p:cTn id="53" dur="1000"/>
                                        <p:tgtEl>
                                          <p:spTgt spid="61"/>
                                        </p:tgtEl>
                                      </p:cBhvr>
                                    </p:animEffect>
                                  </p:childTnLst>
                                </p:cTn>
                              </p:par>
                              <p:par>
                                <p:cTn id="54" presetID="12" presetClass="entr" presetSubtype="8" fill="hold" grpId="0" nodeType="withEffect">
                                  <p:stCondLst>
                                    <p:cond delay="300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0"/>
                                        <p:tgtEl>
                                          <p:spTgt spid="75"/>
                                        </p:tgtEl>
                                        <p:attrNameLst>
                                          <p:attrName>ppt_x</p:attrName>
                                        </p:attrNameLst>
                                      </p:cBhvr>
                                      <p:tavLst>
                                        <p:tav tm="0">
                                          <p:val>
                                            <p:strVal val="#ppt_x-#ppt_w*1.125000"/>
                                          </p:val>
                                        </p:tav>
                                        <p:tav tm="100000">
                                          <p:val>
                                            <p:strVal val="#ppt_x"/>
                                          </p:val>
                                        </p:tav>
                                      </p:tavLst>
                                    </p:anim>
                                    <p:animEffect transition="in" filter="wipe(right)">
                                      <p:cBhvr>
                                        <p:cTn id="57" dur="1000"/>
                                        <p:tgtEl>
                                          <p:spTgt spid="75"/>
                                        </p:tgtEl>
                                      </p:cBhvr>
                                    </p:animEffect>
                                  </p:childTnLst>
                                </p:cTn>
                              </p:par>
                              <p:par>
                                <p:cTn id="58" presetID="12" presetClass="entr" presetSubtype="1" fill="hold" grpId="0" nodeType="withEffect">
                                  <p:stCondLst>
                                    <p:cond delay="3000"/>
                                  </p:stCondLst>
                                  <p:childTnLst>
                                    <p:set>
                                      <p:cBhvr>
                                        <p:cTn id="59" dur="1" fill="hold">
                                          <p:stCondLst>
                                            <p:cond delay="0"/>
                                          </p:stCondLst>
                                        </p:cTn>
                                        <p:tgtEl>
                                          <p:spTgt spid="64"/>
                                        </p:tgtEl>
                                        <p:attrNameLst>
                                          <p:attrName>style.visibility</p:attrName>
                                        </p:attrNameLst>
                                      </p:cBhvr>
                                      <p:to>
                                        <p:strVal val="visible"/>
                                      </p:to>
                                    </p:set>
                                    <p:anim calcmode="lin" valueType="num">
                                      <p:cBhvr additive="base">
                                        <p:cTn id="60" dur="1000"/>
                                        <p:tgtEl>
                                          <p:spTgt spid="64"/>
                                        </p:tgtEl>
                                        <p:attrNameLst>
                                          <p:attrName>ppt_y</p:attrName>
                                        </p:attrNameLst>
                                      </p:cBhvr>
                                      <p:tavLst>
                                        <p:tav tm="0">
                                          <p:val>
                                            <p:strVal val="#ppt_y-#ppt_h*1.125000"/>
                                          </p:val>
                                        </p:tav>
                                        <p:tav tm="100000">
                                          <p:val>
                                            <p:strVal val="#ppt_y"/>
                                          </p:val>
                                        </p:tav>
                                      </p:tavLst>
                                    </p:anim>
                                    <p:animEffect transition="in" filter="wipe(down)">
                                      <p:cBhvr>
                                        <p:cTn id="61" dur="1000"/>
                                        <p:tgtEl>
                                          <p:spTgt spid="64"/>
                                        </p:tgtEl>
                                      </p:cBhvr>
                                    </p:animEffect>
                                  </p:childTnLst>
                                </p:cTn>
                              </p:par>
                              <p:par>
                                <p:cTn id="62" presetID="12" presetClass="entr" presetSubtype="1" fill="hold" grpId="0" nodeType="withEffect">
                                  <p:stCondLst>
                                    <p:cond delay="300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1000"/>
                                        <p:tgtEl>
                                          <p:spTgt spid="78"/>
                                        </p:tgtEl>
                                        <p:attrNameLst>
                                          <p:attrName>ppt_y</p:attrName>
                                        </p:attrNameLst>
                                      </p:cBhvr>
                                      <p:tavLst>
                                        <p:tav tm="0">
                                          <p:val>
                                            <p:strVal val="#ppt_y-#ppt_h*1.125000"/>
                                          </p:val>
                                        </p:tav>
                                        <p:tav tm="100000">
                                          <p:val>
                                            <p:strVal val="#ppt_y"/>
                                          </p:val>
                                        </p:tav>
                                      </p:tavLst>
                                    </p:anim>
                                    <p:animEffect transition="in" filter="wipe(down)">
                                      <p:cBhvr>
                                        <p:cTn id="65" dur="1000"/>
                                        <p:tgtEl>
                                          <p:spTgt spid="78"/>
                                        </p:tgtEl>
                                      </p:cBhvr>
                                    </p:animEffect>
                                  </p:childTnLst>
                                </p:cTn>
                              </p:par>
                              <p:par>
                                <p:cTn id="66" presetID="10" presetClass="entr" presetSubtype="0" fill="hold" grpId="1" nodeType="withEffect">
                                  <p:stCondLst>
                                    <p:cond delay="250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childTnLst>
                                </p:cTn>
                              </p:par>
                              <p:par>
                                <p:cTn id="69" presetID="8" presetClass="emph" presetSubtype="0" repeatCount="indefinite" fill="hold" grpId="0" nodeType="withEffect">
                                  <p:stCondLst>
                                    <p:cond delay="2500"/>
                                  </p:stCondLst>
                                  <p:endCondLst>
                                    <p:cond evt="onNext" delay="0">
                                      <p:tgtEl>
                                        <p:sldTgt/>
                                      </p:tgtEl>
                                    </p:cond>
                                  </p:endCondLst>
                                  <p:childTnLst>
                                    <p:animRot by="21600000">
                                      <p:cBhvr>
                                        <p:cTn id="70" dur="5000" fill="hold"/>
                                        <p:tgtEl>
                                          <p:spTgt spid="56"/>
                                        </p:tgtEl>
                                        <p:attrNameLst>
                                          <p:attrName>r</p:attrName>
                                        </p:attrNameLst>
                                      </p:cBhvr>
                                    </p:animRot>
                                  </p:childTnLst>
                                </p:cTn>
                              </p:par>
                              <p:par>
                                <p:cTn id="71" presetID="10" presetClass="entr" presetSubtype="0" fill="hold" grpId="1" nodeType="withEffect">
                                  <p:stCondLst>
                                    <p:cond delay="250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childTnLst>
                                </p:cTn>
                              </p:par>
                              <p:par>
                                <p:cTn id="74" presetID="8" presetClass="emph" presetSubtype="0" repeatCount="indefinite" fill="hold" grpId="0" nodeType="withEffect">
                                  <p:stCondLst>
                                    <p:cond delay="2500"/>
                                  </p:stCondLst>
                                  <p:endCondLst>
                                    <p:cond evt="onNext" delay="0">
                                      <p:tgtEl>
                                        <p:sldTgt/>
                                      </p:tgtEl>
                                    </p:cond>
                                  </p:endCondLst>
                                  <p:childTnLst>
                                    <p:animRot by="-21600000">
                                      <p:cBhvr>
                                        <p:cTn id="75" dur="5000" fill="hold"/>
                                        <p:tgtEl>
                                          <p:spTgt spid="70"/>
                                        </p:tgtEl>
                                        <p:attrNameLst>
                                          <p:attrName>r</p:attrName>
                                        </p:attrNameLst>
                                      </p:cBhvr>
                                    </p:animRot>
                                  </p:childTnLst>
                                </p:cTn>
                              </p:par>
                              <p:par>
                                <p:cTn id="76" presetID="10" presetClass="entr" presetSubtype="0" fill="hold" grpId="1" nodeType="withEffect">
                                  <p:stCondLst>
                                    <p:cond delay="250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1000"/>
                                        <p:tgtEl>
                                          <p:spTgt spid="59"/>
                                        </p:tgtEl>
                                      </p:cBhvr>
                                    </p:animEffect>
                                  </p:childTnLst>
                                </p:cTn>
                              </p:par>
                              <p:par>
                                <p:cTn id="79" presetID="8" presetClass="emph" presetSubtype="0" repeatCount="indefinite" fill="hold" grpId="0" nodeType="withEffect">
                                  <p:stCondLst>
                                    <p:cond delay="2500"/>
                                  </p:stCondLst>
                                  <p:endCondLst>
                                    <p:cond evt="onNext" delay="0">
                                      <p:tgtEl>
                                        <p:sldTgt/>
                                      </p:tgtEl>
                                    </p:cond>
                                  </p:endCondLst>
                                  <p:childTnLst>
                                    <p:animRot by="-21600000">
                                      <p:cBhvr>
                                        <p:cTn id="80" dur="5000" fill="hold"/>
                                        <p:tgtEl>
                                          <p:spTgt spid="59"/>
                                        </p:tgtEl>
                                        <p:attrNameLst>
                                          <p:attrName>r</p:attrName>
                                        </p:attrNameLst>
                                      </p:cBhvr>
                                    </p:animRot>
                                  </p:childTnLst>
                                </p:cTn>
                              </p:par>
                              <p:par>
                                <p:cTn id="81" presetID="10" presetClass="entr" presetSubtype="0" fill="hold" grpId="1" nodeType="withEffect">
                                  <p:stCondLst>
                                    <p:cond delay="250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1000"/>
                                        <p:tgtEl>
                                          <p:spTgt spid="73"/>
                                        </p:tgtEl>
                                      </p:cBhvr>
                                    </p:animEffect>
                                  </p:childTnLst>
                                </p:cTn>
                              </p:par>
                              <p:par>
                                <p:cTn id="84" presetID="8" presetClass="emph" presetSubtype="0" repeatCount="indefinite" fill="hold" grpId="0" nodeType="withEffect">
                                  <p:stCondLst>
                                    <p:cond delay="2500"/>
                                  </p:stCondLst>
                                  <p:endCondLst>
                                    <p:cond evt="onNext" delay="0">
                                      <p:tgtEl>
                                        <p:sldTgt/>
                                      </p:tgtEl>
                                    </p:cond>
                                  </p:endCondLst>
                                  <p:childTnLst>
                                    <p:animRot by="21600000">
                                      <p:cBhvr>
                                        <p:cTn id="85" dur="5000" fill="hold"/>
                                        <p:tgtEl>
                                          <p:spTgt spid="73"/>
                                        </p:tgtEl>
                                        <p:attrNameLst>
                                          <p:attrName>r</p:attrName>
                                        </p:attrNameLst>
                                      </p:cBhvr>
                                    </p:animRot>
                                  </p:childTnLst>
                                </p:cTn>
                              </p:par>
                              <p:par>
                                <p:cTn id="86" presetID="10" presetClass="entr" presetSubtype="0" fill="hold" grpId="1" nodeType="withEffect">
                                  <p:stCondLst>
                                    <p:cond delay="250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childTnLst>
                                </p:cTn>
                              </p:par>
                              <p:par>
                                <p:cTn id="89" presetID="8" presetClass="emph" presetSubtype="0" repeatCount="indefinite" fill="hold" grpId="0" nodeType="withEffect">
                                  <p:stCondLst>
                                    <p:cond delay="2500"/>
                                  </p:stCondLst>
                                  <p:endCondLst>
                                    <p:cond evt="onNext" delay="0">
                                      <p:tgtEl>
                                        <p:sldTgt/>
                                      </p:tgtEl>
                                    </p:cond>
                                  </p:endCondLst>
                                  <p:childTnLst>
                                    <p:animRot by="21600000">
                                      <p:cBhvr>
                                        <p:cTn id="90" dur="5000" fill="hold"/>
                                        <p:tgtEl>
                                          <p:spTgt spid="62"/>
                                        </p:tgtEl>
                                        <p:attrNameLst>
                                          <p:attrName>r</p:attrName>
                                        </p:attrNameLst>
                                      </p:cBhvr>
                                    </p:animRot>
                                  </p:childTnLst>
                                </p:cTn>
                              </p:par>
                              <p:par>
                                <p:cTn id="91" presetID="10" presetClass="entr" presetSubtype="0" fill="hold" grpId="1" nodeType="withEffect">
                                  <p:stCondLst>
                                    <p:cond delay="250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000"/>
                                        <p:tgtEl>
                                          <p:spTgt spid="76"/>
                                        </p:tgtEl>
                                      </p:cBhvr>
                                    </p:animEffect>
                                  </p:childTnLst>
                                </p:cTn>
                              </p:par>
                              <p:par>
                                <p:cTn id="94" presetID="8" presetClass="emph" presetSubtype="0" repeatCount="indefinite" fill="hold" grpId="0" nodeType="withEffect">
                                  <p:stCondLst>
                                    <p:cond delay="2500"/>
                                  </p:stCondLst>
                                  <p:endCondLst>
                                    <p:cond evt="onNext" delay="0">
                                      <p:tgtEl>
                                        <p:sldTgt/>
                                      </p:tgtEl>
                                    </p:cond>
                                  </p:endCondLst>
                                  <p:childTnLst>
                                    <p:animRot by="-21600000">
                                      <p:cBhvr>
                                        <p:cTn id="95" dur="5000" fill="hold"/>
                                        <p:tgtEl>
                                          <p:spTgt spid="76"/>
                                        </p:tgtEl>
                                        <p:attrNameLst>
                                          <p:attrName>r</p:attrName>
                                        </p:attrNameLst>
                                      </p:cBhvr>
                                    </p:animRot>
                                  </p:childTnLst>
                                </p:cTn>
                              </p:par>
                              <p:par>
                                <p:cTn id="96" presetID="12" presetClass="entr" presetSubtype="2" fill="hold" grpId="0" nodeType="withEffect">
                                  <p:stCondLst>
                                    <p:cond delay="3500"/>
                                  </p:stCondLst>
                                  <p:childTnLst>
                                    <p:set>
                                      <p:cBhvr>
                                        <p:cTn id="97" dur="1" fill="hold">
                                          <p:stCondLst>
                                            <p:cond delay="0"/>
                                          </p:stCondLst>
                                        </p:cTn>
                                        <p:tgtEl>
                                          <p:spTgt spid="52"/>
                                        </p:tgtEl>
                                        <p:attrNameLst>
                                          <p:attrName>style.visibility</p:attrName>
                                        </p:attrNameLst>
                                      </p:cBhvr>
                                      <p:to>
                                        <p:strVal val="visible"/>
                                      </p:to>
                                    </p:set>
                                    <p:anim calcmode="lin" valueType="num">
                                      <p:cBhvr additive="base">
                                        <p:cTn id="98" dur="1500"/>
                                        <p:tgtEl>
                                          <p:spTgt spid="52"/>
                                        </p:tgtEl>
                                        <p:attrNameLst>
                                          <p:attrName>ppt_x</p:attrName>
                                        </p:attrNameLst>
                                      </p:cBhvr>
                                      <p:tavLst>
                                        <p:tav tm="0">
                                          <p:val>
                                            <p:strVal val="#ppt_x+#ppt_w*1.125000"/>
                                          </p:val>
                                        </p:tav>
                                        <p:tav tm="100000">
                                          <p:val>
                                            <p:strVal val="#ppt_x"/>
                                          </p:val>
                                        </p:tav>
                                      </p:tavLst>
                                    </p:anim>
                                    <p:animEffect transition="in" filter="wipe(left)">
                                      <p:cBhvr>
                                        <p:cTn id="99" dur="1500"/>
                                        <p:tgtEl>
                                          <p:spTgt spid="52"/>
                                        </p:tgtEl>
                                      </p:cBhvr>
                                    </p:animEffect>
                                  </p:childTnLst>
                                </p:cTn>
                              </p:par>
                              <p:par>
                                <p:cTn id="100" presetID="12" presetClass="entr" presetSubtype="2" fill="hold" grpId="0" nodeType="withEffect">
                                  <p:stCondLst>
                                    <p:cond delay="3500"/>
                                  </p:stCondLst>
                                  <p:childTnLst>
                                    <p:set>
                                      <p:cBhvr>
                                        <p:cTn id="101" dur="1" fill="hold">
                                          <p:stCondLst>
                                            <p:cond delay="0"/>
                                          </p:stCondLst>
                                        </p:cTn>
                                        <p:tgtEl>
                                          <p:spTgt spid="53"/>
                                        </p:tgtEl>
                                        <p:attrNameLst>
                                          <p:attrName>style.visibility</p:attrName>
                                        </p:attrNameLst>
                                      </p:cBhvr>
                                      <p:to>
                                        <p:strVal val="visible"/>
                                      </p:to>
                                    </p:set>
                                    <p:anim calcmode="lin" valueType="num">
                                      <p:cBhvr additive="base">
                                        <p:cTn id="102" dur="1500"/>
                                        <p:tgtEl>
                                          <p:spTgt spid="53"/>
                                        </p:tgtEl>
                                        <p:attrNameLst>
                                          <p:attrName>ppt_x</p:attrName>
                                        </p:attrNameLst>
                                      </p:cBhvr>
                                      <p:tavLst>
                                        <p:tav tm="0">
                                          <p:val>
                                            <p:strVal val="#ppt_x+#ppt_w*1.125000"/>
                                          </p:val>
                                        </p:tav>
                                        <p:tav tm="100000">
                                          <p:val>
                                            <p:strVal val="#ppt_x"/>
                                          </p:val>
                                        </p:tav>
                                      </p:tavLst>
                                    </p:anim>
                                    <p:animEffect transition="in" filter="wipe(left)">
                                      <p:cBhvr>
                                        <p:cTn id="103" dur="1500"/>
                                        <p:tgtEl>
                                          <p:spTgt spid="53"/>
                                        </p:tgtEl>
                                      </p:cBhvr>
                                    </p:animEffect>
                                  </p:childTnLst>
                                </p:cTn>
                              </p:par>
                              <p:par>
                                <p:cTn id="104" presetID="12" presetClass="entr" presetSubtype="2" fill="hold" grpId="0" nodeType="withEffect">
                                  <p:stCondLst>
                                    <p:cond delay="350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1500"/>
                                        <p:tgtEl>
                                          <p:spTgt spid="54"/>
                                        </p:tgtEl>
                                        <p:attrNameLst>
                                          <p:attrName>ppt_x</p:attrName>
                                        </p:attrNameLst>
                                      </p:cBhvr>
                                      <p:tavLst>
                                        <p:tav tm="0">
                                          <p:val>
                                            <p:strVal val="#ppt_x+#ppt_w*1.125000"/>
                                          </p:val>
                                        </p:tav>
                                        <p:tav tm="100000">
                                          <p:val>
                                            <p:strVal val="#ppt_x"/>
                                          </p:val>
                                        </p:tav>
                                      </p:tavLst>
                                    </p:anim>
                                    <p:animEffect transition="in" filter="wipe(left)">
                                      <p:cBhvr>
                                        <p:cTn id="107" dur="1500"/>
                                        <p:tgtEl>
                                          <p:spTgt spid="54"/>
                                        </p:tgtEl>
                                      </p:cBhvr>
                                    </p:animEffect>
                                  </p:childTnLst>
                                </p:cTn>
                              </p:par>
                              <p:par>
                                <p:cTn id="108" presetID="12" presetClass="entr" presetSubtype="8" fill="hold" grpId="0" nodeType="withEffect">
                                  <p:stCondLst>
                                    <p:cond delay="3500"/>
                                  </p:stCondLst>
                                  <p:childTnLst>
                                    <p:set>
                                      <p:cBhvr>
                                        <p:cTn id="109" dur="1" fill="hold">
                                          <p:stCondLst>
                                            <p:cond delay="0"/>
                                          </p:stCondLst>
                                        </p:cTn>
                                        <p:tgtEl>
                                          <p:spTgt spid="84"/>
                                        </p:tgtEl>
                                        <p:attrNameLst>
                                          <p:attrName>style.visibility</p:attrName>
                                        </p:attrNameLst>
                                      </p:cBhvr>
                                      <p:to>
                                        <p:strVal val="visible"/>
                                      </p:to>
                                    </p:set>
                                    <p:anim calcmode="lin" valueType="num">
                                      <p:cBhvr additive="base">
                                        <p:cTn id="110" dur="1500"/>
                                        <p:tgtEl>
                                          <p:spTgt spid="84"/>
                                        </p:tgtEl>
                                        <p:attrNameLst>
                                          <p:attrName>ppt_x</p:attrName>
                                        </p:attrNameLst>
                                      </p:cBhvr>
                                      <p:tavLst>
                                        <p:tav tm="0">
                                          <p:val>
                                            <p:strVal val="#ppt_x-#ppt_w*1.125000"/>
                                          </p:val>
                                        </p:tav>
                                        <p:tav tm="100000">
                                          <p:val>
                                            <p:strVal val="#ppt_x"/>
                                          </p:val>
                                        </p:tav>
                                      </p:tavLst>
                                    </p:anim>
                                    <p:animEffect transition="in" filter="wipe(right)">
                                      <p:cBhvr>
                                        <p:cTn id="111" dur="1500"/>
                                        <p:tgtEl>
                                          <p:spTgt spid="84"/>
                                        </p:tgtEl>
                                      </p:cBhvr>
                                    </p:animEffect>
                                  </p:childTnLst>
                                </p:cTn>
                              </p:par>
                              <p:par>
                                <p:cTn id="112" presetID="12" presetClass="entr" presetSubtype="8" fill="hold" grpId="0" nodeType="withEffect">
                                  <p:stCondLst>
                                    <p:cond delay="3500"/>
                                  </p:stCondLst>
                                  <p:childTnLst>
                                    <p:set>
                                      <p:cBhvr>
                                        <p:cTn id="113" dur="1" fill="hold">
                                          <p:stCondLst>
                                            <p:cond delay="0"/>
                                          </p:stCondLst>
                                        </p:cTn>
                                        <p:tgtEl>
                                          <p:spTgt spid="85"/>
                                        </p:tgtEl>
                                        <p:attrNameLst>
                                          <p:attrName>style.visibility</p:attrName>
                                        </p:attrNameLst>
                                      </p:cBhvr>
                                      <p:to>
                                        <p:strVal val="visible"/>
                                      </p:to>
                                    </p:set>
                                    <p:anim calcmode="lin" valueType="num">
                                      <p:cBhvr additive="base">
                                        <p:cTn id="114" dur="1500"/>
                                        <p:tgtEl>
                                          <p:spTgt spid="85"/>
                                        </p:tgtEl>
                                        <p:attrNameLst>
                                          <p:attrName>ppt_x</p:attrName>
                                        </p:attrNameLst>
                                      </p:cBhvr>
                                      <p:tavLst>
                                        <p:tav tm="0">
                                          <p:val>
                                            <p:strVal val="#ppt_x-#ppt_w*1.125000"/>
                                          </p:val>
                                        </p:tav>
                                        <p:tav tm="100000">
                                          <p:val>
                                            <p:strVal val="#ppt_x"/>
                                          </p:val>
                                        </p:tav>
                                      </p:tavLst>
                                    </p:anim>
                                    <p:animEffect transition="in" filter="wipe(right)">
                                      <p:cBhvr>
                                        <p:cTn id="115" dur="1500"/>
                                        <p:tgtEl>
                                          <p:spTgt spid="85"/>
                                        </p:tgtEl>
                                      </p:cBhvr>
                                    </p:animEffect>
                                  </p:childTnLst>
                                </p:cTn>
                              </p:par>
                              <p:par>
                                <p:cTn id="116" presetID="12" presetClass="entr" presetSubtype="8" fill="hold" grpId="0" nodeType="withEffect">
                                  <p:stCondLst>
                                    <p:cond delay="3500"/>
                                  </p:stCondLst>
                                  <p:childTnLst>
                                    <p:set>
                                      <p:cBhvr>
                                        <p:cTn id="117" dur="1" fill="hold">
                                          <p:stCondLst>
                                            <p:cond delay="0"/>
                                          </p:stCondLst>
                                        </p:cTn>
                                        <p:tgtEl>
                                          <p:spTgt spid="86"/>
                                        </p:tgtEl>
                                        <p:attrNameLst>
                                          <p:attrName>style.visibility</p:attrName>
                                        </p:attrNameLst>
                                      </p:cBhvr>
                                      <p:to>
                                        <p:strVal val="visible"/>
                                      </p:to>
                                    </p:set>
                                    <p:anim calcmode="lin" valueType="num">
                                      <p:cBhvr additive="base">
                                        <p:cTn id="118" dur="1500"/>
                                        <p:tgtEl>
                                          <p:spTgt spid="86"/>
                                        </p:tgtEl>
                                        <p:attrNameLst>
                                          <p:attrName>ppt_x</p:attrName>
                                        </p:attrNameLst>
                                      </p:cBhvr>
                                      <p:tavLst>
                                        <p:tav tm="0">
                                          <p:val>
                                            <p:strVal val="#ppt_x-#ppt_w*1.125000"/>
                                          </p:val>
                                        </p:tav>
                                        <p:tav tm="100000">
                                          <p:val>
                                            <p:strVal val="#ppt_x"/>
                                          </p:val>
                                        </p:tav>
                                      </p:tavLst>
                                    </p:anim>
                                    <p:animEffect transition="in" filter="wipe(right)">
                                      <p:cBhvr>
                                        <p:cTn id="119" dur="1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animBg="1"/>
      <p:bldP spid="56" grpId="0" animBg="1"/>
      <p:bldP spid="56" grpId="1" animBg="1"/>
      <p:bldP spid="57" grpId="0" animBg="1"/>
      <p:bldP spid="58" grpId="0" animBg="1"/>
      <p:bldP spid="59" grpId="0" animBg="1"/>
      <p:bldP spid="59" grpId="1" animBg="1"/>
      <p:bldP spid="60" grpId="0" animBg="1"/>
      <p:bldP spid="61" grpId="0" animBg="1"/>
      <p:bldP spid="62" grpId="0" animBg="1"/>
      <p:bldP spid="62" grpId="1" animBg="1"/>
      <p:bldP spid="63" grpId="0" animBg="1"/>
      <p:bldP spid="64" grpId="0" animBg="1"/>
      <p:bldP spid="70" grpId="0" animBg="1"/>
      <p:bldP spid="70" grpId="1" animBg="1"/>
      <p:bldP spid="71" grpId="0" animBg="1"/>
      <p:bldP spid="72" grpId="0" animBg="1"/>
      <p:bldP spid="73" grpId="0" animBg="1"/>
      <p:bldP spid="73" grpId="1" animBg="1"/>
      <p:bldP spid="74" grpId="0" animBg="1"/>
      <p:bldP spid="75" grpId="0" animBg="1"/>
      <p:bldP spid="76" grpId="0" animBg="1"/>
      <p:bldP spid="76" grpId="1" animBg="1"/>
      <p:bldP spid="77" grpId="0" animBg="1"/>
      <p:bldP spid="78"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8" name="TextBox 15">
            <a:extLst>
              <a:ext uri="{FF2B5EF4-FFF2-40B4-BE49-F238E27FC236}">
                <a16:creationId xmlns:a16="http://schemas.microsoft.com/office/drawing/2014/main" id="{7E8B2788-693C-A4D1-D86D-DE37CC201FFD}"/>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CONCLUSION</a:t>
            </a:r>
            <a:endParaRPr lang="en-US" sz="2400" b="1" dirty="0">
              <a:solidFill>
                <a:srgbClr val="FF0000"/>
              </a:solidFill>
              <a:cs typeface="Calibri" panose="020F0502020204030204" pitchFamily="34" charset="0"/>
            </a:endParaRPr>
          </a:p>
        </p:txBody>
      </p:sp>
      <p:sp>
        <p:nvSpPr>
          <p:cNvPr id="155" name="Slide Number Placeholder 1">
            <a:extLst>
              <a:ext uri="{FF2B5EF4-FFF2-40B4-BE49-F238E27FC236}">
                <a16:creationId xmlns:a16="http://schemas.microsoft.com/office/drawing/2014/main" id="{7B606EB6-26B2-8226-8732-584575DFAEC7}"/>
              </a:ext>
            </a:extLst>
          </p:cNvPr>
          <p:cNvSpPr>
            <a:spLocks noGrp="1"/>
          </p:cNvSpPr>
          <p:nvPr>
            <p:ph type="sldNum" sz="quarter" idx="12"/>
          </p:nvPr>
        </p:nvSpPr>
        <p:spPr>
          <a:xfrm>
            <a:off x="420914" y="-856350"/>
            <a:ext cx="0" cy="0"/>
          </a:xfrm>
        </p:spPr>
        <p:txBody>
          <a:bodyPr/>
          <a:lstStyle/>
          <a:p>
            <a:r>
              <a:rPr lang="en-US"/>
              <a:t> </a:t>
            </a:r>
            <a:endParaRPr lang="en-US" dirty="0"/>
          </a:p>
        </p:txBody>
      </p:sp>
      <p:sp>
        <p:nvSpPr>
          <p:cNvPr id="156" name="Freeform 10">
            <a:extLst>
              <a:ext uri="{FF2B5EF4-FFF2-40B4-BE49-F238E27FC236}">
                <a16:creationId xmlns:a16="http://schemas.microsoft.com/office/drawing/2014/main" id="{91EF6F3E-68DC-7C07-C582-CF50FF39D0D9}"/>
              </a:ext>
            </a:extLst>
          </p:cNvPr>
          <p:cNvSpPr>
            <a:spLocks/>
          </p:cNvSpPr>
          <p:nvPr/>
        </p:nvSpPr>
        <p:spPr bwMode="auto">
          <a:xfrm>
            <a:off x="1391329" y="5290097"/>
            <a:ext cx="7938" cy="23810"/>
          </a:xfrm>
          <a:custGeom>
            <a:avLst/>
            <a:gdLst>
              <a:gd name="T0" fmla="*/ 2 w 2"/>
              <a:gd name="T1" fmla="*/ 0 h 6"/>
              <a:gd name="T2" fmla="*/ 1 w 2"/>
              <a:gd name="T3" fmla="*/ 6 h 6"/>
              <a:gd name="T4" fmla="*/ 2 w 2"/>
              <a:gd name="T5" fmla="*/ 0 h 6"/>
            </a:gdLst>
            <a:ahLst/>
            <a:cxnLst>
              <a:cxn ang="0">
                <a:pos x="T0" y="T1"/>
              </a:cxn>
              <a:cxn ang="0">
                <a:pos x="T2" y="T3"/>
              </a:cxn>
              <a:cxn ang="0">
                <a:pos x="T4" y="T5"/>
              </a:cxn>
            </a:cxnLst>
            <a:rect l="0" t="0" r="r" b="b"/>
            <a:pathLst>
              <a:path w="2" h="6">
                <a:moveTo>
                  <a:pt x="2" y="0"/>
                </a:moveTo>
                <a:cubicBezTo>
                  <a:pt x="0" y="4"/>
                  <a:pt x="0" y="6"/>
                  <a:pt x="1" y="6"/>
                </a:cubicBez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57" name="Freeform 9">
            <a:extLst>
              <a:ext uri="{FF2B5EF4-FFF2-40B4-BE49-F238E27FC236}">
                <a16:creationId xmlns:a16="http://schemas.microsoft.com/office/drawing/2014/main" id="{754AF697-859B-A253-3374-590106BC9BD7}"/>
              </a:ext>
            </a:extLst>
          </p:cNvPr>
          <p:cNvSpPr>
            <a:spLocks/>
          </p:cNvSpPr>
          <p:nvPr/>
        </p:nvSpPr>
        <p:spPr bwMode="auto">
          <a:xfrm>
            <a:off x="1547677" y="4731369"/>
            <a:ext cx="19049" cy="19049"/>
          </a:xfrm>
          <a:custGeom>
            <a:avLst/>
            <a:gdLst>
              <a:gd name="T0" fmla="*/ 0 w 5"/>
              <a:gd name="T1" fmla="*/ 5 h 5"/>
              <a:gd name="T2" fmla="*/ 5 w 5"/>
              <a:gd name="T3" fmla="*/ 3 h 5"/>
              <a:gd name="T4" fmla="*/ 0 w 5"/>
              <a:gd name="T5" fmla="*/ 5 h 5"/>
            </a:gdLst>
            <a:ahLst/>
            <a:cxnLst>
              <a:cxn ang="0">
                <a:pos x="T0" y="T1"/>
              </a:cxn>
              <a:cxn ang="0">
                <a:pos x="T2" y="T3"/>
              </a:cxn>
              <a:cxn ang="0">
                <a:pos x="T4" y="T5"/>
              </a:cxn>
            </a:cxnLst>
            <a:rect l="0" t="0" r="r" b="b"/>
            <a:pathLst>
              <a:path w="5" h="5">
                <a:moveTo>
                  <a:pt x="0" y="5"/>
                </a:moveTo>
                <a:cubicBezTo>
                  <a:pt x="2" y="4"/>
                  <a:pt x="3" y="3"/>
                  <a:pt x="5" y="3"/>
                </a:cubicBezTo>
                <a:cubicBezTo>
                  <a:pt x="5" y="0"/>
                  <a:pt x="3" y="2"/>
                  <a:pt x="0"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366397E6-6F29-D62A-5DC4-88A5937C9B85}"/>
              </a:ext>
            </a:extLst>
          </p:cNvPr>
          <p:cNvSpPr>
            <a:spLocks/>
          </p:cNvSpPr>
          <p:nvPr/>
        </p:nvSpPr>
        <p:spPr bwMode="auto">
          <a:xfrm>
            <a:off x="5859247" y="4572646"/>
            <a:ext cx="14286" cy="93651"/>
          </a:xfrm>
          <a:custGeom>
            <a:avLst/>
            <a:gdLst>
              <a:gd name="T0" fmla="*/ 0 w 4"/>
              <a:gd name="T1" fmla="*/ 25 h 25"/>
              <a:gd name="T2" fmla="*/ 4 w 4"/>
              <a:gd name="T3" fmla="*/ 0 h 25"/>
              <a:gd name="T4" fmla="*/ 0 w 4"/>
              <a:gd name="T5" fmla="*/ 25 h 25"/>
            </a:gdLst>
            <a:ahLst/>
            <a:cxnLst>
              <a:cxn ang="0">
                <a:pos x="T0" y="T1"/>
              </a:cxn>
              <a:cxn ang="0">
                <a:pos x="T2" y="T3"/>
              </a:cxn>
              <a:cxn ang="0">
                <a:pos x="T4" y="T5"/>
              </a:cxn>
            </a:cxnLst>
            <a:rect l="0" t="0" r="r" b="b"/>
            <a:pathLst>
              <a:path w="4" h="25">
                <a:moveTo>
                  <a:pt x="0" y="25"/>
                </a:moveTo>
                <a:cubicBezTo>
                  <a:pt x="2" y="17"/>
                  <a:pt x="3" y="9"/>
                  <a:pt x="4" y="0"/>
                </a:cubicBezTo>
                <a:cubicBezTo>
                  <a:pt x="2" y="9"/>
                  <a:pt x="1" y="17"/>
                  <a:pt x="0"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59" name="Freeform 11">
            <a:extLst>
              <a:ext uri="{FF2B5EF4-FFF2-40B4-BE49-F238E27FC236}">
                <a16:creationId xmlns:a16="http://schemas.microsoft.com/office/drawing/2014/main" id="{BA50E3CC-2E1D-2BA8-6405-5E21742FB92F}"/>
              </a:ext>
            </a:extLst>
          </p:cNvPr>
          <p:cNvSpPr>
            <a:spLocks/>
          </p:cNvSpPr>
          <p:nvPr/>
        </p:nvSpPr>
        <p:spPr bwMode="auto">
          <a:xfrm>
            <a:off x="5925918" y="4723435"/>
            <a:ext cx="15873" cy="33335"/>
          </a:xfrm>
          <a:custGeom>
            <a:avLst/>
            <a:gdLst>
              <a:gd name="T0" fmla="*/ 4 w 4"/>
              <a:gd name="T1" fmla="*/ 0 h 9"/>
              <a:gd name="T2" fmla="*/ 0 w 4"/>
              <a:gd name="T3" fmla="*/ 9 h 9"/>
              <a:gd name="T4" fmla="*/ 3 w 4"/>
              <a:gd name="T5" fmla="*/ 5 h 9"/>
              <a:gd name="T6" fmla="*/ 4 w 4"/>
              <a:gd name="T7" fmla="*/ 0 h 9"/>
            </a:gdLst>
            <a:ahLst/>
            <a:cxnLst>
              <a:cxn ang="0">
                <a:pos x="T0" y="T1"/>
              </a:cxn>
              <a:cxn ang="0">
                <a:pos x="T2" y="T3"/>
              </a:cxn>
              <a:cxn ang="0">
                <a:pos x="T4" y="T5"/>
              </a:cxn>
              <a:cxn ang="0">
                <a:pos x="T6" y="T7"/>
              </a:cxn>
            </a:cxnLst>
            <a:rect l="0" t="0" r="r" b="b"/>
            <a:pathLst>
              <a:path w="4" h="9">
                <a:moveTo>
                  <a:pt x="4" y="0"/>
                </a:moveTo>
                <a:cubicBezTo>
                  <a:pt x="2" y="3"/>
                  <a:pt x="1" y="6"/>
                  <a:pt x="0" y="9"/>
                </a:cubicBezTo>
                <a:cubicBezTo>
                  <a:pt x="1" y="8"/>
                  <a:pt x="2" y="7"/>
                  <a:pt x="3" y="5"/>
                </a:cubicBez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60" name="Freeform 12">
            <a:extLst>
              <a:ext uri="{FF2B5EF4-FFF2-40B4-BE49-F238E27FC236}">
                <a16:creationId xmlns:a16="http://schemas.microsoft.com/office/drawing/2014/main" id="{218086F9-2C45-5A89-F024-48B7047CBFE1}"/>
              </a:ext>
            </a:extLst>
          </p:cNvPr>
          <p:cNvSpPr>
            <a:spLocks/>
          </p:cNvSpPr>
          <p:nvPr/>
        </p:nvSpPr>
        <p:spPr bwMode="auto">
          <a:xfrm>
            <a:off x="10656048" y="4671054"/>
            <a:ext cx="14286" cy="44445"/>
          </a:xfrm>
          <a:custGeom>
            <a:avLst/>
            <a:gdLst>
              <a:gd name="T0" fmla="*/ 0 w 4"/>
              <a:gd name="T1" fmla="*/ 12 h 12"/>
              <a:gd name="T2" fmla="*/ 4 w 4"/>
              <a:gd name="T3" fmla="*/ 0 h 12"/>
              <a:gd name="T4" fmla="*/ 0 w 4"/>
              <a:gd name="T5" fmla="*/ 12 h 12"/>
            </a:gdLst>
            <a:ahLst/>
            <a:cxnLst>
              <a:cxn ang="0">
                <a:pos x="T0" y="T1"/>
              </a:cxn>
              <a:cxn ang="0">
                <a:pos x="T2" y="T3"/>
              </a:cxn>
              <a:cxn ang="0">
                <a:pos x="T4" y="T5"/>
              </a:cxn>
            </a:cxnLst>
            <a:rect l="0" t="0" r="r" b="b"/>
            <a:pathLst>
              <a:path w="4" h="12">
                <a:moveTo>
                  <a:pt x="0" y="12"/>
                </a:moveTo>
                <a:cubicBezTo>
                  <a:pt x="1" y="8"/>
                  <a:pt x="3" y="4"/>
                  <a:pt x="4" y="0"/>
                </a:cubicBezTo>
                <a:cubicBezTo>
                  <a:pt x="2" y="4"/>
                  <a:pt x="1" y="8"/>
                  <a:pt x="0" y="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63" name="TextBox 186">
            <a:extLst>
              <a:ext uri="{FF2B5EF4-FFF2-40B4-BE49-F238E27FC236}">
                <a16:creationId xmlns:a16="http://schemas.microsoft.com/office/drawing/2014/main" id="{F4BA0BBA-2F7C-F434-3446-DA19CC07CC5B}"/>
              </a:ext>
            </a:extLst>
          </p:cNvPr>
          <p:cNvSpPr txBox="1"/>
          <p:nvPr/>
        </p:nvSpPr>
        <p:spPr>
          <a:xfrm>
            <a:off x="5192975" y="4836287"/>
            <a:ext cx="3261170" cy="923330"/>
          </a:xfrm>
          <a:prstGeom prst="rect">
            <a:avLst/>
          </a:prstGeom>
          <a:noFill/>
        </p:spPr>
        <p:txBody>
          <a:bodyPr wrap="square" rtlCol="0">
            <a:spAutoFit/>
          </a:bodyPr>
          <a:lstStyle/>
          <a:p>
            <a:r>
              <a:rPr lang="en-US" dirty="0">
                <a:solidFill>
                  <a:srgbClr val="FFFFFF"/>
                </a:solidFill>
              </a:rPr>
              <a:t>Uncovering the systemic vulnerabilities before they occur by scenarizing these incidents</a:t>
            </a:r>
            <a:endParaRPr lang="en-US" sz="1200" dirty="0">
              <a:solidFill>
                <a:srgbClr val="FFFFFF"/>
              </a:solidFill>
            </a:endParaRPr>
          </a:p>
        </p:txBody>
      </p:sp>
      <p:sp>
        <p:nvSpPr>
          <p:cNvPr id="165" name="TextBox 171">
            <a:extLst>
              <a:ext uri="{FF2B5EF4-FFF2-40B4-BE49-F238E27FC236}">
                <a16:creationId xmlns:a16="http://schemas.microsoft.com/office/drawing/2014/main" id="{F4469C6F-8FA0-C5EB-FAA7-5BA80E8128C2}"/>
              </a:ext>
            </a:extLst>
          </p:cNvPr>
          <p:cNvSpPr txBox="1"/>
          <p:nvPr/>
        </p:nvSpPr>
        <p:spPr>
          <a:xfrm>
            <a:off x="3959699" y="1624609"/>
            <a:ext cx="184731" cy="584647"/>
          </a:xfrm>
          <a:prstGeom prst="rect">
            <a:avLst/>
          </a:prstGeom>
          <a:noFill/>
        </p:spPr>
        <p:txBody>
          <a:bodyPr wrap="none" rtlCol="0">
            <a:spAutoFit/>
          </a:bodyPr>
          <a:lstStyle/>
          <a:p>
            <a:endParaRPr lang="en-US" sz="3199" dirty="0">
              <a:solidFill>
                <a:srgbClr val="FFFFFF"/>
              </a:solidFill>
            </a:endParaRPr>
          </a:p>
        </p:txBody>
      </p:sp>
      <p:grpSp>
        <p:nvGrpSpPr>
          <p:cNvPr id="22" name="Group 23">
            <a:extLst>
              <a:ext uri="{FF2B5EF4-FFF2-40B4-BE49-F238E27FC236}">
                <a16:creationId xmlns:a16="http://schemas.microsoft.com/office/drawing/2014/main" id="{050334C5-C833-5982-6ADD-44C152BD054D}"/>
              </a:ext>
            </a:extLst>
          </p:cNvPr>
          <p:cNvGrpSpPr/>
          <p:nvPr/>
        </p:nvGrpSpPr>
        <p:grpSpPr>
          <a:xfrm>
            <a:off x="7952947" y="2504433"/>
            <a:ext cx="3745717" cy="2483004"/>
            <a:chOff x="14920864" y="5850574"/>
            <a:chExt cx="7492410" cy="4966655"/>
          </a:xfrm>
        </p:grpSpPr>
        <p:sp>
          <p:nvSpPr>
            <p:cNvPr id="23" name="Freeform 6">
              <a:extLst>
                <a:ext uri="{FF2B5EF4-FFF2-40B4-BE49-F238E27FC236}">
                  <a16:creationId xmlns:a16="http://schemas.microsoft.com/office/drawing/2014/main" id="{87933EA6-9B6D-299D-E3F2-0CA28BA1C452}"/>
                </a:ext>
              </a:extLst>
            </p:cNvPr>
            <p:cNvSpPr>
              <a:spLocks noEditPoints="1"/>
            </p:cNvSpPr>
            <p:nvPr/>
          </p:nvSpPr>
          <p:spPr bwMode="auto">
            <a:xfrm>
              <a:off x="14920864" y="5850574"/>
              <a:ext cx="7492410" cy="4966655"/>
            </a:xfrm>
            <a:custGeom>
              <a:avLst/>
              <a:gdLst>
                <a:gd name="T0" fmla="*/ 757 w 784"/>
                <a:gd name="T1" fmla="*/ 170 h 519"/>
                <a:gd name="T2" fmla="*/ 721 w 784"/>
                <a:gd name="T3" fmla="*/ 129 h 519"/>
                <a:gd name="T4" fmla="*/ 669 w 784"/>
                <a:gd name="T5" fmla="*/ 102 h 519"/>
                <a:gd name="T6" fmla="*/ 643 w 784"/>
                <a:gd name="T7" fmla="*/ 86 h 519"/>
                <a:gd name="T8" fmla="*/ 626 w 784"/>
                <a:gd name="T9" fmla="*/ 78 h 519"/>
                <a:gd name="T10" fmla="*/ 601 w 784"/>
                <a:gd name="T11" fmla="*/ 65 h 519"/>
                <a:gd name="T12" fmla="*/ 556 w 784"/>
                <a:gd name="T13" fmla="*/ 54 h 519"/>
                <a:gd name="T14" fmla="*/ 530 w 784"/>
                <a:gd name="T15" fmla="*/ 45 h 519"/>
                <a:gd name="T16" fmla="*/ 484 w 784"/>
                <a:gd name="T17" fmla="*/ 18 h 519"/>
                <a:gd name="T18" fmla="*/ 455 w 784"/>
                <a:gd name="T19" fmla="*/ 14 h 519"/>
                <a:gd name="T20" fmla="*/ 378 w 784"/>
                <a:gd name="T21" fmla="*/ 5 h 519"/>
                <a:gd name="T22" fmla="*/ 320 w 784"/>
                <a:gd name="T23" fmla="*/ 6 h 519"/>
                <a:gd name="T24" fmla="*/ 239 w 784"/>
                <a:gd name="T25" fmla="*/ 14 h 519"/>
                <a:gd name="T26" fmla="*/ 191 w 784"/>
                <a:gd name="T27" fmla="*/ 31 h 519"/>
                <a:gd name="T28" fmla="*/ 119 w 784"/>
                <a:gd name="T29" fmla="*/ 53 h 519"/>
                <a:gd name="T30" fmla="*/ 67 w 784"/>
                <a:gd name="T31" fmla="*/ 91 h 519"/>
                <a:gd name="T32" fmla="*/ 55 w 784"/>
                <a:gd name="T33" fmla="*/ 122 h 519"/>
                <a:gd name="T34" fmla="*/ 30 w 784"/>
                <a:gd name="T35" fmla="*/ 147 h 519"/>
                <a:gd name="T36" fmla="*/ 7 w 784"/>
                <a:gd name="T37" fmla="*/ 177 h 519"/>
                <a:gd name="T38" fmla="*/ 28 w 784"/>
                <a:gd name="T39" fmla="*/ 185 h 519"/>
                <a:gd name="T40" fmla="*/ 134 w 784"/>
                <a:gd name="T41" fmla="*/ 283 h 519"/>
                <a:gd name="T42" fmla="*/ 360 w 784"/>
                <a:gd name="T43" fmla="*/ 414 h 519"/>
                <a:gd name="T44" fmla="*/ 656 w 784"/>
                <a:gd name="T45" fmla="*/ 238 h 519"/>
                <a:gd name="T46" fmla="*/ 765 w 784"/>
                <a:gd name="T47" fmla="*/ 203 h 519"/>
                <a:gd name="T48" fmla="*/ 670 w 784"/>
                <a:gd name="T49" fmla="*/ 169 h 519"/>
                <a:gd name="T50" fmla="*/ 628 w 784"/>
                <a:gd name="T51" fmla="*/ 162 h 519"/>
                <a:gd name="T52" fmla="*/ 601 w 784"/>
                <a:gd name="T53" fmla="*/ 144 h 519"/>
                <a:gd name="T54" fmla="*/ 506 w 784"/>
                <a:gd name="T55" fmla="*/ 130 h 519"/>
                <a:gd name="T56" fmla="*/ 470 w 784"/>
                <a:gd name="T57" fmla="*/ 159 h 519"/>
                <a:gd name="T58" fmla="*/ 449 w 784"/>
                <a:gd name="T59" fmla="*/ 167 h 519"/>
                <a:gd name="T60" fmla="*/ 436 w 784"/>
                <a:gd name="T61" fmla="*/ 128 h 519"/>
                <a:gd name="T62" fmla="*/ 420 w 784"/>
                <a:gd name="T63" fmla="*/ 179 h 519"/>
                <a:gd name="T64" fmla="*/ 401 w 784"/>
                <a:gd name="T65" fmla="*/ 132 h 519"/>
                <a:gd name="T66" fmla="*/ 339 w 784"/>
                <a:gd name="T67" fmla="*/ 132 h 519"/>
                <a:gd name="T68" fmla="*/ 264 w 784"/>
                <a:gd name="T69" fmla="*/ 131 h 519"/>
                <a:gd name="T70" fmla="*/ 324 w 784"/>
                <a:gd name="T71" fmla="*/ 133 h 519"/>
                <a:gd name="T72" fmla="*/ 119 w 784"/>
                <a:gd name="T73" fmla="*/ 162 h 519"/>
                <a:gd name="T74" fmla="*/ 143 w 784"/>
                <a:gd name="T75" fmla="*/ 141 h 519"/>
                <a:gd name="T76" fmla="*/ 93 w 784"/>
                <a:gd name="T77" fmla="*/ 170 h 519"/>
                <a:gd name="T78" fmla="*/ 49 w 784"/>
                <a:gd name="T79" fmla="*/ 186 h 519"/>
                <a:gd name="T80" fmla="*/ 37 w 784"/>
                <a:gd name="T81" fmla="*/ 188 h 519"/>
                <a:gd name="T82" fmla="*/ 130 w 784"/>
                <a:gd name="T83" fmla="*/ 243 h 519"/>
                <a:gd name="T84" fmla="*/ 148 w 784"/>
                <a:gd name="T85" fmla="*/ 174 h 519"/>
                <a:gd name="T86" fmla="*/ 244 w 784"/>
                <a:gd name="T87" fmla="*/ 286 h 519"/>
                <a:gd name="T88" fmla="*/ 198 w 784"/>
                <a:gd name="T89" fmla="*/ 264 h 519"/>
                <a:gd name="T90" fmla="*/ 215 w 784"/>
                <a:gd name="T91" fmla="*/ 263 h 519"/>
                <a:gd name="T92" fmla="*/ 264 w 784"/>
                <a:gd name="T93" fmla="*/ 243 h 519"/>
                <a:gd name="T94" fmla="*/ 270 w 784"/>
                <a:gd name="T95" fmla="*/ 254 h 519"/>
                <a:gd name="T96" fmla="*/ 277 w 784"/>
                <a:gd name="T97" fmla="*/ 248 h 519"/>
                <a:gd name="T98" fmla="*/ 377 w 784"/>
                <a:gd name="T99" fmla="*/ 135 h 519"/>
                <a:gd name="T100" fmla="*/ 345 w 784"/>
                <a:gd name="T101" fmla="*/ 309 h 519"/>
                <a:gd name="T102" fmla="*/ 464 w 784"/>
                <a:gd name="T103" fmla="*/ 170 h 519"/>
                <a:gd name="T104" fmla="*/ 470 w 784"/>
                <a:gd name="T105" fmla="*/ 192 h 519"/>
                <a:gd name="T106" fmla="*/ 603 w 784"/>
                <a:gd name="T107" fmla="*/ 144 h 519"/>
                <a:gd name="T108" fmla="*/ 549 w 784"/>
                <a:gd name="T109" fmla="*/ 228 h 519"/>
                <a:gd name="T110" fmla="*/ 581 w 784"/>
                <a:gd name="T111" fmla="*/ 21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4" h="519">
                  <a:moveTo>
                    <a:pt x="784" y="190"/>
                  </a:moveTo>
                  <a:cubicBezTo>
                    <a:pt x="778" y="192"/>
                    <a:pt x="778" y="192"/>
                    <a:pt x="778" y="192"/>
                  </a:cubicBezTo>
                  <a:cubicBezTo>
                    <a:pt x="777" y="193"/>
                    <a:pt x="776" y="194"/>
                    <a:pt x="774" y="194"/>
                  </a:cubicBezTo>
                  <a:cubicBezTo>
                    <a:pt x="778" y="192"/>
                    <a:pt x="778" y="192"/>
                    <a:pt x="778" y="192"/>
                  </a:cubicBezTo>
                  <a:cubicBezTo>
                    <a:pt x="779" y="190"/>
                    <a:pt x="778" y="186"/>
                    <a:pt x="777" y="181"/>
                  </a:cubicBezTo>
                  <a:cubicBezTo>
                    <a:pt x="770" y="183"/>
                    <a:pt x="770" y="183"/>
                    <a:pt x="770" y="183"/>
                  </a:cubicBezTo>
                  <a:cubicBezTo>
                    <a:pt x="772" y="177"/>
                    <a:pt x="763" y="170"/>
                    <a:pt x="758" y="170"/>
                  </a:cubicBezTo>
                  <a:cubicBezTo>
                    <a:pt x="757" y="171"/>
                    <a:pt x="757" y="172"/>
                    <a:pt x="756" y="172"/>
                  </a:cubicBezTo>
                  <a:cubicBezTo>
                    <a:pt x="757" y="170"/>
                    <a:pt x="757" y="170"/>
                    <a:pt x="757" y="170"/>
                  </a:cubicBezTo>
                  <a:cubicBezTo>
                    <a:pt x="757" y="170"/>
                    <a:pt x="757" y="170"/>
                    <a:pt x="758" y="170"/>
                  </a:cubicBezTo>
                  <a:cubicBezTo>
                    <a:pt x="759" y="167"/>
                    <a:pt x="758" y="164"/>
                    <a:pt x="756" y="161"/>
                  </a:cubicBezTo>
                  <a:cubicBezTo>
                    <a:pt x="755" y="161"/>
                    <a:pt x="755" y="161"/>
                    <a:pt x="755" y="161"/>
                  </a:cubicBezTo>
                  <a:cubicBezTo>
                    <a:pt x="752" y="157"/>
                    <a:pt x="749" y="153"/>
                    <a:pt x="746" y="150"/>
                  </a:cubicBezTo>
                  <a:cubicBezTo>
                    <a:pt x="746" y="149"/>
                    <a:pt x="746" y="149"/>
                    <a:pt x="746" y="149"/>
                  </a:cubicBezTo>
                  <a:cubicBezTo>
                    <a:pt x="743" y="144"/>
                    <a:pt x="739" y="141"/>
                    <a:pt x="734" y="141"/>
                  </a:cubicBezTo>
                  <a:cubicBezTo>
                    <a:pt x="735" y="140"/>
                    <a:pt x="735" y="140"/>
                    <a:pt x="735" y="140"/>
                  </a:cubicBezTo>
                  <a:cubicBezTo>
                    <a:pt x="732" y="134"/>
                    <a:pt x="726" y="130"/>
                    <a:pt x="719" y="129"/>
                  </a:cubicBezTo>
                  <a:cubicBezTo>
                    <a:pt x="721" y="129"/>
                    <a:pt x="721" y="129"/>
                    <a:pt x="721" y="129"/>
                  </a:cubicBezTo>
                  <a:cubicBezTo>
                    <a:pt x="715" y="127"/>
                    <a:pt x="709" y="123"/>
                    <a:pt x="704" y="120"/>
                  </a:cubicBezTo>
                  <a:cubicBezTo>
                    <a:pt x="706" y="119"/>
                    <a:pt x="707" y="116"/>
                    <a:pt x="708" y="115"/>
                  </a:cubicBezTo>
                  <a:cubicBezTo>
                    <a:pt x="705" y="115"/>
                    <a:pt x="702" y="113"/>
                    <a:pt x="699" y="114"/>
                  </a:cubicBezTo>
                  <a:cubicBezTo>
                    <a:pt x="695" y="118"/>
                    <a:pt x="695" y="118"/>
                    <a:pt x="695" y="118"/>
                  </a:cubicBezTo>
                  <a:cubicBezTo>
                    <a:pt x="696" y="109"/>
                    <a:pt x="688" y="104"/>
                    <a:pt x="679" y="109"/>
                  </a:cubicBezTo>
                  <a:cubicBezTo>
                    <a:pt x="682" y="107"/>
                    <a:pt x="682" y="107"/>
                    <a:pt x="682" y="107"/>
                  </a:cubicBezTo>
                  <a:cubicBezTo>
                    <a:pt x="681" y="103"/>
                    <a:pt x="678" y="101"/>
                    <a:pt x="674" y="101"/>
                  </a:cubicBezTo>
                  <a:cubicBezTo>
                    <a:pt x="673" y="101"/>
                    <a:pt x="672" y="102"/>
                    <a:pt x="671" y="103"/>
                  </a:cubicBezTo>
                  <a:cubicBezTo>
                    <a:pt x="669" y="102"/>
                    <a:pt x="669" y="102"/>
                    <a:pt x="669" y="102"/>
                  </a:cubicBezTo>
                  <a:cubicBezTo>
                    <a:pt x="671" y="101"/>
                    <a:pt x="672" y="101"/>
                    <a:pt x="674" y="101"/>
                  </a:cubicBezTo>
                  <a:cubicBezTo>
                    <a:pt x="679" y="96"/>
                    <a:pt x="670" y="91"/>
                    <a:pt x="663" y="92"/>
                  </a:cubicBezTo>
                  <a:cubicBezTo>
                    <a:pt x="664" y="97"/>
                    <a:pt x="664" y="97"/>
                    <a:pt x="664" y="97"/>
                  </a:cubicBezTo>
                  <a:cubicBezTo>
                    <a:pt x="662" y="93"/>
                    <a:pt x="650" y="90"/>
                    <a:pt x="650" y="90"/>
                  </a:cubicBezTo>
                  <a:cubicBezTo>
                    <a:pt x="648" y="91"/>
                    <a:pt x="648" y="91"/>
                    <a:pt x="648" y="91"/>
                  </a:cubicBezTo>
                  <a:cubicBezTo>
                    <a:pt x="648" y="89"/>
                    <a:pt x="648" y="86"/>
                    <a:pt x="648" y="85"/>
                  </a:cubicBezTo>
                  <a:cubicBezTo>
                    <a:pt x="646" y="83"/>
                    <a:pt x="645" y="84"/>
                    <a:pt x="644" y="85"/>
                  </a:cubicBezTo>
                  <a:cubicBezTo>
                    <a:pt x="644" y="86"/>
                    <a:pt x="644" y="86"/>
                    <a:pt x="645" y="87"/>
                  </a:cubicBezTo>
                  <a:cubicBezTo>
                    <a:pt x="643" y="86"/>
                    <a:pt x="643" y="86"/>
                    <a:pt x="643" y="86"/>
                  </a:cubicBezTo>
                  <a:cubicBezTo>
                    <a:pt x="643" y="85"/>
                    <a:pt x="643" y="85"/>
                    <a:pt x="644" y="85"/>
                  </a:cubicBezTo>
                  <a:cubicBezTo>
                    <a:pt x="643" y="82"/>
                    <a:pt x="640" y="82"/>
                    <a:pt x="637" y="83"/>
                  </a:cubicBezTo>
                  <a:cubicBezTo>
                    <a:pt x="637" y="83"/>
                    <a:pt x="637" y="83"/>
                    <a:pt x="637" y="84"/>
                  </a:cubicBezTo>
                  <a:cubicBezTo>
                    <a:pt x="635" y="84"/>
                    <a:pt x="635" y="84"/>
                    <a:pt x="635" y="84"/>
                  </a:cubicBezTo>
                  <a:cubicBezTo>
                    <a:pt x="636" y="83"/>
                    <a:pt x="636" y="83"/>
                    <a:pt x="637" y="83"/>
                  </a:cubicBezTo>
                  <a:cubicBezTo>
                    <a:pt x="636" y="76"/>
                    <a:pt x="631" y="75"/>
                    <a:pt x="626" y="78"/>
                  </a:cubicBezTo>
                  <a:cubicBezTo>
                    <a:pt x="626" y="79"/>
                    <a:pt x="626" y="80"/>
                    <a:pt x="626" y="81"/>
                  </a:cubicBezTo>
                  <a:cubicBezTo>
                    <a:pt x="624" y="79"/>
                    <a:pt x="624" y="79"/>
                    <a:pt x="624" y="79"/>
                  </a:cubicBezTo>
                  <a:cubicBezTo>
                    <a:pt x="625" y="78"/>
                    <a:pt x="625" y="78"/>
                    <a:pt x="626" y="78"/>
                  </a:cubicBezTo>
                  <a:cubicBezTo>
                    <a:pt x="625" y="76"/>
                    <a:pt x="624" y="73"/>
                    <a:pt x="623" y="72"/>
                  </a:cubicBezTo>
                  <a:cubicBezTo>
                    <a:pt x="622" y="72"/>
                    <a:pt x="621" y="72"/>
                    <a:pt x="619" y="73"/>
                  </a:cubicBezTo>
                  <a:cubicBezTo>
                    <a:pt x="618" y="74"/>
                    <a:pt x="618" y="74"/>
                    <a:pt x="618" y="74"/>
                  </a:cubicBezTo>
                  <a:cubicBezTo>
                    <a:pt x="616" y="71"/>
                    <a:pt x="613" y="69"/>
                    <a:pt x="610" y="68"/>
                  </a:cubicBezTo>
                  <a:cubicBezTo>
                    <a:pt x="612" y="68"/>
                    <a:pt x="612" y="68"/>
                    <a:pt x="612" y="68"/>
                  </a:cubicBezTo>
                  <a:cubicBezTo>
                    <a:pt x="608" y="65"/>
                    <a:pt x="602" y="65"/>
                    <a:pt x="599" y="69"/>
                  </a:cubicBezTo>
                  <a:cubicBezTo>
                    <a:pt x="597" y="71"/>
                    <a:pt x="597" y="71"/>
                    <a:pt x="597" y="71"/>
                  </a:cubicBezTo>
                  <a:cubicBezTo>
                    <a:pt x="598" y="70"/>
                    <a:pt x="598" y="70"/>
                    <a:pt x="599" y="69"/>
                  </a:cubicBezTo>
                  <a:cubicBezTo>
                    <a:pt x="601" y="65"/>
                    <a:pt x="601" y="65"/>
                    <a:pt x="601" y="65"/>
                  </a:cubicBezTo>
                  <a:cubicBezTo>
                    <a:pt x="595" y="63"/>
                    <a:pt x="591" y="61"/>
                    <a:pt x="585" y="60"/>
                  </a:cubicBezTo>
                  <a:cubicBezTo>
                    <a:pt x="586" y="61"/>
                    <a:pt x="586" y="61"/>
                    <a:pt x="586" y="61"/>
                  </a:cubicBezTo>
                  <a:cubicBezTo>
                    <a:pt x="585" y="61"/>
                    <a:pt x="584" y="61"/>
                    <a:pt x="583" y="60"/>
                  </a:cubicBezTo>
                  <a:cubicBezTo>
                    <a:pt x="583" y="60"/>
                    <a:pt x="583" y="60"/>
                    <a:pt x="583" y="60"/>
                  </a:cubicBezTo>
                  <a:cubicBezTo>
                    <a:pt x="582" y="59"/>
                    <a:pt x="582" y="59"/>
                    <a:pt x="582" y="59"/>
                  </a:cubicBezTo>
                  <a:cubicBezTo>
                    <a:pt x="582" y="60"/>
                    <a:pt x="582" y="60"/>
                    <a:pt x="583" y="60"/>
                  </a:cubicBezTo>
                  <a:cubicBezTo>
                    <a:pt x="581" y="56"/>
                    <a:pt x="578" y="55"/>
                    <a:pt x="573" y="53"/>
                  </a:cubicBezTo>
                  <a:cubicBezTo>
                    <a:pt x="573" y="52"/>
                    <a:pt x="573" y="52"/>
                    <a:pt x="573" y="52"/>
                  </a:cubicBezTo>
                  <a:cubicBezTo>
                    <a:pt x="567" y="50"/>
                    <a:pt x="561" y="51"/>
                    <a:pt x="556" y="54"/>
                  </a:cubicBezTo>
                  <a:cubicBezTo>
                    <a:pt x="559" y="52"/>
                    <a:pt x="559" y="52"/>
                    <a:pt x="559" y="52"/>
                  </a:cubicBezTo>
                  <a:cubicBezTo>
                    <a:pt x="556" y="49"/>
                    <a:pt x="552" y="47"/>
                    <a:pt x="548" y="48"/>
                  </a:cubicBezTo>
                  <a:cubicBezTo>
                    <a:pt x="548" y="48"/>
                    <a:pt x="548" y="49"/>
                    <a:pt x="548" y="49"/>
                  </a:cubicBezTo>
                  <a:cubicBezTo>
                    <a:pt x="545" y="49"/>
                    <a:pt x="545" y="49"/>
                    <a:pt x="545" y="49"/>
                  </a:cubicBezTo>
                  <a:cubicBezTo>
                    <a:pt x="546" y="49"/>
                    <a:pt x="547" y="48"/>
                    <a:pt x="548" y="48"/>
                  </a:cubicBezTo>
                  <a:cubicBezTo>
                    <a:pt x="543" y="43"/>
                    <a:pt x="536" y="41"/>
                    <a:pt x="530" y="45"/>
                  </a:cubicBezTo>
                  <a:cubicBezTo>
                    <a:pt x="531" y="46"/>
                    <a:pt x="531" y="47"/>
                    <a:pt x="532" y="48"/>
                  </a:cubicBezTo>
                  <a:cubicBezTo>
                    <a:pt x="528" y="46"/>
                    <a:pt x="528" y="46"/>
                    <a:pt x="528" y="46"/>
                  </a:cubicBezTo>
                  <a:cubicBezTo>
                    <a:pt x="528" y="45"/>
                    <a:pt x="529" y="45"/>
                    <a:pt x="530" y="45"/>
                  </a:cubicBezTo>
                  <a:cubicBezTo>
                    <a:pt x="528" y="43"/>
                    <a:pt x="524" y="42"/>
                    <a:pt x="521" y="43"/>
                  </a:cubicBezTo>
                  <a:cubicBezTo>
                    <a:pt x="523" y="46"/>
                    <a:pt x="523" y="46"/>
                    <a:pt x="523" y="46"/>
                  </a:cubicBezTo>
                  <a:cubicBezTo>
                    <a:pt x="521" y="44"/>
                    <a:pt x="518" y="42"/>
                    <a:pt x="515" y="43"/>
                  </a:cubicBezTo>
                  <a:cubicBezTo>
                    <a:pt x="504" y="47"/>
                    <a:pt x="504" y="47"/>
                    <a:pt x="504" y="47"/>
                  </a:cubicBezTo>
                  <a:cubicBezTo>
                    <a:pt x="509" y="41"/>
                    <a:pt x="507" y="34"/>
                    <a:pt x="499" y="35"/>
                  </a:cubicBezTo>
                  <a:cubicBezTo>
                    <a:pt x="502" y="32"/>
                    <a:pt x="502" y="32"/>
                    <a:pt x="502" y="32"/>
                  </a:cubicBezTo>
                  <a:cubicBezTo>
                    <a:pt x="499" y="28"/>
                    <a:pt x="495" y="24"/>
                    <a:pt x="495" y="26"/>
                  </a:cubicBezTo>
                  <a:cubicBezTo>
                    <a:pt x="492" y="25"/>
                    <a:pt x="492" y="25"/>
                    <a:pt x="492" y="25"/>
                  </a:cubicBezTo>
                  <a:cubicBezTo>
                    <a:pt x="491" y="19"/>
                    <a:pt x="484" y="12"/>
                    <a:pt x="484" y="18"/>
                  </a:cubicBezTo>
                  <a:cubicBezTo>
                    <a:pt x="483" y="15"/>
                    <a:pt x="483" y="15"/>
                    <a:pt x="483" y="15"/>
                  </a:cubicBezTo>
                  <a:cubicBezTo>
                    <a:pt x="482" y="15"/>
                    <a:pt x="480" y="15"/>
                    <a:pt x="478" y="16"/>
                  </a:cubicBezTo>
                  <a:cubicBezTo>
                    <a:pt x="479" y="18"/>
                    <a:pt x="479" y="18"/>
                    <a:pt x="479" y="18"/>
                  </a:cubicBezTo>
                  <a:cubicBezTo>
                    <a:pt x="477" y="14"/>
                    <a:pt x="473" y="13"/>
                    <a:pt x="468" y="15"/>
                  </a:cubicBezTo>
                  <a:cubicBezTo>
                    <a:pt x="466" y="14"/>
                    <a:pt x="466" y="14"/>
                    <a:pt x="466" y="14"/>
                  </a:cubicBezTo>
                  <a:cubicBezTo>
                    <a:pt x="463" y="15"/>
                    <a:pt x="459" y="14"/>
                    <a:pt x="456" y="14"/>
                  </a:cubicBezTo>
                  <a:cubicBezTo>
                    <a:pt x="456" y="14"/>
                    <a:pt x="456" y="15"/>
                    <a:pt x="457" y="15"/>
                  </a:cubicBezTo>
                  <a:cubicBezTo>
                    <a:pt x="456" y="15"/>
                    <a:pt x="456" y="15"/>
                    <a:pt x="456" y="15"/>
                  </a:cubicBezTo>
                  <a:cubicBezTo>
                    <a:pt x="455" y="14"/>
                    <a:pt x="455" y="14"/>
                    <a:pt x="455" y="14"/>
                  </a:cubicBezTo>
                  <a:cubicBezTo>
                    <a:pt x="455" y="14"/>
                    <a:pt x="455" y="14"/>
                    <a:pt x="456" y="14"/>
                  </a:cubicBezTo>
                  <a:cubicBezTo>
                    <a:pt x="452" y="10"/>
                    <a:pt x="446" y="8"/>
                    <a:pt x="439" y="10"/>
                  </a:cubicBezTo>
                  <a:cubicBezTo>
                    <a:pt x="441" y="13"/>
                    <a:pt x="441" y="13"/>
                    <a:pt x="441" y="13"/>
                  </a:cubicBezTo>
                  <a:cubicBezTo>
                    <a:pt x="436" y="9"/>
                    <a:pt x="429" y="8"/>
                    <a:pt x="422" y="10"/>
                  </a:cubicBezTo>
                  <a:cubicBezTo>
                    <a:pt x="426" y="8"/>
                    <a:pt x="426" y="8"/>
                    <a:pt x="426" y="8"/>
                  </a:cubicBezTo>
                  <a:cubicBezTo>
                    <a:pt x="423" y="5"/>
                    <a:pt x="417" y="5"/>
                    <a:pt x="412" y="6"/>
                  </a:cubicBezTo>
                  <a:cubicBezTo>
                    <a:pt x="416" y="9"/>
                    <a:pt x="416" y="9"/>
                    <a:pt x="416" y="9"/>
                  </a:cubicBezTo>
                  <a:cubicBezTo>
                    <a:pt x="410" y="5"/>
                    <a:pt x="403" y="5"/>
                    <a:pt x="396" y="6"/>
                  </a:cubicBezTo>
                  <a:cubicBezTo>
                    <a:pt x="391" y="2"/>
                    <a:pt x="384" y="2"/>
                    <a:pt x="378" y="5"/>
                  </a:cubicBezTo>
                  <a:cubicBezTo>
                    <a:pt x="379" y="4"/>
                    <a:pt x="379" y="4"/>
                    <a:pt x="379" y="4"/>
                  </a:cubicBezTo>
                  <a:cubicBezTo>
                    <a:pt x="374" y="2"/>
                    <a:pt x="367" y="0"/>
                    <a:pt x="363" y="3"/>
                  </a:cubicBezTo>
                  <a:cubicBezTo>
                    <a:pt x="364" y="3"/>
                    <a:pt x="366" y="3"/>
                    <a:pt x="367" y="4"/>
                  </a:cubicBezTo>
                  <a:cubicBezTo>
                    <a:pt x="359" y="6"/>
                    <a:pt x="359" y="6"/>
                    <a:pt x="359" y="6"/>
                  </a:cubicBezTo>
                  <a:cubicBezTo>
                    <a:pt x="360" y="5"/>
                    <a:pt x="361" y="3"/>
                    <a:pt x="363" y="3"/>
                  </a:cubicBezTo>
                  <a:cubicBezTo>
                    <a:pt x="358" y="2"/>
                    <a:pt x="352" y="3"/>
                    <a:pt x="347" y="3"/>
                  </a:cubicBezTo>
                  <a:cubicBezTo>
                    <a:pt x="341" y="6"/>
                    <a:pt x="341" y="6"/>
                    <a:pt x="341" y="6"/>
                  </a:cubicBezTo>
                  <a:cubicBezTo>
                    <a:pt x="334" y="4"/>
                    <a:pt x="327" y="4"/>
                    <a:pt x="320" y="6"/>
                  </a:cubicBezTo>
                  <a:cubicBezTo>
                    <a:pt x="320" y="6"/>
                    <a:pt x="320" y="6"/>
                    <a:pt x="320" y="6"/>
                  </a:cubicBezTo>
                  <a:cubicBezTo>
                    <a:pt x="321" y="6"/>
                    <a:pt x="323" y="7"/>
                    <a:pt x="324" y="7"/>
                  </a:cubicBezTo>
                  <a:cubicBezTo>
                    <a:pt x="320" y="6"/>
                    <a:pt x="320" y="6"/>
                    <a:pt x="320" y="6"/>
                  </a:cubicBezTo>
                  <a:cubicBezTo>
                    <a:pt x="317" y="7"/>
                    <a:pt x="314" y="8"/>
                    <a:pt x="313" y="11"/>
                  </a:cubicBezTo>
                  <a:cubicBezTo>
                    <a:pt x="311" y="13"/>
                    <a:pt x="311" y="13"/>
                    <a:pt x="311" y="13"/>
                  </a:cubicBezTo>
                  <a:cubicBezTo>
                    <a:pt x="309" y="12"/>
                    <a:pt x="307" y="10"/>
                    <a:pt x="305" y="8"/>
                  </a:cubicBezTo>
                  <a:cubicBezTo>
                    <a:pt x="300" y="7"/>
                    <a:pt x="300" y="7"/>
                    <a:pt x="300" y="7"/>
                  </a:cubicBezTo>
                  <a:cubicBezTo>
                    <a:pt x="292" y="12"/>
                    <a:pt x="279" y="6"/>
                    <a:pt x="269" y="8"/>
                  </a:cubicBezTo>
                  <a:cubicBezTo>
                    <a:pt x="259" y="9"/>
                    <a:pt x="259" y="9"/>
                    <a:pt x="259" y="9"/>
                  </a:cubicBezTo>
                  <a:cubicBezTo>
                    <a:pt x="252" y="7"/>
                    <a:pt x="245" y="12"/>
                    <a:pt x="239" y="14"/>
                  </a:cubicBezTo>
                  <a:cubicBezTo>
                    <a:pt x="238" y="18"/>
                    <a:pt x="238" y="18"/>
                    <a:pt x="238" y="18"/>
                  </a:cubicBezTo>
                  <a:cubicBezTo>
                    <a:pt x="236" y="18"/>
                    <a:pt x="233" y="18"/>
                    <a:pt x="230" y="18"/>
                  </a:cubicBezTo>
                  <a:cubicBezTo>
                    <a:pt x="223" y="19"/>
                    <a:pt x="223" y="19"/>
                    <a:pt x="223" y="19"/>
                  </a:cubicBezTo>
                  <a:cubicBezTo>
                    <a:pt x="221" y="19"/>
                    <a:pt x="219" y="18"/>
                    <a:pt x="217" y="16"/>
                  </a:cubicBezTo>
                  <a:cubicBezTo>
                    <a:pt x="215" y="16"/>
                    <a:pt x="215" y="16"/>
                    <a:pt x="215" y="16"/>
                  </a:cubicBezTo>
                  <a:cubicBezTo>
                    <a:pt x="210" y="17"/>
                    <a:pt x="205" y="19"/>
                    <a:pt x="200" y="21"/>
                  </a:cubicBezTo>
                  <a:cubicBezTo>
                    <a:pt x="200" y="20"/>
                    <a:pt x="200" y="20"/>
                    <a:pt x="200" y="20"/>
                  </a:cubicBezTo>
                  <a:cubicBezTo>
                    <a:pt x="194" y="20"/>
                    <a:pt x="190" y="23"/>
                    <a:pt x="189" y="27"/>
                  </a:cubicBezTo>
                  <a:cubicBezTo>
                    <a:pt x="191" y="31"/>
                    <a:pt x="191" y="31"/>
                    <a:pt x="191" y="31"/>
                  </a:cubicBezTo>
                  <a:cubicBezTo>
                    <a:pt x="186" y="27"/>
                    <a:pt x="179" y="28"/>
                    <a:pt x="173" y="30"/>
                  </a:cubicBezTo>
                  <a:cubicBezTo>
                    <a:pt x="173" y="29"/>
                    <a:pt x="173" y="29"/>
                    <a:pt x="173" y="29"/>
                  </a:cubicBezTo>
                  <a:cubicBezTo>
                    <a:pt x="169" y="32"/>
                    <a:pt x="164" y="34"/>
                    <a:pt x="160" y="35"/>
                  </a:cubicBezTo>
                  <a:cubicBezTo>
                    <a:pt x="156" y="36"/>
                    <a:pt x="156" y="36"/>
                    <a:pt x="156" y="36"/>
                  </a:cubicBezTo>
                  <a:cubicBezTo>
                    <a:pt x="149" y="39"/>
                    <a:pt x="142" y="41"/>
                    <a:pt x="137" y="45"/>
                  </a:cubicBezTo>
                  <a:cubicBezTo>
                    <a:pt x="138" y="46"/>
                    <a:pt x="139" y="48"/>
                    <a:pt x="138" y="50"/>
                  </a:cubicBezTo>
                  <a:cubicBezTo>
                    <a:pt x="136" y="46"/>
                    <a:pt x="136" y="46"/>
                    <a:pt x="136" y="46"/>
                  </a:cubicBezTo>
                  <a:cubicBezTo>
                    <a:pt x="137" y="46"/>
                    <a:pt x="137" y="45"/>
                    <a:pt x="137" y="45"/>
                  </a:cubicBezTo>
                  <a:cubicBezTo>
                    <a:pt x="133" y="41"/>
                    <a:pt x="122" y="48"/>
                    <a:pt x="119" y="53"/>
                  </a:cubicBezTo>
                  <a:cubicBezTo>
                    <a:pt x="120" y="53"/>
                    <a:pt x="120" y="53"/>
                    <a:pt x="120" y="53"/>
                  </a:cubicBezTo>
                  <a:cubicBezTo>
                    <a:pt x="119" y="54"/>
                    <a:pt x="118" y="55"/>
                    <a:pt x="117" y="56"/>
                  </a:cubicBezTo>
                  <a:cubicBezTo>
                    <a:pt x="107" y="59"/>
                    <a:pt x="107" y="59"/>
                    <a:pt x="107" y="59"/>
                  </a:cubicBezTo>
                  <a:cubicBezTo>
                    <a:pt x="97" y="61"/>
                    <a:pt x="101" y="77"/>
                    <a:pt x="88" y="82"/>
                  </a:cubicBezTo>
                  <a:cubicBezTo>
                    <a:pt x="80" y="83"/>
                    <a:pt x="80" y="83"/>
                    <a:pt x="80" y="83"/>
                  </a:cubicBezTo>
                  <a:cubicBezTo>
                    <a:pt x="80" y="84"/>
                    <a:pt x="80" y="84"/>
                    <a:pt x="80" y="84"/>
                  </a:cubicBezTo>
                  <a:cubicBezTo>
                    <a:pt x="77" y="83"/>
                    <a:pt x="77" y="83"/>
                    <a:pt x="77" y="83"/>
                  </a:cubicBezTo>
                  <a:cubicBezTo>
                    <a:pt x="73" y="84"/>
                    <a:pt x="69" y="86"/>
                    <a:pt x="67" y="90"/>
                  </a:cubicBezTo>
                  <a:cubicBezTo>
                    <a:pt x="67" y="91"/>
                    <a:pt x="67" y="91"/>
                    <a:pt x="67" y="91"/>
                  </a:cubicBezTo>
                  <a:cubicBezTo>
                    <a:pt x="66" y="100"/>
                    <a:pt x="80" y="99"/>
                    <a:pt x="84" y="103"/>
                  </a:cubicBezTo>
                  <a:cubicBezTo>
                    <a:pt x="79" y="101"/>
                    <a:pt x="79" y="101"/>
                    <a:pt x="79" y="101"/>
                  </a:cubicBezTo>
                  <a:cubicBezTo>
                    <a:pt x="79" y="105"/>
                    <a:pt x="76" y="108"/>
                    <a:pt x="78" y="113"/>
                  </a:cubicBezTo>
                  <a:cubicBezTo>
                    <a:pt x="75" y="112"/>
                    <a:pt x="72" y="114"/>
                    <a:pt x="71" y="114"/>
                  </a:cubicBezTo>
                  <a:cubicBezTo>
                    <a:pt x="71" y="118"/>
                    <a:pt x="71" y="118"/>
                    <a:pt x="71" y="118"/>
                  </a:cubicBezTo>
                  <a:cubicBezTo>
                    <a:pt x="67" y="114"/>
                    <a:pt x="63" y="115"/>
                    <a:pt x="59" y="119"/>
                  </a:cubicBezTo>
                  <a:cubicBezTo>
                    <a:pt x="61" y="120"/>
                    <a:pt x="61" y="120"/>
                    <a:pt x="61" y="120"/>
                  </a:cubicBezTo>
                  <a:cubicBezTo>
                    <a:pt x="59" y="120"/>
                    <a:pt x="58" y="121"/>
                    <a:pt x="56" y="122"/>
                  </a:cubicBezTo>
                  <a:cubicBezTo>
                    <a:pt x="55" y="122"/>
                    <a:pt x="55" y="122"/>
                    <a:pt x="55" y="122"/>
                  </a:cubicBezTo>
                  <a:cubicBezTo>
                    <a:pt x="52" y="124"/>
                    <a:pt x="48" y="126"/>
                    <a:pt x="48" y="129"/>
                  </a:cubicBezTo>
                  <a:cubicBezTo>
                    <a:pt x="48" y="129"/>
                    <a:pt x="48" y="129"/>
                    <a:pt x="49" y="129"/>
                  </a:cubicBezTo>
                  <a:cubicBezTo>
                    <a:pt x="48" y="131"/>
                    <a:pt x="48" y="131"/>
                    <a:pt x="48" y="131"/>
                  </a:cubicBezTo>
                  <a:cubicBezTo>
                    <a:pt x="47" y="130"/>
                    <a:pt x="47" y="130"/>
                    <a:pt x="48" y="129"/>
                  </a:cubicBezTo>
                  <a:cubicBezTo>
                    <a:pt x="43" y="129"/>
                    <a:pt x="40" y="132"/>
                    <a:pt x="42" y="138"/>
                  </a:cubicBezTo>
                  <a:cubicBezTo>
                    <a:pt x="36" y="140"/>
                    <a:pt x="36" y="140"/>
                    <a:pt x="36" y="140"/>
                  </a:cubicBezTo>
                  <a:cubicBezTo>
                    <a:pt x="36" y="141"/>
                    <a:pt x="33" y="142"/>
                    <a:pt x="35" y="146"/>
                  </a:cubicBezTo>
                  <a:cubicBezTo>
                    <a:pt x="31" y="145"/>
                    <a:pt x="30" y="150"/>
                    <a:pt x="29" y="151"/>
                  </a:cubicBezTo>
                  <a:cubicBezTo>
                    <a:pt x="30" y="147"/>
                    <a:pt x="30" y="147"/>
                    <a:pt x="30" y="147"/>
                  </a:cubicBezTo>
                  <a:cubicBezTo>
                    <a:pt x="28" y="152"/>
                    <a:pt x="25" y="155"/>
                    <a:pt x="21" y="156"/>
                  </a:cubicBezTo>
                  <a:cubicBezTo>
                    <a:pt x="18" y="157"/>
                    <a:pt x="18" y="157"/>
                    <a:pt x="18" y="157"/>
                  </a:cubicBezTo>
                  <a:cubicBezTo>
                    <a:pt x="16" y="159"/>
                    <a:pt x="12" y="160"/>
                    <a:pt x="8" y="161"/>
                  </a:cubicBezTo>
                  <a:cubicBezTo>
                    <a:pt x="10" y="163"/>
                    <a:pt x="10" y="163"/>
                    <a:pt x="10" y="163"/>
                  </a:cubicBezTo>
                  <a:cubicBezTo>
                    <a:pt x="9" y="162"/>
                    <a:pt x="6" y="163"/>
                    <a:pt x="4" y="167"/>
                  </a:cubicBezTo>
                  <a:cubicBezTo>
                    <a:pt x="2" y="163"/>
                    <a:pt x="2" y="163"/>
                    <a:pt x="2" y="163"/>
                  </a:cubicBezTo>
                  <a:cubicBezTo>
                    <a:pt x="0" y="165"/>
                    <a:pt x="0" y="167"/>
                    <a:pt x="2" y="168"/>
                  </a:cubicBezTo>
                  <a:cubicBezTo>
                    <a:pt x="0" y="168"/>
                    <a:pt x="0" y="168"/>
                    <a:pt x="0" y="168"/>
                  </a:cubicBezTo>
                  <a:cubicBezTo>
                    <a:pt x="0" y="173"/>
                    <a:pt x="3" y="176"/>
                    <a:pt x="7" y="177"/>
                  </a:cubicBezTo>
                  <a:cubicBezTo>
                    <a:pt x="11" y="177"/>
                    <a:pt x="11" y="177"/>
                    <a:pt x="11" y="177"/>
                  </a:cubicBezTo>
                  <a:cubicBezTo>
                    <a:pt x="10" y="177"/>
                    <a:pt x="8" y="177"/>
                    <a:pt x="7" y="177"/>
                  </a:cubicBezTo>
                  <a:cubicBezTo>
                    <a:pt x="7" y="177"/>
                    <a:pt x="7" y="177"/>
                    <a:pt x="7" y="177"/>
                  </a:cubicBezTo>
                  <a:cubicBezTo>
                    <a:pt x="7" y="183"/>
                    <a:pt x="12" y="186"/>
                    <a:pt x="19" y="182"/>
                  </a:cubicBezTo>
                  <a:cubicBezTo>
                    <a:pt x="14" y="185"/>
                    <a:pt x="14" y="185"/>
                    <a:pt x="14" y="185"/>
                  </a:cubicBezTo>
                  <a:cubicBezTo>
                    <a:pt x="18" y="187"/>
                    <a:pt x="23" y="187"/>
                    <a:pt x="28" y="185"/>
                  </a:cubicBezTo>
                  <a:cubicBezTo>
                    <a:pt x="28" y="185"/>
                    <a:pt x="27" y="185"/>
                    <a:pt x="27" y="185"/>
                  </a:cubicBezTo>
                  <a:cubicBezTo>
                    <a:pt x="28" y="185"/>
                    <a:pt x="28" y="185"/>
                    <a:pt x="28" y="185"/>
                  </a:cubicBezTo>
                  <a:cubicBezTo>
                    <a:pt x="28" y="185"/>
                    <a:pt x="28" y="185"/>
                    <a:pt x="28" y="185"/>
                  </a:cubicBezTo>
                  <a:cubicBezTo>
                    <a:pt x="29" y="188"/>
                    <a:pt x="31" y="188"/>
                    <a:pt x="34" y="188"/>
                  </a:cubicBezTo>
                  <a:cubicBezTo>
                    <a:pt x="39" y="196"/>
                    <a:pt x="36" y="203"/>
                    <a:pt x="43" y="212"/>
                  </a:cubicBezTo>
                  <a:cubicBezTo>
                    <a:pt x="49" y="220"/>
                    <a:pt x="62" y="224"/>
                    <a:pt x="72" y="227"/>
                  </a:cubicBezTo>
                  <a:cubicBezTo>
                    <a:pt x="82" y="241"/>
                    <a:pt x="94" y="255"/>
                    <a:pt x="104" y="256"/>
                  </a:cubicBezTo>
                  <a:cubicBezTo>
                    <a:pt x="110" y="257"/>
                    <a:pt x="117" y="253"/>
                    <a:pt x="124" y="253"/>
                  </a:cubicBezTo>
                  <a:cubicBezTo>
                    <a:pt x="129" y="253"/>
                    <a:pt x="137" y="254"/>
                    <a:pt x="143" y="255"/>
                  </a:cubicBezTo>
                  <a:cubicBezTo>
                    <a:pt x="140" y="255"/>
                    <a:pt x="140" y="255"/>
                    <a:pt x="140" y="255"/>
                  </a:cubicBezTo>
                  <a:cubicBezTo>
                    <a:pt x="146" y="256"/>
                    <a:pt x="156" y="275"/>
                    <a:pt x="164" y="281"/>
                  </a:cubicBezTo>
                  <a:cubicBezTo>
                    <a:pt x="154" y="282"/>
                    <a:pt x="144" y="283"/>
                    <a:pt x="134" y="283"/>
                  </a:cubicBezTo>
                  <a:cubicBezTo>
                    <a:pt x="144" y="290"/>
                    <a:pt x="155" y="286"/>
                    <a:pt x="165" y="285"/>
                  </a:cubicBezTo>
                  <a:cubicBezTo>
                    <a:pt x="178" y="284"/>
                    <a:pt x="184" y="285"/>
                    <a:pt x="196" y="290"/>
                  </a:cubicBezTo>
                  <a:cubicBezTo>
                    <a:pt x="206" y="294"/>
                    <a:pt x="218" y="302"/>
                    <a:pt x="229" y="302"/>
                  </a:cubicBezTo>
                  <a:cubicBezTo>
                    <a:pt x="238" y="301"/>
                    <a:pt x="247" y="295"/>
                    <a:pt x="256" y="293"/>
                  </a:cubicBezTo>
                  <a:cubicBezTo>
                    <a:pt x="259" y="296"/>
                    <a:pt x="259" y="296"/>
                    <a:pt x="259" y="296"/>
                  </a:cubicBezTo>
                  <a:cubicBezTo>
                    <a:pt x="293" y="316"/>
                    <a:pt x="319" y="336"/>
                    <a:pt x="322" y="378"/>
                  </a:cubicBezTo>
                  <a:cubicBezTo>
                    <a:pt x="323" y="412"/>
                    <a:pt x="326" y="483"/>
                    <a:pt x="325" y="518"/>
                  </a:cubicBezTo>
                  <a:cubicBezTo>
                    <a:pt x="370" y="519"/>
                    <a:pt x="370" y="519"/>
                    <a:pt x="370" y="519"/>
                  </a:cubicBezTo>
                  <a:cubicBezTo>
                    <a:pt x="361" y="508"/>
                    <a:pt x="362" y="431"/>
                    <a:pt x="360" y="414"/>
                  </a:cubicBezTo>
                  <a:cubicBezTo>
                    <a:pt x="358" y="390"/>
                    <a:pt x="354" y="367"/>
                    <a:pt x="350" y="344"/>
                  </a:cubicBezTo>
                  <a:cubicBezTo>
                    <a:pt x="348" y="321"/>
                    <a:pt x="370" y="290"/>
                    <a:pt x="386" y="271"/>
                  </a:cubicBezTo>
                  <a:cubicBezTo>
                    <a:pt x="401" y="254"/>
                    <a:pt x="416" y="252"/>
                    <a:pt x="437" y="259"/>
                  </a:cubicBezTo>
                  <a:cubicBezTo>
                    <a:pt x="464" y="269"/>
                    <a:pt x="488" y="270"/>
                    <a:pt x="512" y="243"/>
                  </a:cubicBezTo>
                  <a:cubicBezTo>
                    <a:pt x="519" y="239"/>
                    <a:pt x="527" y="232"/>
                    <a:pt x="536" y="232"/>
                  </a:cubicBezTo>
                  <a:cubicBezTo>
                    <a:pt x="542" y="233"/>
                    <a:pt x="549" y="241"/>
                    <a:pt x="557" y="239"/>
                  </a:cubicBezTo>
                  <a:cubicBezTo>
                    <a:pt x="561" y="240"/>
                    <a:pt x="566" y="240"/>
                    <a:pt x="570" y="239"/>
                  </a:cubicBezTo>
                  <a:cubicBezTo>
                    <a:pt x="581" y="238"/>
                    <a:pt x="588" y="240"/>
                    <a:pt x="596" y="240"/>
                  </a:cubicBezTo>
                  <a:cubicBezTo>
                    <a:pt x="619" y="241"/>
                    <a:pt x="634" y="242"/>
                    <a:pt x="656" y="238"/>
                  </a:cubicBezTo>
                  <a:cubicBezTo>
                    <a:pt x="668" y="236"/>
                    <a:pt x="671" y="235"/>
                    <a:pt x="681" y="230"/>
                  </a:cubicBezTo>
                  <a:cubicBezTo>
                    <a:pt x="693" y="224"/>
                    <a:pt x="692" y="228"/>
                    <a:pt x="703" y="228"/>
                  </a:cubicBezTo>
                  <a:cubicBezTo>
                    <a:pt x="717" y="227"/>
                    <a:pt x="732" y="210"/>
                    <a:pt x="736" y="195"/>
                  </a:cubicBezTo>
                  <a:cubicBezTo>
                    <a:pt x="741" y="197"/>
                    <a:pt x="741" y="197"/>
                    <a:pt x="741" y="197"/>
                  </a:cubicBezTo>
                  <a:cubicBezTo>
                    <a:pt x="738" y="197"/>
                    <a:pt x="743" y="198"/>
                    <a:pt x="749" y="199"/>
                  </a:cubicBezTo>
                  <a:cubicBezTo>
                    <a:pt x="749" y="199"/>
                    <a:pt x="748" y="199"/>
                    <a:pt x="748" y="198"/>
                  </a:cubicBezTo>
                  <a:cubicBezTo>
                    <a:pt x="752" y="198"/>
                    <a:pt x="754" y="198"/>
                    <a:pt x="757" y="199"/>
                  </a:cubicBezTo>
                  <a:cubicBezTo>
                    <a:pt x="755" y="200"/>
                    <a:pt x="752" y="199"/>
                    <a:pt x="749" y="199"/>
                  </a:cubicBezTo>
                  <a:cubicBezTo>
                    <a:pt x="755" y="203"/>
                    <a:pt x="762" y="208"/>
                    <a:pt x="765" y="203"/>
                  </a:cubicBezTo>
                  <a:cubicBezTo>
                    <a:pt x="767" y="202"/>
                    <a:pt x="767" y="202"/>
                    <a:pt x="767" y="202"/>
                  </a:cubicBezTo>
                  <a:cubicBezTo>
                    <a:pt x="773" y="206"/>
                    <a:pt x="778" y="206"/>
                    <a:pt x="782" y="200"/>
                  </a:cubicBezTo>
                  <a:cubicBezTo>
                    <a:pt x="780" y="200"/>
                    <a:pt x="780" y="200"/>
                    <a:pt x="780" y="200"/>
                  </a:cubicBezTo>
                  <a:cubicBezTo>
                    <a:pt x="784" y="199"/>
                    <a:pt x="784" y="195"/>
                    <a:pt x="784" y="190"/>
                  </a:cubicBezTo>
                  <a:close/>
                  <a:moveTo>
                    <a:pt x="670" y="169"/>
                  </a:moveTo>
                  <a:cubicBezTo>
                    <a:pt x="668" y="169"/>
                    <a:pt x="666" y="169"/>
                    <a:pt x="664" y="169"/>
                  </a:cubicBezTo>
                  <a:cubicBezTo>
                    <a:pt x="661" y="171"/>
                    <a:pt x="661" y="171"/>
                    <a:pt x="661" y="171"/>
                  </a:cubicBezTo>
                  <a:cubicBezTo>
                    <a:pt x="663" y="170"/>
                    <a:pt x="664" y="169"/>
                    <a:pt x="666" y="167"/>
                  </a:cubicBezTo>
                  <a:lnTo>
                    <a:pt x="670" y="169"/>
                  </a:lnTo>
                  <a:close/>
                  <a:moveTo>
                    <a:pt x="663" y="166"/>
                  </a:moveTo>
                  <a:cubicBezTo>
                    <a:pt x="652" y="175"/>
                    <a:pt x="640" y="171"/>
                    <a:pt x="624" y="176"/>
                  </a:cubicBezTo>
                  <a:cubicBezTo>
                    <a:pt x="625" y="174"/>
                    <a:pt x="626" y="171"/>
                    <a:pt x="627" y="168"/>
                  </a:cubicBezTo>
                  <a:cubicBezTo>
                    <a:pt x="627" y="169"/>
                    <a:pt x="627" y="169"/>
                    <a:pt x="627" y="169"/>
                  </a:cubicBezTo>
                  <a:cubicBezTo>
                    <a:pt x="631" y="165"/>
                    <a:pt x="635" y="161"/>
                    <a:pt x="639" y="157"/>
                  </a:cubicBezTo>
                  <a:cubicBezTo>
                    <a:pt x="641" y="159"/>
                    <a:pt x="642" y="160"/>
                    <a:pt x="640" y="157"/>
                  </a:cubicBezTo>
                  <a:lnTo>
                    <a:pt x="663" y="166"/>
                  </a:lnTo>
                  <a:close/>
                  <a:moveTo>
                    <a:pt x="633" y="157"/>
                  </a:moveTo>
                  <a:cubicBezTo>
                    <a:pt x="631" y="159"/>
                    <a:pt x="630" y="161"/>
                    <a:pt x="628" y="162"/>
                  </a:cubicBezTo>
                  <a:cubicBezTo>
                    <a:pt x="628" y="160"/>
                    <a:pt x="629" y="158"/>
                    <a:pt x="629" y="156"/>
                  </a:cubicBezTo>
                  <a:cubicBezTo>
                    <a:pt x="630" y="157"/>
                    <a:pt x="632" y="157"/>
                    <a:pt x="633" y="157"/>
                  </a:cubicBezTo>
                  <a:close/>
                  <a:moveTo>
                    <a:pt x="525" y="134"/>
                  </a:moveTo>
                  <a:cubicBezTo>
                    <a:pt x="525" y="134"/>
                    <a:pt x="526" y="134"/>
                    <a:pt x="527" y="134"/>
                  </a:cubicBezTo>
                  <a:cubicBezTo>
                    <a:pt x="526" y="132"/>
                    <a:pt x="526" y="132"/>
                    <a:pt x="526" y="132"/>
                  </a:cubicBezTo>
                  <a:cubicBezTo>
                    <a:pt x="529" y="133"/>
                    <a:pt x="530" y="134"/>
                    <a:pt x="531" y="135"/>
                  </a:cubicBezTo>
                  <a:cubicBezTo>
                    <a:pt x="560" y="140"/>
                    <a:pt x="560" y="140"/>
                    <a:pt x="560" y="140"/>
                  </a:cubicBezTo>
                  <a:cubicBezTo>
                    <a:pt x="568" y="143"/>
                    <a:pt x="584" y="144"/>
                    <a:pt x="593" y="143"/>
                  </a:cubicBezTo>
                  <a:cubicBezTo>
                    <a:pt x="601" y="144"/>
                    <a:pt x="601" y="144"/>
                    <a:pt x="601" y="144"/>
                  </a:cubicBezTo>
                  <a:cubicBezTo>
                    <a:pt x="600" y="150"/>
                    <a:pt x="597" y="155"/>
                    <a:pt x="593" y="159"/>
                  </a:cubicBezTo>
                  <a:cubicBezTo>
                    <a:pt x="585" y="157"/>
                    <a:pt x="577" y="156"/>
                    <a:pt x="570" y="156"/>
                  </a:cubicBezTo>
                  <a:cubicBezTo>
                    <a:pt x="545" y="157"/>
                    <a:pt x="524" y="151"/>
                    <a:pt x="502" y="149"/>
                  </a:cubicBezTo>
                  <a:cubicBezTo>
                    <a:pt x="507" y="145"/>
                    <a:pt x="512" y="139"/>
                    <a:pt x="515" y="133"/>
                  </a:cubicBezTo>
                  <a:cubicBezTo>
                    <a:pt x="517" y="134"/>
                    <a:pt x="519" y="134"/>
                    <a:pt x="521" y="134"/>
                  </a:cubicBezTo>
                  <a:cubicBezTo>
                    <a:pt x="520" y="134"/>
                    <a:pt x="519" y="133"/>
                    <a:pt x="518" y="133"/>
                  </a:cubicBezTo>
                  <a:lnTo>
                    <a:pt x="525" y="134"/>
                  </a:lnTo>
                  <a:close/>
                  <a:moveTo>
                    <a:pt x="503" y="134"/>
                  </a:moveTo>
                  <a:cubicBezTo>
                    <a:pt x="506" y="130"/>
                    <a:pt x="506" y="130"/>
                    <a:pt x="506" y="130"/>
                  </a:cubicBezTo>
                  <a:cubicBezTo>
                    <a:pt x="506" y="130"/>
                    <a:pt x="507" y="130"/>
                    <a:pt x="507" y="131"/>
                  </a:cubicBezTo>
                  <a:cubicBezTo>
                    <a:pt x="504" y="135"/>
                    <a:pt x="500" y="138"/>
                    <a:pt x="496" y="141"/>
                  </a:cubicBezTo>
                  <a:cubicBezTo>
                    <a:pt x="495" y="138"/>
                    <a:pt x="494" y="134"/>
                    <a:pt x="493" y="131"/>
                  </a:cubicBezTo>
                  <a:cubicBezTo>
                    <a:pt x="496" y="132"/>
                    <a:pt x="499" y="133"/>
                    <a:pt x="503" y="134"/>
                  </a:cubicBezTo>
                  <a:close/>
                  <a:moveTo>
                    <a:pt x="486" y="127"/>
                  </a:moveTo>
                  <a:cubicBezTo>
                    <a:pt x="486" y="127"/>
                    <a:pt x="487" y="127"/>
                    <a:pt x="487" y="127"/>
                  </a:cubicBezTo>
                  <a:cubicBezTo>
                    <a:pt x="488" y="133"/>
                    <a:pt x="490" y="140"/>
                    <a:pt x="490" y="146"/>
                  </a:cubicBezTo>
                  <a:cubicBezTo>
                    <a:pt x="484" y="150"/>
                    <a:pt x="478" y="154"/>
                    <a:pt x="474" y="159"/>
                  </a:cubicBezTo>
                  <a:cubicBezTo>
                    <a:pt x="470" y="159"/>
                    <a:pt x="470" y="159"/>
                    <a:pt x="470" y="159"/>
                  </a:cubicBezTo>
                  <a:cubicBezTo>
                    <a:pt x="471" y="155"/>
                    <a:pt x="472" y="151"/>
                    <a:pt x="474" y="147"/>
                  </a:cubicBezTo>
                  <a:cubicBezTo>
                    <a:pt x="467" y="148"/>
                    <a:pt x="467" y="148"/>
                    <a:pt x="467" y="148"/>
                  </a:cubicBezTo>
                  <a:cubicBezTo>
                    <a:pt x="467" y="151"/>
                    <a:pt x="466" y="155"/>
                    <a:pt x="466" y="160"/>
                  </a:cubicBezTo>
                  <a:cubicBezTo>
                    <a:pt x="462" y="160"/>
                    <a:pt x="462" y="160"/>
                    <a:pt x="462" y="160"/>
                  </a:cubicBezTo>
                  <a:cubicBezTo>
                    <a:pt x="461" y="161"/>
                    <a:pt x="459" y="162"/>
                    <a:pt x="456" y="163"/>
                  </a:cubicBezTo>
                  <a:cubicBezTo>
                    <a:pt x="457" y="163"/>
                    <a:pt x="457" y="163"/>
                    <a:pt x="457" y="163"/>
                  </a:cubicBezTo>
                  <a:cubicBezTo>
                    <a:pt x="450" y="155"/>
                    <a:pt x="450" y="143"/>
                    <a:pt x="453" y="134"/>
                  </a:cubicBezTo>
                  <a:cubicBezTo>
                    <a:pt x="450" y="130"/>
                    <a:pt x="450" y="130"/>
                    <a:pt x="450" y="130"/>
                  </a:cubicBezTo>
                  <a:cubicBezTo>
                    <a:pt x="444" y="138"/>
                    <a:pt x="444" y="156"/>
                    <a:pt x="449" y="167"/>
                  </a:cubicBezTo>
                  <a:cubicBezTo>
                    <a:pt x="447" y="168"/>
                    <a:pt x="445" y="169"/>
                    <a:pt x="443" y="170"/>
                  </a:cubicBezTo>
                  <a:cubicBezTo>
                    <a:pt x="430" y="155"/>
                    <a:pt x="434" y="145"/>
                    <a:pt x="436" y="130"/>
                  </a:cubicBezTo>
                  <a:cubicBezTo>
                    <a:pt x="440" y="130"/>
                    <a:pt x="452" y="128"/>
                    <a:pt x="452" y="128"/>
                  </a:cubicBezTo>
                  <a:cubicBezTo>
                    <a:pt x="463" y="125"/>
                    <a:pt x="475" y="127"/>
                    <a:pt x="486" y="127"/>
                  </a:cubicBezTo>
                  <a:close/>
                  <a:moveTo>
                    <a:pt x="442" y="126"/>
                  </a:moveTo>
                  <a:cubicBezTo>
                    <a:pt x="458" y="124"/>
                    <a:pt x="458" y="124"/>
                    <a:pt x="458" y="124"/>
                  </a:cubicBezTo>
                  <a:cubicBezTo>
                    <a:pt x="458" y="124"/>
                    <a:pt x="451" y="125"/>
                    <a:pt x="442" y="126"/>
                  </a:cubicBezTo>
                  <a:cubicBezTo>
                    <a:pt x="437" y="127"/>
                    <a:pt x="437" y="127"/>
                    <a:pt x="437" y="127"/>
                  </a:cubicBezTo>
                  <a:cubicBezTo>
                    <a:pt x="437" y="127"/>
                    <a:pt x="436" y="127"/>
                    <a:pt x="436" y="128"/>
                  </a:cubicBezTo>
                  <a:cubicBezTo>
                    <a:pt x="436" y="127"/>
                    <a:pt x="436" y="127"/>
                    <a:pt x="436" y="127"/>
                  </a:cubicBezTo>
                  <a:cubicBezTo>
                    <a:pt x="438" y="127"/>
                    <a:pt x="440" y="126"/>
                    <a:pt x="442" y="126"/>
                  </a:cubicBezTo>
                  <a:close/>
                  <a:moveTo>
                    <a:pt x="426" y="130"/>
                  </a:moveTo>
                  <a:cubicBezTo>
                    <a:pt x="421" y="126"/>
                    <a:pt x="421" y="126"/>
                    <a:pt x="421" y="126"/>
                  </a:cubicBezTo>
                  <a:cubicBezTo>
                    <a:pt x="424" y="127"/>
                    <a:pt x="427" y="127"/>
                    <a:pt x="431" y="127"/>
                  </a:cubicBezTo>
                  <a:cubicBezTo>
                    <a:pt x="430" y="135"/>
                    <a:pt x="427" y="143"/>
                    <a:pt x="428" y="152"/>
                  </a:cubicBezTo>
                  <a:cubicBezTo>
                    <a:pt x="429" y="159"/>
                    <a:pt x="433" y="167"/>
                    <a:pt x="434" y="174"/>
                  </a:cubicBezTo>
                  <a:cubicBezTo>
                    <a:pt x="430" y="176"/>
                    <a:pt x="425" y="177"/>
                    <a:pt x="422" y="178"/>
                  </a:cubicBezTo>
                  <a:cubicBezTo>
                    <a:pt x="420" y="179"/>
                    <a:pt x="420" y="179"/>
                    <a:pt x="420" y="179"/>
                  </a:cubicBezTo>
                  <a:cubicBezTo>
                    <a:pt x="417" y="177"/>
                    <a:pt x="415" y="173"/>
                    <a:pt x="413" y="168"/>
                  </a:cubicBezTo>
                  <a:cubicBezTo>
                    <a:pt x="410" y="167"/>
                    <a:pt x="410" y="167"/>
                    <a:pt x="410" y="167"/>
                  </a:cubicBezTo>
                  <a:cubicBezTo>
                    <a:pt x="411" y="173"/>
                    <a:pt x="413" y="178"/>
                    <a:pt x="415" y="182"/>
                  </a:cubicBezTo>
                  <a:cubicBezTo>
                    <a:pt x="411" y="184"/>
                    <a:pt x="411" y="184"/>
                    <a:pt x="411" y="184"/>
                  </a:cubicBezTo>
                  <a:cubicBezTo>
                    <a:pt x="406" y="188"/>
                    <a:pt x="401" y="193"/>
                    <a:pt x="398" y="199"/>
                  </a:cubicBezTo>
                  <a:cubicBezTo>
                    <a:pt x="390" y="190"/>
                    <a:pt x="385" y="171"/>
                    <a:pt x="385" y="154"/>
                  </a:cubicBezTo>
                  <a:cubicBezTo>
                    <a:pt x="394" y="148"/>
                    <a:pt x="401" y="139"/>
                    <a:pt x="407" y="130"/>
                  </a:cubicBezTo>
                  <a:cubicBezTo>
                    <a:pt x="414" y="131"/>
                    <a:pt x="420" y="131"/>
                    <a:pt x="426" y="130"/>
                  </a:cubicBezTo>
                  <a:close/>
                  <a:moveTo>
                    <a:pt x="401" y="132"/>
                  </a:moveTo>
                  <a:cubicBezTo>
                    <a:pt x="397" y="139"/>
                    <a:pt x="393" y="146"/>
                    <a:pt x="386" y="150"/>
                  </a:cubicBezTo>
                  <a:cubicBezTo>
                    <a:pt x="386" y="143"/>
                    <a:pt x="388" y="138"/>
                    <a:pt x="391" y="133"/>
                  </a:cubicBezTo>
                  <a:cubicBezTo>
                    <a:pt x="394" y="133"/>
                    <a:pt x="397" y="133"/>
                    <a:pt x="401" y="132"/>
                  </a:cubicBezTo>
                  <a:close/>
                  <a:moveTo>
                    <a:pt x="403" y="129"/>
                  </a:moveTo>
                  <a:cubicBezTo>
                    <a:pt x="402" y="130"/>
                    <a:pt x="402" y="131"/>
                    <a:pt x="401" y="132"/>
                  </a:cubicBezTo>
                  <a:cubicBezTo>
                    <a:pt x="392" y="127"/>
                    <a:pt x="392" y="127"/>
                    <a:pt x="392" y="127"/>
                  </a:cubicBezTo>
                  <a:cubicBezTo>
                    <a:pt x="396" y="128"/>
                    <a:pt x="399" y="128"/>
                    <a:pt x="403" y="129"/>
                  </a:cubicBezTo>
                  <a:close/>
                  <a:moveTo>
                    <a:pt x="338" y="132"/>
                  </a:moveTo>
                  <a:cubicBezTo>
                    <a:pt x="338" y="132"/>
                    <a:pt x="339" y="132"/>
                    <a:pt x="339" y="132"/>
                  </a:cubicBezTo>
                  <a:cubicBezTo>
                    <a:pt x="339" y="132"/>
                    <a:pt x="340" y="134"/>
                    <a:pt x="344" y="135"/>
                  </a:cubicBezTo>
                  <a:cubicBezTo>
                    <a:pt x="343" y="143"/>
                    <a:pt x="335" y="148"/>
                    <a:pt x="329" y="152"/>
                  </a:cubicBezTo>
                  <a:cubicBezTo>
                    <a:pt x="328" y="147"/>
                    <a:pt x="328" y="140"/>
                    <a:pt x="327" y="134"/>
                  </a:cubicBezTo>
                  <a:cubicBezTo>
                    <a:pt x="331" y="134"/>
                    <a:pt x="335" y="134"/>
                    <a:pt x="338" y="132"/>
                  </a:cubicBezTo>
                  <a:close/>
                  <a:moveTo>
                    <a:pt x="254" y="134"/>
                  </a:moveTo>
                  <a:cubicBezTo>
                    <a:pt x="254" y="134"/>
                    <a:pt x="263" y="133"/>
                    <a:pt x="269" y="130"/>
                  </a:cubicBezTo>
                  <a:cubicBezTo>
                    <a:pt x="264" y="131"/>
                    <a:pt x="264" y="131"/>
                    <a:pt x="264" y="131"/>
                  </a:cubicBezTo>
                  <a:cubicBezTo>
                    <a:pt x="262" y="132"/>
                    <a:pt x="261" y="133"/>
                    <a:pt x="264" y="131"/>
                  </a:cubicBezTo>
                  <a:cubicBezTo>
                    <a:pt x="264" y="131"/>
                    <a:pt x="264" y="131"/>
                    <a:pt x="264" y="131"/>
                  </a:cubicBezTo>
                  <a:cubicBezTo>
                    <a:pt x="265" y="130"/>
                    <a:pt x="268" y="128"/>
                    <a:pt x="268" y="128"/>
                  </a:cubicBezTo>
                  <a:cubicBezTo>
                    <a:pt x="270" y="126"/>
                    <a:pt x="274" y="126"/>
                    <a:pt x="277" y="127"/>
                  </a:cubicBezTo>
                  <a:cubicBezTo>
                    <a:pt x="281" y="126"/>
                    <a:pt x="284" y="125"/>
                    <a:pt x="288" y="125"/>
                  </a:cubicBezTo>
                  <a:cubicBezTo>
                    <a:pt x="287" y="125"/>
                    <a:pt x="287" y="125"/>
                    <a:pt x="286" y="124"/>
                  </a:cubicBezTo>
                  <a:cubicBezTo>
                    <a:pt x="297" y="127"/>
                    <a:pt x="297" y="127"/>
                    <a:pt x="297" y="127"/>
                  </a:cubicBezTo>
                  <a:cubicBezTo>
                    <a:pt x="294" y="126"/>
                    <a:pt x="291" y="126"/>
                    <a:pt x="288" y="125"/>
                  </a:cubicBezTo>
                  <a:cubicBezTo>
                    <a:pt x="294" y="129"/>
                    <a:pt x="302" y="126"/>
                    <a:pt x="310" y="126"/>
                  </a:cubicBezTo>
                  <a:cubicBezTo>
                    <a:pt x="308" y="129"/>
                    <a:pt x="308" y="129"/>
                    <a:pt x="308" y="129"/>
                  </a:cubicBezTo>
                  <a:cubicBezTo>
                    <a:pt x="313" y="130"/>
                    <a:pt x="318" y="132"/>
                    <a:pt x="324" y="133"/>
                  </a:cubicBezTo>
                  <a:cubicBezTo>
                    <a:pt x="325" y="140"/>
                    <a:pt x="324" y="148"/>
                    <a:pt x="325" y="155"/>
                  </a:cubicBezTo>
                  <a:cubicBezTo>
                    <a:pt x="311" y="164"/>
                    <a:pt x="298" y="174"/>
                    <a:pt x="284" y="184"/>
                  </a:cubicBezTo>
                  <a:cubicBezTo>
                    <a:pt x="264" y="197"/>
                    <a:pt x="261" y="191"/>
                    <a:pt x="244" y="181"/>
                  </a:cubicBezTo>
                  <a:cubicBezTo>
                    <a:pt x="249" y="167"/>
                    <a:pt x="255" y="159"/>
                    <a:pt x="255" y="142"/>
                  </a:cubicBezTo>
                  <a:cubicBezTo>
                    <a:pt x="250" y="140"/>
                    <a:pt x="250" y="140"/>
                    <a:pt x="250" y="140"/>
                  </a:cubicBezTo>
                  <a:cubicBezTo>
                    <a:pt x="254" y="152"/>
                    <a:pt x="247" y="169"/>
                    <a:pt x="237" y="178"/>
                  </a:cubicBezTo>
                  <a:cubicBezTo>
                    <a:pt x="227" y="174"/>
                    <a:pt x="214" y="170"/>
                    <a:pt x="214" y="158"/>
                  </a:cubicBezTo>
                  <a:cubicBezTo>
                    <a:pt x="229" y="150"/>
                    <a:pt x="249" y="136"/>
                    <a:pt x="254" y="134"/>
                  </a:cubicBezTo>
                  <a:close/>
                  <a:moveTo>
                    <a:pt x="119" y="162"/>
                  </a:moveTo>
                  <a:cubicBezTo>
                    <a:pt x="120" y="160"/>
                    <a:pt x="123" y="157"/>
                    <a:pt x="126" y="156"/>
                  </a:cubicBezTo>
                  <a:cubicBezTo>
                    <a:pt x="129" y="151"/>
                    <a:pt x="132" y="146"/>
                    <a:pt x="138" y="143"/>
                  </a:cubicBezTo>
                  <a:cubicBezTo>
                    <a:pt x="137" y="143"/>
                    <a:pt x="135" y="143"/>
                    <a:pt x="134" y="143"/>
                  </a:cubicBezTo>
                  <a:cubicBezTo>
                    <a:pt x="127" y="150"/>
                    <a:pt x="127" y="150"/>
                    <a:pt x="127" y="150"/>
                  </a:cubicBezTo>
                  <a:cubicBezTo>
                    <a:pt x="129" y="147"/>
                    <a:pt x="131" y="145"/>
                    <a:pt x="134" y="143"/>
                  </a:cubicBezTo>
                  <a:cubicBezTo>
                    <a:pt x="134" y="143"/>
                    <a:pt x="134" y="143"/>
                    <a:pt x="134" y="143"/>
                  </a:cubicBezTo>
                  <a:cubicBezTo>
                    <a:pt x="136" y="142"/>
                    <a:pt x="138" y="142"/>
                    <a:pt x="140" y="141"/>
                  </a:cubicBezTo>
                  <a:cubicBezTo>
                    <a:pt x="141" y="141"/>
                    <a:pt x="141" y="141"/>
                    <a:pt x="142" y="140"/>
                  </a:cubicBezTo>
                  <a:cubicBezTo>
                    <a:pt x="143" y="141"/>
                    <a:pt x="143" y="141"/>
                    <a:pt x="143" y="141"/>
                  </a:cubicBezTo>
                  <a:cubicBezTo>
                    <a:pt x="143" y="141"/>
                    <a:pt x="144" y="141"/>
                    <a:pt x="144" y="141"/>
                  </a:cubicBezTo>
                  <a:cubicBezTo>
                    <a:pt x="146" y="142"/>
                    <a:pt x="147" y="143"/>
                    <a:pt x="148" y="144"/>
                  </a:cubicBezTo>
                  <a:cubicBezTo>
                    <a:pt x="142" y="158"/>
                    <a:pt x="140" y="165"/>
                    <a:pt x="145" y="177"/>
                  </a:cubicBezTo>
                  <a:cubicBezTo>
                    <a:pt x="139" y="188"/>
                    <a:pt x="130" y="198"/>
                    <a:pt x="123" y="207"/>
                  </a:cubicBezTo>
                  <a:cubicBezTo>
                    <a:pt x="119" y="191"/>
                    <a:pt x="118" y="178"/>
                    <a:pt x="105" y="167"/>
                  </a:cubicBezTo>
                  <a:cubicBezTo>
                    <a:pt x="109" y="165"/>
                    <a:pt x="114" y="164"/>
                    <a:pt x="119" y="162"/>
                  </a:cubicBezTo>
                  <a:close/>
                  <a:moveTo>
                    <a:pt x="99" y="169"/>
                  </a:moveTo>
                  <a:cubicBezTo>
                    <a:pt x="99" y="169"/>
                    <a:pt x="99" y="169"/>
                    <a:pt x="99" y="169"/>
                  </a:cubicBezTo>
                  <a:cubicBezTo>
                    <a:pt x="93" y="170"/>
                    <a:pt x="93" y="170"/>
                    <a:pt x="93" y="170"/>
                  </a:cubicBezTo>
                  <a:cubicBezTo>
                    <a:pt x="95" y="170"/>
                    <a:pt x="97" y="169"/>
                    <a:pt x="99" y="169"/>
                  </a:cubicBezTo>
                  <a:close/>
                  <a:moveTo>
                    <a:pt x="130" y="243"/>
                  </a:moveTo>
                  <a:cubicBezTo>
                    <a:pt x="127" y="243"/>
                    <a:pt x="125" y="243"/>
                    <a:pt x="123" y="243"/>
                  </a:cubicBezTo>
                  <a:cubicBezTo>
                    <a:pt x="115" y="243"/>
                    <a:pt x="111" y="248"/>
                    <a:pt x="103" y="245"/>
                  </a:cubicBezTo>
                  <a:cubicBezTo>
                    <a:pt x="93" y="241"/>
                    <a:pt x="89" y="229"/>
                    <a:pt x="82" y="222"/>
                  </a:cubicBezTo>
                  <a:cubicBezTo>
                    <a:pt x="74" y="212"/>
                    <a:pt x="64" y="206"/>
                    <a:pt x="60" y="192"/>
                  </a:cubicBezTo>
                  <a:cubicBezTo>
                    <a:pt x="60" y="192"/>
                    <a:pt x="60" y="192"/>
                    <a:pt x="60" y="192"/>
                  </a:cubicBezTo>
                  <a:cubicBezTo>
                    <a:pt x="58" y="190"/>
                    <a:pt x="56" y="189"/>
                    <a:pt x="53" y="187"/>
                  </a:cubicBezTo>
                  <a:cubicBezTo>
                    <a:pt x="52" y="187"/>
                    <a:pt x="50" y="186"/>
                    <a:pt x="49" y="186"/>
                  </a:cubicBezTo>
                  <a:cubicBezTo>
                    <a:pt x="52" y="187"/>
                    <a:pt x="52" y="187"/>
                    <a:pt x="52" y="187"/>
                  </a:cubicBezTo>
                  <a:cubicBezTo>
                    <a:pt x="53" y="187"/>
                    <a:pt x="53" y="187"/>
                    <a:pt x="53" y="187"/>
                  </a:cubicBezTo>
                  <a:cubicBezTo>
                    <a:pt x="59" y="188"/>
                    <a:pt x="64" y="186"/>
                    <a:pt x="69" y="182"/>
                  </a:cubicBezTo>
                  <a:cubicBezTo>
                    <a:pt x="65" y="183"/>
                    <a:pt x="65" y="183"/>
                    <a:pt x="65" y="183"/>
                  </a:cubicBezTo>
                  <a:cubicBezTo>
                    <a:pt x="39" y="188"/>
                    <a:pt x="39" y="188"/>
                    <a:pt x="39" y="188"/>
                  </a:cubicBezTo>
                  <a:cubicBezTo>
                    <a:pt x="44" y="189"/>
                    <a:pt x="49" y="190"/>
                    <a:pt x="53" y="190"/>
                  </a:cubicBezTo>
                  <a:cubicBezTo>
                    <a:pt x="57" y="194"/>
                    <a:pt x="57" y="194"/>
                    <a:pt x="57" y="194"/>
                  </a:cubicBezTo>
                  <a:cubicBezTo>
                    <a:pt x="58" y="201"/>
                    <a:pt x="62" y="209"/>
                    <a:pt x="67" y="218"/>
                  </a:cubicBezTo>
                  <a:cubicBezTo>
                    <a:pt x="46" y="210"/>
                    <a:pt x="44" y="211"/>
                    <a:pt x="37" y="188"/>
                  </a:cubicBezTo>
                  <a:cubicBezTo>
                    <a:pt x="34" y="188"/>
                    <a:pt x="34" y="188"/>
                    <a:pt x="34" y="188"/>
                  </a:cubicBezTo>
                  <a:cubicBezTo>
                    <a:pt x="35" y="188"/>
                    <a:pt x="36" y="187"/>
                    <a:pt x="37" y="187"/>
                  </a:cubicBezTo>
                  <a:cubicBezTo>
                    <a:pt x="65" y="183"/>
                    <a:pt x="65" y="183"/>
                    <a:pt x="65" y="183"/>
                  </a:cubicBezTo>
                  <a:cubicBezTo>
                    <a:pt x="73" y="181"/>
                    <a:pt x="73" y="181"/>
                    <a:pt x="73" y="181"/>
                  </a:cubicBezTo>
                  <a:cubicBezTo>
                    <a:pt x="73" y="185"/>
                    <a:pt x="76" y="185"/>
                    <a:pt x="81" y="183"/>
                  </a:cubicBezTo>
                  <a:cubicBezTo>
                    <a:pt x="87" y="180"/>
                    <a:pt x="96" y="174"/>
                    <a:pt x="100" y="170"/>
                  </a:cubicBezTo>
                  <a:cubicBezTo>
                    <a:pt x="106" y="174"/>
                    <a:pt x="112" y="178"/>
                    <a:pt x="114" y="186"/>
                  </a:cubicBezTo>
                  <a:cubicBezTo>
                    <a:pt x="117" y="196"/>
                    <a:pt x="113" y="204"/>
                    <a:pt x="118" y="214"/>
                  </a:cubicBezTo>
                  <a:cubicBezTo>
                    <a:pt x="125" y="228"/>
                    <a:pt x="130" y="228"/>
                    <a:pt x="130" y="243"/>
                  </a:cubicBezTo>
                  <a:cubicBezTo>
                    <a:pt x="130" y="243"/>
                    <a:pt x="130" y="243"/>
                    <a:pt x="130" y="243"/>
                  </a:cubicBezTo>
                  <a:close/>
                  <a:moveTo>
                    <a:pt x="139" y="246"/>
                  </a:moveTo>
                  <a:cubicBezTo>
                    <a:pt x="140" y="232"/>
                    <a:pt x="128" y="222"/>
                    <a:pt x="130" y="209"/>
                  </a:cubicBezTo>
                  <a:cubicBezTo>
                    <a:pt x="131" y="202"/>
                    <a:pt x="143" y="189"/>
                    <a:pt x="147" y="181"/>
                  </a:cubicBezTo>
                  <a:cubicBezTo>
                    <a:pt x="147" y="181"/>
                    <a:pt x="147" y="181"/>
                    <a:pt x="147" y="181"/>
                  </a:cubicBezTo>
                  <a:cubicBezTo>
                    <a:pt x="154" y="194"/>
                    <a:pt x="168" y="215"/>
                    <a:pt x="186" y="215"/>
                  </a:cubicBezTo>
                  <a:cubicBezTo>
                    <a:pt x="186" y="209"/>
                    <a:pt x="186" y="209"/>
                    <a:pt x="186" y="209"/>
                  </a:cubicBezTo>
                  <a:cubicBezTo>
                    <a:pt x="175" y="208"/>
                    <a:pt x="169" y="203"/>
                    <a:pt x="163" y="195"/>
                  </a:cubicBezTo>
                  <a:cubicBezTo>
                    <a:pt x="160" y="190"/>
                    <a:pt x="152" y="180"/>
                    <a:pt x="148" y="174"/>
                  </a:cubicBezTo>
                  <a:cubicBezTo>
                    <a:pt x="142" y="163"/>
                    <a:pt x="154" y="150"/>
                    <a:pt x="152" y="143"/>
                  </a:cubicBezTo>
                  <a:cubicBezTo>
                    <a:pt x="156" y="144"/>
                    <a:pt x="160" y="146"/>
                    <a:pt x="162" y="148"/>
                  </a:cubicBezTo>
                  <a:cubicBezTo>
                    <a:pt x="176" y="162"/>
                    <a:pt x="176" y="162"/>
                    <a:pt x="176" y="162"/>
                  </a:cubicBezTo>
                  <a:cubicBezTo>
                    <a:pt x="179" y="167"/>
                    <a:pt x="182" y="170"/>
                    <a:pt x="187" y="172"/>
                  </a:cubicBezTo>
                  <a:cubicBezTo>
                    <a:pt x="190" y="195"/>
                    <a:pt x="185" y="213"/>
                    <a:pt x="185" y="235"/>
                  </a:cubicBezTo>
                  <a:cubicBezTo>
                    <a:pt x="185" y="242"/>
                    <a:pt x="186" y="247"/>
                    <a:pt x="188" y="252"/>
                  </a:cubicBezTo>
                  <a:cubicBezTo>
                    <a:pt x="180" y="251"/>
                    <a:pt x="172" y="251"/>
                    <a:pt x="164" y="251"/>
                  </a:cubicBezTo>
                  <a:cubicBezTo>
                    <a:pt x="155" y="251"/>
                    <a:pt x="147" y="248"/>
                    <a:pt x="139" y="246"/>
                  </a:cubicBezTo>
                  <a:close/>
                  <a:moveTo>
                    <a:pt x="244" y="286"/>
                  </a:moveTo>
                  <a:cubicBezTo>
                    <a:pt x="239" y="290"/>
                    <a:pt x="227" y="296"/>
                    <a:pt x="219" y="295"/>
                  </a:cubicBezTo>
                  <a:cubicBezTo>
                    <a:pt x="211" y="294"/>
                    <a:pt x="205" y="285"/>
                    <a:pt x="194" y="282"/>
                  </a:cubicBezTo>
                  <a:cubicBezTo>
                    <a:pt x="187" y="280"/>
                    <a:pt x="180" y="280"/>
                    <a:pt x="172" y="280"/>
                  </a:cubicBezTo>
                  <a:cubicBezTo>
                    <a:pt x="163" y="275"/>
                    <a:pt x="154" y="263"/>
                    <a:pt x="148" y="256"/>
                  </a:cubicBezTo>
                  <a:cubicBezTo>
                    <a:pt x="148" y="256"/>
                    <a:pt x="149" y="256"/>
                    <a:pt x="150" y="256"/>
                  </a:cubicBezTo>
                  <a:cubicBezTo>
                    <a:pt x="159" y="257"/>
                    <a:pt x="188" y="257"/>
                    <a:pt x="197" y="263"/>
                  </a:cubicBezTo>
                  <a:cubicBezTo>
                    <a:pt x="197" y="263"/>
                    <a:pt x="197" y="264"/>
                    <a:pt x="198" y="264"/>
                  </a:cubicBezTo>
                  <a:cubicBezTo>
                    <a:pt x="198" y="264"/>
                    <a:pt x="198" y="264"/>
                    <a:pt x="199" y="265"/>
                  </a:cubicBezTo>
                  <a:cubicBezTo>
                    <a:pt x="198" y="264"/>
                    <a:pt x="198" y="264"/>
                    <a:pt x="198" y="264"/>
                  </a:cubicBezTo>
                  <a:cubicBezTo>
                    <a:pt x="201" y="266"/>
                    <a:pt x="205" y="269"/>
                    <a:pt x="210" y="271"/>
                  </a:cubicBezTo>
                  <a:cubicBezTo>
                    <a:pt x="220" y="276"/>
                    <a:pt x="242" y="276"/>
                    <a:pt x="247" y="286"/>
                  </a:cubicBezTo>
                  <a:lnTo>
                    <a:pt x="244" y="286"/>
                  </a:lnTo>
                  <a:close/>
                  <a:moveTo>
                    <a:pt x="277" y="296"/>
                  </a:moveTo>
                  <a:cubicBezTo>
                    <a:pt x="274" y="294"/>
                    <a:pt x="271" y="293"/>
                    <a:pt x="269" y="291"/>
                  </a:cubicBezTo>
                  <a:cubicBezTo>
                    <a:pt x="269" y="291"/>
                    <a:pt x="269" y="291"/>
                    <a:pt x="269" y="291"/>
                  </a:cubicBezTo>
                  <a:cubicBezTo>
                    <a:pt x="268" y="291"/>
                    <a:pt x="268" y="291"/>
                    <a:pt x="268" y="291"/>
                  </a:cubicBezTo>
                  <a:cubicBezTo>
                    <a:pt x="268" y="291"/>
                    <a:pt x="268" y="291"/>
                    <a:pt x="269" y="291"/>
                  </a:cubicBezTo>
                  <a:cubicBezTo>
                    <a:pt x="261" y="266"/>
                    <a:pt x="234" y="267"/>
                    <a:pt x="215" y="263"/>
                  </a:cubicBezTo>
                  <a:cubicBezTo>
                    <a:pt x="170" y="255"/>
                    <a:pt x="203" y="199"/>
                    <a:pt x="195" y="173"/>
                  </a:cubicBezTo>
                  <a:cubicBezTo>
                    <a:pt x="196" y="173"/>
                    <a:pt x="198" y="172"/>
                    <a:pt x="199" y="172"/>
                  </a:cubicBezTo>
                  <a:cubicBezTo>
                    <a:pt x="200" y="163"/>
                    <a:pt x="200" y="163"/>
                    <a:pt x="200" y="163"/>
                  </a:cubicBezTo>
                  <a:cubicBezTo>
                    <a:pt x="202" y="163"/>
                    <a:pt x="204" y="162"/>
                    <a:pt x="207" y="161"/>
                  </a:cubicBezTo>
                  <a:cubicBezTo>
                    <a:pt x="207" y="190"/>
                    <a:pt x="253" y="193"/>
                    <a:pt x="269" y="208"/>
                  </a:cubicBezTo>
                  <a:cubicBezTo>
                    <a:pt x="269" y="217"/>
                    <a:pt x="272" y="228"/>
                    <a:pt x="269" y="236"/>
                  </a:cubicBezTo>
                  <a:cubicBezTo>
                    <a:pt x="261" y="229"/>
                    <a:pt x="259" y="218"/>
                    <a:pt x="253" y="211"/>
                  </a:cubicBezTo>
                  <a:cubicBezTo>
                    <a:pt x="257" y="219"/>
                    <a:pt x="263" y="235"/>
                    <a:pt x="264" y="243"/>
                  </a:cubicBezTo>
                  <a:cubicBezTo>
                    <a:pt x="264" y="243"/>
                    <a:pt x="264" y="243"/>
                    <a:pt x="264" y="243"/>
                  </a:cubicBezTo>
                  <a:cubicBezTo>
                    <a:pt x="263" y="241"/>
                    <a:pt x="263" y="241"/>
                    <a:pt x="263" y="241"/>
                  </a:cubicBezTo>
                  <a:cubicBezTo>
                    <a:pt x="253" y="232"/>
                    <a:pt x="239" y="232"/>
                    <a:pt x="230" y="223"/>
                  </a:cubicBezTo>
                  <a:cubicBezTo>
                    <a:pt x="224" y="218"/>
                    <a:pt x="224" y="203"/>
                    <a:pt x="224" y="201"/>
                  </a:cubicBezTo>
                  <a:cubicBezTo>
                    <a:pt x="218" y="199"/>
                    <a:pt x="218" y="199"/>
                    <a:pt x="218" y="199"/>
                  </a:cubicBezTo>
                  <a:cubicBezTo>
                    <a:pt x="219" y="206"/>
                    <a:pt x="219" y="216"/>
                    <a:pt x="222" y="222"/>
                  </a:cubicBezTo>
                  <a:cubicBezTo>
                    <a:pt x="228" y="237"/>
                    <a:pt x="235" y="235"/>
                    <a:pt x="246" y="240"/>
                  </a:cubicBezTo>
                  <a:cubicBezTo>
                    <a:pt x="251" y="243"/>
                    <a:pt x="263" y="247"/>
                    <a:pt x="268" y="253"/>
                  </a:cubicBezTo>
                  <a:cubicBezTo>
                    <a:pt x="267" y="250"/>
                    <a:pt x="267" y="250"/>
                    <a:pt x="267" y="250"/>
                  </a:cubicBezTo>
                  <a:cubicBezTo>
                    <a:pt x="268" y="251"/>
                    <a:pt x="269" y="253"/>
                    <a:pt x="270" y="254"/>
                  </a:cubicBezTo>
                  <a:cubicBezTo>
                    <a:pt x="269" y="254"/>
                    <a:pt x="269" y="253"/>
                    <a:pt x="268" y="253"/>
                  </a:cubicBezTo>
                  <a:cubicBezTo>
                    <a:pt x="271" y="259"/>
                    <a:pt x="271" y="259"/>
                    <a:pt x="271" y="259"/>
                  </a:cubicBezTo>
                  <a:cubicBezTo>
                    <a:pt x="277" y="275"/>
                    <a:pt x="281" y="275"/>
                    <a:pt x="277" y="296"/>
                  </a:cubicBezTo>
                  <a:close/>
                  <a:moveTo>
                    <a:pt x="317" y="317"/>
                  </a:moveTo>
                  <a:cubicBezTo>
                    <a:pt x="317" y="317"/>
                    <a:pt x="317" y="317"/>
                    <a:pt x="317" y="317"/>
                  </a:cubicBezTo>
                  <a:cubicBezTo>
                    <a:pt x="314" y="315"/>
                    <a:pt x="311" y="313"/>
                    <a:pt x="307" y="311"/>
                  </a:cubicBezTo>
                  <a:cubicBezTo>
                    <a:pt x="301" y="308"/>
                    <a:pt x="295" y="305"/>
                    <a:pt x="290" y="302"/>
                  </a:cubicBezTo>
                  <a:cubicBezTo>
                    <a:pt x="288" y="295"/>
                    <a:pt x="287" y="287"/>
                    <a:pt x="286" y="280"/>
                  </a:cubicBezTo>
                  <a:cubicBezTo>
                    <a:pt x="283" y="270"/>
                    <a:pt x="280" y="258"/>
                    <a:pt x="277" y="248"/>
                  </a:cubicBezTo>
                  <a:cubicBezTo>
                    <a:pt x="274" y="233"/>
                    <a:pt x="279" y="218"/>
                    <a:pt x="277" y="201"/>
                  </a:cubicBezTo>
                  <a:cubicBezTo>
                    <a:pt x="277" y="201"/>
                    <a:pt x="277" y="201"/>
                    <a:pt x="277" y="201"/>
                  </a:cubicBezTo>
                  <a:cubicBezTo>
                    <a:pt x="287" y="194"/>
                    <a:pt x="299" y="177"/>
                    <a:pt x="308" y="170"/>
                  </a:cubicBezTo>
                  <a:cubicBezTo>
                    <a:pt x="324" y="157"/>
                    <a:pt x="341" y="156"/>
                    <a:pt x="348" y="135"/>
                  </a:cubicBezTo>
                  <a:cubicBezTo>
                    <a:pt x="349" y="136"/>
                    <a:pt x="352" y="135"/>
                    <a:pt x="354" y="135"/>
                  </a:cubicBezTo>
                  <a:cubicBezTo>
                    <a:pt x="353" y="135"/>
                    <a:pt x="352" y="135"/>
                    <a:pt x="350" y="135"/>
                  </a:cubicBezTo>
                  <a:cubicBezTo>
                    <a:pt x="355" y="135"/>
                    <a:pt x="355" y="135"/>
                    <a:pt x="355" y="135"/>
                  </a:cubicBezTo>
                  <a:cubicBezTo>
                    <a:pt x="355" y="135"/>
                    <a:pt x="354" y="135"/>
                    <a:pt x="354" y="135"/>
                  </a:cubicBezTo>
                  <a:cubicBezTo>
                    <a:pt x="362" y="136"/>
                    <a:pt x="369" y="140"/>
                    <a:pt x="377" y="135"/>
                  </a:cubicBezTo>
                  <a:cubicBezTo>
                    <a:pt x="367" y="132"/>
                    <a:pt x="367" y="132"/>
                    <a:pt x="367" y="132"/>
                  </a:cubicBezTo>
                  <a:cubicBezTo>
                    <a:pt x="373" y="131"/>
                    <a:pt x="379" y="132"/>
                    <a:pt x="385" y="133"/>
                  </a:cubicBezTo>
                  <a:cubicBezTo>
                    <a:pt x="370" y="158"/>
                    <a:pt x="394" y="185"/>
                    <a:pt x="390" y="210"/>
                  </a:cubicBezTo>
                  <a:cubicBezTo>
                    <a:pt x="389" y="213"/>
                    <a:pt x="388" y="215"/>
                    <a:pt x="386" y="217"/>
                  </a:cubicBezTo>
                  <a:cubicBezTo>
                    <a:pt x="375" y="232"/>
                    <a:pt x="360" y="234"/>
                    <a:pt x="344" y="244"/>
                  </a:cubicBezTo>
                  <a:cubicBezTo>
                    <a:pt x="321" y="258"/>
                    <a:pt x="308" y="291"/>
                    <a:pt x="317" y="317"/>
                  </a:cubicBezTo>
                  <a:close/>
                  <a:moveTo>
                    <a:pt x="417" y="240"/>
                  </a:moveTo>
                  <a:cubicBezTo>
                    <a:pt x="419" y="240"/>
                    <a:pt x="419" y="240"/>
                    <a:pt x="419" y="240"/>
                  </a:cubicBezTo>
                  <a:cubicBezTo>
                    <a:pt x="384" y="241"/>
                    <a:pt x="358" y="278"/>
                    <a:pt x="345" y="309"/>
                  </a:cubicBezTo>
                  <a:cubicBezTo>
                    <a:pt x="343" y="306"/>
                    <a:pt x="343" y="306"/>
                    <a:pt x="343" y="306"/>
                  </a:cubicBezTo>
                  <a:cubicBezTo>
                    <a:pt x="328" y="290"/>
                    <a:pt x="331" y="270"/>
                    <a:pt x="349" y="257"/>
                  </a:cubicBezTo>
                  <a:cubicBezTo>
                    <a:pt x="359" y="249"/>
                    <a:pt x="372" y="246"/>
                    <a:pt x="381" y="237"/>
                  </a:cubicBezTo>
                  <a:cubicBezTo>
                    <a:pt x="391" y="227"/>
                    <a:pt x="398" y="215"/>
                    <a:pt x="408" y="205"/>
                  </a:cubicBezTo>
                  <a:cubicBezTo>
                    <a:pt x="414" y="200"/>
                    <a:pt x="419" y="195"/>
                    <a:pt x="424" y="191"/>
                  </a:cubicBezTo>
                  <a:cubicBezTo>
                    <a:pt x="429" y="196"/>
                    <a:pt x="433" y="201"/>
                    <a:pt x="435" y="207"/>
                  </a:cubicBezTo>
                  <a:cubicBezTo>
                    <a:pt x="439" y="219"/>
                    <a:pt x="429" y="239"/>
                    <a:pt x="417" y="240"/>
                  </a:cubicBezTo>
                  <a:close/>
                  <a:moveTo>
                    <a:pt x="431" y="186"/>
                  </a:moveTo>
                  <a:cubicBezTo>
                    <a:pt x="441" y="180"/>
                    <a:pt x="452" y="175"/>
                    <a:pt x="464" y="170"/>
                  </a:cubicBezTo>
                  <a:cubicBezTo>
                    <a:pt x="462" y="183"/>
                    <a:pt x="458" y="195"/>
                    <a:pt x="448" y="198"/>
                  </a:cubicBezTo>
                  <a:cubicBezTo>
                    <a:pt x="447" y="197"/>
                    <a:pt x="447" y="196"/>
                    <a:pt x="446" y="195"/>
                  </a:cubicBezTo>
                  <a:cubicBezTo>
                    <a:pt x="441" y="191"/>
                    <a:pt x="436" y="189"/>
                    <a:pt x="431" y="186"/>
                  </a:cubicBezTo>
                  <a:close/>
                  <a:moveTo>
                    <a:pt x="549" y="228"/>
                  </a:moveTo>
                  <a:cubicBezTo>
                    <a:pt x="534" y="223"/>
                    <a:pt x="532" y="217"/>
                    <a:pt x="516" y="226"/>
                  </a:cubicBezTo>
                  <a:cubicBezTo>
                    <a:pt x="501" y="235"/>
                    <a:pt x="498" y="237"/>
                    <a:pt x="486" y="246"/>
                  </a:cubicBezTo>
                  <a:cubicBezTo>
                    <a:pt x="469" y="259"/>
                    <a:pt x="461" y="248"/>
                    <a:pt x="443" y="245"/>
                  </a:cubicBezTo>
                  <a:cubicBezTo>
                    <a:pt x="446" y="238"/>
                    <a:pt x="450" y="229"/>
                    <a:pt x="451" y="220"/>
                  </a:cubicBezTo>
                  <a:cubicBezTo>
                    <a:pt x="458" y="211"/>
                    <a:pt x="468" y="204"/>
                    <a:pt x="470" y="192"/>
                  </a:cubicBezTo>
                  <a:cubicBezTo>
                    <a:pt x="471" y="183"/>
                    <a:pt x="470" y="175"/>
                    <a:pt x="470" y="168"/>
                  </a:cubicBezTo>
                  <a:cubicBezTo>
                    <a:pt x="470" y="168"/>
                    <a:pt x="471" y="168"/>
                    <a:pt x="471" y="167"/>
                  </a:cubicBezTo>
                  <a:cubicBezTo>
                    <a:pt x="477" y="165"/>
                    <a:pt x="484" y="162"/>
                    <a:pt x="491" y="157"/>
                  </a:cubicBezTo>
                  <a:cubicBezTo>
                    <a:pt x="507" y="154"/>
                    <a:pt x="526" y="163"/>
                    <a:pt x="542" y="164"/>
                  </a:cubicBezTo>
                  <a:cubicBezTo>
                    <a:pt x="556" y="165"/>
                    <a:pt x="569" y="158"/>
                    <a:pt x="584" y="159"/>
                  </a:cubicBezTo>
                  <a:cubicBezTo>
                    <a:pt x="596" y="161"/>
                    <a:pt x="605" y="168"/>
                    <a:pt x="617" y="168"/>
                  </a:cubicBezTo>
                  <a:cubicBezTo>
                    <a:pt x="616" y="166"/>
                    <a:pt x="616" y="166"/>
                    <a:pt x="616" y="166"/>
                  </a:cubicBezTo>
                  <a:cubicBezTo>
                    <a:pt x="610" y="165"/>
                    <a:pt x="604" y="163"/>
                    <a:pt x="597" y="160"/>
                  </a:cubicBezTo>
                  <a:cubicBezTo>
                    <a:pt x="600" y="155"/>
                    <a:pt x="602" y="150"/>
                    <a:pt x="603" y="144"/>
                  </a:cubicBezTo>
                  <a:cubicBezTo>
                    <a:pt x="611" y="145"/>
                    <a:pt x="611" y="145"/>
                    <a:pt x="611" y="145"/>
                  </a:cubicBezTo>
                  <a:cubicBezTo>
                    <a:pt x="603" y="150"/>
                    <a:pt x="616" y="142"/>
                    <a:pt x="621" y="150"/>
                  </a:cubicBezTo>
                  <a:cubicBezTo>
                    <a:pt x="613" y="153"/>
                    <a:pt x="613" y="153"/>
                    <a:pt x="613" y="153"/>
                  </a:cubicBezTo>
                  <a:cubicBezTo>
                    <a:pt x="617" y="154"/>
                    <a:pt x="621" y="155"/>
                    <a:pt x="625" y="156"/>
                  </a:cubicBezTo>
                  <a:cubicBezTo>
                    <a:pt x="625" y="156"/>
                    <a:pt x="625" y="156"/>
                    <a:pt x="625" y="156"/>
                  </a:cubicBezTo>
                  <a:cubicBezTo>
                    <a:pt x="621" y="169"/>
                    <a:pt x="612" y="181"/>
                    <a:pt x="609" y="194"/>
                  </a:cubicBezTo>
                  <a:cubicBezTo>
                    <a:pt x="599" y="204"/>
                    <a:pt x="585" y="194"/>
                    <a:pt x="575" y="205"/>
                  </a:cubicBezTo>
                  <a:cubicBezTo>
                    <a:pt x="575" y="206"/>
                    <a:pt x="575" y="206"/>
                    <a:pt x="575" y="206"/>
                  </a:cubicBezTo>
                  <a:cubicBezTo>
                    <a:pt x="567" y="217"/>
                    <a:pt x="562" y="231"/>
                    <a:pt x="549" y="228"/>
                  </a:cubicBezTo>
                  <a:close/>
                  <a:moveTo>
                    <a:pt x="713" y="221"/>
                  </a:moveTo>
                  <a:cubicBezTo>
                    <a:pt x="705" y="225"/>
                    <a:pt x="702" y="221"/>
                    <a:pt x="693" y="221"/>
                  </a:cubicBezTo>
                  <a:cubicBezTo>
                    <a:pt x="687" y="222"/>
                    <a:pt x="686" y="223"/>
                    <a:pt x="679" y="227"/>
                  </a:cubicBezTo>
                  <a:cubicBezTo>
                    <a:pt x="660" y="236"/>
                    <a:pt x="633" y="241"/>
                    <a:pt x="611" y="234"/>
                  </a:cubicBezTo>
                  <a:cubicBezTo>
                    <a:pt x="615" y="228"/>
                    <a:pt x="620" y="223"/>
                    <a:pt x="624" y="219"/>
                  </a:cubicBezTo>
                  <a:cubicBezTo>
                    <a:pt x="617" y="220"/>
                    <a:pt x="610" y="231"/>
                    <a:pt x="601" y="233"/>
                  </a:cubicBezTo>
                  <a:cubicBezTo>
                    <a:pt x="596" y="234"/>
                    <a:pt x="585" y="235"/>
                    <a:pt x="579" y="235"/>
                  </a:cubicBezTo>
                  <a:cubicBezTo>
                    <a:pt x="574" y="235"/>
                    <a:pt x="568" y="232"/>
                    <a:pt x="563" y="235"/>
                  </a:cubicBezTo>
                  <a:cubicBezTo>
                    <a:pt x="569" y="228"/>
                    <a:pt x="576" y="218"/>
                    <a:pt x="581" y="213"/>
                  </a:cubicBezTo>
                  <a:cubicBezTo>
                    <a:pt x="580" y="214"/>
                    <a:pt x="580" y="214"/>
                    <a:pt x="580" y="214"/>
                  </a:cubicBezTo>
                  <a:cubicBezTo>
                    <a:pt x="590" y="203"/>
                    <a:pt x="602" y="213"/>
                    <a:pt x="613" y="200"/>
                  </a:cubicBezTo>
                  <a:cubicBezTo>
                    <a:pt x="616" y="197"/>
                    <a:pt x="618" y="192"/>
                    <a:pt x="621" y="187"/>
                  </a:cubicBezTo>
                  <a:cubicBezTo>
                    <a:pt x="621" y="187"/>
                    <a:pt x="621" y="187"/>
                    <a:pt x="621" y="187"/>
                  </a:cubicBezTo>
                  <a:cubicBezTo>
                    <a:pt x="630" y="177"/>
                    <a:pt x="645" y="177"/>
                    <a:pt x="657" y="172"/>
                  </a:cubicBezTo>
                  <a:cubicBezTo>
                    <a:pt x="664" y="172"/>
                    <a:pt x="669" y="172"/>
                    <a:pt x="674" y="171"/>
                  </a:cubicBezTo>
                  <a:cubicBezTo>
                    <a:pt x="733" y="194"/>
                    <a:pt x="733" y="194"/>
                    <a:pt x="733" y="194"/>
                  </a:cubicBezTo>
                  <a:cubicBezTo>
                    <a:pt x="728" y="203"/>
                    <a:pt x="724" y="216"/>
                    <a:pt x="713" y="221"/>
                  </a:cubicBezTo>
                  <a:close/>
                </a:path>
              </a:pathLst>
            </a:custGeom>
            <a:solidFill>
              <a:schemeClr val="accent5">
                <a:alpha val="68000"/>
              </a:schemeClr>
            </a:solidFill>
            <a:ln>
              <a:noFill/>
            </a:ln>
          </p:spPr>
          <p:txBody>
            <a:bodyPr vert="horz" wrap="square" lIns="91428" tIns="45714" rIns="91428" bIns="45714" numCol="1" anchor="t" anchorCtr="0" compatLnSpc="1">
              <a:prstTxWarp prst="textNoShape">
                <a:avLst/>
              </a:prstTxWarp>
            </a:bodyPr>
            <a:lstStyle/>
            <a:p>
              <a:pPr algn="ctr"/>
              <a:endParaRPr lang="en-US"/>
            </a:p>
          </p:txBody>
        </p:sp>
        <p:sp>
          <p:nvSpPr>
            <p:cNvPr id="24" name="TextBox 199">
              <a:extLst>
                <a:ext uri="{FF2B5EF4-FFF2-40B4-BE49-F238E27FC236}">
                  <a16:creationId xmlns:a16="http://schemas.microsoft.com/office/drawing/2014/main" id="{1CFC04C2-E1B5-FBC8-5C99-52AA7026CCB4}"/>
                </a:ext>
              </a:extLst>
            </p:cNvPr>
            <p:cNvSpPr txBox="1"/>
            <p:nvPr/>
          </p:nvSpPr>
          <p:spPr>
            <a:xfrm>
              <a:off x="16202463" y="6022626"/>
              <a:ext cx="5996797" cy="1292830"/>
            </a:xfrm>
            <a:prstGeom prst="rect">
              <a:avLst/>
            </a:prstGeom>
            <a:noFill/>
          </p:spPr>
          <p:txBody>
            <a:bodyPr wrap="square" rtlCol="0">
              <a:spAutoFit/>
            </a:bodyPr>
            <a:lstStyle/>
            <a:p>
              <a:r>
                <a:rPr lang="tr-TR" dirty="0"/>
                <a:t>P</a:t>
              </a:r>
              <a:r>
                <a:rPr lang="en-US" dirty="0" err="1"/>
                <a:t>rotect</a:t>
              </a:r>
              <a:r>
                <a:rPr lang="en-US" dirty="0"/>
                <a:t> </a:t>
              </a:r>
              <a:r>
                <a:rPr lang="tr-TR" dirty="0"/>
                <a:t>A</a:t>
              </a:r>
              <a:r>
                <a:rPr lang="en-US" dirty="0" err="1"/>
                <a:t>ssets</a:t>
              </a:r>
              <a:r>
                <a:rPr lang="en-US" dirty="0"/>
                <a:t>, </a:t>
              </a:r>
              <a:r>
                <a:rPr lang="tr-TR" dirty="0"/>
                <a:t>E</a:t>
              </a:r>
              <a:r>
                <a:rPr lang="en-US" dirty="0" err="1"/>
                <a:t>nvironment</a:t>
              </a:r>
              <a:r>
                <a:rPr lang="en-US" dirty="0"/>
                <a:t> and </a:t>
              </a:r>
              <a:r>
                <a:rPr lang="tr-TR" dirty="0"/>
                <a:t>R</a:t>
              </a:r>
              <a:r>
                <a:rPr lang="en-US" dirty="0" err="1"/>
                <a:t>eputation</a:t>
              </a:r>
              <a:endParaRPr lang="en-US" dirty="0"/>
            </a:p>
          </p:txBody>
        </p:sp>
      </p:grpSp>
      <p:grpSp>
        <p:nvGrpSpPr>
          <p:cNvPr id="25" name="Group 22">
            <a:extLst>
              <a:ext uri="{FF2B5EF4-FFF2-40B4-BE49-F238E27FC236}">
                <a16:creationId xmlns:a16="http://schemas.microsoft.com/office/drawing/2014/main" id="{8C0D9877-ECCA-5DBF-3F64-7F2091222A1B}"/>
              </a:ext>
            </a:extLst>
          </p:cNvPr>
          <p:cNvGrpSpPr/>
          <p:nvPr/>
        </p:nvGrpSpPr>
        <p:grpSpPr>
          <a:xfrm>
            <a:off x="3130504" y="1849489"/>
            <a:ext cx="5398385" cy="3577759"/>
            <a:chOff x="5274722" y="4540517"/>
            <a:chExt cx="10798176" cy="7156450"/>
          </a:xfrm>
        </p:grpSpPr>
        <p:sp>
          <p:nvSpPr>
            <p:cNvPr id="26" name="Freeform 7">
              <a:extLst>
                <a:ext uri="{FF2B5EF4-FFF2-40B4-BE49-F238E27FC236}">
                  <a16:creationId xmlns:a16="http://schemas.microsoft.com/office/drawing/2014/main" id="{110063DE-0C89-1CAB-9B97-035DD05D1C75}"/>
                </a:ext>
              </a:extLst>
            </p:cNvPr>
            <p:cNvSpPr>
              <a:spLocks noEditPoints="1"/>
            </p:cNvSpPr>
            <p:nvPr/>
          </p:nvSpPr>
          <p:spPr bwMode="auto">
            <a:xfrm>
              <a:off x="5274722" y="4540517"/>
              <a:ext cx="10798176" cy="7156450"/>
            </a:xfrm>
            <a:custGeom>
              <a:avLst/>
              <a:gdLst>
                <a:gd name="T0" fmla="*/ 1387 w 1438"/>
                <a:gd name="T1" fmla="*/ 312 h 952"/>
                <a:gd name="T2" fmla="*/ 1321 w 1438"/>
                <a:gd name="T3" fmla="*/ 236 h 952"/>
                <a:gd name="T4" fmla="*/ 1226 w 1438"/>
                <a:gd name="T5" fmla="*/ 187 h 952"/>
                <a:gd name="T6" fmla="*/ 1178 w 1438"/>
                <a:gd name="T7" fmla="*/ 157 h 952"/>
                <a:gd name="T8" fmla="*/ 1147 w 1438"/>
                <a:gd name="T9" fmla="*/ 143 h 952"/>
                <a:gd name="T10" fmla="*/ 1102 w 1438"/>
                <a:gd name="T11" fmla="*/ 120 h 952"/>
                <a:gd name="T12" fmla="*/ 1019 w 1438"/>
                <a:gd name="T13" fmla="*/ 98 h 952"/>
                <a:gd name="T14" fmla="*/ 971 w 1438"/>
                <a:gd name="T15" fmla="*/ 82 h 952"/>
                <a:gd name="T16" fmla="*/ 886 w 1438"/>
                <a:gd name="T17" fmla="*/ 33 h 952"/>
                <a:gd name="T18" fmla="*/ 833 w 1438"/>
                <a:gd name="T19" fmla="*/ 26 h 952"/>
                <a:gd name="T20" fmla="*/ 693 w 1438"/>
                <a:gd name="T21" fmla="*/ 10 h 952"/>
                <a:gd name="T22" fmla="*/ 586 w 1438"/>
                <a:gd name="T23" fmla="*/ 12 h 952"/>
                <a:gd name="T24" fmla="*/ 437 w 1438"/>
                <a:gd name="T25" fmla="*/ 26 h 952"/>
                <a:gd name="T26" fmla="*/ 350 w 1438"/>
                <a:gd name="T27" fmla="*/ 56 h 952"/>
                <a:gd name="T28" fmla="*/ 217 w 1438"/>
                <a:gd name="T29" fmla="*/ 97 h 952"/>
                <a:gd name="T30" fmla="*/ 122 w 1438"/>
                <a:gd name="T31" fmla="*/ 167 h 952"/>
                <a:gd name="T32" fmla="*/ 101 w 1438"/>
                <a:gd name="T33" fmla="*/ 224 h 952"/>
                <a:gd name="T34" fmla="*/ 55 w 1438"/>
                <a:gd name="T35" fmla="*/ 270 h 952"/>
                <a:gd name="T36" fmla="*/ 12 w 1438"/>
                <a:gd name="T37" fmla="*/ 325 h 952"/>
                <a:gd name="T38" fmla="*/ 50 w 1438"/>
                <a:gd name="T39" fmla="*/ 339 h 952"/>
                <a:gd name="T40" fmla="*/ 246 w 1438"/>
                <a:gd name="T41" fmla="*/ 519 h 952"/>
                <a:gd name="T42" fmla="*/ 660 w 1438"/>
                <a:gd name="T43" fmla="*/ 760 h 952"/>
                <a:gd name="T44" fmla="*/ 1203 w 1438"/>
                <a:gd name="T45" fmla="*/ 436 h 952"/>
                <a:gd name="T46" fmla="*/ 1403 w 1438"/>
                <a:gd name="T47" fmla="*/ 373 h 952"/>
                <a:gd name="T48" fmla="*/ 1228 w 1438"/>
                <a:gd name="T49" fmla="*/ 310 h 952"/>
                <a:gd name="T50" fmla="*/ 1151 w 1438"/>
                <a:gd name="T51" fmla="*/ 297 h 952"/>
                <a:gd name="T52" fmla="*/ 1102 w 1438"/>
                <a:gd name="T53" fmla="*/ 265 h 952"/>
                <a:gd name="T54" fmla="*/ 927 w 1438"/>
                <a:gd name="T55" fmla="*/ 238 h 952"/>
                <a:gd name="T56" fmla="*/ 862 w 1438"/>
                <a:gd name="T57" fmla="*/ 292 h 952"/>
                <a:gd name="T58" fmla="*/ 823 w 1438"/>
                <a:gd name="T59" fmla="*/ 305 h 952"/>
                <a:gd name="T60" fmla="*/ 799 w 1438"/>
                <a:gd name="T61" fmla="*/ 234 h 952"/>
                <a:gd name="T62" fmla="*/ 769 w 1438"/>
                <a:gd name="T63" fmla="*/ 329 h 952"/>
                <a:gd name="T64" fmla="*/ 735 w 1438"/>
                <a:gd name="T65" fmla="*/ 242 h 952"/>
                <a:gd name="T66" fmla="*/ 621 w 1438"/>
                <a:gd name="T67" fmla="*/ 242 h 952"/>
                <a:gd name="T68" fmla="*/ 483 w 1438"/>
                <a:gd name="T69" fmla="*/ 240 h 952"/>
                <a:gd name="T70" fmla="*/ 593 w 1438"/>
                <a:gd name="T71" fmla="*/ 244 h 952"/>
                <a:gd name="T72" fmla="*/ 217 w 1438"/>
                <a:gd name="T73" fmla="*/ 298 h 952"/>
                <a:gd name="T74" fmla="*/ 261 w 1438"/>
                <a:gd name="T75" fmla="*/ 259 h 952"/>
                <a:gd name="T76" fmla="*/ 170 w 1438"/>
                <a:gd name="T77" fmla="*/ 312 h 952"/>
                <a:gd name="T78" fmla="*/ 88 w 1438"/>
                <a:gd name="T79" fmla="*/ 341 h 952"/>
                <a:gd name="T80" fmla="*/ 68 w 1438"/>
                <a:gd name="T81" fmla="*/ 344 h 952"/>
                <a:gd name="T82" fmla="*/ 237 w 1438"/>
                <a:gd name="T83" fmla="*/ 446 h 952"/>
                <a:gd name="T84" fmla="*/ 270 w 1438"/>
                <a:gd name="T85" fmla="*/ 319 h 952"/>
                <a:gd name="T86" fmla="*/ 447 w 1438"/>
                <a:gd name="T87" fmla="*/ 525 h 952"/>
                <a:gd name="T88" fmla="*/ 363 w 1438"/>
                <a:gd name="T89" fmla="*/ 484 h 952"/>
                <a:gd name="T90" fmla="*/ 393 w 1438"/>
                <a:gd name="T91" fmla="*/ 482 h 952"/>
                <a:gd name="T92" fmla="*/ 483 w 1438"/>
                <a:gd name="T93" fmla="*/ 445 h 952"/>
                <a:gd name="T94" fmla="*/ 494 w 1438"/>
                <a:gd name="T95" fmla="*/ 466 h 952"/>
                <a:gd name="T96" fmla="*/ 508 w 1438"/>
                <a:gd name="T97" fmla="*/ 454 h 952"/>
                <a:gd name="T98" fmla="*/ 690 w 1438"/>
                <a:gd name="T99" fmla="*/ 247 h 952"/>
                <a:gd name="T100" fmla="*/ 631 w 1438"/>
                <a:gd name="T101" fmla="*/ 567 h 952"/>
                <a:gd name="T102" fmla="*/ 850 w 1438"/>
                <a:gd name="T103" fmla="*/ 312 h 952"/>
                <a:gd name="T104" fmla="*/ 861 w 1438"/>
                <a:gd name="T105" fmla="*/ 351 h 952"/>
                <a:gd name="T106" fmla="*/ 1105 w 1438"/>
                <a:gd name="T107" fmla="*/ 265 h 952"/>
                <a:gd name="T108" fmla="*/ 1006 w 1438"/>
                <a:gd name="T109" fmla="*/ 419 h 952"/>
                <a:gd name="T110" fmla="*/ 1065 w 1438"/>
                <a:gd name="T111" fmla="*/ 39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8" h="952">
                  <a:moveTo>
                    <a:pt x="1436" y="348"/>
                  </a:moveTo>
                  <a:cubicBezTo>
                    <a:pt x="1426" y="352"/>
                    <a:pt x="1426" y="352"/>
                    <a:pt x="1426" y="352"/>
                  </a:cubicBezTo>
                  <a:cubicBezTo>
                    <a:pt x="1425" y="354"/>
                    <a:pt x="1423" y="355"/>
                    <a:pt x="1419" y="355"/>
                  </a:cubicBezTo>
                  <a:cubicBezTo>
                    <a:pt x="1426" y="352"/>
                    <a:pt x="1426" y="352"/>
                    <a:pt x="1426" y="352"/>
                  </a:cubicBezTo>
                  <a:cubicBezTo>
                    <a:pt x="1429" y="348"/>
                    <a:pt x="1426" y="340"/>
                    <a:pt x="1424" y="332"/>
                  </a:cubicBezTo>
                  <a:cubicBezTo>
                    <a:pt x="1412" y="335"/>
                    <a:pt x="1412" y="335"/>
                    <a:pt x="1412" y="335"/>
                  </a:cubicBezTo>
                  <a:cubicBezTo>
                    <a:pt x="1415" y="324"/>
                    <a:pt x="1398" y="312"/>
                    <a:pt x="1389" y="312"/>
                  </a:cubicBezTo>
                  <a:cubicBezTo>
                    <a:pt x="1388" y="313"/>
                    <a:pt x="1388" y="315"/>
                    <a:pt x="1387" y="316"/>
                  </a:cubicBezTo>
                  <a:cubicBezTo>
                    <a:pt x="1387" y="312"/>
                    <a:pt x="1387" y="312"/>
                    <a:pt x="1387" y="312"/>
                  </a:cubicBezTo>
                  <a:cubicBezTo>
                    <a:pt x="1388" y="312"/>
                    <a:pt x="1388" y="312"/>
                    <a:pt x="1389" y="312"/>
                  </a:cubicBezTo>
                  <a:cubicBezTo>
                    <a:pt x="1391" y="306"/>
                    <a:pt x="1389" y="301"/>
                    <a:pt x="1385" y="295"/>
                  </a:cubicBezTo>
                  <a:cubicBezTo>
                    <a:pt x="1383" y="295"/>
                    <a:pt x="1383" y="295"/>
                    <a:pt x="1383" y="295"/>
                  </a:cubicBezTo>
                  <a:cubicBezTo>
                    <a:pt x="1378" y="288"/>
                    <a:pt x="1373" y="281"/>
                    <a:pt x="1367" y="275"/>
                  </a:cubicBezTo>
                  <a:cubicBezTo>
                    <a:pt x="1367" y="273"/>
                    <a:pt x="1367" y="273"/>
                    <a:pt x="1367" y="273"/>
                  </a:cubicBezTo>
                  <a:cubicBezTo>
                    <a:pt x="1362" y="265"/>
                    <a:pt x="1355" y="259"/>
                    <a:pt x="1346" y="259"/>
                  </a:cubicBezTo>
                  <a:cubicBezTo>
                    <a:pt x="1348" y="256"/>
                    <a:pt x="1348" y="256"/>
                    <a:pt x="1348" y="256"/>
                  </a:cubicBezTo>
                  <a:cubicBezTo>
                    <a:pt x="1343" y="245"/>
                    <a:pt x="1330" y="238"/>
                    <a:pt x="1318" y="236"/>
                  </a:cubicBezTo>
                  <a:cubicBezTo>
                    <a:pt x="1321" y="236"/>
                    <a:pt x="1321" y="236"/>
                    <a:pt x="1321" y="236"/>
                  </a:cubicBezTo>
                  <a:cubicBezTo>
                    <a:pt x="1311" y="233"/>
                    <a:pt x="1300" y="226"/>
                    <a:pt x="1291" y="220"/>
                  </a:cubicBezTo>
                  <a:cubicBezTo>
                    <a:pt x="1295" y="219"/>
                    <a:pt x="1297" y="213"/>
                    <a:pt x="1298" y="212"/>
                  </a:cubicBezTo>
                  <a:cubicBezTo>
                    <a:pt x="1293" y="212"/>
                    <a:pt x="1286" y="208"/>
                    <a:pt x="1281" y="210"/>
                  </a:cubicBezTo>
                  <a:cubicBezTo>
                    <a:pt x="1274" y="217"/>
                    <a:pt x="1274" y="217"/>
                    <a:pt x="1274" y="217"/>
                  </a:cubicBezTo>
                  <a:cubicBezTo>
                    <a:pt x="1275" y="199"/>
                    <a:pt x="1261" y="190"/>
                    <a:pt x="1245" y="199"/>
                  </a:cubicBezTo>
                  <a:cubicBezTo>
                    <a:pt x="1251" y="196"/>
                    <a:pt x="1251" y="196"/>
                    <a:pt x="1251" y="196"/>
                  </a:cubicBezTo>
                  <a:cubicBezTo>
                    <a:pt x="1248" y="189"/>
                    <a:pt x="1242" y="185"/>
                    <a:pt x="1235" y="185"/>
                  </a:cubicBezTo>
                  <a:cubicBezTo>
                    <a:pt x="1234" y="186"/>
                    <a:pt x="1232" y="187"/>
                    <a:pt x="1229" y="189"/>
                  </a:cubicBezTo>
                  <a:cubicBezTo>
                    <a:pt x="1226" y="187"/>
                    <a:pt x="1226" y="187"/>
                    <a:pt x="1226" y="187"/>
                  </a:cubicBezTo>
                  <a:cubicBezTo>
                    <a:pt x="1229" y="185"/>
                    <a:pt x="1232" y="185"/>
                    <a:pt x="1235" y="185"/>
                  </a:cubicBezTo>
                  <a:cubicBezTo>
                    <a:pt x="1244" y="176"/>
                    <a:pt x="1229" y="166"/>
                    <a:pt x="1215" y="169"/>
                  </a:cubicBezTo>
                  <a:cubicBezTo>
                    <a:pt x="1217" y="178"/>
                    <a:pt x="1217" y="178"/>
                    <a:pt x="1217" y="178"/>
                  </a:cubicBezTo>
                  <a:cubicBezTo>
                    <a:pt x="1213" y="171"/>
                    <a:pt x="1192" y="166"/>
                    <a:pt x="1192" y="166"/>
                  </a:cubicBezTo>
                  <a:cubicBezTo>
                    <a:pt x="1189" y="167"/>
                    <a:pt x="1189" y="167"/>
                    <a:pt x="1189" y="167"/>
                  </a:cubicBezTo>
                  <a:cubicBezTo>
                    <a:pt x="1189" y="164"/>
                    <a:pt x="1189" y="158"/>
                    <a:pt x="1189" y="155"/>
                  </a:cubicBezTo>
                  <a:cubicBezTo>
                    <a:pt x="1184" y="152"/>
                    <a:pt x="1182" y="154"/>
                    <a:pt x="1180" y="155"/>
                  </a:cubicBezTo>
                  <a:cubicBezTo>
                    <a:pt x="1181" y="157"/>
                    <a:pt x="1181" y="158"/>
                    <a:pt x="1182" y="160"/>
                  </a:cubicBezTo>
                  <a:cubicBezTo>
                    <a:pt x="1178" y="157"/>
                    <a:pt x="1178" y="157"/>
                    <a:pt x="1178" y="157"/>
                  </a:cubicBezTo>
                  <a:cubicBezTo>
                    <a:pt x="1179" y="156"/>
                    <a:pt x="1179" y="156"/>
                    <a:pt x="1180" y="155"/>
                  </a:cubicBezTo>
                  <a:cubicBezTo>
                    <a:pt x="1178" y="151"/>
                    <a:pt x="1174" y="149"/>
                    <a:pt x="1167" y="152"/>
                  </a:cubicBezTo>
                  <a:cubicBezTo>
                    <a:pt x="1167" y="152"/>
                    <a:pt x="1167" y="153"/>
                    <a:pt x="1167" y="153"/>
                  </a:cubicBezTo>
                  <a:cubicBezTo>
                    <a:pt x="1164" y="153"/>
                    <a:pt x="1164" y="153"/>
                    <a:pt x="1164" y="153"/>
                  </a:cubicBezTo>
                  <a:cubicBezTo>
                    <a:pt x="1165" y="153"/>
                    <a:pt x="1166" y="152"/>
                    <a:pt x="1167" y="152"/>
                  </a:cubicBezTo>
                  <a:cubicBezTo>
                    <a:pt x="1165" y="140"/>
                    <a:pt x="1156" y="138"/>
                    <a:pt x="1147" y="143"/>
                  </a:cubicBezTo>
                  <a:cubicBezTo>
                    <a:pt x="1148" y="144"/>
                    <a:pt x="1148" y="146"/>
                    <a:pt x="1148" y="148"/>
                  </a:cubicBezTo>
                  <a:cubicBezTo>
                    <a:pt x="1144" y="144"/>
                    <a:pt x="1144" y="144"/>
                    <a:pt x="1144" y="144"/>
                  </a:cubicBezTo>
                  <a:cubicBezTo>
                    <a:pt x="1145" y="144"/>
                    <a:pt x="1146" y="143"/>
                    <a:pt x="1147" y="143"/>
                  </a:cubicBezTo>
                  <a:cubicBezTo>
                    <a:pt x="1146" y="139"/>
                    <a:pt x="1144" y="134"/>
                    <a:pt x="1143" y="132"/>
                  </a:cubicBezTo>
                  <a:cubicBezTo>
                    <a:pt x="1141" y="132"/>
                    <a:pt x="1137" y="132"/>
                    <a:pt x="1134" y="134"/>
                  </a:cubicBezTo>
                  <a:cubicBezTo>
                    <a:pt x="1132" y="135"/>
                    <a:pt x="1132" y="135"/>
                    <a:pt x="1132" y="135"/>
                  </a:cubicBezTo>
                  <a:cubicBezTo>
                    <a:pt x="1129" y="130"/>
                    <a:pt x="1123" y="127"/>
                    <a:pt x="1118" y="125"/>
                  </a:cubicBezTo>
                  <a:cubicBezTo>
                    <a:pt x="1121" y="125"/>
                    <a:pt x="1121" y="125"/>
                    <a:pt x="1121" y="125"/>
                  </a:cubicBezTo>
                  <a:cubicBezTo>
                    <a:pt x="1114" y="119"/>
                    <a:pt x="1104" y="119"/>
                    <a:pt x="1098" y="126"/>
                  </a:cubicBezTo>
                  <a:cubicBezTo>
                    <a:pt x="1095" y="130"/>
                    <a:pt x="1095" y="130"/>
                    <a:pt x="1095" y="130"/>
                  </a:cubicBezTo>
                  <a:cubicBezTo>
                    <a:pt x="1096" y="129"/>
                    <a:pt x="1097" y="127"/>
                    <a:pt x="1098" y="126"/>
                  </a:cubicBezTo>
                  <a:cubicBezTo>
                    <a:pt x="1102" y="120"/>
                    <a:pt x="1102" y="120"/>
                    <a:pt x="1102" y="120"/>
                  </a:cubicBezTo>
                  <a:cubicBezTo>
                    <a:pt x="1091" y="116"/>
                    <a:pt x="1083" y="112"/>
                    <a:pt x="1072" y="111"/>
                  </a:cubicBezTo>
                  <a:cubicBezTo>
                    <a:pt x="1074" y="112"/>
                    <a:pt x="1074" y="112"/>
                    <a:pt x="1074" y="112"/>
                  </a:cubicBezTo>
                  <a:cubicBezTo>
                    <a:pt x="1072" y="112"/>
                    <a:pt x="1071" y="111"/>
                    <a:pt x="1068" y="110"/>
                  </a:cubicBezTo>
                  <a:cubicBezTo>
                    <a:pt x="1068" y="110"/>
                    <a:pt x="1068" y="110"/>
                    <a:pt x="1068" y="111"/>
                  </a:cubicBezTo>
                  <a:cubicBezTo>
                    <a:pt x="1067" y="109"/>
                    <a:pt x="1067" y="109"/>
                    <a:pt x="1067" y="109"/>
                  </a:cubicBezTo>
                  <a:cubicBezTo>
                    <a:pt x="1067" y="109"/>
                    <a:pt x="1067" y="109"/>
                    <a:pt x="1068" y="110"/>
                  </a:cubicBezTo>
                  <a:cubicBezTo>
                    <a:pt x="1064" y="103"/>
                    <a:pt x="1059" y="100"/>
                    <a:pt x="1051" y="97"/>
                  </a:cubicBezTo>
                  <a:cubicBezTo>
                    <a:pt x="1051" y="95"/>
                    <a:pt x="1051" y="95"/>
                    <a:pt x="1051" y="95"/>
                  </a:cubicBezTo>
                  <a:cubicBezTo>
                    <a:pt x="1040" y="91"/>
                    <a:pt x="1028" y="93"/>
                    <a:pt x="1019" y="98"/>
                  </a:cubicBezTo>
                  <a:cubicBezTo>
                    <a:pt x="1024" y="95"/>
                    <a:pt x="1024" y="95"/>
                    <a:pt x="1024" y="95"/>
                  </a:cubicBezTo>
                  <a:cubicBezTo>
                    <a:pt x="1018" y="89"/>
                    <a:pt x="1011" y="87"/>
                    <a:pt x="1004" y="88"/>
                  </a:cubicBezTo>
                  <a:cubicBezTo>
                    <a:pt x="1004" y="89"/>
                    <a:pt x="1004" y="89"/>
                    <a:pt x="1005" y="89"/>
                  </a:cubicBezTo>
                  <a:cubicBezTo>
                    <a:pt x="999" y="89"/>
                    <a:pt x="999" y="89"/>
                    <a:pt x="999" y="89"/>
                  </a:cubicBezTo>
                  <a:cubicBezTo>
                    <a:pt x="1001" y="89"/>
                    <a:pt x="1002" y="88"/>
                    <a:pt x="1004" y="88"/>
                  </a:cubicBezTo>
                  <a:cubicBezTo>
                    <a:pt x="995" y="78"/>
                    <a:pt x="982" y="74"/>
                    <a:pt x="971" y="82"/>
                  </a:cubicBezTo>
                  <a:cubicBezTo>
                    <a:pt x="973" y="83"/>
                    <a:pt x="974" y="85"/>
                    <a:pt x="975" y="88"/>
                  </a:cubicBezTo>
                  <a:cubicBezTo>
                    <a:pt x="968" y="84"/>
                    <a:pt x="968" y="84"/>
                    <a:pt x="968" y="84"/>
                  </a:cubicBezTo>
                  <a:cubicBezTo>
                    <a:pt x="969" y="83"/>
                    <a:pt x="970" y="82"/>
                    <a:pt x="971" y="82"/>
                  </a:cubicBezTo>
                  <a:cubicBezTo>
                    <a:pt x="967" y="79"/>
                    <a:pt x="961" y="78"/>
                    <a:pt x="955" y="79"/>
                  </a:cubicBezTo>
                  <a:cubicBezTo>
                    <a:pt x="959" y="84"/>
                    <a:pt x="959" y="84"/>
                    <a:pt x="959" y="84"/>
                  </a:cubicBezTo>
                  <a:cubicBezTo>
                    <a:pt x="955" y="81"/>
                    <a:pt x="950" y="77"/>
                    <a:pt x="945" y="79"/>
                  </a:cubicBezTo>
                  <a:cubicBezTo>
                    <a:pt x="923" y="86"/>
                    <a:pt x="923" y="86"/>
                    <a:pt x="923" y="86"/>
                  </a:cubicBezTo>
                  <a:cubicBezTo>
                    <a:pt x="932" y="75"/>
                    <a:pt x="929" y="63"/>
                    <a:pt x="914" y="65"/>
                  </a:cubicBezTo>
                  <a:cubicBezTo>
                    <a:pt x="920" y="58"/>
                    <a:pt x="920" y="58"/>
                    <a:pt x="920" y="58"/>
                  </a:cubicBezTo>
                  <a:cubicBezTo>
                    <a:pt x="914" y="51"/>
                    <a:pt x="907" y="43"/>
                    <a:pt x="907" y="47"/>
                  </a:cubicBezTo>
                  <a:cubicBezTo>
                    <a:pt x="902" y="45"/>
                    <a:pt x="902" y="45"/>
                    <a:pt x="902" y="45"/>
                  </a:cubicBezTo>
                  <a:cubicBezTo>
                    <a:pt x="900" y="35"/>
                    <a:pt x="886" y="22"/>
                    <a:pt x="886" y="33"/>
                  </a:cubicBezTo>
                  <a:cubicBezTo>
                    <a:pt x="884" y="28"/>
                    <a:pt x="884" y="28"/>
                    <a:pt x="884" y="28"/>
                  </a:cubicBezTo>
                  <a:cubicBezTo>
                    <a:pt x="883" y="28"/>
                    <a:pt x="879" y="28"/>
                    <a:pt x="876" y="29"/>
                  </a:cubicBezTo>
                  <a:cubicBezTo>
                    <a:pt x="877" y="33"/>
                    <a:pt x="877" y="33"/>
                    <a:pt x="877" y="33"/>
                  </a:cubicBezTo>
                  <a:cubicBezTo>
                    <a:pt x="874" y="26"/>
                    <a:pt x="867" y="24"/>
                    <a:pt x="858" y="28"/>
                  </a:cubicBezTo>
                  <a:cubicBezTo>
                    <a:pt x="854" y="26"/>
                    <a:pt x="854" y="26"/>
                    <a:pt x="854" y="26"/>
                  </a:cubicBezTo>
                  <a:cubicBezTo>
                    <a:pt x="848" y="27"/>
                    <a:pt x="842" y="26"/>
                    <a:pt x="835" y="26"/>
                  </a:cubicBezTo>
                  <a:cubicBezTo>
                    <a:pt x="836" y="26"/>
                    <a:pt x="836" y="27"/>
                    <a:pt x="837" y="28"/>
                  </a:cubicBezTo>
                  <a:cubicBezTo>
                    <a:pt x="835" y="28"/>
                    <a:pt x="835" y="28"/>
                    <a:pt x="835" y="28"/>
                  </a:cubicBezTo>
                  <a:cubicBezTo>
                    <a:pt x="833" y="26"/>
                    <a:pt x="833" y="26"/>
                    <a:pt x="833" y="26"/>
                  </a:cubicBezTo>
                  <a:cubicBezTo>
                    <a:pt x="834" y="26"/>
                    <a:pt x="834" y="26"/>
                    <a:pt x="835" y="26"/>
                  </a:cubicBezTo>
                  <a:cubicBezTo>
                    <a:pt x="828" y="18"/>
                    <a:pt x="816" y="15"/>
                    <a:pt x="805" y="19"/>
                  </a:cubicBezTo>
                  <a:cubicBezTo>
                    <a:pt x="808" y="24"/>
                    <a:pt x="808" y="24"/>
                    <a:pt x="808" y="24"/>
                  </a:cubicBezTo>
                  <a:cubicBezTo>
                    <a:pt x="799" y="17"/>
                    <a:pt x="785" y="15"/>
                    <a:pt x="773" y="19"/>
                  </a:cubicBezTo>
                  <a:cubicBezTo>
                    <a:pt x="780" y="15"/>
                    <a:pt x="780" y="15"/>
                    <a:pt x="780" y="15"/>
                  </a:cubicBezTo>
                  <a:cubicBezTo>
                    <a:pt x="775" y="10"/>
                    <a:pt x="764" y="8"/>
                    <a:pt x="755" y="12"/>
                  </a:cubicBezTo>
                  <a:cubicBezTo>
                    <a:pt x="762" y="17"/>
                    <a:pt x="762" y="17"/>
                    <a:pt x="762" y="17"/>
                  </a:cubicBezTo>
                  <a:cubicBezTo>
                    <a:pt x="752" y="10"/>
                    <a:pt x="738" y="8"/>
                    <a:pt x="725" y="12"/>
                  </a:cubicBezTo>
                  <a:cubicBezTo>
                    <a:pt x="716" y="3"/>
                    <a:pt x="704" y="3"/>
                    <a:pt x="693" y="10"/>
                  </a:cubicBezTo>
                  <a:cubicBezTo>
                    <a:pt x="695" y="6"/>
                    <a:pt x="695" y="6"/>
                    <a:pt x="695" y="6"/>
                  </a:cubicBezTo>
                  <a:cubicBezTo>
                    <a:pt x="686" y="4"/>
                    <a:pt x="673" y="0"/>
                    <a:pt x="664" y="5"/>
                  </a:cubicBezTo>
                  <a:cubicBezTo>
                    <a:pt x="667" y="5"/>
                    <a:pt x="670" y="6"/>
                    <a:pt x="672" y="6"/>
                  </a:cubicBezTo>
                  <a:cubicBezTo>
                    <a:pt x="658" y="12"/>
                    <a:pt x="658" y="12"/>
                    <a:pt x="658" y="12"/>
                  </a:cubicBezTo>
                  <a:cubicBezTo>
                    <a:pt x="660" y="8"/>
                    <a:pt x="662" y="6"/>
                    <a:pt x="664" y="5"/>
                  </a:cubicBezTo>
                  <a:cubicBezTo>
                    <a:pt x="655" y="3"/>
                    <a:pt x="645" y="5"/>
                    <a:pt x="635" y="5"/>
                  </a:cubicBezTo>
                  <a:cubicBezTo>
                    <a:pt x="624" y="12"/>
                    <a:pt x="624" y="12"/>
                    <a:pt x="624" y="12"/>
                  </a:cubicBezTo>
                  <a:cubicBezTo>
                    <a:pt x="612" y="6"/>
                    <a:pt x="600" y="6"/>
                    <a:pt x="585" y="12"/>
                  </a:cubicBezTo>
                  <a:cubicBezTo>
                    <a:pt x="586" y="12"/>
                    <a:pt x="586" y="12"/>
                    <a:pt x="586" y="12"/>
                  </a:cubicBezTo>
                  <a:cubicBezTo>
                    <a:pt x="588" y="12"/>
                    <a:pt x="591" y="12"/>
                    <a:pt x="594" y="13"/>
                  </a:cubicBezTo>
                  <a:cubicBezTo>
                    <a:pt x="586" y="12"/>
                    <a:pt x="586" y="12"/>
                    <a:pt x="586" y="12"/>
                  </a:cubicBezTo>
                  <a:cubicBezTo>
                    <a:pt x="580" y="12"/>
                    <a:pt x="575" y="14"/>
                    <a:pt x="573" y="20"/>
                  </a:cubicBezTo>
                  <a:cubicBezTo>
                    <a:pt x="569" y="24"/>
                    <a:pt x="569" y="24"/>
                    <a:pt x="569" y="24"/>
                  </a:cubicBezTo>
                  <a:cubicBezTo>
                    <a:pt x="566" y="22"/>
                    <a:pt x="562" y="19"/>
                    <a:pt x="559" y="15"/>
                  </a:cubicBezTo>
                  <a:cubicBezTo>
                    <a:pt x="550" y="13"/>
                    <a:pt x="550" y="13"/>
                    <a:pt x="550" y="13"/>
                  </a:cubicBezTo>
                  <a:cubicBezTo>
                    <a:pt x="534" y="22"/>
                    <a:pt x="511" y="12"/>
                    <a:pt x="492" y="15"/>
                  </a:cubicBezTo>
                  <a:cubicBezTo>
                    <a:pt x="474" y="17"/>
                    <a:pt x="474" y="17"/>
                    <a:pt x="474" y="17"/>
                  </a:cubicBezTo>
                  <a:cubicBezTo>
                    <a:pt x="462" y="13"/>
                    <a:pt x="449" y="22"/>
                    <a:pt x="437" y="26"/>
                  </a:cubicBezTo>
                  <a:cubicBezTo>
                    <a:pt x="435" y="33"/>
                    <a:pt x="435" y="33"/>
                    <a:pt x="435" y="33"/>
                  </a:cubicBezTo>
                  <a:cubicBezTo>
                    <a:pt x="431" y="33"/>
                    <a:pt x="426" y="33"/>
                    <a:pt x="421" y="33"/>
                  </a:cubicBezTo>
                  <a:cubicBezTo>
                    <a:pt x="408" y="35"/>
                    <a:pt x="408" y="35"/>
                    <a:pt x="408" y="35"/>
                  </a:cubicBezTo>
                  <a:cubicBezTo>
                    <a:pt x="405" y="35"/>
                    <a:pt x="401" y="33"/>
                    <a:pt x="398" y="29"/>
                  </a:cubicBezTo>
                  <a:cubicBezTo>
                    <a:pt x="393" y="29"/>
                    <a:pt x="393" y="29"/>
                    <a:pt x="393" y="29"/>
                  </a:cubicBezTo>
                  <a:cubicBezTo>
                    <a:pt x="384" y="31"/>
                    <a:pt x="375" y="35"/>
                    <a:pt x="366" y="38"/>
                  </a:cubicBezTo>
                  <a:cubicBezTo>
                    <a:pt x="366" y="36"/>
                    <a:pt x="366" y="36"/>
                    <a:pt x="366" y="36"/>
                  </a:cubicBezTo>
                  <a:cubicBezTo>
                    <a:pt x="355" y="36"/>
                    <a:pt x="348" y="42"/>
                    <a:pt x="347" y="49"/>
                  </a:cubicBezTo>
                  <a:cubicBezTo>
                    <a:pt x="350" y="56"/>
                    <a:pt x="350" y="56"/>
                    <a:pt x="350" y="56"/>
                  </a:cubicBezTo>
                  <a:cubicBezTo>
                    <a:pt x="339" y="49"/>
                    <a:pt x="327" y="51"/>
                    <a:pt x="316" y="54"/>
                  </a:cubicBezTo>
                  <a:cubicBezTo>
                    <a:pt x="316" y="52"/>
                    <a:pt x="316" y="52"/>
                    <a:pt x="316" y="52"/>
                  </a:cubicBezTo>
                  <a:cubicBezTo>
                    <a:pt x="309" y="59"/>
                    <a:pt x="301" y="63"/>
                    <a:pt x="292" y="65"/>
                  </a:cubicBezTo>
                  <a:cubicBezTo>
                    <a:pt x="285" y="66"/>
                    <a:pt x="285" y="66"/>
                    <a:pt x="285" y="66"/>
                  </a:cubicBezTo>
                  <a:cubicBezTo>
                    <a:pt x="273" y="71"/>
                    <a:pt x="260" y="75"/>
                    <a:pt x="251" y="83"/>
                  </a:cubicBezTo>
                  <a:cubicBezTo>
                    <a:pt x="252" y="84"/>
                    <a:pt x="253" y="87"/>
                    <a:pt x="253" y="91"/>
                  </a:cubicBezTo>
                  <a:cubicBezTo>
                    <a:pt x="249" y="84"/>
                    <a:pt x="249" y="84"/>
                    <a:pt x="249" y="84"/>
                  </a:cubicBezTo>
                  <a:cubicBezTo>
                    <a:pt x="250" y="84"/>
                    <a:pt x="250" y="83"/>
                    <a:pt x="251" y="83"/>
                  </a:cubicBezTo>
                  <a:cubicBezTo>
                    <a:pt x="244" y="76"/>
                    <a:pt x="223" y="88"/>
                    <a:pt x="217" y="97"/>
                  </a:cubicBezTo>
                  <a:cubicBezTo>
                    <a:pt x="219" y="97"/>
                    <a:pt x="219" y="97"/>
                    <a:pt x="219" y="97"/>
                  </a:cubicBezTo>
                  <a:cubicBezTo>
                    <a:pt x="217" y="98"/>
                    <a:pt x="216" y="100"/>
                    <a:pt x="214" y="102"/>
                  </a:cubicBezTo>
                  <a:cubicBezTo>
                    <a:pt x="196" y="109"/>
                    <a:pt x="196" y="109"/>
                    <a:pt x="196" y="109"/>
                  </a:cubicBezTo>
                  <a:cubicBezTo>
                    <a:pt x="177" y="112"/>
                    <a:pt x="184" y="141"/>
                    <a:pt x="161" y="150"/>
                  </a:cubicBezTo>
                  <a:cubicBezTo>
                    <a:pt x="147" y="151"/>
                    <a:pt x="147" y="151"/>
                    <a:pt x="147" y="151"/>
                  </a:cubicBezTo>
                  <a:cubicBezTo>
                    <a:pt x="147" y="153"/>
                    <a:pt x="145" y="153"/>
                    <a:pt x="145" y="153"/>
                  </a:cubicBezTo>
                  <a:cubicBezTo>
                    <a:pt x="140" y="151"/>
                    <a:pt x="140" y="151"/>
                    <a:pt x="140" y="151"/>
                  </a:cubicBezTo>
                  <a:cubicBezTo>
                    <a:pt x="132" y="153"/>
                    <a:pt x="125" y="158"/>
                    <a:pt x="122" y="166"/>
                  </a:cubicBezTo>
                  <a:cubicBezTo>
                    <a:pt x="122" y="167"/>
                    <a:pt x="122" y="167"/>
                    <a:pt x="122" y="167"/>
                  </a:cubicBezTo>
                  <a:cubicBezTo>
                    <a:pt x="120" y="183"/>
                    <a:pt x="147" y="181"/>
                    <a:pt x="154" y="189"/>
                  </a:cubicBezTo>
                  <a:cubicBezTo>
                    <a:pt x="143" y="185"/>
                    <a:pt x="143" y="185"/>
                    <a:pt x="143" y="185"/>
                  </a:cubicBezTo>
                  <a:cubicBezTo>
                    <a:pt x="143" y="192"/>
                    <a:pt x="138" y="197"/>
                    <a:pt x="141" y="206"/>
                  </a:cubicBezTo>
                  <a:cubicBezTo>
                    <a:pt x="136" y="204"/>
                    <a:pt x="131" y="210"/>
                    <a:pt x="129" y="210"/>
                  </a:cubicBezTo>
                  <a:cubicBezTo>
                    <a:pt x="129" y="217"/>
                    <a:pt x="129" y="217"/>
                    <a:pt x="129" y="217"/>
                  </a:cubicBezTo>
                  <a:cubicBezTo>
                    <a:pt x="122" y="210"/>
                    <a:pt x="115" y="212"/>
                    <a:pt x="108" y="219"/>
                  </a:cubicBezTo>
                  <a:cubicBezTo>
                    <a:pt x="111" y="220"/>
                    <a:pt x="111" y="220"/>
                    <a:pt x="111" y="220"/>
                  </a:cubicBezTo>
                  <a:cubicBezTo>
                    <a:pt x="108" y="220"/>
                    <a:pt x="106" y="222"/>
                    <a:pt x="102" y="224"/>
                  </a:cubicBezTo>
                  <a:cubicBezTo>
                    <a:pt x="101" y="224"/>
                    <a:pt x="101" y="224"/>
                    <a:pt x="101" y="224"/>
                  </a:cubicBezTo>
                  <a:cubicBezTo>
                    <a:pt x="94" y="227"/>
                    <a:pt x="88" y="232"/>
                    <a:pt x="86" y="236"/>
                  </a:cubicBezTo>
                  <a:cubicBezTo>
                    <a:pt x="87" y="236"/>
                    <a:pt x="88" y="236"/>
                    <a:pt x="88" y="236"/>
                  </a:cubicBezTo>
                  <a:cubicBezTo>
                    <a:pt x="86" y="240"/>
                    <a:pt x="86" y="240"/>
                    <a:pt x="86" y="240"/>
                  </a:cubicBezTo>
                  <a:cubicBezTo>
                    <a:pt x="86" y="239"/>
                    <a:pt x="86" y="238"/>
                    <a:pt x="86" y="236"/>
                  </a:cubicBezTo>
                  <a:cubicBezTo>
                    <a:pt x="77" y="237"/>
                    <a:pt x="73" y="242"/>
                    <a:pt x="76" y="252"/>
                  </a:cubicBezTo>
                  <a:cubicBezTo>
                    <a:pt x="65" y="256"/>
                    <a:pt x="65" y="256"/>
                    <a:pt x="65" y="256"/>
                  </a:cubicBezTo>
                  <a:cubicBezTo>
                    <a:pt x="65" y="259"/>
                    <a:pt x="60" y="261"/>
                    <a:pt x="63" y="268"/>
                  </a:cubicBezTo>
                  <a:cubicBezTo>
                    <a:pt x="56" y="266"/>
                    <a:pt x="55" y="275"/>
                    <a:pt x="53" y="277"/>
                  </a:cubicBezTo>
                  <a:cubicBezTo>
                    <a:pt x="55" y="270"/>
                    <a:pt x="55" y="270"/>
                    <a:pt x="55" y="270"/>
                  </a:cubicBezTo>
                  <a:cubicBezTo>
                    <a:pt x="51" y="279"/>
                    <a:pt x="46" y="284"/>
                    <a:pt x="37" y="286"/>
                  </a:cubicBezTo>
                  <a:cubicBezTo>
                    <a:pt x="32" y="288"/>
                    <a:pt x="32" y="288"/>
                    <a:pt x="32" y="288"/>
                  </a:cubicBezTo>
                  <a:cubicBezTo>
                    <a:pt x="28" y="291"/>
                    <a:pt x="21" y="293"/>
                    <a:pt x="14" y="295"/>
                  </a:cubicBezTo>
                  <a:cubicBezTo>
                    <a:pt x="17" y="298"/>
                    <a:pt x="17" y="298"/>
                    <a:pt x="17" y="298"/>
                  </a:cubicBezTo>
                  <a:cubicBezTo>
                    <a:pt x="16" y="296"/>
                    <a:pt x="10" y="298"/>
                    <a:pt x="7" y="305"/>
                  </a:cubicBezTo>
                  <a:cubicBezTo>
                    <a:pt x="3" y="298"/>
                    <a:pt x="3" y="298"/>
                    <a:pt x="3" y="298"/>
                  </a:cubicBezTo>
                  <a:cubicBezTo>
                    <a:pt x="0" y="302"/>
                    <a:pt x="0" y="305"/>
                    <a:pt x="3" y="309"/>
                  </a:cubicBezTo>
                  <a:cubicBezTo>
                    <a:pt x="0" y="309"/>
                    <a:pt x="0" y="309"/>
                    <a:pt x="0" y="309"/>
                  </a:cubicBezTo>
                  <a:cubicBezTo>
                    <a:pt x="0" y="317"/>
                    <a:pt x="4" y="323"/>
                    <a:pt x="12" y="325"/>
                  </a:cubicBezTo>
                  <a:cubicBezTo>
                    <a:pt x="19" y="325"/>
                    <a:pt x="19" y="325"/>
                    <a:pt x="19" y="325"/>
                  </a:cubicBezTo>
                  <a:cubicBezTo>
                    <a:pt x="17" y="325"/>
                    <a:pt x="14" y="325"/>
                    <a:pt x="12" y="325"/>
                  </a:cubicBezTo>
                  <a:cubicBezTo>
                    <a:pt x="12" y="325"/>
                    <a:pt x="12" y="325"/>
                    <a:pt x="12" y="325"/>
                  </a:cubicBezTo>
                  <a:cubicBezTo>
                    <a:pt x="12" y="335"/>
                    <a:pt x="21" y="341"/>
                    <a:pt x="33" y="334"/>
                  </a:cubicBezTo>
                  <a:cubicBezTo>
                    <a:pt x="25" y="339"/>
                    <a:pt x="25" y="339"/>
                    <a:pt x="25" y="339"/>
                  </a:cubicBezTo>
                  <a:cubicBezTo>
                    <a:pt x="33" y="342"/>
                    <a:pt x="41" y="342"/>
                    <a:pt x="50" y="339"/>
                  </a:cubicBezTo>
                  <a:cubicBezTo>
                    <a:pt x="50" y="339"/>
                    <a:pt x="49" y="339"/>
                    <a:pt x="49" y="339"/>
                  </a:cubicBezTo>
                  <a:cubicBezTo>
                    <a:pt x="51" y="339"/>
                    <a:pt x="51" y="339"/>
                    <a:pt x="51" y="339"/>
                  </a:cubicBezTo>
                  <a:cubicBezTo>
                    <a:pt x="51" y="339"/>
                    <a:pt x="50" y="339"/>
                    <a:pt x="50" y="339"/>
                  </a:cubicBezTo>
                  <a:cubicBezTo>
                    <a:pt x="52" y="344"/>
                    <a:pt x="56" y="345"/>
                    <a:pt x="61" y="344"/>
                  </a:cubicBezTo>
                  <a:cubicBezTo>
                    <a:pt x="71" y="359"/>
                    <a:pt x="66" y="373"/>
                    <a:pt x="78" y="388"/>
                  </a:cubicBezTo>
                  <a:cubicBezTo>
                    <a:pt x="88" y="403"/>
                    <a:pt x="113" y="410"/>
                    <a:pt x="131" y="416"/>
                  </a:cubicBezTo>
                  <a:cubicBezTo>
                    <a:pt x="149" y="443"/>
                    <a:pt x="172" y="467"/>
                    <a:pt x="189" y="470"/>
                  </a:cubicBezTo>
                  <a:cubicBezTo>
                    <a:pt x="201" y="472"/>
                    <a:pt x="214" y="465"/>
                    <a:pt x="226" y="465"/>
                  </a:cubicBezTo>
                  <a:cubicBezTo>
                    <a:pt x="236" y="465"/>
                    <a:pt x="249" y="466"/>
                    <a:pt x="261" y="468"/>
                  </a:cubicBezTo>
                  <a:cubicBezTo>
                    <a:pt x="256" y="468"/>
                    <a:pt x="256" y="468"/>
                    <a:pt x="256" y="468"/>
                  </a:cubicBezTo>
                  <a:cubicBezTo>
                    <a:pt x="266" y="470"/>
                    <a:pt x="285" y="503"/>
                    <a:pt x="301" y="515"/>
                  </a:cubicBezTo>
                  <a:cubicBezTo>
                    <a:pt x="282" y="517"/>
                    <a:pt x="263" y="519"/>
                    <a:pt x="246" y="519"/>
                  </a:cubicBezTo>
                  <a:cubicBezTo>
                    <a:pt x="263" y="532"/>
                    <a:pt x="283" y="525"/>
                    <a:pt x="302" y="523"/>
                  </a:cubicBezTo>
                  <a:cubicBezTo>
                    <a:pt x="325" y="521"/>
                    <a:pt x="336" y="523"/>
                    <a:pt x="359" y="532"/>
                  </a:cubicBezTo>
                  <a:cubicBezTo>
                    <a:pt x="377" y="539"/>
                    <a:pt x="400" y="553"/>
                    <a:pt x="419" y="553"/>
                  </a:cubicBezTo>
                  <a:cubicBezTo>
                    <a:pt x="435" y="551"/>
                    <a:pt x="453" y="541"/>
                    <a:pt x="469" y="537"/>
                  </a:cubicBezTo>
                  <a:cubicBezTo>
                    <a:pt x="474" y="542"/>
                    <a:pt x="474" y="542"/>
                    <a:pt x="474" y="542"/>
                  </a:cubicBezTo>
                  <a:cubicBezTo>
                    <a:pt x="536" y="580"/>
                    <a:pt x="584" y="617"/>
                    <a:pt x="589" y="693"/>
                  </a:cubicBezTo>
                  <a:cubicBezTo>
                    <a:pt x="592" y="756"/>
                    <a:pt x="598" y="885"/>
                    <a:pt x="596" y="951"/>
                  </a:cubicBezTo>
                  <a:cubicBezTo>
                    <a:pt x="677" y="952"/>
                    <a:pt x="677" y="952"/>
                    <a:pt x="677" y="952"/>
                  </a:cubicBezTo>
                  <a:cubicBezTo>
                    <a:pt x="661" y="931"/>
                    <a:pt x="663" y="790"/>
                    <a:pt x="660" y="760"/>
                  </a:cubicBezTo>
                  <a:cubicBezTo>
                    <a:pt x="656" y="716"/>
                    <a:pt x="649" y="673"/>
                    <a:pt x="642" y="631"/>
                  </a:cubicBezTo>
                  <a:cubicBezTo>
                    <a:pt x="637" y="588"/>
                    <a:pt x="678" y="531"/>
                    <a:pt x="708" y="497"/>
                  </a:cubicBezTo>
                  <a:cubicBezTo>
                    <a:pt x="735" y="466"/>
                    <a:pt x="762" y="461"/>
                    <a:pt x="801" y="475"/>
                  </a:cubicBezTo>
                  <a:cubicBezTo>
                    <a:pt x="851" y="493"/>
                    <a:pt x="895" y="495"/>
                    <a:pt x="937" y="445"/>
                  </a:cubicBezTo>
                  <a:cubicBezTo>
                    <a:pt x="952" y="438"/>
                    <a:pt x="966" y="426"/>
                    <a:pt x="982" y="426"/>
                  </a:cubicBezTo>
                  <a:cubicBezTo>
                    <a:pt x="994" y="427"/>
                    <a:pt x="1006" y="441"/>
                    <a:pt x="1020" y="438"/>
                  </a:cubicBezTo>
                  <a:cubicBezTo>
                    <a:pt x="1028" y="440"/>
                    <a:pt x="1037" y="439"/>
                    <a:pt x="1045" y="438"/>
                  </a:cubicBezTo>
                  <a:cubicBezTo>
                    <a:pt x="1065" y="436"/>
                    <a:pt x="1077" y="440"/>
                    <a:pt x="1093" y="440"/>
                  </a:cubicBezTo>
                  <a:cubicBezTo>
                    <a:pt x="1134" y="442"/>
                    <a:pt x="1162" y="443"/>
                    <a:pt x="1203" y="436"/>
                  </a:cubicBezTo>
                  <a:cubicBezTo>
                    <a:pt x="1224" y="433"/>
                    <a:pt x="1229" y="431"/>
                    <a:pt x="1249" y="422"/>
                  </a:cubicBezTo>
                  <a:cubicBezTo>
                    <a:pt x="1270" y="411"/>
                    <a:pt x="1268" y="419"/>
                    <a:pt x="1290" y="419"/>
                  </a:cubicBezTo>
                  <a:cubicBezTo>
                    <a:pt x="1315" y="417"/>
                    <a:pt x="1342" y="385"/>
                    <a:pt x="1348" y="358"/>
                  </a:cubicBezTo>
                  <a:cubicBezTo>
                    <a:pt x="1359" y="362"/>
                    <a:pt x="1359" y="362"/>
                    <a:pt x="1359" y="362"/>
                  </a:cubicBezTo>
                  <a:cubicBezTo>
                    <a:pt x="1352" y="361"/>
                    <a:pt x="1362" y="364"/>
                    <a:pt x="1373" y="365"/>
                  </a:cubicBezTo>
                  <a:cubicBezTo>
                    <a:pt x="1372" y="365"/>
                    <a:pt x="1372" y="364"/>
                    <a:pt x="1371" y="364"/>
                  </a:cubicBezTo>
                  <a:cubicBezTo>
                    <a:pt x="1378" y="364"/>
                    <a:pt x="1382" y="364"/>
                    <a:pt x="1389" y="365"/>
                  </a:cubicBezTo>
                  <a:cubicBezTo>
                    <a:pt x="1384" y="366"/>
                    <a:pt x="1378" y="366"/>
                    <a:pt x="1373" y="365"/>
                  </a:cubicBezTo>
                  <a:cubicBezTo>
                    <a:pt x="1384" y="372"/>
                    <a:pt x="1398" y="381"/>
                    <a:pt x="1403" y="373"/>
                  </a:cubicBezTo>
                  <a:cubicBezTo>
                    <a:pt x="1406" y="371"/>
                    <a:pt x="1406" y="371"/>
                    <a:pt x="1406" y="371"/>
                  </a:cubicBezTo>
                  <a:cubicBezTo>
                    <a:pt x="1417" y="378"/>
                    <a:pt x="1426" y="378"/>
                    <a:pt x="1433" y="367"/>
                  </a:cubicBezTo>
                  <a:cubicBezTo>
                    <a:pt x="1429" y="367"/>
                    <a:pt x="1429" y="367"/>
                    <a:pt x="1429" y="367"/>
                  </a:cubicBezTo>
                  <a:cubicBezTo>
                    <a:pt x="1436" y="365"/>
                    <a:pt x="1438" y="358"/>
                    <a:pt x="1436" y="348"/>
                  </a:cubicBezTo>
                  <a:close/>
                  <a:moveTo>
                    <a:pt x="1228" y="310"/>
                  </a:moveTo>
                  <a:cubicBezTo>
                    <a:pt x="1224" y="310"/>
                    <a:pt x="1221" y="310"/>
                    <a:pt x="1217" y="311"/>
                  </a:cubicBezTo>
                  <a:cubicBezTo>
                    <a:pt x="1211" y="313"/>
                    <a:pt x="1211" y="313"/>
                    <a:pt x="1211" y="313"/>
                  </a:cubicBezTo>
                  <a:cubicBezTo>
                    <a:pt x="1215" y="311"/>
                    <a:pt x="1218" y="309"/>
                    <a:pt x="1221" y="307"/>
                  </a:cubicBezTo>
                  <a:lnTo>
                    <a:pt x="1228" y="310"/>
                  </a:lnTo>
                  <a:close/>
                  <a:moveTo>
                    <a:pt x="1215" y="305"/>
                  </a:moveTo>
                  <a:cubicBezTo>
                    <a:pt x="1196" y="320"/>
                    <a:pt x="1172" y="314"/>
                    <a:pt x="1145" y="323"/>
                  </a:cubicBezTo>
                  <a:cubicBezTo>
                    <a:pt x="1146" y="318"/>
                    <a:pt x="1147" y="313"/>
                    <a:pt x="1149" y="309"/>
                  </a:cubicBezTo>
                  <a:cubicBezTo>
                    <a:pt x="1150" y="311"/>
                    <a:pt x="1150" y="311"/>
                    <a:pt x="1150" y="311"/>
                  </a:cubicBezTo>
                  <a:cubicBezTo>
                    <a:pt x="1156" y="303"/>
                    <a:pt x="1164" y="295"/>
                    <a:pt x="1171" y="287"/>
                  </a:cubicBezTo>
                  <a:cubicBezTo>
                    <a:pt x="1174" y="291"/>
                    <a:pt x="1177" y="293"/>
                    <a:pt x="1173" y="288"/>
                  </a:cubicBezTo>
                  <a:lnTo>
                    <a:pt x="1215" y="305"/>
                  </a:lnTo>
                  <a:close/>
                  <a:moveTo>
                    <a:pt x="1160" y="288"/>
                  </a:moveTo>
                  <a:cubicBezTo>
                    <a:pt x="1157" y="291"/>
                    <a:pt x="1155" y="295"/>
                    <a:pt x="1151" y="297"/>
                  </a:cubicBezTo>
                  <a:cubicBezTo>
                    <a:pt x="1152" y="294"/>
                    <a:pt x="1153" y="290"/>
                    <a:pt x="1153" y="287"/>
                  </a:cubicBezTo>
                  <a:cubicBezTo>
                    <a:pt x="1155" y="287"/>
                    <a:pt x="1158" y="288"/>
                    <a:pt x="1160" y="288"/>
                  </a:cubicBezTo>
                  <a:close/>
                  <a:moveTo>
                    <a:pt x="962" y="246"/>
                  </a:moveTo>
                  <a:cubicBezTo>
                    <a:pt x="963" y="245"/>
                    <a:pt x="964" y="245"/>
                    <a:pt x="966" y="245"/>
                  </a:cubicBezTo>
                  <a:cubicBezTo>
                    <a:pt x="964" y="242"/>
                    <a:pt x="964" y="242"/>
                    <a:pt x="964" y="242"/>
                  </a:cubicBezTo>
                  <a:cubicBezTo>
                    <a:pt x="969" y="244"/>
                    <a:pt x="972" y="246"/>
                    <a:pt x="973" y="248"/>
                  </a:cubicBezTo>
                  <a:cubicBezTo>
                    <a:pt x="1026" y="258"/>
                    <a:pt x="1026" y="258"/>
                    <a:pt x="1026" y="258"/>
                  </a:cubicBezTo>
                  <a:cubicBezTo>
                    <a:pt x="1042" y="263"/>
                    <a:pt x="1070" y="265"/>
                    <a:pt x="1086" y="263"/>
                  </a:cubicBezTo>
                  <a:cubicBezTo>
                    <a:pt x="1102" y="265"/>
                    <a:pt x="1102" y="265"/>
                    <a:pt x="1102" y="265"/>
                  </a:cubicBezTo>
                  <a:cubicBezTo>
                    <a:pt x="1100" y="275"/>
                    <a:pt x="1094" y="284"/>
                    <a:pt x="1087" y="292"/>
                  </a:cubicBezTo>
                  <a:cubicBezTo>
                    <a:pt x="1073" y="288"/>
                    <a:pt x="1058" y="285"/>
                    <a:pt x="1044" y="286"/>
                  </a:cubicBezTo>
                  <a:cubicBezTo>
                    <a:pt x="999" y="288"/>
                    <a:pt x="961" y="278"/>
                    <a:pt x="919" y="274"/>
                  </a:cubicBezTo>
                  <a:cubicBezTo>
                    <a:pt x="929" y="265"/>
                    <a:pt x="938" y="255"/>
                    <a:pt x="943" y="244"/>
                  </a:cubicBezTo>
                  <a:cubicBezTo>
                    <a:pt x="947" y="245"/>
                    <a:pt x="950" y="246"/>
                    <a:pt x="954" y="246"/>
                  </a:cubicBezTo>
                  <a:cubicBezTo>
                    <a:pt x="953" y="245"/>
                    <a:pt x="951" y="244"/>
                    <a:pt x="950" y="243"/>
                  </a:cubicBezTo>
                  <a:lnTo>
                    <a:pt x="962" y="246"/>
                  </a:lnTo>
                  <a:close/>
                  <a:moveTo>
                    <a:pt x="922" y="245"/>
                  </a:moveTo>
                  <a:cubicBezTo>
                    <a:pt x="927" y="238"/>
                    <a:pt x="927" y="238"/>
                    <a:pt x="927" y="238"/>
                  </a:cubicBezTo>
                  <a:cubicBezTo>
                    <a:pt x="928" y="239"/>
                    <a:pt x="929" y="239"/>
                    <a:pt x="930" y="240"/>
                  </a:cubicBezTo>
                  <a:cubicBezTo>
                    <a:pt x="924" y="247"/>
                    <a:pt x="917" y="253"/>
                    <a:pt x="910" y="258"/>
                  </a:cubicBezTo>
                  <a:cubicBezTo>
                    <a:pt x="908" y="253"/>
                    <a:pt x="905" y="246"/>
                    <a:pt x="904" y="240"/>
                  </a:cubicBezTo>
                  <a:cubicBezTo>
                    <a:pt x="909" y="242"/>
                    <a:pt x="915" y="244"/>
                    <a:pt x="922" y="245"/>
                  </a:cubicBezTo>
                  <a:close/>
                  <a:moveTo>
                    <a:pt x="891" y="233"/>
                  </a:moveTo>
                  <a:cubicBezTo>
                    <a:pt x="891" y="233"/>
                    <a:pt x="892" y="233"/>
                    <a:pt x="892" y="233"/>
                  </a:cubicBezTo>
                  <a:cubicBezTo>
                    <a:pt x="894" y="245"/>
                    <a:pt x="897" y="256"/>
                    <a:pt x="897" y="267"/>
                  </a:cubicBezTo>
                  <a:cubicBezTo>
                    <a:pt x="886" y="275"/>
                    <a:pt x="875" y="282"/>
                    <a:pt x="868" y="291"/>
                  </a:cubicBezTo>
                  <a:cubicBezTo>
                    <a:pt x="862" y="292"/>
                    <a:pt x="862" y="292"/>
                    <a:pt x="862" y="292"/>
                  </a:cubicBezTo>
                  <a:cubicBezTo>
                    <a:pt x="863" y="285"/>
                    <a:pt x="865" y="278"/>
                    <a:pt x="868" y="270"/>
                  </a:cubicBezTo>
                  <a:cubicBezTo>
                    <a:pt x="856" y="272"/>
                    <a:pt x="856" y="272"/>
                    <a:pt x="856" y="272"/>
                  </a:cubicBezTo>
                  <a:cubicBezTo>
                    <a:pt x="855" y="277"/>
                    <a:pt x="854" y="285"/>
                    <a:pt x="853" y="292"/>
                  </a:cubicBezTo>
                  <a:cubicBezTo>
                    <a:pt x="847" y="293"/>
                    <a:pt x="847" y="293"/>
                    <a:pt x="847" y="293"/>
                  </a:cubicBezTo>
                  <a:cubicBezTo>
                    <a:pt x="844" y="295"/>
                    <a:pt x="840" y="297"/>
                    <a:pt x="836" y="299"/>
                  </a:cubicBezTo>
                  <a:cubicBezTo>
                    <a:pt x="837" y="298"/>
                    <a:pt x="837" y="298"/>
                    <a:pt x="837" y="298"/>
                  </a:cubicBezTo>
                  <a:cubicBezTo>
                    <a:pt x="824" y="284"/>
                    <a:pt x="824" y="263"/>
                    <a:pt x="830" y="245"/>
                  </a:cubicBezTo>
                  <a:cubicBezTo>
                    <a:pt x="824" y="238"/>
                    <a:pt x="824" y="238"/>
                    <a:pt x="824" y="238"/>
                  </a:cubicBezTo>
                  <a:cubicBezTo>
                    <a:pt x="813" y="253"/>
                    <a:pt x="814" y="287"/>
                    <a:pt x="823" y="305"/>
                  </a:cubicBezTo>
                  <a:cubicBezTo>
                    <a:pt x="819" y="307"/>
                    <a:pt x="815" y="310"/>
                    <a:pt x="811" y="311"/>
                  </a:cubicBezTo>
                  <a:cubicBezTo>
                    <a:pt x="789" y="284"/>
                    <a:pt x="796" y="265"/>
                    <a:pt x="799" y="238"/>
                  </a:cubicBezTo>
                  <a:cubicBezTo>
                    <a:pt x="806" y="238"/>
                    <a:pt x="828" y="235"/>
                    <a:pt x="828" y="235"/>
                  </a:cubicBezTo>
                  <a:cubicBezTo>
                    <a:pt x="849" y="229"/>
                    <a:pt x="870" y="233"/>
                    <a:pt x="891" y="233"/>
                  </a:cubicBezTo>
                  <a:close/>
                  <a:moveTo>
                    <a:pt x="810" y="231"/>
                  </a:moveTo>
                  <a:cubicBezTo>
                    <a:pt x="838" y="227"/>
                    <a:pt x="838" y="227"/>
                    <a:pt x="838" y="227"/>
                  </a:cubicBezTo>
                  <a:cubicBezTo>
                    <a:pt x="838" y="227"/>
                    <a:pt x="826" y="230"/>
                    <a:pt x="810" y="231"/>
                  </a:cubicBezTo>
                  <a:cubicBezTo>
                    <a:pt x="801" y="233"/>
                    <a:pt x="801" y="233"/>
                    <a:pt x="801" y="233"/>
                  </a:cubicBezTo>
                  <a:cubicBezTo>
                    <a:pt x="800" y="233"/>
                    <a:pt x="800" y="234"/>
                    <a:pt x="799" y="234"/>
                  </a:cubicBezTo>
                  <a:cubicBezTo>
                    <a:pt x="799" y="233"/>
                    <a:pt x="799" y="233"/>
                    <a:pt x="799" y="232"/>
                  </a:cubicBezTo>
                  <a:cubicBezTo>
                    <a:pt x="803" y="232"/>
                    <a:pt x="807" y="232"/>
                    <a:pt x="810" y="231"/>
                  </a:cubicBezTo>
                  <a:close/>
                  <a:moveTo>
                    <a:pt x="780" y="238"/>
                  </a:moveTo>
                  <a:cubicBezTo>
                    <a:pt x="771" y="231"/>
                    <a:pt x="771" y="231"/>
                    <a:pt x="771" y="231"/>
                  </a:cubicBezTo>
                  <a:cubicBezTo>
                    <a:pt x="776" y="232"/>
                    <a:pt x="783" y="233"/>
                    <a:pt x="790" y="233"/>
                  </a:cubicBezTo>
                  <a:cubicBezTo>
                    <a:pt x="789" y="248"/>
                    <a:pt x="782" y="262"/>
                    <a:pt x="784" y="279"/>
                  </a:cubicBezTo>
                  <a:cubicBezTo>
                    <a:pt x="785" y="291"/>
                    <a:pt x="794" y="306"/>
                    <a:pt x="796" y="319"/>
                  </a:cubicBezTo>
                  <a:cubicBezTo>
                    <a:pt x="787" y="322"/>
                    <a:pt x="779" y="325"/>
                    <a:pt x="773" y="327"/>
                  </a:cubicBezTo>
                  <a:cubicBezTo>
                    <a:pt x="769" y="329"/>
                    <a:pt x="769" y="329"/>
                    <a:pt x="769" y="329"/>
                  </a:cubicBezTo>
                  <a:cubicBezTo>
                    <a:pt x="764" y="324"/>
                    <a:pt x="760" y="318"/>
                    <a:pt x="757" y="309"/>
                  </a:cubicBezTo>
                  <a:cubicBezTo>
                    <a:pt x="752" y="307"/>
                    <a:pt x="752" y="307"/>
                    <a:pt x="752" y="307"/>
                  </a:cubicBezTo>
                  <a:cubicBezTo>
                    <a:pt x="753" y="318"/>
                    <a:pt x="756" y="326"/>
                    <a:pt x="761" y="333"/>
                  </a:cubicBezTo>
                  <a:cubicBezTo>
                    <a:pt x="753" y="337"/>
                    <a:pt x="753" y="337"/>
                    <a:pt x="753" y="337"/>
                  </a:cubicBezTo>
                  <a:cubicBezTo>
                    <a:pt x="743" y="345"/>
                    <a:pt x="736" y="355"/>
                    <a:pt x="729" y="365"/>
                  </a:cubicBezTo>
                  <a:cubicBezTo>
                    <a:pt x="715" y="348"/>
                    <a:pt x="705" y="313"/>
                    <a:pt x="706" y="283"/>
                  </a:cubicBezTo>
                  <a:cubicBezTo>
                    <a:pt x="722" y="271"/>
                    <a:pt x="735" y="255"/>
                    <a:pt x="746" y="238"/>
                  </a:cubicBezTo>
                  <a:cubicBezTo>
                    <a:pt x="758" y="239"/>
                    <a:pt x="769" y="240"/>
                    <a:pt x="780" y="238"/>
                  </a:cubicBezTo>
                  <a:close/>
                  <a:moveTo>
                    <a:pt x="735" y="242"/>
                  </a:moveTo>
                  <a:cubicBezTo>
                    <a:pt x="728" y="255"/>
                    <a:pt x="720" y="268"/>
                    <a:pt x="706" y="275"/>
                  </a:cubicBezTo>
                  <a:cubicBezTo>
                    <a:pt x="708" y="263"/>
                    <a:pt x="711" y="252"/>
                    <a:pt x="716" y="244"/>
                  </a:cubicBezTo>
                  <a:cubicBezTo>
                    <a:pt x="722" y="244"/>
                    <a:pt x="728" y="244"/>
                    <a:pt x="735" y="242"/>
                  </a:cubicBezTo>
                  <a:close/>
                  <a:moveTo>
                    <a:pt x="738" y="236"/>
                  </a:moveTo>
                  <a:cubicBezTo>
                    <a:pt x="737" y="238"/>
                    <a:pt x="736" y="240"/>
                    <a:pt x="735" y="241"/>
                  </a:cubicBezTo>
                  <a:cubicBezTo>
                    <a:pt x="718" y="233"/>
                    <a:pt x="718" y="233"/>
                    <a:pt x="718" y="233"/>
                  </a:cubicBezTo>
                  <a:cubicBezTo>
                    <a:pt x="725" y="234"/>
                    <a:pt x="731" y="235"/>
                    <a:pt x="738" y="236"/>
                  </a:cubicBezTo>
                  <a:close/>
                  <a:moveTo>
                    <a:pt x="619" y="242"/>
                  </a:moveTo>
                  <a:cubicBezTo>
                    <a:pt x="620" y="242"/>
                    <a:pt x="620" y="242"/>
                    <a:pt x="621" y="242"/>
                  </a:cubicBezTo>
                  <a:cubicBezTo>
                    <a:pt x="621" y="242"/>
                    <a:pt x="624" y="245"/>
                    <a:pt x="630" y="247"/>
                  </a:cubicBezTo>
                  <a:cubicBezTo>
                    <a:pt x="629" y="262"/>
                    <a:pt x="614" y="272"/>
                    <a:pt x="603" y="280"/>
                  </a:cubicBezTo>
                  <a:cubicBezTo>
                    <a:pt x="602" y="269"/>
                    <a:pt x="600" y="257"/>
                    <a:pt x="598" y="245"/>
                  </a:cubicBezTo>
                  <a:cubicBezTo>
                    <a:pt x="606" y="246"/>
                    <a:pt x="614" y="245"/>
                    <a:pt x="619" y="242"/>
                  </a:cubicBezTo>
                  <a:close/>
                  <a:moveTo>
                    <a:pt x="465" y="245"/>
                  </a:moveTo>
                  <a:cubicBezTo>
                    <a:pt x="465" y="245"/>
                    <a:pt x="481" y="243"/>
                    <a:pt x="493" y="238"/>
                  </a:cubicBezTo>
                  <a:cubicBezTo>
                    <a:pt x="483" y="240"/>
                    <a:pt x="483" y="240"/>
                    <a:pt x="483" y="240"/>
                  </a:cubicBezTo>
                  <a:cubicBezTo>
                    <a:pt x="480" y="242"/>
                    <a:pt x="478" y="243"/>
                    <a:pt x="483" y="240"/>
                  </a:cubicBezTo>
                  <a:cubicBezTo>
                    <a:pt x="483" y="240"/>
                    <a:pt x="483" y="240"/>
                    <a:pt x="483" y="240"/>
                  </a:cubicBezTo>
                  <a:cubicBezTo>
                    <a:pt x="486" y="238"/>
                    <a:pt x="490" y="235"/>
                    <a:pt x="490" y="235"/>
                  </a:cubicBezTo>
                  <a:cubicBezTo>
                    <a:pt x="495" y="231"/>
                    <a:pt x="501" y="231"/>
                    <a:pt x="508" y="232"/>
                  </a:cubicBezTo>
                  <a:cubicBezTo>
                    <a:pt x="514" y="230"/>
                    <a:pt x="520" y="230"/>
                    <a:pt x="527" y="230"/>
                  </a:cubicBezTo>
                  <a:cubicBezTo>
                    <a:pt x="526" y="229"/>
                    <a:pt x="525" y="228"/>
                    <a:pt x="523" y="227"/>
                  </a:cubicBezTo>
                  <a:cubicBezTo>
                    <a:pt x="545" y="233"/>
                    <a:pt x="545" y="233"/>
                    <a:pt x="545" y="233"/>
                  </a:cubicBezTo>
                  <a:cubicBezTo>
                    <a:pt x="539" y="231"/>
                    <a:pt x="533" y="230"/>
                    <a:pt x="527" y="230"/>
                  </a:cubicBezTo>
                  <a:cubicBezTo>
                    <a:pt x="539" y="237"/>
                    <a:pt x="553" y="231"/>
                    <a:pt x="568" y="231"/>
                  </a:cubicBezTo>
                  <a:cubicBezTo>
                    <a:pt x="564" y="236"/>
                    <a:pt x="564" y="236"/>
                    <a:pt x="564" y="236"/>
                  </a:cubicBezTo>
                  <a:cubicBezTo>
                    <a:pt x="573" y="239"/>
                    <a:pt x="583" y="242"/>
                    <a:pt x="593" y="244"/>
                  </a:cubicBezTo>
                  <a:cubicBezTo>
                    <a:pt x="595" y="257"/>
                    <a:pt x="593" y="272"/>
                    <a:pt x="595" y="284"/>
                  </a:cubicBezTo>
                  <a:cubicBezTo>
                    <a:pt x="570" y="301"/>
                    <a:pt x="546" y="319"/>
                    <a:pt x="520" y="337"/>
                  </a:cubicBezTo>
                  <a:cubicBezTo>
                    <a:pt x="484" y="362"/>
                    <a:pt x="478" y="350"/>
                    <a:pt x="446" y="332"/>
                  </a:cubicBezTo>
                  <a:cubicBezTo>
                    <a:pt x="457" y="306"/>
                    <a:pt x="467" y="291"/>
                    <a:pt x="467" y="260"/>
                  </a:cubicBezTo>
                  <a:cubicBezTo>
                    <a:pt x="458" y="257"/>
                    <a:pt x="458" y="257"/>
                    <a:pt x="458" y="257"/>
                  </a:cubicBezTo>
                  <a:cubicBezTo>
                    <a:pt x="464" y="279"/>
                    <a:pt x="452" y="310"/>
                    <a:pt x="435" y="327"/>
                  </a:cubicBezTo>
                  <a:cubicBezTo>
                    <a:pt x="415" y="318"/>
                    <a:pt x="392" y="312"/>
                    <a:pt x="392" y="289"/>
                  </a:cubicBezTo>
                  <a:cubicBezTo>
                    <a:pt x="420" y="274"/>
                    <a:pt x="456" y="249"/>
                    <a:pt x="465" y="245"/>
                  </a:cubicBezTo>
                  <a:close/>
                  <a:moveTo>
                    <a:pt x="217" y="298"/>
                  </a:moveTo>
                  <a:cubicBezTo>
                    <a:pt x="220" y="293"/>
                    <a:pt x="224" y="288"/>
                    <a:pt x="230" y="286"/>
                  </a:cubicBezTo>
                  <a:cubicBezTo>
                    <a:pt x="236" y="277"/>
                    <a:pt x="242" y="268"/>
                    <a:pt x="252" y="262"/>
                  </a:cubicBezTo>
                  <a:cubicBezTo>
                    <a:pt x="250" y="262"/>
                    <a:pt x="248" y="262"/>
                    <a:pt x="246" y="263"/>
                  </a:cubicBezTo>
                  <a:cubicBezTo>
                    <a:pt x="232" y="275"/>
                    <a:pt x="232" y="275"/>
                    <a:pt x="232" y="275"/>
                  </a:cubicBezTo>
                  <a:cubicBezTo>
                    <a:pt x="235" y="269"/>
                    <a:pt x="240" y="265"/>
                    <a:pt x="246" y="263"/>
                  </a:cubicBezTo>
                  <a:cubicBezTo>
                    <a:pt x="246" y="263"/>
                    <a:pt x="246" y="263"/>
                    <a:pt x="246" y="263"/>
                  </a:cubicBezTo>
                  <a:cubicBezTo>
                    <a:pt x="249" y="261"/>
                    <a:pt x="252" y="260"/>
                    <a:pt x="256" y="259"/>
                  </a:cubicBezTo>
                  <a:cubicBezTo>
                    <a:pt x="257" y="259"/>
                    <a:pt x="259" y="258"/>
                    <a:pt x="260" y="258"/>
                  </a:cubicBezTo>
                  <a:cubicBezTo>
                    <a:pt x="261" y="259"/>
                    <a:pt x="261" y="259"/>
                    <a:pt x="261" y="259"/>
                  </a:cubicBezTo>
                  <a:cubicBezTo>
                    <a:pt x="262" y="259"/>
                    <a:pt x="262" y="259"/>
                    <a:pt x="263" y="259"/>
                  </a:cubicBezTo>
                  <a:cubicBezTo>
                    <a:pt x="266" y="261"/>
                    <a:pt x="269" y="263"/>
                    <a:pt x="270" y="265"/>
                  </a:cubicBezTo>
                  <a:cubicBezTo>
                    <a:pt x="259" y="289"/>
                    <a:pt x="257" y="303"/>
                    <a:pt x="266" y="325"/>
                  </a:cubicBezTo>
                  <a:cubicBezTo>
                    <a:pt x="255" y="345"/>
                    <a:pt x="237" y="362"/>
                    <a:pt x="224" y="380"/>
                  </a:cubicBezTo>
                  <a:cubicBezTo>
                    <a:pt x="218" y="350"/>
                    <a:pt x="215" y="326"/>
                    <a:pt x="191" y="306"/>
                  </a:cubicBezTo>
                  <a:cubicBezTo>
                    <a:pt x="200" y="303"/>
                    <a:pt x="208" y="301"/>
                    <a:pt x="217" y="298"/>
                  </a:cubicBezTo>
                  <a:close/>
                  <a:moveTo>
                    <a:pt x="180" y="309"/>
                  </a:moveTo>
                  <a:cubicBezTo>
                    <a:pt x="180" y="310"/>
                    <a:pt x="180" y="310"/>
                    <a:pt x="181" y="310"/>
                  </a:cubicBezTo>
                  <a:cubicBezTo>
                    <a:pt x="170" y="312"/>
                    <a:pt x="170" y="312"/>
                    <a:pt x="170" y="312"/>
                  </a:cubicBezTo>
                  <a:cubicBezTo>
                    <a:pt x="173" y="311"/>
                    <a:pt x="176" y="310"/>
                    <a:pt x="180" y="309"/>
                  </a:cubicBezTo>
                  <a:close/>
                  <a:moveTo>
                    <a:pt x="237" y="446"/>
                  </a:moveTo>
                  <a:cubicBezTo>
                    <a:pt x="233" y="445"/>
                    <a:pt x="229" y="445"/>
                    <a:pt x="224" y="445"/>
                  </a:cubicBezTo>
                  <a:cubicBezTo>
                    <a:pt x="210" y="445"/>
                    <a:pt x="203" y="456"/>
                    <a:pt x="187" y="449"/>
                  </a:cubicBezTo>
                  <a:cubicBezTo>
                    <a:pt x="170" y="442"/>
                    <a:pt x="163" y="420"/>
                    <a:pt x="150" y="408"/>
                  </a:cubicBezTo>
                  <a:cubicBezTo>
                    <a:pt x="134" y="388"/>
                    <a:pt x="117" y="378"/>
                    <a:pt x="109" y="351"/>
                  </a:cubicBezTo>
                  <a:cubicBezTo>
                    <a:pt x="108" y="352"/>
                    <a:pt x="108" y="352"/>
                    <a:pt x="108" y="352"/>
                  </a:cubicBezTo>
                  <a:cubicBezTo>
                    <a:pt x="106" y="349"/>
                    <a:pt x="102" y="346"/>
                    <a:pt x="97" y="343"/>
                  </a:cubicBezTo>
                  <a:cubicBezTo>
                    <a:pt x="94" y="343"/>
                    <a:pt x="91" y="342"/>
                    <a:pt x="88" y="341"/>
                  </a:cubicBezTo>
                  <a:cubicBezTo>
                    <a:pt x="95" y="342"/>
                    <a:pt x="95" y="342"/>
                    <a:pt x="95" y="342"/>
                  </a:cubicBezTo>
                  <a:cubicBezTo>
                    <a:pt x="96" y="343"/>
                    <a:pt x="96" y="343"/>
                    <a:pt x="97" y="343"/>
                  </a:cubicBezTo>
                  <a:cubicBezTo>
                    <a:pt x="107" y="345"/>
                    <a:pt x="117" y="342"/>
                    <a:pt x="125" y="334"/>
                  </a:cubicBezTo>
                  <a:cubicBezTo>
                    <a:pt x="118" y="335"/>
                    <a:pt x="118" y="335"/>
                    <a:pt x="118" y="335"/>
                  </a:cubicBezTo>
                  <a:cubicBezTo>
                    <a:pt x="71" y="344"/>
                    <a:pt x="71" y="344"/>
                    <a:pt x="71" y="344"/>
                  </a:cubicBezTo>
                  <a:cubicBezTo>
                    <a:pt x="79" y="346"/>
                    <a:pt x="88" y="348"/>
                    <a:pt x="97" y="348"/>
                  </a:cubicBezTo>
                  <a:cubicBezTo>
                    <a:pt x="103" y="356"/>
                    <a:pt x="103" y="356"/>
                    <a:pt x="103" y="356"/>
                  </a:cubicBezTo>
                  <a:cubicBezTo>
                    <a:pt x="105" y="368"/>
                    <a:pt x="112" y="384"/>
                    <a:pt x="121" y="400"/>
                  </a:cubicBezTo>
                  <a:cubicBezTo>
                    <a:pt x="83" y="385"/>
                    <a:pt x="80" y="386"/>
                    <a:pt x="68" y="344"/>
                  </a:cubicBezTo>
                  <a:cubicBezTo>
                    <a:pt x="62" y="344"/>
                    <a:pt x="62" y="344"/>
                    <a:pt x="62" y="344"/>
                  </a:cubicBezTo>
                  <a:cubicBezTo>
                    <a:pt x="63" y="344"/>
                    <a:pt x="65" y="343"/>
                    <a:pt x="67" y="342"/>
                  </a:cubicBezTo>
                  <a:cubicBezTo>
                    <a:pt x="118" y="335"/>
                    <a:pt x="118" y="335"/>
                    <a:pt x="118" y="335"/>
                  </a:cubicBezTo>
                  <a:cubicBezTo>
                    <a:pt x="132" y="332"/>
                    <a:pt x="132" y="332"/>
                    <a:pt x="132" y="332"/>
                  </a:cubicBezTo>
                  <a:cubicBezTo>
                    <a:pt x="132" y="339"/>
                    <a:pt x="139" y="339"/>
                    <a:pt x="147" y="335"/>
                  </a:cubicBezTo>
                  <a:cubicBezTo>
                    <a:pt x="159" y="330"/>
                    <a:pt x="175" y="318"/>
                    <a:pt x="183" y="312"/>
                  </a:cubicBezTo>
                  <a:cubicBezTo>
                    <a:pt x="194" y="320"/>
                    <a:pt x="204" y="326"/>
                    <a:pt x="209" y="341"/>
                  </a:cubicBezTo>
                  <a:cubicBezTo>
                    <a:pt x="214" y="359"/>
                    <a:pt x="207" y="375"/>
                    <a:pt x="216" y="393"/>
                  </a:cubicBezTo>
                  <a:cubicBezTo>
                    <a:pt x="228" y="417"/>
                    <a:pt x="237" y="417"/>
                    <a:pt x="237" y="446"/>
                  </a:cubicBezTo>
                  <a:cubicBezTo>
                    <a:pt x="237" y="446"/>
                    <a:pt x="237" y="446"/>
                    <a:pt x="237" y="446"/>
                  </a:cubicBezTo>
                  <a:close/>
                  <a:moveTo>
                    <a:pt x="255" y="451"/>
                  </a:moveTo>
                  <a:cubicBezTo>
                    <a:pt x="255" y="425"/>
                    <a:pt x="233" y="408"/>
                    <a:pt x="237" y="384"/>
                  </a:cubicBezTo>
                  <a:cubicBezTo>
                    <a:pt x="239" y="370"/>
                    <a:pt x="262" y="347"/>
                    <a:pt x="269" y="332"/>
                  </a:cubicBezTo>
                  <a:cubicBezTo>
                    <a:pt x="269" y="332"/>
                    <a:pt x="269" y="332"/>
                    <a:pt x="269" y="332"/>
                  </a:cubicBezTo>
                  <a:cubicBezTo>
                    <a:pt x="281" y="357"/>
                    <a:pt x="308" y="394"/>
                    <a:pt x="339" y="394"/>
                  </a:cubicBezTo>
                  <a:cubicBezTo>
                    <a:pt x="339" y="383"/>
                    <a:pt x="339" y="383"/>
                    <a:pt x="339" y="383"/>
                  </a:cubicBezTo>
                  <a:cubicBezTo>
                    <a:pt x="320" y="381"/>
                    <a:pt x="309" y="373"/>
                    <a:pt x="299" y="358"/>
                  </a:cubicBezTo>
                  <a:cubicBezTo>
                    <a:pt x="292" y="348"/>
                    <a:pt x="278" y="330"/>
                    <a:pt x="270" y="319"/>
                  </a:cubicBezTo>
                  <a:cubicBezTo>
                    <a:pt x="259" y="300"/>
                    <a:pt x="282" y="275"/>
                    <a:pt x="277" y="261"/>
                  </a:cubicBezTo>
                  <a:cubicBezTo>
                    <a:pt x="285" y="264"/>
                    <a:pt x="292" y="267"/>
                    <a:pt x="297" y="272"/>
                  </a:cubicBezTo>
                  <a:cubicBezTo>
                    <a:pt x="322" y="297"/>
                    <a:pt x="322" y="297"/>
                    <a:pt x="322" y="297"/>
                  </a:cubicBezTo>
                  <a:cubicBezTo>
                    <a:pt x="327" y="306"/>
                    <a:pt x="333" y="312"/>
                    <a:pt x="342" y="315"/>
                  </a:cubicBezTo>
                  <a:cubicBezTo>
                    <a:pt x="348" y="357"/>
                    <a:pt x="338" y="390"/>
                    <a:pt x="338" y="431"/>
                  </a:cubicBezTo>
                  <a:cubicBezTo>
                    <a:pt x="338" y="443"/>
                    <a:pt x="339" y="454"/>
                    <a:pt x="343" y="462"/>
                  </a:cubicBezTo>
                  <a:cubicBezTo>
                    <a:pt x="330" y="459"/>
                    <a:pt x="315" y="461"/>
                    <a:pt x="301" y="461"/>
                  </a:cubicBezTo>
                  <a:cubicBezTo>
                    <a:pt x="284" y="461"/>
                    <a:pt x="269" y="455"/>
                    <a:pt x="255" y="451"/>
                  </a:cubicBezTo>
                  <a:close/>
                  <a:moveTo>
                    <a:pt x="447" y="525"/>
                  </a:moveTo>
                  <a:cubicBezTo>
                    <a:pt x="437" y="532"/>
                    <a:pt x="416" y="542"/>
                    <a:pt x="401" y="541"/>
                  </a:cubicBezTo>
                  <a:cubicBezTo>
                    <a:pt x="385" y="539"/>
                    <a:pt x="375" y="523"/>
                    <a:pt x="355" y="518"/>
                  </a:cubicBezTo>
                  <a:cubicBezTo>
                    <a:pt x="342" y="514"/>
                    <a:pt x="328" y="514"/>
                    <a:pt x="314" y="514"/>
                  </a:cubicBezTo>
                  <a:cubicBezTo>
                    <a:pt x="298" y="505"/>
                    <a:pt x="282" y="482"/>
                    <a:pt x="270" y="469"/>
                  </a:cubicBezTo>
                  <a:cubicBezTo>
                    <a:pt x="271" y="469"/>
                    <a:pt x="273" y="470"/>
                    <a:pt x="274" y="470"/>
                  </a:cubicBezTo>
                  <a:cubicBezTo>
                    <a:pt x="290" y="471"/>
                    <a:pt x="344" y="471"/>
                    <a:pt x="360" y="483"/>
                  </a:cubicBezTo>
                  <a:cubicBezTo>
                    <a:pt x="361" y="483"/>
                    <a:pt x="361" y="483"/>
                    <a:pt x="361" y="483"/>
                  </a:cubicBezTo>
                  <a:cubicBezTo>
                    <a:pt x="362" y="484"/>
                    <a:pt x="363" y="485"/>
                    <a:pt x="364" y="486"/>
                  </a:cubicBezTo>
                  <a:cubicBezTo>
                    <a:pt x="363" y="484"/>
                    <a:pt x="363" y="484"/>
                    <a:pt x="363" y="484"/>
                  </a:cubicBezTo>
                  <a:cubicBezTo>
                    <a:pt x="368" y="489"/>
                    <a:pt x="375" y="492"/>
                    <a:pt x="384" y="496"/>
                  </a:cubicBezTo>
                  <a:cubicBezTo>
                    <a:pt x="403" y="507"/>
                    <a:pt x="442" y="507"/>
                    <a:pt x="453" y="525"/>
                  </a:cubicBezTo>
                  <a:lnTo>
                    <a:pt x="447" y="525"/>
                  </a:lnTo>
                  <a:close/>
                  <a:moveTo>
                    <a:pt x="508" y="543"/>
                  </a:moveTo>
                  <a:cubicBezTo>
                    <a:pt x="502" y="540"/>
                    <a:pt x="497" y="537"/>
                    <a:pt x="492" y="533"/>
                  </a:cubicBezTo>
                  <a:cubicBezTo>
                    <a:pt x="492" y="534"/>
                    <a:pt x="492" y="534"/>
                    <a:pt x="492" y="534"/>
                  </a:cubicBezTo>
                  <a:cubicBezTo>
                    <a:pt x="491" y="533"/>
                    <a:pt x="491" y="533"/>
                    <a:pt x="491" y="533"/>
                  </a:cubicBezTo>
                  <a:cubicBezTo>
                    <a:pt x="491" y="533"/>
                    <a:pt x="491" y="533"/>
                    <a:pt x="492" y="533"/>
                  </a:cubicBezTo>
                  <a:cubicBezTo>
                    <a:pt x="477" y="488"/>
                    <a:pt x="428" y="489"/>
                    <a:pt x="393" y="482"/>
                  </a:cubicBezTo>
                  <a:cubicBezTo>
                    <a:pt x="310" y="467"/>
                    <a:pt x="371" y="365"/>
                    <a:pt x="357" y="317"/>
                  </a:cubicBezTo>
                  <a:cubicBezTo>
                    <a:pt x="359" y="316"/>
                    <a:pt x="362" y="316"/>
                    <a:pt x="364" y="315"/>
                  </a:cubicBezTo>
                  <a:cubicBezTo>
                    <a:pt x="366" y="299"/>
                    <a:pt x="366" y="299"/>
                    <a:pt x="366" y="299"/>
                  </a:cubicBezTo>
                  <a:cubicBezTo>
                    <a:pt x="369" y="299"/>
                    <a:pt x="373" y="298"/>
                    <a:pt x="378" y="296"/>
                  </a:cubicBezTo>
                  <a:cubicBezTo>
                    <a:pt x="378" y="348"/>
                    <a:pt x="462" y="354"/>
                    <a:pt x="493" y="381"/>
                  </a:cubicBezTo>
                  <a:cubicBezTo>
                    <a:pt x="493" y="397"/>
                    <a:pt x="498" y="418"/>
                    <a:pt x="492" y="433"/>
                  </a:cubicBezTo>
                  <a:cubicBezTo>
                    <a:pt x="477" y="420"/>
                    <a:pt x="474" y="399"/>
                    <a:pt x="463" y="387"/>
                  </a:cubicBezTo>
                  <a:cubicBezTo>
                    <a:pt x="470" y="401"/>
                    <a:pt x="481" y="431"/>
                    <a:pt x="483" y="445"/>
                  </a:cubicBezTo>
                  <a:cubicBezTo>
                    <a:pt x="483" y="445"/>
                    <a:pt x="483" y="445"/>
                    <a:pt x="483" y="445"/>
                  </a:cubicBezTo>
                  <a:cubicBezTo>
                    <a:pt x="481" y="442"/>
                    <a:pt x="481" y="442"/>
                    <a:pt x="481" y="442"/>
                  </a:cubicBezTo>
                  <a:cubicBezTo>
                    <a:pt x="463" y="426"/>
                    <a:pt x="437" y="426"/>
                    <a:pt x="421" y="410"/>
                  </a:cubicBezTo>
                  <a:cubicBezTo>
                    <a:pt x="410" y="399"/>
                    <a:pt x="410" y="373"/>
                    <a:pt x="410" y="369"/>
                  </a:cubicBezTo>
                  <a:cubicBezTo>
                    <a:pt x="400" y="365"/>
                    <a:pt x="400" y="365"/>
                    <a:pt x="400" y="365"/>
                  </a:cubicBezTo>
                  <a:cubicBezTo>
                    <a:pt x="401" y="378"/>
                    <a:pt x="401" y="396"/>
                    <a:pt x="407" y="408"/>
                  </a:cubicBezTo>
                  <a:cubicBezTo>
                    <a:pt x="417" y="434"/>
                    <a:pt x="430" y="431"/>
                    <a:pt x="451" y="440"/>
                  </a:cubicBezTo>
                  <a:cubicBezTo>
                    <a:pt x="460" y="445"/>
                    <a:pt x="482" y="453"/>
                    <a:pt x="492" y="463"/>
                  </a:cubicBezTo>
                  <a:cubicBezTo>
                    <a:pt x="489" y="459"/>
                    <a:pt x="489" y="459"/>
                    <a:pt x="489" y="459"/>
                  </a:cubicBezTo>
                  <a:cubicBezTo>
                    <a:pt x="491" y="461"/>
                    <a:pt x="492" y="463"/>
                    <a:pt x="494" y="466"/>
                  </a:cubicBezTo>
                  <a:cubicBezTo>
                    <a:pt x="493" y="465"/>
                    <a:pt x="492" y="464"/>
                    <a:pt x="492" y="463"/>
                  </a:cubicBezTo>
                  <a:cubicBezTo>
                    <a:pt x="497" y="474"/>
                    <a:pt x="497" y="474"/>
                    <a:pt x="497" y="474"/>
                  </a:cubicBezTo>
                  <a:cubicBezTo>
                    <a:pt x="507" y="504"/>
                    <a:pt x="514" y="505"/>
                    <a:pt x="508" y="543"/>
                  </a:cubicBezTo>
                  <a:close/>
                  <a:moveTo>
                    <a:pt x="580" y="581"/>
                  </a:moveTo>
                  <a:cubicBezTo>
                    <a:pt x="580" y="582"/>
                    <a:pt x="580" y="582"/>
                    <a:pt x="580" y="582"/>
                  </a:cubicBezTo>
                  <a:cubicBezTo>
                    <a:pt x="575" y="578"/>
                    <a:pt x="569" y="575"/>
                    <a:pt x="562" y="571"/>
                  </a:cubicBezTo>
                  <a:cubicBezTo>
                    <a:pt x="552" y="565"/>
                    <a:pt x="541" y="559"/>
                    <a:pt x="530" y="554"/>
                  </a:cubicBezTo>
                  <a:cubicBezTo>
                    <a:pt x="528" y="541"/>
                    <a:pt x="526" y="526"/>
                    <a:pt x="523" y="514"/>
                  </a:cubicBezTo>
                  <a:cubicBezTo>
                    <a:pt x="518" y="495"/>
                    <a:pt x="513" y="473"/>
                    <a:pt x="508" y="454"/>
                  </a:cubicBezTo>
                  <a:cubicBezTo>
                    <a:pt x="501" y="426"/>
                    <a:pt x="511" y="400"/>
                    <a:pt x="507" y="369"/>
                  </a:cubicBezTo>
                  <a:cubicBezTo>
                    <a:pt x="508" y="369"/>
                    <a:pt x="508" y="369"/>
                    <a:pt x="508" y="369"/>
                  </a:cubicBezTo>
                  <a:cubicBezTo>
                    <a:pt x="525" y="357"/>
                    <a:pt x="548" y="325"/>
                    <a:pt x="564" y="312"/>
                  </a:cubicBezTo>
                  <a:cubicBezTo>
                    <a:pt x="594" y="287"/>
                    <a:pt x="624" y="286"/>
                    <a:pt x="637" y="248"/>
                  </a:cubicBezTo>
                  <a:cubicBezTo>
                    <a:pt x="640" y="249"/>
                    <a:pt x="644" y="248"/>
                    <a:pt x="649" y="247"/>
                  </a:cubicBezTo>
                  <a:cubicBezTo>
                    <a:pt x="646" y="247"/>
                    <a:pt x="644" y="247"/>
                    <a:pt x="642" y="247"/>
                  </a:cubicBezTo>
                  <a:cubicBezTo>
                    <a:pt x="651" y="247"/>
                    <a:pt x="651" y="247"/>
                    <a:pt x="651" y="247"/>
                  </a:cubicBezTo>
                  <a:cubicBezTo>
                    <a:pt x="650" y="247"/>
                    <a:pt x="649" y="247"/>
                    <a:pt x="649" y="247"/>
                  </a:cubicBezTo>
                  <a:cubicBezTo>
                    <a:pt x="662" y="249"/>
                    <a:pt x="676" y="256"/>
                    <a:pt x="690" y="247"/>
                  </a:cubicBezTo>
                  <a:cubicBezTo>
                    <a:pt x="672" y="242"/>
                    <a:pt x="672" y="242"/>
                    <a:pt x="672" y="242"/>
                  </a:cubicBezTo>
                  <a:cubicBezTo>
                    <a:pt x="684" y="240"/>
                    <a:pt x="695" y="242"/>
                    <a:pt x="706" y="243"/>
                  </a:cubicBezTo>
                  <a:cubicBezTo>
                    <a:pt x="679" y="289"/>
                    <a:pt x="722" y="340"/>
                    <a:pt x="715" y="386"/>
                  </a:cubicBezTo>
                  <a:cubicBezTo>
                    <a:pt x="713" y="390"/>
                    <a:pt x="710" y="394"/>
                    <a:pt x="707" y="397"/>
                  </a:cubicBezTo>
                  <a:cubicBezTo>
                    <a:pt x="686" y="426"/>
                    <a:pt x="660" y="429"/>
                    <a:pt x="630" y="447"/>
                  </a:cubicBezTo>
                  <a:cubicBezTo>
                    <a:pt x="587" y="473"/>
                    <a:pt x="564" y="534"/>
                    <a:pt x="580" y="581"/>
                  </a:cubicBezTo>
                  <a:close/>
                  <a:moveTo>
                    <a:pt x="764" y="440"/>
                  </a:moveTo>
                  <a:cubicBezTo>
                    <a:pt x="768" y="440"/>
                    <a:pt x="768" y="440"/>
                    <a:pt x="768" y="440"/>
                  </a:cubicBezTo>
                  <a:cubicBezTo>
                    <a:pt x="704" y="442"/>
                    <a:pt x="656" y="510"/>
                    <a:pt x="631" y="567"/>
                  </a:cubicBezTo>
                  <a:cubicBezTo>
                    <a:pt x="628" y="562"/>
                    <a:pt x="628" y="562"/>
                    <a:pt x="628" y="562"/>
                  </a:cubicBezTo>
                  <a:cubicBezTo>
                    <a:pt x="601" y="532"/>
                    <a:pt x="607" y="495"/>
                    <a:pt x="638" y="472"/>
                  </a:cubicBezTo>
                  <a:cubicBezTo>
                    <a:pt x="658" y="457"/>
                    <a:pt x="681" y="450"/>
                    <a:pt x="699" y="434"/>
                  </a:cubicBezTo>
                  <a:cubicBezTo>
                    <a:pt x="716" y="417"/>
                    <a:pt x="729" y="394"/>
                    <a:pt x="748" y="376"/>
                  </a:cubicBezTo>
                  <a:cubicBezTo>
                    <a:pt x="758" y="366"/>
                    <a:pt x="767" y="358"/>
                    <a:pt x="777" y="351"/>
                  </a:cubicBezTo>
                  <a:cubicBezTo>
                    <a:pt x="785" y="359"/>
                    <a:pt x="793" y="368"/>
                    <a:pt x="798" y="380"/>
                  </a:cubicBezTo>
                  <a:cubicBezTo>
                    <a:pt x="805" y="401"/>
                    <a:pt x="785" y="438"/>
                    <a:pt x="764" y="440"/>
                  </a:cubicBezTo>
                  <a:close/>
                  <a:moveTo>
                    <a:pt x="790" y="342"/>
                  </a:moveTo>
                  <a:cubicBezTo>
                    <a:pt x="809" y="330"/>
                    <a:pt x="828" y="321"/>
                    <a:pt x="850" y="312"/>
                  </a:cubicBezTo>
                  <a:cubicBezTo>
                    <a:pt x="847" y="335"/>
                    <a:pt x="839" y="358"/>
                    <a:pt x="821" y="363"/>
                  </a:cubicBezTo>
                  <a:cubicBezTo>
                    <a:pt x="820" y="361"/>
                    <a:pt x="819" y="360"/>
                    <a:pt x="817" y="358"/>
                  </a:cubicBezTo>
                  <a:cubicBezTo>
                    <a:pt x="809" y="351"/>
                    <a:pt x="799" y="346"/>
                    <a:pt x="790" y="342"/>
                  </a:cubicBezTo>
                  <a:close/>
                  <a:moveTo>
                    <a:pt x="1006" y="419"/>
                  </a:moveTo>
                  <a:cubicBezTo>
                    <a:pt x="978" y="410"/>
                    <a:pt x="976" y="399"/>
                    <a:pt x="946" y="415"/>
                  </a:cubicBezTo>
                  <a:cubicBezTo>
                    <a:pt x="918" y="431"/>
                    <a:pt x="913" y="434"/>
                    <a:pt x="891" y="450"/>
                  </a:cubicBezTo>
                  <a:cubicBezTo>
                    <a:pt x="860" y="475"/>
                    <a:pt x="845" y="456"/>
                    <a:pt x="812" y="449"/>
                  </a:cubicBezTo>
                  <a:cubicBezTo>
                    <a:pt x="817" y="436"/>
                    <a:pt x="824" y="419"/>
                    <a:pt x="827" y="403"/>
                  </a:cubicBezTo>
                  <a:cubicBezTo>
                    <a:pt x="839" y="386"/>
                    <a:pt x="858" y="374"/>
                    <a:pt x="861" y="351"/>
                  </a:cubicBezTo>
                  <a:cubicBezTo>
                    <a:pt x="863" y="335"/>
                    <a:pt x="861" y="322"/>
                    <a:pt x="861" y="308"/>
                  </a:cubicBezTo>
                  <a:cubicBezTo>
                    <a:pt x="862" y="308"/>
                    <a:pt x="862" y="307"/>
                    <a:pt x="863" y="307"/>
                  </a:cubicBezTo>
                  <a:cubicBezTo>
                    <a:pt x="875" y="303"/>
                    <a:pt x="888" y="296"/>
                    <a:pt x="900" y="288"/>
                  </a:cubicBezTo>
                  <a:cubicBezTo>
                    <a:pt x="929" y="283"/>
                    <a:pt x="963" y="299"/>
                    <a:pt x="993" y="300"/>
                  </a:cubicBezTo>
                  <a:cubicBezTo>
                    <a:pt x="1019" y="302"/>
                    <a:pt x="1042" y="290"/>
                    <a:pt x="1071" y="291"/>
                  </a:cubicBezTo>
                  <a:cubicBezTo>
                    <a:pt x="1092" y="295"/>
                    <a:pt x="1109" y="307"/>
                    <a:pt x="1131" y="307"/>
                  </a:cubicBezTo>
                  <a:cubicBezTo>
                    <a:pt x="1129" y="304"/>
                    <a:pt x="1129" y="304"/>
                    <a:pt x="1129" y="304"/>
                  </a:cubicBezTo>
                  <a:cubicBezTo>
                    <a:pt x="1119" y="302"/>
                    <a:pt x="1106" y="298"/>
                    <a:pt x="1094" y="294"/>
                  </a:cubicBezTo>
                  <a:cubicBezTo>
                    <a:pt x="1100" y="284"/>
                    <a:pt x="1103" y="275"/>
                    <a:pt x="1105" y="265"/>
                  </a:cubicBezTo>
                  <a:cubicBezTo>
                    <a:pt x="1120" y="266"/>
                    <a:pt x="1120" y="266"/>
                    <a:pt x="1120" y="266"/>
                  </a:cubicBezTo>
                  <a:cubicBezTo>
                    <a:pt x="1106" y="275"/>
                    <a:pt x="1129" y="261"/>
                    <a:pt x="1139" y="275"/>
                  </a:cubicBezTo>
                  <a:cubicBezTo>
                    <a:pt x="1123" y="281"/>
                    <a:pt x="1123" y="281"/>
                    <a:pt x="1123" y="281"/>
                  </a:cubicBezTo>
                  <a:cubicBezTo>
                    <a:pt x="1131" y="282"/>
                    <a:pt x="1139" y="284"/>
                    <a:pt x="1147" y="285"/>
                  </a:cubicBezTo>
                  <a:cubicBezTo>
                    <a:pt x="1146" y="285"/>
                    <a:pt x="1146" y="286"/>
                    <a:pt x="1146" y="286"/>
                  </a:cubicBezTo>
                  <a:cubicBezTo>
                    <a:pt x="1139" y="311"/>
                    <a:pt x="1121" y="332"/>
                    <a:pt x="1116" y="357"/>
                  </a:cubicBezTo>
                  <a:cubicBezTo>
                    <a:pt x="1098" y="374"/>
                    <a:pt x="1072" y="357"/>
                    <a:pt x="1054" y="376"/>
                  </a:cubicBezTo>
                  <a:cubicBezTo>
                    <a:pt x="1054" y="378"/>
                    <a:pt x="1054" y="378"/>
                    <a:pt x="1054" y="378"/>
                  </a:cubicBezTo>
                  <a:cubicBezTo>
                    <a:pt x="1038" y="397"/>
                    <a:pt x="1029" y="424"/>
                    <a:pt x="1006" y="419"/>
                  </a:cubicBezTo>
                  <a:close/>
                  <a:moveTo>
                    <a:pt x="1307" y="406"/>
                  </a:moveTo>
                  <a:cubicBezTo>
                    <a:pt x="1293" y="413"/>
                    <a:pt x="1286" y="404"/>
                    <a:pt x="1270" y="406"/>
                  </a:cubicBezTo>
                  <a:cubicBezTo>
                    <a:pt x="1259" y="408"/>
                    <a:pt x="1258" y="410"/>
                    <a:pt x="1245" y="417"/>
                  </a:cubicBezTo>
                  <a:cubicBezTo>
                    <a:pt x="1210" y="433"/>
                    <a:pt x="1160" y="442"/>
                    <a:pt x="1120" y="429"/>
                  </a:cubicBezTo>
                  <a:cubicBezTo>
                    <a:pt x="1127" y="419"/>
                    <a:pt x="1136" y="410"/>
                    <a:pt x="1144" y="401"/>
                  </a:cubicBezTo>
                  <a:cubicBezTo>
                    <a:pt x="1130" y="403"/>
                    <a:pt x="1118" y="424"/>
                    <a:pt x="1102" y="427"/>
                  </a:cubicBezTo>
                  <a:cubicBezTo>
                    <a:pt x="1093" y="429"/>
                    <a:pt x="1072" y="431"/>
                    <a:pt x="1061" y="431"/>
                  </a:cubicBezTo>
                  <a:cubicBezTo>
                    <a:pt x="1052" y="431"/>
                    <a:pt x="1041" y="425"/>
                    <a:pt x="1032" y="430"/>
                  </a:cubicBezTo>
                  <a:cubicBezTo>
                    <a:pt x="1043" y="419"/>
                    <a:pt x="1056" y="400"/>
                    <a:pt x="1065" y="390"/>
                  </a:cubicBezTo>
                  <a:cubicBezTo>
                    <a:pt x="1063" y="392"/>
                    <a:pt x="1063" y="392"/>
                    <a:pt x="1063" y="392"/>
                  </a:cubicBezTo>
                  <a:cubicBezTo>
                    <a:pt x="1081" y="373"/>
                    <a:pt x="1104" y="390"/>
                    <a:pt x="1123" y="367"/>
                  </a:cubicBezTo>
                  <a:cubicBezTo>
                    <a:pt x="1129" y="361"/>
                    <a:pt x="1133" y="352"/>
                    <a:pt x="1137" y="342"/>
                  </a:cubicBezTo>
                  <a:cubicBezTo>
                    <a:pt x="1137" y="342"/>
                    <a:pt x="1137" y="342"/>
                    <a:pt x="1137" y="342"/>
                  </a:cubicBezTo>
                  <a:cubicBezTo>
                    <a:pt x="1155" y="325"/>
                    <a:pt x="1183" y="325"/>
                    <a:pt x="1205" y="316"/>
                  </a:cubicBezTo>
                  <a:cubicBezTo>
                    <a:pt x="1217" y="316"/>
                    <a:pt x="1227" y="315"/>
                    <a:pt x="1236" y="313"/>
                  </a:cubicBezTo>
                  <a:cubicBezTo>
                    <a:pt x="1345" y="356"/>
                    <a:pt x="1345" y="356"/>
                    <a:pt x="1345" y="356"/>
                  </a:cubicBezTo>
                  <a:cubicBezTo>
                    <a:pt x="1334" y="373"/>
                    <a:pt x="1327" y="397"/>
                    <a:pt x="1307" y="406"/>
                  </a:cubicBezTo>
                  <a:close/>
                </a:path>
              </a:pathLst>
            </a:custGeom>
            <a:solidFill>
              <a:schemeClr val="accent3">
                <a:alpha val="90000"/>
              </a:schemeClr>
            </a:solidFill>
            <a:ln>
              <a:noFill/>
            </a:ln>
          </p:spPr>
          <p:txBody>
            <a:bodyPr vert="horz" wrap="square" lIns="91428" tIns="45714" rIns="91428" bIns="45714" numCol="1" anchor="t" anchorCtr="0" compatLnSpc="1">
              <a:prstTxWarp prst="textNoShape">
                <a:avLst/>
              </a:prstTxWarp>
            </a:bodyPr>
            <a:lstStyle/>
            <a:p>
              <a:endParaRPr lang="en-US"/>
            </a:p>
          </p:txBody>
        </p:sp>
        <p:sp>
          <p:nvSpPr>
            <p:cNvPr id="27" name="TextBox 171">
              <a:extLst>
                <a:ext uri="{FF2B5EF4-FFF2-40B4-BE49-F238E27FC236}">
                  <a16:creationId xmlns:a16="http://schemas.microsoft.com/office/drawing/2014/main" id="{1E29EC42-939C-A06C-9E04-A54ED0622F44}"/>
                </a:ext>
              </a:extLst>
            </p:cNvPr>
            <p:cNvSpPr txBox="1"/>
            <p:nvPr/>
          </p:nvSpPr>
          <p:spPr>
            <a:xfrm>
              <a:off x="7919520" y="4942385"/>
              <a:ext cx="3713037" cy="1169446"/>
            </a:xfrm>
            <a:prstGeom prst="rect">
              <a:avLst/>
            </a:prstGeom>
            <a:noFill/>
          </p:spPr>
          <p:txBody>
            <a:bodyPr wrap="none" rtlCol="0">
              <a:spAutoFit/>
            </a:bodyPr>
            <a:lstStyle/>
            <a:p>
              <a:r>
                <a:rPr lang="tr-TR" sz="3199" dirty="0" err="1"/>
                <a:t>Save</a:t>
              </a:r>
              <a:r>
                <a:rPr lang="tr-TR" sz="3199" dirty="0"/>
                <a:t> </a:t>
              </a:r>
              <a:r>
                <a:rPr lang="tr-TR" sz="3199" dirty="0" err="1"/>
                <a:t>Lives</a:t>
              </a:r>
              <a:endParaRPr lang="en-US" sz="3199" dirty="0"/>
            </a:p>
          </p:txBody>
        </p:sp>
      </p:grpSp>
      <p:grpSp>
        <p:nvGrpSpPr>
          <p:cNvPr id="28" name="Group 21">
            <a:extLst>
              <a:ext uri="{FF2B5EF4-FFF2-40B4-BE49-F238E27FC236}">
                <a16:creationId xmlns:a16="http://schemas.microsoft.com/office/drawing/2014/main" id="{844B0853-09E3-6E88-B947-3E8DCB276996}"/>
              </a:ext>
            </a:extLst>
          </p:cNvPr>
          <p:cNvGrpSpPr/>
          <p:nvPr/>
        </p:nvGrpSpPr>
        <p:grpSpPr>
          <a:xfrm>
            <a:off x="1259947" y="3036652"/>
            <a:ext cx="5090563" cy="1950785"/>
            <a:chOff x="1533121" y="6915151"/>
            <a:chExt cx="10182451" cy="3902078"/>
          </a:xfrm>
        </p:grpSpPr>
        <p:sp>
          <p:nvSpPr>
            <p:cNvPr id="29" name="Freeform 6">
              <a:extLst>
                <a:ext uri="{FF2B5EF4-FFF2-40B4-BE49-F238E27FC236}">
                  <a16:creationId xmlns:a16="http://schemas.microsoft.com/office/drawing/2014/main" id="{77B174A4-DA30-6A24-C0BE-D6EDB0AB2076}"/>
                </a:ext>
              </a:extLst>
            </p:cNvPr>
            <p:cNvSpPr>
              <a:spLocks noEditPoints="1"/>
            </p:cNvSpPr>
            <p:nvPr/>
          </p:nvSpPr>
          <p:spPr bwMode="auto">
            <a:xfrm>
              <a:off x="1533121" y="6915151"/>
              <a:ext cx="5886450" cy="3902078"/>
            </a:xfrm>
            <a:custGeom>
              <a:avLst/>
              <a:gdLst>
                <a:gd name="T0" fmla="*/ 757 w 784"/>
                <a:gd name="T1" fmla="*/ 170 h 519"/>
                <a:gd name="T2" fmla="*/ 721 w 784"/>
                <a:gd name="T3" fmla="*/ 129 h 519"/>
                <a:gd name="T4" fmla="*/ 669 w 784"/>
                <a:gd name="T5" fmla="*/ 102 h 519"/>
                <a:gd name="T6" fmla="*/ 643 w 784"/>
                <a:gd name="T7" fmla="*/ 86 h 519"/>
                <a:gd name="T8" fmla="*/ 626 w 784"/>
                <a:gd name="T9" fmla="*/ 78 h 519"/>
                <a:gd name="T10" fmla="*/ 601 w 784"/>
                <a:gd name="T11" fmla="*/ 65 h 519"/>
                <a:gd name="T12" fmla="*/ 556 w 784"/>
                <a:gd name="T13" fmla="*/ 54 h 519"/>
                <a:gd name="T14" fmla="*/ 530 w 784"/>
                <a:gd name="T15" fmla="*/ 45 h 519"/>
                <a:gd name="T16" fmla="*/ 484 w 784"/>
                <a:gd name="T17" fmla="*/ 18 h 519"/>
                <a:gd name="T18" fmla="*/ 455 w 784"/>
                <a:gd name="T19" fmla="*/ 14 h 519"/>
                <a:gd name="T20" fmla="*/ 378 w 784"/>
                <a:gd name="T21" fmla="*/ 5 h 519"/>
                <a:gd name="T22" fmla="*/ 320 w 784"/>
                <a:gd name="T23" fmla="*/ 6 h 519"/>
                <a:gd name="T24" fmla="*/ 239 w 784"/>
                <a:gd name="T25" fmla="*/ 14 h 519"/>
                <a:gd name="T26" fmla="*/ 191 w 784"/>
                <a:gd name="T27" fmla="*/ 31 h 519"/>
                <a:gd name="T28" fmla="*/ 119 w 784"/>
                <a:gd name="T29" fmla="*/ 53 h 519"/>
                <a:gd name="T30" fmla="*/ 67 w 784"/>
                <a:gd name="T31" fmla="*/ 91 h 519"/>
                <a:gd name="T32" fmla="*/ 55 w 784"/>
                <a:gd name="T33" fmla="*/ 122 h 519"/>
                <a:gd name="T34" fmla="*/ 30 w 784"/>
                <a:gd name="T35" fmla="*/ 147 h 519"/>
                <a:gd name="T36" fmla="*/ 7 w 784"/>
                <a:gd name="T37" fmla="*/ 177 h 519"/>
                <a:gd name="T38" fmla="*/ 28 w 784"/>
                <a:gd name="T39" fmla="*/ 185 h 519"/>
                <a:gd name="T40" fmla="*/ 134 w 784"/>
                <a:gd name="T41" fmla="*/ 283 h 519"/>
                <a:gd name="T42" fmla="*/ 360 w 784"/>
                <a:gd name="T43" fmla="*/ 414 h 519"/>
                <a:gd name="T44" fmla="*/ 656 w 784"/>
                <a:gd name="T45" fmla="*/ 238 h 519"/>
                <a:gd name="T46" fmla="*/ 765 w 784"/>
                <a:gd name="T47" fmla="*/ 203 h 519"/>
                <a:gd name="T48" fmla="*/ 670 w 784"/>
                <a:gd name="T49" fmla="*/ 169 h 519"/>
                <a:gd name="T50" fmla="*/ 628 w 784"/>
                <a:gd name="T51" fmla="*/ 162 h 519"/>
                <a:gd name="T52" fmla="*/ 601 w 784"/>
                <a:gd name="T53" fmla="*/ 144 h 519"/>
                <a:gd name="T54" fmla="*/ 506 w 784"/>
                <a:gd name="T55" fmla="*/ 130 h 519"/>
                <a:gd name="T56" fmla="*/ 470 w 784"/>
                <a:gd name="T57" fmla="*/ 159 h 519"/>
                <a:gd name="T58" fmla="*/ 449 w 784"/>
                <a:gd name="T59" fmla="*/ 167 h 519"/>
                <a:gd name="T60" fmla="*/ 436 w 784"/>
                <a:gd name="T61" fmla="*/ 128 h 519"/>
                <a:gd name="T62" fmla="*/ 420 w 784"/>
                <a:gd name="T63" fmla="*/ 179 h 519"/>
                <a:gd name="T64" fmla="*/ 401 w 784"/>
                <a:gd name="T65" fmla="*/ 132 h 519"/>
                <a:gd name="T66" fmla="*/ 339 w 784"/>
                <a:gd name="T67" fmla="*/ 132 h 519"/>
                <a:gd name="T68" fmla="*/ 264 w 784"/>
                <a:gd name="T69" fmla="*/ 131 h 519"/>
                <a:gd name="T70" fmla="*/ 324 w 784"/>
                <a:gd name="T71" fmla="*/ 133 h 519"/>
                <a:gd name="T72" fmla="*/ 119 w 784"/>
                <a:gd name="T73" fmla="*/ 162 h 519"/>
                <a:gd name="T74" fmla="*/ 143 w 784"/>
                <a:gd name="T75" fmla="*/ 141 h 519"/>
                <a:gd name="T76" fmla="*/ 93 w 784"/>
                <a:gd name="T77" fmla="*/ 170 h 519"/>
                <a:gd name="T78" fmla="*/ 49 w 784"/>
                <a:gd name="T79" fmla="*/ 186 h 519"/>
                <a:gd name="T80" fmla="*/ 37 w 784"/>
                <a:gd name="T81" fmla="*/ 188 h 519"/>
                <a:gd name="T82" fmla="*/ 130 w 784"/>
                <a:gd name="T83" fmla="*/ 243 h 519"/>
                <a:gd name="T84" fmla="*/ 148 w 784"/>
                <a:gd name="T85" fmla="*/ 174 h 519"/>
                <a:gd name="T86" fmla="*/ 244 w 784"/>
                <a:gd name="T87" fmla="*/ 286 h 519"/>
                <a:gd name="T88" fmla="*/ 198 w 784"/>
                <a:gd name="T89" fmla="*/ 264 h 519"/>
                <a:gd name="T90" fmla="*/ 215 w 784"/>
                <a:gd name="T91" fmla="*/ 263 h 519"/>
                <a:gd name="T92" fmla="*/ 264 w 784"/>
                <a:gd name="T93" fmla="*/ 243 h 519"/>
                <a:gd name="T94" fmla="*/ 270 w 784"/>
                <a:gd name="T95" fmla="*/ 254 h 519"/>
                <a:gd name="T96" fmla="*/ 277 w 784"/>
                <a:gd name="T97" fmla="*/ 248 h 519"/>
                <a:gd name="T98" fmla="*/ 377 w 784"/>
                <a:gd name="T99" fmla="*/ 135 h 519"/>
                <a:gd name="T100" fmla="*/ 345 w 784"/>
                <a:gd name="T101" fmla="*/ 309 h 519"/>
                <a:gd name="T102" fmla="*/ 464 w 784"/>
                <a:gd name="T103" fmla="*/ 170 h 519"/>
                <a:gd name="T104" fmla="*/ 470 w 784"/>
                <a:gd name="T105" fmla="*/ 192 h 519"/>
                <a:gd name="T106" fmla="*/ 603 w 784"/>
                <a:gd name="T107" fmla="*/ 144 h 519"/>
                <a:gd name="T108" fmla="*/ 549 w 784"/>
                <a:gd name="T109" fmla="*/ 228 h 519"/>
                <a:gd name="T110" fmla="*/ 581 w 784"/>
                <a:gd name="T111" fmla="*/ 21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4" h="519">
                  <a:moveTo>
                    <a:pt x="784" y="190"/>
                  </a:moveTo>
                  <a:cubicBezTo>
                    <a:pt x="778" y="192"/>
                    <a:pt x="778" y="192"/>
                    <a:pt x="778" y="192"/>
                  </a:cubicBezTo>
                  <a:cubicBezTo>
                    <a:pt x="777" y="193"/>
                    <a:pt x="776" y="194"/>
                    <a:pt x="774" y="194"/>
                  </a:cubicBezTo>
                  <a:cubicBezTo>
                    <a:pt x="778" y="192"/>
                    <a:pt x="778" y="192"/>
                    <a:pt x="778" y="192"/>
                  </a:cubicBezTo>
                  <a:cubicBezTo>
                    <a:pt x="779" y="190"/>
                    <a:pt x="778" y="186"/>
                    <a:pt x="777" y="181"/>
                  </a:cubicBezTo>
                  <a:cubicBezTo>
                    <a:pt x="770" y="183"/>
                    <a:pt x="770" y="183"/>
                    <a:pt x="770" y="183"/>
                  </a:cubicBezTo>
                  <a:cubicBezTo>
                    <a:pt x="772" y="177"/>
                    <a:pt x="763" y="170"/>
                    <a:pt x="758" y="170"/>
                  </a:cubicBezTo>
                  <a:cubicBezTo>
                    <a:pt x="757" y="171"/>
                    <a:pt x="757" y="172"/>
                    <a:pt x="756" y="172"/>
                  </a:cubicBezTo>
                  <a:cubicBezTo>
                    <a:pt x="757" y="170"/>
                    <a:pt x="757" y="170"/>
                    <a:pt x="757" y="170"/>
                  </a:cubicBezTo>
                  <a:cubicBezTo>
                    <a:pt x="757" y="170"/>
                    <a:pt x="757" y="170"/>
                    <a:pt x="758" y="170"/>
                  </a:cubicBezTo>
                  <a:cubicBezTo>
                    <a:pt x="759" y="167"/>
                    <a:pt x="758" y="164"/>
                    <a:pt x="756" y="161"/>
                  </a:cubicBezTo>
                  <a:cubicBezTo>
                    <a:pt x="755" y="161"/>
                    <a:pt x="755" y="161"/>
                    <a:pt x="755" y="161"/>
                  </a:cubicBezTo>
                  <a:cubicBezTo>
                    <a:pt x="752" y="157"/>
                    <a:pt x="749" y="153"/>
                    <a:pt x="746" y="150"/>
                  </a:cubicBezTo>
                  <a:cubicBezTo>
                    <a:pt x="746" y="149"/>
                    <a:pt x="746" y="149"/>
                    <a:pt x="746" y="149"/>
                  </a:cubicBezTo>
                  <a:cubicBezTo>
                    <a:pt x="743" y="144"/>
                    <a:pt x="739" y="141"/>
                    <a:pt x="734" y="141"/>
                  </a:cubicBezTo>
                  <a:cubicBezTo>
                    <a:pt x="735" y="140"/>
                    <a:pt x="735" y="140"/>
                    <a:pt x="735" y="140"/>
                  </a:cubicBezTo>
                  <a:cubicBezTo>
                    <a:pt x="732" y="134"/>
                    <a:pt x="726" y="130"/>
                    <a:pt x="719" y="129"/>
                  </a:cubicBezTo>
                  <a:cubicBezTo>
                    <a:pt x="721" y="129"/>
                    <a:pt x="721" y="129"/>
                    <a:pt x="721" y="129"/>
                  </a:cubicBezTo>
                  <a:cubicBezTo>
                    <a:pt x="715" y="127"/>
                    <a:pt x="709" y="123"/>
                    <a:pt x="704" y="120"/>
                  </a:cubicBezTo>
                  <a:cubicBezTo>
                    <a:pt x="706" y="119"/>
                    <a:pt x="707" y="116"/>
                    <a:pt x="708" y="115"/>
                  </a:cubicBezTo>
                  <a:cubicBezTo>
                    <a:pt x="705" y="115"/>
                    <a:pt x="702" y="113"/>
                    <a:pt x="699" y="114"/>
                  </a:cubicBezTo>
                  <a:cubicBezTo>
                    <a:pt x="695" y="118"/>
                    <a:pt x="695" y="118"/>
                    <a:pt x="695" y="118"/>
                  </a:cubicBezTo>
                  <a:cubicBezTo>
                    <a:pt x="696" y="109"/>
                    <a:pt x="688" y="104"/>
                    <a:pt x="679" y="109"/>
                  </a:cubicBezTo>
                  <a:cubicBezTo>
                    <a:pt x="682" y="107"/>
                    <a:pt x="682" y="107"/>
                    <a:pt x="682" y="107"/>
                  </a:cubicBezTo>
                  <a:cubicBezTo>
                    <a:pt x="681" y="103"/>
                    <a:pt x="678" y="101"/>
                    <a:pt x="674" y="101"/>
                  </a:cubicBezTo>
                  <a:cubicBezTo>
                    <a:pt x="673" y="101"/>
                    <a:pt x="672" y="102"/>
                    <a:pt x="671" y="103"/>
                  </a:cubicBezTo>
                  <a:cubicBezTo>
                    <a:pt x="669" y="102"/>
                    <a:pt x="669" y="102"/>
                    <a:pt x="669" y="102"/>
                  </a:cubicBezTo>
                  <a:cubicBezTo>
                    <a:pt x="671" y="101"/>
                    <a:pt x="672" y="101"/>
                    <a:pt x="674" y="101"/>
                  </a:cubicBezTo>
                  <a:cubicBezTo>
                    <a:pt x="679" y="96"/>
                    <a:pt x="670" y="91"/>
                    <a:pt x="663" y="92"/>
                  </a:cubicBezTo>
                  <a:cubicBezTo>
                    <a:pt x="664" y="97"/>
                    <a:pt x="664" y="97"/>
                    <a:pt x="664" y="97"/>
                  </a:cubicBezTo>
                  <a:cubicBezTo>
                    <a:pt x="662" y="93"/>
                    <a:pt x="650" y="90"/>
                    <a:pt x="650" y="90"/>
                  </a:cubicBezTo>
                  <a:cubicBezTo>
                    <a:pt x="648" y="91"/>
                    <a:pt x="648" y="91"/>
                    <a:pt x="648" y="91"/>
                  </a:cubicBezTo>
                  <a:cubicBezTo>
                    <a:pt x="648" y="89"/>
                    <a:pt x="648" y="86"/>
                    <a:pt x="648" y="85"/>
                  </a:cubicBezTo>
                  <a:cubicBezTo>
                    <a:pt x="646" y="83"/>
                    <a:pt x="645" y="84"/>
                    <a:pt x="644" y="85"/>
                  </a:cubicBezTo>
                  <a:cubicBezTo>
                    <a:pt x="644" y="86"/>
                    <a:pt x="644" y="86"/>
                    <a:pt x="645" y="87"/>
                  </a:cubicBezTo>
                  <a:cubicBezTo>
                    <a:pt x="643" y="86"/>
                    <a:pt x="643" y="86"/>
                    <a:pt x="643" y="86"/>
                  </a:cubicBezTo>
                  <a:cubicBezTo>
                    <a:pt x="643" y="85"/>
                    <a:pt x="643" y="85"/>
                    <a:pt x="644" y="85"/>
                  </a:cubicBezTo>
                  <a:cubicBezTo>
                    <a:pt x="643" y="82"/>
                    <a:pt x="640" y="82"/>
                    <a:pt x="637" y="83"/>
                  </a:cubicBezTo>
                  <a:cubicBezTo>
                    <a:pt x="637" y="83"/>
                    <a:pt x="637" y="83"/>
                    <a:pt x="637" y="84"/>
                  </a:cubicBezTo>
                  <a:cubicBezTo>
                    <a:pt x="635" y="84"/>
                    <a:pt x="635" y="84"/>
                    <a:pt x="635" y="84"/>
                  </a:cubicBezTo>
                  <a:cubicBezTo>
                    <a:pt x="636" y="83"/>
                    <a:pt x="636" y="83"/>
                    <a:pt x="637" y="83"/>
                  </a:cubicBezTo>
                  <a:cubicBezTo>
                    <a:pt x="636" y="76"/>
                    <a:pt x="631" y="75"/>
                    <a:pt x="626" y="78"/>
                  </a:cubicBezTo>
                  <a:cubicBezTo>
                    <a:pt x="626" y="79"/>
                    <a:pt x="626" y="80"/>
                    <a:pt x="626" y="81"/>
                  </a:cubicBezTo>
                  <a:cubicBezTo>
                    <a:pt x="624" y="79"/>
                    <a:pt x="624" y="79"/>
                    <a:pt x="624" y="79"/>
                  </a:cubicBezTo>
                  <a:cubicBezTo>
                    <a:pt x="625" y="78"/>
                    <a:pt x="625" y="78"/>
                    <a:pt x="626" y="78"/>
                  </a:cubicBezTo>
                  <a:cubicBezTo>
                    <a:pt x="625" y="76"/>
                    <a:pt x="624" y="73"/>
                    <a:pt x="623" y="72"/>
                  </a:cubicBezTo>
                  <a:cubicBezTo>
                    <a:pt x="622" y="72"/>
                    <a:pt x="621" y="72"/>
                    <a:pt x="619" y="73"/>
                  </a:cubicBezTo>
                  <a:cubicBezTo>
                    <a:pt x="618" y="74"/>
                    <a:pt x="618" y="74"/>
                    <a:pt x="618" y="74"/>
                  </a:cubicBezTo>
                  <a:cubicBezTo>
                    <a:pt x="616" y="71"/>
                    <a:pt x="613" y="69"/>
                    <a:pt x="610" y="68"/>
                  </a:cubicBezTo>
                  <a:cubicBezTo>
                    <a:pt x="612" y="68"/>
                    <a:pt x="612" y="68"/>
                    <a:pt x="612" y="68"/>
                  </a:cubicBezTo>
                  <a:cubicBezTo>
                    <a:pt x="608" y="65"/>
                    <a:pt x="602" y="65"/>
                    <a:pt x="599" y="69"/>
                  </a:cubicBezTo>
                  <a:cubicBezTo>
                    <a:pt x="597" y="71"/>
                    <a:pt x="597" y="71"/>
                    <a:pt x="597" y="71"/>
                  </a:cubicBezTo>
                  <a:cubicBezTo>
                    <a:pt x="598" y="70"/>
                    <a:pt x="598" y="70"/>
                    <a:pt x="599" y="69"/>
                  </a:cubicBezTo>
                  <a:cubicBezTo>
                    <a:pt x="601" y="65"/>
                    <a:pt x="601" y="65"/>
                    <a:pt x="601" y="65"/>
                  </a:cubicBezTo>
                  <a:cubicBezTo>
                    <a:pt x="595" y="63"/>
                    <a:pt x="591" y="61"/>
                    <a:pt x="585" y="60"/>
                  </a:cubicBezTo>
                  <a:cubicBezTo>
                    <a:pt x="586" y="61"/>
                    <a:pt x="586" y="61"/>
                    <a:pt x="586" y="61"/>
                  </a:cubicBezTo>
                  <a:cubicBezTo>
                    <a:pt x="585" y="61"/>
                    <a:pt x="584" y="61"/>
                    <a:pt x="583" y="60"/>
                  </a:cubicBezTo>
                  <a:cubicBezTo>
                    <a:pt x="583" y="60"/>
                    <a:pt x="583" y="60"/>
                    <a:pt x="583" y="60"/>
                  </a:cubicBezTo>
                  <a:cubicBezTo>
                    <a:pt x="582" y="59"/>
                    <a:pt x="582" y="59"/>
                    <a:pt x="582" y="59"/>
                  </a:cubicBezTo>
                  <a:cubicBezTo>
                    <a:pt x="582" y="60"/>
                    <a:pt x="582" y="60"/>
                    <a:pt x="583" y="60"/>
                  </a:cubicBezTo>
                  <a:cubicBezTo>
                    <a:pt x="581" y="56"/>
                    <a:pt x="578" y="55"/>
                    <a:pt x="573" y="53"/>
                  </a:cubicBezTo>
                  <a:cubicBezTo>
                    <a:pt x="573" y="52"/>
                    <a:pt x="573" y="52"/>
                    <a:pt x="573" y="52"/>
                  </a:cubicBezTo>
                  <a:cubicBezTo>
                    <a:pt x="567" y="50"/>
                    <a:pt x="561" y="51"/>
                    <a:pt x="556" y="54"/>
                  </a:cubicBezTo>
                  <a:cubicBezTo>
                    <a:pt x="559" y="52"/>
                    <a:pt x="559" y="52"/>
                    <a:pt x="559" y="52"/>
                  </a:cubicBezTo>
                  <a:cubicBezTo>
                    <a:pt x="556" y="49"/>
                    <a:pt x="552" y="47"/>
                    <a:pt x="548" y="48"/>
                  </a:cubicBezTo>
                  <a:cubicBezTo>
                    <a:pt x="548" y="48"/>
                    <a:pt x="548" y="49"/>
                    <a:pt x="548" y="49"/>
                  </a:cubicBezTo>
                  <a:cubicBezTo>
                    <a:pt x="545" y="49"/>
                    <a:pt x="545" y="49"/>
                    <a:pt x="545" y="49"/>
                  </a:cubicBezTo>
                  <a:cubicBezTo>
                    <a:pt x="546" y="49"/>
                    <a:pt x="547" y="48"/>
                    <a:pt x="548" y="48"/>
                  </a:cubicBezTo>
                  <a:cubicBezTo>
                    <a:pt x="543" y="43"/>
                    <a:pt x="536" y="41"/>
                    <a:pt x="530" y="45"/>
                  </a:cubicBezTo>
                  <a:cubicBezTo>
                    <a:pt x="531" y="46"/>
                    <a:pt x="531" y="47"/>
                    <a:pt x="532" y="48"/>
                  </a:cubicBezTo>
                  <a:cubicBezTo>
                    <a:pt x="528" y="46"/>
                    <a:pt x="528" y="46"/>
                    <a:pt x="528" y="46"/>
                  </a:cubicBezTo>
                  <a:cubicBezTo>
                    <a:pt x="528" y="45"/>
                    <a:pt x="529" y="45"/>
                    <a:pt x="530" y="45"/>
                  </a:cubicBezTo>
                  <a:cubicBezTo>
                    <a:pt x="528" y="43"/>
                    <a:pt x="524" y="42"/>
                    <a:pt x="521" y="43"/>
                  </a:cubicBezTo>
                  <a:cubicBezTo>
                    <a:pt x="523" y="46"/>
                    <a:pt x="523" y="46"/>
                    <a:pt x="523" y="46"/>
                  </a:cubicBezTo>
                  <a:cubicBezTo>
                    <a:pt x="521" y="44"/>
                    <a:pt x="518" y="42"/>
                    <a:pt x="515" y="43"/>
                  </a:cubicBezTo>
                  <a:cubicBezTo>
                    <a:pt x="504" y="47"/>
                    <a:pt x="504" y="47"/>
                    <a:pt x="504" y="47"/>
                  </a:cubicBezTo>
                  <a:cubicBezTo>
                    <a:pt x="509" y="41"/>
                    <a:pt x="507" y="34"/>
                    <a:pt x="499" y="35"/>
                  </a:cubicBezTo>
                  <a:cubicBezTo>
                    <a:pt x="502" y="32"/>
                    <a:pt x="502" y="32"/>
                    <a:pt x="502" y="32"/>
                  </a:cubicBezTo>
                  <a:cubicBezTo>
                    <a:pt x="499" y="28"/>
                    <a:pt x="495" y="24"/>
                    <a:pt x="495" y="26"/>
                  </a:cubicBezTo>
                  <a:cubicBezTo>
                    <a:pt x="492" y="25"/>
                    <a:pt x="492" y="25"/>
                    <a:pt x="492" y="25"/>
                  </a:cubicBezTo>
                  <a:cubicBezTo>
                    <a:pt x="491" y="19"/>
                    <a:pt x="484" y="12"/>
                    <a:pt x="484" y="18"/>
                  </a:cubicBezTo>
                  <a:cubicBezTo>
                    <a:pt x="483" y="15"/>
                    <a:pt x="483" y="15"/>
                    <a:pt x="483" y="15"/>
                  </a:cubicBezTo>
                  <a:cubicBezTo>
                    <a:pt x="482" y="15"/>
                    <a:pt x="480" y="15"/>
                    <a:pt x="478" y="16"/>
                  </a:cubicBezTo>
                  <a:cubicBezTo>
                    <a:pt x="479" y="18"/>
                    <a:pt x="479" y="18"/>
                    <a:pt x="479" y="18"/>
                  </a:cubicBezTo>
                  <a:cubicBezTo>
                    <a:pt x="477" y="14"/>
                    <a:pt x="473" y="13"/>
                    <a:pt x="468" y="15"/>
                  </a:cubicBezTo>
                  <a:cubicBezTo>
                    <a:pt x="466" y="14"/>
                    <a:pt x="466" y="14"/>
                    <a:pt x="466" y="14"/>
                  </a:cubicBezTo>
                  <a:cubicBezTo>
                    <a:pt x="463" y="15"/>
                    <a:pt x="459" y="14"/>
                    <a:pt x="456" y="14"/>
                  </a:cubicBezTo>
                  <a:cubicBezTo>
                    <a:pt x="456" y="14"/>
                    <a:pt x="456" y="15"/>
                    <a:pt x="457" y="15"/>
                  </a:cubicBezTo>
                  <a:cubicBezTo>
                    <a:pt x="456" y="15"/>
                    <a:pt x="456" y="15"/>
                    <a:pt x="456" y="15"/>
                  </a:cubicBezTo>
                  <a:cubicBezTo>
                    <a:pt x="455" y="14"/>
                    <a:pt x="455" y="14"/>
                    <a:pt x="455" y="14"/>
                  </a:cubicBezTo>
                  <a:cubicBezTo>
                    <a:pt x="455" y="14"/>
                    <a:pt x="455" y="14"/>
                    <a:pt x="456" y="14"/>
                  </a:cubicBezTo>
                  <a:cubicBezTo>
                    <a:pt x="452" y="10"/>
                    <a:pt x="446" y="8"/>
                    <a:pt x="439" y="10"/>
                  </a:cubicBezTo>
                  <a:cubicBezTo>
                    <a:pt x="441" y="13"/>
                    <a:pt x="441" y="13"/>
                    <a:pt x="441" y="13"/>
                  </a:cubicBezTo>
                  <a:cubicBezTo>
                    <a:pt x="436" y="9"/>
                    <a:pt x="429" y="8"/>
                    <a:pt x="422" y="10"/>
                  </a:cubicBezTo>
                  <a:cubicBezTo>
                    <a:pt x="426" y="8"/>
                    <a:pt x="426" y="8"/>
                    <a:pt x="426" y="8"/>
                  </a:cubicBezTo>
                  <a:cubicBezTo>
                    <a:pt x="423" y="5"/>
                    <a:pt x="417" y="5"/>
                    <a:pt x="412" y="6"/>
                  </a:cubicBezTo>
                  <a:cubicBezTo>
                    <a:pt x="416" y="9"/>
                    <a:pt x="416" y="9"/>
                    <a:pt x="416" y="9"/>
                  </a:cubicBezTo>
                  <a:cubicBezTo>
                    <a:pt x="410" y="5"/>
                    <a:pt x="403" y="5"/>
                    <a:pt x="396" y="6"/>
                  </a:cubicBezTo>
                  <a:cubicBezTo>
                    <a:pt x="391" y="2"/>
                    <a:pt x="384" y="2"/>
                    <a:pt x="378" y="5"/>
                  </a:cubicBezTo>
                  <a:cubicBezTo>
                    <a:pt x="379" y="4"/>
                    <a:pt x="379" y="4"/>
                    <a:pt x="379" y="4"/>
                  </a:cubicBezTo>
                  <a:cubicBezTo>
                    <a:pt x="374" y="2"/>
                    <a:pt x="367" y="0"/>
                    <a:pt x="363" y="3"/>
                  </a:cubicBezTo>
                  <a:cubicBezTo>
                    <a:pt x="364" y="3"/>
                    <a:pt x="366" y="3"/>
                    <a:pt x="367" y="4"/>
                  </a:cubicBezTo>
                  <a:cubicBezTo>
                    <a:pt x="359" y="6"/>
                    <a:pt x="359" y="6"/>
                    <a:pt x="359" y="6"/>
                  </a:cubicBezTo>
                  <a:cubicBezTo>
                    <a:pt x="360" y="5"/>
                    <a:pt x="361" y="3"/>
                    <a:pt x="363" y="3"/>
                  </a:cubicBezTo>
                  <a:cubicBezTo>
                    <a:pt x="358" y="2"/>
                    <a:pt x="352" y="3"/>
                    <a:pt x="347" y="3"/>
                  </a:cubicBezTo>
                  <a:cubicBezTo>
                    <a:pt x="341" y="6"/>
                    <a:pt x="341" y="6"/>
                    <a:pt x="341" y="6"/>
                  </a:cubicBezTo>
                  <a:cubicBezTo>
                    <a:pt x="334" y="4"/>
                    <a:pt x="327" y="4"/>
                    <a:pt x="320" y="6"/>
                  </a:cubicBezTo>
                  <a:cubicBezTo>
                    <a:pt x="320" y="6"/>
                    <a:pt x="320" y="6"/>
                    <a:pt x="320" y="6"/>
                  </a:cubicBezTo>
                  <a:cubicBezTo>
                    <a:pt x="321" y="6"/>
                    <a:pt x="323" y="7"/>
                    <a:pt x="324" y="7"/>
                  </a:cubicBezTo>
                  <a:cubicBezTo>
                    <a:pt x="320" y="6"/>
                    <a:pt x="320" y="6"/>
                    <a:pt x="320" y="6"/>
                  </a:cubicBezTo>
                  <a:cubicBezTo>
                    <a:pt x="317" y="7"/>
                    <a:pt x="314" y="8"/>
                    <a:pt x="313" y="11"/>
                  </a:cubicBezTo>
                  <a:cubicBezTo>
                    <a:pt x="311" y="13"/>
                    <a:pt x="311" y="13"/>
                    <a:pt x="311" y="13"/>
                  </a:cubicBezTo>
                  <a:cubicBezTo>
                    <a:pt x="309" y="12"/>
                    <a:pt x="307" y="10"/>
                    <a:pt x="305" y="8"/>
                  </a:cubicBezTo>
                  <a:cubicBezTo>
                    <a:pt x="300" y="7"/>
                    <a:pt x="300" y="7"/>
                    <a:pt x="300" y="7"/>
                  </a:cubicBezTo>
                  <a:cubicBezTo>
                    <a:pt x="292" y="12"/>
                    <a:pt x="279" y="6"/>
                    <a:pt x="269" y="8"/>
                  </a:cubicBezTo>
                  <a:cubicBezTo>
                    <a:pt x="259" y="9"/>
                    <a:pt x="259" y="9"/>
                    <a:pt x="259" y="9"/>
                  </a:cubicBezTo>
                  <a:cubicBezTo>
                    <a:pt x="252" y="7"/>
                    <a:pt x="245" y="12"/>
                    <a:pt x="239" y="14"/>
                  </a:cubicBezTo>
                  <a:cubicBezTo>
                    <a:pt x="238" y="18"/>
                    <a:pt x="238" y="18"/>
                    <a:pt x="238" y="18"/>
                  </a:cubicBezTo>
                  <a:cubicBezTo>
                    <a:pt x="236" y="18"/>
                    <a:pt x="233" y="18"/>
                    <a:pt x="230" y="18"/>
                  </a:cubicBezTo>
                  <a:cubicBezTo>
                    <a:pt x="223" y="19"/>
                    <a:pt x="223" y="19"/>
                    <a:pt x="223" y="19"/>
                  </a:cubicBezTo>
                  <a:cubicBezTo>
                    <a:pt x="221" y="19"/>
                    <a:pt x="219" y="18"/>
                    <a:pt x="217" y="16"/>
                  </a:cubicBezTo>
                  <a:cubicBezTo>
                    <a:pt x="215" y="16"/>
                    <a:pt x="215" y="16"/>
                    <a:pt x="215" y="16"/>
                  </a:cubicBezTo>
                  <a:cubicBezTo>
                    <a:pt x="210" y="17"/>
                    <a:pt x="205" y="19"/>
                    <a:pt x="200" y="21"/>
                  </a:cubicBezTo>
                  <a:cubicBezTo>
                    <a:pt x="200" y="20"/>
                    <a:pt x="200" y="20"/>
                    <a:pt x="200" y="20"/>
                  </a:cubicBezTo>
                  <a:cubicBezTo>
                    <a:pt x="194" y="20"/>
                    <a:pt x="190" y="23"/>
                    <a:pt x="189" y="27"/>
                  </a:cubicBezTo>
                  <a:cubicBezTo>
                    <a:pt x="191" y="31"/>
                    <a:pt x="191" y="31"/>
                    <a:pt x="191" y="31"/>
                  </a:cubicBezTo>
                  <a:cubicBezTo>
                    <a:pt x="186" y="27"/>
                    <a:pt x="179" y="28"/>
                    <a:pt x="173" y="30"/>
                  </a:cubicBezTo>
                  <a:cubicBezTo>
                    <a:pt x="173" y="29"/>
                    <a:pt x="173" y="29"/>
                    <a:pt x="173" y="29"/>
                  </a:cubicBezTo>
                  <a:cubicBezTo>
                    <a:pt x="169" y="32"/>
                    <a:pt x="164" y="34"/>
                    <a:pt x="160" y="35"/>
                  </a:cubicBezTo>
                  <a:cubicBezTo>
                    <a:pt x="156" y="36"/>
                    <a:pt x="156" y="36"/>
                    <a:pt x="156" y="36"/>
                  </a:cubicBezTo>
                  <a:cubicBezTo>
                    <a:pt x="149" y="39"/>
                    <a:pt x="142" y="41"/>
                    <a:pt x="137" y="45"/>
                  </a:cubicBezTo>
                  <a:cubicBezTo>
                    <a:pt x="138" y="46"/>
                    <a:pt x="139" y="48"/>
                    <a:pt x="138" y="50"/>
                  </a:cubicBezTo>
                  <a:cubicBezTo>
                    <a:pt x="136" y="46"/>
                    <a:pt x="136" y="46"/>
                    <a:pt x="136" y="46"/>
                  </a:cubicBezTo>
                  <a:cubicBezTo>
                    <a:pt x="137" y="46"/>
                    <a:pt x="137" y="45"/>
                    <a:pt x="137" y="45"/>
                  </a:cubicBezTo>
                  <a:cubicBezTo>
                    <a:pt x="133" y="41"/>
                    <a:pt x="122" y="48"/>
                    <a:pt x="119" y="53"/>
                  </a:cubicBezTo>
                  <a:cubicBezTo>
                    <a:pt x="120" y="53"/>
                    <a:pt x="120" y="53"/>
                    <a:pt x="120" y="53"/>
                  </a:cubicBezTo>
                  <a:cubicBezTo>
                    <a:pt x="119" y="54"/>
                    <a:pt x="118" y="55"/>
                    <a:pt x="117" y="56"/>
                  </a:cubicBezTo>
                  <a:cubicBezTo>
                    <a:pt x="107" y="59"/>
                    <a:pt x="107" y="59"/>
                    <a:pt x="107" y="59"/>
                  </a:cubicBezTo>
                  <a:cubicBezTo>
                    <a:pt x="97" y="61"/>
                    <a:pt x="101" y="77"/>
                    <a:pt x="88" y="82"/>
                  </a:cubicBezTo>
                  <a:cubicBezTo>
                    <a:pt x="80" y="83"/>
                    <a:pt x="80" y="83"/>
                    <a:pt x="80" y="83"/>
                  </a:cubicBezTo>
                  <a:cubicBezTo>
                    <a:pt x="80" y="84"/>
                    <a:pt x="80" y="84"/>
                    <a:pt x="80" y="84"/>
                  </a:cubicBezTo>
                  <a:cubicBezTo>
                    <a:pt x="77" y="83"/>
                    <a:pt x="77" y="83"/>
                    <a:pt x="77" y="83"/>
                  </a:cubicBezTo>
                  <a:cubicBezTo>
                    <a:pt x="73" y="84"/>
                    <a:pt x="69" y="86"/>
                    <a:pt x="67" y="90"/>
                  </a:cubicBezTo>
                  <a:cubicBezTo>
                    <a:pt x="67" y="91"/>
                    <a:pt x="67" y="91"/>
                    <a:pt x="67" y="91"/>
                  </a:cubicBezTo>
                  <a:cubicBezTo>
                    <a:pt x="66" y="100"/>
                    <a:pt x="80" y="99"/>
                    <a:pt x="84" y="103"/>
                  </a:cubicBezTo>
                  <a:cubicBezTo>
                    <a:pt x="79" y="101"/>
                    <a:pt x="79" y="101"/>
                    <a:pt x="79" y="101"/>
                  </a:cubicBezTo>
                  <a:cubicBezTo>
                    <a:pt x="79" y="105"/>
                    <a:pt x="76" y="108"/>
                    <a:pt x="78" y="113"/>
                  </a:cubicBezTo>
                  <a:cubicBezTo>
                    <a:pt x="75" y="112"/>
                    <a:pt x="72" y="114"/>
                    <a:pt x="71" y="114"/>
                  </a:cubicBezTo>
                  <a:cubicBezTo>
                    <a:pt x="71" y="118"/>
                    <a:pt x="71" y="118"/>
                    <a:pt x="71" y="118"/>
                  </a:cubicBezTo>
                  <a:cubicBezTo>
                    <a:pt x="67" y="114"/>
                    <a:pt x="63" y="115"/>
                    <a:pt x="59" y="119"/>
                  </a:cubicBezTo>
                  <a:cubicBezTo>
                    <a:pt x="61" y="120"/>
                    <a:pt x="61" y="120"/>
                    <a:pt x="61" y="120"/>
                  </a:cubicBezTo>
                  <a:cubicBezTo>
                    <a:pt x="59" y="120"/>
                    <a:pt x="58" y="121"/>
                    <a:pt x="56" y="122"/>
                  </a:cubicBezTo>
                  <a:cubicBezTo>
                    <a:pt x="55" y="122"/>
                    <a:pt x="55" y="122"/>
                    <a:pt x="55" y="122"/>
                  </a:cubicBezTo>
                  <a:cubicBezTo>
                    <a:pt x="52" y="124"/>
                    <a:pt x="48" y="126"/>
                    <a:pt x="48" y="129"/>
                  </a:cubicBezTo>
                  <a:cubicBezTo>
                    <a:pt x="48" y="129"/>
                    <a:pt x="48" y="129"/>
                    <a:pt x="49" y="129"/>
                  </a:cubicBezTo>
                  <a:cubicBezTo>
                    <a:pt x="48" y="131"/>
                    <a:pt x="48" y="131"/>
                    <a:pt x="48" y="131"/>
                  </a:cubicBezTo>
                  <a:cubicBezTo>
                    <a:pt x="47" y="130"/>
                    <a:pt x="47" y="130"/>
                    <a:pt x="48" y="129"/>
                  </a:cubicBezTo>
                  <a:cubicBezTo>
                    <a:pt x="43" y="129"/>
                    <a:pt x="40" y="132"/>
                    <a:pt x="42" y="138"/>
                  </a:cubicBezTo>
                  <a:cubicBezTo>
                    <a:pt x="36" y="140"/>
                    <a:pt x="36" y="140"/>
                    <a:pt x="36" y="140"/>
                  </a:cubicBezTo>
                  <a:cubicBezTo>
                    <a:pt x="36" y="141"/>
                    <a:pt x="33" y="142"/>
                    <a:pt x="35" y="146"/>
                  </a:cubicBezTo>
                  <a:cubicBezTo>
                    <a:pt x="31" y="145"/>
                    <a:pt x="30" y="150"/>
                    <a:pt x="29" y="151"/>
                  </a:cubicBezTo>
                  <a:cubicBezTo>
                    <a:pt x="30" y="147"/>
                    <a:pt x="30" y="147"/>
                    <a:pt x="30" y="147"/>
                  </a:cubicBezTo>
                  <a:cubicBezTo>
                    <a:pt x="28" y="152"/>
                    <a:pt x="25" y="155"/>
                    <a:pt x="21" y="156"/>
                  </a:cubicBezTo>
                  <a:cubicBezTo>
                    <a:pt x="18" y="157"/>
                    <a:pt x="18" y="157"/>
                    <a:pt x="18" y="157"/>
                  </a:cubicBezTo>
                  <a:cubicBezTo>
                    <a:pt x="16" y="159"/>
                    <a:pt x="12" y="160"/>
                    <a:pt x="8" y="161"/>
                  </a:cubicBezTo>
                  <a:cubicBezTo>
                    <a:pt x="10" y="163"/>
                    <a:pt x="10" y="163"/>
                    <a:pt x="10" y="163"/>
                  </a:cubicBezTo>
                  <a:cubicBezTo>
                    <a:pt x="9" y="162"/>
                    <a:pt x="6" y="163"/>
                    <a:pt x="4" y="167"/>
                  </a:cubicBezTo>
                  <a:cubicBezTo>
                    <a:pt x="2" y="163"/>
                    <a:pt x="2" y="163"/>
                    <a:pt x="2" y="163"/>
                  </a:cubicBezTo>
                  <a:cubicBezTo>
                    <a:pt x="0" y="165"/>
                    <a:pt x="0" y="167"/>
                    <a:pt x="2" y="168"/>
                  </a:cubicBezTo>
                  <a:cubicBezTo>
                    <a:pt x="0" y="168"/>
                    <a:pt x="0" y="168"/>
                    <a:pt x="0" y="168"/>
                  </a:cubicBezTo>
                  <a:cubicBezTo>
                    <a:pt x="0" y="173"/>
                    <a:pt x="3" y="176"/>
                    <a:pt x="7" y="177"/>
                  </a:cubicBezTo>
                  <a:cubicBezTo>
                    <a:pt x="11" y="177"/>
                    <a:pt x="11" y="177"/>
                    <a:pt x="11" y="177"/>
                  </a:cubicBezTo>
                  <a:cubicBezTo>
                    <a:pt x="10" y="177"/>
                    <a:pt x="8" y="177"/>
                    <a:pt x="7" y="177"/>
                  </a:cubicBezTo>
                  <a:cubicBezTo>
                    <a:pt x="7" y="177"/>
                    <a:pt x="7" y="177"/>
                    <a:pt x="7" y="177"/>
                  </a:cubicBezTo>
                  <a:cubicBezTo>
                    <a:pt x="7" y="183"/>
                    <a:pt x="12" y="186"/>
                    <a:pt x="19" y="182"/>
                  </a:cubicBezTo>
                  <a:cubicBezTo>
                    <a:pt x="14" y="185"/>
                    <a:pt x="14" y="185"/>
                    <a:pt x="14" y="185"/>
                  </a:cubicBezTo>
                  <a:cubicBezTo>
                    <a:pt x="18" y="187"/>
                    <a:pt x="23" y="187"/>
                    <a:pt x="28" y="185"/>
                  </a:cubicBezTo>
                  <a:cubicBezTo>
                    <a:pt x="28" y="185"/>
                    <a:pt x="27" y="185"/>
                    <a:pt x="27" y="185"/>
                  </a:cubicBezTo>
                  <a:cubicBezTo>
                    <a:pt x="28" y="185"/>
                    <a:pt x="28" y="185"/>
                    <a:pt x="28" y="185"/>
                  </a:cubicBezTo>
                  <a:cubicBezTo>
                    <a:pt x="28" y="185"/>
                    <a:pt x="28" y="185"/>
                    <a:pt x="28" y="185"/>
                  </a:cubicBezTo>
                  <a:cubicBezTo>
                    <a:pt x="29" y="188"/>
                    <a:pt x="31" y="188"/>
                    <a:pt x="34" y="188"/>
                  </a:cubicBezTo>
                  <a:cubicBezTo>
                    <a:pt x="39" y="196"/>
                    <a:pt x="36" y="203"/>
                    <a:pt x="43" y="212"/>
                  </a:cubicBezTo>
                  <a:cubicBezTo>
                    <a:pt x="49" y="220"/>
                    <a:pt x="62" y="224"/>
                    <a:pt x="72" y="227"/>
                  </a:cubicBezTo>
                  <a:cubicBezTo>
                    <a:pt x="82" y="241"/>
                    <a:pt x="94" y="255"/>
                    <a:pt x="104" y="256"/>
                  </a:cubicBezTo>
                  <a:cubicBezTo>
                    <a:pt x="110" y="257"/>
                    <a:pt x="117" y="253"/>
                    <a:pt x="124" y="253"/>
                  </a:cubicBezTo>
                  <a:cubicBezTo>
                    <a:pt x="129" y="253"/>
                    <a:pt x="137" y="254"/>
                    <a:pt x="143" y="255"/>
                  </a:cubicBezTo>
                  <a:cubicBezTo>
                    <a:pt x="140" y="255"/>
                    <a:pt x="140" y="255"/>
                    <a:pt x="140" y="255"/>
                  </a:cubicBezTo>
                  <a:cubicBezTo>
                    <a:pt x="146" y="256"/>
                    <a:pt x="156" y="275"/>
                    <a:pt x="164" y="281"/>
                  </a:cubicBezTo>
                  <a:cubicBezTo>
                    <a:pt x="154" y="282"/>
                    <a:pt x="144" y="283"/>
                    <a:pt x="134" y="283"/>
                  </a:cubicBezTo>
                  <a:cubicBezTo>
                    <a:pt x="144" y="290"/>
                    <a:pt x="155" y="286"/>
                    <a:pt x="165" y="285"/>
                  </a:cubicBezTo>
                  <a:cubicBezTo>
                    <a:pt x="178" y="284"/>
                    <a:pt x="184" y="285"/>
                    <a:pt x="196" y="290"/>
                  </a:cubicBezTo>
                  <a:cubicBezTo>
                    <a:pt x="206" y="294"/>
                    <a:pt x="218" y="302"/>
                    <a:pt x="229" y="302"/>
                  </a:cubicBezTo>
                  <a:cubicBezTo>
                    <a:pt x="238" y="301"/>
                    <a:pt x="247" y="295"/>
                    <a:pt x="256" y="293"/>
                  </a:cubicBezTo>
                  <a:cubicBezTo>
                    <a:pt x="259" y="296"/>
                    <a:pt x="259" y="296"/>
                    <a:pt x="259" y="296"/>
                  </a:cubicBezTo>
                  <a:cubicBezTo>
                    <a:pt x="293" y="316"/>
                    <a:pt x="319" y="336"/>
                    <a:pt x="322" y="378"/>
                  </a:cubicBezTo>
                  <a:cubicBezTo>
                    <a:pt x="323" y="412"/>
                    <a:pt x="326" y="483"/>
                    <a:pt x="325" y="518"/>
                  </a:cubicBezTo>
                  <a:cubicBezTo>
                    <a:pt x="370" y="519"/>
                    <a:pt x="370" y="519"/>
                    <a:pt x="370" y="519"/>
                  </a:cubicBezTo>
                  <a:cubicBezTo>
                    <a:pt x="361" y="508"/>
                    <a:pt x="362" y="431"/>
                    <a:pt x="360" y="414"/>
                  </a:cubicBezTo>
                  <a:cubicBezTo>
                    <a:pt x="358" y="390"/>
                    <a:pt x="354" y="367"/>
                    <a:pt x="350" y="344"/>
                  </a:cubicBezTo>
                  <a:cubicBezTo>
                    <a:pt x="348" y="321"/>
                    <a:pt x="370" y="290"/>
                    <a:pt x="386" y="271"/>
                  </a:cubicBezTo>
                  <a:cubicBezTo>
                    <a:pt x="401" y="254"/>
                    <a:pt x="416" y="252"/>
                    <a:pt x="437" y="259"/>
                  </a:cubicBezTo>
                  <a:cubicBezTo>
                    <a:pt x="464" y="269"/>
                    <a:pt x="488" y="270"/>
                    <a:pt x="512" y="243"/>
                  </a:cubicBezTo>
                  <a:cubicBezTo>
                    <a:pt x="519" y="239"/>
                    <a:pt x="527" y="232"/>
                    <a:pt x="536" y="232"/>
                  </a:cubicBezTo>
                  <a:cubicBezTo>
                    <a:pt x="542" y="233"/>
                    <a:pt x="549" y="241"/>
                    <a:pt x="557" y="239"/>
                  </a:cubicBezTo>
                  <a:cubicBezTo>
                    <a:pt x="561" y="240"/>
                    <a:pt x="566" y="240"/>
                    <a:pt x="570" y="239"/>
                  </a:cubicBezTo>
                  <a:cubicBezTo>
                    <a:pt x="581" y="238"/>
                    <a:pt x="588" y="240"/>
                    <a:pt x="596" y="240"/>
                  </a:cubicBezTo>
                  <a:cubicBezTo>
                    <a:pt x="619" y="241"/>
                    <a:pt x="634" y="242"/>
                    <a:pt x="656" y="238"/>
                  </a:cubicBezTo>
                  <a:cubicBezTo>
                    <a:pt x="668" y="236"/>
                    <a:pt x="671" y="235"/>
                    <a:pt x="681" y="230"/>
                  </a:cubicBezTo>
                  <a:cubicBezTo>
                    <a:pt x="693" y="224"/>
                    <a:pt x="692" y="228"/>
                    <a:pt x="703" y="228"/>
                  </a:cubicBezTo>
                  <a:cubicBezTo>
                    <a:pt x="717" y="227"/>
                    <a:pt x="732" y="210"/>
                    <a:pt x="736" y="195"/>
                  </a:cubicBezTo>
                  <a:cubicBezTo>
                    <a:pt x="741" y="197"/>
                    <a:pt x="741" y="197"/>
                    <a:pt x="741" y="197"/>
                  </a:cubicBezTo>
                  <a:cubicBezTo>
                    <a:pt x="738" y="197"/>
                    <a:pt x="743" y="198"/>
                    <a:pt x="749" y="199"/>
                  </a:cubicBezTo>
                  <a:cubicBezTo>
                    <a:pt x="749" y="199"/>
                    <a:pt x="748" y="199"/>
                    <a:pt x="748" y="198"/>
                  </a:cubicBezTo>
                  <a:cubicBezTo>
                    <a:pt x="752" y="198"/>
                    <a:pt x="754" y="198"/>
                    <a:pt x="757" y="199"/>
                  </a:cubicBezTo>
                  <a:cubicBezTo>
                    <a:pt x="755" y="200"/>
                    <a:pt x="752" y="199"/>
                    <a:pt x="749" y="199"/>
                  </a:cubicBezTo>
                  <a:cubicBezTo>
                    <a:pt x="755" y="203"/>
                    <a:pt x="762" y="208"/>
                    <a:pt x="765" y="203"/>
                  </a:cubicBezTo>
                  <a:cubicBezTo>
                    <a:pt x="767" y="202"/>
                    <a:pt x="767" y="202"/>
                    <a:pt x="767" y="202"/>
                  </a:cubicBezTo>
                  <a:cubicBezTo>
                    <a:pt x="773" y="206"/>
                    <a:pt x="778" y="206"/>
                    <a:pt x="782" y="200"/>
                  </a:cubicBezTo>
                  <a:cubicBezTo>
                    <a:pt x="780" y="200"/>
                    <a:pt x="780" y="200"/>
                    <a:pt x="780" y="200"/>
                  </a:cubicBezTo>
                  <a:cubicBezTo>
                    <a:pt x="784" y="199"/>
                    <a:pt x="784" y="195"/>
                    <a:pt x="784" y="190"/>
                  </a:cubicBezTo>
                  <a:close/>
                  <a:moveTo>
                    <a:pt x="670" y="169"/>
                  </a:moveTo>
                  <a:cubicBezTo>
                    <a:pt x="668" y="169"/>
                    <a:pt x="666" y="169"/>
                    <a:pt x="664" y="169"/>
                  </a:cubicBezTo>
                  <a:cubicBezTo>
                    <a:pt x="661" y="171"/>
                    <a:pt x="661" y="171"/>
                    <a:pt x="661" y="171"/>
                  </a:cubicBezTo>
                  <a:cubicBezTo>
                    <a:pt x="663" y="170"/>
                    <a:pt x="664" y="169"/>
                    <a:pt x="666" y="167"/>
                  </a:cubicBezTo>
                  <a:lnTo>
                    <a:pt x="670" y="169"/>
                  </a:lnTo>
                  <a:close/>
                  <a:moveTo>
                    <a:pt x="663" y="166"/>
                  </a:moveTo>
                  <a:cubicBezTo>
                    <a:pt x="652" y="175"/>
                    <a:pt x="640" y="171"/>
                    <a:pt x="624" y="176"/>
                  </a:cubicBezTo>
                  <a:cubicBezTo>
                    <a:pt x="625" y="174"/>
                    <a:pt x="626" y="171"/>
                    <a:pt x="627" y="168"/>
                  </a:cubicBezTo>
                  <a:cubicBezTo>
                    <a:pt x="627" y="169"/>
                    <a:pt x="627" y="169"/>
                    <a:pt x="627" y="169"/>
                  </a:cubicBezTo>
                  <a:cubicBezTo>
                    <a:pt x="631" y="165"/>
                    <a:pt x="635" y="161"/>
                    <a:pt x="639" y="157"/>
                  </a:cubicBezTo>
                  <a:cubicBezTo>
                    <a:pt x="641" y="159"/>
                    <a:pt x="642" y="160"/>
                    <a:pt x="640" y="157"/>
                  </a:cubicBezTo>
                  <a:lnTo>
                    <a:pt x="663" y="166"/>
                  </a:lnTo>
                  <a:close/>
                  <a:moveTo>
                    <a:pt x="633" y="157"/>
                  </a:moveTo>
                  <a:cubicBezTo>
                    <a:pt x="631" y="159"/>
                    <a:pt x="630" y="161"/>
                    <a:pt x="628" y="162"/>
                  </a:cubicBezTo>
                  <a:cubicBezTo>
                    <a:pt x="628" y="160"/>
                    <a:pt x="629" y="158"/>
                    <a:pt x="629" y="156"/>
                  </a:cubicBezTo>
                  <a:cubicBezTo>
                    <a:pt x="630" y="157"/>
                    <a:pt x="632" y="157"/>
                    <a:pt x="633" y="157"/>
                  </a:cubicBezTo>
                  <a:close/>
                  <a:moveTo>
                    <a:pt x="525" y="134"/>
                  </a:moveTo>
                  <a:cubicBezTo>
                    <a:pt x="525" y="134"/>
                    <a:pt x="526" y="134"/>
                    <a:pt x="527" y="134"/>
                  </a:cubicBezTo>
                  <a:cubicBezTo>
                    <a:pt x="526" y="132"/>
                    <a:pt x="526" y="132"/>
                    <a:pt x="526" y="132"/>
                  </a:cubicBezTo>
                  <a:cubicBezTo>
                    <a:pt x="529" y="133"/>
                    <a:pt x="530" y="134"/>
                    <a:pt x="531" y="135"/>
                  </a:cubicBezTo>
                  <a:cubicBezTo>
                    <a:pt x="560" y="140"/>
                    <a:pt x="560" y="140"/>
                    <a:pt x="560" y="140"/>
                  </a:cubicBezTo>
                  <a:cubicBezTo>
                    <a:pt x="568" y="143"/>
                    <a:pt x="584" y="144"/>
                    <a:pt x="593" y="143"/>
                  </a:cubicBezTo>
                  <a:cubicBezTo>
                    <a:pt x="601" y="144"/>
                    <a:pt x="601" y="144"/>
                    <a:pt x="601" y="144"/>
                  </a:cubicBezTo>
                  <a:cubicBezTo>
                    <a:pt x="600" y="150"/>
                    <a:pt x="597" y="155"/>
                    <a:pt x="593" y="159"/>
                  </a:cubicBezTo>
                  <a:cubicBezTo>
                    <a:pt x="585" y="157"/>
                    <a:pt x="577" y="156"/>
                    <a:pt x="570" y="156"/>
                  </a:cubicBezTo>
                  <a:cubicBezTo>
                    <a:pt x="545" y="157"/>
                    <a:pt x="524" y="151"/>
                    <a:pt x="502" y="149"/>
                  </a:cubicBezTo>
                  <a:cubicBezTo>
                    <a:pt x="507" y="145"/>
                    <a:pt x="512" y="139"/>
                    <a:pt x="515" y="133"/>
                  </a:cubicBezTo>
                  <a:cubicBezTo>
                    <a:pt x="517" y="134"/>
                    <a:pt x="519" y="134"/>
                    <a:pt x="521" y="134"/>
                  </a:cubicBezTo>
                  <a:cubicBezTo>
                    <a:pt x="520" y="134"/>
                    <a:pt x="519" y="133"/>
                    <a:pt x="518" y="133"/>
                  </a:cubicBezTo>
                  <a:lnTo>
                    <a:pt x="525" y="134"/>
                  </a:lnTo>
                  <a:close/>
                  <a:moveTo>
                    <a:pt x="503" y="134"/>
                  </a:moveTo>
                  <a:cubicBezTo>
                    <a:pt x="506" y="130"/>
                    <a:pt x="506" y="130"/>
                    <a:pt x="506" y="130"/>
                  </a:cubicBezTo>
                  <a:cubicBezTo>
                    <a:pt x="506" y="130"/>
                    <a:pt x="507" y="130"/>
                    <a:pt x="507" y="131"/>
                  </a:cubicBezTo>
                  <a:cubicBezTo>
                    <a:pt x="504" y="135"/>
                    <a:pt x="500" y="138"/>
                    <a:pt x="496" y="141"/>
                  </a:cubicBezTo>
                  <a:cubicBezTo>
                    <a:pt x="495" y="138"/>
                    <a:pt x="494" y="134"/>
                    <a:pt x="493" y="131"/>
                  </a:cubicBezTo>
                  <a:cubicBezTo>
                    <a:pt x="496" y="132"/>
                    <a:pt x="499" y="133"/>
                    <a:pt x="503" y="134"/>
                  </a:cubicBezTo>
                  <a:close/>
                  <a:moveTo>
                    <a:pt x="486" y="127"/>
                  </a:moveTo>
                  <a:cubicBezTo>
                    <a:pt x="486" y="127"/>
                    <a:pt x="487" y="127"/>
                    <a:pt x="487" y="127"/>
                  </a:cubicBezTo>
                  <a:cubicBezTo>
                    <a:pt x="488" y="133"/>
                    <a:pt x="490" y="140"/>
                    <a:pt x="490" y="146"/>
                  </a:cubicBezTo>
                  <a:cubicBezTo>
                    <a:pt x="484" y="150"/>
                    <a:pt x="478" y="154"/>
                    <a:pt x="474" y="159"/>
                  </a:cubicBezTo>
                  <a:cubicBezTo>
                    <a:pt x="470" y="159"/>
                    <a:pt x="470" y="159"/>
                    <a:pt x="470" y="159"/>
                  </a:cubicBezTo>
                  <a:cubicBezTo>
                    <a:pt x="471" y="155"/>
                    <a:pt x="472" y="151"/>
                    <a:pt x="474" y="147"/>
                  </a:cubicBezTo>
                  <a:cubicBezTo>
                    <a:pt x="467" y="148"/>
                    <a:pt x="467" y="148"/>
                    <a:pt x="467" y="148"/>
                  </a:cubicBezTo>
                  <a:cubicBezTo>
                    <a:pt x="467" y="151"/>
                    <a:pt x="466" y="155"/>
                    <a:pt x="466" y="160"/>
                  </a:cubicBezTo>
                  <a:cubicBezTo>
                    <a:pt x="462" y="160"/>
                    <a:pt x="462" y="160"/>
                    <a:pt x="462" y="160"/>
                  </a:cubicBezTo>
                  <a:cubicBezTo>
                    <a:pt x="461" y="161"/>
                    <a:pt x="459" y="162"/>
                    <a:pt x="456" y="163"/>
                  </a:cubicBezTo>
                  <a:cubicBezTo>
                    <a:pt x="457" y="163"/>
                    <a:pt x="457" y="163"/>
                    <a:pt x="457" y="163"/>
                  </a:cubicBezTo>
                  <a:cubicBezTo>
                    <a:pt x="450" y="155"/>
                    <a:pt x="450" y="143"/>
                    <a:pt x="453" y="134"/>
                  </a:cubicBezTo>
                  <a:cubicBezTo>
                    <a:pt x="450" y="130"/>
                    <a:pt x="450" y="130"/>
                    <a:pt x="450" y="130"/>
                  </a:cubicBezTo>
                  <a:cubicBezTo>
                    <a:pt x="444" y="138"/>
                    <a:pt x="444" y="156"/>
                    <a:pt x="449" y="167"/>
                  </a:cubicBezTo>
                  <a:cubicBezTo>
                    <a:pt x="447" y="168"/>
                    <a:pt x="445" y="169"/>
                    <a:pt x="443" y="170"/>
                  </a:cubicBezTo>
                  <a:cubicBezTo>
                    <a:pt x="430" y="155"/>
                    <a:pt x="434" y="145"/>
                    <a:pt x="436" y="130"/>
                  </a:cubicBezTo>
                  <a:cubicBezTo>
                    <a:pt x="440" y="130"/>
                    <a:pt x="452" y="128"/>
                    <a:pt x="452" y="128"/>
                  </a:cubicBezTo>
                  <a:cubicBezTo>
                    <a:pt x="463" y="125"/>
                    <a:pt x="475" y="127"/>
                    <a:pt x="486" y="127"/>
                  </a:cubicBezTo>
                  <a:close/>
                  <a:moveTo>
                    <a:pt x="442" y="126"/>
                  </a:moveTo>
                  <a:cubicBezTo>
                    <a:pt x="458" y="124"/>
                    <a:pt x="458" y="124"/>
                    <a:pt x="458" y="124"/>
                  </a:cubicBezTo>
                  <a:cubicBezTo>
                    <a:pt x="458" y="124"/>
                    <a:pt x="451" y="125"/>
                    <a:pt x="442" y="126"/>
                  </a:cubicBezTo>
                  <a:cubicBezTo>
                    <a:pt x="437" y="127"/>
                    <a:pt x="437" y="127"/>
                    <a:pt x="437" y="127"/>
                  </a:cubicBezTo>
                  <a:cubicBezTo>
                    <a:pt x="437" y="127"/>
                    <a:pt x="436" y="127"/>
                    <a:pt x="436" y="128"/>
                  </a:cubicBezTo>
                  <a:cubicBezTo>
                    <a:pt x="436" y="127"/>
                    <a:pt x="436" y="127"/>
                    <a:pt x="436" y="127"/>
                  </a:cubicBezTo>
                  <a:cubicBezTo>
                    <a:pt x="438" y="127"/>
                    <a:pt x="440" y="126"/>
                    <a:pt x="442" y="126"/>
                  </a:cubicBezTo>
                  <a:close/>
                  <a:moveTo>
                    <a:pt x="426" y="130"/>
                  </a:moveTo>
                  <a:cubicBezTo>
                    <a:pt x="421" y="126"/>
                    <a:pt x="421" y="126"/>
                    <a:pt x="421" y="126"/>
                  </a:cubicBezTo>
                  <a:cubicBezTo>
                    <a:pt x="424" y="127"/>
                    <a:pt x="427" y="127"/>
                    <a:pt x="431" y="127"/>
                  </a:cubicBezTo>
                  <a:cubicBezTo>
                    <a:pt x="430" y="135"/>
                    <a:pt x="427" y="143"/>
                    <a:pt x="428" y="152"/>
                  </a:cubicBezTo>
                  <a:cubicBezTo>
                    <a:pt x="429" y="159"/>
                    <a:pt x="433" y="167"/>
                    <a:pt x="434" y="174"/>
                  </a:cubicBezTo>
                  <a:cubicBezTo>
                    <a:pt x="430" y="176"/>
                    <a:pt x="425" y="177"/>
                    <a:pt x="422" y="178"/>
                  </a:cubicBezTo>
                  <a:cubicBezTo>
                    <a:pt x="420" y="179"/>
                    <a:pt x="420" y="179"/>
                    <a:pt x="420" y="179"/>
                  </a:cubicBezTo>
                  <a:cubicBezTo>
                    <a:pt x="417" y="177"/>
                    <a:pt x="415" y="173"/>
                    <a:pt x="413" y="168"/>
                  </a:cubicBezTo>
                  <a:cubicBezTo>
                    <a:pt x="410" y="167"/>
                    <a:pt x="410" y="167"/>
                    <a:pt x="410" y="167"/>
                  </a:cubicBezTo>
                  <a:cubicBezTo>
                    <a:pt x="411" y="173"/>
                    <a:pt x="413" y="178"/>
                    <a:pt x="415" y="182"/>
                  </a:cubicBezTo>
                  <a:cubicBezTo>
                    <a:pt x="411" y="184"/>
                    <a:pt x="411" y="184"/>
                    <a:pt x="411" y="184"/>
                  </a:cubicBezTo>
                  <a:cubicBezTo>
                    <a:pt x="406" y="188"/>
                    <a:pt x="401" y="193"/>
                    <a:pt x="398" y="199"/>
                  </a:cubicBezTo>
                  <a:cubicBezTo>
                    <a:pt x="390" y="190"/>
                    <a:pt x="385" y="171"/>
                    <a:pt x="385" y="154"/>
                  </a:cubicBezTo>
                  <a:cubicBezTo>
                    <a:pt x="394" y="148"/>
                    <a:pt x="401" y="139"/>
                    <a:pt x="407" y="130"/>
                  </a:cubicBezTo>
                  <a:cubicBezTo>
                    <a:pt x="414" y="131"/>
                    <a:pt x="420" y="131"/>
                    <a:pt x="426" y="130"/>
                  </a:cubicBezTo>
                  <a:close/>
                  <a:moveTo>
                    <a:pt x="401" y="132"/>
                  </a:moveTo>
                  <a:cubicBezTo>
                    <a:pt x="397" y="139"/>
                    <a:pt x="393" y="146"/>
                    <a:pt x="386" y="150"/>
                  </a:cubicBezTo>
                  <a:cubicBezTo>
                    <a:pt x="386" y="143"/>
                    <a:pt x="388" y="138"/>
                    <a:pt x="391" y="133"/>
                  </a:cubicBezTo>
                  <a:cubicBezTo>
                    <a:pt x="394" y="133"/>
                    <a:pt x="397" y="133"/>
                    <a:pt x="401" y="132"/>
                  </a:cubicBezTo>
                  <a:close/>
                  <a:moveTo>
                    <a:pt x="403" y="129"/>
                  </a:moveTo>
                  <a:cubicBezTo>
                    <a:pt x="402" y="130"/>
                    <a:pt x="402" y="131"/>
                    <a:pt x="401" y="132"/>
                  </a:cubicBezTo>
                  <a:cubicBezTo>
                    <a:pt x="392" y="127"/>
                    <a:pt x="392" y="127"/>
                    <a:pt x="392" y="127"/>
                  </a:cubicBezTo>
                  <a:cubicBezTo>
                    <a:pt x="396" y="128"/>
                    <a:pt x="399" y="128"/>
                    <a:pt x="403" y="129"/>
                  </a:cubicBezTo>
                  <a:close/>
                  <a:moveTo>
                    <a:pt x="338" y="132"/>
                  </a:moveTo>
                  <a:cubicBezTo>
                    <a:pt x="338" y="132"/>
                    <a:pt x="339" y="132"/>
                    <a:pt x="339" y="132"/>
                  </a:cubicBezTo>
                  <a:cubicBezTo>
                    <a:pt x="339" y="132"/>
                    <a:pt x="340" y="134"/>
                    <a:pt x="344" y="135"/>
                  </a:cubicBezTo>
                  <a:cubicBezTo>
                    <a:pt x="343" y="143"/>
                    <a:pt x="335" y="148"/>
                    <a:pt x="329" y="152"/>
                  </a:cubicBezTo>
                  <a:cubicBezTo>
                    <a:pt x="328" y="147"/>
                    <a:pt x="328" y="140"/>
                    <a:pt x="327" y="134"/>
                  </a:cubicBezTo>
                  <a:cubicBezTo>
                    <a:pt x="331" y="134"/>
                    <a:pt x="335" y="134"/>
                    <a:pt x="338" y="132"/>
                  </a:cubicBezTo>
                  <a:close/>
                  <a:moveTo>
                    <a:pt x="254" y="134"/>
                  </a:moveTo>
                  <a:cubicBezTo>
                    <a:pt x="254" y="134"/>
                    <a:pt x="263" y="133"/>
                    <a:pt x="269" y="130"/>
                  </a:cubicBezTo>
                  <a:cubicBezTo>
                    <a:pt x="264" y="131"/>
                    <a:pt x="264" y="131"/>
                    <a:pt x="264" y="131"/>
                  </a:cubicBezTo>
                  <a:cubicBezTo>
                    <a:pt x="262" y="132"/>
                    <a:pt x="261" y="133"/>
                    <a:pt x="264" y="131"/>
                  </a:cubicBezTo>
                  <a:cubicBezTo>
                    <a:pt x="264" y="131"/>
                    <a:pt x="264" y="131"/>
                    <a:pt x="264" y="131"/>
                  </a:cubicBezTo>
                  <a:cubicBezTo>
                    <a:pt x="265" y="130"/>
                    <a:pt x="268" y="128"/>
                    <a:pt x="268" y="128"/>
                  </a:cubicBezTo>
                  <a:cubicBezTo>
                    <a:pt x="270" y="126"/>
                    <a:pt x="274" y="126"/>
                    <a:pt x="277" y="127"/>
                  </a:cubicBezTo>
                  <a:cubicBezTo>
                    <a:pt x="281" y="126"/>
                    <a:pt x="284" y="125"/>
                    <a:pt x="288" y="125"/>
                  </a:cubicBezTo>
                  <a:cubicBezTo>
                    <a:pt x="287" y="125"/>
                    <a:pt x="287" y="125"/>
                    <a:pt x="286" y="124"/>
                  </a:cubicBezTo>
                  <a:cubicBezTo>
                    <a:pt x="297" y="127"/>
                    <a:pt x="297" y="127"/>
                    <a:pt x="297" y="127"/>
                  </a:cubicBezTo>
                  <a:cubicBezTo>
                    <a:pt x="294" y="126"/>
                    <a:pt x="291" y="126"/>
                    <a:pt x="288" y="125"/>
                  </a:cubicBezTo>
                  <a:cubicBezTo>
                    <a:pt x="294" y="129"/>
                    <a:pt x="302" y="126"/>
                    <a:pt x="310" y="126"/>
                  </a:cubicBezTo>
                  <a:cubicBezTo>
                    <a:pt x="308" y="129"/>
                    <a:pt x="308" y="129"/>
                    <a:pt x="308" y="129"/>
                  </a:cubicBezTo>
                  <a:cubicBezTo>
                    <a:pt x="313" y="130"/>
                    <a:pt x="318" y="132"/>
                    <a:pt x="324" y="133"/>
                  </a:cubicBezTo>
                  <a:cubicBezTo>
                    <a:pt x="325" y="140"/>
                    <a:pt x="324" y="148"/>
                    <a:pt x="325" y="155"/>
                  </a:cubicBezTo>
                  <a:cubicBezTo>
                    <a:pt x="311" y="164"/>
                    <a:pt x="298" y="174"/>
                    <a:pt x="284" y="184"/>
                  </a:cubicBezTo>
                  <a:cubicBezTo>
                    <a:pt x="264" y="197"/>
                    <a:pt x="261" y="191"/>
                    <a:pt x="244" y="181"/>
                  </a:cubicBezTo>
                  <a:cubicBezTo>
                    <a:pt x="249" y="167"/>
                    <a:pt x="255" y="159"/>
                    <a:pt x="255" y="142"/>
                  </a:cubicBezTo>
                  <a:cubicBezTo>
                    <a:pt x="250" y="140"/>
                    <a:pt x="250" y="140"/>
                    <a:pt x="250" y="140"/>
                  </a:cubicBezTo>
                  <a:cubicBezTo>
                    <a:pt x="254" y="152"/>
                    <a:pt x="247" y="169"/>
                    <a:pt x="237" y="178"/>
                  </a:cubicBezTo>
                  <a:cubicBezTo>
                    <a:pt x="227" y="174"/>
                    <a:pt x="214" y="170"/>
                    <a:pt x="214" y="158"/>
                  </a:cubicBezTo>
                  <a:cubicBezTo>
                    <a:pt x="229" y="150"/>
                    <a:pt x="249" y="136"/>
                    <a:pt x="254" y="134"/>
                  </a:cubicBezTo>
                  <a:close/>
                  <a:moveTo>
                    <a:pt x="119" y="162"/>
                  </a:moveTo>
                  <a:cubicBezTo>
                    <a:pt x="120" y="160"/>
                    <a:pt x="123" y="157"/>
                    <a:pt x="126" y="156"/>
                  </a:cubicBezTo>
                  <a:cubicBezTo>
                    <a:pt x="129" y="151"/>
                    <a:pt x="132" y="146"/>
                    <a:pt x="138" y="143"/>
                  </a:cubicBezTo>
                  <a:cubicBezTo>
                    <a:pt x="137" y="143"/>
                    <a:pt x="135" y="143"/>
                    <a:pt x="134" y="143"/>
                  </a:cubicBezTo>
                  <a:cubicBezTo>
                    <a:pt x="127" y="150"/>
                    <a:pt x="127" y="150"/>
                    <a:pt x="127" y="150"/>
                  </a:cubicBezTo>
                  <a:cubicBezTo>
                    <a:pt x="129" y="147"/>
                    <a:pt x="131" y="145"/>
                    <a:pt x="134" y="143"/>
                  </a:cubicBezTo>
                  <a:cubicBezTo>
                    <a:pt x="134" y="143"/>
                    <a:pt x="134" y="143"/>
                    <a:pt x="134" y="143"/>
                  </a:cubicBezTo>
                  <a:cubicBezTo>
                    <a:pt x="136" y="142"/>
                    <a:pt x="138" y="142"/>
                    <a:pt x="140" y="141"/>
                  </a:cubicBezTo>
                  <a:cubicBezTo>
                    <a:pt x="141" y="141"/>
                    <a:pt x="141" y="141"/>
                    <a:pt x="142" y="140"/>
                  </a:cubicBezTo>
                  <a:cubicBezTo>
                    <a:pt x="143" y="141"/>
                    <a:pt x="143" y="141"/>
                    <a:pt x="143" y="141"/>
                  </a:cubicBezTo>
                  <a:cubicBezTo>
                    <a:pt x="143" y="141"/>
                    <a:pt x="144" y="141"/>
                    <a:pt x="144" y="141"/>
                  </a:cubicBezTo>
                  <a:cubicBezTo>
                    <a:pt x="146" y="142"/>
                    <a:pt x="147" y="143"/>
                    <a:pt x="148" y="144"/>
                  </a:cubicBezTo>
                  <a:cubicBezTo>
                    <a:pt x="142" y="158"/>
                    <a:pt x="140" y="165"/>
                    <a:pt x="145" y="177"/>
                  </a:cubicBezTo>
                  <a:cubicBezTo>
                    <a:pt x="139" y="188"/>
                    <a:pt x="130" y="198"/>
                    <a:pt x="123" y="207"/>
                  </a:cubicBezTo>
                  <a:cubicBezTo>
                    <a:pt x="119" y="191"/>
                    <a:pt x="118" y="178"/>
                    <a:pt x="105" y="167"/>
                  </a:cubicBezTo>
                  <a:cubicBezTo>
                    <a:pt x="109" y="165"/>
                    <a:pt x="114" y="164"/>
                    <a:pt x="119" y="162"/>
                  </a:cubicBezTo>
                  <a:close/>
                  <a:moveTo>
                    <a:pt x="99" y="169"/>
                  </a:moveTo>
                  <a:cubicBezTo>
                    <a:pt x="99" y="169"/>
                    <a:pt x="99" y="169"/>
                    <a:pt x="99" y="169"/>
                  </a:cubicBezTo>
                  <a:cubicBezTo>
                    <a:pt x="93" y="170"/>
                    <a:pt x="93" y="170"/>
                    <a:pt x="93" y="170"/>
                  </a:cubicBezTo>
                  <a:cubicBezTo>
                    <a:pt x="95" y="170"/>
                    <a:pt x="97" y="169"/>
                    <a:pt x="99" y="169"/>
                  </a:cubicBezTo>
                  <a:close/>
                  <a:moveTo>
                    <a:pt x="130" y="243"/>
                  </a:moveTo>
                  <a:cubicBezTo>
                    <a:pt x="127" y="243"/>
                    <a:pt x="125" y="243"/>
                    <a:pt x="123" y="243"/>
                  </a:cubicBezTo>
                  <a:cubicBezTo>
                    <a:pt x="115" y="243"/>
                    <a:pt x="111" y="248"/>
                    <a:pt x="103" y="245"/>
                  </a:cubicBezTo>
                  <a:cubicBezTo>
                    <a:pt x="93" y="241"/>
                    <a:pt x="89" y="229"/>
                    <a:pt x="82" y="222"/>
                  </a:cubicBezTo>
                  <a:cubicBezTo>
                    <a:pt x="74" y="212"/>
                    <a:pt x="64" y="206"/>
                    <a:pt x="60" y="192"/>
                  </a:cubicBezTo>
                  <a:cubicBezTo>
                    <a:pt x="60" y="192"/>
                    <a:pt x="60" y="192"/>
                    <a:pt x="60" y="192"/>
                  </a:cubicBezTo>
                  <a:cubicBezTo>
                    <a:pt x="58" y="190"/>
                    <a:pt x="56" y="189"/>
                    <a:pt x="53" y="187"/>
                  </a:cubicBezTo>
                  <a:cubicBezTo>
                    <a:pt x="52" y="187"/>
                    <a:pt x="50" y="186"/>
                    <a:pt x="49" y="186"/>
                  </a:cubicBezTo>
                  <a:cubicBezTo>
                    <a:pt x="52" y="187"/>
                    <a:pt x="52" y="187"/>
                    <a:pt x="52" y="187"/>
                  </a:cubicBezTo>
                  <a:cubicBezTo>
                    <a:pt x="53" y="187"/>
                    <a:pt x="53" y="187"/>
                    <a:pt x="53" y="187"/>
                  </a:cubicBezTo>
                  <a:cubicBezTo>
                    <a:pt x="59" y="188"/>
                    <a:pt x="64" y="186"/>
                    <a:pt x="69" y="182"/>
                  </a:cubicBezTo>
                  <a:cubicBezTo>
                    <a:pt x="65" y="183"/>
                    <a:pt x="65" y="183"/>
                    <a:pt x="65" y="183"/>
                  </a:cubicBezTo>
                  <a:cubicBezTo>
                    <a:pt x="39" y="188"/>
                    <a:pt x="39" y="188"/>
                    <a:pt x="39" y="188"/>
                  </a:cubicBezTo>
                  <a:cubicBezTo>
                    <a:pt x="44" y="189"/>
                    <a:pt x="49" y="190"/>
                    <a:pt x="53" y="190"/>
                  </a:cubicBezTo>
                  <a:cubicBezTo>
                    <a:pt x="57" y="194"/>
                    <a:pt x="57" y="194"/>
                    <a:pt x="57" y="194"/>
                  </a:cubicBezTo>
                  <a:cubicBezTo>
                    <a:pt x="58" y="201"/>
                    <a:pt x="62" y="209"/>
                    <a:pt x="67" y="218"/>
                  </a:cubicBezTo>
                  <a:cubicBezTo>
                    <a:pt x="46" y="210"/>
                    <a:pt x="44" y="211"/>
                    <a:pt x="37" y="188"/>
                  </a:cubicBezTo>
                  <a:cubicBezTo>
                    <a:pt x="34" y="188"/>
                    <a:pt x="34" y="188"/>
                    <a:pt x="34" y="188"/>
                  </a:cubicBezTo>
                  <a:cubicBezTo>
                    <a:pt x="35" y="188"/>
                    <a:pt x="36" y="187"/>
                    <a:pt x="37" y="187"/>
                  </a:cubicBezTo>
                  <a:cubicBezTo>
                    <a:pt x="65" y="183"/>
                    <a:pt x="65" y="183"/>
                    <a:pt x="65" y="183"/>
                  </a:cubicBezTo>
                  <a:cubicBezTo>
                    <a:pt x="73" y="181"/>
                    <a:pt x="73" y="181"/>
                    <a:pt x="73" y="181"/>
                  </a:cubicBezTo>
                  <a:cubicBezTo>
                    <a:pt x="73" y="185"/>
                    <a:pt x="76" y="185"/>
                    <a:pt x="81" y="183"/>
                  </a:cubicBezTo>
                  <a:cubicBezTo>
                    <a:pt x="87" y="180"/>
                    <a:pt x="96" y="174"/>
                    <a:pt x="100" y="170"/>
                  </a:cubicBezTo>
                  <a:cubicBezTo>
                    <a:pt x="106" y="174"/>
                    <a:pt x="112" y="178"/>
                    <a:pt x="114" y="186"/>
                  </a:cubicBezTo>
                  <a:cubicBezTo>
                    <a:pt x="117" y="196"/>
                    <a:pt x="113" y="204"/>
                    <a:pt x="118" y="214"/>
                  </a:cubicBezTo>
                  <a:cubicBezTo>
                    <a:pt x="125" y="228"/>
                    <a:pt x="130" y="228"/>
                    <a:pt x="130" y="243"/>
                  </a:cubicBezTo>
                  <a:cubicBezTo>
                    <a:pt x="130" y="243"/>
                    <a:pt x="130" y="243"/>
                    <a:pt x="130" y="243"/>
                  </a:cubicBezTo>
                  <a:close/>
                  <a:moveTo>
                    <a:pt x="139" y="246"/>
                  </a:moveTo>
                  <a:cubicBezTo>
                    <a:pt x="140" y="232"/>
                    <a:pt x="128" y="222"/>
                    <a:pt x="130" y="209"/>
                  </a:cubicBezTo>
                  <a:cubicBezTo>
                    <a:pt x="131" y="202"/>
                    <a:pt x="143" y="189"/>
                    <a:pt x="147" y="181"/>
                  </a:cubicBezTo>
                  <a:cubicBezTo>
                    <a:pt x="147" y="181"/>
                    <a:pt x="147" y="181"/>
                    <a:pt x="147" y="181"/>
                  </a:cubicBezTo>
                  <a:cubicBezTo>
                    <a:pt x="154" y="194"/>
                    <a:pt x="168" y="215"/>
                    <a:pt x="186" y="215"/>
                  </a:cubicBezTo>
                  <a:cubicBezTo>
                    <a:pt x="186" y="209"/>
                    <a:pt x="186" y="209"/>
                    <a:pt x="186" y="209"/>
                  </a:cubicBezTo>
                  <a:cubicBezTo>
                    <a:pt x="175" y="208"/>
                    <a:pt x="169" y="203"/>
                    <a:pt x="163" y="195"/>
                  </a:cubicBezTo>
                  <a:cubicBezTo>
                    <a:pt x="160" y="190"/>
                    <a:pt x="152" y="180"/>
                    <a:pt x="148" y="174"/>
                  </a:cubicBezTo>
                  <a:cubicBezTo>
                    <a:pt x="142" y="163"/>
                    <a:pt x="154" y="150"/>
                    <a:pt x="152" y="143"/>
                  </a:cubicBezTo>
                  <a:cubicBezTo>
                    <a:pt x="156" y="144"/>
                    <a:pt x="160" y="146"/>
                    <a:pt x="162" y="148"/>
                  </a:cubicBezTo>
                  <a:cubicBezTo>
                    <a:pt x="176" y="162"/>
                    <a:pt x="176" y="162"/>
                    <a:pt x="176" y="162"/>
                  </a:cubicBezTo>
                  <a:cubicBezTo>
                    <a:pt x="179" y="167"/>
                    <a:pt x="182" y="170"/>
                    <a:pt x="187" y="172"/>
                  </a:cubicBezTo>
                  <a:cubicBezTo>
                    <a:pt x="190" y="195"/>
                    <a:pt x="185" y="213"/>
                    <a:pt x="185" y="235"/>
                  </a:cubicBezTo>
                  <a:cubicBezTo>
                    <a:pt x="185" y="242"/>
                    <a:pt x="186" y="247"/>
                    <a:pt x="188" y="252"/>
                  </a:cubicBezTo>
                  <a:cubicBezTo>
                    <a:pt x="180" y="251"/>
                    <a:pt x="172" y="251"/>
                    <a:pt x="164" y="251"/>
                  </a:cubicBezTo>
                  <a:cubicBezTo>
                    <a:pt x="155" y="251"/>
                    <a:pt x="147" y="248"/>
                    <a:pt x="139" y="246"/>
                  </a:cubicBezTo>
                  <a:close/>
                  <a:moveTo>
                    <a:pt x="244" y="286"/>
                  </a:moveTo>
                  <a:cubicBezTo>
                    <a:pt x="239" y="290"/>
                    <a:pt x="227" y="296"/>
                    <a:pt x="219" y="295"/>
                  </a:cubicBezTo>
                  <a:cubicBezTo>
                    <a:pt x="211" y="294"/>
                    <a:pt x="205" y="285"/>
                    <a:pt x="194" y="282"/>
                  </a:cubicBezTo>
                  <a:cubicBezTo>
                    <a:pt x="187" y="280"/>
                    <a:pt x="180" y="280"/>
                    <a:pt x="172" y="280"/>
                  </a:cubicBezTo>
                  <a:cubicBezTo>
                    <a:pt x="163" y="275"/>
                    <a:pt x="154" y="263"/>
                    <a:pt x="148" y="256"/>
                  </a:cubicBezTo>
                  <a:cubicBezTo>
                    <a:pt x="148" y="256"/>
                    <a:pt x="149" y="256"/>
                    <a:pt x="150" y="256"/>
                  </a:cubicBezTo>
                  <a:cubicBezTo>
                    <a:pt x="159" y="257"/>
                    <a:pt x="188" y="257"/>
                    <a:pt x="197" y="263"/>
                  </a:cubicBezTo>
                  <a:cubicBezTo>
                    <a:pt x="197" y="263"/>
                    <a:pt x="197" y="264"/>
                    <a:pt x="198" y="264"/>
                  </a:cubicBezTo>
                  <a:cubicBezTo>
                    <a:pt x="198" y="264"/>
                    <a:pt x="198" y="264"/>
                    <a:pt x="199" y="265"/>
                  </a:cubicBezTo>
                  <a:cubicBezTo>
                    <a:pt x="198" y="264"/>
                    <a:pt x="198" y="264"/>
                    <a:pt x="198" y="264"/>
                  </a:cubicBezTo>
                  <a:cubicBezTo>
                    <a:pt x="201" y="266"/>
                    <a:pt x="205" y="269"/>
                    <a:pt x="210" y="271"/>
                  </a:cubicBezTo>
                  <a:cubicBezTo>
                    <a:pt x="220" y="276"/>
                    <a:pt x="242" y="276"/>
                    <a:pt x="247" y="286"/>
                  </a:cubicBezTo>
                  <a:lnTo>
                    <a:pt x="244" y="286"/>
                  </a:lnTo>
                  <a:close/>
                  <a:moveTo>
                    <a:pt x="277" y="296"/>
                  </a:moveTo>
                  <a:cubicBezTo>
                    <a:pt x="274" y="294"/>
                    <a:pt x="271" y="293"/>
                    <a:pt x="269" y="291"/>
                  </a:cubicBezTo>
                  <a:cubicBezTo>
                    <a:pt x="269" y="291"/>
                    <a:pt x="269" y="291"/>
                    <a:pt x="269" y="291"/>
                  </a:cubicBezTo>
                  <a:cubicBezTo>
                    <a:pt x="268" y="291"/>
                    <a:pt x="268" y="291"/>
                    <a:pt x="268" y="291"/>
                  </a:cubicBezTo>
                  <a:cubicBezTo>
                    <a:pt x="268" y="291"/>
                    <a:pt x="268" y="291"/>
                    <a:pt x="269" y="291"/>
                  </a:cubicBezTo>
                  <a:cubicBezTo>
                    <a:pt x="261" y="266"/>
                    <a:pt x="234" y="267"/>
                    <a:pt x="215" y="263"/>
                  </a:cubicBezTo>
                  <a:cubicBezTo>
                    <a:pt x="170" y="255"/>
                    <a:pt x="203" y="199"/>
                    <a:pt x="195" y="173"/>
                  </a:cubicBezTo>
                  <a:cubicBezTo>
                    <a:pt x="196" y="173"/>
                    <a:pt x="198" y="172"/>
                    <a:pt x="199" y="172"/>
                  </a:cubicBezTo>
                  <a:cubicBezTo>
                    <a:pt x="200" y="163"/>
                    <a:pt x="200" y="163"/>
                    <a:pt x="200" y="163"/>
                  </a:cubicBezTo>
                  <a:cubicBezTo>
                    <a:pt x="202" y="163"/>
                    <a:pt x="204" y="162"/>
                    <a:pt x="207" y="161"/>
                  </a:cubicBezTo>
                  <a:cubicBezTo>
                    <a:pt x="207" y="190"/>
                    <a:pt x="253" y="193"/>
                    <a:pt x="269" y="208"/>
                  </a:cubicBezTo>
                  <a:cubicBezTo>
                    <a:pt x="269" y="217"/>
                    <a:pt x="272" y="228"/>
                    <a:pt x="269" y="236"/>
                  </a:cubicBezTo>
                  <a:cubicBezTo>
                    <a:pt x="261" y="229"/>
                    <a:pt x="259" y="218"/>
                    <a:pt x="253" y="211"/>
                  </a:cubicBezTo>
                  <a:cubicBezTo>
                    <a:pt x="257" y="219"/>
                    <a:pt x="263" y="235"/>
                    <a:pt x="264" y="243"/>
                  </a:cubicBezTo>
                  <a:cubicBezTo>
                    <a:pt x="264" y="243"/>
                    <a:pt x="264" y="243"/>
                    <a:pt x="264" y="243"/>
                  </a:cubicBezTo>
                  <a:cubicBezTo>
                    <a:pt x="263" y="241"/>
                    <a:pt x="263" y="241"/>
                    <a:pt x="263" y="241"/>
                  </a:cubicBezTo>
                  <a:cubicBezTo>
                    <a:pt x="253" y="232"/>
                    <a:pt x="239" y="232"/>
                    <a:pt x="230" y="223"/>
                  </a:cubicBezTo>
                  <a:cubicBezTo>
                    <a:pt x="224" y="218"/>
                    <a:pt x="224" y="203"/>
                    <a:pt x="224" y="201"/>
                  </a:cubicBezTo>
                  <a:cubicBezTo>
                    <a:pt x="218" y="199"/>
                    <a:pt x="218" y="199"/>
                    <a:pt x="218" y="199"/>
                  </a:cubicBezTo>
                  <a:cubicBezTo>
                    <a:pt x="219" y="206"/>
                    <a:pt x="219" y="216"/>
                    <a:pt x="222" y="222"/>
                  </a:cubicBezTo>
                  <a:cubicBezTo>
                    <a:pt x="228" y="237"/>
                    <a:pt x="235" y="235"/>
                    <a:pt x="246" y="240"/>
                  </a:cubicBezTo>
                  <a:cubicBezTo>
                    <a:pt x="251" y="243"/>
                    <a:pt x="263" y="247"/>
                    <a:pt x="268" y="253"/>
                  </a:cubicBezTo>
                  <a:cubicBezTo>
                    <a:pt x="267" y="250"/>
                    <a:pt x="267" y="250"/>
                    <a:pt x="267" y="250"/>
                  </a:cubicBezTo>
                  <a:cubicBezTo>
                    <a:pt x="268" y="251"/>
                    <a:pt x="269" y="253"/>
                    <a:pt x="270" y="254"/>
                  </a:cubicBezTo>
                  <a:cubicBezTo>
                    <a:pt x="269" y="254"/>
                    <a:pt x="269" y="253"/>
                    <a:pt x="268" y="253"/>
                  </a:cubicBezTo>
                  <a:cubicBezTo>
                    <a:pt x="271" y="259"/>
                    <a:pt x="271" y="259"/>
                    <a:pt x="271" y="259"/>
                  </a:cubicBezTo>
                  <a:cubicBezTo>
                    <a:pt x="277" y="275"/>
                    <a:pt x="281" y="275"/>
                    <a:pt x="277" y="296"/>
                  </a:cubicBezTo>
                  <a:close/>
                  <a:moveTo>
                    <a:pt x="317" y="317"/>
                  </a:moveTo>
                  <a:cubicBezTo>
                    <a:pt x="317" y="317"/>
                    <a:pt x="317" y="317"/>
                    <a:pt x="317" y="317"/>
                  </a:cubicBezTo>
                  <a:cubicBezTo>
                    <a:pt x="314" y="315"/>
                    <a:pt x="311" y="313"/>
                    <a:pt x="307" y="311"/>
                  </a:cubicBezTo>
                  <a:cubicBezTo>
                    <a:pt x="301" y="308"/>
                    <a:pt x="295" y="305"/>
                    <a:pt x="290" y="302"/>
                  </a:cubicBezTo>
                  <a:cubicBezTo>
                    <a:pt x="288" y="295"/>
                    <a:pt x="287" y="287"/>
                    <a:pt x="286" y="280"/>
                  </a:cubicBezTo>
                  <a:cubicBezTo>
                    <a:pt x="283" y="270"/>
                    <a:pt x="280" y="258"/>
                    <a:pt x="277" y="248"/>
                  </a:cubicBezTo>
                  <a:cubicBezTo>
                    <a:pt x="274" y="233"/>
                    <a:pt x="279" y="218"/>
                    <a:pt x="277" y="201"/>
                  </a:cubicBezTo>
                  <a:cubicBezTo>
                    <a:pt x="277" y="201"/>
                    <a:pt x="277" y="201"/>
                    <a:pt x="277" y="201"/>
                  </a:cubicBezTo>
                  <a:cubicBezTo>
                    <a:pt x="287" y="194"/>
                    <a:pt x="299" y="177"/>
                    <a:pt x="308" y="170"/>
                  </a:cubicBezTo>
                  <a:cubicBezTo>
                    <a:pt x="324" y="157"/>
                    <a:pt x="341" y="156"/>
                    <a:pt x="348" y="135"/>
                  </a:cubicBezTo>
                  <a:cubicBezTo>
                    <a:pt x="349" y="136"/>
                    <a:pt x="352" y="135"/>
                    <a:pt x="354" y="135"/>
                  </a:cubicBezTo>
                  <a:cubicBezTo>
                    <a:pt x="353" y="135"/>
                    <a:pt x="352" y="135"/>
                    <a:pt x="350" y="135"/>
                  </a:cubicBezTo>
                  <a:cubicBezTo>
                    <a:pt x="355" y="135"/>
                    <a:pt x="355" y="135"/>
                    <a:pt x="355" y="135"/>
                  </a:cubicBezTo>
                  <a:cubicBezTo>
                    <a:pt x="355" y="135"/>
                    <a:pt x="354" y="135"/>
                    <a:pt x="354" y="135"/>
                  </a:cubicBezTo>
                  <a:cubicBezTo>
                    <a:pt x="362" y="136"/>
                    <a:pt x="369" y="140"/>
                    <a:pt x="377" y="135"/>
                  </a:cubicBezTo>
                  <a:cubicBezTo>
                    <a:pt x="367" y="132"/>
                    <a:pt x="367" y="132"/>
                    <a:pt x="367" y="132"/>
                  </a:cubicBezTo>
                  <a:cubicBezTo>
                    <a:pt x="373" y="131"/>
                    <a:pt x="379" y="132"/>
                    <a:pt x="385" y="133"/>
                  </a:cubicBezTo>
                  <a:cubicBezTo>
                    <a:pt x="370" y="158"/>
                    <a:pt x="394" y="185"/>
                    <a:pt x="390" y="210"/>
                  </a:cubicBezTo>
                  <a:cubicBezTo>
                    <a:pt x="389" y="213"/>
                    <a:pt x="388" y="215"/>
                    <a:pt x="386" y="217"/>
                  </a:cubicBezTo>
                  <a:cubicBezTo>
                    <a:pt x="375" y="232"/>
                    <a:pt x="360" y="234"/>
                    <a:pt x="344" y="244"/>
                  </a:cubicBezTo>
                  <a:cubicBezTo>
                    <a:pt x="321" y="258"/>
                    <a:pt x="308" y="291"/>
                    <a:pt x="317" y="317"/>
                  </a:cubicBezTo>
                  <a:close/>
                  <a:moveTo>
                    <a:pt x="417" y="240"/>
                  </a:moveTo>
                  <a:cubicBezTo>
                    <a:pt x="419" y="240"/>
                    <a:pt x="419" y="240"/>
                    <a:pt x="419" y="240"/>
                  </a:cubicBezTo>
                  <a:cubicBezTo>
                    <a:pt x="384" y="241"/>
                    <a:pt x="358" y="278"/>
                    <a:pt x="345" y="309"/>
                  </a:cubicBezTo>
                  <a:cubicBezTo>
                    <a:pt x="343" y="306"/>
                    <a:pt x="343" y="306"/>
                    <a:pt x="343" y="306"/>
                  </a:cubicBezTo>
                  <a:cubicBezTo>
                    <a:pt x="328" y="290"/>
                    <a:pt x="331" y="270"/>
                    <a:pt x="349" y="257"/>
                  </a:cubicBezTo>
                  <a:cubicBezTo>
                    <a:pt x="359" y="249"/>
                    <a:pt x="372" y="246"/>
                    <a:pt x="381" y="237"/>
                  </a:cubicBezTo>
                  <a:cubicBezTo>
                    <a:pt x="391" y="227"/>
                    <a:pt x="398" y="215"/>
                    <a:pt x="408" y="205"/>
                  </a:cubicBezTo>
                  <a:cubicBezTo>
                    <a:pt x="414" y="200"/>
                    <a:pt x="419" y="195"/>
                    <a:pt x="424" y="191"/>
                  </a:cubicBezTo>
                  <a:cubicBezTo>
                    <a:pt x="429" y="196"/>
                    <a:pt x="433" y="201"/>
                    <a:pt x="435" y="207"/>
                  </a:cubicBezTo>
                  <a:cubicBezTo>
                    <a:pt x="439" y="219"/>
                    <a:pt x="429" y="239"/>
                    <a:pt x="417" y="240"/>
                  </a:cubicBezTo>
                  <a:close/>
                  <a:moveTo>
                    <a:pt x="431" y="186"/>
                  </a:moveTo>
                  <a:cubicBezTo>
                    <a:pt x="441" y="180"/>
                    <a:pt x="452" y="175"/>
                    <a:pt x="464" y="170"/>
                  </a:cubicBezTo>
                  <a:cubicBezTo>
                    <a:pt x="462" y="183"/>
                    <a:pt x="458" y="195"/>
                    <a:pt x="448" y="198"/>
                  </a:cubicBezTo>
                  <a:cubicBezTo>
                    <a:pt x="447" y="197"/>
                    <a:pt x="447" y="196"/>
                    <a:pt x="446" y="195"/>
                  </a:cubicBezTo>
                  <a:cubicBezTo>
                    <a:pt x="441" y="191"/>
                    <a:pt x="436" y="189"/>
                    <a:pt x="431" y="186"/>
                  </a:cubicBezTo>
                  <a:close/>
                  <a:moveTo>
                    <a:pt x="549" y="228"/>
                  </a:moveTo>
                  <a:cubicBezTo>
                    <a:pt x="534" y="223"/>
                    <a:pt x="532" y="217"/>
                    <a:pt x="516" y="226"/>
                  </a:cubicBezTo>
                  <a:cubicBezTo>
                    <a:pt x="501" y="235"/>
                    <a:pt x="498" y="237"/>
                    <a:pt x="486" y="246"/>
                  </a:cubicBezTo>
                  <a:cubicBezTo>
                    <a:pt x="469" y="259"/>
                    <a:pt x="461" y="248"/>
                    <a:pt x="443" y="245"/>
                  </a:cubicBezTo>
                  <a:cubicBezTo>
                    <a:pt x="446" y="238"/>
                    <a:pt x="450" y="229"/>
                    <a:pt x="451" y="220"/>
                  </a:cubicBezTo>
                  <a:cubicBezTo>
                    <a:pt x="458" y="211"/>
                    <a:pt x="468" y="204"/>
                    <a:pt x="470" y="192"/>
                  </a:cubicBezTo>
                  <a:cubicBezTo>
                    <a:pt x="471" y="183"/>
                    <a:pt x="470" y="175"/>
                    <a:pt x="470" y="168"/>
                  </a:cubicBezTo>
                  <a:cubicBezTo>
                    <a:pt x="470" y="168"/>
                    <a:pt x="471" y="168"/>
                    <a:pt x="471" y="167"/>
                  </a:cubicBezTo>
                  <a:cubicBezTo>
                    <a:pt x="477" y="165"/>
                    <a:pt x="484" y="162"/>
                    <a:pt x="491" y="157"/>
                  </a:cubicBezTo>
                  <a:cubicBezTo>
                    <a:pt x="507" y="154"/>
                    <a:pt x="526" y="163"/>
                    <a:pt x="542" y="164"/>
                  </a:cubicBezTo>
                  <a:cubicBezTo>
                    <a:pt x="556" y="165"/>
                    <a:pt x="569" y="158"/>
                    <a:pt x="584" y="159"/>
                  </a:cubicBezTo>
                  <a:cubicBezTo>
                    <a:pt x="596" y="161"/>
                    <a:pt x="605" y="168"/>
                    <a:pt x="617" y="168"/>
                  </a:cubicBezTo>
                  <a:cubicBezTo>
                    <a:pt x="616" y="166"/>
                    <a:pt x="616" y="166"/>
                    <a:pt x="616" y="166"/>
                  </a:cubicBezTo>
                  <a:cubicBezTo>
                    <a:pt x="610" y="165"/>
                    <a:pt x="604" y="163"/>
                    <a:pt x="597" y="160"/>
                  </a:cubicBezTo>
                  <a:cubicBezTo>
                    <a:pt x="600" y="155"/>
                    <a:pt x="602" y="150"/>
                    <a:pt x="603" y="144"/>
                  </a:cubicBezTo>
                  <a:cubicBezTo>
                    <a:pt x="611" y="145"/>
                    <a:pt x="611" y="145"/>
                    <a:pt x="611" y="145"/>
                  </a:cubicBezTo>
                  <a:cubicBezTo>
                    <a:pt x="603" y="150"/>
                    <a:pt x="616" y="142"/>
                    <a:pt x="621" y="150"/>
                  </a:cubicBezTo>
                  <a:cubicBezTo>
                    <a:pt x="613" y="153"/>
                    <a:pt x="613" y="153"/>
                    <a:pt x="613" y="153"/>
                  </a:cubicBezTo>
                  <a:cubicBezTo>
                    <a:pt x="617" y="154"/>
                    <a:pt x="621" y="155"/>
                    <a:pt x="625" y="156"/>
                  </a:cubicBezTo>
                  <a:cubicBezTo>
                    <a:pt x="625" y="156"/>
                    <a:pt x="625" y="156"/>
                    <a:pt x="625" y="156"/>
                  </a:cubicBezTo>
                  <a:cubicBezTo>
                    <a:pt x="621" y="169"/>
                    <a:pt x="612" y="181"/>
                    <a:pt x="609" y="194"/>
                  </a:cubicBezTo>
                  <a:cubicBezTo>
                    <a:pt x="599" y="204"/>
                    <a:pt x="585" y="194"/>
                    <a:pt x="575" y="205"/>
                  </a:cubicBezTo>
                  <a:cubicBezTo>
                    <a:pt x="575" y="206"/>
                    <a:pt x="575" y="206"/>
                    <a:pt x="575" y="206"/>
                  </a:cubicBezTo>
                  <a:cubicBezTo>
                    <a:pt x="567" y="217"/>
                    <a:pt x="562" y="231"/>
                    <a:pt x="549" y="228"/>
                  </a:cubicBezTo>
                  <a:close/>
                  <a:moveTo>
                    <a:pt x="713" y="221"/>
                  </a:moveTo>
                  <a:cubicBezTo>
                    <a:pt x="705" y="225"/>
                    <a:pt x="702" y="221"/>
                    <a:pt x="693" y="221"/>
                  </a:cubicBezTo>
                  <a:cubicBezTo>
                    <a:pt x="687" y="222"/>
                    <a:pt x="686" y="223"/>
                    <a:pt x="679" y="227"/>
                  </a:cubicBezTo>
                  <a:cubicBezTo>
                    <a:pt x="660" y="236"/>
                    <a:pt x="633" y="241"/>
                    <a:pt x="611" y="234"/>
                  </a:cubicBezTo>
                  <a:cubicBezTo>
                    <a:pt x="615" y="228"/>
                    <a:pt x="620" y="223"/>
                    <a:pt x="624" y="219"/>
                  </a:cubicBezTo>
                  <a:cubicBezTo>
                    <a:pt x="617" y="220"/>
                    <a:pt x="610" y="231"/>
                    <a:pt x="601" y="233"/>
                  </a:cubicBezTo>
                  <a:cubicBezTo>
                    <a:pt x="596" y="234"/>
                    <a:pt x="585" y="235"/>
                    <a:pt x="579" y="235"/>
                  </a:cubicBezTo>
                  <a:cubicBezTo>
                    <a:pt x="574" y="235"/>
                    <a:pt x="568" y="232"/>
                    <a:pt x="563" y="235"/>
                  </a:cubicBezTo>
                  <a:cubicBezTo>
                    <a:pt x="569" y="228"/>
                    <a:pt x="576" y="218"/>
                    <a:pt x="581" y="213"/>
                  </a:cubicBezTo>
                  <a:cubicBezTo>
                    <a:pt x="580" y="214"/>
                    <a:pt x="580" y="214"/>
                    <a:pt x="580" y="214"/>
                  </a:cubicBezTo>
                  <a:cubicBezTo>
                    <a:pt x="590" y="203"/>
                    <a:pt x="602" y="213"/>
                    <a:pt x="613" y="200"/>
                  </a:cubicBezTo>
                  <a:cubicBezTo>
                    <a:pt x="616" y="197"/>
                    <a:pt x="618" y="192"/>
                    <a:pt x="621" y="187"/>
                  </a:cubicBezTo>
                  <a:cubicBezTo>
                    <a:pt x="621" y="187"/>
                    <a:pt x="621" y="187"/>
                    <a:pt x="621" y="187"/>
                  </a:cubicBezTo>
                  <a:cubicBezTo>
                    <a:pt x="630" y="177"/>
                    <a:pt x="645" y="177"/>
                    <a:pt x="657" y="172"/>
                  </a:cubicBezTo>
                  <a:cubicBezTo>
                    <a:pt x="664" y="172"/>
                    <a:pt x="669" y="172"/>
                    <a:pt x="674" y="171"/>
                  </a:cubicBezTo>
                  <a:cubicBezTo>
                    <a:pt x="733" y="194"/>
                    <a:pt x="733" y="194"/>
                    <a:pt x="733" y="194"/>
                  </a:cubicBezTo>
                  <a:cubicBezTo>
                    <a:pt x="728" y="203"/>
                    <a:pt x="724" y="216"/>
                    <a:pt x="713" y="221"/>
                  </a:cubicBezTo>
                  <a:close/>
                </a:path>
              </a:pathLst>
            </a:custGeom>
            <a:solidFill>
              <a:schemeClr val="accent1">
                <a:alpha val="63000"/>
              </a:schemeClr>
            </a:solidFill>
            <a:ln>
              <a:noFill/>
            </a:ln>
          </p:spPr>
          <p:txBody>
            <a:bodyPr vert="horz" wrap="square" lIns="91428" tIns="45714" rIns="91428" bIns="45714" numCol="1" anchor="t" anchorCtr="0" compatLnSpc="1">
              <a:prstTxWarp prst="textNoShape">
                <a:avLst/>
              </a:prstTxWarp>
            </a:bodyPr>
            <a:lstStyle/>
            <a:p>
              <a:endParaRPr lang="en-US"/>
            </a:p>
          </p:txBody>
        </p:sp>
        <p:sp>
          <p:nvSpPr>
            <p:cNvPr id="30" name="TextBox 174">
              <a:extLst>
                <a:ext uri="{FF2B5EF4-FFF2-40B4-BE49-F238E27FC236}">
                  <a16:creationId xmlns:a16="http://schemas.microsoft.com/office/drawing/2014/main" id="{BAD9A496-8326-B86F-118E-5025531D33A0}"/>
                </a:ext>
              </a:extLst>
            </p:cNvPr>
            <p:cNvSpPr txBox="1"/>
            <p:nvPr/>
          </p:nvSpPr>
          <p:spPr>
            <a:xfrm>
              <a:off x="2453627" y="7066721"/>
              <a:ext cx="9261945" cy="738760"/>
            </a:xfrm>
            <a:prstGeom prst="rect">
              <a:avLst/>
            </a:prstGeom>
            <a:noFill/>
          </p:spPr>
          <p:txBody>
            <a:bodyPr wrap="square" rtlCol="0">
              <a:spAutoFit/>
            </a:bodyPr>
            <a:lstStyle/>
            <a:p>
              <a:r>
                <a:rPr lang="tr-TR" dirty="0" err="1"/>
                <a:t>Safety</a:t>
              </a:r>
              <a:r>
                <a:rPr lang="tr-TR" dirty="0"/>
                <a:t> </a:t>
              </a:r>
              <a:r>
                <a:rPr lang="tr-TR" dirty="0" err="1"/>
                <a:t>Culture</a:t>
              </a:r>
              <a:endParaRPr lang="en-US" dirty="0"/>
            </a:p>
          </p:txBody>
        </p:sp>
      </p:grpSp>
      <p:sp>
        <p:nvSpPr>
          <p:cNvPr id="31" name="Freeform 13">
            <a:extLst>
              <a:ext uri="{FF2B5EF4-FFF2-40B4-BE49-F238E27FC236}">
                <a16:creationId xmlns:a16="http://schemas.microsoft.com/office/drawing/2014/main" id="{02176D71-F656-35FD-2424-5B533660EFF7}"/>
              </a:ext>
            </a:extLst>
          </p:cNvPr>
          <p:cNvSpPr>
            <a:spLocks/>
          </p:cNvSpPr>
          <p:nvPr/>
        </p:nvSpPr>
        <p:spPr bwMode="auto">
          <a:xfrm>
            <a:off x="916501" y="4459084"/>
            <a:ext cx="11478699" cy="1507837"/>
          </a:xfrm>
          <a:custGeom>
            <a:avLst/>
            <a:gdLst>
              <a:gd name="T0" fmla="*/ 3291 w 3291"/>
              <a:gd name="T1" fmla="*/ 81 h 398"/>
              <a:gd name="T2" fmla="*/ 3200 w 3291"/>
              <a:gd name="T3" fmla="*/ 121 h 398"/>
              <a:gd name="T4" fmla="*/ 3160 w 3291"/>
              <a:gd name="T5" fmla="*/ 29 h 398"/>
              <a:gd name="T6" fmla="*/ 3067 w 3291"/>
              <a:gd name="T7" fmla="*/ 118 h 398"/>
              <a:gd name="T8" fmla="*/ 3013 w 3291"/>
              <a:gd name="T9" fmla="*/ 109 h 398"/>
              <a:gd name="T10" fmla="*/ 2958 w 3291"/>
              <a:gd name="T11" fmla="*/ 112 h 398"/>
              <a:gd name="T12" fmla="*/ 2903 w 3291"/>
              <a:gd name="T13" fmla="*/ 79 h 398"/>
              <a:gd name="T14" fmla="*/ 2810 w 3291"/>
              <a:gd name="T15" fmla="*/ 124 h 398"/>
              <a:gd name="T16" fmla="*/ 2794 w 3291"/>
              <a:gd name="T17" fmla="*/ 37 h 398"/>
              <a:gd name="T18" fmla="*/ 2720 w 3291"/>
              <a:gd name="T19" fmla="*/ 122 h 398"/>
              <a:gd name="T20" fmla="*/ 2704 w 3291"/>
              <a:gd name="T21" fmla="*/ 28 h 398"/>
              <a:gd name="T22" fmla="*/ 2592 w 3291"/>
              <a:gd name="T23" fmla="*/ 119 h 398"/>
              <a:gd name="T24" fmla="*/ 2565 w 3291"/>
              <a:gd name="T25" fmla="*/ 60 h 398"/>
              <a:gd name="T26" fmla="*/ 2497 w 3291"/>
              <a:gd name="T27" fmla="*/ 110 h 398"/>
              <a:gd name="T28" fmla="*/ 2465 w 3291"/>
              <a:gd name="T29" fmla="*/ 80 h 398"/>
              <a:gd name="T30" fmla="*/ 2411 w 3291"/>
              <a:gd name="T31" fmla="*/ 114 h 398"/>
              <a:gd name="T32" fmla="*/ 2388 w 3291"/>
              <a:gd name="T33" fmla="*/ 68 h 398"/>
              <a:gd name="T34" fmla="*/ 2293 w 3291"/>
              <a:gd name="T35" fmla="*/ 125 h 398"/>
              <a:gd name="T36" fmla="*/ 2262 w 3291"/>
              <a:gd name="T37" fmla="*/ 96 h 398"/>
              <a:gd name="T38" fmla="*/ 2127 w 3291"/>
              <a:gd name="T39" fmla="*/ 104 h 398"/>
              <a:gd name="T40" fmla="*/ 2112 w 3291"/>
              <a:gd name="T41" fmla="*/ 47 h 398"/>
              <a:gd name="T42" fmla="*/ 1997 w 3291"/>
              <a:gd name="T43" fmla="*/ 113 h 398"/>
              <a:gd name="T44" fmla="*/ 2006 w 3291"/>
              <a:gd name="T45" fmla="*/ 24 h 398"/>
              <a:gd name="T46" fmla="*/ 1906 w 3291"/>
              <a:gd name="T47" fmla="*/ 117 h 398"/>
              <a:gd name="T48" fmla="*/ 1874 w 3291"/>
              <a:gd name="T49" fmla="*/ 87 h 398"/>
              <a:gd name="T50" fmla="*/ 1786 w 3291"/>
              <a:gd name="T51" fmla="*/ 140 h 398"/>
              <a:gd name="T52" fmla="*/ 1731 w 3291"/>
              <a:gd name="T53" fmla="*/ 143 h 398"/>
              <a:gd name="T54" fmla="*/ 1665 w 3291"/>
              <a:gd name="T55" fmla="*/ 65 h 398"/>
              <a:gd name="T56" fmla="*/ 1575 w 3291"/>
              <a:gd name="T57" fmla="*/ 130 h 398"/>
              <a:gd name="T58" fmla="*/ 1575 w 3291"/>
              <a:gd name="T59" fmla="*/ 57 h 398"/>
              <a:gd name="T60" fmla="*/ 1453 w 3291"/>
              <a:gd name="T61" fmla="*/ 134 h 398"/>
              <a:gd name="T62" fmla="*/ 1432 w 3291"/>
              <a:gd name="T63" fmla="*/ 76 h 398"/>
              <a:gd name="T64" fmla="*/ 1332 w 3291"/>
              <a:gd name="T65" fmla="*/ 133 h 398"/>
              <a:gd name="T66" fmla="*/ 1283 w 3291"/>
              <a:gd name="T67" fmla="*/ 94 h 398"/>
              <a:gd name="T68" fmla="*/ 1197 w 3291"/>
              <a:gd name="T69" fmla="*/ 141 h 398"/>
              <a:gd name="T70" fmla="*/ 1167 w 3291"/>
              <a:gd name="T71" fmla="*/ 100 h 398"/>
              <a:gd name="T72" fmla="*/ 1082 w 3291"/>
              <a:gd name="T73" fmla="*/ 134 h 398"/>
              <a:gd name="T74" fmla="*/ 1038 w 3291"/>
              <a:gd name="T75" fmla="*/ 109 h 398"/>
              <a:gd name="T76" fmla="*/ 986 w 3291"/>
              <a:gd name="T77" fmla="*/ 125 h 398"/>
              <a:gd name="T78" fmla="*/ 955 w 3291"/>
              <a:gd name="T79" fmla="*/ 95 h 398"/>
              <a:gd name="T80" fmla="*/ 852 w 3291"/>
              <a:gd name="T81" fmla="*/ 127 h 398"/>
              <a:gd name="T82" fmla="*/ 822 w 3291"/>
              <a:gd name="T83" fmla="*/ 92 h 398"/>
              <a:gd name="T84" fmla="*/ 735 w 3291"/>
              <a:gd name="T85" fmla="*/ 139 h 398"/>
              <a:gd name="T86" fmla="*/ 707 w 3291"/>
              <a:gd name="T87" fmla="*/ 122 h 398"/>
              <a:gd name="T88" fmla="*/ 676 w 3291"/>
              <a:gd name="T89" fmla="*/ 129 h 398"/>
              <a:gd name="T90" fmla="*/ 619 w 3291"/>
              <a:gd name="T91" fmla="*/ 107 h 398"/>
              <a:gd name="T92" fmla="*/ 509 w 3291"/>
              <a:gd name="T93" fmla="*/ 144 h 398"/>
              <a:gd name="T94" fmla="*/ 505 w 3291"/>
              <a:gd name="T95" fmla="*/ 95 h 398"/>
              <a:gd name="T96" fmla="*/ 388 w 3291"/>
              <a:gd name="T97" fmla="*/ 143 h 398"/>
              <a:gd name="T98" fmla="*/ 362 w 3291"/>
              <a:gd name="T99" fmla="*/ 114 h 398"/>
              <a:gd name="T100" fmla="*/ 259 w 3291"/>
              <a:gd name="T101" fmla="*/ 152 h 398"/>
              <a:gd name="T102" fmla="*/ 233 w 3291"/>
              <a:gd name="T103" fmla="*/ 124 h 398"/>
              <a:gd name="T104" fmla="*/ 134 w 3291"/>
              <a:gd name="T105" fmla="*/ 168 h 398"/>
              <a:gd name="T106" fmla="*/ 110 w 3291"/>
              <a:gd name="T107" fmla="*/ 143 h 398"/>
              <a:gd name="T108" fmla="*/ 3237 w 3291"/>
              <a:gd name="T109"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1" h="398">
                <a:moveTo>
                  <a:pt x="3237" y="398"/>
                </a:moveTo>
                <a:cubicBezTo>
                  <a:pt x="3279" y="122"/>
                  <a:pt x="3279" y="122"/>
                  <a:pt x="3279" y="122"/>
                </a:cubicBezTo>
                <a:cubicBezTo>
                  <a:pt x="3281" y="110"/>
                  <a:pt x="3290" y="93"/>
                  <a:pt x="3291" y="81"/>
                </a:cubicBezTo>
                <a:cubicBezTo>
                  <a:pt x="3277" y="97"/>
                  <a:pt x="3250" y="111"/>
                  <a:pt x="3235" y="127"/>
                </a:cubicBezTo>
                <a:cubicBezTo>
                  <a:pt x="3244" y="110"/>
                  <a:pt x="3242" y="85"/>
                  <a:pt x="3250" y="74"/>
                </a:cubicBezTo>
                <a:cubicBezTo>
                  <a:pt x="3235" y="90"/>
                  <a:pt x="3215" y="105"/>
                  <a:pt x="3200" y="121"/>
                </a:cubicBezTo>
                <a:cubicBezTo>
                  <a:pt x="3201" y="115"/>
                  <a:pt x="3203" y="103"/>
                  <a:pt x="3205" y="91"/>
                </a:cubicBezTo>
                <a:cubicBezTo>
                  <a:pt x="3191" y="101"/>
                  <a:pt x="3165" y="109"/>
                  <a:pt x="3152" y="113"/>
                </a:cubicBezTo>
                <a:cubicBezTo>
                  <a:pt x="3156" y="90"/>
                  <a:pt x="3156" y="53"/>
                  <a:pt x="3160" y="29"/>
                </a:cubicBezTo>
                <a:cubicBezTo>
                  <a:pt x="3154" y="65"/>
                  <a:pt x="3138" y="93"/>
                  <a:pt x="3104" y="111"/>
                </a:cubicBezTo>
                <a:cubicBezTo>
                  <a:pt x="3098" y="111"/>
                  <a:pt x="3101" y="93"/>
                  <a:pt x="3102" y="87"/>
                </a:cubicBezTo>
                <a:cubicBezTo>
                  <a:pt x="3095" y="92"/>
                  <a:pt x="3074" y="113"/>
                  <a:pt x="3067" y="118"/>
                </a:cubicBezTo>
                <a:cubicBezTo>
                  <a:pt x="3071" y="94"/>
                  <a:pt x="3069" y="63"/>
                  <a:pt x="3079" y="41"/>
                </a:cubicBezTo>
                <a:cubicBezTo>
                  <a:pt x="3063" y="68"/>
                  <a:pt x="3046" y="96"/>
                  <a:pt x="3023" y="123"/>
                </a:cubicBezTo>
                <a:cubicBezTo>
                  <a:pt x="3011" y="121"/>
                  <a:pt x="3018" y="116"/>
                  <a:pt x="3013" y="109"/>
                </a:cubicBezTo>
                <a:cubicBezTo>
                  <a:pt x="3007" y="108"/>
                  <a:pt x="2993" y="124"/>
                  <a:pt x="2987" y="123"/>
                </a:cubicBezTo>
                <a:cubicBezTo>
                  <a:pt x="2989" y="111"/>
                  <a:pt x="2986" y="92"/>
                  <a:pt x="2988" y="80"/>
                </a:cubicBezTo>
                <a:cubicBezTo>
                  <a:pt x="2980" y="91"/>
                  <a:pt x="2966" y="101"/>
                  <a:pt x="2958" y="112"/>
                </a:cubicBezTo>
                <a:cubicBezTo>
                  <a:pt x="2975" y="84"/>
                  <a:pt x="2987" y="50"/>
                  <a:pt x="2991" y="20"/>
                </a:cubicBezTo>
                <a:cubicBezTo>
                  <a:pt x="2962" y="52"/>
                  <a:pt x="2932" y="83"/>
                  <a:pt x="2899" y="102"/>
                </a:cubicBezTo>
                <a:cubicBezTo>
                  <a:pt x="2900" y="96"/>
                  <a:pt x="2908" y="86"/>
                  <a:pt x="2903" y="79"/>
                </a:cubicBezTo>
                <a:cubicBezTo>
                  <a:pt x="2889" y="89"/>
                  <a:pt x="2875" y="98"/>
                  <a:pt x="2861" y="114"/>
                </a:cubicBezTo>
                <a:cubicBezTo>
                  <a:pt x="2864" y="95"/>
                  <a:pt x="2867" y="75"/>
                  <a:pt x="2874" y="56"/>
                </a:cubicBezTo>
                <a:cubicBezTo>
                  <a:pt x="2861" y="86"/>
                  <a:pt x="2839" y="113"/>
                  <a:pt x="2810" y="124"/>
                </a:cubicBezTo>
                <a:cubicBezTo>
                  <a:pt x="2810" y="124"/>
                  <a:pt x="2813" y="107"/>
                  <a:pt x="2814" y="101"/>
                </a:cubicBezTo>
                <a:cubicBezTo>
                  <a:pt x="2800" y="111"/>
                  <a:pt x="2787" y="120"/>
                  <a:pt x="2772" y="136"/>
                </a:cubicBezTo>
                <a:cubicBezTo>
                  <a:pt x="2784" y="102"/>
                  <a:pt x="2788" y="72"/>
                  <a:pt x="2794" y="37"/>
                </a:cubicBezTo>
                <a:cubicBezTo>
                  <a:pt x="2783" y="65"/>
                  <a:pt x="2766" y="99"/>
                  <a:pt x="2744" y="120"/>
                </a:cubicBezTo>
                <a:cubicBezTo>
                  <a:pt x="2744" y="120"/>
                  <a:pt x="2741" y="101"/>
                  <a:pt x="2742" y="95"/>
                </a:cubicBezTo>
                <a:cubicBezTo>
                  <a:pt x="2735" y="100"/>
                  <a:pt x="2732" y="118"/>
                  <a:pt x="2720" y="122"/>
                </a:cubicBezTo>
                <a:cubicBezTo>
                  <a:pt x="2721" y="110"/>
                  <a:pt x="2724" y="92"/>
                  <a:pt x="2726" y="80"/>
                </a:cubicBezTo>
                <a:cubicBezTo>
                  <a:pt x="2717" y="97"/>
                  <a:pt x="2697" y="112"/>
                  <a:pt x="2688" y="129"/>
                </a:cubicBezTo>
                <a:cubicBezTo>
                  <a:pt x="2694" y="93"/>
                  <a:pt x="2699" y="64"/>
                  <a:pt x="2704" y="28"/>
                </a:cubicBezTo>
                <a:cubicBezTo>
                  <a:pt x="2692" y="69"/>
                  <a:pt x="2669" y="95"/>
                  <a:pt x="2641" y="121"/>
                </a:cubicBezTo>
                <a:cubicBezTo>
                  <a:pt x="2643" y="109"/>
                  <a:pt x="2639" y="90"/>
                  <a:pt x="2641" y="79"/>
                </a:cubicBezTo>
                <a:cubicBezTo>
                  <a:pt x="2627" y="94"/>
                  <a:pt x="2606" y="109"/>
                  <a:pt x="2592" y="119"/>
                </a:cubicBezTo>
                <a:cubicBezTo>
                  <a:pt x="2598" y="84"/>
                  <a:pt x="2605" y="42"/>
                  <a:pt x="2606" y="0"/>
                </a:cubicBezTo>
                <a:cubicBezTo>
                  <a:pt x="2599" y="41"/>
                  <a:pt x="2580" y="81"/>
                  <a:pt x="2558" y="107"/>
                </a:cubicBezTo>
                <a:cubicBezTo>
                  <a:pt x="2561" y="90"/>
                  <a:pt x="2563" y="78"/>
                  <a:pt x="2565" y="60"/>
                </a:cubicBezTo>
                <a:cubicBezTo>
                  <a:pt x="2556" y="83"/>
                  <a:pt x="2534" y="104"/>
                  <a:pt x="2525" y="120"/>
                </a:cubicBezTo>
                <a:cubicBezTo>
                  <a:pt x="2528" y="103"/>
                  <a:pt x="2531" y="85"/>
                  <a:pt x="2527" y="72"/>
                </a:cubicBezTo>
                <a:cubicBezTo>
                  <a:pt x="2519" y="83"/>
                  <a:pt x="2504" y="99"/>
                  <a:pt x="2497" y="110"/>
                </a:cubicBezTo>
                <a:cubicBezTo>
                  <a:pt x="2507" y="81"/>
                  <a:pt x="2519" y="46"/>
                  <a:pt x="2525" y="11"/>
                </a:cubicBezTo>
                <a:cubicBezTo>
                  <a:pt x="2507" y="45"/>
                  <a:pt x="2490" y="78"/>
                  <a:pt x="2461" y="104"/>
                </a:cubicBezTo>
                <a:cubicBezTo>
                  <a:pt x="2456" y="97"/>
                  <a:pt x="2464" y="86"/>
                  <a:pt x="2465" y="80"/>
                </a:cubicBezTo>
                <a:cubicBezTo>
                  <a:pt x="2458" y="85"/>
                  <a:pt x="2455" y="103"/>
                  <a:pt x="2442" y="107"/>
                </a:cubicBezTo>
                <a:cubicBezTo>
                  <a:pt x="2425" y="98"/>
                  <a:pt x="2439" y="88"/>
                  <a:pt x="2435" y="75"/>
                </a:cubicBezTo>
                <a:cubicBezTo>
                  <a:pt x="2427" y="86"/>
                  <a:pt x="2420" y="97"/>
                  <a:pt x="2411" y="114"/>
                </a:cubicBezTo>
                <a:cubicBezTo>
                  <a:pt x="2422" y="79"/>
                  <a:pt x="2441" y="40"/>
                  <a:pt x="2459" y="6"/>
                </a:cubicBezTo>
                <a:cubicBezTo>
                  <a:pt x="2441" y="40"/>
                  <a:pt x="2412" y="71"/>
                  <a:pt x="2378" y="90"/>
                </a:cubicBezTo>
                <a:cubicBezTo>
                  <a:pt x="2379" y="84"/>
                  <a:pt x="2386" y="79"/>
                  <a:pt x="2388" y="68"/>
                </a:cubicBezTo>
                <a:cubicBezTo>
                  <a:pt x="2373" y="83"/>
                  <a:pt x="2358" y="99"/>
                  <a:pt x="2344" y="115"/>
                </a:cubicBezTo>
                <a:cubicBezTo>
                  <a:pt x="2360" y="87"/>
                  <a:pt x="2371" y="59"/>
                  <a:pt x="2382" y="30"/>
                </a:cubicBezTo>
                <a:cubicBezTo>
                  <a:pt x="2346" y="61"/>
                  <a:pt x="2323" y="94"/>
                  <a:pt x="2293" y="125"/>
                </a:cubicBezTo>
                <a:cubicBezTo>
                  <a:pt x="2308" y="109"/>
                  <a:pt x="2313" y="80"/>
                  <a:pt x="2328" y="64"/>
                </a:cubicBezTo>
                <a:cubicBezTo>
                  <a:pt x="2306" y="85"/>
                  <a:pt x="2279" y="105"/>
                  <a:pt x="2251" y="124"/>
                </a:cubicBezTo>
                <a:cubicBezTo>
                  <a:pt x="2253" y="112"/>
                  <a:pt x="2260" y="108"/>
                  <a:pt x="2262" y="96"/>
                </a:cubicBezTo>
                <a:cubicBezTo>
                  <a:pt x="2230" y="103"/>
                  <a:pt x="2198" y="116"/>
                  <a:pt x="2171" y="130"/>
                </a:cubicBezTo>
                <a:cubicBezTo>
                  <a:pt x="2179" y="119"/>
                  <a:pt x="2189" y="96"/>
                  <a:pt x="2192" y="78"/>
                </a:cubicBezTo>
                <a:cubicBezTo>
                  <a:pt x="2177" y="94"/>
                  <a:pt x="2146" y="95"/>
                  <a:pt x="2127" y="104"/>
                </a:cubicBezTo>
                <a:cubicBezTo>
                  <a:pt x="2135" y="93"/>
                  <a:pt x="2142" y="82"/>
                  <a:pt x="2150" y="71"/>
                </a:cubicBezTo>
                <a:cubicBezTo>
                  <a:pt x="2119" y="78"/>
                  <a:pt x="2100" y="81"/>
                  <a:pt x="2071" y="107"/>
                </a:cubicBezTo>
                <a:cubicBezTo>
                  <a:pt x="2087" y="85"/>
                  <a:pt x="2097" y="63"/>
                  <a:pt x="2112" y="47"/>
                </a:cubicBezTo>
                <a:cubicBezTo>
                  <a:pt x="2097" y="63"/>
                  <a:pt x="2077" y="72"/>
                  <a:pt x="2062" y="88"/>
                </a:cubicBezTo>
                <a:cubicBezTo>
                  <a:pt x="2073" y="59"/>
                  <a:pt x="2090" y="31"/>
                  <a:pt x="2112" y="4"/>
                </a:cubicBezTo>
                <a:cubicBezTo>
                  <a:pt x="2071" y="34"/>
                  <a:pt x="2040" y="78"/>
                  <a:pt x="1997" y="113"/>
                </a:cubicBezTo>
                <a:cubicBezTo>
                  <a:pt x="2013" y="92"/>
                  <a:pt x="2023" y="69"/>
                  <a:pt x="2038" y="53"/>
                </a:cubicBezTo>
                <a:cubicBezTo>
                  <a:pt x="2016" y="74"/>
                  <a:pt x="1989" y="94"/>
                  <a:pt x="1967" y="114"/>
                </a:cubicBezTo>
                <a:cubicBezTo>
                  <a:pt x="1984" y="87"/>
                  <a:pt x="2001" y="53"/>
                  <a:pt x="2006" y="24"/>
                </a:cubicBezTo>
                <a:cubicBezTo>
                  <a:pt x="1983" y="50"/>
                  <a:pt x="1960" y="83"/>
                  <a:pt x="1930" y="115"/>
                </a:cubicBezTo>
                <a:cubicBezTo>
                  <a:pt x="1932" y="103"/>
                  <a:pt x="1935" y="85"/>
                  <a:pt x="1936" y="79"/>
                </a:cubicBezTo>
                <a:cubicBezTo>
                  <a:pt x="1928" y="90"/>
                  <a:pt x="1915" y="100"/>
                  <a:pt x="1906" y="117"/>
                </a:cubicBezTo>
                <a:cubicBezTo>
                  <a:pt x="1917" y="82"/>
                  <a:pt x="1929" y="48"/>
                  <a:pt x="1942" y="7"/>
                </a:cubicBezTo>
                <a:cubicBezTo>
                  <a:pt x="1916" y="52"/>
                  <a:pt x="1892" y="90"/>
                  <a:pt x="1855" y="127"/>
                </a:cubicBezTo>
                <a:cubicBezTo>
                  <a:pt x="1864" y="110"/>
                  <a:pt x="1866" y="98"/>
                  <a:pt x="1874" y="87"/>
                </a:cubicBezTo>
                <a:cubicBezTo>
                  <a:pt x="1860" y="97"/>
                  <a:pt x="1847" y="107"/>
                  <a:pt x="1833" y="117"/>
                </a:cubicBezTo>
                <a:cubicBezTo>
                  <a:pt x="1847" y="101"/>
                  <a:pt x="1851" y="77"/>
                  <a:pt x="1860" y="61"/>
                </a:cubicBezTo>
                <a:cubicBezTo>
                  <a:pt x="1833" y="80"/>
                  <a:pt x="1810" y="107"/>
                  <a:pt x="1786" y="140"/>
                </a:cubicBezTo>
                <a:cubicBezTo>
                  <a:pt x="1797" y="111"/>
                  <a:pt x="1809" y="77"/>
                  <a:pt x="1814" y="47"/>
                </a:cubicBezTo>
                <a:cubicBezTo>
                  <a:pt x="1790" y="80"/>
                  <a:pt x="1734" y="125"/>
                  <a:pt x="1739" y="132"/>
                </a:cubicBezTo>
                <a:cubicBezTo>
                  <a:pt x="1731" y="143"/>
                  <a:pt x="1731" y="143"/>
                  <a:pt x="1731" y="143"/>
                </a:cubicBezTo>
                <a:cubicBezTo>
                  <a:pt x="1740" y="126"/>
                  <a:pt x="1750" y="103"/>
                  <a:pt x="1759" y="87"/>
                </a:cubicBezTo>
                <a:cubicBezTo>
                  <a:pt x="1729" y="118"/>
                  <a:pt x="1701" y="138"/>
                  <a:pt x="1666" y="146"/>
                </a:cubicBezTo>
                <a:cubicBezTo>
                  <a:pt x="1674" y="129"/>
                  <a:pt x="1656" y="82"/>
                  <a:pt x="1665" y="65"/>
                </a:cubicBezTo>
                <a:cubicBezTo>
                  <a:pt x="1643" y="86"/>
                  <a:pt x="1622" y="107"/>
                  <a:pt x="1600" y="128"/>
                </a:cubicBezTo>
                <a:cubicBezTo>
                  <a:pt x="1608" y="108"/>
                  <a:pt x="1608" y="87"/>
                  <a:pt x="1614" y="67"/>
                </a:cubicBezTo>
                <a:cubicBezTo>
                  <a:pt x="1599" y="87"/>
                  <a:pt x="1585" y="108"/>
                  <a:pt x="1575" y="130"/>
                </a:cubicBezTo>
                <a:cubicBezTo>
                  <a:pt x="1585" y="102"/>
                  <a:pt x="1590" y="74"/>
                  <a:pt x="1596" y="43"/>
                </a:cubicBezTo>
                <a:cubicBezTo>
                  <a:pt x="1584" y="86"/>
                  <a:pt x="1549" y="122"/>
                  <a:pt x="1527" y="164"/>
                </a:cubicBezTo>
                <a:cubicBezTo>
                  <a:pt x="1528" y="122"/>
                  <a:pt x="1546" y="88"/>
                  <a:pt x="1575" y="57"/>
                </a:cubicBezTo>
                <a:cubicBezTo>
                  <a:pt x="1536" y="75"/>
                  <a:pt x="1507" y="100"/>
                  <a:pt x="1483" y="139"/>
                </a:cubicBezTo>
                <a:cubicBezTo>
                  <a:pt x="1485" y="127"/>
                  <a:pt x="1488" y="109"/>
                  <a:pt x="1489" y="97"/>
                </a:cubicBezTo>
                <a:cubicBezTo>
                  <a:pt x="1481" y="114"/>
                  <a:pt x="1467" y="124"/>
                  <a:pt x="1453" y="134"/>
                </a:cubicBezTo>
                <a:cubicBezTo>
                  <a:pt x="1464" y="105"/>
                  <a:pt x="1468" y="82"/>
                  <a:pt x="1473" y="52"/>
                </a:cubicBezTo>
                <a:cubicBezTo>
                  <a:pt x="1462" y="81"/>
                  <a:pt x="1445" y="108"/>
                  <a:pt x="1418" y="128"/>
                </a:cubicBezTo>
                <a:cubicBezTo>
                  <a:pt x="1426" y="111"/>
                  <a:pt x="1429" y="94"/>
                  <a:pt x="1432" y="76"/>
                </a:cubicBezTo>
                <a:cubicBezTo>
                  <a:pt x="1421" y="105"/>
                  <a:pt x="1401" y="119"/>
                  <a:pt x="1385" y="141"/>
                </a:cubicBezTo>
                <a:cubicBezTo>
                  <a:pt x="1379" y="143"/>
                  <a:pt x="1367" y="101"/>
                  <a:pt x="1373" y="86"/>
                </a:cubicBezTo>
                <a:cubicBezTo>
                  <a:pt x="1377" y="77"/>
                  <a:pt x="1337" y="136"/>
                  <a:pt x="1332" y="133"/>
                </a:cubicBezTo>
                <a:cubicBezTo>
                  <a:pt x="1337" y="103"/>
                  <a:pt x="1341" y="73"/>
                  <a:pt x="1347" y="38"/>
                </a:cubicBezTo>
                <a:cubicBezTo>
                  <a:pt x="1335" y="78"/>
                  <a:pt x="1312" y="105"/>
                  <a:pt x="1278" y="124"/>
                </a:cubicBezTo>
                <a:cubicBezTo>
                  <a:pt x="1274" y="111"/>
                  <a:pt x="1281" y="106"/>
                  <a:pt x="1283" y="94"/>
                </a:cubicBezTo>
                <a:cubicBezTo>
                  <a:pt x="1270" y="104"/>
                  <a:pt x="1250" y="113"/>
                  <a:pt x="1243" y="118"/>
                </a:cubicBezTo>
                <a:cubicBezTo>
                  <a:pt x="1247" y="94"/>
                  <a:pt x="1247" y="94"/>
                  <a:pt x="1247" y="94"/>
                </a:cubicBezTo>
                <a:cubicBezTo>
                  <a:pt x="1232" y="110"/>
                  <a:pt x="1211" y="125"/>
                  <a:pt x="1197" y="141"/>
                </a:cubicBezTo>
                <a:cubicBezTo>
                  <a:pt x="1213" y="113"/>
                  <a:pt x="1224" y="85"/>
                  <a:pt x="1230" y="49"/>
                </a:cubicBezTo>
                <a:cubicBezTo>
                  <a:pt x="1218" y="84"/>
                  <a:pt x="1189" y="115"/>
                  <a:pt x="1155" y="134"/>
                </a:cubicBezTo>
                <a:cubicBezTo>
                  <a:pt x="1163" y="123"/>
                  <a:pt x="1165" y="111"/>
                  <a:pt x="1167" y="100"/>
                </a:cubicBezTo>
                <a:cubicBezTo>
                  <a:pt x="1152" y="115"/>
                  <a:pt x="1132" y="124"/>
                  <a:pt x="1118" y="140"/>
                </a:cubicBezTo>
                <a:cubicBezTo>
                  <a:pt x="1135" y="107"/>
                  <a:pt x="1159" y="74"/>
                  <a:pt x="1187" y="48"/>
                </a:cubicBezTo>
                <a:cubicBezTo>
                  <a:pt x="1147" y="72"/>
                  <a:pt x="1117" y="110"/>
                  <a:pt x="1082" y="134"/>
                </a:cubicBezTo>
                <a:cubicBezTo>
                  <a:pt x="1077" y="127"/>
                  <a:pt x="1073" y="115"/>
                  <a:pt x="1074" y="109"/>
                </a:cubicBezTo>
                <a:cubicBezTo>
                  <a:pt x="1061" y="113"/>
                  <a:pt x="1065" y="126"/>
                  <a:pt x="1053" y="130"/>
                </a:cubicBezTo>
                <a:cubicBezTo>
                  <a:pt x="1047" y="129"/>
                  <a:pt x="1050" y="111"/>
                  <a:pt x="1038" y="109"/>
                </a:cubicBezTo>
                <a:cubicBezTo>
                  <a:pt x="1037" y="115"/>
                  <a:pt x="1028" y="132"/>
                  <a:pt x="1021" y="137"/>
                </a:cubicBezTo>
                <a:cubicBezTo>
                  <a:pt x="1027" y="101"/>
                  <a:pt x="1034" y="60"/>
                  <a:pt x="1033" y="29"/>
                </a:cubicBezTo>
                <a:cubicBezTo>
                  <a:pt x="1021" y="64"/>
                  <a:pt x="1009" y="98"/>
                  <a:pt x="986" y="125"/>
                </a:cubicBezTo>
                <a:cubicBezTo>
                  <a:pt x="982" y="118"/>
                  <a:pt x="983" y="112"/>
                  <a:pt x="984" y="100"/>
                </a:cubicBezTo>
                <a:cubicBezTo>
                  <a:pt x="971" y="110"/>
                  <a:pt x="957" y="120"/>
                  <a:pt x="943" y="130"/>
                </a:cubicBezTo>
                <a:cubicBezTo>
                  <a:pt x="945" y="118"/>
                  <a:pt x="947" y="106"/>
                  <a:pt x="955" y="95"/>
                </a:cubicBezTo>
                <a:cubicBezTo>
                  <a:pt x="935" y="104"/>
                  <a:pt x="916" y="107"/>
                  <a:pt x="902" y="123"/>
                </a:cubicBezTo>
                <a:cubicBezTo>
                  <a:pt x="912" y="95"/>
                  <a:pt x="922" y="72"/>
                  <a:pt x="945" y="45"/>
                </a:cubicBezTo>
                <a:cubicBezTo>
                  <a:pt x="910" y="70"/>
                  <a:pt x="882" y="96"/>
                  <a:pt x="852" y="127"/>
                </a:cubicBezTo>
                <a:cubicBezTo>
                  <a:pt x="861" y="110"/>
                  <a:pt x="858" y="92"/>
                  <a:pt x="868" y="69"/>
                </a:cubicBezTo>
                <a:cubicBezTo>
                  <a:pt x="853" y="85"/>
                  <a:pt x="832" y="106"/>
                  <a:pt x="817" y="121"/>
                </a:cubicBezTo>
                <a:cubicBezTo>
                  <a:pt x="819" y="110"/>
                  <a:pt x="821" y="98"/>
                  <a:pt x="822" y="92"/>
                </a:cubicBezTo>
                <a:cubicBezTo>
                  <a:pt x="807" y="108"/>
                  <a:pt x="786" y="123"/>
                  <a:pt x="777" y="139"/>
                </a:cubicBezTo>
                <a:cubicBezTo>
                  <a:pt x="789" y="105"/>
                  <a:pt x="808" y="65"/>
                  <a:pt x="814" y="30"/>
                </a:cubicBezTo>
                <a:cubicBezTo>
                  <a:pt x="789" y="68"/>
                  <a:pt x="770" y="108"/>
                  <a:pt x="735" y="139"/>
                </a:cubicBezTo>
                <a:cubicBezTo>
                  <a:pt x="743" y="128"/>
                  <a:pt x="747" y="104"/>
                  <a:pt x="755" y="93"/>
                </a:cubicBezTo>
                <a:cubicBezTo>
                  <a:pt x="741" y="103"/>
                  <a:pt x="721" y="112"/>
                  <a:pt x="707" y="122"/>
                </a:cubicBezTo>
                <a:cubicBezTo>
                  <a:pt x="707" y="123"/>
                  <a:pt x="707" y="123"/>
                  <a:pt x="707" y="122"/>
                </a:cubicBezTo>
                <a:cubicBezTo>
                  <a:pt x="707" y="122"/>
                  <a:pt x="707" y="122"/>
                  <a:pt x="707" y="122"/>
                </a:cubicBezTo>
                <a:cubicBezTo>
                  <a:pt x="708" y="118"/>
                  <a:pt x="710" y="104"/>
                  <a:pt x="710" y="104"/>
                </a:cubicBezTo>
                <a:cubicBezTo>
                  <a:pt x="702" y="115"/>
                  <a:pt x="689" y="125"/>
                  <a:pt x="676" y="129"/>
                </a:cubicBezTo>
                <a:cubicBezTo>
                  <a:pt x="692" y="107"/>
                  <a:pt x="696" y="78"/>
                  <a:pt x="706" y="55"/>
                </a:cubicBezTo>
                <a:cubicBezTo>
                  <a:pt x="688" y="88"/>
                  <a:pt x="653" y="119"/>
                  <a:pt x="616" y="125"/>
                </a:cubicBezTo>
                <a:cubicBezTo>
                  <a:pt x="619" y="107"/>
                  <a:pt x="619" y="107"/>
                  <a:pt x="619" y="107"/>
                </a:cubicBezTo>
                <a:cubicBezTo>
                  <a:pt x="612" y="112"/>
                  <a:pt x="598" y="122"/>
                  <a:pt x="591" y="127"/>
                </a:cubicBezTo>
                <a:cubicBezTo>
                  <a:pt x="606" y="111"/>
                  <a:pt x="627" y="91"/>
                  <a:pt x="643" y="69"/>
                </a:cubicBezTo>
                <a:cubicBezTo>
                  <a:pt x="598" y="86"/>
                  <a:pt x="555" y="121"/>
                  <a:pt x="509" y="144"/>
                </a:cubicBezTo>
                <a:cubicBezTo>
                  <a:pt x="511" y="132"/>
                  <a:pt x="519" y="122"/>
                  <a:pt x="521" y="110"/>
                </a:cubicBezTo>
                <a:cubicBezTo>
                  <a:pt x="513" y="121"/>
                  <a:pt x="493" y="130"/>
                  <a:pt x="485" y="146"/>
                </a:cubicBezTo>
                <a:cubicBezTo>
                  <a:pt x="493" y="130"/>
                  <a:pt x="496" y="112"/>
                  <a:pt x="505" y="95"/>
                </a:cubicBezTo>
                <a:cubicBezTo>
                  <a:pt x="483" y="116"/>
                  <a:pt x="457" y="130"/>
                  <a:pt x="435" y="150"/>
                </a:cubicBezTo>
                <a:cubicBezTo>
                  <a:pt x="435" y="150"/>
                  <a:pt x="438" y="133"/>
                  <a:pt x="439" y="127"/>
                </a:cubicBezTo>
                <a:cubicBezTo>
                  <a:pt x="425" y="137"/>
                  <a:pt x="407" y="140"/>
                  <a:pt x="388" y="143"/>
                </a:cubicBezTo>
                <a:cubicBezTo>
                  <a:pt x="409" y="128"/>
                  <a:pt x="430" y="107"/>
                  <a:pt x="451" y="92"/>
                </a:cubicBezTo>
                <a:cubicBezTo>
                  <a:pt x="411" y="110"/>
                  <a:pt x="378" y="129"/>
                  <a:pt x="344" y="148"/>
                </a:cubicBezTo>
                <a:cubicBezTo>
                  <a:pt x="351" y="143"/>
                  <a:pt x="354" y="125"/>
                  <a:pt x="362" y="114"/>
                </a:cubicBezTo>
                <a:cubicBezTo>
                  <a:pt x="348" y="124"/>
                  <a:pt x="329" y="133"/>
                  <a:pt x="315" y="143"/>
                </a:cubicBezTo>
                <a:cubicBezTo>
                  <a:pt x="324" y="126"/>
                  <a:pt x="327" y="108"/>
                  <a:pt x="335" y="92"/>
                </a:cubicBezTo>
                <a:cubicBezTo>
                  <a:pt x="319" y="119"/>
                  <a:pt x="291" y="139"/>
                  <a:pt x="259" y="152"/>
                </a:cubicBezTo>
                <a:cubicBezTo>
                  <a:pt x="267" y="141"/>
                  <a:pt x="276" y="118"/>
                  <a:pt x="284" y="108"/>
                </a:cubicBezTo>
                <a:cubicBezTo>
                  <a:pt x="263" y="128"/>
                  <a:pt x="243" y="137"/>
                  <a:pt x="216" y="151"/>
                </a:cubicBezTo>
                <a:cubicBezTo>
                  <a:pt x="224" y="140"/>
                  <a:pt x="232" y="129"/>
                  <a:pt x="233" y="124"/>
                </a:cubicBezTo>
                <a:cubicBezTo>
                  <a:pt x="219" y="133"/>
                  <a:pt x="199" y="142"/>
                  <a:pt x="186" y="152"/>
                </a:cubicBezTo>
                <a:cubicBezTo>
                  <a:pt x="194" y="136"/>
                  <a:pt x="204" y="113"/>
                  <a:pt x="213" y="96"/>
                </a:cubicBezTo>
                <a:cubicBezTo>
                  <a:pt x="196" y="124"/>
                  <a:pt x="167" y="155"/>
                  <a:pt x="134" y="168"/>
                </a:cubicBezTo>
                <a:cubicBezTo>
                  <a:pt x="130" y="155"/>
                  <a:pt x="143" y="151"/>
                  <a:pt x="145" y="140"/>
                </a:cubicBezTo>
                <a:cubicBezTo>
                  <a:pt x="132" y="144"/>
                  <a:pt x="113" y="153"/>
                  <a:pt x="100" y="157"/>
                </a:cubicBezTo>
                <a:cubicBezTo>
                  <a:pt x="100" y="157"/>
                  <a:pt x="106" y="148"/>
                  <a:pt x="110" y="143"/>
                </a:cubicBezTo>
                <a:cubicBezTo>
                  <a:pt x="88" y="159"/>
                  <a:pt x="33" y="220"/>
                  <a:pt x="28" y="215"/>
                </a:cubicBezTo>
                <a:cubicBezTo>
                  <a:pt x="0" y="398"/>
                  <a:pt x="0" y="398"/>
                  <a:pt x="0" y="398"/>
                </a:cubicBezTo>
                <a:lnTo>
                  <a:pt x="3237" y="398"/>
                </a:lnTo>
                <a:close/>
              </a:path>
            </a:pathLst>
          </a:custGeom>
          <a:solidFill>
            <a:schemeClr val="tx2"/>
          </a:solidFill>
          <a:ln>
            <a:noFill/>
          </a:ln>
        </p:spPr>
        <p:txBody>
          <a:bodyPr vert="horz" wrap="square" lIns="91428" tIns="45714" rIns="91428" bIns="45714" numCol="1" anchor="t" anchorCtr="0" compatLnSpc="1">
            <a:prstTxWarp prst="textNoShape">
              <a:avLst/>
            </a:prstTxWarp>
          </a:bodyPr>
          <a:lstStyle/>
          <a:p>
            <a:endParaRPr lang="en-US"/>
          </a:p>
        </p:txBody>
      </p:sp>
      <p:sp>
        <p:nvSpPr>
          <p:cNvPr id="32" name="Rectangle 194">
            <a:extLst>
              <a:ext uri="{FF2B5EF4-FFF2-40B4-BE49-F238E27FC236}">
                <a16:creationId xmlns:a16="http://schemas.microsoft.com/office/drawing/2014/main" id="{32E01DFB-B647-8C49-176E-2B3A5D5A02AE}"/>
              </a:ext>
            </a:extLst>
          </p:cNvPr>
          <p:cNvSpPr/>
          <p:nvPr/>
        </p:nvSpPr>
        <p:spPr>
          <a:xfrm>
            <a:off x="916502" y="5725527"/>
            <a:ext cx="11305677" cy="1142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33" name="Freeform 10">
            <a:extLst>
              <a:ext uri="{FF2B5EF4-FFF2-40B4-BE49-F238E27FC236}">
                <a16:creationId xmlns:a16="http://schemas.microsoft.com/office/drawing/2014/main" id="{268D936E-6B01-6816-4E70-EF4F1B8415DD}"/>
              </a:ext>
            </a:extLst>
          </p:cNvPr>
          <p:cNvSpPr>
            <a:spLocks/>
          </p:cNvSpPr>
          <p:nvPr/>
        </p:nvSpPr>
        <p:spPr bwMode="auto">
          <a:xfrm>
            <a:off x="970415" y="5725527"/>
            <a:ext cx="7938" cy="23810"/>
          </a:xfrm>
          <a:custGeom>
            <a:avLst/>
            <a:gdLst>
              <a:gd name="T0" fmla="*/ 2 w 2"/>
              <a:gd name="T1" fmla="*/ 0 h 6"/>
              <a:gd name="T2" fmla="*/ 1 w 2"/>
              <a:gd name="T3" fmla="*/ 6 h 6"/>
              <a:gd name="T4" fmla="*/ 2 w 2"/>
              <a:gd name="T5" fmla="*/ 0 h 6"/>
            </a:gdLst>
            <a:ahLst/>
            <a:cxnLst>
              <a:cxn ang="0">
                <a:pos x="T0" y="T1"/>
              </a:cxn>
              <a:cxn ang="0">
                <a:pos x="T2" y="T3"/>
              </a:cxn>
              <a:cxn ang="0">
                <a:pos x="T4" y="T5"/>
              </a:cxn>
            </a:cxnLst>
            <a:rect l="0" t="0" r="r" b="b"/>
            <a:pathLst>
              <a:path w="2" h="6">
                <a:moveTo>
                  <a:pt x="2" y="0"/>
                </a:moveTo>
                <a:cubicBezTo>
                  <a:pt x="0" y="4"/>
                  <a:pt x="0" y="6"/>
                  <a:pt x="1" y="6"/>
                </a:cubicBez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C1D65E28-F5C4-0382-F895-A9C795472BDB}"/>
              </a:ext>
            </a:extLst>
          </p:cNvPr>
          <p:cNvSpPr>
            <a:spLocks/>
          </p:cNvSpPr>
          <p:nvPr/>
        </p:nvSpPr>
        <p:spPr bwMode="auto">
          <a:xfrm>
            <a:off x="1126763" y="5166799"/>
            <a:ext cx="19049" cy="19049"/>
          </a:xfrm>
          <a:custGeom>
            <a:avLst/>
            <a:gdLst>
              <a:gd name="T0" fmla="*/ 0 w 5"/>
              <a:gd name="T1" fmla="*/ 5 h 5"/>
              <a:gd name="T2" fmla="*/ 5 w 5"/>
              <a:gd name="T3" fmla="*/ 3 h 5"/>
              <a:gd name="T4" fmla="*/ 0 w 5"/>
              <a:gd name="T5" fmla="*/ 5 h 5"/>
            </a:gdLst>
            <a:ahLst/>
            <a:cxnLst>
              <a:cxn ang="0">
                <a:pos x="T0" y="T1"/>
              </a:cxn>
              <a:cxn ang="0">
                <a:pos x="T2" y="T3"/>
              </a:cxn>
              <a:cxn ang="0">
                <a:pos x="T4" y="T5"/>
              </a:cxn>
            </a:cxnLst>
            <a:rect l="0" t="0" r="r" b="b"/>
            <a:pathLst>
              <a:path w="5" h="5">
                <a:moveTo>
                  <a:pt x="0" y="5"/>
                </a:moveTo>
                <a:cubicBezTo>
                  <a:pt x="2" y="4"/>
                  <a:pt x="3" y="3"/>
                  <a:pt x="5" y="3"/>
                </a:cubicBezTo>
                <a:cubicBezTo>
                  <a:pt x="5" y="0"/>
                  <a:pt x="3" y="2"/>
                  <a:pt x="0"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190B5325-DEB2-534F-4739-79ADD7329D36}"/>
              </a:ext>
            </a:extLst>
          </p:cNvPr>
          <p:cNvSpPr>
            <a:spLocks/>
          </p:cNvSpPr>
          <p:nvPr/>
        </p:nvSpPr>
        <p:spPr bwMode="auto">
          <a:xfrm>
            <a:off x="5438333" y="5008076"/>
            <a:ext cx="14286" cy="93651"/>
          </a:xfrm>
          <a:custGeom>
            <a:avLst/>
            <a:gdLst>
              <a:gd name="T0" fmla="*/ 0 w 4"/>
              <a:gd name="T1" fmla="*/ 25 h 25"/>
              <a:gd name="T2" fmla="*/ 4 w 4"/>
              <a:gd name="T3" fmla="*/ 0 h 25"/>
              <a:gd name="T4" fmla="*/ 0 w 4"/>
              <a:gd name="T5" fmla="*/ 25 h 25"/>
            </a:gdLst>
            <a:ahLst/>
            <a:cxnLst>
              <a:cxn ang="0">
                <a:pos x="T0" y="T1"/>
              </a:cxn>
              <a:cxn ang="0">
                <a:pos x="T2" y="T3"/>
              </a:cxn>
              <a:cxn ang="0">
                <a:pos x="T4" y="T5"/>
              </a:cxn>
            </a:cxnLst>
            <a:rect l="0" t="0" r="r" b="b"/>
            <a:pathLst>
              <a:path w="4" h="25">
                <a:moveTo>
                  <a:pt x="0" y="25"/>
                </a:moveTo>
                <a:cubicBezTo>
                  <a:pt x="2" y="17"/>
                  <a:pt x="3" y="9"/>
                  <a:pt x="4" y="0"/>
                </a:cubicBezTo>
                <a:cubicBezTo>
                  <a:pt x="2" y="9"/>
                  <a:pt x="1" y="17"/>
                  <a:pt x="0"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D5CF49E0-6A22-17B1-D5CA-91D8CE31B4CE}"/>
              </a:ext>
            </a:extLst>
          </p:cNvPr>
          <p:cNvSpPr>
            <a:spLocks/>
          </p:cNvSpPr>
          <p:nvPr/>
        </p:nvSpPr>
        <p:spPr bwMode="auto">
          <a:xfrm>
            <a:off x="5505004" y="5158865"/>
            <a:ext cx="15873" cy="33335"/>
          </a:xfrm>
          <a:custGeom>
            <a:avLst/>
            <a:gdLst>
              <a:gd name="T0" fmla="*/ 4 w 4"/>
              <a:gd name="T1" fmla="*/ 0 h 9"/>
              <a:gd name="T2" fmla="*/ 0 w 4"/>
              <a:gd name="T3" fmla="*/ 9 h 9"/>
              <a:gd name="T4" fmla="*/ 3 w 4"/>
              <a:gd name="T5" fmla="*/ 5 h 9"/>
              <a:gd name="T6" fmla="*/ 4 w 4"/>
              <a:gd name="T7" fmla="*/ 0 h 9"/>
            </a:gdLst>
            <a:ahLst/>
            <a:cxnLst>
              <a:cxn ang="0">
                <a:pos x="T0" y="T1"/>
              </a:cxn>
              <a:cxn ang="0">
                <a:pos x="T2" y="T3"/>
              </a:cxn>
              <a:cxn ang="0">
                <a:pos x="T4" y="T5"/>
              </a:cxn>
              <a:cxn ang="0">
                <a:pos x="T6" y="T7"/>
              </a:cxn>
            </a:cxnLst>
            <a:rect l="0" t="0" r="r" b="b"/>
            <a:pathLst>
              <a:path w="4" h="9">
                <a:moveTo>
                  <a:pt x="4" y="0"/>
                </a:moveTo>
                <a:cubicBezTo>
                  <a:pt x="2" y="3"/>
                  <a:pt x="1" y="6"/>
                  <a:pt x="0" y="9"/>
                </a:cubicBezTo>
                <a:cubicBezTo>
                  <a:pt x="1" y="8"/>
                  <a:pt x="2" y="7"/>
                  <a:pt x="3" y="5"/>
                </a:cubicBez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37" name="Freeform 12">
            <a:extLst>
              <a:ext uri="{FF2B5EF4-FFF2-40B4-BE49-F238E27FC236}">
                <a16:creationId xmlns:a16="http://schemas.microsoft.com/office/drawing/2014/main" id="{C8C0BC5D-7B23-32F3-7DD8-42C2D2637B4F}"/>
              </a:ext>
            </a:extLst>
          </p:cNvPr>
          <p:cNvSpPr>
            <a:spLocks/>
          </p:cNvSpPr>
          <p:nvPr/>
        </p:nvSpPr>
        <p:spPr bwMode="auto">
          <a:xfrm>
            <a:off x="10235134" y="5106484"/>
            <a:ext cx="14286" cy="44445"/>
          </a:xfrm>
          <a:custGeom>
            <a:avLst/>
            <a:gdLst>
              <a:gd name="T0" fmla="*/ 0 w 4"/>
              <a:gd name="T1" fmla="*/ 12 h 12"/>
              <a:gd name="T2" fmla="*/ 4 w 4"/>
              <a:gd name="T3" fmla="*/ 0 h 12"/>
              <a:gd name="T4" fmla="*/ 0 w 4"/>
              <a:gd name="T5" fmla="*/ 12 h 12"/>
            </a:gdLst>
            <a:ahLst/>
            <a:cxnLst>
              <a:cxn ang="0">
                <a:pos x="T0" y="T1"/>
              </a:cxn>
              <a:cxn ang="0">
                <a:pos x="T2" y="T3"/>
              </a:cxn>
              <a:cxn ang="0">
                <a:pos x="T4" y="T5"/>
              </a:cxn>
            </a:cxnLst>
            <a:rect l="0" t="0" r="r" b="b"/>
            <a:pathLst>
              <a:path w="4" h="12">
                <a:moveTo>
                  <a:pt x="0" y="12"/>
                </a:moveTo>
                <a:cubicBezTo>
                  <a:pt x="1" y="8"/>
                  <a:pt x="3" y="4"/>
                  <a:pt x="4" y="0"/>
                </a:cubicBezTo>
                <a:cubicBezTo>
                  <a:pt x="2" y="4"/>
                  <a:pt x="1" y="8"/>
                  <a:pt x="0" y="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41" name="TextBox 182">
            <a:extLst>
              <a:ext uri="{FF2B5EF4-FFF2-40B4-BE49-F238E27FC236}">
                <a16:creationId xmlns:a16="http://schemas.microsoft.com/office/drawing/2014/main" id="{C3EB574B-75F9-EE44-AB9F-85B5B9B6BE53}"/>
              </a:ext>
            </a:extLst>
          </p:cNvPr>
          <p:cNvSpPr txBox="1"/>
          <p:nvPr/>
        </p:nvSpPr>
        <p:spPr>
          <a:xfrm>
            <a:off x="1212135" y="5184349"/>
            <a:ext cx="29262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Predicting potential process safety incidents by turning operational emergency drills into a culture in the units</a:t>
            </a:r>
            <a:endParaRPr lang="tr-TR" dirty="0">
              <a:solidFill>
                <a:srgbClr val="FFFFFF"/>
              </a:solidFill>
            </a:endParaRPr>
          </a:p>
        </p:txBody>
      </p:sp>
      <p:sp>
        <p:nvSpPr>
          <p:cNvPr id="42" name="TextBox 186">
            <a:extLst>
              <a:ext uri="{FF2B5EF4-FFF2-40B4-BE49-F238E27FC236}">
                <a16:creationId xmlns:a16="http://schemas.microsoft.com/office/drawing/2014/main" id="{6BDACF8A-41B5-6549-64DB-7B089C4AE0EB}"/>
              </a:ext>
            </a:extLst>
          </p:cNvPr>
          <p:cNvSpPr txBox="1"/>
          <p:nvPr/>
        </p:nvSpPr>
        <p:spPr>
          <a:xfrm>
            <a:off x="4700786" y="5252470"/>
            <a:ext cx="3261170" cy="923330"/>
          </a:xfrm>
          <a:prstGeom prst="rect">
            <a:avLst/>
          </a:prstGeom>
          <a:noFill/>
        </p:spPr>
        <p:txBody>
          <a:bodyPr wrap="square" rtlCol="0">
            <a:spAutoFit/>
          </a:bodyPr>
          <a:lstStyle/>
          <a:p>
            <a:r>
              <a:rPr lang="en-US" dirty="0">
                <a:solidFill>
                  <a:srgbClr val="FFFFFF"/>
                </a:solidFill>
              </a:rPr>
              <a:t>Uncovering the systemic vulnerabilities before they occur by scenarizing these incidents</a:t>
            </a:r>
            <a:endParaRPr lang="en-US" sz="1200" dirty="0">
              <a:solidFill>
                <a:srgbClr val="FFFFFF"/>
              </a:solidFill>
            </a:endParaRPr>
          </a:p>
        </p:txBody>
      </p:sp>
      <p:sp>
        <p:nvSpPr>
          <p:cNvPr id="43" name="TextBox 193">
            <a:extLst>
              <a:ext uri="{FF2B5EF4-FFF2-40B4-BE49-F238E27FC236}">
                <a16:creationId xmlns:a16="http://schemas.microsoft.com/office/drawing/2014/main" id="{BC66ADCF-2441-4B5C-5F39-9B4EFC709804}"/>
              </a:ext>
            </a:extLst>
          </p:cNvPr>
          <p:cNvSpPr txBox="1"/>
          <p:nvPr/>
        </p:nvSpPr>
        <p:spPr>
          <a:xfrm>
            <a:off x="8524347" y="5138981"/>
            <a:ext cx="3569733" cy="1754326"/>
          </a:xfrm>
          <a:prstGeom prst="rect">
            <a:avLst/>
          </a:prstGeom>
          <a:noFill/>
        </p:spPr>
        <p:txBody>
          <a:bodyPr wrap="square" rtlCol="0">
            <a:spAutoFit/>
          </a:bodyPr>
          <a:lstStyle/>
          <a:p>
            <a:r>
              <a:rPr lang="en-US" dirty="0">
                <a:solidFill>
                  <a:srgbClr val="FFFFFF"/>
                </a:solidFill>
              </a:rPr>
              <a:t>Identifying critical operational interventions for the unit to help manage the crisis in coordination with the emergency teams in case of an incident.</a:t>
            </a:r>
          </a:p>
          <a:p>
            <a:endParaRPr lang="en-US" dirty="0">
              <a:solidFill>
                <a:srgbClr val="FFFFFF"/>
              </a:solidFill>
            </a:endParaRPr>
          </a:p>
        </p:txBody>
      </p:sp>
    </p:spTree>
    <p:extLst>
      <p:ext uri="{BB962C8B-B14F-4D97-AF65-F5344CB8AC3E}">
        <p14:creationId xmlns:p14="http://schemas.microsoft.com/office/powerpoint/2010/main" val="2767861823"/>
      </p:ext>
    </p:extLst>
  </p:cSld>
  <p:clrMapOvr>
    <a:masterClrMapping/>
  </p:clrMapOvr>
  <mc:AlternateContent xmlns:mc="http://schemas.openxmlformats.org/markup-compatibility/2006" xmlns:p14="http://schemas.microsoft.com/office/powerpoint/2010/main">
    <mc:Choice Requires="p14">
      <p:transition spd="slow" p14:dur="2000" advTm="4696"/>
    </mc:Choice>
    <mc:Fallback xmlns="">
      <p:transition spd="slow" advTm="4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
                                        <p:tgtEl>
                                          <p:spTgt spid="28"/>
                                        </p:tgtEl>
                                      </p:cBhvr>
                                    </p:animEffect>
                                  </p:childTnLst>
                                </p:cTn>
                              </p:par>
                              <p:par>
                                <p:cTn id="8" presetID="10" presetClass="entr" presetSubtype="0" fill="hold" nodeType="withEffect">
                                  <p:stCondLst>
                                    <p:cond delay="2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2" name="Dikdörtgen 1"/>
          <p:cNvSpPr/>
          <p:nvPr/>
        </p:nvSpPr>
        <p:spPr>
          <a:xfrm>
            <a:off x="1364938" y="1148625"/>
            <a:ext cx="10578706" cy="1574534"/>
          </a:xfrm>
          <a:prstGeom prst="rect">
            <a:avLst/>
          </a:prstGeom>
        </p:spPr>
        <p:txBody>
          <a:bodyPr wrap="square">
            <a:spAutoFit/>
          </a:bodyPr>
          <a:lstStyle/>
          <a:p>
            <a:pPr marL="342900" lvl="0" indent="-342900" algn="just">
              <a:lnSpc>
                <a:spcPct val="107000"/>
              </a:lnSpc>
              <a:spcBef>
                <a:spcPts val="600"/>
              </a:spcBef>
              <a:spcAft>
                <a:spcPts val="800"/>
              </a:spcAft>
              <a:buFont typeface="+mj-lt"/>
              <a:buAutoNum type="arabicPeriod"/>
            </a:pPr>
            <a:r>
              <a:rPr lang="en-CA" sz="2000" dirty="0"/>
              <a:t>Center for Chemical Process Safety. Guidelines for Risk Based Process Safety. New Jersey: Jon Wiley &amp; Sons, 2011</a:t>
            </a:r>
            <a:endParaRPr lang="tr-TR" sz="2000" dirty="0"/>
          </a:p>
          <a:p>
            <a:pPr marL="342900" lvl="0" indent="-342900" algn="just">
              <a:lnSpc>
                <a:spcPct val="107000"/>
              </a:lnSpc>
              <a:spcBef>
                <a:spcPts val="600"/>
              </a:spcBef>
              <a:spcAft>
                <a:spcPts val="800"/>
              </a:spcAft>
              <a:buFont typeface="+mj-lt"/>
              <a:buAutoNum type="arabicPeriod"/>
            </a:pPr>
            <a:r>
              <a:rPr lang="en-CA" sz="2000" dirty="0"/>
              <a:t>American Petroleum Institute (2017). Process safety performance indicators for the refining and petrochemical industries. </a:t>
            </a:r>
            <a:endParaRPr lang="tr-TR" sz="2000" dirty="0"/>
          </a:p>
        </p:txBody>
      </p:sp>
      <p:sp>
        <p:nvSpPr>
          <p:cNvPr id="8" name="TextBox 15">
            <a:extLst>
              <a:ext uri="{FF2B5EF4-FFF2-40B4-BE49-F238E27FC236}">
                <a16:creationId xmlns:a16="http://schemas.microsoft.com/office/drawing/2014/main" id="{7E8B2788-693C-A4D1-D86D-DE37CC201FFD}"/>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REFERENCES</a:t>
            </a:r>
            <a:endParaRPr lang="en-US" sz="24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3245553354"/>
      </p:ext>
    </p:extLst>
  </p:cSld>
  <p:clrMapOvr>
    <a:masterClrMapping/>
  </p:clrMapOvr>
  <mc:AlternateContent xmlns:mc="http://schemas.openxmlformats.org/markup-compatibility/2006" xmlns:p14="http://schemas.microsoft.com/office/powerpoint/2010/main">
    <mc:Choice Requires="p14">
      <p:transition spd="slow" p14:dur="2000" advTm="4696"/>
    </mc:Choice>
    <mc:Fallback xmlns="">
      <p:transition spd="slow" advTm="46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6" name="İçerik Yer Tutucusu 11"/>
          <p:cNvSpPr>
            <a:spLocks noGrp="1"/>
          </p:cNvSpPr>
          <p:nvPr>
            <p:ph sz="half" idx="1"/>
          </p:nvPr>
        </p:nvSpPr>
        <p:spPr>
          <a:xfrm>
            <a:off x="5050972" y="1463966"/>
            <a:ext cx="7513060" cy="4249376"/>
          </a:xfrm>
        </p:spPr>
        <p:txBody>
          <a:bodyPr>
            <a:noAutofit/>
          </a:bodyPr>
          <a:lstStyle/>
          <a:p>
            <a:pPr marL="0" indent="0">
              <a:buNone/>
            </a:pPr>
            <a:r>
              <a:rPr lang="en-US" sz="1550" b="1" dirty="0"/>
              <a:t>Education</a:t>
            </a:r>
          </a:p>
          <a:p>
            <a:r>
              <a:rPr lang="en-US" sz="1550" dirty="0"/>
              <a:t>Middle East Technical University Chemical Engineering (2006-2021)</a:t>
            </a:r>
          </a:p>
          <a:p>
            <a:pPr marL="0" indent="0">
              <a:buNone/>
            </a:pPr>
            <a:r>
              <a:rPr lang="en-US" sz="1550" b="1" dirty="0"/>
              <a:t>Experience</a:t>
            </a:r>
          </a:p>
          <a:p>
            <a:r>
              <a:rPr lang="en-US" sz="1550" dirty="0"/>
              <a:t>Energy Management Engineer- </a:t>
            </a:r>
            <a:r>
              <a:rPr lang="en-US" sz="1550" dirty="0" err="1"/>
              <a:t>Tupras</a:t>
            </a:r>
            <a:r>
              <a:rPr lang="en-US" sz="1550" dirty="0"/>
              <a:t> </a:t>
            </a:r>
            <a:r>
              <a:rPr lang="en-US" sz="1550" dirty="0" err="1"/>
              <a:t>Kirikkale</a:t>
            </a:r>
            <a:r>
              <a:rPr lang="en-US" sz="1550" dirty="0"/>
              <a:t> Refinery (2011-2012)</a:t>
            </a:r>
          </a:p>
          <a:p>
            <a:r>
              <a:rPr lang="en-US" sz="1550" dirty="0"/>
              <a:t>Process Engineer (Power Plant) - </a:t>
            </a:r>
            <a:r>
              <a:rPr lang="en-US" sz="1550" dirty="0" err="1"/>
              <a:t>Tupras</a:t>
            </a:r>
            <a:r>
              <a:rPr lang="en-US" sz="1550" dirty="0"/>
              <a:t> </a:t>
            </a:r>
            <a:r>
              <a:rPr lang="en-US" sz="1550" dirty="0" err="1"/>
              <a:t>Kirikkale</a:t>
            </a:r>
            <a:r>
              <a:rPr lang="en-US" sz="1550" dirty="0"/>
              <a:t> Refinery (2012-2013)</a:t>
            </a:r>
          </a:p>
          <a:p>
            <a:r>
              <a:rPr lang="en-US" sz="1550" dirty="0"/>
              <a:t>Process Chief Engineer (HYC/HYP/Hydrogen) - </a:t>
            </a:r>
            <a:r>
              <a:rPr lang="en-US" sz="1550" dirty="0" err="1"/>
              <a:t>Tupras</a:t>
            </a:r>
            <a:r>
              <a:rPr lang="en-US" sz="1550" dirty="0"/>
              <a:t> </a:t>
            </a:r>
            <a:r>
              <a:rPr lang="en-US" sz="1550" dirty="0" err="1"/>
              <a:t>Kirikkale</a:t>
            </a:r>
            <a:r>
              <a:rPr lang="en-US" sz="1550" dirty="0"/>
              <a:t> Refinery (2013-2017)</a:t>
            </a:r>
          </a:p>
          <a:p>
            <a:r>
              <a:rPr lang="en-US" sz="1550" dirty="0"/>
              <a:t>Process Safety </a:t>
            </a:r>
            <a:r>
              <a:rPr lang="en-US" sz="1550" dirty="0" err="1"/>
              <a:t>Shief</a:t>
            </a:r>
            <a:r>
              <a:rPr lang="en-US" sz="1550" dirty="0"/>
              <a:t> Engineer  - </a:t>
            </a:r>
            <a:r>
              <a:rPr lang="en-US" sz="1550" dirty="0" err="1"/>
              <a:t>Tupras</a:t>
            </a:r>
            <a:r>
              <a:rPr lang="en-US" sz="1550" dirty="0"/>
              <a:t> </a:t>
            </a:r>
            <a:r>
              <a:rPr lang="en-US" sz="1550" dirty="0" err="1"/>
              <a:t>Kirikkale</a:t>
            </a:r>
            <a:r>
              <a:rPr lang="en-US" sz="1550" dirty="0"/>
              <a:t> Refinery (2017-2018)</a:t>
            </a:r>
          </a:p>
          <a:p>
            <a:r>
              <a:rPr lang="en-US" sz="1550" dirty="0"/>
              <a:t>Process Safety Superintendent- </a:t>
            </a:r>
            <a:r>
              <a:rPr lang="en-US" sz="1550" dirty="0" err="1"/>
              <a:t>Tupras</a:t>
            </a:r>
            <a:r>
              <a:rPr lang="en-US" sz="1550" dirty="0"/>
              <a:t> </a:t>
            </a:r>
            <a:r>
              <a:rPr lang="en-US" sz="1550" dirty="0" err="1"/>
              <a:t>Kirikkale</a:t>
            </a:r>
            <a:r>
              <a:rPr lang="en-US" sz="1550" dirty="0"/>
              <a:t> Refinery (2018- ~)</a:t>
            </a:r>
          </a:p>
          <a:p>
            <a:pPr marL="0" indent="0">
              <a:buNone/>
            </a:pPr>
            <a:r>
              <a:rPr lang="en-US" sz="1550" b="1" dirty="0"/>
              <a:t>Certification</a:t>
            </a:r>
          </a:p>
          <a:p>
            <a:r>
              <a:rPr lang="en-US" sz="1550" dirty="0" err="1"/>
              <a:t>Nebosh</a:t>
            </a:r>
            <a:r>
              <a:rPr lang="en-US" sz="1550" dirty="0"/>
              <a:t> HSE Certification in PSM</a:t>
            </a:r>
          </a:p>
          <a:p>
            <a:r>
              <a:rPr lang="tr-TR" sz="1550" dirty="0" err="1"/>
              <a:t>Functional</a:t>
            </a:r>
            <a:r>
              <a:rPr lang="tr-TR" sz="1550" dirty="0"/>
              <a:t> </a:t>
            </a:r>
            <a:r>
              <a:rPr lang="tr-TR" sz="1550" dirty="0" err="1"/>
              <a:t>Safety</a:t>
            </a:r>
            <a:r>
              <a:rPr lang="tr-TR" sz="1550" dirty="0"/>
              <a:t> </a:t>
            </a:r>
            <a:r>
              <a:rPr lang="tr-TR" sz="1550" dirty="0" err="1"/>
              <a:t>Engineer</a:t>
            </a:r>
            <a:r>
              <a:rPr lang="tr-TR" sz="1550" dirty="0"/>
              <a:t> (TÜV </a:t>
            </a:r>
            <a:r>
              <a:rPr lang="tr-TR" sz="1550" dirty="0" err="1"/>
              <a:t>Rheinland</a:t>
            </a:r>
            <a:r>
              <a:rPr lang="tr-TR" sz="1550" dirty="0"/>
              <a:t>)</a:t>
            </a:r>
          </a:p>
          <a:p>
            <a:pPr marL="0" indent="0">
              <a:buNone/>
            </a:pPr>
            <a:r>
              <a:rPr lang="en-US" sz="1550" b="1" dirty="0"/>
              <a:t>Contact</a:t>
            </a:r>
          </a:p>
          <a:p>
            <a:pPr marL="0" indent="0">
              <a:buNone/>
            </a:pPr>
            <a:r>
              <a:rPr lang="en-US" sz="1550" dirty="0"/>
              <a:t>Esra.akin@tupras.com.tr</a:t>
            </a:r>
          </a:p>
          <a:p>
            <a:pPr marL="0" indent="0">
              <a:buNone/>
            </a:pPr>
            <a:endParaRPr lang="en-US" sz="1550" dirty="0"/>
          </a:p>
        </p:txBody>
      </p:sp>
      <p:sp>
        <p:nvSpPr>
          <p:cNvPr id="12" name="TextBox 15">
            <a:extLst>
              <a:ext uri="{FF2B5EF4-FFF2-40B4-BE49-F238E27FC236}">
                <a16:creationId xmlns:a16="http://schemas.microsoft.com/office/drawing/2014/main" id="{0CEE72A2-5BCA-676C-30A4-65ADEBB49F5B}"/>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ABOUT ME</a:t>
            </a:r>
            <a:endParaRPr lang="en-US" sz="2400" b="1" dirty="0">
              <a:solidFill>
                <a:srgbClr val="FF0000"/>
              </a:solidFill>
              <a:cs typeface="Calibri" panose="020F0502020204030204" pitchFamily="34" charset="0"/>
            </a:endParaRPr>
          </a:p>
        </p:txBody>
      </p:sp>
      <p:pic>
        <p:nvPicPr>
          <p:cNvPr id="4" name="Resim 3">
            <a:extLst>
              <a:ext uri="{FF2B5EF4-FFF2-40B4-BE49-F238E27FC236}">
                <a16:creationId xmlns:a16="http://schemas.microsoft.com/office/drawing/2014/main" id="{63AB25E7-6210-59CB-784B-86B6308836E0}"/>
              </a:ext>
            </a:extLst>
          </p:cNvPr>
          <p:cNvPicPr>
            <a:picLocks noChangeAspect="1"/>
          </p:cNvPicPr>
          <p:nvPr/>
        </p:nvPicPr>
        <p:blipFill>
          <a:blip r:embed="rId5"/>
          <a:stretch>
            <a:fillRect/>
          </a:stretch>
        </p:blipFill>
        <p:spPr>
          <a:xfrm>
            <a:off x="1065358" y="1417048"/>
            <a:ext cx="3985614" cy="4450940"/>
          </a:xfrm>
          <a:prstGeom prst="rect">
            <a:avLst/>
          </a:prstGeom>
        </p:spPr>
      </p:pic>
    </p:spTree>
    <p:extLst>
      <p:ext uri="{BB962C8B-B14F-4D97-AF65-F5344CB8AC3E}">
        <p14:creationId xmlns:p14="http://schemas.microsoft.com/office/powerpoint/2010/main" val="694871389"/>
      </p:ext>
    </p:extLst>
  </p:cSld>
  <p:clrMapOvr>
    <a:masterClrMapping/>
  </p:clrMapOvr>
  <mc:AlternateContent xmlns:mc="http://schemas.openxmlformats.org/markup-compatibility/2006" xmlns:p14="http://schemas.microsoft.com/office/powerpoint/2010/main">
    <mc:Choice Requires="p14">
      <p:transition spd="slow" p14:dur="2000" advTm="11766"/>
    </mc:Choice>
    <mc:Fallback xmlns="">
      <p:transition spd="slow" advTm="117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1065357" y="281348"/>
            <a:ext cx="9389939" cy="461665"/>
          </a:xfrm>
          <a:prstGeom prst="rect">
            <a:avLst/>
          </a:prstGeom>
          <a:noFill/>
          <a:ln>
            <a:noFill/>
          </a:ln>
        </p:spPr>
        <p:txBody>
          <a:bodyPr wrap="square" rtlCol="0">
            <a:spAutoFit/>
          </a:bodyPr>
          <a:lstStyle/>
          <a:p>
            <a:r>
              <a:rPr lang="en-US" sz="2400" b="1" dirty="0">
                <a:solidFill>
                  <a:srgbClr val="FF0000"/>
                </a:solidFill>
                <a:cs typeface="Calibri" panose="020F0502020204030204" pitchFamily="34" charset="0"/>
              </a:rPr>
              <a:t>CONTENTS</a:t>
            </a:r>
          </a:p>
        </p:txBody>
      </p: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42893" y="264993"/>
            <a:ext cx="1289653" cy="376149"/>
          </a:xfrm>
          <a:prstGeom prst="rect">
            <a:avLst/>
          </a:prstGeom>
        </p:spPr>
      </p:pic>
      <p:sp>
        <p:nvSpPr>
          <p:cNvPr id="9" name="Rectangle 4">
            <a:extLst>
              <a:ext uri="{FF2B5EF4-FFF2-40B4-BE49-F238E27FC236}">
                <a16:creationId xmlns:a16="http://schemas.microsoft.com/office/drawing/2014/main" id="{249DB3C9-5BAE-689F-6B6A-86717ED463BF}"/>
              </a:ext>
            </a:extLst>
          </p:cNvPr>
          <p:cNvSpPr/>
          <p:nvPr/>
        </p:nvSpPr>
        <p:spPr>
          <a:xfrm>
            <a:off x="8671251" y="2949606"/>
            <a:ext cx="1671643" cy="9572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10" name="Rectangle 6">
            <a:extLst>
              <a:ext uri="{FF2B5EF4-FFF2-40B4-BE49-F238E27FC236}">
                <a16:creationId xmlns:a16="http://schemas.microsoft.com/office/drawing/2014/main" id="{D0941468-8470-1B7E-0BB4-2EC398783638}"/>
              </a:ext>
            </a:extLst>
          </p:cNvPr>
          <p:cNvSpPr/>
          <p:nvPr/>
        </p:nvSpPr>
        <p:spPr>
          <a:xfrm>
            <a:off x="4156222" y="3868770"/>
            <a:ext cx="3082994" cy="9572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11" name="Rectangle 7">
            <a:extLst>
              <a:ext uri="{FF2B5EF4-FFF2-40B4-BE49-F238E27FC236}">
                <a16:creationId xmlns:a16="http://schemas.microsoft.com/office/drawing/2014/main" id="{297E78C5-07A5-6070-5B69-3E8CA0F8D72A}"/>
              </a:ext>
            </a:extLst>
          </p:cNvPr>
          <p:cNvSpPr/>
          <p:nvPr/>
        </p:nvSpPr>
        <p:spPr>
          <a:xfrm rot="3455767">
            <a:off x="2912429" y="3918413"/>
            <a:ext cx="957263" cy="18349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12" name="Rectangle 10">
            <a:extLst>
              <a:ext uri="{FF2B5EF4-FFF2-40B4-BE49-F238E27FC236}">
                <a16:creationId xmlns:a16="http://schemas.microsoft.com/office/drawing/2014/main" id="{D30E9D67-518D-7F5D-0BE2-B66DAF5BF8E6}"/>
              </a:ext>
            </a:extLst>
          </p:cNvPr>
          <p:cNvSpPr/>
          <p:nvPr/>
        </p:nvSpPr>
        <p:spPr>
          <a:xfrm rot="3455767">
            <a:off x="7458021" y="2974916"/>
            <a:ext cx="957263" cy="18349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cxnSp>
        <p:nvCxnSpPr>
          <p:cNvPr id="13" name="Straight Connector 13">
            <a:extLst>
              <a:ext uri="{FF2B5EF4-FFF2-40B4-BE49-F238E27FC236}">
                <a16:creationId xmlns:a16="http://schemas.microsoft.com/office/drawing/2014/main" id="{957D4FEE-C4AF-3E7F-9D70-E9E01B101C14}"/>
              </a:ext>
            </a:extLst>
          </p:cNvPr>
          <p:cNvCxnSpPr/>
          <p:nvPr/>
        </p:nvCxnSpPr>
        <p:spPr>
          <a:xfrm flipH="1">
            <a:off x="2620709" y="3645050"/>
            <a:ext cx="11519" cy="1106245"/>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DC97F56C-29D6-CD79-C323-050C14304B8B}"/>
              </a:ext>
            </a:extLst>
          </p:cNvPr>
          <p:cNvCxnSpPr/>
          <p:nvPr/>
        </p:nvCxnSpPr>
        <p:spPr>
          <a:xfrm flipH="1">
            <a:off x="4124787" y="2699224"/>
            <a:ext cx="1299" cy="1136176"/>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5" name="Straight Connector 15">
            <a:extLst>
              <a:ext uri="{FF2B5EF4-FFF2-40B4-BE49-F238E27FC236}">
                <a16:creationId xmlns:a16="http://schemas.microsoft.com/office/drawing/2014/main" id="{68854198-B3B1-E0FD-1A25-33443F16AB89}"/>
              </a:ext>
            </a:extLst>
          </p:cNvPr>
          <p:cNvCxnSpPr>
            <a:cxnSpLocks/>
          </p:cNvCxnSpPr>
          <p:nvPr/>
        </p:nvCxnSpPr>
        <p:spPr>
          <a:xfrm>
            <a:off x="5500779" y="2324100"/>
            <a:ext cx="0" cy="1688515"/>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57D84D-6C19-9EC4-1E05-14EBD8DC0DF4}"/>
              </a:ext>
            </a:extLst>
          </p:cNvPr>
          <p:cNvCxnSpPr/>
          <p:nvPr/>
        </p:nvCxnSpPr>
        <p:spPr>
          <a:xfrm flipH="1" flipV="1">
            <a:off x="8938344" y="3534895"/>
            <a:ext cx="219" cy="1716861"/>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335103-6C0C-E5E1-A634-C1E58062556B}"/>
              </a:ext>
            </a:extLst>
          </p:cNvPr>
          <p:cNvCxnSpPr>
            <a:endCxn id="32" idx="4"/>
          </p:cNvCxnSpPr>
          <p:nvPr/>
        </p:nvCxnSpPr>
        <p:spPr>
          <a:xfrm flipV="1">
            <a:off x="10342893" y="3887781"/>
            <a:ext cx="0" cy="1065956"/>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5" name="TextBox 20">
            <a:extLst>
              <a:ext uri="{FF2B5EF4-FFF2-40B4-BE49-F238E27FC236}">
                <a16:creationId xmlns:a16="http://schemas.microsoft.com/office/drawing/2014/main" id="{9A3210CC-C0A6-5498-C4AC-A553BC566E10}"/>
              </a:ext>
            </a:extLst>
          </p:cNvPr>
          <p:cNvSpPr txBox="1"/>
          <p:nvPr/>
        </p:nvSpPr>
        <p:spPr>
          <a:xfrm>
            <a:off x="1034381" y="3007756"/>
            <a:ext cx="1571407" cy="1323439"/>
          </a:xfrm>
          <a:prstGeom prst="rect">
            <a:avLst/>
          </a:prstGeom>
          <a:noFill/>
        </p:spPr>
        <p:txBody>
          <a:bodyPr wrap="square" rtlCol="0">
            <a:spAutoFit/>
          </a:bodyPr>
          <a:lstStyle/>
          <a:p>
            <a:pPr marL="0" lvl="2" algn="r"/>
            <a:r>
              <a:rPr lang="en-US" sz="1600" b="1" dirty="0">
                <a:cs typeface="Century Gothic"/>
              </a:rPr>
              <a:t>What is Operational Tabletop Drill </a:t>
            </a:r>
            <a:r>
              <a:rPr lang="tr-TR" sz="1600" b="1" dirty="0">
                <a:cs typeface="Century Gothic"/>
              </a:rPr>
              <a:t>&amp;</a:t>
            </a:r>
            <a:r>
              <a:rPr lang="en-US" sz="1600" b="1" dirty="0">
                <a:cs typeface="Century Gothic"/>
              </a:rPr>
              <a:t> Relation with Safety Culture?</a:t>
            </a:r>
          </a:p>
        </p:txBody>
      </p:sp>
      <p:sp>
        <p:nvSpPr>
          <p:cNvPr id="26" name="TextBox 65">
            <a:extLst>
              <a:ext uri="{FF2B5EF4-FFF2-40B4-BE49-F238E27FC236}">
                <a16:creationId xmlns:a16="http://schemas.microsoft.com/office/drawing/2014/main" id="{9E7880F7-43CA-B62E-0476-6B3CF085FCBD}"/>
              </a:ext>
            </a:extLst>
          </p:cNvPr>
          <p:cNvSpPr txBox="1"/>
          <p:nvPr/>
        </p:nvSpPr>
        <p:spPr>
          <a:xfrm>
            <a:off x="2873313" y="2614507"/>
            <a:ext cx="1273387" cy="830997"/>
          </a:xfrm>
          <a:prstGeom prst="rect">
            <a:avLst/>
          </a:prstGeom>
          <a:noFill/>
        </p:spPr>
        <p:txBody>
          <a:bodyPr wrap="square" rtlCol="0">
            <a:spAutoFit/>
          </a:bodyPr>
          <a:lstStyle/>
          <a:p>
            <a:pPr marL="0" lvl="2" algn="r"/>
            <a:r>
              <a:rPr lang="en-US" sz="1600" b="1" dirty="0">
                <a:cs typeface="Century Gothic"/>
              </a:rPr>
              <a:t>What are Key Features?</a:t>
            </a:r>
          </a:p>
        </p:txBody>
      </p:sp>
      <p:sp>
        <p:nvSpPr>
          <p:cNvPr id="27" name="TextBox 66">
            <a:extLst>
              <a:ext uri="{FF2B5EF4-FFF2-40B4-BE49-F238E27FC236}">
                <a16:creationId xmlns:a16="http://schemas.microsoft.com/office/drawing/2014/main" id="{29514AF0-51D3-1DC3-5AA4-B23BB9E68EB1}"/>
              </a:ext>
            </a:extLst>
          </p:cNvPr>
          <p:cNvSpPr txBox="1"/>
          <p:nvPr/>
        </p:nvSpPr>
        <p:spPr>
          <a:xfrm>
            <a:off x="4005454" y="1919501"/>
            <a:ext cx="1517227" cy="830997"/>
          </a:xfrm>
          <a:prstGeom prst="rect">
            <a:avLst/>
          </a:prstGeom>
          <a:noFill/>
        </p:spPr>
        <p:txBody>
          <a:bodyPr wrap="square" rtlCol="0">
            <a:spAutoFit/>
          </a:bodyPr>
          <a:lstStyle/>
          <a:p>
            <a:pPr marL="0" lvl="2" algn="r"/>
            <a:r>
              <a:rPr lang="en-US" sz="1600" b="1" dirty="0">
                <a:cs typeface="Century Gothic"/>
              </a:rPr>
              <a:t>Resources of </a:t>
            </a:r>
            <a:r>
              <a:rPr lang="tr-TR" sz="1600" b="1" dirty="0">
                <a:cs typeface="Century Gothic"/>
              </a:rPr>
              <a:t>C</a:t>
            </a:r>
            <a:r>
              <a:rPr lang="en-US" sz="1600" b="1" dirty="0" err="1">
                <a:cs typeface="Century Gothic"/>
              </a:rPr>
              <a:t>redible</a:t>
            </a:r>
            <a:r>
              <a:rPr lang="en-US" sz="1600" b="1" dirty="0">
                <a:cs typeface="Century Gothic"/>
              </a:rPr>
              <a:t> Scenarios</a:t>
            </a:r>
          </a:p>
        </p:txBody>
      </p:sp>
      <p:sp>
        <p:nvSpPr>
          <p:cNvPr id="28" name="TextBox 67">
            <a:extLst>
              <a:ext uri="{FF2B5EF4-FFF2-40B4-BE49-F238E27FC236}">
                <a16:creationId xmlns:a16="http://schemas.microsoft.com/office/drawing/2014/main" id="{1241E245-DCA5-24F1-4846-23A9247B2CCE}"/>
              </a:ext>
            </a:extLst>
          </p:cNvPr>
          <p:cNvSpPr txBox="1"/>
          <p:nvPr/>
        </p:nvSpPr>
        <p:spPr>
          <a:xfrm>
            <a:off x="7560945" y="5012274"/>
            <a:ext cx="1435947" cy="584775"/>
          </a:xfrm>
          <a:prstGeom prst="rect">
            <a:avLst/>
          </a:prstGeom>
          <a:noFill/>
        </p:spPr>
        <p:txBody>
          <a:bodyPr wrap="square" rtlCol="0">
            <a:spAutoFit/>
          </a:bodyPr>
          <a:lstStyle/>
          <a:p>
            <a:pPr marL="0" lvl="2" algn="r"/>
            <a:r>
              <a:rPr lang="en-US" sz="1600" b="1" dirty="0">
                <a:cs typeface="Century Gothic"/>
              </a:rPr>
              <a:t>What are Challenges?</a:t>
            </a:r>
          </a:p>
        </p:txBody>
      </p:sp>
      <p:sp>
        <p:nvSpPr>
          <p:cNvPr id="29" name="TextBox 68">
            <a:extLst>
              <a:ext uri="{FF2B5EF4-FFF2-40B4-BE49-F238E27FC236}">
                <a16:creationId xmlns:a16="http://schemas.microsoft.com/office/drawing/2014/main" id="{4A4801E3-AF5B-68E1-9D39-D19F2C24C176}"/>
              </a:ext>
            </a:extLst>
          </p:cNvPr>
          <p:cNvSpPr txBox="1"/>
          <p:nvPr/>
        </p:nvSpPr>
        <p:spPr>
          <a:xfrm>
            <a:off x="10205653" y="4420759"/>
            <a:ext cx="1273387" cy="584775"/>
          </a:xfrm>
          <a:prstGeom prst="rect">
            <a:avLst/>
          </a:prstGeom>
          <a:noFill/>
        </p:spPr>
        <p:txBody>
          <a:bodyPr wrap="square" rtlCol="0">
            <a:spAutoFit/>
          </a:bodyPr>
          <a:lstStyle/>
          <a:p>
            <a:pPr marL="0" lvl="2" algn="r"/>
            <a:r>
              <a:rPr lang="en-US" sz="1600" b="1" dirty="0">
                <a:cs typeface="Century Gothic"/>
              </a:rPr>
              <a:t>What are Benefits?</a:t>
            </a:r>
          </a:p>
        </p:txBody>
      </p:sp>
      <p:sp>
        <p:nvSpPr>
          <p:cNvPr id="32" name="Oval 31">
            <a:extLst>
              <a:ext uri="{FF2B5EF4-FFF2-40B4-BE49-F238E27FC236}">
                <a16:creationId xmlns:a16="http://schemas.microsoft.com/office/drawing/2014/main" id="{EFE6F926-EA23-2E64-1FA9-EF3C958BF806}"/>
              </a:ext>
            </a:extLst>
          </p:cNvPr>
          <p:cNvSpPr/>
          <p:nvPr/>
        </p:nvSpPr>
        <p:spPr>
          <a:xfrm>
            <a:off x="9864262" y="2930518"/>
            <a:ext cx="957263" cy="9572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35" name="Oval 34">
            <a:extLst>
              <a:ext uri="{FF2B5EF4-FFF2-40B4-BE49-F238E27FC236}">
                <a16:creationId xmlns:a16="http://schemas.microsoft.com/office/drawing/2014/main" id="{33E83AB3-2404-3ACC-A40E-75DE88FD16C9}"/>
              </a:ext>
            </a:extLst>
          </p:cNvPr>
          <p:cNvSpPr/>
          <p:nvPr/>
        </p:nvSpPr>
        <p:spPr>
          <a:xfrm>
            <a:off x="8167257" y="2950368"/>
            <a:ext cx="957263" cy="9572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38" name="Oval 37">
            <a:extLst>
              <a:ext uri="{FF2B5EF4-FFF2-40B4-BE49-F238E27FC236}">
                <a16:creationId xmlns:a16="http://schemas.microsoft.com/office/drawing/2014/main" id="{A30276F3-7D6D-8EEA-8628-21CA4895F120}"/>
              </a:ext>
            </a:extLst>
          </p:cNvPr>
          <p:cNvSpPr/>
          <p:nvPr/>
        </p:nvSpPr>
        <p:spPr>
          <a:xfrm>
            <a:off x="5133738" y="3856875"/>
            <a:ext cx="957263" cy="9572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46" name="Oval 45">
            <a:extLst>
              <a:ext uri="{FF2B5EF4-FFF2-40B4-BE49-F238E27FC236}">
                <a16:creationId xmlns:a16="http://schemas.microsoft.com/office/drawing/2014/main" id="{C8AE3820-309C-C3BA-7C75-78EE10F50699}"/>
              </a:ext>
            </a:extLst>
          </p:cNvPr>
          <p:cNvSpPr/>
          <p:nvPr/>
        </p:nvSpPr>
        <p:spPr>
          <a:xfrm>
            <a:off x="3677590" y="3868770"/>
            <a:ext cx="957263" cy="957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49" name="Oval 48">
            <a:extLst>
              <a:ext uri="{FF2B5EF4-FFF2-40B4-BE49-F238E27FC236}">
                <a16:creationId xmlns:a16="http://schemas.microsoft.com/office/drawing/2014/main" id="{47457DDE-3C06-500F-5932-E8D3E2D4449A}"/>
              </a:ext>
            </a:extLst>
          </p:cNvPr>
          <p:cNvSpPr/>
          <p:nvPr/>
        </p:nvSpPr>
        <p:spPr>
          <a:xfrm>
            <a:off x="2163114" y="4826031"/>
            <a:ext cx="957263" cy="957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31" name="Oval 30">
            <a:extLst>
              <a:ext uri="{FF2B5EF4-FFF2-40B4-BE49-F238E27FC236}">
                <a16:creationId xmlns:a16="http://schemas.microsoft.com/office/drawing/2014/main" id="{9FB5503F-77FA-F156-D24F-F6E801147FB8}"/>
              </a:ext>
            </a:extLst>
          </p:cNvPr>
          <p:cNvSpPr/>
          <p:nvPr/>
        </p:nvSpPr>
        <p:spPr>
          <a:xfrm>
            <a:off x="5501149" y="3856875"/>
            <a:ext cx="957263" cy="9572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sp>
        <p:nvSpPr>
          <p:cNvPr id="33" name="Oval 32">
            <a:extLst>
              <a:ext uri="{FF2B5EF4-FFF2-40B4-BE49-F238E27FC236}">
                <a16:creationId xmlns:a16="http://schemas.microsoft.com/office/drawing/2014/main" id="{6D3CAD8F-8B54-4EDB-593B-F10C794AF171}"/>
              </a:ext>
            </a:extLst>
          </p:cNvPr>
          <p:cNvSpPr/>
          <p:nvPr/>
        </p:nvSpPr>
        <p:spPr>
          <a:xfrm>
            <a:off x="5941662" y="3856875"/>
            <a:ext cx="957263" cy="9572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cxnSp>
        <p:nvCxnSpPr>
          <p:cNvPr id="34" name="Straight Connector 15">
            <a:extLst>
              <a:ext uri="{FF2B5EF4-FFF2-40B4-BE49-F238E27FC236}">
                <a16:creationId xmlns:a16="http://schemas.microsoft.com/office/drawing/2014/main" id="{ABF8E391-2C5B-EA53-0DDB-09B1624AE74B}"/>
              </a:ext>
            </a:extLst>
          </p:cNvPr>
          <p:cNvCxnSpPr>
            <a:cxnSpLocks/>
            <a:stCxn id="36" idx="3"/>
            <a:endCxn id="31" idx="0"/>
          </p:cNvCxnSpPr>
          <p:nvPr/>
        </p:nvCxnSpPr>
        <p:spPr>
          <a:xfrm>
            <a:off x="5960721" y="1555130"/>
            <a:ext cx="19060" cy="2301745"/>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6" name="TextBox 66">
            <a:extLst>
              <a:ext uri="{FF2B5EF4-FFF2-40B4-BE49-F238E27FC236}">
                <a16:creationId xmlns:a16="http://schemas.microsoft.com/office/drawing/2014/main" id="{A94BA93F-5CCD-02FC-2909-8FB5A9B58225}"/>
              </a:ext>
            </a:extLst>
          </p:cNvPr>
          <p:cNvSpPr txBox="1"/>
          <p:nvPr/>
        </p:nvSpPr>
        <p:spPr>
          <a:xfrm>
            <a:off x="4443494" y="1385853"/>
            <a:ext cx="1517227" cy="338554"/>
          </a:xfrm>
          <a:prstGeom prst="rect">
            <a:avLst/>
          </a:prstGeom>
          <a:noFill/>
        </p:spPr>
        <p:txBody>
          <a:bodyPr wrap="square" rtlCol="0">
            <a:spAutoFit/>
          </a:bodyPr>
          <a:lstStyle/>
          <a:p>
            <a:pPr marL="0" lvl="2" algn="r"/>
            <a:r>
              <a:rPr lang="en-US" sz="1600" b="1" dirty="0">
                <a:cs typeface="Century Gothic"/>
              </a:rPr>
              <a:t>Participants</a:t>
            </a:r>
          </a:p>
        </p:txBody>
      </p:sp>
      <p:cxnSp>
        <p:nvCxnSpPr>
          <p:cNvPr id="45" name="Straight Connector 15">
            <a:extLst>
              <a:ext uri="{FF2B5EF4-FFF2-40B4-BE49-F238E27FC236}">
                <a16:creationId xmlns:a16="http://schemas.microsoft.com/office/drawing/2014/main" id="{3BB68B79-8E88-CD4E-B5AE-D1D9B81920DA}"/>
              </a:ext>
            </a:extLst>
          </p:cNvPr>
          <p:cNvCxnSpPr>
            <a:cxnSpLocks/>
          </p:cNvCxnSpPr>
          <p:nvPr/>
        </p:nvCxnSpPr>
        <p:spPr>
          <a:xfrm>
            <a:off x="6420293" y="1612900"/>
            <a:ext cx="0" cy="2255870"/>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7" name="TextBox 66">
            <a:extLst>
              <a:ext uri="{FF2B5EF4-FFF2-40B4-BE49-F238E27FC236}">
                <a16:creationId xmlns:a16="http://schemas.microsoft.com/office/drawing/2014/main" id="{7267BFE5-AF9C-82DB-DA27-CF279365EA01}"/>
              </a:ext>
            </a:extLst>
          </p:cNvPr>
          <p:cNvSpPr txBox="1"/>
          <p:nvPr/>
        </p:nvSpPr>
        <p:spPr>
          <a:xfrm>
            <a:off x="5760326" y="1415138"/>
            <a:ext cx="1517227" cy="338554"/>
          </a:xfrm>
          <a:prstGeom prst="rect">
            <a:avLst/>
          </a:prstGeom>
          <a:noFill/>
        </p:spPr>
        <p:txBody>
          <a:bodyPr wrap="square" rtlCol="0">
            <a:spAutoFit/>
          </a:bodyPr>
          <a:lstStyle/>
          <a:p>
            <a:pPr marL="0" lvl="2" algn="r"/>
            <a:r>
              <a:rPr lang="en-US" sz="1600" b="1" dirty="0">
                <a:cs typeface="Century Gothic"/>
              </a:rPr>
              <a:t>Planning</a:t>
            </a:r>
          </a:p>
        </p:txBody>
      </p:sp>
      <p:sp>
        <p:nvSpPr>
          <p:cNvPr id="48" name="Oval 47">
            <a:extLst>
              <a:ext uri="{FF2B5EF4-FFF2-40B4-BE49-F238E27FC236}">
                <a16:creationId xmlns:a16="http://schemas.microsoft.com/office/drawing/2014/main" id="{4FB62A03-8E22-4677-6008-78478368C88B}"/>
              </a:ext>
            </a:extLst>
          </p:cNvPr>
          <p:cNvSpPr/>
          <p:nvPr/>
        </p:nvSpPr>
        <p:spPr>
          <a:xfrm>
            <a:off x="6370264" y="3866400"/>
            <a:ext cx="957263" cy="957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cxnSp>
        <p:nvCxnSpPr>
          <p:cNvPr id="50" name="Straight Connector 15">
            <a:extLst>
              <a:ext uri="{FF2B5EF4-FFF2-40B4-BE49-F238E27FC236}">
                <a16:creationId xmlns:a16="http://schemas.microsoft.com/office/drawing/2014/main" id="{E2E99B73-AA88-9E7F-54D4-5DAC78D2E918}"/>
              </a:ext>
            </a:extLst>
          </p:cNvPr>
          <p:cNvCxnSpPr>
            <a:cxnSpLocks/>
            <a:endCxn id="48" idx="0"/>
          </p:cNvCxnSpPr>
          <p:nvPr/>
        </p:nvCxnSpPr>
        <p:spPr>
          <a:xfrm>
            <a:off x="6840452" y="1993307"/>
            <a:ext cx="8444" cy="1873093"/>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51" name="TextBox 66">
            <a:extLst>
              <a:ext uri="{FF2B5EF4-FFF2-40B4-BE49-F238E27FC236}">
                <a16:creationId xmlns:a16="http://schemas.microsoft.com/office/drawing/2014/main" id="{A5E6C067-EA25-8757-2144-FA3F21BAC72B}"/>
              </a:ext>
            </a:extLst>
          </p:cNvPr>
          <p:cNvSpPr txBox="1"/>
          <p:nvPr/>
        </p:nvSpPr>
        <p:spPr>
          <a:xfrm>
            <a:off x="6412702" y="1818083"/>
            <a:ext cx="1517227" cy="338554"/>
          </a:xfrm>
          <a:prstGeom prst="rect">
            <a:avLst/>
          </a:prstGeom>
          <a:noFill/>
        </p:spPr>
        <p:txBody>
          <a:bodyPr wrap="square" rtlCol="0">
            <a:spAutoFit/>
          </a:bodyPr>
          <a:lstStyle/>
          <a:p>
            <a:pPr marL="0" lvl="2" algn="r"/>
            <a:r>
              <a:rPr lang="en-US" sz="1600" b="1" dirty="0">
                <a:cs typeface="Century Gothic"/>
              </a:rPr>
              <a:t>Application</a:t>
            </a:r>
          </a:p>
        </p:txBody>
      </p:sp>
      <p:sp>
        <p:nvSpPr>
          <p:cNvPr id="52" name="Oval 51">
            <a:extLst>
              <a:ext uri="{FF2B5EF4-FFF2-40B4-BE49-F238E27FC236}">
                <a16:creationId xmlns:a16="http://schemas.microsoft.com/office/drawing/2014/main" id="{FC3C45E3-1FF0-7985-E20B-0435DC8BB523}"/>
              </a:ext>
            </a:extLst>
          </p:cNvPr>
          <p:cNvSpPr/>
          <p:nvPr/>
        </p:nvSpPr>
        <p:spPr>
          <a:xfrm>
            <a:off x="6750087" y="3854505"/>
            <a:ext cx="957263" cy="9572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cs typeface="Century Gothic"/>
            </a:endParaRPr>
          </a:p>
        </p:txBody>
      </p:sp>
      <p:cxnSp>
        <p:nvCxnSpPr>
          <p:cNvPr id="57" name="Straight Connector 15">
            <a:extLst>
              <a:ext uri="{FF2B5EF4-FFF2-40B4-BE49-F238E27FC236}">
                <a16:creationId xmlns:a16="http://schemas.microsoft.com/office/drawing/2014/main" id="{A7313528-92D9-E098-BBA7-4FB15DA84E05}"/>
              </a:ext>
            </a:extLst>
          </p:cNvPr>
          <p:cNvCxnSpPr>
            <a:cxnSpLocks/>
            <a:endCxn id="52" idx="0"/>
          </p:cNvCxnSpPr>
          <p:nvPr/>
        </p:nvCxnSpPr>
        <p:spPr>
          <a:xfrm>
            <a:off x="7218516" y="2481726"/>
            <a:ext cx="10203" cy="1372779"/>
          </a:xfrm>
          <a:prstGeom prst="line">
            <a:avLst/>
          </a:prstGeom>
          <a:ln w="12700">
            <a:solidFill>
              <a:schemeClr val="tx2">
                <a:lumMod val="60000"/>
                <a:lumOff val="4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64" name="TextBox 66">
            <a:extLst>
              <a:ext uri="{FF2B5EF4-FFF2-40B4-BE49-F238E27FC236}">
                <a16:creationId xmlns:a16="http://schemas.microsoft.com/office/drawing/2014/main" id="{14E3702B-DAF0-1937-FE07-909A7EA17FC0}"/>
              </a:ext>
            </a:extLst>
          </p:cNvPr>
          <p:cNvSpPr txBox="1"/>
          <p:nvPr/>
        </p:nvSpPr>
        <p:spPr>
          <a:xfrm>
            <a:off x="6802332" y="2243313"/>
            <a:ext cx="1517227" cy="584775"/>
          </a:xfrm>
          <a:prstGeom prst="rect">
            <a:avLst/>
          </a:prstGeom>
          <a:noFill/>
        </p:spPr>
        <p:txBody>
          <a:bodyPr wrap="square" rtlCol="0">
            <a:spAutoFit/>
          </a:bodyPr>
          <a:lstStyle/>
          <a:p>
            <a:pPr marL="0" lvl="2" algn="r"/>
            <a:r>
              <a:rPr lang="en-US" sz="1600" b="1" dirty="0">
                <a:cs typeface="Century Gothic"/>
              </a:rPr>
              <a:t>Follow-up &amp; Control</a:t>
            </a:r>
          </a:p>
        </p:txBody>
      </p:sp>
    </p:spTree>
    <p:extLst>
      <p:ext uri="{BB962C8B-B14F-4D97-AF65-F5344CB8AC3E}">
        <p14:creationId xmlns:p14="http://schemas.microsoft.com/office/powerpoint/2010/main" val="2668773865"/>
      </p:ext>
    </p:extLst>
  </p:cSld>
  <p:clrMapOvr>
    <a:masterClrMapping/>
  </p:clrMapOvr>
  <mc:AlternateContent xmlns:mc="http://schemas.openxmlformats.org/markup-compatibility/2006" xmlns:p14="http://schemas.microsoft.com/office/powerpoint/2010/main">
    <mc:Choice Requires="p14">
      <p:transition spd="slow" p14:dur="2000" advTm="17453"/>
    </mc:Choice>
    <mc:Fallback xmlns="">
      <p:transition spd="slow" advTm="17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5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5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25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50"/>
                                        <p:tgtEl>
                                          <p:spTgt spid="26"/>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25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25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5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25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25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down)">
                                      <p:cBhvr>
                                        <p:cTn id="66" dur="25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25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down)">
                                      <p:cBhvr>
                                        <p:cTn id="78" dur="250"/>
                                        <p:tgtEl>
                                          <p:spTgt spid="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25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down)">
                                      <p:cBhvr>
                                        <p:cTn id="86" dur="500"/>
                                        <p:tgtEl>
                                          <p:spTgt spid="52"/>
                                        </p:tgtEl>
                                      </p:cBhvr>
                                    </p:animEffect>
                                  </p:childTnLst>
                                </p:cTn>
                              </p:par>
                            </p:childTnLst>
                          </p:cTn>
                        </p:par>
                        <p:par>
                          <p:cTn id="87" fill="hold">
                            <p:stCondLst>
                              <p:cond delay="500"/>
                            </p:stCondLst>
                            <p:childTnLst>
                              <p:par>
                                <p:cTn id="88" presetID="22" presetClass="entr" presetSubtype="4" fill="hold"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wipe(down)">
                                      <p:cBhvr>
                                        <p:cTn id="90" dur="25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2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left)">
                                      <p:cBhvr>
                                        <p:cTn id="97" dur="25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500"/>
                            </p:stCondLst>
                            <p:childTnLst>
                              <p:par>
                                <p:cTn id="104" presetID="22" presetClass="entr" presetSubtype="1"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up)">
                                      <p:cBhvr>
                                        <p:cTn id="106" dur="250"/>
                                        <p:tgtEl>
                                          <p:spTgt spid="1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50"/>
                                        <p:tgtEl>
                                          <p:spTgt spid="28"/>
                                        </p:tgtEl>
                                      </p:cBhvr>
                                    </p:animEffect>
                                  </p:childTnLst>
                                </p:cTn>
                              </p:par>
                            </p:childTnLst>
                          </p:cTn>
                        </p:par>
                        <p:par>
                          <p:cTn id="110" fill="hold">
                            <p:stCondLst>
                              <p:cond delay="750"/>
                            </p:stCondLst>
                            <p:childTnLst>
                              <p:par>
                                <p:cTn id="111" presetID="22" presetClass="entr" presetSubtype="8" fill="hold" grpId="0" nodeType="after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left)">
                                      <p:cBhvr>
                                        <p:cTn id="113" dur="250"/>
                                        <p:tgtEl>
                                          <p:spTgt spid="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down)">
                                      <p:cBhvr>
                                        <p:cTn id="118" dur="500"/>
                                        <p:tgtEl>
                                          <p:spTgt spid="32"/>
                                        </p:tgtEl>
                                      </p:cBhvr>
                                    </p:animEffect>
                                  </p:childTnLst>
                                </p:cTn>
                              </p:par>
                            </p:childTnLst>
                          </p:cTn>
                        </p:par>
                        <p:par>
                          <p:cTn id="119" fill="hold">
                            <p:stCondLst>
                              <p:cond delay="500"/>
                            </p:stCondLst>
                            <p:childTnLst>
                              <p:par>
                                <p:cTn id="120" presetID="22" presetClass="entr" presetSubtype="1" fill="hold" nodeType="after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up)">
                                      <p:cBhvr>
                                        <p:cTn id="122" dur="250"/>
                                        <p:tgtEl>
                                          <p:spTgt spid="1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5" grpId="0"/>
      <p:bldP spid="26" grpId="0"/>
      <p:bldP spid="27" grpId="0"/>
      <p:bldP spid="28" grpId="0"/>
      <p:bldP spid="29" grpId="0"/>
      <p:bldP spid="32" grpId="0" animBg="1"/>
      <p:bldP spid="35" grpId="0" animBg="1"/>
      <p:bldP spid="38" grpId="0" animBg="1"/>
      <p:bldP spid="46" grpId="0" animBg="1"/>
      <p:bldP spid="49" grpId="0" animBg="1"/>
      <p:bldP spid="31" grpId="0" animBg="1"/>
      <p:bldP spid="33" grpId="0" animBg="1"/>
      <p:bldP spid="36" grpId="0"/>
      <p:bldP spid="47" grpId="0"/>
      <p:bldP spid="48" grpId="0" animBg="1"/>
      <p:bldP spid="51" grpId="0"/>
      <p:bldP spid="52" grpId="0" animBg="1"/>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9F4DE896-7502-98A1-1355-A1C35F1A6966}"/>
              </a:ext>
            </a:extLst>
          </p:cNvPr>
          <p:cNvPicPr>
            <a:picLocks noChangeAspect="1"/>
          </p:cNvPicPr>
          <p:nvPr/>
        </p:nvPicPr>
        <p:blipFill>
          <a:blip r:embed="rId3"/>
          <a:stretch>
            <a:fillRect/>
          </a:stretch>
        </p:blipFill>
        <p:spPr>
          <a:xfrm>
            <a:off x="-1306286" y="-659595"/>
            <a:ext cx="14819086" cy="9834361"/>
          </a:xfrm>
          <a:prstGeom prst="rect">
            <a:avLst/>
          </a:prstGeom>
        </p:spPr>
      </p:pic>
      <p:pic>
        <p:nvPicPr>
          <p:cNvPr id="4" name="Picture 3">
            <a:extLst>
              <a:ext uri="{FF2B5EF4-FFF2-40B4-BE49-F238E27FC236}">
                <a16:creationId xmlns:a16="http://schemas.microsoft.com/office/drawing/2014/main" id="{2DAF70EE-C3A7-4E4C-A8DF-7CC60C8F37F4}"/>
              </a:ext>
            </a:extLst>
          </p:cNvPr>
          <p:cNvPicPr>
            <a:picLocks noChangeAspect="1"/>
          </p:cNvPicPr>
          <p:nvPr/>
        </p:nvPicPr>
        <p:blipFill>
          <a:blip r:embed="rId4"/>
          <a:stretch>
            <a:fillRect/>
          </a:stretch>
        </p:blipFill>
        <p:spPr>
          <a:xfrm>
            <a:off x="307149" y="306067"/>
            <a:ext cx="3022625" cy="806033"/>
          </a:xfrm>
          <a:prstGeom prst="rect">
            <a:avLst/>
          </a:prstGeom>
        </p:spPr>
      </p:pic>
      <p:pic>
        <p:nvPicPr>
          <p:cNvPr id="6" name="Picture 5">
            <a:extLst>
              <a:ext uri="{FF2B5EF4-FFF2-40B4-BE49-F238E27FC236}">
                <a16:creationId xmlns:a16="http://schemas.microsoft.com/office/drawing/2014/main" id="{A39310B3-2E00-7345-92A6-40431BE27994}"/>
              </a:ext>
            </a:extLst>
          </p:cNvPr>
          <p:cNvPicPr>
            <a:picLocks noChangeAspect="1"/>
          </p:cNvPicPr>
          <p:nvPr/>
        </p:nvPicPr>
        <p:blipFill>
          <a:blip r:embed="rId5"/>
          <a:stretch>
            <a:fillRect/>
          </a:stretch>
        </p:blipFill>
        <p:spPr>
          <a:xfrm>
            <a:off x="383318" y="6426594"/>
            <a:ext cx="685128" cy="201508"/>
          </a:xfrm>
          <a:prstGeom prst="rect">
            <a:avLst/>
          </a:prstGeom>
        </p:spPr>
      </p:pic>
      <p:sp>
        <p:nvSpPr>
          <p:cNvPr id="5" name="Unvan 2"/>
          <p:cNvSpPr txBox="1">
            <a:spLocks/>
          </p:cNvSpPr>
          <p:nvPr/>
        </p:nvSpPr>
        <p:spPr>
          <a:xfrm>
            <a:off x="6091466" y="709083"/>
            <a:ext cx="5541524"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tr-TR" sz="3500" b="1" dirty="0" err="1">
                <a:solidFill>
                  <a:schemeClr val="bg1"/>
                </a:solidFill>
              </a:rPr>
              <a:t>Thank</a:t>
            </a:r>
            <a:r>
              <a:rPr lang="tr-TR" sz="3500" b="1" dirty="0">
                <a:solidFill>
                  <a:schemeClr val="bg1"/>
                </a:solidFill>
              </a:rPr>
              <a:t> </a:t>
            </a:r>
            <a:r>
              <a:rPr lang="tr-TR" sz="3500" b="1" dirty="0" err="1">
                <a:solidFill>
                  <a:schemeClr val="bg1"/>
                </a:solidFill>
              </a:rPr>
              <a:t>you</a:t>
            </a:r>
            <a:r>
              <a:rPr lang="tr-TR" sz="3500" b="1" dirty="0">
                <a:solidFill>
                  <a:schemeClr val="bg1"/>
                </a:solidFill>
              </a:rPr>
              <a:t>!</a:t>
            </a:r>
          </a:p>
        </p:txBody>
      </p:sp>
    </p:spTree>
    <p:extLst>
      <p:ext uri="{BB962C8B-B14F-4D97-AF65-F5344CB8AC3E}">
        <p14:creationId xmlns:p14="http://schemas.microsoft.com/office/powerpoint/2010/main" val="138822573"/>
      </p:ext>
    </p:extLst>
  </p:cSld>
  <p:clrMapOvr>
    <a:masterClrMapping/>
  </p:clrMapOvr>
  <mc:AlternateContent xmlns:mc="http://schemas.openxmlformats.org/markup-compatibility/2006" xmlns:p14="http://schemas.microsoft.com/office/powerpoint/2010/main">
    <mc:Choice Requires="p14">
      <p:transition spd="slow" p14:dur="2000" advTm="1202"/>
    </mc:Choice>
    <mc:Fallback xmlns="">
      <p:transition spd="slow" advTm="12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C:\Users\09115\AppData\Local\Microsoft\Windows\INetCache\Content.MSO\FF09DD3E.tmp">
            <a:extLst>
              <a:ext uri="{FF2B5EF4-FFF2-40B4-BE49-F238E27FC236}">
                <a16:creationId xmlns:a16="http://schemas.microsoft.com/office/drawing/2014/main" id="{38EBDA70-D4EC-A5A2-CC5F-D87346B10E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85386" y="910819"/>
            <a:ext cx="5619703" cy="4072897"/>
          </a:xfrm>
          <a:prstGeom prst="rect">
            <a:avLst/>
          </a:prstGeom>
          <a:noFill/>
          <a:ln>
            <a:noFill/>
          </a:ln>
        </p:spPr>
      </p:pic>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5"/>
          <a:stretch>
            <a:fillRect/>
          </a:stretch>
        </p:blipFill>
        <p:spPr>
          <a:xfrm>
            <a:off x="10361469" y="306067"/>
            <a:ext cx="1289653" cy="376149"/>
          </a:xfrm>
          <a:prstGeom prst="rect">
            <a:avLst/>
          </a:prstGeom>
        </p:spPr>
      </p:pic>
      <p:pic>
        <p:nvPicPr>
          <p:cNvPr id="4" name="Resim 3">
            <a:extLst>
              <a:ext uri="{FF2B5EF4-FFF2-40B4-BE49-F238E27FC236}">
                <a16:creationId xmlns:a16="http://schemas.microsoft.com/office/drawing/2014/main" id="{67685D3C-981B-7184-9A6D-2EB1CCF978D5}"/>
              </a:ext>
            </a:extLst>
          </p:cNvPr>
          <p:cNvPicPr>
            <a:picLocks noChangeAspect="1"/>
          </p:cNvPicPr>
          <p:nvPr/>
        </p:nvPicPr>
        <p:blipFill>
          <a:blip r:embed="rId6"/>
          <a:stretch>
            <a:fillRect/>
          </a:stretch>
        </p:blipFill>
        <p:spPr>
          <a:xfrm>
            <a:off x="4654565" y="4979114"/>
            <a:ext cx="2882870" cy="1878886"/>
          </a:xfrm>
          <a:prstGeom prst="rect">
            <a:avLst/>
          </a:prstGeom>
        </p:spPr>
      </p:pic>
      <p:sp>
        <p:nvSpPr>
          <p:cNvPr id="8" name="Oval 7">
            <a:extLst>
              <a:ext uri="{FF2B5EF4-FFF2-40B4-BE49-F238E27FC236}">
                <a16:creationId xmlns:a16="http://schemas.microsoft.com/office/drawing/2014/main" id="{6683C11E-7EE6-FB75-2616-D05BCDDE26BF}"/>
              </a:ext>
            </a:extLst>
          </p:cNvPr>
          <p:cNvSpPr/>
          <p:nvPr/>
        </p:nvSpPr>
        <p:spPr>
          <a:xfrm>
            <a:off x="3640172" y="1326000"/>
            <a:ext cx="1654842" cy="55288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en-US" sz="2400" b="1" dirty="0">
                <a:solidFill>
                  <a:srgbClr val="FF0000"/>
                </a:solidFill>
                <a:cs typeface="Calibri" panose="020F0502020204030204" pitchFamily="34" charset="0"/>
              </a:rPr>
              <a:t>Safety Culture &amp; Operational Tabletop Drill</a:t>
            </a:r>
          </a:p>
        </p:txBody>
      </p:sp>
    </p:spTree>
    <p:extLst>
      <p:ext uri="{BB962C8B-B14F-4D97-AF65-F5344CB8AC3E}">
        <p14:creationId xmlns:p14="http://schemas.microsoft.com/office/powerpoint/2010/main" val="590592200"/>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grpSp>
        <p:nvGrpSpPr>
          <p:cNvPr id="81" name="Group 68">
            <a:extLst>
              <a:ext uri="{FF2B5EF4-FFF2-40B4-BE49-F238E27FC236}">
                <a16:creationId xmlns:a16="http://schemas.microsoft.com/office/drawing/2014/main" id="{BD6BB06C-386D-1716-0AE6-42B73A7EEA8A}"/>
              </a:ext>
            </a:extLst>
          </p:cNvPr>
          <p:cNvGrpSpPr/>
          <p:nvPr/>
        </p:nvGrpSpPr>
        <p:grpSpPr>
          <a:xfrm>
            <a:off x="4873478" y="1343293"/>
            <a:ext cx="4784208" cy="5382389"/>
            <a:chOff x="12493926" y="1920394"/>
            <a:chExt cx="9569661" cy="10766179"/>
          </a:xfrm>
        </p:grpSpPr>
        <p:pic>
          <p:nvPicPr>
            <p:cNvPr id="82" name="Picture 62">
              <a:extLst>
                <a:ext uri="{FF2B5EF4-FFF2-40B4-BE49-F238E27FC236}">
                  <a16:creationId xmlns:a16="http://schemas.microsoft.com/office/drawing/2014/main" id="{B9BFA445-932A-B3FC-2DDA-73258979E8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a:off x="13183834" y="7792059"/>
              <a:ext cx="8807891" cy="4894514"/>
            </a:xfrm>
            <a:prstGeom prst="rect">
              <a:avLst/>
            </a:prstGeom>
          </p:spPr>
        </p:pic>
        <p:grpSp>
          <p:nvGrpSpPr>
            <p:cNvPr id="83" name="Group 16">
              <a:extLst>
                <a:ext uri="{FF2B5EF4-FFF2-40B4-BE49-F238E27FC236}">
                  <a16:creationId xmlns:a16="http://schemas.microsoft.com/office/drawing/2014/main" id="{1E6C3457-7082-BEF4-6A49-D297F4CC68D3}"/>
                </a:ext>
              </a:extLst>
            </p:cNvPr>
            <p:cNvGrpSpPr/>
            <p:nvPr/>
          </p:nvGrpSpPr>
          <p:grpSpPr>
            <a:xfrm>
              <a:off x="12493926" y="1920394"/>
              <a:ext cx="9569661" cy="9452099"/>
              <a:chOff x="12493926" y="1920394"/>
              <a:chExt cx="9569661" cy="9452099"/>
            </a:xfrm>
          </p:grpSpPr>
          <p:sp>
            <p:nvSpPr>
              <p:cNvPr id="84" name="Freeform 5">
                <a:extLst>
                  <a:ext uri="{FF2B5EF4-FFF2-40B4-BE49-F238E27FC236}">
                    <a16:creationId xmlns:a16="http://schemas.microsoft.com/office/drawing/2014/main" id="{5E523B1F-25B9-8318-D8A4-26FCA0F4362F}"/>
                  </a:ext>
                </a:extLst>
              </p:cNvPr>
              <p:cNvSpPr>
                <a:spLocks/>
              </p:cNvSpPr>
              <p:nvPr/>
            </p:nvSpPr>
            <p:spPr bwMode="auto">
              <a:xfrm flipH="1">
                <a:off x="13111974" y="2437673"/>
                <a:ext cx="8951613" cy="8934820"/>
              </a:xfrm>
              <a:custGeom>
                <a:avLst/>
                <a:gdLst>
                  <a:gd name="T0" fmla="*/ 519 w 520"/>
                  <a:gd name="T1" fmla="*/ 245 h 519"/>
                  <a:gd name="T2" fmla="*/ 506 w 520"/>
                  <a:gd name="T3" fmla="*/ 236 h 519"/>
                  <a:gd name="T4" fmla="*/ 504 w 520"/>
                  <a:gd name="T5" fmla="*/ 235 h 519"/>
                  <a:gd name="T6" fmla="*/ 494 w 520"/>
                  <a:gd name="T7" fmla="*/ 222 h 519"/>
                  <a:gd name="T8" fmla="*/ 494 w 520"/>
                  <a:gd name="T9" fmla="*/ 222 h 519"/>
                  <a:gd name="T10" fmla="*/ 491 w 520"/>
                  <a:gd name="T11" fmla="*/ 220 h 519"/>
                  <a:gd name="T12" fmla="*/ 484 w 520"/>
                  <a:gd name="T13" fmla="*/ 217 h 519"/>
                  <a:gd name="T14" fmla="*/ 466 w 520"/>
                  <a:gd name="T15" fmla="*/ 212 h 519"/>
                  <a:gd name="T16" fmla="*/ 383 w 520"/>
                  <a:gd name="T17" fmla="*/ 190 h 519"/>
                  <a:gd name="T18" fmla="*/ 370 w 520"/>
                  <a:gd name="T19" fmla="*/ 169 h 519"/>
                  <a:gd name="T20" fmla="*/ 369 w 520"/>
                  <a:gd name="T21" fmla="*/ 164 h 519"/>
                  <a:gd name="T22" fmla="*/ 367 w 520"/>
                  <a:gd name="T23" fmla="*/ 137 h 519"/>
                  <a:gd name="T24" fmla="*/ 359 w 520"/>
                  <a:gd name="T25" fmla="*/ 109 h 519"/>
                  <a:gd name="T26" fmla="*/ 359 w 520"/>
                  <a:gd name="T27" fmla="*/ 101 h 519"/>
                  <a:gd name="T28" fmla="*/ 353 w 520"/>
                  <a:gd name="T29" fmla="*/ 83 h 519"/>
                  <a:gd name="T30" fmla="*/ 341 w 520"/>
                  <a:gd name="T31" fmla="*/ 58 h 519"/>
                  <a:gd name="T32" fmla="*/ 339 w 520"/>
                  <a:gd name="T33" fmla="*/ 46 h 519"/>
                  <a:gd name="T34" fmla="*/ 338 w 520"/>
                  <a:gd name="T35" fmla="*/ 39 h 519"/>
                  <a:gd name="T36" fmla="*/ 333 w 520"/>
                  <a:gd name="T37" fmla="*/ 32 h 519"/>
                  <a:gd name="T38" fmla="*/ 328 w 520"/>
                  <a:gd name="T39" fmla="*/ 25 h 519"/>
                  <a:gd name="T40" fmla="*/ 321 w 520"/>
                  <a:gd name="T41" fmla="*/ 21 h 519"/>
                  <a:gd name="T42" fmla="*/ 314 w 520"/>
                  <a:gd name="T43" fmla="*/ 14 h 519"/>
                  <a:gd name="T44" fmla="*/ 309 w 520"/>
                  <a:gd name="T45" fmla="*/ 7 h 519"/>
                  <a:gd name="T46" fmla="*/ 306 w 520"/>
                  <a:gd name="T47" fmla="*/ 4 h 519"/>
                  <a:gd name="T48" fmla="*/ 260 w 520"/>
                  <a:gd name="T49" fmla="*/ 0 h 519"/>
                  <a:gd name="T50" fmla="*/ 0 w 520"/>
                  <a:gd name="T51" fmla="*/ 260 h 519"/>
                  <a:gd name="T52" fmla="*/ 260 w 520"/>
                  <a:gd name="T53" fmla="*/ 519 h 519"/>
                  <a:gd name="T54" fmla="*/ 520 w 520"/>
                  <a:gd name="T55" fmla="*/ 260 h 519"/>
                  <a:gd name="T56" fmla="*/ 519 w 520"/>
                  <a:gd name="T57" fmla="*/ 24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0" h="519">
                    <a:moveTo>
                      <a:pt x="519" y="245"/>
                    </a:moveTo>
                    <a:cubicBezTo>
                      <a:pt x="514" y="245"/>
                      <a:pt x="509" y="242"/>
                      <a:pt x="506" y="236"/>
                    </a:cubicBezTo>
                    <a:cubicBezTo>
                      <a:pt x="505" y="236"/>
                      <a:pt x="505" y="235"/>
                      <a:pt x="504" y="235"/>
                    </a:cubicBezTo>
                    <a:cubicBezTo>
                      <a:pt x="500" y="231"/>
                      <a:pt x="497" y="226"/>
                      <a:pt x="494" y="222"/>
                    </a:cubicBezTo>
                    <a:cubicBezTo>
                      <a:pt x="494" y="222"/>
                      <a:pt x="494" y="222"/>
                      <a:pt x="494" y="222"/>
                    </a:cubicBezTo>
                    <a:cubicBezTo>
                      <a:pt x="492" y="221"/>
                      <a:pt x="493" y="221"/>
                      <a:pt x="491" y="220"/>
                    </a:cubicBezTo>
                    <a:cubicBezTo>
                      <a:pt x="484" y="218"/>
                      <a:pt x="485" y="218"/>
                      <a:pt x="484" y="217"/>
                    </a:cubicBezTo>
                    <a:cubicBezTo>
                      <a:pt x="477" y="219"/>
                      <a:pt x="470" y="216"/>
                      <a:pt x="466" y="212"/>
                    </a:cubicBezTo>
                    <a:cubicBezTo>
                      <a:pt x="438" y="206"/>
                      <a:pt x="410" y="198"/>
                      <a:pt x="383" y="190"/>
                    </a:cubicBezTo>
                    <a:cubicBezTo>
                      <a:pt x="372" y="187"/>
                      <a:pt x="368" y="177"/>
                      <a:pt x="370" y="169"/>
                    </a:cubicBezTo>
                    <a:cubicBezTo>
                      <a:pt x="369" y="167"/>
                      <a:pt x="369" y="166"/>
                      <a:pt x="369" y="164"/>
                    </a:cubicBezTo>
                    <a:cubicBezTo>
                      <a:pt x="367" y="154"/>
                      <a:pt x="370" y="146"/>
                      <a:pt x="367" y="137"/>
                    </a:cubicBezTo>
                    <a:cubicBezTo>
                      <a:pt x="363" y="128"/>
                      <a:pt x="359" y="119"/>
                      <a:pt x="359" y="109"/>
                    </a:cubicBezTo>
                    <a:cubicBezTo>
                      <a:pt x="358" y="106"/>
                      <a:pt x="359" y="103"/>
                      <a:pt x="359" y="101"/>
                    </a:cubicBezTo>
                    <a:cubicBezTo>
                      <a:pt x="357" y="95"/>
                      <a:pt x="355" y="89"/>
                      <a:pt x="353" y="83"/>
                    </a:cubicBezTo>
                    <a:cubicBezTo>
                      <a:pt x="342" y="81"/>
                      <a:pt x="337" y="68"/>
                      <a:pt x="341" y="58"/>
                    </a:cubicBezTo>
                    <a:cubicBezTo>
                      <a:pt x="339" y="54"/>
                      <a:pt x="338" y="50"/>
                      <a:pt x="339" y="46"/>
                    </a:cubicBezTo>
                    <a:cubicBezTo>
                      <a:pt x="338" y="44"/>
                      <a:pt x="338" y="42"/>
                      <a:pt x="338" y="39"/>
                    </a:cubicBezTo>
                    <a:cubicBezTo>
                      <a:pt x="336" y="37"/>
                      <a:pt x="334" y="35"/>
                      <a:pt x="333" y="32"/>
                    </a:cubicBezTo>
                    <a:cubicBezTo>
                      <a:pt x="331" y="30"/>
                      <a:pt x="329" y="28"/>
                      <a:pt x="328" y="25"/>
                    </a:cubicBezTo>
                    <a:cubicBezTo>
                      <a:pt x="326" y="24"/>
                      <a:pt x="323" y="22"/>
                      <a:pt x="321" y="21"/>
                    </a:cubicBezTo>
                    <a:cubicBezTo>
                      <a:pt x="318" y="19"/>
                      <a:pt x="315" y="16"/>
                      <a:pt x="314" y="14"/>
                    </a:cubicBezTo>
                    <a:cubicBezTo>
                      <a:pt x="312" y="12"/>
                      <a:pt x="310" y="10"/>
                      <a:pt x="309" y="7"/>
                    </a:cubicBezTo>
                    <a:cubicBezTo>
                      <a:pt x="308" y="7"/>
                      <a:pt x="307" y="5"/>
                      <a:pt x="306" y="4"/>
                    </a:cubicBezTo>
                    <a:cubicBezTo>
                      <a:pt x="291" y="1"/>
                      <a:pt x="276" y="0"/>
                      <a:pt x="260" y="0"/>
                    </a:cubicBezTo>
                    <a:cubicBezTo>
                      <a:pt x="117" y="0"/>
                      <a:pt x="0" y="116"/>
                      <a:pt x="0" y="260"/>
                    </a:cubicBezTo>
                    <a:cubicBezTo>
                      <a:pt x="0" y="403"/>
                      <a:pt x="117" y="519"/>
                      <a:pt x="260" y="519"/>
                    </a:cubicBezTo>
                    <a:cubicBezTo>
                      <a:pt x="404" y="519"/>
                      <a:pt x="520" y="403"/>
                      <a:pt x="520" y="260"/>
                    </a:cubicBezTo>
                    <a:cubicBezTo>
                      <a:pt x="520" y="255"/>
                      <a:pt x="520" y="250"/>
                      <a:pt x="519" y="245"/>
                    </a:cubicBezTo>
                    <a:close/>
                  </a:path>
                </a:pathLst>
              </a:custGeom>
              <a:solidFill>
                <a:schemeClr val="bg1">
                  <a:lumMod val="95000"/>
                </a:schemeClr>
              </a:solid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grpSp>
            <p:nvGrpSpPr>
              <p:cNvPr id="85" name="Group 2">
                <a:extLst>
                  <a:ext uri="{FF2B5EF4-FFF2-40B4-BE49-F238E27FC236}">
                    <a16:creationId xmlns:a16="http://schemas.microsoft.com/office/drawing/2014/main" id="{27028429-EEC0-D55F-4C25-16477A1AEAE1}"/>
                  </a:ext>
                </a:extLst>
              </p:cNvPr>
              <p:cNvGrpSpPr/>
              <p:nvPr/>
            </p:nvGrpSpPr>
            <p:grpSpPr>
              <a:xfrm flipH="1">
                <a:off x="12493926" y="1920394"/>
                <a:ext cx="7745750" cy="6835474"/>
                <a:chOff x="3175483" y="1888863"/>
                <a:chExt cx="3660775" cy="3230563"/>
              </a:xfrm>
            </p:grpSpPr>
            <p:sp>
              <p:nvSpPr>
                <p:cNvPr id="86" name="Freeform 7">
                  <a:extLst>
                    <a:ext uri="{FF2B5EF4-FFF2-40B4-BE49-F238E27FC236}">
                      <a16:creationId xmlns:a16="http://schemas.microsoft.com/office/drawing/2014/main" id="{3BB6B3D3-BF86-90DA-0529-85D59C8C738E}"/>
                    </a:ext>
                  </a:extLst>
                </p:cNvPr>
                <p:cNvSpPr>
                  <a:spLocks/>
                </p:cNvSpPr>
                <p:nvPr/>
              </p:nvSpPr>
              <p:spPr bwMode="auto">
                <a:xfrm>
                  <a:off x="3175483" y="1888863"/>
                  <a:ext cx="2408237" cy="3051175"/>
                </a:xfrm>
                <a:custGeom>
                  <a:avLst/>
                  <a:gdLst>
                    <a:gd name="T0" fmla="*/ 138 w 296"/>
                    <a:gd name="T1" fmla="*/ 47 h 375"/>
                    <a:gd name="T2" fmla="*/ 8 w 296"/>
                    <a:gd name="T3" fmla="*/ 375 h 375"/>
                    <a:gd name="T4" fmla="*/ 10 w 296"/>
                    <a:gd name="T5" fmla="*/ 375 h 375"/>
                    <a:gd name="T6" fmla="*/ 296 w 296"/>
                    <a:gd name="T7" fmla="*/ 206 h 375"/>
                    <a:gd name="T8" fmla="*/ 138 w 296"/>
                    <a:gd name="T9" fmla="*/ 47 h 375"/>
                  </a:gdLst>
                  <a:ahLst/>
                  <a:cxnLst>
                    <a:cxn ang="0">
                      <a:pos x="T0" y="T1"/>
                    </a:cxn>
                    <a:cxn ang="0">
                      <a:pos x="T2" y="T3"/>
                    </a:cxn>
                    <a:cxn ang="0">
                      <a:pos x="T4" y="T5"/>
                    </a:cxn>
                    <a:cxn ang="0">
                      <a:pos x="T6" y="T7"/>
                    </a:cxn>
                    <a:cxn ang="0">
                      <a:pos x="T8" y="T9"/>
                    </a:cxn>
                  </a:cxnLst>
                  <a:rect l="0" t="0" r="r" b="b"/>
                  <a:pathLst>
                    <a:path w="296" h="375">
                      <a:moveTo>
                        <a:pt x="138" y="47"/>
                      </a:moveTo>
                      <a:cubicBezTo>
                        <a:pt x="58" y="93"/>
                        <a:pt x="0" y="240"/>
                        <a:pt x="8" y="375"/>
                      </a:cubicBezTo>
                      <a:cubicBezTo>
                        <a:pt x="10" y="375"/>
                        <a:pt x="10" y="375"/>
                        <a:pt x="10" y="375"/>
                      </a:cubicBezTo>
                      <a:cubicBezTo>
                        <a:pt x="296" y="206"/>
                        <a:pt x="296" y="206"/>
                        <a:pt x="296" y="206"/>
                      </a:cubicBezTo>
                      <a:cubicBezTo>
                        <a:pt x="288" y="72"/>
                        <a:pt x="217" y="0"/>
                        <a:pt x="138" y="47"/>
                      </a:cubicBezTo>
                    </a:path>
                  </a:pathLst>
                </a:custGeom>
                <a:solidFill>
                  <a:schemeClr val="accent1"/>
                </a:solid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sp>
              <p:nvSpPr>
                <p:cNvPr id="87" name="Freeform 14">
                  <a:extLst>
                    <a:ext uri="{FF2B5EF4-FFF2-40B4-BE49-F238E27FC236}">
                      <a16:creationId xmlns:a16="http://schemas.microsoft.com/office/drawing/2014/main" id="{B9E80291-D289-D6E5-29D9-CF83AEEF1BA0}"/>
                    </a:ext>
                  </a:extLst>
                </p:cNvPr>
                <p:cNvSpPr>
                  <a:spLocks/>
                </p:cNvSpPr>
                <p:nvPr/>
              </p:nvSpPr>
              <p:spPr bwMode="auto">
                <a:xfrm>
                  <a:off x="3240571" y="3565263"/>
                  <a:ext cx="3595687" cy="1554163"/>
                </a:xfrm>
                <a:custGeom>
                  <a:avLst/>
                  <a:gdLst>
                    <a:gd name="T0" fmla="*/ 362 w 442"/>
                    <a:gd name="T1" fmla="*/ 125 h 191"/>
                    <a:gd name="T2" fmla="*/ 0 w 442"/>
                    <a:gd name="T3" fmla="*/ 169 h 191"/>
                    <a:gd name="T4" fmla="*/ 288 w 442"/>
                    <a:gd name="T5" fmla="*/ 0 h 191"/>
                    <a:gd name="T6" fmla="*/ 362 w 442"/>
                    <a:gd name="T7" fmla="*/ 125 h 191"/>
                  </a:gdLst>
                  <a:ahLst/>
                  <a:cxnLst>
                    <a:cxn ang="0">
                      <a:pos x="T0" y="T1"/>
                    </a:cxn>
                    <a:cxn ang="0">
                      <a:pos x="T2" y="T3"/>
                    </a:cxn>
                    <a:cxn ang="0">
                      <a:pos x="T4" y="T5"/>
                    </a:cxn>
                    <a:cxn ang="0">
                      <a:pos x="T6" y="T7"/>
                    </a:cxn>
                  </a:cxnLst>
                  <a:rect l="0" t="0" r="r" b="b"/>
                  <a:pathLst>
                    <a:path w="442" h="191">
                      <a:moveTo>
                        <a:pt x="362" y="125"/>
                      </a:moveTo>
                      <a:cubicBezTo>
                        <a:pt x="282" y="172"/>
                        <a:pt x="121" y="191"/>
                        <a:pt x="0" y="169"/>
                      </a:cubicBezTo>
                      <a:cubicBezTo>
                        <a:pt x="288" y="0"/>
                        <a:pt x="288" y="0"/>
                        <a:pt x="288" y="0"/>
                      </a:cubicBezTo>
                      <a:cubicBezTo>
                        <a:pt x="409" y="22"/>
                        <a:pt x="442" y="78"/>
                        <a:pt x="362" y="125"/>
                      </a:cubicBezTo>
                    </a:path>
                  </a:pathLst>
                </a:custGeom>
                <a:solidFill>
                  <a:schemeClr val="accent1">
                    <a:lumMod val="75000"/>
                  </a:schemeClr>
                </a:solid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grpSp>
        </p:grpSp>
      </p:grpSp>
      <p:grpSp>
        <p:nvGrpSpPr>
          <p:cNvPr id="88" name="Group 5">
            <a:extLst>
              <a:ext uri="{FF2B5EF4-FFF2-40B4-BE49-F238E27FC236}">
                <a16:creationId xmlns:a16="http://schemas.microsoft.com/office/drawing/2014/main" id="{DDDDDA2C-73AA-78C4-AEF0-1077B3F14B7B}"/>
              </a:ext>
            </a:extLst>
          </p:cNvPr>
          <p:cNvGrpSpPr/>
          <p:nvPr/>
        </p:nvGrpSpPr>
        <p:grpSpPr>
          <a:xfrm flipH="1">
            <a:off x="5424275" y="1877297"/>
            <a:ext cx="3046175" cy="2685135"/>
            <a:chOff x="3435833" y="2393688"/>
            <a:chExt cx="2879725" cy="2538413"/>
          </a:xfrm>
          <a:solidFill>
            <a:schemeClr val="accent2">
              <a:lumMod val="75000"/>
            </a:schemeClr>
          </a:solidFill>
        </p:grpSpPr>
        <p:sp>
          <p:nvSpPr>
            <p:cNvPr id="89" name="Freeform 9">
              <a:extLst>
                <a:ext uri="{FF2B5EF4-FFF2-40B4-BE49-F238E27FC236}">
                  <a16:creationId xmlns:a16="http://schemas.microsoft.com/office/drawing/2014/main" id="{CB760D42-7CF6-2E8D-CF5C-47E2A0E44708}"/>
                </a:ext>
              </a:extLst>
            </p:cNvPr>
            <p:cNvSpPr>
              <a:spLocks/>
            </p:cNvSpPr>
            <p:nvPr/>
          </p:nvSpPr>
          <p:spPr bwMode="auto">
            <a:xfrm>
              <a:off x="3435833" y="2393688"/>
              <a:ext cx="1895475" cy="2408238"/>
            </a:xfrm>
            <a:custGeom>
              <a:avLst/>
              <a:gdLst>
                <a:gd name="T0" fmla="*/ 109 w 233"/>
                <a:gd name="T1" fmla="*/ 36 h 296"/>
                <a:gd name="T2" fmla="*/ 7 w 233"/>
                <a:gd name="T3" fmla="*/ 296 h 296"/>
                <a:gd name="T4" fmla="*/ 233 w 233"/>
                <a:gd name="T5" fmla="*/ 163 h 296"/>
                <a:gd name="T6" fmla="*/ 109 w 233"/>
                <a:gd name="T7" fmla="*/ 36 h 296"/>
              </a:gdLst>
              <a:ahLst/>
              <a:cxnLst>
                <a:cxn ang="0">
                  <a:pos x="T0" y="T1"/>
                </a:cxn>
                <a:cxn ang="0">
                  <a:pos x="T2" y="T3"/>
                </a:cxn>
                <a:cxn ang="0">
                  <a:pos x="T4" y="T5"/>
                </a:cxn>
                <a:cxn ang="0">
                  <a:pos x="T6" y="T7"/>
                </a:cxn>
              </a:cxnLst>
              <a:rect l="0" t="0" r="r" b="b"/>
              <a:pathLst>
                <a:path w="233" h="296">
                  <a:moveTo>
                    <a:pt x="109" y="36"/>
                  </a:moveTo>
                  <a:cubicBezTo>
                    <a:pt x="46" y="73"/>
                    <a:pt x="0" y="190"/>
                    <a:pt x="7" y="296"/>
                  </a:cubicBezTo>
                  <a:cubicBezTo>
                    <a:pt x="233" y="163"/>
                    <a:pt x="233" y="163"/>
                    <a:pt x="233" y="163"/>
                  </a:cubicBezTo>
                  <a:cubicBezTo>
                    <a:pt x="227" y="57"/>
                    <a:pt x="171" y="0"/>
                    <a:pt x="109" y="36"/>
                  </a:cubicBezTo>
                </a:path>
              </a:pathLst>
            </a:custGeom>
            <a:grp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sp>
          <p:nvSpPr>
            <p:cNvPr id="90" name="Freeform 16">
              <a:extLst>
                <a:ext uri="{FF2B5EF4-FFF2-40B4-BE49-F238E27FC236}">
                  <a16:creationId xmlns:a16="http://schemas.microsoft.com/office/drawing/2014/main" id="{973718A6-5217-EA24-4E61-A1BCF4BAEB52}"/>
                </a:ext>
              </a:extLst>
            </p:cNvPr>
            <p:cNvSpPr>
              <a:spLocks/>
            </p:cNvSpPr>
            <p:nvPr/>
          </p:nvSpPr>
          <p:spPr bwMode="auto">
            <a:xfrm>
              <a:off x="3492983" y="3711313"/>
              <a:ext cx="2822575" cy="1220788"/>
            </a:xfrm>
            <a:custGeom>
              <a:avLst/>
              <a:gdLst>
                <a:gd name="T0" fmla="*/ 284 w 347"/>
                <a:gd name="T1" fmla="*/ 99 h 150"/>
                <a:gd name="T2" fmla="*/ 0 w 347"/>
                <a:gd name="T3" fmla="*/ 133 h 150"/>
                <a:gd name="T4" fmla="*/ 226 w 347"/>
                <a:gd name="T5" fmla="*/ 0 h 150"/>
                <a:gd name="T6" fmla="*/ 284 w 347"/>
                <a:gd name="T7" fmla="*/ 99 h 150"/>
              </a:gdLst>
              <a:ahLst/>
              <a:cxnLst>
                <a:cxn ang="0">
                  <a:pos x="T0" y="T1"/>
                </a:cxn>
                <a:cxn ang="0">
                  <a:pos x="T2" y="T3"/>
                </a:cxn>
                <a:cxn ang="0">
                  <a:pos x="T4" y="T5"/>
                </a:cxn>
                <a:cxn ang="0">
                  <a:pos x="T6" y="T7"/>
                </a:cxn>
              </a:cxnLst>
              <a:rect l="0" t="0" r="r" b="b"/>
              <a:pathLst>
                <a:path w="347" h="150">
                  <a:moveTo>
                    <a:pt x="284" y="99"/>
                  </a:moveTo>
                  <a:cubicBezTo>
                    <a:pt x="221" y="136"/>
                    <a:pt x="95" y="150"/>
                    <a:pt x="0" y="133"/>
                  </a:cubicBezTo>
                  <a:cubicBezTo>
                    <a:pt x="226" y="0"/>
                    <a:pt x="226" y="0"/>
                    <a:pt x="226" y="0"/>
                  </a:cubicBezTo>
                  <a:cubicBezTo>
                    <a:pt x="321" y="17"/>
                    <a:pt x="347" y="62"/>
                    <a:pt x="284" y="99"/>
                  </a:cubicBezTo>
                </a:path>
              </a:pathLst>
            </a:custGeom>
            <a:grp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grpSp>
      <p:grpSp>
        <p:nvGrpSpPr>
          <p:cNvPr id="91" name="Group 8">
            <a:extLst>
              <a:ext uri="{FF2B5EF4-FFF2-40B4-BE49-F238E27FC236}">
                <a16:creationId xmlns:a16="http://schemas.microsoft.com/office/drawing/2014/main" id="{1BF7BE37-C717-7BE0-20A6-E5AB302407B8}"/>
              </a:ext>
            </a:extLst>
          </p:cNvPr>
          <p:cNvGrpSpPr/>
          <p:nvPr/>
        </p:nvGrpSpPr>
        <p:grpSpPr>
          <a:xfrm flipH="1">
            <a:off x="5966677" y="2401226"/>
            <a:ext cx="2228376" cy="1971450"/>
            <a:chOff x="3696183" y="2888988"/>
            <a:chExt cx="2106612" cy="1863725"/>
          </a:xfrm>
        </p:grpSpPr>
        <p:sp>
          <p:nvSpPr>
            <p:cNvPr id="92" name="Freeform 11">
              <a:extLst>
                <a:ext uri="{FF2B5EF4-FFF2-40B4-BE49-F238E27FC236}">
                  <a16:creationId xmlns:a16="http://schemas.microsoft.com/office/drawing/2014/main" id="{9FD34101-A17F-D672-028A-9A5FF18E060B}"/>
                </a:ext>
              </a:extLst>
            </p:cNvPr>
            <p:cNvSpPr>
              <a:spLocks/>
            </p:cNvSpPr>
            <p:nvPr/>
          </p:nvSpPr>
          <p:spPr bwMode="auto">
            <a:xfrm>
              <a:off x="3696183" y="2888988"/>
              <a:ext cx="1392237" cy="1766888"/>
            </a:xfrm>
            <a:custGeom>
              <a:avLst/>
              <a:gdLst>
                <a:gd name="T0" fmla="*/ 80 w 171"/>
                <a:gd name="T1" fmla="*/ 27 h 217"/>
                <a:gd name="T2" fmla="*/ 5 w 171"/>
                <a:gd name="T3" fmla="*/ 217 h 217"/>
                <a:gd name="T4" fmla="*/ 171 w 171"/>
                <a:gd name="T5" fmla="*/ 119 h 217"/>
                <a:gd name="T6" fmla="*/ 80 w 171"/>
                <a:gd name="T7" fmla="*/ 27 h 217"/>
              </a:gdLst>
              <a:ahLst/>
              <a:cxnLst>
                <a:cxn ang="0">
                  <a:pos x="T0" y="T1"/>
                </a:cxn>
                <a:cxn ang="0">
                  <a:pos x="T2" y="T3"/>
                </a:cxn>
                <a:cxn ang="0">
                  <a:pos x="T4" y="T5"/>
                </a:cxn>
                <a:cxn ang="0">
                  <a:pos x="T6" y="T7"/>
                </a:cxn>
              </a:cxnLst>
              <a:rect l="0" t="0" r="r" b="b"/>
              <a:pathLst>
                <a:path w="171" h="217">
                  <a:moveTo>
                    <a:pt x="80" y="27"/>
                  </a:moveTo>
                  <a:cubicBezTo>
                    <a:pt x="34" y="54"/>
                    <a:pt x="0" y="139"/>
                    <a:pt x="5" y="217"/>
                  </a:cubicBezTo>
                  <a:cubicBezTo>
                    <a:pt x="171" y="119"/>
                    <a:pt x="171" y="119"/>
                    <a:pt x="171" y="119"/>
                  </a:cubicBezTo>
                  <a:cubicBezTo>
                    <a:pt x="166" y="42"/>
                    <a:pt x="125" y="0"/>
                    <a:pt x="80" y="27"/>
                  </a:cubicBezTo>
                </a:path>
              </a:pathLst>
            </a:custGeom>
            <a:solidFill>
              <a:schemeClr val="accent3"/>
            </a:solid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sp>
          <p:nvSpPr>
            <p:cNvPr id="93" name="Freeform 18">
              <a:extLst>
                <a:ext uri="{FF2B5EF4-FFF2-40B4-BE49-F238E27FC236}">
                  <a16:creationId xmlns:a16="http://schemas.microsoft.com/office/drawing/2014/main" id="{6ADB17B3-CDBB-9D6B-FBB8-487FBD48720E}"/>
                </a:ext>
              </a:extLst>
            </p:cNvPr>
            <p:cNvSpPr>
              <a:spLocks/>
            </p:cNvSpPr>
            <p:nvPr/>
          </p:nvSpPr>
          <p:spPr bwMode="auto">
            <a:xfrm>
              <a:off x="3737458" y="3857363"/>
              <a:ext cx="2065337" cy="895350"/>
            </a:xfrm>
            <a:custGeom>
              <a:avLst/>
              <a:gdLst>
                <a:gd name="T0" fmla="*/ 208 w 254"/>
                <a:gd name="T1" fmla="*/ 72 h 110"/>
                <a:gd name="T2" fmla="*/ 0 w 254"/>
                <a:gd name="T3" fmla="*/ 97 h 110"/>
                <a:gd name="T4" fmla="*/ 166 w 254"/>
                <a:gd name="T5" fmla="*/ 0 h 110"/>
                <a:gd name="T6" fmla="*/ 208 w 254"/>
                <a:gd name="T7" fmla="*/ 72 h 110"/>
              </a:gdLst>
              <a:ahLst/>
              <a:cxnLst>
                <a:cxn ang="0">
                  <a:pos x="T0" y="T1"/>
                </a:cxn>
                <a:cxn ang="0">
                  <a:pos x="T2" y="T3"/>
                </a:cxn>
                <a:cxn ang="0">
                  <a:pos x="T4" y="T5"/>
                </a:cxn>
                <a:cxn ang="0">
                  <a:pos x="T6" y="T7"/>
                </a:cxn>
              </a:cxnLst>
              <a:rect l="0" t="0" r="r" b="b"/>
              <a:pathLst>
                <a:path w="254" h="110">
                  <a:moveTo>
                    <a:pt x="208" y="72"/>
                  </a:moveTo>
                  <a:cubicBezTo>
                    <a:pt x="162" y="99"/>
                    <a:pt x="70" y="110"/>
                    <a:pt x="0" y="97"/>
                  </a:cubicBezTo>
                  <a:cubicBezTo>
                    <a:pt x="166" y="0"/>
                    <a:pt x="166" y="0"/>
                    <a:pt x="166" y="0"/>
                  </a:cubicBezTo>
                  <a:cubicBezTo>
                    <a:pt x="235" y="13"/>
                    <a:pt x="254" y="45"/>
                    <a:pt x="208" y="72"/>
                  </a:cubicBezTo>
                </a:path>
              </a:pathLst>
            </a:custGeom>
            <a:solidFill>
              <a:schemeClr val="accent3">
                <a:lumMod val="75000"/>
              </a:schemeClr>
            </a:solid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grpSp>
      <p:grpSp>
        <p:nvGrpSpPr>
          <p:cNvPr id="94" name="Group 11">
            <a:extLst>
              <a:ext uri="{FF2B5EF4-FFF2-40B4-BE49-F238E27FC236}">
                <a16:creationId xmlns:a16="http://schemas.microsoft.com/office/drawing/2014/main" id="{D26E78D3-66BD-13B6-F383-CF3F161A3192}"/>
              </a:ext>
            </a:extLst>
          </p:cNvPr>
          <p:cNvGrpSpPr/>
          <p:nvPr/>
        </p:nvGrpSpPr>
        <p:grpSpPr>
          <a:xfrm flipH="1">
            <a:off x="6507398" y="2926834"/>
            <a:ext cx="1412256" cy="1247690"/>
            <a:chOff x="3956533" y="3385876"/>
            <a:chExt cx="1335087" cy="1179513"/>
          </a:xfrm>
          <a:solidFill>
            <a:schemeClr val="tx2">
              <a:lumMod val="75000"/>
            </a:schemeClr>
          </a:solidFill>
        </p:grpSpPr>
        <p:sp>
          <p:nvSpPr>
            <p:cNvPr id="95" name="Freeform 12">
              <a:extLst>
                <a:ext uri="{FF2B5EF4-FFF2-40B4-BE49-F238E27FC236}">
                  <a16:creationId xmlns:a16="http://schemas.microsoft.com/office/drawing/2014/main" id="{886E2897-2F5F-089E-6D69-FE9A57FE800D}"/>
                </a:ext>
              </a:extLst>
            </p:cNvPr>
            <p:cNvSpPr>
              <a:spLocks/>
            </p:cNvSpPr>
            <p:nvPr/>
          </p:nvSpPr>
          <p:spPr bwMode="auto">
            <a:xfrm>
              <a:off x="3956533" y="3385876"/>
              <a:ext cx="879475" cy="1122363"/>
            </a:xfrm>
            <a:custGeom>
              <a:avLst/>
              <a:gdLst>
                <a:gd name="T0" fmla="*/ 51 w 108"/>
                <a:gd name="T1" fmla="*/ 17 h 138"/>
                <a:gd name="T2" fmla="*/ 3 w 108"/>
                <a:gd name="T3" fmla="*/ 138 h 138"/>
                <a:gd name="T4" fmla="*/ 108 w 108"/>
                <a:gd name="T5" fmla="*/ 77 h 138"/>
                <a:gd name="T6" fmla="*/ 51 w 108"/>
                <a:gd name="T7" fmla="*/ 17 h 138"/>
              </a:gdLst>
              <a:ahLst/>
              <a:cxnLst>
                <a:cxn ang="0">
                  <a:pos x="T0" y="T1"/>
                </a:cxn>
                <a:cxn ang="0">
                  <a:pos x="T2" y="T3"/>
                </a:cxn>
                <a:cxn ang="0">
                  <a:pos x="T4" y="T5"/>
                </a:cxn>
                <a:cxn ang="0">
                  <a:pos x="T6" y="T7"/>
                </a:cxn>
              </a:cxnLst>
              <a:rect l="0" t="0" r="r" b="b"/>
              <a:pathLst>
                <a:path w="108" h="138">
                  <a:moveTo>
                    <a:pt x="51" y="17"/>
                  </a:moveTo>
                  <a:cubicBezTo>
                    <a:pt x="22" y="34"/>
                    <a:pt x="0" y="89"/>
                    <a:pt x="3" y="138"/>
                  </a:cubicBezTo>
                  <a:cubicBezTo>
                    <a:pt x="108" y="77"/>
                    <a:pt x="108" y="77"/>
                    <a:pt x="108" y="77"/>
                  </a:cubicBezTo>
                  <a:cubicBezTo>
                    <a:pt x="106" y="28"/>
                    <a:pt x="80" y="0"/>
                    <a:pt x="51" y="17"/>
                  </a:cubicBezTo>
                </a:path>
              </a:pathLst>
            </a:custGeom>
            <a:grp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sp>
          <p:nvSpPr>
            <p:cNvPr id="96" name="Freeform 19">
              <a:extLst>
                <a:ext uri="{FF2B5EF4-FFF2-40B4-BE49-F238E27FC236}">
                  <a16:creationId xmlns:a16="http://schemas.microsoft.com/office/drawing/2014/main" id="{C5BE2DB7-D013-05D9-66F3-ABC9FC6EA107}"/>
                </a:ext>
              </a:extLst>
            </p:cNvPr>
            <p:cNvSpPr>
              <a:spLocks/>
            </p:cNvSpPr>
            <p:nvPr/>
          </p:nvSpPr>
          <p:spPr bwMode="auto">
            <a:xfrm>
              <a:off x="3981933" y="4005001"/>
              <a:ext cx="1309687" cy="560388"/>
            </a:xfrm>
            <a:custGeom>
              <a:avLst/>
              <a:gdLst>
                <a:gd name="T0" fmla="*/ 132 w 161"/>
                <a:gd name="T1" fmla="*/ 46 h 69"/>
                <a:gd name="T2" fmla="*/ 0 w 161"/>
                <a:gd name="T3" fmla="*/ 61 h 69"/>
                <a:gd name="T4" fmla="*/ 105 w 161"/>
                <a:gd name="T5" fmla="*/ 0 h 69"/>
                <a:gd name="T6" fmla="*/ 132 w 161"/>
                <a:gd name="T7" fmla="*/ 46 h 69"/>
              </a:gdLst>
              <a:ahLst/>
              <a:cxnLst>
                <a:cxn ang="0">
                  <a:pos x="T0" y="T1"/>
                </a:cxn>
                <a:cxn ang="0">
                  <a:pos x="T2" y="T3"/>
                </a:cxn>
                <a:cxn ang="0">
                  <a:pos x="T4" y="T5"/>
                </a:cxn>
                <a:cxn ang="0">
                  <a:pos x="T6" y="T7"/>
                </a:cxn>
              </a:cxnLst>
              <a:rect l="0" t="0" r="r" b="b"/>
              <a:pathLst>
                <a:path w="161" h="69">
                  <a:moveTo>
                    <a:pt x="132" y="46"/>
                  </a:moveTo>
                  <a:cubicBezTo>
                    <a:pt x="103" y="63"/>
                    <a:pt x="44" y="69"/>
                    <a:pt x="0" y="61"/>
                  </a:cubicBezTo>
                  <a:cubicBezTo>
                    <a:pt x="105" y="0"/>
                    <a:pt x="105" y="0"/>
                    <a:pt x="105" y="0"/>
                  </a:cubicBezTo>
                  <a:cubicBezTo>
                    <a:pt x="150" y="8"/>
                    <a:pt x="161" y="29"/>
                    <a:pt x="132" y="46"/>
                  </a:cubicBezTo>
                </a:path>
              </a:pathLst>
            </a:custGeom>
            <a:grpFill/>
            <a:ln>
              <a:noFill/>
            </a:ln>
          </p:spPr>
          <p:txBody>
            <a:bodyPr vert="horz" wrap="square" lIns="45714" tIns="22857" rIns="45714" bIns="22857" numCol="1" anchor="t" anchorCtr="0" compatLnSpc="1">
              <a:prstTxWarp prst="textNoShape">
                <a:avLst/>
              </a:prstTxWarp>
            </a:bodyPr>
            <a:lstStyle/>
            <a:p>
              <a:endParaRPr lang="en-US" sz="900">
                <a:latin typeface="Source Sans Pro" charset="0"/>
              </a:endParaRPr>
            </a:p>
          </p:txBody>
        </p:sp>
      </p:grpSp>
      <p:grpSp>
        <p:nvGrpSpPr>
          <p:cNvPr id="97" name="Group 53">
            <a:extLst>
              <a:ext uri="{FF2B5EF4-FFF2-40B4-BE49-F238E27FC236}">
                <a16:creationId xmlns:a16="http://schemas.microsoft.com/office/drawing/2014/main" id="{08924E19-4A27-8AF8-F0CB-23DBA5234DFA}"/>
              </a:ext>
            </a:extLst>
          </p:cNvPr>
          <p:cNvGrpSpPr/>
          <p:nvPr/>
        </p:nvGrpSpPr>
        <p:grpSpPr>
          <a:xfrm>
            <a:off x="2666326" y="1373962"/>
            <a:ext cx="2560520" cy="938719"/>
            <a:chOff x="8079046" y="1981741"/>
            <a:chExt cx="5121707" cy="1877683"/>
          </a:xfrm>
        </p:grpSpPr>
        <p:sp>
          <p:nvSpPr>
            <p:cNvPr id="98" name="TextBox 18">
              <a:extLst>
                <a:ext uri="{FF2B5EF4-FFF2-40B4-BE49-F238E27FC236}">
                  <a16:creationId xmlns:a16="http://schemas.microsoft.com/office/drawing/2014/main" id="{6714A0AB-C46B-E796-1062-F31999DE5633}"/>
                </a:ext>
              </a:extLst>
            </p:cNvPr>
            <p:cNvSpPr txBox="1"/>
            <p:nvPr/>
          </p:nvSpPr>
          <p:spPr>
            <a:xfrm>
              <a:off x="8079046" y="1981741"/>
              <a:ext cx="3769459" cy="1877683"/>
            </a:xfrm>
            <a:prstGeom prst="rect">
              <a:avLst/>
            </a:prstGeom>
            <a:noFill/>
          </p:spPr>
          <p:txBody>
            <a:bodyPr wrap="square" rtlCol="0" anchor="ctr">
              <a:spAutoFit/>
            </a:bodyPr>
            <a:lstStyle/>
            <a:p>
              <a:pPr algn="r"/>
              <a:r>
                <a:rPr lang="en-US" sz="1400" b="1" dirty="0">
                  <a:solidFill>
                    <a:schemeClr val="accent1"/>
                  </a:solidFill>
                </a:rPr>
                <a:t>Scenario-based discussion</a:t>
              </a:r>
            </a:p>
            <a:p>
              <a:pPr algn="r"/>
              <a:r>
                <a:rPr lang="en-US" sz="900" dirty="0"/>
                <a:t>Ready-made scenario pool</a:t>
              </a:r>
              <a:r>
                <a:rPr lang="tr-TR" sz="900" dirty="0"/>
                <a:t>, </a:t>
              </a:r>
              <a:r>
                <a:rPr lang="tr-TR" sz="900" dirty="0" err="1"/>
                <a:t>open</a:t>
              </a:r>
              <a:r>
                <a:rPr lang="tr-TR" sz="900" dirty="0"/>
                <a:t> &amp; </a:t>
              </a:r>
              <a:r>
                <a:rPr lang="tr-TR" sz="900" dirty="0" err="1"/>
                <a:t>interactive</a:t>
              </a:r>
              <a:r>
                <a:rPr lang="en-US" sz="900" dirty="0"/>
                <a:t> discussion &amp; </a:t>
              </a:r>
              <a:r>
                <a:rPr lang="en-US" sz="900" dirty="0" err="1"/>
                <a:t>operat</a:t>
              </a:r>
              <a:r>
                <a:rPr lang="tr-TR" sz="900" dirty="0"/>
                <a:t>o</a:t>
              </a:r>
              <a:r>
                <a:rPr lang="en-US" sz="900" dirty="0"/>
                <a:t>r engagement </a:t>
              </a:r>
            </a:p>
          </p:txBody>
        </p:sp>
        <p:sp>
          <p:nvSpPr>
            <p:cNvPr id="99" name="Oval 98">
              <a:extLst>
                <a:ext uri="{FF2B5EF4-FFF2-40B4-BE49-F238E27FC236}">
                  <a16:creationId xmlns:a16="http://schemas.microsoft.com/office/drawing/2014/main" id="{2E164004-66DF-AD32-7646-9129603D880C}"/>
                </a:ext>
              </a:extLst>
            </p:cNvPr>
            <p:cNvSpPr/>
            <p:nvPr/>
          </p:nvSpPr>
          <p:spPr>
            <a:xfrm>
              <a:off x="12155856" y="2454815"/>
              <a:ext cx="1044897" cy="10448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dt-medical-01" panose="02000609000000000000" pitchFamily="49" charset="0"/>
              </a:endParaRPr>
            </a:p>
          </p:txBody>
        </p:sp>
      </p:grpSp>
      <p:cxnSp>
        <p:nvCxnSpPr>
          <p:cNvPr id="100" name="Straight Connector 19">
            <a:extLst>
              <a:ext uri="{FF2B5EF4-FFF2-40B4-BE49-F238E27FC236}">
                <a16:creationId xmlns:a16="http://schemas.microsoft.com/office/drawing/2014/main" id="{A608FE93-B174-375C-C4B9-7080C58FAC43}"/>
              </a:ext>
            </a:extLst>
          </p:cNvPr>
          <p:cNvCxnSpPr>
            <a:cxnSpLocks/>
          </p:cNvCxnSpPr>
          <p:nvPr/>
        </p:nvCxnSpPr>
        <p:spPr>
          <a:xfrm>
            <a:off x="5380501" y="1877297"/>
            <a:ext cx="1182756" cy="304187"/>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nvGrpSpPr>
          <p:cNvPr id="101" name="Group 52">
            <a:extLst>
              <a:ext uri="{FF2B5EF4-FFF2-40B4-BE49-F238E27FC236}">
                <a16:creationId xmlns:a16="http://schemas.microsoft.com/office/drawing/2014/main" id="{3F624E02-D381-04B4-632F-B5D3AD1F22EB}"/>
              </a:ext>
            </a:extLst>
          </p:cNvPr>
          <p:cNvGrpSpPr/>
          <p:nvPr/>
        </p:nvGrpSpPr>
        <p:grpSpPr>
          <a:xfrm>
            <a:off x="3107204" y="2530462"/>
            <a:ext cx="2502735" cy="861774"/>
            <a:chOff x="3526579" y="4295037"/>
            <a:chExt cx="5006122" cy="1723773"/>
          </a:xfrm>
        </p:grpSpPr>
        <p:sp>
          <p:nvSpPr>
            <p:cNvPr id="102" name="TextBox 29">
              <a:extLst>
                <a:ext uri="{FF2B5EF4-FFF2-40B4-BE49-F238E27FC236}">
                  <a16:creationId xmlns:a16="http://schemas.microsoft.com/office/drawing/2014/main" id="{65F8CB1A-5C7E-D196-C196-AF4DD3595CCE}"/>
                </a:ext>
              </a:extLst>
            </p:cNvPr>
            <p:cNvSpPr txBox="1"/>
            <p:nvPr/>
          </p:nvSpPr>
          <p:spPr>
            <a:xfrm>
              <a:off x="3526579" y="4295037"/>
              <a:ext cx="3653876" cy="1723773"/>
            </a:xfrm>
            <a:prstGeom prst="rect">
              <a:avLst/>
            </a:prstGeom>
            <a:noFill/>
          </p:spPr>
          <p:txBody>
            <a:bodyPr wrap="square" rtlCol="0" anchor="ctr">
              <a:spAutoFit/>
            </a:bodyPr>
            <a:lstStyle/>
            <a:p>
              <a:pPr algn="r"/>
              <a:r>
                <a:rPr lang="en-US" sz="1400" b="1" dirty="0">
                  <a:solidFill>
                    <a:schemeClr val="accent2"/>
                  </a:solidFill>
                </a:rPr>
                <a:t>Cost effective</a:t>
              </a:r>
            </a:p>
            <a:p>
              <a:pPr algn="r"/>
              <a:r>
                <a:rPr lang="en-US" sz="900" dirty="0"/>
                <a:t>Simulation of an emergency without the expense of assembling the response team and staging a full-blown drill</a:t>
              </a:r>
            </a:p>
          </p:txBody>
        </p:sp>
        <p:sp>
          <p:nvSpPr>
            <p:cNvPr id="103" name="Oval 102">
              <a:extLst>
                <a:ext uri="{FF2B5EF4-FFF2-40B4-BE49-F238E27FC236}">
                  <a16:creationId xmlns:a16="http://schemas.microsoft.com/office/drawing/2014/main" id="{290428D2-2568-742E-BDE4-76E524C00DBB}"/>
                </a:ext>
              </a:extLst>
            </p:cNvPr>
            <p:cNvSpPr/>
            <p:nvPr/>
          </p:nvSpPr>
          <p:spPr>
            <a:xfrm>
              <a:off x="7487804" y="4691155"/>
              <a:ext cx="1044897" cy="10448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dt-medical-01" panose="02000609000000000000" pitchFamily="49" charset="0"/>
              </a:endParaRPr>
            </a:p>
          </p:txBody>
        </p:sp>
      </p:grpSp>
      <p:cxnSp>
        <p:nvCxnSpPr>
          <p:cNvPr id="104" name="Straight Connector 30">
            <a:extLst>
              <a:ext uri="{FF2B5EF4-FFF2-40B4-BE49-F238E27FC236}">
                <a16:creationId xmlns:a16="http://schemas.microsoft.com/office/drawing/2014/main" id="{6545815B-EF23-14BF-3D37-EEA66B828F3E}"/>
              </a:ext>
            </a:extLst>
          </p:cNvPr>
          <p:cNvCxnSpPr>
            <a:cxnSpLocks/>
          </p:cNvCxnSpPr>
          <p:nvPr/>
        </p:nvCxnSpPr>
        <p:spPr>
          <a:xfrm>
            <a:off x="5738403" y="2988179"/>
            <a:ext cx="895788" cy="0"/>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105" name="Straight Connector 36">
            <a:extLst>
              <a:ext uri="{FF2B5EF4-FFF2-40B4-BE49-F238E27FC236}">
                <a16:creationId xmlns:a16="http://schemas.microsoft.com/office/drawing/2014/main" id="{8EF0C7D1-726C-C4C8-F599-051D7DEE1A8A}"/>
              </a:ext>
            </a:extLst>
          </p:cNvPr>
          <p:cNvCxnSpPr>
            <a:cxnSpLocks/>
          </p:cNvCxnSpPr>
          <p:nvPr/>
        </p:nvCxnSpPr>
        <p:spPr>
          <a:xfrm flipV="1">
            <a:off x="5021916" y="3644742"/>
            <a:ext cx="2345436" cy="441192"/>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nvGrpSpPr>
          <p:cNvPr id="106" name="Group 51">
            <a:extLst>
              <a:ext uri="{FF2B5EF4-FFF2-40B4-BE49-F238E27FC236}">
                <a16:creationId xmlns:a16="http://schemas.microsoft.com/office/drawing/2014/main" id="{E0C4FE96-43C3-E8E7-BF00-83F609572959}"/>
              </a:ext>
            </a:extLst>
          </p:cNvPr>
          <p:cNvGrpSpPr/>
          <p:nvPr/>
        </p:nvGrpSpPr>
        <p:grpSpPr>
          <a:xfrm>
            <a:off x="2371391" y="3724162"/>
            <a:ext cx="2502736" cy="861774"/>
            <a:chOff x="7139261" y="6411994"/>
            <a:chExt cx="5006123" cy="1723773"/>
          </a:xfrm>
        </p:grpSpPr>
        <p:sp>
          <p:nvSpPr>
            <p:cNvPr id="107" name="TextBox 35">
              <a:extLst>
                <a:ext uri="{FF2B5EF4-FFF2-40B4-BE49-F238E27FC236}">
                  <a16:creationId xmlns:a16="http://schemas.microsoft.com/office/drawing/2014/main" id="{C5EDA832-C34B-993F-3494-3F0910A249B6}"/>
                </a:ext>
              </a:extLst>
            </p:cNvPr>
            <p:cNvSpPr txBox="1"/>
            <p:nvPr/>
          </p:nvSpPr>
          <p:spPr>
            <a:xfrm>
              <a:off x="7139261" y="6411994"/>
              <a:ext cx="3653875" cy="1723773"/>
            </a:xfrm>
            <a:prstGeom prst="rect">
              <a:avLst/>
            </a:prstGeom>
            <a:noFill/>
          </p:spPr>
          <p:txBody>
            <a:bodyPr wrap="square" rtlCol="0" anchor="ctr">
              <a:spAutoFit/>
            </a:bodyPr>
            <a:lstStyle/>
            <a:p>
              <a:pPr algn="r"/>
              <a:r>
                <a:rPr lang="en-US" sz="1400" b="1" dirty="0">
                  <a:solidFill>
                    <a:srgbClr val="002060"/>
                  </a:solidFill>
                </a:rPr>
                <a:t>Proactive</a:t>
              </a:r>
            </a:p>
            <a:p>
              <a:pPr algn="r"/>
              <a:r>
                <a:rPr lang="en-US" sz="900" dirty="0"/>
                <a:t>Review of effectiveness/adequacy of existing barriers</a:t>
              </a:r>
            </a:p>
            <a:p>
              <a:pPr algn="r"/>
              <a:r>
                <a:rPr lang="en-US" sz="900" dirty="0"/>
                <a:t>Opportunity for taking precautions against possible hazards</a:t>
              </a:r>
            </a:p>
          </p:txBody>
        </p:sp>
        <p:sp>
          <p:nvSpPr>
            <p:cNvPr id="108" name="Oval 107">
              <a:extLst>
                <a:ext uri="{FF2B5EF4-FFF2-40B4-BE49-F238E27FC236}">
                  <a16:creationId xmlns:a16="http://schemas.microsoft.com/office/drawing/2014/main" id="{C2685A56-B163-0635-01DF-C525D1C39520}"/>
                </a:ext>
              </a:extLst>
            </p:cNvPr>
            <p:cNvSpPr/>
            <p:nvPr/>
          </p:nvSpPr>
          <p:spPr>
            <a:xfrm>
              <a:off x="11100487" y="6808112"/>
              <a:ext cx="1044897" cy="10448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dt-medical-01" panose="02000609000000000000" pitchFamily="49" charset="0"/>
              </a:endParaRPr>
            </a:p>
          </p:txBody>
        </p:sp>
      </p:grpSp>
      <p:grpSp>
        <p:nvGrpSpPr>
          <p:cNvPr id="109" name="Group 50">
            <a:extLst>
              <a:ext uri="{FF2B5EF4-FFF2-40B4-BE49-F238E27FC236}">
                <a16:creationId xmlns:a16="http://schemas.microsoft.com/office/drawing/2014/main" id="{972100A3-A50F-D5E9-DD4E-AD8B27C126B4}"/>
              </a:ext>
            </a:extLst>
          </p:cNvPr>
          <p:cNvGrpSpPr/>
          <p:nvPr/>
        </p:nvGrpSpPr>
        <p:grpSpPr>
          <a:xfrm>
            <a:off x="2828386" y="4784163"/>
            <a:ext cx="2502736" cy="1215717"/>
            <a:chOff x="4425171" y="9577492"/>
            <a:chExt cx="5006123" cy="2431751"/>
          </a:xfrm>
        </p:grpSpPr>
        <p:sp>
          <p:nvSpPr>
            <p:cNvPr id="110" name="TextBox 39">
              <a:extLst>
                <a:ext uri="{FF2B5EF4-FFF2-40B4-BE49-F238E27FC236}">
                  <a16:creationId xmlns:a16="http://schemas.microsoft.com/office/drawing/2014/main" id="{B6ABCA67-28D0-36C9-2C82-AA46C1CE143F}"/>
                </a:ext>
              </a:extLst>
            </p:cNvPr>
            <p:cNvSpPr txBox="1"/>
            <p:nvPr/>
          </p:nvSpPr>
          <p:spPr>
            <a:xfrm>
              <a:off x="4425171" y="9577492"/>
              <a:ext cx="3653875" cy="2431751"/>
            </a:xfrm>
            <a:prstGeom prst="rect">
              <a:avLst/>
            </a:prstGeom>
            <a:noFill/>
          </p:spPr>
          <p:txBody>
            <a:bodyPr wrap="square" rtlCol="0" anchor="ctr">
              <a:spAutoFit/>
            </a:bodyPr>
            <a:lstStyle/>
            <a:p>
              <a:pPr algn="r"/>
              <a:r>
                <a:rPr lang="en-US" sz="1400" b="1" dirty="0">
                  <a:solidFill>
                    <a:schemeClr val="bg1">
                      <a:lumMod val="50000"/>
                    </a:schemeClr>
                  </a:solidFill>
                </a:rPr>
                <a:t>Educational &amp; Instructive</a:t>
              </a:r>
            </a:p>
            <a:p>
              <a:pPr algn="r"/>
              <a:r>
                <a:rPr lang="en-US" sz="900" dirty="0"/>
                <a:t>Aim for increase in unit operators’ experience/competency and</a:t>
              </a:r>
            </a:p>
            <a:p>
              <a:pPr algn="r"/>
              <a:r>
                <a:rPr lang="en-US" sz="900" dirty="0"/>
                <a:t>for development in mechanism of instant and effective decision-make in a crisis  </a:t>
              </a:r>
            </a:p>
          </p:txBody>
        </p:sp>
        <p:sp>
          <p:nvSpPr>
            <p:cNvPr id="111" name="Oval 110">
              <a:extLst>
                <a:ext uri="{FF2B5EF4-FFF2-40B4-BE49-F238E27FC236}">
                  <a16:creationId xmlns:a16="http://schemas.microsoft.com/office/drawing/2014/main" id="{38CD6FA1-6807-DF9C-4C8D-723CB8326FCC}"/>
                </a:ext>
              </a:extLst>
            </p:cNvPr>
            <p:cNvSpPr/>
            <p:nvPr/>
          </p:nvSpPr>
          <p:spPr>
            <a:xfrm>
              <a:off x="8386397" y="10327596"/>
              <a:ext cx="1044897" cy="10448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dt-medical-01" panose="02000609000000000000" pitchFamily="49" charset="0"/>
              </a:endParaRPr>
            </a:p>
          </p:txBody>
        </p:sp>
      </p:grpSp>
      <p:cxnSp>
        <p:nvCxnSpPr>
          <p:cNvPr id="112" name="Straight Connector 41">
            <a:extLst>
              <a:ext uri="{FF2B5EF4-FFF2-40B4-BE49-F238E27FC236}">
                <a16:creationId xmlns:a16="http://schemas.microsoft.com/office/drawing/2014/main" id="{3018E825-1A17-8A6E-CB4B-DF55949598DA}"/>
              </a:ext>
            </a:extLst>
          </p:cNvPr>
          <p:cNvCxnSpPr>
            <a:cxnSpLocks/>
          </p:cNvCxnSpPr>
          <p:nvPr/>
        </p:nvCxnSpPr>
        <p:spPr>
          <a:xfrm flipV="1">
            <a:off x="5434690" y="4174524"/>
            <a:ext cx="2099695" cy="1111670"/>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127" name="TextBox 15">
            <a:extLst>
              <a:ext uri="{FF2B5EF4-FFF2-40B4-BE49-F238E27FC236}">
                <a16:creationId xmlns:a16="http://schemas.microsoft.com/office/drawing/2014/main" id="{0118E15D-70E7-8360-C0DA-D419943D3DC8}"/>
              </a:ext>
            </a:extLst>
          </p:cNvPr>
          <p:cNvSpPr txBox="1"/>
          <p:nvPr/>
        </p:nvSpPr>
        <p:spPr>
          <a:xfrm>
            <a:off x="1065357" y="281348"/>
            <a:ext cx="9389939" cy="461665"/>
          </a:xfrm>
          <a:prstGeom prst="rect">
            <a:avLst/>
          </a:prstGeom>
          <a:noFill/>
          <a:ln>
            <a:noFill/>
          </a:ln>
        </p:spPr>
        <p:txBody>
          <a:bodyPr wrap="square" rtlCol="0">
            <a:spAutoFit/>
          </a:bodyPr>
          <a:lstStyle/>
          <a:p>
            <a:r>
              <a:rPr lang="en-US" sz="2400" b="1">
                <a:solidFill>
                  <a:srgbClr val="FF0000"/>
                </a:solidFill>
                <a:cs typeface="Calibri" panose="020F0502020204030204" pitchFamily="34" charset="0"/>
              </a:rPr>
              <a:t>What is Operational Tabletop Drill?</a:t>
            </a:r>
          </a:p>
        </p:txBody>
      </p:sp>
    </p:spTree>
    <p:extLst>
      <p:ext uri="{BB962C8B-B14F-4D97-AF65-F5344CB8AC3E}">
        <p14:creationId xmlns:p14="http://schemas.microsoft.com/office/powerpoint/2010/main" val="2997700907"/>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3333">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14:bounceEnd="73333">
                                          <p:cBhvr additive="base">
                                            <p:cTn id="7" dur="1500" fill="hold"/>
                                            <p:tgtEl>
                                              <p:spTgt spid="81"/>
                                            </p:tgtEl>
                                            <p:attrNameLst>
                                              <p:attrName>ppt_x</p:attrName>
                                            </p:attrNameLst>
                                          </p:cBhvr>
                                          <p:tavLst>
                                            <p:tav tm="0">
                                              <p:val>
                                                <p:strVal val="#ppt_x"/>
                                              </p:val>
                                            </p:tav>
                                            <p:tav tm="100000">
                                              <p:val>
                                                <p:strVal val="#ppt_x"/>
                                              </p:val>
                                            </p:tav>
                                          </p:tavLst>
                                        </p:anim>
                                        <p:anim calcmode="lin" valueType="num" p14:bounceEnd="73333">
                                          <p:cBhvr additive="base">
                                            <p:cTn id="8" dur="1500" fill="hold"/>
                                            <p:tgtEl>
                                              <p:spTgt spid="81"/>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90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300"/>
                                            <p:tgtEl>
                                              <p:spTgt spid="88"/>
                                            </p:tgtEl>
                                          </p:cBhvr>
                                        </p:animEffect>
                                      </p:childTnLst>
                                    </p:cTn>
                                  </p:par>
                                  <p:par>
                                    <p:cTn id="12" presetID="10" presetClass="entr" presetSubtype="0" fill="hold" nodeType="withEffect">
                                      <p:stCondLst>
                                        <p:cond delay="11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300"/>
                                            <p:tgtEl>
                                              <p:spTgt spid="91"/>
                                            </p:tgtEl>
                                          </p:cBhvr>
                                        </p:animEffect>
                                      </p:childTnLst>
                                    </p:cTn>
                                  </p:par>
                                  <p:par>
                                    <p:cTn id="15" presetID="10" presetClass="entr" presetSubtype="0" fill="hold" nodeType="withEffect">
                                      <p:stCondLst>
                                        <p:cond delay="130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300"/>
                                            <p:tgtEl>
                                              <p:spTgt spid="94"/>
                                            </p:tgtEl>
                                          </p:cBhvr>
                                        </p:animEffect>
                                      </p:childTnLst>
                                    </p:cTn>
                                  </p:par>
                                  <p:par>
                                    <p:cTn id="18" presetID="22" presetClass="entr" presetSubtype="2" fill="hold" nodeType="withEffect">
                                      <p:stCondLst>
                                        <p:cond delay="1300"/>
                                      </p:stCondLst>
                                      <p:childTnLst>
                                        <p:set>
                                          <p:cBhvr>
                                            <p:cTn id="19" dur="1" fill="hold">
                                              <p:stCondLst>
                                                <p:cond delay="0"/>
                                              </p:stCondLst>
                                            </p:cTn>
                                            <p:tgtEl>
                                              <p:spTgt spid="100"/>
                                            </p:tgtEl>
                                            <p:attrNameLst>
                                              <p:attrName>style.visibility</p:attrName>
                                            </p:attrNameLst>
                                          </p:cBhvr>
                                          <p:to>
                                            <p:strVal val="visible"/>
                                          </p:to>
                                        </p:set>
                                        <p:animEffect transition="in" filter="wipe(right)">
                                          <p:cBhvr>
                                            <p:cTn id="20" dur="300"/>
                                            <p:tgtEl>
                                              <p:spTgt spid="100"/>
                                            </p:tgtEl>
                                          </p:cBhvr>
                                        </p:animEffect>
                                      </p:childTnLst>
                                    </p:cTn>
                                  </p:par>
                                  <p:par>
                                    <p:cTn id="21" presetID="22" presetClass="entr" presetSubtype="2" fill="hold" nodeType="withEffect">
                                      <p:stCondLst>
                                        <p:cond delay="1400"/>
                                      </p:stCondLst>
                                      <p:childTnLst>
                                        <p:set>
                                          <p:cBhvr>
                                            <p:cTn id="22" dur="1" fill="hold">
                                              <p:stCondLst>
                                                <p:cond delay="0"/>
                                              </p:stCondLst>
                                            </p:cTn>
                                            <p:tgtEl>
                                              <p:spTgt spid="104"/>
                                            </p:tgtEl>
                                            <p:attrNameLst>
                                              <p:attrName>style.visibility</p:attrName>
                                            </p:attrNameLst>
                                          </p:cBhvr>
                                          <p:to>
                                            <p:strVal val="visible"/>
                                          </p:to>
                                        </p:set>
                                        <p:animEffect transition="in" filter="wipe(right)">
                                          <p:cBhvr>
                                            <p:cTn id="23" dur="300"/>
                                            <p:tgtEl>
                                              <p:spTgt spid="104"/>
                                            </p:tgtEl>
                                          </p:cBhvr>
                                        </p:animEffect>
                                      </p:childTnLst>
                                    </p:cTn>
                                  </p:par>
                                  <p:par>
                                    <p:cTn id="24" presetID="22" presetClass="entr" presetSubtype="2" fill="hold" nodeType="withEffect">
                                      <p:stCondLst>
                                        <p:cond delay="1500"/>
                                      </p:stCondLst>
                                      <p:childTnLst>
                                        <p:set>
                                          <p:cBhvr>
                                            <p:cTn id="25" dur="1" fill="hold">
                                              <p:stCondLst>
                                                <p:cond delay="0"/>
                                              </p:stCondLst>
                                            </p:cTn>
                                            <p:tgtEl>
                                              <p:spTgt spid="105"/>
                                            </p:tgtEl>
                                            <p:attrNameLst>
                                              <p:attrName>style.visibility</p:attrName>
                                            </p:attrNameLst>
                                          </p:cBhvr>
                                          <p:to>
                                            <p:strVal val="visible"/>
                                          </p:to>
                                        </p:set>
                                        <p:animEffect transition="in" filter="wipe(right)">
                                          <p:cBhvr>
                                            <p:cTn id="26" dur="300"/>
                                            <p:tgtEl>
                                              <p:spTgt spid="105"/>
                                            </p:tgtEl>
                                          </p:cBhvr>
                                        </p:animEffect>
                                      </p:childTnLst>
                                    </p:cTn>
                                  </p:par>
                                  <p:par>
                                    <p:cTn id="27" presetID="22" presetClass="entr" presetSubtype="2" fill="hold" nodeType="withEffect">
                                      <p:stCondLst>
                                        <p:cond delay="1600"/>
                                      </p:stCondLst>
                                      <p:childTnLst>
                                        <p:set>
                                          <p:cBhvr>
                                            <p:cTn id="28" dur="1" fill="hold">
                                              <p:stCondLst>
                                                <p:cond delay="0"/>
                                              </p:stCondLst>
                                            </p:cTn>
                                            <p:tgtEl>
                                              <p:spTgt spid="112"/>
                                            </p:tgtEl>
                                            <p:attrNameLst>
                                              <p:attrName>style.visibility</p:attrName>
                                            </p:attrNameLst>
                                          </p:cBhvr>
                                          <p:to>
                                            <p:strVal val="visible"/>
                                          </p:to>
                                        </p:set>
                                        <p:animEffect transition="in" filter="wipe(right)">
                                          <p:cBhvr>
                                            <p:cTn id="29" dur="300"/>
                                            <p:tgtEl>
                                              <p:spTgt spid="112"/>
                                            </p:tgtEl>
                                          </p:cBhvr>
                                        </p:animEffect>
                                      </p:childTnLst>
                                    </p:cTn>
                                  </p:par>
                                  <p:par>
                                    <p:cTn id="30" presetID="10" presetClass="entr" presetSubtype="0" fill="hold" nodeType="withEffect">
                                      <p:stCondLst>
                                        <p:cond delay="160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300"/>
                                            <p:tgtEl>
                                              <p:spTgt spid="97"/>
                                            </p:tgtEl>
                                          </p:cBhvr>
                                        </p:animEffect>
                                      </p:childTnLst>
                                    </p:cTn>
                                  </p:par>
                                  <p:par>
                                    <p:cTn id="33" presetID="10" presetClass="entr" presetSubtype="0" fill="hold" nodeType="withEffect">
                                      <p:stCondLst>
                                        <p:cond delay="180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300"/>
                                            <p:tgtEl>
                                              <p:spTgt spid="101"/>
                                            </p:tgtEl>
                                          </p:cBhvr>
                                        </p:animEffect>
                                      </p:childTnLst>
                                    </p:cTn>
                                  </p:par>
                                  <p:par>
                                    <p:cTn id="36" presetID="10" presetClass="entr" presetSubtype="0" fill="hold" nodeType="withEffect">
                                      <p:stCondLst>
                                        <p:cond delay="20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300"/>
                                            <p:tgtEl>
                                              <p:spTgt spid="106"/>
                                            </p:tgtEl>
                                          </p:cBhvr>
                                        </p:animEffect>
                                      </p:childTnLst>
                                    </p:cTn>
                                  </p:par>
                                  <p:par>
                                    <p:cTn id="39" presetID="10" presetClass="entr" presetSubtype="0" fill="hold" nodeType="withEffect">
                                      <p:stCondLst>
                                        <p:cond delay="220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3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500" fill="hold"/>
                                            <p:tgtEl>
                                              <p:spTgt spid="81"/>
                                            </p:tgtEl>
                                            <p:attrNameLst>
                                              <p:attrName>ppt_x</p:attrName>
                                            </p:attrNameLst>
                                          </p:cBhvr>
                                          <p:tavLst>
                                            <p:tav tm="0">
                                              <p:val>
                                                <p:strVal val="#ppt_x"/>
                                              </p:val>
                                            </p:tav>
                                            <p:tav tm="100000">
                                              <p:val>
                                                <p:strVal val="#ppt_x"/>
                                              </p:val>
                                            </p:tav>
                                          </p:tavLst>
                                        </p:anim>
                                        <p:anim calcmode="lin" valueType="num">
                                          <p:cBhvr additive="base">
                                            <p:cTn id="8" dur="1500" fill="hold"/>
                                            <p:tgtEl>
                                              <p:spTgt spid="81"/>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90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300"/>
                                            <p:tgtEl>
                                              <p:spTgt spid="88"/>
                                            </p:tgtEl>
                                          </p:cBhvr>
                                        </p:animEffect>
                                      </p:childTnLst>
                                    </p:cTn>
                                  </p:par>
                                  <p:par>
                                    <p:cTn id="12" presetID="10" presetClass="entr" presetSubtype="0" fill="hold" nodeType="withEffect">
                                      <p:stCondLst>
                                        <p:cond delay="11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300"/>
                                            <p:tgtEl>
                                              <p:spTgt spid="91"/>
                                            </p:tgtEl>
                                          </p:cBhvr>
                                        </p:animEffect>
                                      </p:childTnLst>
                                    </p:cTn>
                                  </p:par>
                                  <p:par>
                                    <p:cTn id="15" presetID="10" presetClass="entr" presetSubtype="0" fill="hold" nodeType="withEffect">
                                      <p:stCondLst>
                                        <p:cond delay="130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300"/>
                                            <p:tgtEl>
                                              <p:spTgt spid="94"/>
                                            </p:tgtEl>
                                          </p:cBhvr>
                                        </p:animEffect>
                                      </p:childTnLst>
                                    </p:cTn>
                                  </p:par>
                                  <p:par>
                                    <p:cTn id="18" presetID="22" presetClass="entr" presetSubtype="2" fill="hold" nodeType="withEffect">
                                      <p:stCondLst>
                                        <p:cond delay="1300"/>
                                      </p:stCondLst>
                                      <p:childTnLst>
                                        <p:set>
                                          <p:cBhvr>
                                            <p:cTn id="19" dur="1" fill="hold">
                                              <p:stCondLst>
                                                <p:cond delay="0"/>
                                              </p:stCondLst>
                                            </p:cTn>
                                            <p:tgtEl>
                                              <p:spTgt spid="100"/>
                                            </p:tgtEl>
                                            <p:attrNameLst>
                                              <p:attrName>style.visibility</p:attrName>
                                            </p:attrNameLst>
                                          </p:cBhvr>
                                          <p:to>
                                            <p:strVal val="visible"/>
                                          </p:to>
                                        </p:set>
                                        <p:animEffect transition="in" filter="wipe(right)">
                                          <p:cBhvr>
                                            <p:cTn id="20" dur="300"/>
                                            <p:tgtEl>
                                              <p:spTgt spid="100"/>
                                            </p:tgtEl>
                                          </p:cBhvr>
                                        </p:animEffect>
                                      </p:childTnLst>
                                    </p:cTn>
                                  </p:par>
                                  <p:par>
                                    <p:cTn id="21" presetID="22" presetClass="entr" presetSubtype="2" fill="hold" nodeType="withEffect">
                                      <p:stCondLst>
                                        <p:cond delay="1400"/>
                                      </p:stCondLst>
                                      <p:childTnLst>
                                        <p:set>
                                          <p:cBhvr>
                                            <p:cTn id="22" dur="1" fill="hold">
                                              <p:stCondLst>
                                                <p:cond delay="0"/>
                                              </p:stCondLst>
                                            </p:cTn>
                                            <p:tgtEl>
                                              <p:spTgt spid="104"/>
                                            </p:tgtEl>
                                            <p:attrNameLst>
                                              <p:attrName>style.visibility</p:attrName>
                                            </p:attrNameLst>
                                          </p:cBhvr>
                                          <p:to>
                                            <p:strVal val="visible"/>
                                          </p:to>
                                        </p:set>
                                        <p:animEffect transition="in" filter="wipe(right)">
                                          <p:cBhvr>
                                            <p:cTn id="23" dur="300"/>
                                            <p:tgtEl>
                                              <p:spTgt spid="104"/>
                                            </p:tgtEl>
                                          </p:cBhvr>
                                        </p:animEffect>
                                      </p:childTnLst>
                                    </p:cTn>
                                  </p:par>
                                  <p:par>
                                    <p:cTn id="24" presetID="22" presetClass="entr" presetSubtype="2" fill="hold" nodeType="withEffect">
                                      <p:stCondLst>
                                        <p:cond delay="1500"/>
                                      </p:stCondLst>
                                      <p:childTnLst>
                                        <p:set>
                                          <p:cBhvr>
                                            <p:cTn id="25" dur="1" fill="hold">
                                              <p:stCondLst>
                                                <p:cond delay="0"/>
                                              </p:stCondLst>
                                            </p:cTn>
                                            <p:tgtEl>
                                              <p:spTgt spid="105"/>
                                            </p:tgtEl>
                                            <p:attrNameLst>
                                              <p:attrName>style.visibility</p:attrName>
                                            </p:attrNameLst>
                                          </p:cBhvr>
                                          <p:to>
                                            <p:strVal val="visible"/>
                                          </p:to>
                                        </p:set>
                                        <p:animEffect transition="in" filter="wipe(right)">
                                          <p:cBhvr>
                                            <p:cTn id="26" dur="300"/>
                                            <p:tgtEl>
                                              <p:spTgt spid="105"/>
                                            </p:tgtEl>
                                          </p:cBhvr>
                                        </p:animEffect>
                                      </p:childTnLst>
                                    </p:cTn>
                                  </p:par>
                                  <p:par>
                                    <p:cTn id="27" presetID="22" presetClass="entr" presetSubtype="2" fill="hold" nodeType="withEffect">
                                      <p:stCondLst>
                                        <p:cond delay="1600"/>
                                      </p:stCondLst>
                                      <p:childTnLst>
                                        <p:set>
                                          <p:cBhvr>
                                            <p:cTn id="28" dur="1" fill="hold">
                                              <p:stCondLst>
                                                <p:cond delay="0"/>
                                              </p:stCondLst>
                                            </p:cTn>
                                            <p:tgtEl>
                                              <p:spTgt spid="112"/>
                                            </p:tgtEl>
                                            <p:attrNameLst>
                                              <p:attrName>style.visibility</p:attrName>
                                            </p:attrNameLst>
                                          </p:cBhvr>
                                          <p:to>
                                            <p:strVal val="visible"/>
                                          </p:to>
                                        </p:set>
                                        <p:animEffect transition="in" filter="wipe(right)">
                                          <p:cBhvr>
                                            <p:cTn id="29" dur="300"/>
                                            <p:tgtEl>
                                              <p:spTgt spid="112"/>
                                            </p:tgtEl>
                                          </p:cBhvr>
                                        </p:animEffect>
                                      </p:childTnLst>
                                    </p:cTn>
                                  </p:par>
                                  <p:par>
                                    <p:cTn id="30" presetID="10" presetClass="entr" presetSubtype="0" fill="hold" nodeType="withEffect">
                                      <p:stCondLst>
                                        <p:cond delay="160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300"/>
                                            <p:tgtEl>
                                              <p:spTgt spid="97"/>
                                            </p:tgtEl>
                                          </p:cBhvr>
                                        </p:animEffect>
                                      </p:childTnLst>
                                    </p:cTn>
                                  </p:par>
                                  <p:par>
                                    <p:cTn id="33" presetID="10" presetClass="entr" presetSubtype="0" fill="hold" nodeType="withEffect">
                                      <p:stCondLst>
                                        <p:cond delay="180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300"/>
                                            <p:tgtEl>
                                              <p:spTgt spid="101"/>
                                            </p:tgtEl>
                                          </p:cBhvr>
                                        </p:animEffect>
                                      </p:childTnLst>
                                    </p:cTn>
                                  </p:par>
                                  <p:par>
                                    <p:cTn id="36" presetID="10" presetClass="entr" presetSubtype="0" fill="hold" nodeType="withEffect">
                                      <p:stCondLst>
                                        <p:cond delay="20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300"/>
                                            <p:tgtEl>
                                              <p:spTgt spid="106"/>
                                            </p:tgtEl>
                                          </p:cBhvr>
                                        </p:animEffect>
                                      </p:childTnLst>
                                    </p:cTn>
                                  </p:par>
                                  <p:par>
                                    <p:cTn id="39" presetID="10" presetClass="entr" presetSubtype="0" fill="hold" nodeType="withEffect">
                                      <p:stCondLst>
                                        <p:cond delay="220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3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en-US" sz="2400" b="1" dirty="0">
                <a:solidFill>
                  <a:srgbClr val="FF0000"/>
                </a:solidFill>
                <a:cs typeface="Calibri" panose="020F0502020204030204" pitchFamily="34" charset="0"/>
              </a:rPr>
              <a:t>What are Key Features of Operational tabletop Drill?</a:t>
            </a:r>
          </a:p>
        </p:txBody>
      </p:sp>
      <p:grpSp>
        <p:nvGrpSpPr>
          <p:cNvPr id="10" name="Group 46">
            <a:extLst>
              <a:ext uri="{FF2B5EF4-FFF2-40B4-BE49-F238E27FC236}">
                <a16:creationId xmlns:a16="http://schemas.microsoft.com/office/drawing/2014/main" id="{9627D7C0-D548-A355-30E5-E843E16A0D54}"/>
              </a:ext>
            </a:extLst>
          </p:cNvPr>
          <p:cNvGrpSpPr/>
          <p:nvPr/>
        </p:nvGrpSpPr>
        <p:grpSpPr>
          <a:xfrm>
            <a:off x="3803127" y="4252958"/>
            <a:ext cx="5928541" cy="2520622"/>
            <a:chOff x="3105150" y="4186465"/>
            <a:chExt cx="5929313" cy="2520950"/>
          </a:xfrm>
        </p:grpSpPr>
        <p:sp>
          <p:nvSpPr>
            <p:cNvPr id="12" name="Freeform 5">
              <a:extLst>
                <a:ext uri="{FF2B5EF4-FFF2-40B4-BE49-F238E27FC236}">
                  <a16:creationId xmlns:a16="http://schemas.microsoft.com/office/drawing/2014/main" id="{F12CC8A6-7610-2098-508A-AF40FCE006C4}"/>
                </a:ext>
              </a:extLst>
            </p:cNvPr>
            <p:cNvSpPr>
              <a:spLocks/>
            </p:cNvSpPr>
            <p:nvPr/>
          </p:nvSpPr>
          <p:spPr bwMode="auto">
            <a:xfrm>
              <a:off x="3105150" y="4469040"/>
              <a:ext cx="1995488" cy="2238375"/>
            </a:xfrm>
            <a:custGeom>
              <a:avLst/>
              <a:gdLst>
                <a:gd name="T0" fmla="*/ 0 w 1257"/>
                <a:gd name="T1" fmla="*/ 461 h 1410"/>
                <a:gd name="T2" fmla="*/ 314 w 1257"/>
                <a:gd name="T3" fmla="*/ 0 h 1410"/>
                <a:gd name="T4" fmla="*/ 1257 w 1257"/>
                <a:gd name="T5" fmla="*/ 498 h 1410"/>
                <a:gd name="T6" fmla="*/ 1094 w 1257"/>
                <a:gd name="T7" fmla="*/ 1410 h 1410"/>
                <a:gd name="T8" fmla="*/ 0 w 1257"/>
                <a:gd name="T9" fmla="*/ 461 h 1410"/>
              </a:gdLst>
              <a:ahLst/>
              <a:cxnLst>
                <a:cxn ang="0">
                  <a:pos x="T0" y="T1"/>
                </a:cxn>
                <a:cxn ang="0">
                  <a:pos x="T2" y="T3"/>
                </a:cxn>
                <a:cxn ang="0">
                  <a:pos x="T4" y="T5"/>
                </a:cxn>
                <a:cxn ang="0">
                  <a:pos x="T6" y="T7"/>
                </a:cxn>
                <a:cxn ang="0">
                  <a:pos x="T8" y="T9"/>
                </a:cxn>
              </a:cxnLst>
              <a:rect l="0" t="0" r="r" b="b"/>
              <a:pathLst>
                <a:path w="1257" h="1410">
                  <a:moveTo>
                    <a:pt x="0" y="461"/>
                  </a:moveTo>
                  <a:lnTo>
                    <a:pt x="314" y="0"/>
                  </a:lnTo>
                  <a:lnTo>
                    <a:pt x="1257" y="498"/>
                  </a:lnTo>
                  <a:lnTo>
                    <a:pt x="1094" y="1410"/>
                  </a:lnTo>
                  <a:lnTo>
                    <a:pt x="0" y="461"/>
                  </a:lnTo>
                  <a:close/>
                </a:path>
              </a:pathLst>
            </a:custGeom>
            <a:solidFill>
              <a:schemeClr val="accent5"/>
            </a:solidFill>
            <a:ln>
              <a:noFill/>
            </a:ln>
          </p:spPr>
          <p:txBody>
            <a:bodyPr vert="horz" wrap="square" lIns="91428" tIns="45714" rIns="91428" bIns="45714"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E90B02A8-4928-318C-5FFE-8F53E0C1B412}"/>
                </a:ext>
              </a:extLst>
            </p:cNvPr>
            <p:cNvSpPr>
              <a:spLocks/>
            </p:cNvSpPr>
            <p:nvPr/>
          </p:nvSpPr>
          <p:spPr bwMode="auto">
            <a:xfrm>
              <a:off x="4841875" y="4689702"/>
              <a:ext cx="4192588" cy="2017713"/>
            </a:xfrm>
            <a:custGeom>
              <a:avLst/>
              <a:gdLst>
                <a:gd name="T0" fmla="*/ 163 w 2641"/>
                <a:gd name="T1" fmla="*/ 359 h 1271"/>
                <a:gd name="T2" fmla="*/ 2237 w 2641"/>
                <a:gd name="T3" fmla="*/ 0 h 1271"/>
                <a:gd name="T4" fmla="*/ 2641 w 2641"/>
                <a:gd name="T5" fmla="*/ 566 h 1271"/>
                <a:gd name="T6" fmla="*/ 0 w 2641"/>
                <a:gd name="T7" fmla="*/ 1271 h 1271"/>
                <a:gd name="T8" fmla="*/ 163 w 2641"/>
                <a:gd name="T9" fmla="*/ 359 h 1271"/>
              </a:gdLst>
              <a:ahLst/>
              <a:cxnLst>
                <a:cxn ang="0">
                  <a:pos x="T0" y="T1"/>
                </a:cxn>
                <a:cxn ang="0">
                  <a:pos x="T2" y="T3"/>
                </a:cxn>
                <a:cxn ang="0">
                  <a:pos x="T4" y="T5"/>
                </a:cxn>
                <a:cxn ang="0">
                  <a:pos x="T6" y="T7"/>
                </a:cxn>
                <a:cxn ang="0">
                  <a:pos x="T8" y="T9"/>
                </a:cxn>
              </a:cxnLst>
              <a:rect l="0" t="0" r="r" b="b"/>
              <a:pathLst>
                <a:path w="2641" h="1271">
                  <a:moveTo>
                    <a:pt x="163" y="359"/>
                  </a:moveTo>
                  <a:lnTo>
                    <a:pt x="2237" y="0"/>
                  </a:lnTo>
                  <a:lnTo>
                    <a:pt x="2641" y="566"/>
                  </a:lnTo>
                  <a:lnTo>
                    <a:pt x="0" y="1271"/>
                  </a:lnTo>
                  <a:lnTo>
                    <a:pt x="163" y="359"/>
                  </a:lnTo>
                  <a:close/>
                </a:path>
              </a:pathLst>
            </a:custGeom>
            <a:gradFill>
              <a:gsLst>
                <a:gs pos="0">
                  <a:schemeClr val="accent5">
                    <a:lumMod val="50000"/>
                  </a:schemeClr>
                </a:gs>
                <a:gs pos="100000">
                  <a:schemeClr val="accent5">
                    <a:lumMod val="75000"/>
                  </a:schemeClr>
                </a:gs>
              </a:gsLst>
              <a:lin ang="0" scaled="1"/>
            </a:gradFill>
            <a:ln>
              <a:noFill/>
            </a:ln>
          </p:spPr>
          <p:txBody>
            <a:bodyPr vert="horz" wrap="square" lIns="91428" tIns="45714" rIns="91428" bIns="45714"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6A15778-7C4B-71AB-7C61-23DE02016E91}"/>
                </a:ext>
              </a:extLst>
            </p:cNvPr>
            <p:cNvSpPr>
              <a:spLocks/>
            </p:cNvSpPr>
            <p:nvPr/>
          </p:nvSpPr>
          <p:spPr bwMode="auto">
            <a:xfrm>
              <a:off x="3603625" y="4186465"/>
              <a:ext cx="4789488" cy="1073150"/>
            </a:xfrm>
            <a:custGeom>
              <a:avLst/>
              <a:gdLst>
                <a:gd name="T0" fmla="*/ 0 w 3017"/>
                <a:gd name="T1" fmla="*/ 178 h 676"/>
                <a:gd name="T2" fmla="*/ 1687 w 3017"/>
                <a:gd name="T3" fmla="*/ 0 h 676"/>
                <a:gd name="T4" fmla="*/ 3017 w 3017"/>
                <a:gd name="T5" fmla="*/ 317 h 676"/>
                <a:gd name="T6" fmla="*/ 943 w 3017"/>
                <a:gd name="T7" fmla="*/ 676 h 676"/>
                <a:gd name="T8" fmla="*/ 0 w 3017"/>
                <a:gd name="T9" fmla="*/ 178 h 676"/>
              </a:gdLst>
              <a:ahLst/>
              <a:cxnLst>
                <a:cxn ang="0">
                  <a:pos x="T0" y="T1"/>
                </a:cxn>
                <a:cxn ang="0">
                  <a:pos x="T2" y="T3"/>
                </a:cxn>
                <a:cxn ang="0">
                  <a:pos x="T4" y="T5"/>
                </a:cxn>
                <a:cxn ang="0">
                  <a:pos x="T6" y="T7"/>
                </a:cxn>
                <a:cxn ang="0">
                  <a:pos x="T8" y="T9"/>
                </a:cxn>
              </a:cxnLst>
              <a:rect l="0" t="0" r="r" b="b"/>
              <a:pathLst>
                <a:path w="3017" h="676">
                  <a:moveTo>
                    <a:pt x="0" y="178"/>
                  </a:moveTo>
                  <a:lnTo>
                    <a:pt x="1687" y="0"/>
                  </a:lnTo>
                  <a:lnTo>
                    <a:pt x="3017" y="317"/>
                  </a:lnTo>
                  <a:lnTo>
                    <a:pt x="943" y="676"/>
                  </a:lnTo>
                  <a:lnTo>
                    <a:pt x="0" y="178"/>
                  </a:lnTo>
                  <a:close/>
                </a:path>
              </a:pathLst>
            </a:custGeom>
            <a:solidFill>
              <a:schemeClr val="accent5">
                <a:lumMod val="50000"/>
              </a:schemeClr>
            </a:solidFill>
            <a:ln>
              <a:noFill/>
            </a:ln>
          </p:spPr>
          <p:txBody>
            <a:bodyPr vert="horz" wrap="square" lIns="91428" tIns="45714" rIns="91428" bIns="45714" numCol="1" anchor="t" anchorCtr="0" compatLnSpc="1">
              <a:prstTxWarp prst="textNoShape">
                <a:avLst/>
              </a:prstTxWarp>
            </a:bodyPr>
            <a:lstStyle/>
            <a:p>
              <a:endParaRPr lang="en-US"/>
            </a:p>
          </p:txBody>
        </p:sp>
      </p:grpSp>
      <p:grpSp>
        <p:nvGrpSpPr>
          <p:cNvPr id="15" name="Group 47">
            <a:extLst>
              <a:ext uri="{FF2B5EF4-FFF2-40B4-BE49-F238E27FC236}">
                <a16:creationId xmlns:a16="http://schemas.microsoft.com/office/drawing/2014/main" id="{F2C0681D-A2B4-3BA8-E0A7-FEE5AC6DEDAC}"/>
              </a:ext>
            </a:extLst>
          </p:cNvPr>
          <p:cNvGrpSpPr/>
          <p:nvPr/>
        </p:nvGrpSpPr>
        <p:grpSpPr>
          <a:xfrm>
            <a:off x="4377954" y="3562485"/>
            <a:ext cx="4652130" cy="1633325"/>
            <a:chOff x="3680052" y="3495902"/>
            <a:chExt cx="4652736" cy="1633538"/>
          </a:xfrm>
        </p:grpSpPr>
        <p:sp>
          <p:nvSpPr>
            <p:cNvPr id="16" name="Freeform 8">
              <a:extLst>
                <a:ext uri="{FF2B5EF4-FFF2-40B4-BE49-F238E27FC236}">
                  <a16:creationId xmlns:a16="http://schemas.microsoft.com/office/drawing/2014/main" id="{0051219C-4752-7247-4E92-7BBD3BAB96BF}"/>
                </a:ext>
              </a:extLst>
            </p:cNvPr>
            <p:cNvSpPr>
              <a:spLocks/>
            </p:cNvSpPr>
            <p:nvPr/>
          </p:nvSpPr>
          <p:spPr bwMode="auto">
            <a:xfrm>
              <a:off x="3680052" y="3627665"/>
              <a:ext cx="1677988" cy="1501775"/>
            </a:xfrm>
            <a:custGeom>
              <a:avLst/>
              <a:gdLst>
                <a:gd name="T0" fmla="*/ 0 w 1057"/>
                <a:gd name="T1" fmla="*/ 460 h 946"/>
                <a:gd name="T2" fmla="*/ 307 w 1057"/>
                <a:gd name="T3" fmla="*/ 0 h 946"/>
                <a:gd name="T4" fmla="*/ 1057 w 1057"/>
                <a:gd name="T5" fmla="*/ 184 h 946"/>
                <a:gd name="T6" fmla="*/ 919 w 1057"/>
                <a:gd name="T7" fmla="*/ 946 h 946"/>
                <a:gd name="T8" fmla="*/ 0 w 1057"/>
                <a:gd name="T9" fmla="*/ 460 h 946"/>
              </a:gdLst>
              <a:ahLst/>
              <a:cxnLst>
                <a:cxn ang="0">
                  <a:pos x="T0" y="T1"/>
                </a:cxn>
                <a:cxn ang="0">
                  <a:pos x="T2" y="T3"/>
                </a:cxn>
                <a:cxn ang="0">
                  <a:pos x="T4" y="T5"/>
                </a:cxn>
                <a:cxn ang="0">
                  <a:pos x="T6" y="T7"/>
                </a:cxn>
                <a:cxn ang="0">
                  <a:pos x="T8" y="T9"/>
                </a:cxn>
              </a:cxnLst>
              <a:rect l="0" t="0" r="r" b="b"/>
              <a:pathLst>
                <a:path w="1057" h="946">
                  <a:moveTo>
                    <a:pt x="0" y="460"/>
                  </a:moveTo>
                  <a:lnTo>
                    <a:pt x="307" y="0"/>
                  </a:lnTo>
                  <a:lnTo>
                    <a:pt x="1057" y="184"/>
                  </a:lnTo>
                  <a:lnTo>
                    <a:pt x="919" y="946"/>
                  </a:lnTo>
                  <a:lnTo>
                    <a:pt x="0" y="460"/>
                  </a:lnTo>
                  <a:close/>
                </a:path>
              </a:pathLst>
            </a:custGeom>
            <a:solidFill>
              <a:schemeClr val="accent4"/>
            </a:solidFill>
            <a:ln>
              <a:noFill/>
            </a:ln>
          </p:spPr>
          <p:txBody>
            <a:bodyPr vert="horz" wrap="square" lIns="91428" tIns="45714" rIns="91428" bIns="45714"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C61E665-83C2-B28B-5E79-5BF464D5C7BA}"/>
                </a:ext>
              </a:extLst>
            </p:cNvPr>
            <p:cNvSpPr>
              <a:spLocks/>
            </p:cNvSpPr>
            <p:nvPr/>
          </p:nvSpPr>
          <p:spPr bwMode="auto">
            <a:xfrm>
              <a:off x="5124450" y="3697288"/>
              <a:ext cx="3208338" cy="1417638"/>
            </a:xfrm>
            <a:custGeom>
              <a:avLst/>
              <a:gdLst>
                <a:gd name="T0" fmla="*/ 138 w 2021"/>
                <a:gd name="T1" fmla="*/ 131 h 893"/>
                <a:gd name="T2" fmla="*/ 1626 w 2021"/>
                <a:gd name="T3" fmla="*/ 0 h 893"/>
                <a:gd name="T4" fmla="*/ 2021 w 2021"/>
                <a:gd name="T5" fmla="*/ 543 h 893"/>
                <a:gd name="T6" fmla="*/ 0 w 2021"/>
                <a:gd name="T7" fmla="*/ 893 h 893"/>
                <a:gd name="T8" fmla="*/ 138 w 2021"/>
                <a:gd name="T9" fmla="*/ 131 h 893"/>
              </a:gdLst>
              <a:ahLst/>
              <a:cxnLst>
                <a:cxn ang="0">
                  <a:pos x="T0" y="T1"/>
                </a:cxn>
                <a:cxn ang="0">
                  <a:pos x="T2" y="T3"/>
                </a:cxn>
                <a:cxn ang="0">
                  <a:pos x="T4" y="T5"/>
                </a:cxn>
                <a:cxn ang="0">
                  <a:pos x="T6" y="T7"/>
                </a:cxn>
                <a:cxn ang="0">
                  <a:pos x="T8" y="T9"/>
                </a:cxn>
              </a:cxnLst>
              <a:rect l="0" t="0" r="r" b="b"/>
              <a:pathLst>
                <a:path w="2021" h="893">
                  <a:moveTo>
                    <a:pt x="138" y="131"/>
                  </a:moveTo>
                  <a:lnTo>
                    <a:pt x="1626" y="0"/>
                  </a:lnTo>
                  <a:lnTo>
                    <a:pt x="2021" y="543"/>
                  </a:lnTo>
                  <a:lnTo>
                    <a:pt x="0" y="893"/>
                  </a:lnTo>
                  <a:lnTo>
                    <a:pt x="138" y="131"/>
                  </a:lnTo>
                  <a:close/>
                </a:path>
              </a:pathLst>
            </a:custGeom>
            <a:gradFill>
              <a:gsLst>
                <a:gs pos="0">
                  <a:schemeClr val="accent4">
                    <a:lumMod val="50000"/>
                  </a:schemeClr>
                </a:gs>
                <a:gs pos="100000">
                  <a:schemeClr val="accent4">
                    <a:lumMod val="75000"/>
                  </a:schemeClr>
                </a:gs>
              </a:gsLst>
              <a:lin ang="0" scaled="1"/>
            </a:gradFill>
            <a:ln>
              <a:noFill/>
            </a:ln>
          </p:spPr>
          <p:txBody>
            <a:bodyPr vert="horz" wrap="square" lIns="91428" tIns="45714" rIns="91428" bIns="45714"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3513DD4-574A-6BA4-3612-167F26CDCF3F}"/>
                </a:ext>
              </a:extLst>
            </p:cNvPr>
            <p:cNvSpPr>
              <a:spLocks/>
            </p:cNvSpPr>
            <p:nvPr/>
          </p:nvSpPr>
          <p:spPr bwMode="auto">
            <a:xfrm>
              <a:off x="4152900" y="3495902"/>
              <a:ext cx="3552825" cy="423863"/>
            </a:xfrm>
            <a:custGeom>
              <a:avLst/>
              <a:gdLst>
                <a:gd name="T0" fmla="*/ 0 w 2238"/>
                <a:gd name="T1" fmla="*/ 83 h 267"/>
                <a:gd name="T2" fmla="*/ 1284 w 2238"/>
                <a:gd name="T3" fmla="*/ 0 h 267"/>
                <a:gd name="T4" fmla="*/ 2238 w 2238"/>
                <a:gd name="T5" fmla="*/ 136 h 267"/>
                <a:gd name="T6" fmla="*/ 750 w 2238"/>
                <a:gd name="T7" fmla="*/ 267 h 267"/>
                <a:gd name="T8" fmla="*/ 0 w 2238"/>
                <a:gd name="T9" fmla="*/ 83 h 267"/>
              </a:gdLst>
              <a:ahLst/>
              <a:cxnLst>
                <a:cxn ang="0">
                  <a:pos x="T0" y="T1"/>
                </a:cxn>
                <a:cxn ang="0">
                  <a:pos x="T2" y="T3"/>
                </a:cxn>
                <a:cxn ang="0">
                  <a:pos x="T4" y="T5"/>
                </a:cxn>
                <a:cxn ang="0">
                  <a:pos x="T6" y="T7"/>
                </a:cxn>
                <a:cxn ang="0">
                  <a:pos x="T8" y="T9"/>
                </a:cxn>
              </a:cxnLst>
              <a:rect l="0" t="0" r="r" b="b"/>
              <a:pathLst>
                <a:path w="2238" h="267">
                  <a:moveTo>
                    <a:pt x="0" y="83"/>
                  </a:moveTo>
                  <a:lnTo>
                    <a:pt x="1284" y="0"/>
                  </a:lnTo>
                  <a:lnTo>
                    <a:pt x="2238" y="136"/>
                  </a:lnTo>
                  <a:lnTo>
                    <a:pt x="750" y="267"/>
                  </a:lnTo>
                  <a:lnTo>
                    <a:pt x="0" y="83"/>
                  </a:lnTo>
                  <a:close/>
                </a:path>
              </a:pathLst>
            </a:custGeom>
            <a:solidFill>
              <a:schemeClr val="accent4">
                <a:lumMod val="50000"/>
              </a:schemeClr>
            </a:solidFill>
            <a:ln>
              <a:noFill/>
            </a:ln>
          </p:spPr>
          <p:txBody>
            <a:bodyPr vert="horz" wrap="square" lIns="91428" tIns="45714" rIns="91428" bIns="45714" numCol="1" anchor="t" anchorCtr="0" compatLnSpc="1">
              <a:prstTxWarp prst="textNoShape">
                <a:avLst/>
              </a:prstTxWarp>
            </a:bodyPr>
            <a:lstStyle/>
            <a:p>
              <a:endParaRPr lang="en-US"/>
            </a:p>
          </p:txBody>
        </p:sp>
      </p:grpSp>
      <p:grpSp>
        <p:nvGrpSpPr>
          <p:cNvPr id="19" name="Group 48">
            <a:extLst>
              <a:ext uri="{FF2B5EF4-FFF2-40B4-BE49-F238E27FC236}">
                <a16:creationId xmlns:a16="http://schemas.microsoft.com/office/drawing/2014/main" id="{871FF2E1-EE8D-DF6E-4185-8D7E1AB1F9A5}"/>
              </a:ext>
            </a:extLst>
          </p:cNvPr>
          <p:cNvGrpSpPr/>
          <p:nvPr/>
        </p:nvGrpSpPr>
        <p:grpSpPr>
          <a:xfrm>
            <a:off x="4909471" y="2811695"/>
            <a:ext cx="3425379" cy="1053963"/>
            <a:chOff x="4211638" y="2745015"/>
            <a:chExt cx="3425825" cy="1054100"/>
          </a:xfrm>
        </p:grpSpPr>
        <p:sp>
          <p:nvSpPr>
            <p:cNvPr id="22" name="Freeform 11">
              <a:extLst>
                <a:ext uri="{FF2B5EF4-FFF2-40B4-BE49-F238E27FC236}">
                  <a16:creationId xmlns:a16="http://schemas.microsoft.com/office/drawing/2014/main" id="{2209DDF7-A301-F53C-16CE-1647C68477E3}"/>
                </a:ext>
              </a:extLst>
            </p:cNvPr>
            <p:cNvSpPr>
              <a:spLocks/>
            </p:cNvSpPr>
            <p:nvPr/>
          </p:nvSpPr>
          <p:spPr bwMode="auto">
            <a:xfrm>
              <a:off x="4211638" y="2760890"/>
              <a:ext cx="1336675" cy="1038225"/>
            </a:xfrm>
            <a:custGeom>
              <a:avLst/>
              <a:gdLst>
                <a:gd name="T0" fmla="*/ 0 w 842"/>
                <a:gd name="T1" fmla="*/ 478 h 654"/>
                <a:gd name="T2" fmla="*/ 329 w 842"/>
                <a:gd name="T3" fmla="*/ 0 h 654"/>
                <a:gd name="T4" fmla="*/ 842 w 842"/>
                <a:gd name="T5" fmla="*/ 19 h 654"/>
                <a:gd name="T6" fmla="*/ 723 w 842"/>
                <a:gd name="T7" fmla="*/ 654 h 654"/>
                <a:gd name="T8" fmla="*/ 0 w 842"/>
                <a:gd name="T9" fmla="*/ 478 h 654"/>
              </a:gdLst>
              <a:ahLst/>
              <a:cxnLst>
                <a:cxn ang="0">
                  <a:pos x="T0" y="T1"/>
                </a:cxn>
                <a:cxn ang="0">
                  <a:pos x="T2" y="T3"/>
                </a:cxn>
                <a:cxn ang="0">
                  <a:pos x="T4" y="T5"/>
                </a:cxn>
                <a:cxn ang="0">
                  <a:pos x="T6" y="T7"/>
                </a:cxn>
                <a:cxn ang="0">
                  <a:pos x="T8" y="T9"/>
                </a:cxn>
              </a:cxnLst>
              <a:rect l="0" t="0" r="r" b="b"/>
              <a:pathLst>
                <a:path w="842" h="654">
                  <a:moveTo>
                    <a:pt x="0" y="478"/>
                  </a:moveTo>
                  <a:lnTo>
                    <a:pt x="329" y="0"/>
                  </a:lnTo>
                  <a:lnTo>
                    <a:pt x="842" y="19"/>
                  </a:lnTo>
                  <a:lnTo>
                    <a:pt x="723" y="654"/>
                  </a:lnTo>
                  <a:lnTo>
                    <a:pt x="0" y="478"/>
                  </a:lnTo>
                  <a:close/>
                </a:path>
              </a:pathLst>
            </a:custGeom>
            <a:solidFill>
              <a:schemeClr val="accent3"/>
            </a:solidFill>
            <a:ln>
              <a:noFill/>
            </a:ln>
          </p:spPr>
          <p:txBody>
            <a:bodyPr vert="horz" wrap="square" lIns="91428" tIns="45714" rIns="91428" bIns="45714"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7A257C77-799F-69A2-B376-65043906731C}"/>
                </a:ext>
              </a:extLst>
            </p:cNvPr>
            <p:cNvSpPr>
              <a:spLocks/>
            </p:cNvSpPr>
            <p:nvPr/>
          </p:nvSpPr>
          <p:spPr bwMode="auto">
            <a:xfrm>
              <a:off x="5356225" y="2760890"/>
              <a:ext cx="2281238" cy="1038225"/>
            </a:xfrm>
            <a:custGeom>
              <a:avLst/>
              <a:gdLst>
                <a:gd name="T0" fmla="*/ 119 w 1437"/>
                <a:gd name="T1" fmla="*/ 19 h 654"/>
                <a:gd name="T2" fmla="*/ 0 w 1437"/>
                <a:gd name="T3" fmla="*/ 654 h 654"/>
                <a:gd name="T4" fmla="*/ 1437 w 1437"/>
                <a:gd name="T5" fmla="*/ 529 h 654"/>
                <a:gd name="T6" fmla="*/ 1063 w 1437"/>
                <a:gd name="T7" fmla="*/ 0 h 654"/>
                <a:gd name="T8" fmla="*/ 119 w 1437"/>
                <a:gd name="T9" fmla="*/ 19 h 654"/>
              </a:gdLst>
              <a:ahLst/>
              <a:cxnLst>
                <a:cxn ang="0">
                  <a:pos x="T0" y="T1"/>
                </a:cxn>
                <a:cxn ang="0">
                  <a:pos x="T2" y="T3"/>
                </a:cxn>
                <a:cxn ang="0">
                  <a:pos x="T4" y="T5"/>
                </a:cxn>
                <a:cxn ang="0">
                  <a:pos x="T6" y="T7"/>
                </a:cxn>
                <a:cxn ang="0">
                  <a:pos x="T8" y="T9"/>
                </a:cxn>
              </a:cxnLst>
              <a:rect l="0" t="0" r="r" b="b"/>
              <a:pathLst>
                <a:path w="1437" h="654">
                  <a:moveTo>
                    <a:pt x="119" y="19"/>
                  </a:moveTo>
                  <a:lnTo>
                    <a:pt x="0" y="654"/>
                  </a:lnTo>
                  <a:lnTo>
                    <a:pt x="1437" y="529"/>
                  </a:lnTo>
                  <a:lnTo>
                    <a:pt x="1063" y="0"/>
                  </a:lnTo>
                  <a:lnTo>
                    <a:pt x="119" y="19"/>
                  </a:lnTo>
                  <a:close/>
                </a:path>
              </a:pathLst>
            </a:custGeom>
            <a:gradFill>
              <a:gsLst>
                <a:gs pos="0">
                  <a:schemeClr val="accent3">
                    <a:lumMod val="50000"/>
                  </a:schemeClr>
                </a:gs>
                <a:gs pos="100000">
                  <a:schemeClr val="accent3">
                    <a:lumMod val="75000"/>
                  </a:schemeClr>
                </a:gs>
              </a:gsLst>
              <a:lin ang="0" scaled="1"/>
            </a:gradFill>
            <a:ln>
              <a:noFill/>
            </a:ln>
          </p:spPr>
          <p:txBody>
            <a:bodyPr vert="horz" wrap="square" lIns="91428" tIns="45714" rIns="91428" bIns="45714"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8A43A1B8-6D02-E7A0-909B-324A6EE7CC03}"/>
                </a:ext>
              </a:extLst>
            </p:cNvPr>
            <p:cNvSpPr>
              <a:spLocks/>
            </p:cNvSpPr>
            <p:nvPr/>
          </p:nvSpPr>
          <p:spPr bwMode="auto">
            <a:xfrm>
              <a:off x="4730750" y="2745015"/>
              <a:ext cx="2312988" cy="46038"/>
            </a:xfrm>
            <a:custGeom>
              <a:avLst/>
              <a:gdLst>
                <a:gd name="T0" fmla="*/ 0 w 1457"/>
                <a:gd name="T1" fmla="*/ 10 h 29"/>
                <a:gd name="T2" fmla="*/ 851 w 1457"/>
                <a:gd name="T3" fmla="*/ 0 h 29"/>
                <a:gd name="T4" fmla="*/ 1457 w 1457"/>
                <a:gd name="T5" fmla="*/ 10 h 29"/>
                <a:gd name="T6" fmla="*/ 513 w 1457"/>
                <a:gd name="T7" fmla="*/ 29 h 29"/>
                <a:gd name="T8" fmla="*/ 0 w 1457"/>
                <a:gd name="T9" fmla="*/ 10 h 29"/>
              </a:gdLst>
              <a:ahLst/>
              <a:cxnLst>
                <a:cxn ang="0">
                  <a:pos x="T0" y="T1"/>
                </a:cxn>
                <a:cxn ang="0">
                  <a:pos x="T2" y="T3"/>
                </a:cxn>
                <a:cxn ang="0">
                  <a:pos x="T4" y="T5"/>
                </a:cxn>
                <a:cxn ang="0">
                  <a:pos x="T6" y="T7"/>
                </a:cxn>
                <a:cxn ang="0">
                  <a:pos x="T8" y="T9"/>
                </a:cxn>
              </a:cxnLst>
              <a:rect l="0" t="0" r="r" b="b"/>
              <a:pathLst>
                <a:path w="1457" h="29">
                  <a:moveTo>
                    <a:pt x="0" y="10"/>
                  </a:moveTo>
                  <a:lnTo>
                    <a:pt x="851" y="0"/>
                  </a:lnTo>
                  <a:lnTo>
                    <a:pt x="1457" y="10"/>
                  </a:lnTo>
                  <a:lnTo>
                    <a:pt x="513" y="29"/>
                  </a:lnTo>
                  <a:lnTo>
                    <a:pt x="0" y="10"/>
                  </a:lnTo>
                  <a:close/>
                </a:path>
              </a:pathLst>
            </a:custGeom>
            <a:solidFill>
              <a:schemeClr val="accent3">
                <a:lumMod val="50000"/>
              </a:schemeClr>
            </a:solidFill>
            <a:ln>
              <a:noFill/>
            </a:ln>
          </p:spPr>
          <p:txBody>
            <a:bodyPr vert="horz" wrap="square" lIns="91428" tIns="45714" rIns="91428" bIns="45714" numCol="1" anchor="t" anchorCtr="0" compatLnSpc="1">
              <a:prstTxWarp prst="textNoShape">
                <a:avLst/>
              </a:prstTxWarp>
            </a:bodyPr>
            <a:lstStyle/>
            <a:p>
              <a:endParaRPr lang="en-US"/>
            </a:p>
          </p:txBody>
        </p:sp>
      </p:grpSp>
      <p:grpSp>
        <p:nvGrpSpPr>
          <p:cNvPr id="25" name="Group 49">
            <a:extLst>
              <a:ext uri="{FF2B5EF4-FFF2-40B4-BE49-F238E27FC236}">
                <a16:creationId xmlns:a16="http://schemas.microsoft.com/office/drawing/2014/main" id="{75E3AB0A-15B9-A872-A11A-6EC0E4FEF35E}"/>
              </a:ext>
            </a:extLst>
          </p:cNvPr>
          <p:cNvGrpSpPr/>
          <p:nvPr/>
        </p:nvGrpSpPr>
        <p:grpSpPr>
          <a:xfrm>
            <a:off x="5477722" y="1902176"/>
            <a:ext cx="2223798" cy="855552"/>
            <a:chOff x="4779963" y="1835377"/>
            <a:chExt cx="2224088" cy="855663"/>
          </a:xfrm>
        </p:grpSpPr>
        <p:sp>
          <p:nvSpPr>
            <p:cNvPr id="26" name="Freeform 14">
              <a:extLst>
                <a:ext uri="{FF2B5EF4-FFF2-40B4-BE49-F238E27FC236}">
                  <a16:creationId xmlns:a16="http://schemas.microsoft.com/office/drawing/2014/main" id="{B1DA59BE-ED8C-EF53-76F6-A5BF9201E080}"/>
                </a:ext>
              </a:extLst>
            </p:cNvPr>
            <p:cNvSpPr>
              <a:spLocks/>
            </p:cNvSpPr>
            <p:nvPr/>
          </p:nvSpPr>
          <p:spPr bwMode="auto">
            <a:xfrm>
              <a:off x="4779963" y="1835377"/>
              <a:ext cx="935038" cy="855663"/>
            </a:xfrm>
            <a:custGeom>
              <a:avLst/>
              <a:gdLst>
                <a:gd name="T0" fmla="*/ 0 w 589"/>
                <a:gd name="T1" fmla="*/ 522 h 539"/>
                <a:gd name="T2" fmla="*/ 329 w 589"/>
                <a:gd name="T3" fmla="*/ 36 h 539"/>
                <a:gd name="T4" fmla="*/ 589 w 589"/>
                <a:gd name="T5" fmla="*/ 0 h 539"/>
                <a:gd name="T6" fmla="*/ 494 w 589"/>
                <a:gd name="T7" fmla="*/ 539 h 539"/>
                <a:gd name="T8" fmla="*/ 0 w 589"/>
                <a:gd name="T9" fmla="*/ 522 h 539"/>
              </a:gdLst>
              <a:ahLst/>
              <a:cxnLst>
                <a:cxn ang="0">
                  <a:pos x="T0" y="T1"/>
                </a:cxn>
                <a:cxn ang="0">
                  <a:pos x="T2" y="T3"/>
                </a:cxn>
                <a:cxn ang="0">
                  <a:pos x="T4" y="T5"/>
                </a:cxn>
                <a:cxn ang="0">
                  <a:pos x="T6" y="T7"/>
                </a:cxn>
                <a:cxn ang="0">
                  <a:pos x="T8" y="T9"/>
                </a:cxn>
              </a:cxnLst>
              <a:rect l="0" t="0" r="r" b="b"/>
              <a:pathLst>
                <a:path w="589" h="539">
                  <a:moveTo>
                    <a:pt x="0" y="522"/>
                  </a:moveTo>
                  <a:lnTo>
                    <a:pt x="329" y="36"/>
                  </a:lnTo>
                  <a:lnTo>
                    <a:pt x="589" y="0"/>
                  </a:lnTo>
                  <a:lnTo>
                    <a:pt x="494" y="539"/>
                  </a:lnTo>
                  <a:lnTo>
                    <a:pt x="0" y="522"/>
                  </a:lnTo>
                  <a:close/>
                </a:path>
              </a:pathLst>
            </a:custGeom>
            <a:solidFill>
              <a:schemeClr val="accent2"/>
            </a:solidFill>
            <a:ln>
              <a:noFill/>
            </a:ln>
          </p:spPr>
          <p:txBody>
            <a:bodyPr vert="horz" wrap="square" lIns="91428" tIns="45714" rIns="91428" bIns="45714"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7996DF73-9771-2784-ABAC-5183E2656ABB}"/>
                </a:ext>
              </a:extLst>
            </p:cNvPr>
            <p:cNvSpPr>
              <a:spLocks/>
            </p:cNvSpPr>
            <p:nvPr/>
          </p:nvSpPr>
          <p:spPr bwMode="auto">
            <a:xfrm>
              <a:off x="5564188" y="1835377"/>
              <a:ext cx="1439863" cy="855663"/>
            </a:xfrm>
            <a:custGeom>
              <a:avLst/>
              <a:gdLst>
                <a:gd name="T0" fmla="*/ 95 w 907"/>
                <a:gd name="T1" fmla="*/ 0 h 539"/>
                <a:gd name="T2" fmla="*/ 542 w 907"/>
                <a:gd name="T3" fmla="*/ 22 h 539"/>
                <a:gd name="T4" fmla="*/ 907 w 907"/>
                <a:gd name="T5" fmla="*/ 522 h 539"/>
                <a:gd name="T6" fmla="*/ 0 w 907"/>
                <a:gd name="T7" fmla="*/ 539 h 539"/>
                <a:gd name="T8" fmla="*/ 95 w 907"/>
                <a:gd name="T9" fmla="*/ 0 h 539"/>
              </a:gdLst>
              <a:ahLst/>
              <a:cxnLst>
                <a:cxn ang="0">
                  <a:pos x="T0" y="T1"/>
                </a:cxn>
                <a:cxn ang="0">
                  <a:pos x="T2" y="T3"/>
                </a:cxn>
                <a:cxn ang="0">
                  <a:pos x="T4" y="T5"/>
                </a:cxn>
                <a:cxn ang="0">
                  <a:pos x="T6" y="T7"/>
                </a:cxn>
                <a:cxn ang="0">
                  <a:pos x="T8" y="T9"/>
                </a:cxn>
              </a:cxnLst>
              <a:rect l="0" t="0" r="r" b="b"/>
              <a:pathLst>
                <a:path w="907" h="539">
                  <a:moveTo>
                    <a:pt x="95" y="0"/>
                  </a:moveTo>
                  <a:lnTo>
                    <a:pt x="542" y="22"/>
                  </a:lnTo>
                  <a:lnTo>
                    <a:pt x="907" y="522"/>
                  </a:lnTo>
                  <a:lnTo>
                    <a:pt x="0" y="539"/>
                  </a:lnTo>
                  <a:lnTo>
                    <a:pt x="95" y="0"/>
                  </a:lnTo>
                  <a:close/>
                </a:path>
              </a:pathLst>
            </a:custGeom>
            <a:gradFill flip="none" rotWithShape="1">
              <a:gsLst>
                <a:gs pos="0">
                  <a:schemeClr val="accent2">
                    <a:lumMod val="50000"/>
                  </a:schemeClr>
                </a:gs>
                <a:gs pos="100000">
                  <a:schemeClr val="accent2">
                    <a:lumMod val="75000"/>
                  </a:schemeClr>
                </a:gs>
              </a:gsLst>
              <a:lin ang="0" scaled="1"/>
              <a:tileRect/>
            </a:gradFill>
            <a:ln>
              <a:noFill/>
            </a:ln>
          </p:spPr>
          <p:txBody>
            <a:bodyPr vert="horz" wrap="square" lIns="91428" tIns="45714" rIns="91428" bIns="45714" numCol="1" anchor="t" anchorCtr="0" compatLnSpc="1">
              <a:prstTxWarp prst="textNoShape">
                <a:avLst/>
              </a:prstTxWarp>
            </a:bodyPr>
            <a:lstStyle/>
            <a:p>
              <a:endParaRPr lang="en-US"/>
            </a:p>
          </p:txBody>
        </p:sp>
      </p:grpSp>
      <p:grpSp>
        <p:nvGrpSpPr>
          <p:cNvPr id="28" name="Group 50">
            <a:extLst>
              <a:ext uri="{FF2B5EF4-FFF2-40B4-BE49-F238E27FC236}">
                <a16:creationId xmlns:a16="http://schemas.microsoft.com/office/drawing/2014/main" id="{76AAD30F-F60B-0CE8-D8D0-91B96434F666}"/>
              </a:ext>
            </a:extLst>
          </p:cNvPr>
          <p:cNvGrpSpPr/>
          <p:nvPr/>
        </p:nvGrpSpPr>
        <p:grpSpPr>
          <a:xfrm>
            <a:off x="6047560" y="1116467"/>
            <a:ext cx="1025392" cy="747616"/>
            <a:chOff x="5349875" y="1049565"/>
            <a:chExt cx="1025526" cy="747713"/>
          </a:xfrm>
        </p:grpSpPr>
        <p:sp>
          <p:nvSpPr>
            <p:cNvPr id="29" name="Freeform 16">
              <a:extLst>
                <a:ext uri="{FF2B5EF4-FFF2-40B4-BE49-F238E27FC236}">
                  <a16:creationId xmlns:a16="http://schemas.microsoft.com/office/drawing/2014/main" id="{4BFF2CE2-439F-598F-1E4F-5042FC9803A5}"/>
                </a:ext>
              </a:extLst>
            </p:cNvPr>
            <p:cNvSpPr>
              <a:spLocks/>
            </p:cNvSpPr>
            <p:nvPr/>
          </p:nvSpPr>
          <p:spPr bwMode="auto">
            <a:xfrm>
              <a:off x="5349875" y="1049565"/>
              <a:ext cx="503238" cy="747713"/>
            </a:xfrm>
            <a:custGeom>
              <a:avLst/>
              <a:gdLst>
                <a:gd name="T0" fmla="*/ 0 w 317"/>
                <a:gd name="T1" fmla="*/ 471 h 471"/>
                <a:gd name="T2" fmla="*/ 317 w 317"/>
                <a:gd name="T3" fmla="*/ 0 h 471"/>
                <a:gd name="T4" fmla="*/ 237 w 317"/>
                <a:gd name="T5" fmla="*/ 439 h 471"/>
                <a:gd name="T6" fmla="*/ 0 w 317"/>
                <a:gd name="T7" fmla="*/ 471 h 471"/>
              </a:gdLst>
              <a:ahLst/>
              <a:cxnLst>
                <a:cxn ang="0">
                  <a:pos x="T0" y="T1"/>
                </a:cxn>
                <a:cxn ang="0">
                  <a:pos x="T2" y="T3"/>
                </a:cxn>
                <a:cxn ang="0">
                  <a:pos x="T4" y="T5"/>
                </a:cxn>
                <a:cxn ang="0">
                  <a:pos x="T6" y="T7"/>
                </a:cxn>
              </a:cxnLst>
              <a:rect l="0" t="0" r="r" b="b"/>
              <a:pathLst>
                <a:path w="317" h="471">
                  <a:moveTo>
                    <a:pt x="0" y="471"/>
                  </a:moveTo>
                  <a:lnTo>
                    <a:pt x="317" y="0"/>
                  </a:lnTo>
                  <a:lnTo>
                    <a:pt x="237" y="439"/>
                  </a:lnTo>
                  <a:lnTo>
                    <a:pt x="0" y="471"/>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30" name="Freeform 17">
              <a:extLst>
                <a:ext uri="{FF2B5EF4-FFF2-40B4-BE49-F238E27FC236}">
                  <a16:creationId xmlns:a16="http://schemas.microsoft.com/office/drawing/2014/main" id="{9B0D38A5-167C-4550-DF7D-3EA292566CFB}"/>
                </a:ext>
              </a:extLst>
            </p:cNvPr>
            <p:cNvSpPr>
              <a:spLocks/>
            </p:cNvSpPr>
            <p:nvPr/>
          </p:nvSpPr>
          <p:spPr bwMode="auto">
            <a:xfrm>
              <a:off x="5726113" y="1049565"/>
              <a:ext cx="649288" cy="728663"/>
            </a:xfrm>
            <a:custGeom>
              <a:avLst/>
              <a:gdLst>
                <a:gd name="T0" fmla="*/ 80 w 409"/>
                <a:gd name="T1" fmla="*/ 0 h 459"/>
                <a:gd name="T2" fmla="*/ 409 w 409"/>
                <a:gd name="T3" fmla="*/ 459 h 459"/>
                <a:gd name="T4" fmla="*/ 0 w 409"/>
                <a:gd name="T5" fmla="*/ 439 h 459"/>
                <a:gd name="T6" fmla="*/ 80 w 409"/>
                <a:gd name="T7" fmla="*/ 0 h 459"/>
              </a:gdLst>
              <a:ahLst/>
              <a:cxnLst>
                <a:cxn ang="0">
                  <a:pos x="T0" y="T1"/>
                </a:cxn>
                <a:cxn ang="0">
                  <a:pos x="T2" y="T3"/>
                </a:cxn>
                <a:cxn ang="0">
                  <a:pos x="T4" y="T5"/>
                </a:cxn>
                <a:cxn ang="0">
                  <a:pos x="T6" y="T7"/>
                </a:cxn>
              </a:cxnLst>
              <a:rect l="0" t="0" r="r" b="b"/>
              <a:pathLst>
                <a:path w="409" h="459">
                  <a:moveTo>
                    <a:pt x="80" y="0"/>
                  </a:moveTo>
                  <a:lnTo>
                    <a:pt x="409" y="459"/>
                  </a:lnTo>
                  <a:lnTo>
                    <a:pt x="0" y="439"/>
                  </a:lnTo>
                  <a:lnTo>
                    <a:pt x="80" y="0"/>
                  </a:lnTo>
                  <a:close/>
                </a:path>
              </a:pathLst>
            </a:custGeom>
            <a:gradFill>
              <a:gsLst>
                <a:gs pos="0">
                  <a:schemeClr val="accent1">
                    <a:lumMod val="50000"/>
                  </a:schemeClr>
                </a:gs>
                <a:gs pos="100000">
                  <a:schemeClr val="accent1">
                    <a:lumMod val="75000"/>
                  </a:schemeClr>
                </a:gs>
              </a:gsLst>
              <a:lin ang="0" scaled="1"/>
            </a:gradFill>
            <a:ln>
              <a:noFill/>
            </a:ln>
            <a:effectLst/>
          </p:spPr>
          <p:txBody>
            <a:bodyPr vert="horz" wrap="square" lIns="91428" tIns="45714" rIns="91428" bIns="45714"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F7D27FD-63C3-D781-5E48-BCEA6218B19F}"/>
                </a:ext>
              </a:extLst>
            </p:cNvPr>
            <p:cNvSpPr>
              <a:spLocks/>
            </p:cNvSpPr>
            <p:nvPr/>
          </p:nvSpPr>
          <p:spPr bwMode="auto">
            <a:xfrm>
              <a:off x="5349875" y="1746477"/>
              <a:ext cx="1025525" cy="50800"/>
            </a:xfrm>
            <a:custGeom>
              <a:avLst/>
              <a:gdLst>
                <a:gd name="T0" fmla="*/ 0 w 646"/>
                <a:gd name="T1" fmla="*/ 32 h 32"/>
                <a:gd name="T2" fmla="*/ 237 w 646"/>
                <a:gd name="T3" fmla="*/ 0 h 32"/>
                <a:gd name="T4" fmla="*/ 646 w 646"/>
                <a:gd name="T5" fmla="*/ 20 h 32"/>
                <a:gd name="T6" fmla="*/ 0 w 646"/>
                <a:gd name="T7" fmla="*/ 32 h 32"/>
              </a:gdLst>
              <a:ahLst/>
              <a:cxnLst>
                <a:cxn ang="0">
                  <a:pos x="T0" y="T1"/>
                </a:cxn>
                <a:cxn ang="0">
                  <a:pos x="T2" y="T3"/>
                </a:cxn>
                <a:cxn ang="0">
                  <a:pos x="T4" y="T5"/>
                </a:cxn>
                <a:cxn ang="0">
                  <a:pos x="T6" y="T7"/>
                </a:cxn>
              </a:cxnLst>
              <a:rect l="0" t="0" r="r" b="b"/>
              <a:pathLst>
                <a:path w="646" h="32">
                  <a:moveTo>
                    <a:pt x="0" y="32"/>
                  </a:moveTo>
                  <a:lnTo>
                    <a:pt x="237" y="0"/>
                  </a:lnTo>
                  <a:lnTo>
                    <a:pt x="646" y="20"/>
                  </a:lnTo>
                  <a:lnTo>
                    <a:pt x="0" y="32"/>
                  </a:lnTo>
                  <a:close/>
                </a:path>
              </a:pathLst>
            </a:custGeom>
            <a:solidFill>
              <a:schemeClr val="accent1">
                <a:lumMod val="50000"/>
              </a:schemeClr>
            </a:solidFill>
            <a:ln>
              <a:noFill/>
            </a:ln>
          </p:spPr>
          <p:txBody>
            <a:bodyPr vert="horz" wrap="square" lIns="91428" tIns="45714" rIns="91428" bIns="45714" numCol="1" anchor="t" anchorCtr="0" compatLnSpc="1">
              <a:prstTxWarp prst="textNoShape">
                <a:avLst/>
              </a:prstTxWarp>
            </a:bodyPr>
            <a:lstStyle/>
            <a:p>
              <a:endParaRPr lang="en-US"/>
            </a:p>
          </p:txBody>
        </p:sp>
      </p:grpSp>
      <p:cxnSp>
        <p:nvCxnSpPr>
          <p:cNvPr id="32" name="Straight Connector 22">
            <a:extLst>
              <a:ext uri="{FF2B5EF4-FFF2-40B4-BE49-F238E27FC236}">
                <a16:creationId xmlns:a16="http://schemas.microsoft.com/office/drawing/2014/main" id="{BBFCF2BA-7787-C9FD-0F29-C2E0259F497B}"/>
              </a:ext>
            </a:extLst>
          </p:cNvPr>
          <p:cNvCxnSpPr>
            <a:cxnSpLocks/>
          </p:cNvCxnSpPr>
          <p:nvPr/>
        </p:nvCxnSpPr>
        <p:spPr>
          <a:xfrm flipH="1" flipV="1">
            <a:off x="4178598" y="1436509"/>
            <a:ext cx="1986617" cy="3494"/>
          </a:xfrm>
          <a:prstGeom prst="line">
            <a:avLst/>
          </a:prstGeom>
          <a:ln w="38100">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25">
            <a:extLst>
              <a:ext uri="{FF2B5EF4-FFF2-40B4-BE49-F238E27FC236}">
                <a16:creationId xmlns:a16="http://schemas.microsoft.com/office/drawing/2014/main" id="{785E5F18-4C83-CCEB-666C-D4FE7E41CF42}"/>
              </a:ext>
            </a:extLst>
          </p:cNvPr>
          <p:cNvCxnSpPr/>
          <p:nvPr/>
        </p:nvCxnSpPr>
        <p:spPr>
          <a:xfrm>
            <a:off x="7548574" y="2296235"/>
            <a:ext cx="544044" cy="0"/>
          </a:xfrm>
          <a:prstGeom prst="line">
            <a:avLst/>
          </a:prstGeom>
          <a:ln w="38100">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26">
            <a:extLst>
              <a:ext uri="{FF2B5EF4-FFF2-40B4-BE49-F238E27FC236}">
                <a16:creationId xmlns:a16="http://schemas.microsoft.com/office/drawing/2014/main" id="{FAB84023-569F-8D0B-5FC8-3465DB9B30B9}"/>
              </a:ext>
            </a:extLst>
          </p:cNvPr>
          <p:cNvCxnSpPr/>
          <p:nvPr/>
        </p:nvCxnSpPr>
        <p:spPr>
          <a:xfrm flipH="1">
            <a:off x="4363442" y="3123442"/>
            <a:ext cx="697365" cy="0"/>
          </a:xfrm>
          <a:prstGeom prst="line">
            <a:avLst/>
          </a:prstGeom>
          <a:ln w="38100">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27">
            <a:extLst>
              <a:ext uri="{FF2B5EF4-FFF2-40B4-BE49-F238E27FC236}">
                <a16:creationId xmlns:a16="http://schemas.microsoft.com/office/drawing/2014/main" id="{1EDF84CE-5EDB-A85E-074A-BFB934C93EE0}"/>
              </a:ext>
            </a:extLst>
          </p:cNvPr>
          <p:cNvCxnSpPr/>
          <p:nvPr/>
        </p:nvCxnSpPr>
        <p:spPr>
          <a:xfrm>
            <a:off x="8696300" y="4009606"/>
            <a:ext cx="394102" cy="0"/>
          </a:xfrm>
          <a:prstGeom prst="line">
            <a:avLst/>
          </a:prstGeom>
          <a:ln w="38100">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28">
            <a:extLst>
              <a:ext uri="{FF2B5EF4-FFF2-40B4-BE49-F238E27FC236}">
                <a16:creationId xmlns:a16="http://schemas.microsoft.com/office/drawing/2014/main" id="{17BD6674-322B-EDC1-A468-09C75FF6679A}"/>
              </a:ext>
            </a:extLst>
          </p:cNvPr>
          <p:cNvCxnSpPr/>
          <p:nvPr/>
        </p:nvCxnSpPr>
        <p:spPr>
          <a:xfrm flipH="1">
            <a:off x="3482760" y="4765839"/>
            <a:ext cx="470577" cy="0"/>
          </a:xfrm>
          <a:prstGeom prst="line">
            <a:avLst/>
          </a:prstGeom>
          <a:ln w="38100">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A458E58-F490-34A7-0ED0-BE8878BC575C}"/>
              </a:ext>
            </a:extLst>
          </p:cNvPr>
          <p:cNvSpPr/>
          <p:nvPr/>
        </p:nvSpPr>
        <p:spPr>
          <a:xfrm>
            <a:off x="836423" y="1115411"/>
            <a:ext cx="2341637" cy="707886"/>
          </a:xfrm>
          <a:prstGeom prst="rect">
            <a:avLst/>
          </a:prstGeom>
        </p:spPr>
        <p:txBody>
          <a:bodyPr wrap="square" anchor="ctr">
            <a:spAutoFit/>
          </a:bodyPr>
          <a:lstStyle/>
          <a:p>
            <a:pPr marL="0" lvl="2" algn="r"/>
            <a:r>
              <a:rPr lang="en-US" sz="2000" dirty="0">
                <a:solidFill>
                  <a:schemeClr val="tx1">
                    <a:lumMod val="90000"/>
                    <a:lumOff val="10000"/>
                  </a:schemeClr>
                </a:solidFill>
              </a:rPr>
              <a:t>Resources of </a:t>
            </a:r>
            <a:r>
              <a:rPr lang="tr-TR" sz="2000" dirty="0">
                <a:solidFill>
                  <a:schemeClr val="tx1">
                    <a:lumMod val="90000"/>
                    <a:lumOff val="10000"/>
                  </a:schemeClr>
                </a:solidFill>
              </a:rPr>
              <a:t>C</a:t>
            </a:r>
            <a:r>
              <a:rPr lang="en-US" sz="2000" dirty="0" err="1">
                <a:solidFill>
                  <a:schemeClr val="tx1">
                    <a:lumMod val="90000"/>
                    <a:lumOff val="10000"/>
                  </a:schemeClr>
                </a:solidFill>
              </a:rPr>
              <a:t>redible</a:t>
            </a:r>
            <a:r>
              <a:rPr lang="en-US" sz="2000" dirty="0">
                <a:solidFill>
                  <a:schemeClr val="tx1">
                    <a:lumMod val="90000"/>
                    <a:lumOff val="10000"/>
                  </a:schemeClr>
                </a:solidFill>
              </a:rPr>
              <a:t> Scenarios</a:t>
            </a:r>
          </a:p>
        </p:txBody>
      </p:sp>
      <p:sp>
        <p:nvSpPr>
          <p:cNvPr id="38" name="Rectangle 37">
            <a:extLst>
              <a:ext uri="{FF2B5EF4-FFF2-40B4-BE49-F238E27FC236}">
                <a16:creationId xmlns:a16="http://schemas.microsoft.com/office/drawing/2014/main" id="{AC5A1B48-50B4-8BC9-FFB4-7F99CCA972A5}"/>
              </a:ext>
            </a:extLst>
          </p:cNvPr>
          <p:cNvSpPr/>
          <p:nvPr/>
        </p:nvSpPr>
        <p:spPr>
          <a:xfrm>
            <a:off x="9228554" y="2071436"/>
            <a:ext cx="1952006" cy="366254"/>
          </a:xfrm>
          <a:prstGeom prst="rect">
            <a:avLst/>
          </a:prstGeom>
        </p:spPr>
        <p:txBody>
          <a:bodyPr wrap="square" anchor="ctr">
            <a:spAutoFit/>
          </a:bodyPr>
          <a:lstStyle/>
          <a:p>
            <a:pPr>
              <a:lnSpc>
                <a:spcPct val="89000"/>
              </a:lnSpc>
            </a:pPr>
            <a:r>
              <a:rPr lang="en-US" sz="2000" dirty="0">
                <a:solidFill>
                  <a:schemeClr val="tx1">
                    <a:lumMod val="90000"/>
                    <a:lumOff val="10000"/>
                  </a:schemeClr>
                </a:solidFill>
              </a:rPr>
              <a:t>Participants</a:t>
            </a:r>
          </a:p>
        </p:txBody>
      </p:sp>
      <p:sp>
        <p:nvSpPr>
          <p:cNvPr id="39" name="Rectangle 38">
            <a:extLst>
              <a:ext uri="{FF2B5EF4-FFF2-40B4-BE49-F238E27FC236}">
                <a16:creationId xmlns:a16="http://schemas.microsoft.com/office/drawing/2014/main" id="{77B7EDD6-046F-9DEC-12B0-CE7D5FAD87CA}"/>
              </a:ext>
            </a:extLst>
          </p:cNvPr>
          <p:cNvSpPr/>
          <p:nvPr/>
        </p:nvSpPr>
        <p:spPr>
          <a:xfrm>
            <a:off x="1357895" y="2895693"/>
            <a:ext cx="1952006" cy="366254"/>
          </a:xfrm>
          <a:prstGeom prst="rect">
            <a:avLst/>
          </a:prstGeom>
        </p:spPr>
        <p:txBody>
          <a:bodyPr wrap="square" anchor="ctr">
            <a:spAutoFit/>
          </a:bodyPr>
          <a:lstStyle/>
          <a:p>
            <a:pPr algn="r">
              <a:lnSpc>
                <a:spcPct val="89000"/>
              </a:lnSpc>
            </a:pPr>
            <a:r>
              <a:rPr lang="en-US" sz="2000" dirty="0">
                <a:solidFill>
                  <a:schemeClr val="tx1">
                    <a:lumMod val="90000"/>
                    <a:lumOff val="10000"/>
                  </a:schemeClr>
                </a:solidFill>
              </a:rPr>
              <a:t>Planning</a:t>
            </a:r>
            <a:endParaRPr lang="en-US" sz="1000" dirty="0">
              <a:solidFill>
                <a:schemeClr val="tx1">
                  <a:lumMod val="90000"/>
                  <a:lumOff val="10000"/>
                </a:schemeClr>
              </a:solidFill>
            </a:endParaRPr>
          </a:p>
        </p:txBody>
      </p:sp>
      <p:sp>
        <p:nvSpPr>
          <p:cNvPr id="40" name="Rectangle 39">
            <a:extLst>
              <a:ext uri="{FF2B5EF4-FFF2-40B4-BE49-F238E27FC236}">
                <a16:creationId xmlns:a16="http://schemas.microsoft.com/office/drawing/2014/main" id="{473B95AE-789C-B730-CBDD-4BD0733CB08B}"/>
              </a:ext>
            </a:extLst>
          </p:cNvPr>
          <p:cNvSpPr/>
          <p:nvPr/>
        </p:nvSpPr>
        <p:spPr>
          <a:xfrm>
            <a:off x="10141921" y="3774389"/>
            <a:ext cx="1952006" cy="366254"/>
          </a:xfrm>
          <a:prstGeom prst="rect">
            <a:avLst/>
          </a:prstGeom>
        </p:spPr>
        <p:txBody>
          <a:bodyPr wrap="square" anchor="ctr">
            <a:spAutoFit/>
          </a:bodyPr>
          <a:lstStyle/>
          <a:p>
            <a:pPr>
              <a:lnSpc>
                <a:spcPct val="89000"/>
              </a:lnSpc>
            </a:pPr>
            <a:r>
              <a:rPr lang="en-US" sz="2000" dirty="0">
                <a:solidFill>
                  <a:schemeClr val="tx1">
                    <a:lumMod val="90000"/>
                    <a:lumOff val="10000"/>
                  </a:schemeClr>
                </a:solidFill>
              </a:rPr>
              <a:t>Application</a:t>
            </a:r>
            <a:endParaRPr lang="en-US" sz="1000" dirty="0">
              <a:solidFill>
                <a:schemeClr val="tx1">
                  <a:lumMod val="90000"/>
                  <a:lumOff val="10000"/>
                </a:schemeClr>
              </a:solidFill>
            </a:endParaRPr>
          </a:p>
        </p:txBody>
      </p:sp>
      <p:sp>
        <p:nvSpPr>
          <p:cNvPr id="41" name="Rectangle 40">
            <a:extLst>
              <a:ext uri="{FF2B5EF4-FFF2-40B4-BE49-F238E27FC236}">
                <a16:creationId xmlns:a16="http://schemas.microsoft.com/office/drawing/2014/main" id="{BF413EB1-0E82-B394-5347-B6AB1120233A}"/>
              </a:ext>
            </a:extLst>
          </p:cNvPr>
          <p:cNvSpPr/>
          <p:nvPr/>
        </p:nvSpPr>
        <p:spPr>
          <a:xfrm>
            <a:off x="581696" y="4507696"/>
            <a:ext cx="1952006" cy="640175"/>
          </a:xfrm>
          <a:prstGeom prst="rect">
            <a:avLst/>
          </a:prstGeom>
        </p:spPr>
        <p:txBody>
          <a:bodyPr wrap="square" anchor="ctr">
            <a:spAutoFit/>
          </a:bodyPr>
          <a:lstStyle/>
          <a:p>
            <a:pPr algn="r">
              <a:lnSpc>
                <a:spcPct val="89000"/>
              </a:lnSpc>
            </a:pPr>
            <a:r>
              <a:rPr lang="en-US" sz="2000" dirty="0">
                <a:solidFill>
                  <a:schemeClr val="tx1">
                    <a:lumMod val="90000"/>
                    <a:lumOff val="10000"/>
                  </a:schemeClr>
                </a:solidFill>
              </a:rPr>
              <a:t>Follow-up &amp; Control</a:t>
            </a:r>
          </a:p>
        </p:txBody>
      </p:sp>
      <p:sp>
        <p:nvSpPr>
          <p:cNvPr id="42" name="Rounded Rectangle 52">
            <a:extLst>
              <a:ext uri="{FF2B5EF4-FFF2-40B4-BE49-F238E27FC236}">
                <a16:creationId xmlns:a16="http://schemas.microsoft.com/office/drawing/2014/main" id="{5ED9E8DD-7438-D204-62B9-294E37CF3DD9}"/>
              </a:ext>
            </a:extLst>
          </p:cNvPr>
          <p:cNvSpPr/>
          <p:nvPr/>
        </p:nvSpPr>
        <p:spPr>
          <a:xfrm>
            <a:off x="3309901" y="1099700"/>
            <a:ext cx="700171" cy="7001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solidFill>
                  <a:schemeClr val="tx1"/>
                </a:solidFill>
              </a:rPr>
              <a:t>1</a:t>
            </a:r>
            <a:endParaRPr lang="en-US" sz="3300" dirty="0">
              <a:solidFill>
                <a:schemeClr val="tx1"/>
              </a:solidFill>
            </a:endParaRPr>
          </a:p>
        </p:txBody>
      </p:sp>
      <p:sp>
        <p:nvSpPr>
          <p:cNvPr id="43" name="Rounded Rectangle 54">
            <a:extLst>
              <a:ext uri="{FF2B5EF4-FFF2-40B4-BE49-F238E27FC236}">
                <a16:creationId xmlns:a16="http://schemas.microsoft.com/office/drawing/2014/main" id="{49BAB53C-A5A5-B41F-C3A1-38D32926D4B4}"/>
              </a:ext>
            </a:extLst>
          </p:cNvPr>
          <p:cNvSpPr/>
          <p:nvPr/>
        </p:nvSpPr>
        <p:spPr>
          <a:xfrm>
            <a:off x="3554343" y="2757727"/>
            <a:ext cx="700171" cy="7001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99" dirty="0">
                <a:solidFill>
                  <a:schemeClr val="tx1"/>
                </a:solidFill>
              </a:rPr>
              <a:t>3</a:t>
            </a:r>
            <a:endParaRPr lang="en-US" sz="3299" dirty="0">
              <a:solidFill>
                <a:schemeClr val="tx1"/>
              </a:solidFill>
            </a:endParaRPr>
          </a:p>
        </p:txBody>
      </p:sp>
      <p:sp>
        <p:nvSpPr>
          <p:cNvPr id="44" name="Rounded Rectangle 58">
            <a:extLst>
              <a:ext uri="{FF2B5EF4-FFF2-40B4-BE49-F238E27FC236}">
                <a16:creationId xmlns:a16="http://schemas.microsoft.com/office/drawing/2014/main" id="{F43A0BF3-E0FA-F01A-555B-1B6BA2EA08E6}"/>
              </a:ext>
            </a:extLst>
          </p:cNvPr>
          <p:cNvSpPr/>
          <p:nvPr/>
        </p:nvSpPr>
        <p:spPr>
          <a:xfrm>
            <a:off x="2639866" y="4481117"/>
            <a:ext cx="700171" cy="70017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99" dirty="0">
                <a:solidFill>
                  <a:schemeClr val="tx1"/>
                </a:solidFill>
              </a:rPr>
              <a:t>5</a:t>
            </a:r>
            <a:endParaRPr lang="en-US" sz="3299" dirty="0">
              <a:solidFill>
                <a:schemeClr val="tx1"/>
              </a:solidFill>
            </a:endParaRPr>
          </a:p>
        </p:txBody>
      </p:sp>
      <p:sp>
        <p:nvSpPr>
          <p:cNvPr id="45" name="Rounded Rectangle 61">
            <a:extLst>
              <a:ext uri="{FF2B5EF4-FFF2-40B4-BE49-F238E27FC236}">
                <a16:creationId xmlns:a16="http://schemas.microsoft.com/office/drawing/2014/main" id="{BF224368-6EB9-4053-B421-CE4C3CF2D1CF}"/>
              </a:ext>
            </a:extLst>
          </p:cNvPr>
          <p:cNvSpPr/>
          <p:nvPr/>
        </p:nvSpPr>
        <p:spPr>
          <a:xfrm>
            <a:off x="8315710" y="1952121"/>
            <a:ext cx="700171" cy="7001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2</a:t>
            </a:r>
            <a:endParaRPr lang="en-US" sz="3600" dirty="0">
              <a:solidFill>
                <a:schemeClr val="tx1"/>
              </a:solidFill>
            </a:endParaRPr>
          </a:p>
        </p:txBody>
      </p:sp>
      <p:sp>
        <p:nvSpPr>
          <p:cNvPr id="46" name="Rounded Rectangle 63">
            <a:extLst>
              <a:ext uri="{FF2B5EF4-FFF2-40B4-BE49-F238E27FC236}">
                <a16:creationId xmlns:a16="http://schemas.microsoft.com/office/drawing/2014/main" id="{77A03152-5DEA-C033-EB45-52651AE7AF1B}"/>
              </a:ext>
            </a:extLst>
          </p:cNvPr>
          <p:cNvSpPr/>
          <p:nvPr/>
        </p:nvSpPr>
        <p:spPr>
          <a:xfrm>
            <a:off x="9266076" y="3636206"/>
            <a:ext cx="700171" cy="7001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99" dirty="0">
                <a:solidFill>
                  <a:schemeClr val="tx1"/>
                </a:solidFill>
              </a:rPr>
              <a:t>4</a:t>
            </a:r>
            <a:endParaRPr lang="en-US" sz="3299" dirty="0">
              <a:solidFill>
                <a:schemeClr val="tx1"/>
              </a:solidFill>
            </a:endParaRPr>
          </a:p>
        </p:txBody>
      </p:sp>
    </p:spTree>
    <p:extLst>
      <p:ext uri="{BB962C8B-B14F-4D97-AF65-F5344CB8AC3E}">
        <p14:creationId xmlns:p14="http://schemas.microsoft.com/office/powerpoint/2010/main" val="938477789"/>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4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150"/>
                            </p:stCondLst>
                            <p:childTnLst>
                              <p:par>
                                <p:cTn id="26" presetID="22" presetClass="entr" presetSubtype="2"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right)">
                                      <p:cBhvr>
                                        <p:cTn id="28" dur="300"/>
                                        <p:tgtEl>
                                          <p:spTgt spid="32"/>
                                        </p:tgtEl>
                                      </p:cBhvr>
                                    </p:animEffect>
                                  </p:childTnLst>
                                </p:cTn>
                              </p:par>
                              <p:par>
                                <p:cTn id="29" presetID="10" presetClass="entr" presetSubtype="0" fill="hold" grpId="0" nodeType="withEffect">
                                  <p:stCondLst>
                                    <p:cond delay="15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
                                        <p:tgtEl>
                                          <p:spTgt spid="42"/>
                                        </p:tgtEl>
                                      </p:cBhvr>
                                    </p:animEffect>
                                  </p:childTnLst>
                                </p:cTn>
                              </p:par>
                              <p:par>
                                <p:cTn id="32" presetID="10" presetClass="entr" presetSubtype="0" fill="hold" grpId="0" nodeType="withEffect">
                                  <p:stCondLst>
                                    <p:cond delay="35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300"/>
                                        <p:tgtEl>
                                          <p:spTgt spid="37"/>
                                        </p:tgtEl>
                                      </p:cBhvr>
                                    </p:animEffect>
                                  </p:childTnLst>
                                </p:cTn>
                              </p:par>
                            </p:childTnLst>
                          </p:cTn>
                        </p:par>
                        <p:par>
                          <p:cTn id="35" fill="hold">
                            <p:stCondLst>
                              <p:cond delay="18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300"/>
                                        <p:tgtEl>
                                          <p:spTgt spid="33"/>
                                        </p:tgtEl>
                                      </p:cBhvr>
                                    </p:animEffect>
                                  </p:childTnLst>
                                </p:cTn>
                              </p:par>
                              <p:par>
                                <p:cTn id="39" presetID="10" presetClass="entr" presetSubtype="0" fill="hold" grpId="0" nodeType="withEffect">
                                  <p:stCondLst>
                                    <p:cond delay="15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300"/>
                                        <p:tgtEl>
                                          <p:spTgt spid="45"/>
                                        </p:tgtEl>
                                      </p:cBhvr>
                                    </p:animEffect>
                                  </p:childTnLst>
                                </p:cTn>
                              </p:par>
                              <p:par>
                                <p:cTn id="42" presetID="10" presetClass="entr" presetSubtype="0" fill="hold" grpId="0" nodeType="withEffect">
                                  <p:stCondLst>
                                    <p:cond delay="35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300"/>
                                        <p:tgtEl>
                                          <p:spTgt spid="38"/>
                                        </p:tgtEl>
                                      </p:cBhvr>
                                    </p:animEffect>
                                  </p:childTnLst>
                                </p:cTn>
                              </p:par>
                            </p:childTnLst>
                          </p:cTn>
                        </p:par>
                        <p:par>
                          <p:cTn id="45" fill="hold">
                            <p:stCondLst>
                              <p:cond delay="2450"/>
                            </p:stCondLst>
                            <p:childTnLst>
                              <p:par>
                                <p:cTn id="46" presetID="22" presetClass="entr" presetSubtype="2"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300"/>
                                        <p:tgtEl>
                                          <p:spTgt spid="34"/>
                                        </p:tgtEl>
                                      </p:cBhvr>
                                    </p:animEffect>
                                  </p:childTnLst>
                                </p:cTn>
                              </p:par>
                              <p:par>
                                <p:cTn id="49" presetID="10" presetClass="entr" presetSubtype="0" fill="hold" grpId="0" nodeType="withEffect">
                                  <p:stCondLst>
                                    <p:cond delay="15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300"/>
                                        <p:tgtEl>
                                          <p:spTgt spid="43"/>
                                        </p:tgtEl>
                                      </p:cBhvr>
                                    </p:animEffect>
                                  </p:childTnLst>
                                </p:cTn>
                              </p:par>
                              <p:par>
                                <p:cTn id="52" presetID="10" presetClass="entr" presetSubtype="0" fill="hold" grpId="0" nodeType="withEffect">
                                  <p:stCondLst>
                                    <p:cond delay="3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300"/>
                                        <p:tgtEl>
                                          <p:spTgt spid="39"/>
                                        </p:tgtEl>
                                      </p:cBhvr>
                                    </p:animEffect>
                                  </p:childTnLst>
                                </p:cTn>
                              </p:par>
                            </p:childTnLst>
                          </p:cTn>
                        </p:par>
                        <p:par>
                          <p:cTn id="55" fill="hold">
                            <p:stCondLst>
                              <p:cond delay="3100"/>
                            </p:stCondLst>
                            <p:childTnLst>
                              <p:par>
                                <p:cTn id="56" presetID="22" presetClass="entr" presetSubtype="8"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300"/>
                                        <p:tgtEl>
                                          <p:spTgt spid="35"/>
                                        </p:tgtEl>
                                      </p:cBhvr>
                                    </p:animEffect>
                                  </p:childTnLst>
                                </p:cTn>
                              </p:par>
                              <p:par>
                                <p:cTn id="59" presetID="10" presetClass="entr" presetSubtype="0" fill="hold" grpId="0" nodeType="withEffect">
                                  <p:stCondLst>
                                    <p:cond delay="15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300"/>
                                        <p:tgtEl>
                                          <p:spTgt spid="46"/>
                                        </p:tgtEl>
                                      </p:cBhvr>
                                    </p:animEffect>
                                  </p:childTnLst>
                                </p:cTn>
                              </p:par>
                              <p:par>
                                <p:cTn id="62" presetID="10" presetClass="entr" presetSubtype="0" fill="hold" grpId="0" nodeType="withEffect">
                                  <p:stCondLst>
                                    <p:cond delay="35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300"/>
                                        <p:tgtEl>
                                          <p:spTgt spid="40"/>
                                        </p:tgtEl>
                                      </p:cBhvr>
                                    </p:animEffect>
                                  </p:childTnLst>
                                </p:cTn>
                              </p:par>
                            </p:childTnLst>
                          </p:cTn>
                        </p:par>
                        <p:par>
                          <p:cTn id="65" fill="hold">
                            <p:stCondLst>
                              <p:cond delay="3750"/>
                            </p:stCondLst>
                            <p:childTnLst>
                              <p:par>
                                <p:cTn id="66" presetID="2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300"/>
                                        <p:tgtEl>
                                          <p:spTgt spid="36"/>
                                        </p:tgtEl>
                                      </p:cBhvr>
                                    </p:animEffect>
                                  </p:childTnLst>
                                </p:cTn>
                              </p:par>
                              <p:par>
                                <p:cTn id="69" presetID="10" presetClass="entr" presetSubtype="0" fill="hold" grpId="0" nodeType="withEffect">
                                  <p:stCondLst>
                                    <p:cond delay="15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300"/>
                                        <p:tgtEl>
                                          <p:spTgt spid="44"/>
                                        </p:tgtEl>
                                      </p:cBhvr>
                                    </p:animEffect>
                                  </p:childTnLst>
                                </p:cTn>
                              </p:par>
                              <p:par>
                                <p:cTn id="72" presetID="10" presetClass="entr" presetSubtype="0" fill="hold" grpId="0" nodeType="withEffect">
                                  <p:stCondLst>
                                    <p:cond delay="35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1) </a:t>
            </a:r>
            <a:r>
              <a:rPr lang="en-US" sz="2400" b="1" dirty="0">
                <a:solidFill>
                  <a:srgbClr val="FF0000"/>
                </a:solidFill>
                <a:cs typeface="Calibri" panose="020F0502020204030204" pitchFamily="34" charset="0"/>
              </a:rPr>
              <a:t>Resources of Credible Scenarios</a:t>
            </a:r>
          </a:p>
        </p:txBody>
      </p:sp>
      <p:grpSp>
        <p:nvGrpSpPr>
          <p:cNvPr id="51" name="Group 9">
            <a:extLst>
              <a:ext uri="{FF2B5EF4-FFF2-40B4-BE49-F238E27FC236}">
                <a16:creationId xmlns:a16="http://schemas.microsoft.com/office/drawing/2014/main" id="{1896EADB-AF15-5AF9-57FD-3F6F612C915F}"/>
              </a:ext>
            </a:extLst>
          </p:cNvPr>
          <p:cNvGrpSpPr/>
          <p:nvPr/>
        </p:nvGrpSpPr>
        <p:grpSpPr>
          <a:xfrm>
            <a:off x="1721259" y="3575651"/>
            <a:ext cx="2208720" cy="883487"/>
            <a:chOff x="3192463" y="2930526"/>
            <a:chExt cx="1825626" cy="730250"/>
          </a:xfrm>
        </p:grpSpPr>
        <p:sp>
          <p:nvSpPr>
            <p:cNvPr id="52" name="Freeform 10">
              <a:extLst>
                <a:ext uri="{FF2B5EF4-FFF2-40B4-BE49-F238E27FC236}">
                  <a16:creationId xmlns:a16="http://schemas.microsoft.com/office/drawing/2014/main" id="{E545CA2D-0361-652A-027E-F24E0A433430}"/>
                </a:ext>
              </a:extLst>
            </p:cNvPr>
            <p:cNvSpPr>
              <a:spLocks/>
            </p:cNvSpPr>
            <p:nvPr/>
          </p:nvSpPr>
          <p:spPr bwMode="auto">
            <a:xfrm>
              <a:off x="4781551" y="2930526"/>
              <a:ext cx="236538" cy="727075"/>
            </a:xfrm>
            <a:custGeom>
              <a:avLst/>
              <a:gdLst>
                <a:gd name="T0" fmla="*/ 143 w 149"/>
                <a:gd name="T1" fmla="*/ 0 h 458"/>
                <a:gd name="T2" fmla="*/ 149 w 149"/>
                <a:gd name="T3" fmla="*/ 87 h 458"/>
                <a:gd name="T4" fmla="*/ 8 w 149"/>
                <a:gd name="T5" fmla="*/ 458 h 458"/>
                <a:gd name="T6" fmla="*/ 0 w 149"/>
                <a:gd name="T7" fmla="*/ 356 h 458"/>
                <a:gd name="T8" fmla="*/ 143 w 149"/>
                <a:gd name="T9" fmla="*/ 0 h 458"/>
              </a:gdLst>
              <a:ahLst/>
              <a:cxnLst>
                <a:cxn ang="0">
                  <a:pos x="T0" y="T1"/>
                </a:cxn>
                <a:cxn ang="0">
                  <a:pos x="T2" y="T3"/>
                </a:cxn>
                <a:cxn ang="0">
                  <a:pos x="T4" y="T5"/>
                </a:cxn>
                <a:cxn ang="0">
                  <a:pos x="T6" y="T7"/>
                </a:cxn>
                <a:cxn ang="0">
                  <a:pos x="T8" y="T9"/>
                </a:cxn>
              </a:cxnLst>
              <a:rect l="0" t="0" r="r" b="b"/>
              <a:pathLst>
                <a:path w="149" h="458">
                  <a:moveTo>
                    <a:pt x="143" y="0"/>
                  </a:moveTo>
                  <a:lnTo>
                    <a:pt x="149" y="87"/>
                  </a:lnTo>
                  <a:lnTo>
                    <a:pt x="8" y="458"/>
                  </a:lnTo>
                  <a:lnTo>
                    <a:pt x="0" y="356"/>
                  </a:lnTo>
                  <a:lnTo>
                    <a:pt x="143" y="0"/>
                  </a:lnTo>
                  <a:close/>
                </a:path>
              </a:pathLst>
            </a:custGeom>
            <a:solidFill>
              <a:schemeClr val="accent2">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53" name="Freeform 11">
              <a:extLst>
                <a:ext uri="{FF2B5EF4-FFF2-40B4-BE49-F238E27FC236}">
                  <a16:creationId xmlns:a16="http://schemas.microsoft.com/office/drawing/2014/main" id="{0C400560-A546-2744-45A7-2F53178DA9B9}"/>
                </a:ext>
              </a:extLst>
            </p:cNvPr>
            <p:cNvSpPr>
              <a:spLocks/>
            </p:cNvSpPr>
            <p:nvPr/>
          </p:nvSpPr>
          <p:spPr bwMode="auto">
            <a:xfrm>
              <a:off x="3192463" y="3495676"/>
              <a:ext cx="1601788" cy="165100"/>
            </a:xfrm>
            <a:custGeom>
              <a:avLst/>
              <a:gdLst>
                <a:gd name="T0" fmla="*/ 1001 w 1009"/>
                <a:gd name="T1" fmla="*/ 0 h 104"/>
                <a:gd name="T2" fmla="*/ 1009 w 1009"/>
                <a:gd name="T3" fmla="*/ 102 h 104"/>
                <a:gd name="T4" fmla="*/ 20 w 1009"/>
                <a:gd name="T5" fmla="*/ 104 h 104"/>
                <a:gd name="T6" fmla="*/ 0 w 1009"/>
                <a:gd name="T7" fmla="*/ 0 h 104"/>
                <a:gd name="T8" fmla="*/ 1001 w 1009"/>
                <a:gd name="T9" fmla="*/ 0 h 104"/>
              </a:gdLst>
              <a:ahLst/>
              <a:cxnLst>
                <a:cxn ang="0">
                  <a:pos x="T0" y="T1"/>
                </a:cxn>
                <a:cxn ang="0">
                  <a:pos x="T2" y="T3"/>
                </a:cxn>
                <a:cxn ang="0">
                  <a:pos x="T4" y="T5"/>
                </a:cxn>
                <a:cxn ang="0">
                  <a:pos x="T6" y="T7"/>
                </a:cxn>
                <a:cxn ang="0">
                  <a:pos x="T8" y="T9"/>
                </a:cxn>
              </a:cxnLst>
              <a:rect l="0" t="0" r="r" b="b"/>
              <a:pathLst>
                <a:path w="1009" h="104">
                  <a:moveTo>
                    <a:pt x="1001" y="0"/>
                  </a:moveTo>
                  <a:lnTo>
                    <a:pt x="1009" y="102"/>
                  </a:lnTo>
                  <a:lnTo>
                    <a:pt x="20" y="104"/>
                  </a:lnTo>
                  <a:lnTo>
                    <a:pt x="0" y="0"/>
                  </a:lnTo>
                  <a:lnTo>
                    <a:pt x="1001" y="0"/>
                  </a:lnTo>
                  <a:close/>
                </a:path>
              </a:pathLst>
            </a:custGeom>
            <a:solidFill>
              <a:schemeClr val="accent2">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54" name="Freeform 12">
              <a:extLst>
                <a:ext uri="{FF2B5EF4-FFF2-40B4-BE49-F238E27FC236}">
                  <a16:creationId xmlns:a16="http://schemas.microsoft.com/office/drawing/2014/main" id="{3B0D3D8D-694D-B696-023D-08C62BF1F0AB}"/>
                </a:ext>
              </a:extLst>
            </p:cNvPr>
            <p:cNvSpPr>
              <a:spLocks/>
            </p:cNvSpPr>
            <p:nvPr/>
          </p:nvSpPr>
          <p:spPr bwMode="auto">
            <a:xfrm>
              <a:off x="3192463" y="2930526"/>
              <a:ext cx="1816100" cy="565150"/>
            </a:xfrm>
            <a:custGeom>
              <a:avLst/>
              <a:gdLst>
                <a:gd name="T0" fmla="*/ 1144 w 1144"/>
                <a:gd name="T1" fmla="*/ 0 h 356"/>
                <a:gd name="T2" fmla="*/ 1001 w 1144"/>
                <a:gd name="T3" fmla="*/ 356 h 356"/>
                <a:gd name="T4" fmla="*/ 0 w 1144"/>
                <a:gd name="T5" fmla="*/ 356 h 356"/>
                <a:gd name="T6" fmla="*/ 323 w 1144"/>
                <a:gd name="T7" fmla="*/ 0 h 356"/>
                <a:gd name="T8" fmla="*/ 1144 w 1144"/>
                <a:gd name="T9" fmla="*/ 0 h 356"/>
              </a:gdLst>
              <a:ahLst/>
              <a:cxnLst>
                <a:cxn ang="0">
                  <a:pos x="T0" y="T1"/>
                </a:cxn>
                <a:cxn ang="0">
                  <a:pos x="T2" y="T3"/>
                </a:cxn>
                <a:cxn ang="0">
                  <a:pos x="T4" y="T5"/>
                </a:cxn>
                <a:cxn ang="0">
                  <a:pos x="T6" y="T7"/>
                </a:cxn>
                <a:cxn ang="0">
                  <a:pos x="T8" y="T9"/>
                </a:cxn>
              </a:cxnLst>
              <a:rect l="0" t="0" r="r" b="b"/>
              <a:pathLst>
                <a:path w="1144" h="356">
                  <a:moveTo>
                    <a:pt x="1144" y="0"/>
                  </a:moveTo>
                  <a:lnTo>
                    <a:pt x="1001" y="356"/>
                  </a:lnTo>
                  <a:lnTo>
                    <a:pt x="0" y="356"/>
                  </a:lnTo>
                  <a:lnTo>
                    <a:pt x="323" y="0"/>
                  </a:lnTo>
                  <a:lnTo>
                    <a:pt x="1144" y="0"/>
                  </a:lnTo>
                  <a:close/>
                </a:path>
              </a:pathLst>
            </a:custGeom>
            <a:solidFill>
              <a:schemeClr val="accent2"/>
            </a:solidFill>
            <a:ln>
              <a:noFill/>
            </a:ln>
          </p:spPr>
          <p:txBody>
            <a:bodyPr vert="horz" wrap="square" lIns="91428" tIns="45714" rIns="91428" bIns="45714" numCol="1" anchor="t" anchorCtr="0" compatLnSpc="1">
              <a:prstTxWarp prst="textNoShape">
                <a:avLst/>
              </a:prstTxWarp>
            </a:bodyPr>
            <a:lstStyle/>
            <a:p>
              <a:endParaRPr lang="en-US" dirty="0"/>
            </a:p>
          </p:txBody>
        </p:sp>
      </p:grpSp>
      <p:grpSp>
        <p:nvGrpSpPr>
          <p:cNvPr id="55" name="Group 13">
            <a:extLst>
              <a:ext uri="{FF2B5EF4-FFF2-40B4-BE49-F238E27FC236}">
                <a16:creationId xmlns:a16="http://schemas.microsoft.com/office/drawing/2014/main" id="{01FEADEC-F800-A605-AB24-94B8265447EE}"/>
              </a:ext>
            </a:extLst>
          </p:cNvPr>
          <p:cNvGrpSpPr/>
          <p:nvPr/>
        </p:nvGrpSpPr>
        <p:grpSpPr>
          <a:xfrm>
            <a:off x="8779305" y="3554745"/>
            <a:ext cx="2412306" cy="762489"/>
            <a:chOff x="8815388" y="2763838"/>
            <a:chExt cx="1993901" cy="630238"/>
          </a:xfrm>
        </p:grpSpPr>
        <p:sp>
          <p:nvSpPr>
            <p:cNvPr id="56" name="Freeform 14">
              <a:extLst>
                <a:ext uri="{FF2B5EF4-FFF2-40B4-BE49-F238E27FC236}">
                  <a16:creationId xmlns:a16="http://schemas.microsoft.com/office/drawing/2014/main" id="{F95F7DC2-393D-10D2-D0E7-FA192921A454}"/>
                </a:ext>
              </a:extLst>
            </p:cNvPr>
            <p:cNvSpPr>
              <a:spLocks/>
            </p:cNvSpPr>
            <p:nvPr/>
          </p:nvSpPr>
          <p:spPr bwMode="auto">
            <a:xfrm>
              <a:off x="9359901" y="3243263"/>
              <a:ext cx="1449388" cy="150813"/>
            </a:xfrm>
            <a:custGeom>
              <a:avLst/>
              <a:gdLst>
                <a:gd name="T0" fmla="*/ 913 w 913"/>
                <a:gd name="T1" fmla="*/ 0 h 95"/>
                <a:gd name="T2" fmla="*/ 883 w 913"/>
                <a:gd name="T3" fmla="*/ 95 h 95"/>
                <a:gd name="T4" fmla="*/ 0 w 913"/>
                <a:gd name="T5" fmla="*/ 95 h 95"/>
                <a:gd name="T6" fmla="*/ 23 w 913"/>
                <a:gd name="T7" fmla="*/ 0 h 95"/>
                <a:gd name="T8" fmla="*/ 913 w 913"/>
                <a:gd name="T9" fmla="*/ 0 h 95"/>
              </a:gdLst>
              <a:ahLst/>
              <a:cxnLst>
                <a:cxn ang="0">
                  <a:pos x="T0" y="T1"/>
                </a:cxn>
                <a:cxn ang="0">
                  <a:pos x="T2" y="T3"/>
                </a:cxn>
                <a:cxn ang="0">
                  <a:pos x="T4" y="T5"/>
                </a:cxn>
                <a:cxn ang="0">
                  <a:pos x="T6" y="T7"/>
                </a:cxn>
                <a:cxn ang="0">
                  <a:pos x="T8" y="T9"/>
                </a:cxn>
              </a:cxnLst>
              <a:rect l="0" t="0" r="r" b="b"/>
              <a:pathLst>
                <a:path w="913" h="95">
                  <a:moveTo>
                    <a:pt x="913" y="0"/>
                  </a:moveTo>
                  <a:lnTo>
                    <a:pt x="883" y="95"/>
                  </a:lnTo>
                  <a:lnTo>
                    <a:pt x="0" y="95"/>
                  </a:lnTo>
                  <a:lnTo>
                    <a:pt x="23" y="0"/>
                  </a:lnTo>
                  <a:lnTo>
                    <a:pt x="913" y="0"/>
                  </a:lnTo>
                  <a:close/>
                </a:path>
              </a:pathLst>
            </a:custGeom>
            <a:solidFill>
              <a:schemeClr val="accent5">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57" name="Freeform 15">
              <a:extLst>
                <a:ext uri="{FF2B5EF4-FFF2-40B4-BE49-F238E27FC236}">
                  <a16:creationId xmlns:a16="http://schemas.microsoft.com/office/drawing/2014/main" id="{CE14041F-7E3F-6D8D-10CD-8506ED363207}"/>
                </a:ext>
              </a:extLst>
            </p:cNvPr>
            <p:cNvSpPr>
              <a:spLocks/>
            </p:cNvSpPr>
            <p:nvPr/>
          </p:nvSpPr>
          <p:spPr bwMode="auto">
            <a:xfrm>
              <a:off x="8815388" y="2763838"/>
              <a:ext cx="581025" cy="630238"/>
            </a:xfrm>
            <a:custGeom>
              <a:avLst/>
              <a:gdLst>
                <a:gd name="T0" fmla="*/ 366 w 366"/>
                <a:gd name="T1" fmla="*/ 302 h 397"/>
                <a:gd name="T2" fmla="*/ 343 w 366"/>
                <a:gd name="T3" fmla="*/ 397 h 397"/>
                <a:gd name="T4" fmla="*/ 0 w 366"/>
                <a:gd name="T5" fmla="*/ 83 h 397"/>
                <a:gd name="T6" fmla="*/ 16 w 366"/>
                <a:gd name="T7" fmla="*/ 0 h 397"/>
                <a:gd name="T8" fmla="*/ 366 w 366"/>
                <a:gd name="T9" fmla="*/ 302 h 397"/>
              </a:gdLst>
              <a:ahLst/>
              <a:cxnLst>
                <a:cxn ang="0">
                  <a:pos x="T0" y="T1"/>
                </a:cxn>
                <a:cxn ang="0">
                  <a:pos x="T2" y="T3"/>
                </a:cxn>
                <a:cxn ang="0">
                  <a:pos x="T4" y="T5"/>
                </a:cxn>
                <a:cxn ang="0">
                  <a:pos x="T6" y="T7"/>
                </a:cxn>
                <a:cxn ang="0">
                  <a:pos x="T8" y="T9"/>
                </a:cxn>
              </a:cxnLst>
              <a:rect l="0" t="0" r="r" b="b"/>
              <a:pathLst>
                <a:path w="366" h="397">
                  <a:moveTo>
                    <a:pt x="366" y="302"/>
                  </a:moveTo>
                  <a:lnTo>
                    <a:pt x="343" y="397"/>
                  </a:lnTo>
                  <a:lnTo>
                    <a:pt x="0" y="83"/>
                  </a:lnTo>
                  <a:lnTo>
                    <a:pt x="16" y="0"/>
                  </a:lnTo>
                  <a:lnTo>
                    <a:pt x="366" y="302"/>
                  </a:lnTo>
                  <a:close/>
                </a:path>
              </a:pathLst>
            </a:custGeom>
            <a:solidFill>
              <a:schemeClr val="accent5">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BD54961C-AC10-F922-4BC4-C4F4D052C704}"/>
                </a:ext>
              </a:extLst>
            </p:cNvPr>
            <p:cNvSpPr>
              <a:spLocks/>
            </p:cNvSpPr>
            <p:nvPr/>
          </p:nvSpPr>
          <p:spPr bwMode="auto">
            <a:xfrm>
              <a:off x="8840788" y="2763838"/>
              <a:ext cx="1968500" cy="479425"/>
            </a:xfrm>
            <a:custGeom>
              <a:avLst/>
              <a:gdLst>
                <a:gd name="T0" fmla="*/ 744 w 1240"/>
                <a:gd name="T1" fmla="*/ 2 h 302"/>
                <a:gd name="T2" fmla="*/ 1240 w 1240"/>
                <a:gd name="T3" fmla="*/ 302 h 302"/>
                <a:gd name="T4" fmla="*/ 350 w 1240"/>
                <a:gd name="T5" fmla="*/ 302 h 302"/>
                <a:gd name="T6" fmla="*/ 0 w 1240"/>
                <a:gd name="T7" fmla="*/ 0 h 302"/>
                <a:gd name="T8" fmla="*/ 744 w 1240"/>
                <a:gd name="T9" fmla="*/ 2 h 302"/>
              </a:gdLst>
              <a:ahLst/>
              <a:cxnLst>
                <a:cxn ang="0">
                  <a:pos x="T0" y="T1"/>
                </a:cxn>
                <a:cxn ang="0">
                  <a:pos x="T2" y="T3"/>
                </a:cxn>
                <a:cxn ang="0">
                  <a:pos x="T4" y="T5"/>
                </a:cxn>
                <a:cxn ang="0">
                  <a:pos x="T6" y="T7"/>
                </a:cxn>
                <a:cxn ang="0">
                  <a:pos x="T8" y="T9"/>
                </a:cxn>
              </a:cxnLst>
              <a:rect l="0" t="0" r="r" b="b"/>
              <a:pathLst>
                <a:path w="1240" h="302">
                  <a:moveTo>
                    <a:pt x="744" y="2"/>
                  </a:moveTo>
                  <a:lnTo>
                    <a:pt x="1240" y="302"/>
                  </a:lnTo>
                  <a:lnTo>
                    <a:pt x="350" y="302"/>
                  </a:lnTo>
                  <a:lnTo>
                    <a:pt x="0" y="0"/>
                  </a:lnTo>
                  <a:lnTo>
                    <a:pt x="744" y="2"/>
                  </a:lnTo>
                  <a:close/>
                </a:path>
              </a:pathLst>
            </a:custGeom>
            <a:solidFill>
              <a:schemeClr val="accent5"/>
            </a:solidFill>
            <a:ln>
              <a:noFill/>
            </a:ln>
          </p:spPr>
          <p:txBody>
            <a:bodyPr vert="horz" wrap="square" lIns="91428" tIns="45714" rIns="91428" bIns="45714" numCol="1" anchor="t" anchorCtr="0" compatLnSpc="1">
              <a:prstTxWarp prst="textNoShape">
                <a:avLst/>
              </a:prstTxWarp>
            </a:bodyPr>
            <a:lstStyle/>
            <a:p>
              <a:endParaRPr lang="en-US" dirty="0"/>
            </a:p>
          </p:txBody>
        </p:sp>
      </p:grpSp>
      <p:grpSp>
        <p:nvGrpSpPr>
          <p:cNvPr id="59" name="Group 17">
            <a:extLst>
              <a:ext uri="{FF2B5EF4-FFF2-40B4-BE49-F238E27FC236}">
                <a16:creationId xmlns:a16="http://schemas.microsoft.com/office/drawing/2014/main" id="{D30FAA1B-908A-BF64-1886-A786E7DF16DE}"/>
              </a:ext>
            </a:extLst>
          </p:cNvPr>
          <p:cNvGrpSpPr/>
          <p:nvPr/>
        </p:nvGrpSpPr>
        <p:grpSpPr>
          <a:xfrm>
            <a:off x="6906696" y="3983545"/>
            <a:ext cx="2216401" cy="871963"/>
            <a:chOff x="7267576" y="2933701"/>
            <a:chExt cx="1831975" cy="720725"/>
          </a:xfrm>
        </p:grpSpPr>
        <p:sp>
          <p:nvSpPr>
            <p:cNvPr id="60" name="Freeform 18">
              <a:extLst>
                <a:ext uri="{FF2B5EF4-FFF2-40B4-BE49-F238E27FC236}">
                  <a16:creationId xmlns:a16="http://schemas.microsoft.com/office/drawing/2014/main" id="{16869B95-8457-AE4B-1290-B165EB81262B}"/>
                </a:ext>
              </a:extLst>
            </p:cNvPr>
            <p:cNvSpPr>
              <a:spLocks/>
            </p:cNvSpPr>
            <p:nvPr/>
          </p:nvSpPr>
          <p:spPr bwMode="auto">
            <a:xfrm>
              <a:off x="7529513" y="3492501"/>
              <a:ext cx="1570038" cy="161925"/>
            </a:xfrm>
            <a:custGeom>
              <a:avLst/>
              <a:gdLst>
                <a:gd name="T0" fmla="*/ 989 w 989"/>
                <a:gd name="T1" fmla="*/ 0 h 102"/>
                <a:gd name="T2" fmla="*/ 966 w 989"/>
                <a:gd name="T3" fmla="*/ 102 h 102"/>
                <a:gd name="T4" fmla="*/ 0 w 989"/>
                <a:gd name="T5" fmla="*/ 102 h 102"/>
                <a:gd name="T6" fmla="*/ 10 w 989"/>
                <a:gd name="T7" fmla="*/ 0 h 102"/>
                <a:gd name="T8" fmla="*/ 989 w 989"/>
                <a:gd name="T9" fmla="*/ 0 h 102"/>
              </a:gdLst>
              <a:ahLst/>
              <a:cxnLst>
                <a:cxn ang="0">
                  <a:pos x="T0" y="T1"/>
                </a:cxn>
                <a:cxn ang="0">
                  <a:pos x="T2" y="T3"/>
                </a:cxn>
                <a:cxn ang="0">
                  <a:pos x="T4" y="T5"/>
                </a:cxn>
                <a:cxn ang="0">
                  <a:pos x="T6" y="T7"/>
                </a:cxn>
                <a:cxn ang="0">
                  <a:pos x="T8" y="T9"/>
                </a:cxn>
              </a:cxnLst>
              <a:rect l="0" t="0" r="r" b="b"/>
              <a:pathLst>
                <a:path w="989" h="102">
                  <a:moveTo>
                    <a:pt x="989" y="0"/>
                  </a:moveTo>
                  <a:lnTo>
                    <a:pt x="966" y="102"/>
                  </a:lnTo>
                  <a:lnTo>
                    <a:pt x="0" y="102"/>
                  </a:lnTo>
                  <a:lnTo>
                    <a:pt x="10" y="0"/>
                  </a:lnTo>
                  <a:lnTo>
                    <a:pt x="989" y="0"/>
                  </a:lnTo>
                  <a:close/>
                </a:path>
              </a:pathLst>
            </a:custGeom>
            <a:solidFill>
              <a:schemeClr val="accent4">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61" name="Freeform 19">
              <a:extLst>
                <a:ext uri="{FF2B5EF4-FFF2-40B4-BE49-F238E27FC236}">
                  <a16:creationId xmlns:a16="http://schemas.microsoft.com/office/drawing/2014/main" id="{56E127DF-07BC-5F5E-9242-C488A4E5B292}"/>
                </a:ext>
              </a:extLst>
            </p:cNvPr>
            <p:cNvSpPr>
              <a:spLocks/>
            </p:cNvSpPr>
            <p:nvPr/>
          </p:nvSpPr>
          <p:spPr bwMode="auto">
            <a:xfrm>
              <a:off x="7267576" y="2933701"/>
              <a:ext cx="277813" cy="720725"/>
            </a:xfrm>
            <a:custGeom>
              <a:avLst/>
              <a:gdLst>
                <a:gd name="T0" fmla="*/ 175 w 175"/>
                <a:gd name="T1" fmla="*/ 352 h 454"/>
                <a:gd name="T2" fmla="*/ 165 w 175"/>
                <a:gd name="T3" fmla="*/ 454 h 454"/>
                <a:gd name="T4" fmla="*/ 0 w 175"/>
                <a:gd name="T5" fmla="*/ 87 h 454"/>
                <a:gd name="T6" fmla="*/ 6 w 175"/>
                <a:gd name="T7" fmla="*/ 0 h 454"/>
                <a:gd name="T8" fmla="*/ 175 w 175"/>
                <a:gd name="T9" fmla="*/ 352 h 454"/>
              </a:gdLst>
              <a:ahLst/>
              <a:cxnLst>
                <a:cxn ang="0">
                  <a:pos x="T0" y="T1"/>
                </a:cxn>
                <a:cxn ang="0">
                  <a:pos x="T2" y="T3"/>
                </a:cxn>
                <a:cxn ang="0">
                  <a:pos x="T4" y="T5"/>
                </a:cxn>
                <a:cxn ang="0">
                  <a:pos x="T6" y="T7"/>
                </a:cxn>
                <a:cxn ang="0">
                  <a:pos x="T8" y="T9"/>
                </a:cxn>
              </a:cxnLst>
              <a:rect l="0" t="0" r="r" b="b"/>
              <a:pathLst>
                <a:path w="175" h="454">
                  <a:moveTo>
                    <a:pt x="175" y="352"/>
                  </a:moveTo>
                  <a:lnTo>
                    <a:pt x="165" y="454"/>
                  </a:lnTo>
                  <a:lnTo>
                    <a:pt x="0" y="87"/>
                  </a:lnTo>
                  <a:lnTo>
                    <a:pt x="6" y="0"/>
                  </a:lnTo>
                  <a:lnTo>
                    <a:pt x="175" y="352"/>
                  </a:lnTo>
                  <a:close/>
                </a:path>
              </a:pathLst>
            </a:custGeom>
            <a:solidFill>
              <a:schemeClr val="accent4">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62" name="Freeform 20">
              <a:extLst>
                <a:ext uri="{FF2B5EF4-FFF2-40B4-BE49-F238E27FC236}">
                  <a16:creationId xmlns:a16="http://schemas.microsoft.com/office/drawing/2014/main" id="{97F987A8-7B3D-B6BD-77EE-C5AEB3536FBF}"/>
                </a:ext>
              </a:extLst>
            </p:cNvPr>
            <p:cNvSpPr>
              <a:spLocks/>
            </p:cNvSpPr>
            <p:nvPr/>
          </p:nvSpPr>
          <p:spPr bwMode="auto">
            <a:xfrm>
              <a:off x="7277101" y="2933701"/>
              <a:ext cx="1822450" cy="558800"/>
            </a:xfrm>
            <a:custGeom>
              <a:avLst/>
              <a:gdLst>
                <a:gd name="T0" fmla="*/ 804 w 1148"/>
                <a:gd name="T1" fmla="*/ 0 h 352"/>
                <a:gd name="T2" fmla="*/ 1148 w 1148"/>
                <a:gd name="T3" fmla="*/ 352 h 352"/>
                <a:gd name="T4" fmla="*/ 169 w 1148"/>
                <a:gd name="T5" fmla="*/ 352 h 352"/>
                <a:gd name="T6" fmla="*/ 0 w 1148"/>
                <a:gd name="T7" fmla="*/ 0 h 352"/>
                <a:gd name="T8" fmla="*/ 804 w 1148"/>
                <a:gd name="T9" fmla="*/ 0 h 352"/>
              </a:gdLst>
              <a:ahLst/>
              <a:cxnLst>
                <a:cxn ang="0">
                  <a:pos x="T0" y="T1"/>
                </a:cxn>
                <a:cxn ang="0">
                  <a:pos x="T2" y="T3"/>
                </a:cxn>
                <a:cxn ang="0">
                  <a:pos x="T4" y="T5"/>
                </a:cxn>
                <a:cxn ang="0">
                  <a:pos x="T6" y="T7"/>
                </a:cxn>
                <a:cxn ang="0">
                  <a:pos x="T8" y="T9"/>
                </a:cxn>
              </a:cxnLst>
              <a:rect l="0" t="0" r="r" b="b"/>
              <a:pathLst>
                <a:path w="1148" h="352">
                  <a:moveTo>
                    <a:pt x="804" y="0"/>
                  </a:moveTo>
                  <a:lnTo>
                    <a:pt x="1148" y="352"/>
                  </a:lnTo>
                  <a:lnTo>
                    <a:pt x="169" y="352"/>
                  </a:lnTo>
                  <a:lnTo>
                    <a:pt x="0" y="0"/>
                  </a:lnTo>
                  <a:lnTo>
                    <a:pt x="804" y="0"/>
                  </a:lnTo>
                  <a:close/>
                </a:path>
              </a:pathLst>
            </a:custGeom>
            <a:solidFill>
              <a:schemeClr val="accent4"/>
            </a:solidFill>
            <a:ln>
              <a:noFill/>
            </a:ln>
          </p:spPr>
          <p:txBody>
            <a:bodyPr vert="horz" wrap="square" lIns="91428" tIns="45714" rIns="91428" bIns="45714" numCol="1" anchor="t" anchorCtr="0" compatLnSpc="1">
              <a:prstTxWarp prst="textNoShape">
                <a:avLst/>
              </a:prstTxWarp>
            </a:bodyPr>
            <a:lstStyle/>
            <a:p>
              <a:endParaRPr lang="en-US" dirty="0"/>
            </a:p>
          </p:txBody>
        </p:sp>
      </p:grpSp>
      <p:grpSp>
        <p:nvGrpSpPr>
          <p:cNvPr id="63" name="Group 21">
            <a:extLst>
              <a:ext uri="{FF2B5EF4-FFF2-40B4-BE49-F238E27FC236}">
                <a16:creationId xmlns:a16="http://schemas.microsoft.com/office/drawing/2014/main" id="{96D37E26-8E12-58B0-4A61-5DABB9FA4D79}"/>
              </a:ext>
            </a:extLst>
          </p:cNvPr>
          <p:cNvGrpSpPr/>
          <p:nvPr/>
        </p:nvGrpSpPr>
        <p:grpSpPr>
          <a:xfrm>
            <a:off x="4249706" y="4098283"/>
            <a:ext cx="2158783" cy="1073630"/>
            <a:chOff x="5291138" y="3213101"/>
            <a:chExt cx="1784350" cy="887413"/>
          </a:xfrm>
        </p:grpSpPr>
        <p:sp>
          <p:nvSpPr>
            <p:cNvPr id="64" name="Freeform 22">
              <a:extLst>
                <a:ext uri="{FF2B5EF4-FFF2-40B4-BE49-F238E27FC236}">
                  <a16:creationId xmlns:a16="http://schemas.microsoft.com/office/drawing/2014/main" id="{C7BE0AD9-27BB-32A1-0A6E-3ADDC170E675}"/>
                </a:ext>
              </a:extLst>
            </p:cNvPr>
            <p:cNvSpPr>
              <a:spLocks/>
            </p:cNvSpPr>
            <p:nvPr/>
          </p:nvSpPr>
          <p:spPr bwMode="auto">
            <a:xfrm>
              <a:off x="5291138" y="3917951"/>
              <a:ext cx="1784350" cy="182563"/>
            </a:xfrm>
            <a:custGeom>
              <a:avLst/>
              <a:gdLst>
                <a:gd name="T0" fmla="*/ 1124 w 1124"/>
                <a:gd name="T1" fmla="*/ 0 h 115"/>
                <a:gd name="T2" fmla="*/ 1114 w 1124"/>
                <a:gd name="T3" fmla="*/ 113 h 115"/>
                <a:gd name="T4" fmla="*/ 6 w 1124"/>
                <a:gd name="T5" fmla="*/ 115 h 115"/>
                <a:gd name="T6" fmla="*/ 0 w 1124"/>
                <a:gd name="T7" fmla="*/ 2 h 115"/>
                <a:gd name="T8" fmla="*/ 1124 w 1124"/>
                <a:gd name="T9" fmla="*/ 0 h 115"/>
              </a:gdLst>
              <a:ahLst/>
              <a:cxnLst>
                <a:cxn ang="0">
                  <a:pos x="T0" y="T1"/>
                </a:cxn>
                <a:cxn ang="0">
                  <a:pos x="T2" y="T3"/>
                </a:cxn>
                <a:cxn ang="0">
                  <a:pos x="T4" y="T5"/>
                </a:cxn>
                <a:cxn ang="0">
                  <a:pos x="T6" y="T7"/>
                </a:cxn>
                <a:cxn ang="0">
                  <a:pos x="T8" y="T9"/>
                </a:cxn>
              </a:cxnLst>
              <a:rect l="0" t="0" r="r" b="b"/>
              <a:pathLst>
                <a:path w="1124" h="115">
                  <a:moveTo>
                    <a:pt x="1124" y="0"/>
                  </a:moveTo>
                  <a:lnTo>
                    <a:pt x="1114" y="113"/>
                  </a:lnTo>
                  <a:lnTo>
                    <a:pt x="6" y="115"/>
                  </a:lnTo>
                  <a:lnTo>
                    <a:pt x="0" y="2"/>
                  </a:lnTo>
                  <a:lnTo>
                    <a:pt x="1124" y="0"/>
                  </a:lnTo>
                  <a:close/>
                </a:path>
              </a:pathLst>
            </a:custGeom>
            <a:solidFill>
              <a:schemeClr val="accent3">
                <a:lumMod val="75000"/>
              </a:schemeClr>
            </a:solidFill>
            <a:ln>
              <a:noFill/>
            </a:ln>
          </p:spPr>
          <p:txBody>
            <a:bodyPr vert="horz" wrap="square" lIns="91428" tIns="45714" rIns="91428" bIns="45714" numCol="1" anchor="t" anchorCtr="0" compatLnSpc="1">
              <a:prstTxWarp prst="textNoShape">
                <a:avLst/>
              </a:prstTxWarp>
            </a:bodyPr>
            <a:lstStyle/>
            <a:p>
              <a:endParaRPr lang="en-US" dirty="0"/>
            </a:p>
          </p:txBody>
        </p:sp>
        <p:sp>
          <p:nvSpPr>
            <p:cNvPr id="65" name="Freeform 23">
              <a:extLst>
                <a:ext uri="{FF2B5EF4-FFF2-40B4-BE49-F238E27FC236}">
                  <a16:creationId xmlns:a16="http://schemas.microsoft.com/office/drawing/2014/main" id="{AB5707C5-FE58-4523-1DD8-01E22DEC8EC2}"/>
                </a:ext>
              </a:extLst>
            </p:cNvPr>
            <p:cNvSpPr>
              <a:spLocks/>
            </p:cNvSpPr>
            <p:nvPr/>
          </p:nvSpPr>
          <p:spPr bwMode="auto">
            <a:xfrm>
              <a:off x="5291138" y="3213101"/>
              <a:ext cx="1784350" cy="708025"/>
            </a:xfrm>
            <a:custGeom>
              <a:avLst/>
              <a:gdLst>
                <a:gd name="T0" fmla="*/ 995 w 1124"/>
                <a:gd name="T1" fmla="*/ 0 h 446"/>
                <a:gd name="T2" fmla="*/ 1124 w 1124"/>
                <a:gd name="T3" fmla="*/ 444 h 446"/>
                <a:gd name="T4" fmla="*/ 0 w 1124"/>
                <a:gd name="T5" fmla="*/ 446 h 446"/>
                <a:gd name="T6" fmla="*/ 95 w 1124"/>
                <a:gd name="T7" fmla="*/ 0 h 446"/>
                <a:gd name="T8" fmla="*/ 995 w 1124"/>
                <a:gd name="T9" fmla="*/ 0 h 446"/>
              </a:gdLst>
              <a:ahLst/>
              <a:cxnLst>
                <a:cxn ang="0">
                  <a:pos x="T0" y="T1"/>
                </a:cxn>
                <a:cxn ang="0">
                  <a:pos x="T2" y="T3"/>
                </a:cxn>
                <a:cxn ang="0">
                  <a:pos x="T4" y="T5"/>
                </a:cxn>
                <a:cxn ang="0">
                  <a:pos x="T6" y="T7"/>
                </a:cxn>
                <a:cxn ang="0">
                  <a:pos x="T8" y="T9"/>
                </a:cxn>
              </a:cxnLst>
              <a:rect l="0" t="0" r="r" b="b"/>
              <a:pathLst>
                <a:path w="1124" h="446">
                  <a:moveTo>
                    <a:pt x="995" y="0"/>
                  </a:moveTo>
                  <a:lnTo>
                    <a:pt x="1124" y="444"/>
                  </a:lnTo>
                  <a:lnTo>
                    <a:pt x="0" y="446"/>
                  </a:lnTo>
                  <a:lnTo>
                    <a:pt x="95" y="0"/>
                  </a:lnTo>
                  <a:lnTo>
                    <a:pt x="995" y="0"/>
                  </a:lnTo>
                  <a:close/>
                </a:path>
              </a:pathLst>
            </a:custGeom>
            <a:solidFill>
              <a:schemeClr val="accent3"/>
            </a:solidFill>
            <a:ln>
              <a:noFill/>
            </a:ln>
          </p:spPr>
          <p:txBody>
            <a:bodyPr vert="horz" wrap="square" lIns="91428" tIns="45714" rIns="91428" bIns="45714" numCol="1" anchor="t" anchorCtr="0" compatLnSpc="1">
              <a:prstTxWarp prst="textNoShape">
                <a:avLst/>
              </a:prstTxWarp>
            </a:bodyPr>
            <a:lstStyle/>
            <a:p>
              <a:endParaRPr lang="en-US" dirty="0"/>
            </a:p>
          </p:txBody>
        </p:sp>
      </p:grpSp>
      <p:cxnSp>
        <p:nvCxnSpPr>
          <p:cNvPr id="67" name="Straight Arrow Connector 25">
            <a:extLst>
              <a:ext uri="{FF2B5EF4-FFF2-40B4-BE49-F238E27FC236}">
                <a16:creationId xmlns:a16="http://schemas.microsoft.com/office/drawing/2014/main" id="{88FEDCFD-F4F5-8190-3AE6-10A79736C0C5}"/>
              </a:ext>
            </a:extLst>
          </p:cNvPr>
          <p:cNvCxnSpPr/>
          <p:nvPr/>
        </p:nvCxnSpPr>
        <p:spPr>
          <a:xfrm>
            <a:off x="2827207" y="2819837"/>
            <a:ext cx="0" cy="1085249"/>
          </a:xfrm>
          <a:prstGeom prst="straightConnector1">
            <a:avLst/>
          </a:prstGeom>
          <a:ln>
            <a:solidFill>
              <a:schemeClr val="tx1"/>
            </a:solidFill>
            <a:tailEnd type="oval" w="lg" len="sm"/>
          </a:ln>
        </p:spPr>
        <p:style>
          <a:lnRef idx="1">
            <a:schemeClr val="accent1"/>
          </a:lnRef>
          <a:fillRef idx="0">
            <a:schemeClr val="accent1"/>
          </a:fillRef>
          <a:effectRef idx="0">
            <a:schemeClr val="accent1"/>
          </a:effectRef>
          <a:fontRef idx="minor">
            <a:schemeClr val="tx1"/>
          </a:fontRef>
        </p:style>
      </p:cxnSp>
      <p:cxnSp>
        <p:nvCxnSpPr>
          <p:cNvPr id="68" name="Straight Arrow Connector 26">
            <a:extLst>
              <a:ext uri="{FF2B5EF4-FFF2-40B4-BE49-F238E27FC236}">
                <a16:creationId xmlns:a16="http://schemas.microsoft.com/office/drawing/2014/main" id="{1059956E-1526-A431-4BD7-D8B2CF609EA8}"/>
              </a:ext>
            </a:extLst>
          </p:cNvPr>
          <p:cNvCxnSpPr/>
          <p:nvPr/>
        </p:nvCxnSpPr>
        <p:spPr>
          <a:xfrm>
            <a:off x="7891898" y="3000598"/>
            <a:ext cx="0" cy="1085249"/>
          </a:xfrm>
          <a:prstGeom prst="straightConnector1">
            <a:avLst/>
          </a:prstGeom>
          <a:ln>
            <a:solidFill>
              <a:schemeClr val="tx1"/>
            </a:solidFill>
            <a:tailEnd type="oval" w="lg" len="sm"/>
          </a:ln>
        </p:spPr>
        <p:style>
          <a:lnRef idx="1">
            <a:schemeClr val="accent1"/>
          </a:lnRef>
          <a:fillRef idx="0">
            <a:schemeClr val="accent1"/>
          </a:fillRef>
          <a:effectRef idx="0">
            <a:schemeClr val="accent1"/>
          </a:effectRef>
          <a:fontRef idx="minor">
            <a:schemeClr val="tx1"/>
          </a:fontRef>
        </p:style>
      </p:cxnSp>
      <p:cxnSp>
        <p:nvCxnSpPr>
          <p:cNvPr id="69" name="Straight Arrow Connector 27">
            <a:extLst>
              <a:ext uri="{FF2B5EF4-FFF2-40B4-BE49-F238E27FC236}">
                <a16:creationId xmlns:a16="http://schemas.microsoft.com/office/drawing/2014/main" id="{7B9819ED-6052-73E6-4B2E-67F634525247}"/>
              </a:ext>
            </a:extLst>
          </p:cNvPr>
          <p:cNvCxnSpPr/>
          <p:nvPr/>
        </p:nvCxnSpPr>
        <p:spPr>
          <a:xfrm>
            <a:off x="9840126" y="2671164"/>
            <a:ext cx="0" cy="1085249"/>
          </a:xfrm>
          <a:prstGeom prst="straightConnector1">
            <a:avLst/>
          </a:prstGeom>
          <a:ln>
            <a:solidFill>
              <a:schemeClr val="tx1"/>
            </a:solidFill>
            <a:tailEnd type="oval" w="lg" len="sm"/>
          </a:ln>
        </p:spPr>
        <p:style>
          <a:lnRef idx="1">
            <a:schemeClr val="accent1"/>
          </a:lnRef>
          <a:fillRef idx="0">
            <a:schemeClr val="accent1"/>
          </a:fillRef>
          <a:effectRef idx="0">
            <a:schemeClr val="accent1"/>
          </a:effectRef>
          <a:fontRef idx="minor">
            <a:schemeClr val="tx1"/>
          </a:fontRef>
        </p:style>
      </p:cxnSp>
      <p:cxnSp>
        <p:nvCxnSpPr>
          <p:cNvPr id="70" name="Straight Arrow Connector 28">
            <a:extLst>
              <a:ext uri="{FF2B5EF4-FFF2-40B4-BE49-F238E27FC236}">
                <a16:creationId xmlns:a16="http://schemas.microsoft.com/office/drawing/2014/main" id="{F9107E40-0336-D794-3BEF-94A7F249A56B}"/>
              </a:ext>
            </a:extLst>
          </p:cNvPr>
          <p:cNvCxnSpPr/>
          <p:nvPr/>
        </p:nvCxnSpPr>
        <p:spPr>
          <a:xfrm>
            <a:off x="5297197" y="3440920"/>
            <a:ext cx="0" cy="1085249"/>
          </a:xfrm>
          <a:prstGeom prst="straightConnector1">
            <a:avLst/>
          </a:prstGeom>
          <a:ln>
            <a:solidFill>
              <a:schemeClr val="tx1"/>
            </a:solidFill>
            <a:tailEnd type="oval" w="lg" len="sm"/>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9B9557BE-4340-DDAF-7D79-F8E2DB4132DD}"/>
              </a:ext>
            </a:extLst>
          </p:cNvPr>
          <p:cNvSpPr/>
          <p:nvPr/>
        </p:nvSpPr>
        <p:spPr>
          <a:xfrm>
            <a:off x="2476399" y="2146946"/>
            <a:ext cx="686914" cy="686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28" rtlCol="0" anchor="ctr"/>
          <a:lstStyle/>
          <a:p>
            <a:pPr algn="ctr"/>
            <a:endParaRPr lang="en-US" sz="2999" dirty="0">
              <a:solidFill>
                <a:srgbClr val="FFFFFF"/>
              </a:solidFill>
              <a:latin typeface="dt-line-business-01" panose="02000509000000000000" pitchFamily="49" charset="0"/>
              <a:cs typeface="Arial" panose="020B0604020202020204" pitchFamily="34" charset="0"/>
            </a:endParaRPr>
          </a:p>
        </p:txBody>
      </p:sp>
      <p:sp>
        <p:nvSpPr>
          <p:cNvPr id="73" name="Oval 72">
            <a:extLst>
              <a:ext uri="{FF2B5EF4-FFF2-40B4-BE49-F238E27FC236}">
                <a16:creationId xmlns:a16="http://schemas.microsoft.com/office/drawing/2014/main" id="{526E1719-770A-F212-5781-6507223B4299}"/>
              </a:ext>
            </a:extLst>
          </p:cNvPr>
          <p:cNvSpPr/>
          <p:nvPr/>
        </p:nvSpPr>
        <p:spPr>
          <a:xfrm>
            <a:off x="4983395" y="2762102"/>
            <a:ext cx="686914" cy="6869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28" rtlCol="0" anchor="ctr"/>
          <a:lstStyle/>
          <a:p>
            <a:pPr algn="ctr"/>
            <a:endParaRPr lang="en-US" sz="2999" dirty="0">
              <a:solidFill>
                <a:srgbClr val="FFFFFF"/>
              </a:solidFill>
              <a:latin typeface="dt-line-business-01" panose="02000509000000000000" pitchFamily="49" charset="0"/>
              <a:cs typeface="Arial" panose="020B0604020202020204" pitchFamily="34" charset="0"/>
            </a:endParaRPr>
          </a:p>
        </p:txBody>
      </p:sp>
      <p:sp>
        <p:nvSpPr>
          <p:cNvPr id="74" name="Oval 73">
            <a:extLst>
              <a:ext uri="{FF2B5EF4-FFF2-40B4-BE49-F238E27FC236}">
                <a16:creationId xmlns:a16="http://schemas.microsoft.com/office/drawing/2014/main" id="{C49B3F7F-1573-D6E8-4E4C-8790EB5B72CB}"/>
              </a:ext>
            </a:extLst>
          </p:cNvPr>
          <p:cNvSpPr/>
          <p:nvPr/>
        </p:nvSpPr>
        <p:spPr>
          <a:xfrm>
            <a:off x="7544666" y="2550998"/>
            <a:ext cx="686914" cy="6869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28" rtlCol="0" anchor="ctr"/>
          <a:lstStyle/>
          <a:p>
            <a:pPr algn="ctr"/>
            <a:endParaRPr lang="en-US" sz="2999" dirty="0">
              <a:solidFill>
                <a:srgbClr val="FFFFFF"/>
              </a:solidFill>
              <a:latin typeface="dt-line-business-01" panose="02000509000000000000" pitchFamily="49" charset="0"/>
              <a:cs typeface="Arial" panose="020B0604020202020204" pitchFamily="34" charset="0"/>
            </a:endParaRPr>
          </a:p>
        </p:txBody>
      </p:sp>
      <p:sp>
        <p:nvSpPr>
          <p:cNvPr id="75" name="Oval 74">
            <a:extLst>
              <a:ext uri="{FF2B5EF4-FFF2-40B4-BE49-F238E27FC236}">
                <a16:creationId xmlns:a16="http://schemas.microsoft.com/office/drawing/2014/main" id="{B1F38F8B-0D45-E171-A03B-909B2C16E6B1}"/>
              </a:ext>
            </a:extLst>
          </p:cNvPr>
          <p:cNvSpPr/>
          <p:nvPr/>
        </p:nvSpPr>
        <p:spPr>
          <a:xfrm>
            <a:off x="9496669" y="1984250"/>
            <a:ext cx="686914" cy="6869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28" rtlCol="0" anchor="ctr"/>
          <a:lstStyle/>
          <a:p>
            <a:pPr algn="ctr"/>
            <a:endParaRPr lang="en-US" sz="2999" dirty="0">
              <a:solidFill>
                <a:srgbClr val="FFFFFF"/>
              </a:solidFill>
              <a:latin typeface="dt-line-business-01" panose="02000509000000000000" pitchFamily="49" charset="0"/>
              <a:cs typeface="Arial" panose="020B0604020202020204" pitchFamily="34" charset="0"/>
            </a:endParaRPr>
          </a:p>
        </p:txBody>
      </p:sp>
      <p:sp>
        <p:nvSpPr>
          <p:cNvPr id="77" name="Rectangle 35">
            <a:extLst>
              <a:ext uri="{FF2B5EF4-FFF2-40B4-BE49-F238E27FC236}">
                <a16:creationId xmlns:a16="http://schemas.microsoft.com/office/drawing/2014/main" id="{7339E526-835F-E80C-FCFE-E63D88EADDB3}"/>
              </a:ext>
            </a:extLst>
          </p:cNvPr>
          <p:cNvSpPr/>
          <p:nvPr/>
        </p:nvSpPr>
        <p:spPr>
          <a:xfrm>
            <a:off x="1219485" y="4692481"/>
            <a:ext cx="2808444" cy="682936"/>
          </a:xfrm>
          <a:prstGeom prst="rect">
            <a:avLst/>
          </a:prstGeom>
        </p:spPr>
        <p:txBody>
          <a:bodyPr wrap="square" lIns="243808" rIns="243808" bIns="60952" anchor="ctr">
            <a:spAutoFit/>
          </a:bodyPr>
          <a:lstStyle/>
          <a:p>
            <a:pPr algn="ctr">
              <a:lnSpc>
                <a:spcPct val="89000"/>
              </a:lnSpc>
            </a:pPr>
            <a:r>
              <a:rPr lang="en-US" dirty="0"/>
              <a:t>SEVESO</a:t>
            </a:r>
          </a:p>
          <a:p>
            <a:pPr algn="ctr">
              <a:lnSpc>
                <a:spcPct val="89000"/>
              </a:lnSpc>
            </a:pPr>
            <a:r>
              <a:rPr lang="en-US" sz="1200" dirty="0"/>
              <a:t>Scenarios defined for critical equipment</a:t>
            </a:r>
          </a:p>
        </p:txBody>
      </p:sp>
      <p:sp>
        <p:nvSpPr>
          <p:cNvPr id="78" name="Rectangle 36">
            <a:extLst>
              <a:ext uri="{FF2B5EF4-FFF2-40B4-BE49-F238E27FC236}">
                <a16:creationId xmlns:a16="http://schemas.microsoft.com/office/drawing/2014/main" id="{CF996613-012D-9BD9-5317-BCAE842E0E8B}"/>
              </a:ext>
            </a:extLst>
          </p:cNvPr>
          <p:cNvSpPr/>
          <p:nvPr/>
        </p:nvSpPr>
        <p:spPr>
          <a:xfrm>
            <a:off x="3907836" y="5371384"/>
            <a:ext cx="2808444" cy="682936"/>
          </a:xfrm>
          <a:prstGeom prst="rect">
            <a:avLst/>
          </a:prstGeom>
        </p:spPr>
        <p:txBody>
          <a:bodyPr wrap="square" lIns="243808" rIns="243808" bIns="60952" anchor="ctr">
            <a:spAutoFit/>
          </a:bodyPr>
          <a:lstStyle/>
          <a:p>
            <a:pPr algn="ctr">
              <a:lnSpc>
                <a:spcPct val="89000"/>
              </a:lnSpc>
            </a:pPr>
            <a:r>
              <a:rPr lang="en-US" dirty="0"/>
              <a:t>HAZOP</a:t>
            </a:r>
            <a:endParaRPr lang="en-US" sz="1200" dirty="0"/>
          </a:p>
          <a:p>
            <a:pPr algn="ctr">
              <a:lnSpc>
                <a:spcPct val="89000"/>
              </a:lnSpc>
            </a:pPr>
            <a:r>
              <a:rPr lang="en-US" sz="1200" dirty="0"/>
              <a:t>Critical scenarios from </a:t>
            </a:r>
            <a:r>
              <a:rPr lang="en-US" sz="1200" dirty="0" err="1"/>
              <a:t>Hazop</a:t>
            </a:r>
            <a:r>
              <a:rPr lang="en-US" sz="1200" dirty="0"/>
              <a:t> risk assessment studies</a:t>
            </a:r>
          </a:p>
        </p:txBody>
      </p:sp>
      <p:sp>
        <p:nvSpPr>
          <p:cNvPr id="79" name="Rectangle 37">
            <a:extLst>
              <a:ext uri="{FF2B5EF4-FFF2-40B4-BE49-F238E27FC236}">
                <a16:creationId xmlns:a16="http://schemas.microsoft.com/office/drawing/2014/main" id="{47134E77-E292-0CDB-DA31-5A445891D8DD}"/>
              </a:ext>
            </a:extLst>
          </p:cNvPr>
          <p:cNvSpPr/>
          <p:nvPr/>
        </p:nvSpPr>
        <p:spPr>
          <a:xfrm>
            <a:off x="6769126" y="5096532"/>
            <a:ext cx="2808444" cy="682936"/>
          </a:xfrm>
          <a:prstGeom prst="rect">
            <a:avLst/>
          </a:prstGeom>
        </p:spPr>
        <p:txBody>
          <a:bodyPr wrap="square" lIns="243808" rIns="243808" bIns="60952" anchor="ctr">
            <a:spAutoFit/>
          </a:bodyPr>
          <a:lstStyle/>
          <a:p>
            <a:pPr algn="ctr">
              <a:lnSpc>
                <a:spcPct val="89000"/>
              </a:lnSpc>
            </a:pPr>
            <a:r>
              <a:rPr lang="en-US" dirty="0"/>
              <a:t>OSAR</a:t>
            </a:r>
            <a:endParaRPr lang="en-US" sz="1200" dirty="0"/>
          </a:p>
          <a:p>
            <a:pPr algn="ctr">
              <a:lnSpc>
                <a:spcPct val="89000"/>
              </a:lnSpc>
            </a:pPr>
            <a:r>
              <a:rPr lang="en-US" sz="1200" dirty="0"/>
              <a:t>Lessons-learnt from incident investigations</a:t>
            </a:r>
          </a:p>
        </p:txBody>
      </p:sp>
      <p:sp>
        <p:nvSpPr>
          <p:cNvPr id="80" name="Rectangle 38">
            <a:extLst>
              <a:ext uri="{FF2B5EF4-FFF2-40B4-BE49-F238E27FC236}">
                <a16:creationId xmlns:a16="http://schemas.microsoft.com/office/drawing/2014/main" id="{72DA01F7-6486-D1E6-D2F2-EE32C03D6A28}"/>
              </a:ext>
            </a:extLst>
          </p:cNvPr>
          <p:cNvSpPr/>
          <p:nvPr/>
        </p:nvSpPr>
        <p:spPr>
          <a:xfrm>
            <a:off x="8996337" y="4434746"/>
            <a:ext cx="2808444" cy="682936"/>
          </a:xfrm>
          <a:prstGeom prst="rect">
            <a:avLst/>
          </a:prstGeom>
        </p:spPr>
        <p:txBody>
          <a:bodyPr wrap="square" lIns="243808" rIns="243808" bIns="60952" anchor="ctr">
            <a:spAutoFit/>
          </a:bodyPr>
          <a:lstStyle/>
          <a:p>
            <a:pPr algn="ctr">
              <a:lnSpc>
                <a:spcPct val="89000"/>
              </a:lnSpc>
            </a:pPr>
            <a:r>
              <a:rPr lang="en-US" dirty="0"/>
              <a:t>RAYEP</a:t>
            </a:r>
            <a:endParaRPr lang="en-US" sz="1200" dirty="0"/>
          </a:p>
          <a:p>
            <a:pPr algn="ctr">
              <a:lnSpc>
                <a:spcPct val="89000"/>
              </a:lnSpc>
            </a:pPr>
            <a:r>
              <a:rPr lang="en-US" sz="1200" dirty="0"/>
              <a:t>Behavior-oriented scenarios in the operator training program </a:t>
            </a:r>
          </a:p>
        </p:txBody>
      </p:sp>
    </p:spTree>
    <p:extLst>
      <p:ext uri="{BB962C8B-B14F-4D97-AF65-F5344CB8AC3E}">
        <p14:creationId xmlns:p14="http://schemas.microsoft.com/office/powerpoint/2010/main" val="1136973579"/>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3333">
                                      <p:stCondLst>
                                        <p:cond delay="100"/>
                                      </p:stCondLst>
                                      <p:childTnLst>
                                        <p:set>
                                          <p:cBhvr>
                                            <p:cTn id="6" dur="1" fill="hold">
                                              <p:stCondLst>
                                                <p:cond delay="0"/>
                                              </p:stCondLst>
                                            </p:cTn>
                                            <p:tgtEl>
                                              <p:spTgt spid="51"/>
                                            </p:tgtEl>
                                            <p:attrNameLst>
                                              <p:attrName>style.visibility</p:attrName>
                                            </p:attrNameLst>
                                          </p:cBhvr>
                                          <p:to>
                                            <p:strVal val="visible"/>
                                          </p:to>
                                        </p:set>
                                        <p:anim calcmode="lin" valueType="num" p14:bounceEnd="73333">
                                          <p:cBhvr additive="base">
                                            <p:cTn id="7" dur="1500" fill="hold"/>
                                            <p:tgtEl>
                                              <p:spTgt spid="51"/>
                                            </p:tgtEl>
                                            <p:attrNameLst>
                                              <p:attrName>ppt_x</p:attrName>
                                            </p:attrNameLst>
                                          </p:cBhvr>
                                          <p:tavLst>
                                            <p:tav tm="0">
                                              <p:val>
                                                <p:strVal val="#ppt_x"/>
                                              </p:val>
                                            </p:tav>
                                            <p:tav tm="100000">
                                              <p:val>
                                                <p:strVal val="#ppt_x"/>
                                              </p:val>
                                            </p:tav>
                                          </p:tavLst>
                                        </p:anim>
                                        <p:anim calcmode="lin" valueType="num" p14:bounceEnd="73333">
                                          <p:cBhvr additive="base">
                                            <p:cTn id="8" dur="1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3333">
                                      <p:stCondLst>
                                        <p:cond delay="200"/>
                                      </p:stCondLst>
                                      <p:childTnLst>
                                        <p:set>
                                          <p:cBhvr>
                                            <p:cTn id="10" dur="1" fill="hold">
                                              <p:stCondLst>
                                                <p:cond delay="0"/>
                                              </p:stCondLst>
                                            </p:cTn>
                                            <p:tgtEl>
                                              <p:spTgt spid="63"/>
                                            </p:tgtEl>
                                            <p:attrNameLst>
                                              <p:attrName>style.visibility</p:attrName>
                                            </p:attrNameLst>
                                          </p:cBhvr>
                                          <p:to>
                                            <p:strVal val="visible"/>
                                          </p:to>
                                        </p:set>
                                        <p:anim calcmode="lin" valueType="num" p14:bounceEnd="73333">
                                          <p:cBhvr additive="base">
                                            <p:cTn id="11" dur="1500" fill="hold"/>
                                            <p:tgtEl>
                                              <p:spTgt spid="63"/>
                                            </p:tgtEl>
                                            <p:attrNameLst>
                                              <p:attrName>ppt_x</p:attrName>
                                            </p:attrNameLst>
                                          </p:cBhvr>
                                          <p:tavLst>
                                            <p:tav tm="0">
                                              <p:val>
                                                <p:strVal val="#ppt_x"/>
                                              </p:val>
                                            </p:tav>
                                            <p:tav tm="100000">
                                              <p:val>
                                                <p:strVal val="#ppt_x"/>
                                              </p:val>
                                            </p:tav>
                                          </p:tavLst>
                                        </p:anim>
                                        <p:anim calcmode="lin" valueType="num" p14:bounceEnd="73333">
                                          <p:cBhvr additive="base">
                                            <p:cTn id="12" dur="1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3333">
                                      <p:stCondLst>
                                        <p:cond delay="300"/>
                                      </p:stCondLst>
                                      <p:childTnLst>
                                        <p:set>
                                          <p:cBhvr>
                                            <p:cTn id="14" dur="1" fill="hold">
                                              <p:stCondLst>
                                                <p:cond delay="0"/>
                                              </p:stCondLst>
                                            </p:cTn>
                                            <p:tgtEl>
                                              <p:spTgt spid="59"/>
                                            </p:tgtEl>
                                            <p:attrNameLst>
                                              <p:attrName>style.visibility</p:attrName>
                                            </p:attrNameLst>
                                          </p:cBhvr>
                                          <p:to>
                                            <p:strVal val="visible"/>
                                          </p:to>
                                        </p:set>
                                        <p:anim calcmode="lin" valueType="num" p14:bounceEnd="73333">
                                          <p:cBhvr additive="base">
                                            <p:cTn id="15" dur="1500" fill="hold"/>
                                            <p:tgtEl>
                                              <p:spTgt spid="59"/>
                                            </p:tgtEl>
                                            <p:attrNameLst>
                                              <p:attrName>ppt_x</p:attrName>
                                            </p:attrNameLst>
                                          </p:cBhvr>
                                          <p:tavLst>
                                            <p:tav tm="0">
                                              <p:val>
                                                <p:strVal val="#ppt_x"/>
                                              </p:val>
                                            </p:tav>
                                            <p:tav tm="100000">
                                              <p:val>
                                                <p:strVal val="#ppt_x"/>
                                              </p:val>
                                            </p:tav>
                                          </p:tavLst>
                                        </p:anim>
                                        <p:anim calcmode="lin" valueType="num" p14:bounceEnd="73333">
                                          <p:cBhvr additive="base">
                                            <p:cTn id="16" dur="1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3333">
                                      <p:stCondLst>
                                        <p:cond delay="400"/>
                                      </p:stCondLst>
                                      <p:childTnLst>
                                        <p:set>
                                          <p:cBhvr>
                                            <p:cTn id="18" dur="1" fill="hold">
                                              <p:stCondLst>
                                                <p:cond delay="0"/>
                                              </p:stCondLst>
                                            </p:cTn>
                                            <p:tgtEl>
                                              <p:spTgt spid="55"/>
                                            </p:tgtEl>
                                            <p:attrNameLst>
                                              <p:attrName>style.visibility</p:attrName>
                                            </p:attrNameLst>
                                          </p:cBhvr>
                                          <p:to>
                                            <p:strVal val="visible"/>
                                          </p:to>
                                        </p:set>
                                        <p:anim calcmode="lin" valueType="num" p14:bounceEnd="73333">
                                          <p:cBhvr additive="base">
                                            <p:cTn id="19" dur="1500" fill="hold"/>
                                            <p:tgtEl>
                                              <p:spTgt spid="55"/>
                                            </p:tgtEl>
                                            <p:attrNameLst>
                                              <p:attrName>ppt_x</p:attrName>
                                            </p:attrNameLst>
                                          </p:cBhvr>
                                          <p:tavLst>
                                            <p:tav tm="0">
                                              <p:val>
                                                <p:strVal val="#ppt_x"/>
                                              </p:val>
                                            </p:tav>
                                            <p:tav tm="100000">
                                              <p:val>
                                                <p:strVal val="#ppt_x"/>
                                              </p:val>
                                            </p:tav>
                                          </p:tavLst>
                                        </p:anim>
                                        <p:anim calcmode="lin" valueType="num" p14:bounceEnd="73333">
                                          <p:cBhvr additive="base">
                                            <p:cTn id="20" dur="1500" fill="hold"/>
                                            <p:tgtEl>
                                              <p:spTgt spid="55"/>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60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300"/>
                                            <p:tgtEl>
                                              <p:spTgt spid="67"/>
                                            </p:tgtEl>
                                          </p:cBhvr>
                                        </p:animEffect>
                                      </p:childTnLst>
                                    </p:cTn>
                                  </p:par>
                                  <p:par>
                                    <p:cTn id="24" presetID="22" presetClass="entr" presetSubtype="4" fill="hold" nodeType="withEffect">
                                      <p:stCondLst>
                                        <p:cond delay="700"/>
                                      </p:stCondLst>
                                      <p:childTnLst>
                                        <p:set>
                                          <p:cBhvr>
                                            <p:cTn id="25" dur="1" fill="hold">
                                              <p:stCondLst>
                                                <p:cond delay="0"/>
                                              </p:stCondLst>
                                            </p:cTn>
                                            <p:tgtEl>
                                              <p:spTgt spid="70"/>
                                            </p:tgtEl>
                                            <p:attrNameLst>
                                              <p:attrName>style.visibility</p:attrName>
                                            </p:attrNameLst>
                                          </p:cBhvr>
                                          <p:to>
                                            <p:strVal val="visible"/>
                                          </p:to>
                                        </p:set>
                                        <p:animEffect transition="in" filter="wipe(down)">
                                          <p:cBhvr>
                                            <p:cTn id="26" dur="300"/>
                                            <p:tgtEl>
                                              <p:spTgt spid="70"/>
                                            </p:tgtEl>
                                          </p:cBhvr>
                                        </p:animEffect>
                                      </p:childTnLst>
                                    </p:cTn>
                                  </p:par>
                                  <p:par>
                                    <p:cTn id="27" presetID="22" presetClass="entr" presetSubtype="4" fill="hold" nodeType="withEffect">
                                      <p:stCondLst>
                                        <p:cond delay="80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300"/>
                                            <p:tgtEl>
                                              <p:spTgt spid="68"/>
                                            </p:tgtEl>
                                          </p:cBhvr>
                                        </p:animEffect>
                                      </p:childTnLst>
                                    </p:cTn>
                                  </p:par>
                                  <p:par>
                                    <p:cTn id="30" presetID="22" presetClass="entr" presetSubtype="4" fill="hold" nodeType="withEffect">
                                      <p:stCondLst>
                                        <p:cond delay="90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300"/>
                                            <p:tgtEl>
                                              <p:spTgt spid="69"/>
                                            </p:tgtEl>
                                          </p:cBhvr>
                                        </p:animEffect>
                                      </p:childTnLst>
                                    </p:cTn>
                                  </p:par>
                                  <p:par>
                                    <p:cTn id="33" presetID="49" presetClass="entr" presetSubtype="0" decel="100000" fill="hold" grpId="0" nodeType="withEffect">
                                      <p:stCondLst>
                                        <p:cond delay="1100"/>
                                      </p:stCondLst>
                                      <p:childTnLst>
                                        <p:set>
                                          <p:cBhvr>
                                            <p:cTn id="34" dur="1" fill="hold">
                                              <p:stCondLst>
                                                <p:cond delay="0"/>
                                              </p:stCondLst>
                                            </p:cTn>
                                            <p:tgtEl>
                                              <p:spTgt spid="72"/>
                                            </p:tgtEl>
                                            <p:attrNameLst>
                                              <p:attrName>style.visibility</p:attrName>
                                            </p:attrNameLst>
                                          </p:cBhvr>
                                          <p:to>
                                            <p:strVal val="visible"/>
                                          </p:to>
                                        </p:set>
                                        <p:anim calcmode="lin" valueType="num">
                                          <p:cBhvr>
                                            <p:cTn id="35" dur="300" fill="hold"/>
                                            <p:tgtEl>
                                              <p:spTgt spid="72"/>
                                            </p:tgtEl>
                                            <p:attrNameLst>
                                              <p:attrName>ppt_w</p:attrName>
                                            </p:attrNameLst>
                                          </p:cBhvr>
                                          <p:tavLst>
                                            <p:tav tm="0">
                                              <p:val>
                                                <p:fltVal val="0"/>
                                              </p:val>
                                            </p:tav>
                                            <p:tav tm="100000">
                                              <p:val>
                                                <p:strVal val="#ppt_w"/>
                                              </p:val>
                                            </p:tav>
                                          </p:tavLst>
                                        </p:anim>
                                        <p:anim calcmode="lin" valueType="num">
                                          <p:cBhvr>
                                            <p:cTn id="36" dur="300" fill="hold"/>
                                            <p:tgtEl>
                                              <p:spTgt spid="72"/>
                                            </p:tgtEl>
                                            <p:attrNameLst>
                                              <p:attrName>ppt_h</p:attrName>
                                            </p:attrNameLst>
                                          </p:cBhvr>
                                          <p:tavLst>
                                            <p:tav tm="0">
                                              <p:val>
                                                <p:fltVal val="0"/>
                                              </p:val>
                                            </p:tav>
                                            <p:tav tm="100000">
                                              <p:val>
                                                <p:strVal val="#ppt_h"/>
                                              </p:val>
                                            </p:tav>
                                          </p:tavLst>
                                        </p:anim>
                                        <p:anim calcmode="lin" valueType="num">
                                          <p:cBhvr>
                                            <p:cTn id="37" dur="300" fill="hold"/>
                                            <p:tgtEl>
                                              <p:spTgt spid="72"/>
                                            </p:tgtEl>
                                            <p:attrNameLst>
                                              <p:attrName>style.rotation</p:attrName>
                                            </p:attrNameLst>
                                          </p:cBhvr>
                                          <p:tavLst>
                                            <p:tav tm="0">
                                              <p:val>
                                                <p:fltVal val="360"/>
                                              </p:val>
                                            </p:tav>
                                            <p:tav tm="100000">
                                              <p:val>
                                                <p:fltVal val="0"/>
                                              </p:val>
                                            </p:tav>
                                          </p:tavLst>
                                        </p:anim>
                                        <p:animEffect transition="in" filter="fade">
                                          <p:cBhvr>
                                            <p:cTn id="38" dur="300"/>
                                            <p:tgtEl>
                                              <p:spTgt spid="72"/>
                                            </p:tgtEl>
                                          </p:cBhvr>
                                        </p:animEffect>
                                      </p:childTnLst>
                                    </p:cTn>
                                  </p:par>
                                  <p:par>
                                    <p:cTn id="39" presetID="49" presetClass="entr" presetSubtype="0" decel="100000" fill="hold" grpId="0" nodeType="withEffect">
                                      <p:stCondLst>
                                        <p:cond delay="1200"/>
                                      </p:stCondLst>
                                      <p:childTnLst>
                                        <p:set>
                                          <p:cBhvr>
                                            <p:cTn id="40" dur="1" fill="hold">
                                              <p:stCondLst>
                                                <p:cond delay="0"/>
                                              </p:stCondLst>
                                            </p:cTn>
                                            <p:tgtEl>
                                              <p:spTgt spid="73"/>
                                            </p:tgtEl>
                                            <p:attrNameLst>
                                              <p:attrName>style.visibility</p:attrName>
                                            </p:attrNameLst>
                                          </p:cBhvr>
                                          <p:to>
                                            <p:strVal val="visible"/>
                                          </p:to>
                                        </p:set>
                                        <p:anim calcmode="lin" valueType="num">
                                          <p:cBhvr>
                                            <p:cTn id="41" dur="300" fill="hold"/>
                                            <p:tgtEl>
                                              <p:spTgt spid="73"/>
                                            </p:tgtEl>
                                            <p:attrNameLst>
                                              <p:attrName>ppt_w</p:attrName>
                                            </p:attrNameLst>
                                          </p:cBhvr>
                                          <p:tavLst>
                                            <p:tav tm="0">
                                              <p:val>
                                                <p:fltVal val="0"/>
                                              </p:val>
                                            </p:tav>
                                            <p:tav tm="100000">
                                              <p:val>
                                                <p:strVal val="#ppt_w"/>
                                              </p:val>
                                            </p:tav>
                                          </p:tavLst>
                                        </p:anim>
                                        <p:anim calcmode="lin" valueType="num">
                                          <p:cBhvr>
                                            <p:cTn id="42" dur="300" fill="hold"/>
                                            <p:tgtEl>
                                              <p:spTgt spid="73"/>
                                            </p:tgtEl>
                                            <p:attrNameLst>
                                              <p:attrName>ppt_h</p:attrName>
                                            </p:attrNameLst>
                                          </p:cBhvr>
                                          <p:tavLst>
                                            <p:tav tm="0">
                                              <p:val>
                                                <p:fltVal val="0"/>
                                              </p:val>
                                            </p:tav>
                                            <p:tav tm="100000">
                                              <p:val>
                                                <p:strVal val="#ppt_h"/>
                                              </p:val>
                                            </p:tav>
                                          </p:tavLst>
                                        </p:anim>
                                        <p:anim calcmode="lin" valueType="num">
                                          <p:cBhvr>
                                            <p:cTn id="43" dur="300" fill="hold"/>
                                            <p:tgtEl>
                                              <p:spTgt spid="73"/>
                                            </p:tgtEl>
                                            <p:attrNameLst>
                                              <p:attrName>style.rotation</p:attrName>
                                            </p:attrNameLst>
                                          </p:cBhvr>
                                          <p:tavLst>
                                            <p:tav tm="0">
                                              <p:val>
                                                <p:fltVal val="360"/>
                                              </p:val>
                                            </p:tav>
                                            <p:tav tm="100000">
                                              <p:val>
                                                <p:fltVal val="0"/>
                                              </p:val>
                                            </p:tav>
                                          </p:tavLst>
                                        </p:anim>
                                        <p:animEffect transition="in" filter="fade">
                                          <p:cBhvr>
                                            <p:cTn id="44" dur="300"/>
                                            <p:tgtEl>
                                              <p:spTgt spid="73"/>
                                            </p:tgtEl>
                                          </p:cBhvr>
                                        </p:animEffect>
                                      </p:childTnLst>
                                    </p:cTn>
                                  </p:par>
                                  <p:par>
                                    <p:cTn id="45" presetID="49" presetClass="entr" presetSubtype="0" decel="100000" fill="hold" grpId="0" nodeType="withEffect">
                                      <p:stCondLst>
                                        <p:cond delay="1300"/>
                                      </p:stCondLst>
                                      <p:childTnLst>
                                        <p:set>
                                          <p:cBhvr>
                                            <p:cTn id="46" dur="1" fill="hold">
                                              <p:stCondLst>
                                                <p:cond delay="0"/>
                                              </p:stCondLst>
                                            </p:cTn>
                                            <p:tgtEl>
                                              <p:spTgt spid="74"/>
                                            </p:tgtEl>
                                            <p:attrNameLst>
                                              <p:attrName>style.visibility</p:attrName>
                                            </p:attrNameLst>
                                          </p:cBhvr>
                                          <p:to>
                                            <p:strVal val="visible"/>
                                          </p:to>
                                        </p:set>
                                        <p:anim calcmode="lin" valueType="num">
                                          <p:cBhvr>
                                            <p:cTn id="47" dur="300" fill="hold"/>
                                            <p:tgtEl>
                                              <p:spTgt spid="74"/>
                                            </p:tgtEl>
                                            <p:attrNameLst>
                                              <p:attrName>ppt_w</p:attrName>
                                            </p:attrNameLst>
                                          </p:cBhvr>
                                          <p:tavLst>
                                            <p:tav tm="0">
                                              <p:val>
                                                <p:fltVal val="0"/>
                                              </p:val>
                                            </p:tav>
                                            <p:tav tm="100000">
                                              <p:val>
                                                <p:strVal val="#ppt_w"/>
                                              </p:val>
                                            </p:tav>
                                          </p:tavLst>
                                        </p:anim>
                                        <p:anim calcmode="lin" valueType="num">
                                          <p:cBhvr>
                                            <p:cTn id="48" dur="300" fill="hold"/>
                                            <p:tgtEl>
                                              <p:spTgt spid="74"/>
                                            </p:tgtEl>
                                            <p:attrNameLst>
                                              <p:attrName>ppt_h</p:attrName>
                                            </p:attrNameLst>
                                          </p:cBhvr>
                                          <p:tavLst>
                                            <p:tav tm="0">
                                              <p:val>
                                                <p:fltVal val="0"/>
                                              </p:val>
                                            </p:tav>
                                            <p:tav tm="100000">
                                              <p:val>
                                                <p:strVal val="#ppt_h"/>
                                              </p:val>
                                            </p:tav>
                                          </p:tavLst>
                                        </p:anim>
                                        <p:anim calcmode="lin" valueType="num">
                                          <p:cBhvr>
                                            <p:cTn id="49" dur="300" fill="hold"/>
                                            <p:tgtEl>
                                              <p:spTgt spid="74"/>
                                            </p:tgtEl>
                                            <p:attrNameLst>
                                              <p:attrName>style.rotation</p:attrName>
                                            </p:attrNameLst>
                                          </p:cBhvr>
                                          <p:tavLst>
                                            <p:tav tm="0">
                                              <p:val>
                                                <p:fltVal val="360"/>
                                              </p:val>
                                            </p:tav>
                                            <p:tav tm="100000">
                                              <p:val>
                                                <p:fltVal val="0"/>
                                              </p:val>
                                            </p:tav>
                                          </p:tavLst>
                                        </p:anim>
                                        <p:animEffect transition="in" filter="fade">
                                          <p:cBhvr>
                                            <p:cTn id="50" dur="300"/>
                                            <p:tgtEl>
                                              <p:spTgt spid="74"/>
                                            </p:tgtEl>
                                          </p:cBhvr>
                                        </p:animEffect>
                                      </p:childTnLst>
                                    </p:cTn>
                                  </p:par>
                                  <p:par>
                                    <p:cTn id="51" presetID="49" presetClass="entr" presetSubtype="0" decel="100000" fill="hold" grpId="0" nodeType="withEffect">
                                      <p:stCondLst>
                                        <p:cond delay="1400"/>
                                      </p:stCondLst>
                                      <p:childTnLst>
                                        <p:set>
                                          <p:cBhvr>
                                            <p:cTn id="52" dur="1" fill="hold">
                                              <p:stCondLst>
                                                <p:cond delay="0"/>
                                              </p:stCondLst>
                                            </p:cTn>
                                            <p:tgtEl>
                                              <p:spTgt spid="75"/>
                                            </p:tgtEl>
                                            <p:attrNameLst>
                                              <p:attrName>style.visibility</p:attrName>
                                            </p:attrNameLst>
                                          </p:cBhvr>
                                          <p:to>
                                            <p:strVal val="visible"/>
                                          </p:to>
                                        </p:set>
                                        <p:anim calcmode="lin" valueType="num">
                                          <p:cBhvr>
                                            <p:cTn id="53" dur="300" fill="hold"/>
                                            <p:tgtEl>
                                              <p:spTgt spid="75"/>
                                            </p:tgtEl>
                                            <p:attrNameLst>
                                              <p:attrName>ppt_w</p:attrName>
                                            </p:attrNameLst>
                                          </p:cBhvr>
                                          <p:tavLst>
                                            <p:tav tm="0">
                                              <p:val>
                                                <p:fltVal val="0"/>
                                              </p:val>
                                            </p:tav>
                                            <p:tav tm="100000">
                                              <p:val>
                                                <p:strVal val="#ppt_w"/>
                                              </p:val>
                                            </p:tav>
                                          </p:tavLst>
                                        </p:anim>
                                        <p:anim calcmode="lin" valueType="num">
                                          <p:cBhvr>
                                            <p:cTn id="54" dur="300" fill="hold"/>
                                            <p:tgtEl>
                                              <p:spTgt spid="75"/>
                                            </p:tgtEl>
                                            <p:attrNameLst>
                                              <p:attrName>ppt_h</p:attrName>
                                            </p:attrNameLst>
                                          </p:cBhvr>
                                          <p:tavLst>
                                            <p:tav tm="0">
                                              <p:val>
                                                <p:fltVal val="0"/>
                                              </p:val>
                                            </p:tav>
                                            <p:tav tm="100000">
                                              <p:val>
                                                <p:strVal val="#ppt_h"/>
                                              </p:val>
                                            </p:tav>
                                          </p:tavLst>
                                        </p:anim>
                                        <p:anim calcmode="lin" valueType="num">
                                          <p:cBhvr>
                                            <p:cTn id="55" dur="300" fill="hold"/>
                                            <p:tgtEl>
                                              <p:spTgt spid="75"/>
                                            </p:tgtEl>
                                            <p:attrNameLst>
                                              <p:attrName>style.rotation</p:attrName>
                                            </p:attrNameLst>
                                          </p:cBhvr>
                                          <p:tavLst>
                                            <p:tav tm="0">
                                              <p:val>
                                                <p:fltVal val="360"/>
                                              </p:val>
                                            </p:tav>
                                            <p:tav tm="100000">
                                              <p:val>
                                                <p:fltVal val="0"/>
                                              </p:val>
                                            </p:tav>
                                          </p:tavLst>
                                        </p:anim>
                                        <p:animEffect transition="in" filter="fade">
                                          <p:cBhvr>
                                            <p:cTn id="56" dur="300"/>
                                            <p:tgtEl>
                                              <p:spTgt spid="75"/>
                                            </p:tgtEl>
                                          </p:cBhvr>
                                        </p:animEffect>
                                      </p:childTnLst>
                                    </p:cTn>
                                  </p:par>
                                  <p:par>
                                    <p:cTn id="57" presetID="10" presetClass="entr" presetSubtype="0" fill="hold" grpId="0" nodeType="withEffect">
                                      <p:stCondLst>
                                        <p:cond delay="160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300"/>
                                            <p:tgtEl>
                                              <p:spTgt spid="77"/>
                                            </p:tgtEl>
                                          </p:cBhvr>
                                        </p:animEffect>
                                      </p:childTnLst>
                                    </p:cTn>
                                  </p:par>
                                  <p:par>
                                    <p:cTn id="60" presetID="10" presetClass="entr" presetSubtype="0" fill="hold" grpId="0" nodeType="withEffect">
                                      <p:stCondLst>
                                        <p:cond delay="170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300"/>
                                            <p:tgtEl>
                                              <p:spTgt spid="78"/>
                                            </p:tgtEl>
                                          </p:cBhvr>
                                        </p:animEffect>
                                      </p:childTnLst>
                                    </p:cTn>
                                  </p:par>
                                  <p:par>
                                    <p:cTn id="63" presetID="10" presetClass="entr" presetSubtype="0" fill="hold" grpId="0" nodeType="withEffect">
                                      <p:stCondLst>
                                        <p:cond delay="18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300"/>
                                            <p:tgtEl>
                                              <p:spTgt spid="79"/>
                                            </p:tgtEl>
                                          </p:cBhvr>
                                        </p:animEffect>
                                      </p:childTnLst>
                                    </p:cTn>
                                  </p:par>
                                  <p:par>
                                    <p:cTn id="66" presetID="10" presetClass="entr" presetSubtype="0" fill="hold" grpId="0" nodeType="withEffect">
                                      <p:stCondLst>
                                        <p:cond delay="190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3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7" grpId="0"/>
          <p:bldP spid="78" grpId="0"/>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500" fill="hold"/>
                                            <p:tgtEl>
                                              <p:spTgt spid="51"/>
                                            </p:tgtEl>
                                            <p:attrNameLst>
                                              <p:attrName>ppt_x</p:attrName>
                                            </p:attrNameLst>
                                          </p:cBhvr>
                                          <p:tavLst>
                                            <p:tav tm="0">
                                              <p:val>
                                                <p:strVal val="#ppt_x"/>
                                              </p:val>
                                            </p:tav>
                                            <p:tav tm="100000">
                                              <p:val>
                                                <p:strVal val="#ppt_x"/>
                                              </p:val>
                                            </p:tav>
                                          </p:tavLst>
                                        </p:anim>
                                        <p:anim calcmode="lin" valueType="num">
                                          <p:cBhvr additive="base">
                                            <p:cTn id="8" dur="1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500" fill="hold"/>
                                            <p:tgtEl>
                                              <p:spTgt spid="63"/>
                                            </p:tgtEl>
                                            <p:attrNameLst>
                                              <p:attrName>ppt_x</p:attrName>
                                            </p:attrNameLst>
                                          </p:cBhvr>
                                          <p:tavLst>
                                            <p:tav tm="0">
                                              <p:val>
                                                <p:strVal val="#ppt_x"/>
                                              </p:val>
                                            </p:tav>
                                            <p:tav tm="100000">
                                              <p:val>
                                                <p:strVal val="#ppt_x"/>
                                              </p:val>
                                            </p:tav>
                                          </p:tavLst>
                                        </p:anim>
                                        <p:anim calcmode="lin" valueType="num">
                                          <p:cBhvr additive="base">
                                            <p:cTn id="12" dur="1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ppt_x"/>
                                              </p:val>
                                            </p:tav>
                                            <p:tav tm="100000">
                                              <p:val>
                                                <p:strVal val="#ppt_x"/>
                                              </p:val>
                                            </p:tav>
                                          </p:tavLst>
                                        </p:anim>
                                        <p:anim calcmode="lin" valueType="num">
                                          <p:cBhvr additive="base">
                                            <p:cTn id="16" dur="1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500" fill="hold"/>
                                            <p:tgtEl>
                                              <p:spTgt spid="55"/>
                                            </p:tgtEl>
                                            <p:attrNameLst>
                                              <p:attrName>ppt_x</p:attrName>
                                            </p:attrNameLst>
                                          </p:cBhvr>
                                          <p:tavLst>
                                            <p:tav tm="0">
                                              <p:val>
                                                <p:strVal val="#ppt_x"/>
                                              </p:val>
                                            </p:tav>
                                            <p:tav tm="100000">
                                              <p:val>
                                                <p:strVal val="#ppt_x"/>
                                              </p:val>
                                            </p:tav>
                                          </p:tavLst>
                                        </p:anim>
                                        <p:anim calcmode="lin" valueType="num">
                                          <p:cBhvr additive="base">
                                            <p:cTn id="20" dur="1500" fill="hold"/>
                                            <p:tgtEl>
                                              <p:spTgt spid="55"/>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60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300"/>
                                            <p:tgtEl>
                                              <p:spTgt spid="67"/>
                                            </p:tgtEl>
                                          </p:cBhvr>
                                        </p:animEffect>
                                      </p:childTnLst>
                                    </p:cTn>
                                  </p:par>
                                  <p:par>
                                    <p:cTn id="24" presetID="22" presetClass="entr" presetSubtype="4" fill="hold" nodeType="withEffect">
                                      <p:stCondLst>
                                        <p:cond delay="700"/>
                                      </p:stCondLst>
                                      <p:childTnLst>
                                        <p:set>
                                          <p:cBhvr>
                                            <p:cTn id="25" dur="1" fill="hold">
                                              <p:stCondLst>
                                                <p:cond delay="0"/>
                                              </p:stCondLst>
                                            </p:cTn>
                                            <p:tgtEl>
                                              <p:spTgt spid="70"/>
                                            </p:tgtEl>
                                            <p:attrNameLst>
                                              <p:attrName>style.visibility</p:attrName>
                                            </p:attrNameLst>
                                          </p:cBhvr>
                                          <p:to>
                                            <p:strVal val="visible"/>
                                          </p:to>
                                        </p:set>
                                        <p:animEffect transition="in" filter="wipe(down)">
                                          <p:cBhvr>
                                            <p:cTn id="26" dur="300"/>
                                            <p:tgtEl>
                                              <p:spTgt spid="70"/>
                                            </p:tgtEl>
                                          </p:cBhvr>
                                        </p:animEffect>
                                      </p:childTnLst>
                                    </p:cTn>
                                  </p:par>
                                  <p:par>
                                    <p:cTn id="27" presetID="22" presetClass="entr" presetSubtype="4" fill="hold" nodeType="withEffect">
                                      <p:stCondLst>
                                        <p:cond delay="80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300"/>
                                            <p:tgtEl>
                                              <p:spTgt spid="68"/>
                                            </p:tgtEl>
                                          </p:cBhvr>
                                        </p:animEffect>
                                      </p:childTnLst>
                                    </p:cTn>
                                  </p:par>
                                  <p:par>
                                    <p:cTn id="30" presetID="22" presetClass="entr" presetSubtype="4" fill="hold" nodeType="withEffect">
                                      <p:stCondLst>
                                        <p:cond delay="90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300"/>
                                            <p:tgtEl>
                                              <p:spTgt spid="69"/>
                                            </p:tgtEl>
                                          </p:cBhvr>
                                        </p:animEffect>
                                      </p:childTnLst>
                                    </p:cTn>
                                  </p:par>
                                  <p:par>
                                    <p:cTn id="33" presetID="49" presetClass="entr" presetSubtype="0" decel="100000" fill="hold" grpId="0" nodeType="withEffect">
                                      <p:stCondLst>
                                        <p:cond delay="1100"/>
                                      </p:stCondLst>
                                      <p:childTnLst>
                                        <p:set>
                                          <p:cBhvr>
                                            <p:cTn id="34" dur="1" fill="hold">
                                              <p:stCondLst>
                                                <p:cond delay="0"/>
                                              </p:stCondLst>
                                            </p:cTn>
                                            <p:tgtEl>
                                              <p:spTgt spid="72"/>
                                            </p:tgtEl>
                                            <p:attrNameLst>
                                              <p:attrName>style.visibility</p:attrName>
                                            </p:attrNameLst>
                                          </p:cBhvr>
                                          <p:to>
                                            <p:strVal val="visible"/>
                                          </p:to>
                                        </p:set>
                                        <p:anim calcmode="lin" valueType="num">
                                          <p:cBhvr>
                                            <p:cTn id="35" dur="300" fill="hold"/>
                                            <p:tgtEl>
                                              <p:spTgt spid="72"/>
                                            </p:tgtEl>
                                            <p:attrNameLst>
                                              <p:attrName>ppt_w</p:attrName>
                                            </p:attrNameLst>
                                          </p:cBhvr>
                                          <p:tavLst>
                                            <p:tav tm="0">
                                              <p:val>
                                                <p:fltVal val="0"/>
                                              </p:val>
                                            </p:tav>
                                            <p:tav tm="100000">
                                              <p:val>
                                                <p:strVal val="#ppt_w"/>
                                              </p:val>
                                            </p:tav>
                                          </p:tavLst>
                                        </p:anim>
                                        <p:anim calcmode="lin" valueType="num">
                                          <p:cBhvr>
                                            <p:cTn id="36" dur="300" fill="hold"/>
                                            <p:tgtEl>
                                              <p:spTgt spid="72"/>
                                            </p:tgtEl>
                                            <p:attrNameLst>
                                              <p:attrName>ppt_h</p:attrName>
                                            </p:attrNameLst>
                                          </p:cBhvr>
                                          <p:tavLst>
                                            <p:tav tm="0">
                                              <p:val>
                                                <p:fltVal val="0"/>
                                              </p:val>
                                            </p:tav>
                                            <p:tav tm="100000">
                                              <p:val>
                                                <p:strVal val="#ppt_h"/>
                                              </p:val>
                                            </p:tav>
                                          </p:tavLst>
                                        </p:anim>
                                        <p:anim calcmode="lin" valueType="num">
                                          <p:cBhvr>
                                            <p:cTn id="37" dur="300" fill="hold"/>
                                            <p:tgtEl>
                                              <p:spTgt spid="72"/>
                                            </p:tgtEl>
                                            <p:attrNameLst>
                                              <p:attrName>style.rotation</p:attrName>
                                            </p:attrNameLst>
                                          </p:cBhvr>
                                          <p:tavLst>
                                            <p:tav tm="0">
                                              <p:val>
                                                <p:fltVal val="360"/>
                                              </p:val>
                                            </p:tav>
                                            <p:tav tm="100000">
                                              <p:val>
                                                <p:fltVal val="0"/>
                                              </p:val>
                                            </p:tav>
                                          </p:tavLst>
                                        </p:anim>
                                        <p:animEffect transition="in" filter="fade">
                                          <p:cBhvr>
                                            <p:cTn id="38" dur="300"/>
                                            <p:tgtEl>
                                              <p:spTgt spid="72"/>
                                            </p:tgtEl>
                                          </p:cBhvr>
                                        </p:animEffect>
                                      </p:childTnLst>
                                    </p:cTn>
                                  </p:par>
                                  <p:par>
                                    <p:cTn id="39" presetID="49" presetClass="entr" presetSubtype="0" decel="100000" fill="hold" grpId="0" nodeType="withEffect">
                                      <p:stCondLst>
                                        <p:cond delay="1200"/>
                                      </p:stCondLst>
                                      <p:childTnLst>
                                        <p:set>
                                          <p:cBhvr>
                                            <p:cTn id="40" dur="1" fill="hold">
                                              <p:stCondLst>
                                                <p:cond delay="0"/>
                                              </p:stCondLst>
                                            </p:cTn>
                                            <p:tgtEl>
                                              <p:spTgt spid="73"/>
                                            </p:tgtEl>
                                            <p:attrNameLst>
                                              <p:attrName>style.visibility</p:attrName>
                                            </p:attrNameLst>
                                          </p:cBhvr>
                                          <p:to>
                                            <p:strVal val="visible"/>
                                          </p:to>
                                        </p:set>
                                        <p:anim calcmode="lin" valueType="num">
                                          <p:cBhvr>
                                            <p:cTn id="41" dur="300" fill="hold"/>
                                            <p:tgtEl>
                                              <p:spTgt spid="73"/>
                                            </p:tgtEl>
                                            <p:attrNameLst>
                                              <p:attrName>ppt_w</p:attrName>
                                            </p:attrNameLst>
                                          </p:cBhvr>
                                          <p:tavLst>
                                            <p:tav tm="0">
                                              <p:val>
                                                <p:fltVal val="0"/>
                                              </p:val>
                                            </p:tav>
                                            <p:tav tm="100000">
                                              <p:val>
                                                <p:strVal val="#ppt_w"/>
                                              </p:val>
                                            </p:tav>
                                          </p:tavLst>
                                        </p:anim>
                                        <p:anim calcmode="lin" valueType="num">
                                          <p:cBhvr>
                                            <p:cTn id="42" dur="300" fill="hold"/>
                                            <p:tgtEl>
                                              <p:spTgt spid="73"/>
                                            </p:tgtEl>
                                            <p:attrNameLst>
                                              <p:attrName>ppt_h</p:attrName>
                                            </p:attrNameLst>
                                          </p:cBhvr>
                                          <p:tavLst>
                                            <p:tav tm="0">
                                              <p:val>
                                                <p:fltVal val="0"/>
                                              </p:val>
                                            </p:tav>
                                            <p:tav tm="100000">
                                              <p:val>
                                                <p:strVal val="#ppt_h"/>
                                              </p:val>
                                            </p:tav>
                                          </p:tavLst>
                                        </p:anim>
                                        <p:anim calcmode="lin" valueType="num">
                                          <p:cBhvr>
                                            <p:cTn id="43" dur="300" fill="hold"/>
                                            <p:tgtEl>
                                              <p:spTgt spid="73"/>
                                            </p:tgtEl>
                                            <p:attrNameLst>
                                              <p:attrName>style.rotation</p:attrName>
                                            </p:attrNameLst>
                                          </p:cBhvr>
                                          <p:tavLst>
                                            <p:tav tm="0">
                                              <p:val>
                                                <p:fltVal val="360"/>
                                              </p:val>
                                            </p:tav>
                                            <p:tav tm="100000">
                                              <p:val>
                                                <p:fltVal val="0"/>
                                              </p:val>
                                            </p:tav>
                                          </p:tavLst>
                                        </p:anim>
                                        <p:animEffect transition="in" filter="fade">
                                          <p:cBhvr>
                                            <p:cTn id="44" dur="300"/>
                                            <p:tgtEl>
                                              <p:spTgt spid="73"/>
                                            </p:tgtEl>
                                          </p:cBhvr>
                                        </p:animEffect>
                                      </p:childTnLst>
                                    </p:cTn>
                                  </p:par>
                                  <p:par>
                                    <p:cTn id="45" presetID="49" presetClass="entr" presetSubtype="0" decel="100000" fill="hold" grpId="0" nodeType="withEffect">
                                      <p:stCondLst>
                                        <p:cond delay="1300"/>
                                      </p:stCondLst>
                                      <p:childTnLst>
                                        <p:set>
                                          <p:cBhvr>
                                            <p:cTn id="46" dur="1" fill="hold">
                                              <p:stCondLst>
                                                <p:cond delay="0"/>
                                              </p:stCondLst>
                                            </p:cTn>
                                            <p:tgtEl>
                                              <p:spTgt spid="74"/>
                                            </p:tgtEl>
                                            <p:attrNameLst>
                                              <p:attrName>style.visibility</p:attrName>
                                            </p:attrNameLst>
                                          </p:cBhvr>
                                          <p:to>
                                            <p:strVal val="visible"/>
                                          </p:to>
                                        </p:set>
                                        <p:anim calcmode="lin" valueType="num">
                                          <p:cBhvr>
                                            <p:cTn id="47" dur="300" fill="hold"/>
                                            <p:tgtEl>
                                              <p:spTgt spid="74"/>
                                            </p:tgtEl>
                                            <p:attrNameLst>
                                              <p:attrName>ppt_w</p:attrName>
                                            </p:attrNameLst>
                                          </p:cBhvr>
                                          <p:tavLst>
                                            <p:tav tm="0">
                                              <p:val>
                                                <p:fltVal val="0"/>
                                              </p:val>
                                            </p:tav>
                                            <p:tav tm="100000">
                                              <p:val>
                                                <p:strVal val="#ppt_w"/>
                                              </p:val>
                                            </p:tav>
                                          </p:tavLst>
                                        </p:anim>
                                        <p:anim calcmode="lin" valueType="num">
                                          <p:cBhvr>
                                            <p:cTn id="48" dur="300" fill="hold"/>
                                            <p:tgtEl>
                                              <p:spTgt spid="74"/>
                                            </p:tgtEl>
                                            <p:attrNameLst>
                                              <p:attrName>ppt_h</p:attrName>
                                            </p:attrNameLst>
                                          </p:cBhvr>
                                          <p:tavLst>
                                            <p:tav tm="0">
                                              <p:val>
                                                <p:fltVal val="0"/>
                                              </p:val>
                                            </p:tav>
                                            <p:tav tm="100000">
                                              <p:val>
                                                <p:strVal val="#ppt_h"/>
                                              </p:val>
                                            </p:tav>
                                          </p:tavLst>
                                        </p:anim>
                                        <p:anim calcmode="lin" valueType="num">
                                          <p:cBhvr>
                                            <p:cTn id="49" dur="300" fill="hold"/>
                                            <p:tgtEl>
                                              <p:spTgt spid="74"/>
                                            </p:tgtEl>
                                            <p:attrNameLst>
                                              <p:attrName>style.rotation</p:attrName>
                                            </p:attrNameLst>
                                          </p:cBhvr>
                                          <p:tavLst>
                                            <p:tav tm="0">
                                              <p:val>
                                                <p:fltVal val="360"/>
                                              </p:val>
                                            </p:tav>
                                            <p:tav tm="100000">
                                              <p:val>
                                                <p:fltVal val="0"/>
                                              </p:val>
                                            </p:tav>
                                          </p:tavLst>
                                        </p:anim>
                                        <p:animEffect transition="in" filter="fade">
                                          <p:cBhvr>
                                            <p:cTn id="50" dur="300"/>
                                            <p:tgtEl>
                                              <p:spTgt spid="74"/>
                                            </p:tgtEl>
                                          </p:cBhvr>
                                        </p:animEffect>
                                      </p:childTnLst>
                                    </p:cTn>
                                  </p:par>
                                  <p:par>
                                    <p:cTn id="51" presetID="49" presetClass="entr" presetSubtype="0" decel="100000" fill="hold" grpId="0" nodeType="withEffect">
                                      <p:stCondLst>
                                        <p:cond delay="1400"/>
                                      </p:stCondLst>
                                      <p:childTnLst>
                                        <p:set>
                                          <p:cBhvr>
                                            <p:cTn id="52" dur="1" fill="hold">
                                              <p:stCondLst>
                                                <p:cond delay="0"/>
                                              </p:stCondLst>
                                            </p:cTn>
                                            <p:tgtEl>
                                              <p:spTgt spid="75"/>
                                            </p:tgtEl>
                                            <p:attrNameLst>
                                              <p:attrName>style.visibility</p:attrName>
                                            </p:attrNameLst>
                                          </p:cBhvr>
                                          <p:to>
                                            <p:strVal val="visible"/>
                                          </p:to>
                                        </p:set>
                                        <p:anim calcmode="lin" valueType="num">
                                          <p:cBhvr>
                                            <p:cTn id="53" dur="300" fill="hold"/>
                                            <p:tgtEl>
                                              <p:spTgt spid="75"/>
                                            </p:tgtEl>
                                            <p:attrNameLst>
                                              <p:attrName>ppt_w</p:attrName>
                                            </p:attrNameLst>
                                          </p:cBhvr>
                                          <p:tavLst>
                                            <p:tav tm="0">
                                              <p:val>
                                                <p:fltVal val="0"/>
                                              </p:val>
                                            </p:tav>
                                            <p:tav tm="100000">
                                              <p:val>
                                                <p:strVal val="#ppt_w"/>
                                              </p:val>
                                            </p:tav>
                                          </p:tavLst>
                                        </p:anim>
                                        <p:anim calcmode="lin" valueType="num">
                                          <p:cBhvr>
                                            <p:cTn id="54" dur="300" fill="hold"/>
                                            <p:tgtEl>
                                              <p:spTgt spid="75"/>
                                            </p:tgtEl>
                                            <p:attrNameLst>
                                              <p:attrName>ppt_h</p:attrName>
                                            </p:attrNameLst>
                                          </p:cBhvr>
                                          <p:tavLst>
                                            <p:tav tm="0">
                                              <p:val>
                                                <p:fltVal val="0"/>
                                              </p:val>
                                            </p:tav>
                                            <p:tav tm="100000">
                                              <p:val>
                                                <p:strVal val="#ppt_h"/>
                                              </p:val>
                                            </p:tav>
                                          </p:tavLst>
                                        </p:anim>
                                        <p:anim calcmode="lin" valueType="num">
                                          <p:cBhvr>
                                            <p:cTn id="55" dur="300" fill="hold"/>
                                            <p:tgtEl>
                                              <p:spTgt spid="75"/>
                                            </p:tgtEl>
                                            <p:attrNameLst>
                                              <p:attrName>style.rotation</p:attrName>
                                            </p:attrNameLst>
                                          </p:cBhvr>
                                          <p:tavLst>
                                            <p:tav tm="0">
                                              <p:val>
                                                <p:fltVal val="360"/>
                                              </p:val>
                                            </p:tav>
                                            <p:tav tm="100000">
                                              <p:val>
                                                <p:fltVal val="0"/>
                                              </p:val>
                                            </p:tav>
                                          </p:tavLst>
                                        </p:anim>
                                        <p:animEffect transition="in" filter="fade">
                                          <p:cBhvr>
                                            <p:cTn id="56" dur="300"/>
                                            <p:tgtEl>
                                              <p:spTgt spid="75"/>
                                            </p:tgtEl>
                                          </p:cBhvr>
                                        </p:animEffect>
                                      </p:childTnLst>
                                    </p:cTn>
                                  </p:par>
                                  <p:par>
                                    <p:cTn id="57" presetID="10" presetClass="entr" presetSubtype="0" fill="hold" grpId="0" nodeType="withEffect">
                                      <p:stCondLst>
                                        <p:cond delay="160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300"/>
                                            <p:tgtEl>
                                              <p:spTgt spid="77"/>
                                            </p:tgtEl>
                                          </p:cBhvr>
                                        </p:animEffect>
                                      </p:childTnLst>
                                    </p:cTn>
                                  </p:par>
                                  <p:par>
                                    <p:cTn id="60" presetID="10" presetClass="entr" presetSubtype="0" fill="hold" grpId="0" nodeType="withEffect">
                                      <p:stCondLst>
                                        <p:cond delay="170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300"/>
                                            <p:tgtEl>
                                              <p:spTgt spid="78"/>
                                            </p:tgtEl>
                                          </p:cBhvr>
                                        </p:animEffect>
                                      </p:childTnLst>
                                    </p:cTn>
                                  </p:par>
                                  <p:par>
                                    <p:cTn id="63" presetID="10" presetClass="entr" presetSubtype="0" fill="hold" grpId="0" nodeType="withEffect">
                                      <p:stCondLst>
                                        <p:cond delay="18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300"/>
                                            <p:tgtEl>
                                              <p:spTgt spid="79"/>
                                            </p:tgtEl>
                                          </p:cBhvr>
                                        </p:animEffect>
                                      </p:childTnLst>
                                    </p:cTn>
                                  </p:par>
                                  <p:par>
                                    <p:cTn id="66" presetID="10" presetClass="entr" presetSubtype="0" fill="hold" grpId="0" nodeType="withEffect">
                                      <p:stCondLst>
                                        <p:cond delay="190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3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7" grpId="0"/>
          <p:bldP spid="78" grpId="0"/>
          <p:bldP spid="79" grpId="0"/>
          <p:bldP spid="8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1) </a:t>
            </a:r>
            <a:r>
              <a:rPr lang="en-US" sz="2400" b="1" dirty="0">
                <a:solidFill>
                  <a:srgbClr val="FF0000"/>
                </a:solidFill>
                <a:cs typeface="Calibri" panose="020F0502020204030204" pitchFamily="34" charset="0"/>
              </a:rPr>
              <a:t>Resources of Credible Scenarios</a:t>
            </a:r>
          </a:p>
        </p:txBody>
      </p:sp>
      <p:graphicFrame>
        <p:nvGraphicFramePr>
          <p:cNvPr id="4" name="Tablo 3">
            <a:extLst>
              <a:ext uri="{FF2B5EF4-FFF2-40B4-BE49-F238E27FC236}">
                <a16:creationId xmlns:a16="http://schemas.microsoft.com/office/drawing/2014/main" id="{FF4BF760-2508-5390-62D6-2F0ADDBC73E3}"/>
              </a:ext>
            </a:extLst>
          </p:cNvPr>
          <p:cNvGraphicFramePr>
            <a:graphicFrameLocks noGrp="1"/>
          </p:cNvGraphicFramePr>
          <p:nvPr>
            <p:extLst>
              <p:ext uri="{D42A27DB-BD31-4B8C-83A1-F6EECF244321}">
                <p14:modId xmlns:p14="http://schemas.microsoft.com/office/powerpoint/2010/main" val="2911946332"/>
              </p:ext>
            </p:extLst>
          </p:nvPr>
        </p:nvGraphicFramePr>
        <p:xfrm>
          <a:off x="1216818" y="2200940"/>
          <a:ext cx="10271918" cy="3741637"/>
        </p:xfrm>
        <a:graphic>
          <a:graphicData uri="http://schemas.openxmlformats.org/drawingml/2006/table">
            <a:tbl>
              <a:tblPr firstRow="1" firstCol="1" bandRow="1"/>
              <a:tblGrid>
                <a:gridCol w="934745">
                  <a:extLst>
                    <a:ext uri="{9D8B030D-6E8A-4147-A177-3AD203B41FA5}">
                      <a16:colId xmlns:a16="http://schemas.microsoft.com/office/drawing/2014/main" val="454570939"/>
                    </a:ext>
                  </a:extLst>
                </a:gridCol>
                <a:gridCol w="1887978">
                  <a:extLst>
                    <a:ext uri="{9D8B030D-6E8A-4147-A177-3AD203B41FA5}">
                      <a16:colId xmlns:a16="http://schemas.microsoft.com/office/drawing/2014/main" val="3823824273"/>
                    </a:ext>
                  </a:extLst>
                </a:gridCol>
                <a:gridCol w="2181755">
                  <a:extLst>
                    <a:ext uri="{9D8B030D-6E8A-4147-A177-3AD203B41FA5}">
                      <a16:colId xmlns:a16="http://schemas.microsoft.com/office/drawing/2014/main" val="223956416"/>
                    </a:ext>
                  </a:extLst>
                </a:gridCol>
                <a:gridCol w="1777042">
                  <a:extLst>
                    <a:ext uri="{9D8B030D-6E8A-4147-A177-3AD203B41FA5}">
                      <a16:colId xmlns:a16="http://schemas.microsoft.com/office/drawing/2014/main" val="4043944902"/>
                    </a:ext>
                  </a:extLst>
                </a:gridCol>
                <a:gridCol w="1777042">
                  <a:extLst>
                    <a:ext uri="{9D8B030D-6E8A-4147-A177-3AD203B41FA5}">
                      <a16:colId xmlns:a16="http://schemas.microsoft.com/office/drawing/2014/main" val="2220976423"/>
                    </a:ext>
                  </a:extLst>
                </a:gridCol>
                <a:gridCol w="1713356">
                  <a:extLst>
                    <a:ext uri="{9D8B030D-6E8A-4147-A177-3AD203B41FA5}">
                      <a16:colId xmlns:a16="http://schemas.microsoft.com/office/drawing/2014/main" val="2650791890"/>
                    </a:ext>
                  </a:extLst>
                </a:gridCol>
              </a:tblGrid>
              <a:tr h="376501">
                <a:tc>
                  <a:txBody>
                    <a:bodyPr/>
                    <a:lstStyle/>
                    <a:p>
                      <a:endParaRPr lang="tr-TR" sz="1300">
                        <a:solidFill>
                          <a:schemeClr val="tx1"/>
                        </a:solidFill>
                        <a:effectLst/>
                        <a:latin typeface="+mn-lt"/>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Control Room 1-2</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Control Room 3-4 </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Control Room 5 </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Oil Movement</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Loading/Unloading</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918122"/>
                  </a:ext>
                </a:extLst>
              </a:tr>
              <a:tr h="841284">
                <a:tc>
                  <a:txBody>
                    <a:bodyPr/>
                    <a:lstStyle/>
                    <a:p>
                      <a:pP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SEVESO</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dirty="0">
                          <a:solidFill>
                            <a:schemeClr val="tx1"/>
                          </a:solidFill>
                          <a:effectLst/>
                          <a:latin typeface="+mn-lt"/>
                          <a:ea typeface="Calibri" panose="020F0502020204030204" pitchFamily="34" charset="0"/>
                          <a:cs typeface="Times New Roman" panose="02020603050405020304" pitchFamily="18" charset="0"/>
                        </a:rPr>
                        <a:t>Leakage from outlet flange of the reactor C-1151</a:t>
                      </a:r>
                      <a:endParaRPr lang="tr-TR" sz="13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dirty="0">
                          <a:solidFill>
                            <a:schemeClr val="tx1"/>
                          </a:solidFill>
                          <a:effectLst/>
                          <a:latin typeface="+mn-lt"/>
                          <a:ea typeface="Calibri" panose="020F0502020204030204" pitchFamily="34" charset="0"/>
                          <a:cs typeface="Times New Roman" panose="02020603050405020304" pitchFamily="18" charset="0"/>
                        </a:rPr>
                        <a:t>Loss of containment from inlet line of the high-pressure separator due to high pressure case</a:t>
                      </a:r>
                      <a:endParaRPr lang="tr-TR" sz="13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F-1877 furnace blow-out</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Loss of containment from LPG sphere tank outlet line due to high pressure</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Overfilling of LSRN tanker due to high level)</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782015"/>
                  </a:ext>
                </a:extLst>
              </a:tr>
              <a:tr h="841284">
                <a:tc>
                  <a:txBody>
                    <a:bodyPr/>
                    <a:lstStyle/>
                    <a:p>
                      <a:pP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HAZOP</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dirty="0">
                          <a:solidFill>
                            <a:schemeClr val="tx1"/>
                          </a:solidFill>
                          <a:effectLst/>
                          <a:latin typeface="+mn-lt"/>
                          <a:ea typeface="Calibri" panose="020F0502020204030204" pitchFamily="34" charset="0"/>
                          <a:cs typeface="Times New Roman" panose="02020603050405020304" pitchFamily="18" charset="0"/>
                        </a:rPr>
                        <a:t>G-1202 C/D vacuum pumps trip</a:t>
                      </a:r>
                      <a:endParaRPr lang="tr-TR" sz="13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Closure of FV-017 by the reason of FIC-017 control loop failure</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HC carryover to F-1876 furnace due to wrong level of D-1753</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High level by the reason of level transmitter failure on the MTBE tank)</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Accuload failure during LPG tanker loading operation</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906498"/>
                  </a:ext>
                </a:extLst>
              </a:tr>
              <a:tr h="841284">
                <a:tc>
                  <a:txBody>
                    <a:bodyPr/>
                    <a:lstStyle/>
                    <a:p>
                      <a:pP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OSAR</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Natural gas outage</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No flow by the reason of seal blockage at the sulfur recovery unit</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Boiler trip and steam outage in power plant unit </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Leakage from the base T-4304</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Leave open of the kerosene discharge valve at the rail car unloading unit</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209045"/>
                  </a:ext>
                </a:extLst>
              </a:tr>
              <a:tr h="841284">
                <a:tc>
                  <a:txBody>
                    <a:bodyPr/>
                    <a:lstStyle/>
                    <a:p>
                      <a:pPr>
                        <a:spcBef>
                          <a:spcPts val="600"/>
                        </a:spcBef>
                        <a:spcAft>
                          <a:spcPts val="600"/>
                        </a:spcAft>
                      </a:pPr>
                      <a:r>
                        <a:rPr lang="en-US" sz="1300" b="1">
                          <a:solidFill>
                            <a:schemeClr val="tx1"/>
                          </a:solidFill>
                          <a:effectLst/>
                          <a:latin typeface="+mn-lt"/>
                          <a:ea typeface="Calibri" panose="020F0502020204030204" pitchFamily="34" charset="0"/>
                          <a:cs typeface="Times New Roman" panose="02020603050405020304" pitchFamily="18" charset="0"/>
                        </a:rPr>
                        <a:t>RAYEP</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Release of hydrogen from valve packing on the make-up hydrogen pipeline</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 G-1826 pump trip</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Out of operation of K-1452 A/B/C compressors</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a:solidFill>
                            <a:schemeClr val="tx1"/>
                          </a:solidFill>
                          <a:effectLst/>
                          <a:latin typeface="+mn-lt"/>
                          <a:ea typeface="Calibri" panose="020F0502020204030204" pitchFamily="34" charset="0"/>
                          <a:cs typeface="Times New Roman" panose="02020603050405020304" pitchFamily="18" charset="0"/>
                        </a:rPr>
                        <a:t>Entry of chlorinated HSRN to T-4201 tank</a:t>
                      </a:r>
                      <a:endParaRPr lang="tr-TR" sz="130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300" dirty="0">
                          <a:solidFill>
                            <a:schemeClr val="tx1"/>
                          </a:solidFill>
                          <a:effectLst/>
                          <a:latin typeface="+mn-lt"/>
                          <a:ea typeface="Calibri" panose="020F0502020204030204" pitchFamily="34" charset="0"/>
                          <a:cs typeface="Times New Roman" panose="02020603050405020304" pitchFamily="18" charset="0"/>
                        </a:rPr>
                        <a:t>Overfilling of fuel oil unloading drum</a:t>
                      </a:r>
                      <a:endParaRPr lang="tr-TR" sz="13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276303"/>
                  </a:ext>
                </a:extLst>
              </a:tr>
            </a:tbl>
          </a:graphicData>
        </a:graphic>
      </p:graphicFrame>
      <p:sp>
        <p:nvSpPr>
          <p:cNvPr id="38" name="Metin kutusu 37">
            <a:extLst>
              <a:ext uri="{FF2B5EF4-FFF2-40B4-BE49-F238E27FC236}">
                <a16:creationId xmlns:a16="http://schemas.microsoft.com/office/drawing/2014/main" id="{4BCEB6C7-6A16-123C-65D5-809732631B18}"/>
              </a:ext>
            </a:extLst>
          </p:cNvPr>
          <p:cNvSpPr txBox="1"/>
          <p:nvPr/>
        </p:nvSpPr>
        <p:spPr>
          <a:xfrm>
            <a:off x="1216818" y="1188848"/>
            <a:ext cx="6103088" cy="369332"/>
          </a:xfrm>
          <a:prstGeom prst="rect">
            <a:avLst/>
          </a:prstGeom>
          <a:noFill/>
        </p:spPr>
        <p:txBody>
          <a:bodyPr wrap="square">
            <a:spAutoFit/>
          </a:bodyPr>
          <a:lstStyle/>
          <a:p>
            <a:r>
              <a:rPr lang="en-US" dirty="0"/>
              <a:t>Example of Scenario-Based Plan of Operational Tabletop Drills</a:t>
            </a:r>
            <a:r>
              <a:rPr lang="tr-TR" dirty="0"/>
              <a:t>;</a:t>
            </a:r>
            <a:endParaRPr lang="en-US" dirty="0"/>
          </a:p>
        </p:txBody>
      </p:sp>
    </p:spTree>
    <p:extLst>
      <p:ext uri="{BB962C8B-B14F-4D97-AF65-F5344CB8AC3E}">
        <p14:creationId xmlns:p14="http://schemas.microsoft.com/office/powerpoint/2010/main" val="3770699537"/>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2) </a:t>
            </a:r>
            <a:r>
              <a:rPr lang="tr-TR" sz="2400" b="1" dirty="0" err="1">
                <a:solidFill>
                  <a:srgbClr val="FF0000"/>
                </a:solidFill>
                <a:cs typeface="Calibri" panose="020F0502020204030204" pitchFamily="34" charset="0"/>
              </a:rPr>
              <a:t>Participants</a:t>
            </a:r>
            <a:endParaRPr lang="en-US" sz="2400" b="1" dirty="0">
              <a:solidFill>
                <a:srgbClr val="FF0000"/>
              </a:solidFill>
              <a:cs typeface="Calibri" panose="020F0502020204030204" pitchFamily="34" charset="0"/>
            </a:endParaRPr>
          </a:p>
        </p:txBody>
      </p:sp>
      <p:pic>
        <p:nvPicPr>
          <p:cNvPr id="9" name="Resim 8" descr="kişi, yer, oturma, iç mekan içeren bir resim&#10;&#10;Açıklama otomatik olarak oluşturuldu">
            <a:extLst>
              <a:ext uri="{FF2B5EF4-FFF2-40B4-BE49-F238E27FC236}">
                <a16:creationId xmlns:a16="http://schemas.microsoft.com/office/drawing/2014/main" id="{EBF415E4-958D-FD12-E730-B917A4ADFDDF}"/>
              </a:ext>
            </a:extLst>
          </p:cNvPr>
          <p:cNvPicPr>
            <a:picLocks noChangeAspect="1"/>
          </p:cNvPicPr>
          <p:nvPr/>
        </p:nvPicPr>
        <p:blipFill>
          <a:blip r:embed="rId5"/>
          <a:stretch>
            <a:fillRect/>
          </a:stretch>
        </p:blipFill>
        <p:spPr>
          <a:xfrm>
            <a:off x="4548866" y="4728407"/>
            <a:ext cx="3195868" cy="2114196"/>
          </a:xfrm>
          <a:prstGeom prst="rect">
            <a:avLst/>
          </a:prstGeom>
        </p:spPr>
      </p:pic>
      <p:grpSp>
        <p:nvGrpSpPr>
          <p:cNvPr id="75" name="Group 1">
            <a:extLst>
              <a:ext uri="{FF2B5EF4-FFF2-40B4-BE49-F238E27FC236}">
                <a16:creationId xmlns:a16="http://schemas.microsoft.com/office/drawing/2014/main" id="{8BA23285-2154-9419-DDE3-236AB77014B5}"/>
              </a:ext>
            </a:extLst>
          </p:cNvPr>
          <p:cNvGrpSpPr/>
          <p:nvPr/>
        </p:nvGrpSpPr>
        <p:grpSpPr>
          <a:xfrm>
            <a:off x="7404724" y="3110412"/>
            <a:ext cx="1660309" cy="1425389"/>
            <a:chOff x="14811376" y="7427511"/>
            <a:chExt cx="3321050" cy="2851150"/>
          </a:xfrm>
        </p:grpSpPr>
        <p:sp>
          <p:nvSpPr>
            <p:cNvPr id="76" name="Freeform 9">
              <a:extLst>
                <a:ext uri="{FF2B5EF4-FFF2-40B4-BE49-F238E27FC236}">
                  <a16:creationId xmlns:a16="http://schemas.microsoft.com/office/drawing/2014/main" id="{55F5A9A3-3EEF-1435-D236-C4769EA8257B}"/>
                </a:ext>
              </a:extLst>
            </p:cNvPr>
            <p:cNvSpPr>
              <a:spLocks/>
            </p:cNvSpPr>
            <p:nvPr/>
          </p:nvSpPr>
          <p:spPr bwMode="auto">
            <a:xfrm>
              <a:off x="14811376" y="7427511"/>
              <a:ext cx="3321050" cy="2851150"/>
            </a:xfrm>
            <a:custGeom>
              <a:avLst/>
              <a:gdLst>
                <a:gd name="T0" fmla="*/ 57 w 73"/>
                <a:gd name="T1" fmla="*/ 0 h 62"/>
                <a:gd name="T2" fmla="*/ 73 w 73"/>
                <a:gd name="T3" fmla="*/ 20 h 62"/>
                <a:gd name="T4" fmla="*/ 64 w 73"/>
                <a:gd name="T5" fmla="*/ 17 h 62"/>
                <a:gd name="T6" fmla="*/ 0 w 73"/>
                <a:gd name="T7" fmla="*/ 62 h 62"/>
                <a:gd name="T8" fmla="*/ 0 w 73"/>
                <a:gd name="T9" fmla="*/ 37 h 62"/>
                <a:gd name="T10" fmla="*/ 40 w 73"/>
                <a:gd name="T11" fmla="*/ 8 h 62"/>
                <a:gd name="T12" fmla="*/ 30 w 73"/>
                <a:gd name="T13" fmla="*/ 5 h 62"/>
                <a:gd name="T14" fmla="*/ 57 w 7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77" name="TextBox 38">
              <a:extLst>
                <a:ext uri="{FF2B5EF4-FFF2-40B4-BE49-F238E27FC236}">
                  <a16:creationId xmlns:a16="http://schemas.microsoft.com/office/drawing/2014/main" id="{59A5A5E6-2DCD-34ED-9FB1-B8DEF181BE8D}"/>
                </a:ext>
              </a:extLst>
            </p:cNvPr>
            <p:cNvSpPr txBox="1"/>
            <p:nvPr/>
          </p:nvSpPr>
          <p:spPr>
            <a:xfrm>
              <a:off x="16668746" y="7611139"/>
              <a:ext cx="968438" cy="738760"/>
            </a:xfrm>
            <a:prstGeom prst="rect">
              <a:avLst/>
            </a:prstGeom>
            <a:noFill/>
          </p:spPr>
          <p:txBody>
            <a:bodyPr wrap="square" rtlCol="0">
              <a:spAutoFit/>
            </a:bodyPr>
            <a:lstStyle/>
            <a:p>
              <a:pPr algn="ctr"/>
              <a:r>
                <a:rPr lang="en-US">
                  <a:latin typeface="Open Sans Bold" panose="020B0806030504020204" pitchFamily="34" charset="0"/>
                  <a:ea typeface="Open Sans Bold" panose="020B0806030504020204" pitchFamily="34" charset="0"/>
                  <a:cs typeface="Open Sans Bold" panose="020B0806030504020204" pitchFamily="34" charset="0"/>
                </a:rPr>
                <a:t>01</a:t>
              </a:r>
            </a:p>
          </p:txBody>
        </p:sp>
      </p:grpSp>
      <p:grpSp>
        <p:nvGrpSpPr>
          <p:cNvPr id="78" name="Group 2">
            <a:extLst>
              <a:ext uri="{FF2B5EF4-FFF2-40B4-BE49-F238E27FC236}">
                <a16:creationId xmlns:a16="http://schemas.microsoft.com/office/drawing/2014/main" id="{7E7D2E14-574B-E1ED-F772-2ADD00218153}"/>
              </a:ext>
            </a:extLst>
          </p:cNvPr>
          <p:cNvGrpSpPr/>
          <p:nvPr/>
        </p:nvGrpSpPr>
        <p:grpSpPr>
          <a:xfrm>
            <a:off x="7541231" y="1250103"/>
            <a:ext cx="1433325" cy="1677770"/>
            <a:chOff x="15084425" y="3706410"/>
            <a:chExt cx="2867024" cy="3355976"/>
          </a:xfrm>
        </p:grpSpPr>
        <p:sp>
          <p:nvSpPr>
            <p:cNvPr id="79" name="Freeform 10">
              <a:extLst>
                <a:ext uri="{FF2B5EF4-FFF2-40B4-BE49-F238E27FC236}">
                  <a16:creationId xmlns:a16="http://schemas.microsoft.com/office/drawing/2014/main" id="{5ED21C94-9C84-9159-F5D7-247EA3D7E860}"/>
                </a:ext>
              </a:extLst>
            </p:cNvPr>
            <p:cNvSpPr>
              <a:spLocks/>
            </p:cNvSpPr>
            <p:nvPr/>
          </p:nvSpPr>
          <p:spPr bwMode="auto">
            <a:xfrm>
              <a:off x="15084425" y="3706410"/>
              <a:ext cx="2867024" cy="3355976"/>
            </a:xfrm>
            <a:custGeom>
              <a:avLst/>
              <a:gdLst>
                <a:gd name="T0" fmla="*/ 0 w 63"/>
                <a:gd name="T1" fmla="*/ 16 h 73"/>
                <a:gd name="T2" fmla="*/ 21 w 63"/>
                <a:gd name="T3" fmla="*/ 0 h 73"/>
                <a:gd name="T4" fmla="*/ 17 w 63"/>
                <a:gd name="T5" fmla="*/ 9 h 73"/>
                <a:gd name="T6" fmla="*/ 63 w 63"/>
                <a:gd name="T7" fmla="*/ 73 h 73"/>
                <a:gd name="T8" fmla="*/ 38 w 63"/>
                <a:gd name="T9" fmla="*/ 73 h 73"/>
                <a:gd name="T10" fmla="*/ 9 w 63"/>
                <a:gd name="T11" fmla="*/ 33 h 73"/>
                <a:gd name="T12" fmla="*/ 6 w 63"/>
                <a:gd name="T13" fmla="*/ 43 h 73"/>
                <a:gd name="T14" fmla="*/ 0 w 63"/>
                <a:gd name="T15" fmla="*/ 16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chemeClr val="accent3"/>
            </a:solidFill>
            <a:ln>
              <a:noFill/>
            </a:ln>
          </p:spPr>
          <p:txBody>
            <a:bodyPr vert="horz" wrap="square" lIns="91428" tIns="45714" rIns="91428" bIns="45714" numCol="1" anchor="t" anchorCtr="0" compatLnSpc="1">
              <a:prstTxWarp prst="textNoShape">
                <a:avLst/>
              </a:prstTxWarp>
            </a:bodyPr>
            <a:lstStyle/>
            <a:p>
              <a:endParaRPr lang="en-US"/>
            </a:p>
          </p:txBody>
        </p:sp>
        <p:sp>
          <p:nvSpPr>
            <p:cNvPr id="80" name="TextBox 39">
              <a:extLst>
                <a:ext uri="{FF2B5EF4-FFF2-40B4-BE49-F238E27FC236}">
                  <a16:creationId xmlns:a16="http://schemas.microsoft.com/office/drawing/2014/main" id="{8CB39534-DD72-EFA7-4329-3733F9878E18}"/>
                </a:ext>
              </a:extLst>
            </p:cNvPr>
            <p:cNvSpPr txBox="1"/>
            <p:nvPr/>
          </p:nvSpPr>
          <p:spPr>
            <a:xfrm>
              <a:off x="15176047" y="4290088"/>
              <a:ext cx="968438" cy="738760"/>
            </a:xfrm>
            <a:prstGeom prst="rect">
              <a:avLst/>
            </a:prstGeom>
            <a:noFill/>
          </p:spPr>
          <p:txBody>
            <a:bodyPr wrap="square" rtlCol="0">
              <a:spAutoFit/>
            </a:bodyPr>
            <a:lstStyle/>
            <a:p>
              <a:pPr algn="ctr"/>
              <a:r>
                <a:rPr lang="en-US">
                  <a:latin typeface="Open Sans Bold" panose="020B0806030504020204" pitchFamily="34" charset="0"/>
                  <a:ea typeface="Open Sans Bold" panose="020B0806030504020204" pitchFamily="34" charset="0"/>
                  <a:cs typeface="Open Sans Bold" panose="020B0806030504020204" pitchFamily="34" charset="0"/>
                </a:rPr>
                <a:t>02</a:t>
              </a:r>
            </a:p>
          </p:txBody>
        </p:sp>
      </p:grpSp>
      <p:grpSp>
        <p:nvGrpSpPr>
          <p:cNvPr id="81" name="Group 3">
            <a:extLst>
              <a:ext uri="{FF2B5EF4-FFF2-40B4-BE49-F238E27FC236}">
                <a16:creationId xmlns:a16="http://schemas.microsoft.com/office/drawing/2014/main" id="{D0E1F512-0854-064B-B53D-631EB8EA71CD}"/>
              </a:ext>
            </a:extLst>
          </p:cNvPr>
          <p:cNvGrpSpPr/>
          <p:nvPr/>
        </p:nvGrpSpPr>
        <p:grpSpPr>
          <a:xfrm>
            <a:off x="5720605" y="1318358"/>
            <a:ext cx="1660309" cy="1425389"/>
            <a:chOff x="11442700" y="3842937"/>
            <a:chExt cx="3321050" cy="2851150"/>
          </a:xfrm>
        </p:grpSpPr>
        <p:sp>
          <p:nvSpPr>
            <p:cNvPr id="82" name="Freeform 5">
              <a:extLst>
                <a:ext uri="{FF2B5EF4-FFF2-40B4-BE49-F238E27FC236}">
                  <a16:creationId xmlns:a16="http://schemas.microsoft.com/office/drawing/2014/main" id="{E72ED1E5-9DED-49A2-BEFB-9E5B5DDECC9C}"/>
                </a:ext>
              </a:extLst>
            </p:cNvPr>
            <p:cNvSpPr>
              <a:spLocks/>
            </p:cNvSpPr>
            <p:nvPr/>
          </p:nvSpPr>
          <p:spPr bwMode="auto">
            <a:xfrm>
              <a:off x="11442700" y="3842937"/>
              <a:ext cx="3321050" cy="2851150"/>
            </a:xfrm>
            <a:custGeom>
              <a:avLst/>
              <a:gdLst>
                <a:gd name="T0" fmla="*/ 16 w 73"/>
                <a:gd name="T1" fmla="*/ 62 h 62"/>
                <a:gd name="T2" fmla="*/ 0 w 73"/>
                <a:gd name="T3" fmla="*/ 42 h 62"/>
                <a:gd name="T4" fmla="*/ 9 w 73"/>
                <a:gd name="T5" fmla="*/ 45 h 62"/>
                <a:gd name="T6" fmla="*/ 73 w 73"/>
                <a:gd name="T7" fmla="*/ 0 h 62"/>
                <a:gd name="T8" fmla="*/ 73 w 73"/>
                <a:gd name="T9" fmla="*/ 25 h 62"/>
                <a:gd name="T10" fmla="*/ 33 w 73"/>
                <a:gd name="T11" fmla="*/ 54 h 62"/>
                <a:gd name="T12" fmla="*/ 43 w 73"/>
                <a:gd name="T13" fmla="*/ 57 h 62"/>
                <a:gd name="T14" fmla="*/ 16 w 7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chemeClr val="accent5"/>
            </a:solidFill>
            <a:ln>
              <a:noFill/>
            </a:ln>
          </p:spPr>
          <p:txBody>
            <a:bodyPr vert="horz" wrap="square" lIns="91428" tIns="45714" rIns="91428" bIns="45714" numCol="1" anchor="t" anchorCtr="0" compatLnSpc="1">
              <a:prstTxWarp prst="textNoShape">
                <a:avLst/>
              </a:prstTxWarp>
            </a:bodyPr>
            <a:lstStyle/>
            <a:p>
              <a:endParaRPr lang="en-US"/>
            </a:p>
          </p:txBody>
        </p:sp>
        <p:sp>
          <p:nvSpPr>
            <p:cNvPr id="83" name="TextBox 40">
              <a:extLst>
                <a:ext uri="{FF2B5EF4-FFF2-40B4-BE49-F238E27FC236}">
                  <a16:creationId xmlns:a16="http://schemas.microsoft.com/office/drawing/2014/main" id="{DC78E635-8234-213A-AE5C-C7DFD0D641C7}"/>
                </a:ext>
              </a:extLst>
            </p:cNvPr>
            <p:cNvSpPr txBox="1"/>
            <p:nvPr/>
          </p:nvSpPr>
          <p:spPr>
            <a:xfrm>
              <a:off x="11930655" y="5725487"/>
              <a:ext cx="968438" cy="738760"/>
            </a:xfrm>
            <a:prstGeom prst="rect">
              <a:avLst/>
            </a:prstGeom>
            <a:noFill/>
          </p:spPr>
          <p:txBody>
            <a:bodyPr wrap="square" rtlCol="0">
              <a:spAutoFit/>
            </a:bodyPr>
            <a:lstStyle/>
            <a:p>
              <a:pPr algn="ctr"/>
              <a:r>
                <a:rPr lang="en-US">
                  <a:latin typeface="Open Sans Bold" panose="020B0806030504020204" pitchFamily="34" charset="0"/>
                  <a:ea typeface="Open Sans Bold" panose="020B0806030504020204" pitchFamily="34" charset="0"/>
                  <a:cs typeface="Open Sans Bold" panose="020B0806030504020204" pitchFamily="34" charset="0"/>
                </a:rPr>
                <a:t>03</a:t>
              </a:r>
            </a:p>
          </p:txBody>
        </p:sp>
      </p:grpSp>
      <p:grpSp>
        <p:nvGrpSpPr>
          <p:cNvPr id="84" name="Group 4">
            <a:extLst>
              <a:ext uri="{FF2B5EF4-FFF2-40B4-BE49-F238E27FC236}">
                <a16:creationId xmlns:a16="http://schemas.microsoft.com/office/drawing/2014/main" id="{C3693354-86A3-63A7-7402-09C077ABD1C5}"/>
              </a:ext>
            </a:extLst>
          </p:cNvPr>
          <p:cNvGrpSpPr/>
          <p:nvPr/>
        </p:nvGrpSpPr>
        <p:grpSpPr>
          <a:xfrm>
            <a:off x="4932428" y="2881841"/>
            <a:ext cx="1411103" cy="1676182"/>
            <a:chOff x="9866140" y="6970310"/>
            <a:chExt cx="2822574" cy="3352800"/>
          </a:xfrm>
        </p:grpSpPr>
        <p:sp>
          <p:nvSpPr>
            <p:cNvPr id="85" name="Freeform 6">
              <a:extLst>
                <a:ext uri="{FF2B5EF4-FFF2-40B4-BE49-F238E27FC236}">
                  <a16:creationId xmlns:a16="http://schemas.microsoft.com/office/drawing/2014/main" id="{6CF653E3-637F-57D8-5AFE-BE3718B5E77C}"/>
                </a:ext>
              </a:extLst>
            </p:cNvPr>
            <p:cNvSpPr>
              <a:spLocks/>
            </p:cNvSpPr>
            <p:nvPr/>
          </p:nvSpPr>
          <p:spPr bwMode="auto">
            <a:xfrm>
              <a:off x="9866140" y="6970310"/>
              <a:ext cx="2822574" cy="3352800"/>
            </a:xfrm>
            <a:custGeom>
              <a:avLst/>
              <a:gdLst>
                <a:gd name="T0" fmla="*/ 0 w 62"/>
                <a:gd name="T1" fmla="*/ 57 h 73"/>
                <a:gd name="T2" fmla="*/ 20 w 62"/>
                <a:gd name="T3" fmla="*/ 73 h 73"/>
                <a:gd name="T4" fmla="*/ 17 w 62"/>
                <a:gd name="T5" fmla="*/ 64 h 73"/>
                <a:gd name="T6" fmla="*/ 62 w 62"/>
                <a:gd name="T7" fmla="*/ 0 h 73"/>
                <a:gd name="T8" fmla="*/ 37 w 62"/>
                <a:gd name="T9" fmla="*/ 0 h 73"/>
                <a:gd name="T10" fmla="*/ 8 w 62"/>
                <a:gd name="T11" fmla="*/ 40 h 73"/>
                <a:gd name="T12" fmla="*/ 5 w 62"/>
                <a:gd name="T13" fmla="*/ 30 h 73"/>
                <a:gd name="T14" fmla="*/ 0 w 62"/>
                <a:gd name="T15" fmla="*/ 5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chemeClr val="bg2"/>
            </a:solidFill>
            <a:ln>
              <a:noFill/>
            </a:ln>
          </p:spPr>
          <p:txBody>
            <a:bodyPr vert="horz" wrap="square" lIns="91428" tIns="45714" rIns="91428" bIns="45714" numCol="1" anchor="t" anchorCtr="0" compatLnSpc="1">
              <a:prstTxWarp prst="textNoShape">
                <a:avLst/>
              </a:prstTxWarp>
            </a:bodyPr>
            <a:lstStyle/>
            <a:p>
              <a:endParaRPr lang="en-US"/>
            </a:p>
          </p:txBody>
        </p:sp>
        <p:sp>
          <p:nvSpPr>
            <p:cNvPr id="86" name="TextBox 41">
              <a:extLst>
                <a:ext uri="{FF2B5EF4-FFF2-40B4-BE49-F238E27FC236}">
                  <a16:creationId xmlns:a16="http://schemas.microsoft.com/office/drawing/2014/main" id="{02939054-BD69-FA27-8CEA-8E1521E0D962}"/>
                </a:ext>
              </a:extLst>
            </p:cNvPr>
            <p:cNvSpPr txBox="1"/>
            <p:nvPr/>
          </p:nvSpPr>
          <p:spPr>
            <a:xfrm>
              <a:off x="9891507" y="8999012"/>
              <a:ext cx="968438" cy="738760"/>
            </a:xfrm>
            <a:prstGeom prst="rect">
              <a:avLst/>
            </a:prstGeom>
            <a:noFill/>
          </p:spPr>
          <p:txBody>
            <a:bodyPr wrap="square" rtlCol="0">
              <a:spAutoFit/>
            </a:bodyPr>
            <a:lstStyle/>
            <a:p>
              <a:pPr algn="ctr"/>
              <a:r>
                <a:rPr lang="en-US">
                  <a:latin typeface="Open Sans Bold" panose="020B0806030504020204" pitchFamily="34" charset="0"/>
                  <a:ea typeface="Open Sans Bold" panose="020B0806030504020204" pitchFamily="34" charset="0"/>
                  <a:cs typeface="Open Sans Bold" panose="020B0806030504020204" pitchFamily="34" charset="0"/>
                </a:rPr>
                <a:t>04</a:t>
              </a:r>
            </a:p>
          </p:txBody>
        </p:sp>
      </p:grpSp>
      <p:grpSp>
        <p:nvGrpSpPr>
          <p:cNvPr id="87" name="Group 5">
            <a:extLst>
              <a:ext uri="{FF2B5EF4-FFF2-40B4-BE49-F238E27FC236}">
                <a16:creationId xmlns:a16="http://schemas.microsoft.com/office/drawing/2014/main" id="{E5A40C7D-23A0-A977-FC2E-C806FA88AF8B}"/>
              </a:ext>
            </a:extLst>
          </p:cNvPr>
          <p:cNvGrpSpPr/>
          <p:nvPr/>
        </p:nvGrpSpPr>
        <p:grpSpPr>
          <a:xfrm>
            <a:off x="3126968" y="3042158"/>
            <a:ext cx="1661896" cy="1423803"/>
            <a:chOff x="6254751" y="7290986"/>
            <a:chExt cx="3324224" cy="2847976"/>
          </a:xfrm>
        </p:grpSpPr>
        <p:sp>
          <p:nvSpPr>
            <p:cNvPr id="88" name="Freeform 7">
              <a:extLst>
                <a:ext uri="{FF2B5EF4-FFF2-40B4-BE49-F238E27FC236}">
                  <a16:creationId xmlns:a16="http://schemas.microsoft.com/office/drawing/2014/main" id="{86FE325B-032A-C766-FDFF-1B166BD2D033}"/>
                </a:ext>
              </a:extLst>
            </p:cNvPr>
            <p:cNvSpPr>
              <a:spLocks/>
            </p:cNvSpPr>
            <p:nvPr/>
          </p:nvSpPr>
          <p:spPr bwMode="auto">
            <a:xfrm>
              <a:off x="6254751" y="7290986"/>
              <a:ext cx="3324224" cy="2847976"/>
            </a:xfrm>
            <a:custGeom>
              <a:avLst/>
              <a:gdLst>
                <a:gd name="T0" fmla="*/ 16 w 73"/>
                <a:gd name="T1" fmla="*/ 0 h 62"/>
                <a:gd name="T2" fmla="*/ 0 w 73"/>
                <a:gd name="T3" fmla="*/ 20 h 62"/>
                <a:gd name="T4" fmla="*/ 9 w 73"/>
                <a:gd name="T5" fmla="*/ 17 h 62"/>
                <a:gd name="T6" fmla="*/ 73 w 73"/>
                <a:gd name="T7" fmla="*/ 62 h 62"/>
                <a:gd name="T8" fmla="*/ 73 w 73"/>
                <a:gd name="T9" fmla="*/ 37 h 62"/>
                <a:gd name="T10" fmla="*/ 33 w 73"/>
                <a:gd name="T11" fmla="*/ 8 h 62"/>
                <a:gd name="T12" fmla="*/ 43 w 73"/>
                <a:gd name="T13" fmla="*/ 5 h 62"/>
                <a:gd name="T14" fmla="*/ 16 w 7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chemeClr val="tx2">
                <a:lumMod val="75000"/>
              </a:schemeClr>
            </a:solidFill>
            <a:ln>
              <a:noFill/>
            </a:ln>
          </p:spPr>
          <p:txBody>
            <a:bodyPr vert="horz" wrap="square" lIns="91428" tIns="45714" rIns="91428" bIns="45714" numCol="1" anchor="t" anchorCtr="0" compatLnSpc="1">
              <a:prstTxWarp prst="textNoShape">
                <a:avLst/>
              </a:prstTxWarp>
            </a:bodyPr>
            <a:lstStyle/>
            <a:p>
              <a:endParaRPr lang="en-US"/>
            </a:p>
          </p:txBody>
        </p:sp>
        <p:sp>
          <p:nvSpPr>
            <p:cNvPr id="89" name="TextBox 42">
              <a:extLst>
                <a:ext uri="{FF2B5EF4-FFF2-40B4-BE49-F238E27FC236}">
                  <a16:creationId xmlns:a16="http://schemas.microsoft.com/office/drawing/2014/main" id="{61324A1D-C02D-D972-0A6E-C8E98EBF6BFA}"/>
                </a:ext>
              </a:extLst>
            </p:cNvPr>
            <p:cNvSpPr txBox="1"/>
            <p:nvPr/>
          </p:nvSpPr>
          <p:spPr>
            <a:xfrm>
              <a:off x="6691512" y="7510058"/>
              <a:ext cx="968438" cy="738760"/>
            </a:xfrm>
            <a:prstGeom prst="rect">
              <a:avLst/>
            </a:prstGeom>
            <a:noFill/>
          </p:spPr>
          <p:txBody>
            <a:bodyPr wrap="square" rtlCol="0">
              <a:spAutoFit/>
            </a:bodyPr>
            <a:lstStyle/>
            <a:p>
              <a:pPr algn="ctr"/>
              <a:r>
                <a:rPr lang="en-US" dirty="0">
                  <a:latin typeface="Open Sans Bold" panose="020B0806030504020204" pitchFamily="34" charset="0"/>
                  <a:ea typeface="Open Sans Bold" panose="020B0806030504020204" pitchFamily="34" charset="0"/>
                  <a:cs typeface="Open Sans Bold" panose="020B0806030504020204" pitchFamily="34" charset="0"/>
                </a:rPr>
                <a:t>05</a:t>
              </a:r>
            </a:p>
          </p:txBody>
        </p:sp>
      </p:grpSp>
      <p:grpSp>
        <p:nvGrpSpPr>
          <p:cNvPr id="90" name="Group 6">
            <a:extLst>
              <a:ext uri="{FF2B5EF4-FFF2-40B4-BE49-F238E27FC236}">
                <a16:creationId xmlns:a16="http://schemas.microsoft.com/office/drawing/2014/main" id="{B9149438-2303-FAB3-7ED2-74E79C8EACCA}"/>
              </a:ext>
            </a:extLst>
          </p:cNvPr>
          <p:cNvGrpSpPr/>
          <p:nvPr/>
        </p:nvGrpSpPr>
        <p:grpSpPr>
          <a:xfrm>
            <a:off x="3241253" y="1227881"/>
            <a:ext cx="1433325" cy="1676182"/>
            <a:chOff x="6483349" y="3661960"/>
            <a:chExt cx="2867024" cy="3352800"/>
          </a:xfrm>
        </p:grpSpPr>
        <p:sp>
          <p:nvSpPr>
            <p:cNvPr id="91" name="Freeform 8">
              <a:extLst>
                <a:ext uri="{FF2B5EF4-FFF2-40B4-BE49-F238E27FC236}">
                  <a16:creationId xmlns:a16="http://schemas.microsoft.com/office/drawing/2014/main" id="{7687A4FE-996B-2796-95CA-39CC015C313C}"/>
                </a:ext>
              </a:extLst>
            </p:cNvPr>
            <p:cNvSpPr>
              <a:spLocks/>
            </p:cNvSpPr>
            <p:nvPr/>
          </p:nvSpPr>
          <p:spPr bwMode="auto">
            <a:xfrm>
              <a:off x="6483349" y="3661960"/>
              <a:ext cx="2867024" cy="3352800"/>
            </a:xfrm>
            <a:custGeom>
              <a:avLst/>
              <a:gdLst>
                <a:gd name="T0" fmla="*/ 63 w 63"/>
                <a:gd name="T1" fmla="*/ 16 h 73"/>
                <a:gd name="T2" fmla="*/ 43 w 63"/>
                <a:gd name="T3" fmla="*/ 0 h 73"/>
                <a:gd name="T4" fmla="*/ 46 w 63"/>
                <a:gd name="T5" fmla="*/ 9 h 73"/>
                <a:gd name="T6" fmla="*/ 0 w 63"/>
                <a:gd name="T7" fmla="*/ 73 h 73"/>
                <a:gd name="T8" fmla="*/ 26 w 63"/>
                <a:gd name="T9" fmla="*/ 73 h 73"/>
                <a:gd name="T10" fmla="*/ 54 w 63"/>
                <a:gd name="T11" fmla="*/ 33 h 73"/>
                <a:gd name="T12" fmla="*/ 58 w 63"/>
                <a:gd name="T13" fmla="*/ 43 h 73"/>
                <a:gd name="T14" fmla="*/ 63 w 63"/>
                <a:gd name="T15" fmla="*/ 16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chemeClr val="tx2">
                <a:lumMod val="50000"/>
              </a:schemeClr>
            </a:solidFill>
            <a:ln>
              <a:noFill/>
            </a:ln>
          </p:spPr>
          <p:txBody>
            <a:bodyPr vert="horz" wrap="square" lIns="91428" tIns="45714" rIns="91428" bIns="45714" numCol="1" anchor="t" anchorCtr="0" compatLnSpc="1">
              <a:prstTxWarp prst="textNoShape">
                <a:avLst/>
              </a:prstTxWarp>
            </a:bodyPr>
            <a:lstStyle/>
            <a:p>
              <a:endParaRPr lang="en-US"/>
            </a:p>
          </p:txBody>
        </p:sp>
        <p:sp>
          <p:nvSpPr>
            <p:cNvPr id="92" name="TextBox 43">
              <a:extLst>
                <a:ext uri="{FF2B5EF4-FFF2-40B4-BE49-F238E27FC236}">
                  <a16:creationId xmlns:a16="http://schemas.microsoft.com/office/drawing/2014/main" id="{948E71CB-BE00-04C9-92D2-28224DDC8628}"/>
                </a:ext>
              </a:extLst>
            </p:cNvPr>
            <p:cNvSpPr txBox="1"/>
            <p:nvPr/>
          </p:nvSpPr>
          <p:spPr>
            <a:xfrm>
              <a:off x="8242588" y="4287785"/>
              <a:ext cx="968438" cy="738760"/>
            </a:xfrm>
            <a:prstGeom prst="rect">
              <a:avLst/>
            </a:prstGeom>
            <a:noFill/>
          </p:spPr>
          <p:txBody>
            <a:bodyPr wrap="square" rtlCol="0">
              <a:spAutoFit/>
            </a:bodyPr>
            <a:lstStyle/>
            <a:p>
              <a:pPr algn="ctr"/>
              <a:r>
                <a:rPr lang="en-US">
                  <a:latin typeface="Open Sans Bold" panose="020B0806030504020204" pitchFamily="34" charset="0"/>
                  <a:ea typeface="Open Sans Bold" panose="020B0806030504020204" pitchFamily="34" charset="0"/>
                  <a:cs typeface="Open Sans Bold" panose="020B0806030504020204" pitchFamily="34" charset="0"/>
                </a:rPr>
                <a:t>06</a:t>
              </a:r>
            </a:p>
          </p:txBody>
        </p:sp>
      </p:grpSp>
      <p:cxnSp>
        <p:nvCxnSpPr>
          <p:cNvPr id="95" name="Straight Connector 46">
            <a:extLst>
              <a:ext uri="{FF2B5EF4-FFF2-40B4-BE49-F238E27FC236}">
                <a16:creationId xmlns:a16="http://schemas.microsoft.com/office/drawing/2014/main" id="{E40D184C-7475-3F2E-0DF8-DEAC50E8851B}"/>
              </a:ext>
            </a:extLst>
          </p:cNvPr>
          <p:cNvCxnSpPr>
            <a:cxnSpLocks/>
          </p:cNvCxnSpPr>
          <p:nvPr/>
        </p:nvCxnSpPr>
        <p:spPr>
          <a:xfrm>
            <a:off x="8749605" y="3980020"/>
            <a:ext cx="571664"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96" name="Rectangle 47">
            <a:extLst>
              <a:ext uri="{FF2B5EF4-FFF2-40B4-BE49-F238E27FC236}">
                <a16:creationId xmlns:a16="http://schemas.microsoft.com/office/drawing/2014/main" id="{E39D3BFC-A277-0B53-412B-EC862BC262E2}"/>
              </a:ext>
            </a:extLst>
          </p:cNvPr>
          <p:cNvSpPr/>
          <p:nvPr/>
        </p:nvSpPr>
        <p:spPr>
          <a:xfrm>
            <a:off x="9513387" y="3781200"/>
            <a:ext cx="1952006" cy="338875"/>
          </a:xfrm>
          <a:prstGeom prst="rect">
            <a:avLst/>
          </a:prstGeom>
        </p:spPr>
        <p:txBody>
          <a:bodyPr wrap="square" anchor="ctr">
            <a:spAutoFit/>
          </a:bodyPr>
          <a:lstStyle/>
          <a:p>
            <a:pPr>
              <a:lnSpc>
                <a:spcPct val="89000"/>
              </a:lnSpc>
            </a:pPr>
            <a:r>
              <a:rPr lang="tr-TR" dirty="0" err="1"/>
              <a:t>Field</a:t>
            </a:r>
            <a:r>
              <a:rPr lang="tr-TR" dirty="0"/>
              <a:t> </a:t>
            </a:r>
            <a:r>
              <a:rPr lang="tr-TR" dirty="0" err="1"/>
              <a:t>Operators</a:t>
            </a:r>
            <a:endParaRPr lang="en-US" sz="1200" dirty="0"/>
          </a:p>
        </p:txBody>
      </p:sp>
      <p:cxnSp>
        <p:nvCxnSpPr>
          <p:cNvPr id="97" name="Straight Connector 48">
            <a:extLst>
              <a:ext uri="{FF2B5EF4-FFF2-40B4-BE49-F238E27FC236}">
                <a16:creationId xmlns:a16="http://schemas.microsoft.com/office/drawing/2014/main" id="{7628CE23-7F13-71DE-E93C-7731FB7E7654}"/>
              </a:ext>
            </a:extLst>
          </p:cNvPr>
          <p:cNvCxnSpPr>
            <a:cxnSpLocks/>
          </p:cNvCxnSpPr>
          <p:nvPr/>
        </p:nvCxnSpPr>
        <p:spPr>
          <a:xfrm>
            <a:off x="8791309" y="1917537"/>
            <a:ext cx="337277"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98" name="Rectangle 49">
            <a:extLst>
              <a:ext uri="{FF2B5EF4-FFF2-40B4-BE49-F238E27FC236}">
                <a16:creationId xmlns:a16="http://schemas.microsoft.com/office/drawing/2014/main" id="{A4A97FD8-D0AB-32B2-ACA4-3300685003DE}"/>
              </a:ext>
            </a:extLst>
          </p:cNvPr>
          <p:cNvSpPr/>
          <p:nvPr/>
        </p:nvSpPr>
        <p:spPr>
          <a:xfrm>
            <a:off x="9321269" y="1718718"/>
            <a:ext cx="1952006" cy="338875"/>
          </a:xfrm>
          <a:prstGeom prst="rect">
            <a:avLst/>
          </a:prstGeom>
        </p:spPr>
        <p:txBody>
          <a:bodyPr wrap="square" anchor="ctr">
            <a:spAutoFit/>
          </a:bodyPr>
          <a:lstStyle/>
          <a:p>
            <a:pPr>
              <a:lnSpc>
                <a:spcPct val="89000"/>
              </a:lnSpc>
            </a:pPr>
            <a:r>
              <a:rPr lang="tr-TR" dirty="0"/>
              <a:t>Control </a:t>
            </a:r>
            <a:r>
              <a:rPr lang="tr-TR" dirty="0" err="1"/>
              <a:t>Operator</a:t>
            </a:r>
            <a:endParaRPr lang="en-US" sz="1200" dirty="0"/>
          </a:p>
        </p:txBody>
      </p:sp>
      <p:cxnSp>
        <p:nvCxnSpPr>
          <p:cNvPr id="99" name="Straight Connector 50">
            <a:extLst>
              <a:ext uri="{FF2B5EF4-FFF2-40B4-BE49-F238E27FC236}">
                <a16:creationId xmlns:a16="http://schemas.microsoft.com/office/drawing/2014/main" id="{48BDA03C-530E-DEA3-3FB8-957EEA693BE5}"/>
              </a:ext>
            </a:extLst>
          </p:cNvPr>
          <p:cNvCxnSpPr>
            <a:cxnSpLocks/>
          </p:cNvCxnSpPr>
          <p:nvPr/>
        </p:nvCxnSpPr>
        <p:spPr>
          <a:xfrm flipH="1">
            <a:off x="2820168" y="3980020"/>
            <a:ext cx="616220"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0" name="Straight Connector 52">
            <a:extLst>
              <a:ext uri="{FF2B5EF4-FFF2-40B4-BE49-F238E27FC236}">
                <a16:creationId xmlns:a16="http://schemas.microsoft.com/office/drawing/2014/main" id="{C7BD5C70-6A2D-64A4-76DE-CF95265FFE70}"/>
              </a:ext>
            </a:extLst>
          </p:cNvPr>
          <p:cNvCxnSpPr>
            <a:cxnSpLocks/>
          </p:cNvCxnSpPr>
          <p:nvPr/>
        </p:nvCxnSpPr>
        <p:spPr>
          <a:xfrm flipH="1">
            <a:off x="2960529" y="1917537"/>
            <a:ext cx="434155"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01" name="Rectangle 53">
            <a:extLst>
              <a:ext uri="{FF2B5EF4-FFF2-40B4-BE49-F238E27FC236}">
                <a16:creationId xmlns:a16="http://schemas.microsoft.com/office/drawing/2014/main" id="{02A22D41-ACA1-006B-5C18-CCF7161D4FC2}"/>
              </a:ext>
            </a:extLst>
          </p:cNvPr>
          <p:cNvSpPr/>
          <p:nvPr/>
        </p:nvSpPr>
        <p:spPr>
          <a:xfrm flipH="1">
            <a:off x="772872" y="1718717"/>
            <a:ext cx="2121668" cy="338875"/>
          </a:xfrm>
          <a:prstGeom prst="rect">
            <a:avLst/>
          </a:prstGeom>
        </p:spPr>
        <p:txBody>
          <a:bodyPr wrap="square" anchor="ctr">
            <a:spAutoFit/>
          </a:bodyPr>
          <a:lstStyle/>
          <a:p>
            <a:pPr algn="r">
              <a:lnSpc>
                <a:spcPct val="89000"/>
              </a:lnSpc>
            </a:pPr>
            <a:r>
              <a:rPr lang="tr-TR" dirty="0" err="1"/>
              <a:t>Managers</a:t>
            </a:r>
            <a:endParaRPr lang="en-US" dirty="0"/>
          </a:p>
        </p:txBody>
      </p:sp>
      <p:cxnSp>
        <p:nvCxnSpPr>
          <p:cNvPr id="102" name="Straight Connector 55">
            <a:extLst>
              <a:ext uri="{FF2B5EF4-FFF2-40B4-BE49-F238E27FC236}">
                <a16:creationId xmlns:a16="http://schemas.microsoft.com/office/drawing/2014/main" id="{34F0AF35-B4B0-509D-910E-50C5866A7845}"/>
              </a:ext>
            </a:extLst>
          </p:cNvPr>
          <p:cNvCxnSpPr>
            <a:cxnSpLocks/>
          </p:cNvCxnSpPr>
          <p:nvPr/>
        </p:nvCxnSpPr>
        <p:spPr>
          <a:xfrm flipH="1">
            <a:off x="5585571" y="1539772"/>
            <a:ext cx="757960"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03" name="Rectangle 56">
            <a:extLst>
              <a:ext uri="{FF2B5EF4-FFF2-40B4-BE49-F238E27FC236}">
                <a16:creationId xmlns:a16="http://schemas.microsoft.com/office/drawing/2014/main" id="{28593EB6-6A9E-54D7-5B6F-456743D10799}"/>
              </a:ext>
            </a:extLst>
          </p:cNvPr>
          <p:cNvSpPr/>
          <p:nvPr/>
        </p:nvSpPr>
        <p:spPr>
          <a:xfrm flipH="1">
            <a:off x="4744602" y="928180"/>
            <a:ext cx="1952006" cy="338875"/>
          </a:xfrm>
          <a:prstGeom prst="rect">
            <a:avLst/>
          </a:prstGeom>
        </p:spPr>
        <p:txBody>
          <a:bodyPr wrap="square" anchor="ctr">
            <a:spAutoFit/>
          </a:bodyPr>
          <a:lstStyle/>
          <a:p>
            <a:pPr>
              <a:lnSpc>
                <a:spcPct val="89000"/>
              </a:lnSpc>
            </a:pPr>
            <a:r>
              <a:rPr lang="tr-TR" dirty="0" err="1"/>
              <a:t>Head</a:t>
            </a:r>
            <a:r>
              <a:rPr lang="tr-TR" dirty="0"/>
              <a:t> </a:t>
            </a:r>
            <a:r>
              <a:rPr lang="tr-TR" dirty="0" err="1"/>
              <a:t>Operator</a:t>
            </a:r>
            <a:endParaRPr lang="en-US" sz="1200" dirty="0"/>
          </a:p>
        </p:txBody>
      </p:sp>
      <p:cxnSp>
        <p:nvCxnSpPr>
          <p:cNvPr id="104" name="Straight Connector 57">
            <a:extLst>
              <a:ext uri="{FF2B5EF4-FFF2-40B4-BE49-F238E27FC236}">
                <a16:creationId xmlns:a16="http://schemas.microsoft.com/office/drawing/2014/main" id="{4D5BDB7D-7059-5BE4-4703-2BFA276BE434}"/>
              </a:ext>
            </a:extLst>
          </p:cNvPr>
          <p:cNvCxnSpPr>
            <a:cxnSpLocks/>
          </p:cNvCxnSpPr>
          <p:nvPr/>
        </p:nvCxnSpPr>
        <p:spPr>
          <a:xfrm>
            <a:off x="6069727" y="3973669"/>
            <a:ext cx="757960"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05" name="Rectangle 58">
            <a:extLst>
              <a:ext uri="{FF2B5EF4-FFF2-40B4-BE49-F238E27FC236}">
                <a16:creationId xmlns:a16="http://schemas.microsoft.com/office/drawing/2014/main" id="{91FA82B0-DB0A-8FE0-BB7D-66AFA788AFC1}"/>
              </a:ext>
            </a:extLst>
          </p:cNvPr>
          <p:cNvSpPr/>
          <p:nvPr/>
        </p:nvSpPr>
        <p:spPr>
          <a:xfrm>
            <a:off x="5222077" y="4095701"/>
            <a:ext cx="1952006" cy="585417"/>
          </a:xfrm>
          <a:prstGeom prst="rect">
            <a:avLst/>
          </a:prstGeom>
        </p:spPr>
        <p:txBody>
          <a:bodyPr wrap="square" anchor="ctr">
            <a:spAutoFit/>
          </a:bodyPr>
          <a:lstStyle/>
          <a:p>
            <a:pPr algn="r">
              <a:lnSpc>
                <a:spcPct val="89000"/>
              </a:lnSpc>
            </a:pPr>
            <a:r>
              <a:rPr lang="tr-TR" dirty="0" err="1"/>
              <a:t>Operation</a:t>
            </a:r>
            <a:r>
              <a:rPr lang="tr-TR" dirty="0"/>
              <a:t> </a:t>
            </a:r>
            <a:r>
              <a:rPr lang="tr-TR" dirty="0" err="1"/>
              <a:t>Engineers</a:t>
            </a:r>
            <a:endParaRPr lang="en-US" sz="1200" dirty="0"/>
          </a:p>
        </p:txBody>
      </p:sp>
      <p:sp>
        <p:nvSpPr>
          <p:cNvPr id="106" name="Rectangle 58">
            <a:extLst>
              <a:ext uri="{FF2B5EF4-FFF2-40B4-BE49-F238E27FC236}">
                <a16:creationId xmlns:a16="http://schemas.microsoft.com/office/drawing/2014/main" id="{1523381E-193D-8B79-18A3-735B1E05F95A}"/>
              </a:ext>
            </a:extLst>
          </p:cNvPr>
          <p:cNvSpPr/>
          <p:nvPr/>
        </p:nvSpPr>
        <p:spPr>
          <a:xfrm>
            <a:off x="580161" y="3702042"/>
            <a:ext cx="1952006" cy="585417"/>
          </a:xfrm>
          <a:prstGeom prst="rect">
            <a:avLst/>
          </a:prstGeom>
        </p:spPr>
        <p:txBody>
          <a:bodyPr wrap="square" anchor="ctr">
            <a:spAutoFit/>
          </a:bodyPr>
          <a:lstStyle/>
          <a:p>
            <a:pPr algn="r">
              <a:lnSpc>
                <a:spcPct val="89000"/>
              </a:lnSpc>
            </a:pPr>
            <a:r>
              <a:rPr lang="tr-TR" dirty="0" err="1"/>
              <a:t>Process</a:t>
            </a:r>
            <a:r>
              <a:rPr lang="tr-TR" dirty="0"/>
              <a:t> </a:t>
            </a:r>
            <a:r>
              <a:rPr lang="tr-TR" dirty="0" err="1"/>
              <a:t>Safety</a:t>
            </a:r>
            <a:r>
              <a:rPr lang="tr-TR" dirty="0"/>
              <a:t> </a:t>
            </a:r>
            <a:r>
              <a:rPr lang="tr-TR" dirty="0" err="1"/>
              <a:t>Engineers</a:t>
            </a:r>
            <a:endParaRPr lang="en-US" sz="1200" dirty="0"/>
          </a:p>
        </p:txBody>
      </p:sp>
      <p:pic>
        <p:nvPicPr>
          <p:cNvPr id="110" name="Resim 109">
            <a:extLst>
              <a:ext uri="{FF2B5EF4-FFF2-40B4-BE49-F238E27FC236}">
                <a16:creationId xmlns:a16="http://schemas.microsoft.com/office/drawing/2014/main" id="{A1672632-F864-C9A3-C76A-F13D7CDA8D77}"/>
              </a:ext>
            </a:extLst>
          </p:cNvPr>
          <p:cNvPicPr>
            <a:picLocks noChangeAspect="1"/>
          </p:cNvPicPr>
          <p:nvPr/>
        </p:nvPicPr>
        <p:blipFill>
          <a:blip r:embed="rId6"/>
          <a:stretch>
            <a:fillRect/>
          </a:stretch>
        </p:blipFill>
        <p:spPr>
          <a:xfrm>
            <a:off x="1682510" y="5558204"/>
            <a:ext cx="2200925" cy="1299796"/>
          </a:xfrm>
          <a:prstGeom prst="rect">
            <a:avLst/>
          </a:prstGeom>
        </p:spPr>
      </p:pic>
      <p:pic>
        <p:nvPicPr>
          <p:cNvPr id="112" name="Resim 111">
            <a:extLst>
              <a:ext uri="{FF2B5EF4-FFF2-40B4-BE49-F238E27FC236}">
                <a16:creationId xmlns:a16="http://schemas.microsoft.com/office/drawing/2014/main" id="{2E072080-A6D1-3838-C322-6C50FBC2C8F5}"/>
              </a:ext>
            </a:extLst>
          </p:cNvPr>
          <p:cNvPicPr>
            <a:picLocks noChangeAspect="1"/>
          </p:cNvPicPr>
          <p:nvPr/>
        </p:nvPicPr>
        <p:blipFill>
          <a:blip r:embed="rId7"/>
          <a:stretch>
            <a:fillRect/>
          </a:stretch>
        </p:blipFill>
        <p:spPr>
          <a:xfrm>
            <a:off x="8592405" y="5559171"/>
            <a:ext cx="2077061" cy="1299796"/>
          </a:xfrm>
          <a:prstGeom prst="rect">
            <a:avLst/>
          </a:prstGeom>
        </p:spPr>
      </p:pic>
    </p:spTree>
    <p:extLst>
      <p:ext uri="{BB962C8B-B14F-4D97-AF65-F5344CB8AC3E}">
        <p14:creationId xmlns:p14="http://schemas.microsoft.com/office/powerpoint/2010/main" val="4087896358"/>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300"/>
                                        <p:tgtEl>
                                          <p:spTgt spid="75"/>
                                        </p:tgtEl>
                                      </p:cBhvr>
                                    </p:animEffect>
                                  </p:childTnLst>
                                </p:cTn>
                              </p:par>
                              <p:par>
                                <p:cTn id="8" presetID="10" presetClass="entr" presetSubtype="0" fill="hold" nodeType="withEffect">
                                  <p:stCondLst>
                                    <p:cond delay="20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300"/>
                                        <p:tgtEl>
                                          <p:spTgt spid="78"/>
                                        </p:tgtEl>
                                      </p:cBhvr>
                                    </p:animEffect>
                                  </p:childTnLst>
                                </p:cTn>
                              </p:par>
                              <p:par>
                                <p:cTn id="11" presetID="10" presetClass="entr" presetSubtype="0" fill="hold" nodeType="withEffect">
                                  <p:stCondLst>
                                    <p:cond delay="40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300"/>
                                        <p:tgtEl>
                                          <p:spTgt spid="81"/>
                                        </p:tgtEl>
                                      </p:cBhvr>
                                    </p:animEffect>
                                  </p:childTnLst>
                                </p:cTn>
                              </p:par>
                              <p:par>
                                <p:cTn id="14" presetID="10" presetClass="entr" presetSubtype="0" fill="hold" nodeType="withEffect">
                                  <p:stCondLst>
                                    <p:cond delay="60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300"/>
                                        <p:tgtEl>
                                          <p:spTgt spid="84"/>
                                        </p:tgtEl>
                                      </p:cBhvr>
                                    </p:animEffect>
                                  </p:childTnLst>
                                </p:cTn>
                              </p:par>
                              <p:par>
                                <p:cTn id="17" presetID="10" presetClass="entr" presetSubtype="0" fill="hold" nodeType="withEffect">
                                  <p:stCondLst>
                                    <p:cond delay="80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300"/>
                                        <p:tgtEl>
                                          <p:spTgt spid="87"/>
                                        </p:tgtEl>
                                      </p:cBhvr>
                                    </p:animEffect>
                                  </p:childTnLst>
                                </p:cTn>
                              </p:par>
                              <p:par>
                                <p:cTn id="20" presetID="10" presetClass="entr" presetSubtype="0" fill="hold" nodeType="withEffect">
                                  <p:stCondLst>
                                    <p:cond delay="10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300"/>
                                        <p:tgtEl>
                                          <p:spTgt spid="90"/>
                                        </p:tgtEl>
                                      </p:cBhvr>
                                    </p:animEffect>
                                  </p:childTnLst>
                                </p:cTn>
                              </p:par>
                            </p:childTnLst>
                          </p:cTn>
                        </p:par>
                        <p:par>
                          <p:cTn id="23" fill="hold">
                            <p:stCondLst>
                              <p:cond delay="1300"/>
                            </p:stCondLst>
                            <p:childTnLst>
                              <p:par>
                                <p:cTn id="24" presetID="22" presetClass="entr" presetSubtype="8" fill="hold" nodeType="after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left)">
                                      <p:cBhvr>
                                        <p:cTn id="26" dur="300"/>
                                        <p:tgtEl>
                                          <p:spTgt spid="9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300"/>
                                        <p:tgtEl>
                                          <p:spTgt spid="96"/>
                                        </p:tgtEl>
                                      </p:cBhvr>
                                    </p:animEffect>
                                  </p:childTnLst>
                                </p:cTn>
                              </p:par>
                            </p:childTnLst>
                          </p:cTn>
                        </p:par>
                        <p:par>
                          <p:cTn id="30" fill="hold">
                            <p:stCondLst>
                              <p:cond delay="1800"/>
                            </p:stCondLst>
                            <p:childTnLst>
                              <p:par>
                                <p:cTn id="31" presetID="22" presetClass="entr" presetSubtype="8"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left)">
                                      <p:cBhvr>
                                        <p:cTn id="33" dur="300"/>
                                        <p:tgtEl>
                                          <p:spTgt spid="97"/>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300"/>
                                        <p:tgtEl>
                                          <p:spTgt spid="98"/>
                                        </p:tgtEl>
                                      </p:cBhvr>
                                    </p:animEffect>
                                  </p:childTnLst>
                                </p:cTn>
                              </p:par>
                            </p:childTnLst>
                          </p:cTn>
                        </p:par>
                        <p:par>
                          <p:cTn id="37" fill="hold">
                            <p:stCondLst>
                              <p:cond delay="2300"/>
                            </p:stCondLst>
                            <p:childTnLst>
                              <p:par>
                                <p:cTn id="38" presetID="22" presetClass="entr" presetSubtype="2"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right)">
                                      <p:cBhvr>
                                        <p:cTn id="40" dur="300"/>
                                        <p:tgtEl>
                                          <p:spTgt spid="102"/>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300"/>
                                        <p:tgtEl>
                                          <p:spTgt spid="103"/>
                                        </p:tgtEl>
                                      </p:cBhvr>
                                    </p:animEffect>
                                  </p:childTnLst>
                                </p:cTn>
                              </p:par>
                            </p:childTnLst>
                          </p:cTn>
                        </p:par>
                        <p:par>
                          <p:cTn id="44" fill="hold">
                            <p:stCondLst>
                              <p:cond delay="28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300"/>
                                        <p:tgtEl>
                                          <p:spTgt spid="104"/>
                                        </p:tgtEl>
                                      </p:cBhvr>
                                    </p:animEffect>
                                  </p:childTnLst>
                                </p:cTn>
                              </p:par>
                              <p:par>
                                <p:cTn id="48" presetID="10" presetClass="entr" presetSubtype="0" fill="hold" grpId="0" nodeType="withEffect">
                                  <p:stCondLst>
                                    <p:cond delay="200"/>
                                  </p:stCondLst>
                                  <p:childTnLst>
                                    <p:set>
                                      <p:cBhvr>
                                        <p:cTn id="49" dur="1" fill="hold">
                                          <p:stCondLst>
                                            <p:cond delay="0"/>
                                          </p:stCondLst>
                                        </p:cTn>
                                        <p:tgtEl>
                                          <p:spTgt spid="105"/>
                                        </p:tgtEl>
                                        <p:attrNameLst>
                                          <p:attrName>style.visibility</p:attrName>
                                        </p:attrNameLst>
                                      </p:cBhvr>
                                      <p:to>
                                        <p:strVal val="visible"/>
                                      </p:to>
                                    </p:set>
                                    <p:animEffect transition="in" filter="fade">
                                      <p:cBhvr>
                                        <p:cTn id="50" dur="300"/>
                                        <p:tgtEl>
                                          <p:spTgt spid="105"/>
                                        </p:tgtEl>
                                      </p:cBhvr>
                                    </p:animEffect>
                                  </p:childTnLst>
                                </p:cTn>
                              </p:par>
                            </p:childTnLst>
                          </p:cTn>
                        </p:par>
                        <p:par>
                          <p:cTn id="51" fill="hold">
                            <p:stCondLst>
                              <p:cond delay="3300"/>
                            </p:stCondLst>
                            <p:childTnLst>
                              <p:par>
                                <p:cTn id="52" presetID="22" presetClass="entr" presetSubtype="2" fill="hold"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wipe(right)">
                                      <p:cBhvr>
                                        <p:cTn id="54" dur="300"/>
                                        <p:tgtEl>
                                          <p:spTgt spid="99"/>
                                        </p:tgtEl>
                                      </p:cBhvr>
                                    </p:animEffect>
                                  </p:childTnLst>
                                </p:cTn>
                              </p:par>
                            </p:childTnLst>
                          </p:cTn>
                        </p:par>
                        <p:par>
                          <p:cTn id="55" fill="hold">
                            <p:stCondLst>
                              <p:cond delay="3600"/>
                            </p:stCondLst>
                            <p:childTnLst>
                              <p:par>
                                <p:cTn id="56" presetID="22" presetClass="entr" presetSubtype="2"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wipe(right)">
                                      <p:cBhvr>
                                        <p:cTn id="58" dur="300"/>
                                        <p:tgtEl>
                                          <p:spTgt spid="10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fade">
                                      <p:cBhvr>
                                        <p:cTn id="61" dur="300"/>
                                        <p:tgtEl>
                                          <p:spTgt spid="106"/>
                                        </p:tgtEl>
                                      </p:cBhvr>
                                    </p:animEffect>
                                  </p:childTnLst>
                                </p:cTn>
                              </p:par>
                              <p:par>
                                <p:cTn id="62" presetID="10" presetClass="entr" presetSubtype="0" fill="hold" grpId="0" nodeType="withEffect">
                                  <p:stCondLst>
                                    <p:cond delay="20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300"/>
                                        <p:tgtEl>
                                          <p:spTgt spid="10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wipe(down)">
                                      <p:cBhvr>
                                        <p:cTn id="74" dur="500"/>
                                        <p:tgtEl>
                                          <p:spTgt spid="110"/>
                                        </p:tgtEl>
                                      </p:cBhvr>
                                    </p:animEffect>
                                  </p:childTnLst>
                                </p:cTn>
                              </p:par>
                              <p:par>
                                <p:cTn id="75" presetID="22" presetClass="entr" presetSubtype="4"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wipe(down)">
                                      <p:cBhvr>
                                        <p:cTn id="7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8" grpId="0"/>
      <p:bldP spid="101" grpId="0"/>
      <p:bldP spid="103" grpId="0"/>
      <p:bldP spid="105" grpId="0"/>
      <p:bldP spid="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69FC4BC-A642-ED4D-8D91-A3E5673C23A0}"/>
              </a:ext>
            </a:extLst>
          </p:cNvPr>
          <p:cNvCxnSpPr/>
          <p:nvPr/>
        </p:nvCxnSpPr>
        <p:spPr>
          <a:xfrm>
            <a:off x="916502" y="915420"/>
            <a:ext cx="11273446" cy="0"/>
          </a:xfrm>
          <a:prstGeom prst="line">
            <a:avLst/>
          </a:prstGeom>
          <a:ln w="19050">
            <a:solidFill>
              <a:srgbClr val="EE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3F4732-F211-8244-857A-9AB66803B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3" y="1391"/>
            <a:ext cx="941543" cy="6858000"/>
          </a:xfrm>
          <a:prstGeom prst="rect">
            <a:avLst/>
          </a:prstGeom>
        </p:spPr>
      </p:pic>
      <p:pic>
        <p:nvPicPr>
          <p:cNvPr id="21" name="Picture 20">
            <a:extLst>
              <a:ext uri="{FF2B5EF4-FFF2-40B4-BE49-F238E27FC236}">
                <a16:creationId xmlns:a16="http://schemas.microsoft.com/office/drawing/2014/main" id="{67F80F93-F8E0-C149-8CE0-1156F54DE9C4}"/>
              </a:ext>
            </a:extLst>
          </p:cNvPr>
          <p:cNvPicPr>
            <a:picLocks noChangeAspect="1"/>
          </p:cNvPicPr>
          <p:nvPr/>
        </p:nvPicPr>
        <p:blipFill>
          <a:blip r:embed="rId4"/>
          <a:stretch>
            <a:fillRect/>
          </a:stretch>
        </p:blipFill>
        <p:spPr>
          <a:xfrm>
            <a:off x="10361469" y="306067"/>
            <a:ext cx="1289653" cy="376149"/>
          </a:xfrm>
          <a:prstGeom prst="rect">
            <a:avLst/>
          </a:prstGeom>
        </p:spPr>
      </p:pic>
      <p:sp>
        <p:nvSpPr>
          <p:cNvPr id="11" name="TextBox 15">
            <a:extLst>
              <a:ext uri="{FF2B5EF4-FFF2-40B4-BE49-F238E27FC236}">
                <a16:creationId xmlns:a16="http://schemas.microsoft.com/office/drawing/2014/main" id="{DC337553-A0F0-781D-A7E6-D559A9235CCB}"/>
              </a:ext>
            </a:extLst>
          </p:cNvPr>
          <p:cNvSpPr txBox="1"/>
          <p:nvPr/>
        </p:nvSpPr>
        <p:spPr>
          <a:xfrm>
            <a:off x="1065357" y="281348"/>
            <a:ext cx="9389939" cy="461665"/>
          </a:xfrm>
          <a:prstGeom prst="rect">
            <a:avLst/>
          </a:prstGeom>
          <a:noFill/>
          <a:ln>
            <a:noFill/>
          </a:ln>
        </p:spPr>
        <p:txBody>
          <a:bodyPr wrap="square" rtlCol="0">
            <a:spAutoFit/>
          </a:bodyPr>
          <a:lstStyle/>
          <a:p>
            <a:r>
              <a:rPr lang="tr-TR" sz="2400" b="1" dirty="0">
                <a:solidFill>
                  <a:srgbClr val="FF0000"/>
                </a:solidFill>
                <a:cs typeface="Calibri" panose="020F0502020204030204" pitchFamily="34" charset="0"/>
              </a:rPr>
              <a:t>3) Planning</a:t>
            </a:r>
            <a:endParaRPr lang="en-US" sz="2400" b="1" dirty="0">
              <a:solidFill>
                <a:srgbClr val="FF0000"/>
              </a:solidFill>
              <a:cs typeface="Calibri" panose="020F0502020204030204" pitchFamily="34" charset="0"/>
            </a:endParaRPr>
          </a:p>
        </p:txBody>
      </p:sp>
      <p:graphicFrame>
        <p:nvGraphicFramePr>
          <p:cNvPr id="2" name="Tablo 1">
            <a:extLst>
              <a:ext uri="{FF2B5EF4-FFF2-40B4-BE49-F238E27FC236}">
                <a16:creationId xmlns:a16="http://schemas.microsoft.com/office/drawing/2014/main" id="{7DCABD02-F821-39F5-D419-EE4FF38E0AD1}"/>
              </a:ext>
            </a:extLst>
          </p:cNvPr>
          <p:cNvGraphicFramePr>
            <a:graphicFrameLocks noGrp="1"/>
          </p:cNvGraphicFramePr>
          <p:nvPr>
            <p:extLst>
              <p:ext uri="{D42A27DB-BD31-4B8C-83A1-F6EECF244321}">
                <p14:modId xmlns:p14="http://schemas.microsoft.com/office/powerpoint/2010/main" val="550453292"/>
              </p:ext>
            </p:extLst>
          </p:nvPr>
        </p:nvGraphicFramePr>
        <p:xfrm>
          <a:off x="1872932" y="1556475"/>
          <a:ext cx="7652068" cy="2470459"/>
        </p:xfrm>
        <a:graphic>
          <a:graphicData uri="http://schemas.openxmlformats.org/drawingml/2006/table">
            <a:tbl>
              <a:tblPr firstRow="1" firstCol="1" bandRow="1"/>
              <a:tblGrid>
                <a:gridCol w="939861">
                  <a:extLst>
                    <a:ext uri="{9D8B030D-6E8A-4147-A177-3AD203B41FA5}">
                      <a16:colId xmlns:a16="http://schemas.microsoft.com/office/drawing/2014/main" val="1523985304"/>
                    </a:ext>
                  </a:extLst>
                </a:gridCol>
                <a:gridCol w="2650747">
                  <a:extLst>
                    <a:ext uri="{9D8B030D-6E8A-4147-A177-3AD203B41FA5}">
                      <a16:colId xmlns:a16="http://schemas.microsoft.com/office/drawing/2014/main" val="1907428032"/>
                    </a:ext>
                  </a:extLst>
                </a:gridCol>
                <a:gridCol w="1820383">
                  <a:extLst>
                    <a:ext uri="{9D8B030D-6E8A-4147-A177-3AD203B41FA5}">
                      <a16:colId xmlns:a16="http://schemas.microsoft.com/office/drawing/2014/main" val="3312320670"/>
                    </a:ext>
                  </a:extLst>
                </a:gridCol>
                <a:gridCol w="2241077">
                  <a:extLst>
                    <a:ext uri="{9D8B030D-6E8A-4147-A177-3AD203B41FA5}">
                      <a16:colId xmlns:a16="http://schemas.microsoft.com/office/drawing/2014/main" val="1339013767"/>
                    </a:ext>
                  </a:extLst>
                </a:gridCol>
              </a:tblGrid>
              <a:tr h="301229">
                <a:tc>
                  <a:txBody>
                    <a:bodyPr/>
                    <a:lstStyle/>
                    <a:p>
                      <a:endParaRPr lang="tr-TR" sz="12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Production Units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3791748"/>
                  </a:ext>
                </a:extLst>
              </a:tr>
              <a:tr h="619780">
                <a:tc>
                  <a:txBody>
                    <a:bodyPr/>
                    <a:lstStyle/>
                    <a:p>
                      <a:endParaRPr lang="tr-TR" sz="12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Control Room 1-2</a:t>
                      </a:r>
                      <a:br>
                        <a:rPr lang="en-GB" sz="1200" b="1" dirty="0">
                          <a:effectLst/>
                          <a:latin typeface="Times New Roman" panose="02020603050405020304" pitchFamily="18" charset="0"/>
                          <a:ea typeface="Calibri" panose="020F0502020204030204" pitchFamily="34" charset="0"/>
                          <a:cs typeface="Times New Roman" panose="02020603050405020304" pitchFamily="18" charset="0"/>
                        </a:rPr>
                      </a:b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(Crude/Vacuum/ISO/LPG/NHT/HDS)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Control Room 3-4 </a:t>
                      </a:r>
                      <a:br>
                        <a:rPr lang="en-GB" sz="1200" b="1" dirty="0">
                          <a:effectLst/>
                          <a:latin typeface="Times New Roman" panose="02020603050405020304" pitchFamily="18" charset="0"/>
                          <a:ea typeface="Calibri" panose="020F0502020204030204" pitchFamily="34" charset="0"/>
                          <a:cs typeface="Times New Roman" panose="02020603050405020304" pitchFamily="18" charset="0"/>
                        </a:rPr>
                      </a:b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(HCU/HMU/SRU/SWS)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Control Room 5 </a:t>
                      </a:r>
                      <a:br>
                        <a:rPr lang="en-GB" sz="1200" b="1">
                          <a:effectLst/>
                          <a:latin typeface="Times New Roman" panose="02020603050405020304" pitchFamily="18" charset="0"/>
                          <a:ea typeface="Calibri" panose="020F0502020204030204" pitchFamily="34" charset="0"/>
                          <a:cs typeface="Times New Roman" panose="02020603050405020304" pitchFamily="18" charset="0"/>
                        </a:rPr>
                      </a:br>
                      <a:r>
                        <a:rPr lang="en-GB" sz="1200" b="1">
                          <a:effectLst/>
                          <a:latin typeface="Times New Roman" panose="02020603050405020304" pitchFamily="18" charset="0"/>
                          <a:ea typeface="Calibri" panose="020F0502020204030204" pitchFamily="34" charset="0"/>
                          <a:cs typeface="Times New Roman" panose="02020603050405020304" pitchFamily="18" charset="0"/>
                        </a:rPr>
                        <a:t>(DHP/CCR/Amine/SRU/SWS)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236522"/>
                  </a:ext>
                </a:extLst>
              </a:tr>
              <a:tr h="309890">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August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23.08.2022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17.08.2022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31.08.2022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785799"/>
                  </a:ext>
                </a:extLst>
              </a:tr>
              <a:tr h="309890">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September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27.09.2022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14.09.2022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28.09.2022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390104"/>
                  </a:ext>
                </a:extLst>
              </a:tr>
              <a:tr h="309890">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October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18.10.2022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19.10.2022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26.10.2022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077683"/>
                  </a:ext>
                </a:extLst>
              </a:tr>
              <a:tr h="309890">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November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22.11.2022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16.11.2022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30.11.2022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284093"/>
                  </a:ext>
                </a:extLst>
              </a:tr>
              <a:tr h="309890">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December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20.12.2022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7.12.2022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28.12.2022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360223"/>
                  </a:ext>
                </a:extLst>
              </a:tr>
            </a:tbl>
          </a:graphicData>
        </a:graphic>
      </p:graphicFrame>
      <p:graphicFrame>
        <p:nvGraphicFramePr>
          <p:cNvPr id="7" name="Tablo 6">
            <a:extLst>
              <a:ext uri="{FF2B5EF4-FFF2-40B4-BE49-F238E27FC236}">
                <a16:creationId xmlns:a16="http://schemas.microsoft.com/office/drawing/2014/main" id="{636426FD-371A-B083-8B8D-C2699C203BAF}"/>
              </a:ext>
            </a:extLst>
          </p:cNvPr>
          <p:cNvGraphicFramePr>
            <a:graphicFrameLocks noGrp="1"/>
          </p:cNvGraphicFramePr>
          <p:nvPr>
            <p:extLst>
              <p:ext uri="{D42A27DB-BD31-4B8C-83A1-F6EECF244321}">
                <p14:modId xmlns:p14="http://schemas.microsoft.com/office/powerpoint/2010/main" val="3129008590"/>
              </p:ext>
            </p:extLst>
          </p:nvPr>
        </p:nvGraphicFramePr>
        <p:xfrm>
          <a:off x="1872932" y="4203081"/>
          <a:ext cx="7652069" cy="2470462"/>
        </p:xfrm>
        <a:graphic>
          <a:graphicData uri="http://schemas.openxmlformats.org/drawingml/2006/table">
            <a:tbl>
              <a:tblPr firstRow="1" firstCol="1" bandRow="1"/>
              <a:tblGrid>
                <a:gridCol w="1005176">
                  <a:extLst>
                    <a:ext uri="{9D8B030D-6E8A-4147-A177-3AD203B41FA5}">
                      <a16:colId xmlns:a16="http://schemas.microsoft.com/office/drawing/2014/main" val="299101446"/>
                    </a:ext>
                  </a:extLst>
                </a:gridCol>
                <a:gridCol w="953434">
                  <a:extLst>
                    <a:ext uri="{9D8B030D-6E8A-4147-A177-3AD203B41FA5}">
                      <a16:colId xmlns:a16="http://schemas.microsoft.com/office/drawing/2014/main" val="558713726"/>
                    </a:ext>
                  </a:extLst>
                </a:gridCol>
                <a:gridCol w="1520914">
                  <a:extLst>
                    <a:ext uri="{9D8B030D-6E8A-4147-A177-3AD203B41FA5}">
                      <a16:colId xmlns:a16="http://schemas.microsoft.com/office/drawing/2014/main" val="2537569185"/>
                    </a:ext>
                  </a:extLst>
                </a:gridCol>
                <a:gridCol w="1450509">
                  <a:extLst>
                    <a:ext uri="{9D8B030D-6E8A-4147-A177-3AD203B41FA5}">
                      <a16:colId xmlns:a16="http://schemas.microsoft.com/office/drawing/2014/main" val="1216800617"/>
                    </a:ext>
                  </a:extLst>
                </a:gridCol>
                <a:gridCol w="1249473">
                  <a:extLst>
                    <a:ext uri="{9D8B030D-6E8A-4147-A177-3AD203B41FA5}">
                      <a16:colId xmlns:a16="http://schemas.microsoft.com/office/drawing/2014/main" val="2733474978"/>
                    </a:ext>
                  </a:extLst>
                </a:gridCol>
                <a:gridCol w="1472563">
                  <a:extLst>
                    <a:ext uri="{9D8B030D-6E8A-4147-A177-3AD203B41FA5}">
                      <a16:colId xmlns:a16="http://schemas.microsoft.com/office/drawing/2014/main" val="1606849775"/>
                    </a:ext>
                  </a:extLst>
                </a:gridCol>
              </a:tblGrid>
              <a:tr h="332051">
                <a:tc>
                  <a:txBody>
                    <a:bodyPr/>
                    <a:lstStyle/>
                    <a:p>
                      <a:endParaRPr lang="tr-TR" sz="12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Utility Units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3947552"/>
                  </a:ext>
                </a:extLst>
              </a:tr>
              <a:tr h="478156">
                <a:tc>
                  <a:txBody>
                    <a:bodyPr/>
                    <a:lstStyle/>
                    <a:p>
                      <a:endParaRPr lang="tr-TR" sz="12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Oil Movement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Wastewater Treatment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Loading/Unloading</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Steam Generation Unit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Power Generation Unit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023433"/>
                  </a:ext>
                </a:extLst>
              </a:tr>
              <a:tr h="332051">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August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11.08.2022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17.08.2022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18.08.2022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24.08.2022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16.08.2022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426118"/>
                  </a:ext>
                </a:extLst>
              </a:tr>
              <a:tr h="332051">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September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8.09.2022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21.09.2022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15.09.2022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20.09.2022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22.09.2022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959724"/>
                  </a:ext>
                </a:extLst>
              </a:tr>
              <a:tr h="332051">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October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13.10.2022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19.10.2022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13.10.2022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20.10.2022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18.10.2022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252451"/>
                  </a:ext>
                </a:extLst>
              </a:tr>
              <a:tr h="332051">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November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9.11.2022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16.11.2022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17.11.2022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23.11.2022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10.11.2022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085372"/>
                  </a:ext>
                </a:extLst>
              </a:tr>
              <a:tr h="332051">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December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8.12.2022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14.12.2022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15.12.2022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22.12.2022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15.12.2022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786041"/>
                  </a:ext>
                </a:extLst>
              </a:tr>
            </a:tbl>
          </a:graphicData>
        </a:graphic>
      </p:graphicFrame>
      <p:sp>
        <p:nvSpPr>
          <p:cNvPr id="14" name="Metin kutusu 13">
            <a:extLst>
              <a:ext uri="{FF2B5EF4-FFF2-40B4-BE49-F238E27FC236}">
                <a16:creationId xmlns:a16="http://schemas.microsoft.com/office/drawing/2014/main" id="{5E4EC854-B9BA-F969-B8EA-E014A34C4F70}"/>
              </a:ext>
            </a:extLst>
          </p:cNvPr>
          <p:cNvSpPr txBox="1"/>
          <p:nvPr/>
        </p:nvSpPr>
        <p:spPr>
          <a:xfrm>
            <a:off x="1076787" y="1051282"/>
            <a:ext cx="6103088" cy="369332"/>
          </a:xfrm>
          <a:prstGeom prst="rect">
            <a:avLst/>
          </a:prstGeom>
          <a:noFill/>
        </p:spPr>
        <p:txBody>
          <a:bodyPr wrap="square">
            <a:spAutoFit/>
          </a:bodyPr>
          <a:lstStyle/>
          <a:p>
            <a:r>
              <a:rPr lang="en-US" dirty="0"/>
              <a:t>Example of Operational Tabletop Drills Calendar</a:t>
            </a:r>
            <a:r>
              <a:rPr lang="tr-TR" dirty="0"/>
              <a:t>;</a:t>
            </a:r>
            <a:endParaRPr lang="en-US" dirty="0"/>
          </a:p>
        </p:txBody>
      </p:sp>
    </p:spTree>
    <p:extLst>
      <p:ext uri="{BB962C8B-B14F-4D97-AF65-F5344CB8AC3E}">
        <p14:creationId xmlns:p14="http://schemas.microsoft.com/office/powerpoint/2010/main" val="108617109"/>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7_Ara Separatör Teknik Emniyet ">
  <a:themeElements>
    <a:clrScheme name="Aylık Değerlendirme">
      <a:dk1>
        <a:srgbClr val="FFFFFF"/>
      </a:dk1>
      <a:lt1>
        <a:srgbClr val="353535"/>
      </a:lt1>
      <a:dk2>
        <a:srgbClr val="FFFFFF"/>
      </a:dk2>
      <a:lt2>
        <a:srgbClr val="9EADB5"/>
      </a:lt2>
      <a:accent1>
        <a:srgbClr val="FF968D"/>
      </a:accent1>
      <a:accent2>
        <a:srgbClr val="FF644E"/>
      </a:accent2>
      <a:accent3>
        <a:srgbClr val="EE220C"/>
      </a:accent3>
      <a:accent4>
        <a:srgbClr val="FF8427"/>
      </a:accent4>
      <a:accent5>
        <a:srgbClr val="00A89D"/>
      </a:accent5>
      <a:accent6>
        <a:srgbClr val="B51700"/>
      </a:accent6>
      <a:hlink>
        <a:srgbClr val="007B76"/>
      </a:hlink>
      <a:folHlink>
        <a:srgbClr val="21596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SharedWithUsers xmlns="c4b40482-04a4-480f-b826-6548c4a2bcf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41ECB-A376-4B1E-B92A-F5F5B12B1E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A063FF-C116-4EE6-9780-7DDC2BE8AA96}">
  <ds:schemaRefs>
    <ds:schemaRef ds:uri="http://purl.org/dc/dcmitype/"/>
    <ds:schemaRef ds:uri="c4b40482-04a4-480f-b826-6548c4a2bcf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7604e031-f840-4ad5-97d2-0b99280ee730"/>
  </ds:schemaRefs>
</ds:datastoreItem>
</file>

<file path=customXml/itemProps3.xml><?xml version="1.0" encoding="utf-8"?>
<ds:datastoreItem xmlns:ds="http://schemas.openxmlformats.org/officeDocument/2006/customXml" ds:itemID="{96E490C9-4113-412D-A8F6-5A5A83C5CA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6581</TotalTime>
  <Words>3944</Words>
  <Application>Microsoft Office PowerPoint</Application>
  <PresentationFormat>Widescreen</PresentationFormat>
  <Paragraphs>382</Paragraphs>
  <Slides>20</Slides>
  <Notes>20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20</vt:i4>
      </vt:variant>
    </vt:vector>
  </HeadingPairs>
  <TitlesOfParts>
    <vt:vector size="36" baseType="lpstr">
      <vt:lpstr>Arial</vt:lpstr>
      <vt:lpstr>Arial  </vt:lpstr>
      <vt:lpstr>Bebas Neue</vt:lpstr>
      <vt:lpstr>Calibri</vt:lpstr>
      <vt:lpstr>Calibri Light</vt:lpstr>
      <vt:lpstr>Century Gothic</vt:lpstr>
      <vt:lpstr>dt-line-business-01</vt:lpstr>
      <vt:lpstr>dt-medical-01</vt:lpstr>
      <vt:lpstr>Helvetica Light</vt:lpstr>
      <vt:lpstr>Open Sans Bold</vt:lpstr>
      <vt:lpstr>Segoe UI Light</vt:lpstr>
      <vt:lpstr>Source Sans Pro</vt:lpstr>
      <vt:lpstr>Times New Roman</vt:lpstr>
      <vt:lpstr>Wingdings</vt:lpstr>
      <vt:lpstr>Office Theme</vt:lpstr>
      <vt:lpstr>27_Ara Separatör Teknik Emniyet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Gözde Türk Eşki</dc:creator>
  <cp:lastModifiedBy>Rachel Robinson</cp:lastModifiedBy>
  <cp:revision>343</cp:revision>
  <cp:lastPrinted>2021-10-08T11:22:11Z</cp:lastPrinted>
  <dcterms:created xsi:type="dcterms:W3CDTF">2020-01-09T13:22:56Z</dcterms:created>
  <dcterms:modified xsi:type="dcterms:W3CDTF">2022-11-02T14:24:25Z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c1ba3f-15a7-4d07-9409-0e5b83959dc8_Enabled">
    <vt:lpwstr>True</vt:lpwstr>
  </property>
  <property fmtid="{D5CDD505-2E9C-101B-9397-08002B2CF9AE}" pid="3" name="MSIP_Label_b5c1ba3f-15a7-4d07-9409-0e5b83959dc8_SiteId">
    <vt:lpwstr>c490a67c-dea0-4aaa-ae0f-f99bae3aceb9</vt:lpwstr>
  </property>
  <property fmtid="{D5CDD505-2E9C-101B-9397-08002B2CF9AE}" pid="4" name="MSIP_Label_b5c1ba3f-15a7-4d07-9409-0e5b83959dc8_Owner">
    <vt:lpwstr>06945@tupras.com.tr</vt:lpwstr>
  </property>
  <property fmtid="{D5CDD505-2E9C-101B-9397-08002B2CF9AE}" pid="5" name="MSIP_Label_b5c1ba3f-15a7-4d07-9409-0e5b83959dc8_SetDate">
    <vt:lpwstr>2020-01-09T13:23:05.8307797Z</vt:lpwstr>
  </property>
  <property fmtid="{D5CDD505-2E9C-101B-9397-08002B2CF9AE}" pid="6" name="MSIP_Label_b5c1ba3f-15a7-4d07-9409-0e5b83959dc8_Name">
    <vt:lpwstr>Hizmete Özel</vt:lpwstr>
  </property>
  <property fmtid="{D5CDD505-2E9C-101B-9397-08002B2CF9AE}" pid="7" name="MSIP_Label_b5c1ba3f-15a7-4d07-9409-0e5b83959dc8_Application">
    <vt:lpwstr>Microsoft Azure Information Protection</vt:lpwstr>
  </property>
  <property fmtid="{D5CDD505-2E9C-101B-9397-08002B2CF9AE}" pid="8" name="MSIP_Label_b5c1ba3f-15a7-4d07-9409-0e5b83959dc8_ActionId">
    <vt:lpwstr>92a47659-ee4b-45b1-b1af-af751d0bb993</vt:lpwstr>
  </property>
  <property fmtid="{D5CDD505-2E9C-101B-9397-08002B2CF9AE}" pid="9" name="MSIP_Label_b5c1ba3f-15a7-4d07-9409-0e5b83959dc8_Extended_MSFT_Method">
    <vt:lpwstr>Automatic</vt:lpwstr>
  </property>
  <property fmtid="{D5CDD505-2E9C-101B-9397-08002B2CF9AE}" pid="10" name="Sensitivity">
    <vt:lpwstr>Hizmete Özel</vt:lpwstr>
  </property>
  <property fmtid="{D5CDD505-2E9C-101B-9397-08002B2CF9AE}" pid="11" name="ContentTypeId">
    <vt:lpwstr>0x0101000646A3490C442E41AC9620621F1F21BE</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y fmtid="{D5CDD505-2E9C-101B-9397-08002B2CF9AE}" pid="15" name="MediaServiceImageTags">
    <vt:lpwstr/>
  </property>
</Properties>
</file>