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3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4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102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6"/>
    <p:sldMasterId id="2147483820" r:id="rId7"/>
    <p:sldMasterId id="2147483711" r:id="rId8"/>
    <p:sldMasterId id="2147483729" r:id="rId9"/>
  </p:sldMasterIdLst>
  <p:notesMasterIdLst>
    <p:notesMasterId r:id="rId20"/>
  </p:notesMasterIdLst>
  <p:handoutMasterIdLst>
    <p:handoutMasterId r:id="rId21"/>
  </p:handoutMasterIdLst>
  <p:sldIdLst>
    <p:sldId id="261" r:id="rId10"/>
    <p:sldId id="270" r:id="rId11"/>
    <p:sldId id="262" r:id="rId12"/>
    <p:sldId id="267" r:id="rId13"/>
    <p:sldId id="265" r:id="rId14"/>
    <p:sldId id="263" r:id="rId15"/>
    <p:sldId id="266" r:id="rId16"/>
    <p:sldId id="269" r:id="rId17"/>
    <p:sldId id="258" r:id="rId18"/>
    <p:sldId id="271" r:id="rId19"/>
  </p:sldIdLst>
  <p:sldSz cx="12192000" cy="6858000"/>
  <p:notesSz cx="6985000" cy="9283700"/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768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C79"/>
    <a:srgbClr val="F6F5F4"/>
    <a:srgbClr val="F2F2F2"/>
    <a:srgbClr val="007BB0"/>
    <a:srgbClr val="E6F7FD"/>
    <a:srgbClr val="1C2A34"/>
    <a:srgbClr val="003D42"/>
    <a:srgbClr val="1B9A38"/>
    <a:srgbClr val="81BB30"/>
    <a:srgbClr val="A71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2039BC-5E86-C790-C0EE-6F4BAD618BC1}" v="34" dt="2022-09-23T18:19:30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088" autoAdjust="0"/>
  </p:normalViewPr>
  <p:slideViewPr>
    <p:cSldViewPr snapToGrid="0" snapToObjects="1">
      <p:cViewPr varScale="1">
        <p:scale>
          <a:sx n="80" d="100"/>
          <a:sy n="80" d="100"/>
        </p:scale>
        <p:origin x="120" y="600"/>
      </p:cViewPr>
      <p:guideLst>
        <p:guide pos="6768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418"/>
    </p:cViewPr>
  </p:sorterViewPr>
  <p:notesViewPr>
    <p:cSldViewPr snapToGrid="0" snapToObjects="1">
      <p:cViewPr varScale="1">
        <p:scale>
          <a:sx n="126" d="100"/>
          <a:sy n="126" d="100"/>
        </p:scale>
        <p:origin x="-3288" y="-11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B050A3E-DBDF-454A-8774-62575AE1C62C}" type="datetimeFigureOut">
              <a:rPr lang="fr-FR" smtClean="0"/>
              <a:pPr/>
              <a:t>02/11/2022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028C3FF-1864-46F0-A6E9-D48E7661DD3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866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0E392-8533-494B-8725-DCCABE6F24CC}" type="datetimeFigureOut">
              <a:rPr lang="fr-FR" smtClean="0"/>
              <a:pPr/>
              <a:t>02/11/2022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66F92-4905-4509-A26E-935F0EDAF98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72088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677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86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80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415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67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566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801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184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871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69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Relationship Id="rId5" Type="http://schemas.openxmlformats.org/officeDocument/2006/relationships/image" Target="../media/image11.emf"/><Relationship Id="rId4" Type="http://schemas.openxmlformats.org/officeDocument/2006/relationships/image" Target="../media/image3.jpe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3.xml"/><Relationship Id="rId5" Type="http://schemas.openxmlformats.org/officeDocument/2006/relationships/image" Target="../media/image11.emf"/><Relationship Id="rId4" Type="http://schemas.openxmlformats.org/officeDocument/2006/relationships/image" Target="../media/image3.jpeg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8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>
          <p15:clr>
            <a:srgbClr val="FBAE40"/>
          </p15:clr>
        </p15:guide>
        <p15:guide id="3" pos="7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304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835FBB8-4E81-46E9-8FD5-BFAED8C6B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57F701A-B20D-4EFE-BA59-C30ED0E3C88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254680-5D68-4F0D-B034-4927A038A49F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22E2BB-4A17-415D-99C5-A74F1BD56675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D328769-163C-4975-8595-EEA92200698E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C89435-0370-4EE9-BC2C-08084A899F6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0517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6105E1-AB9C-4841-8D25-7B6FC7551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6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0A98CB-7821-40CA-BA4A-C72DD2CC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15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34B79-0D8B-4894-B3F3-49279C54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76045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2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8D320-1F55-4C37-9FF9-E94F82AEA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9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F1D84-6EC4-43A6-9DFC-AFFB1B41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65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8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59559C-EDBE-4993-83FD-9CC06CF73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6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7A8A1-F4BB-40E6-AA65-F321DFB63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73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1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94FCC3-E1F9-4F0A-A89D-648F848F12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2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6105E1-AB9C-4841-8D25-7B6FC7551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2CDFCD-3F99-4BBC-8DD6-2CFDA615511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C38EE26-7872-4400-A318-366DCDAFE56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7750087-7820-46AB-BAF8-BF44A470E0F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7DC02FB-73D4-4A14-AD9B-64E9DEAFB29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F7B046-6EBF-48F7-BBB5-67F3D38141C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55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7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115B5EB-A08D-429C-A819-D8702220D7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5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5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260DBC-BECA-4FB1-8DFF-F25A5BE7F96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D3E86A4-EEC2-4BB4-927C-E1B051E91891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A3DC031-F3C9-467B-B621-91EA8599A82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B215FC-4E43-4FB2-8ED9-AB98F7F4358E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85D6713-70FE-43D1-A028-0D2716DFB17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985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0A98CB-7821-40CA-BA4A-C72DD2CC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4AC27C-63E7-48D3-B21A-6A206FB9A68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7637B1-DC8D-4ADE-94F8-830B090A5DD3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42B4887-57B5-4FBB-B193-22A514984C6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D19F94-950E-4B84-A698-8729B3AF88D5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B7219D-BDB9-4328-8A43-FFAB246AC89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858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34B79-0D8B-4894-B3F3-49279C54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76045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7AE07A-BBF9-488F-8509-211137A0EE13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B9266B8-4580-4CA4-858F-CCE1CA089AD3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450C52-8146-4A9F-9B47-35A31940F18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5E7F150-3350-43B9-802A-10ED76C7FBC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8047BC-302A-4BA6-8FD7-7E6AAA82747A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77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8D320-1F55-4C37-9FF9-E94F82AEA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5494AA-00C1-46DE-93A8-8DE12589505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6A68CEB-687D-4A28-8350-8D141C582E8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EA45B1-65C6-4EBF-B71A-E222F7E9650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2C1AB11-13DE-471C-B960-FB16DF8A94E3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AA9F89-2DA6-4C93-8ADF-2027EEFFAD7C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179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F1D84-6EC4-43A6-9DFC-AFFB1B41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65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2E3255-28F1-4B46-9606-812C19EE021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53F4B76-2DAC-4FAE-B901-3D23670513E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33925F-2025-4F59-851D-258479CAD22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34AA00-023F-4047-BF1E-8D39EFDAE09C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220A107-D75E-4924-804C-53D962047BB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38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59559C-EDBE-4993-83FD-9CC06CF73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5DF86-6B4E-40CE-97C4-CE4A2784197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BA2B4B2-A787-4C78-B60C-F60555FCAC1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786DFC-114A-483D-9FD0-56A044FEA43F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2E83C73-06FF-4828-B2D2-6B1B91376879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06126D-7B9E-449C-8BDE-6DAC285C504C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27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7A8A1-F4BB-40E6-AA65-F321DFB63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73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661AD8-A9F9-4DC4-BB84-B3981E93023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4D7FC7-D1C0-4AE1-9815-046925F9FAE3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0D62DE1-52B2-48FC-8D2A-F8006F3024B6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9EBB2F6-4B9A-47DE-B8F7-4F051B0E31F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C99903-2225-424F-A2D7-0C09F4618E37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23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94FCC3-E1F9-4F0A-A89D-648F848F12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CACA77-4494-44F9-BD36-97FA0B8B69C5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08A4F3A-EF53-49BC-870D-B6F5C68D5FE4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99FAE64-E13A-4024-A770-FF3ED8A52F08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A1D2E0D-971F-4AC0-B4A9-E129B534AAD9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D59C99-3DFF-47D2-821D-51B589179C10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721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Placeholder 16">
            <a:extLst>
              <a:ext uri="{FF2B5EF4-FFF2-40B4-BE49-F238E27FC236}">
                <a16:creationId xmlns:a16="http://schemas.microsoft.com/office/drawing/2014/main" id="{A4CCDD13-F569-4E95-93F7-D8BF0911EE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27" y="1611125"/>
            <a:ext cx="2286737" cy="105927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366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606455-E654-4BE2-943C-079B3614FAF3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E87E788-4847-4EFC-A607-B908FE25CBBE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DF293EA-96EC-4211-9A40-E44511FB9748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378C78-D34E-4DD6-BF70-A914386BBF95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F47AFF1-4432-4EE4-BCA5-7036441FCC7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75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0E6C45-6266-471A-9E75-23AB4BAB15D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3D05BC6-4DF6-46F2-9BD7-2A46A24E064A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A71651-D35D-4AC4-BD69-828D93DD51E8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521916F-4186-4D34-A0C9-AD8DC80F3ADA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CF5D45-EE98-4090-B58F-121DD800208C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30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115B5EB-A08D-429C-A819-D8702220D7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977C9F-48A8-430C-9FD6-7DFEC788746B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400B9F-CC5E-404D-ACE3-67C4CA5F50C1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635547-87AF-4702-8E2B-F234AAC061BA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DFACA5-7D9C-4E8E-8F33-48969197908E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AD5FD0-415B-4C53-A15F-794CBAE8EC0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65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4552F1-86EB-478B-BAD6-3ED2A8B9C92E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8C1784C-0DDF-421A-9FFB-52D0456D03B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DD81E7-10D2-48F8-BE2F-91142A5DD12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2AB648E-8A61-4EDC-976F-450E7BF3EEAA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8C6F7A0-6DA0-4B97-9E38-1C9517532B8B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28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6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>
          <p15:clr>
            <a:srgbClr val="FBAE40"/>
          </p15:clr>
        </p15:guide>
        <p15:guide id="3" pos="7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304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CC7BBF-9113-4F26-B053-2BC20DF825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32" y="1449388"/>
            <a:ext cx="2314151" cy="1238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48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21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94B781-7D9C-463C-8E10-9C522DBF7B7B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0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88AA6-0CD0-48E2-81A2-0CC017A8F348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3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4488" r="12716" b="24116"/>
          <a:stretch/>
        </p:blipFill>
        <p:spPr>
          <a:xfrm>
            <a:off x="240000" y="158240"/>
            <a:ext cx="11705733" cy="546017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4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3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15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18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24" name="Straight Connector 23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8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17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43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835FBB8-4E81-46E9-8FD5-BFAED8C6B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8F750E-0A13-4205-9EC5-5692D1003647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EDE6310-90F6-46BE-BAAC-D2EF6C823E2A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FF942A-C992-4CE7-BA5F-309F2DD85D4A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AFCEFCC-C2FD-40E9-BE44-09BB7387CB9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E1F802-3CB9-4652-ABF7-A7C50595DF6A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16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6105E1-AB9C-4841-8D25-7B6FC7551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7D0491-AC55-4DD7-9246-FE4F91CC3DC8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8BE4E81-A639-4AED-A3FC-696FBA703AB4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C26E9AF-6DE6-4E15-8800-DC34176C401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9C1E5E-E487-47F2-9423-76001B7BE705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F8BD99-AAA0-459D-A9ED-2A960856BE31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208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07FE78-55C7-47F3-8562-75996204500F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5817056-7F4B-40D3-8CEB-DE9FEB3BE4A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C2FB9F-D12F-407B-A868-5A3647760E8A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A560A67-41A8-4157-BBF7-85E76E45E7C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62839D-65A4-46D8-9528-4DCB0A179F0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75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0A98CB-7821-40CA-BA4A-C72DD2CC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DCF1F3-42D2-4C93-965A-9B330E029708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2DB8B55-5F74-4F31-9C25-7B510C3896E1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7A857B-FFB2-4BE0-929A-01715431FDC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A0FAE9-9083-406D-9621-B2A7C02875B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FFDCBF-7458-4D61-96D1-DD9AD40A0376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820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34B79-0D8B-4894-B3F3-49279C54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76045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E79A76-E02A-46F1-87BE-E4717ECAAB0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A59A50-DCC8-4D29-8D3A-9F277A79D550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869E661-98FA-44B3-B7A9-D09F4332BDE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3B6BA9D-BABD-4A55-B472-F72A785ADB2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9B41884-CE67-4DEF-A58D-708EACE2F31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034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8D320-1F55-4C37-9FF9-E94F82AEA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85D1BC-350A-46B7-ACF9-FF6169A717D1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B40DD6-3D43-4366-8F76-25E04F6CEAEA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F8F0CE3-3CA9-43CE-BEB8-8992CAE4943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DF2AFA1-A428-407C-9FDD-A9C894837F3A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410C4D-0322-4E13-A651-74C40E9BA3BC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36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F1D84-6EC4-43A6-9DFC-AFFB1B41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65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7C155C-245A-4470-9EFE-0B19881AC62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FB2DEA-188D-49CE-B7E6-4BC89530977B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7EF9BA-CDD8-49A6-8F5D-010337FF3D4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137939C-EF7B-4579-8468-33C7197F54B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0C9F46-4084-4808-ABF6-82AFC40FD80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54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94B781-7D9C-463C-8E10-9C522DBF7B7B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7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59559C-EDBE-4993-83FD-9CC06CF73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C26C68-4DDA-43E6-AE94-AB45E09E970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16EB8A9-0BDD-4BAA-AF17-6A8ED4FE7800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5BF3D8-9ABD-4BE2-8A5D-3892719C31B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7B2E89-CED0-46AC-BAB3-B982D56D13A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321524B-3433-4A9B-8238-A9B49DA274F6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8779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7A8A1-F4BB-40E6-AA65-F321DFB63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73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BC1220-2EAD-40B0-BBF5-13A5D7B97D77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E6ECD2-3542-4B7D-94F9-38D575238B2F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1C490B-AE17-48C4-BD9F-B9A0657345A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2963B3C-87EF-4F4A-AF3E-F19919E3D328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E706AF9-37F1-450B-98AA-771C6856912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727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94FCC3-E1F9-4F0A-A89D-648F848F12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DC17A6-9E1B-412C-A5C7-95AF9577D497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6D6020-1F23-46C8-A551-4671B8511894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FA9C97-7273-4FD2-90A6-77BC9DBE9841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C19813-E2D3-4A95-B497-010E29CFBE5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FB83623-BD10-4C64-A156-A9F6CBEB2E3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31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CA4929-19F2-44C3-B650-E8098B53F75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5B7713D-916C-4C4B-BCBD-579CE596ACB7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66C09E4-DB74-4299-A216-D85AAA321BC8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004E6E-FE6A-49EE-BB5C-1813CC51AD2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7E1843D-F861-49EA-82E3-CC7B37F0DD5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12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F4CCEB-E7BF-4905-8020-B66436CB352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ACA0716-AA83-456B-AFD8-BA05255DEEF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4EA4C1-B981-4A59-9B15-EB785D2D38B1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9F52792-39FD-49F9-87EB-05DBC0FD516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6509AE4-818B-47F0-BCA9-8E28D5A1D1E6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5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115B5EB-A08D-429C-A819-D8702220D7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56E3F2-1A96-4BE2-8481-6A2FC2FDF308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4F71E2-95FD-418D-A0A3-DEB213B5004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64EAC8C-FEC1-4D34-8899-143B5F4C065B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DA5410-AB94-46D2-BCDD-B9D9EC977EC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D5D8ED3-69AB-4F6D-A2FB-6A57F8F56AF8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5126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53A095-9823-46AF-A54C-D38BD1D59A93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D47A281-F736-4E9C-8376-91F3FC9134EF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4C5D72-B11D-440E-8BC8-592BFEE7A94A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3529A4-5F59-466C-B209-EF99BB52F42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2AE821-316C-422B-91EA-885173F4FFE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735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1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>
          <p15:clr>
            <a:srgbClr val="FBAE40"/>
          </p15:clr>
        </p15:guide>
        <p15:guide id="3" pos="7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304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69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94B781-7D9C-463C-8E10-9C522DBF7B7B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5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88AA6-0CD0-48E2-81A2-0CC017A8F348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49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88AA6-0CD0-48E2-81A2-0CC017A8F348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0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4488" r="12716" b="24116"/>
          <a:stretch/>
        </p:blipFill>
        <p:spPr>
          <a:xfrm>
            <a:off x="240000" y="158240"/>
            <a:ext cx="11705733" cy="546017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42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15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18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24" name="Straight Connector 23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8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17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78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835FBB8-4E81-46E9-8FD5-BFAED8C6B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8F750E-0A13-4205-9EC5-5692D1003647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EDE6310-90F6-46BE-BAAC-D2EF6C823E2A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FF942A-C992-4CE7-BA5F-309F2DD85D4A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AFCEFCC-C2FD-40E9-BE44-09BB7387CB9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E1F802-3CB9-4652-ABF7-A7C50595DF6A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186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6105E1-AB9C-4841-8D25-7B6FC7551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7D0491-AC55-4DD7-9246-FE4F91CC3DC8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8BE4E81-A639-4AED-A3FC-696FBA703AB4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C26E9AF-6DE6-4E15-8800-DC34176C4013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9C1E5E-E487-47F2-9423-76001B7BE705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F8BD99-AAA0-459D-A9ED-2A960856BE31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838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07FE78-55C7-47F3-8562-75996204500F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5817056-7F4B-40D3-8CEB-DE9FEB3BE4A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C2FB9F-D12F-407B-A868-5A3647760E8A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A560A67-41A8-4157-BBF7-85E76E45E7C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62839D-65A4-46D8-9528-4DCB0A179F0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392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0A98CB-7821-40CA-BA4A-C72DD2CC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DCF1F3-42D2-4C93-965A-9B330E029708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2DB8B55-5F74-4F31-9C25-7B510C3896E1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7A857B-FFB2-4BE0-929A-01715431FDC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A0FAE9-9083-406D-9621-B2A7C02875B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FFDCBF-7458-4D61-96D1-DD9AD40A0376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46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34B79-0D8B-4894-B3F3-49279C54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76045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E79A76-E02A-46F1-87BE-E4717ECAAB0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A59A50-DCC8-4D29-8D3A-9F277A79D550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869E661-98FA-44B3-B7A9-D09F4332BDE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3B6BA9D-BABD-4A55-B472-F72A785ADB2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9B41884-CE67-4DEF-A58D-708EACE2F319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49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4488" r="12716" b="24116"/>
          <a:stretch/>
        </p:blipFill>
        <p:spPr>
          <a:xfrm>
            <a:off x="240000" y="158240"/>
            <a:ext cx="11705733" cy="546017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28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8D320-1F55-4C37-9FF9-E94F82AEA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85D1BC-350A-46B7-ACF9-FF6169A717D1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B40DD6-3D43-4366-8F76-25E04F6CEAEA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F8F0CE3-3CA9-43CE-BEB8-8992CAE4943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DF2AFA1-A428-407C-9FDD-A9C894837F3A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410C4D-0322-4E13-A651-74C40E9BA3BC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473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F1D84-6EC4-43A6-9DFC-AFFB1B41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65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7C155C-245A-4470-9EFE-0B19881AC62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FB2DEA-188D-49CE-B7E6-4BC89530977B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7EF9BA-CDD8-49A6-8F5D-010337FF3D47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137939C-EF7B-4579-8468-33C7197F54B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0C9F46-4084-4808-ABF6-82AFC40FD80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4163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59559C-EDBE-4993-83FD-9CC06CF73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C26C68-4DDA-43E6-AE94-AB45E09E970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16EB8A9-0BDD-4BAA-AF17-6A8ED4FE7800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5BF3D8-9ABD-4BE2-8A5D-3892719C31B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7B2E89-CED0-46AC-BAB3-B982D56D13A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321524B-3433-4A9B-8238-A9B49DA274F6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07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7A8A1-F4BB-40E6-AA65-F321DFB63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73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BC1220-2EAD-40B0-BBF5-13A5D7B97D77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E6ECD2-3542-4B7D-94F9-38D575238B2F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1C490B-AE17-48C4-BD9F-B9A0657345A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2963B3C-87EF-4F4A-AF3E-F19919E3D328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E706AF9-37F1-450B-98AA-771C6856912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77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94FCC3-E1F9-4F0A-A89D-648F848F12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DC17A6-9E1B-412C-A5C7-95AF9577D497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6D6020-1F23-46C8-A551-4671B8511894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FA9C97-7273-4FD2-90A6-77BC9DBE9841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C19813-E2D3-4A95-B497-010E29CFBE5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FB83623-BD10-4C64-A156-A9F6CBEB2E3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79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CA4929-19F2-44C3-B650-E8098B53F759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5B7713D-916C-4C4B-BCBD-579CE596ACB7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66C09E4-DB74-4299-A216-D85AAA321BC8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004E6E-FE6A-49EE-BB5C-1813CC51AD2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7E1843D-F861-49EA-82E3-CC7B37F0DD5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01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F4CCEB-E7BF-4905-8020-B66436CB352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ACA0716-AA83-456B-AFD8-BA05255DEEF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4EA4C1-B981-4A59-9B15-EB785D2D38B1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9F52792-39FD-49F9-87EB-05DBC0FD5160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6509AE4-818B-47F0-BCA9-8E28D5A1D1E6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115B5EB-A08D-429C-A819-D8702220D7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56E3F2-1A96-4BE2-8481-6A2FC2FDF308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4F71E2-95FD-418D-A0A3-DEB213B5004C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64EAC8C-FEC1-4D34-8899-143B5F4C065B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DA5410-AB94-46D2-BCDD-B9D9EC977EC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D5D8ED3-69AB-4F6D-A2FB-6A57F8F56AF8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15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53A095-9823-46AF-A54C-D38BD1D59A93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D47A281-F736-4E9C-8376-91F3FC9134EF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4C5D72-B11D-440E-8BC8-592BFEE7A94A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3529A4-5F59-466C-B209-EF99BB52F42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2AE821-316C-422B-91EA-885173F4FFE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79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25" name="Straight Connector 2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9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 userDrawn="1">
          <p15:clr>
            <a:srgbClr val="FBAE40"/>
          </p15:clr>
        </p15:guide>
        <p15:guide id="3" pos="7529" userDrawn="1">
          <p15:clr>
            <a:srgbClr val="FBAE40"/>
          </p15:clr>
        </p15:guide>
        <p15:guide id="4" orient="horz" pos="96" userDrawn="1">
          <p15:clr>
            <a:srgbClr val="FBAE40"/>
          </p15:clr>
        </p15:guide>
        <p15:guide id="5" orient="horz" pos="3045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15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18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87A701-9F53-4C0D-84B2-9ED51A1E85F2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6B67BD-D062-4A63-BB3A-ADC2B0BCA02E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7173B7-43CC-4CE3-A8CE-946FD1F9396D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172C1D-D4B4-49B4-A465-5FC4B1531CFB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EB616B1-746B-447C-BD94-2A587F79801B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20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FB5BED-596C-4D1F-87F4-81A68BF55397}"/>
              </a:ext>
            </a:extLst>
          </p:cNvPr>
          <p:cNvGrpSpPr/>
          <p:nvPr userDrawn="1"/>
        </p:nvGrpSpPr>
        <p:grpSpPr>
          <a:xfrm>
            <a:off x="5575412" y="1294727"/>
            <a:ext cx="5124057" cy="1573148"/>
            <a:chOff x="4221294" y="1349116"/>
            <a:chExt cx="4718275" cy="1448568"/>
          </a:xfrm>
        </p:grpSpPr>
        <p:pic>
          <p:nvPicPr>
            <p:cNvPr id="11" name="Picture Placeholder 16">
              <a:extLst>
                <a:ext uri="{FF2B5EF4-FFF2-40B4-BE49-F238E27FC236}">
                  <a16:creationId xmlns:a16="http://schemas.microsoft.com/office/drawing/2014/main" id="{2645B152-853A-4718-B78F-396FB9155B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922" y="1640458"/>
              <a:ext cx="2105647" cy="975390"/>
            </a:xfrm>
            <a:prstGeom prst="rect">
              <a:avLst/>
            </a:prstGeom>
            <a:noFill/>
          </p:spPr>
        </p:pic>
        <p:pic>
          <p:nvPicPr>
            <p:cNvPr id="12" name="Picture Placeholder 17">
              <a:extLst>
                <a:ext uri="{FF2B5EF4-FFF2-40B4-BE49-F238E27FC236}">
                  <a16:creationId xmlns:a16="http://schemas.microsoft.com/office/drawing/2014/main" id="{48C034F1-7E48-4731-ABBF-9507549CFE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/>
            <a:srcRect l="-27481" t="-43612" r="-27481" b="-43612"/>
            <a:stretch/>
          </p:blipFill>
          <p:spPr>
            <a:xfrm>
              <a:off x="4221294" y="1349116"/>
              <a:ext cx="2726647" cy="1448568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224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28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83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8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4488" r="12716" b="22030"/>
          <a:stretch/>
        </p:blipFill>
        <p:spPr>
          <a:xfrm>
            <a:off x="240000" y="158239"/>
            <a:ext cx="11705733" cy="5619762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9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grpSp>
        <p:nvGrpSpPr>
          <p:cNvPr id="24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25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Rectangle 25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025ADC0B-D58E-4E67-972A-CA494D634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161" y="145006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1332B489-8BA6-414D-8FB6-303341E8A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265049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8" name="Straight Connector 17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07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0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5FDDD7-5A48-4C54-8256-98AC3491538B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EB5837-26BA-4D00-87D4-0B5E385A75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5" y="1458488"/>
            <a:ext cx="10533964" cy="423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Our values keep us anchored and on track. They speak to how we run our business, how we express ourselves </a:t>
            </a:r>
            <a:br>
              <a:rPr kumimoji="0" lang="en-CA" sz="12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</a:br>
            <a:r>
              <a:rPr kumimoji="0" lang="en-CA" sz="12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as a group, and how we engage with our stakeholders and inspire their trust</a:t>
            </a:r>
            <a:r>
              <a:rPr kumimoji="0" lang="en-CA" sz="12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rPr>
              <a:t>. </a:t>
            </a:r>
          </a:p>
          <a:p>
            <a:pPr>
              <a:lnSpc>
                <a:spcPts val="1400"/>
              </a:lnSpc>
              <a:spcAft>
                <a:spcPts val="1800"/>
              </a:spcAft>
            </a:pPr>
            <a: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  <a:t>Teamwork &amp; excellence</a:t>
            </a:r>
            <a:b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</a:br>
            <a:r>
              <a:rPr kumimoji="0" lang="en-CA" sz="12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We’re innovative, collaborative, competent and visionary.</a:t>
            </a:r>
          </a:p>
          <a:p>
            <a:pPr>
              <a:lnSpc>
                <a:spcPts val="1400"/>
              </a:lnSpc>
              <a:spcAft>
                <a:spcPts val="1800"/>
              </a:spcAft>
            </a:pPr>
            <a: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  <a:t>Customer focus</a:t>
            </a:r>
            <a:b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</a:br>
            <a:r>
              <a:rPr kumimoji="0" lang="en-CA" sz="12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Our business exists to serve and add long-term value to our customers’ organizations.</a:t>
            </a:r>
          </a:p>
          <a:p>
            <a:pPr>
              <a:lnSpc>
                <a:spcPts val="1400"/>
              </a:lnSpc>
              <a:spcAft>
                <a:spcPts val="1800"/>
              </a:spcAft>
            </a:pPr>
            <a: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  <a:t>Strong investor return</a:t>
            </a:r>
            <a:b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</a:br>
            <a:r>
              <a:rPr kumimoji="0" lang="en-CA" sz="12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We seek to reward our investors’ trust by delivering competitive returns.</a:t>
            </a:r>
          </a:p>
          <a:p>
            <a:pPr>
              <a:lnSpc>
                <a:spcPts val="1400"/>
              </a:lnSpc>
              <a:spcAft>
                <a:spcPts val="1800"/>
              </a:spcAft>
            </a:pPr>
            <a: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  <a:t>Health &amp; safety, security and environment</a:t>
            </a:r>
            <a:b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</a:br>
            <a:r>
              <a:rPr lang="en-CA" sz="1200" kern="1200" dirty="0">
                <a:solidFill>
                  <a:schemeClr val="tx2"/>
                </a:solidFill>
                <a:latin typeface="+mn-lt"/>
                <a:ea typeface="+mn-ea"/>
                <a:cs typeface="Arial"/>
              </a:rPr>
              <a:t>We have a responsibility to protect everyone who comes into contact </a:t>
            </a:r>
            <a:br>
              <a:rPr lang="en-CA" sz="1200" kern="1200" dirty="0">
                <a:solidFill>
                  <a:schemeClr val="tx2"/>
                </a:solidFill>
                <a:latin typeface="+mn-lt"/>
                <a:ea typeface="+mn-ea"/>
                <a:cs typeface="Arial"/>
              </a:rPr>
            </a:br>
            <a:r>
              <a:rPr lang="en-CA" sz="1200" kern="1200" dirty="0">
                <a:solidFill>
                  <a:schemeClr val="tx2"/>
                </a:solidFill>
                <a:latin typeface="+mn-lt"/>
                <a:ea typeface="+mn-ea"/>
                <a:cs typeface="Arial"/>
              </a:rPr>
              <a:t>with our organization and the environment we work in.</a:t>
            </a:r>
          </a:p>
          <a:p>
            <a:pPr>
              <a:lnSpc>
                <a:spcPts val="1400"/>
              </a:lnSpc>
              <a:spcAft>
                <a:spcPts val="1800"/>
              </a:spcAft>
            </a:pPr>
            <a: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  <a:t>Ethics &amp; compliance</a:t>
            </a:r>
            <a:b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</a:br>
            <a:r>
              <a:rPr kumimoji="0" lang="en-CA" sz="12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We’re committed to ethical business.</a:t>
            </a:r>
          </a:p>
          <a:p>
            <a:pPr>
              <a:lnSpc>
                <a:spcPts val="1400"/>
              </a:lnSpc>
            </a:pPr>
            <a: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  <a:t>Respect</a:t>
            </a:r>
            <a:b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</a:br>
            <a:r>
              <a:rPr kumimoji="0" lang="en-CA" sz="12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Our actions consistently demonstrate respect toward our stakeholders</a:t>
            </a:r>
            <a:r>
              <a:rPr lang="en-CA" sz="1200" noProof="1">
                <a:solidFill>
                  <a:schemeClr val="tx2"/>
                </a:solidFill>
                <a:cs typeface="Arial"/>
              </a:rPr>
              <a:t>.</a:t>
            </a:r>
          </a:p>
        </p:txBody>
      </p:sp>
      <p:sp>
        <p:nvSpPr>
          <p:cNvPr id="18" name="Titre 49">
            <a:extLst>
              <a:ext uri="{FF2B5EF4-FFF2-40B4-BE49-F238E27FC236}">
                <a16:creationId xmlns:a16="http://schemas.microsoft.com/office/drawing/2014/main" id="{21298FB0-01F2-4FAC-8354-3C01C26154C2}"/>
              </a:ext>
            </a:extLst>
          </p:cNvPr>
          <p:cNvSpPr txBox="1">
            <a:spLocks/>
          </p:cNvSpPr>
          <p:nvPr userDrawn="1"/>
        </p:nvSpPr>
        <p:spPr>
          <a:xfrm>
            <a:off x="911424" y="468001"/>
            <a:ext cx="10369152" cy="7225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CA" sz="2800" noProof="1"/>
              <a:t>Values that guide 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7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696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834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17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000868-E39F-46D8-A548-22CEDC3CE534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C41770D-ED58-4E9E-9CCF-E6A35E55FD13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8C2AB5-A83C-4AD5-BE60-D7CF4FD4A125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8F7BB9-BF86-499D-B526-BEDBDA7925AC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2E1BCA4-807D-4A6E-942E-52F66232CA47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27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4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2BD25-A0D5-455D-8A52-CFF2B9EAD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6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9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797F3-C325-44A7-ACFC-FE81B275C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2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E00EF4-BA16-48C3-96F8-BB840BE74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E4CAD-F803-4D51-B4ED-F96912874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2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11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5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4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868E759-0532-45F4-9ECA-5B364A9C84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1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319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5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 userDrawn="1">
          <p15:clr>
            <a:srgbClr val="FBAE40"/>
          </p15:clr>
        </p15:guide>
        <p15:guide id="3" pos="7529" userDrawn="1">
          <p15:clr>
            <a:srgbClr val="FBAE40"/>
          </p15:clr>
        </p15:guide>
        <p15:guide id="4" orient="horz" pos="96" userDrawn="1">
          <p15:clr>
            <a:srgbClr val="FBAE40"/>
          </p15:clr>
        </p15:guide>
        <p15:guide id="5" orient="horz" pos="3045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FB5BED-596C-4D1F-87F4-81A68BF55397}"/>
              </a:ext>
            </a:extLst>
          </p:cNvPr>
          <p:cNvGrpSpPr/>
          <p:nvPr userDrawn="1"/>
        </p:nvGrpSpPr>
        <p:grpSpPr>
          <a:xfrm>
            <a:off x="5575412" y="1294727"/>
            <a:ext cx="5124057" cy="1573148"/>
            <a:chOff x="4221294" y="1349116"/>
            <a:chExt cx="4718275" cy="1448568"/>
          </a:xfrm>
        </p:grpSpPr>
        <p:pic>
          <p:nvPicPr>
            <p:cNvPr id="7" name="Picture Placeholder 16">
              <a:extLst>
                <a:ext uri="{FF2B5EF4-FFF2-40B4-BE49-F238E27FC236}">
                  <a16:creationId xmlns:a16="http://schemas.microsoft.com/office/drawing/2014/main" id="{2645B152-853A-4718-B78F-396FB9155B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922" y="1640458"/>
              <a:ext cx="2105647" cy="975390"/>
            </a:xfrm>
            <a:prstGeom prst="rect">
              <a:avLst/>
            </a:prstGeom>
            <a:noFill/>
          </p:spPr>
        </p:pic>
        <p:pic>
          <p:nvPicPr>
            <p:cNvPr id="8" name="Picture Placeholder 17">
              <a:extLst>
                <a:ext uri="{FF2B5EF4-FFF2-40B4-BE49-F238E27FC236}">
                  <a16:creationId xmlns:a16="http://schemas.microsoft.com/office/drawing/2014/main" id="{48C034F1-7E48-4731-ABBF-9507549CFE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/>
            <a:srcRect l="-27481" t="-43612" r="-27481" b="-43612"/>
            <a:stretch/>
          </p:blipFill>
          <p:spPr>
            <a:xfrm>
              <a:off x="4221294" y="1349116"/>
              <a:ext cx="2726647" cy="1448568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785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3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94B781-7D9C-463C-8E10-9C522DBF7B7B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5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88AA6-0CD0-48E2-81A2-0CC017A8F348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6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4488" r="12716" b="24116"/>
          <a:stretch/>
        </p:blipFill>
        <p:spPr>
          <a:xfrm>
            <a:off x="240000" y="158240"/>
            <a:ext cx="11705733" cy="546017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5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grpSp>
        <p:nvGrpSpPr>
          <p:cNvPr id="15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18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24" name="Straight Connector 23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0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88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835FBB8-4E81-46E9-8FD5-BFAED8C6B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EB5837-26BA-4D00-87D4-0B5E385A75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5" y="1458489"/>
            <a:ext cx="10533964" cy="39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Our values keep us anchored and on track. They speak to how we run our business, how we express ourselves </a:t>
            </a:r>
            <a:br>
              <a:rPr kumimoji="0" lang="en-CA" sz="12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</a:br>
            <a:r>
              <a:rPr kumimoji="0" lang="en-CA" sz="12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as a group, and how we engage with our stakeholders and inspire their trust</a:t>
            </a:r>
            <a:r>
              <a:rPr kumimoji="0" lang="en-CA" sz="12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rPr>
              <a:t>. </a:t>
            </a:r>
          </a:p>
          <a:p>
            <a:pPr>
              <a:lnSpc>
                <a:spcPts val="1400"/>
              </a:lnSpc>
              <a:spcAft>
                <a:spcPts val="1800"/>
              </a:spcAft>
            </a:pPr>
            <a: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  <a:t>Teamwork &amp; excellence</a:t>
            </a:r>
            <a:b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</a:br>
            <a:r>
              <a:rPr kumimoji="0" lang="en-CA" sz="12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We’re innovative, collaborative, competent and visionary.</a:t>
            </a:r>
          </a:p>
          <a:p>
            <a:pPr>
              <a:lnSpc>
                <a:spcPts val="1400"/>
              </a:lnSpc>
              <a:spcAft>
                <a:spcPts val="1800"/>
              </a:spcAft>
            </a:pPr>
            <a: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  <a:t>Customer focus</a:t>
            </a:r>
            <a:b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</a:br>
            <a:r>
              <a:rPr kumimoji="0" lang="en-CA" sz="12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Our business exists to serve and add long-term value to our customers’ organizations.</a:t>
            </a:r>
          </a:p>
          <a:p>
            <a:pPr>
              <a:lnSpc>
                <a:spcPts val="1400"/>
              </a:lnSpc>
              <a:spcAft>
                <a:spcPts val="1800"/>
              </a:spcAft>
            </a:pPr>
            <a: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  <a:t>Strong investor return</a:t>
            </a:r>
            <a:b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</a:br>
            <a:r>
              <a:rPr kumimoji="0" lang="en-CA" sz="12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We seek to reward our investors’ trust by delivering competitive returns.</a:t>
            </a:r>
          </a:p>
          <a:p>
            <a:pPr>
              <a:lnSpc>
                <a:spcPts val="1400"/>
              </a:lnSpc>
              <a:spcAft>
                <a:spcPts val="1800"/>
              </a:spcAft>
            </a:pPr>
            <a: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  <a:t>Health &amp; safety, security and environment</a:t>
            </a:r>
            <a:b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</a:br>
            <a:r>
              <a:rPr lang="en-CA" sz="1200" kern="1200" dirty="0">
                <a:solidFill>
                  <a:schemeClr val="tx2"/>
                </a:solidFill>
                <a:latin typeface="+mn-lt"/>
                <a:ea typeface="+mn-ea"/>
                <a:cs typeface="Arial"/>
              </a:rPr>
              <a:t>We have a responsibility to protect everyone who comes into contact </a:t>
            </a:r>
            <a:br>
              <a:rPr lang="en-CA" sz="1200" kern="1200" dirty="0">
                <a:solidFill>
                  <a:schemeClr val="tx2"/>
                </a:solidFill>
                <a:latin typeface="+mn-lt"/>
                <a:ea typeface="+mn-ea"/>
                <a:cs typeface="Arial"/>
              </a:rPr>
            </a:br>
            <a:r>
              <a:rPr lang="en-CA" sz="1200" kern="1200" dirty="0">
                <a:solidFill>
                  <a:schemeClr val="tx2"/>
                </a:solidFill>
                <a:latin typeface="+mn-lt"/>
                <a:ea typeface="+mn-ea"/>
                <a:cs typeface="Arial"/>
              </a:rPr>
              <a:t>with our organization and the environment we work in.</a:t>
            </a:r>
          </a:p>
          <a:p>
            <a:pPr>
              <a:lnSpc>
                <a:spcPts val="1400"/>
              </a:lnSpc>
              <a:spcAft>
                <a:spcPts val="1800"/>
              </a:spcAft>
            </a:pPr>
            <a: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  <a:t>Ethics &amp; compliance</a:t>
            </a:r>
            <a:b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</a:br>
            <a:r>
              <a:rPr kumimoji="0" lang="en-CA" sz="12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We’re committed to ethical business.</a:t>
            </a:r>
          </a:p>
          <a:p>
            <a:pPr>
              <a:lnSpc>
                <a:spcPts val="1400"/>
              </a:lnSpc>
            </a:pPr>
            <a: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  <a:t>Respect</a:t>
            </a:r>
            <a:br>
              <a:rPr lang="en-CA" sz="1500" kern="1200" dirty="0">
                <a:solidFill>
                  <a:schemeClr val="accent2"/>
                </a:solidFill>
                <a:latin typeface="+mn-lt"/>
                <a:ea typeface="+mn-ea"/>
                <a:cs typeface="Arial"/>
              </a:rPr>
            </a:br>
            <a:r>
              <a:rPr kumimoji="0" lang="en-CA" sz="12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Our actions consistently demonstrate respect toward our stakeholders</a:t>
            </a:r>
            <a:r>
              <a:rPr lang="en-CA" sz="1200" noProof="1">
                <a:solidFill>
                  <a:schemeClr val="tx2"/>
                </a:solidFill>
                <a:cs typeface="Arial"/>
              </a:rPr>
              <a:t>.</a:t>
            </a:r>
          </a:p>
        </p:txBody>
      </p:sp>
      <p:sp>
        <p:nvSpPr>
          <p:cNvPr id="18" name="Titre 49">
            <a:extLst>
              <a:ext uri="{FF2B5EF4-FFF2-40B4-BE49-F238E27FC236}">
                <a16:creationId xmlns:a16="http://schemas.microsoft.com/office/drawing/2014/main" id="{21298FB0-01F2-4FAC-8354-3C01C26154C2}"/>
              </a:ext>
            </a:extLst>
          </p:cNvPr>
          <p:cNvSpPr txBox="1">
            <a:spLocks/>
          </p:cNvSpPr>
          <p:nvPr userDrawn="1"/>
        </p:nvSpPr>
        <p:spPr>
          <a:xfrm>
            <a:off x="911424" y="468001"/>
            <a:ext cx="10369152" cy="7225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CA" sz="2800" noProof="1"/>
              <a:t>Values that guide 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2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2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theme" Target="../theme/theme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tags" Target="../tags/tag44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tags" Target="../tags/tag8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flipV="1">
            <a:off x="0" y="5778000"/>
            <a:ext cx="12192000" cy="1080000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6"/>
            <a:ext cx="10369152" cy="4167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6116D439-0277-4566-8223-A3876898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3" name="Picture 12" descr="Dark_blue_SNC_atkins_logo.png">
            <a:extLst>
              <a:ext uri="{FF2B5EF4-FFF2-40B4-BE49-F238E27FC236}">
                <a16:creationId xmlns:a16="http://schemas.microsoft.com/office/drawing/2014/main" id="{B5694811-EF89-4D31-9BE9-337B659A1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2"/>
          <a:stretch/>
        </p:blipFill>
        <p:spPr>
          <a:xfrm>
            <a:off x="828427" y="5962651"/>
            <a:ext cx="1086078" cy="579569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224754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575">
          <p15:clr>
            <a:srgbClr val="F26B43"/>
          </p15:clr>
        </p15:guide>
        <p15:guide id="4" pos="7105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3543">
          <p15:clr>
            <a:srgbClr val="F26B43"/>
          </p15:clr>
        </p15:guide>
        <p15:guide id="7" orient="horz" pos="91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flipV="1">
            <a:off x="0" y="5778000"/>
            <a:ext cx="12192000" cy="1080000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6"/>
            <a:ext cx="10369152" cy="4167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6116D439-0277-4566-8223-A3876898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C7EF1A-5B77-4AD7-922F-A30FDB29FE87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15" y="5967289"/>
            <a:ext cx="1086519" cy="581359"/>
          </a:xfrm>
          <a:prstGeom prst="rect">
            <a:avLst/>
          </a:prstGeom>
        </p:spPr>
      </p:pic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25"/>
    </p:custDataLst>
    <p:extLst>
      <p:ext uri="{BB962C8B-B14F-4D97-AF65-F5344CB8AC3E}">
        <p14:creationId xmlns:p14="http://schemas.microsoft.com/office/powerpoint/2010/main" val="27826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575">
          <p15:clr>
            <a:srgbClr val="F26B43"/>
          </p15:clr>
        </p15:guide>
        <p15:guide id="4" pos="7105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3543">
          <p15:clr>
            <a:srgbClr val="F26B43"/>
          </p15:clr>
        </p15:guide>
        <p15:guide id="7" orient="horz" pos="91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4"/>
            <a:ext cx="10369152" cy="4167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7" name="Straight Connector 16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3" name="Picture 12" descr="Dark_blue_SNC_atkins_logo.png"/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" y="5970271"/>
            <a:ext cx="2277483" cy="579569"/>
          </a:xfrm>
          <a:prstGeom prst="rect">
            <a:avLst/>
          </a:prstGeom>
        </p:spPr>
      </p:pic>
    </p:spTree>
    <p:custDataLst>
      <p:tags r:id="rId46"/>
    </p:custDataLst>
    <p:extLst>
      <p:ext uri="{BB962C8B-B14F-4D97-AF65-F5344CB8AC3E}">
        <p14:creationId xmlns:p14="http://schemas.microsoft.com/office/powerpoint/2010/main" val="428726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773" r:id="rId23"/>
    <p:sldLayoutId id="2147483772" r:id="rId24"/>
    <p:sldLayoutId id="2147483724" r:id="rId25"/>
    <p:sldLayoutId id="2147483725" r:id="rId26"/>
    <p:sldLayoutId id="2147483726" r:id="rId27"/>
    <p:sldLayoutId id="2147483727" r:id="rId28"/>
    <p:sldLayoutId id="2147483712" r:id="rId29"/>
    <p:sldLayoutId id="2147483758" r:id="rId30"/>
    <p:sldLayoutId id="2147483713" r:id="rId31"/>
    <p:sldLayoutId id="2147483790" r:id="rId32"/>
    <p:sldLayoutId id="2147483791" r:id="rId33"/>
    <p:sldLayoutId id="2147483792" r:id="rId34"/>
    <p:sldLayoutId id="2147483775" r:id="rId35"/>
    <p:sldLayoutId id="2147483793" r:id="rId36"/>
    <p:sldLayoutId id="2147483745" r:id="rId37"/>
    <p:sldLayoutId id="2147483746" r:id="rId38"/>
    <p:sldLayoutId id="2147483776" r:id="rId39"/>
    <p:sldLayoutId id="2147483794" r:id="rId40"/>
    <p:sldLayoutId id="2147483774" r:id="rId41"/>
    <p:sldLayoutId id="2147483788" r:id="rId42"/>
    <p:sldLayoutId id="2147483786" r:id="rId43"/>
    <p:sldLayoutId id="2147483787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pos="575" userDrawn="1">
          <p15:clr>
            <a:srgbClr val="F26B43"/>
          </p15:clr>
        </p15:guide>
        <p15:guide id="5" pos="7105" userDrawn="1">
          <p15:clr>
            <a:srgbClr val="F26B43"/>
          </p15:clr>
        </p15:guide>
        <p15:guide id="6" orient="horz" pos="3543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flipV="1">
            <a:off x="0" y="5778000"/>
            <a:ext cx="12192000" cy="1080000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6"/>
            <a:ext cx="10369152" cy="4167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6116D439-0277-4566-8223-A3876898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23" name="Straight Connector 22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5" name="Picture 14" descr="Dark_blue_SNC_atkins_logo.pn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" y="5970271"/>
            <a:ext cx="2277483" cy="579569"/>
          </a:xfrm>
          <a:prstGeom prst="rect">
            <a:avLst/>
          </a:prstGeom>
        </p:spPr>
      </p:pic>
    </p:spTree>
    <p:custDataLst>
      <p:tags r:id="rId24"/>
    </p:custDataLst>
    <p:extLst>
      <p:ext uri="{BB962C8B-B14F-4D97-AF65-F5344CB8AC3E}">
        <p14:creationId xmlns:p14="http://schemas.microsoft.com/office/powerpoint/2010/main" val="2251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95" r:id="rId8"/>
    <p:sldLayoutId id="2147483785" r:id="rId9"/>
    <p:sldLayoutId id="2147483730" r:id="rId10"/>
    <p:sldLayoutId id="2147483731" r:id="rId11"/>
    <p:sldLayoutId id="2147483732" r:id="rId12"/>
    <p:sldLayoutId id="2147483733" r:id="rId13"/>
    <p:sldLayoutId id="2147483789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96" r:id="rId20"/>
    <p:sldLayoutId id="2147483749" r:id="rId21"/>
    <p:sldLayoutId id="214748373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75" userDrawn="1">
          <p15:clr>
            <a:srgbClr val="F26B43"/>
          </p15:clr>
        </p15:guide>
        <p15:guide id="4" pos="710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3543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3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26.png"/><Relationship Id="rId10" Type="http://schemas.openxmlformats.org/officeDocument/2006/relationships/image" Target="../media/image19.svg"/><Relationship Id="rId4" Type="http://schemas.openxmlformats.org/officeDocument/2006/relationships/image" Target="../media/image25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svg"/><Relationship Id="rId11" Type="http://schemas.openxmlformats.org/officeDocument/2006/relationships/image" Target="../media/image14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3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jpe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3.svg"/><Relationship Id="rId3" Type="http://schemas.openxmlformats.org/officeDocument/2006/relationships/image" Target="../media/image18.png"/><Relationship Id="rId7" Type="http://schemas.openxmlformats.org/officeDocument/2006/relationships/image" Target="../media/image46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jpeg"/><Relationship Id="rId11" Type="http://schemas.openxmlformats.org/officeDocument/2006/relationships/image" Target="../media/image50.sv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19.svg"/><Relationship Id="rId9" Type="http://schemas.openxmlformats.org/officeDocument/2006/relationships/image" Target="../media/image4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svg"/><Relationship Id="rId11" Type="http://schemas.openxmlformats.org/officeDocument/2006/relationships/image" Target="../media/image57.png"/><Relationship Id="rId5" Type="http://schemas.openxmlformats.org/officeDocument/2006/relationships/image" Target="../media/image18.png"/><Relationship Id="rId10" Type="http://schemas.openxmlformats.org/officeDocument/2006/relationships/image" Target="../media/image56.svg"/><Relationship Id="rId4" Type="http://schemas.openxmlformats.org/officeDocument/2006/relationships/image" Target="../media/image52.sv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32D15B-E205-4A70-A817-66BD421B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486305"/>
            <a:ext cx="5183717" cy="63781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Pay it Forward… or backwards! The importance of mentorship and knowledge sharing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BBC1E5-F2BC-482D-A4DB-C870E556ED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4608579"/>
            <a:ext cx="5183717" cy="479557"/>
          </a:xfrm>
        </p:spPr>
        <p:txBody>
          <a:bodyPr/>
          <a:lstStyle/>
          <a:p>
            <a:r>
              <a:rPr lang="en-GB" dirty="0"/>
              <a:t>Kayley Clusker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04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87C0-E804-424F-BC74-8BDAB2E3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1" y="1449389"/>
            <a:ext cx="6418545" cy="677991"/>
          </a:xfrm>
        </p:spPr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369AD-C559-43A5-B494-6A622E4656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CC335-864E-4D64-B536-BE0CEB25AB8C}"/>
              </a:ext>
            </a:extLst>
          </p:cNvPr>
          <p:cNvSpPr txBox="1"/>
          <p:nvPr/>
        </p:nvSpPr>
        <p:spPr>
          <a:xfrm>
            <a:off x="4546449" y="4839379"/>
            <a:ext cx="30991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chemeClr val="accent3"/>
                </a:solidFill>
              </a:rPr>
              <a:t>Kayley.Clusker@atkinsglobal.com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A0071F-1A63-4C67-8C00-19505703D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81" y="422291"/>
            <a:ext cx="3790239" cy="44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C717179-1D59-45A2-9C69-ACDE604E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363902-7DC2-46E4-8A23-43A3156E7B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424" y="3472936"/>
            <a:ext cx="10369153" cy="594018"/>
          </a:xfrm>
        </p:spPr>
        <p:txBody>
          <a:bodyPr numCol="6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accent2"/>
                </a:solidFill>
              </a:rPr>
              <a:t>Who?</a:t>
            </a:r>
          </a:p>
          <a:p>
            <a:pPr algn="ctr">
              <a:lnSpc>
                <a:spcPct val="150000"/>
              </a:lnSpc>
            </a:pPr>
            <a:endParaRPr lang="en-GB" b="1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accent2"/>
                </a:solidFill>
              </a:rPr>
              <a:t>What?</a:t>
            </a:r>
          </a:p>
          <a:p>
            <a:pPr algn="ctr">
              <a:lnSpc>
                <a:spcPct val="150000"/>
              </a:lnSpc>
            </a:pPr>
            <a:endParaRPr lang="en-GB" b="1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accent2"/>
                </a:solidFill>
              </a:rPr>
              <a:t>Where?</a:t>
            </a:r>
          </a:p>
          <a:p>
            <a:pPr algn="ctr">
              <a:lnSpc>
                <a:spcPct val="150000"/>
              </a:lnSpc>
            </a:pPr>
            <a:endParaRPr lang="en-GB" b="1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accent2"/>
                </a:solidFill>
              </a:rPr>
              <a:t>How?</a:t>
            </a:r>
          </a:p>
          <a:p>
            <a:pPr algn="ctr">
              <a:lnSpc>
                <a:spcPct val="150000"/>
              </a:lnSpc>
            </a:pPr>
            <a:endParaRPr lang="en-GB" b="1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accent2"/>
                </a:solidFill>
              </a:rPr>
              <a:t>When?</a:t>
            </a:r>
          </a:p>
          <a:p>
            <a:pPr algn="ctr">
              <a:lnSpc>
                <a:spcPct val="150000"/>
              </a:lnSpc>
            </a:pPr>
            <a:endParaRPr lang="en-GB" b="1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accent2"/>
                </a:solidFill>
              </a:rPr>
              <a:t>Why?</a:t>
            </a:r>
          </a:p>
          <a:p>
            <a:pPr>
              <a:lnSpc>
                <a:spcPct val="150000"/>
              </a:lnSpc>
            </a:pPr>
            <a:endParaRPr lang="en-GB" u="sng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2</a:t>
            </a:fld>
            <a:endParaRPr lang="en-CA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D331D1-75E3-45E3-BA5E-FFED11515041}"/>
              </a:ext>
            </a:extLst>
          </p:cNvPr>
          <p:cNvGrpSpPr/>
          <p:nvPr/>
        </p:nvGrpSpPr>
        <p:grpSpPr>
          <a:xfrm>
            <a:off x="1035699" y="1856792"/>
            <a:ext cx="1436914" cy="1436914"/>
            <a:chOff x="1035699" y="1856792"/>
            <a:chExt cx="1436914" cy="143691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5B9970E-C41F-49BD-A6F6-2964C670B818}"/>
                </a:ext>
              </a:extLst>
            </p:cNvPr>
            <p:cNvSpPr/>
            <p:nvPr/>
          </p:nvSpPr>
          <p:spPr>
            <a:xfrm>
              <a:off x="1035699" y="1856792"/>
              <a:ext cx="1436914" cy="143691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Graphic 4" descr="Users outline">
              <a:extLst>
                <a:ext uri="{FF2B5EF4-FFF2-40B4-BE49-F238E27FC236}">
                  <a16:creationId xmlns:a16="http://schemas.microsoft.com/office/drawing/2014/main" id="{AC2CDE7F-7109-467F-939E-5566114B4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2982" y="2043406"/>
              <a:ext cx="1101010" cy="110101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E8F1FF-A534-4A98-9E49-0E84E87C88DB}"/>
              </a:ext>
            </a:extLst>
          </p:cNvPr>
          <p:cNvGrpSpPr/>
          <p:nvPr/>
        </p:nvGrpSpPr>
        <p:grpSpPr>
          <a:xfrm>
            <a:off x="2748799" y="1856792"/>
            <a:ext cx="1436914" cy="1436914"/>
            <a:chOff x="2748799" y="1856792"/>
            <a:chExt cx="1436914" cy="143691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939D7E3-5502-4B23-8D59-542E5C0ECA8A}"/>
                </a:ext>
              </a:extLst>
            </p:cNvPr>
            <p:cNvSpPr/>
            <p:nvPr/>
          </p:nvSpPr>
          <p:spPr>
            <a:xfrm>
              <a:off x="2748799" y="1856792"/>
              <a:ext cx="1436914" cy="143691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raphic 13" descr="Cube outline">
              <a:extLst>
                <a:ext uri="{FF2B5EF4-FFF2-40B4-BE49-F238E27FC236}">
                  <a16:creationId xmlns:a16="http://schemas.microsoft.com/office/drawing/2014/main" id="{8C369A02-0BD3-4D81-A199-446A6BE2F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28718" y="2136711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B7CFCD-0A81-46E4-85CC-03C6174BBF84}"/>
              </a:ext>
            </a:extLst>
          </p:cNvPr>
          <p:cNvGrpSpPr/>
          <p:nvPr/>
        </p:nvGrpSpPr>
        <p:grpSpPr>
          <a:xfrm>
            <a:off x="4461899" y="1856792"/>
            <a:ext cx="1436914" cy="1436914"/>
            <a:chOff x="4461899" y="1856792"/>
            <a:chExt cx="1436914" cy="143691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B0D44D-7633-4800-9B06-521EEAFB9A45}"/>
                </a:ext>
              </a:extLst>
            </p:cNvPr>
            <p:cNvSpPr/>
            <p:nvPr/>
          </p:nvSpPr>
          <p:spPr>
            <a:xfrm>
              <a:off x="4461899" y="1856792"/>
              <a:ext cx="1436914" cy="143691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raphic 15" descr="Map with pin outline">
              <a:extLst>
                <a:ext uri="{FF2B5EF4-FFF2-40B4-BE49-F238E27FC236}">
                  <a16:creationId xmlns:a16="http://schemas.microsoft.com/office/drawing/2014/main" id="{870518BE-9FDF-43DB-ACEF-5E7459226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07605" y="2083841"/>
              <a:ext cx="964164" cy="96416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5CAB04-EDFB-4DF0-9FD5-2FAE57619A4F}"/>
              </a:ext>
            </a:extLst>
          </p:cNvPr>
          <p:cNvGrpSpPr/>
          <p:nvPr/>
        </p:nvGrpSpPr>
        <p:grpSpPr>
          <a:xfrm>
            <a:off x="7888099" y="1856792"/>
            <a:ext cx="1436914" cy="1436914"/>
            <a:chOff x="7888099" y="1856792"/>
            <a:chExt cx="1436914" cy="143691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D15A46-AD1A-4F96-A4BB-42A32BADAFE5}"/>
                </a:ext>
              </a:extLst>
            </p:cNvPr>
            <p:cNvSpPr/>
            <p:nvPr/>
          </p:nvSpPr>
          <p:spPr>
            <a:xfrm>
              <a:off x="7888099" y="1856792"/>
              <a:ext cx="1436914" cy="143691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Graphic 17" descr="Daily calendar outline">
              <a:extLst>
                <a:ext uri="{FF2B5EF4-FFF2-40B4-BE49-F238E27FC236}">
                  <a16:creationId xmlns:a16="http://schemas.microsoft.com/office/drawing/2014/main" id="{B50851F6-9971-4967-8CF6-AB7FB1E33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21365" y="2071396"/>
              <a:ext cx="1007706" cy="100770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46536A-A36C-4C56-B4FC-D26A62F80A90}"/>
              </a:ext>
            </a:extLst>
          </p:cNvPr>
          <p:cNvGrpSpPr/>
          <p:nvPr/>
        </p:nvGrpSpPr>
        <p:grpSpPr>
          <a:xfrm>
            <a:off x="6174999" y="1856792"/>
            <a:ext cx="1436914" cy="1436914"/>
            <a:chOff x="6174999" y="1856792"/>
            <a:chExt cx="1436914" cy="143691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805960A-EA82-4FC4-9DF8-0EE007FED670}"/>
                </a:ext>
              </a:extLst>
            </p:cNvPr>
            <p:cNvSpPr/>
            <p:nvPr/>
          </p:nvSpPr>
          <p:spPr>
            <a:xfrm>
              <a:off x="6174999" y="1856792"/>
              <a:ext cx="1436914" cy="143691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Graphic 18" descr="Open book outline">
              <a:extLst>
                <a:ext uri="{FF2B5EF4-FFF2-40B4-BE49-F238E27FC236}">
                  <a16:creationId xmlns:a16="http://schemas.microsoft.com/office/drawing/2014/main" id="{D31A2977-9C16-4DAF-81C6-147F25509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6395202" y="2071396"/>
              <a:ext cx="1007706" cy="100770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DB89C7-2BCD-4CEF-94AD-2E0AB4A0AD59}"/>
                </a:ext>
              </a:extLst>
            </p:cNvPr>
            <p:cNvSpPr txBox="1"/>
            <p:nvPr/>
          </p:nvSpPr>
          <p:spPr>
            <a:xfrm>
              <a:off x="6538893" y="2250626"/>
              <a:ext cx="354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580165-F8BF-47E5-844B-800DBAAC6A6D}"/>
              </a:ext>
            </a:extLst>
          </p:cNvPr>
          <p:cNvGrpSpPr/>
          <p:nvPr/>
        </p:nvGrpSpPr>
        <p:grpSpPr>
          <a:xfrm>
            <a:off x="9601201" y="1856792"/>
            <a:ext cx="1436914" cy="1436914"/>
            <a:chOff x="9601201" y="1856792"/>
            <a:chExt cx="1436914" cy="143691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4EEB08C-A367-481D-B6E8-35EC8570F484}"/>
                </a:ext>
              </a:extLst>
            </p:cNvPr>
            <p:cNvSpPr/>
            <p:nvPr/>
          </p:nvSpPr>
          <p:spPr>
            <a:xfrm>
              <a:off x="9601201" y="1856792"/>
              <a:ext cx="1436914" cy="143691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Graphic 20" descr="Woman Shrugging outline">
              <a:extLst>
                <a:ext uri="{FF2B5EF4-FFF2-40B4-BE49-F238E27FC236}">
                  <a16:creationId xmlns:a16="http://schemas.microsoft.com/office/drawing/2014/main" id="{96378F98-FCBE-4C67-9EBC-606618635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9838198" y="2071396"/>
              <a:ext cx="1007706" cy="100770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250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702E-C438-4678-983E-A71AEDA0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47556F-1685-4DBB-BCA2-D5FC717349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pc="300" dirty="0">
                <a:solidFill>
                  <a:schemeClr val="accent1"/>
                </a:solidFill>
              </a:rPr>
              <a:t>THE MENTOR</a:t>
            </a:r>
          </a:p>
          <a:p>
            <a:endParaRPr lang="en-GB" spc="300" dirty="0">
              <a:solidFill>
                <a:schemeClr val="accent1"/>
              </a:solidFill>
            </a:endParaRPr>
          </a:p>
          <a:p>
            <a:endParaRPr lang="en-GB" spc="300" dirty="0">
              <a:solidFill>
                <a:schemeClr val="accent1"/>
              </a:solidFill>
            </a:endParaRPr>
          </a:p>
          <a:p>
            <a:endParaRPr lang="en-GB" spc="300" dirty="0">
              <a:solidFill>
                <a:schemeClr val="accent1"/>
              </a:solidFill>
            </a:endParaRPr>
          </a:p>
          <a:p>
            <a:endParaRPr lang="en-GB" spc="300" dirty="0">
              <a:solidFill>
                <a:schemeClr val="accent1"/>
              </a:solidFill>
            </a:endParaRPr>
          </a:p>
          <a:p>
            <a:r>
              <a:rPr lang="en-GB" spc="300" dirty="0">
                <a:solidFill>
                  <a:schemeClr val="accent5"/>
                </a:solidFill>
              </a:rPr>
              <a:t>THE MENTEE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D034D-4D59-467C-A9D7-5C85013A62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8D73E6-4393-4D71-BEC9-378C5015B25C}"/>
              </a:ext>
            </a:extLst>
          </p:cNvPr>
          <p:cNvSpPr txBox="1"/>
          <p:nvPr/>
        </p:nvSpPr>
        <p:spPr>
          <a:xfrm>
            <a:off x="1276836" y="4222574"/>
            <a:ext cx="236426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accent5"/>
                </a:solidFill>
              </a:rPr>
              <a:t>Target statement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5991AF-1CB4-4672-8C6A-23A2C328D40F}"/>
              </a:ext>
            </a:extLst>
          </p:cNvPr>
          <p:cNvSpPr txBox="1"/>
          <p:nvPr/>
        </p:nvSpPr>
        <p:spPr>
          <a:xfrm>
            <a:off x="3751275" y="4843189"/>
            <a:ext cx="220682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accent5"/>
                </a:solidFill>
              </a:rPr>
              <a:t>Internal drivers?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D91BF-F457-4DEE-BE09-86F3032FC25A}"/>
              </a:ext>
            </a:extLst>
          </p:cNvPr>
          <p:cNvSpPr txBox="1"/>
          <p:nvPr/>
        </p:nvSpPr>
        <p:spPr>
          <a:xfrm>
            <a:off x="8958346" y="4222574"/>
            <a:ext cx="232223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accent5"/>
                </a:solidFill>
              </a:rPr>
              <a:t>External drivers?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001203-6FCF-462D-B7D6-86EDB50417AF}"/>
              </a:ext>
            </a:extLst>
          </p:cNvPr>
          <p:cNvSpPr txBox="1"/>
          <p:nvPr/>
        </p:nvSpPr>
        <p:spPr>
          <a:xfrm>
            <a:off x="8443439" y="2248262"/>
            <a:ext cx="2175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strike="sngStrike" dirty="0">
                <a:solidFill>
                  <a:schemeClr val="accent1"/>
                </a:solidFill>
              </a:rPr>
              <a:t>One Size Fits All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3816A1-40A2-4943-8FF9-E737AAA016ED}"/>
              </a:ext>
            </a:extLst>
          </p:cNvPr>
          <p:cNvCxnSpPr/>
          <p:nvPr/>
        </p:nvCxnSpPr>
        <p:spPr>
          <a:xfrm>
            <a:off x="385011" y="3305806"/>
            <a:ext cx="11394045" cy="0"/>
          </a:xfrm>
          <a:prstGeom prst="line">
            <a:avLst/>
          </a:prstGeom>
          <a:ln w="19050">
            <a:solidFill>
              <a:srgbClr val="E31C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Handshake outline">
            <a:extLst>
              <a:ext uri="{FF2B5EF4-FFF2-40B4-BE49-F238E27FC236}">
                <a16:creationId xmlns:a16="http://schemas.microsoft.com/office/drawing/2014/main" id="{CA9A0FA3-D432-4B84-8306-002EE78EC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56667" y="3909528"/>
            <a:ext cx="1476232" cy="14762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38EB788-493D-4C0E-A276-29CD7E5FA5EF}"/>
              </a:ext>
            </a:extLst>
          </p:cNvPr>
          <p:cNvGrpSpPr/>
          <p:nvPr/>
        </p:nvGrpSpPr>
        <p:grpSpPr>
          <a:xfrm>
            <a:off x="4781629" y="1975126"/>
            <a:ext cx="1908420" cy="1076938"/>
            <a:chOff x="4918478" y="2052351"/>
            <a:chExt cx="1634722" cy="922488"/>
          </a:xfrm>
        </p:grpSpPr>
        <p:pic>
          <p:nvPicPr>
            <p:cNvPr id="18" name="Graphic 17" descr="Puzzle outline">
              <a:extLst>
                <a:ext uri="{FF2B5EF4-FFF2-40B4-BE49-F238E27FC236}">
                  <a16:creationId xmlns:a16="http://schemas.microsoft.com/office/drawing/2014/main" id="{978A5E8B-836E-48D1-9877-96D80C841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725533">
              <a:off x="5638800" y="2052351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Puzzle with solid fill">
              <a:extLst>
                <a:ext uri="{FF2B5EF4-FFF2-40B4-BE49-F238E27FC236}">
                  <a16:creationId xmlns:a16="http://schemas.microsoft.com/office/drawing/2014/main" id="{0E36E350-6C81-4D7D-B279-AD71D86E3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8907961">
              <a:off x="4918478" y="2060439"/>
              <a:ext cx="914400" cy="914400"/>
            </a:xfrm>
            <a:prstGeom prst="rect">
              <a:avLst/>
            </a:prstGeom>
          </p:spPr>
        </p:pic>
      </p:grpSp>
      <p:pic>
        <p:nvPicPr>
          <p:cNvPr id="22" name="Graphic 21" descr="Daily calendar outline">
            <a:extLst>
              <a:ext uri="{FF2B5EF4-FFF2-40B4-BE49-F238E27FC236}">
                <a16:creationId xmlns:a16="http://schemas.microsoft.com/office/drawing/2014/main" id="{8BD84EDD-0160-4169-9E67-F1F5582315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812406" y="1875565"/>
            <a:ext cx="1293122" cy="129312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7CB515E-2AE4-473E-8D51-0215C8B0DCDD}"/>
              </a:ext>
            </a:extLst>
          </p:cNvPr>
          <p:cNvGrpSpPr/>
          <p:nvPr/>
        </p:nvGrpSpPr>
        <p:grpSpPr>
          <a:xfrm>
            <a:off x="10515737" y="187028"/>
            <a:ext cx="1436914" cy="1436914"/>
            <a:chOff x="1035699" y="1856792"/>
            <a:chExt cx="1436914" cy="143691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17E7613-B569-4F1F-91CD-E1207BDD4873}"/>
                </a:ext>
              </a:extLst>
            </p:cNvPr>
            <p:cNvSpPr/>
            <p:nvPr/>
          </p:nvSpPr>
          <p:spPr>
            <a:xfrm>
              <a:off x="1035699" y="1856792"/>
              <a:ext cx="1436914" cy="143691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Graphic 18" descr="Users outline">
              <a:extLst>
                <a:ext uri="{FF2B5EF4-FFF2-40B4-BE49-F238E27FC236}">
                  <a16:creationId xmlns:a16="http://schemas.microsoft.com/office/drawing/2014/main" id="{289447D2-5448-43B6-91AF-EE8F69DE6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12982" y="2043406"/>
              <a:ext cx="1101010" cy="1101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2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702E-C438-4678-983E-A71AEDA0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47556F-1685-4DBB-BCA2-D5FC717349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GB" spc="300" dirty="0">
                <a:solidFill>
                  <a:schemeClr val="accent1"/>
                </a:solidFill>
              </a:rPr>
              <a:t>TECHNICAL KNOWLEDGE </a:t>
            </a:r>
            <a:endParaRPr lang="en-GB" spc="300" dirty="0"/>
          </a:p>
          <a:p>
            <a:endParaRPr lang="en-GB" spc="300" dirty="0"/>
          </a:p>
          <a:p>
            <a:endParaRPr lang="en-GB" spc="300" dirty="0"/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GB" spc="300" dirty="0">
                <a:solidFill>
                  <a:schemeClr val="accent5"/>
                </a:solidFill>
              </a:rPr>
              <a:t>CONSULTANCY SKILLS</a:t>
            </a:r>
          </a:p>
          <a:p>
            <a:endParaRPr lang="en-GB" spc="300" dirty="0"/>
          </a:p>
          <a:p>
            <a:endParaRPr lang="en-GB" spc="300" dirty="0"/>
          </a:p>
          <a:p>
            <a:r>
              <a:rPr lang="en-GB" spc="300" dirty="0">
                <a:solidFill>
                  <a:schemeClr val="accent6"/>
                </a:solidFill>
              </a:rPr>
              <a:t>PASTORAL CARE</a:t>
            </a:r>
          </a:p>
          <a:p>
            <a:endParaRPr lang="en-GB" spc="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D034D-4D59-467C-A9D7-5C85013A62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8D73E6-4393-4D71-BEC9-378C5015B25C}"/>
              </a:ext>
            </a:extLst>
          </p:cNvPr>
          <p:cNvSpPr txBox="1"/>
          <p:nvPr/>
        </p:nvSpPr>
        <p:spPr>
          <a:xfrm>
            <a:off x="1198094" y="5047132"/>
            <a:ext cx="1238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</a:rPr>
              <a:t>LGBTQ+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5991AF-1CB4-4672-8C6A-23A2C328D40F}"/>
              </a:ext>
            </a:extLst>
          </p:cNvPr>
          <p:cNvSpPr txBox="1"/>
          <p:nvPr/>
        </p:nvSpPr>
        <p:spPr>
          <a:xfrm>
            <a:off x="3733882" y="5047132"/>
            <a:ext cx="236809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</a:rPr>
              <a:t>Career coaching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D91BF-F457-4DEE-BE09-86F3032FC25A}"/>
              </a:ext>
            </a:extLst>
          </p:cNvPr>
          <p:cNvSpPr txBox="1"/>
          <p:nvPr/>
        </p:nvSpPr>
        <p:spPr>
          <a:xfrm>
            <a:off x="7399369" y="5047132"/>
            <a:ext cx="38904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</a:rPr>
              <a:t>Religious and racial inclusion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001203-6FCF-462D-B7D6-86EDB50417AF}"/>
              </a:ext>
            </a:extLst>
          </p:cNvPr>
          <p:cNvSpPr txBox="1"/>
          <p:nvPr/>
        </p:nvSpPr>
        <p:spPr>
          <a:xfrm>
            <a:off x="865748" y="3904535"/>
            <a:ext cx="2725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5"/>
                </a:solidFill>
              </a:rPr>
              <a:t>1999		2000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3816A1-40A2-4943-8FF9-E737AAA016ED}"/>
              </a:ext>
            </a:extLst>
          </p:cNvPr>
          <p:cNvCxnSpPr/>
          <p:nvPr/>
        </p:nvCxnSpPr>
        <p:spPr>
          <a:xfrm>
            <a:off x="398977" y="4410189"/>
            <a:ext cx="11394045" cy="0"/>
          </a:xfrm>
          <a:prstGeom prst="line">
            <a:avLst/>
          </a:prstGeom>
          <a:ln w="19050">
            <a:solidFill>
              <a:srgbClr val="E31C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8F53E4-F90A-4059-9EFB-FBA928AD1FB2}"/>
              </a:ext>
            </a:extLst>
          </p:cNvPr>
          <p:cNvCxnSpPr/>
          <p:nvPr/>
        </p:nvCxnSpPr>
        <p:spPr>
          <a:xfrm>
            <a:off x="398977" y="2839943"/>
            <a:ext cx="11394045" cy="0"/>
          </a:xfrm>
          <a:prstGeom prst="line">
            <a:avLst/>
          </a:prstGeom>
          <a:ln w="19050">
            <a:solidFill>
              <a:srgbClr val="E31C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Clock outline">
            <a:extLst>
              <a:ext uri="{FF2B5EF4-FFF2-40B4-BE49-F238E27FC236}">
                <a16:creationId xmlns:a16="http://schemas.microsoft.com/office/drawing/2014/main" id="{BDB24290-0D12-4CC1-9A3E-80DD1575B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07789" y="3043042"/>
            <a:ext cx="1102230" cy="1102230"/>
          </a:xfrm>
          <a:prstGeom prst="rect">
            <a:avLst/>
          </a:prstGeom>
        </p:spPr>
      </p:pic>
      <p:pic>
        <p:nvPicPr>
          <p:cNvPr id="17" name="Graphic 16" descr="Graduation cap outline">
            <a:extLst>
              <a:ext uri="{FF2B5EF4-FFF2-40B4-BE49-F238E27FC236}">
                <a16:creationId xmlns:a16="http://schemas.microsoft.com/office/drawing/2014/main" id="{BE8B3508-726F-42B8-AD48-C83542DAD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92311" y="2957051"/>
            <a:ext cx="1291389" cy="12913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6786D8B-4784-40B8-9FB9-B0C55B89FF60}"/>
              </a:ext>
            </a:extLst>
          </p:cNvPr>
          <p:cNvSpPr txBox="1"/>
          <p:nvPr/>
        </p:nvSpPr>
        <p:spPr>
          <a:xfrm>
            <a:off x="829536" y="2067578"/>
            <a:ext cx="2464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24 + 3√2(10-4) =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142C0B-D8EB-41C7-A7A2-C7AD758A33B7}"/>
              </a:ext>
            </a:extLst>
          </p:cNvPr>
          <p:cNvSpPr txBox="1"/>
          <p:nvPr/>
        </p:nvSpPr>
        <p:spPr>
          <a:xfrm>
            <a:off x="7711735" y="2067578"/>
            <a:ext cx="4001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Mr J Bloggs (CEng, MIChemE)</a:t>
            </a:r>
          </a:p>
        </p:txBody>
      </p:sp>
      <p:pic>
        <p:nvPicPr>
          <p:cNvPr id="25" name="Graphic 24" descr="Document outline">
            <a:extLst>
              <a:ext uri="{FF2B5EF4-FFF2-40B4-BE49-F238E27FC236}">
                <a16:creationId xmlns:a16="http://schemas.microsoft.com/office/drawing/2014/main" id="{41AB9B9B-3B12-45E3-A42F-C013D77AAC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964042" y="1810433"/>
            <a:ext cx="914400" cy="914400"/>
          </a:xfrm>
          <a:prstGeom prst="rect">
            <a:avLst/>
          </a:prstGeom>
        </p:spPr>
      </p:pic>
      <p:pic>
        <p:nvPicPr>
          <p:cNvPr id="30" name="Graphic 29" descr="Add outline">
            <a:extLst>
              <a:ext uri="{FF2B5EF4-FFF2-40B4-BE49-F238E27FC236}">
                <a16:creationId xmlns:a16="http://schemas.microsoft.com/office/drawing/2014/main" id="{55FC7C07-F3BF-4FB9-8C2B-2CFB75B995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233783" y="1932758"/>
            <a:ext cx="669750" cy="66975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C6BC12F-2ACD-4046-8C02-C4B42CD2B16E}"/>
              </a:ext>
            </a:extLst>
          </p:cNvPr>
          <p:cNvGrpSpPr/>
          <p:nvPr/>
        </p:nvGrpSpPr>
        <p:grpSpPr>
          <a:xfrm>
            <a:off x="10515737" y="188883"/>
            <a:ext cx="1436914" cy="1436914"/>
            <a:chOff x="2748799" y="1856792"/>
            <a:chExt cx="1436914" cy="143691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691B956-155D-4335-8BFF-1F200E53E0D8}"/>
                </a:ext>
              </a:extLst>
            </p:cNvPr>
            <p:cNvSpPr/>
            <p:nvPr/>
          </p:nvSpPr>
          <p:spPr>
            <a:xfrm>
              <a:off x="2748799" y="1856792"/>
              <a:ext cx="1436914" cy="143691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Graphic 27" descr="Cube outline">
              <a:extLst>
                <a:ext uri="{FF2B5EF4-FFF2-40B4-BE49-F238E27FC236}">
                  <a16:creationId xmlns:a16="http://schemas.microsoft.com/office/drawing/2014/main" id="{05C822D8-A399-47AF-AA3A-50CF459CE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028718" y="2136711"/>
              <a:ext cx="914400" cy="914400"/>
            </a:xfrm>
            <a:prstGeom prst="rect">
              <a:avLst/>
            </a:prstGeom>
          </p:spPr>
        </p:pic>
      </p:grpSp>
      <p:pic>
        <p:nvPicPr>
          <p:cNvPr id="29" name="Graphic 28" descr="Document outline">
            <a:extLst>
              <a:ext uri="{FF2B5EF4-FFF2-40B4-BE49-F238E27FC236}">
                <a16:creationId xmlns:a16="http://schemas.microsoft.com/office/drawing/2014/main" id="{E5D4FAB9-C5D2-4470-B82D-564E757E5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850472" y="1810433"/>
            <a:ext cx="914400" cy="914400"/>
          </a:xfrm>
          <a:prstGeom prst="rect">
            <a:avLst/>
          </a:prstGeom>
        </p:spPr>
      </p:pic>
      <p:pic>
        <p:nvPicPr>
          <p:cNvPr id="32" name="Graphic 31" descr="Document outline">
            <a:extLst>
              <a:ext uri="{FF2B5EF4-FFF2-40B4-BE49-F238E27FC236}">
                <a16:creationId xmlns:a16="http://schemas.microsoft.com/office/drawing/2014/main" id="{2EB6ED8F-A62F-4BF2-B932-53E0E092A8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736901" y="1810433"/>
            <a:ext cx="914400" cy="914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894639F-B307-4D11-89DD-260B15868658}"/>
              </a:ext>
            </a:extLst>
          </p:cNvPr>
          <p:cNvGrpSpPr/>
          <p:nvPr/>
        </p:nvGrpSpPr>
        <p:grpSpPr>
          <a:xfrm>
            <a:off x="6733189" y="2146336"/>
            <a:ext cx="737820" cy="242595"/>
            <a:chOff x="6651301" y="2066979"/>
            <a:chExt cx="737820" cy="24259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DD093BD-D514-471E-BD74-97A9DB531897}"/>
                </a:ext>
              </a:extLst>
            </p:cNvPr>
            <p:cNvCxnSpPr/>
            <p:nvPr/>
          </p:nvCxnSpPr>
          <p:spPr>
            <a:xfrm>
              <a:off x="6651301" y="2066979"/>
              <a:ext cx="737820" cy="0"/>
            </a:xfrm>
            <a:prstGeom prst="line">
              <a:avLst/>
            </a:prstGeom>
            <a:ln w="1460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A820126-DF84-48E2-AF56-2A3BC7672EB9}"/>
                </a:ext>
              </a:extLst>
            </p:cNvPr>
            <p:cNvCxnSpPr/>
            <p:nvPr/>
          </p:nvCxnSpPr>
          <p:spPr>
            <a:xfrm>
              <a:off x="6651301" y="2309574"/>
              <a:ext cx="737820" cy="0"/>
            </a:xfrm>
            <a:prstGeom prst="line">
              <a:avLst/>
            </a:prstGeom>
            <a:ln w="1460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rrow: U-Turn 35">
            <a:extLst>
              <a:ext uri="{FF2B5EF4-FFF2-40B4-BE49-F238E27FC236}">
                <a16:creationId xmlns:a16="http://schemas.microsoft.com/office/drawing/2014/main" id="{28089104-E277-4827-9EDD-CE62348587F1}"/>
              </a:ext>
            </a:extLst>
          </p:cNvPr>
          <p:cNvSpPr/>
          <p:nvPr/>
        </p:nvSpPr>
        <p:spPr>
          <a:xfrm>
            <a:off x="1249690" y="3488706"/>
            <a:ext cx="1899505" cy="393699"/>
          </a:xfrm>
          <a:prstGeom prst="uturnArrow">
            <a:avLst>
              <a:gd name="adj1" fmla="val 0"/>
              <a:gd name="adj2" fmla="val 25000"/>
              <a:gd name="adj3" fmla="val 28783"/>
              <a:gd name="adj4" fmla="val 46217"/>
              <a:gd name="adj5" fmla="val 9633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2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0114B4AB-40A7-40FC-9B89-A33D7032421A}"/>
              </a:ext>
            </a:extLst>
          </p:cNvPr>
          <p:cNvGrpSpPr/>
          <p:nvPr/>
        </p:nvGrpSpPr>
        <p:grpSpPr>
          <a:xfrm>
            <a:off x="6175722" y="-9525"/>
            <a:ext cx="6016278" cy="5801135"/>
            <a:chOff x="6175722" y="-9525"/>
            <a:chExt cx="6016278" cy="5801135"/>
          </a:xfrm>
        </p:grpSpPr>
        <p:pic>
          <p:nvPicPr>
            <p:cNvPr id="24" name="Picture 23" descr="Earth as a particle with gold and blue">
              <a:extLst>
                <a:ext uri="{FF2B5EF4-FFF2-40B4-BE49-F238E27FC236}">
                  <a16:creationId xmlns:a16="http://schemas.microsoft.com/office/drawing/2014/main" id="{1C72F9DB-BA63-4967-8D6A-5FA40BB35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0" r="15430"/>
            <a:stretch/>
          </p:blipFill>
          <p:spPr>
            <a:xfrm>
              <a:off x="6175722" y="-9525"/>
              <a:ext cx="6016278" cy="5801135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8FD033B-9906-48DF-AB5C-1D923B49730B}"/>
                </a:ext>
              </a:extLst>
            </p:cNvPr>
            <p:cNvGrpSpPr/>
            <p:nvPr/>
          </p:nvGrpSpPr>
          <p:grpSpPr>
            <a:xfrm>
              <a:off x="7810791" y="1574183"/>
              <a:ext cx="389230" cy="606481"/>
              <a:chOff x="6640158" y="1163458"/>
              <a:chExt cx="527074" cy="821264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0C935E1-973A-404B-A022-632BC628922F}"/>
                  </a:ext>
                </a:extLst>
              </p:cNvPr>
              <p:cNvSpPr/>
              <p:nvPr/>
            </p:nvSpPr>
            <p:spPr>
              <a:xfrm>
                <a:off x="6640158" y="1163458"/>
                <a:ext cx="527074" cy="821264"/>
              </a:xfrm>
              <a:custGeom>
                <a:avLst/>
                <a:gdLst>
                  <a:gd name="connsiteX0" fmla="*/ 0 w 828675"/>
                  <a:gd name="connsiteY0" fmla="*/ 414338 h 828675"/>
                  <a:gd name="connsiteX1" fmla="*/ 414338 w 828675"/>
                  <a:gd name="connsiteY1" fmla="*/ 0 h 828675"/>
                  <a:gd name="connsiteX2" fmla="*/ 828676 w 828675"/>
                  <a:gd name="connsiteY2" fmla="*/ 414338 h 828675"/>
                  <a:gd name="connsiteX3" fmla="*/ 414338 w 828675"/>
                  <a:gd name="connsiteY3" fmla="*/ 828676 h 828675"/>
                  <a:gd name="connsiteX4" fmla="*/ 0 w 828675"/>
                  <a:gd name="connsiteY4" fmla="*/ 414338 h 828675"/>
                  <a:gd name="connsiteX0" fmla="*/ 5 w 828681"/>
                  <a:gd name="connsiteY0" fmla="*/ 414338 h 1291213"/>
                  <a:gd name="connsiteX1" fmla="*/ 414343 w 828681"/>
                  <a:gd name="connsiteY1" fmla="*/ 0 h 1291213"/>
                  <a:gd name="connsiteX2" fmla="*/ 828681 w 828681"/>
                  <a:gd name="connsiteY2" fmla="*/ 414338 h 1291213"/>
                  <a:gd name="connsiteX3" fmla="*/ 407228 w 828681"/>
                  <a:gd name="connsiteY3" fmla="*/ 1291213 h 1291213"/>
                  <a:gd name="connsiteX4" fmla="*/ 5 w 828681"/>
                  <a:gd name="connsiteY4" fmla="*/ 414338 h 1291213"/>
                  <a:gd name="connsiteX0" fmla="*/ 5 w 828681"/>
                  <a:gd name="connsiteY0" fmla="*/ 414338 h 1291213"/>
                  <a:gd name="connsiteX1" fmla="*/ 414343 w 828681"/>
                  <a:gd name="connsiteY1" fmla="*/ 0 h 1291213"/>
                  <a:gd name="connsiteX2" fmla="*/ 828681 w 828681"/>
                  <a:gd name="connsiteY2" fmla="*/ 414338 h 1291213"/>
                  <a:gd name="connsiteX3" fmla="*/ 407228 w 828681"/>
                  <a:gd name="connsiteY3" fmla="*/ 1291213 h 1291213"/>
                  <a:gd name="connsiteX4" fmla="*/ 5 w 828681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680" h="1291213">
                    <a:moveTo>
                      <a:pt x="4" y="414338"/>
                    </a:moveTo>
                    <a:cubicBezTo>
                      <a:pt x="1190" y="199136"/>
                      <a:pt x="185509" y="0"/>
                      <a:pt x="414342" y="0"/>
                    </a:cubicBezTo>
                    <a:cubicBezTo>
                      <a:pt x="643175" y="0"/>
                      <a:pt x="828680" y="185505"/>
                      <a:pt x="828680" y="414338"/>
                    </a:cubicBezTo>
                    <a:cubicBezTo>
                      <a:pt x="828680" y="643171"/>
                      <a:pt x="479509" y="1177358"/>
                      <a:pt x="407227" y="1291213"/>
                    </a:cubicBezTo>
                    <a:cubicBezTo>
                      <a:pt x="331387" y="1170242"/>
                      <a:pt x="-1182" y="629540"/>
                      <a:pt x="4" y="414338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0" name="Graphic 29" descr="Office worker male outline">
                <a:extLst>
                  <a:ext uri="{FF2B5EF4-FFF2-40B4-BE49-F238E27FC236}">
                    <a16:creationId xmlns:a16="http://schemas.microsoft.com/office/drawing/2014/main" id="{5072E78A-71DD-4150-9AB7-1F49FDF96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736017" y="1276756"/>
                <a:ext cx="332954" cy="332954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499A635-DCE9-4AD7-BC9A-34B2FAC6D539}"/>
                  </a:ext>
                </a:extLst>
              </p:cNvPr>
              <p:cNvSpPr/>
              <p:nvPr/>
            </p:nvSpPr>
            <p:spPr>
              <a:xfrm>
                <a:off x="6748365" y="1276756"/>
                <a:ext cx="310662" cy="31066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8C803D3-E49E-46DE-B15F-B670CD99A502}"/>
                </a:ext>
              </a:extLst>
            </p:cNvPr>
            <p:cNvGrpSpPr/>
            <p:nvPr/>
          </p:nvGrpSpPr>
          <p:grpSpPr>
            <a:xfrm>
              <a:off x="10106839" y="1574183"/>
              <a:ext cx="389230" cy="606481"/>
              <a:chOff x="6640158" y="1163458"/>
              <a:chExt cx="527074" cy="821264"/>
            </a:xfrm>
          </p:grpSpPr>
          <p:sp>
            <p:nvSpPr>
              <p:cNvPr id="33" name="Oval 26">
                <a:extLst>
                  <a:ext uri="{FF2B5EF4-FFF2-40B4-BE49-F238E27FC236}">
                    <a16:creationId xmlns:a16="http://schemas.microsoft.com/office/drawing/2014/main" id="{22BD87A1-8F05-4600-8CCE-1D0B7ACD031E}"/>
                  </a:ext>
                </a:extLst>
              </p:cNvPr>
              <p:cNvSpPr/>
              <p:nvPr/>
            </p:nvSpPr>
            <p:spPr>
              <a:xfrm>
                <a:off x="6640158" y="1163458"/>
                <a:ext cx="527074" cy="821264"/>
              </a:xfrm>
              <a:custGeom>
                <a:avLst/>
                <a:gdLst>
                  <a:gd name="connsiteX0" fmla="*/ 0 w 828675"/>
                  <a:gd name="connsiteY0" fmla="*/ 414338 h 828675"/>
                  <a:gd name="connsiteX1" fmla="*/ 414338 w 828675"/>
                  <a:gd name="connsiteY1" fmla="*/ 0 h 828675"/>
                  <a:gd name="connsiteX2" fmla="*/ 828676 w 828675"/>
                  <a:gd name="connsiteY2" fmla="*/ 414338 h 828675"/>
                  <a:gd name="connsiteX3" fmla="*/ 414338 w 828675"/>
                  <a:gd name="connsiteY3" fmla="*/ 828676 h 828675"/>
                  <a:gd name="connsiteX4" fmla="*/ 0 w 828675"/>
                  <a:gd name="connsiteY4" fmla="*/ 414338 h 828675"/>
                  <a:gd name="connsiteX0" fmla="*/ 5 w 828681"/>
                  <a:gd name="connsiteY0" fmla="*/ 414338 h 1291213"/>
                  <a:gd name="connsiteX1" fmla="*/ 414343 w 828681"/>
                  <a:gd name="connsiteY1" fmla="*/ 0 h 1291213"/>
                  <a:gd name="connsiteX2" fmla="*/ 828681 w 828681"/>
                  <a:gd name="connsiteY2" fmla="*/ 414338 h 1291213"/>
                  <a:gd name="connsiteX3" fmla="*/ 407228 w 828681"/>
                  <a:gd name="connsiteY3" fmla="*/ 1291213 h 1291213"/>
                  <a:gd name="connsiteX4" fmla="*/ 5 w 828681"/>
                  <a:gd name="connsiteY4" fmla="*/ 414338 h 1291213"/>
                  <a:gd name="connsiteX0" fmla="*/ 5 w 828681"/>
                  <a:gd name="connsiteY0" fmla="*/ 414338 h 1291213"/>
                  <a:gd name="connsiteX1" fmla="*/ 414343 w 828681"/>
                  <a:gd name="connsiteY1" fmla="*/ 0 h 1291213"/>
                  <a:gd name="connsiteX2" fmla="*/ 828681 w 828681"/>
                  <a:gd name="connsiteY2" fmla="*/ 414338 h 1291213"/>
                  <a:gd name="connsiteX3" fmla="*/ 407228 w 828681"/>
                  <a:gd name="connsiteY3" fmla="*/ 1291213 h 1291213"/>
                  <a:gd name="connsiteX4" fmla="*/ 5 w 828681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680" h="1291213">
                    <a:moveTo>
                      <a:pt x="4" y="414338"/>
                    </a:moveTo>
                    <a:cubicBezTo>
                      <a:pt x="1190" y="199136"/>
                      <a:pt x="185509" y="0"/>
                      <a:pt x="414342" y="0"/>
                    </a:cubicBezTo>
                    <a:cubicBezTo>
                      <a:pt x="643175" y="0"/>
                      <a:pt x="828680" y="185505"/>
                      <a:pt x="828680" y="414338"/>
                    </a:cubicBezTo>
                    <a:cubicBezTo>
                      <a:pt x="828680" y="643171"/>
                      <a:pt x="479509" y="1177358"/>
                      <a:pt x="407227" y="1291213"/>
                    </a:cubicBezTo>
                    <a:cubicBezTo>
                      <a:pt x="331387" y="1170242"/>
                      <a:pt x="-1182" y="629540"/>
                      <a:pt x="4" y="414338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4" name="Graphic 33" descr="Office worker male outline">
                <a:extLst>
                  <a:ext uri="{FF2B5EF4-FFF2-40B4-BE49-F238E27FC236}">
                    <a16:creationId xmlns:a16="http://schemas.microsoft.com/office/drawing/2014/main" id="{CE2AA936-DF4D-4B72-9329-8EE8141C1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736017" y="1276756"/>
                <a:ext cx="332954" cy="332954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5E2F3CC-44FA-47C8-9DD3-21C4A54C5E41}"/>
                  </a:ext>
                </a:extLst>
              </p:cNvPr>
              <p:cNvSpPr/>
              <p:nvPr/>
            </p:nvSpPr>
            <p:spPr>
              <a:xfrm>
                <a:off x="6748365" y="1276756"/>
                <a:ext cx="310662" cy="31066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47A0492-8826-4973-A5F2-8C1DD6D3451A}"/>
                </a:ext>
              </a:extLst>
            </p:cNvPr>
            <p:cNvGrpSpPr/>
            <p:nvPr/>
          </p:nvGrpSpPr>
          <p:grpSpPr>
            <a:xfrm>
              <a:off x="10106839" y="2885492"/>
              <a:ext cx="389230" cy="606481"/>
              <a:chOff x="6640158" y="1163458"/>
              <a:chExt cx="527074" cy="821264"/>
            </a:xfrm>
          </p:grpSpPr>
          <p:sp>
            <p:nvSpPr>
              <p:cNvPr id="37" name="Oval 26">
                <a:extLst>
                  <a:ext uri="{FF2B5EF4-FFF2-40B4-BE49-F238E27FC236}">
                    <a16:creationId xmlns:a16="http://schemas.microsoft.com/office/drawing/2014/main" id="{5BF895F2-9F05-4328-A8E4-EFB91B8653C7}"/>
                  </a:ext>
                </a:extLst>
              </p:cNvPr>
              <p:cNvSpPr/>
              <p:nvPr/>
            </p:nvSpPr>
            <p:spPr>
              <a:xfrm>
                <a:off x="6640158" y="1163458"/>
                <a:ext cx="527074" cy="821264"/>
              </a:xfrm>
              <a:custGeom>
                <a:avLst/>
                <a:gdLst>
                  <a:gd name="connsiteX0" fmla="*/ 0 w 828675"/>
                  <a:gd name="connsiteY0" fmla="*/ 414338 h 828675"/>
                  <a:gd name="connsiteX1" fmla="*/ 414338 w 828675"/>
                  <a:gd name="connsiteY1" fmla="*/ 0 h 828675"/>
                  <a:gd name="connsiteX2" fmla="*/ 828676 w 828675"/>
                  <a:gd name="connsiteY2" fmla="*/ 414338 h 828675"/>
                  <a:gd name="connsiteX3" fmla="*/ 414338 w 828675"/>
                  <a:gd name="connsiteY3" fmla="*/ 828676 h 828675"/>
                  <a:gd name="connsiteX4" fmla="*/ 0 w 828675"/>
                  <a:gd name="connsiteY4" fmla="*/ 414338 h 828675"/>
                  <a:gd name="connsiteX0" fmla="*/ 5 w 828681"/>
                  <a:gd name="connsiteY0" fmla="*/ 414338 h 1291213"/>
                  <a:gd name="connsiteX1" fmla="*/ 414343 w 828681"/>
                  <a:gd name="connsiteY1" fmla="*/ 0 h 1291213"/>
                  <a:gd name="connsiteX2" fmla="*/ 828681 w 828681"/>
                  <a:gd name="connsiteY2" fmla="*/ 414338 h 1291213"/>
                  <a:gd name="connsiteX3" fmla="*/ 407228 w 828681"/>
                  <a:gd name="connsiteY3" fmla="*/ 1291213 h 1291213"/>
                  <a:gd name="connsiteX4" fmla="*/ 5 w 828681"/>
                  <a:gd name="connsiteY4" fmla="*/ 414338 h 1291213"/>
                  <a:gd name="connsiteX0" fmla="*/ 5 w 828681"/>
                  <a:gd name="connsiteY0" fmla="*/ 414338 h 1291213"/>
                  <a:gd name="connsiteX1" fmla="*/ 414343 w 828681"/>
                  <a:gd name="connsiteY1" fmla="*/ 0 h 1291213"/>
                  <a:gd name="connsiteX2" fmla="*/ 828681 w 828681"/>
                  <a:gd name="connsiteY2" fmla="*/ 414338 h 1291213"/>
                  <a:gd name="connsiteX3" fmla="*/ 407228 w 828681"/>
                  <a:gd name="connsiteY3" fmla="*/ 1291213 h 1291213"/>
                  <a:gd name="connsiteX4" fmla="*/ 5 w 828681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680" h="1291213">
                    <a:moveTo>
                      <a:pt x="4" y="414338"/>
                    </a:moveTo>
                    <a:cubicBezTo>
                      <a:pt x="1190" y="199136"/>
                      <a:pt x="185509" y="0"/>
                      <a:pt x="414342" y="0"/>
                    </a:cubicBezTo>
                    <a:cubicBezTo>
                      <a:pt x="643175" y="0"/>
                      <a:pt x="828680" y="185505"/>
                      <a:pt x="828680" y="414338"/>
                    </a:cubicBezTo>
                    <a:cubicBezTo>
                      <a:pt x="828680" y="643171"/>
                      <a:pt x="479509" y="1177358"/>
                      <a:pt x="407227" y="1291213"/>
                    </a:cubicBezTo>
                    <a:cubicBezTo>
                      <a:pt x="331387" y="1170242"/>
                      <a:pt x="-1182" y="629540"/>
                      <a:pt x="4" y="414338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8" name="Graphic 37" descr="Office worker male outline">
                <a:extLst>
                  <a:ext uri="{FF2B5EF4-FFF2-40B4-BE49-F238E27FC236}">
                    <a16:creationId xmlns:a16="http://schemas.microsoft.com/office/drawing/2014/main" id="{E305B6C6-4C71-4A63-98C7-D938A0EC9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736017" y="1276756"/>
                <a:ext cx="332954" cy="332954"/>
              </a:xfrm>
              <a:prstGeom prst="rect">
                <a:avLst/>
              </a:prstGeom>
            </p:spPr>
          </p:pic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CF66EF5-F728-42B7-BDF8-044EF1ECF77F}"/>
                  </a:ext>
                </a:extLst>
              </p:cNvPr>
              <p:cNvSpPr/>
              <p:nvPr/>
            </p:nvSpPr>
            <p:spPr>
              <a:xfrm>
                <a:off x="6748365" y="1276756"/>
                <a:ext cx="310662" cy="31066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23ECF6B-FBBD-44F3-94EB-58C0E5462BE6}"/>
                </a:ext>
              </a:extLst>
            </p:cNvPr>
            <p:cNvGrpSpPr/>
            <p:nvPr/>
          </p:nvGrpSpPr>
          <p:grpSpPr>
            <a:xfrm>
              <a:off x="9232632" y="2362678"/>
              <a:ext cx="389230" cy="606481"/>
              <a:chOff x="6640158" y="1163458"/>
              <a:chExt cx="527074" cy="821264"/>
            </a:xfrm>
          </p:grpSpPr>
          <p:sp>
            <p:nvSpPr>
              <p:cNvPr id="41" name="Oval 26">
                <a:extLst>
                  <a:ext uri="{FF2B5EF4-FFF2-40B4-BE49-F238E27FC236}">
                    <a16:creationId xmlns:a16="http://schemas.microsoft.com/office/drawing/2014/main" id="{B0482F36-ADBF-4E52-A5D6-5FC99328B374}"/>
                  </a:ext>
                </a:extLst>
              </p:cNvPr>
              <p:cNvSpPr/>
              <p:nvPr/>
            </p:nvSpPr>
            <p:spPr>
              <a:xfrm>
                <a:off x="6640158" y="1163458"/>
                <a:ext cx="527074" cy="821264"/>
              </a:xfrm>
              <a:custGeom>
                <a:avLst/>
                <a:gdLst>
                  <a:gd name="connsiteX0" fmla="*/ 0 w 828675"/>
                  <a:gd name="connsiteY0" fmla="*/ 414338 h 828675"/>
                  <a:gd name="connsiteX1" fmla="*/ 414338 w 828675"/>
                  <a:gd name="connsiteY1" fmla="*/ 0 h 828675"/>
                  <a:gd name="connsiteX2" fmla="*/ 828676 w 828675"/>
                  <a:gd name="connsiteY2" fmla="*/ 414338 h 828675"/>
                  <a:gd name="connsiteX3" fmla="*/ 414338 w 828675"/>
                  <a:gd name="connsiteY3" fmla="*/ 828676 h 828675"/>
                  <a:gd name="connsiteX4" fmla="*/ 0 w 828675"/>
                  <a:gd name="connsiteY4" fmla="*/ 414338 h 828675"/>
                  <a:gd name="connsiteX0" fmla="*/ 5 w 828681"/>
                  <a:gd name="connsiteY0" fmla="*/ 414338 h 1291213"/>
                  <a:gd name="connsiteX1" fmla="*/ 414343 w 828681"/>
                  <a:gd name="connsiteY1" fmla="*/ 0 h 1291213"/>
                  <a:gd name="connsiteX2" fmla="*/ 828681 w 828681"/>
                  <a:gd name="connsiteY2" fmla="*/ 414338 h 1291213"/>
                  <a:gd name="connsiteX3" fmla="*/ 407228 w 828681"/>
                  <a:gd name="connsiteY3" fmla="*/ 1291213 h 1291213"/>
                  <a:gd name="connsiteX4" fmla="*/ 5 w 828681"/>
                  <a:gd name="connsiteY4" fmla="*/ 414338 h 1291213"/>
                  <a:gd name="connsiteX0" fmla="*/ 5 w 828681"/>
                  <a:gd name="connsiteY0" fmla="*/ 414338 h 1291213"/>
                  <a:gd name="connsiteX1" fmla="*/ 414343 w 828681"/>
                  <a:gd name="connsiteY1" fmla="*/ 0 h 1291213"/>
                  <a:gd name="connsiteX2" fmla="*/ 828681 w 828681"/>
                  <a:gd name="connsiteY2" fmla="*/ 414338 h 1291213"/>
                  <a:gd name="connsiteX3" fmla="*/ 407228 w 828681"/>
                  <a:gd name="connsiteY3" fmla="*/ 1291213 h 1291213"/>
                  <a:gd name="connsiteX4" fmla="*/ 5 w 828681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680" h="1291213">
                    <a:moveTo>
                      <a:pt x="4" y="414338"/>
                    </a:moveTo>
                    <a:cubicBezTo>
                      <a:pt x="1190" y="199136"/>
                      <a:pt x="185509" y="0"/>
                      <a:pt x="414342" y="0"/>
                    </a:cubicBezTo>
                    <a:cubicBezTo>
                      <a:pt x="643175" y="0"/>
                      <a:pt x="828680" y="185505"/>
                      <a:pt x="828680" y="414338"/>
                    </a:cubicBezTo>
                    <a:cubicBezTo>
                      <a:pt x="828680" y="643171"/>
                      <a:pt x="479509" y="1177358"/>
                      <a:pt x="407227" y="1291213"/>
                    </a:cubicBezTo>
                    <a:cubicBezTo>
                      <a:pt x="331387" y="1170242"/>
                      <a:pt x="-1182" y="629540"/>
                      <a:pt x="4" y="414338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2" name="Graphic 41" descr="Office worker male outline">
                <a:extLst>
                  <a:ext uri="{FF2B5EF4-FFF2-40B4-BE49-F238E27FC236}">
                    <a16:creationId xmlns:a16="http://schemas.microsoft.com/office/drawing/2014/main" id="{FE35570D-16AD-47F4-93EE-49296A37F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736017" y="1276756"/>
                <a:ext cx="332954" cy="332954"/>
              </a:xfrm>
              <a:prstGeom prst="rect">
                <a:avLst/>
              </a:prstGeom>
            </p:spPr>
          </p:pic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33E58E1-CDD1-4075-B098-34FC39748F38}"/>
                  </a:ext>
                </a:extLst>
              </p:cNvPr>
              <p:cNvSpPr/>
              <p:nvPr/>
            </p:nvSpPr>
            <p:spPr>
              <a:xfrm>
                <a:off x="6748365" y="1276756"/>
                <a:ext cx="310662" cy="31066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BB95CBE-51A1-40E2-9562-39E8B507FF50}"/>
                </a:ext>
              </a:extLst>
            </p:cNvPr>
            <p:cNvGrpSpPr/>
            <p:nvPr/>
          </p:nvGrpSpPr>
          <p:grpSpPr>
            <a:xfrm>
              <a:off x="8023277" y="3198573"/>
              <a:ext cx="389230" cy="606481"/>
              <a:chOff x="6640158" y="1163458"/>
              <a:chExt cx="527074" cy="821264"/>
            </a:xfrm>
          </p:grpSpPr>
          <p:sp>
            <p:nvSpPr>
              <p:cNvPr id="45" name="Oval 26">
                <a:extLst>
                  <a:ext uri="{FF2B5EF4-FFF2-40B4-BE49-F238E27FC236}">
                    <a16:creationId xmlns:a16="http://schemas.microsoft.com/office/drawing/2014/main" id="{24421A0A-6C8C-4C2E-B465-289197696979}"/>
                  </a:ext>
                </a:extLst>
              </p:cNvPr>
              <p:cNvSpPr/>
              <p:nvPr/>
            </p:nvSpPr>
            <p:spPr>
              <a:xfrm>
                <a:off x="6640158" y="1163458"/>
                <a:ext cx="527074" cy="821264"/>
              </a:xfrm>
              <a:custGeom>
                <a:avLst/>
                <a:gdLst>
                  <a:gd name="connsiteX0" fmla="*/ 0 w 828675"/>
                  <a:gd name="connsiteY0" fmla="*/ 414338 h 828675"/>
                  <a:gd name="connsiteX1" fmla="*/ 414338 w 828675"/>
                  <a:gd name="connsiteY1" fmla="*/ 0 h 828675"/>
                  <a:gd name="connsiteX2" fmla="*/ 828676 w 828675"/>
                  <a:gd name="connsiteY2" fmla="*/ 414338 h 828675"/>
                  <a:gd name="connsiteX3" fmla="*/ 414338 w 828675"/>
                  <a:gd name="connsiteY3" fmla="*/ 828676 h 828675"/>
                  <a:gd name="connsiteX4" fmla="*/ 0 w 828675"/>
                  <a:gd name="connsiteY4" fmla="*/ 414338 h 828675"/>
                  <a:gd name="connsiteX0" fmla="*/ 5 w 828681"/>
                  <a:gd name="connsiteY0" fmla="*/ 414338 h 1291213"/>
                  <a:gd name="connsiteX1" fmla="*/ 414343 w 828681"/>
                  <a:gd name="connsiteY1" fmla="*/ 0 h 1291213"/>
                  <a:gd name="connsiteX2" fmla="*/ 828681 w 828681"/>
                  <a:gd name="connsiteY2" fmla="*/ 414338 h 1291213"/>
                  <a:gd name="connsiteX3" fmla="*/ 407228 w 828681"/>
                  <a:gd name="connsiteY3" fmla="*/ 1291213 h 1291213"/>
                  <a:gd name="connsiteX4" fmla="*/ 5 w 828681"/>
                  <a:gd name="connsiteY4" fmla="*/ 414338 h 1291213"/>
                  <a:gd name="connsiteX0" fmla="*/ 5 w 828681"/>
                  <a:gd name="connsiteY0" fmla="*/ 414338 h 1291213"/>
                  <a:gd name="connsiteX1" fmla="*/ 414343 w 828681"/>
                  <a:gd name="connsiteY1" fmla="*/ 0 h 1291213"/>
                  <a:gd name="connsiteX2" fmla="*/ 828681 w 828681"/>
                  <a:gd name="connsiteY2" fmla="*/ 414338 h 1291213"/>
                  <a:gd name="connsiteX3" fmla="*/ 407228 w 828681"/>
                  <a:gd name="connsiteY3" fmla="*/ 1291213 h 1291213"/>
                  <a:gd name="connsiteX4" fmla="*/ 5 w 828681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680" h="1291213">
                    <a:moveTo>
                      <a:pt x="4" y="414338"/>
                    </a:moveTo>
                    <a:cubicBezTo>
                      <a:pt x="1190" y="199136"/>
                      <a:pt x="185509" y="0"/>
                      <a:pt x="414342" y="0"/>
                    </a:cubicBezTo>
                    <a:cubicBezTo>
                      <a:pt x="643175" y="0"/>
                      <a:pt x="828680" y="185505"/>
                      <a:pt x="828680" y="414338"/>
                    </a:cubicBezTo>
                    <a:cubicBezTo>
                      <a:pt x="828680" y="643171"/>
                      <a:pt x="479509" y="1177358"/>
                      <a:pt x="407227" y="1291213"/>
                    </a:cubicBezTo>
                    <a:cubicBezTo>
                      <a:pt x="331387" y="1170242"/>
                      <a:pt x="-1182" y="629540"/>
                      <a:pt x="4" y="414338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6" name="Graphic 45" descr="Office worker male outline">
                <a:extLst>
                  <a:ext uri="{FF2B5EF4-FFF2-40B4-BE49-F238E27FC236}">
                    <a16:creationId xmlns:a16="http://schemas.microsoft.com/office/drawing/2014/main" id="{5FAF342F-3203-4BC6-8980-D9239E7E5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736017" y="1276756"/>
                <a:ext cx="332954" cy="332954"/>
              </a:xfrm>
              <a:prstGeom prst="rect">
                <a:avLst/>
              </a:prstGeom>
            </p:spPr>
          </p:pic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881E008-E018-4BBF-A4F8-B6B045AB78F1}"/>
                  </a:ext>
                </a:extLst>
              </p:cNvPr>
              <p:cNvSpPr/>
              <p:nvPr/>
            </p:nvSpPr>
            <p:spPr>
              <a:xfrm>
                <a:off x="6748365" y="1276756"/>
                <a:ext cx="310662" cy="31066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1380E81-1846-445F-B8CF-A891A055DBC5}"/>
                </a:ext>
              </a:extLst>
            </p:cNvPr>
            <p:cNvGrpSpPr/>
            <p:nvPr/>
          </p:nvGrpSpPr>
          <p:grpSpPr>
            <a:xfrm>
              <a:off x="8625535" y="1197435"/>
              <a:ext cx="389230" cy="606481"/>
              <a:chOff x="6640158" y="1163458"/>
              <a:chExt cx="527074" cy="821264"/>
            </a:xfrm>
          </p:grpSpPr>
          <p:sp>
            <p:nvSpPr>
              <p:cNvPr id="49" name="Oval 26">
                <a:extLst>
                  <a:ext uri="{FF2B5EF4-FFF2-40B4-BE49-F238E27FC236}">
                    <a16:creationId xmlns:a16="http://schemas.microsoft.com/office/drawing/2014/main" id="{24FEE1B6-85CB-4CD6-845E-1D0222876F9B}"/>
                  </a:ext>
                </a:extLst>
              </p:cNvPr>
              <p:cNvSpPr/>
              <p:nvPr/>
            </p:nvSpPr>
            <p:spPr>
              <a:xfrm>
                <a:off x="6640158" y="1163458"/>
                <a:ext cx="527074" cy="821264"/>
              </a:xfrm>
              <a:custGeom>
                <a:avLst/>
                <a:gdLst>
                  <a:gd name="connsiteX0" fmla="*/ 0 w 828675"/>
                  <a:gd name="connsiteY0" fmla="*/ 414338 h 828675"/>
                  <a:gd name="connsiteX1" fmla="*/ 414338 w 828675"/>
                  <a:gd name="connsiteY1" fmla="*/ 0 h 828675"/>
                  <a:gd name="connsiteX2" fmla="*/ 828676 w 828675"/>
                  <a:gd name="connsiteY2" fmla="*/ 414338 h 828675"/>
                  <a:gd name="connsiteX3" fmla="*/ 414338 w 828675"/>
                  <a:gd name="connsiteY3" fmla="*/ 828676 h 828675"/>
                  <a:gd name="connsiteX4" fmla="*/ 0 w 828675"/>
                  <a:gd name="connsiteY4" fmla="*/ 414338 h 828675"/>
                  <a:gd name="connsiteX0" fmla="*/ 5 w 828681"/>
                  <a:gd name="connsiteY0" fmla="*/ 414338 h 1291213"/>
                  <a:gd name="connsiteX1" fmla="*/ 414343 w 828681"/>
                  <a:gd name="connsiteY1" fmla="*/ 0 h 1291213"/>
                  <a:gd name="connsiteX2" fmla="*/ 828681 w 828681"/>
                  <a:gd name="connsiteY2" fmla="*/ 414338 h 1291213"/>
                  <a:gd name="connsiteX3" fmla="*/ 407228 w 828681"/>
                  <a:gd name="connsiteY3" fmla="*/ 1291213 h 1291213"/>
                  <a:gd name="connsiteX4" fmla="*/ 5 w 828681"/>
                  <a:gd name="connsiteY4" fmla="*/ 414338 h 1291213"/>
                  <a:gd name="connsiteX0" fmla="*/ 5 w 828681"/>
                  <a:gd name="connsiteY0" fmla="*/ 414338 h 1291213"/>
                  <a:gd name="connsiteX1" fmla="*/ 414343 w 828681"/>
                  <a:gd name="connsiteY1" fmla="*/ 0 h 1291213"/>
                  <a:gd name="connsiteX2" fmla="*/ 828681 w 828681"/>
                  <a:gd name="connsiteY2" fmla="*/ 414338 h 1291213"/>
                  <a:gd name="connsiteX3" fmla="*/ 407228 w 828681"/>
                  <a:gd name="connsiteY3" fmla="*/ 1291213 h 1291213"/>
                  <a:gd name="connsiteX4" fmla="*/ 5 w 828681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  <a:gd name="connsiteX0" fmla="*/ 4 w 828680"/>
                  <a:gd name="connsiteY0" fmla="*/ 414338 h 1291213"/>
                  <a:gd name="connsiteX1" fmla="*/ 414342 w 828680"/>
                  <a:gd name="connsiteY1" fmla="*/ 0 h 1291213"/>
                  <a:gd name="connsiteX2" fmla="*/ 828680 w 828680"/>
                  <a:gd name="connsiteY2" fmla="*/ 414338 h 1291213"/>
                  <a:gd name="connsiteX3" fmla="*/ 407227 w 828680"/>
                  <a:gd name="connsiteY3" fmla="*/ 1291213 h 1291213"/>
                  <a:gd name="connsiteX4" fmla="*/ 4 w 828680"/>
                  <a:gd name="connsiteY4" fmla="*/ 414338 h 1291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680" h="1291213">
                    <a:moveTo>
                      <a:pt x="4" y="414338"/>
                    </a:moveTo>
                    <a:cubicBezTo>
                      <a:pt x="1190" y="199136"/>
                      <a:pt x="185509" y="0"/>
                      <a:pt x="414342" y="0"/>
                    </a:cubicBezTo>
                    <a:cubicBezTo>
                      <a:pt x="643175" y="0"/>
                      <a:pt x="828680" y="185505"/>
                      <a:pt x="828680" y="414338"/>
                    </a:cubicBezTo>
                    <a:cubicBezTo>
                      <a:pt x="828680" y="643171"/>
                      <a:pt x="479509" y="1177358"/>
                      <a:pt x="407227" y="1291213"/>
                    </a:cubicBezTo>
                    <a:cubicBezTo>
                      <a:pt x="331387" y="1170242"/>
                      <a:pt x="-1182" y="629540"/>
                      <a:pt x="4" y="414338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50" name="Graphic 49" descr="Office worker male outline">
                <a:extLst>
                  <a:ext uri="{FF2B5EF4-FFF2-40B4-BE49-F238E27FC236}">
                    <a16:creationId xmlns:a16="http://schemas.microsoft.com/office/drawing/2014/main" id="{5A227435-D8F1-4DDB-9CC6-C0DA31D7C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736017" y="1276756"/>
                <a:ext cx="332954" cy="332954"/>
              </a:xfrm>
              <a:prstGeom prst="rect">
                <a:avLst/>
              </a:prstGeom>
            </p:spPr>
          </p:pic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564269-DAF3-406A-94D5-40D90724B225}"/>
                  </a:ext>
                </a:extLst>
              </p:cNvPr>
              <p:cNvSpPr/>
              <p:nvPr/>
            </p:nvSpPr>
            <p:spPr>
              <a:xfrm>
                <a:off x="6748365" y="1276756"/>
                <a:ext cx="310662" cy="31066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7" name="Picture 6" descr="Two women, one in glasses and blazer, talking in business office">
            <a:extLst>
              <a:ext uri="{FF2B5EF4-FFF2-40B4-BE49-F238E27FC236}">
                <a16:creationId xmlns:a16="http://schemas.microsoft.com/office/drawing/2014/main" id="{316E9178-9F38-4DD5-ABFA-04A156FA8C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5722" cy="5782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3BDFA-D4BB-4218-B6DD-C0ABA3E5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3363" y="573187"/>
            <a:ext cx="2302049" cy="515825"/>
          </a:xfrm>
          <a:solidFill>
            <a:schemeClr val="bg1"/>
          </a:solidFill>
        </p:spPr>
        <p:txBody>
          <a:bodyPr rIns="252000"/>
          <a:lstStyle/>
          <a:p>
            <a:pPr algn="r"/>
            <a:r>
              <a:rPr lang="en-GB" dirty="0"/>
              <a:t>Where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29882-158D-4995-B96B-F00E2C4981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5</a:t>
            </a:fld>
            <a:endParaRPr lang="en-C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5F4051-556C-4528-BFDF-8C9AA7DE38F9}"/>
              </a:ext>
            </a:extLst>
          </p:cNvPr>
          <p:cNvCxnSpPr>
            <a:cxnSpLocks/>
          </p:cNvCxnSpPr>
          <p:nvPr/>
        </p:nvCxnSpPr>
        <p:spPr>
          <a:xfrm flipV="1">
            <a:off x="6172514" y="-9525"/>
            <a:ext cx="0" cy="5801135"/>
          </a:xfrm>
          <a:prstGeom prst="line">
            <a:avLst/>
          </a:prstGeom>
          <a:ln w="25400">
            <a:solidFill>
              <a:srgbClr val="E31C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39FCD1-0C9F-4767-93FC-E48D445A27BE}"/>
              </a:ext>
            </a:extLst>
          </p:cNvPr>
          <p:cNvGrpSpPr/>
          <p:nvPr/>
        </p:nvGrpSpPr>
        <p:grpSpPr>
          <a:xfrm>
            <a:off x="10525068" y="187028"/>
            <a:ext cx="1436914" cy="1436914"/>
            <a:chOff x="4461899" y="1856792"/>
            <a:chExt cx="1436914" cy="143691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E800011-E82A-4691-893C-CFDA5D63F89F}"/>
                </a:ext>
              </a:extLst>
            </p:cNvPr>
            <p:cNvSpPr/>
            <p:nvPr/>
          </p:nvSpPr>
          <p:spPr>
            <a:xfrm>
              <a:off x="4461899" y="1856792"/>
              <a:ext cx="1436914" cy="143691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raphic 13" descr="Map with pin outline">
              <a:extLst>
                <a:ext uri="{FF2B5EF4-FFF2-40B4-BE49-F238E27FC236}">
                  <a16:creationId xmlns:a16="http://schemas.microsoft.com/office/drawing/2014/main" id="{DC9C5567-2E93-4DDC-BFDF-F5F486B61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07605" y="2083841"/>
              <a:ext cx="964164" cy="96416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6FA043-373F-417E-86BD-97976F77AB1D}"/>
              </a:ext>
            </a:extLst>
          </p:cNvPr>
          <p:cNvSpPr txBox="1"/>
          <p:nvPr/>
        </p:nvSpPr>
        <p:spPr>
          <a:xfrm>
            <a:off x="6672182" y="5060725"/>
            <a:ext cx="214796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spc="300" dirty="0">
                <a:solidFill>
                  <a:schemeClr val="accent1"/>
                </a:solidFill>
              </a:rPr>
              <a:t>POST-COVID</a:t>
            </a:r>
            <a:endParaRPr lang="en-GB" spc="300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A4D4AC-0361-46B3-8A6A-2C185927C9D6}"/>
              </a:ext>
            </a:extLst>
          </p:cNvPr>
          <p:cNvSpPr txBox="1"/>
          <p:nvPr/>
        </p:nvSpPr>
        <p:spPr>
          <a:xfrm>
            <a:off x="909556" y="5060725"/>
            <a:ext cx="250507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spc="300" dirty="0">
                <a:solidFill>
                  <a:schemeClr val="accent1"/>
                </a:solidFill>
              </a:rPr>
              <a:t>HISTORICALLY</a:t>
            </a:r>
            <a:endParaRPr lang="en-GB" spc="3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 descr="User outline">
            <a:extLst>
              <a:ext uri="{FF2B5EF4-FFF2-40B4-BE49-F238E27FC236}">
                <a16:creationId xmlns:a16="http://schemas.microsoft.com/office/drawing/2014/main" id="{32E9E569-CA1D-442B-8E84-D32635735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81" b="781"/>
          <a:stretch/>
        </p:blipFill>
        <p:spPr>
          <a:xfrm>
            <a:off x="9522490" y="2342644"/>
            <a:ext cx="1106907" cy="1089611"/>
          </a:xfrm>
          <a:prstGeom prst="rect">
            <a:avLst/>
          </a:prstGeom>
        </p:spPr>
      </p:pic>
      <p:pic>
        <p:nvPicPr>
          <p:cNvPr id="41" name="Graphic 40" descr="User outline">
            <a:extLst>
              <a:ext uri="{FF2B5EF4-FFF2-40B4-BE49-F238E27FC236}">
                <a16:creationId xmlns:a16="http://schemas.microsoft.com/office/drawing/2014/main" id="{604C94EB-0357-4519-8311-9BC58C5B4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81" b="781"/>
          <a:stretch/>
        </p:blipFill>
        <p:spPr>
          <a:xfrm>
            <a:off x="9522490" y="4371469"/>
            <a:ext cx="1106907" cy="1089611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40D4817-E0C6-40B1-AB7F-D8B4A62A83C6}"/>
              </a:ext>
            </a:extLst>
          </p:cNvPr>
          <p:cNvCxnSpPr>
            <a:cxnSpLocks/>
            <a:stCxn id="41" idx="0"/>
            <a:endCxn id="40" idx="2"/>
          </p:cNvCxnSpPr>
          <p:nvPr/>
        </p:nvCxnSpPr>
        <p:spPr>
          <a:xfrm flipV="1">
            <a:off x="10075944" y="3432255"/>
            <a:ext cx="0" cy="93921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User outline">
            <a:extLst>
              <a:ext uri="{FF2B5EF4-FFF2-40B4-BE49-F238E27FC236}">
                <a16:creationId xmlns:a16="http://schemas.microsoft.com/office/drawing/2014/main" id="{566BA60B-4844-4CA5-AF4C-80B86C2C7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81" b="781"/>
          <a:stretch/>
        </p:blipFill>
        <p:spPr>
          <a:xfrm>
            <a:off x="4301789" y="3100953"/>
            <a:ext cx="1106907" cy="1089611"/>
          </a:xfrm>
          <a:prstGeom prst="rect">
            <a:avLst/>
          </a:prstGeom>
        </p:spPr>
      </p:pic>
      <p:pic>
        <p:nvPicPr>
          <p:cNvPr id="35" name="Graphic 34" descr="User outline">
            <a:extLst>
              <a:ext uri="{FF2B5EF4-FFF2-40B4-BE49-F238E27FC236}">
                <a16:creationId xmlns:a16="http://schemas.microsoft.com/office/drawing/2014/main" id="{F98415F5-4C53-4404-BE04-6AC168E79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81" b="781"/>
          <a:stretch/>
        </p:blipFill>
        <p:spPr>
          <a:xfrm>
            <a:off x="6732169" y="3100953"/>
            <a:ext cx="1106907" cy="1089611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649F28-53C6-45F7-90D8-750FBBB9F287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>
            <a:off x="5408696" y="3645759"/>
            <a:ext cx="1323473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F5F43D-61AB-47E0-A195-30276E0576E8}"/>
              </a:ext>
            </a:extLst>
          </p:cNvPr>
          <p:cNvGrpSpPr/>
          <p:nvPr/>
        </p:nvGrpSpPr>
        <p:grpSpPr>
          <a:xfrm>
            <a:off x="10534593" y="187028"/>
            <a:ext cx="1436914" cy="1436914"/>
            <a:chOff x="6174999" y="1856792"/>
            <a:chExt cx="1436914" cy="143691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0F62D52-6143-4C5D-A4EE-3C36F982084E}"/>
                </a:ext>
              </a:extLst>
            </p:cNvPr>
            <p:cNvSpPr/>
            <p:nvPr/>
          </p:nvSpPr>
          <p:spPr>
            <a:xfrm>
              <a:off x="6174999" y="1856792"/>
              <a:ext cx="1436914" cy="143691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Graphic 25" descr="Open book outline">
              <a:extLst>
                <a:ext uri="{FF2B5EF4-FFF2-40B4-BE49-F238E27FC236}">
                  <a16:creationId xmlns:a16="http://schemas.microsoft.com/office/drawing/2014/main" id="{F27A3327-5529-4FD9-8517-CA9B4D7AF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395202" y="2071396"/>
              <a:ext cx="1007706" cy="100770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BCB4F3-F7D7-45D2-8D30-A4EEEB240458}"/>
                </a:ext>
              </a:extLst>
            </p:cNvPr>
            <p:cNvSpPr txBox="1"/>
            <p:nvPr/>
          </p:nvSpPr>
          <p:spPr>
            <a:xfrm>
              <a:off x="6538893" y="2250626"/>
              <a:ext cx="354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?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DDAD62-8E91-4598-8188-16B9FFAA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27321-6896-4B77-A361-0174D0E946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6</a:t>
            </a:fld>
            <a:endParaRPr lang="en-C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718C16-939F-4EF7-B497-389543BFB191}"/>
              </a:ext>
            </a:extLst>
          </p:cNvPr>
          <p:cNvCxnSpPr>
            <a:cxnSpLocks/>
          </p:cNvCxnSpPr>
          <p:nvPr/>
        </p:nvCxnSpPr>
        <p:spPr>
          <a:xfrm flipV="1">
            <a:off x="8208936" y="227066"/>
            <a:ext cx="0" cy="531425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B991CC-E8F5-4236-84EC-D0758A4215BA}"/>
              </a:ext>
            </a:extLst>
          </p:cNvPr>
          <p:cNvCxnSpPr>
            <a:cxnSpLocks/>
          </p:cNvCxnSpPr>
          <p:nvPr/>
        </p:nvCxnSpPr>
        <p:spPr>
          <a:xfrm flipV="1">
            <a:off x="3884586" y="227066"/>
            <a:ext cx="0" cy="531425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User outline">
            <a:extLst>
              <a:ext uri="{FF2B5EF4-FFF2-40B4-BE49-F238E27FC236}">
                <a16:creationId xmlns:a16="http://schemas.microsoft.com/office/drawing/2014/main" id="{96A428F1-39A9-45D8-8683-A6BC68B12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81" b="781"/>
          <a:stretch/>
        </p:blipFill>
        <p:spPr>
          <a:xfrm>
            <a:off x="1550065" y="2342644"/>
            <a:ext cx="1106907" cy="108961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7726F90-33EA-43FB-AEBB-3595AF8F5ED5}"/>
              </a:ext>
            </a:extLst>
          </p:cNvPr>
          <p:cNvSpPr txBox="1"/>
          <p:nvPr/>
        </p:nvSpPr>
        <p:spPr>
          <a:xfrm>
            <a:off x="761999" y="1416874"/>
            <a:ext cx="2505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pc="300" dirty="0">
                <a:solidFill>
                  <a:schemeClr val="accent1"/>
                </a:solidFill>
              </a:rPr>
              <a:t>CONVENTIONAL</a:t>
            </a:r>
            <a:br>
              <a:rPr lang="en-GB" spc="300" dirty="0">
                <a:solidFill>
                  <a:schemeClr val="accent1"/>
                </a:solidFill>
              </a:rPr>
            </a:br>
            <a:r>
              <a:rPr lang="en-GB" spc="300" dirty="0">
                <a:solidFill>
                  <a:schemeClr val="accent1"/>
                </a:solidFill>
              </a:rPr>
              <a:t>MENTORING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BC2D16-01ED-4C2A-A411-3B70612089DD}"/>
              </a:ext>
            </a:extLst>
          </p:cNvPr>
          <p:cNvSpPr txBox="1"/>
          <p:nvPr/>
        </p:nvSpPr>
        <p:spPr>
          <a:xfrm>
            <a:off x="4290156" y="1386597"/>
            <a:ext cx="1927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pc="300" dirty="0">
                <a:solidFill>
                  <a:schemeClr val="accent1"/>
                </a:solidFill>
              </a:rPr>
              <a:t>PEER</a:t>
            </a:r>
            <a:br>
              <a:rPr lang="en-GB" spc="300" dirty="0">
                <a:solidFill>
                  <a:schemeClr val="accent1"/>
                </a:solidFill>
              </a:rPr>
            </a:br>
            <a:r>
              <a:rPr lang="en-GB" spc="300" dirty="0">
                <a:solidFill>
                  <a:schemeClr val="accent1"/>
                </a:solidFill>
              </a:rPr>
              <a:t>MENTORING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D70F0E-9685-44B1-B490-BE2C9C3AA90E}"/>
              </a:ext>
            </a:extLst>
          </p:cNvPr>
          <p:cNvSpPr txBox="1"/>
          <p:nvPr/>
        </p:nvSpPr>
        <p:spPr>
          <a:xfrm>
            <a:off x="8578797" y="1386597"/>
            <a:ext cx="1927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pc="300" dirty="0">
                <a:solidFill>
                  <a:schemeClr val="accent1"/>
                </a:solidFill>
              </a:rPr>
              <a:t>REVERSE</a:t>
            </a:r>
            <a:br>
              <a:rPr lang="en-GB" spc="300" dirty="0">
                <a:solidFill>
                  <a:schemeClr val="accent1"/>
                </a:solidFill>
              </a:rPr>
            </a:br>
            <a:r>
              <a:rPr lang="en-GB" spc="300" dirty="0">
                <a:solidFill>
                  <a:schemeClr val="accent1"/>
                </a:solidFill>
              </a:rPr>
              <a:t>MENTORING</a:t>
            </a:r>
          </a:p>
        </p:txBody>
      </p:sp>
      <p:pic>
        <p:nvPicPr>
          <p:cNvPr id="31" name="Graphic 30" descr="User outline">
            <a:extLst>
              <a:ext uri="{FF2B5EF4-FFF2-40B4-BE49-F238E27FC236}">
                <a16:creationId xmlns:a16="http://schemas.microsoft.com/office/drawing/2014/main" id="{D2F19143-218D-48FE-9D9C-51D385DFD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81" b="781"/>
          <a:stretch/>
        </p:blipFill>
        <p:spPr>
          <a:xfrm>
            <a:off x="1550065" y="4371469"/>
            <a:ext cx="1106907" cy="1089611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9D41780-8463-435B-86E2-D5EDFA7BCD55}"/>
              </a:ext>
            </a:extLst>
          </p:cNvPr>
          <p:cNvCxnSpPr>
            <a:stCxn id="18" idx="2"/>
            <a:endCxn id="31" idx="0"/>
          </p:cNvCxnSpPr>
          <p:nvPr/>
        </p:nvCxnSpPr>
        <p:spPr>
          <a:xfrm>
            <a:off x="2103519" y="3432255"/>
            <a:ext cx="0" cy="93921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0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85B51AF-95A0-4E07-89E2-E57A953EABC8}"/>
              </a:ext>
            </a:extLst>
          </p:cNvPr>
          <p:cNvGrpSpPr/>
          <p:nvPr/>
        </p:nvGrpSpPr>
        <p:grpSpPr>
          <a:xfrm>
            <a:off x="10543069" y="187028"/>
            <a:ext cx="1436914" cy="1436914"/>
            <a:chOff x="7888099" y="1856792"/>
            <a:chExt cx="1436914" cy="143691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3033C9D-2E25-487D-AE3E-68EE969675FB}"/>
                </a:ext>
              </a:extLst>
            </p:cNvPr>
            <p:cNvSpPr/>
            <p:nvPr/>
          </p:nvSpPr>
          <p:spPr>
            <a:xfrm>
              <a:off x="7888099" y="1856792"/>
              <a:ext cx="1436914" cy="143691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Graphic 23" descr="Daily calendar outline">
              <a:extLst>
                <a:ext uri="{FF2B5EF4-FFF2-40B4-BE49-F238E27FC236}">
                  <a16:creationId xmlns:a16="http://schemas.microsoft.com/office/drawing/2014/main" id="{4A7AE91B-DD77-45C4-95D1-BDB52F879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21365" y="2071396"/>
              <a:ext cx="1007706" cy="100770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0F1E07-C828-455A-B1AD-D1938711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536DF-E1BD-409E-81B0-499F70DCC4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7</a:t>
            </a:fld>
            <a:endParaRPr lang="en-CA" dirty="0"/>
          </a:p>
        </p:txBody>
      </p:sp>
      <p:pic>
        <p:nvPicPr>
          <p:cNvPr id="7" name="Picture 6" descr="Boy, father and grandfather fishing in lake">
            <a:extLst>
              <a:ext uri="{FF2B5EF4-FFF2-40B4-BE49-F238E27FC236}">
                <a16:creationId xmlns:a16="http://schemas.microsoft.com/office/drawing/2014/main" id="{493B41BF-EAE1-419E-980F-9BD3CEE5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0" t="14914" b="7049"/>
          <a:stretch/>
        </p:blipFill>
        <p:spPr>
          <a:xfrm>
            <a:off x="8752891" y="1899499"/>
            <a:ext cx="2082687" cy="1890106"/>
          </a:xfrm>
          <a:prstGeom prst="rect">
            <a:avLst/>
          </a:prstGeom>
        </p:spPr>
      </p:pic>
      <p:pic>
        <p:nvPicPr>
          <p:cNvPr id="9" name="Picture 8" descr="High school teacher calling on student in classroom">
            <a:extLst>
              <a:ext uri="{FF2B5EF4-FFF2-40B4-BE49-F238E27FC236}">
                <a16:creationId xmlns:a16="http://schemas.microsoft.com/office/drawing/2014/main" id="{CDF2E506-8D78-459C-8361-6B633FA528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/>
          <a:stretch/>
        </p:blipFill>
        <p:spPr>
          <a:xfrm>
            <a:off x="5076434" y="1899499"/>
            <a:ext cx="2513399" cy="1890106"/>
          </a:xfrm>
          <a:prstGeom prst="rect">
            <a:avLst/>
          </a:prstGeom>
        </p:spPr>
      </p:pic>
      <p:pic>
        <p:nvPicPr>
          <p:cNvPr id="11" name="Picture 10" descr="Children playing with chalk">
            <a:extLst>
              <a:ext uri="{FF2B5EF4-FFF2-40B4-BE49-F238E27FC236}">
                <a16:creationId xmlns:a16="http://schemas.microsoft.com/office/drawing/2014/main" id="{02EDFECC-3A66-4358-A92D-655C4B60E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4"/>
          <a:stretch/>
        </p:blipFill>
        <p:spPr>
          <a:xfrm>
            <a:off x="911424" y="1899499"/>
            <a:ext cx="3329789" cy="1890105"/>
          </a:xfrm>
          <a:prstGeom prst="rect">
            <a:avLst/>
          </a:prstGeom>
        </p:spPr>
      </p:pic>
      <p:pic>
        <p:nvPicPr>
          <p:cNvPr id="13" name="Graphic 12" descr="Bullseye outline">
            <a:extLst>
              <a:ext uri="{FF2B5EF4-FFF2-40B4-BE49-F238E27FC236}">
                <a16:creationId xmlns:a16="http://schemas.microsoft.com/office/drawing/2014/main" id="{15C76AD0-A202-4FC8-842B-A28BC1EFE8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45237" y="4414276"/>
            <a:ext cx="1097993" cy="1097993"/>
          </a:xfrm>
          <a:prstGeom prst="rect">
            <a:avLst/>
          </a:prstGeom>
        </p:spPr>
      </p:pic>
      <p:pic>
        <p:nvPicPr>
          <p:cNvPr id="16" name="Graphic 15" descr="Circles with arrows outline">
            <a:extLst>
              <a:ext uri="{FF2B5EF4-FFF2-40B4-BE49-F238E27FC236}">
                <a16:creationId xmlns:a16="http://schemas.microsoft.com/office/drawing/2014/main" id="{82B5B1A3-C6DE-4F62-ABB4-2622BDA3D0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39787" y="4430318"/>
            <a:ext cx="1073062" cy="107306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9D8B8D-747F-4368-B3ED-BDE704630A8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978827" y="4960617"/>
            <a:ext cx="2266410" cy="26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B073AF-54B8-491F-8BEE-BEF2E3B82385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3112849" y="4960617"/>
            <a:ext cx="2574589" cy="623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9819C80-EB18-4F34-97F3-09DB46958746}"/>
              </a:ext>
            </a:extLst>
          </p:cNvPr>
          <p:cNvSpPr txBox="1"/>
          <p:nvPr/>
        </p:nvSpPr>
        <p:spPr>
          <a:xfrm>
            <a:off x="809625" y="4054754"/>
            <a:ext cx="2574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pc="300" dirty="0">
                <a:solidFill>
                  <a:schemeClr val="accent5"/>
                </a:solidFill>
              </a:rPr>
              <a:t>EARLY CAREER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67E8F6-CA7B-4B40-B4E9-1DC0E30C0403}"/>
              </a:ext>
            </a:extLst>
          </p:cNvPr>
          <p:cNvSpPr txBox="1"/>
          <p:nvPr/>
        </p:nvSpPr>
        <p:spPr>
          <a:xfrm>
            <a:off x="809625" y="13996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pc="300" dirty="0">
                <a:solidFill>
                  <a:schemeClr val="accent1"/>
                </a:solidFill>
              </a:rPr>
              <a:t>SCHOOL</a:t>
            </a:r>
          </a:p>
        </p:txBody>
      </p:sp>
      <p:pic>
        <p:nvPicPr>
          <p:cNvPr id="27" name="Graphic 26" descr="Graduation cap outline">
            <a:extLst>
              <a:ext uri="{FF2B5EF4-FFF2-40B4-BE49-F238E27FC236}">
                <a16:creationId xmlns:a16="http://schemas.microsoft.com/office/drawing/2014/main" id="{1A9A990D-CB69-4EB1-869E-45C554DA0A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82623" y="4239420"/>
            <a:ext cx="1291389" cy="12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EC55EA-8466-49FD-8A32-63B88EABA90B}"/>
              </a:ext>
            </a:extLst>
          </p:cNvPr>
          <p:cNvGrpSpPr/>
          <p:nvPr/>
        </p:nvGrpSpPr>
        <p:grpSpPr>
          <a:xfrm>
            <a:off x="8321506" y="4247108"/>
            <a:ext cx="2201142" cy="859984"/>
            <a:chOff x="3702384" y="577362"/>
            <a:chExt cx="2788873" cy="1089611"/>
          </a:xfrm>
        </p:grpSpPr>
        <p:pic>
          <p:nvPicPr>
            <p:cNvPr id="41" name="Graphic 40" descr="User outline">
              <a:extLst>
                <a:ext uri="{FF2B5EF4-FFF2-40B4-BE49-F238E27FC236}">
                  <a16:creationId xmlns:a16="http://schemas.microsoft.com/office/drawing/2014/main" id="{A57979A2-77E4-442D-A9BB-F36D4E50A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781" b="781"/>
            <a:stretch/>
          </p:blipFill>
          <p:spPr>
            <a:xfrm>
              <a:off x="3702384" y="577362"/>
              <a:ext cx="1106907" cy="1089611"/>
            </a:xfrm>
            <a:prstGeom prst="rect">
              <a:avLst/>
            </a:prstGeom>
          </p:spPr>
        </p:pic>
        <p:pic>
          <p:nvPicPr>
            <p:cNvPr id="42" name="Graphic 41" descr="User outline">
              <a:extLst>
                <a:ext uri="{FF2B5EF4-FFF2-40B4-BE49-F238E27FC236}">
                  <a16:creationId xmlns:a16="http://schemas.microsoft.com/office/drawing/2014/main" id="{65C9ED58-7780-456A-9293-A057A60DC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781" b="781"/>
            <a:stretch/>
          </p:blipFill>
          <p:spPr>
            <a:xfrm>
              <a:off x="5384350" y="577362"/>
              <a:ext cx="1106907" cy="1089611"/>
            </a:xfrm>
            <a:prstGeom prst="rect">
              <a:avLst/>
            </a:prstGeom>
          </p:spPr>
        </p:pic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89E77C0-E9DC-43A8-86D9-EC7E57E8E5F1}"/>
                </a:ext>
              </a:extLst>
            </p:cNvPr>
            <p:cNvCxnSpPr>
              <a:cxnSpLocks/>
              <a:stCxn id="41" idx="3"/>
              <a:endCxn id="42" idx="1"/>
            </p:cNvCxnSpPr>
            <p:nvPr/>
          </p:nvCxnSpPr>
          <p:spPr>
            <a:xfrm>
              <a:off x="4809291" y="1122168"/>
              <a:ext cx="575059" cy="0"/>
            </a:xfrm>
            <a:prstGeom prst="straightConnector1">
              <a:avLst/>
            </a:prstGeom>
            <a:ln w="158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9EDF16-C1D4-4403-B36E-CAB4947BCB16}"/>
              </a:ext>
            </a:extLst>
          </p:cNvPr>
          <p:cNvGrpSpPr/>
          <p:nvPr/>
        </p:nvGrpSpPr>
        <p:grpSpPr>
          <a:xfrm>
            <a:off x="10543069" y="187028"/>
            <a:ext cx="1436914" cy="1436914"/>
            <a:chOff x="7888099" y="1856792"/>
            <a:chExt cx="1436914" cy="143691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B28FAE-0EEA-4310-9202-23873C36947B}"/>
                </a:ext>
              </a:extLst>
            </p:cNvPr>
            <p:cNvSpPr/>
            <p:nvPr/>
          </p:nvSpPr>
          <p:spPr>
            <a:xfrm>
              <a:off x="7888099" y="1856792"/>
              <a:ext cx="1436914" cy="143691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Graphic 34" descr="Daily calendar outline">
              <a:extLst>
                <a:ext uri="{FF2B5EF4-FFF2-40B4-BE49-F238E27FC236}">
                  <a16:creationId xmlns:a16="http://schemas.microsoft.com/office/drawing/2014/main" id="{F22EF37B-1844-462C-8A7E-A36CB0D26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21365" y="2071396"/>
              <a:ext cx="1007706" cy="100770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0F1E07-C828-455A-B1AD-D1938711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536DF-E1BD-409E-81B0-499F70DCC4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8</a:t>
            </a:fld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E73754-A23B-4101-A97B-04C7761AEE06}"/>
              </a:ext>
            </a:extLst>
          </p:cNvPr>
          <p:cNvCxnSpPr/>
          <p:nvPr/>
        </p:nvCxnSpPr>
        <p:spPr>
          <a:xfrm>
            <a:off x="385011" y="3457074"/>
            <a:ext cx="11394045" cy="0"/>
          </a:xfrm>
          <a:prstGeom prst="line">
            <a:avLst/>
          </a:prstGeom>
          <a:ln w="19050">
            <a:solidFill>
              <a:srgbClr val="E31C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Coins outline">
            <a:extLst>
              <a:ext uri="{FF2B5EF4-FFF2-40B4-BE49-F238E27FC236}">
                <a16:creationId xmlns:a16="http://schemas.microsoft.com/office/drawing/2014/main" id="{5B3D3CA4-7243-422B-81A1-874762F210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518035" y="1775101"/>
            <a:ext cx="1365938" cy="13659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301CE7-C3A1-493B-8972-0FD91EE6661A}"/>
              </a:ext>
            </a:extLst>
          </p:cNvPr>
          <p:cNvSpPr txBox="1"/>
          <p:nvPr/>
        </p:nvSpPr>
        <p:spPr>
          <a:xfrm>
            <a:off x="7168009" y="1694754"/>
            <a:ext cx="69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Peer</a:t>
            </a:r>
            <a:endParaRPr lang="en-GB" sz="1500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5A55A2-8712-4812-B6EB-A3D39DC32E9D}"/>
              </a:ext>
            </a:extLst>
          </p:cNvPr>
          <p:cNvSpPr txBox="1"/>
          <p:nvPr/>
        </p:nvSpPr>
        <p:spPr>
          <a:xfrm>
            <a:off x="8898785" y="844196"/>
            <a:ext cx="104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Reverse</a:t>
            </a:r>
            <a:endParaRPr lang="en-GB" sz="1500" dirty="0">
              <a:solidFill>
                <a:schemeClr val="accent1"/>
              </a:solidFill>
            </a:endParaRPr>
          </a:p>
        </p:txBody>
      </p:sp>
      <p:pic>
        <p:nvPicPr>
          <p:cNvPr id="23" name="Graphic 22" descr="Wave Gesture outline">
            <a:extLst>
              <a:ext uri="{FF2B5EF4-FFF2-40B4-BE49-F238E27FC236}">
                <a16:creationId xmlns:a16="http://schemas.microsoft.com/office/drawing/2014/main" id="{19385145-116D-4045-9BD1-4915E7A50F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04313" y="4139005"/>
            <a:ext cx="1323474" cy="132347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B7A2840-7913-4DD0-8053-4A49C9A5B128}"/>
              </a:ext>
            </a:extLst>
          </p:cNvPr>
          <p:cNvSpPr txBox="1"/>
          <p:nvPr/>
        </p:nvSpPr>
        <p:spPr>
          <a:xfrm>
            <a:off x="9084059" y="3905416"/>
            <a:ext cx="69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Peer</a:t>
            </a:r>
            <a:endParaRPr lang="en-GB" sz="1500" dirty="0">
              <a:solidFill>
                <a:schemeClr val="accent5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5F37DA-8F79-40B6-83D1-7171AA785B19}"/>
              </a:ext>
            </a:extLst>
          </p:cNvPr>
          <p:cNvSpPr txBox="1"/>
          <p:nvPr/>
        </p:nvSpPr>
        <p:spPr>
          <a:xfrm>
            <a:off x="4744504" y="4490612"/>
            <a:ext cx="155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Conventional</a:t>
            </a:r>
            <a:endParaRPr lang="en-GB" sz="1500" dirty="0">
              <a:solidFill>
                <a:schemeClr val="accent5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D5EE2C-0B63-4F14-BE2A-BDEE6318CD2C}"/>
              </a:ext>
            </a:extLst>
          </p:cNvPr>
          <p:cNvSpPr txBox="1"/>
          <p:nvPr/>
        </p:nvSpPr>
        <p:spPr>
          <a:xfrm>
            <a:off x="811545" y="3777370"/>
            <a:ext cx="2665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pc="300" dirty="0">
                <a:solidFill>
                  <a:schemeClr val="accent5"/>
                </a:solidFill>
              </a:rPr>
              <a:t>END OF CAREER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06DBF2-76B7-4733-BF12-C541A309F114}"/>
              </a:ext>
            </a:extLst>
          </p:cNvPr>
          <p:cNvSpPr txBox="1"/>
          <p:nvPr/>
        </p:nvSpPr>
        <p:spPr>
          <a:xfrm>
            <a:off x="811545" y="1395051"/>
            <a:ext cx="2377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pc="300" dirty="0">
                <a:solidFill>
                  <a:schemeClr val="accent1"/>
                </a:solidFill>
              </a:rPr>
              <a:t>MID-CAREER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D91F5D-BA58-4EDB-9AAF-E8373EBA62A0}"/>
              </a:ext>
            </a:extLst>
          </p:cNvPr>
          <p:cNvGrpSpPr/>
          <p:nvPr/>
        </p:nvGrpSpPr>
        <p:grpSpPr>
          <a:xfrm>
            <a:off x="8985258" y="1307380"/>
            <a:ext cx="873638" cy="2049714"/>
            <a:chOff x="8174671" y="-180947"/>
            <a:chExt cx="1106907" cy="2597008"/>
          </a:xfrm>
        </p:grpSpPr>
        <p:pic>
          <p:nvPicPr>
            <p:cNvPr id="38" name="Graphic 37" descr="User outline">
              <a:extLst>
                <a:ext uri="{FF2B5EF4-FFF2-40B4-BE49-F238E27FC236}">
                  <a16:creationId xmlns:a16="http://schemas.microsoft.com/office/drawing/2014/main" id="{DE8B117C-3A6A-4AD0-A5D9-D9BBE89F3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781" b="781"/>
            <a:stretch/>
          </p:blipFill>
          <p:spPr>
            <a:xfrm>
              <a:off x="8174671" y="-180947"/>
              <a:ext cx="1106907" cy="1089611"/>
            </a:xfrm>
            <a:prstGeom prst="rect">
              <a:avLst/>
            </a:prstGeom>
          </p:spPr>
        </p:pic>
        <p:pic>
          <p:nvPicPr>
            <p:cNvPr id="39" name="Graphic 38" descr="User outline">
              <a:extLst>
                <a:ext uri="{FF2B5EF4-FFF2-40B4-BE49-F238E27FC236}">
                  <a16:creationId xmlns:a16="http://schemas.microsoft.com/office/drawing/2014/main" id="{97D227F3-294D-407C-A9D7-4C9C5396D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781" b="781"/>
            <a:stretch/>
          </p:blipFill>
          <p:spPr>
            <a:xfrm>
              <a:off x="8174671" y="1326450"/>
              <a:ext cx="1106907" cy="1089611"/>
            </a:xfrm>
            <a:prstGeom prst="rect">
              <a:avLst/>
            </a:prstGeom>
          </p:spPr>
        </p:pic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AA50B77-A395-4924-A28D-F0E592405BCA}"/>
                </a:ext>
              </a:extLst>
            </p:cNvPr>
            <p:cNvCxnSpPr>
              <a:cxnSpLocks/>
              <a:stCxn id="39" idx="0"/>
              <a:endCxn id="38" idx="2"/>
            </p:cNvCxnSpPr>
            <p:nvPr/>
          </p:nvCxnSpPr>
          <p:spPr>
            <a:xfrm flipV="1">
              <a:off x="8728124" y="908664"/>
              <a:ext cx="0" cy="417786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6DA80A5-2047-4EA4-8947-DC6C8B313515}"/>
              </a:ext>
            </a:extLst>
          </p:cNvPr>
          <p:cNvGrpSpPr/>
          <p:nvPr/>
        </p:nvGrpSpPr>
        <p:grpSpPr>
          <a:xfrm>
            <a:off x="6416866" y="2028078"/>
            <a:ext cx="2201142" cy="859984"/>
            <a:chOff x="3702384" y="577362"/>
            <a:chExt cx="2788873" cy="1089611"/>
          </a:xfrm>
        </p:grpSpPr>
        <p:pic>
          <p:nvPicPr>
            <p:cNvPr id="45" name="Graphic 44" descr="User outline">
              <a:extLst>
                <a:ext uri="{FF2B5EF4-FFF2-40B4-BE49-F238E27FC236}">
                  <a16:creationId xmlns:a16="http://schemas.microsoft.com/office/drawing/2014/main" id="{D072FA87-6350-4EED-8758-9587E2A7D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781" b="781"/>
            <a:stretch/>
          </p:blipFill>
          <p:spPr>
            <a:xfrm>
              <a:off x="3702384" y="577362"/>
              <a:ext cx="1106907" cy="1089611"/>
            </a:xfrm>
            <a:prstGeom prst="rect">
              <a:avLst/>
            </a:prstGeom>
          </p:spPr>
        </p:pic>
        <p:pic>
          <p:nvPicPr>
            <p:cNvPr id="46" name="Graphic 45" descr="User outline">
              <a:extLst>
                <a:ext uri="{FF2B5EF4-FFF2-40B4-BE49-F238E27FC236}">
                  <a16:creationId xmlns:a16="http://schemas.microsoft.com/office/drawing/2014/main" id="{C4A7D2F3-3234-4707-A368-057BBD8FB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781" b="781"/>
            <a:stretch/>
          </p:blipFill>
          <p:spPr>
            <a:xfrm>
              <a:off x="5384350" y="577362"/>
              <a:ext cx="1106907" cy="1089611"/>
            </a:xfrm>
            <a:prstGeom prst="rect">
              <a:avLst/>
            </a:prstGeom>
          </p:spPr>
        </p:pic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008EA73-61A4-448D-94A6-EC969033F72C}"/>
                </a:ext>
              </a:extLst>
            </p:cNvPr>
            <p:cNvCxnSpPr>
              <a:cxnSpLocks/>
              <a:stCxn id="45" idx="3"/>
              <a:endCxn id="46" idx="1"/>
            </p:cNvCxnSpPr>
            <p:nvPr/>
          </p:nvCxnSpPr>
          <p:spPr>
            <a:xfrm>
              <a:off x="4809291" y="1122168"/>
              <a:ext cx="575059" cy="0"/>
            </a:xfrm>
            <a:prstGeom prst="straightConnector1">
              <a:avLst/>
            </a:prstGeom>
            <a:ln w="158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97DCDF5-D7A5-4636-80DA-4A20BD03D845}"/>
              </a:ext>
            </a:extLst>
          </p:cNvPr>
          <p:cNvGrpSpPr/>
          <p:nvPr/>
        </p:nvGrpSpPr>
        <p:grpSpPr>
          <a:xfrm>
            <a:off x="6254088" y="3605733"/>
            <a:ext cx="873638" cy="2049714"/>
            <a:chOff x="8174671" y="-180947"/>
            <a:chExt cx="1106907" cy="2597008"/>
          </a:xfrm>
        </p:grpSpPr>
        <p:pic>
          <p:nvPicPr>
            <p:cNvPr id="49" name="Graphic 48" descr="User outline">
              <a:extLst>
                <a:ext uri="{FF2B5EF4-FFF2-40B4-BE49-F238E27FC236}">
                  <a16:creationId xmlns:a16="http://schemas.microsoft.com/office/drawing/2014/main" id="{37C29B73-8459-419E-83AD-7784225C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781" b="781"/>
            <a:stretch/>
          </p:blipFill>
          <p:spPr>
            <a:xfrm>
              <a:off x="8174671" y="-180947"/>
              <a:ext cx="1106907" cy="1089611"/>
            </a:xfrm>
            <a:prstGeom prst="rect">
              <a:avLst/>
            </a:prstGeom>
          </p:spPr>
        </p:pic>
        <p:pic>
          <p:nvPicPr>
            <p:cNvPr id="50" name="Graphic 49" descr="User outline">
              <a:extLst>
                <a:ext uri="{FF2B5EF4-FFF2-40B4-BE49-F238E27FC236}">
                  <a16:creationId xmlns:a16="http://schemas.microsoft.com/office/drawing/2014/main" id="{F7BA73CC-CBA7-4BDC-AF0B-41AD22D36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781" b="781"/>
            <a:stretch/>
          </p:blipFill>
          <p:spPr>
            <a:xfrm>
              <a:off x="8174671" y="1326450"/>
              <a:ext cx="1106907" cy="1089611"/>
            </a:xfrm>
            <a:prstGeom prst="rect">
              <a:avLst/>
            </a:prstGeom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43A7CD6-63E2-4FE3-8304-641CF3214760}"/>
                </a:ext>
              </a:extLst>
            </p:cNvPr>
            <p:cNvCxnSpPr>
              <a:cxnSpLocks/>
              <a:stCxn id="50" idx="0"/>
              <a:endCxn id="49" idx="2"/>
            </p:cNvCxnSpPr>
            <p:nvPr/>
          </p:nvCxnSpPr>
          <p:spPr>
            <a:xfrm flipV="1">
              <a:off x="8728124" y="908664"/>
              <a:ext cx="0" cy="417786"/>
            </a:xfrm>
            <a:prstGeom prst="straightConnector1">
              <a:avLst/>
            </a:prstGeom>
            <a:ln w="15875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Graphic 52" descr="Stop outline">
            <a:extLst>
              <a:ext uri="{FF2B5EF4-FFF2-40B4-BE49-F238E27FC236}">
                <a16:creationId xmlns:a16="http://schemas.microsoft.com/office/drawing/2014/main" id="{D9969B8A-F60F-4CC5-9D2D-78988E45F5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657636" y="1829546"/>
            <a:ext cx="1257048" cy="125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6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C717179-1D59-45A2-9C69-ACDE604E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9</a:t>
            </a:fld>
            <a:endParaRPr lang="en-CA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AD6C9E-8A69-4AF9-878D-529935EEF9B4}"/>
              </a:ext>
            </a:extLst>
          </p:cNvPr>
          <p:cNvGrpSpPr/>
          <p:nvPr/>
        </p:nvGrpSpPr>
        <p:grpSpPr>
          <a:xfrm>
            <a:off x="10533544" y="177503"/>
            <a:ext cx="1436914" cy="1436914"/>
            <a:chOff x="9601201" y="1856792"/>
            <a:chExt cx="1436914" cy="143691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BA01529-D0D0-44B5-8C0B-2A3FEFC02701}"/>
                </a:ext>
              </a:extLst>
            </p:cNvPr>
            <p:cNvSpPr/>
            <p:nvPr/>
          </p:nvSpPr>
          <p:spPr>
            <a:xfrm>
              <a:off x="9601201" y="1856792"/>
              <a:ext cx="1436914" cy="143691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Graphic 16" descr="Woman Shrugging outline">
              <a:extLst>
                <a:ext uri="{FF2B5EF4-FFF2-40B4-BE49-F238E27FC236}">
                  <a16:creationId xmlns:a16="http://schemas.microsoft.com/office/drawing/2014/main" id="{24BC9303-C8D5-429A-98C5-AB1DF127F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838198" y="2071396"/>
              <a:ext cx="1007706" cy="1007706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CCB1A16-469C-4EB0-99D7-ABD5BA92E388}"/>
              </a:ext>
            </a:extLst>
          </p:cNvPr>
          <p:cNvSpPr txBox="1"/>
          <p:nvPr/>
        </p:nvSpPr>
        <p:spPr>
          <a:xfrm>
            <a:off x="786291" y="2834817"/>
            <a:ext cx="4890609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spc="300" dirty="0">
                <a:solidFill>
                  <a:schemeClr val="accent5"/>
                </a:solidFill>
              </a:rPr>
              <a:t>BENEFITS TO AN ORGANISATION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0C859B-1405-4D2B-BA35-6FC3FAD032A7}"/>
              </a:ext>
            </a:extLst>
          </p:cNvPr>
          <p:cNvSpPr txBox="1"/>
          <p:nvPr/>
        </p:nvSpPr>
        <p:spPr>
          <a:xfrm>
            <a:off x="786291" y="4293817"/>
            <a:ext cx="368204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spc="300" dirty="0">
                <a:solidFill>
                  <a:srgbClr val="E31C79"/>
                </a:solidFill>
              </a:rPr>
              <a:t>BENEFITS TO INDUSTRY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A2CBCF-43B3-4489-9978-EBAC9F3CB1C6}"/>
              </a:ext>
            </a:extLst>
          </p:cNvPr>
          <p:cNvSpPr txBox="1"/>
          <p:nvPr/>
        </p:nvSpPr>
        <p:spPr>
          <a:xfrm>
            <a:off x="786290" y="1291212"/>
            <a:ext cx="489061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spc="300" dirty="0">
                <a:solidFill>
                  <a:schemeClr val="accent1"/>
                </a:solidFill>
              </a:rPr>
              <a:t>BENEFITS TO THE INDIVIDUALS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FE7B7E-7469-4E47-B8F2-B4D39B1144DB}"/>
              </a:ext>
            </a:extLst>
          </p:cNvPr>
          <p:cNvSpPr txBox="1"/>
          <p:nvPr/>
        </p:nvSpPr>
        <p:spPr>
          <a:xfrm>
            <a:off x="1806891" y="1897779"/>
            <a:ext cx="12976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Exposure 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C41A5A-175C-44C3-B5A7-8319FA9442E7}"/>
              </a:ext>
            </a:extLst>
          </p:cNvPr>
          <p:cNvSpPr txBox="1"/>
          <p:nvPr/>
        </p:nvSpPr>
        <p:spPr>
          <a:xfrm>
            <a:off x="4130211" y="1897779"/>
            <a:ext cx="7742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CPD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BDA541-660C-4764-922E-E1F60B51DB8F}"/>
              </a:ext>
            </a:extLst>
          </p:cNvPr>
          <p:cNvSpPr txBox="1"/>
          <p:nvPr/>
        </p:nvSpPr>
        <p:spPr>
          <a:xfrm>
            <a:off x="6055041" y="1897779"/>
            <a:ext cx="1707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Progression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77B60E-ED8B-4556-8E47-3B203D3A7E0B}"/>
              </a:ext>
            </a:extLst>
          </p:cNvPr>
          <p:cNvSpPr txBox="1"/>
          <p:nvPr/>
        </p:nvSpPr>
        <p:spPr>
          <a:xfrm>
            <a:off x="8825710" y="1897779"/>
            <a:ext cx="1707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Relationships</a:t>
            </a:r>
            <a:endParaRPr lang="en-GB" sz="1600" dirty="0">
              <a:solidFill>
                <a:schemeClr val="accent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BF22147-4F79-4114-B611-EEE69B573095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3104518" y="2067056"/>
            <a:ext cx="102569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1BED877-C16F-4217-8FEE-A2A59742C7E0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4904447" y="2067056"/>
            <a:ext cx="115059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E048551-4C97-4509-819B-80DEF5C0D4BF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7762875" y="2067056"/>
            <a:ext cx="106283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4D10FF0-082D-43E2-BD2A-7CB61FE1E576}"/>
              </a:ext>
            </a:extLst>
          </p:cNvPr>
          <p:cNvSpPr txBox="1"/>
          <p:nvPr/>
        </p:nvSpPr>
        <p:spPr>
          <a:xfrm>
            <a:off x="1806891" y="3440324"/>
            <a:ext cx="12976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5"/>
                </a:solidFill>
              </a:rPr>
              <a:t>Diversity</a:t>
            </a:r>
            <a:endParaRPr lang="en-GB" sz="1600" dirty="0">
              <a:solidFill>
                <a:schemeClr val="accent5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A0C3C5-B672-49B1-8263-A7178DDB8E65}"/>
              </a:ext>
            </a:extLst>
          </p:cNvPr>
          <p:cNvSpPr txBox="1"/>
          <p:nvPr/>
        </p:nvSpPr>
        <p:spPr>
          <a:xfrm>
            <a:off x="4130211" y="3440324"/>
            <a:ext cx="12976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5"/>
                </a:solidFill>
              </a:rPr>
              <a:t>Flexibility</a:t>
            </a:r>
            <a:endParaRPr lang="en-GB" sz="1600" dirty="0">
              <a:solidFill>
                <a:schemeClr val="accent5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FA3E25-346B-406E-AA39-7667A18F6253}"/>
              </a:ext>
            </a:extLst>
          </p:cNvPr>
          <p:cNvSpPr txBox="1"/>
          <p:nvPr/>
        </p:nvSpPr>
        <p:spPr>
          <a:xfrm>
            <a:off x="6055041" y="3440324"/>
            <a:ext cx="1822134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1" dirty="0">
                <a:solidFill>
                  <a:schemeClr val="accent5"/>
                </a:solidFill>
              </a:rPr>
              <a:t>Staff retention</a:t>
            </a:r>
            <a:endParaRPr lang="en-GB" sz="1600" dirty="0">
              <a:solidFill>
                <a:schemeClr val="accent5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9F0C23D-5D38-4B0C-9157-E87C41A79654}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>
            <a:off x="3104518" y="3609601"/>
            <a:ext cx="1025693" cy="0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A42A93E-F9D6-41FA-92A2-97A02FB3BAE2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>
            <a:off x="5427837" y="3609601"/>
            <a:ext cx="627204" cy="0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B95CC62-14BB-45B8-8DDF-6148669F9876}"/>
              </a:ext>
            </a:extLst>
          </p:cNvPr>
          <p:cNvSpPr txBox="1"/>
          <p:nvPr/>
        </p:nvSpPr>
        <p:spPr>
          <a:xfrm>
            <a:off x="1806891" y="4879104"/>
            <a:ext cx="2124075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1" dirty="0">
                <a:solidFill>
                  <a:srgbClr val="E31C79"/>
                </a:solidFill>
              </a:rPr>
              <a:t>Skilled workforce</a:t>
            </a:r>
            <a:endParaRPr lang="en-GB" sz="1600" dirty="0">
              <a:solidFill>
                <a:srgbClr val="E31C79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6CF7C2-EF9A-4535-A2DC-4098FBEB3C8F}"/>
              </a:ext>
            </a:extLst>
          </p:cNvPr>
          <p:cNvSpPr txBox="1"/>
          <p:nvPr/>
        </p:nvSpPr>
        <p:spPr>
          <a:xfrm>
            <a:off x="6055041" y="4879104"/>
            <a:ext cx="11839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E31C79"/>
                </a:solidFill>
              </a:rPr>
              <a:t>Learning</a:t>
            </a:r>
            <a:endParaRPr lang="en-GB" sz="1600" dirty="0">
              <a:solidFill>
                <a:srgbClr val="E31C79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C1CFFD4-2316-4BEF-80AB-75C4B0448371}"/>
              </a:ext>
            </a:extLst>
          </p:cNvPr>
          <p:cNvSpPr txBox="1"/>
          <p:nvPr/>
        </p:nvSpPr>
        <p:spPr>
          <a:xfrm>
            <a:off x="8825710" y="4879104"/>
            <a:ext cx="1404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E31C79"/>
                </a:solidFill>
              </a:rPr>
              <a:t>Innovation</a:t>
            </a:r>
            <a:endParaRPr lang="en-GB" sz="1600" dirty="0">
              <a:solidFill>
                <a:srgbClr val="E31C79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425A157-2782-443B-B358-4C194C9AE6F8}"/>
              </a:ext>
            </a:extLst>
          </p:cNvPr>
          <p:cNvCxnSpPr>
            <a:cxnSpLocks/>
            <a:stCxn id="53" idx="3"/>
            <a:endCxn id="54" idx="1"/>
          </p:cNvCxnSpPr>
          <p:nvPr/>
        </p:nvCxnSpPr>
        <p:spPr>
          <a:xfrm>
            <a:off x="3930966" y="5048381"/>
            <a:ext cx="2124075" cy="0"/>
          </a:xfrm>
          <a:prstGeom prst="straightConnector1">
            <a:avLst/>
          </a:prstGeom>
          <a:ln w="12700">
            <a:solidFill>
              <a:srgbClr val="E31C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283A787-AE45-49CA-833A-51435E8072DE}"/>
              </a:ext>
            </a:extLst>
          </p:cNvPr>
          <p:cNvCxnSpPr>
            <a:cxnSpLocks/>
            <a:stCxn id="54" idx="3"/>
            <a:endCxn id="55" idx="1"/>
          </p:cNvCxnSpPr>
          <p:nvPr/>
        </p:nvCxnSpPr>
        <p:spPr>
          <a:xfrm>
            <a:off x="7239000" y="5048381"/>
            <a:ext cx="1586710" cy="0"/>
          </a:xfrm>
          <a:prstGeom prst="straightConnector1">
            <a:avLst/>
          </a:prstGeom>
          <a:ln w="12700">
            <a:solidFill>
              <a:srgbClr val="E31C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451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NC Lavalin Atkins White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NC Lavalin White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NC Lavalin Atkins Grey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NC Lavalin Atkins White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c21ac82b-aaa7-4c95-988f-cb3a56434204" origin="userSelected">
  <element uid="id_classification_confidential" value=""/>
  <element uid="108a5d16-0daa-46e6-8153-416f9e3fdcfd" value=""/>
</sisl>
</file>

<file path=customXml/item2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jMjFhYzgyYi1hYWE3LTRjOTUtOTg4Zi1jYjNhNTY0MzQyMDQiIG9yaWdpbj0idXNlclNlbGVjdGVkIj48ZWxlbWVudCB1aWQ9ImlkX2NsYXNzaWZpY2F0aW9uX2NvbmZpZGVudGlhbCIgdmFsdWU9IiIgeG1sbnM9Imh0dHA6Ly93d3cuYm9sZG9uamFtZXMuY29tLzIwMDgvMDEvc2llL2ludGVybmFsL2xhYmVsIiAvPjxlbGVtZW50IHVpZD0iMTA4YTVkMTYtMGRhYS00NmU2LTgxNTMtNDE2ZjllM2ZkY2ZkIiB2YWx1ZT0iIiB4bWxucz0iaHR0cDovL3d3dy5ib2xkb25qYW1lcy5jb20vMjAwOC8wMS9zaWUvaW50ZXJuYWwvbGFiZWwiIC8+PC9zaXNsPjxVc2VyTmFtZT5SLUFDRVxPU0VNMzQzOS1SPC9Vc2VyTmFtZT48RGF0ZVRpbWU+MjIvMDkvMjAyMiAxNDo0Mjo1ODwvRGF0ZVRpbWU+PExhYmVsU3RyaW5nPkJhc2VsaW5lPC9MYWJlbFN0cmluZz48L2l0ZW0+PC9sYWJlbEhpc3Rvcnk+</Value>
</WrappedLabelHistory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_Flow_SignoffStatus xmlns="7604e031-f840-4ad5-97d2-0b99280ee730" xsi:nil="true"/>
    <SharedWithUsers xmlns="c4b40482-04a4-480f-b826-6548c4a2bcf1">
      <UserInfo>
        <DisplayName/>
        <AccountId xsi:nil="true"/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7" ma:contentTypeDescription="Create a new document." ma:contentTypeScope="" ma:versionID="a9657b1df510095f92d4b408480f5c8b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9b59f0d74fb2eece99aa0f8b61418ac6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D6B5C7-A1A0-4476-A194-BF9B1576EA86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37930989-10DB-4CCC-861A-A8AFF14A8EDE}">
  <ds:schemaRefs>
    <ds:schemaRef ds:uri="http://www.w3.org/2001/XMLSchema"/>
    <ds:schemaRef ds:uri="http://www.boldonjames.com/2016/02/Classifier/internal/wrappedLabelHistory"/>
  </ds:schemaRefs>
</ds:datastoreItem>
</file>

<file path=customXml/itemProps3.xml><?xml version="1.0" encoding="utf-8"?>
<ds:datastoreItem xmlns:ds="http://schemas.openxmlformats.org/officeDocument/2006/customXml" ds:itemID="{6EE569D3-2682-467D-9FC9-578F0510B002}">
  <ds:schemaRefs>
    <ds:schemaRef ds:uri="http://schemas.microsoft.com/office/infopath/2007/PartnerControls"/>
    <ds:schemaRef ds:uri="http://schemas.openxmlformats.org/package/2006/metadata/core-properties"/>
    <ds:schemaRef ds:uri="c4b40482-04a4-480f-b826-6548c4a2bcf1"/>
    <ds:schemaRef ds:uri="7604e031-f840-4ad5-97d2-0b99280ee730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08F537D3-9403-49AF-85F6-77754E15DDE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E772193-C831-466A-A0F4-76E7FFE239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4e031-f840-4ad5-97d2-0b99280ee730"/>
    <ds:schemaRef ds:uri="c4b40482-04a4-480f-b826-6548c4a2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162</Words>
  <Application>Microsoft Office PowerPoint</Application>
  <PresentationFormat>Widescreen</PresentationFormat>
  <Paragraphs>93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Lucida Grande</vt:lpstr>
      <vt:lpstr>1_SNC Lavalin Atkins White Template</vt:lpstr>
      <vt:lpstr>SNC Lavalin White Template</vt:lpstr>
      <vt:lpstr>SNC Lavalin Atkins Grey Template</vt:lpstr>
      <vt:lpstr>SNC Lavalin Atkins White Template</vt:lpstr>
      <vt:lpstr>Pay it Forward… or backwards! The importance of mentorship and knowledge sharing</vt:lpstr>
      <vt:lpstr>Introduction</vt:lpstr>
      <vt:lpstr>Who</vt:lpstr>
      <vt:lpstr>What</vt:lpstr>
      <vt:lpstr>Where</vt:lpstr>
      <vt:lpstr>How</vt:lpstr>
      <vt:lpstr>When</vt:lpstr>
      <vt:lpstr>When</vt:lpstr>
      <vt:lpstr>Why?</vt:lpstr>
      <vt:lpstr>Questions?</vt:lpstr>
    </vt:vector>
  </TitlesOfParts>
  <Company>SNC-Lavalin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 it Forward… or backwards! The importance of mentorship and knowledge sharing</dc:title>
  <dc:creator>Thiba4</dc:creator>
  <cp:lastModifiedBy>Rachel Robinson</cp:lastModifiedBy>
  <cp:revision>958</cp:revision>
  <cp:lastPrinted>2017-11-03T20:36:56Z</cp:lastPrinted>
  <dcterms:created xsi:type="dcterms:W3CDTF">2014-07-30T18:59:46Z</dcterms:created>
  <dcterms:modified xsi:type="dcterms:W3CDTF">2022-11-02T14:27:18Z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2BD6E799-E3D8-4F98-976E-786B32E4B636</vt:lpwstr>
  </property>
  <property fmtid="{D5CDD505-2E9C-101B-9397-08002B2CF9AE}" pid="3" name="ArticulatePath">
    <vt:lpwstr>4x3_SNC_PPT_050218</vt:lpwstr>
  </property>
  <property fmtid="{D5CDD505-2E9C-101B-9397-08002B2CF9AE}" pid="4" name="docIndexRef">
    <vt:lpwstr>46b4498a-90fc-4f53-a1b8-a3e118d96a04</vt:lpwstr>
  </property>
  <property fmtid="{D5CDD505-2E9C-101B-9397-08002B2CF9AE}" pid="5" name="bjClsUserRVM">
    <vt:lpwstr>[]</vt:lpwstr>
  </property>
  <property fmtid="{D5CDD505-2E9C-101B-9397-08002B2CF9AE}" pid="6" name="bjSaver">
    <vt:lpwstr>DkVcMrXUkzsjSya/9hPa1U8lEhvOuTfW</vt:lpwstr>
  </property>
  <property fmtid="{D5CDD505-2E9C-101B-9397-08002B2CF9AE}" pid="7" name="bjDocumentLabelXML">
    <vt:lpwstr>&lt;?xml version="1.0" encoding="us-ascii"?&gt;&lt;sisl xmlns:xsd="http://www.w3.org/2001/XMLSchema" xmlns:xsi="http://www.w3.org/2001/XMLSchema-instance" sislVersion="0" policy="c21ac82b-aaa7-4c95-988f-cb3a56434204" origin="userSelected" xmlns="http://www.boldonj</vt:lpwstr>
  </property>
  <property fmtid="{D5CDD505-2E9C-101B-9397-08002B2CF9AE}" pid="8" name="bjDocumentLabelXML-0">
    <vt:lpwstr>ames.com/2008/01/sie/internal/label"&gt;&lt;element uid="id_classification_confidential" value="" /&gt;&lt;element uid="108a5d16-0daa-46e6-8153-416f9e3fdcfd" value="" /&gt;&lt;/sisl&gt;</vt:lpwstr>
  </property>
  <property fmtid="{D5CDD505-2E9C-101B-9397-08002B2CF9AE}" pid="9" name="bjDocumentSecurityLabel">
    <vt:lpwstr>Baseline</vt:lpwstr>
  </property>
  <property fmtid="{D5CDD505-2E9C-101B-9397-08002B2CF9AE}" pid="10" name="ASNCL">
    <vt:lpwstr>Atkins Baseline</vt:lpwstr>
  </property>
  <property fmtid="{D5CDD505-2E9C-101B-9397-08002B2CF9AE}" pid="11" name="bjLabelHistoryID">
    <vt:lpwstr>{37930989-10DB-4CCC-861A-A8AFF14A8EDE}</vt:lpwstr>
  </property>
  <property fmtid="{D5CDD505-2E9C-101B-9397-08002B2CF9AE}" pid="12" name="ContentTypeId">
    <vt:lpwstr>0x0101000646A3490C442E41AC9620621F1F21BE</vt:lpwstr>
  </property>
  <property fmtid="{D5CDD505-2E9C-101B-9397-08002B2CF9AE}" pid="13" name="ComplianceAssetId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MediaServiceImageTags">
    <vt:lpwstr/>
  </property>
</Properties>
</file>