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4.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5.xml" ContentType="application/vnd.openxmlformats-officedocument.presentationml.tags+xml"/>
  <Override PartName="/ppt/notesSlides/notesSlide14.xml" ContentType="application/vnd.openxmlformats-officedocument.presentationml.notesSlide+xml"/>
  <Override PartName="/ppt/tags/tag6.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7.xml" ContentType="application/vnd.openxmlformats-officedocument.presentationml.tags+xml"/>
  <Override PartName="/ppt/notesSlides/notesSlide19.xml" ContentType="application/vnd.openxmlformats-officedocument.presentationml.notesSlide+xml"/>
  <Override PartName="/ppt/tags/tag8.xml" ContentType="application/vnd.openxmlformats-officedocument.presentationml.tags+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4" r:id="rId4"/>
  </p:sldMasterIdLst>
  <p:notesMasterIdLst>
    <p:notesMasterId r:id="rId26"/>
  </p:notesMasterIdLst>
  <p:handoutMasterIdLst>
    <p:handoutMasterId r:id="rId27"/>
  </p:handoutMasterIdLst>
  <p:sldIdLst>
    <p:sldId id="257" r:id="rId5"/>
    <p:sldId id="274" r:id="rId6"/>
    <p:sldId id="275" r:id="rId7"/>
    <p:sldId id="276" r:id="rId8"/>
    <p:sldId id="290" r:id="rId9"/>
    <p:sldId id="289" r:id="rId10"/>
    <p:sldId id="278" r:id="rId11"/>
    <p:sldId id="291" r:id="rId12"/>
    <p:sldId id="279" r:id="rId13"/>
    <p:sldId id="280" r:id="rId14"/>
    <p:sldId id="281" r:id="rId15"/>
    <p:sldId id="282" r:id="rId16"/>
    <p:sldId id="283" r:id="rId17"/>
    <p:sldId id="292" r:id="rId18"/>
    <p:sldId id="293" r:id="rId19"/>
    <p:sldId id="284" r:id="rId20"/>
    <p:sldId id="285" r:id="rId21"/>
    <p:sldId id="286" r:id="rId22"/>
    <p:sldId id="287" r:id="rId23"/>
    <p:sldId id="288" r:id="rId24"/>
    <p:sldId id="273" r:id="rId25"/>
  </p:sldIdLst>
  <p:sldSz cx="12190413" cy="6858000"/>
  <p:notesSz cx="6797675" cy="9926638"/>
  <p:kinsoku lang="ja-JP" invalStChars="、。，．・：；？！゛゜ヽヾゝゞ々ー’”）〕］｝〉》」』】°‰′″℃￠％ぁぃぅぇぉっゃゅょゎァィゥェォッャュョヮヵヶ!%),.:;?]}｡｣､･ｧｨｩｪｫｬｭｮｯｰﾞﾟ" invalEndChars="‘“（〔［｛〈《「『【￥＄$([\{｢￡"/>
  <p:defaultTextStyle>
    <a:defPPr>
      <a:defRPr lang="en-US"/>
    </a:defPPr>
    <a:lvl1pPr algn="l" rtl="0" fontAlgn="base">
      <a:spcBef>
        <a:spcPct val="0"/>
      </a:spcBef>
      <a:spcAft>
        <a:spcPct val="0"/>
      </a:spcAft>
      <a:defRPr i="1" kern="1200">
        <a:solidFill>
          <a:schemeClr val="tx1"/>
        </a:solidFill>
        <a:latin typeface="Arial" pitchFamily="34" charset="0"/>
        <a:ea typeface="+mn-ea"/>
        <a:cs typeface="+mn-cs"/>
      </a:defRPr>
    </a:lvl1pPr>
    <a:lvl2pPr marL="457200" algn="l" rtl="0" fontAlgn="base">
      <a:spcBef>
        <a:spcPct val="0"/>
      </a:spcBef>
      <a:spcAft>
        <a:spcPct val="0"/>
      </a:spcAft>
      <a:defRPr i="1" kern="1200">
        <a:solidFill>
          <a:schemeClr val="tx1"/>
        </a:solidFill>
        <a:latin typeface="Arial" pitchFamily="34" charset="0"/>
        <a:ea typeface="+mn-ea"/>
        <a:cs typeface="+mn-cs"/>
      </a:defRPr>
    </a:lvl2pPr>
    <a:lvl3pPr marL="914400" algn="l" rtl="0" fontAlgn="base">
      <a:spcBef>
        <a:spcPct val="0"/>
      </a:spcBef>
      <a:spcAft>
        <a:spcPct val="0"/>
      </a:spcAft>
      <a:defRPr i="1" kern="1200">
        <a:solidFill>
          <a:schemeClr val="tx1"/>
        </a:solidFill>
        <a:latin typeface="Arial" pitchFamily="34" charset="0"/>
        <a:ea typeface="+mn-ea"/>
        <a:cs typeface="+mn-cs"/>
      </a:defRPr>
    </a:lvl3pPr>
    <a:lvl4pPr marL="1371600" algn="l" rtl="0" fontAlgn="base">
      <a:spcBef>
        <a:spcPct val="0"/>
      </a:spcBef>
      <a:spcAft>
        <a:spcPct val="0"/>
      </a:spcAft>
      <a:defRPr i="1" kern="1200">
        <a:solidFill>
          <a:schemeClr val="tx1"/>
        </a:solidFill>
        <a:latin typeface="Arial" pitchFamily="34" charset="0"/>
        <a:ea typeface="+mn-ea"/>
        <a:cs typeface="+mn-cs"/>
      </a:defRPr>
    </a:lvl4pPr>
    <a:lvl5pPr marL="1828800" algn="l" rtl="0" fontAlgn="base">
      <a:spcBef>
        <a:spcPct val="0"/>
      </a:spcBef>
      <a:spcAft>
        <a:spcPct val="0"/>
      </a:spcAft>
      <a:defRPr i="1" kern="1200">
        <a:solidFill>
          <a:schemeClr val="tx1"/>
        </a:solidFill>
        <a:latin typeface="Arial" pitchFamily="34" charset="0"/>
        <a:ea typeface="+mn-ea"/>
        <a:cs typeface="+mn-cs"/>
      </a:defRPr>
    </a:lvl5pPr>
    <a:lvl6pPr marL="2286000" algn="l" defTabSz="914400" rtl="0" eaLnBrk="1" latinLnBrk="0" hangingPunct="1">
      <a:defRPr i="1" kern="1200">
        <a:solidFill>
          <a:schemeClr val="tx1"/>
        </a:solidFill>
        <a:latin typeface="Arial" pitchFamily="34" charset="0"/>
        <a:ea typeface="+mn-ea"/>
        <a:cs typeface="+mn-cs"/>
      </a:defRPr>
    </a:lvl6pPr>
    <a:lvl7pPr marL="2743200" algn="l" defTabSz="914400" rtl="0" eaLnBrk="1" latinLnBrk="0" hangingPunct="1">
      <a:defRPr i="1" kern="1200">
        <a:solidFill>
          <a:schemeClr val="tx1"/>
        </a:solidFill>
        <a:latin typeface="Arial" pitchFamily="34" charset="0"/>
        <a:ea typeface="+mn-ea"/>
        <a:cs typeface="+mn-cs"/>
      </a:defRPr>
    </a:lvl7pPr>
    <a:lvl8pPr marL="3200400" algn="l" defTabSz="914400" rtl="0" eaLnBrk="1" latinLnBrk="0" hangingPunct="1">
      <a:defRPr i="1" kern="1200">
        <a:solidFill>
          <a:schemeClr val="tx1"/>
        </a:solidFill>
        <a:latin typeface="Arial" pitchFamily="34" charset="0"/>
        <a:ea typeface="+mn-ea"/>
        <a:cs typeface="+mn-cs"/>
      </a:defRPr>
    </a:lvl8pPr>
    <a:lvl9pPr marL="3657600" algn="l" defTabSz="914400" rtl="0" eaLnBrk="1" latinLnBrk="0" hangingPunct="1">
      <a:defRPr i="1"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FF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DFCA"/>
    <a:srgbClr val="000FD0"/>
    <a:srgbClr val="F6D96D"/>
    <a:srgbClr val="F9E499"/>
    <a:srgbClr val="FFCC00"/>
    <a:srgbClr val="DADADA"/>
    <a:srgbClr val="919191"/>
    <a:srgbClr val="006B61"/>
    <a:srgbClr val="414141"/>
    <a:srgbClr val="FAFD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72497" autoAdjust="0"/>
  </p:normalViewPr>
  <p:slideViewPr>
    <p:cSldViewPr snapToGrid="0">
      <p:cViewPr varScale="1">
        <p:scale>
          <a:sx n="75" d="100"/>
          <a:sy n="75" d="100"/>
        </p:scale>
        <p:origin x="294" y="54"/>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0" d="100"/>
          <a:sy n="80" d="100"/>
        </p:scale>
        <p:origin x="-2682"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932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08050" y="4719638"/>
            <a:ext cx="4981575" cy="417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24" tIns="44419" rIns="90424" bIns="44419" numCol="1" anchor="t" anchorCtr="0" compatLnSpc="1">
            <a:prstTxWarp prst="textNoShape">
              <a:avLst/>
            </a:prstTxWarp>
          </a:bodyPr>
          <a:lstStyle/>
          <a:p>
            <a:pPr lvl="0"/>
            <a:r>
              <a:rPr lang="en-US"/>
              <a:t>Click to edit Master notes styles</a:t>
            </a:r>
          </a:p>
          <a:p>
            <a:pPr lvl="1"/>
            <a:r>
              <a:rPr lang="en-US"/>
              <a:t>Second Level</a:t>
            </a:r>
          </a:p>
          <a:p>
            <a:pPr lvl="2"/>
            <a:r>
              <a:rPr lang="en-US"/>
              <a:t>Third Level</a:t>
            </a:r>
          </a:p>
          <a:p>
            <a:pPr lvl="3"/>
            <a:r>
              <a:rPr lang="en-US"/>
              <a:t>Fourth Level</a:t>
            </a:r>
          </a:p>
          <a:p>
            <a:pPr lvl="4"/>
            <a:r>
              <a:rPr lang="en-US"/>
              <a:t>Fifth Level</a:t>
            </a:r>
          </a:p>
        </p:txBody>
      </p:sp>
      <p:sp>
        <p:nvSpPr>
          <p:cNvPr id="2051" name="Rectangle 3"/>
          <p:cNvSpPr>
            <a:spLocks noGrp="1" noRot="1" noChangeAspect="1" noChangeArrowheads="1" noTextEdit="1"/>
          </p:cNvSpPr>
          <p:nvPr>
            <p:ph type="sldImg" idx="2"/>
          </p:nvPr>
        </p:nvSpPr>
        <p:spPr bwMode="auto">
          <a:xfrm>
            <a:off x="95250" y="746125"/>
            <a:ext cx="6610350" cy="3719513"/>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Tree>
    <p:extLst>
      <p:ext uri="{BB962C8B-B14F-4D97-AF65-F5344CB8AC3E}">
        <p14:creationId xmlns:p14="http://schemas.microsoft.com/office/powerpoint/2010/main" val="8632856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xfrm>
            <a:off x="93663" y="746125"/>
            <a:ext cx="6610350" cy="3719513"/>
          </a:xfrm>
          <a:ln/>
        </p:spPr>
      </p:sp>
      <p:sp>
        <p:nvSpPr>
          <p:cNvPr id="67587" name="Rectangle 3"/>
          <p:cNvSpPr>
            <a:spLocks noGrp="1" noChangeArrowheads="1"/>
          </p:cNvSpPr>
          <p:nvPr>
            <p:ph type="body" idx="1"/>
          </p:nvPr>
        </p:nvSpPr>
        <p:spPr/>
        <p:txBody>
          <a:bodyPr/>
          <a:lstStyle/>
          <a:p>
            <a:r>
              <a:rPr lang="en-US" dirty="0"/>
              <a:t>Hello</a:t>
            </a:r>
          </a:p>
          <a:p>
            <a:r>
              <a:rPr lang="en-US" dirty="0"/>
              <a:t>Three of us have prepared this paper. I volunteered to present it.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SIF testing is fully reliant on people. Usually it is assigned to the instrument Technicians. This makes sense because they have the correct skills and will be familiar with SIF components. This does not mean they automatically understand SIFs and what is important when testing. They can certainly perform a function test without any guidance but as discussed already a proof test requires a lot more consideration.</a:t>
            </a:r>
          </a:p>
          <a:p>
            <a:endParaRPr lang="en-GB" dirty="0"/>
          </a:p>
          <a:p>
            <a:r>
              <a:rPr lang="en-GB" dirty="0"/>
              <a:t>One of the challenges for Instrument Technicians is that they can spend a lot of their time fixing things. They get called by the operations department when an instrument has failed and they are encouraged to rectify the faults as quickly as possible to avoid any disruption to production. In these circumstances, as long as they act safely we don’t really care too much about how they perform their tasks. This is not good enough for SIF testing. Yes, we do want the SIF to be working after the test but we also need data to support our evaluation of reliability and hence risk reduction. For this it is vital to collect data about the state of the SIF before testing – as found. What is observed during testing and the condition of the system afterwards. It may be working but for how long.</a:t>
            </a:r>
          </a:p>
          <a:p>
            <a:endParaRPr lang="en-GB" dirty="0"/>
          </a:p>
          <a:p>
            <a:r>
              <a:rPr lang="en-GB" dirty="0"/>
              <a:t>One particular challenge is the visual inspection of SIF components. This is one of the most important aspects of the proof test but highly subjective. How do you train people to do it and how do you assess their competence? It is worth noting that finding faults means extra work for the technician. This may not always be an incentive to be so particular about the visual inspections.</a:t>
            </a:r>
          </a:p>
          <a:p>
            <a:endParaRPr lang="en-GB" dirty="0"/>
          </a:p>
        </p:txBody>
      </p:sp>
    </p:spTree>
    <p:extLst>
      <p:ext uri="{BB962C8B-B14F-4D97-AF65-F5344CB8AC3E}">
        <p14:creationId xmlns:p14="http://schemas.microsoft.com/office/powerpoint/2010/main" val="32116955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SIF testing is a critical task because human errors can mean the SIF will not work when we need it – which will always be a critical situation.</a:t>
            </a:r>
          </a:p>
          <a:p>
            <a:r>
              <a:rPr lang="en-GB" dirty="0"/>
              <a:t>If would be great if we could eliminate human error but that is impossible. But that does not mean we can’t reduce the risk. That can be by either reducing the likelihood or consequence of errors that occur.</a:t>
            </a:r>
          </a:p>
          <a:p>
            <a:r>
              <a:rPr lang="en-GB" dirty="0"/>
              <a:t>Having competent people perform testing is one way of controlling some risks of human error but it is important to recognise that even the most competent person makes mistakes.</a:t>
            </a:r>
          </a:p>
          <a:p>
            <a:r>
              <a:rPr lang="en-GB" dirty="0"/>
              <a:t>A good procedure can reduce the likelihood of error or increase the likelihood of recovery from the error by including critical checks along the way. But only if the procedure is technically correct and useful to the person doing the task. The procedure has to be used in practice if to have any effect.</a:t>
            </a:r>
          </a:p>
          <a:p>
            <a:r>
              <a:rPr lang="en-GB" dirty="0"/>
              <a:t>Keeping testing as simple as possible will help people to understand what they are doing and why. This allows them to use their competence to focus on what is important and be vigilant to any weak signals.</a:t>
            </a:r>
          </a:p>
          <a:p>
            <a:r>
              <a:rPr lang="en-GB" dirty="0"/>
              <a:t>Simplicity of testing can only really be addressed effectively if it is considered when designing a SIF. Do you consider test methods during design and do you consider the potential for human error?</a:t>
            </a:r>
          </a:p>
          <a:p>
            <a:r>
              <a:rPr lang="en-GB" dirty="0"/>
              <a:t>It is worth noting that we often install SIFs in response to a risk initiated by an operator error. We often congratulate ourselves for reducing or even eliminating the potential for human error. But really all we do is transfer the risk to maintenance instead of operational error.</a:t>
            </a:r>
          </a:p>
        </p:txBody>
      </p:sp>
    </p:spTree>
    <p:extLst>
      <p:ext uri="{BB962C8B-B14F-4D97-AF65-F5344CB8AC3E}">
        <p14:creationId xmlns:p14="http://schemas.microsoft.com/office/powerpoint/2010/main" val="39344816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Having identified the vulnerability to human error the question remains what we can do about it. We know that the potential cannot be eliminated but the risk can be controlled.</a:t>
            </a:r>
          </a:p>
          <a:p>
            <a:endParaRPr lang="en-GB" dirty="0"/>
          </a:p>
          <a:p>
            <a:r>
              <a:rPr lang="en-GB" dirty="0"/>
              <a:t>We have tried and tested methods of identifying and understanding human factors. Task and human error analysis is particularly effective and applicable to SIF testing. We have used it to analyses a selection of proof test methods. Taking existing procedures and actively involving technicians in discussions about practical application.</a:t>
            </a:r>
          </a:p>
          <a:p>
            <a:endParaRPr lang="en-GB" dirty="0"/>
          </a:p>
          <a:p>
            <a:r>
              <a:rPr lang="en-GB" dirty="0"/>
              <a:t>We find that every proof test is unique. It depends on the nature of the process, the conceptual design of the SIF and specific component selection. It is tempting to look for similarities and say that the same style of SIF using the same technology requires the same test method. That is correct but identifying the specific components is a very important part of the test and so we have to be careful to account for even the very minor differences.</a:t>
            </a:r>
          </a:p>
          <a:p>
            <a:endParaRPr lang="en-GB" dirty="0"/>
          </a:p>
          <a:p>
            <a:r>
              <a:rPr lang="en-GB" dirty="0"/>
              <a:t>Having said that an overarching approach does emerge and there are definitely some benefits in defining this. Based on multiple analyses we do find that there is a raft of common types of error that can occur. We also start to understand what risk controls work in practice.</a:t>
            </a:r>
          </a:p>
        </p:txBody>
      </p:sp>
    </p:spTree>
    <p:extLst>
      <p:ext uri="{BB962C8B-B14F-4D97-AF65-F5344CB8AC3E}">
        <p14:creationId xmlns:p14="http://schemas.microsoft.com/office/powerpoint/2010/main" val="8961674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is a quick overview of the main activities. The first is the preconditions. These typically involve having approval for any inhibits and overrides that may be required, Arranging access and having test equipment available.</a:t>
            </a:r>
          </a:p>
          <a:p>
            <a:endParaRPr lang="en-GB" dirty="0"/>
          </a:p>
          <a:p>
            <a:r>
              <a:rPr lang="en-GB" dirty="0"/>
              <a:t>I should say the full task and human error analysis is available to download at the link shown.</a:t>
            </a:r>
          </a:p>
        </p:txBody>
      </p:sp>
    </p:spTree>
    <p:extLst>
      <p:ext uri="{BB962C8B-B14F-4D97-AF65-F5344CB8AC3E}">
        <p14:creationId xmlns:p14="http://schemas.microsoft.com/office/powerpoint/2010/main" val="10912239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first activity is one you may not always explicitly state in a procedure. Identifying the correct components is clearly an obvious requirement but when you do the human error analysis you start to realise what can go wrong. One possibility is that the wrong SIF is activated during the test. That never goes down well with the operators. Another is that components are overlooked in testing. As a one off that may not be too significant but over time the implications of only testing part of the system become apparent.</a:t>
            </a:r>
          </a:p>
          <a:p>
            <a:endParaRPr lang="en-GB" dirty="0"/>
          </a:p>
          <a:p>
            <a:r>
              <a:rPr lang="en-GB" dirty="0"/>
              <a:t>I have already mentions the importance of the visual inspection. In some ways this is almost more important than the actual test because it gives you an indication of how the SIF will perform in the future and not how works on the day it is tested.</a:t>
            </a:r>
          </a:p>
          <a:p>
            <a:endParaRPr lang="en-GB" dirty="0"/>
          </a:p>
          <a:p>
            <a:r>
              <a:rPr lang="en-GB" dirty="0"/>
              <a:t>Preparation to activate depends very much on the circumstances. The main process needs to be in a suitable condition as well as the SIF components themselves. </a:t>
            </a:r>
          </a:p>
          <a:p>
            <a:endParaRPr lang="en-GB" dirty="0"/>
          </a:p>
          <a:p>
            <a:endParaRPr lang="en-GB" dirty="0"/>
          </a:p>
        </p:txBody>
      </p:sp>
    </p:spTree>
    <p:extLst>
      <p:ext uri="{BB962C8B-B14F-4D97-AF65-F5344CB8AC3E}">
        <p14:creationId xmlns:p14="http://schemas.microsoft.com/office/powerpoint/2010/main" val="28840427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Action 4 is the actual test. Already we can see that the overarching methods is far more than attaching a simulator and seeing if a valve closes.</a:t>
            </a:r>
          </a:p>
          <a:p>
            <a:endParaRPr lang="en-GB" dirty="0"/>
          </a:p>
          <a:p>
            <a:r>
              <a:rPr lang="en-GB" dirty="0"/>
              <a:t>Continuing we have a number of potential actions after the test. Reinstatement after a successful test is actually very critical. There are a number of potential human errors that can mean a SIF that is proven to be functional is not actually left in an operational state, Failing to remove inhibits and overrides is an obvious example, Leaving sensors physically isolated from the process is another and although similar to inhibits and overrides, is often far less obvious from the control room of equipment room. </a:t>
            </a:r>
          </a:p>
          <a:p>
            <a:endParaRPr lang="en-GB" dirty="0"/>
          </a:p>
          <a:p>
            <a:r>
              <a:rPr lang="en-GB" dirty="0"/>
              <a:t>From our analyses we have concluded that an independent inspection of the SIF component status is required. Achieving independence is not as easy as it sounds, especially with a small workforce. In most cases testing involves at least one person on plant and another in the control room or equipment room. Requiring them to swap locations at this stage is one way we can have some degree of independence.</a:t>
            </a:r>
          </a:p>
          <a:p>
            <a:endParaRPr lang="en-GB" dirty="0"/>
          </a:p>
          <a:p>
            <a:r>
              <a:rPr lang="en-GB" dirty="0"/>
              <a:t>Responding to a failed test is equally important. This is largely an operations concern but the instruments department can provide a useful input. The instinct of operators is to keep the plant running and to just take more care whilst the SIF is out of action. That may be more acceptable for normal trips but for SIFs that have a Safety Integrity Level or SIL defined that needs far more thinking about.</a:t>
            </a:r>
          </a:p>
          <a:p>
            <a:endParaRPr lang="en-GB" dirty="0"/>
          </a:p>
          <a:p>
            <a:r>
              <a:rPr lang="en-GB" dirty="0"/>
              <a:t>The final stage is largely administrative but very important. The first requirement is to record the data that tells you how well your SIF is working. But that data also needs to be looked at. That may be beyond the scope of the test but it is critical for the overall system management.</a:t>
            </a:r>
          </a:p>
        </p:txBody>
      </p:sp>
    </p:spTree>
    <p:extLst>
      <p:ext uri="{BB962C8B-B14F-4D97-AF65-F5344CB8AC3E}">
        <p14:creationId xmlns:p14="http://schemas.microsoft.com/office/powerpoint/2010/main" val="13812130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have identified a number of potential human error that can occur during testing that can compromise the value of doing the test. Some are obvious and others less so,</a:t>
            </a:r>
          </a:p>
          <a:p>
            <a:endParaRPr lang="en-GB" dirty="0"/>
          </a:p>
          <a:p>
            <a:r>
              <a:rPr lang="en-GB" dirty="0"/>
              <a:t>The first one is not always a concern, but for a final element that is not routinely operated we need confirmation that it will operate, on demand within the necessary time. It is not unheard of for technicians to predict that a valve may stick so they exercise it a few times so that it will pass the test OK. This is often a learnt behaviour from a previous test where the time seemed a bit long so they repeated it and found the problem cleared. </a:t>
            </a:r>
          </a:p>
          <a:p>
            <a:endParaRPr lang="en-GB" dirty="0"/>
          </a:p>
          <a:p>
            <a:r>
              <a:rPr lang="en-GB" dirty="0"/>
              <a:t>The status of the final element for the test is another. The technician may notice that the final element is already in its tripped position and conclude that it is OK because we know it is working. Unfortunately they won’t necessarily know what tripped it, so it may have not been the SIF. Technicians are sometimes conditioned to think like this because they are told to carry out the test but then told by operations that a valve cannot be opened for them.</a:t>
            </a:r>
          </a:p>
          <a:p>
            <a:endParaRPr lang="en-GB" dirty="0"/>
          </a:p>
          <a:p>
            <a:r>
              <a:rPr lang="en-GB" dirty="0"/>
              <a:t>Insulation and trace heating of instrument lines is something that is very easily overlooked, especially if testing is carried out in the summer. But a blocked line can prevent a SIF activating when required and it is actually very difficult to design a test that will cover these effectively,. </a:t>
            </a:r>
          </a:p>
          <a:p>
            <a:endParaRPr lang="en-GB" dirty="0"/>
          </a:p>
          <a:p>
            <a:r>
              <a:rPr lang="en-GB" dirty="0"/>
              <a:t>Using the wrong test fluid, particularly for a level activated SIF, can be significant. It may not be calibrated for the instrument. Again, it can lead to blockages if water is used and not drained effectively afterwards.</a:t>
            </a:r>
          </a:p>
          <a:p>
            <a:endParaRPr lang="en-GB" dirty="0"/>
          </a:p>
          <a:p>
            <a:endParaRPr lang="en-GB" dirty="0"/>
          </a:p>
          <a:p>
            <a:endParaRPr lang="en-GB" dirty="0"/>
          </a:p>
        </p:txBody>
      </p:sp>
    </p:spTree>
    <p:extLst>
      <p:ext uri="{BB962C8B-B14F-4D97-AF65-F5344CB8AC3E}">
        <p14:creationId xmlns:p14="http://schemas.microsoft.com/office/powerpoint/2010/main" val="18333376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Controlling the risks of human error during the main test can be relatively easy. But human factors tells us that actions that we don’t directly associate with the task are more tricky.</a:t>
            </a:r>
          </a:p>
          <a:p>
            <a:endParaRPr lang="en-GB" dirty="0"/>
          </a:p>
          <a:p>
            <a:r>
              <a:rPr lang="en-GB" dirty="0"/>
              <a:t>I am sure we have all experienced it over the last couple of years. You make a very intelligent and witty comment on a Teams call and wonder why no one responds. You then get the well known chorus “you’re on mute.” Not only do you feel like a fool, you have missed the moment to impress the crowd.</a:t>
            </a:r>
          </a:p>
          <a:p>
            <a:endParaRPr lang="en-GB" dirty="0"/>
          </a:p>
          <a:p>
            <a:r>
              <a:rPr lang="en-GB" dirty="0"/>
              <a:t>Errors during reinstatement fall into a similar category. It is very easy for the technician to mentally tick the task off, satisfied that everything is working. In their head they working starting the next task in their busy schedule.</a:t>
            </a:r>
          </a:p>
          <a:p>
            <a:endParaRPr lang="en-GB" dirty="0"/>
          </a:p>
          <a:p>
            <a:r>
              <a:rPr lang="en-GB" dirty="0"/>
              <a:t>The ability to sense check the SIF status is really useful in this case. That works really well if we the SIF uses an analogue sensor and other analogue devices are installed at a similar part of the process. But there are soe cases where this is not available. </a:t>
            </a:r>
          </a:p>
          <a:p>
            <a:endParaRPr lang="en-GB" dirty="0"/>
          </a:p>
          <a:p>
            <a:r>
              <a:rPr lang="en-GB" dirty="0"/>
              <a:t>Switch type sensors that are on or off are a well known example. You really have no indication that it is actually lined-up and ready to activate the SIF. Even with analogue sensors similar issues apply if the process is usually at zero or ambient. For example, a SIF activated by high level in a flare knock-out drum.</a:t>
            </a:r>
          </a:p>
        </p:txBody>
      </p:sp>
    </p:spTree>
    <p:extLst>
      <p:ext uri="{BB962C8B-B14F-4D97-AF65-F5344CB8AC3E}">
        <p14:creationId xmlns:p14="http://schemas.microsoft.com/office/powerpoint/2010/main" val="3052731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final part of our task and human error analysis involves looking at the performance influencing factors or PIFs that affect the likelihood of human error – good or bad. This highlights that it is not just the test method that we need to be aware of. Also, the importance of watching or walking through tasks to decide whether risks are really ALARP.</a:t>
            </a:r>
          </a:p>
          <a:p>
            <a:endParaRPr lang="en-GB" dirty="0"/>
          </a:p>
          <a:p>
            <a:r>
              <a:rPr lang="en-GB" dirty="0"/>
              <a:t>Here are some examples of factors that apply to SIF testing and reliability.</a:t>
            </a:r>
          </a:p>
          <a:p>
            <a:endParaRPr lang="en-GB" dirty="0"/>
          </a:p>
          <a:p>
            <a:r>
              <a:rPr lang="en-GB" dirty="0"/>
              <a:t>I have already talked about identifying component so labelling is clearly important.</a:t>
            </a:r>
          </a:p>
          <a:p>
            <a:r>
              <a:rPr lang="en-GB" dirty="0"/>
              <a:t>The system interfaces determine how data can be obtained to confirm a successful test but also the opportunity to detect faults at other times.</a:t>
            </a:r>
          </a:p>
          <a:p>
            <a:r>
              <a:rPr lang="en-GB" dirty="0"/>
              <a:t>Whether the task is routine or not to the technician can be significant. Doing it infrequently can lead to errors due to lack of familiarity. Frequently leads to complacency.</a:t>
            </a:r>
          </a:p>
          <a:p>
            <a:r>
              <a:rPr lang="en-GB" dirty="0"/>
              <a:t>Time available may not affect the main physical test but can easily affect the effort put into visual inspections and vigilance during reinstatement.</a:t>
            </a:r>
          </a:p>
          <a:p>
            <a:r>
              <a:rPr lang="en-GB" dirty="0"/>
              <a:t>The last one is particularly important. We have found quite a few instances where a test procedure requires a visual inspection of something that cannot be seen due to poor access, lighting or lagging. </a:t>
            </a:r>
          </a:p>
        </p:txBody>
      </p:sp>
    </p:spTree>
    <p:extLst>
      <p:ext uri="{BB962C8B-B14F-4D97-AF65-F5344CB8AC3E}">
        <p14:creationId xmlns:p14="http://schemas.microsoft.com/office/powerpoint/2010/main" val="21094255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have found task and human error analysis to be an effective tool to better understand the risks associated with SIF testing and how they can be controlled. And whilst we have had a fairly strong steer from the HSE about continuing these analyses it is clear that it is not sensible to assess every SIF, unless you have a very small number to start with.</a:t>
            </a:r>
          </a:p>
          <a:p>
            <a:endParaRPr lang="en-GB" dirty="0"/>
          </a:p>
          <a:p>
            <a:r>
              <a:rPr lang="en-GB" dirty="0"/>
              <a:t>Whilst you cannot rely on a generic assessment it has proven useful to have an overarching analysis that covers most of the issues. The main benefit is that it allows you to identify what is different about specific SIF. This is very important for technician training and procedures. It is very easy to overlook the subtle differences if everything looks the same.</a:t>
            </a:r>
          </a:p>
          <a:p>
            <a:endParaRPr lang="en-GB" dirty="0"/>
          </a:p>
          <a:p>
            <a:r>
              <a:rPr lang="en-GB" dirty="0"/>
              <a:t>Whilst we have generally identified the main issues in a workshop there are always local issues to take into account. There is no real short cut to going out and having a look at every SIF and considering how it will be tested.</a:t>
            </a:r>
          </a:p>
          <a:p>
            <a:endParaRPr lang="en-GB" dirty="0"/>
          </a:p>
          <a:p>
            <a:r>
              <a:rPr lang="en-GB" dirty="0"/>
              <a:t>One resource we found useful when performing our analysis was OG-00054 from the HSE which is free to download from their website.</a:t>
            </a:r>
          </a:p>
        </p:txBody>
      </p:sp>
    </p:spTree>
    <p:extLst>
      <p:ext uri="{BB962C8B-B14F-4D97-AF65-F5344CB8AC3E}">
        <p14:creationId xmlns:p14="http://schemas.microsoft.com/office/powerpoint/2010/main" val="60821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By way of background. </a:t>
            </a:r>
          </a:p>
          <a:p>
            <a:r>
              <a:rPr lang="en-GB" dirty="0"/>
              <a:t>Harvey is an expert on functional safety. You may have seen his papers in The Chemical Engineer</a:t>
            </a:r>
          </a:p>
          <a:p>
            <a:r>
              <a:rPr lang="en-GB" dirty="0"/>
              <a:t>Nick has worked at SSE’s Gas storage sites for a number of years, overseeing process safety and COMAH amongst other things. </a:t>
            </a:r>
          </a:p>
          <a:p>
            <a:r>
              <a:rPr lang="en-GB" dirty="0"/>
              <a:t>I am just the human factors consultant. I know Nick professionally. Harvey lives very near me and we usually meet in a local pub.</a:t>
            </a:r>
          </a:p>
          <a:p>
            <a:r>
              <a:rPr lang="en-GB" dirty="0"/>
              <a:t>Like all good chat show guests, we have a couple of books to publicise. Harvey’s book provides an excellent overview of all aspects of functional safety. For my part I was lead author of the Trevor </a:t>
            </a:r>
            <a:r>
              <a:rPr lang="en-GB" dirty="0" err="1"/>
              <a:t>Kletz</a:t>
            </a:r>
            <a:r>
              <a:rPr lang="en-GB" dirty="0"/>
              <a:t> compendium, which I hope you are all aware of.</a:t>
            </a:r>
          </a:p>
        </p:txBody>
      </p:sp>
    </p:spTree>
    <p:extLst>
      <p:ext uri="{BB962C8B-B14F-4D97-AF65-F5344CB8AC3E}">
        <p14:creationId xmlns:p14="http://schemas.microsoft.com/office/powerpoint/2010/main" val="40793838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my final slide reiterates the title of the paper. Don’t think that testing SIFs is simple.</a:t>
            </a:r>
          </a:p>
          <a:p>
            <a:endParaRPr lang="en-GB" dirty="0"/>
          </a:p>
          <a:p>
            <a:r>
              <a:rPr lang="en-GB" dirty="0"/>
              <a:t>Testing must be carried out by competent technicians, and they have to actively use fully detailed and specific procedures. I would like it was different but there really is no other way of making sure a proof test does what it needs to.</a:t>
            </a:r>
          </a:p>
          <a:p>
            <a:endParaRPr lang="en-GB" dirty="0"/>
          </a:p>
          <a:p>
            <a:r>
              <a:rPr lang="en-GB" dirty="0"/>
              <a:t>This leads me to Trevor </a:t>
            </a:r>
            <a:r>
              <a:rPr lang="en-GB" dirty="0" err="1"/>
              <a:t>Kletz’s</a:t>
            </a:r>
            <a:r>
              <a:rPr lang="en-GB" dirty="0"/>
              <a:t> words from the 1980’s. Have we really done enough about inherent safety and passive engineering? Ironically, in the last few decades we have really done the opposite and SIFs have proliferated. </a:t>
            </a:r>
          </a:p>
          <a:p>
            <a:endParaRPr lang="en-GB" dirty="0"/>
          </a:p>
          <a:p>
            <a:r>
              <a:rPr lang="en-GB" dirty="0"/>
              <a:t>Of course there is a place for SIFs and always will be. At least if we thought about testing during their design life would be a little simpler and possibly safer.</a:t>
            </a:r>
          </a:p>
          <a:p>
            <a:endParaRPr lang="en-GB" dirty="0"/>
          </a:p>
          <a:p>
            <a:r>
              <a:rPr lang="en-GB" dirty="0"/>
              <a:t>I have repeated the link to download our overarching task and human error analysis.</a:t>
            </a:r>
          </a:p>
          <a:p>
            <a:endParaRPr lang="en-GB" dirty="0"/>
          </a:p>
        </p:txBody>
      </p:sp>
    </p:spTree>
    <p:extLst>
      <p:ext uri="{BB962C8B-B14F-4D97-AF65-F5344CB8AC3E}">
        <p14:creationId xmlns:p14="http://schemas.microsoft.com/office/powerpoint/2010/main" val="2407546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am sure you know what a Safety Instrument Function is. It is often our last line of defence when our control of a process is lost. A SIF is made up of a Sensors that senses the process. Some logic that and decides if the process is outside of where we want it. And a final elements that take action to protect people, the environment and assets by avoiding a hazard being realised. </a:t>
            </a:r>
          </a:p>
          <a:p>
            <a:r>
              <a:rPr lang="en-GB" dirty="0"/>
              <a:t>We don’t want to rely on SIF but if we get to the point where they are needed we really want them to work.</a:t>
            </a:r>
          </a:p>
        </p:txBody>
      </p:sp>
    </p:spTree>
    <p:extLst>
      <p:ext uri="{BB962C8B-B14F-4D97-AF65-F5344CB8AC3E}">
        <p14:creationId xmlns:p14="http://schemas.microsoft.com/office/powerpoint/2010/main" val="1601359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reasons for testing SIF may seem obvious but we often see it a bit too simply.</a:t>
            </a:r>
          </a:p>
          <a:p>
            <a:r>
              <a:rPr lang="en-GB" dirty="0"/>
              <a:t>Knowing the SIF works when we test it is reassuring like  comfort blanket but is not really enough. </a:t>
            </a:r>
          </a:p>
          <a:p>
            <a:r>
              <a:rPr lang="en-GB" dirty="0"/>
              <a:t>What we want to know is that it will work when we need it. But of course nothing is ever 100% reliable. What we really need to know is that our SIFs reliability is at least as good as we assumed it would be when we did our original safety study. In the UK our regulations require us to confirm that risks are As Low As Reasonably Practicable or ALARP. </a:t>
            </a:r>
          </a:p>
        </p:txBody>
      </p:sp>
    </p:spTree>
    <p:extLst>
      <p:ext uri="{BB962C8B-B14F-4D97-AF65-F5344CB8AC3E}">
        <p14:creationId xmlns:p14="http://schemas.microsoft.com/office/powerpoint/2010/main" val="41454008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you have gathered from the title of this presentation SIF testing is not simple. The very simplest SIF includes a sensor, logic solver and final element. When you consider the cables that connect them the number of components is already significant.</a:t>
            </a:r>
          </a:p>
          <a:p>
            <a:r>
              <a:rPr lang="en-GB" dirty="0"/>
              <a:t>Most components can fail in a number of different ways. Even a cable can fail open or closed circuit. A partial failure may increase its resistance, that could affect the way a SIF operated.</a:t>
            </a:r>
          </a:p>
          <a:p>
            <a:r>
              <a:rPr lang="en-GB" dirty="0"/>
              <a:t>Because we are testing for future performance it is not good enough to just test function. Visual checks are particularly critical but reliant on the competence of the technician. How do you train someone to carry out a visual check and make a reliable decision about whether everything is good enough?</a:t>
            </a:r>
          </a:p>
          <a:p>
            <a:r>
              <a:rPr lang="en-GB" dirty="0"/>
              <a:t>When you look at testing procedures you do tend to see many similarities. That can be helpful but often it is the differences that are most critical. It is easy these to be overlooked.</a:t>
            </a:r>
          </a:p>
        </p:txBody>
      </p:sp>
    </p:spTree>
    <p:extLst>
      <p:ext uri="{BB962C8B-B14F-4D97-AF65-F5344CB8AC3E}">
        <p14:creationId xmlns:p14="http://schemas.microsoft.com/office/powerpoint/2010/main" val="1824500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SIF testing is very reliant on human performance. It is hard to foresee a situation where that is not going to be the case. This is because people have abilities that have proven impossible to replicate with technology. But we also have limitations. </a:t>
            </a:r>
          </a:p>
          <a:p>
            <a:r>
              <a:rPr lang="en-GB" dirty="0"/>
              <a:t>Carrying out an effective test of a SIF require a high level of vigilance or situational awareness. One thing with people is that we have limited ability to pay attention to multiple things at the same time. Once our attention has been grabbed by something it is difficult for us to see beyond it. </a:t>
            </a:r>
          </a:p>
          <a:p>
            <a:r>
              <a:rPr lang="en-GB" dirty="0"/>
              <a:t>So for a SIF if the valve has closed as expected we may be reassured that the system is healthy. Noticing evidence of a potential blockage in some instrument tubing takes a very close attention to detail, that may not come naturally.</a:t>
            </a:r>
          </a:p>
        </p:txBody>
      </p:sp>
    </p:spTree>
    <p:extLst>
      <p:ext uri="{BB962C8B-B14F-4D97-AF65-F5344CB8AC3E}">
        <p14:creationId xmlns:p14="http://schemas.microsoft.com/office/powerpoint/2010/main" val="42195645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fact that a SIF appears to work correctly when we test it may be enough for a function test but not for a proof test.</a:t>
            </a:r>
          </a:p>
          <a:p>
            <a:r>
              <a:rPr lang="en-GB" dirty="0"/>
              <a:t>We need to be very clear that our requirements are to look for unrevealed and hazardous failures. If a failure would be visible during normal operation it would be revealed not unrevealed. If it will always result in the system moving to a safe status it would not be hazardous.</a:t>
            </a:r>
          </a:p>
          <a:p>
            <a:r>
              <a:rPr lang="en-GB" dirty="0"/>
              <a:t>There is no real reason why we cannot cover all types of failure in our testing. But from a practical and human factors perspective this makes procedure longer and can distract technicians from looking for the failures that proof testing should be focussing on. </a:t>
            </a:r>
          </a:p>
          <a:p>
            <a:r>
              <a:rPr lang="en-GB" dirty="0"/>
              <a:t>It is a case of less is more when we are planning proof testing – as long as we focus on what is important.</a:t>
            </a:r>
          </a:p>
        </p:txBody>
      </p:sp>
    </p:spTree>
    <p:extLst>
      <p:ext uri="{BB962C8B-B14F-4D97-AF65-F5344CB8AC3E}">
        <p14:creationId xmlns:p14="http://schemas.microsoft.com/office/powerpoint/2010/main" val="25096257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Valves are very frequently our final element. To achieve a high degree of independence it is common to have a valve used only for SIF. The problem can be that the valve will not operate during normal operations and so we can have unrevealed failures such as the valve sticking. When we come to test the valve we need to be vigilant for this.</a:t>
            </a:r>
          </a:p>
          <a:p>
            <a:endParaRPr lang="en-GB" dirty="0"/>
          </a:p>
          <a:p>
            <a:r>
              <a:rPr lang="en-GB" dirty="0"/>
              <a:t>An alternative arrangement is to use a single valve with dual purpose. This may be achieved by having two solenoids to the valve. One is used for normal control and the other for the SIF. Because the valve is operated routinely it becoming stuck would be a revealed failure but that does not prove the SIF will function. And when we come to test we need to make sure it is the SIF solenoid that operated. Often a tidy up function of a SIF is to send a closed signal to the control system. The fact the valve closes in our test does not prove that the SIF solenoid is working, unless we inhibit the control one. </a:t>
            </a:r>
          </a:p>
          <a:p>
            <a:endParaRPr lang="en-GB" dirty="0"/>
          </a:p>
          <a:p>
            <a:r>
              <a:rPr lang="en-GB" dirty="0"/>
              <a:t>We cannot say that one of these is better than the other. We just need to be aware of the issues with both.</a:t>
            </a:r>
          </a:p>
        </p:txBody>
      </p:sp>
    </p:spTree>
    <p:extLst>
      <p:ext uri="{BB962C8B-B14F-4D97-AF65-F5344CB8AC3E}">
        <p14:creationId xmlns:p14="http://schemas.microsoft.com/office/powerpoint/2010/main" val="2310050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have heard it many times that proof testing has to be “end to end.” This means every component making up the SIF is tested from sensor to final element. But whilst it may seem to be a good target to aim for the reality is it is very difficult to achieve. </a:t>
            </a:r>
          </a:p>
          <a:p>
            <a:r>
              <a:rPr lang="en-GB" dirty="0"/>
              <a:t>For example, as soon as you introduce some redundancy you see an end to end test has not covered everything. And even if you repeat the same test using each item it is rarely sensible or safe to conduct a test under real life plant conditions. So it still cannot be claimed as truly representative. </a:t>
            </a:r>
          </a:p>
          <a:p>
            <a:r>
              <a:rPr lang="en-GB" dirty="0"/>
              <a:t>Fixating on end to end testing is time consuming and distraction and usually not necessary. Simpler tests focussed on hazardous unrevealed failures is far more effective.</a:t>
            </a:r>
          </a:p>
          <a:p>
            <a:r>
              <a:rPr lang="en-GB" dirty="0"/>
              <a:t>Remember we don’t expect to ever reduce risks to zero. We only have to do what is reasonably practicable.</a:t>
            </a:r>
          </a:p>
        </p:txBody>
      </p:sp>
    </p:spTree>
    <p:extLst>
      <p:ext uri="{BB962C8B-B14F-4D97-AF65-F5344CB8AC3E}">
        <p14:creationId xmlns:p14="http://schemas.microsoft.com/office/powerpoint/2010/main" val="233917075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1.png"/><Relationship Id="rId7" Type="http://schemas.openxmlformats.org/officeDocument/2006/relationships/image" Target="../media/image4.svg"/><Relationship Id="rId2" Type="http://schemas.openxmlformats.org/officeDocument/2006/relationships/oleObject" Target="../embeddings/oleObject3.bin"/><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oleObject" Target="../embeddings/oleObject4.bin"/></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75778" name="Object 2"/>
          <p:cNvGraphicFramePr>
            <a:graphicFrameLocks noChangeAspect="1"/>
          </p:cNvGraphicFramePr>
          <p:nvPr/>
        </p:nvGraphicFramePr>
        <p:xfrm>
          <a:off x="0" y="779463"/>
          <a:ext cx="12192530" cy="6105526"/>
        </p:xfrm>
        <a:graphic>
          <a:graphicData uri="http://schemas.openxmlformats.org/presentationml/2006/ole">
            <mc:AlternateContent xmlns:mc="http://schemas.openxmlformats.org/markup-compatibility/2006">
              <mc:Choice xmlns:v="urn:schemas-microsoft-com:vml" Requires="v">
                <p:oleObj name="Photo Editor Photo" r:id="rId2" imgW="6276190" imgH="4191585" progId="MSPhotoEd.3">
                  <p:embed/>
                </p:oleObj>
              </mc:Choice>
              <mc:Fallback>
                <p:oleObj name="Photo Editor Photo" r:id="rId2" imgW="6276190" imgH="4191585" progId="MSPhotoEd.3">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79463"/>
                        <a:ext cx="12192530" cy="6105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5779" name="Rectangle 3"/>
          <p:cNvSpPr>
            <a:spLocks noGrp="1" noChangeArrowheads="1"/>
          </p:cNvSpPr>
          <p:nvPr>
            <p:ph type="ctrTitle"/>
          </p:nvPr>
        </p:nvSpPr>
        <p:spPr>
          <a:xfrm>
            <a:off x="914281" y="2297115"/>
            <a:ext cx="10361851" cy="1470025"/>
          </a:xfrm>
        </p:spPr>
        <p:txBody>
          <a:bodyPr/>
          <a:lstStyle>
            <a:lvl1pPr>
              <a:defRPr>
                <a:solidFill>
                  <a:srgbClr val="2736FF"/>
                </a:solidFill>
              </a:defRPr>
            </a:lvl1pPr>
          </a:lstStyle>
          <a:p>
            <a:pPr lvl="0"/>
            <a:r>
              <a:rPr lang="en-GB" noProof="0"/>
              <a:t>Click to edit Master title style</a:t>
            </a:r>
          </a:p>
        </p:txBody>
      </p:sp>
      <p:sp>
        <p:nvSpPr>
          <p:cNvPr id="75780" name="Rectangle 4"/>
          <p:cNvSpPr>
            <a:spLocks noGrp="1" noChangeArrowheads="1"/>
          </p:cNvSpPr>
          <p:nvPr>
            <p:ph type="subTitle" idx="1"/>
          </p:nvPr>
        </p:nvSpPr>
        <p:spPr>
          <a:xfrm>
            <a:off x="1828562" y="4052888"/>
            <a:ext cx="8533289" cy="1752600"/>
          </a:xfrm>
        </p:spPr>
        <p:txBody>
          <a:bodyPr/>
          <a:lstStyle>
            <a:lvl1pPr marL="0" indent="0" algn="ctr">
              <a:buFontTx/>
              <a:buNone/>
              <a:defRPr>
                <a:solidFill>
                  <a:srgbClr val="009900"/>
                </a:solidFill>
              </a:defRPr>
            </a:lvl1pPr>
          </a:lstStyle>
          <a:p>
            <a:pPr lvl="0"/>
            <a:r>
              <a:rPr lang="en-GB" noProof="0"/>
              <a:t>Click to edit Master subtitle style</a:t>
            </a:r>
          </a:p>
        </p:txBody>
      </p:sp>
      <p:sp>
        <p:nvSpPr>
          <p:cNvPr id="75781" name="Rectangle 5"/>
          <p:cNvSpPr>
            <a:spLocks noGrp="1" noChangeArrowheads="1"/>
          </p:cNvSpPr>
          <p:nvPr>
            <p:ph type="dt" sz="half" idx="2"/>
          </p:nvPr>
        </p:nvSpPr>
        <p:spPr/>
        <p:txBody>
          <a:bodyPr/>
          <a:lstStyle>
            <a:lvl1pPr>
              <a:defRPr/>
            </a:lvl1pPr>
          </a:lstStyle>
          <a:p>
            <a:endParaRPr lang="en-GB"/>
          </a:p>
        </p:txBody>
      </p:sp>
      <p:sp>
        <p:nvSpPr>
          <p:cNvPr id="75782" name="Rectangle 6"/>
          <p:cNvSpPr>
            <a:spLocks noGrp="1" noChangeArrowheads="1"/>
          </p:cNvSpPr>
          <p:nvPr>
            <p:ph type="ftr" sz="quarter" idx="3"/>
          </p:nvPr>
        </p:nvSpPr>
        <p:spPr>
          <a:xfrm>
            <a:off x="0" y="6092825"/>
            <a:ext cx="12190413" cy="476250"/>
          </a:xfrm>
        </p:spPr>
        <p:txBody>
          <a:bodyPr/>
          <a:lstStyle>
            <a:lvl1pPr>
              <a:defRPr>
                <a:solidFill>
                  <a:srgbClr val="009900"/>
                </a:solidFill>
              </a:defRPr>
            </a:lvl1pPr>
          </a:lstStyle>
          <a:p>
            <a:r>
              <a:rPr lang="en-GB"/>
              <a:t>Tel: (+44) 01492 879813 	Mob: (+44) 07984 284642</a:t>
            </a:r>
          </a:p>
          <a:p>
            <a:r>
              <a:rPr lang="en-GB"/>
              <a:t>andy@abrisk.co.uk</a:t>
            </a:r>
          </a:p>
          <a:p>
            <a:r>
              <a:rPr lang="en-GB"/>
              <a:t>www.abrisk.co.uk</a:t>
            </a:r>
          </a:p>
        </p:txBody>
      </p:sp>
      <p:sp>
        <p:nvSpPr>
          <p:cNvPr id="75783" name="Rectangle 7"/>
          <p:cNvSpPr>
            <a:spLocks noGrp="1" noChangeArrowheads="1"/>
          </p:cNvSpPr>
          <p:nvPr>
            <p:ph type="sldNum" sz="quarter" idx="4"/>
          </p:nvPr>
        </p:nvSpPr>
        <p:spPr/>
        <p:txBody>
          <a:bodyPr/>
          <a:lstStyle>
            <a:lvl1pPr>
              <a:defRPr/>
            </a:lvl1pPr>
          </a:lstStyle>
          <a:p>
            <a:fld id="{5E1A0945-D0A0-4E31-900F-AE9791DF9212}" type="slidenum">
              <a:rPr lang="en-GB"/>
              <a:pPr/>
              <a:t>‹#›</a:t>
            </a:fld>
            <a:endParaRPr lang="en-GB"/>
          </a:p>
        </p:txBody>
      </p:sp>
      <p:graphicFrame>
        <p:nvGraphicFramePr>
          <p:cNvPr id="75785" name="Object 9"/>
          <p:cNvGraphicFramePr>
            <a:graphicFrameLocks noChangeAspect="1"/>
          </p:cNvGraphicFramePr>
          <p:nvPr userDrawn="1">
            <p:extLst>
              <p:ext uri="{D42A27DB-BD31-4B8C-83A1-F6EECF244321}">
                <p14:modId xmlns:p14="http://schemas.microsoft.com/office/powerpoint/2010/main" val="2460801253"/>
              </p:ext>
            </p:extLst>
          </p:nvPr>
        </p:nvGraphicFramePr>
        <p:xfrm>
          <a:off x="0" y="0"/>
          <a:ext cx="12190413" cy="6884989"/>
        </p:xfrm>
        <a:graphic>
          <a:graphicData uri="http://schemas.openxmlformats.org/presentationml/2006/ole">
            <mc:AlternateContent xmlns:mc="http://schemas.openxmlformats.org/markup-compatibility/2006">
              <mc:Choice xmlns:v="urn:schemas-microsoft-com:vml" Requires="v">
                <p:oleObj name="Photo Editor Photo" r:id="rId4" imgW="6276190" imgH="4191585" progId="MSPhotoEd.3">
                  <p:embed/>
                </p:oleObj>
              </mc:Choice>
              <mc:Fallback>
                <p:oleObj name="Photo Editor Photo" r:id="rId4" imgW="6276190" imgH="4191585" progId="MSPhotoEd.3">
                  <p:embed/>
                  <p:pic>
                    <p:nvPicPr>
                      <p:cNvPr id="0" name="Object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0413" cy="6884989"/>
                      </a:xfrm>
                      <a:prstGeom prst="rect">
                        <a:avLst/>
                      </a:prstGeom>
                      <a:noFill/>
                      <a:ln>
                        <a:noFill/>
                      </a:ln>
                      <a:effectLst/>
                    </p:spPr>
                  </p:pic>
                </p:oleObj>
              </mc:Fallback>
            </mc:AlternateContent>
          </a:graphicData>
        </a:graphic>
      </p:graphicFrame>
      <p:pic>
        <p:nvPicPr>
          <p:cNvPr id="10" name="Picture 8" descr="ABRiskLogoColouredHigh"/>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4600108" y="294808"/>
            <a:ext cx="2514774" cy="787285"/>
          </a:xfrm>
          <a:prstGeom prst="rect">
            <a:avLst/>
          </a:prstGeom>
          <a:noFill/>
          <a:extLst>
            <a:ext uri="{909E8E84-426E-40DD-AFC4-6F175D3DCCD1}">
              <a14:hiddenFill xmlns:a14="http://schemas.microsoft.com/office/drawing/2010/main">
                <a:solidFill>
                  <a:srgbClr val="FFFFFF"/>
                </a:solidFill>
              </a14:hiddenFill>
            </a:ext>
          </a:extLst>
        </p:spPr>
      </p:pic>
      <p:pic>
        <p:nvPicPr>
          <p:cNvPr id="2" name="Graphic 1">
            <a:extLst>
              <a:ext uri="{FF2B5EF4-FFF2-40B4-BE49-F238E27FC236}">
                <a16:creationId xmlns:a16="http://schemas.microsoft.com/office/drawing/2014/main" id="{F83FCEE5-DFDC-F3FA-D650-2B0A3CC10836}"/>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590305" y="492623"/>
            <a:ext cx="1350625" cy="627563"/>
          </a:xfrm>
          <a:prstGeom prst="rect">
            <a:avLst/>
          </a:prstGeom>
        </p:spPr>
      </p:pic>
      <p:pic>
        <p:nvPicPr>
          <p:cNvPr id="3" name="Picture 2" descr="A black and white logo&#10;&#10;Description automatically generated with low confidence">
            <a:extLst>
              <a:ext uri="{FF2B5EF4-FFF2-40B4-BE49-F238E27FC236}">
                <a16:creationId xmlns:a16="http://schemas.microsoft.com/office/drawing/2014/main" id="{D4FD506F-DDB2-D62D-D2C5-D2355F7F4A6A}"/>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530904" y="492623"/>
            <a:ext cx="1652943" cy="641649"/>
          </a:xfrm>
          <a:prstGeom prst="rect">
            <a:avLst/>
          </a:prstGeom>
        </p:spPr>
      </p:pic>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76424423-13C3-4787-843B-51A0406E941B}" type="slidenum">
              <a:rPr lang="en-US"/>
              <a:pPr/>
              <a:t>‹#›</a:t>
            </a:fld>
            <a:endParaRPr lang="en-US"/>
          </a:p>
        </p:txBody>
      </p:sp>
    </p:spTree>
    <p:extLst>
      <p:ext uri="{BB962C8B-B14F-4D97-AF65-F5344CB8AC3E}">
        <p14:creationId xmlns:p14="http://schemas.microsoft.com/office/powerpoint/2010/main" val="805557282"/>
      </p:ext>
    </p:extLst>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8049" y="274640"/>
            <a:ext cx="2742843"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521" y="274640"/>
            <a:ext cx="8025355"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25EE427E-7EFB-4237-A68C-881F3C5D7749}" type="slidenum">
              <a:rPr lang="en-US"/>
              <a:pPr/>
              <a:t>‹#›</a:t>
            </a:fld>
            <a:endParaRPr lang="en-US"/>
          </a:p>
        </p:txBody>
      </p:sp>
    </p:spTree>
    <p:extLst>
      <p:ext uri="{BB962C8B-B14F-4D97-AF65-F5344CB8AC3E}">
        <p14:creationId xmlns:p14="http://schemas.microsoft.com/office/powerpoint/2010/main" val="4049961607"/>
      </p:ext>
    </p:extLst>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DC35672F-6205-49CE-BECE-369873309831}" type="slidenum">
              <a:rPr lang="en-US"/>
              <a:pPr/>
              <a:t>‹#›</a:t>
            </a:fld>
            <a:endParaRPr lang="en-US"/>
          </a:p>
        </p:txBody>
      </p:sp>
      <p:pic>
        <p:nvPicPr>
          <p:cNvPr id="7" name="Graphic 6">
            <a:extLst>
              <a:ext uri="{FF2B5EF4-FFF2-40B4-BE49-F238E27FC236}">
                <a16:creationId xmlns:a16="http://schemas.microsoft.com/office/drawing/2014/main" id="{347F26CA-6D82-E1DA-1B44-3D5D118E4D4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71516" y="6134574"/>
            <a:ext cx="1350625" cy="627563"/>
          </a:xfrm>
          <a:prstGeom prst="rect">
            <a:avLst/>
          </a:prstGeom>
        </p:spPr>
      </p:pic>
    </p:spTree>
    <p:extLst>
      <p:ext uri="{BB962C8B-B14F-4D97-AF65-F5344CB8AC3E}">
        <p14:creationId xmlns:p14="http://schemas.microsoft.com/office/powerpoint/2010/main" val="3807974452"/>
      </p:ext>
    </p:extLst>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59" y="4406901"/>
            <a:ext cx="10361851" cy="136207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2959" y="2906713"/>
            <a:ext cx="10361851"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546B4394-6E06-427B-B74D-7E1C0D7C7F30}" type="slidenum">
              <a:rPr lang="en-US"/>
              <a:pPr/>
              <a:t>‹#›</a:t>
            </a:fld>
            <a:endParaRPr lang="en-US"/>
          </a:p>
        </p:txBody>
      </p:sp>
    </p:spTree>
    <p:extLst>
      <p:ext uri="{BB962C8B-B14F-4D97-AF65-F5344CB8AC3E}">
        <p14:creationId xmlns:p14="http://schemas.microsoft.com/office/powerpoint/2010/main" val="2704637410"/>
      </p:ext>
    </p:extLst>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521" y="1600201"/>
            <a:ext cx="53840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6793" y="1600201"/>
            <a:ext cx="53840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9D5604DB-3311-4BC4-AA56-8246CD39BE2C}" type="slidenum">
              <a:rPr lang="en-US"/>
              <a:pPr/>
              <a:t>‹#›</a:t>
            </a:fld>
            <a:endParaRPr lang="en-US"/>
          </a:p>
        </p:txBody>
      </p:sp>
      <p:pic>
        <p:nvPicPr>
          <p:cNvPr id="8" name="Graphic 7">
            <a:extLst>
              <a:ext uri="{FF2B5EF4-FFF2-40B4-BE49-F238E27FC236}">
                <a16:creationId xmlns:a16="http://schemas.microsoft.com/office/drawing/2014/main" id="{08668CCA-B3C6-4C81-29B7-7C3B77AD2DA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71516" y="6134574"/>
            <a:ext cx="1350625" cy="627563"/>
          </a:xfrm>
          <a:prstGeom prst="rect">
            <a:avLst/>
          </a:prstGeom>
        </p:spPr>
      </p:pic>
    </p:spTree>
    <p:extLst>
      <p:ext uri="{BB962C8B-B14F-4D97-AF65-F5344CB8AC3E}">
        <p14:creationId xmlns:p14="http://schemas.microsoft.com/office/powerpoint/2010/main" val="1668114079"/>
      </p:ext>
    </p:extLst>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521" y="1535114"/>
            <a:ext cx="538621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21" y="2174875"/>
            <a:ext cx="538621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2564" y="1535114"/>
            <a:ext cx="538833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2564" y="2174875"/>
            <a:ext cx="538833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GB" dirty="0"/>
          </a:p>
        </p:txBody>
      </p:sp>
      <p:sp>
        <p:nvSpPr>
          <p:cNvPr id="9" name="Slide Number Placeholder 8"/>
          <p:cNvSpPr>
            <a:spLocks noGrp="1"/>
          </p:cNvSpPr>
          <p:nvPr>
            <p:ph type="sldNum" sz="quarter" idx="12"/>
          </p:nvPr>
        </p:nvSpPr>
        <p:spPr/>
        <p:txBody>
          <a:bodyPr/>
          <a:lstStyle>
            <a:lvl1pPr>
              <a:defRPr/>
            </a:lvl1pPr>
          </a:lstStyle>
          <a:p>
            <a:fld id="{A3AD60F3-D480-4EEA-9D0C-A261FA7D0D5D}" type="slidenum">
              <a:rPr lang="en-US"/>
              <a:pPr/>
              <a:t>‹#›</a:t>
            </a:fld>
            <a:endParaRPr lang="en-US"/>
          </a:p>
        </p:txBody>
      </p:sp>
    </p:spTree>
    <p:extLst>
      <p:ext uri="{BB962C8B-B14F-4D97-AF65-F5344CB8AC3E}">
        <p14:creationId xmlns:p14="http://schemas.microsoft.com/office/powerpoint/2010/main" val="354201331"/>
      </p:ext>
    </p:extLst>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GB" dirty="0"/>
          </a:p>
        </p:txBody>
      </p:sp>
      <p:sp>
        <p:nvSpPr>
          <p:cNvPr id="5" name="Slide Number Placeholder 4"/>
          <p:cNvSpPr>
            <a:spLocks noGrp="1"/>
          </p:cNvSpPr>
          <p:nvPr>
            <p:ph type="sldNum" sz="quarter" idx="12"/>
          </p:nvPr>
        </p:nvSpPr>
        <p:spPr/>
        <p:txBody>
          <a:bodyPr/>
          <a:lstStyle>
            <a:lvl1pPr>
              <a:defRPr/>
            </a:lvl1pPr>
          </a:lstStyle>
          <a:p>
            <a:fld id="{35FF33EF-1C94-4EEE-A3DF-2E16885081AC}" type="slidenum">
              <a:rPr lang="en-US"/>
              <a:pPr/>
              <a:t>‹#›</a:t>
            </a:fld>
            <a:endParaRPr lang="en-US"/>
          </a:p>
        </p:txBody>
      </p:sp>
      <p:pic>
        <p:nvPicPr>
          <p:cNvPr id="9" name="Graphic 8">
            <a:extLst>
              <a:ext uri="{FF2B5EF4-FFF2-40B4-BE49-F238E27FC236}">
                <a16:creationId xmlns:a16="http://schemas.microsoft.com/office/drawing/2014/main" id="{E85B20BE-3652-0667-1DD6-FB01C915A17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71516" y="6134574"/>
            <a:ext cx="1350625" cy="627563"/>
          </a:xfrm>
          <a:prstGeom prst="rect">
            <a:avLst/>
          </a:prstGeom>
        </p:spPr>
      </p:pic>
    </p:spTree>
    <p:extLst>
      <p:ext uri="{BB962C8B-B14F-4D97-AF65-F5344CB8AC3E}">
        <p14:creationId xmlns:p14="http://schemas.microsoft.com/office/powerpoint/2010/main" val="1451062108"/>
      </p:ext>
    </p:extLst>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GB" dirty="0"/>
          </a:p>
        </p:txBody>
      </p:sp>
      <p:sp>
        <p:nvSpPr>
          <p:cNvPr id="4" name="Slide Number Placeholder 3"/>
          <p:cNvSpPr>
            <a:spLocks noGrp="1"/>
          </p:cNvSpPr>
          <p:nvPr>
            <p:ph type="sldNum" sz="quarter" idx="12"/>
          </p:nvPr>
        </p:nvSpPr>
        <p:spPr/>
        <p:txBody>
          <a:bodyPr/>
          <a:lstStyle>
            <a:lvl1pPr>
              <a:defRPr/>
            </a:lvl1pPr>
          </a:lstStyle>
          <a:p>
            <a:fld id="{C318DF01-12AD-491E-8AA1-BAF873FF1209}" type="slidenum">
              <a:rPr lang="en-US"/>
              <a:pPr/>
              <a:t>‹#›</a:t>
            </a:fld>
            <a:endParaRPr lang="en-US"/>
          </a:p>
        </p:txBody>
      </p:sp>
    </p:spTree>
    <p:extLst>
      <p:ext uri="{BB962C8B-B14F-4D97-AF65-F5344CB8AC3E}">
        <p14:creationId xmlns:p14="http://schemas.microsoft.com/office/powerpoint/2010/main" val="1623061"/>
      </p:ext>
    </p:extLst>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24" y="273051"/>
            <a:ext cx="4010562"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113" y="273051"/>
            <a:ext cx="681477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524" y="1435102"/>
            <a:ext cx="401056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AFE0C125-96E8-4C74-9996-0DF293C975D5}" type="slidenum">
              <a:rPr lang="en-US"/>
              <a:pPr/>
              <a:t>‹#›</a:t>
            </a:fld>
            <a:endParaRPr lang="en-US"/>
          </a:p>
        </p:txBody>
      </p:sp>
    </p:spTree>
    <p:extLst>
      <p:ext uri="{BB962C8B-B14F-4D97-AF65-F5344CB8AC3E}">
        <p14:creationId xmlns:p14="http://schemas.microsoft.com/office/powerpoint/2010/main" val="1884491552"/>
      </p:ext>
    </p:extLst>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06" y="4800600"/>
            <a:ext cx="7314248"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406" y="612775"/>
            <a:ext cx="731424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406" y="5367338"/>
            <a:ext cx="731424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17646CE1-31E1-4F72-AFEE-EE4E36C26CF2}" type="slidenum">
              <a:rPr lang="en-US"/>
              <a:pPr/>
              <a:t>‹#›</a:t>
            </a:fld>
            <a:endParaRPr lang="en-US"/>
          </a:p>
        </p:txBody>
      </p:sp>
    </p:spTree>
    <p:extLst>
      <p:ext uri="{BB962C8B-B14F-4D97-AF65-F5344CB8AC3E}">
        <p14:creationId xmlns:p14="http://schemas.microsoft.com/office/powerpoint/2010/main" val="3214291647"/>
      </p:ext>
    </p:extLst>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oleObject" Target="../embeddings/oleObject1.bin"/><Relationship Id="rId18" Type="http://schemas.openxmlformats.org/officeDocument/2006/relationships/image" Target="../media/image4.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20"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2.bin"/><Relationship Id="rId10" Type="http://schemas.openxmlformats.org/officeDocument/2006/relationships/slideLayout" Target="../slideLayouts/slideLayout10.xml"/><Relationship Id="rId19"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74761" name="Object 9"/>
          <p:cNvGraphicFramePr>
            <a:graphicFrameLocks noChangeAspect="1"/>
          </p:cNvGraphicFramePr>
          <p:nvPr userDrawn="1"/>
        </p:nvGraphicFramePr>
        <p:xfrm>
          <a:off x="0" y="752475"/>
          <a:ext cx="12190413" cy="6105526"/>
        </p:xfrm>
        <a:graphic>
          <a:graphicData uri="http://schemas.openxmlformats.org/presentationml/2006/ole">
            <mc:AlternateContent xmlns:mc="http://schemas.openxmlformats.org/markup-compatibility/2006">
              <mc:Choice xmlns:v="urn:schemas-microsoft-com:vml" Requires="v">
                <p:oleObj name="Photo Editor Photo" r:id="rId13" imgW="6276190" imgH="4191585" progId="MSPhotoEd.3">
                  <p:embed/>
                </p:oleObj>
              </mc:Choice>
              <mc:Fallback>
                <p:oleObj name="Photo Editor Photo" r:id="rId13" imgW="6276190" imgH="4191585" progId="MSPhotoEd.3">
                  <p:embed/>
                  <p:pic>
                    <p:nvPicPr>
                      <p:cNvPr id="0" name="Object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752475"/>
                        <a:ext cx="12190413" cy="6105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4754" name="Object 2"/>
          <p:cNvGraphicFramePr>
            <a:graphicFrameLocks noChangeAspect="1"/>
          </p:cNvGraphicFramePr>
          <p:nvPr userDrawn="1">
            <p:extLst>
              <p:ext uri="{D42A27DB-BD31-4B8C-83A1-F6EECF244321}">
                <p14:modId xmlns:p14="http://schemas.microsoft.com/office/powerpoint/2010/main" val="2432895390"/>
              </p:ext>
            </p:extLst>
          </p:nvPr>
        </p:nvGraphicFramePr>
        <p:xfrm>
          <a:off x="0" y="0"/>
          <a:ext cx="12192530" cy="6858001"/>
        </p:xfrm>
        <a:graphic>
          <a:graphicData uri="http://schemas.openxmlformats.org/presentationml/2006/ole">
            <mc:AlternateContent xmlns:mc="http://schemas.openxmlformats.org/markup-compatibility/2006">
              <mc:Choice xmlns:v="urn:schemas-microsoft-com:vml" Requires="v">
                <p:oleObj name="Photo Editor Photo" r:id="rId15" imgW="6276190" imgH="4191585" progId="MSPhotoEd.3">
                  <p:embed/>
                </p:oleObj>
              </mc:Choice>
              <mc:Fallback>
                <p:oleObj name="Photo Editor Photo" r:id="rId15" imgW="6276190" imgH="4191585" progId="MSPhotoEd.3">
                  <p:embed/>
                  <p:pic>
                    <p:nvPicPr>
                      <p:cNvPr id="0" name="Object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2192530" cy="6858001"/>
                      </a:xfrm>
                      <a:prstGeom prst="rect">
                        <a:avLst/>
                      </a:prstGeom>
                      <a:noFill/>
                      <a:ln>
                        <a:noFill/>
                      </a:ln>
                      <a:effectLst/>
                    </p:spPr>
                  </p:pic>
                </p:oleObj>
              </mc:Fallback>
            </mc:AlternateContent>
          </a:graphicData>
        </a:graphic>
      </p:graphicFrame>
      <p:sp>
        <p:nvSpPr>
          <p:cNvPr id="74755" name="Rectangle 3"/>
          <p:cNvSpPr>
            <a:spLocks noGrp="1" noChangeArrowheads="1"/>
          </p:cNvSpPr>
          <p:nvPr>
            <p:ph type="title"/>
          </p:nvPr>
        </p:nvSpPr>
        <p:spPr bwMode="auto">
          <a:xfrm>
            <a:off x="609521" y="274638"/>
            <a:ext cx="10971372"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4756" name="Rectangle 4"/>
          <p:cNvSpPr>
            <a:spLocks noGrp="1" noChangeArrowheads="1"/>
          </p:cNvSpPr>
          <p:nvPr>
            <p:ph type="body" idx="1"/>
          </p:nvPr>
        </p:nvSpPr>
        <p:spPr bwMode="auto">
          <a:xfrm>
            <a:off x="609521" y="1600201"/>
            <a:ext cx="10971372"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4757" name="Rectangle 5"/>
          <p:cNvSpPr>
            <a:spLocks noGrp="1" noChangeArrowheads="1"/>
          </p:cNvSpPr>
          <p:nvPr>
            <p:ph type="dt" sz="half" idx="2"/>
          </p:nvPr>
        </p:nvSpPr>
        <p:spPr bwMode="auto">
          <a:xfrm>
            <a:off x="609521" y="6245225"/>
            <a:ext cx="284443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i="0"/>
            </a:lvl1pPr>
          </a:lstStyle>
          <a:p>
            <a:endParaRPr lang="en-US"/>
          </a:p>
        </p:txBody>
      </p:sp>
      <p:sp>
        <p:nvSpPr>
          <p:cNvPr id="74758" name="Rectangle 6"/>
          <p:cNvSpPr>
            <a:spLocks noGrp="1" noChangeArrowheads="1"/>
          </p:cNvSpPr>
          <p:nvPr>
            <p:ph type="ftr" sz="quarter" idx="3"/>
          </p:nvPr>
        </p:nvSpPr>
        <p:spPr bwMode="auto">
          <a:xfrm>
            <a:off x="4165058" y="6245225"/>
            <a:ext cx="386029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i="0"/>
            </a:lvl1pPr>
          </a:lstStyle>
          <a:p>
            <a:endParaRPr lang="en-GB"/>
          </a:p>
        </p:txBody>
      </p:sp>
      <p:sp>
        <p:nvSpPr>
          <p:cNvPr id="74759" name="Rectangle 7"/>
          <p:cNvSpPr>
            <a:spLocks noGrp="1" noChangeArrowheads="1"/>
          </p:cNvSpPr>
          <p:nvPr>
            <p:ph type="sldNum" sz="quarter" idx="4"/>
          </p:nvPr>
        </p:nvSpPr>
        <p:spPr bwMode="auto">
          <a:xfrm>
            <a:off x="8736463" y="6245225"/>
            <a:ext cx="284443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i="0"/>
            </a:lvl1pPr>
          </a:lstStyle>
          <a:p>
            <a:fld id="{D325277F-B2A7-4425-A278-75AEEDF851F0}" type="slidenum">
              <a:rPr lang="en-US"/>
              <a:pPr/>
              <a:t>‹#›</a:t>
            </a:fld>
            <a:endParaRPr lang="en-US"/>
          </a:p>
        </p:txBody>
      </p:sp>
      <p:pic>
        <p:nvPicPr>
          <p:cNvPr id="74760" name="Picture 8" descr="ABRiskLogoColouredHigh"/>
          <p:cNvPicPr>
            <a:picLocks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895216" y="6165852"/>
            <a:ext cx="1800000" cy="565200"/>
          </a:xfrm>
          <a:prstGeom prst="rect">
            <a:avLst/>
          </a:prstGeom>
          <a:noFill/>
          <a:extLst>
            <a:ext uri="{909E8E84-426E-40DD-AFC4-6F175D3DCCD1}">
              <a14:hiddenFill xmlns:a14="http://schemas.microsoft.com/office/drawing/2010/main">
                <a:solidFill>
                  <a:srgbClr val="FFFFFF"/>
                </a:solidFill>
              </a14:hiddenFill>
            </a:ext>
          </a:extLst>
        </p:spPr>
      </p:pic>
      <p:pic>
        <p:nvPicPr>
          <p:cNvPr id="2" name="Graphic 1">
            <a:extLst>
              <a:ext uri="{FF2B5EF4-FFF2-40B4-BE49-F238E27FC236}">
                <a16:creationId xmlns:a16="http://schemas.microsoft.com/office/drawing/2014/main" id="{4CF19622-F381-6EFF-5803-57011D82861B}"/>
              </a:ext>
            </a:extLst>
          </p:cNvPr>
          <p:cNvPicPr>
            <a:picLocks noChangeAspect="1"/>
          </p:cNvPicPr>
          <p:nvPr userDrawn="1"/>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7571516" y="6134574"/>
            <a:ext cx="1350625" cy="627563"/>
          </a:xfrm>
          <a:prstGeom prst="rect">
            <a:avLst/>
          </a:prstGeom>
        </p:spPr>
      </p:pic>
      <p:pic>
        <p:nvPicPr>
          <p:cNvPr id="4" name="Picture 3" descr="Text&#10;&#10;Description automatically generated">
            <a:extLst>
              <a:ext uri="{FF2B5EF4-FFF2-40B4-BE49-F238E27FC236}">
                <a16:creationId xmlns:a16="http://schemas.microsoft.com/office/drawing/2014/main" id="{F7A33D0F-6B7B-7190-4411-9ABF92B8F0D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2608672" y="6152744"/>
            <a:ext cx="1652943" cy="641648"/>
          </a:xfrm>
          <a:prstGeom prst="rect">
            <a:avLst/>
          </a:prstGeom>
        </p:spPr>
      </p:pic>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transition>
    <p:dissolve/>
  </p:transition>
  <p:hf hdr="0" ftr="0" dt="0"/>
  <p:txStyles>
    <p:titleStyle>
      <a:lvl1pPr algn="ctr" rtl="0" fontAlgn="base">
        <a:spcBef>
          <a:spcPct val="0"/>
        </a:spcBef>
        <a:spcAft>
          <a:spcPct val="0"/>
        </a:spcAft>
        <a:defRPr sz="3600">
          <a:solidFill>
            <a:srgbClr val="009900"/>
          </a:solidFill>
          <a:latin typeface="+mj-lt"/>
          <a:ea typeface="+mj-ea"/>
          <a:cs typeface="+mj-cs"/>
        </a:defRPr>
      </a:lvl1pPr>
      <a:lvl2pPr algn="ctr" rtl="0" fontAlgn="base">
        <a:spcBef>
          <a:spcPct val="0"/>
        </a:spcBef>
        <a:spcAft>
          <a:spcPct val="0"/>
        </a:spcAft>
        <a:defRPr sz="3600">
          <a:solidFill>
            <a:srgbClr val="009900"/>
          </a:solidFill>
          <a:latin typeface="Arial" pitchFamily="34" charset="0"/>
        </a:defRPr>
      </a:lvl2pPr>
      <a:lvl3pPr algn="ctr" rtl="0" fontAlgn="base">
        <a:spcBef>
          <a:spcPct val="0"/>
        </a:spcBef>
        <a:spcAft>
          <a:spcPct val="0"/>
        </a:spcAft>
        <a:defRPr sz="3600">
          <a:solidFill>
            <a:srgbClr val="009900"/>
          </a:solidFill>
          <a:latin typeface="Arial" pitchFamily="34" charset="0"/>
        </a:defRPr>
      </a:lvl3pPr>
      <a:lvl4pPr algn="ctr" rtl="0" fontAlgn="base">
        <a:spcBef>
          <a:spcPct val="0"/>
        </a:spcBef>
        <a:spcAft>
          <a:spcPct val="0"/>
        </a:spcAft>
        <a:defRPr sz="3600">
          <a:solidFill>
            <a:srgbClr val="009900"/>
          </a:solidFill>
          <a:latin typeface="Arial" pitchFamily="34" charset="0"/>
        </a:defRPr>
      </a:lvl4pPr>
      <a:lvl5pPr algn="ctr" rtl="0" fontAlgn="base">
        <a:spcBef>
          <a:spcPct val="0"/>
        </a:spcBef>
        <a:spcAft>
          <a:spcPct val="0"/>
        </a:spcAft>
        <a:defRPr sz="3600">
          <a:solidFill>
            <a:srgbClr val="009900"/>
          </a:solidFill>
          <a:latin typeface="Arial" pitchFamily="34" charset="0"/>
        </a:defRPr>
      </a:lvl5pPr>
      <a:lvl6pPr marL="457200" algn="ctr" rtl="0" fontAlgn="base">
        <a:spcBef>
          <a:spcPct val="0"/>
        </a:spcBef>
        <a:spcAft>
          <a:spcPct val="0"/>
        </a:spcAft>
        <a:defRPr sz="3600">
          <a:solidFill>
            <a:srgbClr val="009900"/>
          </a:solidFill>
          <a:latin typeface="Arial" pitchFamily="34" charset="0"/>
        </a:defRPr>
      </a:lvl6pPr>
      <a:lvl7pPr marL="914400" algn="ctr" rtl="0" fontAlgn="base">
        <a:spcBef>
          <a:spcPct val="0"/>
        </a:spcBef>
        <a:spcAft>
          <a:spcPct val="0"/>
        </a:spcAft>
        <a:defRPr sz="3600">
          <a:solidFill>
            <a:srgbClr val="009900"/>
          </a:solidFill>
          <a:latin typeface="Arial" pitchFamily="34" charset="0"/>
        </a:defRPr>
      </a:lvl7pPr>
      <a:lvl8pPr marL="1371600" algn="ctr" rtl="0" fontAlgn="base">
        <a:spcBef>
          <a:spcPct val="0"/>
        </a:spcBef>
        <a:spcAft>
          <a:spcPct val="0"/>
        </a:spcAft>
        <a:defRPr sz="3600">
          <a:solidFill>
            <a:srgbClr val="009900"/>
          </a:solidFill>
          <a:latin typeface="Arial" pitchFamily="34" charset="0"/>
        </a:defRPr>
      </a:lvl8pPr>
      <a:lvl9pPr marL="1828800" algn="ctr" rtl="0" fontAlgn="base">
        <a:spcBef>
          <a:spcPct val="0"/>
        </a:spcBef>
        <a:spcAft>
          <a:spcPct val="0"/>
        </a:spcAft>
        <a:defRPr sz="3600">
          <a:solidFill>
            <a:srgbClr val="009900"/>
          </a:solidFill>
          <a:latin typeface="Arial" pitchFamily="34" charset="0"/>
        </a:defRPr>
      </a:lvl9pPr>
    </p:titleStyle>
    <p:bodyStyle>
      <a:lvl1pPr marL="342900" indent="-342900" algn="l" rtl="0" fontAlgn="base">
        <a:spcBef>
          <a:spcPct val="20000"/>
        </a:spcBef>
        <a:spcAft>
          <a:spcPct val="0"/>
        </a:spcAft>
        <a:buBlip>
          <a:blip r:embed="rId20"/>
        </a:buBlip>
        <a:defRPr sz="2800">
          <a:solidFill>
            <a:srgbClr val="2736FF"/>
          </a:solidFill>
          <a:latin typeface="+mn-lt"/>
          <a:ea typeface="+mn-ea"/>
          <a:cs typeface="+mn-cs"/>
        </a:defRPr>
      </a:lvl1pPr>
      <a:lvl2pPr marL="742950" indent="-285750" algn="l" rtl="0" fontAlgn="base">
        <a:spcBef>
          <a:spcPct val="20000"/>
        </a:spcBef>
        <a:spcAft>
          <a:spcPct val="0"/>
        </a:spcAft>
        <a:buBlip>
          <a:blip r:embed="rId20"/>
        </a:buBlip>
        <a:defRPr sz="2400">
          <a:solidFill>
            <a:srgbClr val="2736FF"/>
          </a:solidFill>
          <a:latin typeface="+mn-lt"/>
        </a:defRPr>
      </a:lvl2pPr>
      <a:lvl3pPr marL="1143000" indent="-228600" algn="l" rtl="0" fontAlgn="base">
        <a:spcBef>
          <a:spcPct val="20000"/>
        </a:spcBef>
        <a:spcAft>
          <a:spcPct val="0"/>
        </a:spcAft>
        <a:buBlip>
          <a:blip r:embed="rId20"/>
        </a:buBlip>
        <a:defRPr sz="2000">
          <a:solidFill>
            <a:srgbClr val="2736FF"/>
          </a:solidFill>
          <a:latin typeface="+mn-lt"/>
        </a:defRPr>
      </a:lvl3pPr>
      <a:lvl4pPr marL="1600200" indent="-228600" algn="l" rtl="0" fontAlgn="base">
        <a:spcBef>
          <a:spcPct val="20000"/>
        </a:spcBef>
        <a:spcAft>
          <a:spcPct val="0"/>
        </a:spcAft>
        <a:buBlip>
          <a:blip r:embed="rId20"/>
        </a:buBlip>
        <a:defRPr sz="2000">
          <a:solidFill>
            <a:srgbClr val="2736FF"/>
          </a:solidFill>
          <a:latin typeface="+mn-lt"/>
        </a:defRPr>
      </a:lvl4pPr>
      <a:lvl5pPr marL="2057400" indent="-228600" algn="l" rtl="0" fontAlgn="base">
        <a:spcBef>
          <a:spcPct val="20000"/>
        </a:spcBef>
        <a:spcAft>
          <a:spcPct val="0"/>
        </a:spcAft>
        <a:buBlip>
          <a:blip r:embed="rId20"/>
        </a:buBlip>
        <a:defRPr sz="2000">
          <a:solidFill>
            <a:srgbClr val="2736FF"/>
          </a:solidFill>
          <a:latin typeface="+mn-lt"/>
        </a:defRPr>
      </a:lvl5pPr>
      <a:lvl6pPr marL="2514600" indent="-228600" algn="l" rtl="0" fontAlgn="base">
        <a:spcBef>
          <a:spcPct val="20000"/>
        </a:spcBef>
        <a:spcAft>
          <a:spcPct val="0"/>
        </a:spcAft>
        <a:buBlip>
          <a:blip r:embed="rId20"/>
        </a:buBlip>
        <a:defRPr sz="2000">
          <a:solidFill>
            <a:srgbClr val="2736FF"/>
          </a:solidFill>
          <a:latin typeface="+mn-lt"/>
        </a:defRPr>
      </a:lvl6pPr>
      <a:lvl7pPr marL="2971800" indent="-228600" algn="l" rtl="0" fontAlgn="base">
        <a:spcBef>
          <a:spcPct val="20000"/>
        </a:spcBef>
        <a:spcAft>
          <a:spcPct val="0"/>
        </a:spcAft>
        <a:buBlip>
          <a:blip r:embed="rId20"/>
        </a:buBlip>
        <a:defRPr sz="2000">
          <a:solidFill>
            <a:srgbClr val="2736FF"/>
          </a:solidFill>
          <a:latin typeface="+mn-lt"/>
        </a:defRPr>
      </a:lvl7pPr>
      <a:lvl8pPr marL="3429000" indent="-228600" algn="l" rtl="0" fontAlgn="base">
        <a:spcBef>
          <a:spcPct val="20000"/>
        </a:spcBef>
        <a:spcAft>
          <a:spcPct val="0"/>
        </a:spcAft>
        <a:buBlip>
          <a:blip r:embed="rId20"/>
        </a:buBlip>
        <a:defRPr sz="2000">
          <a:solidFill>
            <a:srgbClr val="2736FF"/>
          </a:solidFill>
          <a:latin typeface="+mn-lt"/>
        </a:defRPr>
      </a:lvl8pPr>
      <a:lvl9pPr marL="3886200" indent="-228600" algn="l" rtl="0" fontAlgn="base">
        <a:spcBef>
          <a:spcPct val="20000"/>
        </a:spcBef>
        <a:spcAft>
          <a:spcPct val="0"/>
        </a:spcAft>
        <a:buBlip>
          <a:blip r:embed="rId20"/>
        </a:buBlip>
        <a:defRPr sz="2000">
          <a:solidFill>
            <a:srgbClr val="2736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3"/>
          </p:nvPr>
        </p:nvSpPr>
        <p:spPr/>
        <p:txBody>
          <a:bodyPr/>
          <a:lstStyle/>
          <a:p>
            <a:r>
              <a:rPr lang="en-GB" dirty="0"/>
              <a:t>Mob: (+44) 07984 284642</a:t>
            </a:r>
          </a:p>
          <a:p>
            <a:r>
              <a:rPr lang="en-GB" dirty="0"/>
              <a:t>andy@abrisk.co.uk</a:t>
            </a:r>
          </a:p>
          <a:p>
            <a:r>
              <a:rPr lang="en-GB" dirty="0"/>
              <a:t>www.abrisk.co.uk</a:t>
            </a:r>
          </a:p>
        </p:txBody>
      </p:sp>
      <p:sp>
        <p:nvSpPr>
          <p:cNvPr id="5" name="Rectangle 7"/>
          <p:cNvSpPr>
            <a:spLocks noGrp="1" noChangeArrowheads="1"/>
          </p:cNvSpPr>
          <p:nvPr>
            <p:ph type="sldNum" sz="quarter" idx="4"/>
          </p:nvPr>
        </p:nvSpPr>
        <p:spPr/>
        <p:txBody>
          <a:bodyPr/>
          <a:lstStyle/>
          <a:p>
            <a:fld id="{9DC2D4BA-76AC-4D16-92EB-5BE8A1A9CEF2}" type="slidenum">
              <a:rPr lang="en-GB"/>
              <a:pPr/>
              <a:t>1</a:t>
            </a:fld>
            <a:endParaRPr lang="en-GB"/>
          </a:p>
        </p:txBody>
      </p:sp>
      <p:sp>
        <p:nvSpPr>
          <p:cNvPr id="7170" name="Rectangle 2"/>
          <p:cNvSpPr>
            <a:spLocks noGrp="1" noChangeArrowheads="1"/>
          </p:cNvSpPr>
          <p:nvPr>
            <p:ph type="ctrTitle"/>
          </p:nvPr>
        </p:nvSpPr>
        <p:spPr/>
        <p:txBody>
          <a:bodyPr/>
          <a:lstStyle/>
          <a:p>
            <a:r>
              <a:rPr lang="en-GB" dirty="0"/>
              <a:t>SIF Testing </a:t>
            </a:r>
            <a:br>
              <a:rPr lang="en-GB" dirty="0"/>
            </a:br>
            <a:r>
              <a:rPr lang="en-GB" dirty="0"/>
              <a:t>It’s more complicated than you think</a:t>
            </a:r>
          </a:p>
        </p:txBody>
      </p:sp>
      <p:sp>
        <p:nvSpPr>
          <p:cNvPr id="7171" name="Rectangle 3"/>
          <p:cNvSpPr>
            <a:spLocks noGrp="1" noChangeArrowheads="1"/>
          </p:cNvSpPr>
          <p:nvPr>
            <p:ph type="subTitle" idx="1"/>
          </p:nvPr>
        </p:nvSpPr>
        <p:spPr>
          <a:xfrm>
            <a:off x="1526875" y="4052888"/>
            <a:ext cx="9118121" cy="1752600"/>
          </a:xfrm>
        </p:spPr>
        <p:txBody>
          <a:bodyPr/>
          <a:lstStyle/>
          <a:p>
            <a:r>
              <a:rPr lang="en-GB" dirty="0"/>
              <a:t>Andy Brazier – AB Risk Limited</a:t>
            </a:r>
          </a:p>
          <a:p>
            <a:r>
              <a:rPr lang="en-GB" dirty="0"/>
              <a:t>Nick Wise – SSE Hornsea Limited </a:t>
            </a:r>
          </a:p>
          <a:p>
            <a:r>
              <a:rPr lang="en-GB" dirty="0"/>
              <a:t>Harvey Dearden – Time Domain Solutions Ltd.</a:t>
            </a:r>
          </a:p>
        </p:txBody>
      </p:sp>
    </p:spTree>
  </p:cSld>
  <p:clrMapOvr>
    <a:masterClrMapping/>
  </p:clrMapOvr>
  <p:transition advTm="10677">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A0974-7E78-3E14-E668-53D5F713C337}"/>
              </a:ext>
            </a:extLst>
          </p:cNvPr>
          <p:cNvSpPr>
            <a:spLocks noGrp="1"/>
          </p:cNvSpPr>
          <p:nvPr>
            <p:ph type="title"/>
          </p:nvPr>
        </p:nvSpPr>
        <p:spPr/>
        <p:txBody>
          <a:bodyPr/>
          <a:lstStyle/>
          <a:p>
            <a:r>
              <a:rPr lang="en-GB" dirty="0"/>
              <a:t>The Human Factor</a:t>
            </a:r>
          </a:p>
        </p:txBody>
      </p:sp>
      <p:sp>
        <p:nvSpPr>
          <p:cNvPr id="3" name="Content Placeholder 2">
            <a:extLst>
              <a:ext uri="{FF2B5EF4-FFF2-40B4-BE49-F238E27FC236}">
                <a16:creationId xmlns:a16="http://schemas.microsoft.com/office/drawing/2014/main" id="{8914B314-6D14-FC75-E9AC-3CBC89150C8C}"/>
              </a:ext>
            </a:extLst>
          </p:cNvPr>
          <p:cNvSpPr>
            <a:spLocks noGrp="1"/>
          </p:cNvSpPr>
          <p:nvPr>
            <p:ph idx="1"/>
          </p:nvPr>
        </p:nvSpPr>
        <p:spPr>
          <a:xfrm>
            <a:off x="836763" y="1600201"/>
            <a:ext cx="8673790" cy="4525963"/>
          </a:xfrm>
        </p:spPr>
        <p:txBody>
          <a:bodyPr/>
          <a:lstStyle/>
          <a:p>
            <a:r>
              <a:rPr lang="en-GB" dirty="0"/>
              <a:t>Performed by Instrument Technicians</a:t>
            </a:r>
          </a:p>
          <a:p>
            <a:r>
              <a:rPr lang="en-GB" dirty="0"/>
              <a:t>They have the correct skills</a:t>
            </a:r>
          </a:p>
          <a:p>
            <a:pPr lvl="1"/>
            <a:r>
              <a:rPr lang="en-GB" dirty="0"/>
              <a:t>Understand function vs proof test</a:t>
            </a:r>
          </a:p>
          <a:p>
            <a:r>
              <a:rPr lang="en-GB" dirty="0"/>
              <a:t>Most of their day is reactive maintenance</a:t>
            </a:r>
          </a:p>
          <a:p>
            <a:pPr lvl="1"/>
            <a:r>
              <a:rPr lang="en-GB" dirty="0"/>
              <a:t>We need data from testing – before, during and after</a:t>
            </a:r>
          </a:p>
          <a:p>
            <a:r>
              <a:rPr lang="en-GB" dirty="0"/>
              <a:t>SIF visual inspection is critical but hard to control</a:t>
            </a:r>
          </a:p>
        </p:txBody>
      </p:sp>
      <p:sp>
        <p:nvSpPr>
          <p:cNvPr id="4" name="Slide Number Placeholder 3">
            <a:extLst>
              <a:ext uri="{FF2B5EF4-FFF2-40B4-BE49-F238E27FC236}">
                <a16:creationId xmlns:a16="http://schemas.microsoft.com/office/drawing/2014/main" id="{668FB774-1767-9298-83EF-47763B2A5A51}"/>
              </a:ext>
            </a:extLst>
          </p:cNvPr>
          <p:cNvSpPr>
            <a:spLocks noGrp="1"/>
          </p:cNvSpPr>
          <p:nvPr>
            <p:ph type="sldNum" sz="quarter" idx="12"/>
          </p:nvPr>
        </p:nvSpPr>
        <p:spPr/>
        <p:txBody>
          <a:bodyPr/>
          <a:lstStyle/>
          <a:p>
            <a:fld id="{DC35672F-6205-49CE-BECE-369873309831}" type="slidenum">
              <a:rPr lang="en-US" smtClean="0"/>
              <a:pPr/>
              <a:t>10</a:t>
            </a:fld>
            <a:endParaRPr lang="en-US"/>
          </a:p>
        </p:txBody>
      </p:sp>
      <p:pic>
        <p:nvPicPr>
          <p:cNvPr id="7" name="Picture 6" descr="A picture containing indoor&#10;&#10;Description automatically generated">
            <a:extLst>
              <a:ext uri="{FF2B5EF4-FFF2-40B4-BE49-F238E27FC236}">
                <a16:creationId xmlns:a16="http://schemas.microsoft.com/office/drawing/2014/main" id="{FDEE41D4-CACA-A560-EB4F-F863B7133D5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785" r="26821"/>
          <a:stretch/>
        </p:blipFill>
        <p:spPr>
          <a:xfrm>
            <a:off x="9415661" y="1417638"/>
            <a:ext cx="2329132" cy="3508090"/>
          </a:xfrm>
          <a:prstGeom prst="rect">
            <a:avLst/>
          </a:prstGeom>
        </p:spPr>
      </p:pic>
    </p:spTree>
    <p:extLst>
      <p:ext uri="{BB962C8B-B14F-4D97-AF65-F5344CB8AC3E}">
        <p14:creationId xmlns:p14="http://schemas.microsoft.com/office/powerpoint/2010/main" val="2706593808"/>
      </p:ext>
    </p:extLst>
  </p:cSld>
  <p:clrMapOvr>
    <a:masterClrMapping/>
  </p:clrMapOvr>
  <p:transition advTm="97092">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A2675-7D35-1B7E-0E9F-A5F0C993257C}"/>
              </a:ext>
            </a:extLst>
          </p:cNvPr>
          <p:cNvSpPr>
            <a:spLocks noGrp="1"/>
          </p:cNvSpPr>
          <p:nvPr>
            <p:ph type="title"/>
          </p:nvPr>
        </p:nvSpPr>
        <p:spPr/>
        <p:txBody>
          <a:bodyPr/>
          <a:lstStyle/>
          <a:p>
            <a:r>
              <a:rPr lang="en-GB" dirty="0"/>
              <a:t>Human error</a:t>
            </a:r>
          </a:p>
        </p:txBody>
      </p:sp>
      <p:sp>
        <p:nvSpPr>
          <p:cNvPr id="3" name="Content Placeholder 2">
            <a:extLst>
              <a:ext uri="{FF2B5EF4-FFF2-40B4-BE49-F238E27FC236}">
                <a16:creationId xmlns:a16="http://schemas.microsoft.com/office/drawing/2014/main" id="{8F8C8574-376F-75DB-93FA-7227E762F538}"/>
              </a:ext>
            </a:extLst>
          </p:cNvPr>
          <p:cNvSpPr>
            <a:spLocks noGrp="1"/>
          </p:cNvSpPr>
          <p:nvPr>
            <p:ph idx="1"/>
          </p:nvPr>
        </p:nvSpPr>
        <p:spPr/>
        <p:txBody>
          <a:bodyPr/>
          <a:lstStyle/>
          <a:p>
            <a:r>
              <a:rPr lang="en-GB" dirty="0"/>
              <a:t>Impossible to eliminate</a:t>
            </a:r>
          </a:p>
          <a:p>
            <a:r>
              <a:rPr lang="en-GB" dirty="0"/>
              <a:t>Competent people make mistakes</a:t>
            </a:r>
          </a:p>
          <a:p>
            <a:r>
              <a:rPr lang="en-GB" dirty="0"/>
              <a:t>Less likely if people follow a procedure</a:t>
            </a:r>
          </a:p>
          <a:p>
            <a:pPr lvl="1"/>
            <a:r>
              <a:rPr lang="en-GB" dirty="0"/>
              <a:t>If correct</a:t>
            </a:r>
          </a:p>
          <a:p>
            <a:pPr lvl="1"/>
            <a:r>
              <a:rPr lang="en-GB" dirty="0"/>
              <a:t>If useful</a:t>
            </a:r>
          </a:p>
          <a:p>
            <a:r>
              <a:rPr lang="en-GB" dirty="0"/>
              <a:t>Keep it simple</a:t>
            </a:r>
          </a:p>
          <a:p>
            <a:r>
              <a:rPr lang="en-GB" dirty="0"/>
              <a:t>Do you consider testing when designing a SIF?</a:t>
            </a:r>
          </a:p>
          <a:p>
            <a:r>
              <a:rPr lang="en-GB" dirty="0"/>
              <a:t>Operations vs maintenance errors.</a:t>
            </a:r>
          </a:p>
        </p:txBody>
      </p:sp>
      <p:sp>
        <p:nvSpPr>
          <p:cNvPr id="4" name="Slide Number Placeholder 3">
            <a:extLst>
              <a:ext uri="{FF2B5EF4-FFF2-40B4-BE49-F238E27FC236}">
                <a16:creationId xmlns:a16="http://schemas.microsoft.com/office/drawing/2014/main" id="{87201F77-3B00-360D-3AC1-DD90BD892411}"/>
              </a:ext>
            </a:extLst>
          </p:cNvPr>
          <p:cNvSpPr>
            <a:spLocks noGrp="1"/>
          </p:cNvSpPr>
          <p:nvPr>
            <p:ph type="sldNum" sz="quarter" idx="12"/>
          </p:nvPr>
        </p:nvSpPr>
        <p:spPr/>
        <p:txBody>
          <a:bodyPr/>
          <a:lstStyle/>
          <a:p>
            <a:fld id="{DC35672F-6205-49CE-BECE-369873309831}" type="slidenum">
              <a:rPr lang="en-US" smtClean="0"/>
              <a:pPr/>
              <a:t>11</a:t>
            </a:fld>
            <a:endParaRPr lang="en-US"/>
          </a:p>
        </p:txBody>
      </p:sp>
    </p:spTree>
    <p:custDataLst>
      <p:tags r:id="rId1"/>
    </p:custDataLst>
    <p:extLst>
      <p:ext uri="{BB962C8B-B14F-4D97-AF65-F5344CB8AC3E}">
        <p14:creationId xmlns:p14="http://schemas.microsoft.com/office/powerpoint/2010/main" val="1826039485"/>
      </p:ext>
    </p:extLst>
  </p:cSld>
  <p:clrMapOvr>
    <a:masterClrMapping/>
  </p:clrMapOvr>
  <p:transition advTm="99403">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375AA-13E7-B1D9-DD8F-3EA0E02BE2A0}"/>
              </a:ext>
            </a:extLst>
          </p:cNvPr>
          <p:cNvSpPr>
            <a:spLocks noGrp="1"/>
          </p:cNvSpPr>
          <p:nvPr>
            <p:ph type="title"/>
          </p:nvPr>
        </p:nvSpPr>
        <p:spPr/>
        <p:txBody>
          <a:bodyPr/>
          <a:lstStyle/>
          <a:p>
            <a:r>
              <a:rPr lang="en-GB" dirty="0"/>
              <a:t>Task and human error analysis</a:t>
            </a:r>
          </a:p>
        </p:txBody>
      </p:sp>
      <p:sp>
        <p:nvSpPr>
          <p:cNvPr id="3" name="Content Placeholder 2">
            <a:extLst>
              <a:ext uri="{FF2B5EF4-FFF2-40B4-BE49-F238E27FC236}">
                <a16:creationId xmlns:a16="http://schemas.microsoft.com/office/drawing/2014/main" id="{C84A43B7-E506-07C0-9A59-F41B36927E75}"/>
              </a:ext>
            </a:extLst>
          </p:cNvPr>
          <p:cNvSpPr>
            <a:spLocks noGrp="1"/>
          </p:cNvSpPr>
          <p:nvPr>
            <p:ph idx="1"/>
          </p:nvPr>
        </p:nvSpPr>
        <p:spPr>
          <a:xfrm>
            <a:off x="5037825" y="1600201"/>
            <a:ext cx="6543067" cy="4525963"/>
          </a:xfrm>
        </p:spPr>
        <p:txBody>
          <a:bodyPr/>
          <a:lstStyle/>
          <a:p>
            <a:r>
              <a:rPr lang="en-GB" dirty="0"/>
              <a:t>Tried and tested technique</a:t>
            </a:r>
          </a:p>
          <a:p>
            <a:r>
              <a:rPr lang="en-GB" dirty="0"/>
              <a:t>Every proof test is unique</a:t>
            </a:r>
          </a:p>
          <a:p>
            <a:r>
              <a:rPr lang="en-GB" dirty="0"/>
              <a:t>Overarching approach emerges</a:t>
            </a:r>
          </a:p>
          <a:p>
            <a:pPr lvl="1"/>
            <a:r>
              <a:rPr lang="en-GB" dirty="0"/>
              <a:t>Based on numerous analyses</a:t>
            </a:r>
          </a:p>
          <a:p>
            <a:pPr lvl="1"/>
            <a:r>
              <a:rPr lang="en-GB" dirty="0"/>
              <a:t>Common error potential</a:t>
            </a:r>
          </a:p>
          <a:p>
            <a:pPr lvl="1"/>
            <a:r>
              <a:rPr lang="en-GB" dirty="0"/>
              <a:t>Effective controls</a:t>
            </a:r>
          </a:p>
        </p:txBody>
      </p:sp>
      <p:sp>
        <p:nvSpPr>
          <p:cNvPr id="4" name="Slide Number Placeholder 3">
            <a:extLst>
              <a:ext uri="{FF2B5EF4-FFF2-40B4-BE49-F238E27FC236}">
                <a16:creationId xmlns:a16="http://schemas.microsoft.com/office/drawing/2014/main" id="{8431EB8C-070D-6930-A6FA-2CA174712675}"/>
              </a:ext>
            </a:extLst>
          </p:cNvPr>
          <p:cNvSpPr>
            <a:spLocks noGrp="1"/>
          </p:cNvSpPr>
          <p:nvPr>
            <p:ph type="sldNum" sz="quarter" idx="12"/>
          </p:nvPr>
        </p:nvSpPr>
        <p:spPr/>
        <p:txBody>
          <a:bodyPr/>
          <a:lstStyle/>
          <a:p>
            <a:fld id="{DC35672F-6205-49CE-BECE-369873309831}" type="slidenum">
              <a:rPr lang="en-US" smtClean="0"/>
              <a:pPr/>
              <a:t>12</a:t>
            </a:fld>
            <a:endParaRPr lang="en-US" dirty="0"/>
          </a:p>
        </p:txBody>
      </p:sp>
      <p:pic>
        <p:nvPicPr>
          <p:cNvPr id="6" name="Picture 5">
            <a:extLst>
              <a:ext uri="{FF2B5EF4-FFF2-40B4-BE49-F238E27FC236}">
                <a16:creationId xmlns:a16="http://schemas.microsoft.com/office/drawing/2014/main" id="{B1075D8D-4FD1-4347-C1DD-601AAE659038}"/>
              </a:ext>
            </a:extLst>
          </p:cNvPr>
          <p:cNvPicPr>
            <a:picLocks noChangeAspect="1"/>
          </p:cNvPicPr>
          <p:nvPr/>
        </p:nvPicPr>
        <p:blipFill>
          <a:blip r:embed="rId3"/>
          <a:stretch>
            <a:fillRect/>
          </a:stretch>
        </p:blipFill>
        <p:spPr>
          <a:xfrm>
            <a:off x="182057" y="2467155"/>
            <a:ext cx="5204164" cy="3436909"/>
          </a:xfrm>
          <a:prstGeom prst="rect">
            <a:avLst/>
          </a:prstGeom>
        </p:spPr>
      </p:pic>
    </p:spTree>
    <p:extLst>
      <p:ext uri="{BB962C8B-B14F-4D97-AF65-F5344CB8AC3E}">
        <p14:creationId xmlns:p14="http://schemas.microsoft.com/office/powerpoint/2010/main" val="2067383011"/>
      </p:ext>
    </p:extLst>
  </p:cSld>
  <p:clrMapOvr>
    <a:masterClrMapping/>
  </p:clrMapOvr>
  <p:transition advTm="78934">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FB4E0-4457-5431-48A5-81D5DA87BA3C}"/>
              </a:ext>
            </a:extLst>
          </p:cNvPr>
          <p:cNvSpPr>
            <a:spLocks noGrp="1"/>
          </p:cNvSpPr>
          <p:nvPr>
            <p:ph type="title"/>
          </p:nvPr>
        </p:nvSpPr>
        <p:spPr/>
        <p:txBody>
          <a:bodyPr/>
          <a:lstStyle/>
          <a:p>
            <a:r>
              <a:rPr lang="en-GB" dirty="0"/>
              <a:t>Overarching method</a:t>
            </a:r>
          </a:p>
        </p:txBody>
      </p:sp>
      <p:sp>
        <p:nvSpPr>
          <p:cNvPr id="3" name="Content Placeholder 2">
            <a:extLst>
              <a:ext uri="{FF2B5EF4-FFF2-40B4-BE49-F238E27FC236}">
                <a16:creationId xmlns:a16="http://schemas.microsoft.com/office/drawing/2014/main" id="{4BAC1001-D752-50BB-C247-3D1DEFA0F58F}"/>
              </a:ext>
            </a:extLst>
          </p:cNvPr>
          <p:cNvSpPr>
            <a:spLocks noGrp="1"/>
          </p:cNvSpPr>
          <p:nvPr>
            <p:ph idx="1"/>
          </p:nvPr>
        </p:nvSpPr>
        <p:spPr/>
        <p:txBody>
          <a:bodyPr/>
          <a:lstStyle/>
          <a:p>
            <a:r>
              <a:rPr lang="en-GB" dirty="0"/>
              <a:t>Preconditions</a:t>
            </a:r>
          </a:p>
          <a:p>
            <a:r>
              <a:rPr lang="en-GB" dirty="0"/>
              <a:t>1. Identify components</a:t>
            </a:r>
          </a:p>
          <a:p>
            <a:r>
              <a:rPr lang="en-GB" dirty="0"/>
              <a:t>2. Visually inspect components</a:t>
            </a:r>
          </a:p>
          <a:p>
            <a:r>
              <a:rPr lang="en-GB" dirty="0"/>
              <a:t>3. Prepare to activate</a:t>
            </a:r>
          </a:p>
          <a:p>
            <a:r>
              <a:rPr lang="en-GB" dirty="0"/>
              <a:t>4. Activate</a:t>
            </a:r>
          </a:p>
          <a:p>
            <a:r>
              <a:rPr lang="en-GB" dirty="0"/>
              <a:t>5. If test is successful – return to operating status</a:t>
            </a:r>
          </a:p>
          <a:p>
            <a:r>
              <a:rPr lang="en-GB" dirty="0"/>
              <a:t>6. If unsuccessful – develop a plan</a:t>
            </a:r>
          </a:p>
          <a:p>
            <a:r>
              <a:rPr lang="en-GB" dirty="0"/>
              <a:t>7. Update and review the SIF data file</a:t>
            </a:r>
          </a:p>
        </p:txBody>
      </p:sp>
      <p:sp>
        <p:nvSpPr>
          <p:cNvPr id="4" name="Slide Number Placeholder 3">
            <a:extLst>
              <a:ext uri="{FF2B5EF4-FFF2-40B4-BE49-F238E27FC236}">
                <a16:creationId xmlns:a16="http://schemas.microsoft.com/office/drawing/2014/main" id="{EA1E4F89-C2A0-76A6-058F-A637D220558F}"/>
              </a:ext>
            </a:extLst>
          </p:cNvPr>
          <p:cNvSpPr>
            <a:spLocks noGrp="1"/>
          </p:cNvSpPr>
          <p:nvPr>
            <p:ph type="sldNum" sz="quarter" idx="12"/>
          </p:nvPr>
        </p:nvSpPr>
        <p:spPr/>
        <p:txBody>
          <a:bodyPr/>
          <a:lstStyle/>
          <a:p>
            <a:fld id="{DC35672F-6205-49CE-BECE-369873309831}" type="slidenum">
              <a:rPr lang="en-US" smtClean="0"/>
              <a:pPr/>
              <a:t>13</a:t>
            </a:fld>
            <a:endParaRPr lang="en-US" dirty="0"/>
          </a:p>
        </p:txBody>
      </p:sp>
      <p:sp>
        <p:nvSpPr>
          <p:cNvPr id="6" name="TextBox 5">
            <a:extLst>
              <a:ext uri="{FF2B5EF4-FFF2-40B4-BE49-F238E27FC236}">
                <a16:creationId xmlns:a16="http://schemas.microsoft.com/office/drawing/2014/main" id="{C382FB0B-1AD5-2CB1-F36F-4D2D5677550B}"/>
              </a:ext>
            </a:extLst>
          </p:cNvPr>
          <p:cNvSpPr txBox="1"/>
          <p:nvPr/>
        </p:nvSpPr>
        <p:spPr>
          <a:xfrm>
            <a:off x="3409591" y="5756832"/>
            <a:ext cx="6094562" cy="369332"/>
          </a:xfrm>
          <a:prstGeom prst="rect">
            <a:avLst/>
          </a:prstGeom>
          <a:noFill/>
        </p:spPr>
        <p:txBody>
          <a:bodyPr wrap="square">
            <a:spAutoFit/>
          </a:bodyPr>
          <a:lstStyle/>
          <a:p>
            <a:r>
              <a:rPr lang="en-GB" sz="1800" dirty="0">
                <a:effectLst/>
                <a:latin typeface="Calibri" panose="020F0502020204030204" pitchFamily="34" charset="0"/>
                <a:ea typeface="Calibri" panose="020F0502020204030204" pitchFamily="34" charset="0"/>
                <a:cs typeface="Times New Roman" panose="02020603050405020304" pitchFamily="18" charset="0"/>
              </a:rPr>
              <a:t>https://www.abrisk.co.uk/sifprooftesting</a:t>
            </a:r>
            <a:endParaRPr lang="en-GB" dirty="0"/>
          </a:p>
        </p:txBody>
      </p:sp>
    </p:spTree>
    <p:extLst>
      <p:ext uri="{BB962C8B-B14F-4D97-AF65-F5344CB8AC3E}">
        <p14:creationId xmlns:p14="http://schemas.microsoft.com/office/powerpoint/2010/main" val="145161540"/>
      </p:ext>
    </p:extLst>
  </p:cSld>
  <p:clrMapOvr>
    <a:masterClrMapping/>
  </p:clrMapOvr>
  <p:transition advTm="31003">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A0491-4FBE-379D-6916-1E158701D8C1}"/>
              </a:ext>
            </a:extLst>
          </p:cNvPr>
          <p:cNvSpPr>
            <a:spLocks noGrp="1"/>
          </p:cNvSpPr>
          <p:nvPr>
            <p:ph type="title"/>
          </p:nvPr>
        </p:nvSpPr>
        <p:spPr/>
        <p:txBody>
          <a:bodyPr/>
          <a:lstStyle/>
          <a:p>
            <a:r>
              <a:rPr lang="en-GB" dirty="0"/>
              <a:t>Main actions – part 1</a:t>
            </a:r>
          </a:p>
        </p:txBody>
      </p:sp>
      <p:sp>
        <p:nvSpPr>
          <p:cNvPr id="4" name="Slide Number Placeholder 3">
            <a:extLst>
              <a:ext uri="{FF2B5EF4-FFF2-40B4-BE49-F238E27FC236}">
                <a16:creationId xmlns:a16="http://schemas.microsoft.com/office/drawing/2014/main" id="{CCC7DF2E-4698-E275-4C9F-F1AA98FC8C06}"/>
              </a:ext>
            </a:extLst>
          </p:cNvPr>
          <p:cNvSpPr>
            <a:spLocks noGrp="1"/>
          </p:cNvSpPr>
          <p:nvPr>
            <p:ph type="sldNum" sz="quarter" idx="12"/>
          </p:nvPr>
        </p:nvSpPr>
        <p:spPr/>
        <p:txBody>
          <a:bodyPr/>
          <a:lstStyle/>
          <a:p>
            <a:fld id="{DC35672F-6205-49CE-BECE-369873309831}" type="slidenum">
              <a:rPr lang="en-US" smtClean="0"/>
              <a:pPr/>
              <a:t>14</a:t>
            </a:fld>
            <a:endParaRPr lang="en-US"/>
          </a:p>
        </p:txBody>
      </p:sp>
      <p:graphicFrame>
        <p:nvGraphicFramePr>
          <p:cNvPr id="11" name="Table 11">
            <a:extLst>
              <a:ext uri="{FF2B5EF4-FFF2-40B4-BE49-F238E27FC236}">
                <a16:creationId xmlns:a16="http://schemas.microsoft.com/office/drawing/2014/main" id="{56645739-6C6E-A35A-03E0-F90EA31418B6}"/>
              </a:ext>
            </a:extLst>
          </p:cNvPr>
          <p:cNvGraphicFramePr>
            <a:graphicFrameLocks noGrp="1"/>
          </p:cNvGraphicFramePr>
          <p:nvPr>
            <p:ph idx="1"/>
            <p:extLst>
              <p:ext uri="{D42A27DB-BD31-4B8C-83A1-F6EECF244321}">
                <p14:modId xmlns:p14="http://schemas.microsoft.com/office/powerpoint/2010/main" val="978879936"/>
              </p:ext>
            </p:extLst>
          </p:nvPr>
        </p:nvGraphicFramePr>
        <p:xfrm>
          <a:off x="609520" y="1151731"/>
          <a:ext cx="10971212" cy="457200"/>
        </p:xfrm>
        <a:graphic>
          <a:graphicData uri="http://schemas.openxmlformats.org/drawingml/2006/table">
            <a:tbl>
              <a:tblPr firstRow="1" bandRow="1">
                <a:tableStyleId>{5C22544A-7EE6-4342-B048-85BDC9FD1C3A}</a:tableStyleId>
              </a:tblPr>
              <a:tblGrid>
                <a:gridCol w="2418272">
                  <a:extLst>
                    <a:ext uri="{9D8B030D-6E8A-4147-A177-3AD203B41FA5}">
                      <a16:colId xmlns:a16="http://schemas.microsoft.com/office/drawing/2014/main" val="1325500246"/>
                    </a:ext>
                  </a:extLst>
                </a:gridCol>
                <a:gridCol w="8552940">
                  <a:extLst>
                    <a:ext uri="{9D8B030D-6E8A-4147-A177-3AD203B41FA5}">
                      <a16:colId xmlns:a16="http://schemas.microsoft.com/office/drawing/2014/main" val="2754496873"/>
                    </a:ext>
                  </a:extLst>
                </a:gridCol>
              </a:tblGrid>
              <a:tr h="370840">
                <a:tc>
                  <a:txBody>
                    <a:bodyPr/>
                    <a:lstStyle/>
                    <a:p>
                      <a:r>
                        <a:rPr lang="en-GB" sz="2400" dirty="0">
                          <a:solidFill>
                            <a:schemeClr val="tx1"/>
                          </a:solidFill>
                        </a:rPr>
                        <a:t>Sub-task</a:t>
                      </a:r>
                    </a:p>
                  </a:txBody>
                  <a:tcPr/>
                </a:tc>
                <a:tc>
                  <a:txBody>
                    <a:bodyPr/>
                    <a:lstStyle/>
                    <a:p>
                      <a:r>
                        <a:rPr lang="en-GB" sz="2400" dirty="0">
                          <a:solidFill>
                            <a:schemeClr val="tx1"/>
                          </a:solidFill>
                        </a:rPr>
                        <a:t>Comments</a:t>
                      </a:r>
                    </a:p>
                  </a:txBody>
                  <a:tcPr/>
                </a:tc>
                <a:extLst>
                  <a:ext uri="{0D108BD9-81ED-4DB2-BD59-A6C34878D82A}">
                    <a16:rowId xmlns:a16="http://schemas.microsoft.com/office/drawing/2014/main" val="3706592421"/>
                  </a:ext>
                </a:extLst>
              </a:tr>
            </a:tbl>
          </a:graphicData>
        </a:graphic>
      </p:graphicFrame>
      <p:graphicFrame>
        <p:nvGraphicFramePr>
          <p:cNvPr id="12" name="Table 11">
            <a:extLst>
              <a:ext uri="{FF2B5EF4-FFF2-40B4-BE49-F238E27FC236}">
                <a16:creationId xmlns:a16="http://schemas.microsoft.com/office/drawing/2014/main" id="{DE946A8C-797D-8143-6017-3B8807BC1582}"/>
              </a:ext>
            </a:extLst>
          </p:cNvPr>
          <p:cNvGraphicFramePr>
            <a:graphicFrameLocks/>
          </p:cNvGraphicFramePr>
          <p:nvPr>
            <p:extLst>
              <p:ext uri="{D42A27DB-BD31-4B8C-83A1-F6EECF244321}">
                <p14:modId xmlns:p14="http://schemas.microsoft.com/office/powerpoint/2010/main" val="905901654"/>
              </p:ext>
            </p:extLst>
          </p:nvPr>
        </p:nvGraphicFramePr>
        <p:xfrm>
          <a:off x="609520" y="1608931"/>
          <a:ext cx="10971212" cy="701040"/>
        </p:xfrm>
        <a:graphic>
          <a:graphicData uri="http://schemas.openxmlformats.org/drawingml/2006/table">
            <a:tbl>
              <a:tblPr firstRow="1" bandRow="1">
                <a:tableStyleId>{5C22544A-7EE6-4342-B048-85BDC9FD1C3A}</a:tableStyleId>
              </a:tblPr>
              <a:tblGrid>
                <a:gridCol w="2418272">
                  <a:extLst>
                    <a:ext uri="{9D8B030D-6E8A-4147-A177-3AD203B41FA5}">
                      <a16:colId xmlns:a16="http://schemas.microsoft.com/office/drawing/2014/main" val="1325500246"/>
                    </a:ext>
                  </a:extLst>
                </a:gridCol>
                <a:gridCol w="8552940">
                  <a:extLst>
                    <a:ext uri="{9D8B030D-6E8A-4147-A177-3AD203B41FA5}">
                      <a16:colId xmlns:a16="http://schemas.microsoft.com/office/drawing/2014/main" val="2754496873"/>
                    </a:ext>
                  </a:extLst>
                </a:gridCol>
              </a:tblGrid>
              <a:tr h="370840">
                <a:tc>
                  <a:txBody>
                    <a:bodyPr/>
                    <a:lstStyle/>
                    <a:p>
                      <a:r>
                        <a:rPr lang="en-GB" sz="2000" b="0" kern="1200" dirty="0">
                          <a:solidFill>
                            <a:schemeClr val="tx1"/>
                          </a:solidFill>
                          <a:effectLst/>
                          <a:latin typeface="+mn-lt"/>
                          <a:ea typeface="+mn-ea"/>
                          <a:cs typeface="+mn-cs"/>
                        </a:rPr>
                        <a:t>1. Identify system components</a:t>
                      </a:r>
                      <a:endParaRPr lang="en-GB" sz="2000" b="0" dirty="0">
                        <a:solidFill>
                          <a:schemeClr val="tx1"/>
                        </a:solidFill>
                      </a:endParaRPr>
                    </a:p>
                  </a:txBody>
                  <a:tcPr/>
                </a:tc>
                <a:tc>
                  <a:txBody>
                    <a:bodyPr/>
                    <a:lstStyle/>
                    <a:p>
                      <a:r>
                        <a:rPr lang="en-GB" sz="2000" b="0" kern="1200" dirty="0">
                          <a:solidFill>
                            <a:schemeClr val="tx1"/>
                          </a:solidFill>
                          <a:effectLst/>
                          <a:latin typeface="+mn-lt"/>
                          <a:ea typeface="+mn-ea"/>
                          <a:cs typeface="+mn-cs"/>
                        </a:rPr>
                        <a:t>Ensures the correct SIF is tested and all components are inspected.</a:t>
                      </a:r>
                      <a:endParaRPr lang="en-GB" sz="2000" b="0" dirty="0">
                        <a:solidFill>
                          <a:schemeClr val="tx1"/>
                        </a:solidFill>
                      </a:endParaRPr>
                    </a:p>
                  </a:txBody>
                  <a:tcPr/>
                </a:tc>
                <a:extLst>
                  <a:ext uri="{0D108BD9-81ED-4DB2-BD59-A6C34878D82A}">
                    <a16:rowId xmlns:a16="http://schemas.microsoft.com/office/drawing/2014/main" val="3706592421"/>
                  </a:ext>
                </a:extLst>
              </a:tr>
            </a:tbl>
          </a:graphicData>
        </a:graphic>
      </p:graphicFrame>
      <p:graphicFrame>
        <p:nvGraphicFramePr>
          <p:cNvPr id="13" name="Table 12">
            <a:extLst>
              <a:ext uri="{FF2B5EF4-FFF2-40B4-BE49-F238E27FC236}">
                <a16:creationId xmlns:a16="http://schemas.microsoft.com/office/drawing/2014/main" id="{A6B00CEA-5664-B142-CA70-D30DA5C3AF21}"/>
              </a:ext>
            </a:extLst>
          </p:cNvPr>
          <p:cNvGraphicFramePr>
            <a:graphicFrameLocks noGrp="1"/>
          </p:cNvGraphicFramePr>
          <p:nvPr>
            <p:extLst>
              <p:ext uri="{D42A27DB-BD31-4B8C-83A1-F6EECF244321}">
                <p14:modId xmlns:p14="http://schemas.microsoft.com/office/powerpoint/2010/main" val="1165323720"/>
              </p:ext>
            </p:extLst>
          </p:nvPr>
        </p:nvGraphicFramePr>
        <p:xfrm>
          <a:off x="609520" y="2309971"/>
          <a:ext cx="10971212" cy="1310640"/>
        </p:xfrm>
        <a:graphic>
          <a:graphicData uri="http://schemas.openxmlformats.org/drawingml/2006/table">
            <a:tbl>
              <a:tblPr firstRow="1" bandRow="1">
                <a:tableStyleId>{5C22544A-7EE6-4342-B048-85BDC9FD1C3A}</a:tableStyleId>
              </a:tblPr>
              <a:tblGrid>
                <a:gridCol w="2418272">
                  <a:extLst>
                    <a:ext uri="{9D8B030D-6E8A-4147-A177-3AD203B41FA5}">
                      <a16:colId xmlns:a16="http://schemas.microsoft.com/office/drawing/2014/main" val="719516274"/>
                    </a:ext>
                  </a:extLst>
                </a:gridCol>
                <a:gridCol w="8552940">
                  <a:extLst>
                    <a:ext uri="{9D8B030D-6E8A-4147-A177-3AD203B41FA5}">
                      <a16:colId xmlns:a16="http://schemas.microsoft.com/office/drawing/2014/main" val="872350414"/>
                    </a:ext>
                  </a:extLst>
                </a:gridCol>
              </a:tblGrid>
              <a:tr h="370840">
                <a:tc>
                  <a:txBody>
                    <a:bodyPr/>
                    <a:lstStyle/>
                    <a:p>
                      <a:r>
                        <a:rPr lang="en-GB" sz="2000" b="0" kern="1200" dirty="0">
                          <a:solidFill>
                            <a:schemeClr val="tx1"/>
                          </a:solidFill>
                          <a:effectLst/>
                          <a:latin typeface="+mn-lt"/>
                          <a:ea typeface="+mn-ea"/>
                          <a:cs typeface="+mn-cs"/>
                        </a:rPr>
                        <a:t>2. Visually inspect the SIF components</a:t>
                      </a:r>
                      <a:endParaRPr lang="en-GB" sz="2000" b="0" dirty="0">
                        <a:solidFill>
                          <a:schemeClr val="tx1"/>
                        </a:solidFill>
                      </a:endParaRPr>
                    </a:p>
                  </a:txBody>
                  <a:tcPr/>
                </a:tc>
                <a:tc>
                  <a:txBody>
                    <a:bodyPr/>
                    <a:lstStyle/>
                    <a:p>
                      <a:r>
                        <a:rPr lang="en-GB" sz="2000" b="0" kern="1200" dirty="0">
                          <a:solidFill>
                            <a:schemeClr val="tx1"/>
                          </a:solidFill>
                          <a:effectLst/>
                          <a:latin typeface="+mn-lt"/>
                          <a:ea typeface="+mn-ea"/>
                          <a:cs typeface="+mn-cs"/>
                        </a:rPr>
                        <a:t>Labelling, supports, cabling, process connections, electrical (Ex). Also, other items relevant to SIF reliability (e.g. insulation, trace heating). </a:t>
                      </a:r>
                    </a:p>
                    <a:p>
                      <a:r>
                        <a:rPr lang="en-GB" sz="2000" b="0" kern="1200" dirty="0">
                          <a:solidFill>
                            <a:schemeClr val="tx1"/>
                          </a:solidFill>
                          <a:effectLst/>
                          <a:latin typeface="+mn-lt"/>
                          <a:ea typeface="+mn-ea"/>
                          <a:cs typeface="+mn-cs"/>
                        </a:rPr>
                        <a:t>There is a high degree of subjectivity at this stage, which should be captured through competence management.</a:t>
                      </a:r>
                      <a:endParaRPr lang="en-GB" sz="2000" b="0" dirty="0">
                        <a:solidFill>
                          <a:schemeClr val="tx1"/>
                        </a:solidFill>
                      </a:endParaRPr>
                    </a:p>
                  </a:txBody>
                  <a:tcPr/>
                </a:tc>
                <a:extLst>
                  <a:ext uri="{0D108BD9-81ED-4DB2-BD59-A6C34878D82A}">
                    <a16:rowId xmlns:a16="http://schemas.microsoft.com/office/drawing/2014/main" val="2691948425"/>
                  </a:ext>
                </a:extLst>
              </a:tr>
            </a:tbl>
          </a:graphicData>
        </a:graphic>
      </p:graphicFrame>
      <p:graphicFrame>
        <p:nvGraphicFramePr>
          <p:cNvPr id="14" name="Table 13">
            <a:extLst>
              <a:ext uri="{FF2B5EF4-FFF2-40B4-BE49-F238E27FC236}">
                <a16:creationId xmlns:a16="http://schemas.microsoft.com/office/drawing/2014/main" id="{D8627496-1AE3-5C4B-0FDA-3B75F375BFB5}"/>
              </a:ext>
            </a:extLst>
          </p:cNvPr>
          <p:cNvGraphicFramePr>
            <a:graphicFrameLocks/>
          </p:cNvGraphicFramePr>
          <p:nvPr>
            <p:extLst>
              <p:ext uri="{D42A27DB-BD31-4B8C-83A1-F6EECF244321}">
                <p14:modId xmlns:p14="http://schemas.microsoft.com/office/powerpoint/2010/main" val="4041847509"/>
              </p:ext>
            </p:extLst>
          </p:nvPr>
        </p:nvGraphicFramePr>
        <p:xfrm>
          <a:off x="609520" y="3620611"/>
          <a:ext cx="10971212" cy="1005840"/>
        </p:xfrm>
        <a:graphic>
          <a:graphicData uri="http://schemas.openxmlformats.org/drawingml/2006/table">
            <a:tbl>
              <a:tblPr firstRow="1" bandRow="1">
                <a:tableStyleId>{5C22544A-7EE6-4342-B048-85BDC9FD1C3A}</a:tableStyleId>
              </a:tblPr>
              <a:tblGrid>
                <a:gridCol w="2418272">
                  <a:extLst>
                    <a:ext uri="{9D8B030D-6E8A-4147-A177-3AD203B41FA5}">
                      <a16:colId xmlns:a16="http://schemas.microsoft.com/office/drawing/2014/main" val="1325500246"/>
                    </a:ext>
                  </a:extLst>
                </a:gridCol>
                <a:gridCol w="8552940">
                  <a:extLst>
                    <a:ext uri="{9D8B030D-6E8A-4147-A177-3AD203B41FA5}">
                      <a16:colId xmlns:a16="http://schemas.microsoft.com/office/drawing/2014/main" val="2754496873"/>
                    </a:ext>
                  </a:extLst>
                </a:gridCol>
              </a:tblGrid>
              <a:tr h="370840">
                <a:tc>
                  <a:txBody>
                    <a:bodyPr/>
                    <a:lstStyle/>
                    <a:p>
                      <a:r>
                        <a:rPr lang="en-GB" sz="2000" b="0" kern="1200" dirty="0">
                          <a:solidFill>
                            <a:schemeClr val="tx1"/>
                          </a:solidFill>
                          <a:effectLst/>
                          <a:latin typeface="+mn-lt"/>
                          <a:ea typeface="+mn-ea"/>
                          <a:cs typeface="+mn-cs"/>
                        </a:rPr>
                        <a:t>3. Prepare to activate the SIF/SIF section</a:t>
                      </a:r>
                      <a:endParaRPr lang="en-GB" sz="2000" b="0" dirty="0">
                        <a:solidFill>
                          <a:schemeClr val="tx1"/>
                        </a:solidFill>
                      </a:endParaRPr>
                    </a:p>
                  </a:txBody>
                  <a:tcPr/>
                </a:tc>
                <a:tc>
                  <a:txBody>
                    <a:bodyPr/>
                    <a:lstStyle/>
                    <a:p>
                      <a:r>
                        <a:rPr lang="en-GB" sz="2000" b="0" kern="1200" dirty="0">
                          <a:solidFill>
                            <a:schemeClr val="tx1"/>
                          </a:solidFill>
                          <a:effectLst/>
                          <a:latin typeface="+mn-lt"/>
                          <a:ea typeface="+mn-ea"/>
                          <a:cs typeface="+mn-cs"/>
                        </a:rPr>
                        <a:t>The method for this subtask depends on the type of SIF (e.g. initiation by electronic simulation, pressure source, level bridle, exposing the sensor to a controlled condition). </a:t>
                      </a:r>
                      <a:endParaRPr lang="en-GB" sz="2000" b="0" dirty="0">
                        <a:solidFill>
                          <a:schemeClr val="tx1"/>
                        </a:solidFill>
                      </a:endParaRPr>
                    </a:p>
                  </a:txBody>
                  <a:tcPr/>
                </a:tc>
                <a:extLst>
                  <a:ext uri="{0D108BD9-81ED-4DB2-BD59-A6C34878D82A}">
                    <a16:rowId xmlns:a16="http://schemas.microsoft.com/office/drawing/2014/main" val="3706592421"/>
                  </a:ext>
                </a:extLst>
              </a:tr>
            </a:tbl>
          </a:graphicData>
        </a:graphic>
      </p:graphicFrame>
    </p:spTree>
    <p:custDataLst>
      <p:tags r:id="rId1"/>
    </p:custDataLst>
    <p:extLst>
      <p:ext uri="{BB962C8B-B14F-4D97-AF65-F5344CB8AC3E}">
        <p14:creationId xmlns:p14="http://schemas.microsoft.com/office/powerpoint/2010/main" val="2889781945"/>
      </p:ext>
    </p:extLst>
  </p:cSld>
  <p:clrMapOvr>
    <a:masterClrMapping/>
  </p:clrMapOvr>
  <p:transition advTm="74829">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C1D48-BA68-B371-3683-147CC0FC9569}"/>
              </a:ext>
            </a:extLst>
          </p:cNvPr>
          <p:cNvSpPr>
            <a:spLocks noGrp="1"/>
          </p:cNvSpPr>
          <p:nvPr>
            <p:ph type="title"/>
          </p:nvPr>
        </p:nvSpPr>
        <p:spPr/>
        <p:txBody>
          <a:bodyPr/>
          <a:lstStyle/>
          <a:p>
            <a:r>
              <a:rPr lang="en-GB" dirty="0"/>
              <a:t>Main actions – part 2</a:t>
            </a:r>
          </a:p>
        </p:txBody>
      </p:sp>
      <p:sp>
        <p:nvSpPr>
          <p:cNvPr id="4" name="Slide Number Placeholder 3">
            <a:extLst>
              <a:ext uri="{FF2B5EF4-FFF2-40B4-BE49-F238E27FC236}">
                <a16:creationId xmlns:a16="http://schemas.microsoft.com/office/drawing/2014/main" id="{EC1E8D5C-EBD7-6D3E-D9D2-ACD299B41884}"/>
              </a:ext>
            </a:extLst>
          </p:cNvPr>
          <p:cNvSpPr>
            <a:spLocks noGrp="1"/>
          </p:cNvSpPr>
          <p:nvPr>
            <p:ph type="sldNum" sz="quarter" idx="12"/>
          </p:nvPr>
        </p:nvSpPr>
        <p:spPr/>
        <p:txBody>
          <a:bodyPr/>
          <a:lstStyle/>
          <a:p>
            <a:fld id="{DC35672F-6205-49CE-BECE-369873309831}" type="slidenum">
              <a:rPr lang="en-US" smtClean="0"/>
              <a:pPr/>
              <a:t>15</a:t>
            </a:fld>
            <a:endParaRPr lang="en-US"/>
          </a:p>
        </p:txBody>
      </p:sp>
      <p:graphicFrame>
        <p:nvGraphicFramePr>
          <p:cNvPr id="5" name="Table 11">
            <a:extLst>
              <a:ext uri="{FF2B5EF4-FFF2-40B4-BE49-F238E27FC236}">
                <a16:creationId xmlns:a16="http://schemas.microsoft.com/office/drawing/2014/main" id="{1DE4DB6E-B8AF-CDFA-2F7A-B5009A58CAC4}"/>
              </a:ext>
            </a:extLst>
          </p:cNvPr>
          <p:cNvGraphicFramePr>
            <a:graphicFrameLocks/>
          </p:cNvGraphicFramePr>
          <p:nvPr>
            <p:extLst>
              <p:ext uri="{D42A27DB-BD31-4B8C-83A1-F6EECF244321}">
                <p14:modId xmlns:p14="http://schemas.microsoft.com/office/powerpoint/2010/main" val="2888842963"/>
              </p:ext>
            </p:extLst>
          </p:nvPr>
        </p:nvGraphicFramePr>
        <p:xfrm>
          <a:off x="609520" y="1151731"/>
          <a:ext cx="10971212" cy="457200"/>
        </p:xfrm>
        <a:graphic>
          <a:graphicData uri="http://schemas.openxmlformats.org/drawingml/2006/table">
            <a:tbl>
              <a:tblPr firstRow="1" bandRow="1">
                <a:tableStyleId>{5C22544A-7EE6-4342-B048-85BDC9FD1C3A}</a:tableStyleId>
              </a:tblPr>
              <a:tblGrid>
                <a:gridCol w="2418272">
                  <a:extLst>
                    <a:ext uri="{9D8B030D-6E8A-4147-A177-3AD203B41FA5}">
                      <a16:colId xmlns:a16="http://schemas.microsoft.com/office/drawing/2014/main" val="1325500246"/>
                    </a:ext>
                  </a:extLst>
                </a:gridCol>
                <a:gridCol w="8552940">
                  <a:extLst>
                    <a:ext uri="{9D8B030D-6E8A-4147-A177-3AD203B41FA5}">
                      <a16:colId xmlns:a16="http://schemas.microsoft.com/office/drawing/2014/main" val="2754496873"/>
                    </a:ext>
                  </a:extLst>
                </a:gridCol>
              </a:tblGrid>
              <a:tr h="370840">
                <a:tc>
                  <a:txBody>
                    <a:bodyPr/>
                    <a:lstStyle/>
                    <a:p>
                      <a:r>
                        <a:rPr lang="en-GB" sz="2400" dirty="0">
                          <a:solidFill>
                            <a:schemeClr val="tx1"/>
                          </a:solidFill>
                        </a:rPr>
                        <a:t>Sub-task</a:t>
                      </a:r>
                    </a:p>
                  </a:txBody>
                  <a:tcPr/>
                </a:tc>
                <a:tc>
                  <a:txBody>
                    <a:bodyPr/>
                    <a:lstStyle/>
                    <a:p>
                      <a:r>
                        <a:rPr lang="en-GB" sz="2400" dirty="0">
                          <a:solidFill>
                            <a:schemeClr val="tx1"/>
                          </a:solidFill>
                        </a:rPr>
                        <a:t>Comments</a:t>
                      </a:r>
                    </a:p>
                  </a:txBody>
                  <a:tcPr/>
                </a:tc>
                <a:extLst>
                  <a:ext uri="{0D108BD9-81ED-4DB2-BD59-A6C34878D82A}">
                    <a16:rowId xmlns:a16="http://schemas.microsoft.com/office/drawing/2014/main" val="3706592421"/>
                  </a:ext>
                </a:extLst>
              </a:tr>
            </a:tbl>
          </a:graphicData>
        </a:graphic>
      </p:graphicFrame>
      <p:graphicFrame>
        <p:nvGraphicFramePr>
          <p:cNvPr id="7" name="Table 6">
            <a:extLst>
              <a:ext uri="{FF2B5EF4-FFF2-40B4-BE49-F238E27FC236}">
                <a16:creationId xmlns:a16="http://schemas.microsoft.com/office/drawing/2014/main" id="{A23E8A30-B9E9-FD5A-F41D-A25470E788DE}"/>
              </a:ext>
            </a:extLst>
          </p:cNvPr>
          <p:cNvGraphicFramePr>
            <a:graphicFrameLocks/>
          </p:cNvGraphicFramePr>
          <p:nvPr>
            <p:extLst>
              <p:ext uri="{D42A27DB-BD31-4B8C-83A1-F6EECF244321}">
                <p14:modId xmlns:p14="http://schemas.microsoft.com/office/powerpoint/2010/main" val="119145284"/>
              </p:ext>
            </p:extLst>
          </p:nvPr>
        </p:nvGraphicFramePr>
        <p:xfrm>
          <a:off x="609520" y="1608931"/>
          <a:ext cx="10971212" cy="1005840"/>
        </p:xfrm>
        <a:graphic>
          <a:graphicData uri="http://schemas.openxmlformats.org/drawingml/2006/table">
            <a:tbl>
              <a:tblPr firstRow="1" bandRow="1">
                <a:tableStyleId>{5C22544A-7EE6-4342-B048-85BDC9FD1C3A}</a:tableStyleId>
              </a:tblPr>
              <a:tblGrid>
                <a:gridCol w="2418272">
                  <a:extLst>
                    <a:ext uri="{9D8B030D-6E8A-4147-A177-3AD203B41FA5}">
                      <a16:colId xmlns:a16="http://schemas.microsoft.com/office/drawing/2014/main" val="1325500246"/>
                    </a:ext>
                  </a:extLst>
                </a:gridCol>
                <a:gridCol w="8552940">
                  <a:extLst>
                    <a:ext uri="{9D8B030D-6E8A-4147-A177-3AD203B41FA5}">
                      <a16:colId xmlns:a16="http://schemas.microsoft.com/office/drawing/2014/main" val="2754496873"/>
                    </a:ext>
                  </a:extLst>
                </a:gridCol>
              </a:tblGrid>
              <a:tr h="370840">
                <a:tc>
                  <a:txBody>
                    <a:bodyPr/>
                    <a:lstStyle/>
                    <a:p>
                      <a:r>
                        <a:rPr lang="en-GB" sz="2000" b="0" kern="1200" dirty="0">
                          <a:solidFill>
                            <a:schemeClr val="tx1"/>
                          </a:solidFill>
                          <a:effectLst/>
                          <a:latin typeface="+mn-lt"/>
                          <a:ea typeface="+mn-ea"/>
                          <a:cs typeface="+mn-cs"/>
                        </a:rPr>
                        <a:t>4. Activate the SIF/SIF section</a:t>
                      </a:r>
                      <a:endParaRPr lang="en-GB" sz="2000" b="0" dirty="0">
                        <a:solidFill>
                          <a:schemeClr val="tx1"/>
                        </a:solidFill>
                      </a:endParaRPr>
                    </a:p>
                  </a:txBody>
                  <a:tcPr/>
                </a:tc>
                <a:tc>
                  <a:txBody>
                    <a:bodyPr/>
                    <a:lstStyle/>
                    <a:p>
                      <a:r>
                        <a:rPr lang="en-GB" sz="2000" b="0" kern="1200" dirty="0">
                          <a:solidFill>
                            <a:schemeClr val="tx1"/>
                          </a:solidFill>
                          <a:effectLst/>
                          <a:latin typeface="+mn-lt"/>
                          <a:ea typeface="+mn-ea"/>
                          <a:cs typeface="+mn-cs"/>
                        </a:rPr>
                        <a:t>Adjust a simulated condition to activate the SIF or expose the sensor to a controlled condition that will activate the SIF. Monitor final elements to confirm operation. Record findings.</a:t>
                      </a:r>
                      <a:endParaRPr lang="en-GB" sz="2000" b="0" dirty="0">
                        <a:solidFill>
                          <a:schemeClr val="tx1"/>
                        </a:solidFill>
                      </a:endParaRPr>
                    </a:p>
                  </a:txBody>
                  <a:tcPr/>
                </a:tc>
                <a:extLst>
                  <a:ext uri="{0D108BD9-81ED-4DB2-BD59-A6C34878D82A}">
                    <a16:rowId xmlns:a16="http://schemas.microsoft.com/office/drawing/2014/main" val="3706592421"/>
                  </a:ext>
                </a:extLst>
              </a:tr>
            </a:tbl>
          </a:graphicData>
        </a:graphic>
      </p:graphicFrame>
      <p:graphicFrame>
        <p:nvGraphicFramePr>
          <p:cNvPr id="8" name="Table 7">
            <a:extLst>
              <a:ext uri="{FF2B5EF4-FFF2-40B4-BE49-F238E27FC236}">
                <a16:creationId xmlns:a16="http://schemas.microsoft.com/office/drawing/2014/main" id="{1CA8FF19-0EF6-C984-2901-35E2BB72CC6A}"/>
              </a:ext>
            </a:extLst>
          </p:cNvPr>
          <p:cNvGraphicFramePr>
            <a:graphicFrameLocks/>
          </p:cNvGraphicFramePr>
          <p:nvPr>
            <p:extLst>
              <p:ext uri="{D42A27DB-BD31-4B8C-83A1-F6EECF244321}">
                <p14:modId xmlns:p14="http://schemas.microsoft.com/office/powerpoint/2010/main" val="2980176240"/>
              </p:ext>
            </p:extLst>
          </p:nvPr>
        </p:nvGraphicFramePr>
        <p:xfrm>
          <a:off x="609520" y="2625306"/>
          <a:ext cx="10971212" cy="1005840"/>
        </p:xfrm>
        <a:graphic>
          <a:graphicData uri="http://schemas.openxmlformats.org/drawingml/2006/table">
            <a:tbl>
              <a:tblPr firstRow="1" bandRow="1">
                <a:tableStyleId>{5C22544A-7EE6-4342-B048-85BDC9FD1C3A}</a:tableStyleId>
              </a:tblPr>
              <a:tblGrid>
                <a:gridCol w="2418272">
                  <a:extLst>
                    <a:ext uri="{9D8B030D-6E8A-4147-A177-3AD203B41FA5}">
                      <a16:colId xmlns:a16="http://schemas.microsoft.com/office/drawing/2014/main" val="1325500246"/>
                    </a:ext>
                  </a:extLst>
                </a:gridCol>
                <a:gridCol w="8552940">
                  <a:extLst>
                    <a:ext uri="{9D8B030D-6E8A-4147-A177-3AD203B41FA5}">
                      <a16:colId xmlns:a16="http://schemas.microsoft.com/office/drawing/2014/main" val="2754496873"/>
                    </a:ext>
                  </a:extLst>
                </a:gridCol>
              </a:tblGrid>
              <a:tr h="370840">
                <a:tc>
                  <a:txBody>
                    <a:bodyPr/>
                    <a:lstStyle/>
                    <a:p>
                      <a:r>
                        <a:rPr lang="en-GB" sz="2000" b="0" kern="1200" dirty="0">
                          <a:solidFill>
                            <a:schemeClr val="tx1"/>
                          </a:solidFill>
                          <a:effectLst/>
                          <a:latin typeface="+mn-lt"/>
                          <a:ea typeface="+mn-ea"/>
                          <a:cs typeface="+mn-cs"/>
                        </a:rPr>
                        <a:t>5. If successful, return SIF to operating status</a:t>
                      </a:r>
                      <a:endParaRPr lang="en-GB" sz="2000" b="0" dirty="0">
                        <a:solidFill>
                          <a:schemeClr val="tx1"/>
                        </a:solidFill>
                      </a:endParaRPr>
                    </a:p>
                  </a:txBody>
                  <a:tcPr/>
                </a:tc>
                <a:tc>
                  <a:txBody>
                    <a:bodyPr/>
                    <a:lstStyle/>
                    <a:p>
                      <a:r>
                        <a:rPr lang="en-GB" sz="2000" b="0" kern="1200" dirty="0">
                          <a:solidFill>
                            <a:schemeClr val="tx1"/>
                          </a:solidFill>
                          <a:effectLst/>
                          <a:latin typeface="+mn-lt"/>
                          <a:ea typeface="+mn-ea"/>
                          <a:cs typeface="+mn-cs"/>
                        </a:rPr>
                        <a:t>The method for this subtask depends on the type of SIF (as above). An independent inspection of installation should be included after reinstatement wherever the physical arrangement was disturbed.</a:t>
                      </a:r>
                      <a:endParaRPr lang="en-GB" sz="2000" b="0" dirty="0">
                        <a:solidFill>
                          <a:schemeClr val="tx1"/>
                        </a:solidFill>
                      </a:endParaRPr>
                    </a:p>
                  </a:txBody>
                  <a:tcPr/>
                </a:tc>
                <a:extLst>
                  <a:ext uri="{0D108BD9-81ED-4DB2-BD59-A6C34878D82A}">
                    <a16:rowId xmlns:a16="http://schemas.microsoft.com/office/drawing/2014/main" val="3706592421"/>
                  </a:ext>
                </a:extLst>
              </a:tr>
            </a:tbl>
          </a:graphicData>
        </a:graphic>
      </p:graphicFrame>
      <p:graphicFrame>
        <p:nvGraphicFramePr>
          <p:cNvPr id="9" name="Table 8">
            <a:extLst>
              <a:ext uri="{FF2B5EF4-FFF2-40B4-BE49-F238E27FC236}">
                <a16:creationId xmlns:a16="http://schemas.microsoft.com/office/drawing/2014/main" id="{C5A80502-8040-939C-457F-A04BDDAB457A}"/>
              </a:ext>
            </a:extLst>
          </p:cNvPr>
          <p:cNvGraphicFramePr>
            <a:graphicFrameLocks/>
          </p:cNvGraphicFramePr>
          <p:nvPr>
            <p:extLst>
              <p:ext uri="{D42A27DB-BD31-4B8C-83A1-F6EECF244321}">
                <p14:modId xmlns:p14="http://schemas.microsoft.com/office/powerpoint/2010/main" val="475868243"/>
              </p:ext>
            </p:extLst>
          </p:nvPr>
        </p:nvGraphicFramePr>
        <p:xfrm>
          <a:off x="609520" y="3641681"/>
          <a:ext cx="10971212" cy="1310640"/>
        </p:xfrm>
        <a:graphic>
          <a:graphicData uri="http://schemas.openxmlformats.org/drawingml/2006/table">
            <a:tbl>
              <a:tblPr firstRow="1" bandRow="1">
                <a:tableStyleId>{5C22544A-7EE6-4342-B048-85BDC9FD1C3A}</a:tableStyleId>
              </a:tblPr>
              <a:tblGrid>
                <a:gridCol w="2418272">
                  <a:extLst>
                    <a:ext uri="{9D8B030D-6E8A-4147-A177-3AD203B41FA5}">
                      <a16:colId xmlns:a16="http://schemas.microsoft.com/office/drawing/2014/main" val="1325500246"/>
                    </a:ext>
                  </a:extLst>
                </a:gridCol>
                <a:gridCol w="8552940">
                  <a:extLst>
                    <a:ext uri="{9D8B030D-6E8A-4147-A177-3AD203B41FA5}">
                      <a16:colId xmlns:a16="http://schemas.microsoft.com/office/drawing/2014/main" val="2754496873"/>
                    </a:ext>
                  </a:extLst>
                </a:gridCol>
              </a:tblGrid>
              <a:tr h="370840">
                <a:tc>
                  <a:txBody>
                    <a:bodyPr/>
                    <a:lstStyle/>
                    <a:p>
                      <a:r>
                        <a:rPr lang="en-GB" sz="2000" b="0" kern="1200" dirty="0">
                          <a:solidFill>
                            <a:schemeClr val="tx1"/>
                          </a:solidFill>
                          <a:effectLst/>
                          <a:latin typeface="+mn-lt"/>
                          <a:ea typeface="+mn-ea"/>
                          <a:cs typeface="+mn-cs"/>
                        </a:rPr>
                        <a:t>6. If test is unsuccessful, develop an appropriate plan</a:t>
                      </a:r>
                      <a:endParaRPr lang="en-GB" sz="2000" b="0" dirty="0">
                        <a:solidFill>
                          <a:schemeClr val="tx1"/>
                        </a:solidFill>
                      </a:endParaRPr>
                    </a:p>
                  </a:txBody>
                  <a:tcPr/>
                </a:tc>
                <a:tc>
                  <a:txBody>
                    <a:bodyPr/>
                    <a:lstStyle/>
                    <a:p>
                      <a:r>
                        <a:rPr lang="en-GB" sz="2000" b="0" kern="1200" dirty="0">
                          <a:solidFill>
                            <a:schemeClr val="tx1"/>
                          </a:solidFill>
                          <a:effectLst/>
                          <a:latin typeface="+mn-lt"/>
                          <a:ea typeface="+mn-ea"/>
                          <a:cs typeface="+mn-cs"/>
                        </a:rPr>
                        <a:t>Deciding the operational strategy whilst waiting for repair. An Operational Risk Assessment (ORA) or similar may allow operations to continue but must be carried out by people with a thorough understanding of what the risks and how the SIF (when operational) contributes..</a:t>
                      </a:r>
                      <a:endParaRPr lang="en-GB" sz="2000" b="0" dirty="0">
                        <a:solidFill>
                          <a:schemeClr val="tx1"/>
                        </a:solidFill>
                      </a:endParaRPr>
                    </a:p>
                  </a:txBody>
                  <a:tcPr/>
                </a:tc>
                <a:extLst>
                  <a:ext uri="{0D108BD9-81ED-4DB2-BD59-A6C34878D82A}">
                    <a16:rowId xmlns:a16="http://schemas.microsoft.com/office/drawing/2014/main" val="3706592421"/>
                  </a:ext>
                </a:extLst>
              </a:tr>
            </a:tbl>
          </a:graphicData>
        </a:graphic>
      </p:graphicFrame>
      <p:graphicFrame>
        <p:nvGraphicFramePr>
          <p:cNvPr id="10" name="Table 9">
            <a:extLst>
              <a:ext uri="{FF2B5EF4-FFF2-40B4-BE49-F238E27FC236}">
                <a16:creationId xmlns:a16="http://schemas.microsoft.com/office/drawing/2014/main" id="{B02858F5-E0B7-849C-1066-7F6C70F96869}"/>
              </a:ext>
            </a:extLst>
          </p:cNvPr>
          <p:cNvGraphicFramePr>
            <a:graphicFrameLocks/>
          </p:cNvGraphicFramePr>
          <p:nvPr>
            <p:extLst>
              <p:ext uri="{D42A27DB-BD31-4B8C-83A1-F6EECF244321}">
                <p14:modId xmlns:p14="http://schemas.microsoft.com/office/powerpoint/2010/main" val="1809436711"/>
              </p:ext>
            </p:extLst>
          </p:nvPr>
        </p:nvGraphicFramePr>
        <p:xfrm>
          <a:off x="609520" y="4962856"/>
          <a:ext cx="10971212" cy="701040"/>
        </p:xfrm>
        <a:graphic>
          <a:graphicData uri="http://schemas.openxmlformats.org/drawingml/2006/table">
            <a:tbl>
              <a:tblPr firstRow="1" bandRow="1">
                <a:tableStyleId>{5C22544A-7EE6-4342-B048-85BDC9FD1C3A}</a:tableStyleId>
              </a:tblPr>
              <a:tblGrid>
                <a:gridCol w="2418272">
                  <a:extLst>
                    <a:ext uri="{9D8B030D-6E8A-4147-A177-3AD203B41FA5}">
                      <a16:colId xmlns:a16="http://schemas.microsoft.com/office/drawing/2014/main" val="1325500246"/>
                    </a:ext>
                  </a:extLst>
                </a:gridCol>
                <a:gridCol w="8552940">
                  <a:extLst>
                    <a:ext uri="{9D8B030D-6E8A-4147-A177-3AD203B41FA5}">
                      <a16:colId xmlns:a16="http://schemas.microsoft.com/office/drawing/2014/main" val="2754496873"/>
                    </a:ext>
                  </a:extLst>
                </a:gridCol>
              </a:tblGrid>
              <a:tr h="370840">
                <a:tc>
                  <a:txBody>
                    <a:bodyPr/>
                    <a:lstStyle/>
                    <a:p>
                      <a:r>
                        <a:rPr lang="en-GB" sz="2000" b="0" kern="1200" dirty="0">
                          <a:solidFill>
                            <a:schemeClr val="tx1"/>
                          </a:solidFill>
                          <a:effectLst/>
                          <a:latin typeface="+mn-lt"/>
                          <a:ea typeface="+mn-ea"/>
                          <a:cs typeface="+mn-cs"/>
                        </a:rPr>
                        <a:t>7. Update and review SIF data file</a:t>
                      </a:r>
                      <a:endParaRPr lang="en-GB" sz="2000" b="0" dirty="0">
                        <a:solidFill>
                          <a:schemeClr val="tx1"/>
                        </a:solidFill>
                      </a:endParaRPr>
                    </a:p>
                  </a:txBody>
                  <a:tcPr/>
                </a:tc>
                <a:tc>
                  <a:txBody>
                    <a:bodyPr/>
                    <a:lstStyle/>
                    <a:p>
                      <a:r>
                        <a:rPr lang="en-GB" sz="2000" b="0" kern="1200" dirty="0">
                          <a:solidFill>
                            <a:schemeClr val="tx1"/>
                          </a:solidFill>
                          <a:effectLst/>
                          <a:latin typeface="+mn-lt"/>
                          <a:ea typeface="+mn-ea"/>
                          <a:cs typeface="+mn-cs"/>
                        </a:rPr>
                        <a:t>Collecting data for future analysis and demonstration. Who looks at this data and how do they identify systemic issues?</a:t>
                      </a:r>
                      <a:endParaRPr lang="en-GB" sz="2000" b="0" dirty="0">
                        <a:solidFill>
                          <a:schemeClr val="tx1"/>
                        </a:solidFill>
                      </a:endParaRPr>
                    </a:p>
                  </a:txBody>
                  <a:tcPr/>
                </a:tc>
                <a:extLst>
                  <a:ext uri="{0D108BD9-81ED-4DB2-BD59-A6C34878D82A}">
                    <a16:rowId xmlns:a16="http://schemas.microsoft.com/office/drawing/2014/main" val="3706592421"/>
                  </a:ext>
                </a:extLst>
              </a:tr>
            </a:tbl>
          </a:graphicData>
        </a:graphic>
      </p:graphicFrame>
    </p:spTree>
    <p:custDataLst>
      <p:tags r:id="rId1"/>
    </p:custDataLst>
    <p:extLst>
      <p:ext uri="{BB962C8B-B14F-4D97-AF65-F5344CB8AC3E}">
        <p14:creationId xmlns:p14="http://schemas.microsoft.com/office/powerpoint/2010/main" val="365170913"/>
      </p:ext>
    </p:extLst>
  </p:cSld>
  <p:clrMapOvr>
    <a:masterClrMapping/>
  </p:clrMapOvr>
  <p:transition advTm="143895">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2F3A9-A398-D650-F096-FF72A071A505}"/>
              </a:ext>
            </a:extLst>
          </p:cNvPr>
          <p:cNvSpPr>
            <a:spLocks noGrp="1"/>
          </p:cNvSpPr>
          <p:nvPr>
            <p:ph type="title"/>
          </p:nvPr>
        </p:nvSpPr>
        <p:spPr/>
        <p:txBody>
          <a:bodyPr/>
          <a:lstStyle/>
          <a:p>
            <a:r>
              <a:rPr lang="en-GB" dirty="0"/>
              <a:t>Potential errors during testing</a:t>
            </a:r>
          </a:p>
        </p:txBody>
      </p:sp>
      <p:sp>
        <p:nvSpPr>
          <p:cNvPr id="3" name="Content Placeholder 2">
            <a:extLst>
              <a:ext uri="{FF2B5EF4-FFF2-40B4-BE49-F238E27FC236}">
                <a16:creationId xmlns:a16="http://schemas.microsoft.com/office/drawing/2014/main" id="{8926F5F4-9553-7AA8-588D-8751DCF5A92F}"/>
              </a:ext>
            </a:extLst>
          </p:cNvPr>
          <p:cNvSpPr>
            <a:spLocks noGrp="1"/>
          </p:cNvSpPr>
          <p:nvPr>
            <p:ph idx="1"/>
          </p:nvPr>
        </p:nvSpPr>
        <p:spPr/>
        <p:txBody>
          <a:bodyPr/>
          <a:lstStyle/>
          <a:p>
            <a:r>
              <a:rPr lang="en-GB" dirty="0"/>
              <a:t>Activating too early</a:t>
            </a:r>
          </a:p>
          <a:p>
            <a:r>
              <a:rPr lang="en-GB" dirty="0"/>
              <a:t>Not confirming the status of the final element before the test</a:t>
            </a:r>
          </a:p>
          <a:p>
            <a:r>
              <a:rPr lang="en-GB" dirty="0"/>
              <a:t>Not looking to the future</a:t>
            </a:r>
          </a:p>
          <a:p>
            <a:r>
              <a:rPr lang="en-GB" dirty="0"/>
              <a:t>Overlooking critical items beyond the SIF</a:t>
            </a:r>
          </a:p>
          <a:p>
            <a:pPr lvl="1"/>
            <a:r>
              <a:rPr lang="en-GB" dirty="0"/>
              <a:t>Instrument to process connection</a:t>
            </a:r>
          </a:p>
          <a:p>
            <a:pPr lvl="1"/>
            <a:r>
              <a:rPr lang="en-GB" dirty="0"/>
              <a:t>Insulation</a:t>
            </a:r>
          </a:p>
          <a:p>
            <a:pPr lvl="1"/>
            <a:r>
              <a:rPr lang="en-GB" dirty="0"/>
              <a:t>Trace heating</a:t>
            </a:r>
          </a:p>
          <a:p>
            <a:r>
              <a:rPr lang="en-GB" dirty="0"/>
              <a:t>Wrong test fluid</a:t>
            </a:r>
          </a:p>
          <a:p>
            <a:r>
              <a:rPr lang="en-GB" dirty="0"/>
              <a:t>Insufficient data collected.</a:t>
            </a:r>
          </a:p>
        </p:txBody>
      </p:sp>
      <p:sp>
        <p:nvSpPr>
          <p:cNvPr id="4" name="Slide Number Placeholder 3">
            <a:extLst>
              <a:ext uri="{FF2B5EF4-FFF2-40B4-BE49-F238E27FC236}">
                <a16:creationId xmlns:a16="http://schemas.microsoft.com/office/drawing/2014/main" id="{212843B9-43FB-F149-7359-73EB7E7D8726}"/>
              </a:ext>
            </a:extLst>
          </p:cNvPr>
          <p:cNvSpPr>
            <a:spLocks noGrp="1"/>
          </p:cNvSpPr>
          <p:nvPr>
            <p:ph type="sldNum" sz="quarter" idx="12"/>
          </p:nvPr>
        </p:nvSpPr>
        <p:spPr/>
        <p:txBody>
          <a:bodyPr/>
          <a:lstStyle/>
          <a:p>
            <a:fld id="{DC35672F-6205-49CE-BECE-369873309831}" type="slidenum">
              <a:rPr lang="en-US" smtClean="0"/>
              <a:pPr/>
              <a:t>16</a:t>
            </a:fld>
            <a:endParaRPr lang="en-US"/>
          </a:p>
        </p:txBody>
      </p:sp>
    </p:spTree>
    <p:extLst>
      <p:ext uri="{BB962C8B-B14F-4D97-AF65-F5344CB8AC3E}">
        <p14:creationId xmlns:p14="http://schemas.microsoft.com/office/powerpoint/2010/main" val="2855428515"/>
      </p:ext>
    </p:extLst>
  </p:cSld>
  <p:clrMapOvr>
    <a:masterClrMapping/>
  </p:clrMapOvr>
  <p:transition advTm="121879">
    <p:dissolv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B6EC7-D3DF-9CF7-300D-B6FCC2B886CE}"/>
              </a:ext>
            </a:extLst>
          </p:cNvPr>
          <p:cNvSpPr>
            <a:spLocks noGrp="1"/>
          </p:cNvSpPr>
          <p:nvPr>
            <p:ph type="title"/>
          </p:nvPr>
        </p:nvSpPr>
        <p:spPr/>
        <p:txBody>
          <a:bodyPr/>
          <a:lstStyle/>
          <a:p>
            <a:r>
              <a:rPr lang="en-GB" dirty="0"/>
              <a:t>Re-instatement errors</a:t>
            </a:r>
          </a:p>
        </p:txBody>
      </p:sp>
      <p:sp>
        <p:nvSpPr>
          <p:cNvPr id="3" name="Content Placeholder 2">
            <a:extLst>
              <a:ext uri="{FF2B5EF4-FFF2-40B4-BE49-F238E27FC236}">
                <a16:creationId xmlns:a16="http://schemas.microsoft.com/office/drawing/2014/main" id="{3AA78660-1CA5-3177-ABBD-65C3508CB577}"/>
              </a:ext>
            </a:extLst>
          </p:cNvPr>
          <p:cNvSpPr>
            <a:spLocks noGrp="1"/>
          </p:cNvSpPr>
          <p:nvPr>
            <p:ph idx="1"/>
          </p:nvPr>
        </p:nvSpPr>
        <p:spPr/>
        <p:txBody>
          <a:bodyPr/>
          <a:lstStyle/>
          <a:p>
            <a:r>
              <a:rPr lang="en-GB" dirty="0"/>
              <a:t>Inhibits or overrides left on</a:t>
            </a:r>
          </a:p>
          <a:p>
            <a:r>
              <a:rPr lang="en-GB" dirty="0"/>
              <a:t>Sensors isolated</a:t>
            </a:r>
          </a:p>
          <a:p>
            <a:r>
              <a:rPr lang="en-GB" dirty="0"/>
              <a:t>Cables reconnected incorrectly</a:t>
            </a:r>
          </a:p>
          <a:p>
            <a:r>
              <a:rPr lang="en-GB" dirty="0"/>
              <a:t>Not restoring in-service intelligent devices</a:t>
            </a:r>
          </a:p>
          <a:p>
            <a:r>
              <a:rPr lang="en-GB" dirty="0"/>
              <a:t>Not sense checking status</a:t>
            </a:r>
          </a:p>
          <a:p>
            <a:pPr lvl="1"/>
            <a:r>
              <a:rPr lang="en-GB" dirty="0"/>
              <a:t>Switch type sensors??</a:t>
            </a:r>
          </a:p>
          <a:p>
            <a:pPr lvl="1"/>
            <a:r>
              <a:rPr lang="en-GB" dirty="0"/>
              <a:t>Analogues usually at zero/ambient??</a:t>
            </a:r>
          </a:p>
        </p:txBody>
      </p:sp>
      <p:sp>
        <p:nvSpPr>
          <p:cNvPr id="4" name="Slide Number Placeholder 3">
            <a:extLst>
              <a:ext uri="{FF2B5EF4-FFF2-40B4-BE49-F238E27FC236}">
                <a16:creationId xmlns:a16="http://schemas.microsoft.com/office/drawing/2014/main" id="{EEC5A8E4-0938-E68C-8944-24D7AECB943D}"/>
              </a:ext>
            </a:extLst>
          </p:cNvPr>
          <p:cNvSpPr>
            <a:spLocks noGrp="1"/>
          </p:cNvSpPr>
          <p:nvPr>
            <p:ph type="sldNum" sz="quarter" idx="12"/>
          </p:nvPr>
        </p:nvSpPr>
        <p:spPr/>
        <p:txBody>
          <a:bodyPr/>
          <a:lstStyle/>
          <a:p>
            <a:fld id="{DC35672F-6205-49CE-BECE-369873309831}" type="slidenum">
              <a:rPr lang="en-US" smtClean="0"/>
              <a:pPr/>
              <a:t>17</a:t>
            </a:fld>
            <a:endParaRPr lang="en-US"/>
          </a:p>
        </p:txBody>
      </p:sp>
      <p:pic>
        <p:nvPicPr>
          <p:cNvPr id="6" name="Picture 5" descr="Graphical user interface, text&#10;&#10;Description automatically generated">
            <a:extLst>
              <a:ext uri="{FF2B5EF4-FFF2-40B4-BE49-F238E27FC236}">
                <a16:creationId xmlns:a16="http://schemas.microsoft.com/office/drawing/2014/main" id="{926D6047-AC74-0371-8E73-2C35942674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3117" y="1417638"/>
            <a:ext cx="3466037" cy="3466037"/>
          </a:xfrm>
          <a:prstGeom prst="rect">
            <a:avLst/>
          </a:prstGeom>
        </p:spPr>
      </p:pic>
    </p:spTree>
    <p:extLst>
      <p:ext uri="{BB962C8B-B14F-4D97-AF65-F5344CB8AC3E}">
        <p14:creationId xmlns:p14="http://schemas.microsoft.com/office/powerpoint/2010/main" val="892755397"/>
      </p:ext>
    </p:extLst>
  </p:cSld>
  <p:clrMapOvr>
    <a:masterClrMapping/>
  </p:clrMapOvr>
  <p:transition advTm="89187">
    <p:dissolv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23E96-2545-F880-62C6-A2E139596B80}"/>
              </a:ext>
            </a:extLst>
          </p:cNvPr>
          <p:cNvSpPr>
            <a:spLocks noGrp="1"/>
          </p:cNvSpPr>
          <p:nvPr>
            <p:ph type="title"/>
          </p:nvPr>
        </p:nvSpPr>
        <p:spPr/>
        <p:txBody>
          <a:bodyPr/>
          <a:lstStyle/>
          <a:p>
            <a:r>
              <a:rPr lang="en-GB" dirty="0"/>
              <a:t>Performance Influencing Factors</a:t>
            </a:r>
          </a:p>
        </p:txBody>
      </p:sp>
      <p:sp>
        <p:nvSpPr>
          <p:cNvPr id="3" name="Content Placeholder 2">
            <a:extLst>
              <a:ext uri="{FF2B5EF4-FFF2-40B4-BE49-F238E27FC236}">
                <a16:creationId xmlns:a16="http://schemas.microsoft.com/office/drawing/2014/main" id="{123DFFF9-C2E0-2165-AD91-69F75BD56935}"/>
              </a:ext>
            </a:extLst>
          </p:cNvPr>
          <p:cNvSpPr>
            <a:spLocks noGrp="1"/>
          </p:cNvSpPr>
          <p:nvPr>
            <p:ph idx="1"/>
          </p:nvPr>
        </p:nvSpPr>
        <p:spPr>
          <a:xfrm>
            <a:off x="4347713" y="1600201"/>
            <a:ext cx="7233180" cy="4525963"/>
          </a:xfrm>
        </p:spPr>
        <p:txBody>
          <a:bodyPr/>
          <a:lstStyle/>
          <a:p>
            <a:r>
              <a:rPr lang="en-GB" dirty="0"/>
              <a:t>Conditions that make testing errors more or less likely</a:t>
            </a:r>
          </a:p>
          <a:p>
            <a:pPr lvl="1"/>
            <a:r>
              <a:rPr lang="en-GB" dirty="0"/>
              <a:t>Signs and labels</a:t>
            </a:r>
          </a:p>
          <a:p>
            <a:pPr lvl="1"/>
            <a:r>
              <a:rPr lang="en-GB" dirty="0"/>
              <a:t>System interfaces</a:t>
            </a:r>
          </a:p>
          <a:p>
            <a:pPr lvl="1"/>
            <a:r>
              <a:rPr lang="en-GB" dirty="0"/>
              <a:t>Routine task</a:t>
            </a:r>
          </a:p>
          <a:p>
            <a:pPr lvl="1"/>
            <a:r>
              <a:rPr lang="en-GB" dirty="0"/>
              <a:t>Time available</a:t>
            </a:r>
          </a:p>
          <a:p>
            <a:pPr lvl="1"/>
            <a:r>
              <a:rPr lang="en-GB" dirty="0"/>
              <a:t>Tools</a:t>
            </a:r>
          </a:p>
          <a:p>
            <a:pPr lvl="1"/>
            <a:r>
              <a:rPr lang="en-GB" dirty="0"/>
              <a:t>Communication</a:t>
            </a:r>
          </a:p>
          <a:p>
            <a:pPr lvl="1"/>
            <a:r>
              <a:rPr lang="en-GB" dirty="0"/>
              <a:t>Access and visibility</a:t>
            </a:r>
          </a:p>
        </p:txBody>
      </p:sp>
      <p:sp>
        <p:nvSpPr>
          <p:cNvPr id="4" name="Slide Number Placeholder 3">
            <a:extLst>
              <a:ext uri="{FF2B5EF4-FFF2-40B4-BE49-F238E27FC236}">
                <a16:creationId xmlns:a16="http://schemas.microsoft.com/office/drawing/2014/main" id="{CD4B0DDA-4137-E07F-E01D-31089683B0F8}"/>
              </a:ext>
            </a:extLst>
          </p:cNvPr>
          <p:cNvSpPr>
            <a:spLocks noGrp="1"/>
          </p:cNvSpPr>
          <p:nvPr>
            <p:ph type="sldNum" sz="quarter" idx="12"/>
          </p:nvPr>
        </p:nvSpPr>
        <p:spPr/>
        <p:txBody>
          <a:bodyPr/>
          <a:lstStyle/>
          <a:p>
            <a:fld id="{DC35672F-6205-49CE-BECE-369873309831}" type="slidenum">
              <a:rPr lang="en-US" smtClean="0"/>
              <a:pPr/>
              <a:t>18</a:t>
            </a:fld>
            <a:endParaRPr lang="en-US"/>
          </a:p>
        </p:txBody>
      </p:sp>
      <p:pic>
        <p:nvPicPr>
          <p:cNvPr id="7" name="Picture 6" descr="A picture containing indoor, old, dirty&#10;&#10;Description automatically generated">
            <a:extLst>
              <a:ext uri="{FF2B5EF4-FFF2-40B4-BE49-F238E27FC236}">
                <a16:creationId xmlns:a16="http://schemas.microsoft.com/office/drawing/2014/main" id="{CB81A912-EC82-95C6-4706-7F64F75B40C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638" t="8931" r="14455" b="8936"/>
          <a:stretch/>
        </p:blipFill>
        <p:spPr>
          <a:xfrm>
            <a:off x="419739" y="1313531"/>
            <a:ext cx="3627418" cy="4812633"/>
          </a:xfrm>
          <a:prstGeom prst="rect">
            <a:avLst/>
          </a:prstGeom>
        </p:spPr>
      </p:pic>
    </p:spTree>
    <p:extLst>
      <p:ext uri="{BB962C8B-B14F-4D97-AF65-F5344CB8AC3E}">
        <p14:creationId xmlns:p14="http://schemas.microsoft.com/office/powerpoint/2010/main" val="3363830943"/>
      </p:ext>
    </p:extLst>
  </p:cSld>
  <p:clrMapOvr>
    <a:masterClrMapping/>
  </p:clrMapOvr>
  <p:transition advTm="68368">
    <p:dissolv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25D84-9115-51DC-69BE-0FBCB61E0C7A}"/>
              </a:ext>
            </a:extLst>
          </p:cNvPr>
          <p:cNvSpPr>
            <a:spLocks noGrp="1"/>
          </p:cNvSpPr>
          <p:nvPr>
            <p:ph type="title"/>
          </p:nvPr>
        </p:nvSpPr>
        <p:spPr/>
        <p:txBody>
          <a:bodyPr/>
          <a:lstStyle/>
          <a:p>
            <a:r>
              <a:rPr lang="en-GB" dirty="0"/>
              <a:t>Avoiding analysis paralysis</a:t>
            </a:r>
          </a:p>
        </p:txBody>
      </p:sp>
      <p:sp>
        <p:nvSpPr>
          <p:cNvPr id="3" name="Content Placeholder 2">
            <a:extLst>
              <a:ext uri="{FF2B5EF4-FFF2-40B4-BE49-F238E27FC236}">
                <a16:creationId xmlns:a16="http://schemas.microsoft.com/office/drawing/2014/main" id="{0A947D1A-8E1F-E7D9-A4A6-A2AE4BB795A0}"/>
              </a:ext>
            </a:extLst>
          </p:cNvPr>
          <p:cNvSpPr>
            <a:spLocks noGrp="1"/>
          </p:cNvSpPr>
          <p:nvPr>
            <p:ph idx="1"/>
          </p:nvPr>
        </p:nvSpPr>
        <p:spPr/>
        <p:txBody>
          <a:bodyPr/>
          <a:lstStyle/>
          <a:p>
            <a:r>
              <a:rPr lang="en-GB" dirty="0"/>
              <a:t>Each test is unique</a:t>
            </a:r>
          </a:p>
          <a:p>
            <a:pPr lvl="1"/>
            <a:r>
              <a:rPr lang="en-GB" dirty="0"/>
              <a:t>Analysing every one is rarely practical</a:t>
            </a:r>
          </a:p>
          <a:p>
            <a:r>
              <a:rPr lang="en-GB" dirty="0"/>
              <a:t>A generic overarching assessment is useful</a:t>
            </a:r>
          </a:p>
          <a:p>
            <a:pPr lvl="1"/>
            <a:r>
              <a:rPr lang="en-GB" dirty="0"/>
              <a:t>Compare each specific to identify the differences</a:t>
            </a:r>
          </a:p>
          <a:p>
            <a:r>
              <a:rPr lang="en-GB" dirty="0"/>
              <a:t>Perfect on paper that is no use in practice </a:t>
            </a:r>
          </a:p>
          <a:p>
            <a:pPr lvl="1"/>
            <a:r>
              <a:rPr lang="en-GB" dirty="0"/>
              <a:t>Walk-through talk-through</a:t>
            </a:r>
          </a:p>
          <a:p>
            <a:r>
              <a:rPr lang="en-GB" dirty="0"/>
              <a:t>HSE, OG-00054 Appendix 4</a:t>
            </a:r>
          </a:p>
          <a:p>
            <a:endParaRPr lang="en-GB" dirty="0"/>
          </a:p>
        </p:txBody>
      </p:sp>
      <p:sp>
        <p:nvSpPr>
          <p:cNvPr id="4" name="Slide Number Placeholder 3">
            <a:extLst>
              <a:ext uri="{FF2B5EF4-FFF2-40B4-BE49-F238E27FC236}">
                <a16:creationId xmlns:a16="http://schemas.microsoft.com/office/drawing/2014/main" id="{684646EC-6FAB-5F3E-D958-B5B763E24F25}"/>
              </a:ext>
            </a:extLst>
          </p:cNvPr>
          <p:cNvSpPr>
            <a:spLocks noGrp="1"/>
          </p:cNvSpPr>
          <p:nvPr>
            <p:ph type="sldNum" sz="quarter" idx="12"/>
          </p:nvPr>
        </p:nvSpPr>
        <p:spPr/>
        <p:txBody>
          <a:bodyPr/>
          <a:lstStyle/>
          <a:p>
            <a:fld id="{DC35672F-6205-49CE-BECE-369873309831}" type="slidenum">
              <a:rPr lang="en-US" smtClean="0"/>
              <a:pPr/>
              <a:t>19</a:t>
            </a:fld>
            <a:endParaRPr lang="en-US" dirty="0"/>
          </a:p>
        </p:txBody>
      </p:sp>
      <p:cxnSp>
        <p:nvCxnSpPr>
          <p:cNvPr id="8" name="Straight Arrow Connector 7">
            <a:extLst>
              <a:ext uri="{FF2B5EF4-FFF2-40B4-BE49-F238E27FC236}">
                <a16:creationId xmlns:a16="http://schemas.microsoft.com/office/drawing/2014/main" id="{7CA10C15-8F22-B38D-C80A-F7498AF6DA40}"/>
              </a:ext>
            </a:extLst>
          </p:cNvPr>
          <p:cNvCxnSpPr/>
          <p:nvPr/>
        </p:nvCxnSpPr>
        <p:spPr bwMode="auto">
          <a:xfrm flipV="1">
            <a:off x="7049489" y="4990725"/>
            <a:ext cx="4975734" cy="41293"/>
          </a:xfrm>
          <a:prstGeom prst="straightConnector1">
            <a:avLst/>
          </a:prstGeom>
          <a:solidFill>
            <a:schemeClr val="accent1"/>
          </a:solidFill>
          <a:ln w="25400" cap="flat" cmpd="sng" algn="ctr">
            <a:solidFill>
              <a:schemeClr val="tx1"/>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Arrow Connector 9">
            <a:extLst>
              <a:ext uri="{FF2B5EF4-FFF2-40B4-BE49-F238E27FC236}">
                <a16:creationId xmlns:a16="http://schemas.microsoft.com/office/drawing/2014/main" id="{FB10F2C4-3B65-7029-594F-E274B9C6F653}"/>
              </a:ext>
            </a:extLst>
          </p:cNvPr>
          <p:cNvCxnSpPr/>
          <p:nvPr/>
        </p:nvCxnSpPr>
        <p:spPr bwMode="auto">
          <a:xfrm flipH="1" flipV="1">
            <a:off x="7254815" y="4175185"/>
            <a:ext cx="7459" cy="1142942"/>
          </a:xfrm>
          <a:prstGeom prst="straightConnector1">
            <a:avLst/>
          </a:prstGeom>
          <a:solidFill>
            <a:schemeClr val="accent1"/>
          </a:solidFill>
          <a:ln w="25400" cap="flat" cmpd="sng" algn="ctr">
            <a:solidFill>
              <a:schemeClr val="tx1"/>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Connector: Elbow 11">
            <a:extLst>
              <a:ext uri="{FF2B5EF4-FFF2-40B4-BE49-F238E27FC236}">
                <a16:creationId xmlns:a16="http://schemas.microsoft.com/office/drawing/2014/main" id="{D6C3D5B1-46D0-6EA2-CA38-A0AA644E81BC}"/>
              </a:ext>
            </a:extLst>
          </p:cNvPr>
          <p:cNvCxnSpPr>
            <a:cxnSpLocks/>
          </p:cNvCxnSpPr>
          <p:nvPr/>
        </p:nvCxnSpPr>
        <p:spPr bwMode="auto">
          <a:xfrm rot="16200000" flipV="1">
            <a:off x="7970081" y="4442489"/>
            <a:ext cx="1220923" cy="1"/>
          </a:xfrm>
          <a:prstGeom prst="bentConnector3">
            <a:avLst>
              <a:gd name="adj1" fmla="val 50000"/>
            </a:avLst>
          </a:prstGeom>
          <a:solidFill>
            <a:schemeClr val="accent1"/>
          </a:solidFill>
          <a:ln w="25400"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Connector: Elbow 15">
            <a:extLst>
              <a:ext uri="{FF2B5EF4-FFF2-40B4-BE49-F238E27FC236}">
                <a16:creationId xmlns:a16="http://schemas.microsoft.com/office/drawing/2014/main" id="{1ED91AE0-DF7D-33ED-22D1-4F7F8E25F22A}"/>
              </a:ext>
            </a:extLst>
          </p:cNvPr>
          <p:cNvCxnSpPr>
            <a:cxnSpLocks/>
          </p:cNvCxnSpPr>
          <p:nvPr/>
        </p:nvCxnSpPr>
        <p:spPr bwMode="auto">
          <a:xfrm rot="5400000" flipH="1" flipV="1">
            <a:off x="9413557" y="4117564"/>
            <a:ext cx="1847781" cy="12700"/>
          </a:xfrm>
          <a:prstGeom prst="bentConnector3">
            <a:avLst>
              <a:gd name="adj1" fmla="val 50000"/>
            </a:avLst>
          </a:prstGeom>
          <a:solidFill>
            <a:schemeClr val="accent1"/>
          </a:solidFill>
          <a:ln w="25400"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Freeform: Shape 18">
            <a:extLst>
              <a:ext uri="{FF2B5EF4-FFF2-40B4-BE49-F238E27FC236}">
                <a16:creationId xmlns:a16="http://schemas.microsoft.com/office/drawing/2014/main" id="{8E4FB80A-C6DF-4E06-7D09-EC0430F3D433}"/>
              </a:ext>
            </a:extLst>
          </p:cNvPr>
          <p:cNvSpPr/>
          <p:nvPr/>
        </p:nvSpPr>
        <p:spPr bwMode="auto">
          <a:xfrm>
            <a:off x="7254815" y="3649465"/>
            <a:ext cx="1354348" cy="1381635"/>
          </a:xfrm>
          <a:custGeom>
            <a:avLst/>
            <a:gdLst>
              <a:gd name="connsiteX0" fmla="*/ 0 w 1354348"/>
              <a:gd name="connsiteY0" fmla="*/ 1199072 h 1199072"/>
              <a:gd name="connsiteX1" fmla="*/ 776378 w 1354348"/>
              <a:gd name="connsiteY1" fmla="*/ 414068 h 1199072"/>
              <a:gd name="connsiteX2" fmla="*/ 1354348 w 1354348"/>
              <a:gd name="connsiteY2" fmla="*/ 0 h 1199072"/>
            </a:gdLst>
            <a:ahLst/>
            <a:cxnLst>
              <a:cxn ang="0">
                <a:pos x="connsiteX0" y="connsiteY0"/>
              </a:cxn>
              <a:cxn ang="0">
                <a:pos x="connsiteX1" y="connsiteY1"/>
              </a:cxn>
              <a:cxn ang="0">
                <a:pos x="connsiteX2" y="connsiteY2"/>
              </a:cxn>
            </a:cxnLst>
            <a:rect l="l" t="t" r="r" b="b"/>
            <a:pathLst>
              <a:path w="1354348" h="1199072">
                <a:moveTo>
                  <a:pt x="0" y="1199072"/>
                </a:moveTo>
                <a:cubicBezTo>
                  <a:pt x="275326" y="906492"/>
                  <a:pt x="550653" y="613913"/>
                  <a:pt x="776378" y="414068"/>
                </a:cubicBezTo>
                <a:cubicBezTo>
                  <a:pt x="1002103" y="214223"/>
                  <a:pt x="1178225" y="107111"/>
                  <a:pt x="1354348" y="0"/>
                </a:cubicBezTo>
              </a:path>
            </a:pathLst>
          </a:custGeom>
          <a:noFill/>
          <a:ln w="63500" cap="flat" cmpd="sng" algn="ctr">
            <a:solidFill>
              <a:srgbClr val="00B050"/>
            </a:solidFill>
            <a:prstDash val="solid"/>
            <a:round/>
            <a:headEnd type="none" w="med" len="med"/>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1" u="none" strike="noStrike" cap="none" normalizeH="0" baseline="0">
              <a:ln>
                <a:noFill/>
              </a:ln>
              <a:solidFill>
                <a:schemeClr val="tx1"/>
              </a:solidFill>
              <a:effectLst/>
              <a:latin typeface="Arial" pitchFamily="34" charset="0"/>
            </a:endParaRPr>
          </a:p>
        </p:txBody>
      </p:sp>
      <p:sp>
        <p:nvSpPr>
          <p:cNvPr id="21" name="Freeform: Shape 20">
            <a:extLst>
              <a:ext uri="{FF2B5EF4-FFF2-40B4-BE49-F238E27FC236}">
                <a16:creationId xmlns:a16="http://schemas.microsoft.com/office/drawing/2014/main" id="{1B41A281-B980-5CE2-62DF-F42218EA7C61}"/>
              </a:ext>
            </a:extLst>
          </p:cNvPr>
          <p:cNvSpPr/>
          <p:nvPr/>
        </p:nvSpPr>
        <p:spPr bwMode="auto">
          <a:xfrm>
            <a:off x="8583284" y="3249540"/>
            <a:ext cx="1759788" cy="399925"/>
          </a:xfrm>
          <a:custGeom>
            <a:avLst/>
            <a:gdLst>
              <a:gd name="connsiteX0" fmla="*/ 0 w 1725283"/>
              <a:gd name="connsiteY0" fmla="*/ 805304 h 805304"/>
              <a:gd name="connsiteX1" fmla="*/ 931653 w 1725283"/>
              <a:gd name="connsiteY1" fmla="*/ 63432 h 805304"/>
              <a:gd name="connsiteX2" fmla="*/ 1725283 w 1725283"/>
              <a:gd name="connsiteY2" fmla="*/ 89311 h 805304"/>
              <a:gd name="connsiteX0" fmla="*/ 0 w 1725283"/>
              <a:gd name="connsiteY0" fmla="*/ 738372 h 738372"/>
              <a:gd name="connsiteX1" fmla="*/ 888521 w 1725283"/>
              <a:gd name="connsiteY1" fmla="*/ 186281 h 738372"/>
              <a:gd name="connsiteX2" fmla="*/ 1725283 w 1725283"/>
              <a:gd name="connsiteY2" fmla="*/ 22379 h 738372"/>
              <a:gd name="connsiteX0" fmla="*/ 0 w 1759788"/>
              <a:gd name="connsiteY0" fmla="*/ 641566 h 641566"/>
              <a:gd name="connsiteX1" fmla="*/ 888521 w 1759788"/>
              <a:gd name="connsiteY1" fmla="*/ 89475 h 641566"/>
              <a:gd name="connsiteX2" fmla="*/ 1759788 w 1759788"/>
              <a:gd name="connsiteY2" fmla="*/ 54969 h 641566"/>
              <a:gd name="connsiteX0" fmla="*/ 0 w 1759788"/>
              <a:gd name="connsiteY0" fmla="*/ 616994 h 616994"/>
              <a:gd name="connsiteX1" fmla="*/ 836763 w 1759788"/>
              <a:gd name="connsiteY1" fmla="*/ 142540 h 616994"/>
              <a:gd name="connsiteX2" fmla="*/ 1759788 w 1759788"/>
              <a:gd name="connsiteY2" fmla="*/ 30397 h 616994"/>
            </a:gdLst>
            <a:ahLst/>
            <a:cxnLst>
              <a:cxn ang="0">
                <a:pos x="connsiteX0" y="connsiteY0"/>
              </a:cxn>
              <a:cxn ang="0">
                <a:pos x="connsiteX1" y="connsiteY1"/>
              </a:cxn>
              <a:cxn ang="0">
                <a:pos x="connsiteX2" y="connsiteY2"/>
              </a:cxn>
            </a:cxnLst>
            <a:rect l="l" t="t" r="r" b="b"/>
            <a:pathLst>
              <a:path w="1759788" h="616994">
                <a:moveTo>
                  <a:pt x="0" y="616994"/>
                </a:moveTo>
                <a:cubicBezTo>
                  <a:pt x="322053" y="305724"/>
                  <a:pt x="549216" y="261872"/>
                  <a:pt x="836763" y="142540"/>
                </a:cubicBezTo>
                <a:cubicBezTo>
                  <a:pt x="1124310" y="23208"/>
                  <a:pt x="1506746" y="-42209"/>
                  <a:pt x="1759788" y="30397"/>
                </a:cubicBezTo>
              </a:path>
            </a:pathLst>
          </a:custGeom>
          <a:noFill/>
          <a:ln w="63500" cap="flat" cmpd="sng" algn="ctr">
            <a:solidFill>
              <a:srgbClr val="FFC000"/>
            </a:solidFill>
            <a:prstDash val="solid"/>
            <a:round/>
            <a:headEnd type="none" w="med" len="med"/>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1" u="none" strike="noStrike" cap="none" normalizeH="0" baseline="0">
              <a:ln>
                <a:noFill/>
              </a:ln>
              <a:solidFill>
                <a:schemeClr val="tx1"/>
              </a:solidFill>
              <a:effectLst/>
              <a:latin typeface="Arial" pitchFamily="34" charset="0"/>
            </a:endParaRPr>
          </a:p>
        </p:txBody>
      </p:sp>
      <p:sp>
        <p:nvSpPr>
          <p:cNvPr id="22" name="Freeform: Shape 21">
            <a:extLst>
              <a:ext uri="{FF2B5EF4-FFF2-40B4-BE49-F238E27FC236}">
                <a16:creationId xmlns:a16="http://schemas.microsoft.com/office/drawing/2014/main" id="{0B513367-F96E-0587-3686-606154F32605}"/>
              </a:ext>
            </a:extLst>
          </p:cNvPr>
          <p:cNvSpPr/>
          <p:nvPr/>
        </p:nvSpPr>
        <p:spPr bwMode="auto">
          <a:xfrm rot="2397908">
            <a:off x="10358003" y="3288997"/>
            <a:ext cx="1759788" cy="616994"/>
          </a:xfrm>
          <a:custGeom>
            <a:avLst/>
            <a:gdLst>
              <a:gd name="connsiteX0" fmla="*/ 0 w 1725283"/>
              <a:gd name="connsiteY0" fmla="*/ 805304 h 805304"/>
              <a:gd name="connsiteX1" fmla="*/ 931653 w 1725283"/>
              <a:gd name="connsiteY1" fmla="*/ 63432 h 805304"/>
              <a:gd name="connsiteX2" fmla="*/ 1725283 w 1725283"/>
              <a:gd name="connsiteY2" fmla="*/ 89311 h 805304"/>
              <a:gd name="connsiteX0" fmla="*/ 0 w 1725283"/>
              <a:gd name="connsiteY0" fmla="*/ 738372 h 738372"/>
              <a:gd name="connsiteX1" fmla="*/ 888521 w 1725283"/>
              <a:gd name="connsiteY1" fmla="*/ 186281 h 738372"/>
              <a:gd name="connsiteX2" fmla="*/ 1725283 w 1725283"/>
              <a:gd name="connsiteY2" fmla="*/ 22379 h 738372"/>
              <a:gd name="connsiteX0" fmla="*/ 0 w 1759788"/>
              <a:gd name="connsiteY0" fmla="*/ 641566 h 641566"/>
              <a:gd name="connsiteX1" fmla="*/ 888521 w 1759788"/>
              <a:gd name="connsiteY1" fmla="*/ 89475 h 641566"/>
              <a:gd name="connsiteX2" fmla="*/ 1759788 w 1759788"/>
              <a:gd name="connsiteY2" fmla="*/ 54969 h 641566"/>
              <a:gd name="connsiteX0" fmla="*/ 0 w 1759788"/>
              <a:gd name="connsiteY0" fmla="*/ 616994 h 616994"/>
              <a:gd name="connsiteX1" fmla="*/ 836763 w 1759788"/>
              <a:gd name="connsiteY1" fmla="*/ 142540 h 616994"/>
              <a:gd name="connsiteX2" fmla="*/ 1759788 w 1759788"/>
              <a:gd name="connsiteY2" fmla="*/ 30397 h 616994"/>
            </a:gdLst>
            <a:ahLst/>
            <a:cxnLst>
              <a:cxn ang="0">
                <a:pos x="connsiteX0" y="connsiteY0"/>
              </a:cxn>
              <a:cxn ang="0">
                <a:pos x="connsiteX1" y="connsiteY1"/>
              </a:cxn>
              <a:cxn ang="0">
                <a:pos x="connsiteX2" y="connsiteY2"/>
              </a:cxn>
            </a:cxnLst>
            <a:rect l="l" t="t" r="r" b="b"/>
            <a:pathLst>
              <a:path w="1759788" h="616994">
                <a:moveTo>
                  <a:pt x="0" y="616994"/>
                </a:moveTo>
                <a:cubicBezTo>
                  <a:pt x="322053" y="305724"/>
                  <a:pt x="549216" y="261872"/>
                  <a:pt x="836763" y="142540"/>
                </a:cubicBezTo>
                <a:cubicBezTo>
                  <a:pt x="1124310" y="23208"/>
                  <a:pt x="1506746" y="-42209"/>
                  <a:pt x="1759788" y="30397"/>
                </a:cubicBezTo>
              </a:path>
            </a:pathLst>
          </a:custGeom>
          <a:noFill/>
          <a:ln w="63500" cap="flat" cmpd="sng" algn="ctr">
            <a:solidFill>
              <a:srgbClr val="FF0000"/>
            </a:solidFill>
            <a:prstDash val="solid"/>
            <a:round/>
            <a:headEnd type="none" w="med" len="med"/>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1" u="none" strike="noStrike" cap="none" normalizeH="0" baseline="0">
              <a:ln>
                <a:noFill/>
              </a:ln>
              <a:solidFill>
                <a:schemeClr val="tx1"/>
              </a:solidFill>
              <a:effectLst/>
              <a:latin typeface="Arial" pitchFamily="34" charset="0"/>
            </a:endParaRPr>
          </a:p>
        </p:txBody>
      </p:sp>
      <p:sp>
        <p:nvSpPr>
          <p:cNvPr id="27" name="TextBox 26">
            <a:extLst>
              <a:ext uri="{FF2B5EF4-FFF2-40B4-BE49-F238E27FC236}">
                <a16:creationId xmlns:a16="http://schemas.microsoft.com/office/drawing/2014/main" id="{334AC560-AA01-F7CF-B615-DCFCEBA5D1FB}"/>
              </a:ext>
            </a:extLst>
          </p:cNvPr>
          <p:cNvSpPr txBox="1"/>
          <p:nvPr/>
        </p:nvSpPr>
        <p:spPr>
          <a:xfrm>
            <a:off x="7345236" y="4716636"/>
            <a:ext cx="1274708" cy="369332"/>
          </a:xfrm>
          <a:prstGeom prst="rect">
            <a:avLst/>
          </a:prstGeom>
          <a:noFill/>
        </p:spPr>
        <p:txBody>
          <a:bodyPr wrap="none" rtlCol="0">
            <a:spAutoFit/>
          </a:bodyPr>
          <a:lstStyle/>
          <a:p>
            <a:r>
              <a:rPr lang="en-GB" dirty="0"/>
              <a:t>Productive</a:t>
            </a:r>
          </a:p>
        </p:txBody>
      </p:sp>
      <p:sp>
        <p:nvSpPr>
          <p:cNvPr id="28" name="TextBox 27">
            <a:extLst>
              <a:ext uri="{FF2B5EF4-FFF2-40B4-BE49-F238E27FC236}">
                <a16:creationId xmlns:a16="http://schemas.microsoft.com/office/drawing/2014/main" id="{09A99CB4-27B6-F800-AFE1-8A7474431A11}"/>
              </a:ext>
            </a:extLst>
          </p:cNvPr>
          <p:cNvSpPr txBox="1"/>
          <p:nvPr/>
        </p:nvSpPr>
        <p:spPr>
          <a:xfrm>
            <a:off x="8700873" y="4344394"/>
            <a:ext cx="1441420" cy="646331"/>
          </a:xfrm>
          <a:prstGeom prst="rect">
            <a:avLst/>
          </a:prstGeom>
          <a:noFill/>
        </p:spPr>
        <p:txBody>
          <a:bodyPr wrap="none" rtlCol="0">
            <a:spAutoFit/>
          </a:bodyPr>
          <a:lstStyle/>
          <a:p>
            <a:pPr algn="ctr"/>
            <a:r>
              <a:rPr lang="en-GB" dirty="0"/>
              <a:t>Diminishing </a:t>
            </a:r>
            <a:br>
              <a:rPr lang="en-GB" dirty="0"/>
            </a:br>
            <a:r>
              <a:rPr lang="en-GB" dirty="0"/>
              <a:t>returns</a:t>
            </a:r>
          </a:p>
        </p:txBody>
      </p:sp>
      <p:sp>
        <p:nvSpPr>
          <p:cNvPr id="29" name="TextBox 28">
            <a:extLst>
              <a:ext uri="{FF2B5EF4-FFF2-40B4-BE49-F238E27FC236}">
                <a16:creationId xmlns:a16="http://schemas.microsoft.com/office/drawing/2014/main" id="{36F1696E-7579-969C-7ED9-25834CA8DEB3}"/>
              </a:ext>
            </a:extLst>
          </p:cNvPr>
          <p:cNvSpPr txBox="1"/>
          <p:nvPr/>
        </p:nvSpPr>
        <p:spPr>
          <a:xfrm>
            <a:off x="10674735" y="4358772"/>
            <a:ext cx="1249061" cy="646331"/>
          </a:xfrm>
          <a:prstGeom prst="rect">
            <a:avLst/>
          </a:prstGeom>
          <a:noFill/>
        </p:spPr>
        <p:txBody>
          <a:bodyPr wrap="none" rtlCol="0">
            <a:spAutoFit/>
          </a:bodyPr>
          <a:lstStyle/>
          <a:p>
            <a:pPr algn="ctr"/>
            <a:r>
              <a:rPr lang="en-GB" dirty="0"/>
              <a:t>Counter </a:t>
            </a:r>
            <a:br>
              <a:rPr lang="en-GB" dirty="0"/>
            </a:br>
            <a:r>
              <a:rPr lang="en-GB" dirty="0"/>
              <a:t>productive</a:t>
            </a:r>
          </a:p>
        </p:txBody>
      </p:sp>
    </p:spTree>
    <p:custDataLst>
      <p:tags r:id="rId1"/>
    </p:custDataLst>
    <p:extLst>
      <p:ext uri="{BB962C8B-B14F-4D97-AF65-F5344CB8AC3E}">
        <p14:creationId xmlns:p14="http://schemas.microsoft.com/office/powerpoint/2010/main" val="2295089565"/>
      </p:ext>
    </p:extLst>
  </p:cSld>
  <p:clrMapOvr>
    <a:masterClrMapping/>
  </p:clrMapOvr>
  <p:transition advTm="76466">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3DCE8-341E-D393-582E-75B873EC5AED}"/>
              </a:ext>
            </a:extLst>
          </p:cNvPr>
          <p:cNvSpPr>
            <a:spLocks noGrp="1"/>
          </p:cNvSpPr>
          <p:nvPr>
            <p:ph type="title"/>
          </p:nvPr>
        </p:nvSpPr>
        <p:spPr/>
        <p:txBody>
          <a:bodyPr/>
          <a:lstStyle/>
          <a:p>
            <a:r>
              <a:rPr lang="en-GB" dirty="0"/>
              <a:t>Author Collaboration</a:t>
            </a:r>
          </a:p>
        </p:txBody>
      </p:sp>
      <p:sp>
        <p:nvSpPr>
          <p:cNvPr id="3" name="Content Placeholder 2">
            <a:extLst>
              <a:ext uri="{FF2B5EF4-FFF2-40B4-BE49-F238E27FC236}">
                <a16:creationId xmlns:a16="http://schemas.microsoft.com/office/drawing/2014/main" id="{2A87C5E6-48AE-E550-2AC1-699C8419D8B0}"/>
              </a:ext>
            </a:extLst>
          </p:cNvPr>
          <p:cNvSpPr>
            <a:spLocks noGrp="1"/>
          </p:cNvSpPr>
          <p:nvPr>
            <p:ph idx="1"/>
          </p:nvPr>
        </p:nvSpPr>
        <p:spPr/>
        <p:txBody>
          <a:bodyPr/>
          <a:lstStyle/>
          <a:p>
            <a:r>
              <a:rPr lang="en-GB" dirty="0"/>
              <a:t>Harvey – Functional Safety</a:t>
            </a:r>
          </a:p>
          <a:p>
            <a:r>
              <a:rPr lang="en-GB" dirty="0"/>
              <a:t>Nick – Operational support</a:t>
            </a:r>
          </a:p>
          <a:p>
            <a:r>
              <a:rPr lang="en-GB" dirty="0"/>
              <a:t>Andy – Human Factors</a:t>
            </a:r>
          </a:p>
          <a:p>
            <a:endParaRPr lang="en-GB" dirty="0"/>
          </a:p>
        </p:txBody>
      </p:sp>
      <p:sp>
        <p:nvSpPr>
          <p:cNvPr id="4" name="Slide Number Placeholder 3">
            <a:extLst>
              <a:ext uri="{FF2B5EF4-FFF2-40B4-BE49-F238E27FC236}">
                <a16:creationId xmlns:a16="http://schemas.microsoft.com/office/drawing/2014/main" id="{16961A8A-23EF-BADE-04A9-0C6BED3E8278}"/>
              </a:ext>
            </a:extLst>
          </p:cNvPr>
          <p:cNvSpPr>
            <a:spLocks noGrp="1"/>
          </p:cNvSpPr>
          <p:nvPr>
            <p:ph type="sldNum" sz="quarter" idx="12"/>
          </p:nvPr>
        </p:nvSpPr>
        <p:spPr/>
        <p:txBody>
          <a:bodyPr/>
          <a:lstStyle/>
          <a:p>
            <a:fld id="{DC35672F-6205-49CE-BECE-369873309831}" type="slidenum">
              <a:rPr lang="en-US" smtClean="0"/>
              <a:pPr/>
              <a:t>2</a:t>
            </a:fld>
            <a:endParaRPr lang="en-US"/>
          </a:p>
        </p:txBody>
      </p:sp>
      <p:pic>
        <p:nvPicPr>
          <p:cNvPr id="6" name="Picture 5" descr="Shape&#10;&#10;Description automatically generated with low confidence">
            <a:extLst>
              <a:ext uri="{FF2B5EF4-FFF2-40B4-BE49-F238E27FC236}">
                <a16:creationId xmlns:a16="http://schemas.microsoft.com/office/drawing/2014/main" id="{0C444EDD-77D3-0ABD-4545-55D5BA891C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500000">
            <a:off x="8662873" y="981655"/>
            <a:ext cx="2846209" cy="3855319"/>
          </a:xfrm>
          <a:prstGeom prst="rect">
            <a:avLst/>
          </a:prstGeom>
        </p:spPr>
      </p:pic>
      <p:pic>
        <p:nvPicPr>
          <p:cNvPr id="8" name="Picture 7" descr="Graphical user interface, text&#10;&#10;Description automatically generated">
            <a:extLst>
              <a:ext uri="{FF2B5EF4-FFF2-40B4-BE49-F238E27FC236}">
                <a16:creationId xmlns:a16="http://schemas.microsoft.com/office/drawing/2014/main" id="{1226F360-7879-3C7B-12F3-0404B1A273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500000">
            <a:off x="6152834" y="1895805"/>
            <a:ext cx="3145525" cy="3865841"/>
          </a:xfrm>
          <a:prstGeom prst="rect">
            <a:avLst/>
          </a:prstGeom>
        </p:spPr>
      </p:pic>
    </p:spTree>
    <p:extLst>
      <p:ext uri="{BB962C8B-B14F-4D97-AF65-F5344CB8AC3E}">
        <p14:creationId xmlns:p14="http://schemas.microsoft.com/office/powerpoint/2010/main" val="3456035209"/>
      </p:ext>
    </p:extLst>
  </p:cSld>
  <p:clrMapOvr>
    <a:masterClrMapping/>
  </p:clrMapOvr>
  <p:transition advTm="45270">
    <p:dissolv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AF8B0-AA21-F349-A950-A2AC1FF50F23}"/>
              </a:ext>
            </a:extLst>
          </p:cNvPr>
          <p:cNvSpPr>
            <a:spLocks noGrp="1"/>
          </p:cNvSpPr>
          <p:nvPr>
            <p:ph type="title"/>
          </p:nvPr>
        </p:nvSpPr>
        <p:spPr/>
        <p:txBody>
          <a:bodyPr/>
          <a:lstStyle/>
          <a:p>
            <a:r>
              <a:rPr lang="en-GB" dirty="0"/>
              <a:t>Conclusions</a:t>
            </a:r>
          </a:p>
        </p:txBody>
      </p:sp>
      <p:sp>
        <p:nvSpPr>
          <p:cNvPr id="3" name="Content Placeholder 2">
            <a:extLst>
              <a:ext uri="{FF2B5EF4-FFF2-40B4-BE49-F238E27FC236}">
                <a16:creationId xmlns:a16="http://schemas.microsoft.com/office/drawing/2014/main" id="{A4714C57-06A6-F839-5F48-8FCF4554D6E3}"/>
              </a:ext>
            </a:extLst>
          </p:cNvPr>
          <p:cNvSpPr>
            <a:spLocks noGrp="1"/>
          </p:cNvSpPr>
          <p:nvPr>
            <p:ph idx="1"/>
          </p:nvPr>
        </p:nvSpPr>
        <p:spPr/>
        <p:txBody>
          <a:bodyPr/>
          <a:lstStyle/>
          <a:p>
            <a:r>
              <a:rPr lang="en-GB" dirty="0"/>
              <a:t>SIF testing is more complicated than you think</a:t>
            </a:r>
          </a:p>
          <a:p>
            <a:r>
              <a:rPr lang="en-GB" dirty="0"/>
              <a:t>Testing must be carried out by competent technicians working to specific and detailed procedures. </a:t>
            </a:r>
          </a:p>
          <a:p>
            <a:pPr lvl="1"/>
            <a:r>
              <a:rPr lang="en-GB" dirty="0"/>
              <a:t>Sorry!!</a:t>
            </a:r>
          </a:p>
          <a:p>
            <a:r>
              <a:rPr lang="en-GB" dirty="0"/>
              <a:t>Our analysis has emphasised the need to consider inherent safety and passive engineered solutions</a:t>
            </a:r>
          </a:p>
          <a:p>
            <a:r>
              <a:rPr lang="en-GB" dirty="0"/>
              <a:t>And to consider testing when design SIFs</a:t>
            </a:r>
          </a:p>
        </p:txBody>
      </p:sp>
      <p:sp>
        <p:nvSpPr>
          <p:cNvPr id="4" name="Slide Number Placeholder 3">
            <a:extLst>
              <a:ext uri="{FF2B5EF4-FFF2-40B4-BE49-F238E27FC236}">
                <a16:creationId xmlns:a16="http://schemas.microsoft.com/office/drawing/2014/main" id="{9C601435-C210-F0D3-CA43-6D549A21687F}"/>
              </a:ext>
            </a:extLst>
          </p:cNvPr>
          <p:cNvSpPr>
            <a:spLocks noGrp="1"/>
          </p:cNvSpPr>
          <p:nvPr>
            <p:ph type="sldNum" sz="quarter" idx="12"/>
          </p:nvPr>
        </p:nvSpPr>
        <p:spPr/>
        <p:txBody>
          <a:bodyPr/>
          <a:lstStyle/>
          <a:p>
            <a:fld id="{DC35672F-6205-49CE-BECE-369873309831}" type="slidenum">
              <a:rPr lang="en-US" smtClean="0"/>
              <a:pPr/>
              <a:t>20</a:t>
            </a:fld>
            <a:endParaRPr lang="en-US"/>
          </a:p>
        </p:txBody>
      </p:sp>
      <p:sp>
        <p:nvSpPr>
          <p:cNvPr id="6" name="TextBox 5">
            <a:extLst>
              <a:ext uri="{FF2B5EF4-FFF2-40B4-BE49-F238E27FC236}">
                <a16:creationId xmlns:a16="http://schemas.microsoft.com/office/drawing/2014/main" id="{75078DA3-E519-D38C-D8B2-3EBBDED93B58}"/>
              </a:ext>
            </a:extLst>
          </p:cNvPr>
          <p:cNvSpPr txBox="1"/>
          <p:nvPr/>
        </p:nvSpPr>
        <p:spPr>
          <a:xfrm>
            <a:off x="3409591" y="5756832"/>
            <a:ext cx="6094562" cy="369332"/>
          </a:xfrm>
          <a:prstGeom prst="rect">
            <a:avLst/>
          </a:prstGeom>
          <a:noFill/>
        </p:spPr>
        <p:txBody>
          <a:bodyPr wrap="square">
            <a:spAutoFit/>
          </a:bodyPr>
          <a:lstStyle/>
          <a:p>
            <a:r>
              <a:rPr lang="en-GB" sz="1800" dirty="0">
                <a:effectLst/>
                <a:latin typeface="Calibri" panose="020F0502020204030204" pitchFamily="34" charset="0"/>
                <a:ea typeface="Calibri" panose="020F0502020204030204" pitchFamily="34" charset="0"/>
                <a:cs typeface="Times New Roman" panose="02020603050405020304" pitchFamily="18" charset="0"/>
              </a:rPr>
              <a:t>https://www.abrisk.co.uk/sifprooftesting</a:t>
            </a:r>
            <a:endParaRPr lang="en-GB" dirty="0"/>
          </a:p>
        </p:txBody>
      </p:sp>
    </p:spTree>
    <p:custDataLst>
      <p:tags r:id="rId1"/>
    </p:custDataLst>
    <p:extLst>
      <p:ext uri="{BB962C8B-B14F-4D97-AF65-F5344CB8AC3E}">
        <p14:creationId xmlns:p14="http://schemas.microsoft.com/office/powerpoint/2010/main" val="3987341227"/>
      </p:ext>
    </p:extLst>
  </p:cSld>
  <p:clrMapOvr>
    <a:masterClrMapping/>
  </p:clrMapOvr>
  <p:transition advTm="93336">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3F100-70A5-4CED-B985-7A2267E9321C}"/>
              </a:ext>
            </a:extLst>
          </p:cNvPr>
          <p:cNvSpPr>
            <a:spLocks noGrp="1"/>
          </p:cNvSpPr>
          <p:nvPr>
            <p:ph type="title"/>
          </p:nvPr>
        </p:nvSpPr>
        <p:spPr/>
        <p:txBody>
          <a:bodyPr/>
          <a:lstStyle/>
          <a:p>
            <a:endParaRPr lang="en-GB"/>
          </a:p>
        </p:txBody>
      </p:sp>
      <p:sp>
        <p:nvSpPr>
          <p:cNvPr id="3" name="Slide Number Placeholder 2">
            <a:extLst>
              <a:ext uri="{FF2B5EF4-FFF2-40B4-BE49-F238E27FC236}">
                <a16:creationId xmlns:a16="http://schemas.microsoft.com/office/drawing/2014/main" id="{7882F19D-3B8F-45E1-8991-92849FA1E319}"/>
              </a:ext>
            </a:extLst>
          </p:cNvPr>
          <p:cNvSpPr>
            <a:spLocks noGrp="1"/>
          </p:cNvSpPr>
          <p:nvPr>
            <p:ph type="sldNum" sz="quarter" idx="12"/>
          </p:nvPr>
        </p:nvSpPr>
        <p:spPr/>
        <p:txBody>
          <a:bodyPr/>
          <a:lstStyle/>
          <a:p>
            <a:fld id="{35FF33EF-1C94-4EEE-A3DF-2E16885081AC}" type="slidenum">
              <a:rPr lang="en-US" smtClean="0"/>
              <a:pPr/>
              <a:t>21</a:t>
            </a:fld>
            <a:endParaRPr lang="en-US"/>
          </a:p>
        </p:txBody>
      </p:sp>
    </p:spTree>
    <p:extLst>
      <p:ext uri="{BB962C8B-B14F-4D97-AF65-F5344CB8AC3E}">
        <p14:creationId xmlns:p14="http://schemas.microsoft.com/office/powerpoint/2010/main" val="1769698625"/>
      </p:ext>
    </p:extLst>
  </p:cSld>
  <p:clrMapOvr>
    <a:masterClrMapping/>
  </p:clrMapOvr>
  <p:transition advTm="2401">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Arrow Connector 8">
            <a:extLst>
              <a:ext uri="{FF2B5EF4-FFF2-40B4-BE49-F238E27FC236}">
                <a16:creationId xmlns:a16="http://schemas.microsoft.com/office/drawing/2014/main" id="{9EB3A7E0-6FC1-76AB-4F39-7E54DDE8C7EF}"/>
              </a:ext>
            </a:extLst>
          </p:cNvPr>
          <p:cNvCxnSpPr/>
          <p:nvPr/>
        </p:nvCxnSpPr>
        <p:spPr bwMode="auto">
          <a:xfrm>
            <a:off x="1725281" y="4786808"/>
            <a:ext cx="6819820" cy="61237"/>
          </a:xfrm>
          <a:prstGeom prst="straightConnector1">
            <a:avLst/>
          </a:prstGeom>
          <a:solidFill>
            <a:schemeClr val="accent1"/>
          </a:solidFill>
          <a:ln w="25400" cap="flat" cmpd="sng" algn="ctr">
            <a:solidFill>
              <a:schemeClr val="tx1"/>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itle 1">
            <a:extLst>
              <a:ext uri="{FF2B5EF4-FFF2-40B4-BE49-F238E27FC236}">
                <a16:creationId xmlns:a16="http://schemas.microsoft.com/office/drawing/2014/main" id="{81545BB0-E749-D934-9BE9-41DF0A3CD4D3}"/>
              </a:ext>
            </a:extLst>
          </p:cNvPr>
          <p:cNvSpPr>
            <a:spLocks noGrp="1"/>
          </p:cNvSpPr>
          <p:nvPr>
            <p:ph type="title"/>
          </p:nvPr>
        </p:nvSpPr>
        <p:spPr/>
        <p:txBody>
          <a:bodyPr/>
          <a:lstStyle/>
          <a:p>
            <a:r>
              <a:rPr lang="en-GB" dirty="0"/>
              <a:t>Safety Instrumented Function (SIF)</a:t>
            </a:r>
          </a:p>
        </p:txBody>
      </p:sp>
      <p:sp>
        <p:nvSpPr>
          <p:cNvPr id="4" name="Slide Number Placeholder 3">
            <a:extLst>
              <a:ext uri="{FF2B5EF4-FFF2-40B4-BE49-F238E27FC236}">
                <a16:creationId xmlns:a16="http://schemas.microsoft.com/office/drawing/2014/main" id="{9F31277A-336F-797C-080C-D68242D8DF9B}"/>
              </a:ext>
            </a:extLst>
          </p:cNvPr>
          <p:cNvSpPr>
            <a:spLocks noGrp="1"/>
          </p:cNvSpPr>
          <p:nvPr>
            <p:ph type="sldNum" sz="quarter" idx="12"/>
          </p:nvPr>
        </p:nvSpPr>
        <p:spPr/>
        <p:txBody>
          <a:bodyPr/>
          <a:lstStyle/>
          <a:p>
            <a:fld id="{DC35672F-6205-49CE-BECE-369873309831}" type="slidenum">
              <a:rPr lang="en-US" smtClean="0"/>
              <a:pPr/>
              <a:t>3</a:t>
            </a:fld>
            <a:endParaRPr lang="en-US"/>
          </a:p>
        </p:txBody>
      </p:sp>
      <p:sp>
        <p:nvSpPr>
          <p:cNvPr id="5" name="Rectangle: Rounded Corners 4">
            <a:extLst>
              <a:ext uri="{FF2B5EF4-FFF2-40B4-BE49-F238E27FC236}">
                <a16:creationId xmlns:a16="http://schemas.microsoft.com/office/drawing/2014/main" id="{5C728EE1-FA16-ADBC-9E6F-537636BFBB5B}"/>
              </a:ext>
            </a:extLst>
          </p:cNvPr>
          <p:cNvSpPr/>
          <p:nvPr/>
        </p:nvSpPr>
        <p:spPr bwMode="auto">
          <a:xfrm>
            <a:off x="8545101" y="1811547"/>
            <a:ext cx="1932317" cy="3683479"/>
          </a:xfrm>
          <a:prstGeom prst="roundRect">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1" u="none" strike="noStrike" cap="none" normalizeH="0" baseline="0">
              <a:ln>
                <a:noFill/>
              </a:ln>
              <a:solidFill>
                <a:schemeClr val="tx1"/>
              </a:solidFill>
              <a:effectLst/>
              <a:latin typeface="Arial" pitchFamily="34" charset="0"/>
            </a:endParaRPr>
          </a:p>
        </p:txBody>
      </p:sp>
      <p:sp>
        <p:nvSpPr>
          <p:cNvPr id="6" name="Flowchart: Collate 5">
            <a:extLst>
              <a:ext uri="{FF2B5EF4-FFF2-40B4-BE49-F238E27FC236}">
                <a16:creationId xmlns:a16="http://schemas.microsoft.com/office/drawing/2014/main" id="{4B9E0583-D8C7-2184-F8CF-DE16D95D4CD1}"/>
              </a:ext>
            </a:extLst>
          </p:cNvPr>
          <p:cNvSpPr/>
          <p:nvPr/>
        </p:nvSpPr>
        <p:spPr bwMode="auto">
          <a:xfrm rot="5400000">
            <a:off x="2467152" y="4489197"/>
            <a:ext cx="526212" cy="595223"/>
          </a:xfrm>
          <a:prstGeom prst="flowChartCollate">
            <a:avLst/>
          </a:prstGeom>
          <a:solidFill>
            <a:schemeClr val="bg1"/>
          </a:solidFill>
          <a:ln w="317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1" u="none" strike="noStrike" cap="none" normalizeH="0" baseline="0">
              <a:ln>
                <a:noFill/>
              </a:ln>
              <a:solidFill>
                <a:schemeClr val="tx1"/>
              </a:solidFill>
              <a:effectLst/>
              <a:latin typeface="Arial" pitchFamily="34" charset="0"/>
            </a:endParaRPr>
          </a:p>
        </p:txBody>
      </p:sp>
      <p:sp>
        <p:nvSpPr>
          <p:cNvPr id="7" name="Flowchart: Collate 6">
            <a:extLst>
              <a:ext uri="{FF2B5EF4-FFF2-40B4-BE49-F238E27FC236}">
                <a16:creationId xmlns:a16="http://schemas.microsoft.com/office/drawing/2014/main" id="{43A54659-0C9F-91C8-5C6A-32821D0F549C}"/>
              </a:ext>
            </a:extLst>
          </p:cNvPr>
          <p:cNvSpPr/>
          <p:nvPr/>
        </p:nvSpPr>
        <p:spPr bwMode="auto">
          <a:xfrm rot="5400000">
            <a:off x="4828955" y="4489198"/>
            <a:ext cx="526212" cy="595223"/>
          </a:xfrm>
          <a:prstGeom prst="flowChartCollate">
            <a:avLst/>
          </a:prstGeom>
          <a:solidFill>
            <a:schemeClr val="bg1"/>
          </a:solidFill>
          <a:ln w="317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1" u="none" strike="noStrike" cap="none" normalizeH="0" baseline="0">
              <a:ln>
                <a:noFill/>
              </a:ln>
              <a:solidFill>
                <a:schemeClr val="tx1"/>
              </a:solidFill>
              <a:effectLst/>
              <a:latin typeface="Arial" pitchFamily="34" charset="0"/>
            </a:endParaRPr>
          </a:p>
        </p:txBody>
      </p:sp>
      <p:sp>
        <p:nvSpPr>
          <p:cNvPr id="16" name="Freeform: Shape 15">
            <a:extLst>
              <a:ext uri="{FF2B5EF4-FFF2-40B4-BE49-F238E27FC236}">
                <a16:creationId xmlns:a16="http://schemas.microsoft.com/office/drawing/2014/main" id="{742736C3-FAD5-F956-2607-0B8DB31E7D18}"/>
              </a:ext>
            </a:extLst>
          </p:cNvPr>
          <p:cNvSpPr/>
          <p:nvPr/>
        </p:nvSpPr>
        <p:spPr bwMode="auto">
          <a:xfrm>
            <a:off x="8022564" y="2838091"/>
            <a:ext cx="534838" cy="1242203"/>
          </a:xfrm>
          <a:custGeom>
            <a:avLst/>
            <a:gdLst>
              <a:gd name="connsiteX0" fmla="*/ 526212 w 534838"/>
              <a:gd name="connsiteY0" fmla="*/ 0 h 1242203"/>
              <a:gd name="connsiteX1" fmla="*/ 0 w 534838"/>
              <a:gd name="connsiteY1" fmla="*/ 0 h 1242203"/>
              <a:gd name="connsiteX2" fmla="*/ 17253 w 534838"/>
              <a:gd name="connsiteY2" fmla="*/ 1242203 h 1242203"/>
              <a:gd name="connsiteX3" fmla="*/ 534838 w 534838"/>
              <a:gd name="connsiteY3" fmla="*/ 1242203 h 1242203"/>
            </a:gdLst>
            <a:ahLst/>
            <a:cxnLst>
              <a:cxn ang="0">
                <a:pos x="connsiteX0" y="connsiteY0"/>
              </a:cxn>
              <a:cxn ang="0">
                <a:pos x="connsiteX1" y="connsiteY1"/>
              </a:cxn>
              <a:cxn ang="0">
                <a:pos x="connsiteX2" y="connsiteY2"/>
              </a:cxn>
              <a:cxn ang="0">
                <a:pos x="connsiteX3" y="connsiteY3"/>
              </a:cxn>
            </a:cxnLst>
            <a:rect l="l" t="t" r="r" b="b"/>
            <a:pathLst>
              <a:path w="534838" h="1242203">
                <a:moveTo>
                  <a:pt x="526212" y="0"/>
                </a:moveTo>
                <a:lnTo>
                  <a:pt x="0" y="0"/>
                </a:lnTo>
                <a:lnTo>
                  <a:pt x="17253" y="1242203"/>
                </a:lnTo>
                <a:lnTo>
                  <a:pt x="534838" y="1242203"/>
                </a:lnTo>
              </a:path>
            </a:pathLst>
          </a:custGeom>
          <a:no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1" u="none" strike="noStrike" cap="none" normalizeH="0" baseline="0">
              <a:ln>
                <a:noFill/>
              </a:ln>
              <a:solidFill>
                <a:schemeClr val="tx1"/>
              </a:solidFill>
              <a:effectLst/>
              <a:latin typeface="Arial" pitchFamily="34" charset="0"/>
            </a:endParaRPr>
          </a:p>
        </p:txBody>
      </p:sp>
      <p:sp>
        <p:nvSpPr>
          <p:cNvPr id="17" name="Oval 16">
            <a:extLst>
              <a:ext uri="{FF2B5EF4-FFF2-40B4-BE49-F238E27FC236}">
                <a16:creationId xmlns:a16="http://schemas.microsoft.com/office/drawing/2014/main" id="{E024AFFB-B2F6-240E-7543-457F553498AC}"/>
              </a:ext>
            </a:extLst>
          </p:cNvPr>
          <p:cNvSpPr/>
          <p:nvPr/>
        </p:nvSpPr>
        <p:spPr bwMode="auto">
          <a:xfrm>
            <a:off x="4825235" y="3873260"/>
            <a:ext cx="533651" cy="464976"/>
          </a:xfrm>
          <a:prstGeom prst="ellipse">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1" u="none" strike="noStrike" cap="none" normalizeH="0" baseline="0">
              <a:ln>
                <a:noFill/>
              </a:ln>
              <a:solidFill>
                <a:schemeClr val="tx1"/>
              </a:solidFill>
              <a:effectLst/>
              <a:latin typeface="Arial" pitchFamily="34" charset="0"/>
            </a:endParaRPr>
          </a:p>
        </p:txBody>
      </p:sp>
      <p:sp>
        <p:nvSpPr>
          <p:cNvPr id="18" name="Oval 17">
            <a:extLst>
              <a:ext uri="{FF2B5EF4-FFF2-40B4-BE49-F238E27FC236}">
                <a16:creationId xmlns:a16="http://schemas.microsoft.com/office/drawing/2014/main" id="{EE6D6CB4-AEEF-6BAA-EC42-183112A7B696}"/>
              </a:ext>
            </a:extLst>
          </p:cNvPr>
          <p:cNvSpPr/>
          <p:nvPr/>
        </p:nvSpPr>
        <p:spPr bwMode="auto">
          <a:xfrm>
            <a:off x="2463432" y="3866364"/>
            <a:ext cx="533651" cy="464976"/>
          </a:xfrm>
          <a:prstGeom prst="ellipse">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1" u="none" strike="noStrike" cap="none" normalizeH="0" baseline="0">
              <a:ln>
                <a:noFill/>
              </a:ln>
              <a:solidFill>
                <a:schemeClr val="tx1"/>
              </a:solidFill>
              <a:effectLst/>
              <a:latin typeface="Arial" pitchFamily="34" charset="0"/>
            </a:endParaRPr>
          </a:p>
        </p:txBody>
      </p:sp>
      <p:cxnSp>
        <p:nvCxnSpPr>
          <p:cNvPr id="19" name="Straight Arrow Connector 18">
            <a:extLst>
              <a:ext uri="{FF2B5EF4-FFF2-40B4-BE49-F238E27FC236}">
                <a16:creationId xmlns:a16="http://schemas.microsoft.com/office/drawing/2014/main" id="{428BEA8E-6B75-505C-2501-DBAD584FF35D}"/>
              </a:ext>
            </a:extLst>
          </p:cNvPr>
          <p:cNvCxnSpPr>
            <a:stCxn id="17" idx="4"/>
            <a:endCxn id="7" idx="1"/>
          </p:cNvCxnSpPr>
          <p:nvPr/>
        </p:nvCxnSpPr>
        <p:spPr bwMode="auto">
          <a:xfrm>
            <a:off x="5092061" y="4338236"/>
            <a:ext cx="0" cy="448574"/>
          </a:xfrm>
          <a:prstGeom prst="straightConnector1">
            <a:avLst/>
          </a:prstGeom>
          <a:solidFill>
            <a:schemeClr val="accent1"/>
          </a:solidFill>
          <a:ln w="25400" cap="flat" cmpd="sng" algn="ctr">
            <a:solidFill>
              <a:schemeClr val="tx1"/>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Arrow Connector 21">
            <a:extLst>
              <a:ext uri="{FF2B5EF4-FFF2-40B4-BE49-F238E27FC236}">
                <a16:creationId xmlns:a16="http://schemas.microsoft.com/office/drawing/2014/main" id="{767A1058-CF4C-9075-5E25-B98BEB47580C}"/>
              </a:ext>
            </a:extLst>
          </p:cNvPr>
          <p:cNvCxnSpPr>
            <a:stCxn id="18" idx="4"/>
            <a:endCxn id="6" idx="1"/>
          </p:cNvCxnSpPr>
          <p:nvPr/>
        </p:nvCxnSpPr>
        <p:spPr bwMode="auto">
          <a:xfrm>
            <a:off x="2730258" y="4331340"/>
            <a:ext cx="0" cy="455469"/>
          </a:xfrm>
          <a:prstGeom prst="straightConnector1">
            <a:avLst/>
          </a:prstGeom>
          <a:solidFill>
            <a:schemeClr val="accent1"/>
          </a:solidFill>
          <a:ln w="25400" cap="flat" cmpd="sng" algn="ctr">
            <a:solidFill>
              <a:schemeClr val="tx1"/>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Oval 24">
            <a:extLst>
              <a:ext uri="{FF2B5EF4-FFF2-40B4-BE49-F238E27FC236}">
                <a16:creationId xmlns:a16="http://schemas.microsoft.com/office/drawing/2014/main" id="{29AB4E7D-A891-CCE6-70FB-5DCDB3CDCD98}"/>
              </a:ext>
            </a:extLst>
          </p:cNvPr>
          <p:cNvSpPr/>
          <p:nvPr/>
        </p:nvSpPr>
        <p:spPr bwMode="auto">
          <a:xfrm>
            <a:off x="7472892" y="1969991"/>
            <a:ext cx="533651" cy="464976"/>
          </a:xfrm>
          <a:prstGeom prst="ellipse">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1" u="none" strike="noStrike" cap="none" normalizeH="0" baseline="0">
              <a:ln>
                <a:noFill/>
              </a:ln>
              <a:solidFill>
                <a:schemeClr val="tx1"/>
              </a:solidFill>
              <a:effectLst/>
              <a:latin typeface="Arial" pitchFamily="34" charset="0"/>
            </a:endParaRPr>
          </a:p>
        </p:txBody>
      </p:sp>
      <p:sp>
        <p:nvSpPr>
          <p:cNvPr id="26" name="TextBox 25">
            <a:extLst>
              <a:ext uri="{FF2B5EF4-FFF2-40B4-BE49-F238E27FC236}">
                <a16:creationId xmlns:a16="http://schemas.microsoft.com/office/drawing/2014/main" id="{27D1274E-42C5-37D9-257C-5E4F9F5A09BA}"/>
              </a:ext>
            </a:extLst>
          </p:cNvPr>
          <p:cNvSpPr txBox="1"/>
          <p:nvPr/>
        </p:nvSpPr>
        <p:spPr>
          <a:xfrm>
            <a:off x="4502796" y="3088029"/>
            <a:ext cx="1185096" cy="461665"/>
          </a:xfrm>
          <a:prstGeom prst="rect">
            <a:avLst/>
          </a:prstGeom>
          <a:noFill/>
          <a:ln w="22225">
            <a:solidFill>
              <a:schemeClr val="tx1"/>
            </a:solidFill>
          </a:ln>
        </p:spPr>
        <p:txBody>
          <a:bodyPr wrap="square" rtlCol="0">
            <a:spAutoFit/>
          </a:bodyPr>
          <a:lstStyle/>
          <a:p>
            <a:pPr algn="ctr"/>
            <a:r>
              <a:rPr lang="en-GB" sz="2400" dirty="0"/>
              <a:t>Control</a:t>
            </a:r>
          </a:p>
        </p:txBody>
      </p:sp>
      <p:sp>
        <p:nvSpPr>
          <p:cNvPr id="27" name="TextBox 26">
            <a:extLst>
              <a:ext uri="{FF2B5EF4-FFF2-40B4-BE49-F238E27FC236}">
                <a16:creationId xmlns:a16="http://schemas.microsoft.com/office/drawing/2014/main" id="{E55E06AB-6518-2529-14CF-099B955F6AFB}"/>
              </a:ext>
            </a:extLst>
          </p:cNvPr>
          <p:cNvSpPr txBox="1"/>
          <p:nvPr/>
        </p:nvSpPr>
        <p:spPr>
          <a:xfrm>
            <a:off x="2394424" y="2820610"/>
            <a:ext cx="662361" cy="461665"/>
          </a:xfrm>
          <a:prstGeom prst="rect">
            <a:avLst/>
          </a:prstGeom>
          <a:noFill/>
          <a:ln w="22225">
            <a:solidFill>
              <a:schemeClr val="tx1"/>
            </a:solidFill>
          </a:ln>
        </p:spPr>
        <p:txBody>
          <a:bodyPr wrap="none" rtlCol="0">
            <a:spAutoFit/>
          </a:bodyPr>
          <a:lstStyle/>
          <a:p>
            <a:r>
              <a:rPr lang="en-GB" sz="2400" dirty="0"/>
              <a:t>SIF</a:t>
            </a:r>
          </a:p>
        </p:txBody>
      </p:sp>
      <p:cxnSp>
        <p:nvCxnSpPr>
          <p:cNvPr id="29" name="Straight Connector 28">
            <a:extLst>
              <a:ext uri="{FF2B5EF4-FFF2-40B4-BE49-F238E27FC236}">
                <a16:creationId xmlns:a16="http://schemas.microsoft.com/office/drawing/2014/main" id="{B654293C-1037-BC54-8987-DC4125CD793F}"/>
              </a:ext>
            </a:extLst>
          </p:cNvPr>
          <p:cNvCxnSpPr>
            <a:endCxn id="25" idx="6"/>
          </p:cNvCxnSpPr>
          <p:nvPr/>
        </p:nvCxnSpPr>
        <p:spPr bwMode="auto">
          <a:xfrm flipH="1">
            <a:off x="8006543" y="2202479"/>
            <a:ext cx="538558" cy="0"/>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Connector: Elbow 30">
            <a:extLst>
              <a:ext uri="{FF2B5EF4-FFF2-40B4-BE49-F238E27FC236}">
                <a16:creationId xmlns:a16="http://schemas.microsoft.com/office/drawing/2014/main" id="{A905AE7D-3297-78EF-6E57-090E26C250D3}"/>
              </a:ext>
            </a:extLst>
          </p:cNvPr>
          <p:cNvCxnSpPr>
            <a:stCxn id="25" idx="2"/>
            <a:endCxn id="27" idx="0"/>
          </p:cNvCxnSpPr>
          <p:nvPr/>
        </p:nvCxnSpPr>
        <p:spPr bwMode="auto">
          <a:xfrm rot="10800000" flipV="1">
            <a:off x="2725606" y="2202478"/>
            <a:ext cx="4747287" cy="618131"/>
          </a:xfrm>
          <a:prstGeom prst="bentConnector2">
            <a:avLst/>
          </a:prstGeom>
          <a:solidFill>
            <a:schemeClr val="accent1"/>
          </a:solidFill>
          <a:ln w="25400"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Connector: Elbow 31">
            <a:extLst>
              <a:ext uri="{FF2B5EF4-FFF2-40B4-BE49-F238E27FC236}">
                <a16:creationId xmlns:a16="http://schemas.microsoft.com/office/drawing/2014/main" id="{7353A8DE-FB6D-9276-4F73-D1692EE0702C}"/>
              </a:ext>
            </a:extLst>
          </p:cNvPr>
          <p:cNvCxnSpPr>
            <a:cxnSpLocks/>
            <a:endCxn id="26" idx="3"/>
          </p:cNvCxnSpPr>
          <p:nvPr/>
        </p:nvCxnSpPr>
        <p:spPr bwMode="auto">
          <a:xfrm rot="10800000" flipV="1">
            <a:off x="5687893" y="3318848"/>
            <a:ext cx="2318657" cy="13"/>
          </a:xfrm>
          <a:prstGeom prst="bentConnector3">
            <a:avLst>
              <a:gd name="adj1" fmla="val 50000"/>
            </a:avLst>
          </a:prstGeom>
          <a:solidFill>
            <a:schemeClr val="accent1"/>
          </a:solidFill>
          <a:ln w="25400"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Straight Arrow Connector 34">
            <a:extLst>
              <a:ext uri="{FF2B5EF4-FFF2-40B4-BE49-F238E27FC236}">
                <a16:creationId xmlns:a16="http://schemas.microsoft.com/office/drawing/2014/main" id="{82B62D27-5967-2662-57CA-6F83E7EBFA29}"/>
              </a:ext>
            </a:extLst>
          </p:cNvPr>
          <p:cNvCxnSpPr>
            <a:cxnSpLocks/>
            <a:stCxn id="26" idx="2"/>
            <a:endCxn id="17" idx="0"/>
          </p:cNvCxnSpPr>
          <p:nvPr/>
        </p:nvCxnSpPr>
        <p:spPr bwMode="auto">
          <a:xfrm flipH="1">
            <a:off x="5092061" y="3549694"/>
            <a:ext cx="3283" cy="323566"/>
          </a:xfrm>
          <a:prstGeom prst="straightConnector1">
            <a:avLst/>
          </a:prstGeom>
          <a:solidFill>
            <a:schemeClr val="accent1"/>
          </a:solidFill>
          <a:ln w="25400" cap="flat" cmpd="sng" algn="ctr">
            <a:solidFill>
              <a:schemeClr val="tx1"/>
            </a:solidFill>
            <a:prstDash val="dash"/>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Straight Arrow Connector 37">
            <a:extLst>
              <a:ext uri="{FF2B5EF4-FFF2-40B4-BE49-F238E27FC236}">
                <a16:creationId xmlns:a16="http://schemas.microsoft.com/office/drawing/2014/main" id="{C43D43FF-6CC0-AE84-A1D2-2C18D4723B7A}"/>
              </a:ext>
            </a:extLst>
          </p:cNvPr>
          <p:cNvCxnSpPr>
            <a:stCxn id="27" idx="2"/>
            <a:endCxn id="18" idx="0"/>
          </p:cNvCxnSpPr>
          <p:nvPr/>
        </p:nvCxnSpPr>
        <p:spPr bwMode="auto">
          <a:xfrm>
            <a:off x="2725605" y="3282275"/>
            <a:ext cx="4653" cy="584089"/>
          </a:xfrm>
          <a:prstGeom prst="straightConnector1">
            <a:avLst/>
          </a:prstGeom>
          <a:solidFill>
            <a:schemeClr val="accent1"/>
          </a:solidFill>
          <a:ln w="25400" cap="flat" cmpd="sng" algn="ctr">
            <a:solidFill>
              <a:schemeClr val="tx1"/>
            </a:solidFill>
            <a:prstDash val="dash"/>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3" name="TextBox 42">
            <a:extLst>
              <a:ext uri="{FF2B5EF4-FFF2-40B4-BE49-F238E27FC236}">
                <a16:creationId xmlns:a16="http://schemas.microsoft.com/office/drawing/2014/main" id="{02B707F1-8108-BE42-2B0E-E521902C3DE4}"/>
              </a:ext>
            </a:extLst>
          </p:cNvPr>
          <p:cNvSpPr txBox="1"/>
          <p:nvPr/>
        </p:nvSpPr>
        <p:spPr>
          <a:xfrm>
            <a:off x="7159269" y="1273778"/>
            <a:ext cx="1160895" cy="461665"/>
          </a:xfrm>
          <a:prstGeom prst="rect">
            <a:avLst/>
          </a:prstGeom>
          <a:noFill/>
        </p:spPr>
        <p:txBody>
          <a:bodyPr wrap="none" rtlCol="0">
            <a:spAutoFit/>
          </a:bodyPr>
          <a:lstStyle/>
          <a:p>
            <a:r>
              <a:rPr lang="en-GB" sz="2400" i="0" u="sng" dirty="0"/>
              <a:t>Sensor</a:t>
            </a:r>
          </a:p>
        </p:txBody>
      </p:sp>
      <p:sp>
        <p:nvSpPr>
          <p:cNvPr id="44" name="TextBox 43">
            <a:extLst>
              <a:ext uri="{FF2B5EF4-FFF2-40B4-BE49-F238E27FC236}">
                <a16:creationId xmlns:a16="http://schemas.microsoft.com/office/drawing/2014/main" id="{E772E470-004D-0F22-2FEB-C6F9EAA16B7A}"/>
              </a:ext>
            </a:extLst>
          </p:cNvPr>
          <p:cNvSpPr txBox="1"/>
          <p:nvPr/>
        </p:nvSpPr>
        <p:spPr>
          <a:xfrm>
            <a:off x="2003534" y="5370897"/>
            <a:ext cx="1444140" cy="830997"/>
          </a:xfrm>
          <a:prstGeom prst="rect">
            <a:avLst/>
          </a:prstGeom>
          <a:noFill/>
        </p:spPr>
        <p:txBody>
          <a:bodyPr wrap="square" rtlCol="0">
            <a:spAutoFit/>
          </a:bodyPr>
          <a:lstStyle/>
          <a:p>
            <a:pPr algn="ctr"/>
            <a:r>
              <a:rPr lang="en-GB" sz="2400" i="0" u="sng" dirty="0"/>
              <a:t>Final element</a:t>
            </a:r>
          </a:p>
        </p:txBody>
      </p:sp>
      <p:sp>
        <p:nvSpPr>
          <p:cNvPr id="45" name="TextBox 44">
            <a:extLst>
              <a:ext uri="{FF2B5EF4-FFF2-40B4-BE49-F238E27FC236}">
                <a16:creationId xmlns:a16="http://schemas.microsoft.com/office/drawing/2014/main" id="{A48747C8-987F-1A10-2F71-8FFF35147D56}"/>
              </a:ext>
            </a:extLst>
          </p:cNvPr>
          <p:cNvSpPr txBox="1"/>
          <p:nvPr/>
        </p:nvSpPr>
        <p:spPr>
          <a:xfrm>
            <a:off x="2264580" y="1353089"/>
            <a:ext cx="922047" cy="461665"/>
          </a:xfrm>
          <a:prstGeom prst="rect">
            <a:avLst/>
          </a:prstGeom>
          <a:noFill/>
        </p:spPr>
        <p:txBody>
          <a:bodyPr wrap="none" rtlCol="0">
            <a:spAutoFit/>
          </a:bodyPr>
          <a:lstStyle/>
          <a:p>
            <a:r>
              <a:rPr lang="en-GB" sz="2400" i="0" u="sng" dirty="0"/>
              <a:t>Logic</a:t>
            </a:r>
          </a:p>
        </p:txBody>
      </p:sp>
    </p:spTree>
    <p:extLst>
      <p:ext uri="{BB962C8B-B14F-4D97-AF65-F5344CB8AC3E}">
        <p14:creationId xmlns:p14="http://schemas.microsoft.com/office/powerpoint/2010/main" val="4061817944"/>
      </p:ext>
    </p:extLst>
  </p:cSld>
  <p:clrMapOvr>
    <a:masterClrMapping/>
  </p:clrMapOvr>
  <p:transition advTm="32695">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1EBD1-8EAA-692A-E5BF-AF2F0224D1E1}"/>
              </a:ext>
            </a:extLst>
          </p:cNvPr>
          <p:cNvSpPr>
            <a:spLocks noGrp="1"/>
          </p:cNvSpPr>
          <p:nvPr>
            <p:ph type="title"/>
          </p:nvPr>
        </p:nvSpPr>
        <p:spPr/>
        <p:txBody>
          <a:bodyPr/>
          <a:lstStyle/>
          <a:p>
            <a:r>
              <a:rPr lang="en-GB" dirty="0"/>
              <a:t>Testing SIFs for reassurance</a:t>
            </a:r>
          </a:p>
        </p:txBody>
      </p:sp>
      <p:sp>
        <p:nvSpPr>
          <p:cNvPr id="3" name="Content Placeholder 2">
            <a:extLst>
              <a:ext uri="{FF2B5EF4-FFF2-40B4-BE49-F238E27FC236}">
                <a16:creationId xmlns:a16="http://schemas.microsoft.com/office/drawing/2014/main" id="{7FFADDEF-4143-9B02-2E14-FF47BFAB8D88}"/>
              </a:ext>
            </a:extLst>
          </p:cNvPr>
          <p:cNvSpPr>
            <a:spLocks noGrp="1"/>
          </p:cNvSpPr>
          <p:nvPr>
            <p:ph idx="1"/>
          </p:nvPr>
        </p:nvSpPr>
        <p:spPr>
          <a:xfrm>
            <a:off x="609521" y="2605177"/>
            <a:ext cx="7206011" cy="3520987"/>
          </a:xfrm>
        </p:spPr>
        <p:txBody>
          <a:bodyPr/>
          <a:lstStyle/>
          <a:p>
            <a:r>
              <a:rPr lang="en-GB" dirty="0"/>
              <a:t>Is the SIF working?</a:t>
            </a:r>
          </a:p>
          <a:p>
            <a:r>
              <a:rPr lang="en-GB" dirty="0"/>
              <a:t>Will it work when we need it?</a:t>
            </a:r>
          </a:p>
          <a:p>
            <a:r>
              <a:rPr lang="en-GB" dirty="0"/>
              <a:t>Is its reliability consistent with assumptions made when we decided our risks are ALARP?</a:t>
            </a:r>
          </a:p>
          <a:p>
            <a:endParaRPr lang="en-GB" dirty="0"/>
          </a:p>
          <a:p>
            <a:endParaRPr lang="en-GB" dirty="0"/>
          </a:p>
          <a:p>
            <a:endParaRPr lang="en-GB" dirty="0"/>
          </a:p>
          <a:p>
            <a:endParaRPr lang="en-GB" dirty="0"/>
          </a:p>
          <a:p>
            <a:endParaRPr lang="en-GB" dirty="0"/>
          </a:p>
        </p:txBody>
      </p:sp>
      <p:sp>
        <p:nvSpPr>
          <p:cNvPr id="4" name="Slide Number Placeholder 3">
            <a:extLst>
              <a:ext uri="{FF2B5EF4-FFF2-40B4-BE49-F238E27FC236}">
                <a16:creationId xmlns:a16="http://schemas.microsoft.com/office/drawing/2014/main" id="{C2370EB2-8D53-3347-64DC-0F68D18B6A24}"/>
              </a:ext>
            </a:extLst>
          </p:cNvPr>
          <p:cNvSpPr>
            <a:spLocks noGrp="1"/>
          </p:cNvSpPr>
          <p:nvPr>
            <p:ph type="sldNum" sz="quarter" idx="12"/>
          </p:nvPr>
        </p:nvSpPr>
        <p:spPr/>
        <p:txBody>
          <a:bodyPr/>
          <a:lstStyle/>
          <a:p>
            <a:fld id="{DC35672F-6205-49CE-BECE-369873309831}" type="slidenum">
              <a:rPr lang="en-US" smtClean="0"/>
              <a:pPr/>
              <a:t>4</a:t>
            </a:fld>
            <a:endParaRPr lang="en-US"/>
          </a:p>
        </p:txBody>
      </p:sp>
      <p:pic>
        <p:nvPicPr>
          <p:cNvPr id="8" name="Picture 7" descr="A blue jellyfish in the water&#10;&#10;Description automatically generated with low confidence">
            <a:extLst>
              <a:ext uri="{FF2B5EF4-FFF2-40B4-BE49-F238E27FC236}">
                <a16:creationId xmlns:a16="http://schemas.microsoft.com/office/drawing/2014/main" id="{988B2DF6-EF2E-ED95-CBFD-E864B2A59B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0958" y="846138"/>
            <a:ext cx="5610225" cy="4029075"/>
          </a:xfrm>
          <a:prstGeom prst="rect">
            <a:avLst/>
          </a:prstGeom>
        </p:spPr>
      </p:pic>
    </p:spTree>
    <p:custDataLst>
      <p:tags r:id="rId1"/>
    </p:custDataLst>
    <p:extLst>
      <p:ext uri="{BB962C8B-B14F-4D97-AF65-F5344CB8AC3E}">
        <p14:creationId xmlns:p14="http://schemas.microsoft.com/office/powerpoint/2010/main" val="3402849731"/>
      </p:ext>
    </p:extLst>
  </p:cSld>
  <p:clrMapOvr>
    <a:masterClrMapping/>
  </p:clrMapOvr>
  <p:transition advTm="41596">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7146D-4594-BC23-8A2A-63DD28E058AB}"/>
              </a:ext>
            </a:extLst>
          </p:cNvPr>
          <p:cNvSpPr>
            <a:spLocks noGrp="1"/>
          </p:cNvSpPr>
          <p:nvPr>
            <p:ph type="title"/>
          </p:nvPr>
        </p:nvSpPr>
        <p:spPr/>
        <p:txBody>
          <a:bodyPr/>
          <a:lstStyle/>
          <a:p>
            <a:r>
              <a:rPr lang="en-GB" dirty="0"/>
              <a:t>Challenges when testing</a:t>
            </a:r>
          </a:p>
        </p:txBody>
      </p:sp>
      <p:sp>
        <p:nvSpPr>
          <p:cNvPr id="3" name="Content Placeholder 2">
            <a:extLst>
              <a:ext uri="{FF2B5EF4-FFF2-40B4-BE49-F238E27FC236}">
                <a16:creationId xmlns:a16="http://schemas.microsoft.com/office/drawing/2014/main" id="{A55BE71D-094D-AE02-B7B5-BAE3C8E82CE5}"/>
              </a:ext>
            </a:extLst>
          </p:cNvPr>
          <p:cNvSpPr>
            <a:spLocks noGrp="1"/>
          </p:cNvSpPr>
          <p:nvPr>
            <p:ph idx="1"/>
          </p:nvPr>
        </p:nvSpPr>
        <p:spPr/>
        <p:txBody>
          <a:bodyPr/>
          <a:lstStyle/>
          <a:p>
            <a:r>
              <a:rPr lang="en-GB" dirty="0"/>
              <a:t>Even the simplest SIF has multiple components </a:t>
            </a:r>
          </a:p>
          <a:p>
            <a:r>
              <a:rPr lang="en-GB" dirty="0"/>
              <a:t>Each can have multiple failure mechanisms</a:t>
            </a:r>
          </a:p>
          <a:p>
            <a:r>
              <a:rPr lang="en-GB" dirty="0"/>
              <a:t>Working today does not predict the future</a:t>
            </a:r>
          </a:p>
          <a:p>
            <a:r>
              <a:rPr lang="en-GB" dirty="0"/>
              <a:t>Testing methods have many similarities but the differences can be the most critical parts.</a:t>
            </a:r>
          </a:p>
          <a:p>
            <a:endParaRPr lang="en-GB" dirty="0"/>
          </a:p>
        </p:txBody>
      </p:sp>
      <p:sp>
        <p:nvSpPr>
          <p:cNvPr id="4" name="Slide Number Placeholder 3">
            <a:extLst>
              <a:ext uri="{FF2B5EF4-FFF2-40B4-BE49-F238E27FC236}">
                <a16:creationId xmlns:a16="http://schemas.microsoft.com/office/drawing/2014/main" id="{66236AED-2592-A7CA-D20C-6D3C12CFCE81}"/>
              </a:ext>
            </a:extLst>
          </p:cNvPr>
          <p:cNvSpPr>
            <a:spLocks noGrp="1"/>
          </p:cNvSpPr>
          <p:nvPr>
            <p:ph type="sldNum" sz="quarter" idx="12"/>
          </p:nvPr>
        </p:nvSpPr>
        <p:spPr/>
        <p:txBody>
          <a:bodyPr/>
          <a:lstStyle/>
          <a:p>
            <a:fld id="{DC35672F-6205-49CE-BECE-369873309831}" type="slidenum">
              <a:rPr lang="en-US" smtClean="0"/>
              <a:pPr/>
              <a:t>5</a:t>
            </a:fld>
            <a:endParaRPr lang="en-US"/>
          </a:p>
        </p:txBody>
      </p:sp>
    </p:spTree>
    <p:extLst>
      <p:ext uri="{BB962C8B-B14F-4D97-AF65-F5344CB8AC3E}">
        <p14:creationId xmlns:p14="http://schemas.microsoft.com/office/powerpoint/2010/main" val="2789949934"/>
      </p:ext>
    </p:extLst>
  </p:cSld>
  <p:clrMapOvr>
    <a:masterClrMapping/>
  </p:clrMapOvr>
  <p:transition advTm="62416">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AEB9E-DC6C-8554-0C26-A78F3149AB86}"/>
              </a:ext>
            </a:extLst>
          </p:cNvPr>
          <p:cNvSpPr>
            <a:spLocks noGrp="1"/>
          </p:cNvSpPr>
          <p:nvPr>
            <p:ph type="title"/>
          </p:nvPr>
        </p:nvSpPr>
        <p:spPr/>
        <p:txBody>
          <a:bodyPr/>
          <a:lstStyle/>
          <a:p>
            <a:r>
              <a:rPr lang="en-GB" dirty="0"/>
              <a:t>Obvious failures are obvious!</a:t>
            </a:r>
          </a:p>
        </p:txBody>
      </p:sp>
      <p:sp>
        <p:nvSpPr>
          <p:cNvPr id="3" name="Content Placeholder 2">
            <a:extLst>
              <a:ext uri="{FF2B5EF4-FFF2-40B4-BE49-F238E27FC236}">
                <a16:creationId xmlns:a16="http://schemas.microsoft.com/office/drawing/2014/main" id="{FCE92543-4378-D56B-68F5-0287943742B1}"/>
              </a:ext>
            </a:extLst>
          </p:cNvPr>
          <p:cNvSpPr>
            <a:spLocks noGrp="1"/>
          </p:cNvSpPr>
          <p:nvPr>
            <p:ph idx="1"/>
          </p:nvPr>
        </p:nvSpPr>
        <p:spPr/>
        <p:txBody>
          <a:bodyPr/>
          <a:lstStyle/>
          <a:p>
            <a:r>
              <a:rPr lang="en-GB" dirty="0"/>
              <a:t>Failures that are easy to overlook </a:t>
            </a:r>
          </a:p>
          <a:p>
            <a:pPr lvl="1"/>
            <a:r>
              <a:rPr lang="en-GB" dirty="0"/>
              <a:t>Less common</a:t>
            </a:r>
          </a:p>
          <a:p>
            <a:pPr lvl="1"/>
            <a:r>
              <a:rPr lang="en-GB" dirty="0"/>
              <a:t>Obscure</a:t>
            </a:r>
          </a:p>
          <a:p>
            <a:pPr lvl="1"/>
            <a:r>
              <a:rPr lang="en-GB" dirty="0"/>
              <a:t>Hidden</a:t>
            </a:r>
          </a:p>
          <a:p>
            <a:r>
              <a:rPr lang="en-GB" dirty="0"/>
              <a:t>Valve operation is obvious</a:t>
            </a:r>
          </a:p>
          <a:p>
            <a:r>
              <a:rPr lang="en-GB" dirty="0"/>
              <a:t>Tubing blockage??</a:t>
            </a:r>
          </a:p>
          <a:p>
            <a:endParaRPr lang="en-GB" dirty="0"/>
          </a:p>
        </p:txBody>
      </p:sp>
      <p:sp>
        <p:nvSpPr>
          <p:cNvPr id="4" name="Slide Number Placeholder 3">
            <a:extLst>
              <a:ext uri="{FF2B5EF4-FFF2-40B4-BE49-F238E27FC236}">
                <a16:creationId xmlns:a16="http://schemas.microsoft.com/office/drawing/2014/main" id="{74145B86-E33A-0B2D-38AA-BBBBC863C705}"/>
              </a:ext>
            </a:extLst>
          </p:cNvPr>
          <p:cNvSpPr>
            <a:spLocks noGrp="1"/>
          </p:cNvSpPr>
          <p:nvPr>
            <p:ph type="sldNum" sz="quarter" idx="12"/>
          </p:nvPr>
        </p:nvSpPr>
        <p:spPr/>
        <p:txBody>
          <a:bodyPr/>
          <a:lstStyle/>
          <a:p>
            <a:fld id="{DC35672F-6205-49CE-BECE-369873309831}" type="slidenum">
              <a:rPr lang="en-US" smtClean="0"/>
              <a:pPr/>
              <a:t>6</a:t>
            </a:fld>
            <a:endParaRPr lang="en-US"/>
          </a:p>
        </p:txBody>
      </p:sp>
      <p:sp>
        <p:nvSpPr>
          <p:cNvPr id="5" name="Flowchart: Collate 4">
            <a:extLst>
              <a:ext uri="{FF2B5EF4-FFF2-40B4-BE49-F238E27FC236}">
                <a16:creationId xmlns:a16="http://schemas.microsoft.com/office/drawing/2014/main" id="{B3A9C3DC-65C6-C086-1F75-D3C3CFDCAA73}"/>
              </a:ext>
            </a:extLst>
          </p:cNvPr>
          <p:cNvSpPr/>
          <p:nvPr/>
        </p:nvSpPr>
        <p:spPr bwMode="auto">
          <a:xfrm>
            <a:off x="5129047" y="2501660"/>
            <a:ext cx="1932317" cy="2268747"/>
          </a:xfrm>
          <a:prstGeom prst="flowChartCollate">
            <a:avLst/>
          </a:prstGeom>
          <a:solidFill>
            <a:srgbClr val="FF0000"/>
          </a:solidFill>
          <a:ln w="127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1" u="none" strike="noStrike" cap="none" normalizeH="0" baseline="0">
              <a:ln>
                <a:noFill/>
              </a:ln>
              <a:solidFill>
                <a:schemeClr val="tx1"/>
              </a:solidFill>
              <a:effectLst/>
              <a:latin typeface="Arial" pitchFamily="34" charset="0"/>
            </a:endParaRPr>
          </a:p>
        </p:txBody>
      </p:sp>
      <p:sp>
        <p:nvSpPr>
          <p:cNvPr id="8" name="Freeform: Shape 7">
            <a:extLst>
              <a:ext uri="{FF2B5EF4-FFF2-40B4-BE49-F238E27FC236}">
                <a16:creationId xmlns:a16="http://schemas.microsoft.com/office/drawing/2014/main" id="{8CC5A660-8674-1C2B-321C-05E00B9B962B}"/>
              </a:ext>
            </a:extLst>
          </p:cNvPr>
          <p:cNvSpPr/>
          <p:nvPr/>
        </p:nvSpPr>
        <p:spPr bwMode="auto">
          <a:xfrm>
            <a:off x="8626415" y="3183144"/>
            <a:ext cx="3165894" cy="1017923"/>
          </a:xfrm>
          <a:custGeom>
            <a:avLst/>
            <a:gdLst>
              <a:gd name="connsiteX0" fmla="*/ 0 w 3165894"/>
              <a:gd name="connsiteY0" fmla="*/ 1017923 h 1017923"/>
              <a:gd name="connsiteX1" fmla="*/ 759125 w 3165894"/>
              <a:gd name="connsiteY1" fmla="*/ 6 h 1017923"/>
              <a:gd name="connsiteX2" fmla="*/ 2139351 w 3165894"/>
              <a:gd name="connsiteY2" fmla="*/ 1000670 h 1017923"/>
              <a:gd name="connsiteX3" fmla="*/ 3165894 w 3165894"/>
              <a:gd name="connsiteY3" fmla="*/ 17259 h 1017923"/>
            </a:gdLst>
            <a:ahLst/>
            <a:cxnLst>
              <a:cxn ang="0">
                <a:pos x="connsiteX0" y="connsiteY0"/>
              </a:cxn>
              <a:cxn ang="0">
                <a:pos x="connsiteX1" y="connsiteY1"/>
              </a:cxn>
              <a:cxn ang="0">
                <a:pos x="connsiteX2" y="connsiteY2"/>
              </a:cxn>
              <a:cxn ang="0">
                <a:pos x="connsiteX3" y="connsiteY3"/>
              </a:cxn>
            </a:cxnLst>
            <a:rect l="l" t="t" r="r" b="b"/>
            <a:pathLst>
              <a:path w="3165894" h="1017923">
                <a:moveTo>
                  <a:pt x="0" y="1017923"/>
                </a:moveTo>
                <a:cubicBezTo>
                  <a:pt x="201283" y="510402"/>
                  <a:pt x="402567" y="2881"/>
                  <a:pt x="759125" y="6"/>
                </a:cubicBezTo>
                <a:cubicBezTo>
                  <a:pt x="1115683" y="-2869"/>
                  <a:pt x="1738223" y="997794"/>
                  <a:pt x="2139351" y="1000670"/>
                </a:cubicBezTo>
                <a:cubicBezTo>
                  <a:pt x="2540479" y="1003545"/>
                  <a:pt x="2853186" y="510402"/>
                  <a:pt x="3165894" y="17259"/>
                </a:cubicBezTo>
              </a:path>
            </a:pathLst>
          </a:custGeom>
          <a:no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1" u="none" strike="noStrike" cap="none" normalizeH="0" baseline="0" dirty="0">
              <a:ln>
                <a:noFill/>
              </a:ln>
              <a:solidFill>
                <a:schemeClr val="tx1"/>
              </a:solidFill>
              <a:effectLst/>
              <a:latin typeface="Arial" pitchFamily="34" charset="0"/>
            </a:endParaRPr>
          </a:p>
        </p:txBody>
      </p:sp>
      <p:sp>
        <p:nvSpPr>
          <p:cNvPr id="9" name="Freeform: Shape 8">
            <a:extLst>
              <a:ext uri="{FF2B5EF4-FFF2-40B4-BE49-F238E27FC236}">
                <a16:creationId xmlns:a16="http://schemas.microsoft.com/office/drawing/2014/main" id="{F36C3726-74C3-9B5F-88E8-C5D607F26FCD}"/>
              </a:ext>
            </a:extLst>
          </p:cNvPr>
          <p:cNvSpPr/>
          <p:nvPr/>
        </p:nvSpPr>
        <p:spPr bwMode="auto">
          <a:xfrm>
            <a:off x="8666674" y="3361422"/>
            <a:ext cx="3165894" cy="1017923"/>
          </a:xfrm>
          <a:custGeom>
            <a:avLst/>
            <a:gdLst>
              <a:gd name="connsiteX0" fmla="*/ 0 w 3165894"/>
              <a:gd name="connsiteY0" fmla="*/ 1017923 h 1017923"/>
              <a:gd name="connsiteX1" fmla="*/ 759125 w 3165894"/>
              <a:gd name="connsiteY1" fmla="*/ 6 h 1017923"/>
              <a:gd name="connsiteX2" fmla="*/ 2139351 w 3165894"/>
              <a:gd name="connsiteY2" fmla="*/ 1000670 h 1017923"/>
              <a:gd name="connsiteX3" fmla="*/ 3165894 w 3165894"/>
              <a:gd name="connsiteY3" fmla="*/ 17259 h 1017923"/>
            </a:gdLst>
            <a:ahLst/>
            <a:cxnLst>
              <a:cxn ang="0">
                <a:pos x="connsiteX0" y="connsiteY0"/>
              </a:cxn>
              <a:cxn ang="0">
                <a:pos x="connsiteX1" y="connsiteY1"/>
              </a:cxn>
              <a:cxn ang="0">
                <a:pos x="connsiteX2" y="connsiteY2"/>
              </a:cxn>
              <a:cxn ang="0">
                <a:pos x="connsiteX3" y="connsiteY3"/>
              </a:cxn>
            </a:cxnLst>
            <a:rect l="l" t="t" r="r" b="b"/>
            <a:pathLst>
              <a:path w="3165894" h="1017923">
                <a:moveTo>
                  <a:pt x="0" y="1017923"/>
                </a:moveTo>
                <a:cubicBezTo>
                  <a:pt x="201283" y="510402"/>
                  <a:pt x="402567" y="2881"/>
                  <a:pt x="759125" y="6"/>
                </a:cubicBezTo>
                <a:cubicBezTo>
                  <a:pt x="1115683" y="-2869"/>
                  <a:pt x="1738223" y="997794"/>
                  <a:pt x="2139351" y="1000670"/>
                </a:cubicBezTo>
                <a:cubicBezTo>
                  <a:pt x="2540479" y="1003545"/>
                  <a:pt x="2853186" y="510402"/>
                  <a:pt x="3165894" y="17259"/>
                </a:cubicBezTo>
              </a:path>
            </a:pathLst>
          </a:custGeom>
          <a:no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1" u="none" strike="noStrike" cap="none" normalizeH="0" baseline="0" dirty="0">
              <a:ln>
                <a:noFill/>
              </a:ln>
              <a:solidFill>
                <a:schemeClr val="tx1"/>
              </a:solidFill>
              <a:effectLst/>
              <a:latin typeface="Arial" pitchFamily="34" charset="0"/>
            </a:endParaRPr>
          </a:p>
        </p:txBody>
      </p:sp>
      <p:sp>
        <p:nvSpPr>
          <p:cNvPr id="10" name="Oval 9">
            <a:extLst>
              <a:ext uri="{FF2B5EF4-FFF2-40B4-BE49-F238E27FC236}">
                <a16:creationId xmlns:a16="http://schemas.microsoft.com/office/drawing/2014/main" id="{E7EFB6CB-F596-A01A-63E8-7C63FD5714F5}"/>
              </a:ext>
            </a:extLst>
          </p:cNvPr>
          <p:cNvSpPr/>
          <p:nvPr/>
        </p:nvSpPr>
        <p:spPr bwMode="auto">
          <a:xfrm>
            <a:off x="11171208" y="3968152"/>
            <a:ext cx="215660" cy="103517"/>
          </a:xfrm>
          <a:prstGeom prst="ellipse">
            <a:avLst/>
          </a:prstGeom>
          <a:solidFill>
            <a:schemeClr val="bg1">
              <a:lumMod val="6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1" u="none" strike="noStrike" cap="none" normalizeH="0" baseline="0">
              <a:ln>
                <a:noFill/>
              </a:ln>
              <a:solidFill>
                <a:schemeClr val="tx1"/>
              </a:solidFill>
              <a:effectLst/>
              <a:latin typeface="Arial" pitchFamily="34" charset="0"/>
            </a:endParaRPr>
          </a:p>
        </p:txBody>
      </p:sp>
    </p:spTree>
    <p:extLst>
      <p:ext uri="{BB962C8B-B14F-4D97-AF65-F5344CB8AC3E}">
        <p14:creationId xmlns:p14="http://schemas.microsoft.com/office/powerpoint/2010/main" val="326148959"/>
      </p:ext>
    </p:extLst>
  </p:cSld>
  <p:clrMapOvr>
    <a:masterClrMapping/>
  </p:clrMapOvr>
  <p:transition advTm="54442">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endCondLst>
                                    <p:cond evt="onNext" delay="0">
                                      <p:tgtEl>
                                        <p:sldTgt/>
                                      </p:tgtEl>
                                    </p:cond>
                                  </p:endCondLst>
                                  <p:childTnLst>
                                    <p:animClr clrSpc="rgb" dir="cw">
                                      <p:cBhvr override="childStyle">
                                        <p:cTn id="6" dur="500" autoRev="1" fill="remove"/>
                                        <p:tgtEl>
                                          <p:spTgt spid="5"/>
                                        </p:tgtEl>
                                        <p:attrNameLst>
                                          <p:attrName>style.color</p:attrName>
                                        </p:attrNameLst>
                                      </p:cBhvr>
                                      <p:to>
                                        <a:schemeClr val="bg1"/>
                                      </p:to>
                                    </p:animClr>
                                    <p:animClr clrSpc="rgb" dir="cw">
                                      <p:cBhvr>
                                        <p:cTn id="7" dur="500" autoRev="1" fill="remove"/>
                                        <p:tgtEl>
                                          <p:spTgt spid="5"/>
                                        </p:tgtEl>
                                        <p:attrNameLst>
                                          <p:attrName>fillcolor</p:attrName>
                                        </p:attrNameLst>
                                      </p:cBhvr>
                                      <p:to>
                                        <a:schemeClr val="bg1"/>
                                      </p:to>
                                    </p:animClr>
                                    <p:set>
                                      <p:cBhvr>
                                        <p:cTn id="8" dur="500" autoRev="1" fill="remove"/>
                                        <p:tgtEl>
                                          <p:spTgt spid="5"/>
                                        </p:tgtEl>
                                        <p:attrNameLst>
                                          <p:attrName>fill.type</p:attrName>
                                        </p:attrNameLst>
                                      </p:cBhvr>
                                      <p:to>
                                        <p:strVal val="solid"/>
                                      </p:to>
                                    </p:set>
                                    <p:set>
                                      <p:cBhvr>
                                        <p:cTn id="9" dur="500" autoRev="1" fill="remove"/>
                                        <p:tgtEl>
                                          <p:spTgt spid="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2A123-985B-185A-8BF4-D1B3767BA99C}"/>
              </a:ext>
            </a:extLst>
          </p:cNvPr>
          <p:cNvSpPr>
            <a:spLocks noGrp="1"/>
          </p:cNvSpPr>
          <p:nvPr>
            <p:ph type="title"/>
          </p:nvPr>
        </p:nvSpPr>
        <p:spPr/>
        <p:txBody>
          <a:bodyPr/>
          <a:lstStyle/>
          <a:p>
            <a:r>
              <a:rPr lang="en-GB" dirty="0"/>
              <a:t>Look for the hard to find</a:t>
            </a:r>
          </a:p>
        </p:txBody>
      </p:sp>
      <p:sp>
        <p:nvSpPr>
          <p:cNvPr id="3" name="Content Placeholder 2">
            <a:extLst>
              <a:ext uri="{FF2B5EF4-FFF2-40B4-BE49-F238E27FC236}">
                <a16:creationId xmlns:a16="http://schemas.microsoft.com/office/drawing/2014/main" id="{D92152A8-3079-176E-3215-39BD5AF0B461}"/>
              </a:ext>
            </a:extLst>
          </p:cNvPr>
          <p:cNvSpPr>
            <a:spLocks noGrp="1"/>
          </p:cNvSpPr>
          <p:nvPr>
            <p:ph idx="1"/>
          </p:nvPr>
        </p:nvSpPr>
        <p:spPr/>
        <p:txBody>
          <a:bodyPr/>
          <a:lstStyle/>
          <a:p>
            <a:r>
              <a:rPr lang="en-GB" dirty="0"/>
              <a:t>A proof test is more than a function test</a:t>
            </a:r>
          </a:p>
          <a:p>
            <a:r>
              <a:rPr lang="en-GB" dirty="0"/>
              <a:t>Focus on unrevealed hazardous failures</a:t>
            </a:r>
          </a:p>
          <a:p>
            <a:r>
              <a:rPr lang="en-GB" dirty="0"/>
              <a:t>No technical reason to exclude all failures from the test</a:t>
            </a:r>
          </a:p>
          <a:p>
            <a:r>
              <a:rPr lang="en-GB" dirty="0"/>
              <a:t>But …</a:t>
            </a:r>
          </a:p>
          <a:p>
            <a:pPr lvl="1"/>
            <a:r>
              <a:rPr lang="en-GB" dirty="0"/>
              <a:t>Devil is in the detail – recognising the most important parts of the test</a:t>
            </a:r>
          </a:p>
          <a:p>
            <a:pPr lvl="1"/>
            <a:r>
              <a:rPr lang="en-GB" dirty="0"/>
              <a:t>Testing fatigue – alert to obscure or unexpected.</a:t>
            </a:r>
          </a:p>
        </p:txBody>
      </p:sp>
      <p:sp>
        <p:nvSpPr>
          <p:cNvPr id="4" name="Slide Number Placeholder 3">
            <a:extLst>
              <a:ext uri="{FF2B5EF4-FFF2-40B4-BE49-F238E27FC236}">
                <a16:creationId xmlns:a16="http://schemas.microsoft.com/office/drawing/2014/main" id="{4C6ED3E0-759B-3727-5FB9-0C801C3D21FC}"/>
              </a:ext>
            </a:extLst>
          </p:cNvPr>
          <p:cNvSpPr>
            <a:spLocks noGrp="1"/>
          </p:cNvSpPr>
          <p:nvPr>
            <p:ph type="sldNum" sz="quarter" idx="12"/>
          </p:nvPr>
        </p:nvSpPr>
        <p:spPr/>
        <p:txBody>
          <a:bodyPr/>
          <a:lstStyle/>
          <a:p>
            <a:fld id="{DC35672F-6205-49CE-BECE-369873309831}" type="slidenum">
              <a:rPr lang="en-US" smtClean="0"/>
              <a:pPr/>
              <a:t>7</a:t>
            </a:fld>
            <a:endParaRPr lang="en-US"/>
          </a:p>
        </p:txBody>
      </p:sp>
    </p:spTree>
    <p:custDataLst>
      <p:tags r:id="rId1"/>
    </p:custDataLst>
    <p:extLst>
      <p:ext uri="{BB962C8B-B14F-4D97-AF65-F5344CB8AC3E}">
        <p14:creationId xmlns:p14="http://schemas.microsoft.com/office/powerpoint/2010/main" val="3016574523"/>
      </p:ext>
    </p:extLst>
  </p:cSld>
  <p:clrMapOvr>
    <a:masterClrMapping/>
  </p:clrMapOvr>
  <p:transition advTm="49283">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0" name="Straight Arrow Connector 39">
            <a:extLst>
              <a:ext uri="{FF2B5EF4-FFF2-40B4-BE49-F238E27FC236}">
                <a16:creationId xmlns:a16="http://schemas.microsoft.com/office/drawing/2014/main" id="{2087DB70-1B73-10E3-E112-96580E7083E0}"/>
              </a:ext>
            </a:extLst>
          </p:cNvPr>
          <p:cNvCxnSpPr/>
          <p:nvPr/>
        </p:nvCxnSpPr>
        <p:spPr bwMode="auto">
          <a:xfrm>
            <a:off x="959248" y="2509436"/>
            <a:ext cx="4684141" cy="1"/>
          </a:xfrm>
          <a:prstGeom prst="straightConnector1">
            <a:avLst/>
          </a:prstGeom>
          <a:solidFill>
            <a:schemeClr val="accent1"/>
          </a:solidFill>
          <a:ln w="25400" cap="flat" cmpd="sng" algn="ctr">
            <a:solidFill>
              <a:schemeClr val="tx1"/>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Slide Number Placeholder 3">
            <a:extLst>
              <a:ext uri="{FF2B5EF4-FFF2-40B4-BE49-F238E27FC236}">
                <a16:creationId xmlns:a16="http://schemas.microsoft.com/office/drawing/2014/main" id="{CF7D2DB7-992A-6ECE-A627-921EEC8F24D6}"/>
              </a:ext>
            </a:extLst>
          </p:cNvPr>
          <p:cNvSpPr>
            <a:spLocks noGrp="1"/>
          </p:cNvSpPr>
          <p:nvPr>
            <p:ph type="sldNum" sz="quarter" idx="12"/>
          </p:nvPr>
        </p:nvSpPr>
        <p:spPr/>
        <p:txBody>
          <a:bodyPr/>
          <a:lstStyle/>
          <a:p>
            <a:fld id="{DC35672F-6205-49CE-BECE-369873309831}" type="slidenum">
              <a:rPr lang="en-US" smtClean="0"/>
              <a:pPr/>
              <a:t>8</a:t>
            </a:fld>
            <a:endParaRPr lang="en-US"/>
          </a:p>
        </p:txBody>
      </p:sp>
      <p:sp>
        <p:nvSpPr>
          <p:cNvPr id="7" name="Flowchart: Collate 6">
            <a:extLst>
              <a:ext uri="{FF2B5EF4-FFF2-40B4-BE49-F238E27FC236}">
                <a16:creationId xmlns:a16="http://schemas.microsoft.com/office/drawing/2014/main" id="{BCA116B3-E0E3-3DDE-9E4E-376C1029C2D0}"/>
              </a:ext>
            </a:extLst>
          </p:cNvPr>
          <p:cNvSpPr/>
          <p:nvPr/>
        </p:nvSpPr>
        <p:spPr bwMode="auto">
          <a:xfrm rot="5400000">
            <a:off x="1701119" y="2211825"/>
            <a:ext cx="526212" cy="595223"/>
          </a:xfrm>
          <a:prstGeom prst="flowChartCollate">
            <a:avLst/>
          </a:prstGeom>
          <a:solidFill>
            <a:schemeClr val="bg1"/>
          </a:solidFill>
          <a:ln w="317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1" u="none" strike="noStrike" cap="none" normalizeH="0" baseline="0">
              <a:ln>
                <a:noFill/>
              </a:ln>
              <a:solidFill>
                <a:schemeClr val="tx1"/>
              </a:solidFill>
              <a:effectLst/>
              <a:latin typeface="Arial" pitchFamily="34" charset="0"/>
            </a:endParaRPr>
          </a:p>
        </p:txBody>
      </p:sp>
      <p:sp>
        <p:nvSpPr>
          <p:cNvPr id="8" name="Flowchart: Collate 7">
            <a:extLst>
              <a:ext uri="{FF2B5EF4-FFF2-40B4-BE49-F238E27FC236}">
                <a16:creationId xmlns:a16="http://schemas.microsoft.com/office/drawing/2014/main" id="{5207F92D-0359-2E17-BB34-AB2C90889EC3}"/>
              </a:ext>
            </a:extLst>
          </p:cNvPr>
          <p:cNvSpPr/>
          <p:nvPr/>
        </p:nvSpPr>
        <p:spPr bwMode="auto">
          <a:xfrm rot="5400000">
            <a:off x="4062922" y="2211826"/>
            <a:ext cx="526212" cy="595223"/>
          </a:xfrm>
          <a:prstGeom prst="flowChartCollate">
            <a:avLst/>
          </a:prstGeom>
          <a:solidFill>
            <a:schemeClr val="bg1"/>
          </a:solidFill>
          <a:ln w="317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1" u="none" strike="noStrike" cap="none" normalizeH="0" baseline="0">
              <a:ln>
                <a:noFill/>
              </a:ln>
              <a:solidFill>
                <a:schemeClr val="tx1"/>
              </a:solidFill>
              <a:effectLst/>
              <a:latin typeface="Arial" pitchFamily="34" charset="0"/>
            </a:endParaRPr>
          </a:p>
        </p:txBody>
      </p:sp>
      <p:sp>
        <p:nvSpPr>
          <p:cNvPr id="9" name="Oval 8">
            <a:extLst>
              <a:ext uri="{FF2B5EF4-FFF2-40B4-BE49-F238E27FC236}">
                <a16:creationId xmlns:a16="http://schemas.microsoft.com/office/drawing/2014/main" id="{3C975BE9-1E6B-298F-D76B-D249818149E3}"/>
              </a:ext>
            </a:extLst>
          </p:cNvPr>
          <p:cNvSpPr/>
          <p:nvPr/>
        </p:nvSpPr>
        <p:spPr bwMode="auto">
          <a:xfrm>
            <a:off x="4059202" y="1595888"/>
            <a:ext cx="533651" cy="464976"/>
          </a:xfrm>
          <a:prstGeom prst="ellipse">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1" u="none" strike="noStrike" cap="none" normalizeH="0" baseline="0">
              <a:ln>
                <a:noFill/>
              </a:ln>
              <a:solidFill>
                <a:schemeClr val="tx1"/>
              </a:solidFill>
              <a:effectLst/>
              <a:latin typeface="Arial" pitchFamily="34" charset="0"/>
            </a:endParaRPr>
          </a:p>
        </p:txBody>
      </p:sp>
      <p:sp>
        <p:nvSpPr>
          <p:cNvPr id="10" name="Oval 9">
            <a:extLst>
              <a:ext uri="{FF2B5EF4-FFF2-40B4-BE49-F238E27FC236}">
                <a16:creationId xmlns:a16="http://schemas.microsoft.com/office/drawing/2014/main" id="{55BACC99-2B3D-95D3-72EC-21E4FBC281AE}"/>
              </a:ext>
            </a:extLst>
          </p:cNvPr>
          <p:cNvSpPr/>
          <p:nvPr/>
        </p:nvSpPr>
        <p:spPr bwMode="auto">
          <a:xfrm>
            <a:off x="1697399" y="1588992"/>
            <a:ext cx="533651" cy="464976"/>
          </a:xfrm>
          <a:prstGeom prst="ellipse">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1" u="none" strike="noStrike" cap="none" normalizeH="0" baseline="0">
              <a:ln>
                <a:noFill/>
              </a:ln>
              <a:solidFill>
                <a:schemeClr val="tx1"/>
              </a:solidFill>
              <a:effectLst/>
              <a:latin typeface="Arial" pitchFamily="34" charset="0"/>
            </a:endParaRPr>
          </a:p>
        </p:txBody>
      </p:sp>
      <p:cxnSp>
        <p:nvCxnSpPr>
          <p:cNvPr id="11" name="Straight Arrow Connector 10">
            <a:extLst>
              <a:ext uri="{FF2B5EF4-FFF2-40B4-BE49-F238E27FC236}">
                <a16:creationId xmlns:a16="http://schemas.microsoft.com/office/drawing/2014/main" id="{F2B28E35-5E71-0B92-443C-D980927C45A3}"/>
              </a:ext>
            </a:extLst>
          </p:cNvPr>
          <p:cNvCxnSpPr>
            <a:stCxn id="9" idx="4"/>
            <a:endCxn id="8" idx="1"/>
          </p:cNvCxnSpPr>
          <p:nvPr/>
        </p:nvCxnSpPr>
        <p:spPr bwMode="auto">
          <a:xfrm>
            <a:off x="4326028" y="2060864"/>
            <a:ext cx="0" cy="448574"/>
          </a:xfrm>
          <a:prstGeom prst="straightConnector1">
            <a:avLst/>
          </a:prstGeom>
          <a:solidFill>
            <a:schemeClr val="accent1"/>
          </a:solidFill>
          <a:ln w="25400" cap="flat" cmpd="sng" algn="ctr">
            <a:solidFill>
              <a:schemeClr val="tx1"/>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Arrow Connector 11">
            <a:extLst>
              <a:ext uri="{FF2B5EF4-FFF2-40B4-BE49-F238E27FC236}">
                <a16:creationId xmlns:a16="http://schemas.microsoft.com/office/drawing/2014/main" id="{1D13AA6C-01EB-A9A8-19CE-49801956EF05}"/>
              </a:ext>
            </a:extLst>
          </p:cNvPr>
          <p:cNvCxnSpPr>
            <a:stCxn id="10" idx="4"/>
            <a:endCxn id="7" idx="1"/>
          </p:cNvCxnSpPr>
          <p:nvPr/>
        </p:nvCxnSpPr>
        <p:spPr bwMode="auto">
          <a:xfrm>
            <a:off x="1964225" y="2053968"/>
            <a:ext cx="0" cy="455469"/>
          </a:xfrm>
          <a:prstGeom prst="straightConnector1">
            <a:avLst/>
          </a:prstGeom>
          <a:solidFill>
            <a:schemeClr val="accent1"/>
          </a:solidFill>
          <a:ln w="25400" cap="flat" cmpd="sng" algn="ctr">
            <a:solidFill>
              <a:schemeClr val="tx1"/>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3" name="Group 22">
            <a:extLst>
              <a:ext uri="{FF2B5EF4-FFF2-40B4-BE49-F238E27FC236}">
                <a16:creationId xmlns:a16="http://schemas.microsoft.com/office/drawing/2014/main" id="{A4732F42-0978-9FAB-E7B8-ED270B7E7CB7}"/>
              </a:ext>
            </a:extLst>
          </p:cNvPr>
          <p:cNvGrpSpPr/>
          <p:nvPr/>
        </p:nvGrpSpPr>
        <p:grpSpPr>
          <a:xfrm>
            <a:off x="604097" y="823785"/>
            <a:ext cx="595223" cy="655685"/>
            <a:chOff x="818044" y="2756064"/>
            <a:chExt cx="595223" cy="655685"/>
          </a:xfrm>
        </p:grpSpPr>
        <p:sp>
          <p:nvSpPr>
            <p:cNvPr id="17" name="Flowchart: Collate 16">
              <a:extLst>
                <a:ext uri="{FF2B5EF4-FFF2-40B4-BE49-F238E27FC236}">
                  <a16:creationId xmlns:a16="http://schemas.microsoft.com/office/drawing/2014/main" id="{C7143531-7A59-536D-1794-4D1177280063}"/>
                </a:ext>
              </a:extLst>
            </p:cNvPr>
            <p:cNvSpPr/>
            <p:nvPr/>
          </p:nvSpPr>
          <p:spPr bwMode="auto">
            <a:xfrm rot="5400000">
              <a:off x="852550" y="2721558"/>
              <a:ext cx="526212" cy="595223"/>
            </a:xfrm>
            <a:prstGeom prst="flowChartCollate">
              <a:avLst/>
            </a:prstGeom>
            <a:solidFill>
              <a:schemeClr val="bg1"/>
            </a:solidFill>
            <a:ln w="317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1" u="none" strike="noStrike" cap="none" normalizeH="0" baseline="0">
                <a:ln>
                  <a:noFill/>
                </a:ln>
                <a:solidFill>
                  <a:schemeClr val="tx1"/>
                </a:solidFill>
                <a:effectLst/>
                <a:latin typeface="Arial" pitchFamily="34" charset="0"/>
              </a:endParaRPr>
            </a:p>
          </p:txBody>
        </p:sp>
        <p:sp>
          <p:nvSpPr>
            <p:cNvPr id="18" name="Isosceles Triangle 17">
              <a:extLst>
                <a:ext uri="{FF2B5EF4-FFF2-40B4-BE49-F238E27FC236}">
                  <a16:creationId xmlns:a16="http://schemas.microsoft.com/office/drawing/2014/main" id="{BF81BE64-B117-6187-0814-82DF712AAD25}"/>
                </a:ext>
              </a:extLst>
            </p:cNvPr>
            <p:cNvSpPr/>
            <p:nvPr/>
          </p:nvSpPr>
          <p:spPr bwMode="auto">
            <a:xfrm>
              <a:off x="934764" y="3060109"/>
              <a:ext cx="367826" cy="351640"/>
            </a:xfrm>
            <a:prstGeom prst="triangle">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1" u="none" strike="noStrike" cap="none" normalizeH="0" baseline="0">
                <a:ln>
                  <a:noFill/>
                </a:ln>
                <a:solidFill>
                  <a:schemeClr val="tx1"/>
                </a:solidFill>
                <a:effectLst/>
                <a:latin typeface="Arial" pitchFamily="34" charset="0"/>
              </a:endParaRPr>
            </a:p>
          </p:txBody>
        </p:sp>
      </p:grpSp>
      <p:sp>
        <p:nvSpPr>
          <p:cNvPr id="19" name="TextBox 18">
            <a:extLst>
              <a:ext uri="{FF2B5EF4-FFF2-40B4-BE49-F238E27FC236}">
                <a16:creationId xmlns:a16="http://schemas.microsoft.com/office/drawing/2014/main" id="{F25A300B-E702-FF39-A801-4A1FB0EBA40B}"/>
              </a:ext>
            </a:extLst>
          </p:cNvPr>
          <p:cNvSpPr txBox="1"/>
          <p:nvPr/>
        </p:nvSpPr>
        <p:spPr>
          <a:xfrm>
            <a:off x="2670095" y="127633"/>
            <a:ext cx="1185096" cy="461665"/>
          </a:xfrm>
          <a:prstGeom prst="rect">
            <a:avLst/>
          </a:prstGeom>
          <a:noFill/>
          <a:ln w="22225">
            <a:solidFill>
              <a:schemeClr val="tx1"/>
            </a:solidFill>
          </a:ln>
        </p:spPr>
        <p:txBody>
          <a:bodyPr wrap="square" rtlCol="0">
            <a:spAutoFit/>
          </a:bodyPr>
          <a:lstStyle/>
          <a:p>
            <a:pPr algn="ctr"/>
            <a:r>
              <a:rPr lang="en-GB" sz="2400" dirty="0"/>
              <a:t>Control</a:t>
            </a:r>
          </a:p>
        </p:txBody>
      </p:sp>
      <p:sp>
        <p:nvSpPr>
          <p:cNvPr id="20" name="TextBox 19">
            <a:extLst>
              <a:ext uri="{FF2B5EF4-FFF2-40B4-BE49-F238E27FC236}">
                <a16:creationId xmlns:a16="http://schemas.microsoft.com/office/drawing/2014/main" id="{2F3220BF-8F2F-08CA-E703-9C961B5DC4C3}"/>
              </a:ext>
            </a:extLst>
          </p:cNvPr>
          <p:cNvSpPr txBox="1"/>
          <p:nvPr/>
        </p:nvSpPr>
        <p:spPr>
          <a:xfrm>
            <a:off x="570528" y="127634"/>
            <a:ext cx="662361" cy="461665"/>
          </a:xfrm>
          <a:prstGeom prst="rect">
            <a:avLst/>
          </a:prstGeom>
          <a:noFill/>
          <a:ln w="22225">
            <a:solidFill>
              <a:schemeClr val="tx1"/>
            </a:solidFill>
          </a:ln>
        </p:spPr>
        <p:txBody>
          <a:bodyPr wrap="none" rtlCol="0">
            <a:spAutoFit/>
          </a:bodyPr>
          <a:lstStyle/>
          <a:p>
            <a:r>
              <a:rPr lang="en-GB" sz="2400" dirty="0"/>
              <a:t>SIF</a:t>
            </a:r>
          </a:p>
        </p:txBody>
      </p:sp>
      <p:cxnSp>
        <p:nvCxnSpPr>
          <p:cNvPr id="27" name="Connector: Elbow 26">
            <a:extLst>
              <a:ext uri="{FF2B5EF4-FFF2-40B4-BE49-F238E27FC236}">
                <a16:creationId xmlns:a16="http://schemas.microsoft.com/office/drawing/2014/main" id="{6717718C-AD32-6591-7DDC-1AF0FFDD1508}"/>
              </a:ext>
            </a:extLst>
          </p:cNvPr>
          <p:cNvCxnSpPr>
            <a:endCxn id="10" idx="0"/>
          </p:cNvCxnSpPr>
          <p:nvPr/>
        </p:nvCxnSpPr>
        <p:spPr bwMode="auto">
          <a:xfrm>
            <a:off x="1199321" y="1086890"/>
            <a:ext cx="764904" cy="502102"/>
          </a:xfrm>
          <a:prstGeom prst="bentConnector2">
            <a:avLst/>
          </a:prstGeom>
          <a:solidFill>
            <a:schemeClr val="accent1"/>
          </a:solidFill>
          <a:ln w="25400" cap="flat" cmpd="sng" algn="ctr">
            <a:solidFill>
              <a:schemeClr val="tx1"/>
            </a:solidFill>
            <a:prstDash val="dash"/>
            <a:round/>
            <a:headEnd type="none" w="lg" len="lg"/>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8" name="Group 27">
            <a:extLst>
              <a:ext uri="{FF2B5EF4-FFF2-40B4-BE49-F238E27FC236}">
                <a16:creationId xmlns:a16="http://schemas.microsoft.com/office/drawing/2014/main" id="{5C683036-52BB-76FE-AFB6-31433656FBFB}"/>
              </a:ext>
            </a:extLst>
          </p:cNvPr>
          <p:cNvGrpSpPr/>
          <p:nvPr/>
        </p:nvGrpSpPr>
        <p:grpSpPr>
          <a:xfrm>
            <a:off x="2947599" y="820911"/>
            <a:ext cx="595223" cy="655685"/>
            <a:chOff x="818044" y="2756064"/>
            <a:chExt cx="595223" cy="655685"/>
          </a:xfrm>
        </p:grpSpPr>
        <p:sp>
          <p:nvSpPr>
            <p:cNvPr id="29" name="Flowchart: Collate 28">
              <a:extLst>
                <a:ext uri="{FF2B5EF4-FFF2-40B4-BE49-F238E27FC236}">
                  <a16:creationId xmlns:a16="http://schemas.microsoft.com/office/drawing/2014/main" id="{28997E1F-235B-6EEC-32CE-4026A7640D55}"/>
                </a:ext>
              </a:extLst>
            </p:cNvPr>
            <p:cNvSpPr/>
            <p:nvPr/>
          </p:nvSpPr>
          <p:spPr bwMode="auto">
            <a:xfrm rot="5400000">
              <a:off x="852550" y="2721558"/>
              <a:ext cx="526212" cy="595223"/>
            </a:xfrm>
            <a:prstGeom prst="flowChartCollate">
              <a:avLst/>
            </a:prstGeom>
            <a:solidFill>
              <a:schemeClr val="bg1"/>
            </a:solidFill>
            <a:ln w="317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1" u="none" strike="noStrike" cap="none" normalizeH="0" baseline="0">
                <a:ln>
                  <a:noFill/>
                </a:ln>
                <a:solidFill>
                  <a:schemeClr val="tx1"/>
                </a:solidFill>
                <a:effectLst/>
                <a:latin typeface="Arial" pitchFamily="34" charset="0"/>
              </a:endParaRPr>
            </a:p>
          </p:txBody>
        </p:sp>
        <p:sp>
          <p:nvSpPr>
            <p:cNvPr id="30" name="Isosceles Triangle 29">
              <a:extLst>
                <a:ext uri="{FF2B5EF4-FFF2-40B4-BE49-F238E27FC236}">
                  <a16:creationId xmlns:a16="http://schemas.microsoft.com/office/drawing/2014/main" id="{0E1F3D5F-CDF2-90FC-9A8A-407EB2DD0EA9}"/>
                </a:ext>
              </a:extLst>
            </p:cNvPr>
            <p:cNvSpPr/>
            <p:nvPr/>
          </p:nvSpPr>
          <p:spPr bwMode="auto">
            <a:xfrm>
              <a:off x="934764" y="3060109"/>
              <a:ext cx="367826" cy="351640"/>
            </a:xfrm>
            <a:prstGeom prst="triangle">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1" u="none" strike="noStrike" cap="none" normalizeH="0" baseline="0">
                <a:ln>
                  <a:noFill/>
                </a:ln>
                <a:solidFill>
                  <a:schemeClr val="tx1"/>
                </a:solidFill>
                <a:effectLst/>
                <a:latin typeface="Arial" pitchFamily="34" charset="0"/>
              </a:endParaRPr>
            </a:p>
          </p:txBody>
        </p:sp>
      </p:grpSp>
      <p:cxnSp>
        <p:nvCxnSpPr>
          <p:cNvPr id="31" name="Connector: Elbow 30">
            <a:extLst>
              <a:ext uri="{FF2B5EF4-FFF2-40B4-BE49-F238E27FC236}">
                <a16:creationId xmlns:a16="http://schemas.microsoft.com/office/drawing/2014/main" id="{2C42AD87-D5E3-36B7-2178-B8B2CAEFFE0A}"/>
              </a:ext>
            </a:extLst>
          </p:cNvPr>
          <p:cNvCxnSpPr>
            <a:endCxn id="9" idx="0"/>
          </p:cNvCxnSpPr>
          <p:nvPr/>
        </p:nvCxnSpPr>
        <p:spPr bwMode="auto">
          <a:xfrm>
            <a:off x="3542823" y="1084016"/>
            <a:ext cx="783205" cy="511872"/>
          </a:xfrm>
          <a:prstGeom prst="bentConnector2">
            <a:avLst/>
          </a:prstGeom>
          <a:solidFill>
            <a:schemeClr val="accent1"/>
          </a:solidFill>
          <a:ln w="25400" cap="flat" cmpd="sng" algn="ctr">
            <a:solidFill>
              <a:schemeClr val="tx1"/>
            </a:solidFill>
            <a:prstDash val="dash"/>
            <a:round/>
            <a:headEnd type="none" w="lg" len="lg"/>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Connector: Elbow 32">
            <a:extLst>
              <a:ext uri="{FF2B5EF4-FFF2-40B4-BE49-F238E27FC236}">
                <a16:creationId xmlns:a16="http://schemas.microsoft.com/office/drawing/2014/main" id="{F0D21387-0911-36BB-1696-FFB99BDF730B}"/>
              </a:ext>
            </a:extLst>
          </p:cNvPr>
          <p:cNvCxnSpPr>
            <a:endCxn id="29" idx="2"/>
          </p:cNvCxnSpPr>
          <p:nvPr/>
        </p:nvCxnSpPr>
        <p:spPr bwMode="auto">
          <a:xfrm rot="16200000" flipH="1">
            <a:off x="2136252" y="272669"/>
            <a:ext cx="1027474" cy="595222"/>
          </a:xfrm>
          <a:prstGeom prst="bentConnector2">
            <a:avLst/>
          </a:prstGeom>
          <a:solidFill>
            <a:schemeClr val="accent1"/>
          </a:solidFill>
          <a:ln w="25400" cap="flat" cmpd="sng" algn="ctr">
            <a:solidFill>
              <a:schemeClr val="tx1"/>
            </a:solidFill>
            <a:prstDash val="dash"/>
            <a:round/>
            <a:headEnd type="none" w="lg" len="lg"/>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Connector: Elbow 35">
            <a:extLst>
              <a:ext uri="{FF2B5EF4-FFF2-40B4-BE49-F238E27FC236}">
                <a16:creationId xmlns:a16="http://schemas.microsoft.com/office/drawing/2014/main" id="{AF80801E-84CF-3492-359F-2E822A9596D1}"/>
              </a:ext>
            </a:extLst>
          </p:cNvPr>
          <p:cNvCxnSpPr>
            <a:endCxn id="17" idx="2"/>
          </p:cNvCxnSpPr>
          <p:nvPr/>
        </p:nvCxnSpPr>
        <p:spPr bwMode="auto">
          <a:xfrm rot="16200000" flipH="1">
            <a:off x="-66401" y="416391"/>
            <a:ext cx="859123" cy="481875"/>
          </a:xfrm>
          <a:prstGeom prst="bentConnector2">
            <a:avLst/>
          </a:prstGeom>
          <a:solidFill>
            <a:schemeClr val="accent1"/>
          </a:solidFill>
          <a:ln w="25400" cap="flat" cmpd="sng" algn="ctr">
            <a:solidFill>
              <a:schemeClr val="tx1"/>
            </a:solidFill>
            <a:prstDash val="dash"/>
            <a:round/>
            <a:headEnd type="none" w="lg" len="lg"/>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Straight Arrow Connector 45">
            <a:extLst>
              <a:ext uri="{FF2B5EF4-FFF2-40B4-BE49-F238E27FC236}">
                <a16:creationId xmlns:a16="http://schemas.microsoft.com/office/drawing/2014/main" id="{237C6693-67A5-C917-1E2C-E0EACD92DE49}"/>
              </a:ext>
            </a:extLst>
          </p:cNvPr>
          <p:cNvCxnSpPr/>
          <p:nvPr/>
        </p:nvCxnSpPr>
        <p:spPr bwMode="auto">
          <a:xfrm flipV="1">
            <a:off x="1899520" y="5795377"/>
            <a:ext cx="3916389" cy="28372"/>
          </a:xfrm>
          <a:prstGeom prst="straightConnector1">
            <a:avLst/>
          </a:prstGeom>
          <a:solidFill>
            <a:schemeClr val="accent1"/>
          </a:solidFill>
          <a:ln w="25400" cap="flat" cmpd="sng" algn="ctr">
            <a:solidFill>
              <a:schemeClr val="tx1"/>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7" name="Flowchart: Collate 46">
            <a:extLst>
              <a:ext uri="{FF2B5EF4-FFF2-40B4-BE49-F238E27FC236}">
                <a16:creationId xmlns:a16="http://schemas.microsoft.com/office/drawing/2014/main" id="{F53B9AAF-70D3-2E15-1A6A-9720A3EC6611}"/>
              </a:ext>
            </a:extLst>
          </p:cNvPr>
          <p:cNvSpPr/>
          <p:nvPr/>
        </p:nvSpPr>
        <p:spPr bwMode="auto">
          <a:xfrm rot="5400000">
            <a:off x="2641391" y="5526138"/>
            <a:ext cx="526212" cy="595223"/>
          </a:xfrm>
          <a:prstGeom prst="flowChartCollate">
            <a:avLst/>
          </a:prstGeom>
          <a:solidFill>
            <a:schemeClr val="bg1"/>
          </a:solidFill>
          <a:ln w="317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1" u="none" strike="noStrike" cap="none" normalizeH="0" baseline="0">
              <a:ln>
                <a:noFill/>
              </a:ln>
              <a:solidFill>
                <a:schemeClr val="tx1"/>
              </a:solidFill>
              <a:effectLst/>
              <a:latin typeface="Arial" pitchFamily="34" charset="0"/>
            </a:endParaRPr>
          </a:p>
        </p:txBody>
      </p:sp>
      <p:sp>
        <p:nvSpPr>
          <p:cNvPr id="50" name="Oval 49">
            <a:extLst>
              <a:ext uri="{FF2B5EF4-FFF2-40B4-BE49-F238E27FC236}">
                <a16:creationId xmlns:a16="http://schemas.microsoft.com/office/drawing/2014/main" id="{1F033254-82BE-5514-39F9-3D6F155DBB07}"/>
              </a:ext>
            </a:extLst>
          </p:cNvPr>
          <p:cNvSpPr/>
          <p:nvPr/>
        </p:nvSpPr>
        <p:spPr bwMode="auto">
          <a:xfrm>
            <a:off x="2637671" y="4903305"/>
            <a:ext cx="533651" cy="464976"/>
          </a:xfrm>
          <a:prstGeom prst="ellipse">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1" u="none" strike="noStrike" cap="none" normalizeH="0" baseline="0">
              <a:ln>
                <a:noFill/>
              </a:ln>
              <a:solidFill>
                <a:schemeClr val="tx1"/>
              </a:solidFill>
              <a:effectLst/>
              <a:latin typeface="Arial" pitchFamily="34" charset="0"/>
            </a:endParaRPr>
          </a:p>
        </p:txBody>
      </p:sp>
      <p:cxnSp>
        <p:nvCxnSpPr>
          <p:cNvPr id="52" name="Straight Arrow Connector 51">
            <a:extLst>
              <a:ext uri="{FF2B5EF4-FFF2-40B4-BE49-F238E27FC236}">
                <a16:creationId xmlns:a16="http://schemas.microsoft.com/office/drawing/2014/main" id="{4B379DCF-7FEC-520F-54DB-5188D44C90AD}"/>
              </a:ext>
            </a:extLst>
          </p:cNvPr>
          <p:cNvCxnSpPr>
            <a:stCxn id="50" idx="4"/>
            <a:endCxn id="47" idx="1"/>
          </p:cNvCxnSpPr>
          <p:nvPr/>
        </p:nvCxnSpPr>
        <p:spPr bwMode="auto">
          <a:xfrm>
            <a:off x="2904497" y="5368281"/>
            <a:ext cx="0" cy="455469"/>
          </a:xfrm>
          <a:prstGeom prst="straightConnector1">
            <a:avLst/>
          </a:prstGeom>
          <a:solidFill>
            <a:schemeClr val="accent1"/>
          </a:solidFill>
          <a:ln w="25400" cap="flat" cmpd="sng" algn="ctr">
            <a:solidFill>
              <a:schemeClr val="tx1"/>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53" name="Group 52">
            <a:extLst>
              <a:ext uri="{FF2B5EF4-FFF2-40B4-BE49-F238E27FC236}">
                <a16:creationId xmlns:a16="http://schemas.microsoft.com/office/drawing/2014/main" id="{E23609EA-60FD-117C-ED4C-8F4437DC4046}"/>
              </a:ext>
            </a:extLst>
          </p:cNvPr>
          <p:cNvGrpSpPr/>
          <p:nvPr/>
        </p:nvGrpSpPr>
        <p:grpSpPr>
          <a:xfrm>
            <a:off x="1544369" y="4138098"/>
            <a:ext cx="595223" cy="655685"/>
            <a:chOff x="818044" y="2756064"/>
            <a:chExt cx="595223" cy="655685"/>
          </a:xfrm>
        </p:grpSpPr>
        <p:sp>
          <p:nvSpPr>
            <p:cNvPr id="54" name="Flowchart: Collate 53">
              <a:extLst>
                <a:ext uri="{FF2B5EF4-FFF2-40B4-BE49-F238E27FC236}">
                  <a16:creationId xmlns:a16="http://schemas.microsoft.com/office/drawing/2014/main" id="{E0DE9C5A-E5B3-00B2-F0E3-954916B0B0BA}"/>
                </a:ext>
              </a:extLst>
            </p:cNvPr>
            <p:cNvSpPr/>
            <p:nvPr/>
          </p:nvSpPr>
          <p:spPr bwMode="auto">
            <a:xfrm rot="5400000">
              <a:off x="852550" y="2721558"/>
              <a:ext cx="526212" cy="595223"/>
            </a:xfrm>
            <a:prstGeom prst="flowChartCollate">
              <a:avLst/>
            </a:prstGeom>
            <a:solidFill>
              <a:schemeClr val="bg1"/>
            </a:solidFill>
            <a:ln w="317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1" u="none" strike="noStrike" cap="none" normalizeH="0" baseline="0">
                <a:ln>
                  <a:noFill/>
                </a:ln>
                <a:solidFill>
                  <a:schemeClr val="tx1"/>
                </a:solidFill>
                <a:effectLst/>
                <a:latin typeface="Arial" pitchFamily="34" charset="0"/>
              </a:endParaRPr>
            </a:p>
          </p:txBody>
        </p:sp>
        <p:sp>
          <p:nvSpPr>
            <p:cNvPr id="55" name="Isosceles Triangle 54">
              <a:extLst>
                <a:ext uri="{FF2B5EF4-FFF2-40B4-BE49-F238E27FC236}">
                  <a16:creationId xmlns:a16="http://schemas.microsoft.com/office/drawing/2014/main" id="{CF539559-DDAB-473D-7951-1DA841520823}"/>
                </a:ext>
              </a:extLst>
            </p:cNvPr>
            <p:cNvSpPr/>
            <p:nvPr/>
          </p:nvSpPr>
          <p:spPr bwMode="auto">
            <a:xfrm>
              <a:off x="934764" y="3060109"/>
              <a:ext cx="367826" cy="351640"/>
            </a:xfrm>
            <a:prstGeom prst="triangle">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1" u="none" strike="noStrike" cap="none" normalizeH="0" baseline="0">
                <a:ln>
                  <a:noFill/>
                </a:ln>
                <a:solidFill>
                  <a:schemeClr val="tx1"/>
                </a:solidFill>
                <a:effectLst/>
                <a:latin typeface="Arial" pitchFamily="34" charset="0"/>
              </a:endParaRPr>
            </a:p>
          </p:txBody>
        </p:sp>
      </p:grpSp>
      <p:sp>
        <p:nvSpPr>
          <p:cNvPr id="56" name="TextBox 55">
            <a:extLst>
              <a:ext uri="{FF2B5EF4-FFF2-40B4-BE49-F238E27FC236}">
                <a16:creationId xmlns:a16="http://schemas.microsoft.com/office/drawing/2014/main" id="{7E660563-0F6B-BAA9-BD79-06C7C8658225}"/>
              </a:ext>
            </a:extLst>
          </p:cNvPr>
          <p:cNvSpPr txBox="1"/>
          <p:nvPr/>
        </p:nvSpPr>
        <p:spPr>
          <a:xfrm>
            <a:off x="3610367" y="3441946"/>
            <a:ext cx="1185096" cy="461665"/>
          </a:xfrm>
          <a:prstGeom prst="rect">
            <a:avLst/>
          </a:prstGeom>
          <a:noFill/>
          <a:ln w="22225">
            <a:solidFill>
              <a:schemeClr val="tx1"/>
            </a:solidFill>
          </a:ln>
        </p:spPr>
        <p:txBody>
          <a:bodyPr wrap="square" rtlCol="0">
            <a:spAutoFit/>
          </a:bodyPr>
          <a:lstStyle/>
          <a:p>
            <a:pPr algn="ctr"/>
            <a:r>
              <a:rPr lang="en-GB" sz="2400" dirty="0"/>
              <a:t>Control</a:t>
            </a:r>
          </a:p>
        </p:txBody>
      </p:sp>
      <p:sp>
        <p:nvSpPr>
          <p:cNvPr id="57" name="TextBox 56">
            <a:extLst>
              <a:ext uri="{FF2B5EF4-FFF2-40B4-BE49-F238E27FC236}">
                <a16:creationId xmlns:a16="http://schemas.microsoft.com/office/drawing/2014/main" id="{3289F748-1AFB-EA61-4C8D-942D908A0008}"/>
              </a:ext>
            </a:extLst>
          </p:cNvPr>
          <p:cNvSpPr txBox="1"/>
          <p:nvPr/>
        </p:nvSpPr>
        <p:spPr>
          <a:xfrm>
            <a:off x="1510800" y="3441947"/>
            <a:ext cx="662361" cy="461665"/>
          </a:xfrm>
          <a:prstGeom prst="rect">
            <a:avLst/>
          </a:prstGeom>
          <a:noFill/>
          <a:ln w="22225">
            <a:solidFill>
              <a:schemeClr val="tx1"/>
            </a:solidFill>
          </a:ln>
        </p:spPr>
        <p:txBody>
          <a:bodyPr wrap="none" rtlCol="0">
            <a:spAutoFit/>
          </a:bodyPr>
          <a:lstStyle/>
          <a:p>
            <a:r>
              <a:rPr lang="en-GB" sz="2400" dirty="0"/>
              <a:t>SIF</a:t>
            </a:r>
          </a:p>
        </p:txBody>
      </p:sp>
      <p:cxnSp>
        <p:nvCxnSpPr>
          <p:cNvPr id="58" name="Connector: Elbow 57">
            <a:extLst>
              <a:ext uri="{FF2B5EF4-FFF2-40B4-BE49-F238E27FC236}">
                <a16:creationId xmlns:a16="http://schemas.microsoft.com/office/drawing/2014/main" id="{4E7AB28B-0853-2E34-3391-1C02664A95E6}"/>
              </a:ext>
            </a:extLst>
          </p:cNvPr>
          <p:cNvCxnSpPr>
            <a:endCxn id="50" idx="0"/>
          </p:cNvCxnSpPr>
          <p:nvPr/>
        </p:nvCxnSpPr>
        <p:spPr bwMode="auto">
          <a:xfrm>
            <a:off x="2139593" y="4401203"/>
            <a:ext cx="764904" cy="502102"/>
          </a:xfrm>
          <a:prstGeom prst="bentConnector2">
            <a:avLst/>
          </a:prstGeom>
          <a:solidFill>
            <a:schemeClr val="accent1"/>
          </a:solidFill>
          <a:ln w="25400" cap="flat" cmpd="sng" algn="ctr">
            <a:solidFill>
              <a:schemeClr val="tx1"/>
            </a:solidFill>
            <a:prstDash val="dash"/>
            <a:round/>
            <a:headEnd type="none" w="lg" len="lg"/>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59" name="Group 58">
            <a:extLst>
              <a:ext uri="{FF2B5EF4-FFF2-40B4-BE49-F238E27FC236}">
                <a16:creationId xmlns:a16="http://schemas.microsoft.com/office/drawing/2014/main" id="{3AD8E69E-75F3-CBF6-0DF4-4AE616FA116F}"/>
              </a:ext>
            </a:extLst>
          </p:cNvPr>
          <p:cNvGrpSpPr/>
          <p:nvPr/>
        </p:nvGrpSpPr>
        <p:grpSpPr>
          <a:xfrm>
            <a:off x="3887871" y="4135224"/>
            <a:ext cx="595223" cy="655685"/>
            <a:chOff x="818044" y="2756064"/>
            <a:chExt cx="595223" cy="655685"/>
          </a:xfrm>
        </p:grpSpPr>
        <p:sp>
          <p:nvSpPr>
            <p:cNvPr id="60" name="Flowchart: Collate 59">
              <a:extLst>
                <a:ext uri="{FF2B5EF4-FFF2-40B4-BE49-F238E27FC236}">
                  <a16:creationId xmlns:a16="http://schemas.microsoft.com/office/drawing/2014/main" id="{8866F91E-F879-D4DC-7236-CFA88094A8C1}"/>
                </a:ext>
              </a:extLst>
            </p:cNvPr>
            <p:cNvSpPr/>
            <p:nvPr/>
          </p:nvSpPr>
          <p:spPr bwMode="auto">
            <a:xfrm rot="5400000">
              <a:off x="852550" y="2721558"/>
              <a:ext cx="526212" cy="595223"/>
            </a:xfrm>
            <a:prstGeom prst="flowChartCollate">
              <a:avLst/>
            </a:prstGeom>
            <a:solidFill>
              <a:schemeClr val="bg1"/>
            </a:solidFill>
            <a:ln w="317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1" u="none" strike="noStrike" cap="none" normalizeH="0" baseline="0">
                <a:ln>
                  <a:noFill/>
                </a:ln>
                <a:solidFill>
                  <a:schemeClr val="tx1"/>
                </a:solidFill>
                <a:effectLst/>
                <a:latin typeface="Arial" pitchFamily="34" charset="0"/>
              </a:endParaRPr>
            </a:p>
          </p:txBody>
        </p:sp>
        <p:sp>
          <p:nvSpPr>
            <p:cNvPr id="61" name="Isosceles Triangle 60">
              <a:extLst>
                <a:ext uri="{FF2B5EF4-FFF2-40B4-BE49-F238E27FC236}">
                  <a16:creationId xmlns:a16="http://schemas.microsoft.com/office/drawing/2014/main" id="{069BC61A-BDC8-B3A4-B72F-9F7612C81101}"/>
                </a:ext>
              </a:extLst>
            </p:cNvPr>
            <p:cNvSpPr/>
            <p:nvPr/>
          </p:nvSpPr>
          <p:spPr bwMode="auto">
            <a:xfrm>
              <a:off x="934764" y="3060109"/>
              <a:ext cx="367826" cy="351640"/>
            </a:xfrm>
            <a:prstGeom prst="triangle">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1" u="none" strike="noStrike" cap="none" normalizeH="0" baseline="0">
                <a:ln>
                  <a:noFill/>
                </a:ln>
                <a:solidFill>
                  <a:schemeClr val="tx1"/>
                </a:solidFill>
                <a:effectLst/>
                <a:latin typeface="Arial" pitchFamily="34" charset="0"/>
              </a:endParaRPr>
            </a:p>
          </p:txBody>
        </p:sp>
      </p:grpSp>
      <p:cxnSp>
        <p:nvCxnSpPr>
          <p:cNvPr id="62" name="Connector: Elbow 61">
            <a:extLst>
              <a:ext uri="{FF2B5EF4-FFF2-40B4-BE49-F238E27FC236}">
                <a16:creationId xmlns:a16="http://schemas.microsoft.com/office/drawing/2014/main" id="{0B61A6CF-B4CB-F5CD-962A-F2B6304B2160}"/>
              </a:ext>
            </a:extLst>
          </p:cNvPr>
          <p:cNvCxnSpPr>
            <a:cxnSpLocks/>
            <a:stCxn id="60" idx="2"/>
            <a:endCxn id="50" idx="0"/>
          </p:cNvCxnSpPr>
          <p:nvPr/>
        </p:nvCxnSpPr>
        <p:spPr bwMode="auto">
          <a:xfrm rot="10800000" flipV="1">
            <a:off x="2904498" y="4398329"/>
            <a:ext cx="983375" cy="504975"/>
          </a:xfrm>
          <a:prstGeom prst="bentConnector2">
            <a:avLst/>
          </a:prstGeom>
          <a:solidFill>
            <a:schemeClr val="accent1"/>
          </a:solidFill>
          <a:ln w="25400" cap="flat" cmpd="sng" algn="ctr">
            <a:solidFill>
              <a:schemeClr val="tx1"/>
            </a:solidFill>
            <a:prstDash val="dash"/>
            <a:round/>
            <a:headEnd type="none" w="lg" len="lg"/>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Connector: Elbow 62">
            <a:extLst>
              <a:ext uri="{FF2B5EF4-FFF2-40B4-BE49-F238E27FC236}">
                <a16:creationId xmlns:a16="http://schemas.microsoft.com/office/drawing/2014/main" id="{7B0A614A-BE04-C142-B066-490318990FC5}"/>
              </a:ext>
            </a:extLst>
          </p:cNvPr>
          <p:cNvCxnSpPr>
            <a:endCxn id="60" idx="0"/>
          </p:cNvCxnSpPr>
          <p:nvPr/>
        </p:nvCxnSpPr>
        <p:spPr bwMode="auto">
          <a:xfrm rot="5400000">
            <a:off x="4414172" y="3747091"/>
            <a:ext cx="720162" cy="582316"/>
          </a:xfrm>
          <a:prstGeom prst="bentConnector2">
            <a:avLst/>
          </a:prstGeom>
          <a:solidFill>
            <a:schemeClr val="accent1"/>
          </a:solidFill>
          <a:ln w="25400" cap="flat" cmpd="sng" algn="ctr">
            <a:solidFill>
              <a:schemeClr val="tx1"/>
            </a:solidFill>
            <a:prstDash val="dash"/>
            <a:round/>
            <a:headEnd type="none" w="lg" len="lg"/>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 name="Connector: Elbow 63">
            <a:extLst>
              <a:ext uri="{FF2B5EF4-FFF2-40B4-BE49-F238E27FC236}">
                <a16:creationId xmlns:a16="http://schemas.microsoft.com/office/drawing/2014/main" id="{D21861F6-81C6-2210-BAE1-7D1FB52DD15E}"/>
              </a:ext>
            </a:extLst>
          </p:cNvPr>
          <p:cNvCxnSpPr>
            <a:endCxn id="54" idx="2"/>
          </p:cNvCxnSpPr>
          <p:nvPr/>
        </p:nvCxnSpPr>
        <p:spPr bwMode="auto">
          <a:xfrm rot="16200000" flipH="1">
            <a:off x="873871" y="3730704"/>
            <a:ext cx="859123" cy="481875"/>
          </a:xfrm>
          <a:prstGeom prst="bentConnector2">
            <a:avLst/>
          </a:prstGeom>
          <a:solidFill>
            <a:schemeClr val="accent1"/>
          </a:solidFill>
          <a:ln w="25400" cap="flat" cmpd="sng" algn="ctr">
            <a:solidFill>
              <a:schemeClr val="tx1"/>
            </a:solidFill>
            <a:prstDash val="dash"/>
            <a:round/>
            <a:headEnd type="none" w="lg" len="lg"/>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0" name="Content Placeholder 2">
            <a:extLst>
              <a:ext uri="{FF2B5EF4-FFF2-40B4-BE49-F238E27FC236}">
                <a16:creationId xmlns:a16="http://schemas.microsoft.com/office/drawing/2014/main" id="{262F635A-3170-324E-CC9D-A3415CA1A5EC}"/>
              </a:ext>
            </a:extLst>
          </p:cNvPr>
          <p:cNvSpPr txBox="1">
            <a:spLocks/>
          </p:cNvSpPr>
          <p:nvPr/>
        </p:nvSpPr>
        <p:spPr>
          <a:xfrm>
            <a:off x="5588341" y="767180"/>
            <a:ext cx="6413739" cy="4525963"/>
          </a:xfrm>
          <a:prstGeom prst="rect">
            <a:avLst/>
          </a:prstGeom>
        </p:spPr>
        <p:txBody>
          <a:bodyPr/>
          <a:lstStyle>
            <a:lvl1pPr marL="342900" indent="-342900" algn="l" rtl="0" fontAlgn="base">
              <a:spcBef>
                <a:spcPct val="20000"/>
              </a:spcBef>
              <a:spcAft>
                <a:spcPct val="0"/>
              </a:spcAft>
              <a:buBlip>
                <a:blip r:embed="rId4"/>
              </a:buBlip>
              <a:defRPr sz="2800">
                <a:solidFill>
                  <a:srgbClr val="2736FF"/>
                </a:solidFill>
                <a:latin typeface="+mn-lt"/>
                <a:ea typeface="+mn-ea"/>
                <a:cs typeface="+mn-cs"/>
              </a:defRPr>
            </a:lvl1pPr>
            <a:lvl2pPr marL="742950" indent="-285750" algn="l" rtl="0" fontAlgn="base">
              <a:spcBef>
                <a:spcPct val="20000"/>
              </a:spcBef>
              <a:spcAft>
                <a:spcPct val="0"/>
              </a:spcAft>
              <a:buBlip>
                <a:blip r:embed="rId4"/>
              </a:buBlip>
              <a:defRPr sz="2400">
                <a:solidFill>
                  <a:srgbClr val="2736FF"/>
                </a:solidFill>
                <a:latin typeface="+mn-lt"/>
              </a:defRPr>
            </a:lvl2pPr>
            <a:lvl3pPr marL="1143000" indent="-228600" algn="l" rtl="0" fontAlgn="base">
              <a:spcBef>
                <a:spcPct val="20000"/>
              </a:spcBef>
              <a:spcAft>
                <a:spcPct val="0"/>
              </a:spcAft>
              <a:buBlip>
                <a:blip r:embed="rId4"/>
              </a:buBlip>
              <a:defRPr sz="2000">
                <a:solidFill>
                  <a:srgbClr val="2736FF"/>
                </a:solidFill>
                <a:latin typeface="+mn-lt"/>
              </a:defRPr>
            </a:lvl3pPr>
            <a:lvl4pPr marL="1600200" indent="-228600" algn="l" rtl="0" fontAlgn="base">
              <a:spcBef>
                <a:spcPct val="20000"/>
              </a:spcBef>
              <a:spcAft>
                <a:spcPct val="0"/>
              </a:spcAft>
              <a:buBlip>
                <a:blip r:embed="rId4"/>
              </a:buBlip>
              <a:defRPr sz="2000">
                <a:solidFill>
                  <a:srgbClr val="2736FF"/>
                </a:solidFill>
                <a:latin typeface="+mn-lt"/>
              </a:defRPr>
            </a:lvl4pPr>
            <a:lvl5pPr marL="2057400" indent="-228600" algn="l" rtl="0" fontAlgn="base">
              <a:spcBef>
                <a:spcPct val="20000"/>
              </a:spcBef>
              <a:spcAft>
                <a:spcPct val="0"/>
              </a:spcAft>
              <a:buBlip>
                <a:blip r:embed="rId4"/>
              </a:buBlip>
              <a:defRPr sz="2000">
                <a:solidFill>
                  <a:srgbClr val="2736FF"/>
                </a:solidFill>
                <a:latin typeface="+mn-lt"/>
              </a:defRPr>
            </a:lvl5pPr>
            <a:lvl6pPr marL="2514600" indent="-228600" algn="l" rtl="0" fontAlgn="base">
              <a:spcBef>
                <a:spcPct val="20000"/>
              </a:spcBef>
              <a:spcAft>
                <a:spcPct val="0"/>
              </a:spcAft>
              <a:buBlip>
                <a:blip r:embed="rId4"/>
              </a:buBlip>
              <a:defRPr sz="2000">
                <a:solidFill>
                  <a:srgbClr val="2736FF"/>
                </a:solidFill>
                <a:latin typeface="+mn-lt"/>
              </a:defRPr>
            </a:lvl6pPr>
            <a:lvl7pPr marL="2971800" indent="-228600" algn="l" rtl="0" fontAlgn="base">
              <a:spcBef>
                <a:spcPct val="20000"/>
              </a:spcBef>
              <a:spcAft>
                <a:spcPct val="0"/>
              </a:spcAft>
              <a:buBlip>
                <a:blip r:embed="rId4"/>
              </a:buBlip>
              <a:defRPr sz="2000">
                <a:solidFill>
                  <a:srgbClr val="2736FF"/>
                </a:solidFill>
                <a:latin typeface="+mn-lt"/>
              </a:defRPr>
            </a:lvl7pPr>
            <a:lvl8pPr marL="3429000" indent="-228600" algn="l" rtl="0" fontAlgn="base">
              <a:spcBef>
                <a:spcPct val="20000"/>
              </a:spcBef>
              <a:spcAft>
                <a:spcPct val="0"/>
              </a:spcAft>
              <a:buBlip>
                <a:blip r:embed="rId4"/>
              </a:buBlip>
              <a:defRPr sz="2000">
                <a:solidFill>
                  <a:srgbClr val="2736FF"/>
                </a:solidFill>
                <a:latin typeface="+mn-lt"/>
              </a:defRPr>
            </a:lvl8pPr>
            <a:lvl9pPr marL="3886200" indent="-228600" algn="l" rtl="0" fontAlgn="base">
              <a:spcBef>
                <a:spcPct val="20000"/>
              </a:spcBef>
              <a:spcAft>
                <a:spcPct val="0"/>
              </a:spcAft>
              <a:buBlip>
                <a:blip r:embed="rId4"/>
              </a:buBlip>
              <a:defRPr sz="2000">
                <a:solidFill>
                  <a:srgbClr val="2736FF"/>
                </a:solidFill>
                <a:latin typeface="+mn-lt"/>
              </a:defRPr>
            </a:lvl9pPr>
          </a:lstStyle>
          <a:p>
            <a:r>
              <a:rPr lang="en-GB" i="0" kern="0" dirty="0"/>
              <a:t>2 valves 2 solenoids</a:t>
            </a:r>
          </a:p>
          <a:p>
            <a:r>
              <a:rPr lang="en-GB" i="0" kern="0" dirty="0"/>
              <a:t>SIF valve will not operate routinely</a:t>
            </a:r>
          </a:p>
          <a:p>
            <a:endParaRPr lang="en-GB" i="0" kern="0" dirty="0"/>
          </a:p>
        </p:txBody>
      </p:sp>
      <p:sp>
        <p:nvSpPr>
          <p:cNvPr id="2" name="Content Placeholder 2">
            <a:extLst>
              <a:ext uri="{FF2B5EF4-FFF2-40B4-BE49-F238E27FC236}">
                <a16:creationId xmlns:a16="http://schemas.microsoft.com/office/drawing/2014/main" id="{B567C6D8-37F3-A417-1BAB-AF0B0AE8E748}"/>
              </a:ext>
            </a:extLst>
          </p:cNvPr>
          <p:cNvSpPr txBox="1">
            <a:spLocks/>
          </p:cNvSpPr>
          <p:nvPr/>
        </p:nvSpPr>
        <p:spPr>
          <a:xfrm>
            <a:off x="5711012" y="3360940"/>
            <a:ext cx="6413739" cy="2738872"/>
          </a:xfrm>
          <a:prstGeom prst="rect">
            <a:avLst/>
          </a:prstGeom>
        </p:spPr>
        <p:txBody>
          <a:bodyPr/>
          <a:lstStyle>
            <a:lvl1pPr marL="342900" indent="-342900" algn="l" rtl="0" fontAlgn="base">
              <a:spcBef>
                <a:spcPct val="20000"/>
              </a:spcBef>
              <a:spcAft>
                <a:spcPct val="0"/>
              </a:spcAft>
              <a:buBlip>
                <a:blip r:embed="rId4"/>
              </a:buBlip>
              <a:defRPr sz="2800">
                <a:solidFill>
                  <a:srgbClr val="2736FF"/>
                </a:solidFill>
                <a:latin typeface="+mn-lt"/>
                <a:ea typeface="+mn-ea"/>
                <a:cs typeface="+mn-cs"/>
              </a:defRPr>
            </a:lvl1pPr>
            <a:lvl2pPr marL="742950" indent="-285750" algn="l" rtl="0" fontAlgn="base">
              <a:spcBef>
                <a:spcPct val="20000"/>
              </a:spcBef>
              <a:spcAft>
                <a:spcPct val="0"/>
              </a:spcAft>
              <a:buBlip>
                <a:blip r:embed="rId4"/>
              </a:buBlip>
              <a:defRPr sz="2400">
                <a:solidFill>
                  <a:srgbClr val="2736FF"/>
                </a:solidFill>
                <a:latin typeface="+mn-lt"/>
              </a:defRPr>
            </a:lvl2pPr>
            <a:lvl3pPr marL="1143000" indent="-228600" algn="l" rtl="0" fontAlgn="base">
              <a:spcBef>
                <a:spcPct val="20000"/>
              </a:spcBef>
              <a:spcAft>
                <a:spcPct val="0"/>
              </a:spcAft>
              <a:buBlip>
                <a:blip r:embed="rId4"/>
              </a:buBlip>
              <a:defRPr sz="2000">
                <a:solidFill>
                  <a:srgbClr val="2736FF"/>
                </a:solidFill>
                <a:latin typeface="+mn-lt"/>
              </a:defRPr>
            </a:lvl3pPr>
            <a:lvl4pPr marL="1600200" indent="-228600" algn="l" rtl="0" fontAlgn="base">
              <a:spcBef>
                <a:spcPct val="20000"/>
              </a:spcBef>
              <a:spcAft>
                <a:spcPct val="0"/>
              </a:spcAft>
              <a:buBlip>
                <a:blip r:embed="rId4"/>
              </a:buBlip>
              <a:defRPr sz="2000">
                <a:solidFill>
                  <a:srgbClr val="2736FF"/>
                </a:solidFill>
                <a:latin typeface="+mn-lt"/>
              </a:defRPr>
            </a:lvl4pPr>
            <a:lvl5pPr marL="2057400" indent="-228600" algn="l" rtl="0" fontAlgn="base">
              <a:spcBef>
                <a:spcPct val="20000"/>
              </a:spcBef>
              <a:spcAft>
                <a:spcPct val="0"/>
              </a:spcAft>
              <a:buBlip>
                <a:blip r:embed="rId4"/>
              </a:buBlip>
              <a:defRPr sz="2000">
                <a:solidFill>
                  <a:srgbClr val="2736FF"/>
                </a:solidFill>
                <a:latin typeface="+mn-lt"/>
              </a:defRPr>
            </a:lvl5pPr>
            <a:lvl6pPr marL="2514600" indent="-228600" algn="l" rtl="0" fontAlgn="base">
              <a:spcBef>
                <a:spcPct val="20000"/>
              </a:spcBef>
              <a:spcAft>
                <a:spcPct val="0"/>
              </a:spcAft>
              <a:buBlip>
                <a:blip r:embed="rId4"/>
              </a:buBlip>
              <a:defRPr sz="2000">
                <a:solidFill>
                  <a:srgbClr val="2736FF"/>
                </a:solidFill>
                <a:latin typeface="+mn-lt"/>
              </a:defRPr>
            </a:lvl6pPr>
            <a:lvl7pPr marL="2971800" indent="-228600" algn="l" rtl="0" fontAlgn="base">
              <a:spcBef>
                <a:spcPct val="20000"/>
              </a:spcBef>
              <a:spcAft>
                <a:spcPct val="0"/>
              </a:spcAft>
              <a:buBlip>
                <a:blip r:embed="rId4"/>
              </a:buBlip>
              <a:defRPr sz="2000">
                <a:solidFill>
                  <a:srgbClr val="2736FF"/>
                </a:solidFill>
                <a:latin typeface="+mn-lt"/>
              </a:defRPr>
            </a:lvl7pPr>
            <a:lvl8pPr marL="3429000" indent="-228600" algn="l" rtl="0" fontAlgn="base">
              <a:spcBef>
                <a:spcPct val="20000"/>
              </a:spcBef>
              <a:spcAft>
                <a:spcPct val="0"/>
              </a:spcAft>
              <a:buBlip>
                <a:blip r:embed="rId4"/>
              </a:buBlip>
              <a:defRPr sz="2000">
                <a:solidFill>
                  <a:srgbClr val="2736FF"/>
                </a:solidFill>
                <a:latin typeface="+mn-lt"/>
              </a:defRPr>
            </a:lvl8pPr>
            <a:lvl9pPr marL="3886200" indent="-228600" algn="l" rtl="0" fontAlgn="base">
              <a:spcBef>
                <a:spcPct val="20000"/>
              </a:spcBef>
              <a:spcAft>
                <a:spcPct val="0"/>
              </a:spcAft>
              <a:buBlip>
                <a:blip r:embed="rId4"/>
              </a:buBlip>
              <a:defRPr sz="2000">
                <a:solidFill>
                  <a:srgbClr val="2736FF"/>
                </a:solidFill>
                <a:latin typeface="+mn-lt"/>
              </a:defRPr>
            </a:lvl9pPr>
          </a:lstStyle>
          <a:p>
            <a:r>
              <a:rPr lang="en-GB" i="0" kern="0" dirty="0"/>
              <a:t>1 valve and 2 solenoids</a:t>
            </a:r>
          </a:p>
          <a:p>
            <a:r>
              <a:rPr lang="en-GB" i="0" kern="0" dirty="0"/>
              <a:t>Valve will operate routinely</a:t>
            </a:r>
          </a:p>
          <a:p>
            <a:r>
              <a:rPr lang="en-GB" i="0" kern="0" dirty="0"/>
              <a:t>Valve is proved but is the solenoid?</a:t>
            </a:r>
          </a:p>
        </p:txBody>
      </p:sp>
    </p:spTree>
    <p:custDataLst>
      <p:tags r:id="rId1"/>
    </p:custDataLst>
    <p:extLst>
      <p:ext uri="{BB962C8B-B14F-4D97-AF65-F5344CB8AC3E}">
        <p14:creationId xmlns:p14="http://schemas.microsoft.com/office/powerpoint/2010/main" val="974663756"/>
      </p:ext>
    </p:extLst>
  </p:cSld>
  <p:clrMapOvr>
    <a:masterClrMapping/>
  </p:clrMapOvr>
  <p:transition advTm="77852">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58"/>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59"/>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62"/>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63"/>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6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9" grpId="0" animBg="1"/>
      <p:bldP spid="20" grpId="0" animBg="1"/>
      <p:bldP spid="47" grpId="0" animBg="1"/>
      <p:bldP spid="50" grpId="0" animBg="1"/>
      <p:bldP spid="56" grpId="0" animBg="1"/>
      <p:bldP spid="57" grpId="0" animBg="1"/>
      <p:bldP spid="70"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35EE2-5482-F052-0101-41ABCE0E2469}"/>
              </a:ext>
            </a:extLst>
          </p:cNvPr>
          <p:cNvSpPr>
            <a:spLocks noGrp="1"/>
          </p:cNvSpPr>
          <p:nvPr>
            <p:ph type="title"/>
          </p:nvPr>
        </p:nvSpPr>
        <p:spPr/>
        <p:txBody>
          <a:bodyPr/>
          <a:lstStyle/>
          <a:p>
            <a:r>
              <a:rPr lang="en-GB" dirty="0"/>
              <a:t>End to end fallacy</a:t>
            </a:r>
          </a:p>
        </p:txBody>
      </p:sp>
      <p:sp>
        <p:nvSpPr>
          <p:cNvPr id="3" name="Content Placeholder 2">
            <a:extLst>
              <a:ext uri="{FF2B5EF4-FFF2-40B4-BE49-F238E27FC236}">
                <a16:creationId xmlns:a16="http://schemas.microsoft.com/office/drawing/2014/main" id="{F25943C6-1EEA-61A4-904B-55C8987874E6}"/>
              </a:ext>
            </a:extLst>
          </p:cNvPr>
          <p:cNvSpPr>
            <a:spLocks noGrp="1"/>
          </p:cNvSpPr>
          <p:nvPr>
            <p:ph idx="1"/>
          </p:nvPr>
        </p:nvSpPr>
        <p:spPr>
          <a:xfrm>
            <a:off x="336430" y="1600201"/>
            <a:ext cx="11244463" cy="4525963"/>
          </a:xfrm>
        </p:spPr>
        <p:txBody>
          <a:bodyPr/>
          <a:lstStyle/>
          <a:p>
            <a:r>
              <a:rPr lang="en-GB" dirty="0"/>
              <a:t>100% test coverage is very difficult</a:t>
            </a:r>
          </a:p>
          <a:p>
            <a:pPr lvl="1"/>
            <a:r>
              <a:rPr lang="en-GB" dirty="0"/>
              <a:t>Redundant channels</a:t>
            </a:r>
          </a:p>
          <a:p>
            <a:pPr lvl="1"/>
            <a:r>
              <a:rPr lang="en-GB" dirty="0"/>
              <a:t>Plant operating conditions</a:t>
            </a:r>
          </a:p>
          <a:p>
            <a:r>
              <a:rPr lang="en-GB" dirty="0"/>
              <a:t>Complexity = risk</a:t>
            </a:r>
          </a:p>
          <a:p>
            <a:r>
              <a:rPr lang="en-GB" dirty="0"/>
              <a:t>Be realistic</a:t>
            </a:r>
          </a:p>
          <a:p>
            <a:r>
              <a:rPr lang="en-GB" dirty="0"/>
              <a:t>The requirement is ALARP</a:t>
            </a:r>
          </a:p>
        </p:txBody>
      </p:sp>
      <p:sp>
        <p:nvSpPr>
          <p:cNvPr id="4" name="Slide Number Placeholder 3">
            <a:extLst>
              <a:ext uri="{FF2B5EF4-FFF2-40B4-BE49-F238E27FC236}">
                <a16:creationId xmlns:a16="http://schemas.microsoft.com/office/drawing/2014/main" id="{7DC68855-498B-9E7A-81EA-48D5DE79635A}"/>
              </a:ext>
            </a:extLst>
          </p:cNvPr>
          <p:cNvSpPr>
            <a:spLocks noGrp="1"/>
          </p:cNvSpPr>
          <p:nvPr>
            <p:ph type="sldNum" sz="quarter" idx="12"/>
          </p:nvPr>
        </p:nvSpPr>
        <p:spPr/>
        <p:txBody>
          <a:bodyPr/>
          <a:lstStyle/>
          <a:p>
            <a:fld id="{DC35672F-6205-49CE-BECE-369873309831}" type="slidenum">
              <a:rPr lang="en-US" smtClean="0"/>
              <a:pPr/>
              <a:t>9</a:t>
            </a:fld>
            <a:endParaRPr lang="en-US"/>
          </a:p>
        </p:txBody>
      </p:sp>
      <p:sp>
        <p:nvSpPr>
          <p:cNvPr id="11" name="Flowchart: Connector 10">
            <a:extLst>
              <a:ext uri="{FF2B5EF4-FFF2-40B4-BE49-F238E27FC236}">
                <a16:creationId xmlns:a16="http://schemas.microsoft.com/office/drawing/2014/main" id="{F1738143-4E15-497C-3EBE-6F6BCBBED556}"/>
              </a:ext>
            </a:extLst>
          </p:cNvPr>
          <p:cNvSpPr/>
          <p:nvPr/>
        </p:nvSpPr>
        <p:spPr bwMode="auto">
          <a:xfrm>
            <a:off x="6036463" y="1930569"/>
            <a:ext cx="2700000" cy="2700000"/>
          </a:xfrm>
          <a:prstGeom prst="flowChartConnector">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1" u="none" strike="noStrike" cap="none" normalizeH="0" baseline="0" dirty="0">
              <a:ln>
                <a:noFill/>
              </a:ln>
              <a:solidFill>
                <a:schemeClr val="tx1"/>
              </a:solidFill>
              <a:effectLst/>
              <a:latin typeface="Arial" pitchFamily="34" charset="0"/>
            </a:endParaRPr>
          </a:p>
        </p:txBody>
      </p:sp>
      <p:sp>
        <p:nvSpPr>
          <p:cNvPr id="10" name="Flowchart: Connector 9">
            <a:extLst>
              <a:ext uri="{FF2B5EF4-FFF2-40B4-BE49-F238E27FC236}">
                <a16:creationId xmlns:a16="http://schemas.microsoft.com/office/drawing/2014/main" id="{A7A35FC6-CA5B-0A4D-D9AF-AAAD1FC9D437}"/>
              </a:ext>
            </a:extLst>
          </p:cNvPr>
          <p:cNvSpPr/>
          <p:nvPr/>
        </p:nvSpPr>
        <p:spPr bwMode="auto">
          <a:xfrm>
            <a:off x="6396463" y="2290569"/>
            <a:ext cx="1980000" cy="1980000"/>
          </a:xfrm>
          <a:prstGeom prst="flowChartConnector">
            <a:avLst/>
          </a:prstGeom>
          <a:solidFill>
            <a:srgbClr val="00DFCA"/>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1" u="none" strike="noStrike" cap="none" normalizeH="0" baseline="0" dirty="0">
              <a:ln>
                <a:noFill/>
              </a:ln>
              <a:solidFill>
                <a:schemeClr val="tx1"/>
              </a:solidFill>
              <a:effectLst/>
              <a:latin typeface="Arial" pitchFamily="34" charset="0"/>
            </a:endParaRPr>
          </a:p>
        </p:txBody>
      </p:sp>
      <p:sp>
        <p:nvSpPr>
          <p:cNvPr id="9" name="Flowchart: Connector 8">
            <a:extLst>
              <a:ext uri="{FF2B5EF4-FFF2-40B4-BE49-F238E27FC236}">
                <a16:creationId xmlns:a16="http://schemas.microsoft.com/office/drawing/2014/main" id="{DAB112D8-675A-B928-34C0-F93D92FBDD17}"/>
              </a:ext>
            </a:extLst>
          </p:cNvPr>
          <p:cNvSpPr/>
          <p:nvPr/>
        </p:nvSpPr>
        <p:spPr bwMode="auto">
          <a:xfrm>
            <a:off x="6756463" y="2650569"/>
            <a:ext cx="1260000" cy="1260000"/>
          </a:xfrm>
          <a:prstGeom prst="flowChartConnector">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1" u="none" strike="noStrike" cap="none" normalizeH="0" baseline="0" dirty="0">
              <a:ln>
                <a:noFill/>
              </a:ln>
              <a:solidFill>
                <a:schemeClr val="tx1"/>
              </a:solidFill>
              <a:effectLst/>
              <a:latin typeface="Arial" pitchFamily="34" charset="0"/>
            </a:endParaRPr>
          </a:p>
        </p:txBody>
      </p:sp>
      <p:sp>
        <p:nvSpPr>
          <p:cNvPr id="8" name="Flowchart: Connector 7">
            <a:extLst>
              <a:ext uri="{FF2B5EF4-FFF2-40B4-BE49-F238E27FC236}">
                <a16:creationId xmlns:a16="http://schemas.microsoft.com/office/drawing/2014/main" id="{D0A44BF8-CFCA-B5E3-2DC7-92DB692417A3}"/>
              </a:ext>
            </a:extLst>
          </p:cNvPr>
          <p:cNvSpPr/>
          <p:nvPr/>
        </p:nvSpPr>
        <p:spPr bwMode="auto">
          <a:xfrm>
            <a:off x="7026463" y="2920569"/>
            <a:ext cx="720000" cy="720000"/>
          </a:xfrm>
          <a:prstGeom prst="flowChartConnector">
            <a:avLst/>
          </a:prstGeom>
          <a:solidFill>
            <a:srgbClr val="FFFF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1" u="none" strike="noStrike" cap="none" normalizeH="0" baseline="0" dirty="0">
              <a:ln>
                <a:noFill/>
              </a:ln>
              <a:solidFill>
                <a:schemeClr val="tx1"/>
              </a:solidFill>
              <a:effectLst/>
              <a:latin typeface="Arial" pitchFamily="34" charset="0"/>
            </a:endParaRPr>
          </a:p>
        </p:txBody>
      </p:sp>
      <p:sp>
        <p:nvSpPr>
          <p:cNvPr id="12" name="Flowchart: Connector 11">
            <a:extLst>
              <a:ext uri="{FF2B5EF4-FFF2-40B4-BE49-F238E27FC236}">
                <a16:creationId xmlns:a16="http://schemas.microsoft.com/office/drawing/2014/main" id="{80F1545C-A1DA-F56F-1BC7-26476CE099EE}"/>
              </a:ext>
            </a:extLst>
          </p:cNvPr>
          <p:cNvSpPr/>
          <p:nvPr/>
        </p:nvSpPr>
        <p:spPr bwMode="auto">
          <a:xfrm>
            <a:off x="9202357" y="1930569"/>
            <a:ext cx="2700000" cy="2700000"/>
          </a:xfrm>
          <a:prstGeom prst="flowChartConnector">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1" u="none" strike="noStrike" cap="none" normalizeH="0" baseline="0" dirty="0">
              <a:ln>
                <a:noFill/>
              </a:ln>
              <a:solidFill>
                <a:schemeClr val="tx1"/>
              </a:solidFill>
              <a:effectLst/>
              <a:latin typeface="Arial" pitchFamily="34" charset="0"/>
            </a:endParaRPr>
          </a:p>
        </p:txBody>
      </p:sp>
      <p:sp>
        <p:nvSpPr>
          <p:cNvPr id="13" name="Flowchart: Connector 12">
            <a:extLst>
              <a:ext uri="{FF2B5EF4-FFF2-40B4-BE49-F238E27FC236}">
                <a16:creationId xmlns:a16="http://schemas.microsoft.com/office/drawing/2014/main" id="{C782BAE0-3D96-25E2-F8B3-A6D57A2F0B6B}"/>
              </a:ext>
            </a:extLst>
          </p:cNvPr>
          <p:cNvSpPr/>
          <p:nvPr/>
        </p:nvSpPr>
        <p:spPr bwMode="auto">
          <a:xfrm>
            <a:off x="9562357" y="2290569"/>
            <a:ext cx="1980000" cy="1980000"/>
          </a:xfrm>
          <a:prstGeom prst="flowChartConnector">
            <a:avLst/>
          </a:prstGeom>
          <a:solidFill>
            <a:srgbClr val="00DFCA"/>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1" u="none" strike="noStrike" cap="none" normalizeH="0" baseline="0" dirty="0">
              <a:ln>
                <a:noFill/>
              </a:ln>
              <a:solidFill>
                <a:schemeClr val="tx1"/>
              </a:solidFill>
              <a:effectLst/>
              <a:latin typeface="Arial" pitchFamily="34" charset="0"/>
            </a:endParaRPr>
          </a:p>
        </p:txBody>
      </p:sp>
      <p:sp>
        <p:nvSpPr>
          <p:cNvPr id="14" name="Flowchart: Connector 13">
            <a:extLst>
              <a:ext uri="{FF2B5EF4-FFF2-40B4-BE49-F238E27FC236}">
                <a16:creationId xmlns:a16="http://schemas.microsoft.com/office/drawing/2014/main" id="{173EF05B-29E1-D6CD-FA9E-3F712D1D0404}"/>
              </a:ext>
            </a:extLst>
          </p:cNvPr>
          <p:cNvSpPr/>
          <p:nvPr/>
        </p:nvSpPr>
        <p:spPr bwMode="auto">
          <a:xfrm>
            <a:off x="9922357" y="2650569"/>
            <a:ext cx="1260000" cy="1260000"/>
          </a:xfrm>
          <a:prstGeom prst="flowChartConnector">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1" u="none" strike="noStrike" cap="none" normalizeH="0" baseline="0" dirty="0">
              <a:ln>
                <a:noFill/>
              </a:ln>
              <a:solidFill>
                <a:schemeClr val="tx1"/>
              </a:solidFill>
              <a:effectLst/>
              <a:latin typeface="Arial" pitchFamily="34" charset="0"/>
            </a:endParaRPr>
          </a:p>
        </p:txBody>
      </p:sp>
      <p:sp>
        <p:nvSpPr>
          <p:cNvPr id="15" name="Flowchart: Connector 14">
            <a:extLst>
              <a:ext uri="{FF2B5EF4-FFF2-40B4-BE49-F238E27FC236}">
                <a16:creationId xmlns:a16="http://schemas.microsoft.com/office/drawing/2014/main" id="{A574290A-6DA6-EAB4-9736-F9824259A1CA}"/>
              </a:ext>
            </a:extLst>
          </p:cNvPr>
          <p:cNvSpPr/>
          <p:nvPr/>
        </p:nvSpPr>
        <p:spPr bwMode="auto">
          <a:xfrm>
            <a:off x="10417357" y="3145569"/>
            <a:ext cx="270000" cy="270000"/>
          </a:xfrm>
          <a:prstGeom prst="flowChartConnector">
            <a:avLst/>
          </a:prstGeom>
          <a:solidFill>
            <a:srgbClr val="FFFF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1" u="none" strike="noStrike" cap="none" normalizeH="0" baseline="0" dirty="0">
              <a:ln>
                <a:noFill/>
              </a:ln>
              <a:solidFill>
                <a:schemeClr val="tx1"/>
              </a:solidFill>
              <a:effectLst/>
              <a:latin typeface="Arial" pitchFamily="34" charset="0"/>
            </a:endParaRPr>
          </a:p>
        </p:txBody>
      </p:sp>
    </p:spTree>
    <p:extLst>
      <p:ext uri="{BB962C8B-B14F-4D97-AF65-F5344CB8AC3E}">
        <p14:creationId xmlns:p14="http://schemas.microsoft.com/office/powerpoint/2010/main" val="2315058507"/>
      </p:ext>
    </p:extLst>
  </p:cSld>
  <p:clrMapOvr>
    <a:masterClrMapping/>
  </p:clrMapOvr>
  <p:transition advTm="58052">
    <p:dissolve/>
  </p:transition>
</p:sld>
</file>

<file path=ppt/tags/tag1.xml><?xml version="1.0" encoding="utf-8"?>
<p:tagLst xmlns:a="http://schemas.openxmlformats.org/drawingml/2006/main" xmlns:r="http://schemas.openxmlformats.org/officeDocument/2006/relationships" xmlns:p="http://schemas.openxmlformats.org/presentationml/2006/main">
  <p:tag name="TIMING" val="|7.4|7.9|7.4"/>
</p:tagLst>
</file>

<file path=ppt/tags/tag2.xml><?xml version="1.0" encoding="utf-8"?>
<p:tagLst xmlns:a="http://schemas.openxmlformats.org/drawingml/2006/main" xmlns:r="http://schemas.openxmlformats.org/officeDocument/2006/relationships" xmlns:p="http://schemas.openxmlformats.org/presentationml/2006/main">
  <p:tag name="TIMING" val="|8.4|2|14.9|10.5"/>
</p:tagLst>
</file>

<file path=ppt/tags/tag3.xml><?xml version="1.0" encoding="utf-8"?>
<p:tagLst xmlns:a="http://schemas.openxmlformats.org/drawingml/2006/main" xmlns:r="http://schemas.openxmlformats.org/officeDocument/2006/relationships" xmlns:p="http://schemas.openxmlformats.org/presentationml/2006/main">
  <p:tag name="TIMING" val="|1.6|22.8"/>
</p:tagLst>
</file>

<file path=ppt/tags/tag4.xml><?xml version="1.0" encoding="utf-8"?>
<p:tagLst xmlns:a="http://schemas.openxmlformats.org/drawingml/2006/main" xmlns:r="http://schemas.openxmlformats.org/officeDocument/2006/relationships" xmlns:p="http://schemas.openxmlformats.org/presentationml/2006/main">
  <p:tag name="TIMING" val="|9.7|13.3|9.9|21.1|17.4|8"/>
</p:tagLst>
</file>

<file path=ppt/tags/tag5.xml><?xml version="1.0" encoding="utf-8"?>
<p:tagLst xmlns:a="http://schemas.openxmlformats.org/drawingml/2006/main" xmlns:r="http://schemas.openxmlformats.org/officeDocument/2006/relationships" xmlns:p="http://schemas.openxmlformats.org/presentationml/2006/main">
  <p:tag name="TIMING" val="|2.2|3.8|32.7|18.4"/>
</p:tagLst>
</file>

<file path=ppt/tags/tag6.xml><?xml version="1.0" encoding="utf-8"?>
<p:tagLst xmlns:a="http://schemas.openxmlformats.org/drawingml/2006/main" xmlns:r="http://schemas.openxmlformats.org/officeDocument/2006/relationships" xmlns:p="http://schemas.openxmlformats.org/presentationml/2006/main">
  <p:tag name="TIMING" val="|0.9|22.4|74.4|26.1"/>
</p:tagLst>
</file>

<file path=ppt/tags/tag7.xml><?xml version="1.0" encoding="utf-8"?>
<p:tagLst xmlns:a="http://schemas.openxmlformats.org/drawingml/2006/main" xmlns:r="http://schemas.openxmlformats.org/officeDocument/2006/relationships" xmlns:p="http://schemas.openxmlformats.org/presentationml/2006/main">
  <p:tag name="TIMING" val="|10.2|13.5|33.8|8.6"/>
</p:tagLst>
</file>

<file path=ppt/tags/tag8.xml><?xml version="1.0" encoding="utf-8"?>
<p:tagLst xmlns:a="http://schemas.openxmlformats.org/drawingml/2006/main" xmlns:r="http://schemas.openxmlformats.org/officeDocument/2006/relationships" xmlns:p="http://schemas.openxmlformats.org/presentationml/2006/main">
  <p:tag name="TIMING" val="|2.3|5.3|24.5|20.6"/>
</p:tagLst>
</file>

<file path=ppt/theme/theme1.xml><?xml version="1.0" encoding="utf-8"?>
<a:theme xmlns:a="http://schemas.openxmlformats.org/drawingml/2006/main" name="2_AndyBrazierConsultant">
  <a:themeElements>
    <a:clrScheme name="2_AndyBrazierConsulta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AndyBrazierConsulta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1"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1" u="none" strike="noStrike" cap="none" normalizeH="0" baseline="0" smtClean="0">
            <a:ln>
              <a:noFill/>
            </a:ln>
            <a:solidFill>
              <a:schemeClr val="tx1"/>
            </a:solidFill>
            <a:effectLst/>
            <a:latin typeface="Arial" pitchFamily="34" charset="0"/>
          </a:defRPr>
        </a:defPPr>
      </a:lstStyle>
    </a:lnDef>
  </a:objectDefaults>
  <a:extraClrSchemeLst>
    <a:extraClrScheme>
      <a:clrScheme name="2_AndyBrazierConsulta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AndyBrazierConsultan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AndyBrazierConsultan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AndyBrazierConsultan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AndyBrazierConsultan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AndyBrazierConsultan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AndyBrazierConsultan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AndyBrazierConsultan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AndyBrazierConsultan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AndyBrazierConsultan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AndyBrazierConsultan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AndyBrazierConsultan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646A3490C442E41AC9620621F1F21BE" ma:contentTypeVersion="17" ma:contentTypeDescription="Create a new document." ma:contentTypeScope="" ma:versionID="a9657b1df510095f92d4b408480f5c8b">
  <xsd:schema xmlns:xsd="http://www.w3.org/2001/XMLSchema" xmlns:xs="http://www.w3.org/2001/XMLSchema" xmlns:p="http://schemas.microsoft.com/office/2006/metadata/properties" xmlns:ns2="7604e031-f840-4ad5-97d2-0b99280ee730" xmlns:ns3="c4b40482-04a4-480f-b826-6548c4a2bcf1" targetNamespace="http://schemas.microsoft.com/office/2006/metadata/properties" ma:root="true" ma:fieldsID="9b59f0d74fb2eece99aa0f8b61418ac6" ns2:_="" ns3:_="">
    <xsd:import namespace="7604e031-f840-4ad5-97d2-0b99280ee730"/>
    <xsd:import namespace="c4b40482-04a4-480f-b826-6548c4a2bcf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2:_Flow_SignoffStatus"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04e031-f840-4ad5-97d2-0b99280ee7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_Flow_SignoffStatus" ma:index="18" nillable="true" ma:displayName="Sign-off status" ma:internalName="Sign_x002d_off_x0020_status">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456237a7-7071-4e19-8c1f-699d1949a4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4b40482-04a4-480f-b826-6548c4a2bcf1"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956402f1-dbcc-4c60-a824-dfd545cfc5e6}" ma:internalName="TaxCatchAll" ma:showField="CatchAllData" ma:web="c4b40482-04a4-480f-b826-6548c4a2bcf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c4b40482-04a4-480f-b826-6548c4a2bcf1">
      <UserInfo>
        <DisplayName/>
        <AccountId xsi:nil="true"/>
        <AccountType/>
      </UserInfo>
    </SharedWithUsers>
    <MediaLengthInSeconds xmlns="7604e031-f840-4ad5-97d2-0b99280ee730" xsi:nil="true"/>
    <lcf76f155ced4ddcb4097134ff3c332f xmlns="7604e031-f840-4ad5-97d2-0b99280ee730">
      <Terms xmlns="http://schemas.microsoft.com/office/infopath/2007/PartnerControls"/>
    </lcf76f155ced4ddcb4097134ff3c332f>
    <TaxCatchAll xmlns="c4b40482-04a4-480f-b826-6548c4a2bcf1" xsi:nil="true"/>
    <_Flow_SignoffStatus xmlns="7604e031-f840-4ad5-97d2-0b99280ee73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1A6AF74-AFCE-4B03-AA43-D4EE775F63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04e031-f840-4ad5-97d2-0b99280ee730"/>
    <ds:schemaRef ds:uri="c4b40482-04a4-480f-b826-6548c4a2bc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EA12CBA-417E-4C43-AF2B-48EEA7988819}">
  <ds:schemaRefs>
    <ds:schemaRef ds:uri="http://schemas.microsoft.com/office/2006/metadata/properties"/>
    <ds:schemaRef ds:uri="http://www.w3.org/XML/1998/namespace"/>
    <ds:schemaRef ds:uri="http://purl.org/dc/dcmitype/"/>
    <ds:schemaRef ds:uri="http://schemas.microsoft.com/office/infopath/2007/PartnerControls"/>
    <ds:schemaRef ds:uri="http://purl.org/dc/terms/"/>
    <ds:schemaRef ds:uri="http://schemas.microsoft.com/office/2006/documentManagement/types"/>
    <ds:schemaRef ds:uri="http://purl.org/dc/elements/1.1/"/>
    <ds:schemaRef ds:uri="7604e031-f840-4ad5-97d2-0b99280ee730"/>
    <ds:schemaRef ds:uri="c4b40482-04a4-480f-b826-6548c4a2bcf1"/>
    <ds:schemaRef ds:uri="http://schemas.openxmlformats.org/package/2006/metadata/core-properties"/>
  </ds:schemaRefs>
</ds:datastoreItem>
</file>

<file path=customXml/itemProps3.xml><?xml version="1.0" encoding="utf-8"?>
<ds:datastoreItem xmlns:ds="http://schemas.openxmlformats.org/officeDocument/2006/customXml" ds:itemID="{36AFF70A-C994-4239-887A-4C363A63AA3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01 Tug of war</Template>
  <TotalTime>24920</TotalTime>
  <Pages>1</Pages>
  <Words>4684</Words>
  <Application>Microsoft Office PowerPoint</Application>
  <PresentationFormat>Custom</PresentationFormat>
  <Paragraphs>291</Paragraphs>
  <Slides>21</Slides>
  <Notes>20</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5" baseType="lpstr">
      <vt:lpstr>Arial</vt:lpstr>
      <vt:lpstr>Calibri</vt:lpstr>
      <vt:lpstr>2_AndyBrazierConsultant</vt:lpstr>
      <vt:lpstr>Photo Editor Photo</vt:lpstr>
      <vt:lpstr>SIF Testing  It’s more complicated than you think</vt:lpstr>
      <vt:lpstr>Author Collaboration</vt:lpstr>
      <vt:lpstr>Safety Instrumented Function (SIF)</vt:lpstr>
      <vt:lpstr>Testing SIFs for reassurance</vt:lpstr>
      <vt:lpstr>Challenges when testing</vt:lpstr>
      <vt:lpstr>Obvious failures are obvious!</vt:lpstr>
      <vt:lpstr>Look for the hard to find</vt:lpstr>
      <vt:lpstr>PowerPoint Presentation</vt:lpstr>
      <vt:lpstr>End to end fallacy</vt:lpstr>
      <vt:lpstr>The Human Factor</vt:lpstr>
      <vt:lpstr>Human error</vt:lpstr>
      <vt:lpstr>Task and human error analysis</vt:lpstr>
      <vt:lpstr>Overarching method</vt:lpstr>
      <vt:lpstr>Main actions – part 1</vt:lpstr>
      <vt:lpstr>Main actions – part 2</vt:lpstr>
      <vt:lpstr>Potential errors during testing</vt:lpstr>
      <vt:lpstr>Re-instatement errors</vt:lpstr>
      <vt:lpstr>Performance Influencing Factors</vt:lpstr>
      <vt:lpstr>Avoiding analysis paralysis</vt:lpstr>
      <vt:lpstr>Conclusions</vt:lpstr>
      <vt:lpstr>PowerPoint Presentation</vt:lpstr>
    </vt:vector>
  </TitlesOfParts>
  <Company>Entec UK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SIF Testing  It’s more complicated than you think</dc:title>
  <dc:creator>Andy Brazier</dc:creator>
  <cp:keywords>AB Risk Limited</cp:keywords>
  <cp:lastModifiedBy>Rachel Robinson</cp:lastModifiedBy>
  <cp:revision>223</cp:revision>
  <cp:lastPrinted>2004-05-07T16:20:19Z</cp:lastPrinted>
  <dcterms:created xsi:type="dcterms:W3CDTF">2004-05-07T07:40:57Z</dcterms:created>
  <dcterms:modified xsi:type="dcterms:W3CDTF">2022-11-02T14:31:42Z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0x0101000646A3490C442E41AC9620621F1F21BE</vt:lpwstr>
  </property>
  <property fmtid="{D5CDD505-2E9C-101B-9397-08002B2CF9AE}" pid="3" name="ComplianceAssetId">
    <vt:lpwstr/>
  </property>
  <property fmtid="{D5CDD505-2E9C-101B-9397-08002B2CF9AE}" pid="4" name="_ExtendedDescription">
    <vt:lpwstr/>
  </property>
  <property fmtid="{D5CDD505-2E9C-101B-9397-08002B2CF9AE}" pid="5" name="TriggerFlowInfo">
    <vt:lpwstr/>
  </property>
  <property fmtid="{D5CDD505-2E9C-101B-9397-08002B2CF9AE}" pid="6" name="MediaServiceImageTags">
    <vt:lpwstr/>
  </property>
</Properties>
</file>