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146847399" r:id="rId5"/>
    <p:sldId id="1342" r:id="rId6"/>
    <p:sldId id="2146847470" r:id="rId7"/>
    <p:sldId id="1650" r:id="rId8"/>
    <p:sldId id="2146847458" r:id="rId9"/>
    <p:sldId id="2146847459" r:id="rId10"/>
    <p:sldId id="1381" r:id="rId11"/>
    <p:sldId id="2146847471" r:id="rId12"/>
    <p:sldId id="2146847413" r:id="rId13"/>
    <p:sldId id="2146847448" r:id="rId14"/>
    <p:sldId id="2146847449" r:id="rId15"/>
    <p:sldId id="2146847466" r:id="rId16"/>
    <p:sldId id="2146847454" r:id="rId17"/>
    <p:sldId id="2146847467" r:id="rId18"/>
    <p:sldId id="2146847411" r:id="rId19"/>
    <p:sldId id="2146847445" r:id="rId20"/>
    <p:sldId id="2146847352" r:id="rId21"/>
    <p:sldId id="2146847450" r:id="rId22"/>
    <p:sldId id="2146847412" r:id="rId23"/>
    <p:sldId id="2146847468" r:id="rId24"/>
    <p:sldId id="2146847469" r:id="rId25"/>
    <p:sldId id="2146847472" r:id="rId26"/>
    <p:sldId id="2146847457" r:id="rId27"/>
    <p:sldId id="2146847416" r:id="rId28"/>
    <p:sldId id="2146847414" r:id="rId29"/>
    <p:sldId id="2146847415" r:id="rId30"/>
    <p:sldId id="2146847402" r:id="rId31"/>
    <p:sldId id="2146847461" r:id="rId32"/>
    <p:sldId id="260" r:id="rId3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81FC508-36B4-BD47-9B9D-9ECC36B2299D}">
          <p14:sldIdLst>
            <p14:sldId id="2146847399"/>
            <p14:sldId id="1342"/>
            <p14:sldId id="2146847470"/>
            <p14:sldId id="1650"/>
            <p14:sldId id="2146847458"/>
            <p14:sldId id="2146847459"/>
            <p14:sldId id="1381"/>
            <p14:sldId id="2146847471"/>
            <p14:sldId id="2146847413"/>
            <p14:sldId id="2146847448"/>
            <p14:sldId id="2146847449"/>
            <p14:sldId id="2146847466"/>
            <p14:sldId id="2146847454"/>
            <p14:sldId id="2146847467"/>
            <p14:sldId id="2146847411"/>
            <p14:sldId id="2146847445"/>
            <p14:sldId id="2146847352"/>
            <p14:sldId id="2146847450"/>
            <p14:sldId id="2146847412"/>
            <p14:sldId id="2146847468"/>
            <p14:sldId id="2146847469"/>
            <p14:sldId id="2146847472"/>
            <p14:sldId id="2146847457"/>
            <p14:sldId id="2146847416"/>
            <p14:sldId id="2146847414"/>
            <p14:sldId id="2146847415"/>
            <p14:sldId id="2146847402"/>
            <p14:sldId id="2146847461"/>
            <p14:sldId id="260"/>
          </p14:sldIdLst>
        </p14:section>
        <p14:section name="HAZOP" id="{739DAD77-73CF-CB4D-BA80-F6A78B71F974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EF834D"/>
    <a:srgbClr val="F152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F07183-8F5C-4925-9F0E-835FF861BBD9}" v="239" dt="2022-10-15T08:22:11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2479" autoAdjust="0"/>
  </p:normalViewPr>
  <p:slideViewPr>
    <p:cSldViewPr snapToGrid="0">
      <p:cViewPr varScale="1">
        <p:scale>
          <a:sx n="86" d="100"/>
          <a:sy n="86" d="100"/>
        </p:scale>
        <p:origin x="9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svg"/><Relationship Id="rId1" Type="http://schemas.openxmlformats.org/officeDocument/2006/relationships/image" Target="../media/image66.png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A1D108-C9A7-4C0D-AE15-10775C1860F6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2E714F-5B26-44BE-B4C3-D8187C819E2F}">
      <dgm:prSet/>
      <dgm:spPr/>
      <dgm:t>
        <a:bodyPr/>
        <a:lstStyle/>
        <a:p>
          <a:r>
            <a:rPr lang="en-US" dirty="0"/>
            <a:t>Increase the quality of HAZOPs and design reviews</a:t>
          </a:r>
        </a:p>
      </dgm:t>
    </dgm:pt>
    <dgm:pt modelId="{A46F2C68-0C57-4F88-8DD1-F1D29F7EF3DA}" type="parTrans" cxnId="{742A9325-E6AF-4058-86F9-398055F2392F}">
      <dgm:prSet/>
      <dgm:spPr/>
      <dgm:t>
        <a:bodyPr/>
        <a:lstStyle/>
        <a:p>
          <a:endParaRPr lang="en-US"/>
        </a:p>
      </dgm:t>
    </dgm:pt>
    <dgm:pt modelId="{0ECD4A8D-68E2-4103-AC9D-AE9AD186792B}" type="sibTrans" cxnId="{742A9325-E6AF-4058-86F9-398055F2392F}">
      <dgm:prSet/>
      <dgm:spPr/>
      <dgm:t>
        <a:bodyPr/>
        <a:lstStyle/>
        <a:p>
          <a:endParaRPr lang="en-US"/>
        </a:p>
      </dgm:t>
    </dgm:pt>
    <dgm:pt modelId="{FBD58242-53F1-49C6-A71A-BDFFDD8202C5}">
      <dgm:prSet/>
      <dgm:spPr/>
      <dgm:t>
        <a:bodyPr/>
        <a:lstStyle/>
        <a:p>
          <a:r>
            <a:rPr lang="en-US" dirty="0"/>
            <a:t>Deterministic approach based on functional models</a:t>
          </a:r>
        </a:p>
      </dgm:t>
    </dgm:pt>
    <dgm:pt modelId="{B4DC717F-31C1-461C-9ADA-A1C18951E7D7}" type="parTrans" cxnId="{E90F0430-DE5C-47A4-84FC-996CCCCDF108}">
      <dgm:prSet/>
      <dgm:spPr/>
      <dgm:t>
        <a:bodyPr/>
        <a:lstStyle/>
        <a:p>
          <a:endParaRPr lang="en-US"/>
        </a:p>
      </dgm:t>
    </dgm:pt>
    <dgm:pt modelId="{F601955E-B29B-4A35-814B-97117906038D}" type="sibTrans" cxnId="{E90F0430-DE5C-47A4-84FC-996CCCCDF108}">
      <dgm:prSet/>
      <dgm:spPr/>
      <dgm:t>
        <a:bodyPr/>
        <a:lstStyle/>
        <a:p>
          <a:endParaRPr lang="en-US"/>
        </a:p>
      </dgm:t>
    </dgm:pt>
    <dgm:pt modelId="{019CDA2E-FF5C-43C7-99E0-773F7CE786FC}">
      <dgm:prSet/>
      <dgm:spPr/>
      <dgm:t>
        <a:bodyPr/>
        <a:lstStyle/>
        <a:p>
          <a:r>
            <a:rPr lang="en-US" dirty="0"/>
            <a:t>Reduce cost of the HAZOP and design reviews</a:t>
          </a:r>
        </a:p>
      </dgm:t>
    </dgm:pt>
    <dgm:pt modelId="{030ACD72-969C-49DD-A2DC-3159FC5BBF31}" type="parTrans" cxnId="{E7B66627-17EC-4374-BFE6-55CBC84CEF78}">
      <dgm:prSet/>
      <dgm:spPr/>
      <dgm:t>
        <a:bodyPr/>
        <a:lstStyle/>
        <a:p>
          <a:endParaRPr lang="en-US"/>
        </a:p>
      </dgm:t>
    </dgm:pt>
    <dgm:pt modelId="{5AF692BB-F30E-44C5-B6AF-542FB3D75FEB}" type="sibTrans" cxnId="{E7B66627-17EC-4374-BFE6-55CBC84CEF78}">
      <dgm:prSet/>
      <dgm:spPr/>
      <dgm:t>
        <a:bodyPr/>
        <a:lstStyle/>
        <a:p>
          <a:endParaRPr lang="en-US"/>
        </a:p>
      </dgm:t>
    </dgm:pt>
    <dgm:pt modelId="{83F098E3-D178-49DB-A580-C96FF9A1E1DF}">
      <dgm:prSet/>
      <dgm:spPr/>
      <dgm:t>
        <a:bodyPr/>
        <a:lstStyle/>
        <a:p>
          <a:r>
            <a:rPr lang="en-US" dirty="0"/>
            <a:t>Less people involved</a:t>
          </a:r>
        </a:p>
      </dgm:t>
    </dgm:pt>
    <dgm:pt modelId="{446A22D5-8CEB-447C-B043-D23611E7865C}" type="parTrans" cxnId="{602766A5-B0E5-49B4-B0AF-7E669391F78B}">
      <dgm:prSet/>
      <dgm:spPr/>
      <dgm:t>
        <a:bodyPr/>
        <a:lstStyle/>
        <a:p>
          <a:endParaRPr lang="en-US"/>
        </a:p>
      </dgm:t>
    </dgm:pt>
    <dgm:pt modelId="{7540D345-05BF-4CBF-B3BA-15AB207C1521}" type="sibTrans" cxnId="{602766A5-B0E5-49B4-B0AF-7E669391F78B}">
      <dgm:prSet/>
      <dgm:spPr/>
      <dgm:t>
        <a:bodyPr/>
        <a:lstStyle/>
        <a:p>
          <a:endParaRPr lang="en-US"/>
        </a:p>
      </dgm:t>
    </dgm:pt>
    <dgm:pt modelId="{F6FAEF14-29C9-4061-A1D8-03027F8C09F2}">
      <dgm:prSet/>
      <dgm:spPr/>
      <dgm:t>
        <a:bodyPr/>
        <a:lstStyle/>
        <a:p>
          <a:r>
            <a:rPr lang="en-US" dirty="0"/>
            <a:t>Capture and reuse the design information, able to learn</a:t>
          </a:r>
        </a:p>
      </dgm:t>
    </dgm:pt>
    <dgm:pt modelId="{7ABD5D51-519B-4D2B-BCF2-C2B470665611}" type="parTrans" cxnId="{DA1EB91E-5FEB-42B8-863B-961A455C9559}">
      <dgm:prSet/>
      <dgm:spPr/>
      <dgm:t>
        <a:bodyPr/>
        <a:lstStyle/>
        <a:p>
          <a:endParaRPr lang="en-US"/>
        </a:p>
      </dgm:t>
    </dgm:pt>
    <dgm:pt modelId="{2A104E58-37C1-4CF2-A336-0C117554C66D}" type="sibTrans" cxnId="{DA1EB91E-5FEB-42B8-863B-961A455C9559}">
      <dgm:prSet/>
      <dgm:spPr/>
      <dgm:t>
        <a:bodyPr/>
        <a:lstStyle/>
        <a:p>
          <a:endParaRPr lang="en-US"/>
        </a:p>
      </dgm:t>
    </dgm:pt>
    <dgm:pt modelId="{0B6DE3A5-9143-4CC1-A64B-5B07165F66EA}">
      <dgm:prSet/>
      <dgm:spPr/>
      <dgm:t>
        <a:bodyPr/>
        <a:lstStyle/>
        <a:p>
          <a:r>
            <a:rPr lang="en-US" dirty="0"/>
            <a:t>Through design phase</a:t>
          </a:r>
        </a:p>
      </dgm:t>
    </dgm:pt>
    <dgm:pt modelId="{5F7A9782-EFF1-49C0-98AF-08FB2804F127}" type="parTrans" cxnId="{16A13E68-BF2D-4AA9-BF31-20DD5F6AB6F8}">
      <dgm:prSet/>
      <dgm:spPr/>
      <dgm:t>
        <a:bodyPr/>
        <a:lstStyle/>
        <a:p>
          <a:endParaRPr lang="en-US"/>
        </a:p>
      </dgm:t>
    </dgm:pt>
    <dgm:pt modelId="{162A1F8E-D6AE-48C6-A678-2FF19120A782}" type="sibTrans" cxnId="{16A13E68-BF2D-4AA9-BF31-20DD5F6AB6F8}">
      <dgm:prSet/>
      <dgm:spPr/>
      <dgm:t>
        <a:bodyPr/>
        <a:lstStyle/>
        <a:p>
          <a:endParaRPr lang="en-US"/>
        </a:p>
      </dgm:t>
    </dgm:pt>
    <dgm:pt modelId="{24E4A5A9-EADA-4269-9BCF-5C8B04C9D782}">
      <dgm:prSet/>
      <dgm:spPr/>
      <dgm:t>
        <a:bodyPr/>
        <a:lstStyle/>
        <a:p>
          <a:r>
            <a:rPr lang="en-US" dirty="0"/>
            <a:t>Operation</a:t>
          </a:r>
        </a:p>
      </dgm:t>
    </dgm:pt>
    <dgm:pt modelId="{D2FEC66F-636A-4BB4-B56D-E2E2BFE22EDA}" type="parTrans" cxnId="{3FC86250-7CC2-4FCA-AE1D-849686CA8486}">
      <dgm:prSet/>
      <dgm:spPr/>
      <dgm:t>
        <a:bodyPr/>
        <a:lstStyle/>
        <a:p>
          <a:endParaRPr lang="en-US"/>
        </a:p>
      </dgm:t>
    </dgm:pt>
    <dgm:pt modelId="{B74B0CBD-28B1-419C-B296-332ECB0F0370}" type="sibTrans" cxnId="{3FC86250-7CC2-4FCA-AE1D-849686CA8486}">
      <dgm:prSet/>
      <dgm:spPr/>
      <dgm:t>
        <a:bodyPr/>
        <a:lstStyle/>
        <a:p>
          <a:endParaRPr lang="en-US"/>
        </a:p>
      </dgm:t>
    </dgm:pt>
    <dgm:pt modelId="{FAC812B5-03FC-2846-9DA7-88C9E7380FCB}">
      <dgm:prSet/>
      <dgm:spPr/>
      <dgm:t>
        <a:bodyPr/>
        <a:lstStyle/>
        <a:p>
          <a:r>
            <a:rPr lang="en-US" dirty="0"/>
            <a:t>Automation of analysis</a:t>
          </a:r>
        </a:p>
      </dgm:t>
    </dgm:pt>
    <dgm:pt modelId="{278EEC85-9124-DF4E-9857-25D235D5482F}" type="parTrans" cxnId="{A39DD042-2C87-B84A-BAB4-E3F5B4EBD469}">
      <dgm:prSet/>
      <dgm:spPr/>
      <dgm:t>
        <a:bodyPr/>
        <a:lstStyle/>
        <a:p>
          <a:endParaRPr lang="en-GB"/>
        </a:p>
      </dgm:t>
    </dgm:pt>
    <dgm:pt modelId="{5784A370-58D7-EC42-BC60-38884566F86B}" type="sibTrans" cxnId="{A39DD042-2C87-B84A-BAB4-E3F5B4EBD469}">
      <dgm:prSet/>
      <dgm:spPr/>
      <dgm:t>
        <a:bodyPr/>
        <a:lstStyle/>
        <a:p>
          <a:endParaRPr lang="en-GB"/>
        </a:p>
      </dgm:t>
    </dgm:pt>
    <dgm:pt modelId="{0831FAC4-8C91-4348-BF80-D6E37343D595}" type="pres">
      <dgm:prSet presAssocID="{DDA1D108-C9A7-4C0D-AE15-10775C1860F6}" presName="linear" presStyleCnt="0">
        <dgm:presLayoutVars>
          <dgm:dir/>
          <dgm:animLvl val="lvl"/>
          <dgm:resizeHandles val="exact"/>
        </dgm:presLayoutVars>
      </dgm:prSet>
      <dgm:spPr/>
    </dgm:pt>
    <dgm:pt modelId="{8AEF2F1C-ECC8-BC46-9DCF-4C6449BD0640}" type="pres">
      <dgm:prSet presAssocID="{882E714F-5B26-44BE-B4C3-D8187C819E2F}" presName="parentLin" presStyleCnt="0"/>
      <dgm:spPr/>
    </dgm:pt>
    <dgm:pt modelId="{AB227158-DB64-2E46-8427-30F384E8CD99}" type="pres">
      <dgm:prSet presAssocID="{882E714F-5B26-44BE-B4C3-D8187C819E2F}" presName="parentLeftMargin" presStyleLbl="node1" presStyleIdx="0" presStyleCnt="3"/>
      <dgm:spPr/>
    </dgm:pt>
    <dgm:pt modelId="{8B99A373-FD0E-F445-B090-EA18567F443B}" type="pres">
      <dgm:prSet presAssocID="{882E714F-5B26-44BE-B4C3-D8187C819E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81DA835-1D84-3E43-B132-9625515A10C1}" type="pres">
      <dgm:prSet presAssocID="{882E714F-5B26-44BE-B4C3-D8187C819E2F}" presName="negativeSpace" presStyleCnt="0"/>
      <dgm:spPr/>
    </dgm:pt>
    <dgm:pt modelId="{20356A15-3BD6-F248-A23D-B634C52F4F70}" type="pres">
      <dgm:prSet presAssocID="{882E714F-5B26-44BE-B4C3-D8187C819E2F}" presName="childText" presStyleLbl="conFgAcc1" presStyleIdx="0" presStyleCnt="3">
        <dgm:presLayoutVars>
          <dgm:bulletEnabled val="1"/>
        </dgm:presLayoutVars>
      </dgm:prSet>
      <dgm:spPr/>
    </dgm:pt>
    <dgm:pt modelId="{220DF749-8116-2F4D-9A48-587DD1EB6321}" type="pres">
      <dgm:prSet presAssocID="{0ECD4A8D-68E2-4103-AC9D-AE9AD186792B}" presName="spaceBetweenRectangles" presStyleCnt="0"/>
      <dgm:spPr/>
    </dgm:pt>
    <dgm:pt modelId="{A7045A3D-BD5B-DB4A-B459-3C334C4426FC}" type="pres">
      <dgm:prSet presAssocID="{019CDA2E-FF5C-43C7-99E0-773F7CE786FC}" presName="parentLin" presStyleCnt="0"/>
      <dgm:spPr/>
    </dgm:pt>
    <dgm:pt modelId="{0C056AF7-CBFC-A645-8B54-C760292C42E2}" type="pres">
      <dgm:prSet presAssocID="{019CDA2E-FF5C-43C7-99E0-773F7CE786FC}" presName="parentLeftMargin" presStyleLbl="node1" presStyleIdx="0" presStyleCnt="3"/>
      <dgm:spPr/>
    </dgm:pt>
    <dgm:pt modelId="{7DED04BD-32B0-2F43-A70E-1D6822F1D75C}" type="pres">
      <dgm:prSet presAssocID="{019CDA2E-FF5C-43C7-99E0-773F7CE786F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C79B89-9850-E14F-B54F-42D0181820E5}" type="pres">
      <dgm:prSet presAssocID="{019CDA2E-FF5C-43C7-99E0-773F7CE786FC}" presName="negativeSpace" presStyleCnt="0"/>
      <dgm:spPr/>
    </dgm:pt>
    <dgm:pt modelId="{DFC9851A-6128-8847-BD09-CCDAA48F55C9}" type="pres">
      <dgm:prSet presAssocID="{019CDA2E-FF5C-43C7-99E0-773F7CE786FC}" presName="childText" presStyleLbl="conFgAcc1" presStyleIdx="1" presStyleCnt="3">
        <dgm:presLayoutVars>
          <dgm:bulletEnabled val="1"/>
        </dgm:presLayoutVars>
      </dgm:prSet>
      <dgm:spPr/>
    </dgm:pt>
    <dgm:pt modelId="{A9E3677B-F637-FE45-B17B-93A466437034}" type="pres">
      <dgm:prSet presAssocID="{5AF692BB-F30E-44C5-B6AF-542FB3D75FEB}" presName="spaceBetweenRectangles" presStyleCnt="0"/>
      <dgm:spPr/>
    </dgm:pt>
    <dgm:pt modelId="{0D17B2F7-626E-EF48-A671-A00B36CAC99C}" type="pres">
      <dgm:prSet presAssocID="{F6FAEF14-29C9-4061-A1D8-03027F8C09F2}" presName="parentLin" presStyleCnt="0"/>
      <dgm:spPr/>
    </dgm:pt>
    <dgm:pt modelId="{AFC1C05C-286A-AC48-AD90-268BCBA0E75B}" type="pres">
      <dgm:prSet presAssocID="{F6FAEF14-29C9-4061-A1D8-03027F8C09F2}" presName="parentLeftMargin" presStyleLbl="node1" presStyleIdx="1" presStyleCnt="3"/>
      <dgm:spPr/>
    </dgm:pt>
    <dgm:pt modelId="{92D66031-C7B2-0947-BE32-23ED8D9CDB77}" type="pres">
      <dgm:prSet presAssocID="{F6FAEF14-29C9-4061-A1D8-03027F8C09F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FF46C7C-5549-4B43-8782-84EDFF1C95DF}" type="pres">
      <dgm:prSet presAssocID="{F6FAEF14-29C9-4061-A1D8-03027F8C09F2}" presName="negativeSpace" presStyleCnt="0"/>
      <dgm:spPr/>
    </dgm:pt>
    <dgm:pt modelId="{14254F00-B519-7B4F-AA6E-D243E04C2A6D}" type="pres">
      <dgm:prSet presAssocID="{F6FAEF14-29C9-4061-A1D8-03027F8C09F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A1EB91E-5FEB-42B8-863B-961A455C9559}" srcId="{DDA1D108-C9A7-4C0D-AE15-10775C1860F6}" destId="{F6FAEF14-29C9-4061-A1D8-03027F8C09F2}" srcOrd="2" destOrd="0" parTransId="{7ABD5D51-519B-4D2B-BCF2-C2B470665611}" sibTransId="{2A104E58-37C1-4CF2-A336-0C117554C66D}"/>
    <dgm:cxn modelId="{742A9325-E6AF-4058-86F9-398055F2392F}" srcId="{DDA1D108-C9A7-4C0D-AE15-10775C1860F6}" destId="{882E714F-5B26-44BE-B4C3-D8187C819E2F}" srcOrd="0" destOrd="0" parTransId="{A46F2C68-0C57-4F88-8DD1-F1D29F7EF3DA}" sibTransId="{0ECD4A8D-68E2-4103-AC9D-AE9AD186792B}"/>
    <dgm:cxn modelId="{E7B66627-17EC-4374-BFE6-55CBC84CEF78}" srcId="{DDA1D108-C9A7-4C0D-AE15-10775C1860F6}" destId="{019CDA2E-FF5C-43C7-99E0-773F7CE786FC}" srcOrd="1" destOrd="0" parTransId="{030ACD72-969C-49DD-A2DC-3159FC5BBF31}" sibTransId="{5AF692BB-F30E-44C5-B6AF-542FB3D75FEB}"/>
    <dgm:cxn modelId="{E90F0430-DE5C-47A4-84FC-996CCCCDF108}" srcId="{882E714F-5B26-44BE-B4C3-D8187C819E2F}" destId="{FBD58242-53F1-49C6-A71A-BDFFDD8202C5}" srcOrd="0" destOrd="0" parTransId="{B4DC717F-31C1-461C-9ADA-A1C18951E7D7}" sibTransId="{F601955E-B29B-4A35-814B-97117906038D}"/>
    <dgm:cxn modelId="{A39DD042-2C87-B84A-BAB4-E3F5B4EBD469}" srcId="{019CDA2E-FF5C-43C7-99E0-773F7CE786FC}" destId="{FAC812B5-03FC-2846-9DA7-88C9E7380FCB}" srcOrd="1" destOrd="0" parTransId="{278EEC85-9124-DF4E-9857-25D235D5482F}" sibTransId="{5784A370-58D7-EC42-BC60-38884566F86B}"/>
    <dgm:cxn modelId="{5528FC44-ED88-AF42-B7D3-5DBA7955DF2E}" type="presOf" srcId="{882E714F-5B26-44BE-B4C3-D8187C819E2F}" destId="{8B99A373-FD0E-F445-B090-EA18567F443B}" srcOrd="1" destOrd="0" presId="urn:microsoft.com/office/officeart/2005/8/layout/list1"/>
    <dgm:cxn modelId="{16A13E68-BF2D-4AA9-BF31-20DD5F6AB6F8}" srcId="{F6FAEF14-29C9-4061-A1D8-03027F8C09F2}" destId="{0B6DE3A5-9143-4CC1-A64B-5B07165F66EA}" srcOrd="0" destOrd="0" parTransId="{5F7A9782-EFF1-49C0-98AF-08FB2804F127}" sibTransId="{162A1F8E-D6AE-48C6-A678-2FF19120A782}"/>
    <dgm:cxn modelId="{61CACB69-3A90-8940-BC85-A8E725F92937}" type="presOf" srcId="{DDA1D108-C9A7-4C0D-AE15-10775C1860F6}" destId="{0831FAC4-8C91-4348-BF80-D6E37343D595}" srcOrd="0" destOrd="0" presId="urn:microsoft.com/office/officeart/2005/8/layout/list1"/>
    <dgm:cxn modelId="{3FC86250-7CC2-4FCA-AE1D-849686CA8486}" srcId="{F6FAEF14-29C9-4061-A1D8-03027F8C09F2}" destId="{24E4A5A9-EADA-4269-9BCF-5C8B04C9D782}" srcOrd="1" destOrd="0" parTransId="{D2FEC66F-636A-4BB4-B56D-E2E2BFE22EDA}" sibTransId="{B74B0CBD-28B1-419C-B296-332ECB0F0370}"/>
    <dgm:cxn modelId="{46EA417E-93D3-4546-AB75-E0ADC436DE0F}" type="presOf" srcId="{FBD58242-53F1-49C6-A71A-BDFFDD8202C5}" destId="{20356A15-3BD6-F248-A23D-B634C52F4F70}" srcOrd="0" destOrd="0" presId="urn:microsoft.com/office/officeart/2005/8/layout/list1"/>
    <dgm:cxn modelId="{B9B91587-DDC4-D14D-830D-714EEF0A4C62}" type="presOf" srcId="{F6FAEF14-29C9-4061-A1D8-03027F8C09F2}" destId="{92D66031-C7B2-0947-BE32-23ED8D9CDB77}" srcOrd="1" destOrd="0" presId="urn:microsoft.com/office/officeart/2005/8/layout/list1"/>
    <dgm:cxn modelId="{3D296F88-2794-D94C-AF26-08557AF8B7C2}" type="presOf" srcId="{24E4A5A9-EADA-4269-9BCF-5C8B04C9D782}" destId="{14254F00-B519-7B4F-AA6E-D243E04C2A6D}" srcOrd="0" destOrd="1" presId="urn:microsoft.com/office/officeart/2005/8/layout/list1"/>
    <dgm:cxn modelId="{BA88B499-8C4C-9E40-9876-AB1FA1A6431C}" type="presOf" srcId="{019CDA2E-FF5C-43C7-99E0-773F7CE786FC}" destId="{7DED04BD-32B0-2F43-A70E-1D6822F1D75C}" srcOrd="1" destOrd="0" presId="urn:microsoft.com/office/officeart/2005/8/layout/list1"/>
    <dgm:cxn modelId="{602766A5-B0E5-49B4-B0AF-7E669391F78B}" srcId="{019CDA2E-FF5C-43C7-99E0-773F7CE786FC}" destId="{83F098E3-D178-49DB-A580-C96FF9A1E1DF}" srcOrd="0" destOrd="0" parTransId="{446A22D5-8CEB-447C-B043-D23611E7865C}" sibTransId="{7540D345-05BF-4CBF-B3BA-15AB207C1521}"/>
    <dgm:cxn modelId="{E54B59BA-0B3E-DF46-B390-E12B16F58270}" type="presOf" srcId="{83F098E3-D178-49DB-A580-C96FF9A1E1DF}" destId="{DFC9851A-6128-8847-BD09-CCDAA48F55C9}" srcOrd="0" destOrd="0" presId="urn:microsoft.com/office/officeart/2005/8/layout/list1"/>
    <dgm:cxn modelId="{0B9243CA-3F63-824E-AC9D-0150E39C3938}" type="presOf" srcId="{FAC812B5-03FC-2846-9DA7-88C9E7380FCB}" destId="{DFC9851A-6128-8847-BD09-CCDAA48F55C9}" srcOrd="0" destOrd="1" presId="urn:microsoft.com/office/officeart/2005/8/layout/list1"/>
    <dgm:cxn modelId="{6E0228CF-B24C-854F-8070-AE68F6C1C2EB}" type="presOf" srcId="{0B6DE3A5-9143-4CC1-A64B-5B07165F66EA}" destId="{14254F00-B519-7B4F-AA6E-D243E04C2A6D}" srcOrd="0" destOrd="0" presId="urn:microsoft.com/office/officeart/2005/8/layout/list1"/>
    <dgm:cxn modelId="{3129B6D4-19D7-8343-A051-88E0844C9E29}" type="presOf" srcId="{019CDA2E-FF5C-43C7-99E0-773F7CE786FC}" destId="{0C056AF7-CBFC-A645-8B54-C760292C42E2}" srcOrd="0" destOrd="0" presId="urn:microsoft.com/office/officeart/2005/8/layout/list1"/>
    <dgm:cxn modelId="{4102A4DB-E423-A147-BD8D-A72FAC3F9C32}" type="presOf" srcId="{882E714F-5B26-44BE-B4C3-D8187C819E2F}" destId="{AB227158-DB64-2E46-8427-30F384E8CD99}" srcOrd="0" destOrd="0" presId="urn:microsoft.com/office/officeart/2005/8/layout/list1"/>
    <dgm:cxn modelId="{81F234DE-C31D-234E-98D4-0A113F146DEE}" type="presOf" srcId="{F6FAEF14-29C9-4061-A1D8-03027F8C09F2}" destId="{AFC1C05C-286A-AC48-AD90-268BCBA0E75B}" srcOrd="0" destOrd="0" presId="urn:microsoft.com/office/officeart/2005/8/layout/list1"/>
    <dgm:cxn modelId="{D2F368DF-9C59-BE4B-B92F-03AFCFD19536}" type="presParOf" srcId="{0831FAC4-8C91-4348-BF80-D6E37343D595}" destId="{8AEF2F1C-ECC8-BC46-9DCF-4C6449BD0640}" srcOrd="0" destOrd="0" presId="urn:microsoft.com/office/officeart/2005/8/layout/list1"/>
    <dgm:cxn modelId="{91EEC8C6-AE23-EF4D-A6F5-2FC7A7BB1E41}" type="presParOf" srcId="{8AEF2F1C-ECC8-BC46-9DCF-4C6449BD0640}" destId="{AB227158-DB64-2E46-8427-30F384E8CD99}" srcOrd="0" destOrd="0" presId="urn:microsoft.com/office/officeart/2005/8/layout/list1"/>
    <dgm:cxn modelId="{D5FD8554-D062-8B4B-89F1-1766266F5CC3}" type="presParOf" srcId="{8AEF2F1C-ECC8-BC46-9DCF-4C6449BD0640}" destId="{8B99A373-FD0E-F445-B090-EA18567F443B}" srcOrd="1" destOrd="0" presId="urn:microsoft.com/office/officeart/2005/8/layout/list1"/>
    <dgm:cxn modelId="{3F4B1A96-55EA-B741-8F00-7DE8651F616D}" type="presParOf" srcId="{0831FAC4-8C91-4348-BF80-D6E37343D595}" destId="{C81DA835-1D84-3E43-B132-9625515A10C1}" srcOrd="1" destOrd="0" presId="urn:microsoft.com/office/officeart/2005/8/layout/list1"/>
    <dgm:cxn modelId="{F5202054-CDAD-1C4C-A443-A7D62CE5CDEB}" type="presParOf" srcId="{0831FAC4-8C91-4348-BF80-D6E37343D595}" destId="{20356A15-3BD6-F248-A23D-B634C52F4F70}" srcOrd="2" destOrd="0" presId="urn:microsoft.com/office/officeart/2005/8/layout/list1"/>
    <dgm:cxn modelId="{46A26CF9-0918-D54D-83A5-3E75EE4CDF8E}" type="presParOf" srcId="{0831FAC4-8C91-4348-BF80-D6E37343D595}" destId="{220DF749-8116-2F4D-9A48-587DD1EB6321}" srcOrd="3" destOrd="0" presId="urn:microsoft.com/office/officeart/2005/8/layout/list1"/>
    <dgm:cxn modelId="{D4F752F0-C24D-3746-B65F-FE9B3BF8ADBD}" type="presParOf" srcId="{0831FAC4-8C91-4348-BF80-D6E37343D595}" destId="{A7045A3D-BD5B-DB4A-B459-3C334C4426FC}" srcOrd="4" destOrd="0" presId="urn:microsoft.com/office/officeart/2005/8/layout/list1"/>
    <dgm:cxn modelId="{3782F932-4C2C-7F40-B86A-57B40B279DE1}" type="presParOf" srcId="{A7045A3D-BD5B-DB4A-B459-3C334C4426FC}" destId="{0C056AF7-CBFC-A645-8B54-C760292C42E2}" srcOrd="0" destOrd="0" presId="urn:microsoft.com/office/officeart/2005/8/layout/list1"/>
    <dgm:cxn modelId="{8813F098-7610-894B-B251-BF0DBEFE5884}" type="presParOf" srcId="{A7045A3D-BD5B-DB4A-B459-3C334C4426FC}" destId="{7DED04BD-32B0-2F43-A70E-1D6822F1D75C}" srcOrd="1" destOrd="0" presId="urn:microsoft.com/office/officeart/2005/8/layout/list1"/>
    <dgm:cxn modelId="{3305B6C4-8EB2-9543-93ED-1C35C397A0C0}" type="presParOf" srcId="{0831FAC4-8C91-4348-BF80-D6E37343D595}" destId="{29C79B89-9850-E14F-B54F-42D0181820E5}" srcOrd="5" destOrd="0" presId="urn:microsoft.com/office/officeart/2005/8/layout/list1"/>
    <dgm:cxn modelId="{571FB58A-BC82-D347-8721-7B7BF4A3B88A}" type="presParOf" srcId="{0831FAC4-8C91-4348-BF80-D6E37343D595}" destId="{DFC9851A-6128-8847-BD09-CCDAA48F55C9}" srcOrd="6" destOrd="0" presId="urn:microsoft.com/office/officeart/2005/8/layout/list1"/>
    <dgm:cxn modelId="{0D3F1423-BE57-A24D-A74E-82CDB745044D}" type="presParOf" srcId="{0831FAC4-8C91-4348-BF80-D6E37343D595}" destId="{A9E3677B-F637-FE45-B17B-93A466437034}" srcOrd="7" destOrd="0" presId="urn:microsoft.com/office/officeart/2005/8/layout/list1"/>
    <dgm:cxn modelId="{F7F35257-E6E7-1A46-8B0C-13DADB55676B}" type="presParOf" srcId="{0831FAC4-8C91-4348-BF80-D6E37343D595}" destId="{0D17B2F7-626E-EF48-A671-A00B36CAC99C}" srcOrd="8" destOrd="0" presId="urn:microsoft.com/office/officeart/2005/8/layout/list1"/>
    <dgm:cxn modelId="{97D84E41-9B05-2349-9F49-AAE8BA5BA09F}" type="presParOf" srcId="{0D17B2F7-626E-EF48-A671-A00B36CAC99C}" destId="{AFC1C05C-286A-AC48-AD90-268BCBA0E75B}" srcOrd="0" destOrd="0" presId="urn:microsoft.com/office/officeart/2005/8/layout/list1"/>
    <dgm:cxn modelId="{6D531919-CCDA-E543-B38A-CA9A05A06A9F}" type="presParOf" srcId="{0D17B2F7-626E-EF48-A671-A00B36CAC99C}" destId="{92D66031-C7B2-0947-BE32-23ED8D9CDB77}" srcOrd="1" destOrd="0" presId="urn:microsoft.com/office/officeart/2005/8/layout/list1"/>
    <dgm:cxn modelId="{EDD230D9-5A02-CE46-8FB4-6FC318C91B61}" type="presParOf" srcId="{0831FAC4-8C91-4348-BF80-D6E37343D595}" destId="{5FF46C7C-5549-4B43-8782-84EDFF1C95DF}" srcOrd="9" destOrd="0" presId="urn:microsoft.com/office/officeart/2005/8/layout/list1"/>
    <dgm:cxn modelId="{87047B48-83F0-A84A-A104-9DE8B004AFD6}" type="presParOf" srcId="{0831FAC4-8C91-4348-BF80-D6E37343D595}" destId="{14254F00-B519-7B4F-AA6E-D243E04C2A6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EA147F-1EA4-1F45-ABC2-11CDD38C6EAF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0B2BBDC-3C80-174C-9405-F45D9B8ECD0A}">
      <dgm:prSet phldrT="[Text]"/>
      <dgm:spPr/>
      <dgm:t>
        <a:bodyPr/>
        <a:lstStyle/>
        <a:p>
          <a:r>
            <a:rPr lang="en-GB" dirty="0"/>
            <a:t>Updated design</a:t>
          </a:r>
        </a:p>
        <a:p>
          <a:r>
            <a:rPr lang="en-GB" dirty="0"/>
            <a:t>PFD / P&amp;ID</a:t>
          </a:r>
        </a:p>
      </dgm:t>
    </dgm:pt>
    <dgm:pt modelId="{724C20ED-764E-3B4B-963D-EB3AD72B49AB}" type="parTrans" cxnId="{5862D6EC-7EA1-3E4A-BC12-7B02198F0EC3}">
      <dgm:prSet/>
      <dgm:spPr/>
      <dgm:t>
        <a:bodyPr/>
        <a:lstStyle/>
        <a:p>
          <a:endParaRPr lang="en-GB"/>
        </a:p>
      </dgm:t>
    </dgm:pt>
    <dgm:pt modelId="{6348B894-9C64-5B41-B977-39F59CC4FF4A}" type="sibTrans" cxnId="{5862D6EC-7EA1-3E4A-BC12-7B02198F0EC3}">
      <dgm:prSet/>
      <dgm:spPr/>
      <dgm:t>
        <a:bodyPr/>
        <a:lstStyle/>
        <a:p>
          <a:endParaRPr lang="en-GB"/>
        </a:p>
      </dgm:t>
    </dgm:pt>
    <dgm:pt modelId="{8107E57D-A771-4C46-BE5E-E68181ACB0E9}">
      <dgm:prSet phldrT="[Text]"/>
      <dgm:spPr/>
      <dgm:t>
        <a:bodyPr/>
        <a:lstStyle/>
        <a:p>
          <a:r>
            <a:rPr lang="en-GB" dirty="0"/>
            <a:t>Update Library Components or model</a:t>
          </a:r>
        </a:p>
      </dgm:t>
    </dgm:pt>
    <dgm:pt modelId="{50CB2E36-E765-BD41-9C9F-41B0E6EA1B43}" type="parTrans" cxnId="{E356B018-57D5-B840-BE83-0B848C046E68}">
      <dgm:prSet/>
      <dgm:spPr/>
      <dgm:t>
        <a:bodyPr/>
        <a:lstStyle/>
        <a:p>
          <a:endParaRPr lang="en-GB"/>
        </a:p>
      </dgm:t>
    </dgm:pt>
    <dgm:pt modelId="{5DB38EE9-74D5-7B48-8A57-811F1632BF5B}" type="sibTrans" cxnId="{E356B018-57D5-B840-BE83-0B848C046E68}">
      <dgm:prSet/>
      <dgm:spPr/>
      <dgm:t>
        <a:bodyPr/>
        <a:lstStyle/>
        <a:p>
          <a:endParaRPr lang="en-GB"/>
        </a:p>
      </dgm:t>
    </dgm:pt>
    <dgm:pt modelId="{EE0701E8-150A-4E49-A3E7-D66CAA4633A0}">
      <dgm:prSet phldrT="[Text]"/>
      <dgm:spPr/>
      <dgm:t>
        <a:bodyPr/>
        <a:lstStyle/>
        <a:p>
          <a:r>
            <a:rPr lang="en-GB" dirty="0"/>
            <a:t>Short Expert sessions</a:t>
          </a:r>
        </a:p>
      </dgm:t>
    </dgm:pt>
    <dgm:pt modelId="{C96D76B7-5101-D54F-AD1B-DA04F6AC341F}" type="parTrans" cxnId="{0CB1807A-4B9C-104F-B65C-29B5D2562DF0}">
      <dgm:prSet/>
      <dgm:spPr/>
      <dgm:t>
        <a:bodyPr/>
        <a:lstStyle/>
        <a:p>
          <a:endParaRPr lang="en-GB"/>
        </a:p>
      </dgm:t>
    </dgm:pt>
    <dgm:pt modelId="{D204DF3F-7CC5-0245-B41A-A7B653DA3997}" type="sibTrans" cxnId="{0CB1807A-4B9C-104F-B65C-29B5D2562DF0}">
      <dgm:prSet/>
      <dgm:spPr/>
      <dgm:t>
        <a:bodyPr/>
        <a:lstStyle/>
        <a:p>
          <a:endParaRPr lang="en-GB"/>
        </a:p>
      </dgm:t>
    </dgm:pt>
    <dgm:pt modelId="{CC06AA29-6990-C04D-BF41-8EF9BAFC469A}">
      <dgm:prSet phldrT="[Text]"/>
      <dgm:spPr/>
      <dgm:t>
        <a:bodyPr/>
        <a:lstStyle/>
        <a:p>
          <a:r>
            <a:rPr lang="en-GB" dirty="0"/>
            <a:t>FMEA update</a:t>
          </a:r>
        </a:p>
      </dgm:t>
    </dgm:pt>
    <dgm:pt modelId="{AFD23010-AB55-8F45-85C9-5C5EF8262A1B}" type="parTrans" cxnId="{839B5B3F-D2A5-6149-B779-14BD9ECF9589}">
      <dgm:prSet/>
      <dgm:spPr/>
      <dgm:t>
        <a:bodyPr/>
        <a:lstStyle/>
        <a:p>
          <a:endParaRPr lang="en-GB"/>
        </a:p>
      </dgm:t>
    </dgm:pt>
    <dgm:pt modelId="{C4C57444-5E2F-3C41-AB63-0326B15BCF2D}" type="sibTrans" cxnId="{839B5B3F-D2A5-6149-B779-14BD9ECF9589}">
      <dgm:prSet/>
      <dgm:spPr/>
      <dgm:t>
        <a:bodyPr/>
        <a:lstStyle/>
        <a:p>
          <a:endParaRPr lang="en-GB"/>
        </a:p>
      </dgm:t>
    </dgm:pt>
    <dgm:pt modelId="{612C7FBE-3335-5645-A7B4-A3ECF6238F71}">
      <dgm:prSet phldrT="[Text]"/>
      <dgm:spPr/>
      <dgm:t>
        <a:bodyPr/>
        <a:lstStyle/>
        <a:p>
          <a:r>
            <a:rPr lang="en-GB" dirty="0"/>
            <a:t> Improvements, Risks &amp; Mitigations</a:t>
          </a:r>
        </a:p>
      </dgm:t>
    </dgm:pt>
    <dgm:pt modelId="{7CD42E69-1FF4-EC47-B4A3-7D4A1AE8F740}" type="parTrans" cxnId="{8DA71DF3-E1E3-0F46-9A52-90FAD0303CB0}">
      <dgm:prSet/>
      <dgm:spPr/>
      <dgm:t>
        <a:bodyPr/>
        <a:lstStyle/>
        <a:p>
          <a:endParaRPr lang="en-GB"/>
        </a:p>
      </dgm:t>
    </dgm:pt>
    <dgm:pt modelId="{70BE5806-946E-B54A-BA77-F80D298770CA}" type="sibTrans" cxnId="{8DA71DF3-E1E3-0F46-9A52-90FAD0303CB0}">
      <dgm:prSet/>
      <dgm:spPr/>
      <dgm:t>
        <a:bodyPr/>
        <a:lstStyle/>
        <a:p>
          <a:endParaRPr lang="en-GB"/>
        </a:p>
      </dgm:t>
    </dgm:pt>
    <dgm:pt modelId="{9613004F-8652-8140-80D5-8D8A7B716D74}">
      <dgm:prSet/>
      <dgm:spPr/>
      <dgm:t>
        <a:bodyPr/>
        <a:lstStyle/>
        <a:p>
          <a:r>
            <a:rPr lang="en-GB" dirty="0"/>
            <a:t>Traditional HAZOP</a:t>
          </a:r>
        </a:p>
      </dgm:t>
    </dgm:pt>
    <dgm:pt modelId="{93804BD5-2EAB-0348-889E-BA2396B87F69}" type="parTrans" cxnId="{C162ED52-D456-D641-94B1-954174C1E2A3}">
      <dgm:prSet/>
      <dgm:spPr/>
      <dgm:t>
        <a:bodyPr/>
        <a:lstStyle/>
        <a:p>
          <a:endParaRPr lang="en-GB"/>
        </a:p>
      </dgm:t>
    </dgm:pt>
    <dgm:pt modelId="{1A40F91E-D479-404B-A0B9-C21B185E6C27}" type="sibTrans" cxnId="{C162ED52-D456-D641-94B1-954174C1E2A3}">
      <dgm:prSet/>
      <dgm:spPr/>
      <dgm:t>
        <a:bodyPr/>
        <a:lstStyle/>
        <a:p>
          <a:endParaRPr lang="en-GB"/>
        </a:p>
      </dgm:t>
    </dgm:pt>
    <dgm:pt modelId="{2D35F480-4B15-D143-A634-5B6615C87C85}" type="pres">
      <dgm:prSet presAssocID="{40EA147F-1EA4-1F45-ABC2-11CDD38C6EAF}" presName="cycle" presStyleCnt="0">
        <dgm:presLayoutVars>
          <dgm:dir/>
          <dgm:resizeHandles val="exact"/>
        </dgm:presLayoutVars>
      </dgm:prSet>
      <dgm:spPr/>
    </dgm:pt>
    <dgm:pt modelId="{57DEDB87-D4BC-E941-9F77-43C1A798548B}" type="pres">
      <dgm:prSet presAssocID="{10B2BBDC-3C80-174C-9405-F45D9B8ECD0A}" presName="node" presStyleLbl="node1" presStyleIdx="0" presStyleCnt="6">
        <dgm:presLayoutVars>
          <dgm:bulletEnabled val="1"/>
        </dgm:presLayoutVars>
      </dgm:prSet>
      <dgm:spPr/>
    </dgm:pt>
    <dgm:pt modelId="{737BD11F-52EB-E544-B6C7-43E5FE4071C8}" type="pres">
      <dgm:prSet presAssocID="{10B2BBDC-3C80-174C-9405-F45D9B8ECD0A}" presName="spNode" presStyleCnt="0"/>
      <dgm:spPr/>
    </dgm:pt>
    <dgm:pt modelId="{596951D2-24E9-5C40-9537-B5E91027408F}" type="pres">
      <dgm:prSet presAssocID="{6348B894-9C64-5B41-B977-39F59CC4FF4A}" presName="sibTrans" presStyleLbl="sibTrans1D1" presStyleIdx="0" presStyleCnt="6"/>
      <dgm:spPr/>
    </dgm:pt>
    <dgm:pt modelId="{CEB93D48-0764-A34E-A46D-8DEFE5A5989F}" type="pres">
      <dgm:prSet presAssocID="{8107E57D-A771-4C46-BE5E-E68181ACB0E9}" presName="node" presStyleLbl="node1" presStyleIdx="1" presStyleCnt="6">
        <dgm:presLayoutVars>
          <dgm:bulletEnabled val="1"/>
        </dgm:presLayoutVars>
      </dgm:prSet>
      <dgm:spPr/>
    </dgm:pt>
    <dgm:pt modelId="{F2370CE8-B715-9247-A468-ED0169FBBDD3}" type="pres">
      <dgm:prSet presAssocID="{8107E57D-A771-4C46-BE5E-E68181ACB0E9}" presName="spNode" presStyleCnt="0"/>
      <dgm:spPr/>
    </dgm:pt>
    <dgm:pt modelId="{EFEC707B-E8BF-9943-ADC3-4132EE309969}" type="pres">
      <dgm:prSet presAssocID="{5DB38EE9-74D5-7B48-8A57-811F1632BF5B}" presName="sibTrans" presStyleLbl="sibTrans1D1" presStyleIdx="1" presStyleCnt="6"/>
      <dgm:spPr/>
    </dgm:pt>
    <dgm:pt modelId="{C4C4F2CC-4513-9F4A-B6A0-8A711BEA578B}" type="pres">
      <dgm:prSet presAssocID="{EE0701E8-150A-4E49-A3E7-D66CAA4633A0}" presName="node" presStyleLbl="node1" presStyleIdx="2" presStyleCnt="6">
        <dgm:presLayoutVars>
          <dgm:bulletEnabled val="1"/>
        </dgm:presLayoutVars>
      </dgm:prSet>
      <dgm:spPr/>
    </dgm:pt>
    <dgm:pt modelId="{ABB9E76C-F060-D545-876B-7BF09E33093A}" type="pres">
      <dgm:prSet presAssocID="{EE0701E8-150A-4E49-A3E7-D66CAA4633A0}" presName="spNode" presStyleCnt="0"/>
      <dgm:spPr/>
    </dgm:pt>
    <dgm:pt modelId="{6838D378-1215-884F-98B8-3489A31F5444}" type="pres">
      <dgm:prSet presAssocID="{D204DF3F-7CC5-0245-B41A-A7B653DA3997}" presName="sibTrans" presStyleLbl="sibTrans1D1" presStyleIdx="2" presStyleCnt="6"/>
      <dgm:spPr/>
    </dgm:pt>
    <dgm:pt modelId="{40858D90-F741-0349-AB80-5057F4211765}" type="pres">
      <dgm:prSet presAssocID="{CC06AA29-6990-C04D-BF41-8EF9BAFC469A}" presName="node" presStyleLbl="node1" presStyleIdx="3" presStyleCnt="6">
        <dgm:presLayoutVars>
          <dgm:bulletEnabled val="1"/>
        </dgm:presLayoutVars>
      </dgm:prSet>
      <dgm:spPr/>
    </dgm:pt>
    <dgm:pt modelId="{ACB7DAB8-0141-384A-B836-156C4BA142D6}" type="pres">
      <dgm:prSet presAssocID="{CC06AA29-6990-C04D-BF41-8EF9BAFC469A}" presName="spNode" presStyleCnt="0"/>
      <dgm:spPr/>
    </dgm:pt>
    <dgm:pt modelId="{D28159C9-6FD3-5E45-B1AF-0E71EBFDE4CD}" type="pres">
      <dgm:prSet presAssocID="{C4C57444-5E2F-3C41-AB63-0326B15BCF2D}" presName="sibTrans" presStyleLbl="sibTrans1D1" presStyleIdx="3" presStyleCnt="6"/>
      <dgm:spPr/>
    </dgm:pt>
    <dgm:pt modelId="{5A139F3B-75C6-5740-8B68-FD10D7B5BE9F}" type="pres">
      <dgm:prSet presAssocID="{612C7FBE-3335-5645-A7B4-A3ECF6238F71}" presName="node" presStyleLbl="node1" presStyleIdx="4" presStyleCnt="6">
        <dgm:presLayoutVars>
          <dgm:bulletEnabled val="1"/>
        </dgm:presLayoutVars>
      </dgm:prSet>
      <dgm:spPr/>
    </dgm:pt>
    <dgm:pt modelId="{FE9ED1A6-6949-1745-80B9-8BE51D37D9D1}" type="pres">
      <dgm:prSet presAssocID="{612C7FBE-3335-5645-A7B4-A3ECF6238F71}" presName="spNode" presStyleCnt="0"/>
      <dgm:spPr/>
    </dgm:pt>
    <dgm:pt modelId="{28944164-D362-2B4E-9274-B15317326476}" type="pres">
      <dgm:prSet presAssocID="{70BE5806-946E-B54A-BA77-F80D298770CA}" presName="sibTrans" presStyleLbl="sibTrans1D1" presStyleIdx="4" presStyleCnt="6"/>
      <dgm:spPr/>
    </dgm:pt>
    <dgm:pt modelId="{28479585-E50F-0244-A64B-B06BF8B431EA}" type="pres">
      <dgm:prSet presAssocID="{9613004F-8652-8140-80D5-8D8A7B716D74}" presName="node" presStyleLbl="node1" presStyleIdx="5" presStyleCnt="6">
        <dgm:presLayoutVars>
          <dgm:bulletEnabled val="1"/>
        </dgm:presLayoutVars>
      </dgm:prSet>
      <dgm:spPr/>
    </dgm:pt>
    <dgm:pt modelId="{840547C0-B6C2-AA42-BDE0-8C15D487489C}" type="pres">
      <dgm:prSet presAssocID="{9613004F-8652-8140-80D5-8D8A7B716D74}" presName="spNode" presStyleCnt="0"/>
      <dgm:spPr/>
    </dgm:pt>
    <dgm:pt modelId="{238736B6-98B3-EA46-BF7E-0491FD334A86}" type="pres">
      <dgm:prSet presAssocID="{1A40F91E-D479-404B-A0B9-C21B185E6C27}" presName="sibTrans" presStyleLbl="sibTrans1D1" presStyleIdx="5" presStyleCnt="6"/>
      <dgm:spPr/>
    </dgm:pt>
  </dgm:ptLst>
  <dgm:cxnLst>
    <dgm:cxn modelId="{71720A02-6AA9-5C4D-8379-4C1D79D91851}" type="presOf" srcId="{10B2BBDC-3C80-174C-9405-F45D9B8ECD0A}" destId="{57DEDB87-D4BC-E941-9F77-43C1A798548B}" srcOrd="0" destOrd="0" presId="urn:microsoft.com/office/officeart/2005/8/layout/cycle5"/>
    <dgm:cxn modelId="{E356B018-57D5-B840-BE83-0B848C046E68}" srcId="{40EA147F-1EA4-1F45-ABC2-11CDD38C6EAF}" destId="{8107E57D-A771-4C46-BE5E-E68181ACB0E9}" srcOrd="1" destOrd="0" parTransId="{50CB2E36-E765-BD41-9C9F-41B0E6EA1B43}" sibTransId="{5DB38EE9-74D5-7B48-8A57-811F1632BF5B}"/>
    <dgm:cxn modelId="{544E7020-6BC0-8443-AFD2-0A36B5046488}" type="presOf" srcId="{8107E57D-A771-4C46-BE5E-E68181ACB0E9}" destId="{CEB93D48-0764-A34E-A46D-8DEFE5A5989F}" srcOrd="0" destOrd="0" presId="urn:microsoft.com/office/officeart/2005/8/layout/cycle5"/>
    <dgm:cxn modelId="{757BE139-BB7F-674E-9A01-ABE410C40450}" type="presOf" srcId="{CC06AA29-6990-C04D-BF41-8EF9BAFC469A}" destId="{40858D90-F741-0349-AB80-5057F4211765}" srcOrd="0" destOrd="0" presId="urn:microsoft.com/office/officeart/2005/8/layout/cycle5"/>
    <dgm:cxn modelId="{839B5B3F-D2A5-6149-B779-14BD9ECF9589}" srcId="{40EA147F-1EA4-1F45-ABC2-11CDD38C6EAF}" destId="{CC06AA29-6990-C04D-BF41-8EF9BAFC469A}" srcOrd="3" destOrd="0" parTransId="{AFD23010-AB55-8F45-85C9-5C5EF8262A1B}" sibTransId="{C4C57444-5E2F-3C41-AB63-0326B15BCF2D}"/>
    <dgm:cxn modelId="{E8AE6A3F-A9DD-F54B-8E44-ACE31CB32F4E}" type="presOf" srcId="{6348B894-9C64-5B41-B977-39F59CC4FF4A}" destId="{596951D2-24E9-5C40-9537-B5E91027408F}" srcOrd="0" destOrd="0" presId="urn:microsoft.com/office/officeart/2005/8/layout/cycle5"/>
    <dgm:cxn modelId="{5F51F565-F22A-A94C-B025-AA3D85B53449}" type="presOf" srcId="{1A40F91E-D479-404B-A0B9-C21B185E6C27}" destId="{238736B6-98B3-EA46-BF7E-0491FD334A86}" srcOrd="0" destOrd="0" presId="urn:microsoft.com/office/officeart/2005/8/layout/cycle5"/>
    <dgm:cxn modelId="{4AAE486A-2F20-604F-8A7E-BD7ABA6A7F88}" type="presOf" srcId="{C4C57444-5E2F-3C41-AB63-0326B15BCF2D}" destId="{D28159C9-6FD3-5E45-B1AF-0E71EBFDE4CD}" srcOrd="0" destOrd="0" presId="urn:microsoft.com/office/officeart/2005/8/layout/cycle5"/>
    <dgm:cxn modelId="{C162ED52-D456-D641-94B1-954174C1E2A3}" srcId="{40EA147F-1EA4-1F45-ABC2-11CDD38C6EAF}" destId="{9613004F-8652-8140-80D5-8D8A7B716D74}" srcOrd="5" destOrd="0" parTransId="{93804BD5-2EAB-0348-889E-BA2396B87F69}" sibTransId="{1A40F91E-D479-404B-A0B9-C21B185E6C27}"/>
    <dgm:cxn modelId="{0CB1807A-4B9C-104F-B65C-29B5D2562DF0}" srcId="{40EA147F-1EA4-1F45-ABC2-11CDD38C6EAF}" destId="{EE0701E8-150A-4E49-A3E7-D66CAA4633A0}" srcOrd="2" destOrd="0" parTransId="{C96D76B7-5101-D54F-AD1B-DA04F6AC341F}" sibTransId="{D204DF3F-7CC5-0245-B41A-A7B653DA3997}"/>
    <dgm:cxn modelId="{96C1A2A7-8218-7844-BC95-2FC509AF55F3}" type="presOf" srcId="{9613004F-8652-8140-80D5-8D8A7B716D74}" destId="{28479585-E50F-0244-A64B-B06BF8B431EA}" srcOrd="0" destOrd="0" presId="urn:microsoft.com/office/officeart/2005/8/layout/cycle5"/>
    <dgm:cxn modelId="{5727A3C4-31F4-5B4D-9EFD-471D69EE5ABE}" type="presOf" srcId="{70BE5806-946E-B54A-BA77-F80D298770CA}" destId="{28944164-D362-2B4E-9274-B15317326476}" srcOrd="0" destOrd="0" presId="urn:microsoft.com/office/officeart/2005/8/layout/cycle5"/>
    <dgm:cxn modelId="{1F1775CB-B79D-1941-ACDD-14DB83539115}" type="presOf" srcId="{40EA147F-1EA4-1F45-ABC2-11CDD38C6EAF}" destId="{2D35F480-4B15-D143-A634-5B6615C87C85}" srcOrd="0" destOrd="0" presId="urn:microsoft.com/office/officeart/2005/8/layout/cycle5"/>
    <dgm:cxn modelId="{C994E7CF-4BB1-D543-A5E8-CD247330E85B}" type="presOf" srcId="{612C7FBE-3335-5645-A7B4-A3ECF6238F71}" destId="{5A139F3B-75C6-5740-8B68-FD10D7B5BE9F}" srcOrd="0" destOrd="0" presId="urn:microsoft.com/office/officeart/2005/8/layout/cycle5"/>
    <dgm:cxn modelId="{6FE8F4D0-BC9D-B94F-9F52-767667F0AEBF}" type="presOf" srcId="{EE0701E8-150A-4E49-A3E7-D66CAA4633A0}" destId="{C4C4F2CC-4513-9F4A-B6A0-8A711BEA578B}" srcOrd="0" destOrd="0" presId="urn:microsoft.com/office/officeart/2005/8/layout/cycle5"/>
    <dgm:cxn modelId="{97E2ECDC-658F-7A4E-A8A0-8BD2ECE41008}" type="presOf" srcId="{5DB38EE9-74D5-7B48-8A57-811F1632BF5B}" destId="{EFEC707B-E8BF-9943-ADC3-4132EE309969}" srcOrd="0" destOrd="0" presId="urn:microsoft.com/office/officeart/2005/8/layout/cycle5"/>
    <dgm:cxn modelId="{675855EA-31BA-9248-BE2E-41D5C890DC39}" type="presOf" srcId="{D204DF3F-7CC5-0245-B41A-A7B653DA3997}" destId="{6838D378-1215-884F-98B8-3489A31F5444}" srcOrd="0" destOrd="0" presId="urn:microsoft.com/office/officeart/2005/8/layout/cycle5"/>
    <dgm:cxn modelId="{5862D6EC-7EA1-3E4A-BC12-7B02198F0EC3}" srcId="{40EA147F-1EA4-1F45-ABC2-11CDD38C6EAF}" destId="{10B2BBDC-3C80-174C-9405-F45D9B8ECD0A}" srcOrd="0" destOrd="0" parTransId="{724C20ED-764E-3B4B-963D-EB3AD72B49AB}" sibTransId="{6348B894-9C64-5B41-B977-39F59CC4FF4A}"/>
    <dgm:cxn modelId="{8DA71DF3-E1E3-0F46-9A52-90FAD0303CB0}" srcId="{40EA147F-1EA4-1F45-ABC2-11CDD38C6EAF}" destId="{612C7FBE-3335-5645-A7B4-A3ECF6238F71}" srcOrd="4" destOrd="0" parTransId="{7CD42E69-1FF4-EC47-B4A3-7D4A1AE8F740}" sibTransId="{70BE5806-946E-B54A-BA77-F80D298770CA}"/>
    <dgm:cxn modelId="{BAB5B197-E559-3143-A9E7-6B3E1A93FBFE}" type="presParOf" srcId="{2D35F480-4B15-D143-A634-5B6615C87C85}" destId="{57DEDB87-D4BC-E941-9F77-43C1A798548B}" srcOrd="0" destOrd="0" presId="urn:microsoft.com/office/officeart/2005/8/layout/cycle5"/>
    <dgm:cxn modelId="{0607F632-188E-7A4F-BC99-091AD62DD2EA}" type="presParOf" srcId="{2D35F480-4B15-D143-A634-5B6615C87C85}" destId="{737BD11F-52EB-E544-B6C7-43E5FE4071C8}" srcOrd="1" destOrd="0" presId="urn:microsoft.com/office/officeart/2005/8/layout/cycle5"/>
    <dgm:cxn modelId="{E3BE1E25-7343-1C45-AF62-159DA678011F}" type="presParOf" srcId="{2D35F480-4B15-D143-A634-5B6615C87C85}" destId="{596951D2-24E9-5C40-9537-B5E91027408F}" srcOrd="2" destOrd="0" presId="urn:microsoft.com/office/officeart/2005/8/layout/cycle5"/>
    <dgm:cxn modelId="{6F715CBD-D55B-864B-B157-6D50BBA3F972}" type="presParOf" srcId="{2D35F480-4B15-D143-A634-5B6615C87C85}" destId="{CEB93D48-0764-A34E-A46D-8DEFE5A5989F}" srcOrd="3" destOrd="0" presId="urn:microsoft.com/office/officeart/2005/8/layout/cycle5"/>
    <dgm:cxn modelId="{B94CC4D9-1C9A-894A-B8DF-55223D61A030}" type="presParOf" srcId="{2D35F480-4B15-D143-A634-5B6615C87C85}" destId="{F2370CE8-B715-9247-A468-ED0169FBBDD3}" srcOrd="4" destOrd="0" presId="urn:microsoft.com/office/officeart/2005/8/layout/cycle5"/>
    <dgm:cxn modelId="{2E5CDD22-1B9C-8341-90A0-6442B7E88DEB}" type="presParOf" srcId="{2D35F480-4B15-D143-A634-5B6615C87C85}" destId="{EFEC707B-E8BF-9943-ADC3-4132EE309969}" srcOrd="5" destOrd="0" presId="urn:microsoft.com/office/officeart/2005/8/layout/cycle5"/>
    <dgm:cxn modelId="{1B0F6982-65B0-964F-A23E-F2695DDE35A6}" type="presParOf" srcId="{2D35F480-4B15-D143-A634-5B6615C87C85}" destId="{C4C4F2CC-4513-9F4A-B6A0-8A711BEA578B}" srcOrd="6" destOrd="0" presId="urn:microsoft.com/office/officeart/2005/8/layout/cycle5"/>
    <dgm:cxn modelId="{BF96F5E4-1BA5-3941-9CE4-585588F5E975}" type="presParOf" srcId="{2D35F480-4B15-D143-A634-5B6615C87C85}" destId="{ABB9E76C-F060-D545-876B-7BF09E33093A}" srcOrd="7" destOrd="0" presId="urn:microsoft.com/office/officeart/2005/8/layout/cycle5"/>
    <dgm:cxn modelId="{138D4F41-2DA6-EE42-B858-C5DC20129191}" type="presParOf" srcId="{2D35F480-4B15-D143-A634-5B6615C87C85}" destId="{6838D378-1215-884F-98B8-3489A31F5444}" srcOrd="8" destOrd="0" presId="urn:microsoft.com/office/officeart/2005/8/layout/cycle5"/>
    <dgm:cxn modelId="{34CC77C4-7ED8-7A41-8928-32F369A692A9}" type="presParOf" srcId="{2D35F480-4B15-D143-A634-5B6615C87C85}" destId="{40858D90-F741-0349-AB80-5057F4211765}" srcOrd="9" destOrd="0" presId="urn:microsoft.com/office/officeart/2005/8/layout/cycle5"/>
    <dgm:cxn modelId="{FC149E97-2161-3441-B515-EB74BF07DF2A}" type="presParOf" srcId="{2D35F480-4B15-D143-A634-5B6615C87C85}" destId="{ACB7DAB8-0141-384A-B836-156C4BA142D6}" srcOrd="10" destOrd="0" presId="urn:microsoft.com/office/officeart/2005/8/layout/cycle5"/>
    <dgm:cxn modelId="{56C4E001-1B70-FD4C-86DE-37A639ED7D2A}" type="presParOf" srcId="{2D35F480-4B15-D143-A634-5B6615C87C85}" destId="{D28159C9-6FD3-5E45-B1AF-0E71EBFDE4CD}" srcOrd="11" destOrd="0" presId="urn:microsoft.com/office/officeart/2005/8/layout/cycle5"/>
    <dgm:cxn modelId="{9D1B352A-95AE-614D-86DB-030A0843693C}" type="presParOf" srcId="{2D35F480-4B15-D143-A634-5B6615C87C85}" destId="{5A139F3B-75C6-5740-8B68-FD10D7B5BE9F}" srcOrd="12" destOrd="0" presId="urn:microsoft.com/office/officeart/2005/8/layout/cycle5"/>
    <dgm:cxn modelId="{DAADA0FE-013D-0F41-8247-E9D315FEDF8F}" type="presParOf" srcId="{2D35F480-4B15-D143-A634-5B6615C87C85}" destId="{FE9ED1A6-6949-1745-80B9-8BE51D37D9D1}" srcOrd="13" destOrd="0" presId="urn:microsoft.com/office/officeart/2005/8/layout/cycle5"/>
    <dgm:cxn modelId="{3C91ECC6-F5D1-714B-93C3-41A0003F0917}" type="presParOf" srcId="{2D35F480-4B15-D143-A634-5B6615C87C85}" destId="{28944164-D362-2B4E-9274-B15317326476}" srcOrd="14" destOrd="0" presId="urn:microsoft.com/office/officeart/2005/8/layout/cycle5"/>
    <dgm:cxn modelId="{DC6C33F1-C259-EB40-BB17-0543E316FCDD}" type="presParOf" srcId="{2D35F480-4B15-D143-A634-5B6615C87C85}" destId="{28479585-E50F-0244-A64B-B06BF8B431EA}" srcOrd="15" destOrd="0" presId="urn:microsoft.com/office/officeart/2005/8/layout/cycle5"/>
    <dgm:cxn modelId="{A459CD43-267F-C745-85C8-BF707881A758}" type="presParOf" srcId="{2D35F480-4B15-D143-A634-5B6615C87C85}" destId="{840547C0-B6C2-AA42-BDE0-8C15D487489C}" srcOrd="16" destOrd="0" presId="urn:microsoft.com/office/officeart/2005/8/layout/cycle5"/>
    <dgm:cxn modelId="{451E1B21-583A-4B4E-949B-7AC0D14385A1}" type="presParOf" srcId="{2D35F480-4B15-D143-A634-5B6615C87C85}" destId="{238736B6-98B3-EA46-BF7E-0491FD334A86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C4AD40-8F9F-4355-A552-448556B5468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00AF93-535C-438C-A32D-D4A6A3C43835}">
      <dgm:prSet/>
      <dgm:spPr/>
      <dgm:t>
        <a:bodyPr/>
        <a:lstStyle/>
        <a:p>
          <a:r>
            <a:rPr lang="en-US" dirty="0"/>
            <a:t>Establish functional digital twin</a:t>
          </a:r>
        </a:p>
      </dgm:t>
    </dgm:pt>
    <dgm:pt modelId="{951C304D-8964-4903-8BCD-B90E290D49DE}" type="parTrans" cxnId="{41D01745-CFD9-40B6-B4C6-007601133B15}">
      <dgm:prSet/>
      <dgm:spPr/>
      <dgm:t>
        <a:bodyPr/>
        <a:lstStyle/>
        <a:p>
          <a:endParaRPr lang="en-US"/>
        </a:p>
      </dgm:t>
    </dgm:pt>
    <dgm:pt modelId="{3DD1AEC9-71D8-4A5C-9FF3-AEEB4CB305D0}" type="sibTrans" cxnId="{41D01745-CFD9-40B6-B4C6-007601133B15}">
      <dgm:prSet/>
      <dgm:spPr/>
      <dgm:t>
        <a:bodyPr/>
        <a:lstStyle/>
        <a:p>
          <a:endParaRPr lang="en-US"/>
        </a:p>
      </dgm:t>
    </dgm:pt>
    <dgm:pt modelId="{7F324CDB-1EB3-4773-B51F-2519340A8B0D}">
      <dgm:prSet/>
      <dgm:spPr/>
      <dgm:t>
        <a:bodyPr/>
        <a:lstStyle/>
        <a:p>
          <a:r>
            <a:rPr lang="en-US" dirty="0"/>
            <a:t>Based on library functions and operational experience</a:t>
          </a:r>
        </a:p>
      </dgm:t>
    </dgm:pt>
    <dgm:pt modelId="{F957FEF3-8849-4AE2-B323-AE205C36A4C0}" type="parTrans" cxnId="{6ECAF116-1EB4-4328-8FBA-EABCAC7A01E6}">
      <dgm:prSet/>
      <dgm:spPr/>
      <dgm:t>
        <a:bodyPr/>
        <a:lstStyle/>
        <a:p>
          <a:endParaRPr lang="en-US"/>
        </a:p>
      </dgm:t>
    </dgm:pt>
    <dgm:pt modelId="{F41474BB-7209-4F07-B590-2CC99D57E498}" type="sibTrans" cxnId="{6ECAF116-1EB4-4328-8FBA-EABCAC7A01E6}">
      <dgm:prSet/>
      <dgm:spPr/>
      <dgm:t>
        <a:bodyPr/>
        <a:lstStyle/>
        <a:p>
          <a:endParaRPr lang="en-US"/>
        </a:p>
      </dgm:t>
    </dgm:pt>
    <dgm:pt modelId="{5FBAF19D-D0F5-44CB-B7BF-055962BD4CDC}">
      <dgm:prSet/>
      <dgm:spPr/>
      <dgm:t>
        <a:bodyPr/>
        <a:lstStyle/>
        <a:p>
          <a:r>
            <a:rPr lang="en-US" dirty="0"/>
            <a:t>Functional Twin</a:t>
          </a:r>
        </a:p>
      </dgm:t>
    </dgm:pt>
    <dgm:pt modelId="{BBDDF0DC-6BF6-4FFD-89F6-059269B7574C}" type="parTrans" cxnId="{DBF7CF69-DC23-4D62-AB15-8256D7EDE7C6}">
      <dgm:prSet/>
      <dgm:spPr/>
      <dgm:t>
        <a:bodyPr/>
        <a:lstStyle/>
        <a:p>
          <a:endParaRPr lang="en-US"/>
        </a:p>
      </dgm:t>
    </dgm:pt>
    <dgm:pt modelId="{33A3D219-4C50-4B7E-957E-FEDC7120F0E1}" type="sibTrans" cxnId="{DBF7CF69-DC23-4D62-AB15-8256D7EDE7C6}">
      <dgm:prSet/>
      <dgm:spPr/>
      <dgm:t>
        <a:bodyPr/>
        <a:lstStyle/>
        <a:p>
          <a:endParaRPr lang="en-US"/>
        </a:p>
      </dgm:t>
    </dgm:pt>
    <dgm:pt modelId="{F8BEB321-256E-4D0F-AD89-739586AC124C}">
      <dgm:prSet custT="1"/>
      <dgm:spPr/>
      <dgm:t>
        <a:bodyPr/>
        <a:lstStyle/>
        <a:p>
          <a:r>
            <a:rPr lang="en-US" sz="1400" b="1" dirty="0"/>
            <a:t>Optimize level of instrumentation</a:t>
          </a:r>
        </a:p>
      </dgm:t>
    </dgm:pt>
    <dgm:pt modelId="{0B22B54A-FC66-41F4-856D-A60C3ECF8C7A}" type="parTrans" cxnId="{497BAA10-7DBA-43D9-BE4B-3F8D928C2C3F}">
      <dgm:prSet/>
      <dgm:spPr/>
      <dgm:t>
        <a:bodyPr/>
        <a:lstStyle/>
        <a:p>
          <a:endParaRPr lang="en-US"/>
        </a:p>
      </dgm:t>
    </dgm:pt>
    <dgm:pt modelId="{9A473CC2-4897-4752-9425-503FFBFFF5FD}" type="sibTrans" cxnId="{497BAA10-7DBA-43D9-BE4B-3F8D928C2C3F}">
      <dgm:prSet/>
      <dgm:spPr/>
      <dgm:t>
        <a:bodyPr/>
        <a:lstStyle/>
        <a:p>
          <a:endParaRPr lang="en-US"/>
        </a:p>
      </dgm:t>
    </dgm:pt>
    <dgm:pt modelId="{8413BD5F-3E94-4120-B296-AF993634CD35}">
      <dgm:prSet custT="1"/>
      <dgm:spPr/>
      <dgm:t>
        <a:bodyPr/>
        <a:lstStyle/>
        <a:p>
          <a:r>
            <a:rPr lang="en-US" sz="1400" b="1" dirty="0"/>
            <a:t>Fault detectability and ranking</a:t>
          </a:r>
        </a:p>
      </dgm:t>
    </dgm:pt>
    <dgm:pt modelId="{87A4ECEC-6539-4A82-90BF-6C1548AE44D7}" type="parTrans" cxnId="{86451952-F45F-4EB3-9FB4-8FE457CFA17E}">
      <dgm:prSet/>
      <dgm:spPr/>
      <dgm:t>
        <a:bodyPr/>
        <a:lstStyle/>
        <a:p>
          <a:endParaRPr lang="en-US"/>
        </a:p>
      </dgm:t>
    </dgm:pt>
    <dgm:pt modelId="{125E36D1-B579-41FB-BD0D-60D8A2E7D9F1}" type="sibTrans" cxnId="{86451952-F45F-4EB3-9FB4-8FE457CFA17E}">
      <dgm:prSet/>
      <dgm:spPr/>
      <dgm:t>
        <a:bodyPr/>
        <a:lstStyle/>
        <a:p>
          <a:endParaRPr lang="en-US"/>
        </a:p>
      </dgm:t>
    </dgm:pt>
    <dgm:pt modelId="{69F2487D-7179-4FE6-BFE9-FE8C02C3F9C7}">
      <dgm:prSet custT="1"/>
      <dgm:spPr/>
      <dgm:t>
        <a:bodyPr/>
        <a:lstStyle/>
        <a:p>
          <a:r>
            <a:rPr lang="en-US" sz="1400" b="1" dirty="0"/>
            <a:t>Fault scenario graph</a:t>
          </a:r>
        </a:p>
      </dgm:t>
    </dgm:pt>
    <dgm:pt modelId="{00000241-D1A5-420C-9791-2BF2498CB57F}" type="parTrans" cxnId="{15907C99-BECF-4023-86CA-E574755295B2}">
      <dgm:prSet/>
      <dgm:spPr/>
      <dgm:t>
        <a:bodyPr/>
        <a:lstStyle/>
        <a:p>
          <a:endParaRPr lang="en-US"/>
        </a:p>
      </dgm:t>
    </dgm:pt>
    <dgm:pt modelId="{C2F532F0-9C35-459E-8AE0-5E93B5FABB9F}" type="sibTrans" cxnId="{15907C99-BECF-4023-86CA-E574755295B2}">
      <dgm:prSet/>
      <dgm:spPr/>
      <dgm:t>
        <a:bodyPr/>
        <a:lstStyle/>
        <a:p>
          <a:endParaRPr lang="en-US"/>
        </a:p>
      </dgm:t>
    </dgm:pt>
    <dgm:pt modelId="{6772B7AE-043A-41AD-A7DC-F92BAF1EC6AA}">
      <dgm:prSet custT="1"/>
      <dgm:spPr/>
      <dgm:t>
        <a:bodyPr/>
        <a:lstStyle/>
        <a:p>
          <a:r>
            <a:rPr lang="en-US" sz="1400" b="1" dirty="0"/>
            <a:t>Document design mitigations</a:t>
          </a:r>
        </a:p>
      </dgm:t>
    </dgm:pt>
    <dgm:pt modelId="{7AB35CE1-F172-4EDC-B670-C126A83E313D}" type="parTrans" cxnId="{E2474EE1-EAA4-4B60-BFDD-02A4F5F2E525}">
      <dgm:prSet/>
      <dgm:spPr/>
      <dgm:t>
        <a:bodyPr/>
        <a:lstStyle/>
        <a:p>
          <a:endParaRPr lang="en-US"/>
        </a:p>
      </dgm:t>
    </dgm:pt>
    <dgm:pt modelId="{9A79DE1E-CD26-47A7-A767-FF25837A4675}" type="sibTrans" cxnId="{E2474EE1-EAA4-4B60-BFDD-02A4F5F2E525}">
      <dgm:prSet/>
      <dgm:spPr/>
      <dgm:t>
        <a:bodyPr/>
        <a:lstStyle/>
        <a:p>
          <a:endParaRPr lang="en-US"/>
        </a:p>
      </dgm:t>
    </dgm:pt>
    <dgm:pt modelId="{5F53A295-6B15-43F1-BC9C-80B6044A23AB}">
      <dgm:prSet/>
      <dgm:spPr/>
      <dgm:t>
        <a:bodyPr/>
        <a:lstStyle/>
        <a:p>
          <a:r>
            <a:rPr lang="en-GB" dirty="0"/>
            <a:t>Design verification</a:t>
          </a:r>
          <a:endParaRPr lang="en-US" dirty="0"/>
        </a:p>
      </dgm:t>
    </dgm:pt>
    <dgm:pt modelId="{9258DCA5-B501-4373-9696-9659FB2187AE}" type="parTrans" cxnId="{A172F035-F938-480B-B5B6-7A61AC85F46A}">
      <dgm:prSet/>
      <dgm:spPr/>
      <dgm:t>
        <a:bodyPr/>
        <a:lstStyle/>
        <a:p>
          <a:endParaRPr lang="en-US"/>
        </a:p>
      </dgm:t>
    </dgm:pt>
    <dgm:pt modelId="{3B48896D-8150-4A81-B325-F2E667D5E1A9}" type="sibTrans" cxnId="{A172F035-F938-480B-B5B6-7A61AC85F46A}">
      <dgm:prSet/>
      <dgm:spPr/>
      <dgm:t>
        <a:bodyPr/>
        <a:lstStyle/>
        <a:p>
          <a:endParaRPr lang="en-US"/>
        </a:p>
      </dgm:t>
    </dgm:pt>
    <dgm:pt modelId="{65B31552-A084-4AD0-A2D3-C7284AF2B922}">
      <dgm:prSet/>
      <dgm:spPr/>
      <dgm:t>
        <a:bodyPr/>
        <a:lstStyle/>
        <a:p>
          <a:r>
            <a:rPr lang="en-GB" b="1" dirty="0"/>
            <a:t>Unmitigated risks</a:t>
          </a:r>
          <a:endParaRPr lang="en-US" b="1" dirty="0"/>
        </a:p>
      </dgm:t>
    </dgm:pt>
    <dgm:pt modelId="{B4331CD7-554F-4143-B8DE-64B4E31F70DC}" type="parTrans" cxnId="{1D5E6B10-22D2-454C-993C-CD178D454F8D}">
      <dgm:prSet/>
      <dgm:spPr/>
      <dgm:t>
        <a:bodyPr/>
        <a:lstStyle/>
        <a:p>
          <a:endParaRPr lang="en-US"/>
        </a:p>
      </dgm:t>
    </dgm:pt>
    <dgm:pt modelId="{12D3CC3E-2827-41BF-A52C-81AE88B51F13}" type="sibTrans" cxnId="{1D5E6B10-22D2-454C-993C-CD178D454F8D}">
      <dgm:prSet/>
      <dgm:spPr/>
      <dgm:t>
        <a:bodyPr/>
        <a:lstStyle/>
        <a:p>
          <a:endParaRPr lang="en-US"/>
        </a:p>
      </dgm:t>
    </dgm:pt>
    <dgm:pt modelId="{76A388B8-C26B-4E71-BD28-7BF0DE2DEB81}">
      <dgm:prSet/>
      <dgm:spPr/>
      <dgm:t>
        <a:bodyPr/>
        <a:lstStyle/>
        <a:p>
          <a:r>
            <a:rPr lang="en-GB" b="1" dirty="0"/>
            <a:t>Detectability, precision</a:t>
          </a:r>
          <a:endParaRPr lang="en-US" b="1" dirty="0"/>
        </a:p>
      </dgm:t>
    </dgm:pt>
    <dgm:pt modelId="{3239BFDD-A76D-458C-9513-E0A1A2A643FA}" type="parTrans" cxnId="{DE1A36CD-0510-4B58-AC71-ADD04B5A2056}">
      <dgm:prSet/>
      <dgm:spPr/>
      <dgm:t>
        <a:bodyPr/>
        <a:lstStyle/>
        <a:p>
          <a:endParaRPr lang="en-US"/>
        </a:p>
      </dgm:t>
    </dgm:pt>
    <dgm:pt modelId="{C8F3D251-D314-47F3-A5D3-199E26952399}" type="sibTrans" cxnId="{DE1A36CD-0510-4B58-AC71-ADD04B5A2056}">
      <dgm:prSet/>
      <dgm:spPr/>
      <dgm:t>
        <a:bodyPr/>
        <a:lstStyle/>
        <a:p>
          <a:endParaRPr lang="en-US"/>
        </a:p>
      </dgm:t>
    </dgm:pt>
    <dgm:pt modelId="{B8A43B01-874A-4D83-BE07-F3C6BC47072A}">
      <dgm:prSet/>
      <dgm:spPr/>
      <dgm:t>
        <a:bodyPr/>
        <a:lstStyle/>
        <a:p>
          <a:r>
            <a:rPr lang="en-GB" b="1" dirty="0"/>
            <a:t>Implicit human barriers</a:t>
          </a:r>
          <a:endParaRPr lang="en-US" b="1" dirty="0"/>
        </a:p>
      </dgm:t>
    </dgm:pt>
    <dgm:pt modelId="{92ED51F5-294C-419D-ACBC-D4DDB7A3F06C}" type="parTrans" cxnId="{050199DD-94AF-4F8A-B18D-EEDAB9D5DE6F}">
      <dgm:prSet/>
      <dgm:spPr/>
      <dgm:t>
        <a:bodyPr/>
        <a:lstStyle/>
        <a:p>
          <a:endParaRPr lang="en-US"/>
        </a:p>
      </dgm:t>
    </dgm:pt>
    <dgm:pt modelId="{B38A01B1-CCD6-4F6A-8A1B-CCF3FB60F0F0}" type="sibTrans" cxnId="{050199DD-94AF-4F8A-B18D-EEDAB9D5DE6F}">
      <dgm:prSet/>
      <dgm:spPr/>
      <dgm:t>
        <a:bodyPr/>
        <a:lstStyle/>
        <a:p>
          <a:endParaRPr lang="en-US"/>
        </a:p>
      </dgm:t>
    </dgm:pt>
    <dgm:pt modelId="{C892048D-1CEA-40D9-A103-D5A9C1E51FF4}" type="pres">
      <dgm:prSet presAssocID="{6BC4AD40-8F9F-4355-A552-448556B5468C}" presName="root" presStyleCnt="0">
        <dgm:presLayoutVars>
          <dgm:dir/>
          <dgm:resizeHandles val="exact"/>
        </dgm:presLayoutVars>
      </dgm:prSet>
      <dgm:spPr/>
    </dgm:pt>
    <dgm:pt modelId="{4FE8939A-8D44-44E1-8967-1A5191A3A0F4}" type="pres">
      <dgm:prSet presAssocID="{6B00AF93-535C-438C-A32D-D4A6A3C43835}" presName="compNode" presStyleCnt="0"/>
      <dgm:spPr/>
    </dgm:pt>
    <dgm:pt modelId="{AC9D9A51-76B3-4F99-A676-FBB7FF52F834}" type="pres">
      <dgm:prSet presAssocID="{6B00AF93-535C-438C-A32D-D4A6A3C43835}" presName="bgRect" presStyleLbl="bgShp" presStyleIdx="0" presStyleCnt="4"/>
      <dgm:spPr/>
    </dgm:pt>
    <dgm:pt modelId="{E472D607-4108-40DA-AA18-2A091A145C61}" type="pres">
      <dgm:prSet presAssocID="{6B00AF93-535C-438C-A32D-D4A6A3C4383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AEF6BE5B-38EF-49EE-B444-C316037976E0}" type="pres">
      <dgm:prSet presAssocID="{6B00AF93-535C-438C-A32D-D4A6A3C43835}" presName="spaceRect" presStyleCnt="0"/>
      <dgm:spPr/>
    </dgm:pt>
    <dgm:pt modelId="{4D377964-71E8-4154-B0CA-CBB41466C1AB}" type="pres">
      <dgm:prSet presAssocID="{6B00AF93-535C-438C-A32D-D4A6A3C43835}" presName="parTx" presStyleLbl="revTx" presStyleIdx="0" presStyleCnt="6">
        <dgm:presLayoutVars>
          <dgm:chMax val="0"/>
          <dgm:chPref val="0"/>
        </dgm:presLayoutVars>
      </dgm:prSet>
      <dgm:spPr/>
    </dgm:pt>
    <dgm:pt modelId="{2B53C38A-E343-4331-894B-9FD110F204AA}" type="pres">
      <dgm:prSet presAssocID="{3DD1AEC9-71D8-4A5C-9FF3-AEEB4CB305D0}" presName="sibTrans" presStyleCnt="0"/>
      <dgm:spPr/>
    </dgm:pt>
    <dgm:pt modelId="{B3E09B8B-5317-4CD7-ABDA-1F0F6F3BF070}" type="pres">
      <dgm:prSet presAssocID="{7F324CDB-1EB3-4773-B51F-2519340A8B0D}" presName="compNode" presStyleCnt="0"/>
      <dgm:spPr/>
    </dgm:pt>
    <dgm:pt modelId="{FA83D088-A271-4A70-9FA8-553F86B53126}" type="pres">
      <dgm:prSet presAssocID="{7F324CDB-1EB3-4773-B51F-2519340A8B0D}" presName="bgRect" presStyleLbl="bgShp" presStyleIdx="1" presStyleCnt="4"/>
      <dgm:spPr/>
    </dgm:pt>
    <dgm:pt modelId="{B97BA098-CA57-45A3-A883-30C37C6661B8}" type="pres">
      <dgm:prSet presAssocID="{7F324CDB-1EB3-4773-B51F-2519340A8B0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ECC33CA3-2445-476C-BD2C-5E2D75F05AC0}" type="pres">
      <dgm:prSet presAssocID="{7F324CDB-1EB3-4773-B51F-2519340A8B0D}" presName="spaceRect" presStyleCnt="0"/>
      <dgm:spPr/>
    </dgm:pt>
    <dgm:pt modelId="{D7EA61D5-A9BA-45B9-98A4-0B05ABB66624}" type="pres">
      <dgm:prSet presAssocID="{7F324CDB-1EB3-4773-B51F-2519340A8B0D}" presName="parTx" presStyleLbl="revTx" presStyleIdx="1" presStyleCnt="6">
        <dgm:presLayoutVars>
          <dgm:chMax val="0"/>
          <dgm:chPref val="0"/>
        </dgm:presLayoutVars>
      </dgm:prSet>
      <dgm:spPr/>
    </dgm:pt>
    <dgm:pt modelId="{FEF2871C-4A61-4843-BCE0-F959A1385A4E}" type="pres">
      <dgm:prSet presAssocID="{F41474BB-7209-4F07-B590-2CC99D57E498}" presName="sibTrans" presStyleCnt="0"/>
      <dgm:spPr/>
    </dgm:pt>
    <dgm:pt modelId="{A2E6D2F3-D2A6-42E0-A925-12FC470CB2DB}" type="pres">
      <dgm:prSet presAssocID="{5FBAF19D-D0F5-44CB-B7BF-055962BD4CDC}" presName="compNode" presStyleCnt="0"/>
      <dgm:spPr/>
    </dgm:pt>
    <dgm:pt modelId="{45D8D020-B653-4803-BCFD-01251A2EE47E}" type="pres">
      <dgm:prSet presAssocID="{5FBAF19D-D0F5-44CB-B7BF-055962BD4CDC}" presName="bgRect" presStyleLbl="bgShp" presStyleIdx="2" presStyleCnt="4"/>
      <dgm:spPr/>
    </dgm:pt>
    <dgm:pt modelId="{81E76F6A-E850-4E47-A5A6-D17130863E22}" type="pres">
      <dgm:prSet presAssocID="{5FBAF19D-D0F5-44CB-B7BF-055962BD4CD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9D060678-DB00-48DC-A866-B8D54A021F64}" type="pres">
      <dgm:prSet presAssocID="{5FBAF19D-D0F5-44CB-B7BF-055962BD4CDC}" presName="spaceRect" presStyleCnt="0"/>
      <dgm:spPr/>
    </dgm:pt>
    <dgm:pt modelId="{CF39D928-DB86-4D80-965F-2560F95710D8}" type="pres">
      <dgm:prSet presAssocID="{5FBAF19D-D0F5-44CB-B7BF-055962BD4CDC}" presName="parTx" presStyleLbl="revTx" presStyleIdx="2" presStyleCnt="6">
        <dgm:presLayoutVars>
          <dgm:chMax val="0"/>
          <dgm:chPref val="0"/>
        </dgm:presLayoutVars>
      </dgm:prSet>
      <dgm:spPr/>
    </dgm:pt>
    <dgm:pt modelId="{D367EF9D-A336-4950-A596-7E955E564BE6}" type="pres">
      <dgm:prSet presAssocID="{5FBAF19D-D0F5-44CB-B7BF-055962BD4CDC}" presName="desTx" presStyleLbl="revTx" presStyleIdx="3" presStyleCnt="6" custScaleX="178669">
        <dgm:presLayoutVars/>
      </dgm:prSet>
      <dgm:spPr/>
    </dgm:pt>
    <dgm:pt modelId="{F3F2A4E9-B424-431A-9F12-4BC6889F3B6E}" type="pres">
      <dgm:prSet presAssocID="{33A3D219-4C50-4B7E-957E-FEDC7120F0E1}" presName="sibTrans" presStyleCnt="0"/>
      <dgm:spPr/>
    </dgm:pt>
    <dgm:pt modelId="{BC2C647A-7C50-4BBE-B7D6-2ABC5EF5CD41}" type="pres">
      <dgm:prSet presAssocID="{5F53A295-6B15-43F1-BC9C-80B6044A23AB}" presName="compNode" presStyleCnt="0"/>
      <dgm:spPr/>
    </dgm:pt>
    <dgm:pt modelId="{E79BC721-84AF-4E61-AF08-82D2F1421685}" type="pres">
      <dgm:prSet presAssocID="{5F53A295-6B15-43F1-BC9C-80B6044A23AB}" presName="bgRect" presStyleLbl="bgShp" presStyleIdx="3" presStyleCnt="4"/>
      <dgm:spPr/>
    </dgm:pt>
    <dgm:pt modelId="{C3F242BA-5244-4328-A822-6AA4FE1F4913}" type="pres">
      <dgm:prSet presAssocID="{5F53A295-6B15-43F1-BC9C-80B6044A23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17A0058B-07B6-463A-B07B-82EE7FFCDAAF}" type="pres">
      <dgm:prSet presAssocID="{5F53A295-6B15-43F1-BC9C-80B6044A23AB}" presName="spaceRect" presStyleCnt="0"/>
      <dgm:spPr/>
    </dgm:pt>
    <dgm:pt modelId="{A83D2966-67E0-4815-AD5F-A6FD5EFC864D}" type="pres">
      <dgm:prSet presAssocID="{5F53A295-6B15-43F1-BC9C-80B6044A23AB}" presName="parTx" presStyleLbl="revTx" presStyleIdx="4" presStyleCnt="6">
        <dgm:presLayoutVars>
          <dgm:chMax val="0"/>
          <dgm:chPref val="0"/>
        </dgm:presLayoutVars>
      </dgm:prSet>
      <dgm:spPr/>
    </dgm:pt>
    <dgm:pt modelId="{6B178F47-234D-406D-993C-59694BF7A382}" type="pres">
      <dgm:prSet presAssocID="{5F53A295-6B15-43F1-BC9C-80B6044A23AB}" presName="desTx" presStyleLbl="revTx" presStyleIdx="5" presStyleCnt="6" custScaleX="176980">
        <dgm:presLayoutVars/>
      </dgm:prSet>
      <dgm:spPr/>
    </dgm:pt>
  </dgm:ptLst>
  <dgm:cxnLst>
    <dgm:cxn modelId="{52416609-10B3-4A58-8CC1-4DD5BCBC7D73}" type="presOf" srcId="{F8BEB321-256E-4D0F-AD89-739586AC124C}" destId="{D367EF9D-A336-4950-A596-7E955E564BE6}" srcOrd="0" destOrd="0" presId="urn:microsoft.com/office/officeart/2018/2/layout/IconVerticalSolidList"/>
    <dgm:cxn modelId="{F1493C0B-7DDF-4E6D-B79E-22F830BD368E}" type="presOf" srcId="{65B31552-A084-4AD0-A2D3-C7284AF2B922}" destId="{6B178F47-234D-406D-993C-59694BF7A382}" srcOrd="0" destOrd="0" presId="urn:microsoft.com/office/officeart/2018/2/layout/IconVerticalSolidList"/>
    <dgm:cxn modelId="{1D5E6B10-22D2-454C-993C-CD178D454F8D}" srcId="{5F53A295-6B15-43F1-BC9C-80B6044A23AB}" destId="{65B31552-A084-4AD0-A2D3-C7284AF2B922}" srcOrd="0" destOrd="0" parTransId="{B4331CD7-554F-4143-B8DE-64B4E31F70DC}" sibTransId="{12D3CC3E-2827-41BF-A52C-81AE88B51F13}"/>
    <dgm:cxn modelId="{497BAA10-7DBA-43D9-BE4B-3F8D928C2C3F}" srcId="{5FBAF19D-D0F5-44CB-B7BF-055962BD4CDC}" destId="{F8BEB321-256E-4D0F-AD89-739586AC124C}" srcOrd="0" destOrd="0" parTransId="{0B22B54A-FC66-41F4-856D-A60C3ECF8C7A}" sibTransId="{9A473CC2-4897-4752-9425-503FFBFFF5FD}"/>
    <dgm:cxn modelId="{6ECAF116-1EB4-4328-8FBA-EABCAC7A01E6}" srcId="{6BC4AD40-8F9F-4355-A552-448556B5468C}" destId="{7F324CDB-1EB3-4773-B51F-2519340A8B0D}" srcOrd="1" destOrd="0" parTransId="{F957FEF3-8849-4AE2-B323-AE205C36A4C0}" sibTransId="{F41474BB-7209-4F07-B590-2CC99D57E498}"/>
    <dgm:cxn modelId="{A172F035-F938-480B-B5B6-7A61AC85F46A}" srcId="{6BC4AD40-8F9F-4355-A552-448556B5468C}" destId="{5F53A295-6B15-43F1-BC9C-80B6044A23AB}" srcOrd="3" destOrd="0" parTransId="{9258DCA5-B501-4373-9696-9659FB2187AE}" sibTransId="{3B48896D-8150-4A81-B325-F2E667D5E1A9}"/>
    <dgm:cxn modelId="{BC9F5838-ED9A-4A21-9B7A-EC7818EB69E9}" type="presOf" srcId="{B8A43B01-874A-4D83-BE07-F3C6BC47072A}" destId="{6B178F47-234D-406D-993C-59694BF7A382}" srcOrd="0" destOrd="2" presId="urn:microsoft.com/office/officeart/2018/2/layout/IconVerticalSolidList"/>
    <dgm:cxn modelId="{41D01745-CFD9-40B6-B4C6-007601133B15}" srcId="{6BC4AD40-8F9F-4355-A552-448556B5468C}" destId="{6B00AF93-535C-438C-A32D-D4A6A3C43835}" srcOrd="0" destOrd="0" parTransId="{951C304D-8964-4903-8BCD-B90E290D49DE}" sibTransId="{3DD1AEC9-71D8-4A5C-9FF3-AEEB4CB305D0}"/>
    <dgm:cxn modelId="{B6DA8F45-1F1F-46DE-9DD4-97E3E828FD10}" type="presOf" srcId="{6772B7AE-043A-41AD-A7DC-F92BAF1EC6AA}" destId="{D367EF9D-A336-4950-A596-7E955E564BE6}" srcOrd="0" destOrd="3" presId="urn:microsoft.com/office/officeart/2018/2/layout/IconVerticalSolidList"/>
    <dgm:cxn modelId="{DBF7CF69-DC23-4D62-AB15-8256D7EDE7C6}" srcId="{6BC4AD40-8F9F-4355-A552-448556B5468C}" destId="{5FBAF19D-D0F5-44CB-B7BF-055962BD4CDC}" srcOrd="2" destOrd="0" parTransId="{BBDDF0DC-6BF6-4FFD-89F6-059269B7574C}" sibTransId="{33A3D219-4C50-4B7E-957E-FEDC7120F0E1}"/>
    <dgm:cxn modelId="{BAF3A26B-8341-49D0-8FA5-3090DA9B1439}" type="presOf" srcId="{6BC4AD40-8F9F-4355-A552-448556B5468C}" destId="{C892048D-1CEA-40D9-A103-D5A9C1E51FF4}" srcOrd="0" destOrd="0" presId="urn:microsoft.com/office/officeart/2018/2/layout/IconVerticalSolidList"/>
    <dgm:cxn modelId="{86451952-F45F-4EB3-9FB4-8FE457CFA17E}" srcId="{5FBAF19D-D0F5-44CB-B7BF-055962BD4CDC}" destId="{8413BD5F-3E94-4120-B296-AF993634CD35}" srcOrd="1" destOrd="0" parTransId="{87A4ECEC-6539-4A82-90BF-6C1548AE44D7}" sibTransId="{125E36D1-B579-41FB-BD0D-60D8A2E7D9F1}"/>
    <dgm:cxn modelId="{C747C67D-43A2-4C2B-B041-D42A19042DC9}" type="presOf" srcId="{5FBAF19D-D0F5-44CB-B7BF-055962BD4CDC}" destId="{CF39D928-DB86-4D80-965F-2560F95710D8}" srcOrd="0" destOrd="0" presId="urn:microsoft.com/office/officeart/2018/2/layout/IconVerticalSolidList"/>
    <dgm:cxn modelId="{2E536787-4647-48DC-838D-BC42BD0596A1}" type="presOf" srcId="{76A388B8-C26B-4E71-BD28-7BF0DE2DEB81}" destId="{6B178F47-234D-406D-993C-59694BF7A382}" srcOrd="0" destOrd="1" presId="urn:microsoft.com/office/officeart/2018/2/layout/IconVerticalSolidList"/>
    <dgm:cxn modelId="{8D42B794-CC99-4329-8AD9-8219E237640D}" type="presOf" srcId="{69F2487D-7179-4FE6-BFE9-FE8C02C3F9C7}" destId="{D367EF9D-A336-4950-A596-7E955E564BE6}" srcOrd="0" destOrd="2" presId="urn:microsoft.com/office/officeart/2018/2/layout/IconVerticalSolidList"/>
    <dgm:cxn modelId="{15907C99-BECF-4023-86CA-E574755295B2}" srcId="{5FBAF19D-D0F5-44CB-B7BF-055962BD4CDC}" destId="{69F2487D-7179-4FE6-BFE9-FE8C02C3F9C7}" srcOrd="2" destOrd="0" parTransId="{00000241-D1A5-420C-9791-2BF2498CB57F}" sibTransId="{C2F532F0-9C35-459E-8AE0-5E93B5FABB9F}"/>
    <dgm:cxn modelId="{448A78A3-D563-492F-959C-7DFC36EB9060}" type="presOf" srcId="{6B00AF93-535C-438C-A32D-D4A6A3C43835}" destId="{4D377964-71E8-4154-B0CA-CBB41466C1AB}" srcOrd="0" destOrd="0" presId="urn:microsoft.com/office/officeart/2018/2/layout/IconVerticalSolidList"/>
    <dgm:cxn modelId="{DE1A36CD-0510-4B58-AC71-ADD04B5A2056}" srcId="{5F53A295-6B15-43F1-BC9C-80B6044A23AB}" destId="{76A388B8-C26B-4E71-BD28-7BF0DE2DEB81}" srcOrd="1" destOrd="0" parTransId="{3239BFDD-A76D-458C-9513-E0A1A2A643FA}" sibTransId="{C8F3D251-D314-47F3-A5D3-199E26952399}"/>
    <dgm:cxn modelId="{2E2051D9-54A9-4C53-BB6D-98A1443494D2}" type="presOf" srcId="{5F53A295-6B15-43F1-BC9C-80B6044A23AB}" destId="{A83D2966-67E0-4815-AD5F-A6FD5EFC864D}" srcOrd="0" destOrd="0" presId="urn:microsoft.com/office/officeart/2018/2/layout/IconVerticalSolidList"/>
    <dgm:cxn modelId="{51ED86DC-C3E3-464D-84B4-C988862F1275}" type="presOf" srcId="{7F324CDB-1EB3-4773-B51F-2519340A8B0D}" destId="{D7EA61D5-A9BA-45B9-98A4-0B05ABB66624}" srcOrd="0" destOrd="0" presId="urn:microsoft.com/office/officeart/2018/2/layout/IconVerticalSolidList"/>
    <dgm:cxn modelId="{050199DD-94AF-4F8A-B18D-EEDAB9D5DE6F}" srcId="{5F53A295-6B15-43F1-BC9C-80B6044A23AB}" destId="{B8A43B01-874A-4D83-BE07-F3C6BC47072A}" srcOrd="2" destOrd="0" parTransId="{92ED51F5-294C-419D-ACBC-D4DDB7A3F06C}" sibTransId="{B38A01B1-CCD6-4F6A-8A1B-CCF3FB60F0F0}"/>
    <dgm:cxn modelId="{721B70E0-1FA0-482C-8F3F-3FDE66C7B27B}" type="presOf" srcId="{8413BD5F-3E94-4120-B296-AF993634CD35}" destId="{D367EF9D-A336-4950-A596-7E955E564BE6}" srcOrd="0" destOrd="1" presId="urn:microsoft.com/office/officeart/2018/2/layout/IconVerticalSolidList"/>
    <dgm:cxn modelId="{E2474EE1-EAA4-4B60-BFDD-02A4F5F2E525}" srcId="{5FBAF19D-D0F5-44CB-B7BF-055962BD4CDC}" destId="{6772B7AE-043A-41AD-A7DC-F92BAF1EC6AA}" srcOrd="3" destOrd="0" parTransId="{7AB35CE1-F172-4EDC-B670-C126A83E313D}" sibTransId="{9A79DE1E-CD26-47A7-A767-FF25837A4675}"/>
    <dgm:cxn modelId="{2A8B3E2C-3AC5-4EB3-B72B-FF6E55B7020C}" type="presParOf" srcId="{C892048D-1CEA-40D9-A103-D5A9C1E51FF4}" destId="{4FE8939A-8D44-44E1-8967-1A5191A3A0F4}" srcOrd="0" destOrd="0" presId="urn:microsoft.com/office/officeart/2018/2/layout/IconVerticalSolidList"/>
    <dgm:cxn modelId="{0ABD83C7-18C0-4DF0-898C-13EFBA943FBD}" type="presParOf" srcId="{4FE8939A-8D44-44E1-8967-1A5191A3A0F4}" destId="{AC9D9A51-76B3-4F99-A676-FBB7FF52F834}" srcOrd="0" destOrd="0" presId="urn:microsoft.com/office/officeart/2018/2/layout/IconVerticalSolidList"/>
    <dgm:cxn modelId="{415EAA38-0CF6-400C-AF7F-5E124285D4DB}" type="presParOf" srcId="{4FE8939A-8D44-44E1-8967-1A5191A3A0F4}" destId="{E472D607-4108-40DA-AA18-2A091A145C61}" srcOrd="1" destOrd="0" presId="urn:microsoft.com/office/officeart/2018/2/layout/IconVerticalSolidList"/>
    <dgm:cxn modelId="{6A414D6C-EE81-40FD-A184-ADFDC0AA798E}" type="presParOf" srcId="{4FE8939A-8D44-44E1-8967-1A5191A3A0F4}" destId="{AEF6BE5B-38EF-49EE-B444-C316037976E0}" srcOrd="2" destOrd="0" presId="urn:microsoft.com/office/officeart/2018/2/layout/IconVerticalSolidList"/>
    <dgm:cxn modelId="{CF4444D3-FD2C-41B0-B867-6DB7751F7BC1}" type="presParOf" srcId="{4FE8939A-8D44-44E1-8967-1A5191A3A0F4}" destId="{4D377964-71E8-4154-B0CA-CBB41466C1AB}" srcOrd="3" destOrd="0" presId="urn:microsoft.com/office/officeart/2018/2/layout/IconVerticalSolidList"/>
    <dgm:cxn modelId="{3B766FB7-DCC4-4747-928B-023A5843071A}" type="presParOf" srcId="{C892048D-1CEA-40D9-A103-D5A9C1E51FF4}" destId="{2B53C38A-E343-4331-894B-9FD110F204AA}" srcOrd="1" destOrd="0" presId="urn:microsoft.com/office/officeart/2018/2/layout/IconVerticalSolidList"/>
    <dgm:cxn modelId="{C2FAB414-9F9F-4E69-83F5-B8A24BD0CF3A}" type="presParOf" srcId="{C892048D-1CEA-40D9-A103-D5A9C1E51FF4}" destId="{B3E09B8B-5317-4CD7-ABDA-1F0F6F3BF070}" srcOrd="2" destOrd="0" presId="urn:microsoft.com/office/officeart/2018/2/layout/IconVerticalSolidList"/>
    <dgm:cxn modelId="{DA1B51CA-D9C8-4EC9-A47B-FF878A887B48}" type="presParOf" srcId="{B3E09B8B-5317-4CD7-ABDA-1F0F6F3BF070}" destId="{FA83D088-A271-4A70-9FA8-553F86B53126}" srcOrd="0" destOrd="0" presId="urn:microsoft.com/office/officeart/2018/2/layout/IconVerticalSolidList"/>
    <dgm:cxn modelId="{A6F52886-2D7E-48E1-AC64-C92300B402F8}" type="presParOf" srcId="{B3E09B8B-5317-4CD7-ABDA-1F0F6F3BF070}" destId="{B97BA098-CA57-45A3-A883-30C37C6661B8}" srcOrd="1" destOrd="0" presId="urn:microsoft.com/office/officeart/2018/2/layout/IconVerticalSolidList"/>
    <dgm:cxn modelId="{42A904A5-B70A-4B54-A352-18B6C4190E42}" type="presParOf" srcId="{B3E09B8B-5317-4CD7-ABDA-1F0F6F3BF070}" destId="{ECC33CA3-2445-476C-BD2C-5E2D75F05AC0}" srcOrd="2" destOrd="0" presId="urn:microsoft.com/office/officeart/2018/2/layout/IconVerticalSolidList"/>
    <dgm:cxn modelId="{ED3A4516-47B3-4A7D-9EF8-E01F6D86E00D}" type="presParOf" srcId="{B3E09B8B-5317-4CD7-ABDA-1F0F6F3BF070}" destId="{D7EA61D5-A9BA-45B9-98A4-0B05ABB66624}" srcOrd="3" destOrd="0" presId="urn:microsoft.com/office/officeart/2018/2/layout/IconVerticalSolidList"/>
    <dgm:cxn modelId="{661F93DB-1170-4655-8A3F-84A2836A0A24}" type="presParOf" srcId="{C892048D-1CEA-40D9-A103-D5A9C1E51FF4}" destId="{FEF2871C-4A61-4843-BCE0-F959A1385A4E}" srcOrd="3" destOrd="0" presId="urn:microsoft.com/office/officeart/2018/2/layout/IconVerticalSolidList"/>
    <dgm:cxn modelId="{F93C9475-30B4-49A7-956D-1D43AD2AAA2D}" type="presParOf" srcId="{C892048D-1CEA-40D9-A103-D5A9C1E51FF4}" destId="{A2E6D2F3-D2A6-42E0-A925-12FC470CB2DB}" srcOrd="4" destOrd="0" presId="urn:microsoft.com/office/officeart/2018/2/layout/IconVerticalSolidList"/>
    <dgm:cxn modelId="{B2071C7C-1EDD-4C32-B2A8-19A5D81918CB}" type="presParOf" srcId="{A2E6D2F3-D2A6-42E0-A925-12FC470CB2DB}" destId="{45D8D020-B653-4803-BCFD-01251A2EE47E}" srcOrd="0" destOrd="0" presId="urn:microsoft.com/office/officeart/2018/2/layout/IconVerticalSolidList"/>
    <dgm:cxn modelId="{1B23092B-56CF-45B2-BA49-EA071BFF0AF0}" type="presParOf" srcId="{A2E6D2F3-D2A6-42E0-A925-12FC470CB2DB}" destId="{81E76F6A-E850-4E47-A5A6-D17130863E22}" srcOrd="1" destOrd="0" presId="urn:microsoft.com/office/officeart/2018/2/layout/IconVerticalSolidList"/>
    <dgm:cxn modelId="{BE700D9D-F9D6-4BC8-842B-F829E12B2F1C}" type="presParOf" srcId="{A2E6D2F3-D2A6-42E0-A925-12FC470CB2DB}" destId="{9D060678-DB00-48DC-A866-B8D54A021F64}" srcOrd="2" destOrd="0" presId="urn:microsoft.com/office/officeart/2018/2/layout/IconVerticalSolidList"/>
    <dgm:cxn modelId="{DDDC76AE-C323-467C-8E0A-07E05148BF9F}" type="presParOf" srcId="{A2E6D2F3-D2A6-42E0-A925-12FC470CB2DB}" destId="{CF39D928-DB86-4D80-965F-2560F95710D8}" srcOrd="3" destOrd="0" presId="urn:microsoft.com/office/officeart/2018/2/layout/IconVerticalSolidList"/>
    <dgm:cxn modelId="{E7AA6979-EA16-4013-88AA-A47DA848D9A2}" type="presParOf" srcId="{A2E6D2F3-D2A6-42E0-A925-12FC470CB2DB}" destId="{D367EF9D-A336-4950-A596-7E955E564BE6}" srcOrd="4" destOrd="0" presId="urn:microsoft.com/office/officeart/2018/2/layout/IconVerticalSolidList"/>
    <dgm:cxn modelId="{EEB55151-AD08-4C91-97DC-0C247642AAEB}" type="presParOf" srcId="{C892048D-1CEA-40D9-A103-D5A9C1E51FF4}" destId="{F3F2A4E9-B424-431A-9F12-4BC6889F3B6E}" srcOrd="5" destOrd="0" presId="urn:microsoft.com/office/officeart/2018/2/layout/IconVerticalSolidList"/>
    <dgm:cxn modelId="{3457E788-52B6-404F-93D0-B3E8C0CC0C9B}" type="presParOf" srcId="{C892048D-1CEA-40D9-A103-D5A9C1E51FF4}" destId="{BC2C647A-7C50-4BBE-B7D6-2ABC5EF5CD41}" srcOrd="6" destOrd="0" presId="urn:microsoft.com/office/officeart/2018/2/layout/IconVerticalSolidList"/>
    <dgm:cxn modelId="{DB857405-B2F6-47D4-9CDF-4A095CB23C56}" type="presParOf" srcId="{BC2C647A-7C50-4BBE-B7D6-2ABC5EF5CD41}" destId="{E79BC721-84AF-4E61-AF08-82D2F1421685}" srcOrd="0" destOrd="0" presId="urn:microsoft.com/office/officeart/2018/2/layout/IconVerticalSolidList"/>
    <dgm:cxn modelId="{DCEDC0B3-3C17-48A5-B392-7B4E7CDBB42F}" type="presParOf" srcId="{BC2C647A-7C50-4BBE-B7D6-2ABC5EF5CD41}" destId="{C3F242BA-5244-4328-A822-6AA4FE1F4913}" srcOrd="1" destOrd="0" presId="urn:microsoft.com/office/officeart/2018/2/layout/IconVerticalSolidList"/>
    <dgm:cxn modelId="{A117D05D-11BF-4F95-8D8A-5B1FEC4E4DF1}" type="presParOf" srcId="{BC2C647A-7C50-4BBE-B7D6-2ABC5EF5CD41}" destId="{17A0058B-07B6-463A-B07B-82EE7FFCDAAF}" srcOrd="2" destOrd="0" presId="urn:microsoft.com/office/officeart/2018/2/layout/IconVerticalSolidList"/>
    <dgm:cxn modelId="{C520AA8F-9E6F-454B-9A31-1877D908E1E7}" type="presParOf" srcId="{BC2C647A-7C50-4BBE-B7D6-2ABC5EF5CD41}" destId="{A83D2966-67E0-4815-AD5F-A6FD5EFC864D}" srcOrd="3" destOrd="0" presId="urn:microsoft.com/office/officeart/2018/2/layout/IconVerticalSolidList"/>
    <dgm:cxn modelId="{ADAD09A2-B1D7-4910-A656-F0FD6CED298A}" type="presParOf" srcId="{BC2C647A-7C50-4BBE-B7D6-2ABC5EF5CD41}" destId="{6B178F47-234D-406D-993C-59694BF7A38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56A15-3BD6-F248-A23D-B634C52F4F70}">
      <dsp:nvSpPr>
        <dsp:cNvPr id="0" name=""/>
        <dsp:cNvSpPr/>
      </dsp:nvSpPr>
      <dsp:spPr>
        <a:xfrm>
          <a:off x="0" y="368693"/>
          <a:ext cx="10515600" cy="83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Deterministic approach based on functional models</a:t>
          </a:r>
        </a:p>
      </dsp:txBody>
      <dsp:txXfrm>
        <a:off x="0" y="368693"/>
        <a:ext cx="10515600" cy="834750"/>
      </dsp:txXfrm>
    </dsp:sp>
    <dsp:sp modelId="{8B99A373-FD0E-F445-B090-EA18567F443B}">
      <dsp:nvSpPr>
        <dsp:cNvPr id="0" name=""/>
        <dsp:cNvSpPr/>
      </dsp:nvSpPr>
      <dsp:spPr>
        <a:xfrm>
          <a:off x="525780" y="73493"/>
          <a:ext cx="73609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Increase the quality of HAZOPs and design reviews</a:t>
          </a:r>
        </a:p>
      </dsp:txBody>
      <dsp:txXfrm>
        <a:off x="554601" y="102314"/>
        <a:ext cx="7303278" cy="532758"/>
      </dsp:txXfrm>
    </dsp:sp>
    <dsp:sp modelId="{DFC9851A-6128-8847-BD09-CCDAA48F55C9}">
      <dsp:nvSpPr>
        <dsp:cNvPr id="0" name=""/>
        <dsp:cNvSpPr/>
      </dsp:nvSpPr>
      <dsp:spPr>
        <a:xfrm>
          <a:off x="0" y="1606644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Less people involved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Automation of analysis</a:t>
          </a:r>
        </a:p>
      </dsp:txBody>
      <dsp:txXfrm>
        <a:off x="0" y="1606644"/>
        <a:ext cx="10515600" cy="1134000"/>
      </dsp:txXfrm>
    </dsp:sp>
    <dsp:sp modelId="{7DED04BD-32B0-2F43-A70E-1D6822F1D75C}">
      <dsp:nvSpPr>
        <dsp:cNvPr id="0" name=""/>
        <dsp:cNvSpPr/>
      </dsp:nvSpPr>
      <dsp:spPr>
        <a:xfrm>
          <a:off x="525780" y="1311443"/>
          <a:ext cx="73609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Reduce cost of the HAZOP and design reviews</a:t>
          </a:r>
        </a:p>
      </dsp:txBody>
      <dsp:txXfrm>
        <a:off x="554601" y="1340264"/>
        <a:ext cx="7303278" cy="532758"/>
      </dsp:txXfrm>
    </dsp:sp>
    <dsp:sp modelId="{14254F00-B519-7B4F-AA6E-D243E04C2A6D}">
      <dsp:nvSpPr>
        <dsp:cNvPr id="0" name=""/>
        <dsp:cNvSpPr/>
      </dsp:nvSpPr>
      <dsp:spPr>
        <a:xfrm>
          <a:off x="0" y="3143844"/>
          <a:ext cx="105156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Through design phase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Operation</a:t>
          </a:r>
        </a:p>
      </dsp:txBody>
      <dsp:txXfrm>
        <a:off x="0" y="3143844"/>
        <a:ext cx="10515600" cy="1134000"/>
      </dsp:txXfrm>
    </dsp:sp>
    <dsp:sp modelId="{92D66031-C7B2-0947-BE32-23ED8D9CDB77}">
      <dsp:nvSpPr>
        <dsp:cNvPr id="0" name=""/>
        <dsp:cNvSpPr/>
      </dsp:nvSpPr>
      <dsp:spPr>
        <a:xfrm>
          <a:off x="525780" y="2848643"/>
          <a:ext cx="736092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Capture and reuse the design information, able to learn</a:t>
          </a:r>
        </a:p>
      </dsp:txBody>
      <dsp:txXfrm>
        <a:off x="554601" y="2877464"/>
        <a:ext cx="730327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EDB87-D4BC-E941-9F77-43C1A798548B}">
      <dsp:nvSpPr>
        <dsp:cNvPr id="0" name=""/>
        <dsp:cNvSpPr/>
      </dsp:nvSpPr>
      <dsp:spPr>
        <a:xfrm>
          <a:off x="3334742" y="2620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Updated 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PFD / P&amp;ID</a:t>
          </a:r>
        </a:p>
      </dsp:txBody>
      <dsp:txXfrm>
        <a:off x="3381021" y="48899"/>
        <a:ext cx="1365957" cy="855477"/>
      </dsp:txXfrm>
    </dsp:sp>
    <dsp:sp modelId="{596951D2-24E9-5C40-9537-B5E91027408F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145250" y="195007"/>
              </a:moveTo>
              <a:arcTo wR="2232695" hR="2232695" stAng="17647481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B93D48-0764-A34E-A46D-8DEFE5A5989F}">
      <dsp:nvSpPr>
        <dsp:cNvPr id="0" name=""/>
        <dsp:cNvSpPr/>
      </dsp:nvSpPr>
      <dsp:spPr>
        <a:xfrm>
          <a:off x="5268312" y="1118968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Update Library Components or model</a:t>
          </a:r>
        </a:p>
      </dsp:txBody>
      <dsp:txXfrm>
        <a:off x="5314591" y="1165247"/>
        <a:ext cx="1365957" cy="855477"/>
      </dsp:txXfrm>
    </dsp:sp>
    <dsp:sp modelId="{EFEC707B-E8BF-9943-ADC3-4132EE309969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4430609" y="1840140"/>
              </a:moveTo>
              <a:arcTo wR="2232695" hR="2232695" stAng="20992414" swAng="1215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4F2CC-4513-9F4A-B6A0-8A711BEA578B}">
      <dsp:nvSpPr>
        <dsp:cNvPr id="0" name=""/>
        <dsp:cNvSpPr/>
      </dsp:nvSpPr>
      <dsp:spPr>
        <a:xfrm>
          <a:off x="5268312" y="3351663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Short Expert sessions</a:t>
          </a:r>
        </a:p>
      </dsp:txBody>
      <dsp:txXfrm>
        <a:off x="5314591" y="3397942"/>
        <a:ext cx="1365957" cy="855477"/>
      </dsp:txXfrm>
    </dsp:sp>
    <dsp:sp modelId="{6838D378-1215-884F-98B8-3489A31F5444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653360" y="3955088"/>
              </a:moveTo>
              <a:arcTo wR="2232695" hR="2232695" stAng="3029009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58D90-F741-0349-AB80-5057F4211765}">
      <dsp:nvSpPr>
        <dsp:cNvPr id="0" name=""/>
        <dsp:cNvSpPr/>
      </dsp:nvSpPr>
      <dsp:spPr>
        <a:xfrm>
          <a:off x="3334742" y="4468010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FMEA update</a:t>
          </a:r>
        </a:p>
      </dsp:txBody>
      <dsp:txXfrm>
        <a:off x="3381021" y="4514289"/>
        <a:ext cx="1365957" cy="855477"/>
      </dsp:txXfrm>
    </dsp:sp>
    <dsp:sp modelId="{D28159C9-6FD3-5E45-B1AF-0E71EBFDE4CD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1320139" y="4270382"/>
              </a:moveTo>
              <a:arcTo wR="2232695" hR="2232695" stAng="6847481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139F3B-75C6-5740-8B68-FD10D7B5BE9F}">
      <dsp:nvSpPr>
        <dsp:cNvPr id="0" name=""/>
        <dsp:cNvSpPr/>
      </dsp:nvSpPr>
      <dsp:spPr>
        <a:xfrm>
          <a:off x="1401171" y="3351663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Improvements, Risks &amp; Mitigations</a:t>
          </a:r>
        </a:p>
      </dsp:txBody>
      <dsp:txXfrm>
        <a:off x="1447450" y="3397942"/>
        <a:ext cx="1365957" cy="855477"/>
      </dsp:txXfrm>
    </dsp:sp>
    <dsp:sp modelId="{28944164-D362-2B4E-9274-B15317326476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34780" y="2625249"/>
              </a:moveTo>
              <a:arcTo wR="2232695" hR="2232695" stAng="10192414" swAng="121517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479585-E50F-0244-A64B-B06BF8B431EA}">
      <dsp:nvSpPr>
        <dsp:cNvPr id="0" name=""/>
        <dsp:cNvSpPr/>
      </dsp:nvSpPr>
      <dsp:spPr>
        <a:xfrm>
          <a:off x="1401171" y="1118968"/>
          <a:ext cx="1458515" cy="9480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Traditional HAZOP</a:t>
          </a:r>
        </a:p>
      </dsp:txBody>
      <dsp:txXfrm>
        <a:off x="1447450" y="1165247"/>
        <a:ext cx="1365957" cy="855477"/>
      </dsp:txXfrm>
    </dsp:sp>
    <dsp:sp modelId="{238736B6-98B3-EA46-BF7E-0491FD334A86}">
      <dsp:nvSpPr>
        <dsp:cNvPr id="0" name=""/>
        <dsp:cNvSpPr/>
      </dsp:nvSpPr>
      <dsp:spPr>
        <a:xfrm>
          <a:off x="1831304" y="476638"/>
          <a:ext cx="4465390" cy="4465390"/>
        </a:xfrm>
        <a:custGeom>
          <a:avLst/>
          <a:gdLst/>
          <a:ahLst/>
          <a:cxnLst/>
          <a:rect l="0" t="0" r="0" b="0"/>
          <a:pathLst>
            <a:path>
              <a:moveTo>
                <a:pt x="812029" y="510302"/>
              </a:moveTo>
              <a:arcTo wR="2232695" hR="2232695" stAng="13829009" swAng="9235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9D9A51-76B3-4F99-A676-FBB7FF52F834}">
      <dsp:nvSpPr>
        <dsp:cNvPr id="0" name=""/>
        <dsp:cNvSpPr/>
      </dsp:nvSpPr>
      <dsp:spPr>
        <a:xfrm>
          <a:off x="-928724" y="8168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2D607-4108-40DA-AA18-2A091A145C61}">
      <dsp:nvSpPr>
        <dsp:cNvPr id="0" name=""/>
        <dsp:cNvSpPr/>
      </dsp:nvSpPr>
      <dsp:spPr>
        <a:xfrm>
          <a:off x="-652653" y="213510"/>
          <a:ext cx="501947" cy="5019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77964-71E8-4154-B0CA-CBB41466C1AB}">
      <dsp:nvSpPr>
        <dsp:cNvPr id="0" name=""/>
        <dsp:cNvSpPr/>
      </dsp:nvSpPr>
      <dsp:spPr>
        <a:xfrm>
          <a:off x="125365" y="8168"/>
          <a:ext cx="945944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Establish functional digital twin</a:t>
          </a:r>
        </a:p>
      </dsp:txBody>
      <dsp:txXfrm>
        <a:off x="125365" y="8168"/>
        <a:ext cx="9459448" cy="912631"/>
      </dsp:txXfrm>
    </dsp:sp>
    <dsp:sp modelId="{FA83D088-A271-4A70-9FA8-553F86B53126}">
      <dsp:nvSpPr>
        <dsp:cNvPr id="0" name=""/>
        <dsp:cNvSpPr/>
      </dsp:nvSpPr>
      <dsp:spPr>
        <a:xfrm>
          <a:off x="-928724" y="1148958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BA098-CA57-45A3-A883-30C37C6661B8}">
      <dsp:nvSpPr>
        <dsp:cNvPr id="0" name=""/>
        <dsp:cNvSpPr/>
      </dsp:nvSpPr>
      <dsp:spPr>
        <a:xfrm>
          <a:off x="-652653" y="1354300"/>
          <a:ext cx="501947" cy="5019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A61D5-A9BA-45B9-98A4-0B05ABB66624}">
      <dsp:nvSpPr>
        <dsp:cNvPr id="0" name=""/>
        <dsp:cNvSpPr/>
      </dsp:nvSpPr>
      <dsp:spPr>
        <a:xfrm>
          <a:off x="125365" y="1148958"/>
          <a:ext cx="9459448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Based on library functions and operational experience</a:t>
          </a:r>
        </a:p>
      </dsp:txBody>
      <dsp:txXfrm>
        <a:off x="125365" y="1148958"/>
        <a:ext cx="9459448" cy="912631"/>
      </dsp:txXfrm>
    </dsp:sp>
    <dsp:sp modelId="{45D8D020-B653-4803-BCFD-01251A2EE47E}">
      <dsp:nvSpPr>
        <dsp:cNvPr id="0" name=""/>
        <dsp:cNvSpPr/>
      </dsp:nvSpPr>
      <dsp:spPr>
        <a:xfrm>
          <a:off x="-928724" y="2289747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76F6A-E850-4E47-A5A6-D17130863E22}">
      <dsp:nvSpPr>
        <dsp:cNvPr id="0" name=""/>
        <dsp:cNvSpPr/>
      </dsp:nvSpPr>
      <dsp:spPr>
        <a:xfrm>
          <a:off x="-652653" y="2495090"/>
          <a:ext cx="501947" cy="5019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9D928-DB86-4D80-965F-2560F95710D8}">
      <dsp:nvSpPr>
        <dsp:cNvPr id="0" name=""/>
        <dsp:cNvSpPr/>
      </dsp:nvSpPr>
      <dsp:spPr>
        <a:xfrm>
          <a:off x="125365" y="2289747"/>
          <a:ext cx="4732020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Functional Twin</a:t>
          </a:r>
        </a:p>
      </dsp:txBody>
      <dsp:txXfrm>
        <a:off x="125365" y="2289747"/>
        <a:ext cx="4732020" cy="912631"/>
      </dsp:txXfrm>
    </dsp:sp>
    <dsp:sp modelId="{D367EF9D-A336-4950-A596-7E955E564BE6}">
      <dsp:nvSpPr>
        <dsp:cNvPr id="0" name=""/>
        <dsp:cNvSpPr/>
      </dsp:nvSpPr>
      <dsp:spPr>
        <a:xfrm>
          <a:off x="2997875" y="2289747"/>
          <a:ext cx="8446449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Optimize level of instrumentation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Fault detectability and ranking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Fault scenario graph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Document design mitigations</a:t>
          </a:r>
        </a:p>
      </dsp:txBody>
      <dsp:txXfrm>
        <a:off x="2997875" y="2289747"/>
        <a:ext cx="8446449" cy="912631"/>
      </dsp:txXfrm>
    </dsp:sp>
    <dsp:sp modelId="{E79BC721-84AF-4E61-AF08-82D2F1421685}">
      <dsp:nvSpPr>
        <dsp:cNvPr id="0" name=""/>
        <dsp:cNvSpPr/>
      </dsp:nvSpPr>
      <dsp:spPr>
        <a:xfrm>
          <a:off x="-928724" y="3430537"/>
          <a:ext cx="10515600" cy="9126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242BA-5244-4328-A822-6AA4FE1F4913}">
      <dsp:nvSpPr>
        <dsp:cNvPr id="0" name=""/>
        <dsp:cNvSpPr/>
      </dsp:nvSpPr>
      <dsp:spPr>
        <a:xfrm>
          <a:off x="-652653" y="3635879"/>
          <a:ext cx="501947" cy="5019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D2966-67E0-4815-AD5F-A6FD5EFC864D}">
      <dsp:nvSpPr>
        <dsp:cNvPr id="0" name=""/>
        <dsp:cNvSpPr/>
      </dsp:nvSpPr>
      <dsp:spPr>
        <a:xfrm>
          <a:off x="125365" y="3430537"/>
          <a:ext cx="4732020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Design verification</a:t>
          </a:r>
          <a:endParaRPr lang="en-US" sz="2200" kern="1200" dirty="0"/>
        </a:p>
      </dsp:txBody>
      <dsp:txXfrm>
        <a:off x="125365" y="3430537"/>
        <a:ext cx="4732020" cy="912631"/>
      </dsp:txXfrm>
    </dsp:sp>
    <dsp:sp modelId="{6B178F47-234D-406D-993C-59694BF7A382}">
      <dsp:nvSpPr>
        <dsp:cNvPr id="0" name=""/>
        <dsp:cNvSpPr/>
      </dsp:nvSpPr>
      <dsp:spPr>
        <a:xfrm>
          <a:off x="3037798" y="3430537"/>
          <a:ext cx="8366602" cy="9126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587" tIns="96587" rIns="96587" bIns="9658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Unmitigated risks</a:t>
          </a: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Detectability, precision</a:t>
          </a:r>
          <a:endParaRPr lang="en-US" sz="1400" b="1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Implicit human barriers</a:t>
          </a:r>
          <a:endParaRPr lang="en-US" sz="1400" b="1" kern="1200" dirty="0"/>
        </a:p>
      </dsp:txBody>
      <dsp:txXfrm>
        <a:off x="3037798" y="3430537"/>
        <a:ext cx="8366602" cy="9126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D9243-6EFA-4B49-9B19-EC3485B47482}" type="datetimeFigureOut">
              <a:rPr lang="en-GB" smtClean="0"/>
              <a:t>02/11/2022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6CFCB-ED8E-AE4E-9609-DD266654E35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289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924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819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740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16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980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1185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HAZOP Assistant consist of a toolbox to support the operability and design.: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 Detectability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(Fault detectability from sensors, inspections etg )</a:t>
            </a:r>
            <a:endParaRPr lang="e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 Ranking Strength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(Distinguish between two or more error modes, identify need for inspections )</a:t>
            </a:r>
            <a:endParaRPr lang="e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Fault Scenario Graph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(Support counteraction standard operational procedures)</a:t>
            </a:r>
            <a:endParaRPr lang="e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P&amp;ID 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(Superimpose the Fault scenario on a P&amp;ID)</a:t>
            </a:r>
            <a:endParaRPr lang="e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Tabular 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(Spreadsheet like view with export to excel capabilities)</a:t>
            </a:r>
            <a:endParaRPr lang="en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2F26CF-0935-3E4C-ADEF-96C9C9D3840B}" type="slidenum">
              <a:rPr lang="nb-NO" smtClean="0"/>
              <a:pPr>
                <a:defRPr/>
              </a:pPr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15528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57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3830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for a set of agreed guideword</a:t>
            </a:r>
          </a:p>
          <a:p>
            <a:r>
              <a:rPr lang="en-US" sz="1200" dirty="0"/>
              <a:t>full recording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154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for a set of agreed guideword</a:t>
            </a:r>
          </a:p>
          <a:p>
            <a:r>
              <a:rPr lang="en-US" sz="1200" dirty="0"/>
              <a:t>full recording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1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949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3216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2526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25331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474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3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This is a short 15-20 min intro of kairos</a:t>
            </a:r>
          </a:p>
          <a:p>
            <a:pPr marL="171450" indent="-171450">
              <a:buFontTx/>
              <a:buChar char="-"/>
            </a:pPr>
            <a:r>
              <a:rPr lang="en-NO" dirty="0"/>
              <a:t>The Challenge we address</a:t>
            </a:r>
          </a:p>
          <a:p>
            <a:pPr marL="171450" indent="-171450">
              <a:buFontTx/>
              <a:buChar char="-"/>
            </a:pPr>
            <a:r>
              <a:rPr lang="en-NO" dirty="0"/>
              <a:t>Short of our technology</a:t>
            </a:r>
          </a:p>
          <a:p>
            <a:pPr marL="171450" indent="-171450">
              <a:buFontTx/>
              <a:buChar char="-"/>
            </a:pPr>
            <a:r>
              <a:rPr lang="en-NO" dirty="0"/>
              <a:t>One overall business case</a:t>
            </a:r>
          </a:p>
          <a:p>
            <a:pPr marL="171450" indent="-171450">
              <a:buFontTx/>
              <a:buChar char="-"/>
            </a:pPr>
            <a:endParaRPr lang="en-NO" dirty="0"/>
          </a:p>
          <a:p>
            <a:pPr marL="0" indent="0">
              <a:buFontTx/>
              <a:buNone/>
            </a:pPr>
            <a:r>
              <a:rPr lang="en-GB" dirty="0"/>
              <a:t>W</a:t>
            </a:r>
            <a:r>
              <a:rPr lang="en-NO" dirty="0"/>
              <a:t>hat would you like to see next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6CFCB-ED8E-AE4E-9609-DD266654E3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80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86CFCB-ED8E-AE4E-9609-DD266654E35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280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/>
              <a:t>Early 60s - ‘started’ by Trevor Kletz &amp; team in ICI</a:t>
            </a:r>
          </a:p>
          <a:p>
            <a:pPr lvl="1"/>
            <a:r>
              <a:rPr lang="en-GB" sz="2000" dirty="0"/>
              <a:t>‘Operability study’ Phenol process</a:t>
            </a:r>
          </a:p>
          <a:p>
            <a:pPr lvl="1"/>
            <a:r>
              <a:rPr lang="en-GB" sz="2000" dirty="0"/>
              <a:t>3days a week, 4 months</a:t>
            </a:r>
          </a:p>
          <a:p>
            <a:r>
              <a:rPr lang="en-GB" sz="2000" dirty="0"/>
              <a:t>1974, IChemE offered a 1 week course at Teesside Poly</a:t>
            </a:r>
          </a:p>
          <a:p>
            <a:pPr lvl="1"/>
            <a:r>
              <a:rPr lang="en-GB" sz="2000" dirty="0"/>
              <a:t>Shortly after ‘Flixborough disaster’</a:t>
            </a:r>
          </a:p>
          <a:p>
            <a:pPr lvl="1"/>
            <a:r>
              <a:rPr lang="en-GB" sz="2000" dirty="0"/>
              <a:t>Fully booked!</a:t>
            </a:r>
          </a:p>
          <a:p>
            <a:r>
              <a:rPr lang="en-GB" sz="2000" dirty="0"/>
              <a:t>1977 ‘Chemical Industries Assoc.’ published a guide</a:t>
            </a:r>
          </a:p>
          <a:p>
            <a:r>
              <a:rPr lang="en-GB" sz="2000" dirty="0"/>
              <a:t>1983 HAZOP term first used by Kletz essentially using the course notes from the IChemE course!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853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909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643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035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86CFCB-ED8E-AE4E-9609-DD266654E35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0185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96FFFD-1C1E-FE47-A96E-A79ADA9EB2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525" y="143300"/>
            <a:ext cx="11980949" cy="6619704"/>
          </a:xfrm>
          <a:prstGeom prst="rect">
            <a:avLst/>
          </a:prstGeom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281507CA-C407-4D43-9DD4-B7EDD1856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9" y="3695700"/>
            <a:ext cx="5543550" cy="19605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D560372-8816-5B4C-9D3D-D89BE822F6D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1469" y="5680599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6B75CEF-D4D7-6042-8154-55234A8D265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1469" y="6195203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fld id="{7E2CFBE3-4561-2E46-B174-3A46590B9FDC}" type="datetime1">
              <a:rPr lang="nb-NO" smtClean="0"/>
              <a:t>27.02.2020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DBE56-8E26-46D8-B5B4-796EE31ED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398" y="-25400"/>
            <a:ext cx="1227579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9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3066-EFBC-D247-B2A1-D742E8B5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66"/>
            <a:ext cx="10515600" cy="10686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1322B-C59D-7145-9EB9-CA7FA45F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A87CE-87A7-4041-A9BA-542932FCA1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35ABBB-CE3E-3140-86B5-BC48E6A24D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98988-8B86-CA48-8F81-9016194F7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20A0A-5004-FA43-A09B-ACD038A3BB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BA919D5-2EBF-4D36-9BF6-217941FEC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9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ctory, outdoor, building, water&#10;&#10;Description automatically generated">
            <a:extLst>
              <a:ext uri="{FF2B5EF4-FFF2-40B4-BE49-F238E27FC236}">
                <a16:creationId xmlns:a16="http://schemas.microsoft.com/office/drawing/2014/main" id="{BD85E60F-7DA9-8542-A27C-61E6ABE0F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1" b="-107"/>
          <a:stretch/>
        </p:blipFill>
        <p:spPr>
          <a:xfrm>
            <a:off x="-42040" y="-32733"/>
            <a:ext cx="12444108" cy="69886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9DEBD3-F672-B043-BFE5-90F25DA4C7C8}"/>
              </a:ext>
            </a:extLst>
          </p:cNvPr>
          <p:cNvSpPr/>
          <p:nvPr userDrawn="1"/>
        </p:nvSpPr>
        <p:spPr>
          <a:xfrm>
            <a:off x="831850" y="1709738"/>
            <a:ext cx="10515600" cy="437991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E35F6-1EC8-D540-936C-B7BCE3939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EF834D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F1EFC-16F3-7C4A-BEB7-775031E0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F834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6BF146-E2A0-4649-9500-357BFE4251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66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165-FA99-D344-91BC-8C747CF6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5"/>
            <a:ext cx="10515600" cy="10642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BC339-03C6-DC44-BC56-12F477BCE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82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165-FA99-D344-91BC-8C747CF6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5"/>
            <a:ext cx="10515600" cy="10642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1F57C-94F4-B341-8948-B72AC4DDB2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4" name="Bilde 4" descr="Et bilde som inneholder linjetegning&#10;&#10;Automatisk generert beskrivelse">
            <a:extLst>
              <a:ext uri="{FF2B5EF4-FFF2-40B4-BE49-F238E27FC236}">
                <a16:creationId xmlns:a16="http://schemas.microsoft.com/office/drawing/2014/main" id="{FB2513AB-6364-C148-8807-13D2D9E7F2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50" y="2473325"/>
            <a:ext cx="33750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18">
            <a:extLst>
              <a:ext uri="{FF2B5EF4-FFF2-40B4-BE49-F238E27FC236}">
                <a16:creationId xmlns:a16="http://schemas.microsoft.com/office/drawing/2014/main" id="{3BA9FF5C-E679-B242-A703-3B7B749695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0788" y="3295650"/>
            <a:ext cx="2400300" cy="576263"/>
          </a:xfrm>
          <a:prstGeom prst="rect">
            <a:avLst/>
          </a:prstGeom>
          <a:solidFill>
            <a:srgbClr val="EF834D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rgbClr val="EF834D"/>
              </a:solidFill>
              <a:latin typeface="+mn-lt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95F0CB0-F0B3-924E-A508-36FB3576EA7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17625" y="3306763"/>
            <a:ext cx="19621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Domain Knowledge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Functional Modelling</a:t>
            </a:r>
          </a:p>
        </p:txBody>
      </p:sp>
      <p:sp>
        <p:nvSpPr>
          <p:cNvPr id="7" name="Rektangel 20">
            <a:extLst>
              <a:ext uri="{FF2B5EF4-FFF2-40B4-BE49-F238E27FC236}">
                <a16:creationId xmlns:a16="http://schemas.microsoft.com/office/drawing/2014/main" id="{06D187B1-CBBA-5F49-A37B-F9B941C8705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0788" y="5338763"/>
            <a:ext cx="2400300" cy="5762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1333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A9DAB44-7D24-AE44-BA57-EE131C9E829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52550" y="5338763"/>
            <a:ext cx="163195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Big Data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Real Time Data</a:t>
            </a:r>
          </a:p>
        </p:txBody>
      </p:sp>
      <p:sp>
        <p:nvSpPr>
          <p:cNvPr id="9" name="Rektangel 22">
            <a:extLst>
              <a:ext uri="{FF2B5EF4-FFF2-40B4-BE49-F238E27FC236}">
                <a16:creationId xmlns:a16="http://schemas.microsoft.com/office/drawing/2014/main" id="{AA440D3F-8105-3742-A757-61A3C0E2248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20788" y="3989388"/>
            <a:ext cx="2400300" cy="57626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089C304-0731-534F-8C71-662C71BE923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17625" y="4003675"/>
            <a:ext cx="21129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Data Analytics - AI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333" dirty="0">
                <a:solidFill>
                  <a:schemeClr val="bg1"/>
                </a:solidFill>
                <a:latin typeface="Arial MT" charset="0"/>
              </a:rPr>
              <a:t>Rule Based Technology</a:t>
            </a:r>
          </a:p>
        </p:txBody>
      </p:sp>
      <p:sp>
        <p:nvSpPr>
          <p:cNvPr id="11" name="Rektangel 4">
            <a:extLst>
              <a:ext uri="{FF2B5EF4-FFF2-40B4-BE49-F238E27FC236}">
                <a16:creationId xmlns:a16="http://schemas.microsoft.com/office/drawing/2014/main" id="{AC72DBD6-9664-014C-A079-4F832A6D13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8538" y="1984375"/>
            <a:ext cx="3552825" cy="1041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Rektangel 26">
            <a:extLst>
              <a:ext uri="{FF2B5EF4-FFF2-40B4-BE49-F238E27FC236}">
                <a16:creationId xmlns:a16="http://schemas.microsoft.com/office/drawing/2014/main" id="{4ED73A59-1955-0B49-9E94-C61D8EF3C5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8538" y="3306763"/>
            <a:ext cx="3552825" cy="10572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ktangel 27">
            <a:extLst>
              <a:ext uri="{FF2B5EF4-FFF2-40B4-BE49-F238E27FC236}">
                <a16:creationId xmlns:a16="http://schemas.microsoft.com/office/drawing/2014/main" id="{278A92D9-3493-3E4F-8154-2D733671FF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48538" y="4641850"/>
            <a:ext cx="3552825" cy="124936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7F6CB40-3438-2843-8686-AE2BB8CCCE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48538" y="3357563"/>
            <a:ext cx="26892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6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CONSEQUENCE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09445B8-BDF8-B948-B97C-470CFECAFC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48538" y="2066925"/>
            <a:ext cx="34575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6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COUNTERACTION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31BEB2B-CFCD-5043-8208-7E25EE51C1D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7463" y="3690938"/>
            <a:ext cx="26876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4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Future propagation of the abnormal situation</a:t>
            </a:r>
            <a:endParaRPr lang="nb-NO" altLang="nb-NO" sz="1400" dirty="0">
              <a:solidFill>
                <a:schemeClr val="bg1"/>
              </a:solidFill>
              <a:latin typeface="Arial MT"/>
              <a:ea typeface="MS PGothic" panose="020B0600070205080204" pitchFamily="34" charset="-128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3EAD75B-FEDC-684E-94C5-1A0D75B8D8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7463" y="2354263"/>
            <a:ext cx="2974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4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Fastest and safest return to normal situation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8C9584BA-3D06-284C-A5EF-3A12DB951E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48538" y="4737100"/>
            <a:ext cx="268922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6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CAUSE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71930B6-FD74-A741-95C8-859C0C2F3B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37463" y="5027613"/>
            <a:ext cx="268763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defRPr sz="37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Font typeface="Arial" panose="020B0604020202020204" pitchFamily="34" charset="0"/>
              <a:buChar char="•"/>
              <a:defRPr sz="32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558ED5"/>
              </a:buClr>
              <a:buFont typeface="Lucida Grande" panose="020B0600040502020204" pitchFamily="34" charset="0"/>
              <a:buChar char="-"/>
              <a:defRPr sz="26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558ED5"/>
              </a:buClr>
              <a:defRPr sz="2400">
                <a:solidFill>
                  <a:srgbClr val="3760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>
                <a:solidFill>
                  <a:srgbClr val="37609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nb-NO" sz="1400" dirty="0">
                <a:solidFill>
                  <a:schemeClr val="bg1"/>
                </a:solidFill>
                <a:latin typeface="Arial MT"/>
                <a:ea typeface="MS PGothic" panose="020B0600070205080204" pitchFamily="34" charset="-128"/>
              </a:rPr>
              <a:t>Immediate detection of the root cause behind the abnormal situation</a:t>
            </a:r>
          </a:p>
        </p:txBody>
      </p:sp>
      <p:pic>
        <p:nvPicPr>
          <p:cNvPr id="20" name="Bilde 2">
            <a:extLst>
              <a:ext uri="{FF2B5EF4-FFF2-40B4-BE49-F238E27FC236}">
                <a16:creationId xmlns:a16="http://schemas.microsoft.com/office/drawing/2014/main" id="{88BF6BE3-8D08-894D-8F07-68CA59C72B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6451" y="2481653"/>
            <a:ext cx="4136550" cy="292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Venstre klammeparentes 10">
            <a:extLst>
              <a:ext uri="{FF2B5EF4-FFF2-40B4-BE49-F238E27FC236}">
                <a16:creationId xmlns:a16="http://schemas.microsoft.com/office/drawing/2014/main" id="{4E8F03F9-A587-E946-85FF-50317F784B40}"/>
              </a:ext>
            </a:extLst>
          </p:cNvPr>
          <p:cNvSpPr/>
          <p:nvPr userDrawn="1"/>
        </p:nvSpPr>
        <p:spPr>
          <a:xfrm>
            <a:off x="5726113" y="1874838"/>
            <a:ext cx="1622425" cy="4127500"/>
          </a:xfrm>
          <a:prstGeom prst="leftBrac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  <p:sp>
        <p:nvSpPr>
          <p:cNvPr id="22" name="Høyre klammeparentes 11">
            <a:extLst>
              <a:ext uri="{FF2B5EF4-FFF2-40B4-BE49-F238E27FC236}">
                <a16:creationId xmlns:a16="http://schemas.microsoft.com/office/drawing/2014/main" id="{30FB334D-0374-9D4A-B746-76A6C18A18A1}"/>
              </a:ext>
            </a:extLst>
          </p:cNvPr>
          <p:cNvSpPr/>
          <p:nvPr userDrawn="1"/>
        </p:nvSpPr>
        <p:spPr>
          <a:xfrm>
            <a:off x="3600450" y="3230563"/>
            <a:ext cx="1511300" cy="1428750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  <p:cxnSp>
        <p:nvCxnSpPr>
          <p:cNvPr id="23" name="Rett linje 20">
            <a:extLst>
              <a:ext uri="{FF2B5EF4-FFF2-40B4-BE49-F238E27FC236}">
                <a16:creationId xmlns:a16="http://schemas.microsoft.com/office/drawing/2014/main" id="{0C6BD713-8F21-6142-B384-8B5C76124C81}"/>
              </a:ext>
            </a:extLst>
          </p:cNvPr>
          <p:cNvCxnSpPr>
            <a:cxnSpLocks/>
          </p:cNvCxnSpPr>
          <p:nvPr userDrawn="1"/>
        </p:nvCxnSpPr>
        <p:spPr>
          <a:xfrm>
            <a:off x="5427663" y="4562475"/>
            <a:ext cx="0" cy="10652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ett linje 22">
            <a:extLst>
              <a:ext uri="{FF2B5EF4-FFF2-40B4-BE49-F238E27FC236}">
                <a16:creationId xmlns:a16="http://schemas.microsoft.com/office/drawing/2014/main" id="{50CF1557-83A3-0C4B-840B-DD0F75F5942C}"/>
              </a:ext>
            </a:extLst>
          </p:cNvPr>
          <p:cNvCxnSpPr>
            <a:cxnSpLocks/>
          </p:cNvCxnSpPr>
          <p:nvPr userDrawn="1"/>
        </p:nvCxnSpPr>
        <p:spPr>
          <a:xfrm flipV="1">
            <a:off x="3700463" y="5626100"/>
            <a:ext cx="1727200" cy="158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9004A157-0597-8F4B-ABF4-66A9C163521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919537" y="5697538"/>
            <a:ext cx="135940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600" dirty="0">
                <a:ln w="0"/>
                <a:solidFill>
                  <a:srgbClr val="EF834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MT" charset="0"/>
              </a:rPr>
              <a:t>In Real-time</a:t>
            </a:r>
          </a:p>
        </p:txBody>
      </p:sp>
    </p:spTree>
    <p:extLst>
      <p:ext uri="{BB962C8B-B14F-4D97-AF65-F5344CB8AC3E}">
        <p14:creationId xmlns:p14="http://schemas.microsoft.com/office/powerpoint/2010/main" val="348990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3165-FA99-D344-91BC-8C747CF6D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5"/>
            <a:ext cx="10515600" cy="10642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DBC339-03C6-DC44-BC56-12F477BCE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2158163-FFA8-CF4E-A810-23869358E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91994"/>
            <a:ext cx="10515600" cy="398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53C096-1531-A54B-A913-DE11E2FCA3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15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27E431-14A9-1E42-B920-AC847E017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C0AF337-9127-364A-B7FC-A7BAA03772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765" y="1755591"/>
            <a:ext cx="10270470" cy="35754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0A27C7-781A-1C49-BF27-1C3FEB2B69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06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19B3-DD6D-134E-AB3F-D44EA79A0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129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71E9-FC94-2D4C-8CC9-03D2628F3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94ADC-38A3-3B47-9DC3-4362098AD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1EE36-ED86-FC4B-9517-5FFD9DA9CB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01DAA-DB5F-FC44-A8D3-77ECDA23B0C6}"/>
              </a:ext>
            </a:extLst>
          </p:cNvPr>
          <p:cNvSpPr txBox="1"/>
          <p:nvPr userDrawn="1"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EB875-E3AC-1947-BA5C-A481A772AF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36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C686-685C-9546-8621-7078D27D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129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FC3A71-CC83-184B-BB90-A9C50DD53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A4F9B-E5C4-B047-89CE-AF0DBA14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96B0D6-2874-D84F-922F-09594A1734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D9AA77-6600-9040-B000-514F46418FEF}"/>
              </a:ext>
            </a:extLst>
          </p:cNvPr>
          <p:cNvSpPr txBox="1"/>
          <p:nvPr userDrawn="1"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22138-5871-AB4E-A60D-6CA6552262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16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3CD591-3002-9241-BE83-59045A11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398" y="-25400"/>
            <a:ext cx="12275798" cy="6934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96FFFD-1C1E-FE47-A96E-A79ADA9E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25" y="143300"/>
            <a:ext cx="11980949" cy="661970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4F8B25-134E-3249-B219-F9ED4904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9" y="3695700"/>
            <a:ext cx="5543550" cy="19605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7421-B5BF-A443-BD1B-A1CCBFED39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1469" y="5680599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D3CFA0-D657-874F-B063-0190BC68DE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1469" y="6195203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fld id="{7E2CFBE3-4561-2E46-B174-3A46590B9FDC}" type="datetime1">
              <a:rPr lang="nb-NO" smtClean="0"/>
              <a:t>27.02.2020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13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D52C6E-A033-1A41-8EB5-89CF3E32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33551" cy="338740"/>
          </a:xfrm>
          <a:prstGeom prst="rect">
            <a:avLst/>
          </a:prstGeom>
        </p:spPr>
        <p:txBody>
          <a:bodyPr/>
          <a:lstStyle/>
          <a:p>
            <a:fld id="{DB2CFBC5-A58A-D644-94C1-E3DF6C773683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FAF7742-DD84-F54C-A3F9-6B1738780E3F}"/>
              </a:ext>
            </a:extLst>
          </p:cNvPr>
          <p:cNvSpPr/>
          <p:nvPr userDrawn="1"/>
        </p:nvSpPr>
        <p:spPr>
          <a:xfrm>
            <a:off x="-43136" y="3103488"/>
            <a:ext cx="12265572" cy="3799490"/>
          </a:xfrm>
          <a:prstGeom prst="rect">
            <a:avLst/>
          </a:prstGeom>
          <a:solidFill>
            <a:srgbClr val="EF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1B899CE-0542-7B41-8F28-FF1136EF5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4009" y="4589463"/>
            <a:ext cx="4465364" cy="1712936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DDF2194F-113C-1B43-87E7-9D46D37C80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513" y="381330"/>
            <a:ext cx="2851201" cy="237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E4468-0718-F94E-9698-13BB4B126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" y="369980"/>
            <a:ext cx="3342290" cy="2387350"/>
          </a:xfrm>
          <a:prstGeom prst="rect">
            <a:avLst/>
          </a:pr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22C1767-5106-3B42-BEFE-CA4AB87E3F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842" y="379192"/>
            <a:ext cx="2379440" cy="2379440"/>
          </a:xfrm>
          <a:prstGeom prst="rect">
            <a:avLst/>
          </a:prstGeom>
        </p:spPr>
      </p:pic>
      <p:pic>
        <p:nvPicPr>
          <p:cNvPr id="16" name="Picture 15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F4D41268-C16A-5B49-B3B2-1556381ED4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1283" y="369980"/>
            <a:ext cx="3722402" cy="2387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ED4324-7EDA-444B-AAF0-B23FBC3F40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739490" y="6302399"/>
            <a:ext cx="241662" cy="45832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71C3F8F-E75F-FF48-8505-D82F57FA50A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834" y="3529921"/>
            <a:ext cx="4493349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3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BF94D465-1E11-B442-B938-D135E67D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83476" cy="3387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F834D"/>
                </a:solidFill>
              </a:defRPr>
            </a:lvl1pPr>
          </a:lstStyle>
          <a:p>
            <a:fld id="{DB2CFBC5-A58A-D644-94C1-E3DF6C77368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36A5284-C9EF-46CC-A000-2EBBDE3FF2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7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Windm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3CD591-3002-9241-BE83-59045A11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062" y="-101600"/>
            <a:ext cx="12318124" cy="700889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896FFFD-1C1E-FE47-A96E-A79ADA9E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25" y="238296"/>
            <a:ext cx="11980949" cy="661970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54F8B25-134E-3249-B219-F9ED4904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69" y="3695700"/>
            <a:ext cx="5543550" cy="19605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A7421-B5BF-A443-BD1B-A1CCBFED39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1469" y="5680599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5D3CFA0-D657-874F-B063-0190BC68DE1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91469" y="6195203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fld id="{7E2CFBE3-4561-2E46-B174-3A46590B9FDC}" type="datetime1">
              <a:rPr lang="nb-NO" smtClean="0"/>
              <a:t>27.02.2020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556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873CD591-3002-9241-BE83-59045A111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722" y="-16329"/>
            <a:ext cx="12363450" cy="6972300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744A43C4-08F8-3A47-8EC0-330010E2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50" y="4021521"/>
            <a:ext cx="5543550" cy="19605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B44084E-E7EE-074A-B474-C2B86372C3D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450" y="6016930"/>
            <a:ext cx="5543550" cy="50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454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Content_e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7BB7D34-DF45-4C4E-BAAE-C9849C6E9CC2}"/>
              </a:ext>
            </a:extLst>
          </p:cNvPr>
          <p:cNvSpPr/>
          <p:nvPr userDrawn="1"/>
        </p:nvSpPr>
        <p:spPr>
          <a:xfrm>
            <a:off x="-10510" y="498088"/>
            <a:ext cx="5801710" cy="5858261"/>
          </a:xfrm>
          <a:prstGeom prst="rect">
            <a:avLst/>
          </a:prstGeom>
          <a:solidFill>
            <a:srgbClr val="EF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D66830-F6CC-4040-B5D7-E8E9E861A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109"/>
            <a:ext cx="4448503" cy="1255961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A0F6DB0-FC74-094F-B99E-E6EB87EFB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1411"/>
            <a:ext cx="3922986" cy="33704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pic>
        <p:nvPicPr>
          <p:cNvPr id="8" name="Bilde 2">
            <a:extLst>
              <a:ext uri="{FF2B5EF4-FFF2-40B4-BE49-F238E27FC236}">
                <a16:creationId xmlns:a16="http://schemas.microsoft.com/office/drawing/2014/main" id="{433A4FCB-2923-1244-99B6-92BF0566D0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8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2" y="498088"/>
            <a:ext cx="5801724" cy="5861819"/>
          </a:xfrm>
          <a:prstGeom prst="rect">
            <a:avLst/>
          </a:prstGeom>
          <a:solidFill>
            <a:srgbClr val="EF834D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2B471-C4BB-2A4C-8320-EA8BC4C3ED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64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7787-D39F-4B49-86AC-35E93D21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6"/>
            <a:ext cx="10515600" cy="106427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D39AB-265E-4D40-9672-2BC06582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D3F24F7-D5E7-49A4-8306-D166BAA55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9E12E6C-E912-41F8-A7F0-A78F30A9975D}"/>
              </a:ext>
            </a:extLst>
          </p:cNvPr>
          <p:cNvSpPr txBox="1">
            <a:spLocks/>
          </p:cNvSpPr>
          <p:nvPr userDrawn="1"/>
        </p:nvSpPr>
        <p:spPr>
          <a:xfrm>
            <a:off x="170937" y="6343157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l" defTabSz="914400" rtl="0" eaLnBrk="1" latinLnBrk="0" hangingPunct="1">
              <a:defRPr sz="16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75794-B6BD-1F46-BAE5-B8A93A906C0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93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rro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7787-D39F-4B49-86AC-35E93D21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D39AB-265E-4D40-9672-2BC06582B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28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6858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2pPr>
            <a:lvl3pPr marL="11430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3pPr>
            <a:lvl4pPr marL="16002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4pPr>
            <a:lvl5pPr marL="2057400" indent="-2286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1EEA33-948D-A74B-9DDA-905B63306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109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CB94-A5D3-0C42-805D-624267C9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EAFA-1302-AD47-A10A-42BF975EA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6439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2505667-6A10-A842-89B5-3430AB9AF5E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72202" y="1625930"/>
            <a:ext cx="5181598" cy="43618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4B510-421D-CE49-A838-1C1B8D2F559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039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CB94-A5D3-0C42-805D-624267C9C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EAFA-1302-AD47-A10A-42BF975EA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6439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6C5BB2-CD3C-7D45-9743-ED2FE5BE2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36439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0515C-C56D-A642-B66B-3457FFECD8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0492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21492-9B9C-4C4A-BBF9-DCA02F8FC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E86B5-E127-AD4D-AFC2-B67BB879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593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7013BF-3939-F049-B305-1EC571A6478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8751" y="6232526"/>
            <a:ext cx="586390" cy="5863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0A07D9C-A8EB-284A-8008-DC98CAF32CE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25321" y="1054495"/>
            <a:ext cx="10788203" cy="8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14E50-839B-FE42-8C6E-B023129660C8}"/>
              </a:ext>
            </a:extLst>
          </p:cNvPr>
          <p:cNvSpPr txBox="1"/>
          <p:nvPr userDrawn="1"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3720-DB72-2243-A872-07220017C3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EF834D"/>
                </a:solidFill>
              </a:defRPr>
            </a:lvl1pPr>
          </a:lstStyle>
          <a:p>
            <a:fld id="{4B875794-B6BD-1F46-BAE5-B8A93A906C0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C82F01-4948-BC44-9A7F-B4A90020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3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8" r:id="rId3"/>
    <p:sldLayoutId id="2147483649" r:id="rId4"/>
    <p:sldLayoutId id="2147483658" r:id="rId5"/>
    <p:sldLayoutId id="2147483650" r:id="rId6"/>
    <p:sldLayoutId id="2147483663" r:id="rId7"/>
    <p:sldLayoutId id="2147483665" r:id="rId8"/>
    <p:sldLayoutId id="2147483652" r:id="rId9"/>
    <p:sldLayoutId id="2147483653" r:id="rId10"/>
    <p:sldLayoutId id="2147483651" r:id="rId11"/>
    <p:sldLayoutId id="2147483654" r:id="rId12"/>
    <p:sldLayoutId id="2147483666" r:id="rId13"/>
    <p:sldLayoutId id="2147483667" r:id="rId14"/>
    <p:sldLayoutId id="2147483655" r:id="rId15"/>
    <p:sldLayoutId id="2147483661" r:id="rId16"/>
    <p:sldLayoutId id="2147483659" r:id="rId17"/>
    <p:sldLayoutId id="2147483656" r:id="rId18"/>
    <p:sldLayoutId id="2147483657" r:id="rId19"/>
    <p:sldLayoutId id="2147483660" r:id="rId20"/>
    <p:sldLayoutId id="214748366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0.svg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emf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gif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gif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file:////var/folders/2x/12z9tl9n2t7d_1872p9f3shw0000gn/T/com.microsoft.Word/WebArchiveCopyPasteTempFiles/cid662358614*image001.png@01D83AD0.0176535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tiff"/><Relationship Id="rId7" Type="http://schemas.openxmlformats.org/officeDocument/2006/relationships/image" Target="../media/image31.tif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E40D73-CD8C-DA4D-AE90-6175D06B6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08" y="4049814"/>
            <a:ext cx="8602537" cy="166878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Is the time right to digitalise the HAZOP?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E60B1F-EB27-2642-8C7C-040FF2732652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8A320-FD75-8945-ABBD-604400CF7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65" y="499135"/>
            <a:ext cx="3426072" cy="1271147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54F382E7-2B6E-C4EC-33E9-4DE389AF6B70}"/>
              </a:ext>
            </a:extLst>
          </p:cNvPr>
          <p:cNvSpPr txBox="1">
            <a:spLocks/>
          </p:cNvSpPr>
          <p:nvPr/>
        </p:nvSpPr>
        <p:spPr>
          <a:xfrm>
            <a:off x="6390825" y="5515122"/>
            <a:ext cx="5543550" cy="83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/>
              <a:t>Dr. Paul W Seccombe (Sales Director UK/EU)</a:t>
            </a:r>
          </a:p>
          <a:p>
            <a:pPr algn="r"/>
            <a:r>
              <a:rPr lang="en-GB" sz="2000" dirty="0"/>
              <a:t>Angel Casal (Product Manager)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6200D-4FEB-25A6-82B0-4DEE64EC4F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1469" y="5680598"/>
            <a:ext cx="5543550" cy="83895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HAZ32_055 </a:t>
            </a:r>
          </a:p>
          <a:p>
            <a:r>
              <a:rPr lang="en-US" dirty="0"/>
              <a:t>Harrogate, UK - </a:t>
            </a:r>
            <a:r>
              <a:rPr lang="en-US"/>
              <a:t>October 18-20 </a:t>
            </a:r>
            <a:r>
              <a:rPr lang="en-US" dirty="0"/>
              <a:t>2022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F4C73DB-338A-4F42-AA0A-4300583FA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25" y="-475488"/>
            <a:ext cx="5680584" cy="17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81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lowchart: Manual Operation 39">
            <a:extLst>
              <a:ext uri="{FF2B5EF4-FFF2-40B4-BE49-F238E27FC236}">
                <a16:creationId xmlns:a16="http://schemas.microsoft.com/office/drawing/2014/main" id="{F043FA3F-8BED-AA45-B042-0A9085F03F40}"/>
              </a:ext>
            </a:extLst>
          </p:cNvPr>
          <p:cNvSpPr/>
          <p:nvPr/>
        </p:nvSpPr>
        <p:spPr bwMode="auto">
          <a:xfrm rot="10800000">
            <a:off x="2435087" y="1811416"/>
            <a:ext cx="7315200" cy="743848"/>
          </a:xfrm>
          <a:prstGeom prst="flowChartManualOperation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98F5CA3-4834-4F63-A04E-EE9805CD83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248030" y="1441"/>
          <a:ext cx="1440" cy="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98F5CA3-4834-4F63-A04E-EE9805CD83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8030" y="1441"/>
                        <a:ext cx="1440" cy="14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1622879-B855-4215-9206-67871EA42DA7}"/>
              </a:ext>
            </a:extLst>
          </p:cNvPr>
          <p:cNvSpPr/>
          <p:nvPr/>
        </p:nvSpPr>
        <p:spPr bwMode="auto">
          <a:xfrm>
            <a:off x="3866139" y="1274159"/>
            <a:ext cx="4475088" cy="537497"/>
          </a:xfrm>
          <a:prstGeom prst="roundRect">
            <a:avLst/>
          </a:prstGeom>
          <a:ln>
            <a:solidFill>
              <a:schemeClr val="accent1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sx="0" sy="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<a:noAutofit/>
          </a:bodyPr>
          <a:lstStyle/>
          <a:p>
            <a:pPr algn="ctr" defTabSz="82936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27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2" name="Picture 6">
            <a:extLst>
              <a:ext uri="{FF2B5EF4-FFF2-40B4-BE49-F238E27FC236}">
                <a16:creationId xmlns:a16="http://schemas.microsoft.com/office/drawing/2014/main" id="{82241C88-FC68-426A-BC48-45180CAF7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2433" y="1316108"/>
            <a:ext cx="1834796" cy="4592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sx="0" sy="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510DD7-8B9E-485F-88BD-3550FEE0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86"/>
            <a:ext cx="11216273" cy="106427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sx="0" sy="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Explainable functional models</a:t>
            </a:r>
            <a:endParaRPr lang="en-GB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42297A-C651-494B-8476-9761050163D4}"/>
              </a:ext>
            </a:extLst>
          </p:cNvPr>
          <p:cNvGrpSpPr/>
          <p:nvPr/>
        </p:nvGrpSpPr>
        <p:grpSpPr>
          <a:xfrm>
            <a:off x="1221153" y="2160811"/>
            <a:ext cx="3454845" cy="3148060"/>
            <a:chOff x="1221153" y="2160811"/>
            <a:chExt cx="3454845" cy="314806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61BD6302-2BB8-D540-8D35-9C1F5FAFF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1153" y="3994926"/>
              <a:ext cx="3080296" cy="1313945"/>
            </a:xfrm>
            <a:prstGeom prst="rect">
              <a:avLst/>
            </a:prstGeom>
          </p:spPr>
        </p:pic>
        <p:sp>
          <p:nvSpPr>
            <p:cNvPr id="64" name="Isosceles Triangle 64">
              <a:extLst>
                <a:ext uri="{FF2B5EF4-FFF2-40B4-BE49-F238E27FC236}">
                  <a16:creationId xmlns:a16="http://schemas.microsoft.com/office/drawing/2014/main" id="{5705D32E-988D-A64D-9270-13C77AD35FE6}"/>
                </a:ext>
              </a:extLst>
            </p:cNvPr>
            <p:cNvSpPr/>
            <p:nvPr/>
          </p:nvSpPr>
          <p:spPr bwMode="auto">
            <a:xfrm>
              <a:off x="2019445" y="3645772"/>
              <a:ext cx="1518812" cy="621330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270" dirty="0">
                <a:latin typeface="Arial" panose="020B0604020202020204" pitchFamily="34" charset="0"/>
              </a:endParaRP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EB7B95B-C499-4A00-B62C-B75AB67B7E0A}"/>
                </a:ext>
              </a:extLst>
            </p:cNvPr>
            <p:cNvSpPr/>
            <p:nvPr/>
          </p:nvSpPr>
          <p:spPr bwMode="auto">
            <a:xfrm>
              <a:off x="4052893" y="3348333"/>
              <a:ext cx="623105" cy="1599213"/>
            </a:xfrm>
            <a:prstGeom prst="rightArrow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endParaRPr lang="en-US" sz="1270" dirty="0">
                <a:latin typeface="Arial" panose="020B060402020202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24DA53D-2150-496D-B92D-C66EEE02B920}"/>
                </a:ext>
              </a:extLst>
            </p:cNvPr>
            <p:cNvSpPr/>
            <p:nvPr/>
          </p:nvSpPr>
          <p:spPr bwMode="auto">
            <a:xfrm>
              <a:off x="1589431" y="2160811"/>
              <a:ext cx="2593583" cy="928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Kairos models </a:t>
              </a:r>
            </a:p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based on plant design &amp; physical laws…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075591D-78B4-4E01-83D9-238D1890DEC1}"/>
                </a:ext>
              </a:extLst>
            </p:cNvPr>
            <p:cNvSpPr/>
            <p:nvPr/>
          </p:nvSpPr>
          <p:spPr bwMode="auto">
            <a:xfrm>
              <a:off x="1432871" y="2328972"/>
              <a:ext cx="313122" cy="3131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4A44627-C64C-B344-B276-B4519246AAEA}"/>
                </a:ext>
              </a:extLst>
            </p:cNvPr>
            <p:cNvGrpSpPr/>
            <p:nvPr/>
          </p:nvGrpSpPr>
          <p:grpSpPr>
            <a:xfrm>
              <a:off x="2460027" y="3195629"/>
              <a:ext cx="623106" cy="623106"/>
              <a:chOff x="2460027" y="2851245"/>
              <a:chExt cx="623106" cy="62310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48F0E18-3C2A-4040-98D6-B249755BA7DE}"/>
                  </a:ext>
                </a:extLst>
              </p:cNvPr>
              <p:cNvSpPr/>
              <p:nvPr/>
            </p:nvSpPr>
            <p:spPr bwMode="auto">
              <a:xfrm>
                <a:off x="2460027" y="2851245"/>
                <a:ext cx="623106" cy="623106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  <a:noAutofit/>
              </a:bodyPr>
              <a:lstStyle/>
              <a:p>
                <a:pPr algn="ctr" defTabSz="82936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endParaRPr lang="en-US" sz="127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B7F91B3-4098-304E-8B89-0F618799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38206" y="2981646"/>
                <a:ext cx="446695" cy="372246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DBDFFF-28D1-C949-8E83-CA8185979432}"/>
              </a:ext>
            </a:extLst>
          </p:cNvPr>
          <p:cNvGrpSpPr/>
          <p:nvPr/>
        </p:nvGrpSpPr>
        <p:grpSpPr>
          <a:xfrm>
            <a:off x="4715547" y="2160811"/>
            <a:ext cx="3154103" cy="3026624"/>
            <a:chOff x="4715547" y="2160811"/>
            <a:chExt cx="3154103" cy="3026624"/>
          </a:xfrm>
        </p:grpSpPr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5D2D4F55-9178-41A8-9BD7-8A0B5A5023FB}"/>
                </a:ext>
              </a:extLst>
            </p:cNvPr>
            <p:cNvSpPr/>
            <p:nvPr/>
          </p:nvSpPr>
          <p:spPr bwMode="auto">
            <a:xfrm>
              <a:off x="5335960" y="3682058"/>
              <a:ext cx="1518812" cy="621330"/>
            </a:xfrm>
            <a:prstGeom prst="triangle">
              <a:avLst/>
            </a:prstGeom>
            <a:gradFill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270" dirty="0">
                <a:latin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52828CA-32B2-4EE3-9092-A33E48B21682}"/>
                </a:ext>
              </a:extLst>
            </p:cNvPr>
            <p:cNvSpPr/>
            <p:nvPr/>
          </p:nvSpPr>
          <p:spPr bwMode="auto">
            <a:xfrm>
              <a:off x="4872109" y="2160811"/>
              <a:ext cx="2593582" cy="928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…utilising simple functional modelling…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D168E51-BE6D-4BA5-8E5E-0563347787A4}"/>
                </a:ext>
              </a:extLst>
            </p:cNvPr>
            <p:cNvSpPr/>
            <p:nvPr/>
          </p:nvSpPr>
          <p:spPr bwMode="auto">
            <a:xfrm>
              <a:off x="4715547" y="2328972"/>
              <a:ext cx="313122" cy="3131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55177B6-74FF-6F4F-89B6-9CAB6D6A8225}"/>
                </a:ext>
              </a:extLst>
            </p:cNvPr>
            <p:cNvGrpSpPr/>
            <p:nvPr/>
          </p:nvGrpSpPr>
          <p:grpSpPr>
            <a:xfrm>
              <a:off x="5783502" y="3195629"/>
              <a:ext cx="623106" cy="623106"/>
              <a:chOff x="5783502" y="2851245"/>
              <a:chExt cx="623106" cy="623106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18916A8-F016-4FBC-98F6-0ED89E9B69A3}"/>
                  </a:ext>
                </a:extLst>
              </p:cNvPr>
              <p:cNvSpPr/>
              <p:nvPr/>
            </p:nvSpPr>
            <p:spPr bwMode="auto">
              <a:xfrm>
                <a:off x="5783502" y="2851245"/>
                <a:ext cx="623106" cy="623106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  <a:noAutofit/>
              </a:bodyPr>
              <a:lstStyle/>
              <a:p>
                <a:pPr algn="ctr" defTabSz="82936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endParaRPr lang="en-US" sz="127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139DAC4-E7F3-417F-981C-47E82586F5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31621" y="3002442"/>
                <a:ext cx="522403" cy="344920"/>
              </a:xfrm>
              <a:prstGeom prst="rect">
                <a:avLst/>
              </a:prstGeom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F8544AA-AB1C-4341-800C-12988A669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7119" t="14078" r="7559" b="12416"/>
            <a:stretch/>
          </p:blipFill>
          <p:spPr>
            <a:xfrm>
              <a:off x="5003060" y="3952851"/>
              <a:ext cx="2185067" cy="1234584"/>
            </a:xfrm>
            <a:prstGeom prst="rect">
              <a:avLst/>
            </a:prstGeom>
          </p:spPr>
        </p:pic>
        <p:sp>
          <p:nvSpPr>
            <p:cNvPr id="50" name="Arrow: Right 10">
              <a:extLst>
                <a:ext uri="{FF2B5EF4-FFF2-40B4-BE49-F238E27FC236}">
                  <a16:creationId xmlns:a16="http://schemas.microsoft.com/office/drawing/2014/main" id="{E10973D5-93B9-7D40-8F96-A53A5DDA5F88}"/>
                </a:ext>
              </a:extLst>
            </p:cNvPr>
            <p:cNvSpPr/>
            <p:nvPr/>
          </p:nvSpPr>
          <p:spPr bwMode="auto">
            <a:xfrm>
              <a:off x="7246545" y="3348332"/>
              <a:ext cx="623105" cy="1599213"/>
            </a:xfrm>
            <a:prstGeom prst="rightArrow">
              <a:avLst/>
            </a:prstGeom>
            <a:solidFill>
              <a:srgbClr val="00B050">
                <a:alpha val="70000"/>
              </a:srgbClr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endParaRPr lang="en-US" sz="127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B619CE-81EB-B54F-B1B3-FEE1D40C8672}"/>
              </a:ext>
            </a:extLst>
          </p:cNvPr>
          <p:cNvGrpSpPr/>
          <p:nvPr/>
        </p:nvGrpSpPr>
        <p:grpSpPr>
          <a:xfrm>
            <a:off x="7910945" y="2160811"/>
            <a:ext cx="3148776" cy="4024260"/>
            <a:chOff x="7910945" y="2160811"/>
            <a:chExt cx="3148776" cy="4024260"/>
          </a:xfrm>
        </p:grpSpPr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25BEA7D5-6A6A-4D9F-9C61-60D7BA92380D}"/>
                </a:ext>
              </a:extLst>
            </p:cNvPr>
            <p:cNvSpPr/>
            <p:nvPr/>
          </p:nvSpPr>
          <p:spPr bwMode="auto">
            <a:xfrm>
              <a:off x="8663715" y="3682058"/>
              <a:ext cx="1518812" cy="621330"/>
            </a:xfrm>
            <a:prstGeom prst="triangl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0"/>
              <a:tileRect/>
            </a:gra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endParaRPr lang="en-US" sz="1270" dirty="0"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287FD73-167B-4167-A8CD-62F6C03FA6CD}"/>
                </a:ext>
              </a:extLst>
            </p:cNvPr>
            <p:cNvSpPr/>
            <p:nvPr/>
          </p:nvSpPr>
          <p:spPr bwMode="auto">
            <a:xfrm>
              <a:off x="8154785" y="2160811"/>
              <a:ext cx="2593582" cy="928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…to provide </a:t>
              </a:r>
            </a:p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b="1" dirty="0">
                  <a:solidFill>
                    <a:schemeClr val="bg1"/>
                  </a:solidFill>
                </a:rPr>
                <a:t>sound real-time actionable advice …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90BE6C1-DF9C-4A6E-AEF2-04157149CB6E}"/>
                </a:ext>
              </a:extLst>
            </p:cNvPr>
            <p:cNvSpPr/>
            <p:nvPr/>
          </p:nvSpPr>
          <p:spPr bwMode="auto">
            <a:xfrm>
              <a:off x="7998223" y="2328972"/>
              <a:ext cx="313122" cy="3131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<a:noAutofit/>
            </a:bodyPr>
            <a:lstStyle/>
            <a:p>
              <a:pPr algn="ctr" defTabSz="829361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30F7CD6-A64A-4563-ADFA-D2FDB7905593}"/>
                </a:ext>
              </a:extLst>
            </p:cNvPr>
            <p:cNvSpPr/>
            <p:nvPr/>
          </p:nvSpPr>
          <p:spPr bwMode="auto">
            <a:xfrm>
              <a:off x="9006920" y="4141460"/>
              <a:ext cx="960014" cy="716246"/>
            </a:xfrm>
            <a:prstGeom prst="roundRect">
              <a:avLst/>
            </a:prstGeom>
            <a:solidFill>
              <a:srgbClr val="EF834D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0" tIns="32652" rIns="0" bIns="32652" numCol="1" spcCol="0" rtlCol="0" fromWordArt="0" anchor="ctr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nb-NO" sz="1400" b="1" dirty="0">
                  <a:solidFill>
                    <a:schemeClr val="bg1"/>
                  </a:solidFill>
                </a:rPr>
                <a:t>OPERATE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4F9FAD4-B011-4612-AE2C-18522676A35A}"/>
                </a:ext>
              </a:extLst>
            </p:cNvPr>
            <p:cNvSpPr/>
            <p:nvPr/>
          </p:nvSpPr>
          <p:spPr bwMode="auto">
            <a:xfrm>
              <a:off x="9124751" y="5473889"/>
              <a:ext cx="816466" cy="660576"/>
            </a:xfrm>
            <a:prstGeom prst="rect">
              <a:avLst/>
            </a:prstGeom>
            <a:noFill/>
            <a:ln w="28575"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sx="0" sy="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32652" tIns="32652" rIns="32652" bIns="32652" numCol="1" spcCol="0" rtlCol="0" fromWordArt="0" anchor="t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100" b="1" i="1" dirty="0"/>
                <a:t>Control Room Assistant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E4986604-EFA3-4D25-A129-A30F1DDFC565}"/>
                </a:ext>
              </a:extLst>
            </p:cNvPr>
            <p:cNvSpPr/>
            <p:nvPr/>
          </p:nvSpPr>
          <p:spPr bwMode="auto">
            <a:xfrm>
              <a:off x="7910945" y="4141460"/>
              <a:ext cx="1060361" cy="716246"/>
            </a:xfrm>
            <a:prstGeom prst="roundRect">
              <a:avLst/>
            </a:prstGeom>
            <a:solidFill>
              <a:srgbClr val="EF834D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0" tIns="32652" rIns="0" bIns="32652" numCol="1" spcCol="0" rtlCol="0" fromWordArt="0" anchor="ctr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nb-NO" sz="1400" b="1" dirty="0">
                  <a:solidFill>
                    <a:schemeClr val="bg1"/>
                  </a:solidFill>
                </a:rPr>
                <a:t>DESIGN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76123A5-54C2-4F56-AA19-AE09CDE86D93}"/>
                </a:ext>
              </a:extLst>
            </p:cNvPr>
            <p:cNvSpPr/>
            <p:nvPr/>
          </p:nvSpPr>
          <p:spPr bwMode="auto">
            <a:xfrm>
              <a:off x="10013435" y="4141460"/>
              <a:ext cx="1046286" cy="716246"/>
            </a:xfrm>
            <a:prstGeom prst="roundRect">
              <a:avLst/>
            </a:prstGeom>
            <a:solidFill>
              <a:srgbClr val="EF834D"/>
            </a:solidFill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rot="0" spcFirstLastPara="0" vertOverflow="overflow" horzOverflow="overflow" vert="horz" wrap="square" lIns="0" tIns="32652" rIns="0" bIns="32652" numCol="1" spcCol="0" rtlCol="0" fromWordArt="0" anchor="ctr" anchorCtr="0" forceAA="0" compatLnSpc="1">
              <a:noAutofit/>
            </a:bodyPr>
            <a:lstStyle/>
            <a:p>
              <a:pPr algn="ctr" eaLnBrk="0" hangingPunct="0">
                <a:spcBef>
                  <a:spcPct val="20000"/>
                </a:spcBef>
              </a:pPr>
              <a:r>
                <a:rPr lang="en-US" sz="1400" b="1" dirty="0">
                  <a:solidFill>
                    <a:schemeClr val="bg1"/>
                  </a:solidFill>
                </a:rPr>
                <a:t>IMPROVE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81D01B-3D68-2A4C-BA5B-483050847728}"/>
                </a:ext>
              </a:extLst>
            </p:cNvPr>
            <p:cNvGrpSpPr/>
            <p:nvPr/>
          </p:nvGrpSpPr>
          <p:grpSpPr>
            <a:xfrm>
              <a:off x="7961003" y="4936765"/>
              <a:ext cx="816466" cy="1175459"/>
              <a:chOff x="8032892" y="4935256"/>
              <a:chExt cx="816466" cy="1175459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A333142-1469-4382-A8EC-B7BD01BAF537}"/>
                  </a:ext>
                </a:extLst>
              </p:cNvPr>
              <p:cNvSpPr/>
              <p:nvPr/>
            </p:nvSpPr>
            <p:spPr bwMode="auto">
              <a:xfrm>
                <a:off x="8032892" y="5450139"/>
                <a:ext cx="816466" cy="660576"/>
              </a:xfrm>
              <a:prstGeom prst="rect">
                <a:avLst/>
              </a:prstGeom>
              <a:noFill/>
              <a:ln w="28575"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  <p:txBody>
              <a:bodyPr rot="0" spcFirstLastPara="0" vertOverflow="overflow" horzOverflow="overflow" vert="horz" wrap="square" lIns="32652" tIns="32652" rIns="32652" bIns="32652" numCol="1" spcCol="0" rtlCol="0" fromWordArt="0" anchor="t" anchorCtr="0" forceAA="0" compatLnSpc="1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100" b="1" i="1" dirty="0"/>
                  <a:t>HAZOP assistant</a:t>
                </a:r>
              </a:p>
            </p:txBody>
          </p:sp>
          <p:pic>
            <p:nvPicPr>
              <p:cNvPr id="72" name="Picture 4">
                <a:extLst>
                  <a:ext uri="{FF2B5EF4-FFF2-40B4-BE49-F238E27FC236}">
                    <a16:creationId xmlns:a16="http://schemas.microsoft.com/office/drawing/2014/main" id="{1C872C82-A02E-483F-92DF-10C24263A7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1229" y="4935256"/>
                <a:ext cx="439663" cy="43966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707909-0C3E-A44A-BCC0-07CBB058E8E1}"/>
                </a:ext>
              </a:extLst>
            </p:cNvPr>
            <p:cNvGrpSpPr/>
            <p:nvPr/>
          </p:nvGrpSpPr>
          <p:grpSpPr>
            <a:xfrm>
              <a:off x="9111569" y="3195629"/>
              <a:ext cx="623106" cy="623106"/>
              <a:chOff x="9111569" y="2851245"/>
              <a:chExt cx="623106" cy="623106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C0F384A-A40D-442C-908F-E25C227104EC}"/>
                  </a:ext>
                </a:extLst>
              </p:cNvPr>
              <p:cNvSpPr/>
              <p:nvPr/>
            </p:nvSpPr>
            <p:spPr bwMode="auto">
              <a:xfrm>
                <a:off x="9111569" y="2851245"/>
                <a:ext cx="623106" cy="623106"/>
              </a:xfrm>
              <a:prstGeom prst="ellipse">
                <a:avLst/>
              </a:prstGeom>
              <a:ln>
                <a:solidFill>
                  <a:srgbClr val="EF834D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32652" tIns="32652" rIns="32652" bIns="32652" numCol="1" spcCol="0" rtlCol="0" fromWordArt="0" anchor="ctr" anchorCtr="0" forceAA="0" compatLnSpc="1">
                <a:noAutofit/>
              </a:bodyPr>
              <a:lstStyle/>
              <a:p>
                <a:pPr algn="ctr" defTabSz="829361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endParaRPr lang="en-US" sz="127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6" name="AmplerLibrarycr4lhc14szi">
                <a:extLst>
                  <a:ext uri="{FF2B5EF4-FFF2-40B4-BE49-F238E27FC236}">
                    <a16:creationId xmlns:a16="http://schemas.microsoft.com/office/drawing/2014/main" id="{63381F4A-1E28-4133-9194-A5AACAAB94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186891" y="2941451"/>
                <a:ext cx="466903" cy="466903"/>
              </a:xfrm>
              <a:prstGeom prst="rect">
                <a:avLst/>
              </a:prstGeom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22839C-34D1-8242-AF8F-207FAB52EF37}"/>
                </a:ext>
              </a:extLst>
            </p:cNvPr>
            <p:cNvGrpSpPr/>
            <p:nvPr/>
          </p:nvGrpSpPr>
          <p:grpSpPr>
            <a:xfrm>
              <a:off x="10086321" y="4762790"/>
              <a:ext cx="914400" cy="1422281"/>
              <a:chOff x="10086321" y="4762790"/>
              <a:chExt cx="914400" cy="1422281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A295F9E-5F87-492B-987F-89137A24F055}"/>
                  </a:ext>
                </a:extLst>
              </p:cNvPr>
              <p:cNvSpPr/>
              <p:nvPr/>
            </p:nvSpPr>
            <p:spPr bwMode="auto">
              <a:xfrm>
                <a:off x="10128345" y="5524495"/>
                <a:ext cx="816466" cy="660576"/>
              </a:xfrm>
              <a:prstGeom prst="rect">
                <a:avLst/>
              </a:prstGeom>
              <a:noFill/>
              <a:ln w="28575">
                <a:noFill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sx="0" sy="0" rotWithShape="0">
                        <a:scrgbClr r="0" g="0" b="0"/>
                      </a:outerShdw>
                    </a:effectLst>
                  </a14:hiddenEffects>
                </a:ext>
                <a:ext uri="{53640926-AAD7-44D8-BBD7-CCE9431645EC}">
                  <a14:shadowObscured xmlns:a14="http://schemas.microsoft.com/office/drawing/2010/main"/>
                </a:ext>
              </a:extLst>
            </p:spPr>
            <p:txBody>
              <a:bodyPr rot="0" spcFirstLastPara="0" vertOverflow="overflow" horzOverflow="overflow" vert="horz" wrap="square" lIns="32652" tIns="32652" rIns="32652" bIns="32652" numCol="1" spcCol="0" rtlCol="0" fromWordArt="0" anchor="t" anchorCtr="0" forceAA="0" compatLnSpc="1">
                <a:noAutofit/>
              </a:bodyPr>
              <a:lstStyle/>
              <a:p>
                <a:pPr algn="ctr" eaLnBrk="0" hangingPunct="0">
                  <a:spcBef>
                    <a:spcPct val="20000"/>
                  </a:spcBef>
                </a:pPr>
                <a:r>
                  <a:rPr lang="en-US" sz="1100" b="1" i="1" dirty="0"/>
                  <a:t>Emissions</a:t>
                </a:r>
              </a:p>
              <a:p>
                <a:pPr algn="ctr" eaLnBrk="0" hangingPunct="0">
                  <a:spcBef>
                    <a:spcPct val="20000"/>
                  </a:spcBef>
                </a:pPr>
                <a:r>
                  <a:rPr lang="en-US" sz="1100" b="1" i="1" dirty="0"/>
                  <a:t>Radar</a:t>
                </a:r>
              </a:p>
            </p:txBody>
          </p:sp>
          <p:pic>
            <p:nvPicPr>
              <p:cNvPr id="22" name="Graphic 21" descr="Cloud With Lightning And Rain with solid fill">
                <a:extLst>
                  <a:ext uri="{FF2B5EF4-FFF2-40B4-BE49-F238E27FC236}">
                    <a16:creationId xmlns:a16="http://schemas.microsoft.com/office/drawing/2014/main" id="{2E51EC81-C1A0-6641-B5F4-0E55FFCD30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0086321" y="4762790"/>
                <a:ext cx="914400" cy="914400"/>
              </a:xfrm>
              <a:prstGeom prst="rect">
                <a:avLst/>
              </a:prstGeom>
            </p:spPr>
          </p:pic>
        </p:grpSp>
      </p:grpSp>
      <p:pic>
        <p:nvPicPr>
          <p:cNvPr id="48" name="Picture 7" descr="133 Control room operator Vectors - Free &amp; Royalty-free Control room  operator Vector Images | Depositphotos®">
            <a:extLst>
              <a:ext uri="{FF2B5EF4-FFF2-40B4-BE49-F238E27FC236}">
                <a16:creationId xmlns:a16="http://schemas.microsoft.com/office/drawing/2014/main" id="{0B74E588-F2F5-3A9B-9AA9-5092C55F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20" y="4892415"/>
            <a:ext cx="632080" cy="63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9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28C137-B400-6B71-7DE5-EC7D933E6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can functional models help?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465D74A-7236-9B5E-70E0-52D000454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25934"/>
            <a:ext cx="6330697" cy="4351338"/>
          </a:xfrm>
        </p:spPr>
        <p:txBody>
          <a:bodyPr>
            <a:normAutofit/>
          </a:bodyPr>
          <a:lstStyle/>
          <a:p>
            <a:r>
              <a:rPr lang="en-GB" dirty="0"/>
              <a:t>Reason how a </a:t>
            </a:r>
            <a:r>
              <a:rPr lang="en-GB" b="1" dirty="0"/>
              <a:t>failure</a:t>
            </a:r>
            <a:r>
              <a:rPr lang="en-GB" dirty="0"/>
              <a:t> </a:t>
            </a:r>
            <a:r>
              <a:rPr lang="en-GB" b="1" dirty="0"/>
              <a:t>propagates</a:t>
            </a:r>
            <a:r>
              <a:rPr lang="en-GB" dirty="0"/>
              <a:t> in a plant to become a </a:t>
            </a:r>
            <a:r>
              <a:rPr lang="en-GB" b="1" dirty="0"/>
              <a:t>consequence</a:t>
            </a:r>
          </a:p>
          <a:p>
            <a:r>
              <a:rPr lang="en-GB" dirty="0"/>
              <a:t>Covering</a:t>
            </a:r>
          </a:p>
          <a:p>
            <a:pPr lvl="1"/>
            <a:r>
              <a:rPr lang="en-GB" dirty="0"/>
              <a:t>Operation mode (Start-up, SD, etc)</a:t>
            </a:r>
          </a:p>
          <a:p>
            <a:pPr lvl="1"/>
            <a:r>
              <a:rPr lang="en-GB" dirty="0"/>
              <a:t>Sensors and gauges</a:t>
            </a:r>
          </a:p>
          <a:p>
            <a:pPr lvl="1"/>
            <a:r>
              <a:rPr lang="en-GB" dirty="0"/>
              <a:t>Actuators and valves</a:t>
            </a:r>
          </a:p>
          <a:p>
            <a:pPr lvl="1"/>
            <a:r>
              <a:rPr lang="en-GB" dirty="0"/>
              <a:t>Manual operation</a:t>
            </a:r>
          </a:p>
          <a:p>
            <a:pPr lvl="1"/>
            <a:r>
              <a:rPr lang="en-GB" dirty="0"/>
              <a:t>Automatic action</a:t>
            </a:r>
          </a:p>
        </p:txBody>
      </p:sp>
      <p:pic>
        <p:nvPicPr>
          <p:cNvPr id="2050" name="Picture 2" descr="Centrifugal Pump | Pumps | Equipment for Onshore &amp; Offshore Rigs | PRODUCTS  &amp; SERVICES | TSC">
            <a:extLst>
              <a:ext uri="{FF2B5EF4-FFF2-40B4-BE49-F238E27FC236}">
                <a16:creationId xmlns:a16="http://schemas.microsoft.com/office/drawing/2014/main" id="{91152CAC-D6DF-38C7-5606-04DEFA8B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95" y="4118483"/>
            <a:ext cx="2955142" cy="144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B6F1C5-4A9A-C544-EEDA-FAE1535F8277}"/>
              </a:ext>
            </a:extLst>
          </p:cNvPr>
          <p:cNvSpPr/>
          <p:nvPr/>
        </p:nvSpPr>
        <p:spPr>
          <a:xfrm>
            <a:off x="8436807" y="5735294"/>
            <a:ext cx="171072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Failure Modes 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Cavitation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…..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CB4C36-EC1A-668C-0E15-6B4BB6083D4E}"/>
              </a:ext>
            </a:extLst>
          </p:cNvPr>
          <p:cNvSpPr/>
          <p:nvPr/>
        </p:nvSpPr>
        <p:spPr>
          <a:xfrm>
            <a:off x="6799571" y="391397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Objectives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Maintain flow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45DAE4-209A-28A0-A33E-718DCDA11647}"/>
              </a:ext>
            </a:extLst>
          </p:cNvPr>
          <p:cNvSpPr/>
          <p:nvPr/>
        </p:nvSpPr>
        <p:spPr>
          <a:xfrm>
            <a:off x="9978635" y="3840453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Function</a:t>
            </a:r>
          </a:p>
          <a:p>
            <a:pPr marL="285750" indent="-285750">
              <a:buFontTx/>
              <a:buChar char="-"/>
            </a:pPr>
            <a:r>
              <a:rPr lang="en-GB" sz="1400" dirty="0"/>
              <a:t>Feed Cooling unit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6EE75A-3EEE-FFB5-C972-03641CBCF025}"/>
              </a:ext>
            </a:extLst>
          </p:cNvPr>
          <p:cNvSpPr/>
          <p:nvPr/>
        </p:nvSpPr>
        <p:spPr>
          <a:xfrm>
            <a:off x="8619432" y="2327643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PUMP</a:t>
            </a:r>
          </a:p>
          <a:p>
            <a:r>
              <a:rPr lang="en-GB" dirty="0"/>
              <a:t>(example)</a:t>
            </a:r>
            <a:endParaRPr lang="en-NO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CA93CD39-EB42-1419-78DC-ACDFB60B3121}"/>
              </a:ext>
            </a:extLst>
          </p:cNvPr>
          <p:cNvSpPr/>
          <p:nvPr/>
        </p:nvSpPr>
        <p:spPr>
          <a:xfrm>
            <a:off x="7747155" y="3109788"/>
            <a:ext cx="2955142" cy="2523518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EFB64-F60E-4AA4-A8B4-1AE0FF5D3974}"/>
              </a:ext>
            </a:extLst>
          </p:cNvPr>
          <p:cNvSpPr txBox="1"/>
          <p:nvPr/>
        </p:nvSpPr>
        <p:spPr>
          <a:xfrm>
            <a:off x="3229299" y="5735294"/>
            <a:ext cx="33818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Define relevant failure modes</a:t>
            </a:r>
          </a:p>
          <a:p>
            <a:pPr marL="285750" lvl="1" indent="-285750">
              <a:buFontTx/>
              <a:buChar char="-"/>
            </a:pPr>
            <a:r>
              <a:rPr lang="en-GB" sz="1400" dirty="0"/>
              <a:t>Design (FMECA)</a:t>
            </a:r>
          </a:p>
          <a:p>
            <a:pPr marL="285750" lvl="1" indent="-285750">
              <a:buFontTx/>
              <a:buChar char="-"/>
            </a:pPr>
            <a:r>
              <a:rPr lang="en-GB" sz="1400" dirty="0"/>
              <a:t>Experience (ISO14224, OREDA)</a:t>
            </a:r>
          </a:p>
          <a:p>
            <a:pPr marL="285750" lvl="1" indent="-285750">
              <a:buFontTx/>
              <a:buChar char="-"/>
            </a:pPr>
            <a:r>
              <a:rPr lang="en-GB" sz="1400" dirty="0"/>
              <a:t>RCAs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38D0AE-657B-4903-A552-7202D094A3E3}"/>
              </a:ext>
            </a:extLst>
          </p:cNvPr>
          <p:cNvCxnSpPr/>
          <p:nvPr/>
        </p:nvCxnSpPr>
        <p:spPr>
          <a:xfrm>
            <a:off x="6473952" y="5977272"/>
            <a:ext cx="170992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5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A7E95D-8D96-0C47-A2C7-5C5E455A6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Basic concept of a Functional Model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B5DDE74D-1533-704C-AC95-052EDE04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83476" cy="338740"/>
          </a:xfrm>
          <a:prstGeom prst="rect">
            <a:avLst/>
          </a:prstGeom>
        </p:spPr>
        <p:txBody>
          <a:bodyPr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21CB7D-CB75-3746-817A-1961645300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771" y="3513349"/>
            <a:ext cx="5454408" cy="294697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A8AC77C-0BC5-D744-B64A-4FBEDEAF8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66" y="1378122"/>
            <a:ext cx="5220019" cy="21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A25B0-C072-E24A-879E-FBD97096A945}"/>
              </a:ext>
            </a:extLst>
          </p:cNvPr>
          <p:cNvSpPr/>
          <p:nvPr/>
        </p:nvSpPr>
        <p:spPr>
          <a:xfrm>
            <a:off x="838200" y="1231964"/>
            <a:ext cx="5903976" cy="498598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GB" dirty="0"/>
          </a:p>
          <a:p>
            <a:r>
              <a:rPr lang="en-GB" sz="2000" dirty="0"/>
              <a:t>Model based on: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accent2"/>
                </a:solidFill>
              </a:rPr>
              <a:t>Meeting intended </a:t>
            </a:r>
            <a:r>
              <a:rPr lang="en-GB" sz="2000" dirty="0"/>
              <a:t>goals of the systems from design (P&amp;IDs, etc)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Functional behaviour &amp; failure modes</a:t>
            </a:r>
          </a:p>
          <a:p>
            <a:pPr marL="285750" indent="-285750">
              <a:buFontTx/>
              <a:buChar char="-"/>
            </a:pPr>
            <a:r>
              <a:rPr lang="en-GB" sz="2000" dirty="0"/>
              <a:t>Maintaining </a:t>
            </a:r>
            <a:r>
              <a:rPr lang="en-GB" sz="2000" dirty="0">
                <a:solidFill>
                  <a:schemeClr val="accent2"/>
                </a:solidFill>
              </a:rPr>
              <a:t>mass</a:t>
            </a:r>
            <a:r>
              <a:rPr lang="en-GB" sz="2000" dirty="0"/>
              <a:t> and </a:t>
            </a:r>
            <a:r>
              <a:rPr lang="en-GB" sz="2000" dirty="0">
                <a:solidFill>
                  <a:schemeClr val="accent2"/>
                </a:solidFill>
              </a:rPr>
              <a:t>energy</a:t>
            </a:r>
            <a:r>
              <a:rPr lang="en-GB" sz="2000" dirty="0"/>
              <a:t> balances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accent2"/>
                </a:solidFill>
              </a:rPr>
              <a:t>Capture and use client´s engineering expertise</a:t>
            </a:r>
          </a:p>
          <a:p>
            <a:pPr marL="285750" indent="-285750">
              <a:buFontTx/>
              <a:buChar char="-"/>
            </a:pPr>
            <a:r>
              <a:rPr lang="en-GB" sz="2000" dirty="0">
                <a:solidFill>
                  <a:schemeClr val="accent2"/>
                </a:solidFill>
              </a:rPr>
              <a:t>Capture and use client operational knowhow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r>
              <a:rPr lang="en-GB" sz="2000" dirty="0"/>
              <a:t>Deterministic: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Easy to understand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Super fast response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Patterns (</a:t>
            </a:r>
            <a:r>
              <a:rPr lang="en-GB" sz="2000" dirty="0">
                <a:solidFill>
                  <a:schemeClr val="accent2"/>
                </a:solidFill>
              </a:rPr>
              <a:t>footprint</a:t>
            </a:r>
            <a:r>
              <a:rPr lang="en-GB" sz="2000" dirty="0"/>
              <a:t>) of all sensors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Forward looking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accent2"/>
                </a:solidFill>
              </a:rPr>
              <a:t>Always same results on same issue/process state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5ADD9BC-B723-435F-A464-FD1EE51F6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45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1801-E5C7-F680-7551-C9B4851D5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steps to build a model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7236020-93D5-98CC-8C45-3245010D34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9594" y="1636713"/>
            <a:ext cx="4698812" cy="43513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504A7-C8D2-4B52-2B0C-42C73E47DF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Start with PFD and P&amp;ID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Goals and Functions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Re-use library of components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Add structure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58171F-E92C-8F35-6A3C-8BB90818DF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C98276D-72A1-402C-97E3-AAB90EA71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33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B95590A-8DD1-784E-A21E-6AC55CF2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Library Approach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2283A3-C497-1444-9D81-05F6E8478E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2" y="1143908"/>
            <a:ext cx="11537274" cy="5112000"/>
          </a:xfrm>
          <a:prstGeom prst="rect">
            <a:avLst/>
          </a:prstGeom>
        </p:spPr>
      </p:pic>
      <p:sp>
        <p:nvSpPr>
          <p:cNvPr id="11" name="Callout: Up Arrow 15">
            <a:extLst>
              <a:ext uri="{FF2B5EF4-FFF2-40B4-BE49-F238E27FC236}">
                <a16:creationId xmlns:a16="http://schemas.microsoft.com/office/drawing/2014/main" id="{5C190B94-620E-9C4F-B052-B64D1FF61FF8}"/>
              </a:ext>
            </a:extLst>
          </p:cNvPr>
          <p:cNvSpPr/>
          <p:nvPr/>
        </p:nvSpPr>
        <p:spPr>
          <a:xfrm>
            <a:off x="1158220" y="3398129"/>
            <a:ext cx="871671" cy="673082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Cooler</a:t>
            </a:r>
            <a:r>
              <a:rPr kumimoji="0" lang="en-GB" sz="12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allout: Up Arrow 15">
            <a:extLst>
              <a:ext uri="{FF2B5EF4-FFF2-40B4-BE49-F238E27FC236}">
                <a16:creationId xmlns:a16="http://schemas.microsoft.com/office/drawing/2014/main" id="{91CE0122-085F-274B-950A-7A47DE0EAF84}"/>
              </a:ext>
            </a:extLst>
          </p:cNvPr>
          <p:cNvSpPr/>
          <p:nvPr/>
        </p:nvSpPr>
        <p:spPr>
          <a:xfrm>
            <a:off x="10162109" y="3398129"/>
            <a:ext cx="871671" cy="673082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Cooler</a:t>
            </a:r>
            <a:r>
              <a:rPr kumimoji="0" lang="en-GB" sz="12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allout: Up Arrow 15">
            <a:extLst>
              <a:ext uri="{FF2B5EF4-FFF2-40B4-BE49-F238E27FC236}">
                <a16:creationId xmlns:a16="http://schemas.microsoft.com/office/drawing/2014/main" id="{4F98C1E3-84E7-4D49-A991-A56B27F413CE}"/>
              </a:ext>
            </a:extLst>
          </p:cNvPr>
          <p:cNvSpPr/>
          <p:nvPr/>
        </p:nvSpPr>
        <p:spPr>
          <a:xfrm>
            <a:off x="4028581" y="2983549"/>
            <a:ext cx="1034230" cy="673082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Scrubber</a:t>
            </a:r>
          </a:p>
        </p:txBody>
      </p:sp>
      <p:sp>
        <p:nvSpPr>
          <p:cNvPr id="17" name="Callout: Up Arrow 15">
            <a:extLst>
              <a:ext uri="{FF2B5EF4-FFF2-40B4-BE49-F238E27FC236}">
                <a16:creationId xmlns:a16="http://schemas.microsoft.com/office/drawing/2014/main" id="{1E9AF9B3-984E-7844-8013-D4D74EE3FBFA}"/>
              </a:ext>
            </a:extLst>
          </p:cNvPr>
          <p:cNvSpPr/>
          <p:nvPr/>
        </p:nvSpPr>
        <p:spPr>
          <a:xfrm>
            <a:off x="6667900" y="3145955"/>
            <a:ext cx="1420506" cy="673082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Compressor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F32A74-3180-034C-BF09-CB3F7B40808C}"/>
              </a:ext>
            </a:extLst>
          </p:cNvPr>
          <p:cNvSpPr/>
          <p:nvPr/>
        </p:nvSpPr>
        <p:spPr>
          <a:xfrm>
            <a:off x="5974813" y="3244334"/>
            <a:ext cx="357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O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NO"/>
              <a:t>  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36692F-C31E-2E46-8917-A1464034D176}"/>
              </a:ext>
            </a:extLst>
          </p:cNvPr>
          <p:cNvSpPr txBox="1"/>
          <p:nvPr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  <p:sp>
        <p:nvSpPr>
          <p:cNvPr id="28" name="Callout: Up Arrow 15">
            <a:extLst>
              <a:ext uri="{FF2B5EF4-FFF2-40B4-BE49-F238E27FC236}">
                <a16:creationId xmlns:a16="http://schemas.microsoft.com/office/drawing/2014/main" id="{D504CFE4-CD8F-D04D-A4E1-F861BFAEB31A}"/>
              </a:ext>
            </a:extLst>
          </p:cNvPr>
          <p:cNvSpPr/>
          <p:nvPr/>
        </p:nvSpPr>
        <p:spPr>
          <a:xfrm>
            <a:off x="7196555" y="5796491"/>
            <a:ext cx="871671" cy="673082"/>
          </a:xfrm>
          <a:prstGeom prst="up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Cooler</a:t>
            </a:r>
            <a:r>
              <a:rPr kumimoji="0" lang="en-GB" sz="12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FF80BA-4061-B341-971B-E0319D35C8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89" y="4147890"/>
            <a:ext cx="4506040" cy="21080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3A2CEA-C1D2-3644-90DE-196EDD593626}"/>
              </a:ext>
            </a:extLst>
          </p:cNvPr>
          <p:cNvGrpSpPr/>
          <p:nvPr/>
        </p:nvGrpSpPr>
        <p:grpSpPr>
          <a:xfrm>
            <a:off x="9019863" y="4569975"/>
            <a:ext cx="2677332" cy="1526908"/>
            <a:chOff x="9019863" y="4569975"/>
            <a:chExt cx="2677332" cy="15269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A7EC7B4-3D8B-400A-BB07-FC459FC73636}"/>
                </a:ext>
              </a:extLst>
            </p:cNvPr>
            <p:cNvSpPr txBox="1"/>
            <p:nvPr/>
          </p:nvSpPr>
          <p:spPr>
            <a:xfrm>
              <a:off x="9505365" y="4569975"/>
              <a:ext cx="2191830" cy="923330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cs typeface="Calibri"/>
                </a:rPr>
                <a:t>– </a:t>
              </a:r>
              <a:r>
                <a:rPr lang="en-US" dirty="0">
                  <a:ea typeface="+mn-lt"/>
                  <a:cs typeface="+mn-lt"/>
                </a:rPr>
                <a:t>Mass Balance </a:t>
              </a:r>
              <a:endParaRPr lang="en-US" dirty="0">
                <a:cs typeface="Calibri"/>
              </a:endParaRPr>
            </a:p>
            <a:p>
              <a:r>
                <a:rPr lang="en-US" dirty="0">
                  <a:cs typeface="Calibri"/>
                </a:rPr>
                <a:t>– Energy Balance</a:t>
              </a:r>
            </a:p>
            <a:p>
              <a:r>
                <a:rPr lang="en-US" dirty="0">
                  <a:cs typeface="Calibri"/>
                </a:rPr>
                <a:t>– Fault Propagation</a:t>
              </a:r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0B73F3E-19A4-4E17-B2F5-5AD66DBE79AF}"/>
                </a:ext>
              </a:extLst>
            </p:cNvPr>
            <p:cNvSpPr/>
            <p:nvPr/>
          </p:nvSpPr>
          <p:spPr>
            <a:xfrm>
              <a:off x="9019863" y="5218849"/>
              <a:ext cx="485502" cy="227135"/>
            </a:xfrm>
            <a:prstGeom prst="ellipse">
              <a:avLst/>
            </a:prstGeom>
            <a:solidFill>
              <a:srgbClr val="DCAE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84A217-3192-440E-B74D-570BB4B45FCF}"/>
                </a:ext>
              </a:extLst>
            </p:cNvPr>
            <p:cNvSpPr/>
            <p:nvPr/>
          </p:nvSpPr>
          <p:spPr>
            <a:xfrm>
              <a:off x="9019863" y="4656919"/>
              <a:ext cx="485502" cy="227135"/>
            </a:xfrm>
            <a:prstGeom prst="ellipse">
              <a:avLst/>
            </a:prstGeom>
            <a:solidFill>
              <a:srgbClr val="AFA9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E0651FE-61D9-452E-BC5C-F15AE979F207}"/>
                </a:ext>
              </a:extLst>
            </p:cNvPr>
            <p:cNvSpPr/>
            <p:nvPr/>
          </p:nvSpPr>
          <p:spPr>
            <a:xfrm>
              <a:off x="9019863" y="4932225"/>
              <a:ext cx="485502" cy="227135"/>
            </a:xfrm>
            <a:prstGeom prst="ellipse">
              <a:avLst/>
            </a:prstGeom>
            <a:solidFill>
              <a:srgbClr val="DCB8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Calibri"/>
              </a:endParaRPr>
            </a:p>
          </p:txBody>
        </p:sp>
        <p:sp>
          <p:nvSpPr>
            <p:cNvPr id="29" name="Callout: Up Arrow 15">
              <a:extLst>
                <a:ext uri="{FF2B5EF4-FFF2-40B4-BE49-F238E27FC236}">
                  <a16:creationId xmlns:a16="http://schemas.microsoft.com/office/drawing/2014/main" id="{6DCDEC9E-6F9F-8A47-86B5-B07DCCD787BF}"/>
                </a:ext>
              </a:extLst>
            </p:cNvPr>
            <p:cNvSpPr/>
            <p:nvPr/>
          </p:nvSpPr>
          <p:spPr>
            <a:xfrm>
              <a:off x="9952382" y="5519940"/>
              <a:ext cx="1081397" cy="576943"/>
            </a:xfrm>
            <a:prstGeom prst="upArrow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Library Components</a:t>
              </a:r>
            </a:p>
          </p:txBody>
        </p:sp>
      </p:grp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D2F88DD9-A2C2-408D-AFDA-934F2FBCE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8166" y="6343158"/>
            <a:ext cx="465083" cy="365125"/>
          </a:xfrm>
        </p:spPr>
        <p:txBody>
          <a:bodyPr/>
          <a:lstStyle/>
          <a:p>
            <a:fld id="{4B875794-B6BD-1F46-BAE5-B8A93A906C03}" type="slidenum">
              <a:rPr lang="en-GB" smtClean="0"/>
              <a:t>14</a:t>
            </a:fld>
            <a:endParaRPr lang="en-GB" dirty="0"/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0DFC8D5-14BE-4BF7-A7A8-FBB0A9D3D3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0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770C-F516-1149-8960-C5AD0C8E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HAZOP Assistant “Tree view”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80CF968-7E24-F348-9B48-CFDF19BB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4"/>
            <a:ext cx="10086474" cy="4876800"/>
          </a:xfrm>
        </p:spPr>
        <p:txBody>
          <a:bodyPr>
            <a:normAutofit/>
          </a:bodyPr>
          <a:lstStyle/>
          <a:p>
            <a:r>
              <a:rPr lang="en-GB" dirty="0"/>
              <a:t>Evaluate missing Detection, Controls / Actuators</a:t>
            </a:r>
          </a:p>
          <a:p>
            <a:r>
              <a:rPr lang="en-GB" dirty="0"/>
              <a:t>Manual steps required (operator verification)</a:t>
            </a:r>
          </a:p>
          <a:p>
            <a:r>
              <a:rPr lang="en-GB" dirty="0"/>
              <a:t>Update Operational Procedures</a:t>
            </a:r>
          </a:p>
          <a:p>
            <a:r>
              <a:rPr lang="en-GB" dirty="0"/>
              <a:t>Investigate how to mitigate consequences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A57583-FF15-4D60-9535-2960CC229596}"/>
              </a:ext>
            </a:extLst>
          </p:cNvPr>
          <p:cNvGrpSpPr/>
          <p:nvPr/>
        </p:nvGrpSpPr>
        <p:grpSpPr>
          <a:xfrm>
            <a:off x="3682144" y="4064334"/>
            <a:ext cx="6942222" cy="2021081"/>
            <a:chOff x="3727864" y="4590241"/>
            <a:chExt cx="6942222" cy="202108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7337CEF-653E-DCA8-B865-82384AAE3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358" t="25486" r="35807" b="48213"/>
            <a:stretch/>
          </p:blipFill>
          <p:spPr>
            <a:xfrm>
              <a:off x="3727864" y="4590241"/>
              <a:ext cx="6942222" cy="20210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38D0D8-2018-427D-98C5-E8B8D7B7C142}"/>
                </a:ext>
              </a:extLst>
            </p:cNvPr>
            <p:cNvSpPr txBox="1"/>
            <p:nvPr/>
          </p:nvSpPr>
          <p:spPr>
            <a:xfrm>
              <a:off x="4034269" y="5032011"/>
              <a:ext cx="29803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</a:rPr>
                <a:t>Cause to consequence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687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8FB1B0-5126-9630-75C4-65BD25CD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view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EB96D71-E82E-CE81-55FD-B5DF6047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83476" cy="338740"/>
          </a:xfrm>
          <a:prstGeom prst="rect">
            <a:avLst/>
          </a:prstGeom>
        </p:spPr>
        <p:txBody>
          <a:bodyPr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16</a:t>
            </a:fld>
            <a:endParaRPr lang="nb-NO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7AC81E3-5BC1-914D-83B8-157CCC22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86"/>
            <a:ext cx="12192000" cy="684242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31C2C30-54E7-467A-83B5-CCAF9ACC88DA}"/>
              </a:ext>
            </a:extLst>
          </p:cNvPr>
          <p:cNvSpPr/>
          <p:nvPr/>
        </p:nvSpPr>
        <p:spPr>
          <a:xfrm>
            <a:off x="5357192" y="5963479"/>
            <a:ext cx="149087" cy="149087"/>
          </a:xfrm>
          <a:prstGeom prst="ellipse">
            <a:avLst/>
          </a:prstGeom>
          <a:solidFill>
            <a:srgbClr val="E22E38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C0666A-17C5-4B83-A472-32ED34B735B4}"/>
              </a:ext>
            </a:extLst>
          </p:cNvPr>
          <p:cNvSpPr/>
          <p:nvPr/>
        </p:nvSpPr>
        <p:spPr>
          <a:xfrm>
            <a:off x="5360505" y="6255027"/>
            <a:ext cx="149087" cy="149087"/>
          </a:xfrm>
          <a:prstGeom prst="ellipse">
            <a:avLst/>
          </a:prstGeom>
          <a:solidFill>
            <a:schemeClr val="bg1">
              <a:lumMod val="65000"/>
              <a:alpha val="6313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F23C47-6C56-42DF-AD9C-4F0A1F26BF7D}"/>
              </a:ext>
            </a:extLst>
          </p:cNvPr>
          <p:cNvSpPr/>
          <p:nvPr/>
        </p:nvSpPr>
        <p:spPr>
          <a:xfrm>
            <a:off x="5353879" y="6546575"/>
            <a:ext cx="149087" cy="149087"/>
          </a:xfrm>
          <a:prstGeom prst="ellipse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54C7A-4945-4688-8497-FFF724C7762E}"/>
              </a:ext>
            </a:extLst>
          </p:cNvPr>
          <p:cNvSpPr txBox="1"/>
          <p:nvPr/>
        </p:nvSpPr>
        <p:spPr>
          <a:xfrm>
            <a:off x="5565915" y="5903843"/>
            <a:ext cx="1433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Possible mitigations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12BF0-3361-4541-922E-9BF808276881}"/>
              </a:ext>
            </a:extLst>
          </p:cNvPr>
          <p:cNvSpPr txBox="1"/>
          <p:nvPr/>
        </p:nvSpPr>
        <p:spPr>
          <a:xfrm>
            <a:off x="5540206" y="6195391"/>
            <a:ext cx="3472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Opportunities to add instruments or inspection points</a:t>
            </a:r>
            <a:endParaRPr lang="en-GB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67361-0ED8-4F91-888B-E72F7279DA77}"/>
              </a:ext>
            </a:extLst>
          </p:cNvPr>
          <p:cNvSpPr txBox="1"/>
          <p:nvPr/>
        </p:nvSpPr>
        <p:spPr>
          <a:xfrm>
            <a:off x="5549350" y="6483625"/>
            <a:ext cx="1992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detects deviation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10055B-5C6B-4D76-A5DF-80D6CF2F23CA}"/>
              </a:ext>
            </a:extLst>
          </p:cNvPr>
          <p:cNvSpPr/>
          <p:nvPr/>
        </p:nvSpPr>
        <p:spPr>
          <a:xfrm>
            <a:off x="1305340" y="5976731"/>
            <a:ext cx="149087" cy="149087"/>
          </a:xfrm>
          <a:prstGeom prst="ellipse">
            <a:avLst/>
          </a:prstGeom>
          <a:solidFill>
            <a:srgbClr val="73F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30D36-98E9-4CE8-A43A-9093EDC0F38C}"/>
              </a:ext>
            </a:extLst>
          </p:cNvPr>
          <p:cNvSpPr txBox="1"/>
          <p:nvPr/>
        </p:nvSpPr>
        <p:spPr>
          <a:xfrm>
            <a:off x="1514063" y="5917095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Selected cause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384FEC4-A35D-43BF-9597-9B333816CB02}"/>
              </a:ext>
            </a:extLst>
          </p:cNvPr>
          <p:cNvSpPr/>
          <p:nvPr/>
        </p:nvSpPr>
        <p:spPr>
          <a:xfrm>
            <a:off x="1305340" y="6302018"/>
            <a:ext cx="149087" cy="14908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665AB-3E49-4916-A957-9BFA62482383}"/>
              </a:ext>
            </a:extLst>
          </p:cNvPr>
          <p:cNvSpPr txBox="1"/>
          <p:nvPr/>
        </p:nvSpPr>
        <p:spPr>
          <a:xfrm>
            <a:off x="1514063" y="6242382"/>
            <a:ext cx="1669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Possible consequences</a:t>
            </a:r>
          </a:p>
        </p:txBody>
      </p:sp>
    </p:spTree>
    <p:extLst>
      <p:ext uri="{BB962C8B-B14F-4D97-AF65-F5344CB8AC3E}">
        <p14:creationId xmlns:p14="http://schemas.microsoft.com/office/powerpoint/2010/main" val="280904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/>
          <p:cNvSpPr>
            <a:spLocks noGrp="1"/>
          </p:cNvSpPr>
          <p:nvPr>
            <p:ph type="title" idx="4294967295"/>
          </p:nvPr>
        </p:nvSpPr>
        <p:spPr>
          <a:xfrm>
            <a:off x="838200" y="-2725"/>
            <a:ext cx="10515600" cy="1325563"/>
          </a:xfrm>
        </p:spPr>
        <p:txBody>
          <a:bodyPr/>
          <a:lstStyle/>
          <a:p>
            <a:r>
              <a:rPr lang="en-GB" dirty="0"/>
              <a:t>HAZOP Assistant “</a:t>
            </a:r>
            <a:r>
              <a:rPr lang="en-US" dirty="0"/>
              <a:t>P&amp;ID view”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BA2138C4-44F7-E244-89A8-6ED7595E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83476" cy="338740"/>
          </a:xfrm>
          <a:prstGeom prst="rect">
            <a:avLst/>
          </a:prstGeom>
        </p:spPr>
        <p:txBody>
          <a:bodyPr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17</a:t>
            </a:fld>
            <a:endParaRPr lang="nb-NO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13C18F-48AA-CA4C-9083-C0086F90D3BE}"/>
              </a:ext>
            </a:extLst>
          </p:cNvPr>
          <p:cNvSpPr txBox="1"/>
          <p:nvPr/>
        </p:nvSpPr>
        <p:spPr>
          <a:xfrm>
            <a:off x="8703369" y="1461052"/>
            <a:ext cx="315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Complete overview of Causes (Initiating Events) and Consequences across all nodes </a:t>
            </a:r>
          </a:p>
          <a:p>
            <a:r>
              <a:rPr lang="en-GB" sz="1600" dirty="0"/>
              <a:t>With Sensors and Safeguards </a:t>
            </a:r>
          </a:p>
          <a:p>
            <a:r>
              <a:rPr lang="en-GB" sz="1600" dirty="0"/>
              <a:t>Identified on P&amp;IDs</a:t>
            </a:r>
          </a:p>
          <a:p>
            <a:endParaRPr lang="en-GB" sz="16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C1B427-A6E2-6040-8D00-25887B647646}"/>
              </a:ext>
            </a:extLst>
          </p:cNvPr>
          <p:cNvSpPr/>
          <p:nvPr/>
        </p:nvSpPr>
        <p:spPr>
          <a:xfrm>
            <a:off x="5357192" y="5963479"/>
            <a:ext cx="149087" cy="149087"/>
          </a:xfrm>
          <a:prstGeom prst="ellipse">
            <a:avLst/>
          </a:prstGeom>
          <a:solidFill>
            <a:srgbClr val="E22E38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70EC86B-0EAD-3645-9CA1-020F8A06D8BE}"/>
              </a:ext>
            </a:extLst>
          </p:cNvPr>
          <p:cNvSpPr/>
          <p:nvPr/>
        </p:nvSpPr>
        <p:spPr>
          <a:xfrm>
            <a:off x="5360505" y="6255027"/>
            <a:ext cx="149087" cy="149087"/>
          </a:xfrm>
          <a:prstGeom prst="ellipse">
            <a:avLst/>
          </a:prstGeom>
          <a:solidFill>
            <a:srgbClr val="0432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81AEC0-126B-394D-A836-E6B48941FDE7}"/>
              </a:ext>
            </a:extLst>
          </p:cNvPr>
          <p:cNvSpPr/>
          <p:nvPr/>
        </p:nvSpPr>
        <p:spPr>
          <a:xfrm>
            <a:off x="5353879" y="6546575"/>
            <a:ext cx="149087" cy="149087"/>
          </a:xfrm>
          <a:prstGeom prst="ellipse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4F4C80-DBAD-7F47-AA91-96D82F1DFAE5}"/>
              </a:ext>
            </a:extLst>
          </p:cNvPr>
          <p:cNvSpPr txBox="1"/>
          <p:nvPr/>
        </p:nvSpPr>
        <p:spPr>
          <a:xfrm>
            <a:off x="5565915" y="5903843"/>
            <a:ext cx="2377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detect increasing value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B16B12-21CB-6A4C-A450-3E6A38FA2939}"/>
              </a:ext>
            </a:extLst>
          </p:cNvPr>
          <p:cNvSpPr txBox="1"/>
          <p:nvPr/>
        </p:nvSpPr>
        <p:spPr>
          <a:xfrm>
            <a:off x="5549350" y="6195391"/>
            <a:ext cx="24240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detect decreasing value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B88DFC-0789-9947-B4F2-8F320D347F30}"/>
              </a:ext>
            </a:extLst>
          </p:cNvPr>
          <p:cNvSpPr txBox="1"/>
          <p:nvPr/>
        </p:nvSpPr>
        <p:spPr>
          <a:xfrm>
            <a:off x="5549350" y="6483625"/>
            <a:ext cx="2569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will not react to root cause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CCC4B9-910F-CA47-896F-9AE70146C579}"/>
              </a:ext>
            </a:extLst>
          </p:cNvPr>
          <p:cNvSpPr/>
          <p:nvPr/>
        </p:nvSpPr>
        <p:spPr>
          <a:xfrm>
            <a:off x="1305340" y="5976731"/>
            <a:ext cx="149087" cy="149087"/>
          </a:xfrm>
          <a:prstGeom prst="ellipse">
            <a:avLst/>
          </a:prstGeom>
          <a:solidFill>
            <a:srgbClr val="73F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D3EC1-D8A4-0845-A4F6-E1A705689416}"/>
              </a:ext>
            </a:extLst>
          </p:cNvPr>
          <p:cNvSpPr txBox="1"/>
          <p:nvPr/>
        </p:nvSpPr>
        <p:spPr>
          <a:xfrm>
            <a:off x="1514063" y="5917095"/>
            <a:ext cx="24817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Selected cause and its consequence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7D8A33F-1D10-F644-BB90-ADF37F7B4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1" name="Picture 8" descr="Diagram&#10;&#10;Description automatically generated">
            <a:extLst>
              <a:ext uri="{FF2B5EF4-FFF2-40B4-BE49-F238E27FC236}">
                <a16:creationId xmlns:a16="http://schemas.microsoft.com/office/drawing/2014/main" id="{26784F57-4DD9-6341-9BA0-BC30015A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1" y="1461052"/>
            <a:ext cx="7975099" cy="41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735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7E7195A-DF60-B945-AE3B-3F97EC4FA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851" y="2398235"/>
            <a:ext cx="8708732" cy="3685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A5770C-F516-1149-8960-C5AD0C8E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 Assistant “sensor coverage view”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80CF968-7E24-F348-9B48-CFDF19BB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4"/>
            <a:ext cx="10515600" cy="742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Provides systematic evaluation of the instrumentation coverage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B643A8-7FAF-6F4F-A295-C997F988BF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l" defTabSz="914400" rtl="0" eaLnBrk="1" latinLnBrk="0" hangingPunct="1">
              <a:defRPr sz="16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875794-B6BD-1F46-BAE5-B8A93A906C0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5" name="Oval 5">
            <a:extLst>
              <a:ext uri="{FF2B5EF4-FFF2-40B4-BE49-F238E27FC236}">
                <a16:creationId xmlns:a16="http://schemas.microsoft.com/office/drawing/2014/main" id="{DC1EDC7B-6293-F648-95D8-3AB8BF7B4326}"/>
              </a:ext>
            </a:extLst>
          </p:cNvPr>
          <p:cNvSpPr/>
          <p:nvPr/>
        </p:nvSpPr>
        <p:spPr>
          <a:xfrm>
            <a:off x="8894999" y="6214761"/>
            <a:ext cx="149087" cy="149087"/>
          </a:xfrm>
          <a:prstGeom prst="ellipse">
            <a:avLst/>
          </a:prstGeom>
          <a:solidFill>
            <a:srgbClr val="F1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6">
            <a:extLst>
              <a:ext uri="{FF2B5EF4-FFF2-40B4-BE49-F238E27FC236}">
                <a16:creationId xmlns:a16="http://schemas.microsoft.com/office/drawing/2014/main" id="{BFAD5DE4-ADF6-F24F-8D48-1BE246F75223}"/>
              </a:ext>
            </a:extLst>
          </p:cNvPr>
          <p:cNvSpPr/>
          <p:nvPr/>
        </p:nvSpPr>
        <p:spPr>
          <a:xfrm>
            <a:off x="8898312" y="6506309"/>
            <a:ext cx="149087" cy="149087"/>
          </a:xfrm>
          <a:prstGeom prst="ellipse">
            <a:avLst/>
          </a:prstGeom>
          <a:solidFill>
            <a:srgbClr val="0432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B58F7A04-EC45-0A4A-976F-4DB72624DD8C}"/>
              </a:ext>
            </a:extLst>
          </p:cNvPr>
          <p:cNvSpPr txBox="1"/>
          <p:nvPr/>
        </p:nvSpPr>
        <p:spPr>
          <a:xfrm>
            <a:off x="9103722" y="6155125"/>
            <a:ext cx="1890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detect increase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DC037384-EA09-3547-A269-F3E6B5CD8285}"/>
              </a:ext>
            </a:extLst>
          </p:cNvPr>
          <p:cNvSpPr txBox="1"/>
          <p:nvPr/>
        </p:nvSpPr>
        <p:spPr>
          <a:xfrm>
            <a:off x="9087157" y="6446673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Transmitter detect decrease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3005B-4821-395A-8029-4033FC69DB21}"/>
              </a:ext>
            </a:extLst>
          </p:cNvPr>
          <p:cNvSpPr txBox="1"/>
          <p:nvPr/>
        </p:nvSpPr>
        <p:spPr>
          <a:xfrm>
            <a:off x="633248" y="2368296"/>
            <a:ext cx="23202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Missing sensors?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Too many sensors?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Manual verification steps required by field operator?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149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2EFD46A-5375-BD47-A306-AC1E9B2D9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 Assistant “sensor coverage precision view”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C6C48-9DF9-5F48-99D9-C9919A2EFD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CFBC5-A58A-D644-94C1-E3DF6C773683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5974F-5312-0A4B-8421-D7EA7E21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297" y="1223910"/>
            <a:ext cx="10741572" cy="4831321"/>
          </a:xfrm>
          <a:prstGeom prst="rect">
            <a:avLst/>
          </a:prstGeom>
        </p:spPr>
      </p:pic>
      <p:sp>
        <p:nvSpPr>
          <p:cNvPr id="9" name="Oval 5">
            <a:extLst>
              <a:ext uri="{FF2B5EF4-FFF2-40B4-BE49-F238E27FC236}">
                <a16:creationId xmlns:a16="http://schemas.microsoft.com/office/drawing/2014/main" id="{471B0047-5FF4-097C-65BE-03E0095AF0E2}"/>
              </a:ext>
            </a:extLst>
          </p:cNvPr>
          <p:cNvSpPr/>
          <p:nvPr/>
        </p:nvSpPr>
        <p:spPr>
          <a:xfrm>
            <a:off x="2573861" y="6429939"/>
            <a:ext cx="149087" cy="149087"/>
          </a:xfrm>
          <a:prstGeom prst="ellipse">
            <a:avLst/>
          </a:prstGeom>
          <a:solidFill>
            <a:srgbClr val="F15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5A36C3BD-7948-41FD-06DF-85D54C3585C4}"/>
              </a:ext>
            </a:extLst>
          </p:cNvPr>
          <p:cNvSpPr txBox="1"/>
          <p:nvPr/>
        </p:nvSpPr>
        <p:spPr>
          <a:xfrm>
            <a:off x="2769929" y="6370303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Ambiguous detection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B620930D-2DC7-13D6-EC9C-DFF1AA4FCBCF}"/>
              </a:ext>
            </a:extLst>
          </p:cNvPr>
          <p:cNvSpPr/>
          <p:nvPr/>
        </p:nvSpPr>
        <p:spPr>
          <a:xfrm>
            <a:off x="5091781" y="6416688"/>
            <a:ext cx="149087" cy="149087"/>
          </a:xfrm>
          <a:prstGeom prst="ellipse">
            <a:avLst/>
          </a:prstGeom>
          <a:solidFill>
            <a:srgbClr val="0432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1AEC680-C935-ECBC-FE66-27ECE0857A8D}"/>
              </a:ext>
            </a:extLst>
          </p:cNvPr>
          <p:cNvSpPr txBox="1"/>
          <p:nvPr/>
        </p:nvSpPr>
        <p:spPr>
          <a:xfrm>
            <a:off x="5287849" y="6357052"/>
            <a:ext cx="12442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Unique detection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12179F-B570-3EDA-0F85-B5C3FC45A663}"/>
              </a:ext>
            </a:extLst>
          </p:cNvPr>
          <p:cNvSpPr/>
          <p:nvPr/>
        </p:nvSpPr>
        <p:spPr>
          <a:xfrm>
            <a:off x="4064000" y="2743200"/>
            <a:ext cx="1027781" cy="31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A44DD25-0DA4-01D7-314E-4AA6D872F949}"/>
              </a:ext>
            </a:extLst>
          </p:cNvPr>
          <p:cNvCxnSpPr>
            <a:cxnSpLocks/>
          </p:cNvCxnSpPr>
          <p:nvPr/>
        </p:nvCxnSpPr>
        <p:spPr>
          <a:xfrm flipV="1">
            <a:off x="4931207" y="2121996"/>
            <a:ext cx="1950360" cy="6737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E74FF2-0B84-B2B3-2EA4-CF5462F3D992}"/>
              </a:ext>
            </a:extLst>
          </p:cNvPr>
          <p:cNvSpPr txBox="1"/>
          <p:nvPr/>
        </p:nvSpPr>
        <p:spPr>
          <a:xfrm>
            <a:off x="6881567" y="1747288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Instrumentation cannot </a:t>
            </a:r>
          </a:p>
          <a:p>
            <a:r>
              <a:rPr lang="en-GB" dirty="0"/>
              <a:t>detect uniquely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E589A8B-CEF4-400A-9288-A3D573B791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8B8990-8C3B-0D4A-94A3-AEC33013C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98"/>
            <a:ext cx="10515600" cy="5037082"/>
          </a:xfrm>
        </p:spPr>
        <p:txBody>
          <a:bodyPr/>
          <a:lstStyle/>
          <a:p>
            <a:r>
              <a:rPr lang="en-GB" sz="3600" dirty="0"/>
              <a:t>Kairos &amp; Vysus – who are we?</a:t>
            </a:r>
          </a:p>
          <a:p>
            <a:r>
              <a:rPr lang="en-GB" sz="3600" dirty="0"/>
              <a:t>HAZOP – A brief history in time &amp; challenges</a:t>
            </a:r>
          </a:p>
          <a:p>
            <a:r>
              <a:rPr lang="en-GB" sz="3600" dirty="0"/>
              <a:t>The ‘Digital HAZOP’ Approach</a:t>
            </a:r>
          </a:p>
          <a:p>
            <a:r>
              <a:rPr lang="en-GB" sz="3600" dirty="0"/>
              <a:t>Functional modelling (MFM)</a:t>
            </a:r>
          </a:p>
          <a:p>
            <a:r>
              <a:rPr lang="en-GB" sz="3600" dirty="0"/>
              <a:t>Building blocks &amp; libraries</a:t>
            </a:r>
          </a:p>
          <a:p>
            <a:r>
              <a:rPr lang="en-GB" sz="3600" dirty="0"/>
              <a:t>Key features</a:t>
            </a:r>
          </a:p>
          <a:p>
            <a:r>
              <a:rPr lang="en-GB" sz="3600" dirty="0"/>
              <a:t>Case Studies</a:t>
            </a:r>
          </a:p>
          <a:p>
            <a:r>
              <a:rPr lang="en-GB" sz="3600" dirty="0"/>
              <a:t>Conclusions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3B187F-D318-3E4D-9A80-FA5B7B4FF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28B957-5B49-9A4C-B963-92320C9608B3}"/>
              </a:ext>
            </a:extLst>
          </p:cNvPr>
          <p:cNvSpPr txBox="1"/>
          <p:nvPr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</p:spTree>
    <p:extLst>
      <p:ext uri="{BB962C8B-B14F-4D97-AF65-F5344CB8AC3E}">
        <p14:creationId xmlns:p14="http://schemas.microsoft.com/office/powerpoint/2010/main" val="2692542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E28FA8-E201-33DB-33B5-0E6BE409800C}"/>
              </a:ext>
            </a:extLst>
          </p:cNvPr>
          <p:cNvSpPr txBox="1"/>
          <p:nvPr/>
        </p:nvSpPr>
        <p:spPr>
          <a:xfrm>
            <a:off x="1059543" y="2828835"/>
            <a:ext cx="10072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Example from one project</a:t>
            </a:r>
          </a:p>
          <a:p>
            <a:pPr algn="ctr"/>
            <a:r>
              <a:rPr lang="en-GB" sz="3600" dirty="0"/>
              <a:t> HAZOP study (JIP)</a:t>
            </a:r>
            <a:endParaRPr lang="en-GB" sz="3600" b="1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A6520F3-E51B-4B2D-A04C-7EFB3DD9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BD35E4-9061-400E-9D4A-76AF6489D390}"/>
              </a:ext>
            </a:extLst>
          </p:cNvPr>
          <p:cNvSpPr txBox="1">
            <a:spLocks/>
          </p:cNvSpPr>
          <p:nvPr/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>
              <a:defRPr sz="1600">
                <a:solidFill>
                  <a:srgbClr val="EF834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3022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770C-F516-1149-8960-C5AD0C8E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 HAZOP study (JIP)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80CF968-7E24-F348-9B48-CFDF19BBB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4"/>
            <a:ext cx="10271760" cy="4876800"/>
          </a:xfrm>
        </p:spPr>
        <p:txBody>
          <a:bodyPr>
            <a:normAutofit/>
          </a:bodyPr>
          <a:lstStyle/>
          <a:p>
            <a:r>
              <a:rPr lang="en-US" dirty="0"/>
              <a:t>A JIP between an NCS Operator, Kairos and Vysus in 2021</a:t>
            </a:r>
          </a:p>
          <a:p>
            <a:pPr marR="99695" lvl="1">
              <a:lnSpc>
                <a:spcPct val="100000"/>
              </a:lnSpc>
            </a:pPr>
            <a:r>
              <a:rPr lang="en-US" dirty="0"/>
              <a:t>Establish a MFM model for slurry, produced water and flowlines</a:t>
            </a:r>
          </a:p>
          <a:p>
            <a:pPr marR="99695" lvl="1">
              <a:lnSpc>
                <a:spcPct val="100000"/>
              </a:lnSpc>
            </a:pPr>
            <a:r>
              <a:rPr lang="en-US" dirty="0"/>
              <a:t>Deterministically identify initiating events and predict consequences</a:t>
            </a:r>
          </a:p>
          <a:p>
            <a:pPr marR="99695" lvl="1">
              <a:lnSpc>
                <a:spcPct val="100000"/>
              </a:lnSpc>
              <a:spcAft>
                <a:spcPts val="1000"/>
              </a:spcAft>
            </a:pPr>
            <a:r>
              <a:rPr lang="en-US" dirty="0"/>
              <a:t>Validate the tool, suggest improvements.</a:t>
            </a:r>
            <a:endParaRPr lang="en-GB" dirty="0"/>
          </a:p>
          <a:p>
            <a:r>
              <a:rPr lang="en-US" dirty="0"/>
              <a:t>The HAZOP Assistant run the analysis for the said systems</a:t>
            </a:r>
          </a:p>
          <a:p>
            <a:r>
              <a:rPr lang="en-US" dirty="0"/>
              <a:t>2 HAZOP sessions were held, set of agreed guidewords only</a:t>
            </a:r>
          </a:p>
          <a:p>
            <a:r>
              <a:rPr lang="en-US" dirty="0"/>
              <a:t>The HAZOP Assistant consistently delivered better results</a:t>
            </a:r>
          </a:p>
          <a:p>
            <a:pPr marR="99695" lvl="1">
              <a:lnSpc>
                <a:spcPct val="100000"/>
              </a:lnSpc>
            </a:pPr>
            <a:r>
              <a:rPr lang="en-US" dirty="0"/>
              <a:t>Average hit rate for 87% HAZOP Assistant</a:t>
            </a:r>
          </a:p>
          <a:p>
            <a:pPr marR="99695" lvl="1">
              <a:lnSpc>
                <a:spcPct val="100000"/>
              </a:lnSpc>
            </a:pPr>
            <a:r>
              <a:rPr lang="en-US" dirty="0"/>
              <a:t>Average hit rate for 38% for normal HAZOP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18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5770C-F516-1149-8960-C5AD0C8E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5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 HAZOP study (JIP)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5B940-2A00-4EAE-A96E-A690953628D7}"/>
              </a:ext>
            </a:extLst>
          </p:cNvPr>
          <p:cNvSpPr txBox="1"/>
          <p:nvPr/>
        </p:nvSpPr>
        <p:spPr>
          <a:xfrm>
            <a:off x="838200" y="4361688"/>
            <a:ext cx="10040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HAZOP Assistant missed 8 and 30 failure modes respectively because the lack of functionality to handle misdirected and reverse flow.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C713F5-C5B2-4180-BE05-FA63C64F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094" y="1447800"/>
            <a:ext cx="8433582" cy="26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90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E28FA8-E201-33DB-33B5-0E6BE409800C}"/>
              </a:ext>
            </a:extLst>
          </p:cNvPr>
          <p:cNvSpPr txBox="1"/>
          <p:nvPr/>
        </p:nvSpPr>
        <p:spPr>
          <a:xfrm>
            <a:off x="1059543" y="2828835"/>
            <a:ext cx="10072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Example from one project</a:t>
            </a:r>
          </a:p>
          <a:p>
            <a:pPr algn="ctr"/>
            <a:r>
              <a:rPr lang="en-GB" sz="3600" dirty="0"/>
              <a:t> D2O study</a:t>
            </a:r>
            <a:endParaRPr lang="en-GB" sz="3600" b="1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A6520F3-E51B-4B2D-A04C-7EFB3DD97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BBD35E4-9061-400E-9D4A-76AF6489D390}"/>
              </a:ext>
            </a:extLst>
          </p:cNvPr>
          <p:cNvSpPr txBox="1">
            <a:spLocks/>
          </p:cNvSpPr>
          <p:nvPr/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>
              <a:defRPr sz="1600">
                <a:solidFill>
                  <a:srgbClr val="EF834D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23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1074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C8F94-9E8C-4253-26C3-FE656C7C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HAZOP approach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9346A-A087-D057-D57D-5067228038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75794-B6BD-1F46-BAE5-B8A93A906C03}" type="slidenum">
              <a:rPr lang="en-GB" smtClean="0"/>
              <a:t>24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6F6BE3-EB1A-4656-9B51-2FB4E20ED36B}"/>
              </a:ext>
            </a:extLst>
          </p:cNvPr>
          <p:cNvGrpSpPr/>
          <p:nvPr/>
        </p:nvGrpSpPr>
        <p:grpSpPr>
          <a:xfrm>
            <a:off x="1727027" y="1276424"/>
            <a:ext cx="10464973" cy="5418667"/>
            <a:chOff x="1727027" y="1276424"/>
            <a:chExt cx="10464973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75559B78-074A-5778-2DBE-D4D6CB4C93E3}"/>
                </a:ext>
              </a:extLst>
            </p:cNvPr>
            <p:cNvGraphicFramePr/>
            <p:nvPr/>
          </p:nvGraphicFramePr>
          <p:xfrm>
            <a:off x="4064000" y="1276424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8" name="Line Callout 2 7">
              <a:extLst>
                <a:ext uri="{FF2B5EF4-FFF2-40B4-BE49-F238E27FC236}">
                  <a16:creationId xmlns:a16="http://schemas.microsoft.com/office/drawing/2014/main" id="{4F88B171-1BB8-C939-617E-16FA6211FE7B}"/>
                </a:ext>
              </a:extLst>
            </p:cNvPr>
            <p:cNvSpPr/>
            <p:nvPr/>
          </p:nvSpPr>
          <p:spPr>
            <a:xfrm>
              <a:off x="1727027" y="4722398"/>
              <a:ext cx="2336973" cy="1247172"/>
            </a:xfrm>
            <a:prstGeom prst="borderCallout2">
              <a:avLst>
                <a:gd name="adj1" fmla="val 54705"/>
                <a:gd name="adj2" fmla="val 106051"/>
                <a:gd name="adj3" fmla="val 54705"/>
                <a:gd name="adj4" fmla="val 147032"/>
                <a:gd name="adj5" fmla="val 34026"/>
                <a:gd name="adj6" fmla="val 161879"/>
              </a:avLst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Analysis of propagation across total plant</a:t>
              </a:r>
            </a:p>
          </p:txBody>
        </p:sp>
        <p:sp>
          <p:nvSpPr>
            <p:cNvPr id="5" name="Line Callout 2 4">
              <a:extLst>
                <a:ext uri="{FF2B5EF4-FFF2-40B4-BE49-F238E27FC236}">
                  <a16:creationId xmlns:a16="http://schemas.microsoft.com/office/drawing/2014/main" id="{C92A9D69-D183-08E3-7AD5-CA4CDCDBC32F}"/>
                </a:ext>
              </a:extLst>
            </p:cNvPr>
            <p:cNvSpPr/>
            <p:nvPr/>
          </p:nvSpPr>
          <p:spPr>
            <a:xfrm>
              <a:off x="1727027" y="3099532"/>
              <a:ext cx="2336973" cy="1247172"/>
            </a:xfrm>
            <a:prstGeom prst="borderCallout2">
              <a:avLst>
                <a:gd name="adj1" fmla="val 54705"/>
                <a:gd name="adj2" fmla="val 106051"/>
                <a:gd name="adj3" fmla="val 54705"/>
                <a:gd name="adj4" fmla="val 147032"/>
                <a:gd name="adj5" fmla="val 28237"/>
                <a:gd name="adj6" fmla="val 168572"/>
              </a:avLst>
            </a:prstGeom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Pre HAZOP or Operability Workshop Analysis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B308AC0-C52B-9111-7914-828571AAC2C9}"/>
                </a:ext>
              </a:extLst>
            </p:cNvPr>
            <p:cNvCxnSpPr>
              <a:stCxn id="8" idx="3"/>
              <a:endCxn id="5" idx="1"/>
            </p:cNvCxnSpPr>
            <p:nvPr/>
          </p:nvCxnSpPr>
          <p:spPr>
            <a:xfrm flipV="1">
              <a:off x="2895514" y="4346704"/>
              <a:ext cx="0" cy="375694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9EFB285-407F-4535-95A0-8A72EC03FE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0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8488-CF5B-D8DB-35F5-BF87E131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Pre HAZOP summary example – one system</a:t>
            </a:r>
          </a:p>
        </p:txBody>
      </p:sp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9CFEBB47-AC99-41C8-4E09-6FC8AA4DF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7" b="1419"/>
          <a:stretch/>
        </p:blipFill>
        <p:spPr>
          <a:xfrm>
            <a:off x="1482253" y="2167128"/>
            <a:ext cx="8367958" cy="374840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4740A2-9AC9-DC76-E2CB-5C082170FE9F}"/>
              </a:ext>
            </a:extLst>
          </p:cNvPr>
          <p:cNvSpPr txBox="1"/>
          <p:nvPr/>
        </p:nvSpPr>
        <p:spPr>
          <a:xfrm>
            <a:off x="466344" y="4610801"/>
            <a:ext cx="17274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4BACC6"/>
                </a:solidFill>
              </a:rPr>
              <a:t>Consequences mitigated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5E479-F94D-696C-34CC-1E6D307E7B8C}"/>
              </a:ext>
            </a:extLst>
          </p:cNvPr>
          <p:cNvSpPr txBox="1"/>
          <p:nvPr/>
        </p:nvSpPr>
        <p:spPr>
          <a:xfrm>
            <a:off x="3197326" y="5552553"/>
            <a:ext cx="19672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79646"/>
                </a:solidFill>
              </a:rPr>
              <a:t>Causes mitigated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28494062-4B1D-8939-7127-71E09873700F}"/>
              </a:ext>
            </a:extLst>
          </p:cNvPr>
          <p:cNvSpPr/>
          <p:nvPr/>
        </p:nvSpPr>
        <p:spPr>
          <a:xfrm>
            <a:off x="9850211" y="2048719"/>
            <a:ext cx="1770927" cy="1088020"/>
          </a:xfrm>
          <a:prstGeom prst="borderCallout1">
            <a:avLst>
              <a:gd name="adj1" fmla="val 54307"/>
              <a:gd name="adj2" fmla="val -389"/>
              <a:gd name="adj3" fmla="val 112500"/>
              <a:gd name="adj4" fmla="val -38333"/>
            </a:avLst>
          </a:prstGeom>
          <a:solidFill>
            <a:srgbClr val="F9AB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Hazards with no mitigations</a:t>
            </a:r>
          </a:p>
        </p:txBody>
      </p:sp>
    </p:spTree>
    <p:extLst>
      <p:ext uri="{BB962C8B-B14F-4D97-AF65-F5344CB8AC3E}">
        <p14:creationId xmlns:p14="http://schemas.microsoft.com/office/powerpoint/2010/main" val="412427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113C3-0EE9-5870-09BD-042BCF21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 HAZOP identified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7B6B-3D21-2227-3909-92F9D502A2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17A54-05B0-7381-EEB9-A373229DA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1303" y="1636439"/>
            <a:ext cx="601980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Items of interest</a:t>
            </a:r>
          </a:p>
          <a:p>
            <a:r>
              <a:rPr lang="en-US" dirty="0"/>
              <a:t>Causes / failure modes w/out mitigation</a:t>
            </a:r>
          </a:p>
          <a:p>
            <a:r>
              <a:rPr lang="en-US" dirty="0"/>
              <a:t>Consequence w/out mitigation</a:t>
            </a:r>
          </a:p>
          <a:p>
            <a:r>
              <a:rPr lang="en-US" dirty="0"/>
              <a:t>No detection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Investigate</a:t>
            </a:r>
          </a:p>
          <a:p>
            <a:r>
              <a:rPr lang="en-US" dirty="0"/>
              <a:t>List of design mitigations required</a:t>
            </a:r>
          </a:p>
          <a:p>
            <a:r>
              <a:rPr lang="en-US" dirty="0"/>
              <a:t>Implicit human barriers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F4EDF-3157-D026-2584-D0B8D1E67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8676" y="6356351"/>
            <a:ext cx="483476" cy="338740"/>
          </a:xfrm>
          <a:prstGeom prst="rect">
            <a:avLst/>
          </a:prstGeom>
        </p:spPr>
        <p:txBody>
          <a:bodyPr/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2CFBC5-A58A-D644-94C1-E3DF6C773683}" type="slidenum">
              <a:rPr lang="nb-NO" smtClean="0"/>
              <a:pPr/>
              <a:t>26</a:t>
            </a:fld>
            <a:endParaRPr lang="nb-NO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2AF1ED-7A8A-F976-801C-FD22F717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3" y="1636439"/>
            <a:ext cx="5181600" cy="4274819"/>
          </a:xfrm>
          <a:prstGeom prst="rect">
            <a:avLst/>
          </a:prstGeom>
          <a:noFill/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F43275C-6925-4C77-9212-8A830349C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3" t="24734" r="78995" b="31365"/>
          <a:stretch/>
        </p:blipFill>
        <p:spPr>
          <a:xfrm>
            <a:off x="10831484" y="6139178"/>
            <a:ext cx="846513" cy="77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86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887C3-893E-DD4E-8987-827042C98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86"/>
            <a:ext cx="10515600" cy="1064270"/>
          </a:xfrm>
        </p:spPr>
        <p:txBody>
          <a:bodyPr anchor="ctr">
            <a:normAutofit/>
          </a:bodyPr>
          <a:lstStyle/>
          <a:p>
            <a:r>
              <a:rPr lang="en-GB" dirty="0"/>
              <a:t>Typical content of study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AC288D-EB36-3E49-8411-6BE82B6368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166" y="6343158"/>
            <a:ext cx="465083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NO"/>
            </a:defPPr>
            <a:lvl1pPr marL="0" algn="l" defTabSz="914400" rtl="0" eaLnBrk="1" latinLnBrk="0" hangingPunct="1">
              <a:defRPr sz="18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B2CFBC5-A58A-D644-94C1-E3DF6C773683}" type="slidenum">
              <a:rPr lang="nb-NO" sz="1600" smtClean="0"/>
              <a:pPr>
                <a:spcAft>
                  <a:spcPts val="600"/>
                </a:spcAft>
              </a:pPr>
              <a:t>27</a:t>
            </a:fld>
            <a:endParaRPr lang="en-GB" sz="1600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35E8FF14-F540-8946-98BF-CEBC11603E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0734857"/>
              </p:ext>
            </p:extLst>
          </p:nvPr>
        </p:nvGraphicFramePr>
        <p:xfrm>
          <a:off x="1933075" y="162593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645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45496"/>
            <a:ext cx="10515600" cy="5094916"/>
          </a:xfrm>
        </p:spPr>
        <p:txBody>
          <a:bodyPr>
            <a:noAutofit/>
          </a:bodyPr>
          <a:lstStyle/>
          <a:p>
            <a:r>
              <a:rPr lang="en-US" sz="2400" dirty="0"/>
              <a:t>The HAZOP Assistant has been tested in real projects and has yielded levels of performance that are twice those from traditional HAZOPs.</a:t>
            </a:r>
            <a:endParaRPr lang="en-GB" sz="2400" dirty="0"/>
          </a:p>
          <a:p>
            <a:r>
              <a:rPr lang="en-US" sz="2400" dirty="0"/>
              <a:t>Due to the XAI nature, models will improve continuously achieving rates exceeding the 87% (JIP 2021), &gt;95% will be achieved soon.</a:t>
            </a:r>
            <a:endParaRPr lang="en-GB" sz="2400" dirty="0"/>
          </a:p>
          <a:p>
            <a:r>
              <a:rPr lang="en-GB" sz="2400" dirty="0"/>
              <a:t>Very rapid reasoning </a:t>
            </a:r>
            <a:r>
              <a:rPr lang="en-GB" sz="2400"/>
              <a:t>and documentation.</a:t>
            </a:r>
            <a:endParaRPr lang="en-GB" sz="2400" dirty="0"/>
          </a:p>
          <a:p>
            <a:r>
              <a:rPr lang="en-GB" sz="2400" dirty="0"/>
              <a:t>Significant reduction in SME time and cost.</a:t>
            </a:r>
          </a:p>
          <a:p>
            <a:r>
              <a:rPr lang="en-US" sz="2400" dirty="0"/>
              <a:t>The info deployed in digital HAZOP can be made available to operators when the facility moves into the operation phase.</a:t>
            </a:r>
          </a:p>
          <a:p>
            <a:pPr lvl="1"/>
            <a:r>
              <a:rPr lang="en-US" sz="2000" dirty="0"/>
              <a:t>Excellent platform for maintaining alive and updated Process Safety Information which is a PSM core requirement (continuous improvement).</a:t>
            </a:r>
          </a:p>
          <a:p>
            <a:pPr lvl="1"/>
            <a:r>
              <a:rPr lang="en-GB" sz="2000" dirty="0"/>
              <a:t>MOC HAZOPs and Re-HAZOP – executed very rapidly.</a:t>
            </a:r>
          </a:p>
          <a:p>
            <a:r>
              <a:rPr lang="en-GB" sz="2400" dirty="0"/>
              <a:t>Models can learn from different plants and operators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F49B3-345A-FD4A-94D8-9813BA9C09F4}"/>
              </a:ext>
            </a:extLst>
          </p:cNvPr>
          <p:cNvSpPr txBox="1"/>
          <p:nvPr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</p:spTree>
    <p:extLst>
      <p:ext uri="{BB962C8B-B14F-4D97-AF65-F5344CB8AC3E}">
        <p14:creationId xmlns:p14="http://schemas.microsoft.com/office/powerpoint/2010/main" val="3031607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D8A02D-A3EF-5348-8F79-ED03DDA73E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Paul W Seccombe</a:t>
            </a:r>
            <a:endParaRPr lang="en-US" dirty="0"/>
          </a:p>
          <a:p>
            <a:r>
              <a:rPr lang="en-US" dirty="0"/>
              <a:t>Sales Director UK/EU</a:t>
            </a:r>
          </a:p>
          <a:p>
            <a:r>
              <a:rPr lang="en-US" dirty="0"/>
              <a:t>Tel:     +44 7860 454769</a:t>
            </a:r>
          </a:p>
          <a:p>
            <a:r>
              <a:rPr lang="en-US" u="sng" dirty="0"/>
              <a:t>paul.seccombe@kairostech.no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7E0C4-9C32-A446-9AA3-59111EE9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FBC5-A58A-D644-94C1-E3DF6C773683}" type="slidenum">
              <a:rPr lang="nb-NO" smtClean="0"/>
              <a:t>29</a:t>
            </a:fld>
            <a:endParaRPr lang="nb-NO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C223EAE-AAA3-489E-AC40-2E8986240FA0}"/>
              </a:ext>
            </a:extLst>
          </p:cNvPr>
          <p:cNvSpPr txBox="1">
            <a:spLocks/>
          </p:cNvSpPr>
          <p:nvPr/>
        </p:nvSpPr>
        <p:spPr>
          <a:xfrm>
            <a:off x="773665" y="4643415"/>
            <a:ext cx="4465364" cy="17129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Angel Casal</a:t>
            </a:r>
            <a:endParaRPr lang="en-US" dirty="0"/>
          </a:p>
          <a:p>
            <a:r>
              <a:rPr lang="en-US" dirty="0"/>
              <a:t>Product Manager</a:t>
            </a:r>
          </a:p>
          <a:p>
            <a:r>
              <a:rPr lang="en-US" dirty="0"/>
              <a:t>Tel:     +34 658 208080</a:t>
            </a:r>
          </a:p>
          <a:p>
            <a:r>
              <a:rPr lang="en-US" u="sng" dirty="0"/>
              <a:t>angel.casal@vysusgroup.com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D9C920F-F2C3-45C1-9647-9BBA55281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3" t="24734" r="78995" b="31365"/>
          <a:stretch/>
        </p:blipFill>
        <p:spPr>
          <a:xfrm>
            <a:off x="11039374" y="6179631"/>
            <a:ext cx="802218" cy="7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7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9787-7982-5D44-B0F2-64729863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Kairos Technology -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8427-B298-894B-A58D-D5D81E39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l" defTabSz="914400" rtl="0" eaLnBrk="1" latinLnBrk="0" hangingPunct="1">
              <a:defRPr sz="16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75794-B6BD-1F46-BAE5-B8A93A906C03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EF83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F83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9B7F8-48E0-0B48-A907-8B2189EFA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32" y="3072240"/>
            <a:ext cx="2086638" cy="4901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346D95-C1D0-834E-83E8-BF9FD1A8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302" y="4149759"/>
            <a:ext cx="2076044" cy="59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9AFCFF-382B-4643-BB69-45B7E8D05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1528923"/>
            <a:ext cx="5745767" cy="4451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Established 2014</a:t>
            </a:r>
          </a:p>
          <a:p>
            <a:pPr lvl="1"/>
            <a:r>
              <a:rPr lang="en-GB" sz="2000" dirty="0"/>
              <a:t>22 employees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6 PhD´s</a:t>
            </a:r>
            <a:endParaRPr lang="en-GB" sz="2000" dirty="0">
              <a:cs typeface="Arial"/>
            </a:endParaRPr>
          </a:p>
          <a:p>
            <a:r>
              <a:rPr lang="en-GB" sz="2400" dirty="0"/>
              <a:t>Technology</a:t>
            </a:r>
            <a:endParaRPr lang="en-GB" sz="2400" dirty="0">
              <a:cs typeface="Arial"/>
            </a:endParaRPr>
          </a:p>
          <a:p>
            <a:pPr lvl="1"/>
            <a:r>
              <a:rPr lang="en-GB" sz="2000" dirty="0"/>
              <a:t>Multilevel Flow Modelling theory from DTU</a:t>
            </a:r>
            <a:endParaRPr lang="en-GB" sz="2000" dirty="0">
              <a:cs typeface="Arial"/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Developed in JIP with Harbour, TotalEnergies and Danish Hydrocarbon Research and Technology Centre (with funding from Research Council of Norway)</a:t>
            </a:r>
            <a:endParaRPr lang="en-GB" sz="2000" dirty="0">
              <a:cs typeface="Arial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7A29F8-4DC0-0F42-AF95-3905980D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887" y="1809634"/>
            <a:ext cx="1988319" cy="8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5BE728-8C6E-B747-860A-2DF97A877E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147" y="3843258"/>
            <a:ext cx="1241789" cy="1026546"/>
          </a:xfrm>
          <a:prstGeom prst="rect">
            <a:avLst/>
          </a:prstGeom>
        </p:spPr>
      </p:pic>
      <p:pic>
        <p:nvPicPr>
          <p:cNvPr id="22" name="Content Placeholder 2">
            <a:extLst>
              <a:ext uri="{FF2B5EF4-FFF2-40B4-BE49-F238E27FC236}">
                <a16:creationId xmlns:a16="http://schemas.microsoft.com/office/drawing/2014/main" id="{D3A5FFA4-35A4-454F-B248-92E886536D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26" r="30798" b="-2041"/>
          <a:stretch/>
        </p:blipFill>
        <p:spPr>
          <a:xfrm>
            <a:off x="837623" y="4365048"/>
            <a:ext cx="399393" cy="525519"/>
          </a:xfrm>
          <a:prstGeom prst="rect">
            <a:avLst/>
          </a:prstGeom>
        </p:spPr>
      </p:pic>
      <p:pic>
        <p:nvPicPr>
          <p:cNvPr id="5" name="Picture 2" descr="Completion of merger – Chrysaor Holdings with Premier Oil">
            <a:extLst>
              <a:ext uri="{FF2B5EF4-FFF2-40B4-BE49-F238E27FC236}">
                <a16:creationId xmlns:a16="http://schemas.microsoft.com/office/drawing/2014/main" id="{D8CCC830-36F7-5E42-9C8D-DDAEC428F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45721" y="3381811"/>
            <a:ext cx="1889508" cy="64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mco Maritime - Work Live Stay (en)">
            <a:extLst>
              <a:ext uri="{FF2B5EF4-FFF2-40B4-BE49-F238E27FC236}">
                <a16:creationId xmlns:a16="http://schemas.microsoft.com/office/drawing/2014/main" id="{84C478C3-D11C-C44F-8571-3CB9DE4A1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68" y="5317373"/>
            <a:ext cx="1878616" cy="57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C4E62CB9-D8AA-AA43-B281-BA6D98D922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9299" y="2080563"/>
            <a:ext cx="3542032" cy="1853664"/>
          </a:xfrm>
          <a:prstGeom prst="rect">
            <a:avLst/>
          </a:prstGeom>
        </p:spPr>
      </p:pic>
      <p:pic>
        <p:nvPicPr>
          <p:cNvPr id="17" name="Picture 4" descr="Maersk Supply Service A/S — MDC">
            <a:extLst>
              <a:ext uri="{FF2B5EF4-FFF2-40B4-BE49-F238E27FC236}">
                <a16:creationId xmlns:a16="http://schemas.microsoft.com/office/drawing/2014/main" id="{520E2094-60CF-B042-BE31-3D0EBBA19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384" y="5083342"/>
            <a:ext cx="2115642" cy="3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53B43B-EDAA-4833-B75A-9146F40E12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6540" y="2031045"/>
            <a:ext cx="1226570" cy="90605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003D29D-A807-D64D-A5AF-8A9B66305C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075521"/>
            <a:ext cx="5909131" cy="823912"/>
          </a:xfrm>
        </p:spPr>
        <p:txBody>
          <a:bodyPr/>
          <a:lstStyle/>
          <a:p>
            <a:r>
              <a:rPr lang="en-GB" dirty="0"/>
              <a:t>Our Customers define our Portfolio…</a:t>
            </a:r>
          </a:p>
        </p:txBody>
      </p:sp>
    </p:spTree>
    <p:extLst>
      <p:ext uri="{BB962C8B-B14F-4D97-AF65-F5344CB8AC3E}">
        <p14:creationId xmlns:p14="http://schemas.microsoft.com/office/powerpoint/2010/main" val="423791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D9787-7982-5D44-B0F2-64729863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Vysus Group -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F8427-B298-894B-A58D-D5D81E392B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68166" y="6343158"/>
            <a:ext cx="465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l" defTabSz="914400" rtl="0" eaLnBrk="1" latinLnBrk="0" hangingPunct="1">
              <a:defRPr sz="1600" kern="1200">
                <a:solidFill>
                  <a:srgbClr val="EF83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875794-B6BD-1F46-BAE5-B8A93A906C03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EF834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F834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79AFCFF-382B-4643-BB69-45B7E8D05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3" y="1528923"/>
            <a:ext cx="7184707" cy="44518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Leading independent provider engineering and technical consultancy expertise</a:t>
            </a:r>
          </a:p>
          <a:p>
            <a:r>
              <a:rPr lang="en-GB" sz="2400" dirty="0"/>
              <a:t>Established 2 years ago from a carve-out from LR</a:t>
            </a:r>
          </a:p>
          <a:p>
            <a:pPr lvl="1"/>
            <a:r>
              <a:rPr lang="en-GB" sz="2000" dirty="0"/>
              <a:t>80 years of history, 600 employees, </a:t>
            </a:r>
            <a:r>
              <a:rPr lang="en-GB" sz="2000" dirty="0">
                <a:cs typeface="Arial"/>
              </a:rPr>
              <a:t>&gt; 20 countries</a:t>
            </a:r>
          </a:p>
          <a:p>
            <a:r>
              <a:rPr lang="en-GB" sz="2400" dirty="0"/>
              <a:t>Risk Management Consultancy</a:t>
            </a:r>
          </a:p>
          <a:p>
            <a:pPr lvl="1"/>
            <a:r>
              <a:rPr lang="en-GB" sz="2000" dirty="0"/>
              <a:t>150 employees, Tech Safety, QRA</a:t>
            </a:r>
          </a:p>
          <a:p>
            <a:pPr lvl="1"/>
            <a:r>
              <a:rPr lang="en-GB" sz="2000" dirty="0"/>
              <a:t>Dozens of HAZOPs / LOPAs / FMEAs every year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ED658-3FD5-4AE8-A46B-2702D8CB1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206" y="322182"/>
            <a:ext cx="3962953" cy="5658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06B05C-BBBD-4506-A1FA-1B5F7D045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38"/>
          <a:stretch/>
        </p:blipFill>
        <p:spPr>
          <a:xfrm>
            <a:off x="1463040" y="4330472"/>
            <a:ext cx="5833872" cy="24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7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4484-84F8-EE5C-890F-3BE18062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‘Traditional HAZOP’ - 1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24686-0964-A3BD-C2E5-AC0DCC182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2566"/>
            <a:ext cx="9768840" cy="516057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Set the context</a:t>
            </a:r>
          </a:p>
          <a:p>
            <a:pPr lvl="1"/>
            <a:r>
              <a:rPr lang="en-US" dirty="0"/>
              <a:t>Hazard – Source of harm </a:t>
            </a:r>
          </a:p>
          <a:p>
            <a:pPr lvl="2"/>
            <a:r>
              <a:rPr lang="en-US" dirty="0"/>
              <a:t>Deviations from ‘Ops’ or Design may cause harm</a:t>
            </a:r>
          </a:p>
          <a:p>
            <a:pPr lvl="1"/>
            <a:r>
              <a:rPr lang="en-US" dirty="0"/>
              <a:t>Harm – consequence of Hazard</a:t>
            </a:r>
          </a:p>
          <a:p>
            <a:pPr lvl="2"/>
            <a:r>
              <a:rPr lang="en-US" dirty="0"/>
              <a:t>Damage to people, infrastructure or environment</a:t>
            </a:r>
          </a:p>
          <a:p>
            <a:pPr lvl="2"/>
            <a:r>
              <a:rPr lang="en-US" dirty="0"/>
              <a:t>Risks</a:t>
            </a:r>
          </a:p>
          <a:p>
            <a:pPr lvl="1"/>
            <a:r>
              <a:rPr lang="en-US" dirty="0"/>
              <a:t>Risk – Combination of probability of Harm &amp; Severity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Form a Team of Subject Matter Experts (SMEs)</a:t>
            </a:r>
          </a:p>
          <a:p>
            <a:pPr lvl="1"/>
            <a:r>
              <a:rPr lang="en-US" dirty="0"/>
              <a:t>Operations</a:t>
            </a:r>
          </a:p>
          <a:p>
            <a:pPr lvl="1"/>
            <a:r>
              <a:rPr lang="en-US" dirty="0"/>
              <a:t>Maintenance</a:t>
            </a:r>
          </a:p>
          <a:p>
            <a:pPr lvl="1"/>
            <a:r>
              <a:rPr lang="en-US" dirty="0"/>
              <a:t>Control &amp; Instrumentation</a:t>
            </a:r>
          </a:p>
          <a:p>
            <a:pPr lvl="1"/>
            <a:r>
              <a:rPr lang="en-US" dirty="0"/>
              <a:t>Process / Mechanical Engineering / Design</a:t>
            </a:r>
          </a:p>
          <a:p>
            <a:pPr lvl="1"/>
            <a:r>
              <a:rPr lang="en-US" dirty="0"/>
              <a:t>Other SMEs - as needed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EB867-C66B-CE7E-B887-17A6542F9D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166" y="6343158"/>
            <a:ext cx="465083" cy="365125"/>
          </a:xfrm>
        </p:spPr>
        <p:txBody>
          <a:bodyPr/>
          <a:lstStyle/>
          <a:p>
            <a:fld id="{4B875794-B6BD-1F46-BAE5-B8A93A906C03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267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E4484-84F8-EE5C-890F-3BE18062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The ‘Traditional HAZOP’ - 2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24686-0964-A3BD-C2E5-AC0DCC182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19555"/>
            <a:ext cx="11353801" cy="508154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Define Scope, Objectives &amp; Responsibilities</a:t>
            </a:r>
          </a:p>
          <a:p>
            <a:pPr lvl="1"/>
            <a:r>
              <a:rPr lang="en-US" dirty="0"/>
              <a:t>Boundaries, Interfaces &amp; Assumptions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dirty="0"/>
              <a:t>Identify Elements &amp; Objectives</a:t>
            </a:r>
          </a:p>
          <a:p>
            <a:pPr lvl="1"/>
            <a:r>
              <a:rPr lang="en-US" dirty="0"/>
              <a:t>Team availability </a:t>
            </a:r>
          </a:p>
          <a:p>
            <a:pPr lvl="1"/>
            <a:r>
              <a:rPr lang="en-US" dirty="0"/>
              <a:t>An ‘end goal’ date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Identify Parameters and Guidewords</a:t>
            </a:r>
          </a:p>
          <a:p>
            <a:pPr lvl="1"/>
            <a:r>
              <a:rPr lang="en-US" dirty="0"/>
              <a:t>No, More, Less, Other than, Early, Late, </a:t>
            </a:r>
          </a:p>
          <a:p>
            <a:pPr lvl="1"/>
            <a:r>
              <a:rPr lang="en-US" dirty="0"/>
              <a:t>As well as, Part of, Reverse, Before, After…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‘</a:t>
            </a:r>
            <a:r>
              <a:rPr lang="en-US" i="1" dirty="0"/>
              <a:t>Do</a:t>
            </a:r>
            <a:r>
              <a:rPr lang="en-US" dirty="0"/>
              <a:t> the HAZOP’</a:t>
            </a:r>
          </a:p>
          <a:p>
            <a:pPr lvl="1"/>
            <a:r>
              <a:rPr lang="en-US" dirty="0"/>
              <a:t>‘The Hard / Long Part’ !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Document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/>
              <a:t>Approval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EB867-C66B-CE7E-B887-17A6542F9D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68166" y="6343158"/>
            <a:ext cx="465083" cy="365125"/>
          </a:xfrm>
        </p:spPr>
        <p:txBody>
          <a:bodyPr/>
          <a:lstStyle/>
          <a:p>
            <a:fld id="{4B875794-B6BD-1F46-BAE5-B8A93A906C03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802DA6F-A22E-454D-92D6-E4F4338A2A4F}"/>
              </a:ext>
            </a:extLst>
          </p:cNvPr>
          <p:cNvGrpSpPr/>
          <p:nvPr/>
        </p:nvGrpSpPr>
        <p:grpSpPr>
          <a:xfrm>
            <a:off x="8071312" y="1827016"/>
            <a:ext cx="3697852" cy="2258042"/>
            <a:chOff x="8418784" y="4487920"/>
            <a:chExt cx="3697852" cy="22580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6D344B-7805-B20C-CC5C-BFE4E87E1D02}"/>
                </a:ext>
              </a:extLst>
            </p:cNvPr>
            <p:cNvSpPr txBox="1"/>
            <p:nvPr/>
          </p:nvSpPr>
          <p:spPr>
            <a:xfrm>
              <a:off x="9709257" y="6438185"/>
              <a:ext cx="704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Time</a:t>
              </a:r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E4A10D-C78B-1ED5-06CF-0D279B970DA7}"/>
                </a:ext>
              </a:extLst>
            </p:cNvPr>
            <p:cNvGrpSpPr/>
            <p:nvPr/>
          </p:nvGrpSpPr>
          <p:grpSpPr>
            <a:xfrm>
              <a:off x="8418784" y="4487920"/>
              <a:ext cx="3697852" cy="2104154"/>
              <a:chOff x="6096001" y="4614041"/>
              <a:chExt cx="3697852" cy="210415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7D14710-912D-3D70-B0AE-1BDBB42743B5}"/>
                  </a:ext>
                </a:extLst>
              </p:cNvPr>
              <p:cNvSpPr/>
              <p:nvPr/>
            </p:nvSpPr>
            <p:spPr>
              <a:xfrm>
                <a:off x="6096001" y="4614041"/>
                <a:ext cx="2995448" cy="1729117"/>
              </a:xfrm>
              <a:prstGeom prst="rect">
                <a:avLst/>
              </a:prstGeom>
              <a:noFill/>
              <a:ln>
                <a:solidFill>
                  <a:srgbClr val="EF834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EAFFA5A-DB2F-18AD-1FB6-03C43EEE98E8}"/>
                  </a:ext>
                </a:extLst>
              </p:cNvPr>
              <p:cNvSpPr txBox="1"/>
              <p:nvPr/>
            </p:nvSpPr>
            <p:spPr>
              <a:xfrm>
                <a:off x="6178768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1129A6-1588-0EAD-C860-16E64977C5A7}"/>
                  </a:ext>
                </a:extLst>
              </p:cNvPr>
              <p:cNvSpPr txBox="1"/>
              <p:nvPr/>
            </p:nvSpPr>
            <p:spPr>
              <a:xfrm>
                <a:off x="6549915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F60564-BFF4-81D0-4416-B8921C197351}"/>
                  </a:ext>
                </a:extLst>
              </p:cNvPr>
              <p:cNvSpPr txBox="1"/>
              <p:nvPr/>
            </p:nvSpPr>
            <p:spPr>
              <a:xfrm>
                <a:off x="6930258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F280FD-5541-8B40-7FAD-9377F7A6EEBC}"/>
                  </a:ext>
                </a:extLst>
              </p:cNvPr>
              <p:cNvSpPr txBox="1"/>
              <p:nvPr/>
            </p:nvSpPr>
            <p:spPr>
              <a:xfrm>
                <a:off x="7266589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05AD98-49D0-7050-CFDB-6FDC696B0BF0}"/>
                  </a:ext>
                </a:extLst>
              </p:cNvPr>
              <p:cNvSpPr txBox="1"/>
              <p:nvPr/>
            </p:nvSpPr>
            <p:spPr>
              <a:xfrm>
                <a:off x="7634450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A1E2FB-3073-C56F-FC04-1A499F2E1667}"/>
                  </a:ext>
                </a:extLst>
              </p:cNvPr>
              <p:cNvSpPr txBox="1"/>
              <p:nvPr/>
            </p:nvSpPr>
            <p:spPr>
              <a:xfrm>
                <a:off x="7981291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F95EC4-0F7E-7578-0D47-C2CD33CB4902}"/>
                  </a:ext>
                </a:extLst>
              </p:cNvPr>
              <p:cNvSpPr txBox="1"/>
              <p:nvPr/>
            </p:nvSpPr>
            <p:spPr>
              <a:xfrm>
                <a:off x="8291347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7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D505EE-D021-BE06-7465-096666E5FEC0}"/>
                  </a:ext>
                </a:extLst>
              </p:cNvPr>
              <p:cNvSpPr txBox="1"/>
              <p:nvPr/>
            </p:nvSpPr>
            <p:spPr>
              <a:xfrm>
                <a:off x="8627678" y="6348863"/>
                <a:ext cx="3363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5CC0901-6C09-98C7-5B05-B63E72F91F17}"/>
                  </a:ext>
                </a:extLst>
              </p:cNvPr>
              <p:cNvSpPr/>
              <p:nvPr/>
            </p:nvSpPr>
            <p:spPr>
              <a:xfrm>
                <a:off x="6210298" y="6201102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BB1F781-92F4-5C5F-1EDA-0707BBE2148D}"/>
                  </a:ext>
                </a:extLst>
              </p:cNvPr>
              <p:cNvSpPr/>
              <p:nvPr/>
            </p:nvSpPr>
            <p:spPr>
              <a:xfrm>
                <a:off x="6562394" y="6206523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6C02EB2-8E79-369D-C756-01D997D140D0}"/>
                  </a:ext>
                </a:extLst>
              </p:cNvPr>
              <p:cNvSpPr/>
              <p:nvPr/>
            </p:nvSpPr>
            <p:spPr>
              <a:xfrm>
                <a:off x="6950621" y="6201268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B34A8D-9D40-572A-71E3-1B72CF4F08CB}"/>
                  </a:ext>
                </a:extLst>
              </p:cNvPr>
              <p:cNvSpPr/>
              <p:nvPr/>
            </p:nvSpPr>
            <p:spPr>
              <a:xfrm>
                <a:off x="7300090" y="6205364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E693B3-F23A-36FC-E505-587872C2DAC3}"/>
                  </a:ext>
                </a:extLst>
              </p:cNvPr>
              <p:cNvSpPr/>
              <p:nvPr/>
            </p:nvSpPr>
            <p:spPr>
              <a:xfrm>
                <a:off x="7668936" y="6201102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2A26CFC-2056-C028-6C02-47A51530C48D}"/>
                  </a:ext>
                </a:extLst>
              </p:cNvPr>
              <p:cNvSpPr/>
              <p:nvPr/>
            </p:nvSpPr>
            <p:spPr>
              <a:xfrm>
                <a:off x="8004282" y="4876800"/>
                <a:ext cx="253563" cy="146635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DF9A88A-4AE0-C1DE-2410-DE1349279347}"/>
                  </a:ext>
                </a:extLst>
              </p:cNvPr>
              <p:cNvSpPr/>
              <p:nvPr/>
            </p:nvSpPr>
            <p:spPr>
              <a:xfrm>
                <a:off x="8356378" y="6211612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BD4FDD1-A8F4-1A62-4DE5-EF54DFD0624A}"/>
                  </a:ext>
                </a:extLst>
              </p:cNvPr>
              <p:cNvSpPr/>
              <p:nvPr/>
            </p:nvSpPr>
            <p:spPr>
              <a:xfrm>
                <a:off x="8684827" y="6212513"/>
                <a:ext cx="253563" cy="13154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21C58-874E-2A93-0B37-468C8AD96CD2}"/>
                  </a:ext>
                </a:extLst>
              </p:cNvPr>
              <p:cNvSpPr txBox="1"/>
              <p:nvPr/>
            </p:nvSpPr>
            <p:spPr>
              <a:xfrm>
                <a:off x="9058130" y="5324710"/>
                <a:ext cx="70419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EF834D"/>
                    </a:solidFill>
                  </a:rPr>
                  <a:t>Effort</a:t>
                </a:r>
                <a:endParaRPr lang="en-US" b="1" dirty="0">
                  <a:solidFill>
                    <a:srgbClr val="EF834D"/>
                  </a:solidFill>
                </a:endParaRP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351C536-03AE-7221-9F71-8C584908164F}"/>
                  </a:ext>
                </a:extLst>
              </p:cNvPr>
              <p:cNvGrpSpPr/>
              <p:nvPr/>
            </p:nvGrpSpPr>
            <p:grpSpPr>
              <a:xfrm>
                <a:off x="6316717" y="4669581"/>
                <a:ext cx="3477136" cy="1574371"/>
                <a:chOff x="6316717" y="4669581"/>
                <a:chExt cx="3477136" cy="1574371"/>
              </a:xfrm>
            </p:grpSpPr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1BB92BC7-B430-F921-3069-68C7DC2A8004}"/>
                    </a:ext>
                  </a:extLst>
                </p:cNvPr>
                <p:cNvSpPr/>
                <p:nvPr/>
              </p:nvSpPr>
              <p:spPr>
                <a:xfrm>
                  <a:off x="6316717" y="4823470"/>
                  <a:ext cx="2678352" cy="1420482"/>
                </a:xfrm>
                <a:custGeom>
                  <a:avLst/>
                  <a:gdLst>
                    <a:gd name="connsiteX0" fmla="*/ 0 w 2678352"/>
                    <a:gd name="connsiteY0" fmla="*/ 137413 h 1420482"/>
                    <a:gd name="connsiteX1" fmla="*/ 662152 w 2678352"/>
                    <a:gd name="connsiteY1" fmla="*/ 463233 h 1420482"/>
                    <a:gd name="connsiteX2" fmla="*/ 1376855 w 2678352"/>
                    <a:gd name="connsiteY2" fmla="*/ 473744 h 1420482"/>
                    <a:gd name="connsiteX3" fmla="*/ 1786759 w 2678352"/>
                    <a:gd name="connsiteY3" fmla="*/ 1346102 h 1420482"/>
                    <a:gd name="connsiteX4" fmla="*/ 2049517 w 2678352"/>
                    <a:gd name="connsiteY4" fmla="*/ 1230489 h 1420482"/>
                    <a:gd name="connsiteX5" fmla="*/ 2638097 w 2678352"/>
                    <a:gd name="connsiteY5" fmla="*/ 84861 h 1420482"/>
                    <a:gd name="connsiteX6" fmla="*/ 2627586 w 2678352"/>
                    <a:gd name="connsiteY6" fmla="*/ 84861 h 1420482"/>
                    <a:gd name="connsiteX7" fmla="*/ 2627586 w 2678352"/>
                    <a:gd name="connsiteY7" fmla="*/ 84861 h 1420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78352" h="1420482">
                      <a:moveTo>
                        <a:pt x="0" y="137413"/>
                      </a:moveTo>
                      <a:cubicBezTo>
                        <a:pt x="216338" y="272295"/>
                        <a:pt x="432676" y="407178"/>
                        <a:pt x="662152" y="463233"/>
                      </a:cubicBezTo>
                      <a:cubicBezTo>
                        <a:pt x="891628" y="519288"/>
                        <a:pt x="1189420" y="326599"/>
                        <a:pt x="1376855" y="473744"/>
                      </a:cubicBezTo>
                      <a:cubicBezTo>
                        <a:pt x="1564290" y="620889"/>
                        <a:pt x="1674649" y="1219978"/>
                        <a:pt x="1786759" y="1346102"/>
                      </a:cubicBezTo>
                      <a:cubicBezTo>
                        <a:pt x="1898869" y="1472226"/>
                        <a:pt x="1907627" y="1440696"/>
                        <a:pt x="2049517" y="1230489"/>
                      </a:cubicBezTo>
                      <a:cubicBezTo>
                        <a:pt x="2191407" y="1020282"/>
                        <a:pt x="2638097" y="84861"/>
                        <a:pt x="2638097" y="84861"/>
                      </a:cubicBezTo>
                      <a:cubicBezTo>
                        <a:pt x="2734442" y="-106077"/>
                        <a:pt x="2627586" y="84861"/>
                        <a:pt x="2627586" y="84861"/>
                      </a:cubicBezTo>
                      <a:lnTo>
                        <a:pt x="2627586" y="84861"/>
                      </a:lnTo>
                    </a:path>
                  </a:pathLst>
                </a:custGeom>
                <a:noFill/>
                <a:ln w="38100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9194DF9-A5A0-296D-7D69-9FC2FAEF4357}"/>
                    </a:ext>
                  </a:extLst>
                </p:cNvPr>
                <p:cNvSpPr txBox="1"/>
                <p:nvPr/>
              </p:nvSpPr>
              <p:spPr>
                <a:xfrm>
                  <a:off x="9089661" y="4669581"/>
                  <a:ext cx="70419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432FF"/>
                      </a:solidFill>
                    </a:rPr>
                    <a:t>Focus</a:t>
                  </a:r>
                  <a:endParaRPr lang="en-US" b="1" dirty="0">
                    <a:solidFill>
                      <a:srgbClr val="0432FF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3300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’</a:t>
            </a:r>
            <a:r>
              <a:rPr lang="en-GB" dirty="0"/>
              <a:t>Traditional HAZOP</a:t>
            </a:r>
            <a:r>
              <a:rPr lang="en-GB" sz="3600" dirty="0"/>
              <a:t>’</a:t>
            </a:r>
            <a:r>
              <a:rPr lang="en-GB" dirty="0"/>
              <a:t> problems – From experience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127208"/>
            <a:ext cx="10515600" cy="4578648"/>
          </a:xfrm>
        </p:spPr>
        <p:txBody>
          <a:bodyPr>
            <a:noAutofit/>
          </a:bodyPr>
          <a:lstStyle/>
          <a:p>
            <a:r>
              <a:rPr lang="en-GB" sz="2400" dirty="0"/>
              <a:t>Human-based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‘Expert’ judgments – no guarantee completeness or consistency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Many factors affecting “human cognition”</a:t>
            </a:r>
          </a:p>
          <a:p>
            <a:r>
              <a:rPr lang="en-GB" sz="2400" dirty="0"/>
              <a:t>Size of the Node matters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Large nodes are complex, people will struggle</a:t>
            </a:r>
          </a:p>
          <a:p>
            <a:r>
              <a:rPr lang="en-GB" sz="2400" dirty="0"/>
              <a:t>Risk ranking and prioritization very hard…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Inconsistent process for assessing existing risk, and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Making recommendations for new controls</a:t>
            </a:r>
          </a:p>
          <a:p>
            <a:r>
              <a:rPr lang="en-GB" sz="2400" dirty="0"/>
              <a:t>Time consuming &amp; costly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Medium offshore greenfield project &gt;1,000 manhours per stage (FEED / EPC)</a:t>
            </a:r>
          </a:p>
          <a:p>
            <a:pPr lvl="1">
              <a:lnSpc>
                <a:spcPct val="80000"/>
              </a:lnSpc>
            </a:pPr>
            <a:r>
              <a:rPr lang="en-GB" sz="2200" dirty="0"/>
              <a:t>Re-HAZOP 30-40% of initial cost (every 5th year)</a:t>
            </a:r>
          </a:p>
          <a:p>
            <a:pPr marL="228600" lvl="1">
              <a:spcBef>
                <a:spcPts val="1000"/>
              </a:spcBef>
            </a:pPr>
            <a:r>
              <a:rPr lang="en-GB" dirty="0"/>
              <a:t>Documentation ‘heavy’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F49B3-345A-FD4A-94D8-9813BA9C09F4}"/>
              </a:ext>
            </a:extLst>
          </p:cNvPr>
          <p:cNvSpPr txBox="1"/>
          <p:nvPr/>
        </p:nvSpPr>
        <p:spPr>
          <a:xfrm rot="16200000">
            <a:off x="-551793" y="3632605"/>
            <a:ext cx="14609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O" sz="105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Kairos Technology</a:t>
            </a:r>
            <a:endParaRPr lang="en-GB" sz="1050" b="0" dirty="0"/>
          </a:p>
        </p:txBody>
      </p:sp>
    </p:spTree>
    <p:extLst>
      <p:ext uri="{BB962C8B-B14F-4D97-AF65-F5344CB8AC3E}">
        <p14:creationId xmlns:p14="http://schemas.microsoft.com/office/powerpoint/2010/main" val="174481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8887C3-893E-DD4E-8987-827042C9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The </a:t>
            </a:r>
            <a:r>
              <a:rPr lang="en-GB" sz="3600" dirty="0"/>
              <a:t>’Digital </a:t>
            </a:r>
            <a:r>
              <a:rPr lang="en-GB" dirty="0"/>
              <a:t>HAZOP</a:t>
            </a:r>
            <a:r>
              <a:rPr lang="en-GB" sz="3600" dirty="0"/>
              <a:t>’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C5B91-68E8-4A8F-A55A-C073D284C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4"/>
            <a:ext cx="10820400" cy="4351338"/>
          </a:xfrm>
        </p:spPr>
        <p:txBody>
          <a:bodyPr>
            <a:normAutofit fontScale="92500"/>
          </a:bodyPr>
          <a:lstStyle/>
          <a:p>
            <a:pPr lvl="1"/>
            <a:r>
              <a:rPr lang="en-GB" dirty="0"/>
              <a:t>Is a cloud-based SW that helps designers &amp; operators systematically analyse safety threats and operability problems via a simple-to-build digital twin</a:t>
            </a:r>
          </a:p>
          <a:p>
            <a:pPr lvl="1"/>
            <a:r>
              <a:rPr lang="en-US" dirty="0"/>
              <a:t>Combines XAI with unique functional modelling to run fast, repeatable and in-depth analyses better and in less time and cost than humans</a:t>
            </a:r>
          </a:p>
          <a:p>
            <a:r>
              <a:rPr lang="en-US" sz="2800" dirty="0"/>
              <a:t>Although it still is early days, we have:</a:t>
            </a:r>
          </a:p>
          <a:p>
            <a:pPr lvl="1"/>
            <a:r>
              <a:rPr lang="en-US" dirty="0"/>
              <a:t>Tested the tool in a JIP and various case studies / proof of concepts</a:t>
            </a:r>
          </a:p>
          <a:p>
            <a:pPr lvl="1"/>
            <a:r>
              <a:rPr lang="en-US" dirty="0"/>
              <a:t>Performed 3 real projects (2 ongoing)</a:t>
            </a:r>
          </a:p>
          <a:p>
            <a:pPr lvl="1"/>
            <a:r>
              <a:rPr lang="en-US" dirty="0"/>
              <a:t>Coverage of hazards has been measured to be greater than &gt;79 % (traditional HAZOP scored 40% only)</a:t>
            </a:r>
          </a:p>
          <a:p>
            <a:pPr lvl="1"/>
            <a:r>
              <a:rPr lang="en-US" dirty="0"/>
              <a:t>Reduction in costs for our clients… and the models are faster to build each time!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/>
              <a:t>We don´t want to substitute HAZOPs, but to improve them !</a:t>
            </a:r>
          </a:p>
          <a:p>
            <a:pPr lvl="1"/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E9BDC0-177F-4206-A315-F3CA8037732F}"/>
              </a:ext>
            </a:extLst>
          </p:cNvPr>
          <p:cNvSpPr txBox="1">
            <a:spLocks/>
          </p:cNvSpPr>
          <p:nvPr/>
        </p:nvSpPr>
        <p:spPr>
          <a:xfrm>
            <a:off x="838200" y="1165686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KAIROS &amp; Vysus team to market the </a:t>
            </a:r>
            <a:r>
              <a:rPr lang="en-GB" b="1" dirty="0"/>
              <a:t>HAZOP Assistant</a:t>
            </a:r>
            <a:r>
              <a:rPr lang="en-GB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39847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E2796FEC-98E9-650F-2146-F8C86C0DFB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5437467"/>
              </p:ext>
            </p:extLst>
          </p:nvPr>
        </p:nvGraphicFramePr>
        <p:xfrm>
          <a:off x="838200" y="20828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8B8887C3-893E-DD4E-8987-827042C9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HAZOP Assistant goal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3858F-140C-4B9B-AFC8-8A34963C01DB}"/>
              </a:ext>
            </a:extLst>
          </p:cNvPr>
          <p:cNvSpPr txBox="1"/>
          <p:nvPr/>
        </p:nvSpPr>
        <p:spPr>
          <a:xfrm>
            <a:off x="968883" y="1537994"/>
            <a:ext cx="10254234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Provide a structured and systematic approach for operational engineering</a:t>
            </a:r>
          </a:p>
        </p:txBody>
      </p:sp>
    </p:spTree>
    <p:extLst>
      <p:ext uri="{BB962C8B-B14F-4D97-AF65-F5344CB8AC3E}">
        <p14:creationId xmlns:p14="http://schemas.microsoft.com/office/powerpoint/2010/main" val="13376245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Kairos Theme">
      <a:dk1>
        <a:srgbClr val="000000"/>
      </a:dk1>
      <a:lt1>
        <a:srgbClr val="FFFFFF"/>
      </a:lt1>
      <a:dk2>
        <a:srgbClr val="7F7F7F"/>
      </a:dk2>
      <a:lt2>
        <a:srgbClr val="E1DCD7"/>
      </a:lt2>
      <a:accent1>
        <a:srgbClr val="EF834D"/>
      </a:accent1>
      <a:accent2>
        <a:srgbClr val="F15300"/>
      </a:accent2>
      <a:accent3>
        <a:srgbClr val="A5A5A5"/>
      </a:accent3>
      <a:accent4>
        <a:srgbClr val="444444"/>
      </a:accent4>
      <a:accent5>
        <a:srgbClr val="004E00"/>
      </a:accent5>
      <a:accent6>
        <a:srgbClr val="92D050"/>
      </a:accent6>
      <a:hlink>
        <a:srgbClr val="F15300"/>
      </a:hlink>
      <a:folHlink>
        <a:srgbClr val="FFA1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617952CE-7AAB-9148-9BFB-9E3631854954}" vid="{5DB2E2FB-6F25-2542-A4B0-0F66C9ADD4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b40482-04a4-480f-b826-6548c4a2bcf1" xsi:nil="true"/>
    <lcf76f155ced4ddcb4097134ff3c332f xmlns="7604e031-f840-4ad5-97d2-0b99280ee730">
      <Terms xmlns="http://schemas.microsoft.com/office/infopath/2007/PartnerControls"/>
    </lcf76f155ced4ddcb4097134ff3c332f>
    <_Flow_SignoffStatus xmlns="7604e031-f840-4ad5-97d2-0b99280ee730" xsi:nil="true"/>
    <MediaLengthInSeconds xmlns="7604e031-f840-4ad5-97d2-0b99280ee730" xsi:nil="true"/>
    <SharedWithUsers xmlns="c4b40482-04a4-480f-b826-6548c4a2bcf1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7" ma:contentTypeDescription="Create a new document." ma:contentTypeScope="" ma:versionID="a9657b1df510095f92d4b408480f5c8b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9b59f0d74fb2eece99aa0f8b61418ac6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8E8260-2115-4220-B182-5B25B95050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0413CA-A15B-45C9-B806-58C9B7FCA698}">
  <ds:schemaRefs>
    <ds:schemaRef ds:uri="http://schemas.openxmlformats.org/package/2006/metadata/core-properties"/>
    <ds:schemaRef ds:uri="7604e031-f840-4ad5-97d2-0b99280ee730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c4b40482-04a4-480f-b826-6548c4a2bcf1"/>
  </ds:schemaRefs>
</ds:datastoreItem>
</file>

<file path=customXml/itemProps3.xml><?xml version="1.0" encoding="utf-8"?>
<ds:datastoreItem xmlns:ds="http://schemas.openxmlformats.org/officeDocument/2006/customXml" ds:itemID="{5F347A54-7381-43D0-B8D3-6FB0B4BBB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04e031-f840-4ad5-97d2-0b99280ee730"/>
    <ds:schemaRef ds:uri="c4b40482-04a4-480f-b826-6548c4a2bc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4342</TotalTime>
  <Words>1664</Words>
  <Application>Microsoft Office PowerPoint</Application>
  <PresentationFormat>Widescreen</PresentationFormat>
  <Paragraphs>338</Paragraphs>
  <Slides>29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MT</vt:lpstr>
      <vt:lpstr>Calibri</vt:lpstr>
      <vt:lpstr>Times New Roman</vt:lpstr>
      <vt:lpstr>Office Theme</vt:lpstr>
      <vt:lpstr>think-cell Slide</vt:lpstr>
      <vt:lpstr>Is the time right to digitalise the HAZOP?</vt:lpstr>
      <vt:lpstr>Agenda</vt:lpstr>
      <vt:lpstr>Kairos Technology - Background</vt:lpstr>
      <vt:lpstr>Vysus Group - Background</vt:lpstr>
      <vt:lpstr>The ‘Traditional HAZOP’ - 1</vt:lpstr>
      <vt:lpstr>The ‘Traditional HAZOP’ - 2</vt:lpstr>
      <vt:lpstr>’Traditional HAZOP’ problems – From experience</vt:lpstr>
      <vt:lpstr>The ’Digital HAZOP’</vt:lpstr>
      <vt:lpstr>HAZOP Assistant goal</vt:lpstr>
      <vt:lpstr>Explainable functional models</vt:lpstr>
      <vt:lpstr>How can functional models help?</vt:lpstr>
      <vt:lpstr>Basic concept of a Functional Model</vt:lpstr>
      <vt:lpstr>The steps to build a model</vt:lpstr>
      <vt:lpstr>Library Approach</vt:lpstr>
      <vt:lpstr>HAZOP Assistant “Tree view”</vt:lpstr>
      <vt:lpstr>Tree view</vt:lpstr>
      <vt:lpstr>HAZOP Assistant “P&amp;ID view”</vt:lpstr>
      <vt:lpstr>HAZOP Assistant “sensor coverage view”</vt:lpstr>
      <vt:lpstr>HAZOP Assistant “sensor coverage precision view”</vt:lpstr>
      <vt:lpstr>PowerPoint Presentation</vt:lpstr>
      <vt:lpstr> HAZOP study (JIP)</vt:lpstr>
      <vt:lpstr> HAZOP study (JIP)</vt:lpstr>
      <vt:lpstr>PowerPoint Presentation</vt:lpstr>
      <vt:lpstr>Improved HAZOP approach </vt:lpstr>
      <vt:lpstr>Pre HAZOP summary example – one system</vt:lpstr>
      <vt:lpstr>Pre HAZOP identified risks</vt:lpstr>
      <vt:lpstr>Typical content of study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Kairos Hazop Assistant</dc:title>
  <dc:creator>Ida Eldor</dc:creator>
  <cp:lastModifiedBy>Rachel Robinson</cp:lastModifiedBy>
  <cp:revision>23</cp:revision>
  <dcterms:created xsi:type="dcterms:W3CDTF">2021-06-29T12:20:08Z</dcterms:created>
  <dcterms:modified xsi:type="dcterms:W3CDTF">2022-11-02T14:34:36Z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MediaServiceImageTags">
    <vt:lpwstr/>
  </property>
  <property fmtid="{D5CDD505-2E9C-101B-9397-08002B2CF9AE}" pid="4" name="Order">
    <vt:lpwstr>27263800.0000000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