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318" r:id="rId5"/>
    <p:sldId id="277" r:id="rId6"/>
    <p:sldId id="326" r:id="rId7"/>
    <p:sldId id="333" r:id="rId8"/>
    <p:sldId id="307" r:id="rId9"/>
    <p:sldId id="335" r:id="rId10"/>
    <p:sldId id="329" r:id="rId11"/>
    <p:sldId id="280" r:id="rId12"/>
    <p:sldId id="311" r:id="rId13"/>
    <p:sldId id="328" r:id="rId14"/>
    <p:sldId id="312" r:id="rId15"/>
    <p:sldId id="294" r:id="rId16"/>
    <p:sldId id="323" r:id="rId17"/>
    <p:sldId id="325" r:id="rId18"/>
    <p:sldId id="289" r:id="rId19"/>
    <p:sldId id="321" r:id="rId20"/>
    <p:sldId id="295" r:id="rId21"/>
    <p:sldId id="2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75574" autoAdjust="0"/>
  </p:normalViewPr>
  <p:slideViewPr>
    <p:cSldViewPr snapToGrid="0">
      <p:cViewPr varScale="1">
        <p:scale>
          <a:sx n="75" d="100"/>
          <a:sy n="75" d="100"/>
        </p:scale>
        <p:origin x="246" y="60"/>
      </p:cViewPr>
      <p:guideLst/>
    </p:cSldViewPr>
  </p:slideViewPr>
  <p:notesTextViewPr>
    <p:cViewPr>
      <p:scale>
        <a:sx n="1" d="1"/>
        <a:sy n="1" d="1"/>
      </p:scale>
      <p:origin x="0" y="0"/>
    </p:cViewPr>
  </p:notesTextViewPr>
  <p:sorterViewPr>
    <p:cViewPr>
      <p:scale>
        <a:sx n="60" d="100"/>
        <a:sy n="60" d="100"/>
      </p:scale>
      <p:origin x="0" y="0"/>
    </p:cViewPr>
  </p:sorter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5B7235-8FC9-4AB0-B399-54697D450C3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A48B0BD-F4A9-44E0-B552-0417506E29BE}">
      <dgm:prSet/>
      <dgm:spPr>
        <a:solidFill>
          <a:schemeClr val="bg2">
            <a:lumMod val="20000"/>
            <a:lumOff val="80000"/>
            <a:alpha val="90000"/>
          </a:schemeClr>
        </a:solidFill>
      </dgm:spPr>
      <dgm:t>
        <a:bodyPr/>
        <a:lstStyle/>
        <a:p>
          <a:r>
            <a:rPr lang="en-GB" dirty="0"/>
            <a:t>Like a HAZOP</a:t>
          </a:r>
          <a:endParaRPr lang="en-US" dirty="0"/>
        </a:p>
      </dgm:t>
    </dgm:pt>
    <dgm:pt modelId="{273AA0C8-6328-4AB6-A988-1F0F68DF5817}" type="parTrans" cxnId="{BF347D2A-3244-49B5-B5CB-9B873CFAE265}">
      <dgm:prSet/>
      <dgm:spPr/>
      <dgm:t>
        <a:bodyPr/>
        <a:lstStyle/>
        <a:p>
          <a:endParaRPr lang="en-US"/>
        </a:p>
      </dgm:t>
    </dgm:pt>
    <dgm:pt modelId="{ED3006C2-49D0-48DB-9DD9-B422E7751BDE}" type="sibTrans" cxnId="{BF347D2A-3244-49B5-B5CB-9B873CFAE265}">
      <dgm:prSet/>
      <dgm:spPr/>
      <dgm:t>
        <a:bodyPr/>
        <a:lstStyle/>
        <a:p>
          <a:endParaRPr lang="en-US"/>
        </a:p>
      </dgm:t>
    </dgm:pt>
    <dgm:pt modelId="{56411CFD-C590-4539-82D1-55B27D507627}">
      <dgm:prSet/>
      <dgm:spPr>
        <a:solidFill>
          <a:srgbClr val="FFFF00">
            <a:alpha val="90000"/>
          </a:srgbClr>
        </a:solidFill>
      </dgm:spPr>
      <dgm:t>
        <a:bodyPr/>
        <a:lstStyle/>
        <a:p>
          <a:r>
            <a:rPr lang="en-GB" dirty="0"/>
            <a:t>Complementary to HAZOP without overlapping</a:t>
          </a:r>
          <a:endParaRPr lang="en-US" dirty="0"/>
        </a:p>
      </dgm:t>
    </dgm:pt>
    <dgm:pt modelId="{AB291B0E-7046-4CBC-9F8D-20ED4BF15036}" type="parTrans" cxnId="{6EA4E0D0-FBEF-42CA-B1E5-3A049E468A08}">
      <dgm:prSet/>
      <dgm:spPr/>
      <dgm:t>
        <a:bodyPr/>
        <a:lstStyle/>
        <a:p>
          <a:endParaRPr lang="en-US"/>
        </a:p>
      </dgm:t>
    </dgm:pt>
    <dgm:pt modelId="{6969E9B6-B762-403E-84D8-27239F16EC36}" type="sibTrans" cxnId="{6EA4E0D0-FBEF-42CA-B1E5-3A049E468A08}">
      <dgm:prSet/>
      <dgm:spPr/>
      <dgm:t>
        <a:bodyPr/>
        <a:lstStyle/>
        <a:p>
          <a:endParaRPr lang="en-US"/>
        </a:p>
      </dgm:t>
    </dgm:pt>
    <dgm:pt modelId="{8057145D-A0AA-4FF7-849B-544D3AC9AD43}">
      <dgm:prSet/>
      <dgm:spPr>
        <a:solidFill>
          <a:srgbClr val="CC99FF">
            <a:alpha val="89804"/>
          </a:srgbClr>
        </a:solidFill>
      </dgm:spPr>
      <dgm:t>
        <a:bodyPr/>
        <a:lstStyle/>
        <a:p>
          <a:r>
            <a:rPr lang="en-GB" dirty="0"/>
            <a:t>Robust Record</a:t>
          </a:r>
          <a:endParaRPr lang="en-US" dirty="0"/>
        </a:p>
      </dgm:t>
    </dgm:pt>
    <dgm:pt modelId="{CA168A35-9751-494F-B8AB-0788CBAC80A6}" type="parTrans" cxnId="{E0ACA9D5-6661-4F9B-BB5F-AFB07BD147B0}">
      <dgm:prSet/>
      <dgm:spPr/>
      <dgm:t>
        <a:bodyPr/>
        <a:lstStyle/>
        <a:p>
          <a:endParaRPr lang="en-US"/>
        </a:p>
      </dgm:t>
    </dgm:pt>
    <dgm:pt modelId="{DC62536B-8C28-4689-8B88-397848949D72}" type="sibTrans" cxnId="{E0ACA9D5-6661-4F9B-BB5F-AFB07BD147B0}">
      <dgm:prSet/>
      <dgm:spPr/>
      <dgm:t>
        <a:bodyPr/>
        <a:lstStyle/>
        <a:p>
          <a:endParaRPr lang="en-US"/>
        </a:p>
      </dgm:t>
    </dgm:pt>
    <dgm:pt modelId="{84FE577D-DA0F-47CF-B063-389B5922E412}">
      <dgm:prSet/>
      <dgm:spPr>
        <a:solidFill>
          <a:srgbClr val="66FF66">
            <a:alpha val="89804"/>
          </a:srgbClr>
        </a:solidFill>
      </dgm:spPr>
      <dgm:t>
        <a:bodyPr/>
        <a:lstStyle/>
        <a:p>
          <a:r>
            <a:rPr lang="en-GB" dirty="0"/>
            <a:t>Identifies Good and Best Practices</a:t>
          </a:r>
          <a:endParaRPr lang="en-US" dirty="0"/>
        </a:p>
      </dgm:t>
    </dgm:pt>
    <dgm:pt modelId="{9B4F63A5-61F5-4669-BB8A-983E0A4A0DF3}" type="parTrans" cxnId="{26E9A677-B3A3-4D1C-B6C8-D56E779A74E4}">
      <dgm:prSet/>
      <dgm:spPr/>
      <dgm:t>
        <a:bodyPr/>
        <a:lstStyle/>
        <a:p>
          <a:endParaRPr lang="en-US"/>
        </a:p>
      </dgm:t>
    </dgm:pt>
    <dgm:pt modelId="{E90B7019-89B2-44F5-A164-418888C116FE}" type="sibTrans" cxnId="{26E9A677-B3A3-4D1C-B6C8-D56E779A74E4}">
      <dgm:prSet/>
      <dgm:spPr/>
      <dgm:t>
        <a:bodyPr/>
        <a:lstStyle/>
        <a:p>
          <a:endParaRPr lang="en-US"/>
        </a:p>
      </dgm:t>
    </dgm:pt>
    <dgm:pt modelId="{7A53504D-945F-4B5F-9871-75363E26CBF7}">
      <dgm:prSet/>
      <dgm:spPr>
        <a:solidFill>
          <a:srgbClr val="FFD100">
            <a:alpha val="90000"/>
          </a:srgbClr>
        </a:solidFill>
      </dgm:spPr>
      <dgm:t>
        <a:bodyPr/>
        <a:lstStyle/>
        <a:p>
          <a:r>
            <a:rPr lang="en-GB" dirty="0"/>
            <a:t>Remote and On-Site Delivery</a:t>
          </a:r>
          <a:endParaRPr lang="en-US" dirty="0"/>
        </a:p>
      </dgm:t>
    </dgm:pt>
    <dgm:pt modelId="{59DFADEF-C374-4CFD-B8C3-754F51A394CD}" type="parTrans" cxnId="{35A2B79E-1248-410A-8CF3-D79A8F9CEF7A}">
      <dgm:prSet/>
      <dgm:spPr/>
      <dgm:t>
        <a:bodyPr/>
        <a:lstStyle/>
        <a:p>
          <a:endParaRPr lang="en-US"/>
        </a:p>
      </dgm:t>
    </dgm:pt>
    <dgm:pt modelId="{17E69F2A-B9F6-41C7-BA06-947641F18B56}" type="sibTrans" cxnId="{35A2B79E-1248-410A-8CF3-D79A8F9CEF7A}">
      <dgm:prSet/>
      <dgm:spPr/>
      <dgm:t>
        <a:bodyPr/>
        <a:lstStyle/>
        <a:p>
          <a:endParaRPr lang="en-US"/>
        </a:p>
      </dgm:t>
    </dgm:pt>
    <dgm:pt modelId="{6962650C-FFE2-42FD-A9EC-924C57A9AB31}" type="pres">
      <dgm:prSet presAssocID="{175B7235-8FC9-4AB0-B399-54697D450C3F}" presName="hierChild1" presStyleCnt="0">
        <dgm:presLayoutVars>
          <dgm:chPref val="1"/>
          <dgm:dir/>
          <dgm:animOne val="branch"/>
          <dgm:animLvl val="lvl"/>
          <dgm:resizeHandles/>
        </dgm:presLayoutVars>
      </dgm:prSet>
      <dgm:spPr/>
    </dgm:pt>
    <dgm:pt modelId="{79FE46B9-B972-4BAA-A686-349F4FE50275}" type="pres">
      <dgm:prSet presAssocID="{9A48B0BD-F4A9-44E0-B552-0417506E29BE}" presName="hierRoot1" presStyleCnt="0"/>
      <dgm:spPr/>
    </dgm:pt>
    <dgm:pt modelId="{A9700695-7FA9-494B-934D-3E4DBA680D58}" type="pres">
      <dgm:prSet presAssocID="{9A48B0BD-F4A9-44E0-B552-0417506E29BE}" presName="composite" presStyleCnt="0"/>
      <dgm:spPr/>
    </dgm:pt>
    <dgm:pt modelId="{50158F4F-2EE1-4653-A4F0-9426176AE479}" type="pres">
      <dgm:prSet presAssocID="{9A48B0BD-F4A9-44E0-B552-0417506E29BE}" presName="background" presStyleLbl="node0" presStyleIdx="0" presStyleCnt="5"/>
      <dgm:spPr/>
    </dgm:pt>
    <dgm:pt modelId="{E4427664-F012-474F-A61F-6E61CB5A5307}" type="pres">
      <dgm:prSet presAssocID="{9A48B0BD-F4A9-44E0-B552-0417506E29BE}" presName="text" presStyleLbl="fgAcc0" presStyleIdx="0" presStyleCnt="5" custLinFactNeighborX="34" custLinFactNeighborY="-24550">
        <dgm:presLayoutVars>
          <dgm:chPref val="3"/>
        </dgm:presLayoutVars>
      </dgm:prSet>
      <dgm:spPr/>
    </dgm:pt>
    <dgm:pt modelId="{FADD5AF3-E9CE-454D-A863-CA828EC680D0}" type="pres">
      <dgm:prSet presAssocID="{9A48B0BD-F4A9-44E0-B552-0417506E29BE}" presName="hierChild2" presStyleCnt="0"/>
      <dgm:spPr/>
    </dgm:pt>
    <dgm:pt modelId="{225FF88C-A959-4DFE-9FD2-B68A3036036E}" type="pres">
      <dgm:prSet presAssocID="{56411CFD-C590-4539-82D1-55B27D507627}" presName="hierRoot1" presStyleCnt="0"/>
      <dgm:spPr/>
    </dgm:pt>
    <dgm:pt modelId="{23DD753C-4357-4FED-A621-F5E27E6DE8CD}" type="pres">
      <dgm:prSet presAssocID="{56411CFD-C590-4539-82D1-55B27D507627}" presName="composite" presStyleCnt="0"/>
      <dgm:spPr/>
    </dgm:pt>
    <dgm:pt modelId="{D6713EC1-6B39-46FB-BA09-1F7CDF6643E9}" type="pres">
      <dgm:prSet presAssocID="{56411CFD-C590-4539-82D1-55B27D507627}" presName="background" presStyleLbl="node0" presStyleIdx="1" presStyleCnt="5"/>
      <dgm:spPr/>
    </dgm:pt>
    <dgm:pt modelId="{C0E17F5C-DE43-47D7-B308-F3B1846F8907}" type="pres">
      <dgm:prSet presAssocID="{56411CFD-C590-4539-82D1-55B27D507627}" presName="text" presStyleLbl="fgAcc0" presStyleIdx="1" presStyleCnt="5" custLinFactNeighborY="-25092">
        <dgm:presLayoutVars>
          <dgm:chPref val="3"/>
        </dgm:presLayoutVars>
      </dgm:prSet>
      <dgm:spPr/>
    </dgm:pt>
    <dgm:pt modelId="{AC003F84-3CD7-462B-AB4B-DB70A935ACC2}" type="pres">
      <dgm:prSet presAssocID="{56411CFD-C590-4539-82D1-55B27D507627}" presName="hierChild2" presStyleCnt="0"/>
      <dgm:spPr/>
    </dgm:pt>
    <dgm:pt modelId="{F9DE849A-1981-4E8A-BC75-ACB0742BAF2F}" type="pres">
      <dgm:prSet presAssocID="{84FE577D-DA0F-47CF-B063-389B5922E412}" presName="hierRoot1" presStyleCnt="0"/>
      <dgm:spPr/>
    </dgm:pt>
    <dgm:pt modelId="{109F4248-5F62-4EA0-88C4-B14DDE1AE8AA}" type="pres">
      <dgm:prSet presAssocID="{84FE577D-DA0F-47CF-B063-389B5922E412}" presName="composite" presStyleCnt="0"/>
      <dgm:spPr/>
    </dgm:pt>
    <dgm:pt modelId="{827FA598-2570-4BD8-8FC9-2A3AFA68FF73}" type="pres">
      <dgm:prSet presAssocID="{84FE577D-DA0F-47CF-B063-389B5922E412}" presName="background" presStyleLbl="node0" presStyleIdx="2" presStyleCnt="5"/>
      <dgm:spPr/>
    </dgm:pt>
    <dgm:pt modelId="{923B874F-DF63-41B8-9659-7165845B2E14}" type="pres">
      <dgm:prSet presAssocID="{84FE577D-DA0F-47CF-B063-389B5922E412}" presName="text" presStyleLbl="fgAcc0" presStyleIdx="2" presStyleCnt="5" custLinFactNeighborY="-25092">
        <dgm:presLayoutVars>
          <dgm:chPref val="3"/>
        </dgm:presLayoutVars>
      </dgm:prSet>
      <dgm:spPr/>
    </dgm:pt>
    <dgm:pt modelId="{B1E2135A-EE81-433D-B44B-B983E8EF7AC2}" type="pres">
      <dgm:prSet presAssocID="{84FE577D-DA0F-47CF-B063-389B5922E412}" presName="hierChild2" presStyleCnt="0"/>
      <dgm:spPr/>
    </dgm:pt>
    <dgm:pt modelId="{86A0D313-2644-4DB0-9373-3F38E52005A3}" type="pres">
      <dgm:prSet presAssocID="{8057145D-A0AA-4FF7-849B-544D3AC9AD43}" presName="hierRoot1" presStyleCnt="0"/>
      <dgm:spPr/>
    </dgm:pt>
    <dgm:pt modelId="{60251447-31CA-4111-8B4C-88EB25696AD5}" type="pres">
      <dgm:prSet presAssocID="{8057145D-A0AA-4FF7-849B-544D3AC9AD43}" presName="composite" presStyleCnt="0"/>
      <dgm:spPr/>
    </dgm:pt>
    <dgm:pt modelId="{5D9039A1-3041-41BB-9739-62352CE8C0B3}" type="pres">
      <dgm:prSet presAssocID="{8057145D-A0AA-4FF7-849B-544D3AC9AD43}" presName="background" presStyleLbl="node0" presStyleIdx="3" presStyleCnt="5"/>
      <dgm:spPr/>
    </dgm:pt>
    <dgm:pt modelId="{6C1AA40D-0FCB-4B14-A0D2-325F2DC8BC73}" type="pres">
      <dgm:prSet presAssocID="{8057145D-A0AA-4FF7-849B-544D3AC9AD43}" presName="text" presStyleLbl="fgAcc0" presStyleIdx="3" presStyleCnt="5" custLinFactX="79970" custLinFactNeighborX="100000" custLinFactNeighborY="-24385">
        <dgm:presLayoutVars>
          <dgm:chPref val="3"/>
        </dgm:presLayoutVars>
      </dgm:prSet>
      <dgm:spPr/>
    </dgm:pt>
    <dgm:pt modelId="{727A5F73-BC68-4BC7-BB1B-49BC042E0A65}" type="pres">
      <dgm:prSet presAssocID="{8057145D-A0AA-4FF7-849B-544D3AC9AD43}" presName="hierChild2" presStyleCnt="0"/>
      <dgm:spPr/>
    </dgm:pt>
    <dgm:pt modelId="{72D2022B-DE3E-4552-A637-5BAD8BEC3D85}" type="pres">
      <dgm:prSet presAssocID="{7A53504D-945F-4B5F-9871-75363E26CBF7}" presName="hierRoot1" presStyleCnt="0"/>
      <dgm:spPr/>
    </dgm:pt>
    <dgm:pt modelId="{9309744E-1051-427A-ADF0-E2E5C8AB42AC}" type="pres">
      <dgm:prSet presAssocID="{7A53504D-945F-4B5F-9871-75363E26CBF7}" presName="composite" presStyleCnt="0"/>
      <dgm:spPr/>
    </dgm:pt>
    <dgm:pt modelId="{1B51B5C6-5BA7-4B24-A5FE-C876A39F53B5}" type="pres">
      <dgm:prSet presAssocID="{7A53504D-945F-4B5F-9871-75363E26CBF7}" presName="background" presStyleLbl="node0" presStyleIdx="4" presStyleCnt="5"/>
      <dgm:spPr/>
    </dgm:pt>
    <dgm:pt modelId="{B3060074-5097-4D65-B4D1-8FBD1DACD943}" type="pres">
      <dgm:prSet presAssocID="{7A53504D-945F-4B5F-9871-75363E26CBF7}" presName="text" presStyleLbl="fgAcc0" presStyleIdx="4" presStyleCnt="5" custLinFactX="-21361" custLinFactNeighborX="-100000" custLinFactNeighborY="-24891">
        <dgm:presLayoutVars>
          <dgm:chPref val="3"/>
        </dgm:presLayoutVars>
      </dgm:prSet>
      <dgm:spPr/>
    </dgm:pt>
    <dgm:pt modelId="{40784837-7027-410B-BB46-1B271F81D3BD}" type="pres">
      <dgm:prSet presAssocID="{7A53504D-945F-4B5F-9871-75363E26CBF7}" presName="hierChild2" presStyleCnt="0"/>
      <dgm:spPr/>
    </dgm:pt>
  </dgm:ptLst>
  <dgm:cxnLst>
    <dgm:cxn modelId="{BF347D2A-3244-49B5-B5CB-9B873CFAE265}" srcId="{175B7235-8FC9-4AB0-B399-54697D450C3F}" destId="{9A48B0BD-F4A9-44E0-B552-0417506E29BE}" srcOrd="0" destOrd="0" parTransId="{273AA0C8-6328-4AB6-A988-1F0F68DF5817}" sibTransId="{ED3006C2-49D0-48DB-9DD9-B422E7751BDE}"/>
    <dgm:cxn modelId="{EBD3C32C-3C09-455B-BFC4-A90D49A17FA6}" type="presOf" srcId="{8057145D-A0AA-4FF7-849B-544D3AC9AD43}" destId="{6C1AA40D-0FCB-4B14-A0D2-325F2DC8BC73}" srcOrd="0" destOrd="0" presId="urn:microsoft.com/office/officeart/2005/8/layout/hierarchy1"/>
    <dgm:cxn modelId="{7BEEAD30-2C18-4CE1-84B5-86647D26C572}" type="presOf" srcId="{7A53504D-945F-4B5F-9871-75363E26CBF7}" destId="{B3060074-5097-4D65-B4D1-8FBD1DACD943}" srcOrd="0" destOrd="0" presId="urn:microsoft.com/office/officeart/2005/8/layout/hierarchy1"/>
    <dgm:cxn modelId="{C599B83C-8401-490A-BF55-9E7E049C7151}" type="presOf" srcId="{175B7235-8FC9-4AB0-B399-54697D450C3F}" destId="{6962650C-FFE2-42FD-A9EC-924C57A9AB31}" srcOrd="0" destOrd="0" presId="urn:microsoft.com/office/officeart/2005/8/layout/hierarchy1"/>
    <dgm:cxn modelId="{EFDC083E-24C5-48E3-8AB4-D0DDB66EE93F}" type="presOf" srcId="{56411CFD-C590-4539-82D1-55B27D507627}" destId="{C0E17F5C-DE43-47D7-B308-F3B1846F8907}" srcOrd="0" destOrd="0" presId="urn:microsoft.com/office/officeart/2005/8/layout/hierarchy1"/>
    <dgm:cxn modelId="{26E9A677-B3A3-4D1C-B6C8-D56E779A74E4}" srcId="{175B7235-8FC9-4AB0-B399-54697D450C3F}" destId="{84FE577D-DA0F-47CF-B063-389B5922E412}" srcOrd="2" destOrd="0" parTransId="{9B4F63A5-61F5-4669-BB8A-983E0A4A0DF3}" sibTransId="{E90B7019-89B2-44F5-A164-418888C116FE}"/>
    <dgm:cxn modelId="{BFD3519A-286F-45C2-A01A-26428B1DF385}" type="presOf" srcId="{9A48B0BD-F4A9-44E0-B552-0417506E29BE}" destId="{E4427664-F012-474F-A61F-6E61CB5A5307}" srcOrd="0" destOrd="0" presId="urn:microsoft.com/office/officeart/2005/8/layout/hierarchy1"/>
    <dgm:cxn modelId="{35A2B79E-1248-410A-8CF3-D79A8F9CEF7A}" srcId="{175B7235-8FC9-4AB0-B399-54697D450C3F}" destId="{7A53504D-945F-4B5F-9871-75363E26CBF7}" srcOrd="4" destOrd="0" parTransId="{59DFADEF-C374-4CFD-B8C3-754F51A394CD}" sibTransId="{17E69F2A-B9F6-41C7-BA06-947641F18B56}"/>
    <dgm:cxn modelId="{6EA4E0D0-FBEF-42CA-B1E5-3A049E468A08}" srcId="{175B7235-8FC9-4AB0-B399-54697D450C3F}" destId="{56411CFD-C590-4539-82D1-55B27D507627}" srcOrd="1" destOrd="0" parTransId="{AB291B0E-7046-4CBC-9F8D-20ED4BF15036}" sibTransId="{6969E9B6-B762-403E-84D8-27239F16EC36}"/>
    <dgm:cxn modelId="{E0ACA9D5-6661-4F9B-BB5F-AFB07BD147B0}" srcId="{175B7235-8FC9-4AB0-B399-54697D450C3F}" destId="{8057145D-A0AA-4FF7-849B-544D3AC9AD43}" srcOrd="3" destOrd="0" parTransId="{CA168A35-9751-494F-B8AB-0788CBAC80A6}" sibTransId="{DC62536B-8C28-4689-8B88-397848949D72}"/>
    <dgm:cxn modelId="{F28657E5-879D-4041-89D8-6C3890B60188}" type="presOf" srcId="{84FE577D-DA0F-47CF-B063-389B5922E412}" destId="{923B874F-DF63-41B8-9659-7165845B2E14}" srcOrd="0" destOrd="0" presId="urn:microsoft.com/office/officeart/2005/8/layout/hierarchy1"/>
    <dgm:cxn modelId="{6E8515EB-58C2-4962-BC6F-874E490BAD1F}" type="presParOf" srcId="{6962650C-FFE2-42FD-A9EC-924C57A9AB31}" destId="{79FE46B9-B972-4BAA-A686-349F4FE50275}" srcOrd="0" destOrd="0" presId="urn:microsoft.com/office/officeart/2005/8/layout/hierarchy1"/>
    <dgm:cxn modelId="{67A7F53A-2690-4C24-BA0E-40CE52F96312}" type="presParOf" srcId="{79FE46B9-B972-4BAA-A686-349F4FE50275}" destId="{A9700695-7FA9-494B-934D-3E4DBA680D58}" srcOrd="0" destOrd="0" presId="urn:microsoft.com/office/officeart/2005/8/layout/hierarchy1"/>
    <dgm:cxn modelId="{5A8CF2E8-3252-47DA-8E6D-9570E27D21CA}" type="presParOf" srcId="{A9700695-7FA9-494B-934D-3E4DBA680D58}" destId="{50158F4F-2EE1-4653-A4F0-9426176AE479}" srcOrd="0" destOrd="0" presId="urn:microsoft.com/office/officeart/2005/8/layout/hierarchy1"/>
    <dgm:cxn modelId="{C9644220-9D02-4A17-949D-B6F9E39929FA}" type="presParOf" srcId="{A9700695-7FA9-494B-934D-3E4DBA680D58}" destId="{E4427664-F012-474F-A61F-6E61CB5A5307}" srcOrd="1" destOrd="0" presId="urn:microsoft.com/office/officeart/2005/8/layout/hierarchy1"/>
    <dgm:cxn modelId="{932573AF-CAB6-4392-A09A-EBDB2324D62A}" type="presParOf" srcId="{79FE46B9-B972-4BAA-A686-349F4FE50275}" destId="{FADD5AF3-E9CE-454D-A863-CA828EC680D0}" srcOrd="1" destOrd="0" presId="urn:microsoft.com/office/officeart/2005/8/layout/hierarchy1"/>
    <dgm:cxn modelId="{91AC3C53-E78B-4780-A217-A58E19A8EDDE}" type="presParOf" srcId="{6962650C-FFE2-42FD-A9EC-924C57A9AB31}" destId="{225FF88C-A959-4DFE-9FD2-B68A3036036E}" srcOrd="1" destOrd="0" presId="urn:microsoft.com/office/officeart/2005/8/layout/hierarchy1"/>
    <dgm:cxn modelId="{0FDCFB3D-28CD-4048-AF63-B17E3C47F6DA}" type="presParOf" srcId="{225FF88C-A959-4DFE-9FD2-B68A3036036E}" destId="{23DD753C-4357-4FED-A621-F5E27E6DE8CD}" srcOrd="0" destOrd="0" presId="urn:microsoft.com/office/officeart/2005/8/layout/hierarchy1"/>
    <dgm:cxn modelId="{1CF0FBA8-CA42-4628-8036-D72E8C6D7DE7}" type="presParOf" srcId="{23DD753C-4357-4FED-A621-F5E27E6DE8CD}" destId="{D6713EC1-6B39-46FB-BA09-1F7CDF6643E9}" srcOrd="0" destOrd="0" presId="urn:microsoft.com/office/officeart/2005/8/layout/hierarchy1"/>
    <dgm:cxn modelId="{86F79C05-0CC7-4022-BD18-8EF283510D50}" type="presParOf" srcId="{23DD753C-4357-4FED-A621-F5E27E6DE8CD}" destId="{C0E17F5C-DE43-47D7-B308-F3B1846F8907}" srcOrd="1" destOrd="0" presId="urn:microsoft.com/office/officeart/2005/8/layout/hierarchy1"/>
    <dgm:cxn modelId="{B06D1213-71A6-47CA-9426-C5131E3CF1BA}" type="presParOf" srcId="{225FF88C-A959-4DFE-9FD2-B68A3036036E}" destId="{AC003F84-3CD7-462B-AB4B-DB70A935ACC2}" srcOrd="1" destOrd="0" presId="urn:microsoft.com/office/officeart/2005/8/layout/hierarchy1"/>
    <dgm:cxn modelId="{A88E6D04-08CB-4668-A25C-0B8418C4F302}" type="presParOf" srcId="{6962650C-FFE2-42FD-A9EC-924C57A9AB31}" destId="{F9DE849A-1981-4E8A-BC75-ACB0742BAF2F}" srcOrd="2" destOrd="0" presId="urn:microsoft.com/office/officeart/2005/8/layout/hierarchy1"/>
    <dgm:cxn modelId="{1531A86A-CEA9-4EF6-8420-6406FDDF7E78}" type="presParOf" srcId="{F9DE849A-1981-4E8A-BC75-ACB0742BAF2F}" destId="{109F4248-5F62-4EA0-88C4-B14DDE1AE8AA}" srcOrd="0" destOrd="0" presId="urn:microsoft.com/office/officeart/2005/8/layout/hierarchy1"/>
    <dgm:cxn modelId="{6CF3F1D0-52A6-4AB9-97CD-B89935EC7BAD}" type="presParOf" srcId="{109F4248-5F62-4EA0-88C4-B14DDE1AE8AA}" destId="{827FA598-2570-4BD8-8FC9-2A3AFA68FF73}" srcOrd="0" destOrd="0" presId="urn:microsoft.com/office/officeart/2005/8/layout/hierarchy1"/>
    <dgm:cxn modelId="{41C7695C-6FC3-4186-AE84-64AC5BB2B98F}" type="presParOf" srcId="{109F4248-5F62-4EA0-88C4-B14DDE1AE8AA}" destId="{923B874F-DF63-41B8-9659-7165845B2E14}" srcOrd="1" destOrd="0" presId="urn:microsoft.com/office/officeart/2005/8/layout/hierarchy1"/>
    <dgm:cxn modelId="{3752CCA1-5875-4FA5-808C-542B1E066AD0}" type="presParOf" srcId="{F9DE849A-1981-4E8A-BC75-ACB0742BAF2F}" destId="{B1E2135A-EE81-433D-B44B-B983E8EF7AC2}" srcOrd="1" destOrd="0" presId="urn:microsoft.com/office/officeart/2005/8/layout/hierarchy1"/>
    <dgm:cxn modelId="{C8583E9A-65E3-4498-AC98-8A5B38B47DD0}" type="presParOf" srcId="{6962650C-FFE2-42FD-A9EC-924C57A9AB31}" destId="{86A0D313-2644-4DB0-9373-3F38E52005A3}" srcOrd="3" destOrd="0" presId="urn:microsoft.com/office/officeart/2005/8/layout/hierarchy1"/>
    <dgm:cxn modelId="{87E49081-FFEC-4CA7-A33E-95F1A3B533C5}" type="presParOf" srcId="{86A0D313-2644-4DB0-9373-3F38E52005A3}" destId="{60251447-31CA-4111-8B4C-88EB25696AD5}" srcOrd="0" destOrd="0" presId="urn:microsoft.com/office/officeart/2005/8/layout/hierarchy1"/>
    <dgm:cxn modelId="{2D97B6B6-5176-4F4E-B476-B105981C7119}" type="presParOf" srcId="{60251447-31CA-4111-8B4C-88EB25696AD5}" destId="{5D9039A1-3041-41BB-9739-62352CE8C0B3}" srcOrd="0" destOrd="0" presId="urn:microsoft.com/office/officeart/2005/8/layout/hierarchy1"/>
    <dgm:cxn modelId="{DC7690AF-3226-474F-B133-7305B6514CEB}" type="presParOf" srcId="{60251447-31CA-4111-8B4C-88EB25696AD5}" destId="{6C1AA40D-0FCB-4B14-A0D2-325F2DC8BC73}" srcOrd="1" destOrd="0" presId="urn:microsoft.com/office/officeart/2005/8/layout/hierarchy1"/>
    <dgm:cxn modelId="{F4B9D9C7-8346-47A5-938B-3972AF2C71FE}" type="presParOf" srcId="{86A0D313-2644-4DB0-9373-3F38E52005A3}" destId="{727A5F73-BC68-4BC7-BB1B-49BC042E0A65}" srcOrd="1" destOrd="0" presId="urn:microsoft.com/office/officeart/2005/8/layout/hierarchy1"/>
    <dgm:cxn modelId="{BA05BD23-B38F-4DD0-B5CE-0A513C2B0BCB}" type="presParOf" srcId="{6962650C-FFE2-42FD-A9EC-924C57A9AB31}" destId="{72D2022B-DE3E-4552-A637-5BAD8BEC3D85}" srcOrd="4" destOrd="0" presId="urn:microsoft.com/office/officeart/2005/8/layout/hierarchy1"/>
    <dgm:cxn modelId="{3B6AB48B-BD3A-472F-813A-C58EB1E7D21C}" type="presParOf" srcId="{72D2022B-DE3E-4552-A637-5BAD8BEC3D85}" destId="{9309744E-1051-427A-ADF0-E2E5C8AB42AC}" srcOrd="0" destOrd="0" presId="urn:microsoft.com/office/officeart/2005/8/layout/hierarchy1"/>
    <dgm:cxn modelId="{2D65FF9F-5846-40E0-9F2F-21C2BD3A888A}" type="presParOf" srcId="{9309744E-1051-427A-ADF0-E2E5C8AB42AC}" destId="{1B51B5C6-5BA7-4B24-A5FE-C876A39F53B5}" srcOrd="0" destOrd="0" presId="urn:microsoft.com/office/officeart/2005/8/layout/hierarchy1"/>
    <dgm:cxn modelId="{F1B0DDF4-5EEF-4052-8E70-3E92F866DA65}" type="presParOf" srcId="{9309744E-1051-427A-ADF0-E2E5C8AB42AC}" destId="{B3060074-5097-4D65-B4D1-8FBD1DACD943}" srcOrd="1" destOrd="0" presId="urn:microsoft.com/office/officeart/2005/8/layout/hierarchy1"/>
    <dgm:cxn modelId="{1F9A67D7-3C63-4CD4-B2B0-341F41113B33}" type="presParOf" srcId="{72D2022B-DE3E-4552-A637-5BAD8BEC3D85}" destId="{40784837-7027-410B-BB46-1B271F81D3B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430BC7-916D-4974-A689-40F30759A8E3}" type="doc">
      <dgm:prSet loTypeId="urn:microsoft.com/office/officeart/2005/8/layout/hProcess7" loCatId="process" qsTypeId="urn:microsoft.com/office/officeart/2005/8/quickstyle/simple4" qsCatId="simple" csTypeId="urn:microsoft.com/office/officeart/2005/8/colors/accent1_2" csCatId="accent1" phldr="1"/>
      <dgm:spPr/>
      <dgm:t>
        <a:bodyPr/>
        <a:lstStyle/>
        <a:p>
          <a:endParaRPr lang="en-US"/>
        </a:p>
      </dgm:t>
    </dgm:pt>
    <dgm:pt modelId="{6061075E-EBBB-4947-8B2B-21EAB976B844}" type="pres">
      <dgm:prSet presAssocID="{D3430BC7-916D-4974-A689-40F30759A8E3}" presName="Name0" presStyleCnt="0">
        <dgm:presLayoutVars>
          <dgm:dir/>
          <dgm:animLvl val="lvl"/>
          <dgm:resizeHandles val="exact"/>
        </dgm:presLayoutVars>
      </dgm:prSet>
      <dgm:spPr/>
    </dgm:pt>
  </dgm:ptLst>
  <dgm:cxnLst>
    <dgm:cxn modelId="{23C3F167-6546-47E7-9180-7E52C5C31CBE}" type="presOf" srcId="{D3430BC7-916D-4974-A689-40F30759A8E3}" destId="{6061075E-EBBB-4947-8B2B-21EAB976B844}" srcOrd="0"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58F4F-2EE1-4653-A4F0-9426176AE479}">
      <dsp:nvSpPr>
        <dsp:cNvPr id="0" name=""/>
        <dsp:cNvSpPr/>
      </dsp:nvSpPr>
      <dsp:spPr>
        <a:xfrm>
          <a:off x="4691" y="1412298"/>
          <a:ext cx="1961273" cy="12454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427664-F012-474F-A61F-6E61CB5A5307}">
      <dsp:nvSpPr>
        <dsp:cNvPr id="0" name=""/>
        <dsp:cNvSpPr/>
      </dsp:nvSpPr>
      <dsp:spPr>
        <a:xfrm>
          <a:off x="222610" y="1619321"/>
          <a:ext cx="1961273" cy="1245408"/>
        </a:xfrm>
        <a:prstGeom prst="roundRect">
          <a:avLst>
            <a:gd name="adj" fmla="val 10000"/>
          </a:avLst>
        </a:prstGeom>
        <a:solidFill>
          <a:schemeClr val="bg2">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Like a HAZOP</a:t>
          </a:r>
          <a:endParaRPr lang="en-US" sz="1700" kern="1200" dirty="0"/>
        </a:p>
      </dsp:txBody>
      <dsp:txXfrm>
        <a:off x="259087" y="1655798"/>
        <a:ext cx="1888319" cy="1172454"/>
      </dsp:txXfrm>
    </dsp:sp>
    <dsp:sp modelId="{D6713EC1-6B39-46FB-BA09-1F7CDF6643E9}">
      <dsp:nvSpPr>
        <dsp:cNvPr id="0" name=""/>
        <dsp:cNvSpPr/>
      </dsp:nvSpPr>
      <dsp:spPr>
        <a:xfrm>
          <a:off x="2401136" y="1405548"/>
          <a:ext cx="1961273" cy="12454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E17F5C-DE43-47D7-B308-F3B1846F8907}">
      <dsp:nvSpPr>
        <dsp:cNvPr id="0" name=""/>
        <dsp:cNvSpPr/>
      </dsp:nvSpPr>
      <dsp:spPr>
        <a:xfrm>
          <a:off x="2619055" y="1612571"/>
          <a:ext cx="1961273" cy="1245408"/>
        </a:xfrm>
        <a:prstGeom prst="roundRect">
          <a:avLst>
            <a:gd name="adj" fmla="val 10000"/>
          </a:avLst>
        </a:prstGeom>
        <a:solidFill>
          <a:srgbClr val="FFFF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Complementary to HAZOP without overlapping</a:t>
          </a:r>
          <a:endParaRPr lang="en-US" sz="1700" kern="1200" dirty="0"/>
        </a:p>
      </dsp:txBody>
      <dsp:txXfrm>
        <a:off x="2655532" y="1649048"/>
        <a:ext cx="1888319" cy="1172454"/>
      </dsp:txXfrm>
    </dsp:sp>
    <dsp:sp modelId="{827FA598-2570-4BD8-8FC9-2A3AFA68FF73}">
      <dsp:nvSpPr>
        <dsp:cNvPr id="0" name=""/>
        <dsp:cNvSpPr/>
      </dsp:nvSpPr>
      <dsp:spPr>
        <a:xfrm>
          <a:off x="4798247" y="1405548"/>
          <a:ext cx="1961273" cy="12454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3B874F-DF63-41B8-9659-7165845B2E14}">
      <dsp:nvSpPr>
        <dsp:cNvPr id="0" name=""/>
        <dsp:cNvSpPr/>
      </dsp:nvSpPr>
      <dsp:spPr>
        <a:xfrm>
          <a:off x="5016167" y="1612571"/>
          <a:ext cx="1961273" cy="1245408"/>
        </a:xfrm>
        <a:prstGeom prst="roundRect">
          <a:avLst>
            <a:gd name="adj" fmla="val 10000"/>
          </a:avLst>
        </a:prstGeom>
        <a:solidFill>
          <a:srgbClr val="66FF66">
            <a:alpha val="89804"/>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Identifies Good and Best Practices</a:t>
          </a:r>
          <a:endParaRPr lang="en-US" sz="1700" kern="1200" dirty="0"/>
        </a:p>
      </dsp:txBody>
      <dsp:txXfrm>
        <a:off x="5052644" y="1649048"/>
        <a:ext cx="1888319" cy="1172454"/>
      </dsp:txXfrm>
    </dsp:sp>
    <dsp:sp modelId="{5D9039A1-3041-41BB-9739-62352CE8C0B3}">
      <dsp:nvSpPr>
        <dsp:cNvPr id="0" name=""/>
        <dsp:cNvSpPr/>
      </dsp:nvSpPr>
      <dsp:spPr>
        <a:xfrm>
          <a:off x="9596495" y="1414353"/>
          <a:ext cx="1961273" cy="12454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1AA40D-0FCB-4B14-A0D2-325F2DC8BC73}">
      <dsp:nvSpPr>
        <dsp:cNvPr id="0" name=""/>
        <dsp:cNvSpPr/>
      </dsp:nvSpPr>
      <dsp:spPr>
        <a:xfrm>
          <a:off x="9814414" y="1621376"/>
          <a:ext cx="1961273" cy="1245408"/>
        </a:xfrm>
        <a:prstGeom prst="roundRect">
          <a:avLst>
            <a:gd name="adj" fmla="val 10000"/>
          </a:avLst>
        </a:prstGeom>
        <a:solidFill>
          <a:srgbClr val="CC99FF">
            <a:alpha val="89804"/>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Robust Record</a:t>
          </a:r>
          <a:endParaRPr lang="en-US" sz="1700" kern="1200" dirty="0"/>
        </a:p>
      </dsp:txBody>
      <dsp:txXfrm>
        <a:off x="9850891" y="1657853"/>
        <a:ext cx="1888319" cy="1172454"/>
      </dsp:txXfrm>
    </dsp:sp>
    <dsp:sp modelId="{1B51B5C6-5BA7-4B24-A5FE-C876A39F53B5}">
      <dsp:nvSpPr>
        <dsp:cNvPr id="0" name=""/>
        <dsp:cNvSpPr/>
      </dsp:nvSpPr>
      <dsp:spPr>
        <a:xfrm>
          <a:off x="7212250" y="1408051"/>
          <a:ext cx="1961273" cy="12454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060074-5097-4D65-B4D1-8FBD1DACD943}">
      <dsp:nvSpPr>
        <dsp:cNvPr id="0" name=""/>
        <dsp:cNvSpPr/>
      </dsp:nvSpPr>
      <dsp:spPr>
        <a:xfrm>
          <a:off x="7430169" y="1615074"/>
          <a:ext cx="1961273" cy="1245408"/>
        </a:xfrm>
        <a:prstGeom prst="roundRect">
          <a:avLst>
            <a:gd name="adj" fmla="val 10000"/>
          </a:avLst>
        </a:prstGeom>
        <a:solidFill>
          <a:srgbClr val="FFD1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Remote and On-Site Delivery</a:t>
          </a:r>
          <a:endParaRPr lang="en-US" sz="1700" kern="1200" dirty="0"/>
        </a:p>
      </dsp:txBody>
      <dsp:txXfrm>
        <a:off x="7466646" y="1651551"/>
        <a:ext cx="1888319" cy="1172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A864D-2872-4C17-9AD8-5BD26DC18C26}" type="datetimeFigureOut">
              <a:rPr lang="en-US" smtClean="0"/>
              <a:t>11/2/2022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9F64E-04E3-4782-B5E1-42EE77DEBCD0}" type="slidenum">
              <a:rPr lang="en-US" smtClean="0"/>
              <a:t>‹#›</a:t>
            </a:fld>
            <a:endParaRPr lang="en-US" dirty="0"/>
          </a:p>
        </p:txBody>
      </p:sp>
    </p:spTree>
    <p:extLst>
      <p:ext uri="{BB962C8B-B14F-4D97-AF65-F5344CB8AC3E}">
        <p14:creationId xmlns:p14="http://schemas.microsoft.com/office/powerpoint/2010/main" val="4247657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720725"/>
            <a:ext cx="6400800" cy="3600450"/>
          </a:xfrm>
        </p:spPr>
      </p:sp>
      <p:sp>
        <p:nvSpPr>
          <p:cNvPr id="3" name="Notes Placeholder 2"/>
          <p:cNvSpPr>
            <a:spLocks noGrp="1"/>
          </p:cNvSpPr>
          <p:nvPr>
            <p:ph type="body" idx="1"/>
          </p:nvPr>
        </p:nvSpPr>
        <p:spPr/>
        <p:txBody>
          <a:bodyPr/>
          <a:lstStyle/>
          <a:p>
            <a:r>
              <a:rPr lang="en-GB" dirty="0"/>
              <a:t>Hello</a:t>
            </a:r>
          </a:p>
          <a:p>
            <a:r>
              <a:rPr lang="en-GB" dirty="0"/>
              <a:t>I’m Rob Fogg and I’m a Process Safety Consultant with ABB.</a:t>
            </a:r>
          </a:p>
          <a:p>
            <a:r>
              <a:rPr lang="en-GB" dirty="0"/>
              <a:t>In this presentation I’ll be talking about safety reviews of electrical supply systems and the development of a new E-Hazop methodology.</a:t>
            </a:r>
          </a:p>
          <a:p>
            <a:r>
              <a:rPr lang="en-GB" dirty="0"/>
              <a:t>There is also a conference paper on this topic which expands on this presentation.</a:t>
            </a:r>
            <a:endParaRPr lang="en-US" dirty="0"/>
          </a:p>
        </p:txBody>
      </p:sp>
      <p:sp>
        <p:nvSpPr>
          <p:cNvPr id="4" name="Slide Number Placeholder 3"/>
          <p:cNvSpPr>
            <a:spLocks noGrp="1"/>
          </p:cNvSpPr>
          <p:nvPr>
            <p:ph type="sldNum" sz="quarter" idx="10"/>
          </p:nvPr>
        </p:nvSpPr>
        <p:spPr/>
        <p:txBody>
          <a:bodyPr/>
          <a:lstStyle/>
          <a:p>
            <a:pPr defTabSz="966612">
              <a:defRPr/>
            </a:pPr>
            <a:fld id="{3A94E69C-C28A-4BE6-BE89-71D8FB2035FD}" type="slidenum">
              <a:rPr lang="en-US">
                <a:solidFill>
                  <a:srgbClr val="000000"/>
                </a:solidFill>
              </a:rPr>
              <a:pPr defTabSz="966612">
                <a:defRPr/>
              </a:pPr>
              <a:t>1</a:t>
            </a:fld>
            <a:endParaRPr lang="en-US" dirty="0">
              <a:solidFill>
                <a:srgbClr val="000000"/>
              </a:solidFill>
            </a:endParaRPr>
          </a:p>
        </p:txBody>
      </p:sp>
    </p:spTree>
    <p:extLst>
      <p:ext uri="{BB962C8B-B14F-4D97-AF65-F5344CB8AC3E}">
        <p14:creationId xmlns:p14="http://schemas.microsoft.com/office/powerpoint/2010/main" val="4047227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Improvements in electrical safety reviews provide an opportunity benefit existing facilities and new plant design.</a:t>
            </a:r>
          </a:p>
          <a:p>
            <a:endParaRPr lang="en-GB" dirty="0"/>
          </a:p>
          <a:p>
            <a:r>
              <a:rPr lang="en-GB" dirty="0"/>
              <a:t>An early review gives opportunity for more inherently safer approaches to be identified and implemented.</a:t>
            </a:r>
          </a:p>
          <a:p>
            <a:endParaRPr lang="en-GB" dirty="0"/>
          </a:p>
          <a:p>
            <a:r>
              <a:rPr lang="en-GB" dirty="0"/>
              <a:t>There is also opportunity to identify and implement Best Practices from across industry.</a:t>
            </a:r>
          </a:p>
          <a:p>
            <a:endParaRPr lang="en-GB" dirty="0"/>
          </a:p>
          <a:p>
            <a:r>
              <a:rPr lang="en-GB" dirty="0"/>
              <a:t>Safety critical operational and maintenance tasks can be identified so they can be given more focus to result in better design and operating procedures.</a:t>
            </a:r>
            <a:endParaRPr lang="en-US" dirty="0"/>
          </a:p>
        </p:txBody>
      </p:sp>
      <p:sp>
        <p:nvSpPr>
          <p:cNvPr id="4" name="Slide Number Placeholder 3"/>
          <p:cNvSpPr>
            <a:spLocks noGrp="1"/>
          </p:cNvSpPr>
          <p:nvPr>
            <p:ph type="sldNum" sz="quarter" idx="5"/>
          </p:nvPr>
        </p:nvSpPr>
        <p:spPr/>
        <p:txBody>
          <a:bodyPr/>
          <a:lstStyle/>
          <a:p>
            <a:fld id="{F869F64E-04E3-4782-B5E1-42EE77DEBCD0}" type="slidenum">
              <a:rPr lang="en-US" smtClean="0"/>
              <a:t>10</a:t>
            </a:fld>
            <a:endParaRPr lang="en-US" dirty="0"/>
          </a:p>
        </p:txBody>
      </p:sp>
    </p:spTree>
    <p:extLst>
      <p:ext uri="{BB962C8B-B14F-4D97-AF65-F5344CB8AC3E}">
        <p14:creationId xmlns:p14="http://schemas.microsoft.com/office/powerpoint/2010/main" val="3890337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all of these opportunities for improvement we put together a Wish List of what we would ideally want from a new electrical hazard review.</a:t>
            </a:r>
          </a:p>
          <a:p>
            <a:endParaRPr lang="en-GB" dirty="0"/>
          </a:p>
          <a:p>
            <a:r>
              <a:rPr lang="en-GB" dirty="0"/>
              <a:t>As I’ve just described, HAZOP works extremely well for Process Hazards.</a:t>
            </a:r>
          </a:p>
          <a:p>
            <a:r>
              <a:rPr lang="en-GB" dirty="0"/>
              <a:t>And it would make sense to apply the HAZOP approach and developments to Electrical Safety.</a:t>
            </a:r>
          </a:p>
          <a:p>
            <a:endParaRPr lang="en-GB" dirty="0"/>
          </a:p>
          <a:p>
            <a:r>
              <a:rPr lang="en-GB" dirty="0"/>
              <a:t>We wanted to be able to assess electrical hazards in more detail as an extension of a HAZOP without repetition or contradiction.</a:t>
            </a:r>
          </a:p>
          <a:p>
            <a:endParaRPr lang="en-GB" dirty="0"/>
          </a:p>
          <a:p>
            <a:r>
              <a:rPr lang="en-GB" dirty="0"/>
              <a:t>We wanted to go beyond identifying gaps to good practice and also identify potential further improvements utilising industry expertise. These would form an ALARP review and suitable measures could be implemented.</a:t>
            </a:r>
          </a:p>
          <a:p>
            <a:endParaRPr lang="en-GB" dirty="0"/>
          </a:p>
          <a:p>
            <a:r>
              <a:rPr lang="en-GB" dirty="0"/>
              <a:t>Over the past few years we have seen many benefits in carrying out studies remotely and such an approach is more sustainable.</a:t>
            </a:r>
          </a:p>
          <a:p>
            <a:r>
              <a:rPr lang="en-GB" dirty="0"/>
              <a:t>We wanted to develop something with remote delivery in mind from the start.</a:t>
            </a:r>
          </a:p>
          <a:p>
            <a:endParaRPr lang="en-GB" dirty="0"/>
          </a:p>
          <a:p>
            <a:r>
              <a:rPr lang="en-GB" dirty="0"/>
              <a:t>We also wanted the study to result in a robust record that could be built upon by future studies and revisions.</a:t>
            </a:r>
          </a:p>
          <a:p>
            <a:r>
              <a:rPr lang="en-GB" dirty="0"/>
              <a:t>Using a common digital platform for complex safety and operability reviews would enable this and allow a live suite of studies to be maintained and communicated.</a:t>
            </a:r>
          </a:p>
          <a:p>
            <a:endParaRPr lang="en-GB" dirty="0"/>
          </a:p>
          <a:p>
            <a:r>
              <a:rPr lang="en-GB" dirty="0"/>
              <a:t>We then took this wish list and set about developing a new E-Hazop approach.</a:t>
            </a:r>
          </a:p>
        </p:txBody>
      </p:sp>
      <p:sp>
        <p:nvSpPr>
          <p:cNvPr id="4" name="Slide Number Placeholder 3"/>
          <p:cNvSpPr>
            <a:spLocks noGrp="1"/>
          </p:cNvSpPr>
          <p:nvPr>
            <p:ph type="sldNum" sz="quarter" idx="5"/>
          </p:nvPr>
        </p:nvSpPr>
        <p:spPr/>
        <p:txBody>
          <a:bodyPr/>
          <a:lstStyle/>
          <a:p>
            <a:fld id="{F869F64E-04E3-4782-B5E1-42EE77DEBCD0}" type="slidenum">
              <a:rPr lang="en-US" smtClean="0"/>
              <a:t>11</a:t>
            </a:fld>
            <a:endParaRPr lang="en-US" dirty="0"/>
          </a:p>
        </p:txBody>
      </p:sp>
    </p:spTree>
    <p:extLst>
      <p:ext uri="{BB962C8B-B14F-4D97-AF65-F5344CB8AC3E}">
        <p14:creationId xmlns:p14="http://schemas.microsoft.com/office/powerpoint/2010/main" val="1565663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approach we have developed starts in a similar way to conventional HAZOP by defining the scope and splitting into nodes.</a:t>
            </a:r>
          </a:p>
          <a:p>
            <a:r>
              <a:rPr lang="en-US" dirty="0"/>
              <a:t>The difference is that this is marked up on a single line diagram alongside a site layout diagram, instead of on a P&amp;ID.</a:t>
            </a:r>
          </a:p>
          <a:p>
            <a:endParaRPr lang="en-US" dirty="0"/>
          </a:p>
          <a:p>
            <a:r>
              <a:rPr lang="en-US" dirty="0"/>
              <a:t>We didn’t want a long list of vague guidewords.</a:t>
            </a:r>
          </a:p>
          <a:p>
            <a:r>
              <a:rPr lang="en-US" dirty="0"/>
              <a:t>So we have developed a concise list of guidewords with a clearly defined structure behind them.</a:t>
            </a:r>
          </a:p>
          <a:p>
            <a:endParaRPr lang="en-US" dirty="0"/>
          </a:p>
          <a:p>
            <a:r>
              <a:rPr lang="en-US" dirty="0"/>
              <a:t>This is an example of the guidance structure for Over Current.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69F64E-04E3-4782-B5E1-42EE77DEBCD0}" type="slidenum">
              <a:rPr lang="en-US" smtClean="0"/>
              <a:t>12</a:t>
            </a:fld>
            <a:endParaRPr lang="en-US" dirty="0"/>
          </a:p>
        </p:txBody>
      </p:sp>
    </p:spTree>
    <p:extLst>
      <p:ext uri="{BB962C8B-B14F-4D97-AF65-F5344CB8AC3E}">
        <p14:creationId xmlns:p14="http://schemas.microsoft.com/office/powerpoint/2010/main" val="862587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Hazardous Event any Good Practice in place is recorded along with recommendations to address any gaps.</a:t>
            </a:r>
          </a:p>
          <a:p>
            <a:r>
              <a:rPr lang="en-US" dirty="0"/>
              <a:t>Any Best Practice in place is also recorded along with recommendations for further improvement.</a:t>
            </a:r>
          </a:p>
          <a:p>
            <a:endParaRPr lang="en-US" dirty="0"/>
          </a:p>
          <a:p>
            <a:r>
              <a:rPr lang="en-US" dirty="0"/>
              <a:t>Many of the best practices are viewed by insurance companies as risk reducing measures and their implementation may therefore result in lower insurance premiums.</a:t>
            </a:r>
          </a:p>
          <a:p>
            <a:endParaRPr lang="en-US" dirty="0"/>
          </a:p>
        </p:txBody>
      </p:sp>
      <p:sp>
        <p:nvSpPr>
          <p:cNvPr id="4" name="Slide Number Placeholder 3"/>
          <p:cNvSpPr>
            <a:spLocks noGrp="1"/>
          </p:cNvSpPr>
          <p:nvPr>
            <p:ph type="sldNum" sz="quarter" idx="5"/>
          </p:nvPr>
        </p:nvSpPr>
        <p:spPr/>
        <p:txBody>
          <a:bodyPr/>
          <a:lstStyle/>
          <a:p>
            <a:fld id="{F869F64E-04E3-4782-B5E1-42EE77DEBCD0}" type="slidenum">
              <a:rPr lang="en-US" smtClean="0"/>
              <a:t>13</a:t>
            </a:fld>
            <a:endParaRPr lang="en-US" dirty="0"/>
          </a:p>
        </p:txBody>
      </p:sp>
    </p:spTree>
    <p:extLst>
      <p:ext uri="{BB962C8B-B14F-4D97-AF65-F5344CB8AC3E}">
        <p14:creationId xmlns:p14="http://schemas.microsoft.com/office/powerpoint/2010/main" val="1690650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Where electrical system hazards are identified as leading to hazardous events already identified in a HAZOP, a linking reference is made. So, the full sequence of events is recorded, and the same hazardous event is not recorded multiple times.</a:t>
            </a:r>
          </a:p>
          <a:p>
            <a:endParaRPr lang="en-GB" dirty="0"/>
          </a:p>
          <a:p>
            <a:r>
              <a:rPr lang="en-GB" dirty="0"/>
              <a:t>Where electrical system issues (such as loss of power) are identified as causes of significant events in a </a:t>
            </a:r>
            <a:r>
              <a:rPr lang="en-GB"/>
              <a:t>Process Safety HAZOP</a:t>
            </a:r>
            <a:r>
              <a:rPr lang="en-GB" dirty="0"/>
              <a:t>, this can prompt an E-HAZOP to review the electrical system in more detail and link to the original HAZOP.</a:t>
            </a:r>
            <a:endParaRPr lang="en-US" dirty="0"/>
          </a:p>
        </p:txBody>
      </p:sp>
      <p:sp>
        <p:nvSpPr>
          <p:cNvPr id="4" name="Slide Number Placeholder 3"/>
          <p:cNvSpPr>
            <a:spLocks noGrp="1"/>
          </p:cNvSpPr>
          <p:nvPr>
            <p:ph type="sldNum" sz="quarter" idx="5"/>
          </p:nvPr>
        </p:nvSpPr>
        <p:spPr/>
        <p:txBody>
          <a:bodyPr/>
          <a:lstStyle/>
          <a:p>
            <a:fld id="{F869F64E-04E3-4782-B5E1-42EE77DEBCD0}" type="slidenum">
              <a:rPr lang="en-US" smtClean="0"/>
              <a:t>14</a:t>
            </a:fld>
            <a:endParaRPr lang="en-US" dirty="0"/>
          </a:p>
        </p:txBody>
      </p:sp>
    </p:spTree>
    <p:extLst>
      <p:ext uri="{BB962C8B-B14F-4D97-AF65-F5344CB8AC3E}">
        <p14:creationId xmlns:p14="http://schemas.microsoft.com/office/powerpoint/2010/main" val="1414651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E-Hazop is recorded on ABB’s digital platform </a:t>
            </a:r>
            <a:r>
              <a:rPr lang="en-GB" dirty="0" err="1"/>
              <a:t>SafetyInsight</a:t>
            </a:r>
            <a:endParaRPr lang="en-GB" dirty="0"/>
          </a:p>
          <a:p>
            <a:endParaRPr lang="en-GB" dirty="0"/>
          </a:p>
          <a:p>
            <a:r>
              <a:rPr lang="en-GB" dirty="0"/>
              <a:t>This is a common platform for all complex hazard studies including HAZOP and LOPA.</a:t>
            </a:r>
          </a:p>
          <a:p>
            <a:endParaRPr lang="en-GB" dirty="0"/>
          </a:p>
          <a:p>
            <a:r>
              <a:rPr lang="en-GB" dirty="0"/>
              <a:t>It plots hazardous events on a common risk matrix to produce a site risk profile</a:t>
            </a:r>
          </a:p>
          <a:p>
            <a:endParaRPr lang="en-GB" dirty="0"/>
          </a:p>
          <a:p>
            <a:r>
              <a:rPr lang="en-GB" dirty="0"/>
              <a:t>We feel that the new ABB </a:t>
            </a:r>
            <a:r>
              <a:rPr lang="en-GB" dirty="0" err="1"/>
              <a:t>EHazop</a:t>
            </a:r>
            <a:r>
              <a:rPr lang="en-GB" dirty="0"/>
              <a:t> addresses many of the drawbacks and weaknesses of other approaches </a:t>
            </a:r>
          </a:p>
          <a:p>
            <a:r>
              <a:rPr lang="en-GB" dirty="0"/>
              <a:t>and is an easily achievable way to make big improvements over compliance audits alone.</a:t>
            </a:r>
          </a:p>
          <a:p>
            <a:r>
              <a:rPr lang="en-GB" dirty="0"/>
              <a:t>The initial studies using this methodology have been well received</a:t>
            </a:r>
          </a:p>
          <a:p>
            <a:r>
              <a:rPr lang="en-GB" dirty="0"/>
              <a:t>And there is particular interest from the energy transition sector.</a:t>
            </a:r>
            <a:endParaRPr lang="en-US" dirty="0"/>
          </a:p>
        </p:txBody>
      </p:sp>
      <p:sp>
        <p:nvSpPr>
          <p:cNvPr id="4" name="Slide Number Placeholder 3"/>
          <p:cNvSpPr>
            <a:spLocks noGrp="1"/>
          </p:cNvSpPr>
          <p:nvPr>
            <p:ph type="sldNum" sz="quarter" idx="5"/>
          </p:nvPr>
        </p:nvSpPr>
        <p:spPr/>
        <p:txBody>
          <a:bodyPr/>
          <a:lstStyle/>
          <a:p>
            <a:fld id="{3A94E69C-C28A-4BE6-BE89-71D8FB2035FD}" type="slidenum">
              <a:rPr lang="en-US" smtClean="0"/>
              <a:pPr/>
              <a:t>15</a:t>
            </a:fld>
            <a:endParaRPr lang="en-US" dirty="0"/>
          </a:p>
        </p:txBody>
      </p:sp>
    </p:spTree>
    <p:extLst>
      <p:ext uri="{BB962C8B-B14F-4D97-AF65-F5344CB8AC3E}">
        <p14:creationId xmlns:p14="http://schemas.microsoft.com/office/powerpoint/2010/main" val="971322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Going forward we see that in order to </a:t>
            </a:r>
            <a:r>
              <a:rPr lang="en-US" dirty="0"/>
              <a:t>Improving Electrical Safety and Operability across industry we will need to </a:t>
            </a:r>
            <a:endParaRPr lang="en-GB" dirty="0"/>
          </a:p>
          <a:p>
            <a:endParaRPr lang="en-US" dirty="0"/>
          </a:p>
          <a:p>
            <a:r>
              <a:rPr lang="en-US" dirty="0"/>
              <a:t>Focus on electrical systems across a more diverse range of industry sectors </a:t>
            </a:r>
          </a:p>
          <a:p>
            <a:endParaRPr lang="en-US" dirty="0"/>
          </a:p>
          <a:p>
            <a:r>
              <a:rPr lang="en-US" dirty="0"/>
              <a:t>We need to tell clear stories of what can go wrong with electrical systems and what we need to do to manage that</a:t>
            </a:r>
          </a:p>
          <a:p>
            <a:endParaRPr lang="en-US" dirty="0"/>
          </a:p>
          <a:p>
            <a:r>
              <a:rPr lang="en-US" dirty="0"/>
              <a:t>And we need to integrate the review of electrical systems into a hazard review suite to maintain consistency and provide a solid foundation on which future review studies can build.</a:t>
            </a:r>
          </a:p>
        </p:txBody>
      </p:sp>
      <p:sp>
        <p:nvSpPr>
          <p:cNvPr id="4" name="Slide Number Placeholder 3"/>
          <p:cNvSpPr>
            <a:spLocks noGrp="1"/>
          </p:cNvSpPr>
          <p:nvPr>
            <p:ph type="sldNum" sz="quarter" idx="5"/>
          </p:nvPr>
        </p:nvSpPr>
        <p:spPr/>
        <p:txBody>
          <a:bodyPr/>
          <a:lstStyle/>
          <a:p>
            <a:fld id="{3A94E69C-C28A-4BE6-BE89-71D8FB2035FD}" type="slidenum">
              <a:rPr lang="en-US" smtClean="0"/>
              <a:pPr/>
              <a:t>16</a:t>
            </a:fld>
            <a:endParaRPr lang="en-US" dirty="0"/>
          </a:p>
        </p:txBody>
      </p:sp>
    </p:spTree>
    <p:extLst>
      <p:ext uri="{BB962C8B-B14F-4D97-AF65-F5344CB8AC3E}">
        <p14:creationId xmlns:p14="http://schemas.microsoft.com/office/powerpoint/2010/main" val="282022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attention.</a:t>
            </a:r>
          </a:p>
          <a:p>
            <a:r>
              <a:rPr lang="en-GB" dirty="0"/>
              <a:t>I hope you found this presentation interesting.</a:t>
            </a:r>
            <a:endParaRPr lang="en-US" dirty="0"/>
          </a:p>
        </p:txBody>
      </p:sp>
      <p:sp>
        <p:nvSpPr>
          <p:cNvPr id="4" name="Slide Number Placeholder 3"/>
          <p:cNvSpPr>
            <a:spLocks noGrp="1"/>
          </p:cNvSpPr>
          <p:nvPr>
            <p:ph type="sldNum" sz="quarter" idx="5"/>
          </p:nvPr>
        </p:nvSpPr>
        <p:spPr/>
        <p:txBody>
          <a:bodyPr/>
          <a:lstStyle/>
          <a:p>
            <a:fld id="{F869F64E-04E3-4782-B5E1-42EE77DEBCD0}" type="slidenum">
              <a:rPr lang="en-US" smtClean="0"/>
              <a:t>17</a:t>
            </a:fld>
            <a:endParaRPr lang="en-US" dirty="0"/>
          </a:p>
        </p:txBody>
      </p:sp>
    </p:spTree>
    <p:extLst>
      <p:ext uri="{BB962C8B-B14F-4D97-AF65-F5344CB8AC3E}">
        <p14:creationId xmlns:p14="http://schemas.microsoft.com/office/powerpoint/2010/main" val="2665024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18</a:t>
            </a:fld>
            <a:endParaRPr lang="en-US" dirty="0"/>
          </a:p>
        </p:txBody>
      </p:sp>
    </p:spTree>
    <p:extLst>
      <p:ext uri="{BB962C8B-B14F-4D97-AF65-F5344CB8AC3E}">
        <p14:creationId xmlns:p14="http://schemas.microsoft.com/office/powerpoint/2010/main" val="4183318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Electrical safety and operability have never been more important, </a:t>
            </a:r>
          </a:p>
          <a:p>
            <a:r>
              <a:rPr lang="en-US" dirty="0"/>
              <a:t>with energy transition investments moving at a pace </a:t>
            </a:r>
          </a:p>
          <a:p>
            <a:r>
              <a:rPr lang="en-US" dirty="0"/>
              <a:t>and the need to </a:t>
            </a:r>
            <a:r>
              <a:rPr lang="en-US" dirty="0" err="1"/>
              <a:t>maximise</a:t>
            </a:r>
            <a:r>
              <a:rPr lang="en-US" dirty="0"/>
              <a:t> availability and reliability with rising energy costs, </a:t>
            </a:r>
          </a:p>
          <a:p>
            <a:r>
              <a:rPr lang="en-US" dirty="0"/>
              <a:t>electrical system readiness is fast becoming an operational priority.</a:t>
            </a:r>
          </a:p>
          <a:p>
            <a:endParaRPr lang="en-US" dirty="0"/>
          </a:p>
          <a:p>
            <a:r>
              <a:rPr lang="en-US" dirty="0"/>
              <a:t>I’ve approached this topic from a background in Process Safety and have drawn upon the specialist electrical knowledge of my colleagues throughout ABB.</a:t>
            </a:r>
          </a:p>
          <a:p>
            <a:r>
              <a:rPr lang="en-US" dirty="0"/>
              <a:t>In so doing, I have sought to bring fresh clarity, robustness and integration.</a:t>
            </a:r>
          </a:p>
          <a:p>
            <a:endParaRPr lang="en-US" dirty="0"/>
          </a:p>
          <a:p>
            <a:r>
              <a:rPr lang="en-US" dirty="0"/>
              <a:t>It’s clear that there are significant hazards and operability issues associated with electrical systems.</a:t>
            </a:r>
          </a:p>
          <a:p>
            <a:r>
              <a:rPr lang="en-US" dirty="0"/>
              <a:t>But how can we best identify and manage these hazards? </a:t>
            </a:r>
          </a:p>
          <a:p>
            <a:endParaRPr lang="en-US" dirty="0"/>
          </a:p>
          <a:p>
            <a:r>
              <a:rPr lang="en-US" dirty="0"/>
              <a:t>For both New and Existing Facilities</a:t>
            </a:r>
          </a:p>
          <a:p>
            <a:r>
              <a:rPr lang="en-US" dirty="0"/>
              <a:t>going beyond  the standard “tick box” approach of a compliance audit.</a:t>
            </a:r>
          </a:p>
          <a:p>
            <a:endParaRPr lang="en-US" dirty="0"/>
          </a:p>
          <a:p>
            <a:r>
              <a:rPr lang="en-US" dirty="0"/>
              <a:t>And making use of new developments in recording and integrating information on digitized platforms.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69F64E-04E3-4782-B5E1-42EE77DEBCD0}" type="slidenum">
              <a:rPr lang="en-US" smtClean="0"/>
              <a:t>2</a:t>
            </a:fld>
            <a:endParaRPr lang="en-US" dirty="0"/>
          </a:p>
        </p:txBody>
      </p:sp>
    </p:spTree>
    <p:extLst>
      <p:ext uri="{BB962C8B-B14F-4D97-AF65-F5344CB8AC3E}">
        <p14:creationId xmlns:p14="http://schemas.microsoft.com/office/powerpoint/2010/main" val="522284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58">
              <a:spcBef>
                <a:spcPct val="30000"/>
              </a:spcBef>
              <a:defRPr sz="1200">
                <a:solidFill>
                  <a:schemeClr val="tx1"/>
                </a:solidFill>
                <a:latin typeface="Times New Roman" panose="02020603050405020304" pitchFamily="18" charset="0"/>
              </a:defRPr>
            </a:lvl1pPr>
            <a:lvl2pPr marL="770142" indent="-296208" defTabSz="951158">
              <a:spcBef>
                <a:spcPct val="30000"/>
              </a:spcBef>
              <a:defRPr sz="1200">
                <a:solidFill>
                  <a:schemeClr val="tx1"/>
                </a:solidFill>
                <a:latin typeface="Times New Roman" panose="02020603050405020304" pitchFamily="18" charset="0"/>
              </a:defRPr>
            </a:lvl2pPr>
            <a:lvl3pPr marL="1184834" indent="-236967" defTabSz="951158">
              <a:spcBef>
                <a:spcPct val="30000"/>
              </a:spcBef>
              <a:defRPr sz="1200">
                <a:solidFill>
                  <a:schemeClr val="tx1"/>
                </a:solidFill>
                <a:latin typeface="Times New Roman" panose="02020603050405020304" pitchFamily="18" charset="0"/>
              </a:defRPr>
            </a:lvl3pPr>
            <a:lvl4pPr marL="1658767" indent="-236967" defTabSz="951158">
              <a:spcBef>
                <a:spcPct val="30000"/>
              </a:spcBef>
              <a:defRPr sz="1200">
                <a:solidFill>
                  <a:schemeClr val="tx1"/>
                </a:solidFill>
                <a:latin typeface="Times New Roman" panose="02020603050405020304" pitchFamily="18" charset="0"/>
              </a:defRPr>
            </a:lvl4pPr>
            <a:lvl5pPr marL="2132701" indent="-236967" defTabSz="951158">
              <a:spcBef>
                <a:spcPct val="30000"/>
              </a:spcBef>
              <a:defRPr sz="1200">
                <a:solidFill>
                  <a:schemeClr val="tx1"/>
                </a:solidFill>
                <a:latin typeface="Times New Roman" panose="02020603050405020304" pitchFamily="18" charset="0"/>
              </a:defRPr>
            </a:lvl5pPr>
            <a:lvl6pPr marL="2606634" indent="-236967" defTabSz="951158" eaLnBrk="0" fontAlgn="base" hangingPunct="0">
              <a:spcBef>
                <a:spcPct val="30000"/>
              </a:spcBef>
              <a:spcAft>
                <a:spcPct val="0"/>
              </a:spcAft>
              <a:defRPr sz="1200">
                <a:solidFill>
                  <a:schemeClr val="tx1"/>
                </a:solidFill>
                <a:latin typeface="Times New Roman" panose="02020603050405020304" pitchFamily="18" charset="0"/>
              </a:defRPr>
            </a:lvl6pPr>
            <a:lvl7pPr marL="3080568" indent="-236967" defTabSz="951158" eaLnBrk="0" fontAlgn="base" hangingPunct="0">
              <a:spcBef>
                <a:spcPct val="30000"/>
              </a:spcBef>
              <a:spcAft>
                <a:spcPct val="0"/>
              </a:spcAft>
              <a:defRPr sz="1200">
                <a:solidFill>
                  <a:schemeClr val="tx1"/>
                </a:solidFill>
                <a:latin typeface="Times New Roman" panose="02020603050405020304" pitchFamily="18" charset="0"/>
              </a:defRPr>
            </a:lvl7pPr>
            <a:lvl8pPr marL="3554501" indent="-236967" defTabSz="951158" eaLnBrk="0" fontAlgn="base" hangingPunct="0">
              <a:spcBef>
                <a:spcPct val="30000"/>
              </a:spcBef>
              <a:spcAft>
                <a:spcPct val="0"/>
              </a:spcAft>
              <a:defRPr sz="1200">
                <a:solidFill>
                  <a:schemeClr val="tx1"/>
                </a:solidFill>
                <a:latin typeface="Times New Roman" panose="02020603050405020304" pitchFamily="18" charset="0"/>
              </a:defRPr>
            </a:lvl8pPr>
            <a:lvl9pPr marL="4028435" indent="-236967" defTabSz="95115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E866D71-B755-4A4A-9DCA-082F83E6E824}" type="slidenum">
              <a:rPr lang="en-US" altLang="en-US"/>
              <a:pPr>
                <a:spcBef>
                  <a:spcPct val="0"/>
                </a:spcBef>
              </a:pPr>
              <a:t>3</a:t>
            </a:fld>
            <a:endParaRPr lang="en-US" altLang="en-US"/>
          </a:p>
        </p:txBody>
      </p:sp>
      <p:sp>
        <p:nvSpPr>
          <p:cNvPr id="84995" name="Rectangle 2"/>
          <p:cNvSpPr>
            <a:spLocks noGrp="1" noRot="1" noChangeAspect="1" noChangeArrowheads="1" noTextEdit="1"/>
          </p:cNvSpPr>
          <p:nvPr>
            <p:ph type="sldImg"/>
          </p:nvPr>
        </p:nvSpPr>
        <p:spPr>
          <a:xfrm>
            <a:off x="93663" y="744538"/>
            <a:ext cx="6618287" cy="3724275"/>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In this presentation I’ll talk about Electrical Hazards,</a:t>
            </a:r>
          </a:p>
          <a:p>
            <a:endParaRPr lang="en-GB" altLang="en-US" dirty="0"/>
          </a:p>
          <a:p>
            <a:r>
              <a:rPr lang="en-GB" altLang="en-US" dirty="0"/>
              <a:t>Issues observed with how Electrical Hazards are reviewed</a:t>
            </a:r>
          </a:p>
          <a:p>
            <a:endParaRPr lang="en-GB" altLang="en-US" dirty="0"/>
          </a:p>
          <a:p>
            <a:r>
              <a:rPr lang="en-GB" altLang="en-US" dirty="0"/>
              <a:t>I’ll move on to look at opportunities to improve these reviews</a:t>
            </a:r>
          </a:p>
          <a:p>
            <a:endParaRPr lang="en-GB" altLang="en-US" dirty="0"/>
          </a:p>
          <a:p>
            <a:r>
              <a:rPr lang="en-GB" altLang="en-US" dirty="0"/>
              <a:t>And finish by describing the new E-Hazop methodology we have developed</a:t>
            </a:r>
          </a:p>
        </p:txBody>
      </p:sp>
    </p:spTree>
    <p:extLst>
      <p:ext uri="{BB962C8B-B14F-4D97-AF65-F5344CB8AC3E}">
        <p14:creationId xmlns:p14="http://schemas.microsoft.com/office/powerpoint/2010/main" val="445084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let’s be clear what we are focusing on here.</a:t>
            </a:r>
          </a:p>
          <a:p>
            <a:r>
              <a:rPr lang="en-US" dirty="0"/>
              <a:t>There are a full range of electrical hazards around us.</a:t>
            </a:r>
          </a:p>
          <a:p>
            <a:endParaRPr lang="en-US" dirty="0"/>
          </a:p>
          <a:p>
            <a:r>
              <a:rPr lang="en-US" dirty="0"/>
              <a:t>Simple electrical hazards can be managed by simple measures. You keep it in good condition and check it periodically. And if something fails, you fix it and get it working again before any harm is done.</a:t>
            </a:r>
          </a:p>
          <a:p>
            <a:endParaRPr lang="en-US" dirty="0"/>
          </a:p>
          <a:p>
            <a:r>
              <a:rPr lang="en-US" dirty="0"/>
              <a:t>Complex electrical hazards, with potential to cause significant harm, require a complex, multi-layered means of managing them as the hazards are not obvious and many people may be involved.</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69F64E-04E3-4782-B5E1-42EE77DEBCD0}" type="slidenum">
              <a:rPr lang="en-US" smtClean="0"/>
              <a:t>4</a:t>
            </a:fld>
            <a:endParaRPr lang="en-US" dirty="0"/>
          </a:p>
        </p:txBody>
      </p:sp>
    </p:spTree>
    <p:extLst>
      <p:ext uri="{BB962C8B-B14F-4D97-AF65-F5344CB8AC3E}">
        <p14:creationId xmlns:p14="http://schemas.microsoft.com/office/powerpoint/2010/main" val="124570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tend to find major electrical hazards in the sectors of Generation, Transmission and Distribution.</a:t>
            </a:r>
          </a:p>
          <a:p>
            <a:endParaRPr lang="en-GB" dirty="0"/>
          </a:p>
          <a:p>
            <a:r>
              <a:rPr lang="en-GB" dirty="0"/>
              <a:t>These may be on electrical generating sites, chemical and manufacturing sites and are also present on many smaller sites.</a:t>
            </a:r>
          </a:p>
          <a:p>
            <a:endParaRPr lang="en-GB" dirty="0"/>
          </a:p>
          <a:p>
            <a:r>
              <a:rPr lang="en-GB" dirty="0"/>
              <a:t>We’re predominantly looking at High and Medium voltage systems along with their associated back-up and protective systems.</a:t>
            </a:r>
          </a:p>
          <a:p>
            <a:endParaRPr lang="en-GB" dirty="0"/>
          </a:p>
          <a:p>
            <a:r>
              <a:rPr lang="en-GB" dirty="0"/>
              <a:t>Although electrical incidents rarely make the headlines, we often hear of issues being raised at hazard studies and during incident investigations. </a:t>
            </a:r>
          </a:p>
          <a:p>
            <a:endParaRPr lang="en-GB" dirty="0"/>
          </a:p>
          <a:p>
            <a:r>
              <a:rPr lang="en-GB" dirty="0"/>
              <a:t>These have included transformer explosions, </a:t>
            </a:r>
            <a:r>
              <a:rPr lang="en-GB" dirty="0" err="1"/>
              <a:t>switchroom</a:t>
            </a:r>
            <a:r>
              <a:rPr lang="en-GB" dirty="0"/>
              <a:t> fires, electrical supply to parts of the network being turned off in error and in extreme cases electrocution.</a:t>
            </a:r>
          </a:p>
          <a:p>
            <a:endParaRPr lang="en-GB" dirty="0"/>
          </a:p>
          <a:p>
            <a:r>
              <a:rPr lang="en-US" dirty="0"/>
              <a:t>But it’s not only the infrequent big events. There are far more small events occurring all the time.</a:t>
            </a:r>
          </a:p>
          <a:p>
            <a:r>
              <a:rPr lang="en-US" dirty="0"/>
              <a:t>Harm to People – such as an Electric shock or even near misses</a:t>
            </a:r>
          </a:p>
          <a:p>
            <a:r>
              <a:rPr lang="en-US" dirty="0"/>
              <a:t>Harm to the Environment – from Oil leaks and fire water run-off and increased energy usage, due to reduced efficiency.</a:t>
            </a:r>
          </a:p>
          <a:p>
            <a:r>
              <a:rPr lang="en-US" dirty="0"/>
              <a:t>Damage to Equipment – such as Reduced equipment life due to insulation breakdown</a:t>
            </a:r>
          </a:p>
          <a:p>
            <a:r>
              <a:rPr lang="en-US" dirty="0"/>
              <a:t>Disruption to Operation – due to an increased maintenance workload, and maintenance issues taking operational focus.</a:t>
            </a:r>
          </a:p>
          <a:p>
            <a:r>
              <a:rPr lang="en-US" dirty="0"/>
              <a:t>And Reputational Damage – due to facilities having less than 100% availability, and a perception of poor organizational culture developing</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F869F64E-04E3-4782-B5E1-42EE77DEBCD0}" type="slidenum">
              <a:rPr lang="en-US" smtClean="0"/>
              <a:t>5</a:t>
            </a:fld>
            <a:endParaRPr lang="en-US" dirty="0"/>
          </a:p>
        </p:txBody>
      </p:sp>
    </p:spTree>
    <p:extLst>
      <p:ext uri="{BB962C8B-B14F-4D97-AF65-F5344CB8AC3E}">
        <p14:creationId xmlns:p14="http://schemas.microsoft.com/office/powerpoint/2010/main" val="2529956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range of Good Practice legislation and guidance aimed at the safety of electrical systems</a:t>
            </a:r>
          </a:p>
          <a:p>
            <a:r>
              <a:rPr lang="en-US" dirty="0"/>
              <a:t>Some of this is prescriptive in defining specific requirements.</a:t>
            </a:r>
          </a:p>
          <a:p>
            <a:r>
              <a:rPr lang="en-US" dirty="0"/>
              <a:t>And some is goal setting including statement like “all measures necessary” and “suitable and sufficient”.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69F64E-04E3-4782-B5E1-42EE77DEBCD0}" type="slidenum">
              <a:rPr lang="en-US" smtClean="0"/>
              <a:t>6</a:t>
            </a:fld>
            <a:endParaRPr lang="en-US" dirty="0"/>
          </a:p>
        </p:txBody>
      </p:sp>
    </p:spTree>
    <p:extLst>
      <p:ext uri="{BB962C8B-B14F-4D97-AF65-F5344CB8AC3E}">
        <p14:creationId xmlns:p14="http://schemas.microsoft.com/office/powerpoint/2010/main" val="319919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Industry’s approach to electrical system hazards has been variable with sites often just following good practice and others also using a range of review techniques usually just once when it is built.</a:t>
            </a:r>
          </a:p>
          <a:p>
            <a:endParaRPr lang="en-GB" dirty="0"/>
          </a:p>
          <a:p>
            <a:r>
              <a:rPr lang="en-GB" dirty="0"/>
              <a:t>We see a number of common weaknesses.</a:t>
            </a:r>
          </a:p>
          <a:p>
            <a:endParaRPr lang="en-GB" dirty="0"/>
          </a:p>
          <a:p>
            <a:r>
              <a:rPr lang="en-GB" dirty="0"/>
              <a:t>Over reliance on simple compliance audits.</a:t>
            </a:r>
          </a:p>
          <a:p>
            <a:endParaRPr lang="en-GB" dirty="0"/>
          </a:p>
          <a:p>
            <a:r>
              <a:rPr lang="en-GB" dirty="0"/>
              <a:t>Lack of learning from incidents and near misses that have occurred at the facility under review or in wider industry.</a:t>
            </a:r>
          </a:p>
          <a:p>
            <a:endParaRPr lang="en-GB" dirty="0"/>
          </a:p>
          <a:p>
            <a:r>
              <a:rPr lang="en-GB" dirty="0"/>
              <a:t>Lack of focus on foreseeable human error.</a:t>
            </a:r>
          </a:p>
          <a:p>
            <a:endParaRPr lang="en-GB" dirty="0"/>
          </a:p>
          <a:p>
            <a:r>
              <a:rPr lang="en-US" dirty="0"/>
              <a:t>We also see general issues,</a:t>
            </a:r>
          </a:p>
          <a:p>
            <a:endParaRPr lang="en-US" dirty="0"/>
          </a:p>
          <a:p>
            <a:r>
              <a:rPr lang="en-US" dirty="0"/>
              <a:t>There tends to be poor visibility of electrical assessments across </a:t>
            </a:r>
            <a:r>
              <a:rPr lang="en-US" dirty="0" err="1"/>
              <a:t>organisations</a:t>
            </a:r>
            <a:r>
              <a:rPr lang="en-US" dirty="0"/>
              <a:t> with operators and maintenance staff often being unclear of electrical </a:t>
            </a:r>
            <a:r>
              <a:rPr lang="en-US" b="1" dirty="0"/>
              <a:t>hazards</a:t>
            </a:r>
            <a:r>
              <a:rPr lang="en-US" dirty="0"/>
              <a:t> and the systems in place to manage them.</a:t>
            </a:r>
          </a:p>
          <a:p>
            <a:endParaRPr lang="en-US" dirty="0"/>
          </a:p>
          <a:p>
            <a:r>
              <a:rPr lang="en-US" dirty="0"/>
              <a:t>Known hazards are often well managed but there is often no process for identifying other hazards present in the original design or which arise over time.</a:t>
            </a:r>
          </a:p>
          <a:p>
            <a:endParaRPr lang="en-US" dirty="0"/>
          </a:p>
          <a:p>
            <a:r>
              <a:rPr lang="en-US" dirty="0"/>
              <a:t>……But these issues are due to electrical supply hazards being complex hazards.</a:t>
            </a:r>
          </a:p>
          <a:p>
            <a:endParaRPr lang="en-US" dirty="0"/>
          </a:p>
          <a:p>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69F64E-04E3-4782-B5E1-42EE77DEBCD0}" type="slidenum">
              <a:rPr lang="en-US" smtClean="0"/>
              <a:t>7</a:t>
            </a:fld>
            <a:endParaRPr lang="en-US" dirty="0"/>
          </a:p>
        </p:txBody>
      </p:sp>
    </p:spTree>
    <p:extLst>
      <p:ext uri="{BB962C8B-B14F-4D97-AF65-F5344CB8AC3E}">
        <p14:creationId xmlns:p14="http://schemas.microsoft.com/office/powerpoint/2010/main" val="697769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range of techniques are available to review complex electrical hazards, but each has its limitations.</a:t>
            </a:r>
          </a:p>
          <a:p>
            <a:endParaRPr lang="en-GB" dirty="0"/>
          </a:p>
          <a:p>
            <a:r>
              <a:rPr lang="en-GB" dirty="0"/>
              <a:t>HAZOP has been used with specific electrical guidewords.</a:t>
            </a:r>
          </a:p>
          <a:p>
            <a:r>
              <a:rPr lang="en-GB" dirty="0"/>
              <a:t>But with P&amp;IDs being used as the basis, electrical issues often get missed.</a:t>
            </a:r>
          </a:p>
          <a:p>
            <a:r>
              <a:rPr lang="en-GB" dirty="0"/>
              <a:t>The HAZOP team often have limited understanding of electrical issues and are not presented with sufficient information of the electrical aspects of the system being studied.</a:t>
            </a:r>
          </a:p>
          <a:p>
            <a:endParaRPr lang="en-GB" dirty="0"/>
          </a:p>
          <a:p>
            <a:r>
              <a:rPr lang="en-GB" dirty="0"/>
              <a:t>SAFOP is an approach used to analyse various aspects of electrical safety.</a:t>
            </a:r>
          </a:p>
          <a:p>
            <a:r>
              <a:rPr lang="en-GB" dirty="0"/>
              <a:t>It has an unclear boundary with HAZOP </a:t>
            </a:r>
            <a:r>
              <a:rPr lang="en-US" dirty="0"/>
              <a:t>resulting in duplication and inconsistency on sites with both process and electrical hazards.</a:t>
            </a:r>
            <a:endParaRPr lang="en-GB" dirty="0"/>
          </a:p>
          <a:p>
            <a:r>
              <a:rPr lang="en-GB" dirty="0"/>
              <a:t>It tends to be quite time consuming</a:t>
            </a:r>
          </a:p>
          <a:p>
            <a:r>
              <a:rPr lang="en-GB" dirty="0"/>
              <a:t>And is often </a:t>
            </a:r>
            <a:r>
              <a:rPr lang="en-US" dirty="0"/>
              <a:t>difficult for a non-specialist to engage with.</a:t>
            </a:r>
          </a:p>
          <a:p>
            <a:endParaRPr lang="en-US" dirty="0"/>
          </a:p>
          <a:p>
            <a:r>
              <a:rPr lang="en-US" dirty="0"/>
              <a:t>FMEA is a detailed technique </a:t>
            </a:r>
            <a:r>
              <a:rPr lang="en-US" dirty="0" err="1"/>
              <a:t>analysing</a:t>
            </a:r>
            <a:r>
              <a:rPr lang="en-US" dirty="0"/>
              <a:t> individual failures of defined components and as such can miss foreseeable “real life” scenarios particularly those involving people and processes.</a:t>
            </a:r>
          </a:p>
          <a:p>
            <a:r>
              <a:rPr lang="en-US" dirty="0"/>
              <a:t>Like SAFOP, FMEA is complex and time consuming and has an unclear boundary with HAZOP and other studies.</a:t>
            </a:r>
          </a:p>
          <a:p>
            <a:endParaRPr lang="en-GB" dirty="0"/>
          </a:p>
        </p:txBody>
      </p:sp>
      <p:sp>
        <p:nvSpPr>
          <p:cNvPr id="4" name="Slide Number Placeholder 3"/>
          <p:cNvSpPr>
            <a:spLocks noGrp="1"/>
          </p:cNvSpPr>
          <p:nvPr>
            <p:ph type="sldNum" sz="quarter" idx="5"/>
          </p:nvPr>
        </p:nvSpPr>
        <p:spPr/>
        <p:txBody>
          <a:bodyPr/>
          <a:lstStyle/>
          <a:p>
            <a:fld id="{F869F64E-04E3-4782-B5E1-42EE77DEBCD0}" type="slidenum">
              <a:rPr lang="en-US" smtClean="0"/>
              <a:t>8</a:t>
            </a:fld>
            <a:endParaRPr lang="en-US" dirty="0"/>
          </a:p>
        </p:txBody>
      </p:sp>
    </p:spTree>
    <p:extLst>
      <p:ext uri="{BB962C8B-B14F-4D97-AF65-F5344CB8AC3E}">
        <p14:creationId xmlns:p14="http://schemas.microsoft.com/office/powerpoint/2010/main" val="2852907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learn from the assessment of other complex hazards we can look at improvements that have been made to HAZOP in reviewing Process Safety hazards. </a:t>
            </a:r>
          </a:p>
          <a:p>
            <a:r>
              <a:rPr lang="en-US" dirty="0"/>
              <a:t>ICI developed HAZOP in the sixties, it was adopted by industry in the 70s and variations were developed the 80s to better suit assessment of existing facilities. The development of HAZOP has continued and although the basis of HAZOP has remained unchanged, a good HAZOP now looks very different to earlier versions, even those from 10 to 15 years ago. </a:t>
            </a:r>
          </a:p>
          <a:p>
            <a:endParaRPr lang="en-GB" dirty="0"/>
          </a:p>
          <a:p>
            <a:r>
              <a:rPr lang="en-GB" dirty="0"/>
              <a:t>We’ve moved on from using stunted one or two word entries to describe hazards, causes and consequences as these told us nothing of the true scenario. </a:t>
            </a:r>
          </a:p>
          <a:p>
            <a:r>
              <a:rPr lang="en-GB" dirty="0"/>
              <a:t>We now have a longer discussion and use more words to tell a clear and simple story. We follow the challenge set out by the HSE following the </a:t>
            </a:r>
            <a:r>
              <a:rPr lang="en-GB" dirty="0" err="1"/>
              <a:t>Buncefield</a:t>
            </a:r>
            <a:r>
              <a:rPr lang="en-GB" dirty="0"/>
              <a:t> trial, to answer the 3 questions and describe what can go wrong (step by step, through to the ultimate harm), what the systems are that prevent the hazardous event and describe the measures (such as periodic testing, inspection and maintenance) that assure us they will work effectively when called upon.</a:t>
            </a:r>
          </a:p>
          <a:p>
            <a:endParaRPr lang="en-GB" dirty="0"/>
          </a:p>
          <a:p>
            <a:r>
              <a:rPr lang="en-US" dirty="0"/>
              <a:t>Human Factors is a key aspect with electrical safety and deserves a special mention.</a:t>
            </a:r>
          </a:p>
          <a:p>
            <a:r>
              <a:rPr lang="en-US" dirty="0"/>
              <a:t>There are lots of things that people can do incorrectly, but to usefully identify issues we need to understand the influencing factors and the opportunities for recovery.</a:t>
            </a:r>
          </a:p>
          <a:p>
            <a:r>
              <a:rPr lang="en-US" dirty="0"/>
              <a:t>There may be parts of the system that could be mixed up with other parts resulting in people working on live equipment.</a:t>
            </a:r>
          </a:p>
          <a:p>
            <a:r>
              <a:rPr lang="en-US" dirty="0"/>
              <a:t>They may take the same approach as they did elsewhere as they thought it was a similar situation. </a:t>
            </a:r>
          </a:p>
          <a:p>
            <a:r>
              <a:rPr lang="en-US" dirty="0"/>
              <a:t>They may perceive some deviations from procedure as “the right thing” as it’s the only way to get the job done. </a:t>
            </a:r>
          </a:p>
          <a:p>
            <a:r>
              <a:rPr lang="en-US" dirty="0"/>
              <a:t>HAZOP has moved on from tagging Human Error on to a list of guidewords for it to be considered as an isolated cause as this does not provide much insight.</a:t>
            </a:r>
          </a:p>
          <a:p>
            <a:r>
              <a:rPr lang="en-US" dirty="0"/>
              <a:t>To effectively include human factors in an assessment, we need to tell the story of how hazardous events may arise and within the story for any of the guidewords there may be human error. To do this, we need the people who work on these electrical systems in the study, fully engaged with it, and willing to talk openly.</a:t>
            </a:r>
          </a:p>
          <a:p>
            <a:r>
              <a:rPr lang="en-US" dirty="0"/>
              <a:t>The aim is to identify foreseeable error with significant consequences and put measures in place to make it less likely.</a:t>
            </a:r>
          </a:p>
          <a:p>
            <a:endParaRPr lang="en-GB" dirty="0"/>
          </a:p>
          <a:p>
            <a:r>
              <a:rPr lang="en-GB" dirty="0"/>
              <a:t>Similarly, HAZOP studies now understand that each hazard scenario tends to involve aspects of Plant (physical equipment), Process (the systems by which we use the physical equipment) and People (those who implement the systems). It’s not an inevitable, random event when something fails - we can make the operation more robust by having good processes carried out by competent people.</a:t>
            </a:r>
          </a:p>
          <a:p>
            <a:endParaRPr lang="en-GB" dirty="0"/>
          </a:p>
          <a:p>
            <a:r>
              <a:rPr lang="en-GB" dirty="0"/>
              <a:t>And expectations are now to not only identify Actions that </a:t>
            </a:r>
            <a:r>
              <a:rPr lang="en-GB" b="1" dirty="0"/>
              <a:t>will</a:t>
            </a:r>
            <a:r>
              <a:rPr lang="en-GB" dirty="0"/>
              <a:t> be carried out but also measures for further improvement which could be carried out along with justification of measures not being implemented. </a:t>
            </a:r>
          </a:p>
          <a:p>
            <a:r>
              <a:rPr lang="en-GB" dirty="0"/>
              <a:t>This demonstrates that risks have been reduced to As Low As Reasonably Practicable.</a:t>
            </a:r>
          </a:p>
          <a:p>
            <a:endParaRPr lang="en-GB" dirty="0"/>
          </a:p>
          <a:p>
            <a:r>
              <a:rPr lang="en-GB" dirty="0"/>
              <a:t>There is the opportunity to make these improvements with the review of electrical hazards.</a:t>
            </a:r>
          </a:p>
        </p:txBody>
      </p:sp>
      <p:sp>
        <p:nvSpPr>
          <p:cNvPr id="4" name="Slide Number Placeholder 3"/>
          <p:cNvSpPr>
            <a:spLocks noGrp="1"/>
          </p:cNvSpPr>
          <p:nvPr>
            <p:ph type="sldNum" sz="quarter" idx="5"/>
          </p:nvPr>
        </p:nvSpPr>
        <p:spPr/>
        <p:txBody>
          <a:bodyPr/>
          <a:lstStyle/>
          <a:p>
            <a:fld id="{F869F64E-04E3-4782-B5E1-42EE77DEBCD0}" type="slidenum">
              <a:rPr lang="en-US" smtClean="0"/>
              <a:t>9</a:t>
            </a:fld>
            <a:endParaRPr lang="en-US" dirty="0"/>
          </a:p>
        </p:txBody>
      </p:sp>
    </p:spTree>
    <p:extLst>
      <p:ext uri="{BB962C8B-B14F-4D97-AF65-F5344CB8AC3E}">
        <p14:creationId xmlns:p14="http://schemas.microsoft.com/office/powerpoint/2010/main" val="1552804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5" name="Picture 4" descr="A picture containing water&#10;&#10;Description automatically generated">
            <a:extLst>
              <a:ext uri="{FF2B5EF4-FFF2-40B4-BE49-F238E27FC236}">
                <a16:creationId xmlns:a16="http://schemas.microsoft.com/office/drawing/2014/main" id="{1A80DE43-7896-4B00-8C4B-4125023CE5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p:cNvSpPr>
            <a:spLocks noGrp="1"/>
          </p:cNvSpPr>
          <p:nvPr>
            <p:ph type="body" sz="quarter" idx="16" hasCustomPrompt="1"/>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a:solidFill>
                <a:schemeClr val="bg2"/>
              </a:solidFill>
            </a:endParaRPr>
          </a:p>
        </p:txBody>
      </p:sp>
      <p:pic>
        <p:nvPicPr>
          <p:cNvPr id="1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3B6B362-346D-4201-81F0-C3A51CCD5D19}"/>
              </a:ext>
            </a:extLst>
          </p:cNvPr>
          <p:cNvSpPr txBox="1"/>
          <p:nvPr userDrawn="1"/>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39" name="TextBox 38">
            <a:extLst>
              <a:ext uri="{FF2B5EF4-FFF2-40B4-BE49-F238E27FC236}">
                <a16:creationId xmlns:a16="http://schemas.microsoft.com/office/drawing/2014/main" id="{6D093410-AD03-444D-8064-1C394CB99D77}"/>
              </a:ext>
            </a:extLst>
          </p:cNvPr>
          <p:cNvSpPr txBox="1"/>
          <p:nvPr userDrawn="1"/>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40" name="Text Placeholder 35">
            <a:extLst>
              <a:ext uri="{FF2B5EF4-FFF2-40B4-BE49-F238E27FC236}">
                <a16:creationId xmlns:a16="http://schemas.microsoft.com/office/drawing/2014/main" id="{24C0936B-D380-471D-8D36-F8A423B37B43}"/>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
        <p:nvSpPr>
          <p:cNvPr id="41" name="Text Placeholder 13">
            <a:extLst>
              <a:ext uri="{FF2B5EF4-FFF2-40B4-BE49-F238E27FC236}">
                <a16:creationId xmlns:a16="http://schemas.microsoft.com/office/drawing/2014/main" id="{9D3DBFFC-5993-437B-97F4-35696134B0BB}"/>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dirty="0"/>
              <a:t>1ABC123456</a:t>
            </a:r>
            <a:endParaRPr lang="pl-PL" dirty="0"/>
          </a:p>
        </p:txBody>
      </p:sp>
      <p:sp>
        <p:nvSpPr>
          <p:cNvPr id="42" name="TextBox 41">
            <a:extLst>
              <a:ext uri="{FF2B5EF4-FFF2-40B4-BE49-F238E27FC236}">
                <a16:creationId xmlns:a16="http://schemas.microsoft.com/office/drawing/2014/main" id="{921218C2-53F4-4224-9A1B-B0C1511E2EB8}"/>
              </a:ext>
            </a:extLst>
          </p:cNvPr>
          <p:cNvSpPr txBox="1"/>
          <p:nvPr userDrawn="1"/>
        </p:nvSpPr>
        <p:spPr bwMode="gray">
          <a:xfrm>
            <a:off x="4941095" y="6529205"/>
            <a:ext cx="341476" cy="154949"/>
          </a:xfrm>
          <a:prstGeom prst="rect">
            <a:avLst/>
          </a:prstGeom>
          <a:noFill/>
        </p:spPr>
        <p:txBody>
          <a:bodyPr wrap="square" lIns="0" tIns="0" rIns="0" bIns="0" rtlCol="0" anchor="ctr">
            <a:noAutofit/>
          </a:bodyPr>
          <a:lstStyle/>
          <a:p>
            <a:pPr algn="r"/>
            <a:r>
              <a:rPr lang="pl-PL" sz="800" dirty="0">
                <a:solidFill>
                  <a:schemeClr val="accent2"/>
                </a:solidFill>
              </a:rPr>
              <a:t>Rev.:</a:t>
            </a:r>
          </a:p>
        </p:txBody>
      </p:sp>
      <p:sp>
        <p:nvSpPr>
          <p:cNvPr id="43" name="TextBox 42">
            <a:extLst>
              <a:ext uri="{FF2B5EF4-FFF2-40B4-BE49-F238E27FC236}">
                <a16:creationId xmlns:a16="http://schemas.microsoft.com/office/drawing/2014/main" id="{3CF4647E-05B7-4294-90C2-A31E6E7933B8}"/>
              </a:ext>
            </a:extLst>
          </p:cNvPr>
          <p:cNvSpPr txBox="1"/>
          <p:nvPr userDrawn="1"/>
        </p:nvSpPr>
        <p:spPr bwMode="gray">
          <a:xfrm>
            <a:off x="2926759" y="6529205"/>
            <a:ext cx="761677" cy="154949"/>
          </a:xfrm>
          <a:prstGeom prst="rect">
            <a:avLst/>
          </a:prstGeom>
          <a:noFill/>
        </p:spPr>
        <p:txBody>
          <a:bodyPr wrap="square" lIns="0" tIns="0" rIns="0" bIns="0" rtlCol="0" anchor="ctr">
            <a:noAutofit/>
          </a:bodyPr>
          <a:lstStyle/>
          <a:p>
            <a:pPr algn="r"/>
            <a:r>
              <a:rPr lang="en-US" sz="800" noProof="0" dirty="0">
                <a:solidFill>
                  <a:schemeClr val="accent2"/>
                </a:solidFill>
              </a:rPr>
              <a:t>Document</a:t>
            </a:r>
            <a:r>
              <a:rPr lang="pl-PL" sz="800" dirty="0">
                <a:solidFill>
                  <a:schemeClr val="accent2"/>
                </a:solidFill>
              </a:rPr>
              <a:t> ID.:</a:t>
            </a:r>
          </a:p>
        </p:txBody>
      </p:sp>
      <p:sp>
        <p:nvSpPr>
          <p:cNvPr id="44" name="Text Placeholder 13">
            <a:extLst>
              <a:ext uri="{FF2B5EF4-FFF2-40B4-BE49-F238E27FC236}">
                <a16:creationId xmlns:a16="http://schemas.microsoft.com/office/drawing/2014/main" id="{4C711901-B580-4C2F-B08E-8D31C00B004A}"/>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dirty="0"/>
              <a:t>A</a:t>
            </a:r>
            <a:endParaRPr lang="pl-PL" dirty="0"/>
          </a:p>
        </p:txBody>
      </p:sp>
    </p:spTree>
    <p:extLst>
      <p:ext uri="{BB962C8B-B14F-4D97-AF65-F5344CB8AC3E}">
        <p14:creationId xmlns:p14="http://schemas.microsoft.com/office/powerpoint/2010/main" val="65630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DA21142-3DFF-44D4-84BF-0A5A958541AB}"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18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1C58588-E38B-4E5B-A744-F7E43052847A}"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9" name="Straight Connector 8"/>
          <p:cNvCxnSpPr/>
          <p:nvPr userDrawn="1"/>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6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0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3"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6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0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32583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3B884523-397D-4A98-97E4-67EDDFF5C0AD}"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795"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327"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796"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327"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83519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94581CEE-BA5E-4285-B2D8-B34FEF03B01F}"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3264"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3264"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59472" y="2317637"/>
            <a:ext cx="3757689"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59472"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userDrawn="1"/>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9067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B33712E-3CF2-482F-B9E5-13517B7C97C5}"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2367" y="2317637"/>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2367"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6"/>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60482" y="2317636"/>
            <a:ext cx="3757436"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60482"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7"/>
          <p:cNvSpPr>
            <a:spLocks noGrp="1"/>
          </p:cNvSpPr>
          <p:nvPr>
            <p:ph type="body" sz="quarter" idx="29"/>
          </p:nvPr>
        </p:nvSpPr>
        <p:spPr bwMode="gray">
          <a:xfrm>
            <a:off x="333264"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5975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4064434-E0DB-45C0-856F-3A928AC17331}"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6"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4075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861EEA8-6ED7-4FD9-AC5E-399274543367}"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4309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6"/>
            <a:ext cx="115208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114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B7A8DB10-9BF6-4473-AAA1-9EA8F472E094}"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43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43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2317638"/>
            <a:ext cx="560343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4460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AFBA867-7789-4C43-8AB0-0B2878D8DE6F}"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6"/>
            <a:ext cx="115206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90101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C3C10F5-0F58-49EA-BF89-B55155636AF1}"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Gleichschenkliges Dreieck 46"/>
          <p:cNvSpPr/>
          <p:nvPr userDrawn="1"/>
        </p:nvSpPr>
        <p:spPr bwMode="gray">
          <a:xfrm rot="5400000">
            <a:off x="4334900" y="4088006"/>
            <a:ext cx="3523271" cy="12494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94935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a:srcRect t="21637" b="21637"/>
          <a:stretch/>
        </p:blipFill>
        <p:spPr bwMode="gray">
          <a:xfrm>
            <a:off x="2" y="0"/>
            <a:ext cx="12192000" cy="4610100"/>
          </a:xfrm>
          <a:prstGeom prst="rect">
            <a:avLst/>
          </a:prstGeom>
        </p:spPr>
      </p:pic>
      <p:sp>
        <p:nvSpPr>
          <p:cNvPr id="22" name="Text Placeholder 5"/>
          <p:cNvSpPr>
            <a:spLocks noGrp="1"/>
          </p:cNvSpPr>
          <p:nvPr>
            <p:ph type="body" sz="quarter" idx="16" hasCustomPrompt="1"/>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a:solidFill>
                <a:schemeClr val="bg2"/>
              </a:solidFill>
            </a:endParaRPr>
          </a:p>
        </p:txBody>
      </p:sp>
      <p:pic>
        <p:nvPicPr>
          <p:cNvPr id="14"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88324A6-994A-4A01-AA2C-4140A44BA8F5}"/>
              </a:ext>
            </a:extLst>
          </p:cNvPr>
          <p:cNvSpPr txBox="1"/>
          <p:nvPr userDrawn="1"/>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24" name="TextBox 23">
            <a:extLst>
              <a:ext uri="{FF2B5EF4-FFF2-40B4-BE49-F238E27FC236}">
                <a16:creationId xmlns:a16="http://schemas.microsoft.com/office/drawing/2014/main" id="{7477D8AF-5555-44B3-9851-60A4C0B7AAF6}"/>
              </a:ext>
            </a:extLst>
          </p:cNvPr>
          <p:cNvSpPr txBox="1"/>
          <p:nvPr userDrawn="1"/>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25" name="Text Placeholder 35">
            <a:extLst>
              <a:ext uri="{FF2B5EF4-FFF2-40B4-BE49-F238E27FC236}">
                <a16:creationId xmlns:a16="http://schemas.microsoft.com/office/drawing/2014/main" id="{E43FED5E-62CF-4EC2-A38F-E5FD8864BE25}"/>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
        <p:nvSpPr>
          <p:cNvPr id="17" name="Text Placeholder 13">
            <a:extLst>
              <a:ext uri="{FF2B5EF4-FFF2-40B4-BE49-F238E27FC236}">
                <a16:creationId xmlns:a16="http://schemas.microsoft.com/office/drawing/2014/main" id="{8938570C-92A4-4A0F-9251-273D91089004}"/>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dirty="0"/>
              <a:t>1ABC123456</a:t>
            </a:r>
            <a:endParaRPr lang="pl-PL" dirty="0"/>
          </a:p>
        </p:txBody>
      </p:sp>
      <p:sp>
        <p:nvSpPr>
          <p:cNvPr id="18" name="TextBox 17">
            <a:extLst>
              <a:ext uri="{FF2B5EF4-FFF2-40B4-BE49-F238E27FC236}">
                <a16:creationId xmlns:a16="http://schemas.microsoft.com/office/drawing/2014/main" id="{5DA0631E-DC45-46EB-9681-B9EEA27FFD43}"/>
              </a:ext>
            </a:extLst>
          </p:cNvPr>
          <p:cNvSpPr txBox="1"/>
          <p:nvPr userDrawn="1"/>
        </p:nvSpPr>
        <p:spPr bwMode="gray">
          <a:xfrm>
            <a:off x="4941095" y="6529205"/>
            <a:ext cx="341476" cy="154949"/>
          </a:xfrm>
          <a:prstGeom prst="rect">
            <a:avLst/>
          </a:prstGeom>
          <a:noFill/>
        </p:spPr>
        <p:txBody>
          <a:bodyPr wrap="square" lIns="0" tIns="0" rIns="0" bIns="0" rtlCol="0" anchor="ctr">
            <a:noAutofit/>
          </a:bodyPr>
          <a:lstStyle/>
          <a:p>
            <a:pPr algn="r"/>
            <a:r>
              <a:rPr lang="pl-PL" sz="800" dirty="0">
                <a:solidFill>
                  <a:schemeClr val="accent2"/>
                </a:solidFill>
              </a:rPr>
              <a:t>Rev.:</a:t>
            </a:r>
          </a:p>
        </p:txBody>
      </p:sp>
      <p:sp>
        <p:nvSpPr>
          <p:cNvPr id="20" name="TextBox 19">
            <a:extLst>
              <a:ext uri="{FF2B5EF4-FFF2-40B4-BE49-F238E27FC236}">
                <a16:creationId xmlns:a16="http://schemas.microsoft.com/office/drawing/2014/main" id="{6FC31A07-FD0C-4955-A605-DB63A5524ED6}"/>
              </a:ext>
            </a:extLst>
          </p:cNvPr>
          <p:cNvSpPr txBox="1"/>
          <p:nvPr userDrawn="1"/>
        </p:nvSpPr>
        <p:spPr bwMode="gray">
          <a:xfrm>
            <a:off x="2926759" y="6529205"/>
            <a:ext cx="761677" cy="154949"/>
          </a:xfrm>
          <a:prstGeom prst="rect">
            <a:avLst/>
          </a:prstGeom>
          <a:noFill/>
        </p:spPr>
        <p:txBody>
          <a:bodyPr wrap="square" lIns="0" tIns="0" rIns="0" bIns="0" rtlCol="0" anchor="ctr">
            <a:noAutofit/>
          </a:bodyPr>
          <a:lstStyle/>
          <a:p>
            <a:pPr algn="r"/>
            <a:r>
              <a:rPr lang="en-US" sz="800" noProof="0" dirty="0">
                <a:solidFill>
                  <a:schemeClr val="accent2"/>
                </a:solidFill>
              </a:rPr>
              <a:t>Document</a:t>
            </a:r>
            <a:r>
              <a:rPr lang="pl-PL" sz="800" dirty="0">
                <a:solidFill>
                  <a:schemeClr val="accent2"/>
                </a:solidFill>
              </a:rPr>
              <a:t> ID.:</a:t>
            </a:r>
          </a:p>
        </p:txBody>
      </p:sp>
      <p:sp>
        <p:nvSpPr>
          <p:cNvPr id="21" name="Text Placeholder 13">
            <a:extLst>
              <a:ext uri="{FF2B5EF4-FFF2-40B4-BE49-F238E27FC236}">
                <a16:creationId xmlns:a16="http://schemas.microsoft.com/office/drawing/2014/main" id="{4AD9844D-3B5B-43A2-9087-1E22AFDD4C8F}"/>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dirty="0"/>
              <a:t>A</a:t>
            </a:r>
            <a:endParaRPr lang="pl-PL" dirty="0"/>
          </a:p>
        </p:txBody>
      </p:sp>
    </p:spTree>
    <p:extLst>
      <p:ext uri="{BB962C8B-B14F-4D97-AF65-F5344CB8AC3E}">
        <p14:creationId xmlns:p14="http://schemas.microsoft.com/office/powerpoint/2010/main" val="422342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 Title (2) &amp; Content (2) &amp; Box / Arrow">
    <p:spTree>
      <p:nvGrpSpPr>
        <p:cNvPr id="1" name=""/>
        <p:cNvGrpSpPr/>
        <p:nvPr/>
      </p:nvGrpSpPr>
      <p:grpSpPr>
        <a:xfrm>
          <a:off x="0" y="0"/>
          <a:ext cx="0" cy="0"/>
          <a:chOff x="0" y="0"/>
          <a:chExt cx="0" cy="0"/>
        </a:xfrm>
      </p:grpSpPr>
      <p:sp>
        <p:nvSpPr>
          <p:cNvPr id="16" name="Gleichschenkliges Dreieck 46"/>
          <p:cNvSpPr/>
          <p:nvPr userDrawn="1"/>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2DB7EC9-912A-4DC2-A6BA-BF3A4FC776E0}"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5" y="2317751"/>
            <a:ext cx="5605200" cy="2950867"/>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751"/>
            <a:ext cx="56052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7"/>
          <p:cNvSpPr>
            <a:spLocks noGrp="1"/>
          </p:cNvSpPr>
          <p:nvPr>
            <p:ph type="body" sz="quarter" idx="29"/>
          </p:nvPr>
        </p:nvSpPr>
        <p:spPr bwMode="gray">
          <a:xfrm>
            <a:off x="332367" y="5453066"/>
            <a:ext cx="115211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25625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B0EFA936-28E9-42DC-A924-CB516818427B}"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40"/>
            <a:ext cx="5605200"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5766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BF92F29D-EA39-49E1-8C36-4F99E173F1C6}"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206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5" y="2318321"/>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40"/>
            <a:ext cx="5605200" cy="35951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66B8F505-684D-4A1B-8221-D6522F8976E6}" type="datetime4">
              <a:rPr lang="en-US" smtClean="0"/>
              <a:t>November 2, 2022</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5"/>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6878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6"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3" y="2317641"/>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AFEB7575-D3D0-4652-BA3A-0CCCCCFCBFB4}" type="datetime4">
              <a:rPr lang="en-US" smtClean="0"/>
              <a:t>November 2, 2022</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7"/>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9"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2009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316BD20-B884-4AFE-AD41-0CFDA4A22B89}"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0187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56E15E2C-8566-4D33-8B8A-F0E4E6EF657A}"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5"/>
            <a:ext cx="409376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4724929" y="1931195"/>
            <a:ext cx="7128598"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3" y="2317640"/>
            <a:ext cx="4093767"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6461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409376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5"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DAF52ABA-CCDF-416F-BC1D-949357AD8904}" type="datetime4">
              <a:rPr lang="en-US" smtClean="0"/>
              <a:t>November 2, 2022</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11" name="Straight Connector 9"/>
          <p:cNvCxnSpPr/>
          <p:nvPr userDrawn="1"/>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5959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9: Title (3) &amp; Content (3) &amp; Box 3">
    <p:spTree>
      <p:nvGrpSpPr>
        <p:cNvPr id="1" name=""/>
        <p:cNvGrpSpPr/>
        <p:nvPr/>
      </p:nvGrpSpPr>
      <p:grpSpPr>
        <a:xfrm>
          <a:off x="0" y="0"/>
          <a:ext cx="0" cy="0"/>
          <a:chOff x="0" y="0"/>
          <a:chExt cx="0" cy="0"/>
        </a:xfrm>
      </p:grpSpPr>
      <p:cxnSp>
        <p:nvCxnSpPr>
          <p:cNvPr id="42" name="Straight Connector 41"/>
          <p:cNvCxnSpPr/>
          <p:nvPr userDrawn="1"/>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6"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930" y="2317641"/>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4" cy="295097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930" y="1931193"/>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930" y="3831247"/>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EB90D3A7-6A39-47F0-89AD-C5552FB72721}" type="datetime4">
              <a:rPr lang="en-US" smtClean="0"/>
              <a:t>November 2, 2022</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28" name="Content Placeholder 15"/>
          <p:cNvSpPr>
            <a:spLocks noGrp="1"/>
          </p:cNvSpPr>
          <p:nvPr>
            <p:ph sz="quarter" idx="21"/>
          </p:nvPr>
        </p:nvSpPr>
        <p:spPr bwMode="gray">
          <a:xfrm>
            <a:off x="4724930" y="4214707"/>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9"/>
          <p:cNvCxnSpPr/>
          <p:nvPr userDrawn="1"/>
        </p:nvCxnSpPr>
        <p:spPr bwMode="gray">
          <a:xfrm>
            <a:off x="4724930"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5" name="Straight Connector 44"/>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5207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6DA2D124-73B0-4741-87DD-F31F2F07034A}"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5" name="Straight Connector 34"/>
          <p:cNvCxnSpPr/>
          <p:nvPr userDrawn="1"/>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4537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dirty="0"/>
              <a:t>Click icon to add picture</a:t>
            </a:r>
          </a:p>
        </p:txBody>
      </p:sp>
      <p:sp>
        <p:nvSpPr>
          <p:cNvPr id="22" name="Text Placeholder 5"/>
          <p:cNvSpPr>
            <a:spLocks noGrp="1"/>
          </p:cNvSpPr>
          <p:nvPr>
            <p:ph type="body" sz="quarter" idx="16" hasCustomPrompt="1"/>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a:solidFill>
                <a:schemeClr val="bg2"/>
              </a:solidFill>
            </a:endParaRPr>
          </a:p>
        </p:txBody>
      </p:sp>
      <p:pic>
        <p:nvPicPr>
          <p:cNvPr id="14"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B1F5A5F-1F57-4A24-B5DE-60B2ED9BC8C7}"/>
              </a:ext>
            </a:extLst>
          </p:cNvPr>
          <p:cNvSpPr txBox="1"/>
          <p:nvPr userDrawn="1"/>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27" name="TextBox 26">
            <a:extLst>
              <a:ext uri="{FF2B5EF4-FFF2-40B4-BE49-F238E27FC236}">
                <a16:creationId xmlns:a16="http://schemas.microsoft.com/office/drawing/2014/main" id="{34C8EE1D-097B-4560-995B-E8866DC2AFCA}"/>
              </a:ext>
            </a:extLst>
          </p:cNvPr>
          <p:cNvSpPr txBox="1"/>
          <p:nvPr userDrawn="1"/>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28" name="Text Placeholder 35">
            <a:extLst>
              <a:ext uri="{FF2B5EF4-FFF2-40B4-BE49-F238E27FC236}">
                <a16:creationId xmlns:a16="http://schemas.microsoft.com/office/drawing/2014/main" id="{7850C270-D3D8-4018-B4D3-75B91A82B490}"/>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
        <p:nvSpPr>
          <p:cNvPr id="17" name="Text Placeholder 13">
            <a:extLst>
              <a:ext uri="{FF2B5EF4-FFF2-40B4-BE49-F238E27FC236}">
                <a16:creationId xmlns:a16="http://schemas.microsoft.com/office/drawing/2014/main" id="{9C44AE55-3941-422E-85FF-14F5BFD14F51}"/>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dirty="0"/>
              <a:t>1ABC123456</a:t>
            </a:r>
            <a:endParaRPr lang="pl-PL" dirty="0"/>
          </a:p>
        </p:txBody>
      </p:sp>
      <p:sp>
        <p:nvSpPr>
          <p:cNvPr id="19" name="TextBox 18">
            <a:extLst>
              <a:ext uri="{FF2B5EF4-FFF2-40B4-BE49-F238E27FC236}">
                <a16:creationId xmlns:a16="http://schemas.microsoft.com/office/drawing/2014/main" id="{74A39B20-CD03-4FAF-A765-7ADA2916F0A1}"/>
              </a:ext>
            </a:extLst>
          </p:cNvPr>
          <p:cNvSpPr txBox="1"/>
          <p:nvPr userDrawn="1"/>
        </p:nvSpPr>
        <p:spPr bwMode="gray">
          <a:xfrm>
            <a:off x="4941095" y="6529205"/>
            <a:ext cx="341476" cy="154949"/>
          </a:xfrm>
          <a:prstGeom prst="rect">
            <a:avLst/>
          </a:prstGeom>
          <a:noFill/>
        </p:spPr>
        <p:txBody>
          <a:bodyPr wrap="square" lIns="0" tIns="0" rIns="0" bIns="0" rtlCol="0" anchor="ctr">
            <a:noAutofit/>
          </a:bodyPr>
          <a:lstStyle/>
          <a:p>
            <a:pPr algn="r"/>
            <a:r>
              <a:rPr lang="pl-PL" sz="800" dirty="0">
                <a:solidFill>
                  <a:schemeClr val="accent2"/>
                </a:solidFill>
              </a:rPr>
              <a:t>Rev.:</a:t>
            </a:r>
          </a:p>
        </p:txBody>
      </p:sp>
      <p:sp>
        <p:nvSpPr>
          <p:cNvPr id="20" name="TextBox 19">
            <a:extLst>
              <a:ext uri="{FF2B5EF4-FFF2-40B4-BE49-F238E27FC236}">
                <a16:creationId xmlns:a16="http://schemas.microsoft.com/office/drawing/2014/main" id="{F5A625F0-4AB2-418A-8947-04A81D8514A6}"/>
              </a:ext>
            </a:extLst>
          </p:cNvPr>
          <p:cNvSpPr txBox="1"/>
          <p:nvPr userDrawn="1"/>
        </p:nvSpPr>
        <p:spPr bwMode="gray">
          <a:xfrm>
            <a:off x="2926759" y="6529205"/>
            <a:ext cx="761677" cy="154949"/>
          </a:xfrm>
          <a:prstGeom prst="rect">
            <a:avLst/>
          </a:prstGeom>
          <a:noFill/>
        </p:spPr>
        <p:txBody>
          <a:bodyPr wrap="square" lIns="0" tIns="0" rIns="0" bIns="0" rtlCol="0" anchor="ctr">
            <a:noAutofit/>
          </a:bodyPr>
          <a:lstStyle/>
          <a:p>
            <a:pPr algn="r"/>
            <a:r>
              <a:rPr lang="en-US" sz="800" noProof="0" dirty="0">
                <a:solidFill>
                  <a:schemeClr val="accent2"/>
                </a:solidFill>
              </a:rPr>
              <a:t>Document</a:t>
            </a:r>
            <a:r>
              <a:rPr lang="pl-PL" sz="800" dirty="0">
                <a:solidFill>
                  <a:schemeClr val="accent2"/>
                </a:solidFill>
              </a:rPr>
              <a:t> ID.:</a:t>
            </a:r>
          </a:p>
        </p:txBody>
      </p:sp>
      <p:sp>
        <p:nvSpPr>
          <p:cNvPr id="21" name="Text Placeholder 13">
            <a:extLst>
              <a:ext uri="{FF2B5EF4-FFF2-40B4-BE49-F238E27FC236}">
                <a16:creationId xmlns:a16="http://schemas.microsoft.com/office/drawing/2014/main" id="{02E6F54D-C8A1-4DC9-B897-E715FB0CD713}"/>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dirty="0"/>
              <a:t>A</a:t>
            </a:r>
            <a:endParaRPr lang="pl-PL" dirty="0"/>
          </a:p>
        </p:txBody>
      </p:sp>
    </p:spTree>
    <p:extLst>
      <p:ext uri="{BB962C8B-B14F-4D97-AF65-F5344CB8AC3E}">
        <p14:creationId xmlns:p14="http://schemas.microsoft.com/office/powerpoint/2010/main" val="233215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4" y="5452639"/>
            <a:ext cx="1152026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3A46C1E4-1331-4E6B-BF6E-3D51AEFDB956}"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4" name="Straight Connector 33"/>
          <p:cNvCxnSpPr/>
          <p:nvPr userDrawn="1"/>
        </p:nvCxnSpPr>
        <p:spPr bwMode="gray">
          <a:xfrm>
            <a:off x="412413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8541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AFA29958-A3CB-4945-A597-6BC8C2DCFC01}"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Gleichschenkliges Dreieck 46"/>
          <p:cNvSpPr/>
          <p:nvPr userDrawn="1"/>
        </p:nvSpPr>
        <p:spPr bwMode="gray">
          <a:xfrm rot="5400000">
            <a:off x="6301200" y="4088360"/>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userDrawn="1"/>
        </p:nvSpPr>
        <p:spPr bwMode="gray">
          <a:xfrm rot="5400000">
            <a:off x="2362815" y="4091269"/>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73562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20E203C-06FF-4581-A07C-EFC97E84676E}"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9" name="Gleichschenkliges Dreieck 46"/>
          <p:cNvSpPr/>
          <p:nvPr userDrawn="1"/>
        </p:nvSpPr>
        <p:spPr bwMode="gray">
          <a:xfrm rot="5400000">
            <a:off x="6622950" y="3766612"/>
            <a:ext cx="2879092"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userDrawn="1"/>
        </p:nvSpPr>
        <p:spPr bwMode="gray">
          <a:xfrm rot="5400000">
            <a:off x="2684564" y="3769521"/>
            <a:ext cx="2879093"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417821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2"/>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04D31312-35C5-4C51-BEBC-7DFB106FBB95}"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27656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D9E79DB-42B6-4FDF-8901-EDDD0B15FEBB}"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65333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9336AA33-6DC9-453C-804C-536915D96FD3}"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332367"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55"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2" y="1931194"/>
            <a:ext cx="5609417"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3"/>
          </p:nvPr>
        </p:nvSpPr>
        <p:spPr bwMode="gray">
          <a:xfrm>
            <a:off x="9198313"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48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B4690D58-132B-41F1-809E-7C79AE9ADE6F}"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1" name="Straight Connector 40"/>
          <p:cNvCxnSpPr/>
          <p:nvPr userDrawn="1"/>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userDrawn="1"/>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0226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17"/>
          <p:cNvSpPr>
            <a:spLocks noGrp="1"/>
          </p:cNvSpPr>
          <p:nvPr>
            <p:ph type="body" sz="quarter" idx="30"/>
          </p:nvPr>
        </p:nvSpPr>
        <p:spPr bwMode="gray">
          <a:xfrm>
            <a:off x="332366" y="5452639"/>
            <a:ext cx="11520897"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31"/>
          </p:nvPr>
        </p:nvSpPr>
        <p:spPr bwMode="gray"/>
        <p:txBody>
          <a:bodyPr/>
          <a:lstStyle/>
          <a:p>
            <a:fld id="{7C99B28F-31C8-4DCE-8ADB-92A6DB9BC1A9}" type="datetime4">
              <a:rPr lang="en-US" smtClean="0"/>
              <a:t>November 2, 2022</a:t>
            </a:fld>
            <a:endParaRPr lang="en-US" dirty="0"/>
          </a:p>
        </p:txBody>
      </p:sp>
      <p:sp>
        <p:nvSpPr>
          <p:cNvPr id="8" name="Footer Placeholder 7"/>
          <p:cNvSpPr>
            <a:spLocks noGrp="1"/>
          </p:cNvSpPr>
          <p:nvPr>
            <p:ph type="ftr" sz="quarter" idx="32"/>
          </p:nvPr>
        </p:nvSpPr>
        <p:spPr bwMode="gray"/>
        <p:txBody>
          <a:bodyPr/>
          <a:lstStyle/>
          <a:p>
            <a:pPr lvl="8"/>
            <a:endParaRPr lang="en-US" dirty="0"/>
          </a:p>
        </p:txBody>
      </p:sp>
      <p:sp>
        <p:nvSpPr>
          <p:cNvPr id="10" name="Slide Number Placeholder 9"/>
          <p:cNvSpPr>
            <a:spLocks noGrp="1"/>
          </p:cNvSpPr>
          <p:nvPr>
            <p:ph type="sldNum" sz="quarter" idx="33"/>
          </p:nvPr>
        </p:nvSpPr>
        <p:spPr bwMode="gray"/>
        <p:txBody>
          <a:bodyPr/>
          <a:lstStyle/>
          <a:p>
            <a:r>
              <a:rPr lang="en-US" dirty="0"/>
              <a:t>Slide </a:t>
            </a:r>
            <a:fld id="{619F89D8-7AE3-494A-97F3-03D680869632}" type="slidenum">
              <a:rPr lang="en-US" smtClean="0"/>
              <a:pPr/>
              <a:t>‹#›</a:t>
            </a:fld>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2" name="Straight Connector 41"/>
          <p:cNvCxnSpPr/>
          <p:nvPr userDrawn="1"/>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userDrawn="1"/>
        </p:nvCxnSpPr>
        <p:spPr bwMode="gray">
          <a:xfrm>
            <a:off x="6093396"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00935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55C6F4D-1357-4A6A-9B38-79BE30FAEEA6}"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50004" y="1931197"/>
            <a:ext cx="5603523"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5602537"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1882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C707A3D-437C-4768-8817-18F1A32443D8}"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4259985"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3643200"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4118225"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8056756"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803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b="6897"/>
          <a:stretch/>
        </p:blipFill>
        <p:spPr bwMode="gray">
          <a:xfrm>
            <a:off x="1" y="0"/>
            <a:ext cx="12198845" cy="6858000"/>
          </a:xfrm>
          <a:prstGeom prst="rect">
            <a:avLst/>
          </a:prstGeom>
        </p:spPr>
      </p:pic>
      <p:sp>
        <p:nvSpPr>
          <p:cNvPr id="10" name="Rectangle 9">
            <a:extLst>
              <a:ext uri="{FF2B5EF4-FFF2-40B4-BE49-F238E27FC236}">
                <a16:creationId xmlns:a16="http://schemas.microsoft.com/office/drawing/2014/main" id="{F54DE7E8-58C9-4B5A-B686-53E1B76B68C9}"/>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a:solidFill>
                <a:schemeClr val="bg1"/>
              </a:solidFill>
            </a:endParaRPr>
          </a:p>
        </p:txBody>
      </p:sp>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7380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E0611517-614C-4B4D-AB44-367E4E99FD8B}" type="datetime4">
              <a:rPr lang="en-US" smtClean="0"/>
              <a:t>November 2, 2022</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211703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333264" y="4432235"/>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C4E03CA3-8880-4761-834D-5767F2401861}" type="datetime4">
              <a:rPr lang="en-US" smtClean="0"/>
              <a:t>November 2, 2022</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1"/>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4"/>
          <p:cNvCxnSpPr/>
          <p:nvPr userDrawn="1"/>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0"/>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343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29"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4129"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8EC109B0-75FC-4429-BE4E-3C56DF0B4567}" type="datetime4">
              <a:rPr lang="en-US" smtClean="0"/>
              <a:t>November 2, 2022</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86226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33326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1"/>
          </p:nvPr>
        </p:nvSpPr>
        <p:spPr bwMode="gray">
          <a:xfrm>
            <a:off x="623234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234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p:cNvCxnSpPr/>
          <p:nvPr userDrawn="1"/>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fld id="{82AE24F0-D46E-441E-BC56-E449F6276B29}" type="datetime4">
              <a:rPr lang="en-US" smtClean="0"/>
              <a:t>November 2, 2022</a:t>
            </a:fld>
            <a:endParaRPr lang="en-US" dirty="0"/>
          </a:p>
        </p:txBody>
      </p:sp>
      <p:sp>
        <p:nvSpPr>
          <p:cNvPr id="4" name="Footer Placeholder 3"/>
          <p:cNvSpPr>
            <a:spLocks noGrp="1"/>
          </p:cNvSpPr>
          <p:nvPr>
            <p:ph type="ftr" sz="quarter" idx="26"/>
          </p:nvPr>
        </p:nvSpPr>
        <p:spPr bwMode="gray"/>
        <p:txBody>
          <a:bodyPr/>
          <a:lstStyle/>
          <a:p>
            <a:pPr lvl="8"/>
            <a:endParaRPr lang="en-US" dirty="0"/>
          </a:p>
        </p:txBody>
      </p:sp>
      <p:sp>
        <p:nvSpPr>
          <p:cNvPr id="5" name="Slide Number Placeholder 4"/>
          <p:cNvSpPr>
            <a:spLocks noGrp="1"/>
          </p:cNvSpPr>
          <p:nvPr>
            <p:ph type="sldNum" sz="quarter" idx="27"/>
          </p:nvPr>
        </p:nvSpPr>
        <p:spPr bwMode="gray"/>
        <p:txBody>
          <a:bodyPr/>
          <a:lstStyle/>
          <a:p>
            <a:r>
              <a:rPr lang="en-US" dirty="0"/>
              <a:t>Slide </a:t>
            </a:r>
            <a:fld id="{619F89D8-7AE3-494A-97F3-03D680869632}" type="slidenum">
              <a:rPr lang="en-US" smtClean="0"/>
              <a:pPr/>
              <a:t>‹#›</a:t>
            </a:fld>
            <a:endParaRPr lang="en-US" dirty="0"/>
          </a:p>
        </p:txBody>
      </p:sp>
      <p:cxnSp>
        <p:nvCxnSpPr>
          <p:cNvPr id="14" name="Straight Connector 13"/>
          <p:cNvCxnSpPr/>
          <p:nvPr userDrawn="1"/>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56003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993324"/>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1798"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582"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userDrawn="1">
            <p:ph sz="quarter" idx="24"/>
          </p:nvPr>
        </p:nvSpPr>
        <p:spPr bwMode="gray">
          <a:xfrm>
            <a:off x="332582"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userDrawn="1">
            <p:ph type="dt" sz="half" idx="26"/>
          </p:nvPr>
        </p:nvSpPr>
        <p:spPr bwMode="gray"/>
        <p:txBody>
          <a:bodyPr/>
          <a:lstStyle/>
          <a:p>
            <a:fld id="{15E70819-8927-4894-9672-C8919068D05F}" type="datetime4">
              <a:rPr lang="en-US" smtClean="0"/>
              <a:t>November 2, 2022</a:t>
            </a:fld>
            <a:endParaRPr lang="en-US" dirty="0"/>
          </a:p>
        </p:txBody>
      </p:sp>
      <p:sp>
        <p:nvSpPr>
          <p:cNvPr id="4" name="Footer Placeholder 3"/>
          <p:cNvSpPr>
            <a:spLocks noGrp="1"/>
          </p:cNvSpPr>
          <p:nvPr userDrawn="1">
            <p:ph type="ftr" sz="quarter" idx="27"/>
          </p:nvPr>
        </p:nvSpPr>
        <p:spPr bwMode="gray"/>
        <p:txBody>
          <a:bodyPr/>
          <a:lstStyle/>
          <a:p>
            <a:pPr lvl="8"/>
            <a:endParaRPr lang="en-US" dirty="0"/>
          </a:p>
        </p:txBody>
      </p:sp>
      <p:sp>
        <p:nvSpPr>
          <p:cNvPr id="5" name="Slide Number Placeholder 4"/>
          <p:cNvSpPr>
            <a:spLocks noGrp="1"/>
          </p:cNvSpPr>
          <p:nvPr userDrawn="1">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userDrawn="1">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728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305949"/>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866"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userDrawn="1"/>
        </p:nvCxnSpPr>
        <p:spPr bwMode="gray">
          <a:xfrm>
            <a:off x="2554866"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367"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userDrawn="1">
            <p:ph sz="quarter" idx="24"/>
          </p:nvPr>
        </p:nvSpPr>
        <p:spPr bwMode="gray">
          <a:xfrm>
            <a:off x="332367"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userDrawn="1">
            <p:ph sz="quarter" idx="25"/>
          </p:nvPr>
        </p:nvSpPr>
        <p:spPr bwMode="gray">
          <a:xfrm>
            <a:off x="332367"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userDrawn="1">
            <p:ph type="dt" sz="half" idx="26"/>
          </p:nvPr>
        </p:nvSpPr>
        <p:spPr bwMode="gray"/>
        <p:txBody>
          <a:bodyPr/>
          <a:lstStyle/>
          <a:p>
            <a:fld id="{4BCB0CFA-6541-4C1A-AF28-2E10B008E3FC}" type="datetime4">
              <a:rPr lang="en-US" smtClean="0"/>
              <a:t>November 2, 2022</a:t>
            </a:fld>
            <a:endParaRPr lang="en-US" dirty="0"/>
          </a:p>
        </p:txBody>
      </p:sp>
      <p:sp>
        <p:nvSpPr>
          <p:cNvPr id="4" name="Footer Placeholder 3"/>
          <p:cNvSpPr>
            <a:spLocks noGrp="1"/>
          </p:cNvSpPr>
          <p:nvPr userDrawn="1">
            <p:ph type="ftr" sz="quarter" idx="27"/>
          </p:nvPr>
        </p:nvSpPr>
        <p:spPr bwMode="gray"/>
        <p:txBody>
          <a:bodyPr/>
          <a:lstStyle/>
          <a:p>
            <a:pPr lvl="8"/>
            <a:endParaRPr lang="en-US" dirty="0"/>
          </a:p>
        </p:txBody>
      </p:sp>
      <p:sp>
        <p:nvSpPr>
          <p:cNvPr id="5" name="Slide Number Placeholder 4"/>
          <p:cNvSpPr>
            <a:spLocks noGrp="1"/>
          </p:cNvSpPr>
          <p:nvPr userDrawn="1">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961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464" y="323513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305949"/>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2554464" y="461108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7717F15D-506D-49EF-9CE2-C0D267A1C972}" type="datetime4">
              <a:rPr lang="en-US" smtClean="0"/>
              <a:t>November 2, 2022</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23391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091669"/>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252143"/>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091669"/>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252143"/>
            <a:ext cx="191676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1"/>
          <p:cNvSpPr>
            <a:spLocks noGrp="1"/>
          </p:cNvSpPr>
          <p:nvPr>
            <p:ph type="body" sz="quarter" idx="26"/>
          </p:nvPr>
        </p:nvSpPr>
        <p:spPr bwMode="gray">
          <a:xfrm>
            <a:off x="332366"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7"/>
          </p:nvPr>
        </p:nvSpPr>
        <p:spPr bwMode="gray"/>
        <p:txBody>
          <a:bodyPr/>
          <a:lstStyle/>
          <a:p>
            <a:fld id="{A6AEED0B-F756-4AC8-AA9D-323D354ED2D7}" type="datetime4">
              <a:rPr lang="en-US" smtClean="0"/>
              <a:t>November 2, 2022</a:t>
            </a:fld>
            <a:endParaRPr lang="en-US" dirty="0"/>
          </a:p>
        </p:txBody>
      </p:sp>
      <p:sp>
        <p:nvSpPr>
          <p:cNvPr id="4" name="Footer Placeholder 3"/>
          <p:cNvSpPr>
            <a:spLocks noGrp="1"/>
          </p:cNvSpPr>
          <p:nvPr>
            <p:ph type="ftr" sz="quarter" idx="28"/>
          </p:nvPr>
        </p:nvSpPr>
        <p:spPr bwMode="gray"/>
        <p:txBody>
          <a:bodyPr/>
          <a:lstStyle/>
          <a:p>
            <a:pPr lvl="8"/>
            <a:endParaRPr lang="en-US" dirty="0"/>
          </a:p>
        </p:txBody>
      </p:sp>
      <p:sp>
        <p:nvSpPr>
          <p:cNvPr id="5" name="Slide Number Placeholder 4"/>
          <p:cNvSpPr>
            <a:spLocks noGrp="1"/>
          </p:cNvSpPr>
          <p:nvPr>
            <p:ph type="sldNum" sz="quarter" idx="29"/>
          </p:nvPr>
        </p:nvSpPr>
        <p:spPr bwMode="gray"/>
        <p:txBody>
          <a:bodyPr/>
          <a:lstStyle/>
          <a:p>
            <a:r>
              <a:rPr lang="en-US" dirty="0"/>
              <a:t>Slide </a:t>
            </a:r>
            <a:fld id="{619F89D8-7AE3-494A-97F3-03D680869632}" type="slidenum">
              <a:rPr lang="en-US" smtClean="0"/>
              <a:pPr/>
              <a:t>‹#›</a:t>
            </a:fld>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1494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818583" y="1931198"/>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21"/>
          </p:nvPr>
        </p:nvSpPr>
        <p:spPr bwMode="gray">
          <a:xfrm>
            <a:off x="2818583" y="2801554"/>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2"/>
          </p:nvPr>
        </p:nvSpPr>
        <p:spPr bwMode="gray">
          <a:xfrm>
            <a:off x="2818583" y="3671910"/>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6"/>
          </p:nvPr>
        </p:nvSpPr>
        <p:spPr bwMode="gray">
          <a:xfrm>
            <a:off x="332367"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3"/>
          <p:cNvSpPr>
            <a:spLocks noGrp="1"/>
          </p:cNvSpPr>
          <p:nvPr>
            <p:ph sz="quarter" idx="27"/>
          </p:nvPr>
        </p:nvSpPr>
        <p:spPr bwMode="gray">
          <a:xfrm>
            <a:off x="332582" y="1931198"/>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3"/>
          <p:cNvSpPr>
            <a:spLocks noGrp="1"/>
          </p:cNvSpPr>
          <p:nvPr>
            <p:ph sz="quarter" idx="28"/>
          </p:nvPr>
        </p:nvSpPr>
        <p:spPr bwMode="gray">
          <a:xfrm>
            <a:off x="332582" y="2801554"/>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9"/>
          </p:nvPr>
        </p:nvSpPr>
        <p:spPr bwMode="gray">
          <a:xfrm>
            <a:off x="332582" y="3671910"/>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30"/>
          </p:nvPr>
        </p:nvSpPr>
        <p:spPr bwMode="gray">
          <a:xfrm>
            <a:off x="2818583" y="4542265"/>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3"/>
          <p:cNvSpPr>
            <a:spLocks noGrp="1"/>
          </p:cNvSpPr>
          <p:nvPr>
            <p:ph sz="quarter" idx="31"/>
          </p:nvPr>
        </p:nvSpPr>
        <p:spPr bwMode="gray">
          <a:xfrm>
            <a:off x="332582" y="4542265"/>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9" name="Straight Connector 13"/>
          <p:cNvCxnSpPr/>
          <p:nvPr userDrawn="1"/>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userDrawn="1"/>
        </p:nvCxnSpPr>
        <p:spPr bwMode="gray">
          <a:xfrm>
            <a:off x="1779054" y="316458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userDrawn="1"/>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userDrawn="1"/>
        </p:nvCxnSpPr>
        <p:spPr bwMode="gray">
          <a:xfrm>
            <a:off x="1778487" y="4905862"/>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userDrawn="1"/>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userDrawn="1"/>
        </p:nvCxnSpPr>
        <p:spPr bwMode="gray">
          <a:xfrm>
            <a:off x="1779502" y="2293948"/>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userDrawn="1"/>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userDrawn="1"/>
        </p:nvCxnSpPr>
        <p:spPr bwMode="gray">
          <a:xfrm>
            <a:off x="1778487" y="4035224"/>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userDrawn="1"/>
        </p:nvCxnSpPr>
        <p:spPr bwMode="gray">
          <a:xfrm>
            <a:off x="2072427"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userDrawn="1"/>
        </p:nvCxnSpPr>
        <p:spPr bwMode="gray">
          <a:xfrm>
            <a:off x="2072427"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userDrawn="1"/>
        </p:nvCxnSpPr>
        <p:spPr bwMode="gray">
          <a:xfrm>
            <a:off x="2072427"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userDrawn="1">
            <p:ph type="dt" sz="half" idx="32"/>
          </p:nvPr>
        </p:nvSpPr>
        <p:spPr bwMode="gray"/>
        <p:txBody>
          <a:bodyPr/>
          <a:lstStyle/>
          <a:p>
            <a:fld id="{5886327C-AA5E-4F43-AF30-97340266EED1}" type="datetime4">
              <a:rPr lang="en-US" smtClean="0"/>
              <a:t>November 2, 2022</a:t>
            </a:fld>
            <a:endParaRPr lang="en-US" dirty="0"/>
          </a:p>
        </p:txBody>
      </p:sp>
      <p:sp>
        <p:nvSpPr>
          <p:cNvPr id="5" name="Footer Placeholder 4"/>
          <p:cNvSpPr>
            <a:spLocks noGrp="1"/>
          </p:cNvSpPr>
          <p:nvPr userDrawn="1">
            <p:ph type="ftr" sz="quarter" idx="33"/>
          </p:nvPr>
        </p:nvSpPr>
        <p:spPr bwMode="gray"/>
        <p:txBody>
          <a:bodyPr/>
          <a:lstStyle/>
          <a:p>
            <a:pPr lvl="8"/>
            <a:endParaRPr lang="en-US" dirty="0"/>
          </a:p>
        </p:txBody>
      </p:sp>
      <p:sp>
        <p:nvSpPr>
          <p:cNvPr id="6" name="Slide Number Placeholder 5"/>
          <p:cNvSpPr>
            <a:spLocks noGrp="1"/>
          </p:cNvSpPr>
          <p:nvPr userDrawn="1">
            <p:ph type="sldNum" sz="quarter" idx="34"/>
          </p:nvPr>
        </p:nvSpPr>
        <p:spPr bwMode="gray"/>
        <p:txBody>
          <a:bodyPr/>
          <a:lstStyle/>
          <a:p>
            <a:r>
              <a:rPr lang="en-US" dirty="0"/>
              <a:t>Slide </a:t>
            </a:r>
            <a:fld id="{619F89D8-7AE3-494A-97F3-03D680869632}" type="slidenum">
              <a:rPr lang="en-US" smtClean="0"/>
              <a:pPr/>
              <a:t>‹#›</a:t>
            </a:fld>
            <a:endParaRPr lang="en-US" dirty="0"/>
          </a:p>
        </p:txBody>
      </p:sp>
      <p:sp>
        <p:nvSpPr>
          <p:cNvPr id="34"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1</a:t>
            </a:r>
            <a:endParaRPr lang="en-GB" dirty="0"/>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2</a:t>
            </a:r>
            <a:endParaRPr lang="en-GB" dirty="0"/>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3</a:t>
            </a:r>
            <a:endParaRPr lang="en-GB" dirty="0"/>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4</a:t>
            </a:r>
            <a:endParaRPr lang="en-GB" dirty="0"/>
          </a:p>
        </p:txBody>
      </p:sp>
    </p:spTree>
    <p:extLst>
      <p:ext uri="{BB962C8B-B14F-4D97-AF65-F5344CB8AC3E}">
        <p14:creationId xmlns:p14="http://schemas.microsoft.com/office/powerpoint/2010/main" val="214978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2" y="1931194"/>
            <a:ext cx="289909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553272" y="2317748"/>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8" name="Straight Connector 27"/>
          <p:cNvCxnSpPr/>
          <p:nvPr userDrawn="1"/>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userDrawn="1"/>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userDrawn="1"/>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userDrawn="1"/>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userDrawn="1"/>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userDrawn="1"/>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Content Placeholder 3"/>
          <p:cNvSpPr>
            <a:spLocks noGrp="1"/>
          </p:cNvSpPr>
          <p:nvPr>
            <p:ph sz="quarter" idx="30"/>
          </p:nvPr>
        </p:nvSpPr>
        <p:spPr bwMode="gray">
          <a:xfrm>
            <a:off x="5757302"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5" name="Content Placeholder 3"/>
          <p:cNvSpPr>
            <a:spLocks noGrp="1"/>
          </p:cNvSpPr>
          <p:nvPr>
            <p:ph sz="quarter" idx="31"/>
          </p:nvPr>
        </p:nvSpPr>
        <p:spPr bwMode="gray">
          <a:xfrm>
            <a:off x="5757302"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35"/>
          </p:nvPr>
        </p:nvSpPr>
        <p:spPr bwMode="gray"/>
        <p:txBody>
          <a:bodyPr/>
          <a:lstStyle/>
          <a:p>
            <a:fld id="{9C2F4835-9B96-4DF5-AAA6-ECF7FA6AC084}" type="datetime4">
              <a:rPr lang="en-US" smtClean="0"/>
              <a:t>November 2, 2022</a:t>
            </a:fld>
            <a:endParaRPr lang="en-US" dirty="0"/>
          </a:p>
        </p:txBody>
      </p:sp>
      <p:sp>
        <p:nvSpPr>
          <p:cNvPr id="4" name="Footer Placeholder 3"/>
          <p:cNvSpPr>
            <a:spLocks noGrp="1"/>
          </p:cNvSpPr>
          <p:nvPr>
            <p:ph type="ftr" sz="quarter" idx="36"/>
          </p:nvPr>
        </p:nvSpPr>
        <p:spPr bwMode="gray"/>
        <p:txBody>
          <a:bodyPr/>
          <a:lstStyle/>
          <a:p>
            <a:pPr lvl="8"/>
            <a:endParaRPr lang="en-US" dirty="0"/>
          </a:p>
        </p:txBody>
      </p:sp>
      <p:sp>
        <p:nvSpPr>
          <p:cNvPr id="5" name="Slide Number Placeholder 4"/>
          <p:cNvSpPr>
            <a:spLocks noGrp="1"/>
          </p:cNvSpPr>
          <p:nvPr>
            <p:ph type="sldNum" sz="quarter" idx="37"/>
          </p:nvPr>
        </p:nvSpPr>
        <p:spPr bwMode="gray"/>
        <p:txBody>
          <a:bodyPr/>
          <a:lstStyle/>
          <a:p>
            <a:r>
              <a:rPr lang="en-US" dirty="0"/>
              <a:t>Slide </a:t>
            </a:r>
            <a:fld id="{619F89D8-7AE3-494A-97F3-03D680869632}" type="slidenum">
              <a:rPr lang="en-US" smtClean="0"/>
              <a:pPr/>
              <a:t>‹#›</a:t>
            </a:fld>
            <a:endParaRPr lang="en-US" dirty="0"/>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20357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 Divider 2">
    <p:spTree>
      <p:nvGrpSpPr>
        <p:cNvPr id="1" name=""/>
        <p:cNvGrpSpPr/>
        <p:nvPr/>
      </p:nvGrpSpPr>
      <p:grpSpPr>
        <a:xfrm>
          <a:off x="0" y="0"/>
          <a:ext cx="0" cy="0"/>
          <a:chOff x="0" y="0"/>
          <a:chExt cx="0" cy="0"/>
        </a:xfrm>
      </p:grpSpPr>
      <p:sp>
        <p:nvSpPr>
          <p:cNvPr id="9" name="Rectangle 8"/>
          <p:cNvSpPr/>
          <p:nvPr userDrawn="1"/>
        </p:nvSpPr>
        <p:spPr bwMode="gray">
          <a:xfrm>
            <a:off x="2" y="0"/>
            <a:ext cx="12192000" cy="6858000"/>
          </a:xfrm>
          <a:prstGeom prst="rect">
            <a:avLst/>
          </a:prstGeom>
          <a:solidFill>
            <a:srgbClr val="FF000F"/>
          </a:solidFill>
          <a:ln w="25400" cap="flat" cmpd="sng" algn="ctr">
            <a:noFill/>
            <a:prstDash val="solid"/>
          </a:ln>
          <a:effectLst/>
        </p:spPr>
        <p:txBody>
          <a:bodyPr lIns="72009" tIns="72009" rIns="72009" bIns="72009" rtlCol="0" anchor="ctr"/>
          <a:lstStyle/>
          <a:p>
            <a:pPr marL="0" marR="0" lvl="0" indent="0" algn="ctr" defTabSz="9144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9633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A38A18E7-9BD9-4C21-A92A-0000075C47BF}"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p:cNvCxnSpPr/>
          <p:nvPr userDrawn="1"/>
        </p:nvCxnSpPr>
        <p:spPr bwMode="gray">
          <a:xfrm>
            <a:off x="4124130"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8062662"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54890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dirty="0"/>
              <a:t>Click icon to add picture</a:t>
            </a:r>
          </a:p>
        </p:txBody>
      </p:sp>
      <p:sp>
        <p:nvSpPr>
          <p:cNvPr id="2" name="Title 1"/>
          <p:cNvSpPr>
            <a:spLocks noGrp="1"/>
          </p:cNvSpPr>
          <p:nvPr>
            <p:ph type="title"/>
          </p:nvPr>
        </p:nvSpPr>
        <p:spPr bwMode="gray">
          <a:xfrm>
            <a:off x="332366" y="622788"/>
            <a:ext cx="11520898" cy="396000"/>
          </a:xfrm>
        </p:spPr>
        <p:txBody>
          <a:bodyPr/>
          <a:lstStyle>
            <a:lvl1pPr>
              <a:defRPr sz="1800"/>
            </a:lvl1p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F354CEB-C103-4DD3-8EFF-E66E8B8645B8}" type="datetime4">
              <a:rPr lang="en-US" smtClean="0"/>
              <a:t>November 2, 2022</a:t>
            </a:fld>
            <a:endParaRPr lang="en-US" dirty="0"/>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sp>
        <p:nvSpPr>
          <p:cNvPr id="13" name="Rectangle 12"/>
          <p:cNvSpPr/>
          <p:nvPr userDrawn="1"/>
        </p:nvSpPr>
        <p:spPr bwMode="gray">
          <a:xfrm>
            <a:off x="242214"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dirty="0">
                <a:solidFill>
                  <a:srgbClr val="FF0000"/>
                </a:solidFill>
              </a:rPr>
              <a:t>—</a:t>
            </a:r>
            <a:endParaRPr lang="en-US" sz="1800" b="1" dirty="0">
              <a:solidFill>
                <a:srgbClr val="FF0000"/>
              </a:solidFill>
            </a:endParaRPr>
          </a:p>
        </p:txBody>
      </p:sp>
    </p:spTree>
    <p:extLst>
      <p:ext uri="{BB962C8B-B14F-4D97-AF65-F5344CB8AC3E}">
        <p14:creationId xmlns:p14="http://schemas.microsoft.com/office/powerpoint/2010/main" val="338745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fld id="{88CF2583-54A7-46B8-A74C-6028C6CABEF8}" type="datetime4">
              <a:rPr lang="en-US" smtClean="0"/>
              <a:t>November 2, 2022</a:t>
            </a:fld>
            <a:endParaRPr lang="en-US" dirty="0"/>
          </a:p>
        </p:txBody>
      </p:sp>
      <p:sp>
        <p:nvSpPr>
          <p:cNvPr id="5" name="Footer Placeholder 4"/>
          <p:cNvSpPr>
            <a:spLocks noGrp="1"/>
          </p:cNvSpPr>
          <p:nvPr>
            <p:ph type="ftr" sz="quarter" idx="15"/>
          </p:nvPr>
        </p:nvSpPr>
        <p:spPr bwMode="gray"/>
        <p:txBody>
          <a:bodyPr/>
          <a:lstStyle/>
          <a:p>
            <a:pPr lvl="8"/>
            <a:endParaRPr lang="en-US" dirty="0"/>
          </a:p>
        </p:txBody>
      </p:sp>
      <p:sp>
        <p:nvSpPr>
          <p:cNvPr id="6" name="Slide Number Placeholder 5"/>
          <p:cNvSpPr>
            <a:spLocks noGrp="1"/>
          </p:cNvSpPr>
          <p:nvPr>
            <p:ph type="sldNum" sz="quarter" idx="16"/>
          </p:nvPr>
        </p:nvSpPr>
        <p:spPr bwMode="gray"/>
        <p:txBody>
          <a:bodyPr/>
          <a:lstStyle/>
          <a:p>
            <a:r>
              <a:rPr lang="en-US" dirty="0"/>
              <a:t>Slide </a:t>
            </a:r>
            <a:fld id="{619F89D8-7AE3-494A-97F3-03D680869632}" type="slidenum">
              <a:rPr lang="en-US" smtClean="0"/>
              <a:pPr/>
              <a:t>‹#›</a:t>
            </a:fld>
            <a:endParaRPr lang="en-US" dirty="0"/>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30472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2811EE99-D791-4D9A-8276-2A7146444179}" type="datetime4">
              <a:rPr lang="en-US" smtClean="0"/>
              <a:t>November 2, 2022</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01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3: Title Slide 3">
    <p:spTree>
      <p:nvGrpSpPr>
        <p:cNvPr id="1" name=""/>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1A40456A-206B-40F7-A443-D07CEDEB8147}"/>
              </a:ext>
            </a:extLst>
          </p:cNvPr>
          <p:cNvPicPr>
            <a:picLocks noChangeAspect="1"/>
          </p:cNvPicPr>
          <p:nvPr/>
        </p:nvPicPr>
        <p:blipFill>
          <a:blip r:embed="rId2">
            <a:extLst>
              <a:ext uri="{28A0092B-C50C-407E-A947-70E740481C1C}">
                <a14:useLocalDpi xmlns:a14="http://schemas.microsoft.com/office/drawing/2010/main" val="0"/>
              </a:ext>
            </a:extLst>
          </a:blip>
          <a:srcRect t="21637" b="21637"/>
          <a:stretch>
            <a:fillRect/>
          </a:stretch>
        </p:blipFill>
        <p:spPr bwMode="gray">
          <a:xfrm>
            <a:off x="0" y="0"/>
            <a:ext cx="121920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8B4C460-1CB3-4DAC-B2B6-3BFBD754BCDA}"/>
              </a:ext>
            </a:extLst>
          </p:cNvPr>
          <p:cNvSpPr/>
          <p:nvPr/>
        </p:nvSpPr>
        <p:spPr bwMode="gray">
          <a:xfrm>
            <a:off x="249238" y="4827588"/>
            <a:ext cx="550862" cy="158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2400" b="1" dirty="0">
                <a:solidFill>
                  <a:schemeClr val="bg2"/>
                </a:solidFill>
              </a:rPr>
              <a:t>—</a:t>
            </a:r>
            <a:endParaRPr lang="en-US" sz="2400" b="1" dirty="0">
              <a:solidFill>
                <a:schemeClr val="bg2"/>
              </a:solidFill>
            </a:endParaRPr>
          </a:p>
        </p:txBody>
      </p:sp>
      <p:pic>
        <p:nvPicPr>
          <p:cNvPr id="9" name="Picture 19">
            <a:extLst>
              <a:ext uri="{FF2B5EF4-FFF2-40B4-BE49-F238E27FC236}">
                <a16:creationId xmlns:a16="http://schemas.microsoft.com/office/drawing/2014/main" id="{7AFBD13D-00E1-4AF2-877E-7878F6FC7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9150" y="6159500"/>
            <a:ext cx="8747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5"/>
          <p:cNvSpPr>
            <a:spLocks noGrp="1"/>
          </p:cNvSpPr>
          <p:nvPr>
            <p:ph type="body" sz="quarter" idx="16"/>
          </p:nvPr>
        </p:nvSpPr>
        <p:spPr bwMode="gray">
          <a:xfrm>
            <a:off x="335757" y="365752"/>
            <a:ext cx="1528943"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675" cap="all" baseline="0">
                <a:solidFill>
                  <a:schemeClr val="bg1"/>
                </a:solidFill>
              </a:defRPr>
            </a:lvl1pPr>
            <a:lvl2pPr marL="0" indent="0" algn="ctr">
              <a:spcBef>
                <a:spcPts val="0"/>
              </a:spcBef>
              <a:buNone/>
              <a:defRPr sz="675" cap="all" baseline="0">
                <a:solidFill>
                  <a:schemeClr val="bg1"/>
                </a:solidFill>
              </a:defRPr>
            </a:lvl2pPr>
            <a:lvl3pPr marL="0" indent="0" algn="ctr">
              <a:spcBef>
                <a:spcPts val="0"/>
              </a:spcBef>
              <a:buNone/>
              <a:defRPr sz="675" cap="all" baseline="0">
                <a:solidFill>
                  <a:schemeClr val="bg1"/>
                </a:solidFill>
              </a:defRPr>
            </a:lvl3pPr>
            <a:lvl4pPr marL="0" indent="0" algn="ctr">
              <a:spcBef>
                <a:spcPts val="0"/>
              </a:spcBef>
              <a:buNone/>
              <a:defRPr sz="675" cap="all" baseline="0">
                <a:solidFill>
                  <a:schemeClr val="bg1"/>
                </a:solidFill>
              </a:defRPr>
            </a:lvl4pPr>
            <a:lvl5pPr marL="0" indent="0" algn="ctr">
              <a:spcBef>
                <a:spcPts val="0"/>
              </a:spcBef>
              <a:buNone/>
              <a:defRPr sz="675" cap="all" baseline="0">
                <a:solidFill>
                  <a:schemeClr val="bg1"/>
                </a:solidFill>
              </a:defRPr>
            </a:lvl5pPr>
            <a:lvl6pPr marL="0" indent="0" algn="ctr">
              <a:spcBef>
                <a:spcPts val="0"/>
              </a:spcBef>
              <a:buNone/>
              <a:defRPr sz="675" cap="all" baseline="0">
                <a:solidFill>
                  <a:schemeClr val="bg1"/>
                </a:solidFill>
              </a:defRPr>
            </a:lvl6pPr>
            <a:lvl7pPr marL="0" indent="0" algn="ctr">
              <a:spcBef>
                <a:spcPts val="0"/>
              </a:spcBef>
              <a:buNone/>
              <a:defRPr sz="675" cap="all" baseline="0">
                <a:solidFill>
                  <a:schemeClr val="bg1"/>
                </a:solidFill>
              </a:defRPr>
            </a:lvl7pPr>
            <a:lvl8pPr marL="0" indent="0" algn="ctr">
              <a:spcBef>
                <a:spcPts val="0"/>
              </a:spcBef>
              <a:buNone/>
              <a:defRPr sz="675" cap="all" baseline="0">
                <a:solidFill>
                  <a:schemeClr val="bg1"/>
                </a:solidFill>
              </a:defRPr>
            </a:lvl8pPr>
            <a:lvl9pPr marL="0" indent="0" algn="ctr">
              <a:spcBef>
                <a:spcPts val="0"/>
              </a:spcBef>
              <a:buNone/>
              <a:defRPr sz="675"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7"/>
          <p:cNvSpPr>
            <a:spLocks noGrp="1"/>
          </p:cNvSpPr>
          <p:nvPr>
            <p:ph type="body" sz="quarter" idx="13"/>
          </p:nvPr>
        </p:nvSpPr>
        <p:spPr bwMode="gray">
          <a:xfrm>
            <a:off x="340521" y="5000633"/>
            <a:ext cx="10112937" cy="224432"/>
          </a:xfrm>
        </p:spPr>
        <p:txBody>
          <a:bodyPr anchor="b"/>
          <a:lstStyle>
            <a:lvl1pPr marL="1191" indent="0">
              <a:buFont typeface="Arial" panose="020B0604020202020204" pitchFamily="34" charset="0"/>
              <a:buNone/>
              <a:defRPr sz="750" cap="all" baseline="0"/>
            </a:lvl1pPr>
            <a:lvl2pPr marL="1191" indent="0">
              <a:buNone/>
              <a:defRPr sz="750" cap="all" baseline="0"/>
            </a:lvl2pPr>
            <a:lvl3pPr marL="1191" indent="0">
              <a:buNone/>
              <a:defRPr sz="750" cap="all" baseline="0"/>
            </a:lvl3pPr>
            <a:lvl4pPr marL="1191" indent="0">
              <a:buNone/>
              <a:defRPr sz="750" cap="all" baseline="0"/>
            </a:lvl4pPr>
            <a:lvl5pPr marL="1191" indent="0">
              <a:buNone/>
              <a:defRPr sz="750" cap="all" baseline="0"/>
            </a:lvl5pPr>
            <a:lvl6pPr marL="1191" indent="0">
              <a:buNone/>
              <a:defRPr sz="750" cap="all" baseline="0"/>
            </a:lvl6pPr>
            <a:lvl7pPr marL="1191" indent="0">
              <a:buNone/>
              <a:defRPr sz="750" cap="all" baseline="0"/>
            </a:lvl7pPr>
            <a:lvl8pPr marL="1191" indent="0">
              <a:buNone/>
              <a:defRPr sz="750" cap="all" baseline="0"/>
            </a:lvl8pPr>
            <a:lvl9pPr marL="1191" indent="0">
              <a:buNone/>
              <a:defRPr sz="75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8"/>
            <a:ext cx="10112148" cy="504001"/>
          </a:xfrm>
        </p:spPr>
        <p:txBody>
          <a:bodyPr anchor="b"/>
          <a:lstStyle>
            <a:lvl1pPr>
              <a:defRPr sz="2400"/>
            </a:lvl1pPr>
          </a:lstStyle>
          <a:p>
            <a:r>
              <a:rPr lang="en-US"/>
              <a:t>Click to edit Master title style</a:t>
            </a:r>
            <a:endParaRPr lang="en-US" dirty="0"/>
          </a:p>
        </p:txBody>
      </p:sp>
      <p:sp>
        <p:nvSpPr>
          <p:cNvPr id="12" name="Subtitle 2"/>
          <p:cNvSpPr>
            <a:spLocks noGrp="1"/>
          </p:cNvSpPr>
          <p:nvPr>
            <p:ph type="subTitle" idx="1"/>
          </p:nvPr>
        </p:nvSpPr>
        <p:spPr bwMode="gray">
          <a:xfrm>
            <a:off x="340520" y="5751516"/>
            <a:ext cx="10112147" cy="360865"/>
          </a:xfrm>
        </p:spPr>
        <p:txBody>
          <a:bodyPr/>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21" y="6109996"/>
            <a:ext cx="10112937" cy="280092"/>
          </a:xfrm>
        </p:spPr>
        <p:txBody>
          <a:bodyPr/>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3222476"/>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1: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529" y="-297"/>
            <a:ext cx="12193057" cy="6858594"/>
          </a:xfrm>
          <a:prstGeom prst="rect">
            <a:avLst/>
          </a:prstGeom>
        </p:spPr>
      </p:pic>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694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tx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34767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7" y="1931197"/>
            <a:ext cx="11520897" cy="3980439"/>
          </a:xfrm>
        </p:spPr>
        <p:txBody>
          <a:bodyPr/>
          <a:lstStyle>
            <a:lvl1pPr>
              <a:spcBef>
                <a:spcPts val="900"/>
              </a:spcBef>
              <a:defRPr sz="2000"/>
            </a:lvl1pPr>
            <a:lvl2pPr marL="0" indent="0">
              <a:spcBef>
                <a:spcPts val="900"/>
              </a:spcBef>
              <a:buNone/>
              <a:defRPr sz="2000">
                <a:solidFill>
                  <a:schemeClr val="accent4"/>
                </a:solidFill>
              </a:defRPr>
            </a:lvl2pPr>
            <a:lvl3pPr marL="252025" indent="-252025">
              <a:spcBef>
                <a:spcPts val="900"/>
              </a:spcBef>
              <a:buClr>
                <a:schemeClr val="accent4"/>
              </a:buClr>
              <a:buFont typeface="Symbol" panose="05050102010706020507" pitchFamily="18" charset="2"/>
              <a:buChar char=""/>
              <a:defRPr sz="2000">
                <a:solidFill>
                  <a:schemeClr val="accent4"/>
                </a:solidFill>
              </a:defRPr>
            </a:lvl3pPr>
            <a:lvl4pPr marL="252025" indent="-252025">
              <a:spcBef>
                <a:spcPts val="900"/>
              </a:spcBef>
              <a:buClr>
                <a:schemeClr val="accent4"/>
              </a:buClr>
              <a:buFont typeface="Symbol" panose="05050102010706020507" pitchFamily="18" charset="2"/>
              <a:buChar char=""/>
              <a:defRPr sz="2000">
                <a:solidFill>
                  <a:schemeClr val="accent4"/>
                </a:solidFill>
              </a:defRPr>
            </a:lvl4pPr>
            <a:lvl5pPr marL="252025" indent="-252025">
              <a:spcBef>
                <a:spcPts val="900"/>
              </a:spcBef>
              <a:buClr>
                <a:schemeClr val="accent4"/>
              </a:buClr>
              <a:buFont typeface="Symbol" panose="05050102010706020507" pitchFamily="18" charset="2"/>
              <a:buChar char=""/>
              <a:defRPr sz="2000">
                <a:solidFill>
                  <a:schemeClr val="accent4"/>
                </a:solidFill>
              </a:defRPr>
            </a:lvl5pPr>
            <a:lvl6pPr marL="252025" indent="-252025">
              <a:spcBef>
                <a:spcPts val="900"/>
              </a:spcBef>
              <a:buClr>
                <a:schemeClr val="accent4"/>
              </a:buClr>
              <a:buFont typeface="Symbol" panose="05050102010706020507" pitchFamily="18" charset="2"/>
              <a:buChar char=""/>
              <a:defRPr sz="2000">
                <a:solidFill>
                  <a:schemeClr val="accent4"/>
                </a:solidFill>
              </a:defRPr>
            </a:lvl6pPr>
            <a:lvl7pPr marL="252025" indent="-252025">
              <a:spcBef>
                <a:spcPts val="900"/>
              </a:spcBef>
              <a:buClr>
                <a:schemeClr val="accent4"/>
              </a:buClr>
              <a:buFont typeface="Symbol" panose="05050102010706020507" pitchFamily="18" charset="2"/>
              <a:buChar char=""/>
              <a:defRPr sz="2000">
                <a:solidFill>
                  <a:schemeClr val="accent4"/>
                </a:solidFill>
              </a:defRPr>
            </a:lvl7pPr>
            <a:lvl8pPr marL="252025" indent="-252025">
              <a:spcBef>
                <a:spcPts val="900"/>
              </a:spcBef>
              <a:buClr>
                <a:schemeClr val="accent4"/>
              </a:buClr>
              <a:buFont typeface="Symbol" panose="05050102010706020507" pitchFamily="18" charset="2"/>
              <a:buChar char=""/>
              <a:defRPr sz="2000">
                <a:solidFill>
                  <a:schemeClr val="accent4"/>
                </a:solidFill>
              </a:defRPr>
            </a:lvl8pPr>
            <a:lvl9pPr marL="252025" indent="-252025">
              <a:spcBef>
                <a:spcPts val="900"/>
              </a:spcBef>
              <a:buClr>
                <a:schemeClr val="accent4"/>
              </a:buClr>
              <a:buFont typeface="Symbol" panose="05050102010706020507" pitchFamily="18" charset="2"/>
              <a:buChar char=""/>
              <a:defRPr sz="2000">
                <a:solidFill>
                  <a:schemeClr val="accent4"/>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8"/>
          </p:nvPr>
        </p:nvSpPr>
        <p:spPr bwMode="gray"/>
        <p:txBody>
          <a:bodyPr/>
          <a:lstStyle/>
          <a:p>
            <a:fld id="{802F1124-33BD-4EBB-98B3-2BE08BF7D732}" type="datetime4">
              <a:rPr lang="en-US" smtClean="0"/>
              <a:t>November 2, 2022</a:t>
            </a:fld>
            <a:endParaRPr lang="en-US" dirty="0"/>
          </a:p>
        </p:txBody>
      </p:sp>
      <p:sp>
        <p:nvSpPr>
          <p:cNvPr id="5" name="Footer Placeholder 4"/>
          <p:cNvSpPr>
            <a:spLocks noGrp="1"/>
          </p:cNvSpPr>
          <p:nvPr>
            <p:ph type="ftr" sz="quarter" idx="19"/>
          </p:nvPr>
        </p:nvSpPr>
        <p:spPr bwMode="gray"/>
        <p:txBody>
          <a:bodyPr/>
          <a:lstStyle/>
          <a:p>
            <a:pPr lvl="8"/>
            <a:endParaRPr lang="en-US" dirty="0"/>
          </a:p>
        </p:txBody>
      </p:sp>
      <p:sp>
        <p:nvSpPr>
          <p:cNvPr id="6" name="Slide Number Placeholder 5"/>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7" name="Title 6"/>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89041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DED11F41-F59E-4148-82B4-D5604C9DFCBD}" type="datetime4">
              <a:rPr lang="en-US" smtClean="0"/>
              <a:t>November 2, 2022</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custDataLst>
      <p:tags r:id="rId1"/>
    </p:custDataLst>
    <p:extLst>
      <p:ext uri="{BB962C8B-B14F-4D97-AF65-F5344CB8AC3E}">
        <p14:creationId xmlns:p14="http://schemas.microsoft.com/office/powerpoint/2010/main" val="349959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BCB2B921-614D-48F2-9546-B278025F17EE}" type="datetime4">
              <a:rPr lang="en-US" smtClean="0"/>
              <a:t>November 2, 2022</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2362"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0" name="Text Placeholder 7"/>
          <p:cNvSpPr>
            <a:spLocks noGrp="1"/>
          </p:cNvSpPr>
          <p:nvPr>
            <p:ph type="body" sz="quarter" idx="29"/>
          </p:nvPr>
        </p:nvSpPr>
        <p:spPr bwMode="gray">
          <a:xfrm>
            <a:off x="332362"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262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ags" Target="../tags/tag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endParaRPr lang="en-US" dirty="0"/>
          </a:p>
        </p:txBody>
      </p:sp>
      <p:sp>
        <p:nvSpPr>
          <p:cNvPr id="5" name="Footer Placeholder 4"/>
          <p:cNvSpPr>
            <a:spLocks noGrp="1"/>
          </p:cNvSpPr>
          <p:nvPr>
            <p:ph type="ftr" sz="quarter" idx="3"/>
          </p:nvPr>
        </p:nvSpPr>
        <p:spPr bwMode="gray">
          <a:xfrm>
            <a:off x="2499782" y="6298397"/>
            <a:ext cx="8490250"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dirty="0"/>
          </a:p>
        </p:txBody>
      </p:sp>
      <p:sp>
        <p:nvSpPr>
          <p:cNvPr id="4" name="Date Placeholder 3"/>
          <p:cNvSpPr>
            <a:spLocks noGrp="1"/>
          </p:cNvSpPr>
          <p:nvPr>
            <p:ph type="dt" sz="half" idx="2"/>
          </p:nvPr>
        </p:nvSpPr>
        <p:spPr bwMode="gray">
          <a:xfrm>
            <a:off x="332367" y="6489341"/>
            <a:ext cx="1162951"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fld id="{DAA42BF1-81AB-4815-B6E4-77563C3F2273}" type="datetime4">
              <a:rPr lang="en-US" smtClean="0"/>
              <a:t>November 2, 2022</a:t>
            </a:fld>
            <a:endParaRPr lang="en-US" dirty="0"/>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bwMode="gray">
          <a:xfrm>
            <a:off x="1798114" y="6488733"/>
            <a:ext cx="676888"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dirty="0"/>
              <a:t>Slide </a:t>
            </a:r>
            <a:fld id="{619F89D8-7AE3-494A-97F3-03D680869632}" type="slidenum">
              <a:rPr lang="en-US" smtClean="0"/>
              <a:pPr/>
              <a:t>‹#›</a:t>
            </a:fld>
            <a:endParaRPr lang="en-US" dirty="0"/>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6" cy="88364"/>
            <a:chOff x="61913" y="5218113"/>
            <a:chExt cx="3138487" cy="820737"/>
          </a:xfrm>
          <a:solidFill>
            <a:schemeClr val="accent3"/>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cxnSp>
        <p:nvCxnSpPr>
          <p:cNvPr id="73" name="Straight Connector 72"/>
          <p:cNvCxnSpPr/>
          <p:nvPr/>
        </p:nvCxnSpPr>
        <p:spPr bwMode="gray">
          <a:xfrm>
            <a:off x="1692854" y="6472543"/>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userDrawn="1"/>
        </p:nvSpPr>
        <p:spPr bwMode="gray">
          <a:xfrm>
            <a:off x="242214"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a:solidFill>
                <a:schemeClr val="bg2"/>
              </a:solidFill>
            </a:endParaRPr>
          </a:p>
        </p:txBody>
      </p:sp>
      <p:pic>
        <p:nvPicPr>
          <p:cNvPr id="16" name="Picture 19"/>
          <p:cNvPicPr>
            <a:picLocks noChangeAspect="1" noChangeArrowheads="1"/>
          </p:cNvPicPr>
          <p:nvPr userDrawn="1"/>
        </p:nvPicPr>
        <p:blipFill>
          <a:blip r:embed="rId58">
            <a:extLst>
              <a:ext uri="{28A0092B-C50C-407E-A947-70E740481C1C}">
                <a14:useLocalDpi xmlns:a14="http://schemas.microsoft.com/office/drawing/2010/main" val="0"/>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57"/>
    </p:custDataLst>
    <p:extLst>
      <p:ext uri="{BB962C8B-B14F-4D97-AF65-F5344CB8AC3E}">
        <p14:creationId xmlns:p14="http://schemas.microsoft.com/office/powerpoint/2010/main" val="379874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p15:clr>
            <a:srgbClr val="F26B43"/>
          </p15:clr>
        </p15:guide>
        <p15:guide id="2" pos="7469">
          <p15:clr>
            <a:srgbClr val="F26B43"/>
          </p15:clr>
        </p15:guide>
        <p15:guide id="3" pos="212">
          <p15:clr>
            <a:srgbClr val="F26B43"/>
          </p15:clr>
        </p15:guide>
        <p15:guide id="4" orient="horz" pos="3726">
          <p15:clr>
            <a:srgbClr val="F26B43"/>
          </p15:clr>
        </p15:guide>
        <p15:guide id="5" pos="3840">
          <p15:clr>
            <a:srgbClr val="F26B43"/>
          </p15:clr>
        </p15:guide>
        <p15:guide id="6" orient="horz" pos="247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mailto:Robert.fogg@gb.abb.com"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bwMode="gray">
          <a:xfrm>
            <a:off x="339730" y="5000633"/>
            <a:ext cx="10112937" cy="224432"/>
          </a:xfrm>
        </p:spPr>
        <p:txBody>
          <a:bodyPr/>
          <a:lstStyle/>
          <a:p>
            <a:r>
              <a:rPr lang="en-US" dirty="0"/>
              <a:t>HAZARDS 32 – OCTOBER 19, 2022</a:t>
            </a:r>
          </a:p>
        </p:txBody>
      </p:sp>
      <p:sp>
        <p:nvSpPr>
          <p:cNvPr id="9" name="Text Placeholder 8"/>
          <p:cNvSpPr>
            <a:spLocks noGrp="1"/>
          </p:cNvSpPr>
          <p:nvPr>
            <p:ph type="body" sz="quarter" idx="14"/>
          </p:nvPr>
        </p:nvSpPr>
        <p:spPr bwMode="gray">
          <a:xfrm>
            <a:off x="241367" y="6087963"/>
            <a:ext cx="10112937" cy="280092"/>
          </a:xfrm>
        </p:spPr>
        <p:txBody>
          <a:bodyPr/>
          <a:lstStyle/>
          <a:p>
            <a:r>
              <a:rPr lang="fr-FR" dirty="0"/>
              <a:t>Rob Fogg, Process Safety Consultant, ABB Energy Industries</a:t>
            </a:r>
          </a:p>
        </p:txBody>
      </p:sp>
      <p:sp>
        <p:nvSpPr>
          <p:cNvPr id="4" name="Title 3">
            <a:extLst>
              <a:ext uri="{FF2B5EF4-FFF2-40B4-BE49-F238E27FC236}">
                <a16:creationId xmlns:a16="http://schemas.microsoft.com/office/drawing/2014/main" id="{CB3D5B6F-E19C-40C8-AB3B-C4D3BB2F8671}"/>
              </a:ext>
            </a:extLst>
          </p:cNvPr>
          <p:cNvSpPr>
            <a:spLocks noGrp="1"/>
          </p:cNvSpPr>
          <p:nvPr>
            <p:ph type="ctrTitle"/>
          </p:nvPr>
        </p:nvSpPr>
        <p:spPr>
          <a:xfrm>
            <a:off x="241367" y="5225065"/>
            <a:ext cx="12104870" cy="676906"/>
          </a:xfrm>
        </p:spPr>
        <p:txBody>
          <a:bodyPr/>
          <a:lstStyle/>
          <a:p>
            <a:r>
              <a:rPr lang="en-US" dirty="0"/>
              <a:t>E-Hazop: A fresh approach to reviewing electrical systems</a:t>
            </a:r>
            <a:endParaRPr lang="en-GB" sz="3600" dirty="0"/>
          </a:p>
        </p:txBody>
      </p:sp>
    </p:spTree>
    <p:extLst>
      <p:ext uri="{BB962C8B-B14F-4D97-AF65-F5344CB8AC3E}">
        <p14:creationId xmlns:p14="http://schemas.microsoft.com/office/powerpoint/2010/main" val="305386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B336A9D-5815-445D-B9FD-85AA24319918}"/>
              </a:ext>
            </a:extLst>
          </p:cNvPr>
          <p:cNvSpPr>
            <a:spLocks noGrp="1"/>
          </p:cNvSpPr>
          <p:nvPr>
            <p:ph type="title"/>
          </p:nvPr>
        </p:nvSpPr>
        <p:spPr/>
        <p:txBody>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Opportunities to Improve</a:t>
            </a:r>
            <a:br>
              <a:rPr lang="en-US" dirty="0"/>
            </a:br>
            <a:br>
              <a:rPr kumimoji="0" lang="en-US" sz="1600" b="0" i="0" u="none" strike="noStrike" kern="1200" cap="none" spc="0" normalizeH="0" baseline="0" noProof="0" dirty="0">
                <a:ln>
                  <a:noFill/>
                </a:ln>
                <a:solidFill>
                  <a:srgbClr val="000000"/>
                </a:solidFill>
                <a:effectLst/>
                <a:uLnTx/>
                <a:uFillTx/>
                <a:latin typeface="ABBvoice"/>
                <a:ea typeface="ABBvoice"/>
                <a:cs typeface="ABBvoice"/>
              </a:rPr>
            </a:br>
            <a:endParaRPr lang="en-US" sz="3600" dirty="0"/>
          </a:p>
        </p:txBody>
      </p:sp>
      <p:sp>
        <p:nvSpPr>
          <p:cNvPr id="11" name="Rectangle 3">
            <a:extLst>
              <a:ext uri="{FF2B5EF4-FFF2-40B4-BE49-F238E27FC236}">
                <a16:creationId xmlns:a16="http://schemas.microsoft.com/office/drawing/2014/main" id="{E02457B9-716E-4CAD-8C9A-9E66A09B72EA}"/>
              </a:ext>
            </a:extLst>
          </p:cNvPr>
          <p:cNvSpPr>
            <a:spLocks noChangeArrowheads="1"/>
          </p:cNvSpPr>
          <p:nvPr/>
        </p:nvSpPr>
        <p:spPr bwMode="auto">
          <a:xfrm>
            <a:off x="4824349" y="3024673"/>
            <a:ext cx="2133600" cy="1295400"/>
          </a:xfrm>
          <a:prstGeom prst="rect">
            <a:avLst/>
          </a:prstGeom>
          <a:noFill/>
          <a:ln w="1905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12" name="Text Box 4">
            <a:extLst>
              <a:ext uri="{FF2B5EF4-FFF2-40B4-BE49-F238E27FC236}">
                <a16:creationId xmlns:a16="http://schemas.microsoft.com/office/drawing/2014/main" id="{0DE11675-3C4E-4F75-A602-274A2FFFCBA4}"/>
              </a:ext>
            </a:extLst>
          </p:cNvPr>
          <p:cNvSpPr txBox="1">
            <a:spLocks noChangeArrowheads="1"/>
          </p:cNvSpPr>
          <p:nvPr/>
        </p:nvSpPr>
        <p:spPr bwMode="auto">
          <a:xfrm>
            <a:off x="4748149" y="3058607"/>
            <a:ext cx="2286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endParaRPr lang="en-GB" altLang="en-US" sz="400" dirty="0">
              <a:solidFill>
                <a:srgbClr val="FF0000"/>
              </a:solidFill>
              <a:cs typeface="Arial" panose="020B0604020202020204" pitchFamily="34" charset="0"/>
            </a:endParaRPr>
          </a:p>
          <a:p>
            <a:pPr algn="ctr">
              <a:spcBef>
                <a:spcPct val="50000"/>
              </a:spcBef>
              <a:defRPr/>
            </a:pPr>
            <a:r>
              <a:rPr lang="en-GB" altLang="en-US" sz="2000" dirty="0">
                <a:solidFill>
                  <a:srgbClr val="C00000"/>
                </a:solidFill>
                <a:latin typeface="+mn-lt"/>
                <a:cs typeface="Arial" panose="020B0604020202020204" pitchFamily="34" charset="0"/>
              </a:rPr>
              <a:t>Benefits of Improved Review</a:t>
            </a:r>
          </a:p>
        </p:txBody>
      </p:sp>
      <p:grpSp>
        <p:nvGrpSpPr>
          <p:cNvPr id="13" name="Group 24">
            <a:extLst>
              <a:ext uri="{FF2B5EF4-FFF2-40B4-BE49-F238E27FC236}">
                <a16:creationId xmlns:a16="http://schemas.microsoft.com/office/drawing/2014/main" id="{71046918-0173-4C55-89FA-AD2295C5558E}"/>
              </a:ext>
            </a:extLst>
          </p:cNvPr>
          <p:cNvGrpSpPr>
            <a:grpSpLocks/>
          </p:cNvGrpSpPr>
          <p:nvPr/>
        </p:nvGrpSpPr>
        <p:grpSpPr bwMode="auto">
          <a:xfrm>
            <a:off x="4824349" y="4472474"/>
            <a:ext cx="2209800" cy="1619251"/>
            <a:chOff x="2112" y="2688"/>
            <a:chExt cx="1392" cy="1020"/>
          </a:xfrm>
        </p:grpSpPr>
        <p:sp>
          <p:nvSpPr>
            <p:cNvPr id="14" name="AutoShape 7">
              <a:extLst>
                <a:ext uri="{FF2B5EF4-FFF2-40B4-BE49-F238E27FC236}">
                  <a16:creationId xmlns:a16="http://schemas.microsoft.com/office/drawing/2014/main" id="{1EA33755-A790-43CC-A13B-1BDC33CC2EEA}"/>
                </a:ext>
              </a:extLst>
            </p:cNvPr>
            <p:cNvSpPr>
              <a:spLocks noChangeArrowheads="1"/>
            </p:cNvSpPr>
            <p:nvPr/>
          </p:nvSpPr>
          <p:spPr bwMode="auto">
            <a:xfrm rot="16200000" flipV="1">
              <a:off x="2520" y="2904"/>
              <a:ext cx="528"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15" name="Text Box 13">
              <a:extLst>
                <a:ext uri="{FF2B5EF4-FFF2-40B4-BE49-F238E27FC236}">
                  <a16:creationId xmlns:a16="http://schemas.microsoft.com/office/drawing/2014/main" id="{695E5DB5-0649-40DA-8EA6-04DCD6363718}"/>
                </a:ext>
              </a:extLst>
            </p:cNvPr>
            <p:cNvSpPr txBox="1">
              <a:spLocks noChangeArrowheads="1"/>
            </p:cNvSpPr>
            <p:nvPr/>
          </p:nvSpPr>
          <p:spPr bwMode="auto">
            <a:xfrm>
              <a:off x="2112" y="3185"/>
              <a:ext cx="1392"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GB" altLang="en-US" dirty="0">
                  <a:solidFill>
                    <a:srgbClr val="004C97"/>
                  </a:solidFill>
                  <a:latin typeface="+mn-lt"/>
                  <a:cs typeface="Arial" panose="020B0604020202020204" pitchFamily="34" charset="0"/>
                </a:rPr>
                <a:t>Opportunity to implement Best Practices</a:t>
              </a:r>
            </a:p>
          </p:txBody>
        </p:sp>
      </p:grpSp>
      <p:sp>
        <p:nvSpPr>
          <p:cNvPr id="17" name="AutoShape 8">
            <a:extLst>
              <a:ext uri="{FF2B5EF4-FFF2-40B4-BE49-F238E27FC236}">
                <a16:creationId xmlns:a16="http://schemas.microsoft.com/office/drawing/2014/main" id="{D2EC3076-6AC8-4750-B322-EF7D6F8A93FF}"/>
              </a:ext>
            </a:extLst>
          </p:cNvPr>
          <p:cNvSpPr>
            <a:spLocks noChangeArrowheads="1"/>
          </p:cNvSpPr>
          <p:nvPr/>
        </p:nvSpPr>
        <p:spPr bwMode="auto">
          <a:xfrm rot="5400000">
            <a:off x="5357749" y="2186473"/>
            <a:ext cx="1066800" cy="152400"/>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dirty="0">
              <a:cs typeface="Arial" panose="020B0604020202020204" pitchFamily="34" charset="0"/>
            </a:endParaRPr>
          </a:p>
        </p:txBody>
      </p:sp>
      <p:grpSp>
        <p:nvGrpSpPr>
          <p:cNvPr id="19" name="Group 21">
            <a:extLst>
              <a:ext uri="{FF2B5EF4-FFF2-40B4-BE49-F238E27FC236}">
                <a16:creationId xmlns:a16="http://schemas.microsoft.com/office/drawing/2014/main" id="{67EF0AED-33E4-43E4-AFC7-D738F5955427}"/>
              </a:ext>
            </a:extLst>
          </p:cNvPr>
          <p:cNvGrpSpPr>
            <a:grpSpLocks/>
          </p:cNvGrpSpPr>
          <p:nvPr/>
        </p:nvGrpSpPr>
        <p:grpSpPr bwMode="auto">
          <a:xfrm>
            <a:off x="6957949" y="1653073"/>
            <a:ext cx="3200400" cy="990600"/>
            <a:chOff x="3456" y="912"/>
            <a:chExt cx="1776" cy="624"/>
          </a:xfrm>
        </p:grpSpPr>
        <p:sp>
          <p:nvSpPr>
            <p:cNvPr id="20" name="AutoShape 6">
              <a:extLst>
                <a:ext uri="{FF2B5EF4-FFF2-40B4-BE49-F238E27FC236}">
                  <a16:creationId xmlns:a16="http://schemas.microsoft.com/office/drawing/2014/main" id="{A27C57FD-4C01-4F2C-BDC9-0A7C4F2C068E}"/>
                </a:ext>
              </a:extLst>
            </p:cNvPr>
            <p:cNvSpPr>
              <a:spLocks noChangeArrowheads="1"/>
            </p:cNvSpPr>
            <p:nvPr/>
          </p:nvSpPr>
          <p:spPr bwMode="auto">
            <a:xfrm rot="8351341">
              <a:off x="3456" y="1440"/>
              <a:ext cx="672"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21" name="Text Box 15">
              <a:extLst>
                <a:ext uri="{FF2B5EF4-FFF2-40B4-BE49-F238E27FC236}">
                  <a16:creationId xmlns:a16="http://schemas.microsoft.com/office/drawing/2014/main" id="{31DEE12C-5640-40FA-B1AF-37DEB28A2B95}"/>
                </a:ext>
              </a:extLst>
            </p:cNvPr>
            <p:cNvSpPr txBox="1">
              <a:spLocks noChangeArrowheads="1"/>
            </p:cNvSpPr>
            <p:nvPr/>
          </p:nvSpPr>
          <p:spPr bwMode="auto">
            <a:xfrm>
              <a:off x="4128" y="912"/>
              <a:ext cx="1104"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GB" altLang="en-US" dirty="0">
                  <a:solidFill>
                    <a:srgbClr val="004C97"/>
                  </a:solidFill>
                  <a:latin typeface="+mn-lt"/>
                  <a:cs typeface="Arial" panose="020B0604020202020204" pitchFamily="34" charset="0"/>
                </a:rPr>
                <a:t>Opportunity for more sustainable design</a:t>
              </a:r>
            </a:p>
          </p:txBody>
        </p:sp>
      </p:grpSp>
      <p:grpSp>
        <p:nvGrpSpPr>
          <p:cNvPr id="22" name="Group 27">
            <a:extLst>
              <a:ext uri="{FF2B5EF4-FFF2-40B4-BE49-F238E27FC236}">
                <a16:creationId xmlns:a16="http://schemas.microsoft.com/office/drawing/2014/main" id="{4407A833-72AC-423F-B2ED-B9C265A1A364}"/>
              </a:ext>
            </a:extLst>
          </p:cNvPr>
          <p:cNvGrpSpPr>
            <a:grpSpLocks/>
          </p:cNvGrpSpPr>
          <p:nvPr/>
        </p:nvGrpSpPr>
        <p:grpSpPr bwMode="auto">
          <a:xfrm>
            <a:off x="1425511" y="1532425"/>
            <a:ext cx="2865438" cy="1568452"/>
            <a:chOff x="-29" y="836"/>
            <a:chExt cx="1805" cy="988"/>
          </a:xfrm>
        </p:grpSpPr>
        <p:sp>
          <p:nvSpPr>
            <p:cNvPr id="23" name="AutoShape 10">
              <a:extLst>
                <a:ext uri="{FF2B5EF4-FFF2-40B4-BE49-F238E27FC236}">
                  <a16:creationId xmlns:a16="http://schemas.microsoft.com/office/drawing/2014/main" id="{6E91D0E5-B297-42C2-B99B-CE1A7332CCFE}"/>
                </a:ext>
              </a:extLst>
            </p:cNvPr>
            <p:cNvSpPr>
              <a:spLocks noChangeArrowheads="1"/>
            </p:cNvSpPr>
            <p:nvPr/>
          </p:nvSpPr>
          <p:spPr bwMode="auto">
            <a:xfrm rot="-7848659" flipH="1" flipV="1">
              <a:off x="1392" y="1440"/>
              <a:ext cx="672"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24" name="Text Box 16">
              <a:extLst>
                <a:ext uri="{FF2B5EF4-FFF2-40B4-BE49-F238E27FC236}">
                  <a16:creationId xmlns:a16="http://schemas.microsoft.com/office/drawing/2014/main" id="{2F7AD98B-0047-42D4-804D-57B9F7294687}"/>
                </a:ext>
              </a:extLst>
            </p:cNvPr>
            <p:cNvSpPr txBox="1">
              <a:spLocks noChangeArrowheads="1"/>
            </p:cNvSpPr>
            <p:nvPr/>
          </p:nvSpPr>
          <p:spPr bwMode="auto">
            <a:xfrm>
              <a:off x="-29" y="836"/>
              <a:ext cx="1642"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GB" altLang="en-US" dirty="0">
                  <a:solidFill>
                    <a:srgbClr val="004C97"/>
                  </a:solidFill>
                  <a:latin typeface="+mn-lt"/>
                  <a:cs typeface="Arial" panose="020B0604020202020204" pitchFamily="34" charset="0"/>
                </a:rPr>
                <a:t>Learn from incidents elsewhere to avoid repeating them</a:t>
              </a:r>
            </a:p>
          </p:txBody>
        </p:sp>
      </p:grpSp>
      <p:grpSp>
        <p:nvGrpSpPr>
          <p:cNvPr id="25" name="Group 29">
            <a:extLst>
              <a:ext uri="{FF2B5EF4-FFF2-40B4-BE49-F238E27FC236}">
                <a16:creationId xmlns:a16="http://schemas.microsoft.com/office/drawing/2014/main" id="{16A2924A-62BD-4123-8291-3DEF25ED7650}"/>
              </a:ext>
            </a:extLst>
          </p:cNvPr>
          <p:cNvGrpSpPr>
            <a:grpSpLocks/>
          </p:cNvGrpSpPr>
          <p:nvPr/>
        </p:nvGrpSpPr>
        <p:grpSpPr bwMode="auto">
          <a:xfrm>
            <a:off x="7415151" y="4243875"/>
            <a:ext cx="2870201" cy="1785938"/>
            <a:chOff x="3744" y="2544"/>
            <a:chExt cx="1808" cy="1125"/>
          </a:xfrm>
        </p:grpSpPr>
        <p:sp>
          <p:nvSpPr>
            <p:cNvPr id="26" name="AutoShape 9">
              <a:extLst>
                <a:ext uri="{FF2B5EF4-FFF2-40B4-BE49-F238E27FC236}">
                  <a16:creationId xmlns:a16="http://schemas.microsoft.com/office/drawing/2014/main" id="{2CE0EB18-E092-4A61-BC6E-B8596846A48D}"/>
                </a:ext>
              </a:extLst>
            </p:cNvPr>
            <p:cNvSpPr>
              <a:spLocks noChangeArrowheads="1"/>
            </p:cNvSpPr>
            <p:nvPr/>
          </p:nvSpPr>
          <p:spPr bwMode="auto">
            <a:xfrm rot="2951341" flipH="1" flipV="1">
              <a:off x="3456" y="2832"/>
              <a:ext cx="672"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27" name="Text Box 17">
              <a:extLst>
                <a:ext uri="{FF2B5EF4-FFF2-40B4-BE49-F238E27FC236}">
                  <a16:creationId xmlns:a16="http://schemas.microsoft.com/office/drawing/2014/main" id="{32398076-8D78-4C6B-87F8-F253568C098C}"/>
                </a:ext>
              </a:extLst>
            </p:cNvPr>
            <p:cNvSpPr txBox="1">
              <a:spLocks noChangeArrowheads="1"/>
            </p:cNvSpPr>
            <p:nvPr/>
          </p:nvSpPr>
          <p:spPr bwMode="auto">
            <a:xfrm>
              <a:off x="3751" y="3146"/>
              <a:ext cx="1801"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GB" altLang="en-US" dirty="0">
                  <a:solidFill>
                    <a:srgbClr val="004C97"/>
                  </a:solidFill>
                  <a:latin typeface="+mn-lt"/>
                  <a:cs typeface="Arial" panose="020B0604020202020204" pitchFamily="34" charset="0"/>
                </a:rPr>
                <a:t>Identify Safety Critical Tasks for better design and operating procedures</a:t>
              </a:r>
            </a:p>
          </p:txBody>
        </p:sp>
      </p:grpSp>
      <p:grpSp>
        <p:nvGrpSpPr>
          <p:cNvPr id="28" name="Group 22">
            <a:extLst>
              <a:ext uri="{FF2B5EF4-FFF2-40B4-BE49-F238E27FC236}">
                <a16:creationId xmlns:a16="http://schemas.microsoft.com/office/drawing/2014/main" id="{BA48DBBE-6989-4263-9AB0-D1E4DED65E3C}"/>
              </a:ext>
            </a:extLst>
          </p:cNvPr>
          <p:cNvGrpSpPr>
            <a:grpSpLocks/>
          </p:cNvGrpSpPr>
          <p:nvPr/>
        </p:nvGrpSpPr>
        <p:grpSpPr bwMode="auto">
          <a:xfrm>
            <a:off x="7186549" y="3423136"/>
            <a:ext cx="2971800" cy="584200"/>
            <a:chOff x="3600" y="2016"/>
            <a:chExt cx="1872" cy="368"/>
          </a:xfrm>
        </p:grpSpPr>
        <p:sp>
          <p:nvSpPr>
            <p:cNvPr id="29" name="AutoShape 5">
              <a:extLst>
                <a:ext uri="{FF2B5EF4-FFF2-40B4-BE49-F238E27FC236}">
                  <a16:creationId xmlns:a16="http://schemas.microsoft.com/office/drawing/2014/main" id="{B5FA9E74-8715-4B10-B064-F735670DC9D7}"/>
                </a:ext>
              </a:extLst>
            </p:cNvPr>
            <p:cNvSpPr>
              <a:spLocks noChangeArrowheads="1"/>
            </p:cNvSpPr>
            <p:nvPr/>
          </p:nvSpPr>
          <p:spPr bwMode="auto">
            <a:xfrm flipH="1">
              <a:off x="3600" y="2112"/>
              <a:ext cx="672"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30" name="Text Box 18">
              <a:extLst>
                <a:ext uri="{FF2B5EF4-FFF2-40B4-BE49-F238E27FC236}">
                  <a16:creationId xmlns:a16="http://schemas.microsoft.com/office/drawing/2014/main" id="{F6AD689A-256D-4D6E-933D-58A2EFFC28F6}"/>
                </a:ext>
              </a:extLst>
            </p:cNvPr>
            <p:cNvSpPr txBox="1">
              <a:spLocks noChangeArrowheads="1"/>
            </p:cNvSpPr>
            <p:nvPr/>
          </p:nvSpPr>
          <p:spPr bwMode="auto">
            <a:xfrm>
              <a:off x="4368" y="2016"/>
              <a:ext cx="1104"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GB" altLang="en-US" dirty="0">
                  <a:solidFill>
                    <a:srgbClr val="004C97"/>
                  </a:solidFill>
                  <a:latin typeface="+mn-lt"/>
                  <a:cs typeface="Arial" panose="020B0604020202020204" pitchFamily="34" charset="0"/>
                </a:rPr>
                <a:t>Good records from the start</a:t>
              </a:r>
            </a:p>
          </p:txBody>
        </p:sp>
      </p:grpSp>
      <p:grpSp>
        <p:nvGrpSpPr>
          <p:cNvPr id="31" name="Group 25">
            <a:extLst>
              <a:ext uri="{FF2B5EF4-FFF2-40B4-BE49-F238E27FC236}">
                <a16:creationId xmlns:a16="http://schemas.microsoft.com/office/drawing/2014/main" id="{2DF82EC0-F9AF-48DA-8629-76371CD4BBF6}"/>
              </a:ext>
            </a:extLst>
          </p:cNvPr>
          <p:cNvGrpSpPr>
            <a:grpSpLocks/>
          </p:cNvGrpSpPr>
          <p:nvPr/>
        </p:nvGrpSpPr>
        <p:grpSpPr bwMode="auto">
          <a:xfrm>
            <a:off x="1928749" y="4320077"/>
            <a:ext cx="2438400" cy="1820864"/>
            <a:chOff x="288" y="2592"/>
            <a:chExt cx="1536" cy="1147"/>
          </a:xfrm>
        </p:grpSpPr>
        <p:sp>
          <p:nvSpPr>
            <p:cNvPr id="32" name="AutoShape 12">
              <a:extLst>
                <a:ext uri="{FF2B5EF4-FFF2-40B4-BE49-F238E27FC236}">
                  <a16:creationId xmlns:a16="http://schemas.microsoft.com/office/drawing/2014/main" id="{2C0B6118-DE5F-4223-B084-9BD9F9B18332}"/>
                </a:ext>
              </a:extLst>
            </p:cNvPr>
            <p:cNvSpPr>
              <a:spLocks noChangeArrowheads="1"/>
            </p:cNvSpPr>
            <p:nvPr/>
          </p:nvSpPr>
          <p:spPr bwMode="auto">
            <a:xfrm rot="7848659" flipH="1">
              <a:off x="1440" y="2880"/>
              <a:ext cx="672"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33" name="Text Box 19">
              <a:extLst>
                <a:ext uri="{FF2B5EF4-FFF2-40B4-BE49-F238E27FC236}">
                  <a16:creationId xmlns:a16="http://schemas.microsoft.com/office/drawing/2014/main" id="{0CCF9A06-7A2F-4006-A352-9DFEBAAFA260}"/>
                </a:ext>
              </a:extLst>
            </p:cNvPr>
            <p:cNvSpPr txBox="1">
              <a:spLocks noChangeArrowheads="1"/>
            </p:cNvSpPr>
            <p:nvPr/>
          </p:nvSpPr>
          <p:spPr bwMode="auto">
            <a:xfrm>
              <a:off x="288" y="3216"/>
              <a:ext cx="1392"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GB" altLang="en-US" dirty="0">
                  <a:solidFill>
                    <a:srgbClr val="004C97"/>
                  </a:solidFill>
                  <a:latin typeface="+mn-lt"/>
                  <a:cs typeface="Arial" panose="020B0604020202020204" pitchFamily="34" charset="0"/>
                </a:rPr>
                <a:t>Check that relevant Good Practice will be met</a:t>
              </a:r>
            </a:p>
          </p:txBody>
        </p:sp>
      </p:grpSp>
      <p:grpSp>
        <p:nvGrpSpPr>
          <p:cNvPr id="34" name="Group 26">
            <a:extLst>
              <a:ext uri="{FF2B5EF4-FFF2-40B4-BE49-F238E27FC236}">
                <a16:creationId xmlns:a16="http://schemas.microsoft.com/office/drawing/2014/main" id="{C49FB02A-C5AC-44A0-AE3D-9CEF490CD800}"/>
              </a:ext>
            </a:extLst>
          </p:cNvPr>
          <p:cNvGrpSpPr>
            <a:grpSpLocks/>
          </p:cNvGrpSpPr>
          <p:nvPr/>
        </p:nvGrpSpPr>
        <p:grpSpPr bwMode="auto">
          <a:xfrm>
            <a:off x="1496949" y="3216758"/>
            <a:ext cx="3098800" cy="830264"/>
            <a:chOff x="16" y="1897"/>
            <a:chExt cx="1952" cy="523"/>
          </a:xfrm>
        </p:grpSpPr>
        <p:sp>
          <p:nvSpPr>
            <p:cNvPr id="35" name="AutoShape 11">
              <a:extLst>
                <a:ext uri="{FF2B5EF4-FFF2-40B4-BE49-F238E27FC236}">
                  <a16:creationId xmlns:a16="http://schemas.microsoft.com/office/drawing/2014/main" id="{236ADF92-CDD9-4C4A-98CF-9695FCF0BA19}"/>
                </a:ext>
              </a:extLst>
            </p:cNvPr>
            <p:cNvSpPr>
              <a:spLocks noChangeArrowheads="1"/>
            </p:cNvSpPr>
            <p:nvPr/>
          </p:nvSpPr>
          <p:spPr bwMode="auto">
            <a:xfrm>
              <a:off x="1296" y="2112"/>
              <a:ext cx="672"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36" name="Text Box 20">
              <a:extLst>
                <a:ext uri="{FF2B5EF4-FFF2-40B4-BE49-F238E27FC236}">
                  <a16:creationId xmlns:a16="http://schemas.microsoft.com/office/drawing/2014/main" id="{70EA6A41-D0E6-4637-96AC-3FAAA39A4249}"/>
                </a:ext>
              </a:extLst>
            </p:cNvPr>
            <p:cNvSpPr txBox="1">
              <a:spLocks noChangeArrowheads="1"/>
            </p:cNvSpPr>
            <p:nvPr/>
          </p:nvSpPr>
          <p:spPr bwMode="auto">
            <a:xfrm>
              <a:off x="16" y="1897"/>
              <a:ext cx="1232"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GB" altLang="en-US" dirty="0">
                  <a:solidFill>
                    <a:srgbClr val="004C97"/>
                  </a:solidFill>
                  <a:latin typeface="+mn-lt"/>
                  <a:cs typeface="Arial" panose="020B0604020202020204" pitchFamily="34" charset="0"/>
                </a:rPr>
                <a:t>Make cost-effective design improvements</a:t>
              </a:r>
            </a:p>
          </p:txBody>
        </p:sp>
      </p:grpSp>
      <p:sp>
        <p:nvSpPr>
          <p:cNvPr id="40" name="TextBox 39">
            <a:extLst>
              <a:ext uri="{FF2B5EF4-FFF2-40B4-BE49-F238E27FC236}">
                <a16:creationId xmlns:a16="http://schemas.microsoft.com/office/drawing/2014/main" id="{0066316F-A8F1-45AF-8306-91D51BB59447}"/>
              </a:ext>
            </a:extLst>
          </p:cNvPr>
          <p:cNvSpPr txBox="1"/>
          <p:nvPr/>
        </p:nvSpPr>
        <p:spPr bwMode="gray">
          <a:xfrm>
            <a:off x="4595749" y="1168347"/>
            <a:ext cx="2830515" cy="584775"/>
          </a:xfrm>
          <a:prstGeom prst="rect">
            <a:avLst/>
          </a:prstGeom>
          <a:noFill/>
        </p:spPr>
        <p:txBody>
          <a:bodyPr wrap="square">
            <a:spAutoFit/>
          </a:bodyPr>
          <a:lstStyle/>
          <a:p>
            <a:r>
              <a:rPr lang="en-GB" sz="1600" b="1" dirty="0">
                <a:solidFill>
                  <a:srgbClr val="004C97"/>
                </a:solidFill>
                <a:cs typeface="Arial" panose="020B0604020202020204" pitchFamily="34" charset="0"/>
              </a:rPr>
              <a:t>Opportunity to identify Inherent</a:t>
            </a:r>
            <a:r>
              <a:rPr lang="en-GB" sz="1600" b="1" dirty="0">
                <a:solidFill>
                  <a:srgbClr val="004C97"/>
                </a:solidFill>
              </a:rPr>
              <a:t> Safer approaches</a:t>
            </a:r>
          </a:p>
        </p:txBody>
      </p:sp>
    </p:spTree>
    <p:extLst>
      <p:ext uri="{BB962C8B-B14F-4D97-AF65-F5344CB8AC3E}">
        <p14:creationId xmlns:p14="http://schemas.microsoft.com/office/powerpoint/2010/main" val="350172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
            <a:extLst>
              <a:ext uri="{FF2B5EF4-FFF2-40B4-BE49-F238E27FC236}">
                <a16:creationId xmlns:a16="http://schemas.microsoft.com/office/drawing/2014/main" id="{8514A826-2BAA-4DE4-9F08-EEEA65DAE1A9}"/>
              </a:ext>
            </a:extLst>
          </p:cNvPr>
          <p:cNvGraphicFramePr>
            <a:graphicFrameLocks/>
          </p:cNvGraphicFramePr>
          <p:nvPr>
            <p:extLst>
              <p:ext uri="{D42A27DB-BD31-4B8C-83A1-F6EECF244321}">
                <p14:modId xmlns:p14="http://schemas.microsoft.com/office/powerpoint/2010/main" val="3535249336"/>
              </p:ext>
            </p:extLst>
          </p:nvPr>
        </p:nvGraphicFramePr>
        <p:xfrm>
          <a:off x="234175" y="-43591"/>
          <a:ext cx="11775688" cy="4888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9">
            <a:extLst>
              <a:ext uri="{FF2B5EF4-FFF2-40B4-BE49-F238E27FC236}">
                <a16:creationId xmlns:a16="http://schemas.microsoft.com/office/drawing/2014/main" id="{EB336A9D-5815-445D-B9FD-85AA24319918}"/>
              </a:ext>
            </a:extLst>
          </p:cNvPr>
          <p:cNvSpPr>
            <a:spLocks noGrp="1"/>
          </p:cNvSpPr>
          <p:nvPr>
            <p:ph type="title"/>
          </p:nvPr>
        </p:nvSpPr>
        <p:spPr>
          <a:xfrm>
            <a:off x="333264" y="682313"/>
            <a:ext cx="11520000" cy="396000"/>
          </a:xfrm>
        </p:spPr>
        <p:txBody>
          <a:bodyPr/>
          <a:lstStyle/>
          <a:p>
            <a:r>
              <a:rPr lang="en-US" dirty="0"/>
              <a:t>Opportunities to Improve</a:t>
            </a:r>
            <a:br>
              <a:rPr lang="en-US" dirty="0"/>
            </a:br>
            <a:br>
              <a:rPr lang="en-US" dirty="0"/>
            </a:br>
            <a:endParaRPr lang="en-US" sz="3600" dirty="0"/>
          </a:p>
        </p:txBody>
      </p:sp>
      <p:sp>
        <p:nvSpPr>
          <p:cNvPr id="2" name="TextBox 1">
            <a:extLst>
              <a:ext uri="{FF2B5EF4-FFF2-40B4-BE49-F238E27FC236}">
                <a16:creationId xmlns:a16="http://schemas.microsoft.com/office/drawing/2014/main" id="{DBB438C2-7B5C-4EE2-896C-D8CD44D96326}"/>
              </a:ext>
            </a:extLst>
          </p:cNvPr>
          <p:cNvSpPr txBox="1"/>
          <p:nvPr/>
        </p:nvSpPr>
        <p:spPr bwMode="gray">
          <a:xfrm>
            <a:off x="411586" y="2805746"/>
            <a:ext cx="2209800" cy="1473200"/>
          </a:xfrm>
          <a:prstGeom prst="rect">
            <a:avLst/>
          </a:prstGeom>
          <a:noFill/>
        </p:spPr>
        <p:txBody>
          <a:bodyPr wrap="square" lIns="72000" tIns="72000" rIns="72000" bIns="72000" rtlCol="0">
            <a:noAutofit/>
          </a:bodyPr>
          <a:lstStyle/>
          <a:p>
            <a:r>
              <a:rPr lang="en-GB" sz="1400" dirty="0"/>
              <a:t>Effective technique for analysing complex hazards</a:t>
            </a:r>
          </a:p>
          <a:p>
            <a:endParaRPr lang="en-GB" sz="1400" dirty="0"/>
          </a:p>
          <a:p>
            <a:r>
              <a:rPr lang="en-GB" sz="1400" dirty="0"/>
              <a:t>Build on 50 years of development and </a:t>
            </a:r>
            <a:r>
              <a:rPr lang="en-US" sz="1400" dirty="0"/>
              <a:t>improvements to Hazop approach</a:t>
            </a:r>
          </a:p>
          <a:p>
            <a:endParaRPr lang="en-US" sz="1400" dirty="0"/>
          </a:p>
          <a:p>
            <a:r>
              <a:rPr lang="en-US" sz="1400" dirty="0"/>
              <a:t>Robust and focused guidewords</a:t>
            </a:r>
          </a:p>
          <a:p>
            <a:endParaRPr lang="en-US" sz="1400" dirty="0"/>
          </a:p>
          <a:p>
            <a:r>
              <a:rPr lang="en-US" sz="1400" dirty="0"/>
              <a:t>Considers Human Factors for each Hazardous Event</a:t>
            </a:r>
          </a:p>
        </p:txBody>
      </p:sp>
      <p:sp>
        <p:nvSpPr>
          <p:cNvPr id="5" name="TextBox 4">
            <a:extLst>
              <a:ext uri="{FF2B5EF4-FFF2-40B4-BE49-F238E27FC236}">
                <a16:creationId xmlns:a16="http://schemas.microsoft.com/office/drawing/2014/main" id="{496A1348-E739-4520-AB64-7A9EE104642F}"/>
              </a:ext>
            </a:extLst>
          </p:cNvPr>
          <p:cNvSpPr txBox="1"/>
          <p:nvPr/>
        </p:nvSpPr>
        <p:spPr bwMode="gray">
          <a:xfrm>
            <a:off x="2835475" y="2805746"/>
            <a:ext cx="2209800" cy="1473200"/>
          </a:xfrm>
          <a:prstGeom prst="rect">
            <a:avLst/>
          </a:prstGeom>
          <a:noFill/>
        </p:spPr>
        <p:txBody>
          <a:bodyPr wrap="square" lIns="72000" tIns="72000" rIns="72000" bIns="72000" rtlCol="0">
            <a:noAutofit/>
          </a:bodyPr>
          <a:lstStyle/>
          <a:p>
            <a:r>
              <a:rPr lang="en-GB" sz="1400" dirty="0"/>
              <a:t>Can be used as an extension to Hazop</a:t>
            </a:r>
          </a:p>
          <a:p>
            <a:endParaRPr lang="en-GB" sz="1400" dirty="0"/>
          </a:p>
          <a:p>
            <a:r>
              <a:rPr lang="en-GB" sz="1400" dirty="0"/>
              <a:t>Does not confuse and contradict other site hazard assessments</a:t>
            </a:r>
          </a:p>
          <a:p>
            <a:endParaRPr lang="en-GB" sz="1400" dirty="0"/>
          </a:p>
          <a:p>
            <a:r>
              <a:rPr lang="en-GB" sz="1400" dirty="0"/>
              <a:t>Part of common approach to complex hazards</a:t>
            </a:r>
          </a:p>
          <a:p>
            <a:endParaRPr lang="en-GB" sz="1400" dirty="0"/>
          </a:p>
          <a:p>
            <a:r>
              <a:rPr lang="en-US" sz="1400" dirty="0"/>
              <a:t>Risk Ranking on same matrix as Hazop</a:t>
            </a:r>
          </a:p>
          <a:p>
            <a:endParaRPr lang="en-GB" sz="1400" dirty="0"/>
          </a:p>
        </p:txBody>
      </p:sp>
      <p:sp>
        <p:nvSpPr>
          <p:cNvPr id="6" name="TextBox 5">
            <a:extLst>
              <a:ext uri="{FF2B5EF4-FFF2-40B4-BE49-F238E27FC236}">
                <a16:creationId xmlns:a16="http://schemas.microsoft.com/office/drawing/2014/main" id="{95FD63E6-C211-4B83-B814-362A3AEB4435}"/>
              </a:ext>
            </a:extLst>
          </p:cNvPr>
          <p:cNvSpPr txBox="1"/>
          <p:nvPr/>
        </p:nvSpPr>
        <p:spPr bwMode="gray">
          <a:xfrm>
            <a:off x="9997891" y="2805746"/>
            <a:ext cx="2209800" cy="1473200"/>
          </a:xfrm>
          <a:prstGeom prst="rect">
            <a:avLst/>
          </a:prstGeom>
          <a:noFill/>
        </p:spPr>
        <p:txBody>
          <a:bodyPr wrap="square" lIns="72000" tIns="72000" rIns="72000" bIns="72000" rtlCol="0">
            <a:noAutofit/>
          </a:bodyPr>
          <a:lstStyle/>
          <a:p>
            <a:r>
              <a:rPr lang="en-GB" sz="1400" dirty="0"/>
              <a:t>Demonstration of pro-active approach and existing hazard management</a:t>
            </a:r>
          </a:p>
          <a:p>
            <a:endParaRPr lang="en-GB" sz="1400" dirty="0"/>
          </a:p>
          <a:p>
            <a:r>
              <a:rPr lang="en-GB" sz="1400" dirty="0"/>
              <a:t>Clear communication of hazards and safeguards to workforce</a:t>
            </a:r>
          </a:p>
          <a:p>
            <a:endParaRPr lang="en-GB" sz="1400" dirty="0"/>
          </a:p>
          <a:p>
            <a:r>
              <a:rPr lang="en-GB" sz="1400" dirty="0"/>
              <a:t>Reference for MOCs</a:t>
            </a:r>
          </a:p>
          <a:p>
            <a:endParaRPr lang="en-GB" sz="1400" dirty="0"/>
          </a:p>
          <a:p>
            <a:r>
              <a:rPr lang="en-GB" sz="1400" dirty="0"/>
              <a:t>Common digital platform </a:t>
            </a:r>
          </a:p>
        </p:txBody>
      </p:sp>
      <p:sp>
        <p:nvSpPr>
          <p:cNvPr id="7" name="TextBox 6">
            <a:extLst>
              <a:ext uri="{FF2B5EF4-FFF2-40B4-BE49-F238E27FC236}">
                <a16:creationId xmlns:a16="http://schemas.microsoft.com/office/drawing/2014/main" id="{E5F4E79D-2783-4A83-A5BD-B79075C7CB36}"/>
              </a:ext>
            </a:extLst>
          </p:cNvPr>
          <p:cNvSpPr txBox="1"/>
          <p:nvPr/>
        </p:nvSpPr>
        <p:spPr bwMode="gray">
          <a:xfrm>
            <a:off x="5199163" y="2805746"/>
            <a:ext cx="2209800" cy="1473200"/>
          </a:xfrm>
          <a:prstGeom prst="rect">
            <a:avLst/>
          </a:prstGeom>
          <a:noFill/>
        </p:spPr>
        <p:txBody>
          <a:bodyPr wrap="square" lIns="72000" tIns="72000" rIns="72000" bIns="72000" rtlCol="0">
            <a:noAutofit/>
          </a:bodyPr>
          <a:lstStyle/>
          <a:p>
            <a:r>
              <a:rPr lang="en-GB" sz="1400" dirty="0"/>
              <a:t>Goes beyond an audit</a:t>
            </a:r>
          </a:p>
          <a:p>
            <a:endParaRPr lang="en-GB" sz="1400" dirty="0"/>
          </a:p>
          <a:p>
            <a:r>
              <a:rPr lang="en-GB" sz="1400" dirty="0"/>
              <a:t>Identifies good practice and gaps to it</a:t>
            </a:r>
          </a:p>
          <a:p>
            <a:endParaRPr lang="en-GB" sz="1400" dirty="0"/>
          </a:p>
          <a:p>
            <a:r>
              <a:rPr lang="en-GB" sz="1400" dirty="0"/>
              <a:t>Identifies potential further improvements utilising industry expertise</a:t>
            </a:r>
          </a:p>
          <a:p>
            <a:endParaRPr lang="en-GB" sz="1400" dirty="0"/>
          </a:p>
          <a:p>
            <a:r>
              <a:rPr lang="en-GB" sz="1400" dirty="0"/>
              <a:t>Prioritised recommendations</a:t>
            </a:r>
            <a:endParaRPr lang="en-US" sz="1400" dirty="0" err="1"/>
          </a:p>
        </p:txBody>
      </p:sp>
      <p:sp>
        <p:nvSpPr>
          <p:cNvPr id="11" name="TextBox 10">
            <a:extLst>
              <a:ext uri="{FF2B5EF4-FFF2-40B4-BE49-F238E27FC236}">
                <a16:creationId xmlns:a16="http://schemas.microsoft.com/office/drawing/2014/main" id="{129FA38C-7BFD-48B5-A964-E6FE787849AD}"/>
              </a:ext>
            </a:extLst>
          </p:cNvPr>
          <p:cNvSpPr txBox="1"/>
          <p:nvPr/>
        </p:nvSpPr>
        <p:spPr bwMode="gray">
          <a:xfrm>
            <a:off x="7637566" y="2813183"/>
            <a:ext cx="2209800" cy="2879242"/>
          </a:xfrm>
          <a:prstGeom prst="rect">
            <a:avLst/>
          </a:prstGeom>
          <a:noFill/>
        </p:spPr>
        <p:txBody>
          <a:bodyPr wrap="square" lIns="72000" tIns="72000" rIns="72000" bIns="72000" rtlCol="0">
            <a:noAutofit/>
          </a:bodyPr>
          <a:lstStyle/>
          <a:p>
            <a:r>
              <a:rPr lang="en-GB" sz="1400" dirty="0"/>
              <a:t>Eliminates the requirement to travel</a:t>
            </a:r>
          </a:p>
          <a:p>
            <a:endParaRPr lang="en-GB" sz="1400" dirty="0"/>
          </a:p>
          <a:p>
            <a:r>
              <a:rPr lang="en-GB" sz="1400" dirty="0"/>
              <a:t>Flexible timing minimises disruption of site operation</a:t>
            </a:r>
          </a:p>
          <a:p>
            <a:endParaRPr lang="en-GB" sz="1400" dirty="0"/>
          </a:p>
          <a:p>
            <a:r>
              <a:rPr lang="en-GB" sz="1400" dirty="0"/>
              <a:t>Minimise cost</a:t>
            </a:r>
          </a:p>
          <a:p>
            <a:endParaRPr lang="en-GB" sz="1400" dirty="0"/>
          </a:p>
          <a:p>
            <a:r>
              <a:rPr lang="en-GB" sz="1400" dirty="0"/>
              <a:t>Promote consistency by enabling common team members across studies of multiple sites</a:t>
            </a:r>
          </a:p>
        </p:txBody>
      </p:sp>
    </p:spTree>
    <p:extLst>
      <p:ext uri="{BB962C8B-B14F-4D97-AF65-F5344CB8AC3E}">
        <p14:creationId xmlns:p14="http://schemas.microsoft.com/office/powerpoint/2010/main" val="315016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9C7ADF2-4AB3-4392-8660-B903E60A7EFB}"/>
              </a:ext>
            </a:extLst>
          </p:cNvPr>
          <p:cNvGraphicFramePr>
            <a:graphicFrameLocks noGrp="1"/>
          </p:cNvGraphicFramePr>
          <p:nvPr>
            <p:ph sz="quarter" idx="17"/>
            <p:extLst>
              <p:ext uri="{D42A27DB-BD31-4B8C-83A1-F6EECF244321}">
                <p14:modId xmlns:p14="http://schemas.microsoft.com/office/powerpoint/2010/main" val="3042089890"/>
              </p:ext>
            </p:extLst>
          </p:nvPr>
        </p:nvGraphicFramePr>
        <p:xfrm>
          <a:off x="695543" y="1532514"/>
          <a:ext cx="11157721" cy="4525187"/>
        </p:xfrm>
        <a:graphic>
          <a:graphicData uri="http://schemas.openxmlformats.org/drawingml/2006/table">
            <a:tbl>
              <a:tblPr/>
              <a:tblGrid>
                <a:gridCol w="926091">
                  <a:extLst>
                    <a:ext uri="{9D8B030D-6E8A-4147-A177-3AD203B41FA5}">
                      <a16:colId xmlns:a16="http://schemas.microsoft.com/office/drawing/2014/main" val="3138359144"/>
                    </a:ext>
                  </a:extLst>
                </a:gridCol>
                <a:gridCol w="1350084">
                  <a:extLst>
                    <a:ext uri="{9D8B030D-6E8A-4147-A177-3AD203B41FA5}">
                      <a16:colId xmlns:a16="http://schemas.microsoft.com/office/drawing/2014/main" val="1384170732"/>
                    </a:ext>
                  </a:extLst>
                </a:gridCol>
                <a:gridCol w="2242701">
                  <a:extLst>
                    <a:ext uri="{9D8B030D-6E8A-4147-A177-3AD203B41FA5}">
                      <a16:colId xmlns:a16="http://schemas.microsoft.com/office/drawing/2014/main" val="3103399791"/>
                    </a:ext>
                  </a:extLst>
                </a:gridCol>
                <a:gridCol w="2979112">
                  <a:extLst>
                    <a:ext uri="{9D8B030D-6E8A-4147-A177-3AD203B41FA5}">
                      <a16:colId xmlns:a16="http://schemas.microsoft.com/office/drawing/2014/main" val="1945976084"/>
                    </a:ext>
                  </a:extLst>
                </a:gridCol>
                <a:gridCol w="3659733">
                  <a:extLst>
                    <a:ext uri="{9D8B030D-6E8A-4147-A177-3AD203B41FA5}">
                      <a16:colId xmlns:a16="http://schemas.microsoft.com/office/drawing/2014/main" val="444392516"/>
                    </a:ext>
                  </a:extLst>
                </a:gridCol>
              </a:tblGrid>
              <a:tr h="717396">
                <a:tc>
                  <a:txBody>
                    <a:bodyPr/>
                    <a:lstStyle/>
                    <a:p>
                      <a:pPr algn="ctr" fontAlgn="t"/>
                      <a:r>
                        <a:rPr lang="en-US" sz="1400" b="1" i="0" u="none" strike="noStrike" dirty="0">
                          <a:solidFill>
                            <a:srgbClr val="000000"/>
                          </a:solidFill>
                          <a:effectLst/>
                          <a:latin typeface="Calibri" panose="020F0502020204030204" pitchFamily="34" charset="0"/>
                        </a:rPr>
                        <a:t>Guideword (Deviation from intent)</a:t>
                      </a:r>
                    </a:p>
                  </a:txBody>
                  <a:tcPr marL="2772" marR="2772" marT="277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rgbClr val="000000"/>
                          </a:solidFill>
                          <a:effectLst/>
                          <a:latin typeface="Calibri" panose="020F0502020204030204" pitchFamily="34" charset="0"/>
                        </a:rPr>
                        <a:t>Definition of guideword</a:t>
                      </a:r>
                    </a:p>
                  </a:txBody>
                  <a:tcPr marL="2772" marR="2772" marT="27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rgbClr val="000000"/>
                          </a:solidFill>
                          <a:effectLst/>
                          <a:latin typeface="Calibri" panose="020F0502020204030204" pitchFamily="34" charset="0"/>
                        </a:rPr>
                        <a:t>Aspects to consider</a:t>
                      </a:r>
                    </a:p>
                  </a:txBody>
                  <a:tcPr marL="2772" marR="2772" marT="27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rgbClr val="000000"/>
                          </a:solidFill>
                          <a:effectLst/>
                          <a:latin typeface="Calibri" panose="020F0502020204030204" pitchFamily="34" charset="0"/>
                        </a:rPr>
                        <a:t>Sub Aspects</a:t>
                      </a:r>
                    </a:p>
                  </a:txBody>
                  <a:tcPr marL="2772" marR="2772" marT="27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rgbClr val="000000"/>
                          </a:solidFill>
                          <a:effectLst/>
                          <a:latin typeface="Calibri" panose="020F0502020204030204" pitchFamily="34" charset="0"/>
                        </a:rPr>
                        <a:t>Examples</a:t>
                      </a:r>
                    </a:p>
                  </a:txBody>
                  <a:tcPr marL="2772" marR="2772" marT="277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0910370"/>
                  </a:ext>
                </a:extLst>
              </a:tr>
              <a:tr h="452031">
                <a:tc>
                  <a:txBody>
                    <a:bodyPr/>
                    <a:lstStyle/>
                    <a:p>
                      <a:pPr algn="l" fontAlgn="t"/>
                      <a:r>
                        <a:rPr lang="en-US" sz="1400" b="1" i="0" u="none" strike="noStrike" dirty="0">
                          <a:solidFill>
                            <a:srgbClr val="000000"/>
                          </a:solidFill>
                          <a:effectLst/>
                          <a:latin typeface="Calibri" panose="020F0502020204030204" pitchFamily="34" charset="0"/>
                        </a:rPr>
                        <a:t>Over current</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1400" b="0" i="0" u="none" strike="noStrike" dirty="0">
                          <a:solidFill>
                            <a:srgbClr val="000000"/>
                          </a:solidFill>
                          <a:effectLst/>
                          <a:latin typeface="Calibri" panose="020F0502020204030204" pitchFamily="34" charset="0"/>
                        </a:rPr>
                        <a:t>Current higher than design</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1400" b="0" i="0" u="none" strike="noStrike" dirty="0">
                          <a:solidFill>
                            <a:srgbClr val="000000"/>
                          </a:solidFill>
                          <a:effectLst/>
                          <a:latin typeface="Calibri" panose="020F0502020204030204" pitchFamily="34" charset="0"/>
                        </a:rPr>
                        <a:t>Overload</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1400" b="0" i="0" u="none" strike="noStrike" dirty="0">
                          <a:solidFill>
                            <a:srgbClr val="000000"/>
                          </a:solidFill>
                          <a:effectLst/>
                          <a:latin typeface="Calibri" panose="020F0502020204030204" pitchFamily="34" charset="0"/>
                        </a:rPr>
                        <a:t>Using more than the design power</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1400" b="0" i="0" u="none" strike="noStrike" dirty="0">
                          <a:solidFill>
                            <a:srgbClr val="000000"/>
                          </a:solidFill>
                          <a:effectLst/>
                          <a:latin typeface="Calibri" panose="020F0502020204030204" pitchFamily="34" charset="0"/>
                        </a:rPr>
                        <a:t>Total system power (total from the load list) exceeds equipment rating e.g. feeder breaker</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272040"/>
                  </a:ext>
                </a:extLst>
              </a:tr>
              <a:tr h="291139">
                <a:tc>
                  <a:txBody>
                    <a:bodyPr/>
                    <a:lstStyle/>
                    <a:p>
                      <a:pPr algn="l" fontAlgn="t"/>
                      <a:r>
                        <a:rPr lang="en-US" sz="1400" b="1"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Simultaneous start of high-power equipment</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837321"/>
                  </a:ext>
                </a:extLst>
              </a:tr>
              <a:tr h="452031">
                <a:tc>
                  <a:txBody>
                    <a:bodyPr/>
                    <a:lstStyle/>
                    <a:p>
                      <a:pPr algn="l" fontAlgn="t"/>
                      <a:r>
                        <a:rPr lang="en-US" sz="1400" b="1"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Generator</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1400" b="0" i="0" u="none" strike="noStrike" dirty="0">
                          <a:solidFill>
                            <a:srgbClr val="000000"/>
                          </a:solidFill>
                          <a:effectLst/>
                          <a:latin typeface="Calibri" panose="020F0502020204030204" pitchFamily="34" charset="0"/>
                        </a:rPr>
                        <a:t>Supplying more than the design rate of power (voltage/current/power factor)</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8131668"/>
                  </a:ext>
                </a:extLst>
              </a:tr>
              <a:tr h="674219">
                <a:tc>
                  <a:txBody>
                    <a:bodyPr/>
                    <a:lstStyle/>
                    <a:p>
                      <a:pPr algn="l" fontAlgn="t"/>
                      <a:r>
                        <a:rPr lang="en-US" sz="1400" b="1"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Voltage control fault including,</a:t>
                      </a:r>
                      <a:br>
                        <a:rPr lang="en-US" sz="1400" b="0" i="0" u="none" strike="noStrike" dirty="0">
                          <a:solidFill>
                            <a:srgbClr val="000000"/>
                          </a:solidFill>
                          <a:effectLst/>
                          <a:latin typeface="Calibri" panose="020F0502020204030204" pitchFamily="34" charset="0"/>
                        </a:rPr>
                      </a:br>
                      <a:r>
                        <a:rPr lang="en-US" sz="1400" b="0" i="0" u="none" strike="noStrike" dirty="0">
                          <a:solidFill>
                            <a:srgbClr val="000000"/>
                          </a:solidFill>
                          <a:effectLst/>
                          <a:latin typeface="Calibri" panose="020F0502020204030204" pitchFamily="34" charset="0"/>
                        </a:rPr>
                        <a:t>Controller fault</a:t>
                      </a:r>
                      <a:br>
                        <a:rPr lang="en-US" sz="1400" b="0" i="0" u="none" strike="noStrike" dirty="0">
                          <a:solidFill>
                            <a:srgbClr val="000000"/>
                          </a:solidFill>
                          <a:effectLst/>
                          <a:latin typeface="Calibri" panose="020F0502020204030204" pitchFamily="34" charset="0"/>
                        </a:rPr>
                      </a:br>
                      <a:r>
                        <a:rPr lang="en-US" sz="1400" b="0" i="0" u="none" strike="noStrike" dirty="0">
                          <a:solidFill>
                            <a:srgbClr val="000000"/>
                          </a:solidFill>
                          <a:effectLst/>
                          <a:latin typeface="Calibri" panose="020F0502020204030204" pitchFamily="34" charset="0"/>
                        </a:rPr>
                        <a:t>Operator error - entering incorrect setpoint value</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529265"/>
                  </a:ext>
                </a:extLst>
              </a:tr>
              <a:tr h="452031">
                <a:tc>
                  <a:txBody>
                    <a:bodyPr/>
                    <a:lstStyle/>
                    <a:p>
                      <a:pPr algn="l" fontAlgn="t"/>
                      <a:r>
                        <a:rPr lang="en-US" sz="1400" b="1"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Short circuit</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1400" b="0" i="0" u="none" strike="noStrike" dirty="0">
                          <a:solidFill>
                            <a:srgbClr val="000000"/>
                          </a:solidFill>
                          <a:effectLst/>
                          <a:latin typeface="Calibri" panose="020F0502020204030204" pitchFamily="34" charset="0"/>
                        </a:rPr>
                        <a:t>Bridging across live equipment</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t"/>
                      <a:r>
                        <a:rPr lang="en-US" sz="1400" b="0" i="0" u="none" strike="noStrike" dirty="0">
                          <a:solidFill>
                            <a:srgbClr val="000000"/>
                          </a:solidFill>
                          <a:effectLst/>
                          <a:latin typeface="Calibri" panose="020F0502020204030204" pitchFamily="34" charset="0"/>
                        </a:rPr>
                        <a:t>Deterioration of equipment, including insulation e.g. loose connection on a power supply terminal</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7547720"/>
                  </a:ext>
                </a:extLst>
              </a:tr>
              <a:tr h="291139">
                <a:tc>
                  <a:txBody>
                    <a:bodyPr/>
                    <a:lstStyle/>
                    <a:p>
                      <a:pPr algn="l" fontAlgn="t"/>
                      <a:r>
                        <a:rPr lang="en-US" sz="1400" b="1"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Water ingress</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7354647"/>
                  </a:ext>
                </a:extLst>
              </a:tr>
              <a:tr h="452031">
                <a:tc>
                  <a:txBody>
                    <a:bodyPr/>
                    <a:lstStyle/>
                    <a:p>
                      <a:pPr algn="l" fontAlgn="t"/>
                      <a:r>
                        <a:rPr lang="en-US" sz="1400" b="1"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Tools, cladding, materials and other items bridging across live equipment</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7850738"/>
                  </a:ext>
                </a:extLst>
              </a:tr>
              <a:tr h="452031">
                <a:tc>
                  <a:txBody>
                    <a:bodyPr/>
                    <a:lstStyle/>
                    <a:p>
                      <a:pPr algn="l" fontAlgn="t"/>
                      <a:r>
                        <a:rPr lang="en-US" sz="1400" b="1"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2772" marR="2772" marT="27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t"/>
                      <a:r>
                        <a:rPr lang="en-US" sz="1400" b="0" i="0" u="none" strike="noStrike" dirty="0">
                          <a:solidFill>
                            <a:srgbClr val="000000"/>
                          </a:solidFill>
                          <a:effectLst/>
                          <a:latin typeface="Calibri" panose="020F0502020204030204" pitchFamily="34" charset="0"/>
                        </a:rPr>
                        <a:t>Internal phase fault</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Phase conductor touching another phase conductor due to insulation failure</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14296"/>
                  </a:ext>
                </a:extLst>
              </a:tr>
              <a:tr h="291139">
                <a:tc>
                  <a:txBody>
                    <a:bodyPr/>
                    <a:lstStyle/>
                    <a:p>
                      <a:pPr algn="l" fontAlgn="t"/>
                      <a:r>
                        <a:rPr lang="en-US" sz="1400" b="1"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 </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rPr>
                        <a:t>External phase fault</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r>
                        <a:rPr lang="en-US" sz="1400" b="0" i="0" u="none" strike="noStrike" dirty="0">
                          <a:solidFill>
                            <a:srgbClr val="000000"/>
                          </a:solidFill>
                          <a:effectLst/>
                          <a:latin typeface="Calibri" panose="020F0502020204030204" pitchFamily="34" charset="0"/>
                        </a:rPr>
                        <a:t> Supply phase imbalance</a:t>
                      </a:r>
                    </a:p>
                  </a:txBody>
                  <a:tcPr marL="2772" marR="2772" marT="27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169677"/>
                  </a:ext>
                </a:extLst>
              </a:tr>
            </a:tbl>
          </a:graphicData>
        </a:graphic>
      </p:graphicFrame>
      <p:sp>
        <p:nvSpPr>
          <p:cNvPr id="3" name="Date Placeholder 2">
            <a:extLst>
              <a:ext uri="{FF2B5EF4-FFF2-40B4-BE49-F238E27FC236}">
                <a16:creationId xmlns:a16="http://schemas.microsoft.com/office/drawing/2014/main" id="{585094FA-13B6-4DD0-9D9D-C853489CD61A}"/>
              </a:ext>
            </a:extLst>
          </p:cNvPr>
          <p:cNvSpPr>
            <a:spLocks noGrp="1"/>
          </p:cNvSpPr>
          <p:nvPr>
            <p:ph type="dt" sz="half" idx="18"/>
          </p:nvPr>
        </p:nvSpPr>
        <p:spPr/>
        <p:txBody>
          <a:bodyPr/>
          <a:lstStyle/>
          <a:p>
            <a:fld id="{802F1124-33BD-4EBB-98B3-2BE08BF7D732}" type="datetime4">
              <a:rPr lang="en-US" smtClean="0"/>
              <a:t>November 2, 2022</a:t>
            </a:fld>
            <a:endParaRPr lang="en-US" dirty="0"/>
          </a:p>
        </p:txBody>
      </p:sp>
      <p:sp>
        <p:nvSpPr>
          <p:cNvPr id="4" name="Footer Placeholder 3">
            <a:extLst>
              <a:ext uri="{FF2B5EF4-FFF2-40B4-BE49-F238E27FC236}">
                <a16:creationId xmlns:a16="http://schemas.microsoft.com/office/drawing/2014/main" id="{2B5949D6-D04D-4D5E-9BD0-57F754CE3ECC}"/>
              </a:ext>
            </a:extLst>
          </p:cNvPr>
          <p:cNvSpPr>
            <a:spLocks noGrp="1"/>
          </p:cNvSpPr>
          <p:nvPr>
            <p:ph type="ftr" sz="quarter" idx="19"/>
          </p:nvPr>
        </p:nvSpPr>
        <p:spPr/>
        <p:txBody>
          <a:bodyPr/>
          <a:lstStyle/>
          <a:p>
            <a:pPr lvl="8"/>
            <a:endParaRPr lang="en-US" dirty="0"/>
          </a:p>
        </p:txBody>
      </p:sp>
      <p:sp>
        <p:nvSpPr>
          <p:cNvPr id="5" name="Slide Number Placeholder 4">
            <a:extLst>
              <a:ext uri="{FF2B5EF4-FFF2-40B4-BE49-F238E27FC236}">
                <a16:creationId xmlns:a16="http://schemas.microsoft.com/office/drawing/2014/main" id="{0E48D715-4AC7-4074-BC13-0978F1B709D8}"/>
              </a:ext>
            </a:extLst>
          </p:cNvPr>
          <p:cNvSpPr>
            <a:spLocks noGrp="1"/>
          </p:cNvSpPr>
          <p:nvPr>
            <p:ph type="sldNum" sz="quarter" idx="20"/>
          </p:nvPr>
        </p:nvSpPr>
        <p:spPr/>
        <p:txBody>
          <a:bodyPr/>
          <a:lstStyle/>
          <a:p>
            <a:r>
              <a:rPr lang="en-US" dirty="0"/>
              <a:t>Slide </a:t>
            </a:r>
            <a:fld id="{619F89D8-7AE3-494A-97F3-03D680869632}" type="slidenum">
              <a:rPr lang="en-US" smtClean="0"/>
              <a:pPr/>
              <a:t>12</a:t>
            </a:fld>
            <a:endParaRPr lang="en-US" dirty="0"/>
          </a:p>
        </p:txBody>
      </p:sp>
      <p:sp>
        <p:nvSpPr>
          <p:cNvPr id="6" name="Title 5">
            <a:extLst>
              <a:ext uri="{FF2B5EF4-FFF2-40B4-BE49-F238E27FC236}">
                <a16:creationId xmlns:a16="http://schemas.microsoft.com/office/drawing/2014/main" id="{D4ECC6C2-2E37-420E-B450-AC834FEF6BAA}"/>
              </a:ext>
            </a:extLst>
          </p:cNvPr>
          <p:cNvSpPr>
            <a:spLocks noGrp="1"/>
          </p:cNvSpPr>
          <p:nvPr>
            <p:ph type="title"/>
          </p:nvPr>
        </p:nvSpPr>
        <p:spPr/>
        <p:txBody>
          <a:bodyPr/>
          <a:lstStyle/>
          <a:p>
            <a:r>
              <a:rPr lang="en-US" dirty="0"/>
              <a:t>A fresh approach to reviewing electrical hazards</a:t>
            </a:r>
          </a:p>
        </p:txBody>
      </p:sp>
      <p:sp>
        <p:nvSpPr>
          <p:cNvPr id="8" name="Subtitle 4">
            <a:extLst>
              <a:ext uri="{FF2B5EF4-FFF2-40B4-BE49-F238E27FC236}">
                <a16:creationId xmlns:a16="http://schemas.microsoft.com/office/drawing/2014/main" id="{14FF6930-9D6A-4EC4-B074-3EED06AF1B80}"/>
              </a:ext>
            </a:extLst>
          </p:cNvPr>
          <p:cNvSpPr txBox="1">
            <a:spLocks/>
          </p:cNvSpPr>
          <p:nvPr/>
        </p:nvSpPr>
        <p:spPr>
          <a:xfrm>
            <a:off x="488248" y="1123959"/>
            <a:ext cx="11520000" cy="452178"/>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dirty="0"/>
              <a:t>ABB E-Hazop Guidewords – Example of Detailed Guidance</a:t>
            </a:r>
            <a:endParaRPr lang="en-GB" dirty="0"/>
          </a:p>
        </p:txBody>
      </p:sp>
    </p:spTree>
    <p:extLst>
      <p:ext uri="{BB962C8B-B14F-4D97-AF65-F5344CB8AC3E}">
        <p14:creationId xmlns:p14="http://schemas.microsoft.com/office/powerpoint/2010/main" val="310112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1DE1499C-F95A-462C-B29B-0D6957011A71}"/>
              </a:ext>
            </a:extLst>
          </p:cNvPr>
          <p:cNvGraphicFramePr>
            <a:graphicFrameLocks noGrp="1"/>
          </p:cNvGraphicFramePr>
          <p:nvPr>
            <p:ph sz="quarter" idx="21"/>
            <p:extLst>
              <p:ext uri="{D42A27DB-BD31-4B8C-83A1-F6EECF244321}">
                <p14:modId xmlns:p14="http://schemas.microsoft.com/office/powerpoint/2010/main" val="1572292853"/>
              </p:ext>
            </p:extLst>
          </p:nvPr>
        </p:nvGraphicFramePr>
        <p:xfrm>
          <a:off x="331788" y="1931988"/>
          <a:ext cx="11520486" cy="3759200"/>
        </p:xfrm>
        <a:graphic>
          <a:graphicData uri="http://schemas.openxmlformats.org/drawingml/2006/table">
            <a:tbl>
              <a:tblPr firstRow="1" bandRow="1">
                <a:tableStyleId>{5C22544A-7EE6-4342-B048-85BDC9FD1C3A}</a:tableStyleId>
              </a:tblPr>
              <a:tblGrid>
                <a:gridCol w="3840162">
                  <a:extLst>
                    <a:ext uri="{9D8B030D-6E8A-4147-A177-3AD203B41FA5}">
                      <a16:colId xmlns:a16="http://schemas.microsoft.com/office/drawing/2014/main" val="2399516432"/>
                    </a:ext>
                  </a:extLst>
                </a:gridCol>
                <a:gridCol w="3840162">
                  <a:extLst>
                    <a:ext uri="{9D8B030D-6E8A-4147-A177-3AD203B41FA5}">
                      <a16:colId xmlns:a16="http://schemas.microsoft.com/office/drawing/2014/main" val="2023148259"/>
                    </a:ext>
                  </a:extLst>
                </a:gridCol>
                <a:gridCol w="3840162">
                  <a:extLst>
                    <a:ext uri="{9D8B030D-6E8A-4147-A177-3AD203B41FA5}">
                      <a16:colId xmlns:a16="http://schemas.microsoft.com/office/drawing/2014/main" val="2455626511"/>
                    </a:ext>
                  </a:extLst>
                </a:gridCol>
              </a:tblGrid>
              <a:tr h="370840">
                <a:tc>
                  <a:txBody>
                    <a:bodyPr/>
                    <a:lstStyle/>
                    <a:p>
                      <a:r>
                        <a:rPr lang="en-GB" dirty="0">
                          <a:solidFill>
                            <a:schemeClr val="tx1"/>
                          </a:solidFill>
                        </a:rPr>
                        <a:t>Hazardous Event</a:t>
                      </a:r>
                      <a:endParaRPr lang="en-US" dirty="0">
                        <a:solidFill>
                          <a:schemeClr val="tx1"/>
                        </a:solidFill>
                      </a:endParaRPr>
                    </a:p>
                  </a:txBody>
                  <a:tcPr>
                    <a:noFill/>
                  </a:tcPr>
                </a:tc>
                <a:tc>
                  <a:txBody>
                    <a:bodyPr/>
                    <a:lstStyle/>
                    <a:p>
                      <a:pPr marL="0" algn="l" defTabSz="914491" rtl="0" eaLnBrk="1" latinLnBrk="0" hangingPunct="1"/>
                      <a:r>
                        <a:rPr lang="en-GB" sz="1800" b="1" kern="1200" dirty="0">
                          <a:solidFill>
                            <a:schemeClr val="tx1"/>
                          </a:solidFill>
                          <a:latin typeface="+mn-lt"/>
                          <a:ea typeface="+mn-ea"/>
                          <a:cs typeface="+mn-cs"/>
                        </a:rPr>
                        <a:t>Good Practice</a:t>
                      </a:r>
                      <a:endParaRPr lang="en-US" sz="1800" b="1" kern="1200" dirty="0">
                        <a:solidFill>
                          <a:schemeClr val="tx1"/>
                        </a:solidFill>
                        <a:latin typeface="+mn-lt"/>
                        <a:ea typeface="+mn-ea"/>
                        <a:cs typeface="+mn-cs"/>
                      </a:endParaRPr>
                    </a:p>
                  </a:txBody>
                  <a:tcPr>
                    <a:noFill/>
                  </a:tcPr>
                </a:tc>
                <a:tc>
                  <a:txBody>
                    <a:bodyPr/>
                    <a:lstStyle/>
                    <a:p>
                      <a:r>
                        <a:rPr lang="en-GB" dirty="0">
                          <a:solidFill>
                            <a:schemeClr val="tx1"/>
                          </a:solidFill>
                        </a:rPr>
                        <a:t>Best Practice</a:t>
                      </a:r>
                      <a:endParaRPr lang="en-US" dirty="0">
                        <a:solidFill>
                          <a:schemeClr val="tx1"/>
                        </a:solidFill>
                      </a:endParaRPr>
                    </a:p>
                  </a:txBody>
                  <a:tcPr>
                    <a:noFill/>
                  </a:tcPr>
                </a:tc>
                <a:extLst>
                  <a:ext uri="{0D108BD9-81ED-4DB2-BD59-A6C34878D82A}">
                    <a16:rowId xmlns:a16="http://schemas.microsoft.com/office/drawing/2014/main" val="288720662"/>
                  </a:ext>
                </a:extLst>
              </a:tr>
              <a:tr h="370840">
                <a:tc>
                  <a:txBody>
                    <a:bodyPr/>
                    <a:lstStyle/>
                    <a:p>
                      <a:r>
                        <a:rPr lang="en-GB" dirty="0"/>
                        <a:t>High-Voltage Insipient insulation failure</a:t>
                      </a:r>
                    </a:p>
                  </a:txBody>
                  <a:tcPr>
                    <a:solidFill>
                      <a:srgbClr val="92D050"/>
                    </a:solidFill>
                  </a:tcPr>
                </a:tc>
                <a:tc>
                  <a:txBody>
                    <a:bodyPr/>
                    <a:lstStyle/>
                    <a:p>
                      <a:r>
                        <a:rPr lang="en-US" dirty="0"/>
                        <a:t>Periodic Insulation resistance checks</a:t>
                      </a:r>
                    </a:p>
                  </a:txBody>
                  <a:tcPr>
                    <a:solidFill>
                      <a:srgbClr val="FFC000"/>
                    </a:solidFill>
                  </a:tcPr>
                </a:tc>
                <a:tc>
                  <a:txBody>
                    <a:bodyPr/>
                    <a:lstStyle/>
                    <a:p>
                      <a:r>
                        <a:rPr lang="en-US" dirty="0"/>
                        <a:t>On-line (continuous) partial discharge tests. This would provide early warning of any potential insulation failures as the equipment ages. </a:t>
                      </a:r>
                    </a:p>
                  </a:txBody>
                  <a:tcPr>
                    <a:solidFill>
                      <a:srgbClr val="FFFF00"/>
                    </a:solidFill>
                  </a:tcPr>
                </a:tc>
                <a:extLst>
                  <a:ext uri="{0D108BD9-81ED-4DB2-BD59-A6C34878D82A}">
                    <a16:rowId xmlns:a16="http://schemas.microsoft.com/office/drawing/2014/main" val="4046066559"/>
                  </a:ext>
                </a:extLst>
              </a:tr>
              <a:tr h="370840">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GB" dirty="0"/>
                        <a:t>Power Transformer fire</a:t>
                      </a:r>
                    </a:p>
                  </a:txBody>
                  <a:tcPr>
                    <a:solidFill>
                      <a:srgbClr val="92D050"/>
                    </a:solidFill>
                  </a:tcPr>
                </a:tc>
                <a:tc>
                  <a:txBody>
                    <a:bodyPr/>
                    <a:lstStyle/>
                    <a:p>
                      <a:r>
                        <a:rPr lang="en-US" dirty="0"/>
                        <a:t>Mineral oil with Dissolved Gas Analysis</a:t>
                      </a:r>
                    </a:p>
                  </a:txBody>
                  <a:tcPr>
                    <a:solidFill>
                      <a:srgbClr val="FFC000"/>
                    </a:solidFill>
                  </a:tcPr>
                </a:tc>
                <a:tc>
                  <a:txBody>
                    <a:bodyPr/>
                    <a:lstStyle/>
                    <a:p>
                      <a:r>
                        <a:rPr lang="en-US" dirty="0"/>
                        <a:t>Fire safe oil</a:t>
                      </a:r>
                    </a:p>
                  </a:txBody>
                  <a:tcPr>
                    <a:solidFill>
                      <a:srgbClr val="FFFF00"/>
                    </a:solidFill>
                  </a:tcPr>
                </a:tc>
                <a:extLst>
                  <a:ext uri="{0D108BD9-81ED-4DB2-BD59-A6C34878D82A}">
                    <a16:rowId xmlns:a16="http://schemas.microsoft.com/office/drawing/2014/main" val="1913221027"/>
                  </a:ext>
                </a:extLst>
              </a:tr>
              <a:tr h="370840">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GB" dirty="0" err="1"/>
                        <a:t>Switchroom</a:t>
                      </a:r>
                      <a:r>
                        <a:rPr lang="en-GB" dirty="0"/>
                        <a:t> fire</a:t>
                      </a:r>
                    </a:p>
                  </a:txBody>
                  <a:tcPr>
                    <a:solidFill>
                      <a:srgbClr val="92D050"/>
                    </a:solidFill>
                  </a:tcPr>
                </a:tc>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dirty="0"/>
                        <a:t>Heat and smoke detection</a:t>
                      </a:r>
                    </a:p>
                  </a:txBody>
                  <a:tcPr>
                    <a:solidFill>
                      <a:srgbClr val="FFC000"/>
                    </a:solidFill>
                  </a:tcPr>
                </a:tc>
                <a:tc>
                  <a:txBody>
                    <a:bodyPr/>
                    <a:lstStyle/>
                    <a:p>
                      <a:r>
                        <a:rPr lang="en-US" dirty="0"/>
                        <a:t>High speed smoke detection </a:t>
                      </a:r>
                    </a:p>
                  </a:txBody>
                  <a:tcPr>
                    <a:solidFill>
                      <a:srgbClr val="FFFF00"/>
                    </a:solidFill>
                  </a:tcPr>
                </a:tc>
                <a:extLst>
                  <a:ext uri="{0D108BD9-81ED-4DB2-BD59-A6C34878D82A}">
                    <a16:rowId xmlns:a16="http://schemas.microsoft.com/office/drawing/2014/main" val="74000221"/>
                  </a:ext>
                </a:extLst>
              </a:tr>
              <a:tr h="370840">
                <a:tc>
                  <a:txBody>
                    <a:bodyPr/>
                    <a:lstStyle/>
                    <a:p>
                      <a:r>
                        <a:rPr lang="en-US" dirty="0"/>
                        <a:t>Overheating of terminal connections</a:t>
                      </a:r>
                    </a:p>
                  </a:txBody>
                  <a:tcPr>
                    <a:solidFill>
                      <a:srgbClr val="92D050"/>
                    </a:solidFill>
                  </a:tcPr>
                </a:tc>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dirty="0"/>
                        <a:t>Periodic visual inspection</a:t>
                      </a:r>
                    </a:p>
                  </a:txBody>
                  <a:tcPr>
                    <a:solidFill>
                      <a:srgbClr val="FFC000"/>
                    </a:solidFill>
                  </a:tcPr>
                </a:tc>
                <a:tc>
                  <a:txBody>
                    <a:bodyPr/>
                    <a:lstStyle/>
                    <a:p>
                      <a:r>
                        <a:rPr lang="en-US" dirty="0"/>
                        <a:t>Install infra-red viewing windows at vulnerable connections.</a:t>
                      </a:r>
                    </a:p>
                    <a:p>
                      <a:endParaRPr lang="en-US" dirty="0"/>
                    </a:p>
                  </a:txBody>
                  <a:tcPr>
                    <a:solidFill>
                      <a:srgbClr val="FFFF00"/>
                    </a:solidFill>
                  </a:tcPr>
                </a:tc>
                <a:extLst>
                  <a:ext uri="{0D108BD9-81ED-4DB2-BD59-A6C34878D82A}">
                    <a16:rowId xmlns:a16="http://schemas.microsoft.com/office/drawing/2014/main" val="3804006221"/>
                  </a:ext>
                </a:extLst>
              </a:tr>
            </a:tbl>
          </a:graphicData>
        </a:graphic>
      </p:graphicFrame>
      <p:sp>
        <p:nvSpPr>
          <p:cNvPr id="3" name="Title 2">
            <a:extLst>
              <a:ext uri="{FF2B5EF4-FFF2-40B4-BE49-F238E27FC236}">
                <a16:creationId xmlns:a16="http://schemas.microsoft.com/office/drawing/2014/main" id="{6194DCB7-FEB7-470E-8636-9DF5D22C16BB}"/>
              </a:ext>
            </a:extLst>
          </p:cNvPr>
          <p:cNvSpPr>
            <a:spLocks noGrp="1"/>
          </p:cNvSpPr>
          <p:nvPr>
            <p:ph type="title"/>
          </p:nvPr>
        </p:nvSpPr>
        <p:spPr/>
        <p:txBody>
          <a:bodyPr/>
          <a:lstStyle/>
          <a:p>
            <a:r>
              <a:rPr lang="en-US" dirty="0"/>
              <a:t>A fresh approach to reviewing electrical hazards</a:t>
            </a:r>
          </a:p>
        </p:txBody>
      </p:sp>
      <p:sp>
        <p:nvSpPr>
          <p:cNvPr id="4" name="Date Placeholder 3">
            <a:extLst>
              <a:ext uri="{FF2B5EF4-FFF2-40B4-BE49-F238E27FC236}">
                <a16:creationId xmlns:a16="http://schemas.microsoft.com/office/drawing/2014/main" id="{0784F585-8BCF-44EC-AB5F-263972E0DE80}"/>
              </a:ext>
            </a:extLst>
          </p:cNvPr>
          <p:cNvSpPr>
            <a:spLocks noGrp="1"/>
          </p:cNvSpPr>
          <p:nvPr>
            <p:ph type="dt" sz="half" idx="18"/>
          </p:nvPr>
        </p:nvSpPr>
        <p:spPr/>
        <p:txBody>
          <a:bodyPr/>
          <a:lstStyle/>
          <a:p>
            <a:fld id="{DED11F41-F59E-4148-82B4-D5604C9DFCBD}" type="datetime4">
              <a:rPr lang="en-US" smtClean="0"/>
              <a:t>November 2, 2022</a:t>
            </a:fld>
            <a:endParaRPr lang="en-US" dirty="0"/>
          </a:p>
        </p:txBody>
      </p:sp>
      <p:sp>
        <p:nvSpPr>
          <p:cNvPr id="5" name="Footer Placeholder 4">
            <a:extLst>
              <a:ext uri="{FF2B5EF4-FFF2-40B4-BE49-F238E27FC236}">
                <a16:creationId xmlns:a16="http://schemas.microsoft.com/office/drawing/2014/main" id="{2798B764-E06A-4402-82E3-0AB702248BBC}"/>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72AC7267-A0CC-4895-B9AF-45F77ED15B4C}"/>
              </a:ext>
            </a:extLst>
          </p:cNvPr>
          <p:cNvSpPr>
            <a:spLocks noGrp="1"/>
          </p:cNvSpPr>
          <p:nvPr>
            <p:ph type="sldNum" sz="quarter" idx="20"/>
          </p:nvPr>
        </p:nvSpPr>
        <p:spPr/>
        <p:txBody>
          <a:bodyPr/>
          <a:lstStyle/>
          <a:p>
            <a:r>
              <a:rPr lang="en-US"/>
              <a:t>Slide </a:t>
            </a:r>
            <a:fld id="{619F89D8-7AE3-494A-97F3-03D680869632}" type="slidenum">
              <a:rPr lang="en-US" smtClean="0"/>
              <a:pPr/>
              <a:t>13</a:t>
            </a:fld>
            <a:endParaRPr lang="en-US" dirty="0"/>
          </a:p>
        </p:txBody>
      </p:sp>
      <p:sp>
        <p:nvSpPr>
          <p:cNvPr id="7" name="Subtitle 4">
            <a:extLst>
              <a:ext uri="{FF2B5EF4-FFF2-40B4-BE49-F238E27FC236}">
                <a16:creationId xmlns:a16="http://schemas.microsoft.com/office/drawing/2014/main" id="{661BC545-333F-4419-8FC4-F9EF9BDCDB2C}"/>
              </a:ext>
            </a:extLst>
          </p:cNvPr>
          <p:cNvSpPr txBox="1">
            <a:spLocks/>
          </p:cNvSpPr>
          <p:nvPr/>
        </p:nvSpPr>
        <p:spPr>
          <a:xfrm>
            <a:off x="488248" y="1123959"/>
            <a:ext cx="11520000" cy="452178"/>
          </a:xfrm>
          <a:prstGeom prst="rect">
            <a:avLst/>
          </a:prstGeom>
        </p:spPr>
        <p:txBody>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dirty="0"/>
              <a:t>Good and Best Practice</a:t>
            </a:r>
            <a:endParaRPr lang="en-GB" dirty="0"/>
          </a:p>
        </p:txBody>
      </p:sp>
    </p:spTree>
    <p:extLst>
      <p:ext uri="{BB962C8B-B14F-4D97-AF65-F5344CB8AC3E}">
        <p14:creationId xmlns:p14="http://schemas.microsoft.com/office/powerpoint/2010/main" val="415625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7E06629-ABA5-441B-A318-69F514755503}"/>
              </a:ext>
            </a:extLst>
          </p:cNvPr>
          <p:cNvGraphicFramePr>
            <a:graphicFrameLocks noGrp="1"/>
          </p:cNvGraphicFramePr>
          <p:nvPr>
            <p:ph sz="quarter" idx="17"/>
          </p:nvPr>
        </p:nvGraphicFramePr>
        <p:xfrm>
          <a:off x="535291" y="1190955"/>
          <a:ext cx="11845439" cy="3980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585094FA-13B6-4DD0-9D9D-C853489CD61A}"/>
              </a:ext>
            </a:extLst>
          </p:cNvPr>
          <p:cNvSpPr>
            <a:spLocks noGrp="1"/>
          </p:cNvSpPr>
          <p:nvPr>
            <p:ph type="dt" sz="half" idx="18"/>
          </p:nvPr>
        </p:nvSpPr>
        <p:spPr/>
        <p:txBody>
          <a:bodyPr/>
          <a:lstStyle/>
          <a:p>
            <a:fld id="{802F1124-33BD-4EBB-98B3-2BE08BF7D732}" type="datetime4">
              <a:rPr lang="en-US" smtClean="0"/>
              <a:t>November 2, 2022</a:t>
            </a:fld>
            <a:endParaRPr lang="en-US" dirty="0"/>
          </a:p>
        </p:txBody>
      </p:sp>
      <p:sp>
        <p:nvSpPr>
          <p:cNvPr id="4" name="Footer Placeholder 3">
            <a:extLst>
              <a:ext uri="{FF2B5EF4-FFF2-40B4-BE49-F238E27FC236}">
                <a16:creationId xmlns:a16="http://schemas.microsoft.com/office/drawing/2014/main" id="{2B5949D6-D04D-4D5E-9BD0-57F754CE3ECC}"/>
              </a:ext>
            </a:extLst>
          </p:cNvPr>
          <p:cNvSpPr>
            <a:spLocks noGrp="1"/>
          </p:cNvSpPr>
          <p:nvPr>
            <p:ph type="ftr" sz="quarter" idx="19"/>
          </p:nvPr>
        </p:nvSpPr>
        <p:spPr/>
        <p:txBody>
          <a:bodyPr/>
          <a:lstStyle/>
          <a:p>
            <a:pPr lvl="8"/>
            <a:endParaRPr lang="en-US" dirty="0"/>
          </a:p>
        </p:txBody>
      </p:sp>
      <p:sp>
        <p:nvSpPr>
          <p:cNvPr id="5" name="Slide Number Placeholder 4">
            <a:extLst>
              <a:ext uri="{FF2B5EF4-FFF2-40B4-BE49-F238E27FC236}">
                <a16:creationId xmlns:a16="http://schemas.microsoft.com/office/drawing/2014/main" id="{0E48D715-4AC7-4074-BC13-0978F1B709D8}"/>
              </a:ext>
            </a:extLst>
          </p:cNvPr>
          <p:cNvSpPr>
            <a:spLocks noGrp="1"/>
          </p:cNvSpPr>
          <p:nvPr>
            <p:ph type="sldNum" sz="quarter" idx="20"/>
          </p:nvPr>
        </p:nvSpPr>
        <p:spPr/>
        <p:txBody>
          <a:bodyPr/>
          <a:lstStyle/>
          <a:p>
            <a:r>
              <a:rPr lang="en-US" dirty="0"/>
              <a:t>Slide </a:t>
            </a:r>
            <a:fld id="{619F89D8-7AE3-494A-97F3-03D680869632}" type="slidenum">
              <a:rPr lang="en-US" smtClean="0"/>
              <a:pPr/>
              <a:t>14</a:t>
            </a:fld>
            <a:endParaRPr lang="en-US" dirty="0"/>
          </a:p>
        </p:txBody>
      </p:sp>
      <p:sp>
        <p:nvSpPr>
          <p:cNvPr id="6" name="Title 5">
            <a:extLst>
              <a:ext uri="{FF2B5EF4-FFF2-40B4-BE49-F238E27FC236}">
                <a16:creationId xmlns:a16="http://schemas.microsoft.com/office/drawing/2014/main" id="{D4ECC6C2-2E37-420E-B450-AC834FEF6BAA}"/>
              </a:ext>
            </a:extLst>
          </p:cNvPr>
          <p:cNvSpPr>
            <a:spLocks noGrp="1"/>
          </p:cNvSpPr>
          <p:nvPr>
            <p:ph type="title"/>
          </p:nvPr>
        </p:nvSpPr>
        <p:spPr/>
        <p:txBody>
          <a:bodyPr/>
          <a:lstStyle/>
          <a:p>
            <a:r>
              <a:rPr lang="en-US" dirty="0"/>
              <a:t>A fresh approach to reviewing electrical hazards</a:t>
            </a:r>
          </a:p>
        </p:txBody>
      </p:sp>
      <p:sp>
        <p:nvSpPr>
          <p:cNvPr id="8" name="Flowchart: Process 7">
            <a:extLst>
              <a:ext uri="{FF2B5EF4-FFF2-40B4-BE49-F238E27FC236}">
                <a16:creationId xmlns:a16="http://schemas.microsoft.com/office/drawing/2014/main" id="{7171E2E9-5D96-49BE-B597-4FF1ECACED87}"/>
              </a:ext>
            </a:extLst>
          </p:cNvPr>
          <p:cNvSpPr/>
          <p:nvPr/>
        </p:nvSpPr>
        <p:spPr bwMode="gray">
          <a:xfrm>
            <a:off x="2848323" y="2252540"/>
            <a:ext cx="1586155" cy="1450136"/>
          </a:xfrm>
          <a:prstGeom prst="flowChartProcess">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Loss of electrical power</a:t>
            </a:r>
            <a:endParaRPr lang="en-US" dirty="0" err="1">
              <a:solidFill>
                <a:schemeClr val="tx1"/>
              </a:solidFill>
            </a:endParaRPr>
          </a:p>
        </p:txBody>
      </p:sp>
      <p:sp>
        <p:nvSpPr>
          <p:cNvPr id="9" name="TextBox 8">
            <a:extLst>
              <a:ext uri="{FF2B5EF4-FFF2-40B4-BE49-F238E27FC236}">
                <a16:creationId xmlns:a16="http://schemas.microsoft.com/office/drawing/2014/main" id="{669604BF-4418-4077-B850-DC13D8B96775}"/>
              </a:ext>
            </a:extLst>
          </p:cNvPr>
          <p:cNvSpPr txBox="1"/>
          <p:nvPr/>
        </p:nvSpPr>
        <p:spPr bwMode="gray">
          <a:xfrm>
            <a:off x="208218" y="2630420"/>
            <a:ext cx="1220812" cy="479502"/>
          </a:xfrm>
          <a:prstGeom prst="rect">
            <a:avLst/>
          </a:prstGeom>
          <a:noFill/>
        </p:spPr>
        <p:txBody>
          <a:bodyPr wrap="square" lIns="72000" tIns="72000" rIns="72000" bIns="72000" rtlCol="0">
            <a:noAutofit/>
          </a:bodyPr>
          <a:lstStyle/>
          <a:p>
            <a:r>
              <a:rPr lang="en-GB" sz="2400" b="1" dirty="0">
                <a:solidFill>
                  <a:srgbClr val="FF0000"/>
                </a:solidFill>
              </a:rPr>
              <a:t>Hazop</a:t>
            </a:r>
            <a:endParaRPr lang="en-US" sz="2400" b="1" dirty="0" err="1">
              <a:solidFill>
                <a:srgbClr val="FF0000"/>
              </a:solidFill>
            </a:endParaRPr>
          </a:p>
        </p:txBody>
      </p:sp>
      <p:sp>
        <p:nvSpPr>
          <p:cNvPr id="10" name="Flowchart: Process 9">
            <a:extLst>
              <a:ext uri="{FF2B5EF4-FFF2-40B4-BE49-F238E27FC236}">
                <a16:creationId xmlns:a16="http://schemas.microsoft.com/office/drawing/2014/main" id="{370BD599-8E87-43AB-BE34-32953B05BA68}"/>
              </a:ext>
            </a:extLst>
          </p:cNvPr>
          <p:cNvSpPr/>
          <p:nvPr/>
        </p:nvSpPr>
        <p:spPr bwMode="gray">
          <a:xfrm>
            <a:off x="4861931" y="2252544"/>
            <a:ext cx="1598339" cy="1438980"/>
          </a:xfrm>
          <a:prstGeom prst="flowChartProcess">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Boiler Feed Water Pump stops</a:t>
            </a:r>
          </a:p>
          <a:p>
            <a:pPr algn="ctr"/>
            <a:r>
              <a:rPr lang="en-GB" dirty="0">
                <a:solidFill>
                  <a:schemeClr val="tx1"/>
                </a:solidFill>
              </a:rPr>
              <a:t>Low Boiler level trip etc.</a:t>
            </a:r>
            <a:endParaRPr lang="en-US" dirty="0" err="1">
              <a:solidFill>
                <a:schemeClr val="tx1"/>
              </a:solidFill>
            </a:endParaRPr>
          </a:p>
        </p:txBody>
      </p:sp>
      <p:sp>
        <p:nvSpPr>
          <p:cNvPr id="11" name="Flowchart: Process 10">
            <a:extLst>
              <a:ext uri="{FF2B5EF4-FFF2-40B4-BE49-F238E27FC236}">
                <a16:creationId xmlns:a16="http://schemas.microsoft.com/office/drawing/2014/main" id="{968DDA07-E1B8-4DC9-9341-FCFA06C0422C}"/>
              </a:ext>
            </a:extLst>
          </p:cNvPr>
          <p:cNvSpPr/>
          <p:nvPr/>
        </p:nvSpPr>
        <p:spPr bwMode="gray">
          <a:xfrm>
            <a:off x="9349632" y="2252544"/>
            <a:ext cx="2648936" cy="1438980"/>
          </a:xfrm>
          <a:prstGeom prst="flowChartProcess">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Explosive overpressure on reintroduction of water. </a:t>
            </a:r>
          </a:p>
          <a:p>
            <a:pPr algn="ctr"/>
            <a:r>
              <a:rPr lang="en-GB" dirty="0">
                <a:solidFill>
                  <a:schemeClr val="tx1"/>
                </a:solidFill>
              </a:rPr>
              <a:t>Harm to people etc. </a:t>
            </a:r>
            <a:endParaRPr lang="en-US" dirty="0" err="1">
              <a:solidFill>
                <a:schemeClr val="tx1"/>
              </a:solidFill>
            </a:endParaRPr>
          </a:p>
        </p:txBody>
      </p:sp>
      <p:sp>
        <p:nvSpPr>
          <p:cNvPr id="13" name="Flowchart: Process 12">
            <a:extLst>
              <a:ext uri="{FF2B5EF4-FFF2-40B4-BE49-F238E27FC236}">
                <a16:creationId xmlns:a16="http://schemas.microsoft.com/office/drawing/2014/main" id="{FEB7896B-7562-4D03-AF1B-A36FDA5564E2}"/>
              </a:ext>
            </a:extLst>
          </p:cNvPr>
          <p:cNvSpPr/>
          <p:nvPr/>
        </p:nvSpPr>
        <p:spPr bwMode="gray">
          <a:xfrm>
            <a:off x="1606774" y="2246968"/>
            <a:ext cx="1062081" cy="1450131"/>
          </a:xfrm>
          <a:prstGeom prst="flowChartProcess">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2.14</a:t>
            </a:r>
            <a:endParaRPr lang="en-US" dirty="0" err="1">
              <a:solidFill>
                <a:schemeClr val="tx1"/>
              </a:solidFill>
            </a:endParaRPr>
          </a:p>
        </p:txBody>
      </p:sp>
      <p:sp>
        <p:nvSpPr>
          <p:cNvPr id="14" name="Flowchart: Process 13">
            <a:extLst>
              <a:ext uri="{FF2B5EF4-FFF2-40B4-BE49-F238E27FC236}">
                <a16:creationId xmlns:a16="http://schemas.microsoft.com/office/drawing/2014/main" id="{5ABD0AFA-A204-4B6E-A972-F1F62D7F6308}"/>
              </a:ext>
            </a:extLst>
          </p:cNvPr>
          <p:cNvSpPr/>
          <p:nvPr/>
        </p:nvSpPr>
        <p:spPr bwMode="gray">
          <a:xfrm>
            <a:off x="2844609" y="1371598"/>
            <a:ext cx="1586155" cy="576623"/>
          </a:xfrm>
          <a:prstGeom prst="flowChartProcess">
            <a:avLst/>
          </a:prstGeom>
          <a:solidFill>
            <a:schemeClr val="bg1">
              <a:lumMod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Cause</a:t>
            </a:r>
            <a:endParaRPr lang="en-US" dirty="0" err="1">
              <a:solidFill>
                <a:schemeClr val="tx1"/>
              </a:solidFill>
            </a:endParaRPr>
          </a:p>
        </p:txBody>
      </p:sp>
      <p:sp>
        <p:nvSpPr>
          <p:cNvPr id="16" name="Flowchart: Process 15">
            <a:extLst>
              <a:ext uri="{FF2B5EF4-FFF2-40B4-BE49-F238E27FC236}">
                <a16:creationId xmlns:a16="http://schemas.microsoft.com/office/drawing/2014/main" id="{6033D22E-5779-44C5-8671-5FA3E8B37505}"/>
              </a:ext>
            </a:extLst>
          </p:cNvPr>
          <p:cNvSpPr/>
          <p:nvPr/>
        </p:nvSpPr>
        <p:spPr bwMode="gray">
          <a:xfrm>
            <a:off x="4858217" y="1371600"/>
            <a:ext cx="1598339" cy="565470"/>
          </a:xfrm>
          <a:prstGeom prst="flowChartProcess">
            <a:avLst/>
          </a:prstGeom>
          <a:solidFill>
            <a:schemeClr val="bg1">
              <a:lumMod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Safeguard</a:t>
            </a:r>
            <a:endParaRPr lang="en-US" dirty="0" err="1">
              <a:solidFill>
                <a:schemeClr val="tx1"/>
              </a:solidFill>
            </a:endParaRPr>
          </a:p>
        </p:txBody>
      </p:sp>
      <p:sp>
        <p:nvSpPr>
          <p:cNvPr id="17" name="Flowchart: Process 16">
            <a:extLst>
              <a:ext uri="{FF2B5EF4-FFF2-40B4-BE49-F238E27FC236}">
                <a16:creationId xmlns:a16="http://schemas.microsoft.com/office/drawing/2014/main" id="{CDE60E9B-6D1E-4FF7-99F9-7AD9193CD391}"/>
              </a:ext>
            </a:extLst>
          </p:cNvPr>
          <p:cNvSpPr/>
          <p:nvPr/>
        </p:nvSpPr>
        <p:spPr bwMode="gray">
          <a:xfrm>
            <a:off x="9347390" y="1371598"/>
            <a:ext cx="2512243" cy="565471"/>
          </a:xfrm>
          <a:prstGeom prst="flowChartProcess">
            <a:avLst/>
          </a:prstGeom>
          <a:solidFill>
            <a:schemeClr val="bg1">
              <a:lumMod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Ultimate</a:t>
            </a:r>
          </a:p>
          <a:p>
            <a:pPr algn="ctr"/>
            <a:r>
              <a:rPr lang="en-GB" dirty="0">
                <a:solidFill>
                  <a:schemeClr val="tx1"/>
                </a:solidFill>
              </a:rPr>
              <a:t>Consequence</a:t>
            </a:r>
            <a:endParaRPr lang="en-US" dirty="0" err="1">
              <a:solidFill>
                <a:schemeClr val="tx1"/>
              </a:solidFill>
            </a:endParaRPr>
          </a:p>
        </p:txBody>
      </p:sp>
      <p:sp>
        <p:nvSpPr>
          <p:cNvPr id="18" name="Flowchart: Process 17">
            <a:extLst>
              <a:ext uri="{FF2B5EF4-FFF2-40B4-BE49-F238E27FC236}">
                <a16:creationId xmlns:a16="http://schemas.microsoft.com/office/drawing/2014/main" id="{403AAE49-1939-4194-A898-1138E4476649}"/>
              </a:ext>
            </a:extLst>
          </p:cNvPr>
          <p:cNvSpPr/>
          <p:nvPr/>
        </p:nvSpPr>
        <p:spPr bwMode="gray">
          <a:xfrm>
            <a:off x="1603060" y="1371600"/>
            <a:ext cx="1062081" cy="571045"/>
          </a:xfrm>
          <a:prstGeom prst="flowChartProcess">
            <a:avLst/>
          </a:prstGeom>
          <a:solidFill>
            <a:schemeClr val="bg1">
              <a:lumMod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Hazard</a:t>
            </a:r>
          </a:p>
          <a:p>
            <a:pPr algn="ctr"/>
            <a:r>
              <a:rPr lang="en-GB" dirty="0">
                <a:solidFill>
                  <a:schemeClr val="tx1"/>
                </a:solidFill>
              </a:rPr>
              <a:t>Ref</a:t>
            </a:r>
            <a:endParaRPr lang="en-US" dirty="0" err="1">
              <a:solidFill>
                <a:schemeClr val="tx1"/>
              </a:solidFill>
            </a:endParaRPr>
          </a:p>
        </p:txBody>
      </p:sp>
      <p:sp>
        <p:nvSpPr>
          <p:cNvPr id="19" name="Flowchart: Process 18">
            <a:extLst>
              <a:ext uri="{FF2B5EF4-FFF2-40B4-BE49-F238E27FC236}">
                <a16:creationId xmlns:a16="http://schemas.microsoft.com/office/drawing/2014/main" id="{AF8A0F28-60F7-43A4-A566-58ABA617F672}"/>
              </a:ext>
            </a:extLst>
          </p:cNvPr>
          <p:cNvSpPr/>
          <p:nvPr/>
        </p:nvSpPr>
        <p:spPr bwMode="gray">
          <a:xfrm>
            <a:off x="2844609" y="4445608"/>
            <a:ext cx="1586155" cy="1450136"/>
          </a:xfrm>
          <a:prstGeom prst="flowChartProcess">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Overheating of terminal connections</a:t>
            </a:r>
          </a:p>
        </p:txBody>
      </p:sp>
      <p:sp>
        <p:nvSpPr>
          <p:cNvPr id="20" name="TextBox 19">
            <a:extLst>
              <a:ext uri="{FF2B5EF4-FFF2-40B4-BE49-F238E27FC236}">
                <a16:creationId xmlns:a16="http://schemas.microsoft.com/office/drawing/2014/main" id="{3BB63D90-F102-4061-A6C4-7296440D5065}"/>
              </a:ext>
            </a:extLst>
          </p:cNvPr>
          <p:cNvSpPr txBox="1"/>
          <p:nvPr/>
        </p:nvSpPr>
        <p:spPr bwMode="gray">
          <a:xfrm>
            <a:off x="204503" y="4823488"/>
            <a:ext cx="1537855" cy="479502"/>
          </a:xfrm>
          <a:prstGeom prst="rect">
            <a:avLst/>
          </a:prstGeom>
          <a:noFill/>
          <a:ln>
            <a:noFill/>
          </a:ln>
        </p:spPr>
        <p:txBody>
          <a:bodyPr wrap="square" lIns="72000" tIns="72000" rIns="72000" bIns="72000" rtlCol="0">
            <a:noAutofit/>
          </a:bodyPr>
          <a:lstStyle/>
          <a:p>
            <a:r>
              <a:rPr lang="en-GB" sz="2400" b="1" dirty="0">
                <a:solidFill>
                  <a:srgbClr val="0070C0"/>
                </a:solidFill>
              </a:rPr>
              <a:t>E-Hazop</a:t>
            </a:r>
            <a:endParaRPr lang="en-US" sz="2400" b="1" dirty="0" err="1">
              <a:solidFill>
                <a:srgbClr val="0070C0"/>
              </a:solidFill>
            </a:endParaRPr>
          </a:p>
        </p:txBody>
      </p:sp>
      <p:sp>
        <p:nvSpPr>
          <p:cNvPr id="21" name="Flowchart: Process 20">
            <a:extLst>
              <a:ext uri="{FF2B5EF4-FFF2-40B4-BE49-F238E27FC236}">
                <a16:creationId xmlns:a16="http://schemas.microsoft.com/office/drawing/2014/main" id="{A4B248E5-1226-456B-B8A4-8E88DEEE8F80}"/>
              </a:ext>
            </a:extLst>
          </p:cNvPr>
          <p:cNvSpPr/>
          <p:nvPr/>
        </p:nvSpPr>
        <p:spPr bwMode="gray">
          <a:xfrm>
            <a:off x="4858217" y="4445612"/>
            <a:ext cx="1598339" cy="1438980"/>
          </a:xfrm>
          <a:prstGeom prst="flowChartProcess">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V</a:t>
            </a:r>
            <a:r>
              <a:rPr lang="en-US" dirty="0" err="1">
                <a:solidFill>
                  <a:schemeClr val="tx1"/>
                </a:solidFill>
              </a:rPr>
              <a:t>isual</a:t>
            </a:r>
            <a:r>
              <a:rPr lang="en-US" dirty="0">
                <a:solidFill>
                  <a:schemeClr val="tx1"/>
                </a:solidFill>
              </a:rPr>
              <a:t> inspection</a:t>
            </a:r>
          </a:p>
        </p:txBody>
      </p:sp>
      <p:sp>
        <p:nvSpPr>
          <p:cNvPr id="22" name="Flowchart: Process 21">
            <a:extLst>
              <a:ext uri="{FF2B5EF4-FFF2-40B4-BE49-F238E27FC236}">
                <a16:creationId xmlns:a16="http://schemas.microsoft.com/office/drawing/2014/main" id="{E4CAF191-33E4-4577-BF32-5F60E1E1729A}"/>
              </a:ext>
            </a:extLst>
          </p:cNvPr>
          <p:cNvSpPr/>
          <p:nvPr/>
        </p:nvSpPr>
        <p:spPr bwMode="gray">
          <a:xfrm>
            <a:off x="9345872" y="4445612"/>
            <a:ext cx="2653041" cy="1438980"/>
          </a:xfrm>
          <a:prstGeom prst="flowChartProcess">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Loss of electrical power to boiler Feed Water Pump. </a:t>
            </a:r>
          </a:p>
          <a:p>
            <a:pPr algn="ctr"/>
            <a:r>
              <a:rPr lang="en-GB" dirty="0">
                <a:solidFill>
                  <a:schemeClr val="tx1"/>
                </a:solidFill>
              </a:rPr>
              <a:t> Initiating cause for Hazop Hazard Ref 2.14</a:t>
            </a:r>
            <a:endParaRPr lang="en-US" dirty="0" err="1">
              <a:solidFill>
                <a:schemeClr val="tx1"/>
              </a:solidFill>
            </a:endParaRPr>
          </a:p>
        </p:txBody>
      </p:sp>
      <p:sp>
        <p:nvSpPr>
          <p:cNvPr id="23" name="Flowchart: Process 22">
            <a:extLst>
              <a:ext uri="{FF2B5EF4-FFF2-40B4-BE49-F238E27FC236}">
                <a16:creationId xmlns:a16="http://schemas.microsoft.com/office/drawing/2014/main" id="{FF0901AC-7609-4C6D-AD98-AB8A6437E162}"/>
              </a:ext>
            </a:extLst>
          </p:cNvPr>
          <p:cNvSpPr/>
          <p:nvPr/>
        </p:nvSpPr>
        <p:spPr bwMode="gray">
          <a:xfrm>
            <a:off x="1603060" y="4440036"/>
            <a:ext cx="1062081" cy="1450131"/>
          </a:xfrm>
          <a:prstGeom prst="flowChartProcess">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5.21</a:t>
            </a:r>
            <a:endParaRPr lang="en-US" dirty="0" err="1">
              <a:solidFill>
                <a:schemeClr val="tx1"/>
              </a:solidFill>
            </a:endParaRPr>
          </a:p>
        </p:txBody>
      </p:sp>
      <p:sp>
        <p:nvSpPr>
          <p:cNvPr id="24" name="Flowchart: Process 23">
            <a:extLst>
              <a:ext uri="{FF2B5EF4-FFF2-40B4-BE49-F238E27FC236}">
                <a16:creationId xmlns:a16="http://schemas.microsoft.com/office/drawing/2014/main" id="{84027576-063F-4342-A890-49CDCF92EDB9}"/>
              </a:ext>
            </a:extLst>
          </p:cNvPr>
          <p:cNvSpPr/>
          <p:nvPr/>
        </p:nvSpPr>
        <p:spPr bwMode="gray">
          <a:xfrm>
            <a:off x="6887724" y="2259981"/>
            <a:ext cx="2022100" cy="1438980"/>
          </a:xfrm>
          <a:prstGeom prst="flowChartProcess">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Boiler runs dry and overheats</a:t>
            </a:r>
            <a:endParaRPr lang="en-US" dirty="0" err="1">
              <a:solidFill>
                <a:schemeClr val="tx1"/>
              </a:solidFill>
            </a:endParaRPr>
          </a:p>
        </p:txBody>
      </p:sp>
      <p:sp>
        <p:nvSpPr>
          <p:cNvPr id="25" name="Flowchart: Process 24">
            <a:extLst>
              <a:ext uri="{FF2B5EF4-FFF2-40B4-BE49-F238E27FC236}">
                <a16:creationId xmlns:a16="http://schemas.microsoft.com/office/drawing/2014/main" id="{ADC15E40-6475-49DF-9A25-DAB327CED7FB}"/>
              </a:ext>
            </a:extLst>
          </p:cNvPr>
          <p:cNvSpPr/>
          <p:nvPr/>
        </p:nvSpPr>
        <p:spPr bwMode="gray">
          <a:xfrm>
            <a:off x="6884009" y="1379035"/>
            <a:ext cx="1791639" cy="565471"/>
          </a:xfrm>
          <a:prstGeom prst="flowChartProcess">
            <a:avLst/>
          </a:prstGeom>
          <a:solidFill>
            <a:schemeClr val="bg1">
              <a:lumMod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Immediate</a:t>
            </a:r>
          </a:p>
          <a:p>
            <a:pPr algn="ctr"/>
            <a:r>
              <a:rPr lang="en-GB" dirty="0">
                <a:solidFill>
                  <a:schemeClr val="tx1"/>
                </a:solidFill>
              </a:rPr>
              <a:t>Consequence</a:t>
            </a:r>
            <a:endParaRPr lang="en-US" dirty="0" err="1">
              <a:solidFill>
                <a:schemeClr val="tx1"/>
              </a:solidFill>
            </a:endParaRPr>
          </a:p>
        </p:txBody>
      </p:sp>
      <p:sp>
        <p:nvSpPr>
          <p:cNvPr id="29" name="Flowchart: Process 28">
            <a:extLst>
              <a:ext uri="{FF2B5EF4-FFF2-40B4-BE49-F238E27FC236}">
                <a16:creationId xmlns:a16="http://schemas.microsoft.com/office/drawing/2014/main" id="{2F000111-8D0D-4110-8D1F-C5FFBBB599E2}"/>
              </a:ext>
            </a:extLst>
          </p:cNvPr>
          <p:cNvSpPr/>
          <p:nvPr/>
        </p:nvSpPr>
        <p:spPr bwMode="gray">
          <a:xfrm>
            <a:off x="6884009" y="4440036"/>
            <a:ext cx="2025815" cy="1467595"/>
          </a:xfrm>
          <a:prstGeom prst="flowChartProcess">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Gradual breakdown of insulation leading to arc flash</a:t>
            </a:r>
          </a:p>
        </p:txBody>
      </p:sp>
      <p:cxnSp>
        <p:nvCxnSpPr>
          <p:cNvPr id="46" name="Straight Arrow Connector 45">
            <a:extLst>
              <a:ext uri="{FF2B5EF4-FFF2-40B4-BE49-F238E27FC236}">
                <a16:creationId xmlns:a16="http://schemas.microsoft.com/office/drawing/2014/main" id="{EB05395E-7BE2-4C5B-8910-A0C5D5283CAD}"/>
              </a:ext>
            </a:extLst>
          </p:cNvPr>
          <p:cNvCxnSpPr>
            <a:cxnSpLocks/>
            <a:stCxn id="13" idx="2"/>
          </p:cNvCxnSpPr>
          <p:nvPr/>
        </p:nvCxnSpPr>
        <p:spPr bwMode="gray">
          <a:xfrm>
            <a:off x="2137815" y="3697099"/>
            <a:ext cx="17280" cy="413805"/>
          </a:xfrm>
          <a:prstGeom prst="straightConnector1">
            <a:avLst/>
          </a:prstGeom>
          <a:ln w="5080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08B2D4-E107-4B5A-8BB9-78B2F56EB79E}"/>
              </a:ext>
            </a:extLst>
          </p:cNvPr>
          <p:cNvCxnSpPr/>
          <p:nvPr/>
        </p:nvCxnSpPr>
        <p:spPr bwMode="gray">
          <a:xfrm flipV="1">
            <a:off x="2155095" y="4089756"/>
            <a:ext cx="8419972" cy="1709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A6018B4-F959-42F2-8993-AFC253F0EBA8}"/>
              </a:ext>
            </a:extLst>
          </p:cNvPr>
          <p:cNvCxnSpPr/>
          <p:nvPr/>
        </p:nvCxnSpPr>
        <p:spPr bwMode="gray">
          <a:xfrm>
            <a:off x="10575067" y="4106851"/>
            <a:ext cx="10159" cy="30283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Arrow: Right 31">
            <a:extLst>
              <a:ext uri="{FF2B5EF4-FFF2-40B4-BE49-F238E27FC236}">
                <a16:creationId xmlns:a16="http://schemas.microsoft.com/office/drawing/2014/main" id="{DE692444-493E-44B2-B4EB-FEBD88E56716}"/>
              </a:ext>
            </a:extLst>
          </p:cNvPr>
          <p:cNvSpPr/>
          <p:nvPr/>
        </p:nvSpPr>
        <p:spPr bwMode="gray">
          <a:xfrm>
            <a:off x="4496703" y="2700512"/>
            <a:ext cx="315648" cy="685993"/>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3" name="Arrow: Right 32">
            <a:extLst>
              <a:ext uri="{FF2B5EF4-FFF2-40B4-BE49-F238E27FC236}">
                <a16:creationId xmlns:a16="http://schemas.microsoft.com/office/drawing/2014/main" id="{2C07D628-9066-4B70-ACFA-396DEF65C86D}"/>
              </a:ext>
            </a:extLst>
          </p:cNvPr>
          <p:cNvSpPr/>
          <p:nvPr/>
        </p:nvSpPr>
        <p:spPr bwMode="gray">
          <a:xfrm>
            <a:off x="4496706" y="4783314"/>
            <a:ext cx="315648" cy="685993"/>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4" name="Arrow: Right 33">
            <a:extLst>
              <a:ext uri="{FF2B5EF4-FFF2-40B4-BE49-F238E27FC236}">
                <a16:creationId xmlns:a16="http://schemas.microsoft.com/office/drawing/2014/main" id="{C141F7A3-DB9C-4603-B8E7-A70D80316E5F}"/>
              </a:ext>
            </a:extLst>
          </p:cNvPr>
          <p:cNvSpPr/>
          <p:nvPr/>
        </p:nvSpPr>
        <p:spPr bwMode="gray">
          <a:xfrm>
            <a:off x="6528698" y="2683581"/>
            <a:ext cx="315648" cy="685993"/>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5" name="Arrow: Right 34">
            <a:extLst>
              <a:ext uri="{FF2B5EF4-FFF2-40B4-BE49-F238E27FC236}">
                <a16:creationId xmlns:a16="http://schemas.microsoft.com/office/drawing/2014/main" id="{7F95AA84-DD8C-46A1-8A80-EC975EEF0372}"/>
              </a:ext>
            </a:extLst>
          </p:cNvPr>
          <p:cNvSpPr/>
          <p:nvPr/>
        </p:nvSpPr>
        <p:spPr bwMode="gray">
          <a:xfrm>
            <a:off x="8967093" y="2700515"/>
            <a:ext cx="315648" cy="685993"/>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6" name="Arrow: Right 35">
            <a:extLst>
              <a:ext uri="{FF2B5EF4-FFF2-40B4-BE49-F238E27FC236}">
                <a16:creationId xmlns:a16="http://schemas.microsoft.com/office/drawing/2014/main" id="{FD688789-43E3-428E-84EE-72561BA50B87}"/>
              </a:ext>
            </a:extLst>
          </p:cNvPr>
          <p:cNvSpPr/>
          <p:nvPr/>
        </p:nvSpPr>
        <p:spPr bwMode="gray">
          <a:xfrm>
            <a:off x="6511763" y="4800246"/>
            <a:ext cx="315648" cy="685993"/>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7" name="Arrow: Right 36">
            <a:extLst>
              <a:ext uri="{FF2B5EF4-FFF2-40B4-BE49-F238E27FC236}">
                <a16:creationId xmlns:a16="http://schemas.microsoft.com/office/drawing/2014/main" id="{DAC07CBE-503D-4D6A-A460-87B0FA87ACB0}"/>
              </a:ext>
            </a:extLst>
          </p:cNvPr>
          <p:cNvSpPr/>
          <p:nvPr/>
        </p:nvSpPr>
        <p:spPr bwMode="gray">
          <a:xfrm>
            <a:off x="8967093" y="4800246"/>
            <a:ext cx="315648" cy="685993"/>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Tree>
    <p:extLst>
      <p:ext uri="{BB962C8B-B14F-4D97-AF65-F5344CB8AC3E}">
        <p14:creationId xmlns:p14="http://schemas.microsoft.com/office/powerpoint/2010/main" val="219503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EDA6F-58AE-4839-BC3C-1C0671845C0D}"/>
              </a:ext>
            </a:extLst>
          </p:cNvPr>
          <p:cNvSpPr>
            <a:spLocks noGrp="1"/>
          </p:cNvSpPr>
          <p:nvPr>
            <p:ph type="title"/>
          </p:nvPr>
        </p:nvSpPr>
        <p:spPr/>
        <p:txBody>
          <a:bodyPr/>
          <a:lstStyle/>
          <a:p>
            <a:r>
              <a:rPr lang="en-US" dirty="0"/>
              <a:t>A fresh approach to reviewing electrical hazards</a:t>
            </a:r>
            <a:br>
              <a:rPr lang="en-US" dirty="0"/>
            </a:br>
            <a:endParaRPr lang="en-US" dirty="0"/>
          </a:p>
        </p:txBody>
      </p:sp>
      <p:sp>
        <p:nvSpPr>
          <p:cNvPr id="3" name="Date Placeholder 2">
            <a:extLst>
              <a:ext uri="{FF2B5EF4-FFF2-40B4-BE49-F238E27FC236}">
                <a16:creationId xmlns:a16="http://schemas.microsoft.com/office/drawing/2014/main" id="{43C81C57-5082-406E-808E-9BFB0CC38A73}"/>
              </a:ext>
            </a:extLst>
          </p:cNvPr>
          <p:cNvSpPr>
            <a:spLocks noGrp="1"/>
          </p:cNvSpPr>
          <p:nvPr>
            <p:ph type="dt" sz="half" idx="14"/>
          </p:nvPr>
        </p:nvSpPr>
        <p:spPr/>
        <p:txBody>
          <a:bodyPr/>
          <a:lstStyle/>
          <a:p>
            <a:fld id="{88CF2583-54A7-46B8-A74C-6028C6CABEF8}" type="datetime4">
              <a:rPr lang="en-US" smtClean="0"/>
              <a:t>November 2, 2022</a:t>
            </a:fld>
            <a:endParaRPr lang="en-US" dirty="0"/>
          </a:p>
        </p:txBody>
      </p:sp>
      <p:sp>
        <p:nvSpPr>
          <p:cNvPr id="5" name="Slide Number Placeholder 4">
            <a:extLst>
              <a:ext uri="{FF2B5EF4-FFF2-40B4-BE49-F238E27FC236}">
                <a16:creationId xmlns:a16="http://schemas.microsoft.com/office/drawing/2014/main" id="{8CEA96E8-DF9F-46A8-BBE1-514AB78FD985}"/>
              </a:ext>
            </a:extLst>
          </p:cNvPr>
          <p:cNvSpPr>
            <a:spLocks noGrp="1"/>
          </p:cNvSpPr>
          <p:nvPr>
            <p:ph type="sldNum" sz="quarter" idx="16"/>
          </p:nvPr>
        </p:nvSpPr>
        <p:spPr/>
        <p:txBody>
          <a:bodyPr/>
          <a:lstStyle/>
          <a:p>
            <a:r>
              <a:rPr lang="en-US" dirty="0"/>
              <a:t>Slide </a:t>
            </a:r>
            <a:fld id="{619F89D8-7AE3-494A-97F3-03D680869632}" type="slidenum">
              <a:rPr lang="en-US" smtClean="0"/>
              <a:pPr/>
              <a:t>15</a:t>
            </a:fld>
            <a:endParaRPr lang="en-US" dirty="0"/>
          </a:p>
        </p:txBody>
      </p:sp>
      <p:pic>
        <p:nvPicPr>
          <p:cNvPr id="6" name="Picture 5">
            <a:extLst>
              <a:ext uri="{FF2B5EF4-FFF2-40B4-BE49-F238E27FC236}">
                <a16:creationId xmlns:a16="http://schemas.microsoft.com/office/drawing/2014/main" id="{A2DF1F0F-4B88-47C8-ACA7-B747F6748C4B}"/>
              </a:ext>
            </a:extLst>
          </p:cNvPr>
          <p:cNvPicPr>
            <a:picLocks noChangeAspect="1"/>
          </p:cNvPicPr>
          <p:nvPr/>
        </p:nvPicPr>
        <p:blipFill>
          <a:blip r:embed="rId3"/>
          <a:stretch>
            <a:fillRect/>
          </a:stretch>
        </p:blipFill>
        <p:spPr>
          <a:xfrm>
            <a:off x="2008169" y="1078313"/>
            <a:ext cx="8175661" cy="4951784"/>
          </a:xfrm>
          <a:prstGeom prst="rect">
            <a:avLst/>
          </a:prstGeom>
        </p:spPr>
      </p:pic>
    </p:spTree>
    <p:extLst>
      <p:ext uri="{BB962C8B-B14F-4D97-AF65-F5344CB8AC3E}">
        <p14:creationId xmlns:p14="http://schemas.microsoft.com/office/powerpoint/2010/main" val="82822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EDA6F-58AE-4839-BC3C-1C0671845C0D}"/>
              </a:ext>
            </a:extLst>
          </p:cNvPr>
          <p:cNvSpPr>
            <a:spLocks noGrp="1"/>
          </p:cNvSpPr>
          <p:nvPr>
            <p:ph type="title"/>
          </p:nvPr>
        </p:nvSpPr>
        <p:spPr>
          <a:xfrm>
            <a:off x="333264" y="682313"/>
            <a:ext cx="11520000" cy="396000"/>
          </a:xfrm>
        </p:spPr>
        <p:txBody>
          <a:bodyPr anchor="t">
            <a:normAutofit/>
          </a:bodyPr>
          <a:lstStyle/>
          <a:p>
            <a:pPr>
              <a:lnSpc>
                <a:spcPct val="90000"/>
              </a:lnSpc>
            </a:pPr>
            <a:r>
              <a:rPr lang="en-US" dirty="0"/>
              <a:t>Closing Thoughts</a:t>
            </a:r>
            <a:endParaRPr lang="en-US" sz="1300" dirty="0"/>
          </a:p>
        </p:txBody>
      </p:sp>
      <p:sp>
        <p:nvSpPr>
          <p:cNvPr id="13" name="Footer Placeholder 2">
            <a:extLst>
              <a:ext uri="{FF2B5EF4-FFF2-40B4-BE49-F238E27FC236}">
                <a16:creationId xmlns:a16="http://schemas.microsoft.com/office/drawing/2014/main" id="{80C520DE-95B7-263C-1454-698F88097449}"/>
              </a:ext>
            </a:extLst>
          </p:cNvPr>
          <p:cNvSpPr>
            <a:spLocks noGrp="1"/>
          </p:cNvSpPr>
          <p:nvPr>
            <p:ph type="ftr" sz="quarter" idx="10"/>
          </p:nvPr>
        </p:nvSpPr>
        <p:spPr>
          <a:xfrm>
            <a:off x="2499782" y="6298397"/>
            <a:ext cx="8490250" cy="500072"/>
          </a:xfrm>
        </p:spPr>
        <p:txBody>
          <a:bodyPr/>
          <a:lstStyle/>
          <a:p>
            <a:pPr lvl="8"/>
            <a:endParaRPr lang="en-US" dirty="0"/>
          </a:p>
        </p:txBody>
      </p:sp>
      <p:sp>
        <p:nvSpPr>
          <p:cNvPr id="3" name="Date Placeholder 2">
            <a:extLst>
              <a:ext uri="{FF2B5EF4-FFF2-40B4-BE49-F238E27FC236}">
                <a16:creationId xmlns:a16="http://schemas.microsoft.com/office/drawing/2014/main" id="{43C81C57-5082-406E-808E-9BFB0CC38A73}"/>
              </a:ext>
            </a:extLst>
          </p:cNvPr>
          <p:cNvSpPr>
            <a:spLocks noGrp="1"/>
          </p:cNvSpPr>
          <p:nvPr>
            <p:ph type="dt" sz="half" idx="11"/>
          </p:nvPr>
        </p:nvSpPr>
        <p:spPr>
          <a:xfrm>
            <a:off x="332367" y="6489341"/>
            <a:ext cx="1162951" cy="118192"/>
          </a:xfrm>
        </p:spPr>
        <p:txBody>
          <a:bodyPr anchor="ctr">
            <a:normAutofit/>
          </a:bodyPr>
          <a:lstStyle/>
          <a:p>
            <a:pPr>
              <a:lnSpc>
                <a:spcPct val="90000"/>
              </a:lnSpc>
              <a:spcAft>
                <a:spcPts val="600"/>
              </a:spcAft>
            </a:pPr>
            <a:fld id="{88CF2583-54A7-46B8-A74C-6028C6CABEF8}" type="datetime4">
              <a:rPr lang="en-US" sz="800" smtClean="0"/>
              <a:pPr>
                <a:lnSpc>
                  <a:spcPct val="90000"/>
                </a:lnSpc>
                <a:spcAft>
                  <a:spcPts val="600"/>
                </a:spcAft>
              </a:pPr>
              <a:t>November 2, 2022</a:t>
            </a:fld>
            <a:endParaRPr lang="en-US" sz="800"/>
          </a:p>
        </p:txBody>
      </p:sp>
      <p:sp>
        <p:nvSpPr>
          <p:cNvPr id="5" name="Slide Number Placeholder 4">
            <a:extLst>
              <a:ext uri="{FF2B5EF4-FFF2-40B4-BE49-F238E27FC236}">
                <a16:creationId xmlns:a16="http://schemas.microsoft.com/office/drawing/2014/main" id="{8CEA96E8-DF9F-46A8-BBE1-514AB78FD985}"/>
              </a:ext>
            </a:extLst>
          </p:cNvPr>
          <p:cNvSpPr>
            <a:spLocks noGrp="1"/>
          </p:cNvSpPr>
          <p:nvPr>
            <p:ph type="sldNum" sz="quarter" idx="12"/>
          </p:nvPr>
        </p:nvSpPr>
        <p:spPr>
          <a:xfrm>
            <a:off x="1798114" y="6488733"/>
            <a:ext cx="676888" cy="118800"/>
          </a:xfrm>
        </p:spPr>
        <p:txBody>
          <a:bodyPr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16</a:t>
            </a:fld>
            <a:endParaRPr lang="en-US" sz="800"/>
          </a:p>
        </p:txBody>
      </p:sp>
      <p:pic>
        <p:nvPicPr>
          <p:cNvPr id="8" name="Content Placeholder 7">
            <a:extLst>
              <a:ext uri="{FF2B5EF4-FFF2-40B4-BE49-F238E27FC236}">
                <a16:creationId xmlns:a16="http://schemas.microsoft.com/office/drawing/2014/main" id="{E2372770-DBE1-45D2-9B4D-DC48A114E894}"/>
              </a:ext>
            </a:extLst>
          </p:cNvPr>
          <p:cNvPicPr>
            <a:picLocks noGrp="1" noChangeAspect="1"/>
          </p:cNvPicPr>
          <p:nvPr>
            <p:ph sz="quarter" idx="20"/>
          </p:nvPr>
        </p:nvPicPr>
        <p:blipFill>
          <a:blip r:embed="rId3"/>
          <a:stretch>
            <a:fillRect/>
          </a:stretch>
        </p:blipFill>
        <p:spPr>
          <a:xfrm>
            <a:off x="6249107" y="2145604"/>
            <a:ext cx="5604420" cy="3552097"/>
          </a:xfrm>
          <a:prstGeom prst="rect">
            <a:avLst/>
          </a:prstGeom>
          <a:noFill/>
        </p:spPr>
      </p:pic>
      <p:sp>
        <p:nvSpPr>
          <p:cNvPr id="6" name="Content Placeholder 5">
            <a:extLst>
              <a:ext uri="{FF2B5EF4-FFF2-40B4-BE49-F238E27FC236}">
                <a16:creationId xmlns:a16="http://schemas.microsoft.com/office/drawing/2014/main" id="{1AA99D71-841A-4AC5-A7BB-88F601327801}"/>
              </a:ext>
            </a:extLst>
          </p:cNvPr>
          <p:cNvSpPr>
            <a:spLocks noGrp="1"/>
          </p:cNvSpPr>
          <p:nvPr>
            <p:ph sz="quarter" idx="19"/>
          </p:nvPr>
        </p:nvSpPr>
        <p:spPr>
          <a:xfrm>
            <a:off x="332367" y="1931194"/>
            <a:ext cx="5603434" cy="3980918"/>
          </a:xfrm>
        </p:spPr>
        <p:txBody>
          <a:bodyPr>
            <a:normAutofit/>
          </a:bodyPr>
          <a:lstStyle/>
          <a:p>
            <a:r>
              <a:rPr lang="en-GB" sz="1800" b="1" dirty="0">
                <a:solidFill>
                  <a:schemeClr val="tx2"/>
                </a:solidFill>
              </a:rPr>
              <a:t>Improving Electrical Safety and Operability across industry will require:</a:t>
            </a:r>
          </a:p>
          <a:p>
            <a:pPr marL="285750" indent="-285750">
              <a:buFont typeface="Arial" panose="020B0604020202020204" pitchFamily="34" charset="0"/>
              <a:buChar char="•"/>
            </a:pPr>
            <a:r>
              <a:rPr lang="en-GB" sz="1600" dirty="0"/>
              <a:t>A focus on electrical systems across </a:t>
            </a:r>
            <a:r>
              <a:rPr lang="en-GB" sz="1600" b="1" dirty="0"/>
              <a:t>a more diverse range </a:t>
            </a:r>
            <a:r>
              <a:rPr lang="en-GB" sz="1600" dirty="0"/>
              <a:t>of industry sectors </a:t>
            </a:r>
          </a:p>
          <a:p>
            <a:pPr marL="285750" indent="-285750">
              <a:buFont typeface="Arial" panose="020B0604020202020204" pitchFamily="34" charset="0"/>
              <a:buChar char="•"/>
            </a:pPr>
            <a:r>
              <a:rPr lang="en-GB" sz="1600" dirty="0"/>
              <a:t>Inclusion of electrical systems into an </a:t>
            </a:r>
            <a:r>
              <a:rPr lang="en-GB" sz="1600" b="1" dirty="0"/>
              <a:t>integrated hazard review suite:</a:t>
            </a:r>
          </a:p>
          <a:p>
            <a:pPr marL="645786" lvl="4" indent="-285750"/>
            <a:r>
              <a:rPr lang="en-GB" sz="1600" dirty="0"/>
              <a:t>Tell a simple and clear story</a:t>
            </a:r>
          </a:p>
          <a:p>
            <a:pPr marL="645786" lvl="4" indent="-285750"/>
            <a:r>
              <a:rPr lang="en-GB" sz="1600" dirty="0"/>
              <a:t>Provides a demonstration of pro-active hazard management</a:t>
            </a:r>
          </a:p>
          <a:p>
            <a:pPr marL="645786" lvl="4" indent="-285750"/>
            <a:r>
              <a:rPr lang="en-GB" sz="1600" dirty="0"/>
              <a:t>Can be referenced as an information source for regulatory compliance e.g. COMAH, EAWA, etc.</a:t>
            </a:r>
          </a:p>
          <a:p>
            <a:pPr marL="285750" indent="-285750">
              <a:buFont typeface="Arial" panose="020B0604020202020204" pitchFamily="34" charset="0"/>
              <a:buChar char="•"/>
            </a:pPr>
            <a:r>
              <a:rPr lang="en-GB" sz="1600" b="1" dirty="0"/>
              <a:t>Digitized platform </a:t>
            </a:r>
            <a:r>
              <a:rPr lang="en-GB" sz="1600" dirty="0"/>
              <a:t>to allow “Evergreen” reviews to be communicated, maintained and built upon</a:t>
            </a:r>
            <a:endParaRPr lang="en-US" sz="1600" dirty="0"/>
          </a:p>
        </p:txBody>
      </p:sp>
    </p:spTree>
    <p:extLst>
      <p:ext uri="{BB962C8B-B14F-4D97-AF65-F5344CB8AC3E}">
        <p14:creationId xmlns:p14="http://schemas.microsoft.com/office/powerpoint/2010/main" val="179230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D3BC-19BC-4BF0-BF8E-A14DDB9432E6}"/>
              </a:ext>
            </a:extLst>
          </p:cNvPr>
          <p:cNvSpPr>
            <a:spLocks noGrp="1"/>
          </p:cNvSpPr>
          <p:nvPr>
            <p:ph type="title"/>
          </p:nvPr>
        </p:nvSpPr>
        <p:spPr>
          <a:xfrm>
            <a:off x="333264" y="682313"/>
            <a:ext cx="11520000" cy="396000"/>
          </a:xfrm>
        </p:spPr>
        <p:txBody>
          <a:bodyPr anchor="t">
            <a:normAutofit/>
          </a:bodyPr>
          <a:lstStyle/>
          <a:p>
            <a:r>
              <a:rPr lang="en-US" dirty="0"/>
              <a:t>E-Hazop: A fresh approach to reviewing electrical systems</a:t>
            </a:r>
          </a:p>
        </p:txBody>
      </p:sp>
      <p:sp>
        <p:nvSpPr>
          <p:cNvPr id="15" name="Footer Placeholder 2">
            <a:extLst>
              <a:ext uri="{FF2B5EF4-FFF2-40B4-BE49-F238E27FC236}">
                <a16:creationId xmlns:a16="http://schemas.microsoft.com/office/drawing/2014/main" id="{235E5FD2-13B9-42FC-9373-42150936CB7F}"/>
              </a:ext>
            </a:extLst>
          </p:cNvPr>
          <p:cNvSpPr>
            <a:spLocks noGrp="1"/>
          </p:cNvSpPr>
          <p:nvPr>
            <p:ph type="ftr" sz="quarter" idx="10"/>
          </p:nvPr>
        </p:nvSpPr>
        <p:spPr>
          <a:xfrm>
            <a:off x="2499782" y="6298397"/>
            <a:ext cx="8490250" cy="500072"/>
          </a:xfrm>
        </p:spPr>
        <p:txBody>
          <a:bodyPr/>
          <a:lstStyle/>
          <a:p>
            <a:pPr lvl="8"/>
            <a:endParaRPr lang="en-US"/>
          </a:p>
        </p:txBody>
      </p:sp>
      <p:sp>
        <p:nvSpPr>
          <p:cNvPr id="4" name="Date Placeholder 3">
            <a:extLst>
              <a:ext uri="{FF2B5EF4-FFF2-40B4-BE49-F238E27FC236}">
                <a16:creationId xmlns:a16="http://schemas.microsoft.com/office/drawing/2014/main" id="{72BA2A9F-2ED2-4B86-8D8D-E67935271562}"/>
              </a:ext>
            </a:extLst>
          </p:cNvPr>
          <p:cNvSpPr>
            <a:spLocks noGrp="1"/>
          </p:cNvSpPr>
          <p:nvPr>
            <p:ph type="dt" sz="half" idx="11"/>
          </p:nvPr>
        </p:nvSpPr>
        <p:spPr>
          <a:xfrm>
            <a:off x="332367" y="6489341"/>
            <a:ext cx="1162951" cy="118192"/>
          </a:xfrm>
        </p:spPr>
        <p:txBody>
          <a:bodyPr anchor="ctr">
            <a:normAutofit/>
          </a:bodyPr>
          <a:lstStyle/>
          <a:p>
            <a:pPr>
              <a:lnSpc>
                <a:spcPct val="90000"/>
              </a:lnSpc>
              <a:spcAft>
                <a:spcPts val="600"/>
              </a:spcAft>
            </a:pPr>
            <a:fld id="{F4064434-E0DB-45C0-856F-3A928AC17331}" type="datetime4">
              <a:rPr lang="en-US" sz="800" smtClean="0"/>
              <a:pPr>
                <a:lnSpc>
                  <a:spcPct val="90000"/>
                </a:lnSpc>
                <a:spcAft>
                  <a:spcPts val="600"/>
                </a:spcAft>
              </a:pPr>
              <a:t>November 2, 2022</a:t>
            </a:fld>
            <a:endParaRPr lang="en-US" sz="800"/>
          </a:p>
        </p:txBody>
      </p:sp>
      <p:sp>
        <p:nvSpPr>
          <p:cNvPr id="5" name="Slide Number Placeholder 4">
            <a:extLst>
              <a:ext uri="{FF2B5EF4-FFF2-40B4-BE49-F238E27FC236}">
                <a16:creationId xmlns:a16="http://schemas.microsoft.com/office/drawing/2014/main" id="{68A6BF36-D6FC-4CFB-91AD-A8627FBF50F4}"/>
              </a:ext>
            </a:extLst>
          </p:cNvPr>
          <p:cNvSpPr>
            <a:spLocks noGrp="1"/>
          </p:cNvSpPr>
          <p:nvPr>
            <p:ph type="sldNum" sz="quarter" idx="12"/>
          </p:nvPr>
        </p:nvSpPr>
        <p:spPr>
          <a:xfrm>
            <a:off x="1798114" y="6488733"/>
            <a:ext cx="676888" cy="118800"/>
          </a:xfrm>
        </p:spPr>
        <p:txBody>
          <a:bodyPr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17</a:t>
            </a:fld>
            <a:endParaRPr lang="en-US" sz="800"/>
          </a:p>
        </p:txBody>
      </p:sp>
      <p:sp>
        <p:nvSpPr>
          <p:cNvPr id="9" name="Content Placeholder 5">
            <a:extLst>
              <a:ext uri="{FF2B5EF4-FFF2-40B4-BE49-F238E27FC236}">
                <a16:creationId xmlns:a16="http://schemas.microsoft.com/office/drawing/2014/main" id="{65943810-1CC1-48C4-9763-69CF9F91C706}"/>
              </a:ext>
            </a:extLst>
          </p:cNvPr>
          <p:cNvSpPr txBox="1">
            <a:spLocks/>
          </p:cNvSpPr>
          <p:nvPr/>
        </p:nvSpPr>
        <p:spPr bwMode="gray">
          <a:xfrm>
            <a:off x="1255595" y="2330913"/>
            <a:ext cx="9734438" cy="3594212"/>
          </a:xfrm>
          <a:prstGeom prst="rect">
            <a:avLst/>
          </a:prstGeom>
        </p:spPr>
        <p:txBody>
          <a:bodyPr vert="horz" lIns="0" tIns="0" rIns="0" bIns="0" rtlCol="0">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GB" sz="1800" b="1" dirty="0">
                <a:solidFill>
                  <a:schemeClr val="tx2"/>
                </a:solidFill>
              </a:rPr>
              <a:t>Contact ABB</a:t>
            </a:r>
          </a:p>
          <a:p>
            <a:r>
              <a:rPr lang="en-GB" sz="1600" dirty="0"/>
              <a:t>Rob Fogg </a:t>
            </a:r>
          </a:p>
          <a:p>
            <a:r>
              <a:rPr lang="en-GB" sz="1600" dirty="0"/>
              <a:t>Safety Consultant</a:t>
            </a:r>
          </a:p>
          <a:p>
            <a:r>
              <a:rPr lang="en-GB" sz="1600" dirty="0">
                <a:hlinkClick r:id="rId3"/>
              </a:rPr>
              <a:t>robert.fogg@gb.abb.com</a:t>
            </a:r>
            <a:endParaRPr lang="en-GB" sz="1400" dirty="0"/>
          </a:p>
          <a:p>
            <a:endParaRPr lang="en-US" sz="1400" dirty="0"/>
          </a:p>
          <a:p>
            <a:endParaRPr lang="en-US" sz="1600" dirty="0"/>
          </a:p>
        </p:txBody>
      </p:sp>
    </p:spTree>
    <p:extLst>
      <p:ext uri="{BB962C8B-B14F-4D97-AF65-F5344CB8AC3E}">
        <p14:creationId xmlns:p14="http://schemas.microsoft.com/office/powerpoint/2010/main" val="298027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54AAD2-0FA1-40C3-BDB9-1741228A7DD6}"/>
              </a:ext>
            </a:extLst>
          </p:cNvPr>
          <p:cNvSpPr>
            <a:spLocks noGrp="1"/>
          </p:cNvSpPr>
          <p:nvPr>
            <p:ph type="dt" sz="half" idx="11"/>
          </p:nvPr>
        </p:nvSpPr>
        <p:spPr/>
        <p:txBody>
          <a:bodyPr/>
          <a:lstStyle/>
          <a:p>
            <a:fld id="{70479A72-920A-415B-8469-E7772A79C549}" type="datetime4">
              <a:rPr lang="en-US" smtClean="0"/>
              <a:t>November 2, 2022</a:t>
            </a:fld>
            <a:endParaRPr lang="en-US" dirty="0"/>
          </a:p>
        </p:txBody>
      </p:sp>
      <p:sp>
        <p:nvSpPr>
          <p:cNvPr id="4" name="Slide Number Placeholder 3">
            <a:extLst>
              <a:ext uri="{FF2B5EF4-FFF2-40B4-BE49-F238E27FC236}">
                <a16:creationId xmlns:a16="http://schemas.microsoft.com/office/drawing/2014/main" id="{49AC3271-A931-471E-A9DC-A2357A91E9F3}"/>
              </a:ext>
            </a:extLst>
          </p:cNvPr>
          <p:cNvSpPr>
            <a:spLocks noGrp="1"/>
          </p:cNvSpPr>
          <p:nvPr>
            <p:ph type="sldNum" sz="quarter" idx="12"/>
          </p:nvPr>
        </p:nvSpPr>
        <p:spPr/>
        <p:txBody>
          <a:bodyPr/>
          <a:lstStyle/>
          <a:p>
            <a:r>
              <a:rPr lang="en-US"/>
              <a:t>Slide </a:t>
            </a:r>
            <a:fld id="{619F89D8-7AE3-494A-97F3-03D680869632}" type="slidenum">
              <a:rPr lang="en-US" smtClean="0"/>
              <a:pPr/>
              <a:t>18</a:t>
            </a:fld>
            <a:endParaRPr lang="en-US" dirty="0"/>
          </a:p>
        </p:txBody>
      </p:sp>
    </p:spTree>
    <p:extLst>
      <p:ext uri="{BB962C8B-B14F-4D97-AF65-F5344CB8AC3E}">
        <p14:creationId xmlns:p14="http://schemas.microsoft.com/office/powerpoint/2010/main" val="169995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B336A9D-5815-445D-B9FD-85AA24319918}"/>
              </a:ext>
            </a:extLst>
          </p:cNvPr>
          <p:cNvSpPr>
            <a:spLocks noGrp="1"/>
          </p:cNvSpPr>
          <p:nvPr>
            <p:ph type="title"/>
          </p:nvPr>
        </p:nvSpPr>
        <p:spPr>
          <a:xfrm>
            <a:off x="333264" y="682313"/>
            <a:ext cx="11520000" cy="396000"/>
          </a:xfrm>
        </p:spPr>
        <p:txBody>
          <a:bodyPr anchor="t">
            <a:normAutofit/>
          </a:bodyPr>
          <a:lstStyle/>
          <a:p>
            <a:r>
              <a:rPr lang="en-US" dirty="0"/>
              <a:t>E-Hazop: A fresh approach to reviewing electrical systems</a:t>
            </a:r>
          </a:p>
        </p:txBody>
      </p:sp>
      <p:sp>
        <p:nvSpPr>
          <p:cNvPr id="1028" name="Footer Placeholder 2">
            <a:extLst>
              <a:ext uri="{FF2B5EF4-FFF2-40B4-BE49-F238E27FC236}">
                <a16:creationId xmlns:a16="http://schemas.microsoft.com/office/drawing/2014/main" id="{929D46B8-A5B8-FCF0-575D-84A34ADB8332}"/>
              </a:ext>
            </a:extLst>
          </p:cNvPr>
          <p:cNvSpPr>
            <a:spLocks noGrp="1"/>
          </p:cNvSpPr>
          <p:nvPr>
            <p:ph type="ftr" sz="quarter" idx="10"/>
          </p:nvPr>
        </p:nvSpPr>
        <p:spPr>
          <a:xfrm>
            <a:off x="2499782" y="6298397"/>
            <a:ext cx="8490250" cy="500072"/>
          </a:xfrm>
        </p:spPr>
        <p:txBody>
          <a:bodyPr/>
          <a:lstStyle/>
          <a:p>
            <a:pPr lvl="8"/>
            <a:endParaRPr lang="en-US"/>
          </a:p>
        </p:txBody>
      </p:sp>
      <p:sp>
        <p:nvSpPr>
          <p:cNvPr id="18" name="Date Placeholder 3">
            <a:extLst>
              <a:ext uri="{FF2B5EF4-FFF2-40B4-BE49-F238E27FC236}">
                <a16:creationId xmlns:a16="http://schemas.microsoft.com/office/drawing/2014/main" id="{53787EDC-B323-8181-01E3-5624EABEBED6}"/>
              </a:ext>
            </a:extLst>
          </p:cNvPr>
          <p:cNvSpPr>
            <a:spLocks noGrp="1"/>
          </p:cNvSpPr>
          <p:nvPr>
            <p:ph type="dt" sz="half" idx="11"/>
          </p:nvPr>
        </p:nvSpPr>
        <p:spPr>
          <a:xfrm>
            <a:off x="332367" y="6489341"/>
            <a:ext cx="1162951" cy="118192"/>
          </a:xfrm>
        </p:spPr>
        <p:txBody>
          <a:bodyPr anchor="ctr">
            <a:normAutofit/>
          </a:bodyPr>
          <a:lstStyle/>
          <a:p>
            <a:pPr>
              <a:lnSpc>
                <a:spcPct val="90000"/>
              </a:lnSpc>
              <a:spcAft>
                <a:spcPts val="600"/>
              </a:spcAft>
            </a:pPr>
            <a:fld id="{F4064434-E0DB-45C0-856F-3A928AC17331}" type="datetime4">
              <a:rPr lang="en-US" sz="800" smtClean="0"/>
              <a:pPr>
                <a:lnSpc>
                  <a:spcPct val="90000"/>
                </a:lnSpc>
                <a:spcAft>
                  <a:spcPts val="600"/>
                </a:spcAft>
              </a:pPr>
              <a:t>November 2, 2022</a:t>
            </a:fld>
            <a:endParaRPr lang="en-US" sz="800"/>
          </a:p>
        </p:txBody>
      </p:sp>
      <p:sp>
        <p:nvSpPr>
          <p:cNvPr id="20" name="Slide Number Placeholder 4">
            <a:extLst>
              <a:ext uri="{FF2B5EF4-FFF2-40B4-BE49-F238E27FC236}">
                <a16:creationId xmlns:a16="http://schemas.microsoft.com/office/drawing/2014/main" id="{1E13B7FC-5858-2312-D9DE-0DEB3BFC227C}"/>
              </a:ext>
            </a:extLst>
          </p:cNvPr>
          <p:cNvSpPr>
            <a:spLocks noGrp="1"/>
          </p:cNvSpPr>
          <p:nvPr>
            <p:ph type="sldNum" sz="quarter" idx="12"/>
          </p:nvPr>
        </p:nvSpPr>
        <p:spPr>
          <a:xfrm>
            <a:off x="1798114" y="6488733"/>
            <a:ext cx="676888" cy="118800"/>
          </a:xfrm>
        </p:spPr>
        <p:txBody>
          <a:bodyPr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2</a:t>
            </a:fld>
            <a:endParaRPr lang="en-US" sz="800"/>
          </a:p>
        </p:txBody>
      </p:sp>
      <p:pic>
        <p:nvPicPr>
          <p:cNvPr id="2" name="Picture 1">
            <a:extLst>
              <a:ext uri="{FF2B5EF4-FFF2-40B4-BE49-F238E27FC236}">
                <a16:creationId xmlns:a16="http://schemas.microsoft.com/office/drawing/2014/main" id="{8AA34E5F-4219-4392-84EB-BE29E107A6C6}"/>
              </a:ext>
            </a:extLst>
          </p:cNvPr>
          <p:cNvPicPr>
            <a:picLocks noChangeAspect="1"/>
          </p:cNvPicPr>
          <p:nvPr/>
        </p:nvPicPr>
        <p:blipFill rotWithShape="1">
          <a:blip r:embed="rId3"/>
          <a:srcRect l="13513" r="-1" b="-1"/>
          <a:stretch/>
        </p:blipFill>
        <p:spPr>
          <a:xfrm>
            <a:off x="7271133" y="1931194"/>
            <a:ext cx="4582394" cy="3254955"/>
          </a:xfrm>
          <a:prstGeom prst="rect">
            <a:avLst/>
          </a:prstGeom>
          <a:noFill/>
        </p:spPr>
      </p:pic>
      <p:sp>
        <p:nvSpPr>
          <p:cNvPr id="11" name="Content Placeholder 10">
            <a:extLst>
              <a:ext uri="{FF2B5EF4-FFF2-40B4-BE49-F238E27FC236}">
                <a16:creationId xmlns:a16="http://schemas.microsoft.com/office/drawing/2014/main" id="{04601F02-10C2-4F0A-A048-62A476179811}"/>
              </a:ext>
            </a:extLst>
          </p:cNvPr>
          <p:cNvSpPr>
            <a:spLocks noGrp="1"/>
          </p:cNvSpPr>
          <p:nvPr>
            <p:ph sz="quarter" idx="19"/>
          </p:nvPr>
        </p:nvSpPr>
        <p:spPr>
          <a:xfrm>
            <a:off x="332367" y="1931194"/>
            <a:ext cx="5603434" cy="3430994"/>
          </a:xfrm>
        </p:spPr>
        <p:txBody>
          <a:bodyPr>
            <a:normAutofit/>
          </a:bodyPr>
          <a:lstStyle/>
          <a:p>
            <a:pPr algn="ctr">
              <a:spcAft>
                <a:spcPts val="600"/>
              </a:spcAft>
            </a:pPr>
            <a:r>
              <a:rPr lang="en-US" sz="1800" b="1" dirty="0"/>
              <a:t>Now is the time for an improved approach </a:t>
            </a:r>
          </a:p>
          <a:p>
            <a:pPr algn="ctr">
              <a:spcAft>
                <a:spcPts val="600"/>
              </a:spcAft>
            </a:pPr>
            <a:r>
              <a:rPr lang="en-US" sz="1800" b="1" dirty="0"/>
              <a:t>For New Facilities and Existing Facilities</a:t>
            </a:r>
          </a:p>
          <a:p>
            <a:pPr algn="ctr">
              <a:spcAft>
                <a:spcPts val="600"/>
              </a:spcAft>
            </a:pPr>
            <a:r>
              <a:rPr lang="en-US" sz="1800" b="1" dirty="0"/>
              <a:t>Beyond just an audit</a:t>
            </a:r>
          </a:p>
          <a:p>
            <a:pPr algn="ctr">
              <a:spcAft>
                <a:spcPts val="600"/>
              </a:spcAft>
            </a:pPr>
            <a:r>
              <a:rPr lang="en-US" sz="1800" b="1" dirty="0"/>
              <a:t>Digitized into a common tool</a:t>
            </a:r>
          </a:p>
          <a:p>
            <a:pPr marL="342900" indent="-342900">
              <a:buFont typeface="Arial" panose="020B0604020202020204" pitchFamily="34" charset="0"/>
              <a:buChar char="•"/>
            </a:pPr>
            <a:endParaRPr lang="en-US" sz="1800" dirty="0"/>
          </a:p>
        </p:txBody>
      </p:sp>
    </p:spTree>
    <p:extLst>
      <p:ext uri="{BB962C8B-B14F-4D97-AF65-F5344CB8AC3E}">
        <p14:creationId xmlns:p14="http://schemas.microsoft.com/office/powerpoint/2010/main" val="13889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21"/>
          </p:nvPr>
        </p:nvSpPr>
        <p:spPr/>
        <p:txBody>
          <a:bodyPr/>
          <a:lstStyle/>
          <a:p>
            <a:pPr marL="0" lvl="1" indent="0">
              <a:lnSpc>
                <a:spcPct val="150000"/>
              </a:lnSpc>
              <a:buNone/>
            </a:pPr>
            <a:r>
              <a:rPr lang="en-GB" altLang="en-US" sz="2000" dirty="0"/>
              <a:t>Electrical Hazards</a:t>
            </a:r>
          </a:p>
          <a:p>
            <a:pPr marL="0" lvl="1" indent="0">
              <a:lnSpc>
                <a:spcPct val="150000"/>
              </a:lnSpc>
              <a:buNone/>
            </a:pPr>
            <a:r>
              <a:rPr lang="en-GB" altLang="en-US" sz="2000" dirty="0"/>
              <a:t>Reviewing Electrical Hazards</a:t>
            </a:r>
          </a:p>
          <a:p>
            <a:pPr marL="0" lvl="1" indent="0">
              <a:lnSpc>
                <a:spcPct val="150000"/>
              </a:lnSpc>
              <a:buNone/>
            </a:pPr>
            <a:r>
              <a:rPr lang="en-GB" altLang="en-US" sz="2000" dirty="0"/>
              <a:t>Opportunities to Improve</a:t>
            </a:r>
          </a:p>
          <a:p>
            <a:pPr marL="0" lvl="1" indent="0">
              <a:lnSpc>
                <a:spcPct val="150000"/>
              </a:lnSpc>
              <a:buNone/>
            </a:pPr>
            <a:r>
              <a:rPr lang="en-GB" altLang="en-US" sz="2000" dirty="0"/>
              <a:t>A fresh approach to reviewing electrical hazards</a:t>
            </a:r>
          </a:p>
          <a:p>
            <a:pPr lvl="1">
              <a:lnSpc>
                <a:spcPct val="150000"/>
              </a:lnSpc>
            </a:pPr>
            <a:endParaRPr lang="en-US" altLang="en-US" sz="2000" dirty="0"/>
          </a:p>
        </p:txBody>
      </p:sp>
      <p:sp>
        <p:nvSpPr>
          <p:cNvPr id="36866" name="Rectangle 2"/>
          <p:cNvSpPr>
            <a:spLocks noGrp="1" noChangeArrowheads="1"/>
          </p:cNvSpPr>
          <p:nvPr>
            <p:ph type="title"/>
          </p:nvPr>
        </p:nvSpPr>
        <p:spPr/>
        <p:txBody>
          <a:bodyPr/>
          <a:lstStyle/>
          <a:p>
            <a:r>
              <a:rPr lang="en-US" altLang="en-US" dirty="0"/>
              <a:t>E-Hazop: A fresh approach to reviewing electrical hazards</a:t>
            </a:r>
            <a:br>
              <a:rPr lang="en-US" altLang="en-US" dirty="0"/>
            </a:br>
            <a:endParaRPr lang="en-US" altLang="en-US" dirty="0"/>
          </a:p>
        </p:txBody>
      </p:sp>
      <p:sp>
        <p:nvSpPr>
          <p:cNvPr id="5" name="Subtitle 4"/>
          <p:cNvSpPr>
            <a:spLocks noGrp="1"/>
          </p:cNvSpPr>
          <p:nvPr>
            <p:ph type="subTitle" idx="13"/>
          </p:nvPr>
        </p:nvSpPr>
        <p:spPr>
          <a:xfrm>
            <a:off x="488248" y="1123959"/>
            <a:ext cx="11520000" cy="452178"/>
          </a:xfrm>
        </p:spPr>
        <p:txBody>
          <a:bodyPr/>
          <a:lstStyle/>
          <a:p>
            <a:r>
              <a:rPr lang="en-GB" dirty="0"/>
              <a:t>Presentation Overview</a:t>
            </a:r>
          </a:p>
        </p:txBody>
      </p:sp>
      <p:sp>
        <p:nvSpPr>
          <p:cNvPr id="8" name="Date Placeholder 3"/>
          <p:cNvSpPr>
            <a:spLocks noGrp="1"/>
          </p:cNvSpPr>
          <p:nvPr>
            <p:ph type="dt" sz="half" idx="18"/>
          </p:nvPr>
        </p:nvSpPr>
        <p:spPr>
          <a:xfrm>
            <a:off x="332367" y="6489341"/>
            <a:ext cx="1162951" cy="118192"/>
          </a:xfrm>
        </p:spPr>
        <p:txBody>
          <a:bodyPr/>
          <a:lstStyle/>
          <a:p>
            <a:r>
              <a:rPr lang="en-US" dirty="0"/>
              <a:t>October 19, 2022</a:t>
            </a:r>
          </a:p>
        </p:txBody>
      </p:sp>
      <p:sp>
        <p:nvSpPr>
          <p:cNvPr id="9" name="Slide Number Placeholder 5"/>
          <p:cNvSpPr>
            <a:spLocks noGrp="1"/>
          </p:cNvSpPr>
          <p:nvPr>
            <p:ph type="sldNum" sz="quarter" idx="20"/>
          </p:nvPr>
        </p:nvSpPr>
        <p:spPr>
          <a:xfrm>
            <a:off x="1798114" y="6488733"/>
            <a:ext cx="676888" cy="118800"/>
          </a:xfrm>
        </p:spPr>
        <p:txBody>
          <a:bodyPr/>
          <a:lstStyle/>
          <a:p>
            <a:r>
              <a:rPr lang="en-US" dirty="0"/>
              <a:t>Slide </a:t>
            </a:r>
            <a:fld id="{F3047BFC-39E7-42D3-9109-A15DDDF209CC}" type="slidenum">
              <a:rPr lang="en-US" smtClean="0"/>
              <a:t>3</a:t>
            </a:fld>
            <a:endParaRPr lang="en-US" dirty="0"/>
          </a:p>
        </p:txBody>
      </p:sp>
    </p:spTree>
    <p:extLst>
      <p:ext uri="{BB962C8B-B14F-4D97-AF65-F5344CB8AC3E}">
        <p14:creationId xmlns:p14="http://schemas.microsoft.com/office/powerpoint/2010/main" val="165648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B336A9D-5815-445D-B9FD-85AA24319918}"/>
              </a:ext>
            </a:extLst>
          </p:cNvPr>
          <p:cNvSpPr>
            <a:spLocks noGrp="1"/>
          </p:cNvSpPr>
          <p:nvPr>
            <p:ph type="title"/>
          </p:nvPr>
        </p:nvSpPr>
        <p:spPr>
          <a:xfrm>
            <a:off x="333264" y="682313"/>
            <a:ext cx="11520000" cy="396000"/>
          </a:xfrm>
        </p:spPr>
        <p:txBody>
          <a:bodyPr anchor="t">
            <a:normAutofit/>
          </a:bodyPr>
          <a:lstStyle/>
          <a:p>
            <a:r>
              <a:rPr lang="en-US" dirty="0"/>
              <a:t>Electrical Hazards</a:t>
            </a:r>
          </a:p>
        </p:txBody>
      </p:sp>
      <p:sp>
        <p:nvSpPr>
          <p:cNvPr id="73" name="Footer Placeholder 2">
            <a:extLst>
              <a:ext uri="{FF2B5EF4-FFF2-40B4-BE49-F238E27FC236}">
                <a16:creationId xmlns:a16="http://schemas.microsoft.com/office/drawing/2014/main" id="{BB216343-B063-7FA4-9F30-89C8ECDB3FD2}"/>
              </a:ext>
            </a:extLst>
          </p:cNvPr>
          <p:cNvSpPr>
            <a:spLocks noGrp="1"/>
          </p:cNvSpPr>
          <p:nvPr>
            <p:ph type="ftr" sz="quarter" idx="10"/>
          </p:nvPr>
        </p:nvSpPr>
        <p:spPr>
          <a:xfrm>
            <a:off x="2499782" y="6298397"/>
            <a:ext cx="8490250" cy="500072"/>
          </a:xfrm>
        </p:spPr>
        <p:txBody>
          <a:bodyPr/>
          <a:lstStyle/>
          <a:p>
            <a:pPr lvl="8"/>
            <a:endParaRPr lang="en-US" dirty="0"/>
          </a:p>
        </p:txBody>
      </p:sp>
      <p:sp>
        <p:nvSpPr>
          <p:cNvPr id="18" name="Date Placeholder 3">
            <a:extLst>
              <a:ext uri="{FF2B5EF4-FFF2-40B4-BE49-F238E27FC236}">
                <a16:creationId xmlns:a16="http://schemas.microsoft.com/office/drawing/2014/main" id="{53787EDC-B323-8181-01E3-5624EABEBED6}"/>
              </a:ext>
            </a:extLst>
          </p:cNvPr>
          <p:cNvSpPr>
            <a:spLocks noGrp="1"/>
          </p:cNvSpPr>
          <p:nvPr>
            <p:ph type="dt" sz="half" idx="11"/>
          </p:nvPr>
        </p:nvSpPr>
        <p:spPr>
          <a:xfrm>
            <a:off x="332367" y="6489341"/>
            <a:ext cx="1162951" cy="118192"/>
          </a:xfrm>
        </p:spPr>
        <p:txBody>
          <a:bodyPr anchor="ctr">
            <a:normAutofit/>
          </a:bodyPr>
          <a:lstStyle/>
          <a:p>
            <a:pPr>
              <a:lnSpc>
                <a:spcPct val="90000"/>
              </a:lnSpc>
              <a:spcAft>
                <a:spcPts val="600"/>
              </a:spcAft>
            </a:pPr>
            <a:fld id="{F4064434-E0DB-45C0-856F-3A928AC17331}" type="datetime4">
              <a:rPr lang="en-US" sz="800" smtClean="0"/>
              <a:pPr>
                <a:lnSpc>
                  <a:spcPct val="90000"/>
                </a:lnSpc>
                <a:spcAft>
                  <a:spcPts val="600"/>
                </a:spcAft>
              </a:pPr>
              <a:t>November 2, 2022</a:t>
            </a:fld>
            <a:endParaRPr lang="en-US" sz="800"/>
          </a:p>
        </p:txBody>
      </p:sp>
      <p:sp>
        <p:nvSpPr>
          <p:cNvPr id="20" name="Slide Number Placeholder 4">
            <a:extLst>
              <a:ext uri="{FF2B5EF4-FFF2-40B4-BE49-F238E27FC236}">
                <a16:creationId xmlns:a16="http://schemas.microsoft.com/office/drawing/2014/main" id="{1E13B7FC-5858-2312-D9DE-0DEB3BFC227C}"/>
              </a:ext>
            </a:extLst>
          </p:cNvPr>
          <p:cNvSpPr>
            <a:spLocks noGrp="1"/>
          </p:cNvSpPr>
          <p:nvPr>
            <p:ph type="sldNum" sz="quarter" idx="12"/>
          </p:nvPr>
        </p:nvSpPr>
        <p:spPr>
          <a:xfrm>
            <a:off x="1798114" y="6488733"/>
            <a:ext cx="676888" cy="118800"/>
          </a:xfrm>
        </p:spPr>
        <p:txBody>
          <a:bodyPr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4</a:t>
            </a:fld>
            <a:endParaRPr lang="en-US" sz="800"/>
          </a:p>
        </p:txBody>
      </p:sp>
      <p:pic>
        <p:nvPicPr>
          <p:cNvPr id="8" name="Picture 7">
            <a:extLst>
              <a:ext uri="{FF2B5EF4-FFF2-40B4-BE49-F238E27FC236}">
                <a16:creationId xmlns:a16="http://schemas.microsoft.com/office/drawing/2014/main" id="{F6D650E0-2B50-4AF3-996C-041E82D87EBA}"/>
              </a:ext>
            </a:extLst>
          </p:cNvPr>
          <p:cNvPicPr>
            <a:picLocks noChangeAspect="1"/>
          </p:cNvPicPr>
          <p:nvPr/>
        </p:nvPicPr>
        <p:blipFill rotWithShape="1">
          <a:blip r:embed="rId3"/>
          <a:srcRect r="20941" b="-2"/>
          <a:stretch/>
        </p:blipFill>
        <p:spPr>
          <a:xfrm>
            <a:off x="6249107" y="1931194"/>
            <a:ext cx="5604420" cy="3980918"/>
          </a:xfrm>
          <a:prstGeom prst="rect">
            <a:avLst/>
          </a:prstGeom>
          <a:noFill/>
        </p:spPr>
      </p:pic>
      <p:sp>
        <p:nvSpPr>
          <p:cNvPr id="11" name="Content Placeholder 10">
            <a:extLst>
              <a:ext uri="{FF2B5EF4-FFF2-40B4-BE49-F238E27FC236}">
                <a16:creationId xmlns:a16="http://schemas.microsoft.com/office/drawing/2014/main" id="{04601F02-10C2-4F0A-A048-62A476179811}"/>
              </a:ext>
            </a:extLst>
          </p:cNvPr>
          <p:cNvSpPr>
            <a:spLocks noGrp="1"/>
          </p:cNvSpPr>
          <p:nvPr>
            <p:ph sz="quarter" idx="19"/>
          </p:nvPr>
        </p:nvSpPr>
        <p:spPr>
          <a:xfrm>
            <a:off x="332367" y="1931194"/>
            <a:ext cx="5603434" cy="3980918"/>
          </a:xfrm>
        </p:spPr>
        <p:txBody>
          <a:bodyPr>
            <a:normAutofit/>
          </a:bodyPr>
          <a:lstStyle/>
          <a:p>
            <a:r>
              <a:rPr lang="en-GB" sz="1800" b="1" dirty="0"/>
              <a:t>Simple electrical hazards </a:t>
            </a:r>
            <a:r>
              <a:rPr lang="en-GB" sz="1800" dirty="0"/>
              <a:t>can be managed by basic universal measures</a:t>
            </a:r>
          </a:p>
          <a:p>
            <a:endParaRPr lang="en-GB" sz="1800" dirty="0"/>
          </a:p>
          <a:p>
            <a:r>
              <a:rPr lang="en-GB" sz="1800" b="1" dirty="0"/>
              <a:t>More complex electrical hazards</a:t>
            </a:r>
            <a:r>
              <a:rPr lang="en-GB" sz="1800" dirty="0"/>
              <a:t>, with potential to cause significant harm, require a more complex, multi-layered means of managing them.</a:t>
            </a:r>
          </a:p>
          <a:p>
            <a:endParaRPr lang="en-GB" sz="1800" dirty="0"/>
          </a:p>
          <a:p>
            <a:r>
              <a:rPr lang="en-GB" sz="1800" dirty="0"/>
              <a:t>An appropriately </a:t>
            </a:r>
            <a:r>
              <a:rPr lang="en-GB" sz="1800" b="1" dirty="0"/>
              <a:t>focussed and structured approach </a:t>
            </a:r>
            <a:r>
              <a:rPr lang="en-GB" sz="1800" dirty="0"/>
              <a:t>is therefore required to identify and analyse such hazards and the systems managing them. </a:t>
            </a:r>
            <a:endParaRPr lang="en-US" sz="1800" dirty="0"/>
          </a:p>
          <a:p>
            <a:pPr marL="342900" indent="-342900">
              <a:buFont typeface="Arial" panose="020B0604020202020204" pitchFamily="34" charset="0"/>
              <a:buChar char="•"/>
            </a:pPr>
            <a:endParaRPr lang="en-US" dirty="0"/>
          </a:p>
        </p:txBody>
      </p:sp>
      <p:sp>
        <p:nvSpPr>
          <p:cNvPr id="75" name="Subtitle 7">
            <a:extLst>
              <a:ext uri="{FF2B5EF4-FFF2-40B4-BE49-F238E27FC236}">
                <a16:creationId xmlns:a16="http://schemas.microsoft.com/office/drawing/2014/main" id="{88BE7313-A37A-B082-24A4-6C492B254C7C}"/>
              </a:ext>
            </a:extLst>
          </p:cNvPr>
          <p:cNvSpPr>
            <a:spLocks noGrp="1"/>
          </p:cNvSpPr>
          <p:nvPr>
            <p:ph type="subTitle" idx="13"/>
          </p:nvPr>
        </p:nvSpPr>
        <p:spPr>
          <a:xfrm>
            <a:off x="332366" y="1085213"/>
            <a:ext cx="11520898" cy="504000"/>
          </a:xfrm>
        </p:spPr>
        <p:txBody>
          <a:bodyPr/>
          <a:lstStyle/>
          <a:p>
            <a:endParaRPr lang="en-US"/>
          </a:p>
        </p:txBody>
      </p:sp>
    </p:spTree>
    <p:extLst>
      <p:ext uri="{BB962C8B-B14F-4D97-AF65-F5344CB8AC3E}">
        <p14:creationId xmlns:p14="http://schemas.microsoft.com/office/powerpoint/2010/main" val="22514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B336A9D-5815-445D-B9FD-85AA24319918}"/>
              </a:ext>
            </a:extLst>
          </p:cNvPr>
          <p:cNvSpPr>
            <a:spLocks noGrp="1"/>
          </p:cNvSpPr>
          <p:nvPr>
            <p:ph type="title"/>
          </p:nvPr>
        </p:nvSpPr>
        <p:spPr/>
        <p:txBody>
          <a:bodyPr/>
          <a:lstStyle/>
          <a:p>
            <a:r>
              <a:rPr lang="en-US" dirty="0"/>
              <a:t>Electrical Hazards</a:t>
            </a:r>
            <a:br>
              <a:rPr lang="en-US" dirty="0"/>
            </a:br>
            <a:br>
              <a:rPr lang="en-US" dirty="0"/>
            </a:br>
            <a:endParaRPr lang="en-US" dirty="0"/>
          </a:p>
        </p:txBody>
      </p:sp>
      <p:sp>
        <p:nvSpPr>
          <p:cNvPr id="9" name="Text Placeholder 8">
            <a:extLst>
              <a:ext uri="{FF2B5EF4-FFF2-40B4-BE49-F238E27FC236}">
                <a16:creationId xmlns:a16="http://schemas.microsoft.com/office/drawing/2014/main" id="{1178B466-B686-4307-BD1C-9D340DC003C9}"/>
              </a:ext>
            </a:extLst>
          </p:cNvPr>
          <p:cNvSpPr>
            <a:spLocks noGrp="1"/>
          </p:cNvSpPr>
          <p:nvPr>
            <p:ph type="body" sz="quarter" idx="16"/>
          </p:nvPr>
        </p:nvSpPr>
        <p:spPr/>
        <p:txBody>
          <a:bodyPr/>
          <a:lstStyle/>
          <a:p>
            <a:r>
              <a:rPr lang="en-GB" dirty="0"/>
              <a:t>Generation</a:t>
            </a:r>
          </a:p>
          <a:p>
            <a:endParaRPr lang="en-US" dirty="0"/>
          </a:p>
        </p:txBody>
      </p:sp>
      <p:sp>
        <p:nvSpPr>
          <p:cNvPr id="7" name="Content Placeholder 6">
            <a:extLst>
              <a:ext uri="{FF2B5EF4-FFF2-40B4-BE49-F238E27FC236}">
                <a16:creationId xmlns:a16="http://schemas.microsoft.com/office/drawing/2014/main" id="{25FE600C-939F-414C-BA0D-721189DF8FC1}"/>
              </a:ext>
            </a:extLst>
          </p:cNvPr>
          <p:cNvSpPr>
            <a:spLocks noGrp="1"/>
          </p:cNvSpPr>
          <p:nvPr>
            <p:ph sz="quarter" idx="23"/>
          </p:nvPr>
        </p:nvSpPr>
        <p:spPr/>
        <p:txBody>
          <a:bodyPr/>
          <a:lstStyle/>
          <a:p>
            <a:r>
              <a:rPr lang="en-GB" sz="1600" b="1" dirty="0">
                <a:solidFill>
                  <a:schemeClr val="tx2"/>
                </a:solidFill>
              </a:rPr>
              <a:t>Example:</a:t>
            </a:r>
          </a:p>
          <a:p>
            <a:r>
              <a:rPr lang="en-GB" sz="1600" b="1" dirty="0"/>
              <a:t>Winding damage due to voltage surge, short or overload</a:t>
            </a:r>
          </a:p>
          <a:p>
            <a:endParaRPr lang="en-GB" dirty="0"/>
          </a:p>
          <a:p>
            <a:endParaRPr lang="en-GB" dirty="0"/>
          </a:p>
          <a:p>
            <a:endParaRPr lang="en-US" dirty="0"/>
          </a:p>
        </p:txBody>
      </p:sp>
      <p:sp>
        <p:nvSpPr>
          <p:cNvPr id="11" name="Text Placeholder 10">
            <a:extLst>
              <a:ext uri="{FF2B5EF4-FFF2-40B4-BE49-F238E27FC236}">
                <a16:creationId xmlns:a16="http://schemas.microsoft.com/office/drawing/2014/main" id="{F14CF6BA-5BC3-4B19-99DE-6AEC81E67AD0}"/>
              </a:ext>
            </a:extLst>
          </p:cNvPr>
          <p:cNvSpPr>
            <a:spLocks noGrp="1"/>
          </p:cNvSpPr>
          <p:nvPr>
            <p:ph type="body" sz="quarter" idx="24"/>
          </p:nvPr>
        </p:nvSpPr>
        <p:spPr/>
        <p:txBody>
          <a:bodyPr/>
          <a:lstStyle/>
          <a:p>
            <a:r>
              <a:rPr lang="en-GB" dirty="0"/>
              <a:t>Transmission</a:t>
            </a:r>
          </a:p>
          <a:p>
            <a:endParaRPr lang="en-US" dirty="0"/>
          </a:p>
        </p:txBody>
      </p:sp>
      <p:sp>
        <p:nvSpPr>
          <p:cNvPr id="16" name="Content Placeholder 15">
            <a:extLst>
              <a:ext uri="{FF2B5EF4-FFF2-40B4-BE49-F238E27FC236}">
                <a16:creationId xmlns:a16="http://schemas.microsoft.com/office/drawing/2014/main" id="{4B1ECFDF-037A-449B-9D24-15A7AE8271DC}"/>
              </a:ext>
            </a:extLst>
          </p:cNvPr>
          <p:cNvSpPr>
            <a:spLocks noGrp="1"/>
          </p:cNvSpPr>
          <p:nvPr>
            <p:ph sz="quarter" idx="25"/>
          </p:nvPr>
        </p:nvSpPr>
        <p:spPr/>
        <p:txBody>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chemeClr val="tx2"/>
                </a:solidFill>
                <a:effectLst/>
                <a:uLnTx/>
                <a:uFillTx/>
                <a:latin typeface="ABBvoice"/>
                <a:ea typeface="ABBvoice"/>
                <a:cs typeface="ABBvoice"/>
              </a:rPr>
              <a:t>Example:</a:t>
            </a:r>
          </a:p>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000000"/>
                </a:solidFill>
                <a:effectLst/>
                <a:uLnTx/>
                <a:uFillTx/>
                <a:latin typeface="ABBvoice"/>
                <a:ea typeface="ABBvoice"/>
                <a:cs typeface="ABBvoice"/>
              </a:rPr>
              <a:t>Transformer fire</a:t>
            </a:r>
          </a:p>
          <a:p>
            <a:endParaRPr lang="en-GB" dirty="0"/>
          </a:p>
          <a:p>
            <a:endParaRPr lang="en-US" dirty="0"/>
          </a:p>
        </p:txBody>
      </p:sp>
      <p:sp>
        <p:nvSpPr>
          <p:cNvPr id="13" name="Text Placeholder 12">
            <a:extLst>
              <a:ext uri="{FF2B5EF4-FFF2-40B4-BE49-F238E27FC236}">
                <a16:creationId xmlns:a16="http://schemas.microsoft.com/office/drawing/2014/main" id="{3DB33627-0069-4D54-87A9-17E8E48AA984}"/>
              </a:ext>
            </a:extLst>
          </p:cNvPr>
          <p:cNvSpPr>
            <a:spLocks noGrp="1"/>
          </p:cNvSpPr>
          <p:nvPr>
            <p:ph type="body" sz="quarter" idx="26"/>
          </p:nvPr>
        </p:nvSpPr>
        <p:spPr/>
        <p:txBody>
          <a:bodyPr/>
          <a:lstStyle/>
          <a:p>
            <a:r>
              <a:rPr lang="en-GB" dirty="0"/>
              <a:t>Distribution</a:t>
            </a:r>
          </a:p>
          <a:p>
            <a:endParaRPr lang="en-US" dirty="0"/>
          </a:p>
        </p:txBody>
      </p:sp>
      <p:sp>
        <p:nvSpPr>
          <p:cNvPr id="17" name="Content Placeholder 16">
            <a:extLst>
              <a:ext uri="{FF2B5EF4-FFF2-40B4-BE49-F238E27FC236}">
                <a16:creationId xmlns:a16="http://schemas.microsoft.com/office/drawing/2014/main" id="{EE2E3B74-A21C-4C4E-8ED4-4DD954BE0FCA}"/>
              </a:ext>
            </a:extLst>
          </p:cNvPr>
          <p:cNvSpPr>
            <a:spLocks noGrp="1"/>
          </p:cNvSpPr>
          <p:nvPr>
            <p:ph sz="quarter" idx="27"/>
          </p:nvPr>
        </p:nvSpPr>
        <p:spPr/>
        <p:txBody>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chemeClr val="tx2"/>
                </a:solidFill>
                <a:effectLst/>
                <a:uLnTx/>
                <a:uFillTx/>
                <a:latin typeface="ABBvoice"/>
                <a:ea typeface="ABBvoice"/>
                <a:cs typeface="ABBvoice"/>
              </a:rPr>
              <a:t>Example:</a:t>
            </a:r>
          </a:p>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000000"/>
                </a:solidFill>
                <a:effectLst/>
                <a:uLnTx/>
                <a:uFillTx/>
                <a:latin typeface="ABBvoice"/>
                <a:ea typeface="ABBvoice"/>
                <a:cs typeface="ABBvoice"/>
              </a:rPr>
              <a:t>Switchgear short circuit and arc flash events</a:t>
            </a:r>
          </a:p>
          <a:p>
            <a:endParaRPr lang="en-GB" dirty="0"/>
          </a:p>
          <a:p>
            <a:endParaRPr lang="en-US" dirty="0"/>
          </a:p>
        </p:txBody>
      </p:sp>
      <p:sp>
        <p:nvSpPr>
          <p:cNvPr id="15" name="Subtitle 14">
            <a:extLst>
              <a:ext uri="{FF2B5EF4-FFF2-40B4-BE49-F238E27FC236}">
                <a16:creationId xmlns:a16="http://schemas.microsoft.com/office/drawing/2014/main" id="{FED1563C-7368-4CC1-876C-0B35A8C1E4E8}"/>
              </a:ext>
            </a:extLst>
          </p:cNvPr>
          <p:cNvSpPr>
            <a:spLocks noGrp="1"/>
          </p:cNvSpPr>
          <p:nvPr>
            <p:ph type="subTitle" idx="13"/>
          </p:nvPr>
        </p:nvSpPr>
        <p:spPr/>
        <p:txBody>
          <a:bodyPr/>
          <a:lstStyle/>
          <a:p>
            <a:r>
              <a:rPr lang="en-US" dirty="0"/>
              <a:t>Major electrical hazards and incidents</a:t>
            </a:r>
          </a:p>
        </p:txBody>
      </p:sp>
      <p:pic>
        <p:nvPicPr>
          <p:cNvPr id="3" name="Picture 2">
            <a:extLst>
              <a:ext uri="{FF2B5EF4-FFF2-40B4-BE49-F238E27FC236}">
                <a16:creationId xmlns:a16="http://schemas.microsoft.com/office/drawing/2014/main" id="{B75E8926-CD07-449B-ABC0-9351BF89A9B2}"/>
              </a:ext>
            </a:extLst>
          </p:cNvPr>
          <p:cNvPicPr>
            <a:picLocks noChangeAspect="1"/>
          </p:cNvPicPr>
          <p:nvPr/>
        </p:nvPicPr>
        <p:blipFill>
          <a:blip r:embed="rId5"/>
          <a:stretch>
            <a:fillRect/>
          </a:stretch>
        </p:blipFill>
        <p:spPr>
          <a:xfrm>
            <a:off x="577310" y="3212949"/>
            <a:ext cx="3155107" cy="2517775"/>
          </a:xfrm>
          <a:prstGeom prst="rect">
            <a:avLst/>
          </a:prstGeom>
        </p:spPr>
      </p:pic>
      <p:pic>
        <p:nvPicPr>
          <p:cNvPr id="6" name="Picture 5">
            <a:extLst>
              <a:ext uri="{FF2B5EF4-FFF2-40B4-BE49-F238E27FC236}">
                <a16:creationId xmlns:a16="http://schemas.microsoft.com/office/drawing/2014/main" id="{172D7242-F9C0-4E89-A4CF-BF471AE24148}"/>
              </a:ext>
            </a:extLst>
          </p:cNvPr>
          <p:cNvPicPr>
            <a:picLocks noChangeAspect="1"/>
          </p:cNvPicPr>
          <p:nvPr/>
        </p:nvPicPr>
        <p:blipFill rotWithShape="1">
          <a:blip r:embed="rId6"/>
          <a:srcRect l="5012" r="14143"/>
          <a:stretch/>
        </p:blipFill>
        <p:spPr>
          <a:xfrm>
            <a:off x="8266690" y="3212949"/>
            <a:ext cx="3348000" cy="2552685"/>
          </a:xfrm>
          <a:prstGeom prst="rect">
            <a:avLst/>
          </a:prstGeom>
        </p:spPr>
      </p:pic>
      <p:pic>
        <p:nvPicPr>
          <p:cNvPr id="2" name="HSL - Explosion high voltage substation arc and explosion">
            <a:hlinkClick r:id="" action="ppaction://media"/>
            <a:extLst>
              <a:ext uri="{FF2B5EF4-FFF2-40B4-BE49-F238E27FC236}">
                <a16:creationId xmlns:a16="http://schemas.microsoft.com/office/drawing/2014/main" id="{AB4AF15E-05A6-480C-B9EE-170C030A450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71795" y="3212948"/>
            <a:ext cx="3743938" cy="2552685"/>
          </a:xfrm>
          <a:prstGeom prst="rect">
            <a:avLst/>
          </a:prstGeom>
        </p:spPr>
      </p:pic>
    </p:spTree>
    <p:extLst>
      <p:ext uri="{BB962C8B-B14F-4D97-AF65-F5344CB8AC3E}">
        <p14:creationId xmlns:p14="http://schemas.microsoft.com/office/powerpoint/2010/main" val="1546580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B336A9D-5815-445D-B9FD-85AA24319918}"/>
              </a:ext>
            </a:extLst>
          </p:cNvPr>
          <p:cNvSpPr>
            <a:spLocks noGrp="1"/>
          </p:cNvSpPr>
          <p:nvPr>
            <p:ph type="title"/>
          </p:nvPr>
        </p:nvSpPr>
        <p:spPr>
          <a:xfrm>
            <a:off x="333264" y="682313"/>
            <a:ext cx="11520000" cy="396000"/>
          </a:xfrm>
        </p:spPr>
        <p:txBody>
          <a:bodyPr anchor="t">
            <a:normAutofit/>
          </a:bodyPr>
          <a:lstStyle/>
          <a:p>
            <a:r>
              <a:rPr lang="en-US" dirty="0"/>
              <a:t>Electrical Hazards</a:t>
            </a:r>
          </a:p>
        </p:txBody>
      </p:sp>
      <p:sp>
        <p:nvSpPr>
          <p:cNvPr id="80" name="Footer Placeholder 2">
            <a:extLst>
              <a:ext uri="{FF2B5EF4-FFF2-40B4-BE49-F238E27FC236}">
                <a16:creationId xmlns:a16="http://schemas.microsoft.com/office/drawing/2014/main" id="{AC2FF53C-F28B-53D8-4149-CD01F4891F38}"/>
              </a:ext>
            </a:extLst>
          </p:cNvPr>
          <p:cNvSpPr>
            <a:spLocks noGrp="1"/>
          </p:cNvSpPr>
          <p:nvPr>
            <p:ph type="ftr" sz="quarter" idx="10"/>
          </p:nvPr>
        </p:nvSpPr>
        <p:spPr>
          <a:xfrm>
            <a:off x="2499782" y="6298397"/>
            <a:ext cx="8490250" cy="500072"/>
          </a:xfrm>
        </p:spPr>
        <p:txBody>
          <a:bodyPr/>
          <a:lstStyle/>
          <a:p>
            <a:pPr lvl="8"/>
            <a:endParaRPr lang="en-US" dirty="0"/>
          </a:p>
        </p:txBody>
      </p:sp>
      <p:sp>
        <p:nvSpPr>
          <p:cNvPr id="18" name="Date Placeholder 3">
            <a:extLst>
              <a:ext uri="{FF2B5EF4-FFF2-40B4-BE49-F238E27FC236}">
                <a16:creationId xmlns:a16="http://schemas.microsoft.com/office/drawing/2014/main" id="{53787EDC-B323-8181-01E3-5624EABEBED6}"/>
              </a:ext>
            </a:extLst>
          </p:cNvPr>
          <p:cNvSpPr>
            <a:spLocks noGrp="1"/>
          </p:cNvSpPr>
          <p:nvPr>
            <p:ph type="dt" sz="half" idx="11"/>
          </p:nvPr>
        </p:nvSpPr>
        <p:spPr>
          <a:xfrm>
            <a:off x="332367" y="6489341"/>
            <a:ext cx="1162951" cy="118192"/>
          </a:xfrm>
        </p:spPr>
        <p:txBody>
          <a:bodyPr anchor="ctr">
            <a:normAutofit/>
          </a:bodyPr>
          <a:lstStyle/>
          <a:p>
            <a:pPr>
              <a:lnSpc>
                <a:spcPct val="90000"/>
              </a:lnSpc>
              <a:spcAft>
                <a:spcPts val="600"/>
              </a:spcAft>
            </a:pPr>
            <a:fld id="{F4064434-E0DB-45C0-856F-3A928AC17331}" type="datetime4">
              <a:rPr lang="en-US" sz="800" smtClean="0"/>
              <a:pPr>
                <a:lnSpc>
                  <a:spcPct val="90000"/>
                </a:lnSpc>
                <a:spcAft>
                  <a:spcPts val="600"/>
                </a:spcAft>
              </a:pPr>
              <a:t>November 2, 2022</a:t>
            </a:fld>
            <a:endParaRPr lang="en-US" sz="800"/>
          </a:p>
        </p:txBody>
      </p:sp>
      <p:sp>
        <p:nvSpPr>
          <p:cNvPr id="20" name="Slide Number Placeholder 4">
            <a:extLst>
              <a:ext uri="{FF2B5EF4-FFF2-40B4-BE49-F238E27FC236}">
                <a16:creationId xmlns:a16="http://schemas.microsoft.com/office/drawing/2014/main" id="{1E13B7FC-5858-2312-D9DE-0DEB3BFC227C}"/>
              </a:ext>
            </a:extLst>
          </p:cNvPr>
          <p:cNvSpPr>
            <a:spLocks noGrp="1"/>
          </p:cNvSpPr>
          <p:nvPr>
            <p:ph type="sldNum" sz="quarter" idx="12"/>
          </p:nvPr>
        </p:nvSpPr>
        <p:spPr>
          <a:xfrm>
            <a:off x="1798114" y="6488733"/>
            <a:ext cx="676888" cy="118800"/>
          </a:xfrm>
        </p:spPr>
        <p:txBody>
          <a:bodyPr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6</a:t>
            </a:fld>
            <a:endParaRPr lang="en-US" sz="800"/>
          </a:p>
        </p:txBody>
      </p:sp>
      <p:sp>
        <p:nvSpPr>
          <p:cNvPr id="11" name="Content Placeholder 10">
            <a:extLst>
              <a:ext uri="{FF2B5EF4-FFF2-40B4-BE49-F238E27FC236}">
                <a16:creationId xmlns:a16="http://schemas.microsoft.com/office/drawing/2014/main" id="{04601F02-10C2-4F0A-A048-62A476179811}"/>
              </a:ext>
            </a:extLst>
          </p:cNvPr>
          <p:cNvSpPr>
            <a:spLocks noGrp="1"/>
          </p:cNvSpPr>
          <p:nvPr>
            <p:ph sz="quarter" idx="19"/>
          </p:nvPr>
        </p:nvSpPr>
        <p:spPr>
          <a:xfrm>
            <a:off x="332367" y="1931194"/>
            <a:ext cx="5603434" cy="3980918"/>
          </a:xfrm>
        </p:spPr>
        <p:txBody>
          <a:bodyPr>
            <a:normAutofit/>
          </a:bodyPr>
          <a:lstStyle/>
          <a:p>
            <a:pPr>
              <a:spcAft>
                <a:spcPts val="600"/>
              </a:spcAft>
            </a:pPr>
            <a:r>
              <a:rPr lang="en-US" sz="2000" b="1" dirty="0">
                <a:solidFill>
                  <a:schemeClr val="tx2"/>
                </a:solidFill>
              </a:rPr>
              <a:t>Good Practice: </a:t>
            </a:r>
          </a:p>
          <a:p>
            <a:pPr marL="457200" indent="-457200">
              <a:spcAft>
                <a:spcPts val="600"/>
              </a:spcAft>
              <a:buFont typeface="Arial" panose="020B0604020202020204" pitchFamily="34" charset="0"/>
              <a:buChar char="•"/>
            </a:pPr>
            <a:r>
              <a:rPr lang="en-US" sz="2000" dirty="0"/>
              <a:t>COMAH</a:t>
            </a:r>
          </a:p>
          <a:p>
            <a:pPr marL="457200" indent="-457200">
              <a:spcAft>
                <a:spcPts val="600"/>
              </a:spcAft>
              <a:buFont typeface="Arial" panose="020B0604020202020204" pitchFamily="34" charset="0"/>
              <a:buChar char="•"/>
            </a:pPr>
            <a:r>
              <a:rPr lang="en-US" sz="2000" dirty="0"/>
              <a:t>IEC 61882</a:t>
            </a:r>
          </a:p>
          <a:p>
            <a:pPr marL="457200" indent="-457200">
              <a:spcAft>
                <a:spcPts val="600"/>
              </a:spcAft>
              <a:buFont typeface="Arial" panose="020B0604020202020204" pitchFamily="34" charset="0"/>
              <a:buChar char="•"/>
            </a:pPr>
            <a:r>
              <a:rPr lang="en-US" sz="2000" dirty="0"/>
              <a:t>Health and safety at work act</a:t>
            </a:r>
          </a:p>
          <a:p>
            <a:pPr marL="457200" indent="-457200">
              <a:spcAft>
                <a:spcPts val="600"/>
              </a:spcAft>
              <a:buFont typeface="Arial" panose="020B0604020202020204" pitchFamily="34" charset="0"/>
              <a:buChar char="•"/>
            </a:pPr>
            <a:r>
              <a:rPr lang="en-US" sz="2000" dirty="0"/>
              <a:t>Electricity at work regulations – absolute, must prevent harm (NFPA70E in US)</a:t>
            </a:r>
          </a:p>
          <a:p>
            <a:pPr marL="457200" indent="-457200">
              <a:spcAft>
                <a:spcPts val="600"/>
              </a:spcAft>
              <a:buFont typeface="Arial" panose="020B0604020202020204" pitchFamily="34" charset="0"/>
              <a:buChar char="•"/>
            </a:pPr>
            <a:r>
              <a:rPr lang="en-US" sz="2000" dirty="0"/>
              <a:t>Machinery Directive</a:t>
            </a:r>
          </a:p>
          <a:p>
            <a:pPr marL="457200" indent="-457200">
              <a:spcAft>
                <a:spcPts val="600"/>
              </a:spcAft>
              <a:buFont typeface="Arial" panose="020B0604020202020204" pitchFamily="34" charset="0"/>
              <a:buChar char="•"/>
            </a:pPr>
            <a:r>
              <a:rPr lang="en-US" sz="2000" dirty="0"/>
              <a:t>PUWER</a:t>
            </a:r>
          </a:p>
          <a:p>
            <a:pPr marL="342900" indent="-342900">
              <a:spcAft>
                <a:spcPts val="600"/>
              </a:spcAft>
              <a:buFont typeface="Arial" panose="020B0604020202020204" pitchFamily="34" charset="0"/>
              <a:buChar char="•"/>
            </a:pPr>
            <a:endParaRPr lang="en-US" sz="2000" dirty="0"/>
          </a:p>
        </p:txBody>
      </p:sp>
      <p:pic>
        <p:nvPicPr>
          <p:cNvPr id="2" name="Picture 1">
            <a:extLst>
              <a:ext uri="{FF2B5EF4-FFF2-40B4-BE49-F238E27FC236}">
                <a16:creationId xmlns:a16="http://schemas.microsoft.com/office/drawing/2014/main" id="{85084424-844B-417C-B49D-2663BD9A14D4}"/>
              </a:ext>
            </a:extLst>
          </p:cNvPr>
          <p:cNvPicPr>
            <a:picLocks noChangeAspect="1"/>
          </p:cNvPicPr>
          <p:nvPr/>
        </p:nvPicPr>
        <p:blipFill>
          <a:blip r:embed="rId3"/>
          <a:stretch>
            <a:fillRect/>
          </a:stretch>
        </p:blipFill>
        <p:spPr>
          <a:xfrm>
            <a:off x="6463575" y="1902449"/>
            <a:ext cx="1733550" cy="2771797"/>
          </a:xfrm>
          <a:prstGeom prst="rect">
            <a:avLst/>
          </a:prstGeom>
        </p:spPr>
      </p:pic>
      <p:pic>
        <p:nvPicPr>
          <p:cNvPr id="3" name="Picture 2">
            <a:extLst>
              <a:ext uri="{FF2B5EF4-FFF2-40B4-BE49-F238E27FC236}">
                <a16:creationId xmlns:a16="http://schemas.microsoft.com/office/drawing/2014/main" id="{3D9C6F0E-DD75-4FB0-B973-B8BD9761551B}"/>
              </a:ext>
            </a:extLst>
          </p:cNvPr>
          <p:cNvPicPr>
            <a:picLocks noChangeAspect="1"/>
          </p:cNvPicPr>
          <p:nvPr/>
        </p:nvPicPr>
        <p:blipFill>
          <a:blip r:embed="rId4"/>
          <a:stretch>
            <a:fillRect/>
          </a:stretch>
        </p:blipFill>
        <p:spPr>
          <a:xfrm>
            <a:off x="8057409" y="2632780"/>
            <a:ext cx="1733550" cy="2328313"/>
          </a:xfrm>
          <a:prstGeom prst="rect">
            <a:avLst/>
          </a:prstGeom>
        </p:spPr>
      </p:pic>
      <p:pic>
        <p:nvPicPr>
          <p:cNvPr id="4" name="Picture 3">
            <a:extLst>
              <a:ext uri="{FF2B5EF4-FFF2-40B4-BE49-F238E27FC236}">
                <a16:creationId xmlns:a16="http://schemas.microsoft.com/office/drawing/2014/main" id="{33B65E9B-02D1-421C-BC18-8F518DAA78D6}"/>
              </a:ext>
            </a:extLst>
          </p:cNvPr>
          <p:cNvPicPr>
            <a:picLocks noChangeAspect="1"/>
          </p:cNvPicPr>
          <p:nvPr/>
        </p:nvPicPr>
        <p:blipFill>
          <a:blip r:embed="rId5"/>
          <a:stretch>
            <a:fillRect/>
          </a:stretch>
        </p:blipFill>
        <p:spPr>
          <a:xfrm>
            <a:off x="9651243" y="3322013"/>
            <a:ext cx="1628352" cy="2287151"/>
          </a:xfrm>
          <a:prstGeom prst="rect">
            <a:avLst/>
          </a:prstGeom>
        </p:spPr>
      </p:pic>
    </p:spTree>
    <p:extLst>
      <p:ext uri="{BB962C8B-B14F-4D97-AF65-F5344CB8AC3E}">
        <p14:creationId xmlns:p14="http://schemas.microsoft.com/office/powerpoint/2010/main" val="6950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B336A9D-5815-445D-B9FD-85AA24319918}"/>
              </a:ext>
            </a:extLst>
          </p:cNvPr>
          <p:cNvSpPr>
            <a:spLocks noGrp="1"/>
          </p:cNvSpPr>
          <p:nvPr>
            <p:ph type="title"/>
          </p:nvPr>
        </p:nvSpPr>
        <p:spPr>
          <a:xfrm>
            <a:off x="333264" y="658250"/>
            <a:ext cx="11520000" cy="396000"/>
          </a:xfrm>
        </p:spPr>
        <p:txBody>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Reviewing Electrical Hazards</a:t>
            </a:r>
            <a:br>
              <a:rPr lang="en-US" dirty="0"/>
            </a:br>
            <a:br>
              <a:rPr kumimoji="0" lang="en-US" sz="1600" b="0" i="0" u="none" strike="noStrike" kern="1200" cap="none" spc="0" normalizeH="0" baseline="0" noProof="0" dirty="0">
                <a:ln>
                  <a:noFill/>
                </a:ln>
                <a:solidFill>
                  <a:srgbClr val="000000"/>
                </a:solidFill>
                <a:effectLst/>
                <a:uLnTx/>
                <a:uFillTx/>
                <a:latin typeface="ABBvoice"/>
                <a:ea typeface="ABBvoice"/>
                <a:cs typeface="ABBvoice"/>
              </a:rPr>
            </a:br>
            <a:endParaRPr lang="en-US" sz="3600" dirty="0"/>
          </a:p>
        </p:txBody>
      </p:sp>
      <p:sp>
        <p:nvSpPr>
          <p:cNvPr id="11" name="Rectangle 3">
            <a:extLst>
              <a:ext uri="{FF2B5EF4-FFF2-40B4-BE49-F238E27FC236}">
                <a16:creationId xmlns:a16="http://schemas.microsoft.com/office/drawing/2014/main" id="{E02457B9-716E-4CAD-8C9A-9E66A09B72EA}"/>
              </a:ext>
            </a:extLst>
          </p:cNvPr>
          <p:cNvSpPr>
            <a:spLocks noChangeArrowheads="1"/>
          </p:cNvSpPr>
          <p:nvPr/>
        </p:nvSpPr>
        <p:spPr bwMode="auto">
          <a:xfrm>
            <a:off x="5063188" y="3024673"/>
            <a:ext cx="2133600" cy="1295400"/>
          </a:xfrm>
          <a:prstGeom prst="rect">
            <a:avLst/>
          </a:prstGeom>
          <a:noFill/>
          <a:ln w="1905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grpSp>
        <p:nvGrpSpPr>
          <p:cNvPr id="13" name="Group 24">
            <a:extLst>
              <a:ext uri="{FF2B5EF4-FFF2-40B4-BE49-F238E27FC236}">
                <a16:creationId xmlns:a16="http://schemas.microsoft.com/office/drawing/2014/main" id="{71046918-0173-4C55-89FA-AD2295C5558E}"/>
              </a:ext>
            </a:extLst>
          </p:cNvPr>
          <p:cNvGrpSpPr>
            <a:grpSpLocks/>
          </p:cNvGrpSpPr>
          <p:nvPr/>
        </p:nvGrpSpPr>
        <p:grpSpPr bwMode="auto">
          <a:xfrm>
            <a:off x="5063188" y="4472473"/>
            <a:ext cx="2209800" cy="1563688"/>
            <a:chOff x="2112" y="2688"/>
            <a:chExt cx="1392" cy="985"/>
          </a:xfrm>
        </p:grpSpPr>
        <p:sp>
          <p:nvSpPr>
            <p:cNvPr id="14" name="AutoShape 7">
              <a:extLst>
                <a:ext uri="{FF2B5EF4-FFF2-40B4-BE49-F238E27FC236}">
                  <a16:creationId xmlns:a16="http://schemas.microsoft.com/office/drawing/2014/main" id="{1EA33755-A790-43CC-A13B-1BDC33CC2EEA}"/>
                </a:ext>
              </a:extLst>
            </p:cNvPr>
            <p:cNvSpPr>
              <a:spLocks noChangeArrowheads="1"/>
            </p:cNvSpPr>
            <p:nvPr/>
          </p:nvSpPr>
          <p:spPr bwMode="auto">
            <a:xfrm rot="16200000" flipV="1">
              <a:off x="2565" y="2859"/>
              <a:ext cx="438"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15" name="Text Box 13">
              <a:extLst>
                <a:ext uri="{FF2B5EF4-FFF2-40B4-BE49-F238E27FC236}">
                  <a16:creationId xmlns:a16="http://schemas.microsoft.com/office/drawing/2014/main" id="{695E5DB5-0649-40DA-8EA6-04DCD6363718}"/>
                </a:ext>
              </a:extLst>
            </p:cNvPr>
            <p:cNvSpPr txBox="1">
              <a:spLocks noChangeArrowheads="1"/>
            </p:cNvSpPr>
            <p:nvPr/>
          </p:nvSpPr>
          <p:spPr bwMode="auto">
            <a:xfrm>
              <a:off x="2112" y="3150"/>
              <a:ext cx="1392"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GB" altLang="en-US" dirty="0">
                  <a:solidFill>
                    <a:srgbClr val="004C97"/>
                  </a:solidFill>
                  <a:latin typeface="+mn-lt"/>
                  <a:cs typeface="Arial" panose="020B0604020202020204" pitchFamily="34" charset="0"/>
                </a:rPr>
                <a:t>Loss of corporate memory through staff turnover</a:t>
              </a:r>
            </a:p>
          </p:txBody>
        </p:sp>
      </p:grpSp>
      <p:grpSp>
        <p:nvGrpSpPr>
          <p:cNvPr id="16" name="Group 28">
            <a:extLst>
              <a:ext uri="{FF2B5EF4-FFF2-40B4-BE49-F238E27FC236}">
                <a16:creationId xmlns:a16="http://schemas.microsoft.com/office/drawing/2014/main" id="{71197754-08FD-407B-A577-21F7A726AE3A}"/>
              </a:ext>
            </a:extLst>
          </p:cNvPr>
          <p:cNvGrpSpPr>
            <a:grpSpLocks/>
          </p:cNvGrpSpPr>
          <p:nvPr/>
        </p:nvGrpSpPr>
        <p:grpSpPr bwMode="auto">
          <a:xfrm>
            <a:off x="6053788" y="1729273"/>
            <a:ext cx="4692651" cy="3278184"/>
            <a:chOff x="2736" y="960"/>
            <a:chExt cx="2956" cy="2065"/>
          </a:xfrm>
        </p:grpSpPr>
        <p:sp>
          <p:nvSpPr>
            <p:cNvPr id="17" name="AutoShape 8">
              <a:extLst>
                <a:ext uri="{FF2B5EF4-FFF2-40B4-BE49-F238E27FC236}">
                  <a16:creationId xmlns:a16="http://schemas.microsoft.com/office/drawing/2014/main" id="{D2EC3076-6AC8-4750-B322-EF7D6F8A93FF}"/>
                </a:ext>
              </a:extLst>
            </p:cNvPr>
            <p:cNvSpPr>
              <a:spLocks noChangeArrowheads="1"/>
            </p:cNvSpPr>
            <p:nvPr/>
          </p:nvSpPr>
          <p:spPr bwMode="auto">
            <a:xfrm rot="5400000">
              <a:off x="2448" y="1248"/>
              <a:ext cx="672"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dirty="0">
                <a:cs typeface="Arial" panose="020B0604020202020204" pitchFamily="34" charset="0"/>
              </a:endParaRPr>
            </a:p>
          </p:txBody>
        </p:sp>
        <p:sp>
          <p:nvSpPr>
            <p:cNvPr id="18" name="Text Box 14">
              <a:extLst>
                <a:ext uri="{FF2B5EF4-FFF2-40B4-BE49-F238E27FC236}">
                  <a16:creationId xmlns:a16="http://schemas.microsoft.com/office/drawing/2014/main" id="{C6711C0B-3A97-4C89-B89E-E7C0AD145716}"/>
                </a:ext>
              </a:extLst>
            </p:cNvPr>
            <p:cNvSpPr txBox="1">
              <a:spLocks noChangeArrowheads="1"/>
            </p:cNvSpPr>
            <p:nvPr/>
          </p:nvSpPr>
          <p:spPr bwMode="auto">
            <a:xfrm>
              <a:off x="4204" y="2657"/>
              <a:ext cx="148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GB" altLang="en-US" dirty="0">
                  <a:solidFill>
                    <a:srgbClr val="004C97"/>
                  </a:solidFill>
                  <a:latin typeface="+mn-lt"/>
                  <a:cs typeface="Arial" panose="020B0604020202020204" pitchFamily="34" charset="0"/>
                </a:rPr>
                <a:t>Ageing and obsolescent plant</a:t>
              </a:r>
            </a:p>
          </p:txBody>
        </p:sp>
      </p:grpSp>
      <p:grpSp>
        <p:nvGrpSpPr>
          <p:cNvPr id="19" name="Group 21">
            <a:extLst>
              <a:ext uri="{FF2B5EF4-FFF2-40B4-BE49-F238E27FC236}">
                <a16:creationId xmlns:a16="http://schemas.microsoft.com/office/drawing/2014/main" id="{67EF0AED-33E4-43E4-AFC7-D738F5955427}"/>
              </a:ext>
            </a:extLst>
          </p:cNvPr>
          <p:cNvGrpSpPr>
            <a:grpSpLocks/>
          </p:cNvGrpSpPr>
          <p:nvPr/>
        </p:nvGrpSpPr>
        <p:grpSpPr bwMode="auto">
          <a:xfrm>
            <a:off x="7260288" y="1143485"/>
            <a:ext cx="1752600" cy="1827213"/>
            <a:chOff x="3496" y="591"/>
            <a:chExt cx="1104" cy="1151"/>
          </a:xfrm>
        </p:grpSpPr>
        <p:sp>
          <p:nvSpPr>
            <p:cNvPr id="20" name="AutoShape 6">
              <a:extLst>
                <a:ext uri="{FF2B5EF4-FFF2-40B4-BE49-F238E27FC236}">
                  <a16:creationId xmlns:a16="http://schemas.microsoft.com/office/drawing/2014/main" id="{A27C57FD-4C01-4F2C-BDC9-0A7C4F2C068E}"/>
                </a:ext>
              </a:extLst>
            </p:cNvPr>
            <p:cNvSpPr>
              <a:spLocks noChangeArrowheads="1"/>
            </p:cNvSpPr>
            <p:nvPr/>
          </p:nvSpPr>
          <p:spPr bwMode="auto">
            <a:xfrm rot="7202872">
              <a:off x="3324" y="1358"/>
              <a:ext cx="672"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21" name="Text Box 15">
              <a:extLst>
                <a:ext uri="{FF2B5EF4-FFF2-40B4-BE49-F238E27FC236}">
                  <a16:creationId xmlns:a16="http://schemas.microsoft.com/office/drawing/2014/main" id="{31DEE12C-5640-40FA-B1AF-37DEB28A2B95}"/>
                </a:ext>
              </a:extLst>
            </p:cNvPr>
            <p:cNvSpPr txBox="1">
              <a:spLocks noChangeArrowheads="1"/>
            </p:cNvSpPr>
            <p:nvPr/>
          </p:nvSpPr>
          <p:spPr bwMode="auto">
            <a:xfrm>
              <a:off x="3496" y="591"/>
              <a:ext cx="1104"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GB" altLang="en-US" dirty="0">
                  <a:solidFill>
                    <a:srgbClr val="004C97"/>
                  </a:solidFill>
                  <a:latin typeface="+mn-lt"/>
                  <a:cs typeface="Arial" panose="020B0604020202020204" pitchFamily="34" charset="0"/>
                </a:rPr>
                <a:t>Older plants may never have been reviewed</a:t>
              </a:r>
            </a:p>
          </p:txBody>
        </p:sp>
      </p:grpSp>
      <p:grpSp>
        <p:nvGrpSpPr>
          <p:cNvPr id="22" name="Group 27">
            <a:extLst>
              <a:ext uri="{FF2B5EF4-FFF2-40B4-BE49-F238E27FC236}">
                <a16:creationId xmlns:a16="http://schemas.microsoft.com/office/drawing/2014/main" id="{4407A833-72AC-423F-B2ED-B9C265A1A364}"/>
              </a:ext>
            </a:extLst>
          </p:cNvPr>
          <p:cNvGrpSpPr>
            <a:grpSpLocks/>
          </p:cNvGrpSpPr>
          <p:nvPr/>
        </p:nvGrpSpPr>
        <p:grpSpPr bwMode="auto">
          <a:xfrm>
            <a:off x="2300935" y="1311761"/>
            <a:ext cx="2306638" cy="1744664"/>
            <a:chOff x="372" y="697"/>
            <a:chExt cx="1453" cy="1099"/>
          </a:xfrm>
        </p:grpSpPr>
        <p:sp>
          <p:nvSpPr>
            <p:cNvPr id="23" name="AutoShape 10">
              <a:extLst>
                <a:ext uri="{FF2B5EF4-FFF2-40B4-BE49-F238E27FC236}">
                  <a16:creationId xmlns:a16="http://schemas.microsoft.com/office/drawing/2014/main" id="{6E91D0E5-B297-42C2-B99B-CE1A7332CCFE}"/>
                </a:ext>
              </a:extLst>
            </p:cNvPr>
            <p:cNvSpPr>
              <a:spLocks noChangeArrowheads="1"/>
            </p:cNvSpPr>
            <p:nvPr/>
          </p:nvSpPr>
          <p:spPr bwMode="auto">
            <a:xfrm rot="13751341" flipH="1" flipV="1">
              <a:off x="1441" y="1412"/>
              <a:ext cx="672"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24" name="Text Box 16">
              <a:extLst>
                <a:ext uri="{FF2B5EF4-FFF2-40B4-BE49-F238E27FC236}">
                  <a16:creationId xmlns:a16="http://schemas.microsoft.com/office/drawing/2014/main" id="{2F7AD98B-0047-42D4-804D-57B9F7294687}"/>
                </a:ext>
              </a:extLst>
            </p:cNvPr>
            <p:cNvSpPr txBox="1">
              <a:spLocks noChangeArrowheads="1"/>
            </p:cNvSpPr>
            <p:nvPr/>
          </p:nvSpPr>
          <p:spPr bwMode="auto">
            <a:xfrm>
              <a:off x="372" y="697"/>
              <a:ext cx="12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GB" altLang="en-US" dirty="0">
                  <a:solidFill>
                    <a:srgbClr val="004C97"/>
                  </a:solidFill>
                  <a:latin typeface="+mn-lt"/>
                  <a:cs typeface="Arial" panose="020B0604020202020204" pitchFamily="34" charset="0"/>
                </a:rPr>
                <a:t>Lack of operational learning from incidents and near misses</a:t>
              </a:r>
            </a:p>
          </p:txBody>
        </p:sp>
      </p:grpSp>
      <p:grpSp>
        <p:nvGrpSpPr>
          <p:cNvPr id="25" name="Group 29">
            <a:extLst>
              <a:ext uri="{FF2B5EF4-FFF2-40B4-BE49-F238E27FC236}">
                <a16:creationId xmlns:a16="http://schemas.microsoft.com/office/drawing/2014/main" id="{16A2924A-62BD-4123-8291-3DEF25ED7650}"/>
              </a:ext>
            </a:extLst>
          </p:cNvPr>
          <p:cNvGrpSpPr>
            <a:grpSpLocks/>
          </p:cNvGrpSpPr>
          <p:nvPr/>
        </p:nvGrpSpPr>
        <p:grpSpPr bwMode="auto">
          <a:xfrm>
            <a:off x="7653988" y="4243874"/>
            <a:ext cx="2286000" cy="1404938"/>
            <a:chOff x="3744" y="2544"/>
            <a:chExt cx="1440" cy="885"/>
          </a:xfrm>
        </p:grpSpPr>
        <p:sp>
          <p:nvSpPr>
            <p:cNvPr id="26" name="AutoShape 9">
              <a:extLst>
                <a:ext uri="{FF2B5EF4-FFF2-40B4-BE49-F238E27FC236}">
                  <a16:creationId xmlns:a16="http://schemas.microsoft.com/office/drawing/2014/main" id="{2CE0EB18-E092-4A61-BC6E-B8596846A48D}"/>
                </a:ext>
              </a:extLst>
            </p:cNvPr>
            <p:cNvSpPr>
              <a:spLocks noChangeArrowheads="1"/>
            </p:cNvSpPr>
            <p:nvPr/>
          </p:nvSpPr>
          <p:spPr bwMode="auto">
            <a:xfrm rot="2951341" flipH="1" flipV="1">
              <a:off x="3456" y="2832"/>
              <a:ext cx="672"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27" name="Text Box 17">
              <a:extLst>
                <a:ext uri="{FF2B5EF4-FFF2-40B4-BE49-F238E27FC236}">
                  <a16:creationId xmlns:a16="http://schemas.microsoft.com/office/drawing/2014/main" id="{32398076-8D78-4C6B-87F8-F253568C098C}"/>
                </a:ext>
              </a:extLst>
            </p:cNvPr>
            <p:cNvSpPr txBox="1">
              <a:spLocks noChangeArrowheads="1"/>
            </p:cNvSpPr>
            <p:nvPr/>
          </p:nvSpPr>
          <p:spPr bwMode="auto">
            <a:xfrm>
              <a:off x="4080" y="3216"/>
              <a:ext cx="110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endParaRPr lang="en-GB" altLang="en-US" dirty="0">
                <a:latin typeface="+mn-lt"/>
                <a:cs typeface="Arial" panose="020B0604020202020204" pitchFamily="34" charset="0"/>
              </a:endParaRPr>
            </a:p>
          </p:txBody>
        </p:sp>
      </p:grpSp>
      <p:grpSp>
        <p:nvGrpSpPr>
          <p:cNvPr id="28" name="Group 22">
            <a:extLst>
              <a:ext uri="{FF2B5EF4-FFF2-40B4-BE49-F238E27FC236}">
                <a16:creationId xmlns:a16="http://schemas.microsoft.com/office/drawing/2014/main" id="{BA48DBBE-6989-4263-9AB0-D1E4DED65E3C}"/>
              </a:ext>
            </a:extLst>
          </p:cNvPr>
          <p:cNvGrpSpPr>
            <a:grpSpLocks/>
          </p:cNvGrpSpPr>
          <p:nvPr/>
        </p:nvGrpSpPr>
        <p:grpSpPr bwMode="auto">
          <a:xfrm>
            <a:off x="7425388" y="2202350"/>
            <a:ext cx="3238500" cy="1525588"/>
            <a:chOff x="3600" y="1247"/>
            <a:chExt cx="2040" cy="961"/>
          </a:xfrm>
        </p:grpSpPr>
        <p:sp>
          <p:nvSpPr>
            <p:cNvPr id="29" name="AutoShape 5">
              <a:extLst>
                <a:ext uri="{FF2B5EF4-FFF2-40B4-BE49-F238E27FC236}">
                  <a16:creationId xmlns:a16="http://schemas.microsoft.com/office/drawing/2014/main" id="{B5FA9E74-8715-4B10-B064-F735670DC9D7}"/>
                </a:ext>
              </a:extLst>
            </p:cNvPr>
            <p:cNvSpPr>
              <a:spLocks noChangeArrowheads="1"/>
            </p:cNvSpPr>
            <p:nvPr/>
          </p:nvSpPr>
          <p:spPr bwMode="auto">
            <a:xfrm flipH="1">
              <a:off x="3600" y="2112"/>
              <a:ext cx="672"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30" name="Text Box 18">
              <a:extLst>
                <a:ext uri="{FF2B5EF4-FFF2-40B4-BE49-F238E27FC236}">
                  <a16:creationId xmlns:a16="http://schemas.microsoft.com/office/drawing/2014/main" id="{F6AD689A-256D-4D6E-933D-58A2EFFC28F6}"/>
                </a:ext>
              </a:extLst>
            </p:cNvPr>
            <p:cNvSpPr txBox="1">
              <a:spLocks noChangeArrowheads="1"/>
            </p:cNvSpPr>
            <p:nvPr/>
          </p:nvSpPr>
          <p:spPr bwMode="auto">
            <a:xfrm>
              <a:off x="3954" y="1247"/>
              <a:ext cx="1686"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GB" altLang="en-US" dirty="0">
                  <a:solidFill>
                    <a:srgbClr val="004C97"/>
                  </a:solidFill>
                  <a:latin typeface="+mn-lt"/>
                  <a:cs typeface="Arial" panose="020B0604020202020204" pitchFamily="34" charset="0"/>
                </a:rPr>
                <a:t>Poor records (inability to demonstrate safe operation</a:t>
              </a:r>
            </a:p>
            <a:p>
              <a:pPr algn="ctr">
                <a:spcBef>
                  <a:spcPct val="50000"/>
                </a:spcBef>
                <a:defRPr/>
              </a:pPr>
              <a:endParaRPr lang="en-GB" altLang="en-US" dirty="0">
                <a:solidFill>
                  <a:srgbClr val="004C97"/>
                </a:solidFill>
                <a:latin typeface="+mn-lt"/>
                <a:cs typeface="Arial" panose="020B0604020202020204" pitchFamily="34" charset="0"/>
              </a:endParaRPr>
            </a:p>
          </p:txBody>
        </p:sp>
      </p:grpSp>
      <p:grpSp>
        <p:nvGrpSpPr>
          <p:cNvPr id="31" name="Group 25">
            <a:extLst>
              <a:ext uri="{FF2B5EF4-FFF2-40B4-BE49-F238E27FC236}">
                <a16:creationId xmlns:a16="http://schemas.microsoft.com/office/drawing/2014/main" id="{2DF82EC0-F9AF-48DA-8629-76371CD4BBF6}"/>
              </a:ext>
            </a:extLst>
          </p:cNvPr>
          <p:cNvGrpSpPr>
            <a:grpSpLocks/>
          </p:cNvGrpSpPr>
          <p:nvPr/>
        </p:nvGrpSpPr>
        <p:grpSpPr bwMode="auto">
          <a:xfrm>
            <a:off x="3465259" y="4365031"/>
            <a:ext cx="1752600" cy="1555750"/>
            <a:chOff x="968" y="2592"/>
            <a:chExt cx="1104" cy="980"/>
          </a:xfrm>
        </p:grpSpPr>
        <p:sp>
          <p:nvSpPr>
            <p:cNvPr id="32" name="AutoShape 12">
              <a:extLst>
                <a:ext uri="{FF2B5EF4-FFF2-40B4-BE49-F238E27FC236}">
                  <a16:creationId xmlns:a16="http://schemas.microsoft.com/office/drawing/2014/main" id="{2C0B6118-DE5F-4223-B084-9BD9F9B18332}"/>
                </a:ext>
              </a:extLst>
            </p:cNvPr>
            <p:cNvSpPr>
              <a:spLocks noChangeArrowheads="1"/>
            </p:cNvSpPr>
            <p:nvPr/>
          </p:nvSpPr>
          <p:spPr bwMode="auto">
            <a:xfrm rot="7848659" flipH="1">
              <a:off x="1440" y="2880"/>
              <a:ext cx="672"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33" name="Text Box 19">
              <a:extLst>
                <a:ext uri="{FF2B5EF4-FFF2-40B4-BE49-F238E27FC236}">
                  <a16:creationId xmlns:a16="http://schemas.microsoft.com/office/drawing/2014/main" id="{0CCF9A06-7A2F-4006-A352-9DFEBAAFA260}"/>
                </a:ext>
              </a:extLst>
            </p:cNvPr>
            <p:cNvSpPr txBox="1">
              <a:spLocks noChangeArrowheads="1"/>
            </p:cNvSpPr>
            <p:nvPr/>
          </p:nvSpPr>
          <p:spPr bwMode="auto">
            <a:xfrm>
              <a:off x="968" y="3206"/>
              <a:ext cx="110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GB" altLang="en-US" dirty="0">
                  <a:solidFill>
                    <a:srgbClr val="004C97"/>
                  </a:solidFill>
                  <a:latin typeface="+mn-lt"/>
                  <a:cs typeface="Arial" panose="020B0604020202020204" pitchFamily="34" charset="0"/>
                </a:rPr>
                <a:t>Tightening standards</a:t>
              </a:r>
            </a:p>
          </p:txBody>
        </p:sp>
      </p:grpSp>
      <p:grpSp>
        <p:nvGrpSpPr>
          <p:cNvPr id="34" name="Group 26">
            <a:extLst>
              <a:ext uri="{FF2B5EF4-FFF2-40B4-BE49-F238E27FC236}">
                <a16:creationId xmlns:a16="http://schemas.microsoft.com/office/drawing/2014/main" id="{C49FB02A-C5AC-44A0-AE3D-9CEF490CD800}"/>
              </a:ext>
            </a:extLst>
          </p:cNvPr>
          <p:cNvGrpSpPr>
            <a:grpSpLocks/>
          </p:cNvGrpSpPr>
          <p:nvPr/>
        </p:nvGrpSpPr>
        <p:grpSpPr bwMode="auto">
          <a:xfrm>
            <a:off x="965850" y="3234223"/>
            <a:ext cx="3868738" cy="1200150"/>
            <a:chOff x="-469" y="1908"/>
            <a:chExt cx="2437" cy="756"/>
          </a:xfrm>
        </p:grpSpPr>
        <p:sp>
          <p:nvSpPr>
            <p:cNvPr id="35" name="AutoShape 11">
              <a:extLst>
                <a:ext uri="{FF2B5EF4-FFF2-40B4-BE49-F238E27FC236}">
                  <a16:creationId xmlns:a16="http://schemas.microsoft.com/office/drawing/2014/main" id="{236ADF92-CDD9-4C4A-98CF-9695FCF0BA19}"/>
                </a:ext>
              </a:extLst>
            </p:cNvPr>
            <p:cNvSpPr>
              <a:spLocks noChangeArrowheads="1"/>
            </p:cNvSpPr>
            <p:nvPr/>
          </p:nvSpPr>
          <p:spPr bwMode="auto">
            <a:xfrm>
              <a:off x="1296" y="2112"/>
              <a:ext cx="672" cy="96"/>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36" name="Text Box 20">
              <a:extLst>
                <a:ext uri="{FF2B5EF4-FFF2-40B4-BE49-F238E27FC236}">
                  <a16:creationId xmlns:a16="http://schemas.microsoft.com/office/drawing/2014/main" id="{70EA6A41-D0E6-4637-96AC-3FAAA39A4249}"/>
                </a:ext>
              </a:extLst>
            </p:cNvPr>
            <p:cNvSpPr txBox="1">
              <a:spLocks noChangeArrowheads="1"/>
            </p:cNvSpPr>
            <p:nvPr/>
          </p:nvSpPr>
          <p:spPr bwMode="auto">
            <a:xfrm>
              <a:off x="-469" y="1908"/>
              <a:ext cx="1717"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r>
                <a:rPr lang="en-US" altLang="en-US" dirty="0">
                  <a:solidFill>
                    <a:srgbClr val="004C97"/>
                  </a:solidFill>
                  <a:latin typeface="+mn-lt"/>
                  <a:cs typeface="Arial" panose="020B0604020202020204" pitchFamily="34" charset="0"/>
                </a:rPr>
                <a:t>Changes to design and operations compromise the system</a:t>
              </a:r>
            </a:p>
            <a:p>
              <a:pPr algn="ctr">
                <a:spcBef>
                  <a:spcPct val="50000"/>
                </a:spcBef>
                <a:defRPr/>
              </a:pPr>
              <a:endParaRPr lang="en-GB" altLang="en-US" dirty="0">
                <a:solidFill>
                  <a:srgbClr val="004C97"/>
                </a:solidFill>
                <a:latin typeface="+mn-lt"/>
                <a:cs typeface="Arial" panose="020B0604020202020204" pitchFamily="34" charset="0"/>
              </a:endParaRPr>
            </a:p>
          </p:txBody>
        </p:sp>
      </p:grpSp>
      <p:sp>
        <p:nvSpPr>
          <p:cNvPr id="40" name="TextBox 39">
            <a:extLst>
              <a:ext uri="{FF2B5EF4-FFF2-40B4-BE49-F238E27FC236}">
                <a16:creationId xmlns:a16="http://schemas.microsoft.com/office/drawing/2014/main" id="{0066316F-A8F1-45AF-8306-91D51BB59447}"/>
              </a:ext>
            </a:extLst>
          </p:cNvPr>
          <p:cNvSpPr txBox="1"/>
          <p:nvPr/>
        </p:nvSpPr>
        <p:spPr bwMode="gray">
          <a:xfrm>
            <a:off x="5359479" y="1121495"/>
            <a:ext cx="1828113" cy="584775"/>
          </a:xfrm>
          <a:prstGeom prst="rect">
            <a:avLst/>
          </a:prstGeom>
          <a:noFill/>
        </p:spPr>
        <p:txBody>
          <a:bodyPr wrap="square">
            <a:spAutoFit/>
          </a:bodyPr>
          <a:lstStyle/>
          <a:p>
            <a:r>
              <a:rPr lang="en-GB" sz="1600" b="1" dirty="0">
                <a:solidFill>
                  <a:srgbClr val="004C97"/>
                </a:solidFill>
                <a:cs typeface="Arial" panose="020B0604020202020204" pitchFamily="34" charset="0"/>
              </a:rPr>
              <a:t>Over reliance on simple audits</a:t>
            </a:r>
          </a:p>
        </p:txBody>
      </p:sp>
      <p:sp>
        <p:nvSpPr>
          <p:cNvPr id="37" name="Text Box 4">
            <a:extLst>
              <a:ext uri="{FF2B5EF4-FFF2-40B4-BE49-F238E27FC236}">
                <a16:creationId xmlns:a16="http://schemas.microsoft.com/office/drawing/2014/main" id="{E7C3943C-93BB-4A25-BD8F-FA8BE26AA51E}"/>
              </a:ext>
            </a:extLst>
          </p:cNvPr>
          <p:cNvSpPr txBox="1">
            <a:spLocks noChangeArrowheads="1"/>
          </p:cNvSpPr>
          <p:nvPr/>
        </p:nvSpPr>
        <p:spPr bwMode="auto">
          <a:xfrm>
            <a:off x="4986988" y="3058607"/>
            <a:ext cx="2286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defRPr/>
            </a:pPr>
            <a:endParaRPr lang="en-GB" altLang="en-US" sz="400" dirty="0">
              <a:solidFill>
                <a:srgbClr val="FF0000"/>
              </a:solidFill>
              <a:cs typeface="Arial" panose="020B0604020202020204" pitchFamily="34" charset="0"/>
            </a:endParaRPr>
          </a:p>
          <a:p>
            <a:pPr algn="ctr">
              <a:spcBef>
                <a:spcPct val="50000"/>
              </a:spcBef>
              <a:defRPr/>
            </a:pPr>
            <a:r>
              <a:rPr lang="en-GB" altLang="en-US" sz="2000" dirty="0">
                <a:solidFill>
                  <a:srgbClr val="C00000"/>
                </a:solidFill>
                <a:latin typeface="+mn-lt"/>
                <a:cs typeface="Arial" panose="020B0604020202020204" pitchFamily="34" charset="0"/>
              </a:rPr>
              <a:t>Common Weaknesses</a:t>
            </a:r>
          </a:p>
        </p:txBody>
      </p:sp>
      <p:sp>
        <p:nvSpPr>
          <p:cNvPr id="39" name="TextBox 38">
            <a:extLst>
              <a:ext uri="{FF2B5EF4-FFF2-40B4-BE49-F238E27FC236}">
                <a16:creationId xmlns:a16="http://schemas.microsoft.com/office/drawing/2014/main" id="{AA7DFD91-8DE1-4EF1-8486-75BFD0F82E16}"/>
              </a:ext>
            </a:extLst>
          </p:cNvPr>
          <p:cNvSpPr txBox="1"/>
          <p:nvPr/>
        </p:nvSpPr>
        <p:spPr bwMode="gray">
          <a:xfrm>
            <a:off x="8136474" y="5196455"/>
            <a:ext cx="3501885" cy="830997"/>
          </a:xfrm>
          <a:prstGeom prst="rect">
            <a:avLst/>
          </a:prstGeom>
          <a:noFill/>
        </p:spPr>
        <p:txBody>
          <a:bodyPr wrap="square">
            <a:spAutoFit/>
          </a:bodyPr>
          <a:lstStyle/>
          <a:p>
            <a:r>
              <a:rPr lang="en-US" sz="1600" b="1" dirty="0">
                <a:solidFill>
                  <a:srgbClr val="004C97"/>
                </a:solidFill>
                <a:cs typeface="Arial" panose="020B0604020202020204" pitchFamily="34" charset="0"/>
              </a:rPr>
              <a:t>Electrical hazards often managed by perceived compliance and not viewed as complex hazards </a:t>
            </a:r>
          </a:p>
        </p:txBody>
      </p:sp>
      <p:sp>
        <p:nvSpPr>
          <p:cNvPr id="41" name="TextBox 40">
            <a:extLst>
              <a:ext uri="{FF2B5EF4-FFF2-40B4-BE49-F238E27FC236}">
                <a16:creationId xmlns:a16="http://schemas.microsoft.com/office/drawing/2014/main" id="{F5EBDD80-A038-4719-B4CE-45CFE6433B3C}"/>
              </a:ext>
            </a:extLst>
          </p:cNvPr>
          <p:cNvSpPr txBox="1"/>
          <p:nvPr/>
        </p:nvSpPr>
        <p:spPr bwMode="gray">
          <a:xfrm>
            <a:off x="8508974" y="3242855"/>
            <a:ext cx="2841472" cy="1077218"/>
          </a:xfrm>
          <a:prstGeom prst="rect">
            <a:avLst/>
          </a:prstGeom>
          <a:noFill/>
        </p:spPr>
        <p:txBody>
          <a:bodyPr wrap="square">
            <a:spAutoFit/>
          </a:bodyPr>
          <a:lstStyle/>
          <a:p>
            <a:r>
              <a:rPr lang="en-US" sz="1600" b="1" dirty="0">
                <a:solidFill>
                  <a:srgbClr val="004C97"/>
                </a:solidFill>
                <a:cs typeface="Arial" panose="020B0604020202020204" pitchFamily="34" charset="0"/>
              </a:rPr>
              <a:t>Fit and forget mentality.</a:t>
            </a:r>
          </a:p>
          <a:p>
            <a:r>
              <a:rPr lang="en-US" sz="1600" b="1" dirty="0">
                <a:solidFill>
                  <a:srgbClr val="004C97"/>
                </a:solidFill>
                <a:cs typeface="Arial" panose="020B0604020202020204" pitchFamily="34" charset="0"/>
              </a:rPr>
              <a:t>People lose sight of expected life of systems</a:t>
            </a:r>
          </a:p>
          <a:p>
            <a:endParaRPr lang="en-US" sz="1600" b="1" dirty="0">
              <a:solidFill>
                <a:srgbClr val="004C97"/>
              </a:solidFill>
              <a:cs typeface="Arial" panose="020B0604020202020204" pitchFamily="34" charset="0"/>
            </a:endParaRPr>
          </a:p>
        </p:txBody>
      </p:sp>
      <p:sp>
        <p:nvSpPr>
          <p:cNvPr id="42" name="AutoShape 6">
            <a:extLst>
              <a:ext uri="{FF2B5EF4-FFF2-40B4-BE49-F238E27FC236}">
                <a16:creationId xmlns:a16="http://schemas.microsoft.com/office/drawing/2014/main" id="{E604A61A-428C-4624-A261-F67CCD35C2CE}"/>
              </a:ext>
            </a:extLst>
          </p:cNvPr>
          <p:cNvSpPr>
            <a:spLocks noChangeArrowheads="1"/>
          </p:cNvSpPr>
          <p:nvPr/>
        </p:nvSpPr>
        <p:spPr bwMode="auto">
          <a:xfrm rot="9299620">
            <a:off x="7421102" y="2955726"/>
            <a:ext cx="1066800" cy="152400"/>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43" name="AutoShape 6">
            <a:extLst>
              <a:ext uri="{FF2B5EF4-FFF2-40B4-BE49-F238E27FC236}">
                <a16:creationId xmlns:a16="http://schemas.microsoft.com/office/drawing/2014/main" id="{28574F69-B666-4F1D-AD7A-7AD3BD99DF10}"/>
              </a:ext>
            </a:extLst>
          </p:cNvPr>
          <p:cNvSpPr>
            <a:spLocks noChangeArrowheads="1"/>
          </p:cNvSpPr>
          <p:nvPr/>
        </p:nvSpPr>
        <p:spPr bwMode="auto">
          <a:xfrm rot="12421822">
            <a:off x="7366569" y="4174747"/>
            <a:ext cx="1066800" cy="152400"/>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45" name="AutoShape 12">
            <a:extLst>
              <a:ext uri="{FF2B5EF4-FFF2-40B4-BE49-F238E27FC236}">
                <a16:creationId xmlns:a16="http://schemas.microsoft.com/office/drawing/2014/main" id="{3B56CBF7-4668-4310-AE2D-7FE84B276325}"/>
              </a:ext>
            </a:extLst>
          </p:cNvPr>
          <p:cNvSpPr>
            <a:spLocks noChangeArrowheads="1"/>
          </p:cNvSpPr>
          <p:nvPr/>
        </p:nvSpPr>
        <p:spPr bwMode="auto">
          <a:xfrm rot="9271708" flipH="1">
            <a:off x="3733448" y="4258261"/>
            <a:ext cx="1066800" cy="152400"/>
          </a:xfrm>
          <a:prstGeom prst="rightArrow">
            <a:avLst>
              <a:gd name="adj1" fmla="val 50000"/>
              <a:gd name="adj2" fmla="val 175000"/>
            </a:avLst>
          </a:prstGeom>
          <a:solidFill>
            <a:srgbClr val="C00000"/>
          </a:solidFill>
          <a:ln w="19050">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endParaRPr lang="en-US" altLang="en-US">
              <a:cs typeface="Arial" panose="020B0604020202020204" pitchFamily="34" charset="0"/>
            </a:endParaRPr>
          </a:p>
        </p:txBody>
      </p:sp>
      <p:sp>
        <p:nvSpPr>
          <p:cNvPr id="47" name="TextBox 46">
            <a:extLst>
              <a:ext uri="{FF2B5EF4-FFF2-40B4-BE49-F238E27FC236}">
                <a16:creationId xmlns:a16="http://schemas.microsoft.com/office/drawing/2014/main" id="{BBA01319-6074-4651-B6C5-148BD2392E15}"/>
              </a:ext>
            </a:extLst>
          </p:cNvPr>
          <p:cNvSpPr txBox="1"/>
          <p:nvPr/>
        </p:nvSpPr>
        <p:spPr bwMode="gray">
          <a:xfrm>
            <a:off x="1790678" y="4482303"/>
            <a:ext cx="2932333" cy="584775"/>
          </a:xfrm>
          <a:prstGeom prst="rect">
            <a:avLst/>
          </a:prstGeom>
          <a:noFill/>
        </p:spPr>
        <p:txBody>
          <a:bodyPr wrap="square">
            <a:spAutoFit/>
          </a:bodyPr>
          <a:lstStyle/>
          <a:p>
            <a:r>
              <a:rPr lang="en-GB" sz="1600" b="1" dirty="0">
                <a:solidFill>
                  <a:srgbClr val="004C97"/>
                </a:solidFill>
              </a:rPr>
              <a:t>Lack of focus on foreseeable human error</a:t>
            </a:r>
          </a:p>
        </p:txBody>
      </p:sp>
      <p:sp>
        <p:nvSpPr>
          <p:cNvPr id="38" name="TextBox 37">
            <a:extLst>
              <a:ext uri="{FF2B5EF4-FFF2-40B4-BE49-F238E27FC236}">
                <a16:creationId xmlns:a16="http://schemas.microsoft.com/office/drawing/2014/main" id="{BF323806-B77C-4BDE-9951-829B16CA3636}"/>
              </a:ext>
            </a:extLst>
          </p:cNvPr>
          <p:cNvSpPr txBox="1"/>
          <p:nvPr/>
        </p:nvSpPr>
        <p:spPr bwMode="gray">
          <a:xfrm>
            <a:off x="248314" y="1031011"/>
            <a:ext cx="6093994" cy="369332"/>
          </a:xfrm>
          <a:prstGeom prst="rect">
            <a:avLst/>
          </a:prstGeom>
          <a:noFill/>
        </p:spPr>
        <p:txBody>
          <a:bodyPr wrap="square">
            <a:spAutoFit/>
          </a:bodyPr>
          <a:lstStyle/>
          <a:p>
            <a:r>
              <a:rPr lang="en-GB" dirty="0"/>
              <a:t>Typical Issues </a:t>
            </a:r>
            <a:endParaRPr lang="en-US" dirty="0"/>
          </a:p>
        </p:txBody>
      </p:sp>
    </p:spTree>
    <p:extLst>
      <p:ext uri="{BB962C8B-B14F-4D97-AF65-F5344CB8AC3E}">
        <p14:creationId xmlns:p14="http://schemas.microsoft.com/office/powerpoint/2010/main" val="329304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E227BFF-A0A8-4044-8F8A-B4B8F29E27E8}"/>
              </a:ext>
            </a:extLst>
          </p:cNvPr>
          <p:cNvSpPr txBox="1"/>
          <p:nvPr/>
        </p:nvSpPr>
        <p:spPr bwMode="gray">
          <a:xfrm>
            <a:off x="6262570" y="1745006"/>
            <a:ext cx="6093994" cy="4016484"/>
          </a:xfrm>
          <a:prstGeom prst="rect">
            <a:avLst/>
          </a:prstGeom>
          <a:noFill/>
        </p:spPr>
        <p:txBody>
          <a:bodyPr wrap="square">
            <a:spAutoFit/>
          </a:bodyPr>
          <a:lstStyle/>
          <a:p>
            <a:r>
              <a:rPr lang="en-US" sz="2000" b="1" dirty="0">
                <a:solidFill>
                  <a:schemeClr val="tx2"/>
                </a:solidFill>
              </a:rPr>
              <a:t>SAFOP</a:t>
            </a:r>
            <a:r>
              <a:rPr lang="en-US" sz="1800" dirty="0"/>
              <a:t> </a:t>
            </a:r>
            <a:r>
              <a:rPr lang="en-US" sz="1600" dirty="0"/>
              <a:t>(Electrical Systems Safe Operability Review)</a:t>
            </a:r>
          </a:p>
          <a:p>
            <a:endParaRPr lang="en-US" sz="1600" dirty="0"/>
          </a:p>
          <a:p>
            <a:endParaRPr lang="en-US" dirty="0"/>
          </a:p>
          <a:p>
            <a:endParaRPr lang="en-US" dirty="0"/>
          </a:p>
          <a:p>
            <a:endParaRPr lang="en-US" sz="1800" dirty="0"/>
          </a:p>
          <a:p>
            <a:endParaRPr lang="en-US" dirty="0"/>
          </a:p>
          <a:p>
            <a:endParaRPr lang="en-US" sz="1800" dirty="0"/>
          </a:p>
          <a:p>
            <a:r>
              <a:rPr lang="en-US" sz="1600" dirty="0"/>
              <a:t>Review includes SAFAN (Safety Analysis), SYSOP (System Security and Operability Analysis), OPTAN (Operator Task Analysis) </a:t>
            </a:r>
          </a:p>
          <a:p>
            <a:pPr marL="360363" indent="-342900">
              <a:spcBef>
                <a:spcPts val="600"/>
              </a:spcBef>
              <a:buFont typeface="Arial" panose="020B0604020202020204" pitchFamily="34" charset="0"/>
              <a:buChar char="•"/>
            </a:pPr>
            <a:r>
              <a:rPr lang="en-US" sz="1600" b="1" dirty="0"/>
              <a:t>Unclear boundary </a:t>
            </a:r>
            <a:r>
              <a:rPr lang="en-US" sz="1600" dirty="0"/>
              <a:t>with HAZOP resulting in duplication and inconsistency</a:t>
            </a:r>
          </a:p>
          <a:p>
            <a:pPr marL="360363" indent="-342900">
              <a:spcBef>
                <a:spcPts val="600"/>
              </a:spcBef>
              <a:buFont typeface="Arial" panose="020B0604020202020204" pitchFamily="34" charset="0"/>
              <a:buChar char="•"/>
            </a:pPr>
            <a:r>
              <a:rPr lang="en-US" sz="1600" b="1" dirty="0"/>
              <a:t>Time consuming</a:t>
            </a:r>
          </a:p>
          <a:p>
            <a:pPr marL="360363" indent="-342900">
              <a:spcBef>
                <a:spcPts val="600"/>
              </a:spcBef>
              <a:buFont typeface="Arial" panose="020B0604020202020204" pitchFamily="34" charset="0"/>
              <a:buChar char="•"/>
            </a:pPr>
            <a:r>
              <a:rPr lang="en-US" sz="1600" b="1" dirty="0"/>
              <a:t>Difficult</a:t>
            </a:r>
            <a:r>
              <a:rPr lang="en-US" sz="1600" dirty="0"/>
              <a:t> for a non-specialist to engage with</a:t>
            </a:r>
          </a:p>
        </p:txBody>
      </p:sp>
      <p:sp>
        <p:nvSpPr>
          <p:cNvPr id="6" name="Title 5">
            <a:extLst>
              <a:ext uri="{FF2B5EF4-FFF2-40B4-BE49-F238E27FC236}">
                <a16:creationId xmlns:a16="http://schemas.microsoft.com/office/drawing/2014/main" id="{33A6D7DE-83BE-4ED6-8B24-DB6B974B8127}"/>
              </a:ext>
            </a:extLst>
          </p:cNvPr>
          <p:cNvSpPr>
            <a:spLocks noGrp="1"/>
          </p:cNvSpPr>
          <p:nvPr>
            <p:ph type="title"/>
          </p:nvPr>
        </p:nvSpPr>
        <p:spPr>
          <a:xfrm>
            <a:off x="333264" y="682313"/>
            <a:ext cx="11520000" cy="396000"/>
          </a:xfrm>
        </p:spPr>
        <p:txBody>
          <a:bodyPr anchor="t">
            <a:normAutofit fontScale="90000"/>
          </a:bodyPr>
          <a:lstStyle/>
          <a:p>
            <a:r>
              <a:rPr lang="en-GB" dirty="0"/>
              <a:t>Reviewing Electrical Hazards</a:t>
            </a:r>
            <a:br>
              <a:rPr lang="en-GB" dirty="0"/>
            </a:br>
            <a:br>
              <a:rPr lang="en-GB" dirty="0"/>
            </a:br>
            <a:endParaRPr lang="en-US" dirty="0"/>
          </a:p>
        </p:txBody>
      </p:sp>
      <p:sp>
        <p:nvSpPr>
          <p:cNvPr id="12" name="Footer Placeholder 2">
            <a:extLst>
              <a:ext uri="{FF2B5EF4-FFF2-40B4-BE49-F238E27FC236}">
                <a16:creationId xmlns:a16="http://schemas.microsoft.com/office/drawing/2014/main" id="{6F1D8B8D-CB78-95F2-29D5-61B19FB8803F}"/>
              </a:ext>
            </a:extLst>
          </p:cNvPr>
          <p:cNvSpPr>
            <a:spLocks noGrp="1"/>
          </p:cNvSpPr>
          <p:nvPr>
            <p:ph type="ftr" sz="quarter" idx="10"/>
          </p:nvPr>
        </p:nvSpPr>
        <p:spPr>
          <a:xfrm>
            <a:off x="2499782" y="6298397"/>
            <a:ext cx="8490250" cy="500072"/>
          </a:xfrm>
        </p:spPr>
        <p:txBody>
          <a:bodyPr/>
          <a:lstStyle/>
          <a:p>
            <a:pPr lvl="8"/>
            <a:endParaRPr lang="en-US"/>
          </a:p>
        </p:txBody>
      </p:sp>
      <p:sp>
        <p:nvSpPr>
          <p:cNvPr id="3" name="Date Placeholder 2">
            <a:extLst>
              <a:ext uri="{FF2B5EF4-FFF2-40B4-BE49-F238E27FC236}">
                <a16:creationId xmlns:a16="http://schemas.microsoft.com/office/drawing/2014/main" id="{C50A23DA-C017-4B1D-8683-000F15CD3D16}"/>
              </a:ext>
            </a:extLst>
          </p:cNvPr>
          <p:cNvSpPr>
            <a:spLocks noGrp="1"/>
          </p:cNvSpPr>
          <p:nvPr>
            <p:ph type="dt" sz="half" idx="11"/>
          </p:nvPr>
        </p:nvSpPr>
        <p:spPr>
          <a:xfrm>
            <a:off x="332367" y="6489341"/>
            <a:ext cx="1162951" cy="118192"/>
          </a:xfrm>
        </p:spPr>
        <p:txBody>
          <a:bodyPr anchor="ctr">
            <a:normAutofit/>
          </a:bodyPr>
          <a:lstStyle/>
          <a:p>
            <a:pPr>
              <a:lnSpc>
                <a:spcPct val="90000"/>
              </a:lnSpc>
              <a:spcAft>
                <a:spcPts val="600"/>
              </a:spcAft>
            </a:pPr>
            <a:fld id="{802F1124-33BD-4EBB-98B3-2BE08BF7D732}" type="datetime4">
              <a:rPr lang="en-US" sz="800" smtClean="0"/>
              <a:pPr>
                <a:lnSpc>
                  <a:spcPct val="90000"/>
                </a:lnSpc>
                <a:spcAft>
                  <a:spcPts val="600"/>
                </a:spcAft>
              </a:pPr>
              <a:t>November 2, 2022</a:t>
            </a:fld>
            <a:endParaRPr lang="en-US" sz="800"/>
          </a:p>
        </p:txBody>
      </p:sp>
      <p:sp>
        <p:nvSpPr>
          <p:cNvPr id="5" name="Slide Number Placeholder 4">
            <a:extLst>
              <a:ext uri="{FF2B5EF4-FFF2-40B4-BE49-F238E27FC236}">
                <a16:creationId xmlns:a16="http://schemas.microsoft.com/office/drawing/2014/main" id="{9C2D5D83-23F1-44F2-92EC-58515A771470}"/>
              </a:ext>
            </a:extLst>
          </p:cNvPr>
          <p:cNvSpPr>
            <a:spLocks noGrp="1"/>
          </p:cNvSpPr>
          <p:nvPr>
            <p:ph type="sldNum" sz="quarter" idx="12"/>
          </p:nvPr>
        </p:nvSpPr>
        <p:spPr>
          <a:xfrm>
            <a:off x="1798114" y="6488733"/>
            <a:ext cx="676888" cy="118800"/>
          </a:xfrm>
        </p:spPr>
        <p:txBody>
          <a:bodyPr anchor="ctr">
            <a:normAutofit/>
          </a:bodyPr>
          <a:lstStyle/>
          <a:p>
            <a:pPr>
              <a:lnSpc>
                <a:spcPct val="90000"/>
              </a:lnSpc>
              <a:spcAft>
                <a:spcPts val="600"/>
              </a:spcAft>
            </a:pPr>
            <a:r>
              <a:rPr lang="en-US" sz="800"/>
              <a:t>Slide </a:t>
            </a:r>
            <a:fld id="{619F89D8-7AE3-494A-97F3-03D680869632}" type="slidenum">
              <a:rPr lang="en-US" sz="800" smtClean="0"/>
              <a:pPr>
                <a:lnSpc>
                  <a:spcPct val="90000"/>
                </a:lnSpc>
                <a:spcAft>
                  <a:spcPts val="600"/>
                </a:spcAft>
              </a:pPr>
              <a:t>8</a:t>
            </a:fld>
            <a:endParaRPr lang="en-US" sz="800"/>
          </a:p>
        </p:txBody>
      </p:sp>
      <p:sp>
        <p:nvSpPr>
          <p:cNvPr id="2" name="Content Placeholder 1">
            <a:extLst>
              <a:ext uri="{FF2B5EF4-FFF2-40B4-BE49-F238E27FC236}">
                <a16:creationId xmlns:a16="http://schemas.microsoft.com/office/drawing/2014/main" id="{B434DEB2-8365-4ACD-9F22-5A88DAAE3BDD}"/>
              </a:ext>
            </a:extLst>
          </p:cNvPr>
          <p:cNvSpPr>
            <a:spLocks noGrp="1"/>
          </p:cNvSpPr>
          <p:nvPr>
            <p:ph sz="quarter" idx="19"/>
          </p:nvPr>
        </p:nvSpPr>
        <p:spPr>
          <a:xfrm>
            <a:off x="332367" y="1596113"/>
            <a:ext cx="5603434" cy="4579574"/>
          </a:xfrm>
        </p:spPr>
        <p:txBody>
          <a:bodyPr>
            <a:normAutofit/>
          </a:bodyPr>
          <a:lstStyle/>
          <a:p>
            <a:r>
              <a:rPr lang="en-US" sz="1800" b="1" dirty="0">
                <a:solidFill>
                  <a:schemeClr val="tx2"/>
                </a:solidFill>
              </a:rPr>
              <a:t>HAZOP </a:t>
            </a:r>
            <a:r>
              <a:rPr lang="en-US" sz="1600" dirty="0"/>
              <a:t>(Hazard and Operability Study)</a:t>
            </a:r>
          </a:p>
          <a:p>
            <a:pPr marL="342900" indent="-342900">
              <a:buFont typeface="Arial" panose="020B0604020202020204" pitchFamily="34" charset="0"/>
              <a:buChar char="•"/>
            </a:pPr>
            <a:r>
              <a:rPr lang="en-US" sz="1600" b="1" dirty="0"/>
              <a:t>Based on P&amp;IDs </a:t>
            </a:r>
            <a:r>
              <a:rPr lang="en-US" sz="1600" dirty="0"/>
              <a:t>so miss electrical systems (which are shown on a single line diagram)</a:t>
            </a:r>
          </a:p>
          <a:p>
            <a:pPr marL="342900" indent="-342900">
              <a:buFont typeface="Arial" panose="020B0604020202020204" pitchFamily="34" charset="0"/>
              <a:buChar char="•"/>
            </a:pPr>
            <a:r>
              <a:rPr lang="en-US" sz="1600" b="1" dirty="0"/>
              <a:t>Lack of understanding </a:t>
            </a:r>
            <a:r>
              <a:rPr lang="en-US" sz="1600" dirty="0"/>
              <a:t>of electrical issues within study team</a:t>
            </a:r>
          </a:p>
          <a:p>
            <a:pPr marL="342900" indent="-342900">
              <a:buFont typeface="Arial" panose="020B0604020202020204" pitchFamily="34" charset="0"/>
              <a:buChar char="•"/>
            </a:pPr>
            <a:r>
              <a:rPr lang="en-US" sz="1600" b="1" dirty="0"/>
              <a:t>Incomplete coverage </a:t>
            </a:r>
            <a:r>
              <a:rPr lang="en-US" sz="1600" dirty="0"/>
              <a:t>of hazards due to guidewords not developed to assess electrical systems robustly</a:t>
            </a:r>
          </a:p>
          <a:p>
            <a:pPr marL="17463"/>
            <a:endParaRPr lang="en-US" sz="1600" dirty="0"/>
          </a:p>
          <a:p>
            <a:pPr marL="360363" indent="-342900"/>
            <a:r>
              <a:rPr lang="en-US" sz="1800" b="1" dirty="0">
                <a:solidFill>
                  <a:schemeClr val="tx2"/>
                </a:solidFill>
              </a:rPr>
              <a:t>FMEA</a:t>
            </a:r>
            <a:r>
              <a:rPr lang="en-US" sz="1800" dirty="0"/>
              <a:t> </a:t>
            </a:r>
            <a:r>
              <a:rPr lang="en-US" sz="1600" dirty="0"/>
              <a:t>(Failure Mode and Effect Analysis)</a:t>
            </a:r>
            <a:endParaRPr lang="en-US" sz="1600" b="1" dirty="0">
              <a:solidFill>
                <a:schemeClr val="tx2"/>
              </a:solidFill>
            </a:endParaRPr>
          </a:p>
          <a:p>
            <a:pPr marL="360363" indent="-342900">
              <a:buFont typeface="Arial" panose="020B0604020202020204" pitchFamily="34" charset="0"/>
              <a:buChar char="•"/>
            </a:pPr>
            <a:r>
              <a:rPr lang="en-US" sz="1600" b="1" dirty="0"/>
              <a:t>Misses foreseeable “real life” scenarios</a:t>
            </a:r>
            <a:r>
              <a:rPr lang="en-US" sz="1600" dirty="0"/>
              <a:t> as focus is on single defined failures</a:t>
            </a:r>
          </a:p>
          <a:p>
            <a:pPr marL="360363" indent="-342900">
              <a:buFont typeface="Arial" panose="020B0604020202020204" pitchFamily="34" charset="0"/>
              <a:buChar char="•"/>
            </a:pPr>
            <a:r>
              <a:rPr lang="en-US" sz="1600" b="1" dirty="0"/>
              <a:t>Complex </a:t>
            </a:r>
            <a:r>
              <a:rPr lang="en-US" sz="1600" dirty="0"/>
              <a:t>and time consuming</a:t>
            </a:r>
          </a:p>
          <a:p>
            <a:pPr marL="360363" indent="-342900">
              <a:buFont typeface="Arial" panose="020B0604020202020204" pitchFamily="34" charset="0"/>
              <a:buChar char="•"/>
            </a:pPr>
            <a:r>
              <a:rPr lang="en-US" sz="1600" b="1" dirty="0"/>
              <a:t>Unclear boundary </a:t>
            </a:r>
            <a:r>
              <a:rPr lang="en-US" sz="1600" dirty="0"/>
              <a:t>with HAZOP resulting in duplication and inconsistency</a:t>
            </a:r>
          </a:p>
          <a:p>
            <a:pPr marL="360363" indent="-342900">
              <a:buFont typeface="Arial" panose="020B0604020202020204" pitchFamily="34" charset="0"/>
              <a:buChar char="•"/>
            </a:pPr>
            <a:endParaRPr lang="en-US" sz="1600" dirty="0"/>
          </a:p>
          <a:p>
            <a:pPr marL="360363" indent="-342900">
              <a:buFont typeface="Arial" panose="020B0604020202020204" pitchFamily="34" charset="0"/>
              <a:buChar char="•"/>
            </a:pPr>
            <a:endParaRPr lang="en-US" sz="1600" dirty="0"/>
          </a:p>
          <a:p>
            <a:pPr marL="360363" indent="-342900">
              <a:buFont typeface="Arial" panose="020B0604020202020204" pitchFamily="34" charset="0"/>
              <a:buChar char="•"/>
            </a:pPr>
            <a:endParaRPr lang="en-US" sz="1600" b="1" dirty="0"/>
          </a:p>
        </p:txBody>
      </p:sp>
      <p:sp>
        <p:nvSpPr>
          <p:cNvPr id="14" name="Subtitle 7">
            <a:extLst>
              <a:ext uri="{FF2B5EF4-FFF2-40B4-BE49-F238E27FC236}">
                <a16:creationId xmlns:a16="http://schemas.microsoft.com/office/drawing/2014/main" id="{42CD548D-B235-37DE-E247-1BCC7938027D}"/>
              </a:ext>
            </a:extLst>
          </p:cNvPr>
          <p:cNvSpPr>
            <a:spLocks noGrp="1"/>
          </p:cNvSpPr>
          <p:nvPr>
            <p:ph type="subTitle" idx="13"/>
          </p:nvPr>
        </p:nvSpPr>
        <p:spPr>
          <a:xfrm>
            <a:off x="332368" y="1085213"/>
            <a:ext cx="11520896" cy="504000"/>
          </a:xfrm>
        </p:spPr>
        <p:txBody>
          <a:bodyPr/>
          <a:lstStyle/>
          <a:p>
            <a:r>
              <a:rPr lang="en-GB" dirty="0"/>
              <a:t>Historic approaches </a:t>
            </a:r>
            <a:endParaRPr lang="en-US" dirty="0"/>
          </a:p>
        </p:txBody>
      </p:sp>
      <p:pic>
        <p:nvPicPr>
          <p:cNvPr id="9" name="Content Placeholder 8">
            <a:extLst>
              <a:ext uri="{FF2B5EF4-FFF2-40B4-BE49-F238E27FC236}">
                <a16:creationId xmlns:a16="http://schemas.microsoft.com/office/drawing/2014/main" id="{9C462A3E-2F1D-448C-8F36-D17C0A5736AA}"/>
              </a:ext>
            </a:extLst>
          </p:cNvPr>
          <p:cNvPicPr>
            <a:picLocks noGrp="1" noChangeAspect="1"/>
          </p:cNvPicPr>
          <p:nvPr>
            <p:ph sz="quarter" idx="21"/>
          </p:nvPr>
        </p:nvPicPr>
        <p:blipFill>
          <a:blip r:embed="rId3"/>
          <a:stretch>
            <a:fillRect/>
          </a:stretch>
        </p:blipFill>
        <p:spPr>
          <a:xfrm>
            <a:off x="6360856" y="2126120"/>
            <a:ext cx="5597063" cy="1447800"/>
          </a:xfrm>
          <a:prstGeom prst="rect">
            <a:avLst/>
          </a:prstGeom>
        </p:spPr>
      </p:pic>
    </p:spTree>
    <p:extLst>
      <p:ext uri="{BB962C8B-B14F-4D97-AF65-F5344CB8AC3E}">
        <p14:creationId xmlns:p14="http://schemas.microsoft.com/office/powerpoint/2010/main" val="309066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4E85A4-3473-49E4-974A-ECC9E8B4338B}"/>
              </a:ext>
            </a:extLst>
          </p:cNvPr>
          <p:cNvSpPr>
            <a:spLocks noGrp="1"/>
          </p:cNvSpPr>
          <p:nvPr>
            <p:ph sz="quarter" idx="21"/>
          </p:nvPr>
        </p:nvSpPr>
        <p:spPr>
          <a:xfrm>
            <a:off x="332367" y="1931197"/>
            <a:ext cx="11520000" cy="4087466"/>
          </a:xfrm>
        </p:spPr>
        <p:txBody>
          <a:bodyPr/>
          <a:lstStyle/>
          <a:p>
            <a:pPr marL="285750" indent="-285750" algn="l">
              <a:buFont typeface="Arial" panose="020B0604020202020204" pitchFamily="34" charset="0"/>
              <a:buChar char="•"/>
            </a:pPr>
            <a:r>
              <a:rPr lang="en-US" sz="1800" b="1" dirty="0">
                <a:solidFill>
                  <a:schemeClr val="tx2"/>
                </a:solidFill>
                <a:latin typeface="Arial" panose="020B0604020202020204" pitchFamily="34" charset="0"/>
              </a:rPr>
              <a:t>Tell a clear and simple story:</a:t>
            </a:r>
          </a:p>
          <a:p>
            <a:pPr marL="285750" indent="-285750" algn="l">
              <a:buFont typeface="Arial" panose="020B0604020202020204" pitchFamily="34" charset="0"/>
              <a:buChar char="•"/>
            </a:pPr>
            <a:endParaRPr lang="en-US" sz="1800" b="1" dirty="0">
              <a:solidFill>
                <a:schemeClr val="tx2"/>
              </a:solidFill>
              <a:latin typeface="Arial" panose="020B0604020202020204" pitchFamily="34" charset="0"/>
            </a:endParaRPr>
          </a:p>
          <a:p>
            <a:pPr algn="l"/>
            <a:endParaRPr lang="en-US" sz="1800" b="1" dirty="0">
              <a:solidFill>
                <a:schemeClr val="tx2"/>
              </a:solidFill>
              <a:latin typeface="Arial" panose="020B0604020202020204" pitchFamily="34" charset="0"/>
            </a:endParaRPr>
          </a:p>
          <a:p>
            <a:pPr algn="l"/>
            <a:endParaRPr lang="en-US" sz="1800" b="1" dirty="0">
              <a:solidFill>
                <a:schemeClr val="tx2"/>
              </a:solidFill>
              <a:latin typeface="Arial" panose="020B0604020202020204" pitchFamily="34" charset="0"/>
            </a:endParaRPr>
          </a:p>
          <a:p>
            <a:pPr marL="285750" indent="-285750" algn="l">
              <a:buFont typeface="Arial" panose="020B0604020202020204" pitchFamily="34" charset="0"/>
              <a:buChar char="•"/>
            </a:pPr>
            <a:r>
              <a:rPr lang="en-US" sz="1800" b="1" dirty="0">
                <a:solidFill>
                  <a:schemeClr val="tx2"/>
                </a:solidFill>
                <a:latin typeface="Arial" panose="020B0604020202020204" pitchFamily="34" charset="0"/>
              </a:rPr>
              <a:t>Human Error: </a:t>
            </a:r>
            <a:r>
              <a:rPr lang="en-US" sz="1800" dirty="0">
                <a:latin typeface="Arial" panose="020B0604020202020204" pitchFamily="34" charset="0"/>
              </a:rPr>
              <a:t>Identify foreseeable human error with significant consequences within each of the guidewords </a:t>
            </a:r>
          </a:p>
          <a:p>
            <a:pPr marL="1787525" algn="l"/>
            <a:r>
              <a:rPr lang="en-US" sz="1800" dirty="0">
                <a:latin typeface="Arial" panose="020B0604020202020204" pitchFamily="34" charset="0"/>
              </a:rPr>
              <a:t>Human Error is the consequence</a:t>
            </a:r>
          </a:p>
          <a:p>
            <a:pPr marL="1787525" algn="l"/>
            <a:r>
              <a:rPr lang="en-US" sz="1800" dirty="0">
                <a:latin typeface="Arial" panose="020B0604020202020204" pitchFamily="34" charset="0"/>
              </a:rPr>
              <a:t>of influencing factors</a:t>
            </a:r>
          </a:p>
          <a:p>
            <a:pPr marL="285750" indent="-285750" algn="l">
              <a:buFont typeface="Arial" panose="020B0604020202020204" pitchFamily="34" charset="0"/>
              <a:buChar char="•"/>
            </a:pPr>
            <a:endParaRPr lang="en-US" sz="1800" dirty="0">
              <a:latin typeface="Arial" panose="020B0604020202020204" pitchFamily="34" charset="0"/>
            </a:endParaRPr>
          </a:p>
          <a:p>
            <a:pPr marL="285750" indent="-285750" algn="l">
              <a:buFont typeface="Arial" panose="020B0604020202020204" pitchFamily="34" charset="0"/>
              <a:buChar char="•"/>
            </a:pPr>
            <a:endParaRPr lang="en-US" sz="1800" dirty="0">
              <a:solidFill>
                <a:schemeClr val="bg2"/>
              </a:solidFill>
              <a:latin typeface="Arial" panose="020B0604020202020204" pitchFamily="34" charset="0"/>
            </a:endParaRPr>
          </a:p>
          <a:p>
            <a:pPr marL="285750" indent="-285750" algn="l">
              <a:buFont typeface="Arial" panose="020B0604020202020204" pitchFamily="34" charset="0"/>
              <a:buChar char="•"/>
            </a:pPr>
            <a:endParaRPr lang="en-US" sz="1800" dirty="0">
              <a:solidFill>
                <a:schemeClr val="bg2"/>
              </a:solidFill>
              <a:latin typeface="Arial" panose="020B0604020202020204" pitchFamily="34" charset="0"/>
            </a:endParaRPr>
          </a:p>
          <a:p>
            <a:pPr algn="l"/>
            <a:endParaRPr lang="en-US" sz="1800" dirty="0">
              <a:solidFill>
                <a:schemeClr val="bg2"/>
              </a:solidFill>
              <a:latin typeface="Arial" panose="020B0604020202020204" pitchFamily="34" charset="0"/>
            </a:endParaRPr>
          </a:p>
          <a:p>
            <a:pPr marL="285750" indent="-285750" algn="l">
              <a:buFont typeface="Arial" panose="020B0604020202020204" pitchFamily="34" charset="0"/>
              <a:buChar char="•"/>
            </a:pPr>
            <a:r>
              <a:rPr lang="en-US" sz="1800" b="1" dirty="0">
                <a:solidFill>
                  <a:schemeClr val="tx2"/>
                </a:solidFill>
                <a:latin typeface="Arial" panose="020B0604020202020204" pitchFamily="34" charset="0"/>
              </a:rPr>
              <a:t>ALARP: </a:t>
            </a:r>
            <a:r>
              <a:rPr lang="en-US" sz="1800" dirty="0">
                <a:solidFill>
                  <a:srgbClr val="222222"/>
                </a:solidFill>
                <a:latin typeface="Arial" panose="020B0604020202020204" pitchFamily="34" charset="0"/>
              </a:rPr>
              <a:t>Identify what more could be done to reduce risk and improve operability (best practice)</a:t>
            </a:r>
          </a:p>
          <a:p>
            <a:pPr marL="1438275" indent="-285750" algn="l">
              <a:buFont typeface="Arial" panose="020B0604020202020204" pitchFamily="34" charset="0"/>
              <a:buChar char="•"/>
            </a:pPr>
            <a:endParaRPr lang="en-US" sz="1800" dirty="0">
              <a:solidFill>
                <a:srgbClr val="222222"/>
              </a:solidFill>
              <a:latin typeface="Arial" panose="020B0604020202020204" pitchFamily="34" charset="0"/>
            </a:endParaRPr>
          </a:p>
        </p:txBody>
      </p:sp>
      <p:sp>
        <p:nvSpPr>
          <p:cNvPr id="10" name="Title 9">
            <a:extLst>
              <a:ext uri="{FF2B5EF4-FFF2-40B4-BE49-F238E27FC236}">
                <a16:creationId xmlns:a16="http://schemas.microsoft.com/office/drawing/2014/main" id="{EB336A9D-5815-445D-B9FD-85AA24319918}"/>
              </a:ext>
            </a:extLst>
          </p:cNvPr>
          <p:cNvSpPr>
            <a:spLocks noGrp="1"/>
          </p:cNvSpPr>
          <p:nvPr>
            <p:ph type="title"/>
          </p:nvPr>
        </p:nvSpPr>
        <p:spPr>
          <a:xfrm>
            <a:off x="333264" y="658250"/>
            <a:ext cx="11520000" cy="396000"/>
          </a:xfrm>
        </p:spPr>
        <p:txBody>
          <a:bodyPr/>
          <a:lstStyle/>
          <a:p>
            <a:r>
              <a:rPr lang="en-US" dirty="0"/>
              <a:t>Opportunities to Improve</a:t>
            </a:r>
            <a:br>
              <a:rPr lang="en-US" dirty="0"/>
            </a:br>
            <a:br>
              <a:rPr lang="en-US" dirty="0"/>
            </a:br>
            <a:endParaRPr lang="en-US" sz="3600" dirty="0"/>
          </a:p>
        </p:txBody>
      </p:sp>
      <p:sp>
        <p:nvSpPr>
          <p:cNvPr id="4" name="Rectangle: Rounded Corners 3">
            <a:extLst>
              <a:ext uri="{FF2B5EF4-FFF2-40B4-BE49-F238E27FC236}">
                <a16:creationId xmlns:a16="http://schemas.microsoft.com/office/drawing/2014/main" id="{F3A24880-8263-45F7-894A-1B3C0D3EACCF}"/>
              </a:ext>
            </a:extLst>
          </p:cNvPr>
          <p:cNvSpPr/>
          <p:nvPr/>
        </p:nvSpPr>
        <p:spPr bwMode="gray">
          <a:xfrm>
            <a:off x="3964570" y="1666448"/>
            <a:ext cx="7895063" cy="1336110"/>
          </a:xfrm>
          <a:prstGeom prst="roundRect">
            <a:avLst/>
          </a:prstGeom>
          <a:solidFill>
            <a:srgbClr val="0070C0">
              <a:alpha val="26000"/>
            </a:srgbClr>
          </a:solidFill>
          <a:ln w="127000">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200"/>
              </a:spcAft>
              <a:buFont typeface="+mj-lt"/>
              <a:buAutoNum type="arabicPeriod"/>
            </a:pPr>
            <a:r>
              <a:rPr lang="en-US" dirty="0">
                <a:solidFill>
                  <a:schemeClr val="tx1"/>
                </a:solidFill>
              </a:rPr>
              <a:t>Do we understand what can go wrong?</a:t>
            </a:r>
          </a:p>
          <a:p>
            <a:pPr marL="342900" indent="-342900">
              <a:spcAft>
                <a:spcPts val="1200"/>
              </a:spcAft>
              <a:buFont typeface="+mj-lt"/>
              <a:buAutoNum type="arabicPeriod"/>
            </a:pPr>
            <a:r>
              <a:rPr lang="en-US" dirty="0">
                <a:solidFill>
                  <a:schemeClr val="tx1"/>
                </a:solidFill>
              </a:rPr>
              <a:t>Do we know what our systems are to prevent this happening?</a:t>
            </a:r>
          </a:p>
          <a:p>
            <a:pPr marL="342900" indent="-342900">
              <a:spcAft>
                <a:spcPts val="1200"/>
              </a:spcAft>
              <a:buFont typeface="+mj-lt"/>
              <a:buAutoNum type="arabicPeriod"/>
            </a:pPr>
            <a:r>
              <a:rPr lang="en-US" dirty="0">
                <a:solidFill>
                  <a:schemeClr val="tx1"/>
                </a:solidFill>
              </a:rPr>
              <a:t>Do we have information to assure us they are working effectively?</a:t>
            </a:r>
          </a:p>
        </p:txBody>
      </p:sp>
      <p:pic>
        <p:nvPicPr>
          <p:cNvPr id="2" name="Picture 1">
            <a:extLst>
              <a:ext uri="{FF2B5EF4-FFF2-40B4-BE49-F238E27FC236}">
                <a16:creationId xmlns:a16="http://schemas.microsoft.com/office/drawing/2014/main" id="{4A96680D-9D12-4020-B536-B34049664965}"/>
              </a:ext>
            </a:extLst>
          </p:cNvPr>
          <p:cNvPicPr>
            <a:picLocks noChangeAspect="1"/>
          </p:cNvPicPr>
          <p:nvPr/>
        </p:nvPicPr>
        <p:blipFill>
          <a:blip r:embed="rId3"/>
          <a:stretch>
            <a:fillRect/>
          </a:stretch>
        </p:blipFill>
        <p:spPr>
          <a:xfrm>
            <a:off x="9384114" y="3674660"/>
            <a:ext cx="1974298" cy="1823484"/>
          </a:xfrm>
          <a:prstGeom prst="rect">
            <a:avLst/>
          </a:prstGeom>
        </p:spPr>
      </p:pic>
      <p:sp>
        <p:nvSpPr>
          <p:cNvPr id="6" name="Subtitle 4">
            <a:extLst>
              <a:ext uri="{FF2B5EF4-FFF2-40B4-BE49-F238E27FC236}">
                <a16:creationId xmlns:a16="http://schemas.microsoft.com/office/drawing/2014/main" id="{4D9E2958-05F0-4FE9-AF66-D88AC71C57A9}"/>
              </a:ext>
            </a:extLst>
          </p:cNvPr>
          <p:cNvSpPr>
            <a:spLocks noGrp="1"/>
          </p:cNvSpPr>
          <p:nvPr>
            <p:ph type="subTitle" idx="13"/>
          </p:nvPr>
        </p:nvSpPr>
        <p:spPr>
          <a:xfrm>
            <a:off x="488248" y="1118937"/>
            <a:ext cx="11520000" cy="509022"/>
          </a:xfrm>
        </p:spPr>
        <p:txBody>
          <a:bodyPr/>
          <a:lstStyle/>
          <a:p>
            <a:r>
              <a:rPr lang="en-US" dirty="0"/>
              <a:t>Learning from assessment of other Complex Hazards</a:t>
            </a:r>
            <a:endParaRPr lang="en-GB" dirty="0"/>
          </a:p>
        </p:txBody>
      </p:sp>
      <p:pic>
        <p:nvPicPr>
          <p:cNvPr id="7" name="Picture 3">
            <a:extLst>
              <a:ext uri="{FF2B5EF4-FFF2-40B4-BE49-F238E27FC236}">
                <a16:creationId xmlns:a16="http://schemas.microsoft.com/office/drawing/2014/main" id="{ACE472CD-2FF2-4F94-A91F-011051B0C3DF}"/>
              </a:ext>
            </a:extLst>
          </p:cNvPr>
          <p:cNvPicPr>
            <a:picLocks noChangeAspect="1" noChangeArrowheads="1"/>
          </p:cNvPicPr>
          <p:nvPr/>
        </p:nvPicPr>
        <p:blipFill>
          <a:blip r:embed="rId4" cstate="print"/>
          <a:srcRect/>
          <a:stretch>
            <a:fillRect/>
          </a:stretch>
        </p:blipFill>
        <p:spPr bwMode="auto">
          <a:xfrm>
            <a:off x="5470192" y="3674660"/>
            <a:ext cx="1974298" cy="1894782"/>
          </a:xfrm>
          <a:prstGeom prst="rect">
            <a:avLst/>
          </a:prstGeom>
          <a:noFill/>
          <a:ln w="9525">
            <a:noFill/>
            <a:miter lim="800000"/>
            <a:headEnd/>
            <a:tailEnd/>
          </a:ln>
        </p:spPr>
      </p:pic>
      <p:sp>
        <p:nvSpPr>
          <p:cNvPr id="5" name="TextBox 4">
            <a:extLst>
              <a:ext uri="{FF2B5EF4-FFF2-40B4-BE49-F238E27FC236}">
                <a16:creationId xmlns:a16="http://schemas.microsoft.com/office/drawing/2014/main" id="{6C071283-0386-4441-B219-5EA5C5F01953}"/>
              </a:ext>
            </a:extLst>
          </p:cNvPr>
          <p:cNvSpPr txBox="1"/>
          <p:nvPr/>
        </p:nvSpPr>
        <p:spPr bwMode="gray">
          <a:xfrm>
            <a:off x="7124132" y="5322627"/>
            <a:ext cx="832514" cy="416436"/>
          </a:xfrm>
          <a:prstGeom prst="rect">
            <a:avLst/>
          </a:prstGeom>
          <a:noFill/>
        </p:spPr>
        <p:txBody>
          <a:bodyPr wrap="square" lIns="72000" tIns="72000" rIns="72000" bIns="72000" rtlCol="0">
            <a:noAutofit/>
          </a:bodyPr>
          <a:lstStyle/>
          <a:p>
            <a:r>
              <a:rPr lang="en-GB" sz="1400" b="1" dirty="0"/>
              <a:t>HSG48</a:t>
            </a:r>
            <a:endParaRPr lang="en-US" sz="1400" b="1" dirty="0" err="1"/>
          </a:p>
        </p:txBody>
      </p:sp>
    </p:spTree>
    <p:extLst>
      <p:ext uri="{BB962C8B-B14F-4D97-AF65-F5344CB8AC3E}">
        <p14:creationId xmlns:p14="http://schemas.microsoft.com/office/powerpoint/2010/main" val="3101339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BB Master">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ABB PPT Template New Cover Picture_Test.potx" id="{0A66BA40-D7EE-40BC-96C9-BD8705A7948F}" vid="{4D465BF3-1E41-41EC-9207-5CBB230A5E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7604e031-f840-4ad5-97d2-0b99280ee730" xsi:nil="true"/>
    <lcf76f155ced4ddcb4097134ff3c332f xmlns="7604e031-f840-4ad5-97d2-0b99280ee730">
      <Terms xmlns="http://schemas.microsoft.com/office/infopath/2007/PartnerControls"/>
    </lcf76f155ced4ddcb4097134ff3c332f>
    <TaxCatchAll xmlns="c4b40482-04a4-480f-b826-6548c4a2bcf1" xsi:nil="true"/>
    <SharedWithUsers xmlns="c4b40482-04a4-480f-b826-6548c4a2bcf1">
      <UserInfo>
        <DisplayName/>
        <AccountId xsi:nil="true"/>
        <AccountType/>
      </UserInfo>
    </SharedWithUsers>
    <MediaLengthInSeconds xmlns="7604e031-f840-4ad5-97d2-0b99280ee73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7" ma:contentTypeDescription="Create a new document." ma:contentTypeScope="" ma:versionID="a9657b1df510095f92d4b408480f5c8b">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9b59f0d74fb2eece99aa0f8b61418ac6"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66CE9D-2E55-465E-886B-52AA8816AD88}">
  <ds:schemaRefs>
    <ds:schemaRef ds:uri="7604e031-f840-4ad5-97d2-0b99280ee730"/>
    <ds:schemaRef ds:uri="http://schemas.microsoft.com/office/2006/documentManagement/types"/>
    <ds:schemaRef ds:uri="c4b40482-04a4-480f-b826-6548c4a2bcf1"/>
    <ds:schemaRef ds:uri="http://schemas.openxmlformats.org/package/2006/metadata/core-properties"/>
    <ds:schemaRef ds:uri="http://www.w3.org/XML/1998/namespace"/>
    <ds:schemaRef ds:uri="http://purl.org/dc/terms/"/>
    <ds:schemaRef ds:uri="http://purl.org/dc/elements/1.1/"/>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ADE8167-989C-4663-864E-008650EE15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4e031-f840-4ad5-97d2-0b99280ee730"/>
    <ds:schemaRef ds:uri="c4b40482-04a4-480f-b826-6548c4a2bc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081E90-FEB2-4763-96F3-6C1F4D1F36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12181</TotalTime>
  <Words>3465</Words>
  <Application>Microsoft Office PowerPoint</Application>
  <PresentationFormat>Widescreen</PresentationFormat>
  <Paragraphs>468</Paragraphs>
  <Slides>18</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ABBvoice</vt:lpstr>
      <vt:lpstr>ABBvoiceOffice</vt:lpstr>
      <vt:lpstr>Arial</vt:lpstr>
      <vt:lpstr>Calibri</vt:lpstr>
      <vt:lpstr>Symbol</vt:lpstr>
      <vt:lpstr>Times New Roman</vt:lpstr>
      <vt:lpstr>ABB Master</vt:lpstr>
      <vt:lpstr>E-Hazop: A fresh approach to reviewing electrical systems</vt:lpstr>
      <vt:lpstr>E-Hazop: A fresh approach to reviewing electrical systems</vt:lpstr>
      <vt:lpstr>E-Hazop: A fresh approach to reviewing electrical hazards </vt:lpstr>
      <vt:lpstr>Electrical Hazards</vt:lpstr>
      <vt:lpstr>Electrical Hazards  </vt:lpstr>
      <vt:lpstr>Electrical Hazards</vt:lpstr>
      <vt:lpstr>Reviewing Electrical Hazards  </vt:lpstr>
      <vt:lpstr>Reviewing Electrical Hazards  </vt:lpstr>
      <vt:lpstr>Opportunities to Improve  </vt:lpstr>
      <vt:lpstr>Opportunities to Improve  </vt:lpstr>
      <vt:lpstr>Opportunities to Improve  </vt:lpstr>
      <vt:lpstr>A fresh approach to reviewing electrical hazards</vt:lpstr>
      <vt:lpstr>A fresh approach to reviewing electrical hazards</vt:lpstr>
      <vt:lpstr>A fresh approach to reviewing electrical hazards</vt:lpstr>
      <vt:lpstr>A fresh approach to reviewing electrical hazards </vt:lpstr>
      <vt:lpstr>Closing Thoughts</vt:lpstr>
      <vt:lpstr>E-Hazop: A fresh approach to reviewing electrical systems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E-Hazop: A fresh approach to reviewing electrical systems</dc:title>
  <dc:creator>Robert Fogg</dc:creator>
  <cp:lastModifiedBy>Rachel Robinson</cp:lastModifiedBy>
  <cp:revision>123</cp:revision>
  <dcterms:created xsi:type="dcterms:W3CDTF">2022-02-24T13:51:16Z</dcterms:created>
  <dcterms:modified xsi:type="dcterms:W3CDTF">2022-11-02T14:35:11Z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0x0101000646A3490C442E41AC9620621F1F21BE</vt:lpwstr>
  </property>
  <property fmtid="{D5CDD505-2E9C-101B-9397-08002B2CF9AE}" pid="3" name="Order">
    <vt:r8>27211500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