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9" r:id="rId5"/>
    <p:sldId id="262" r:id="rId6"/>
    <p:sldId id="291" r:id="rId7"/>
    <p:sldId id="290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88" r:id="rId27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OUVIER Christophe" initials="BC" lastIdx="1" clrIdx="6">
    <p:extLst>
      <p:ext uri="{19B8F6BF-5375-455C-9EA6-DF929625EA0E}">
        <p15:presenceInfo xmlns:p15="http://schemas.microsoft.com/office/powerpoint/2012/main" userId="S::1077XF@tera.infragaz.com::c66fd2a1-04b0-44cc-b470-56e01c0c68bc" providerId="AD"/>
      </p:ext>
    </p:extLst>
  </p:cmAuthor>
  <p:cmAuthor id="1" name="HORN Daniel" initials="HD" lastIdx="2" clrIdx="0">
    <p:extLst>
      <p:ext uri="{19B8F6BF-5375-455C-9EA6-DF929625EA0E}">
        <p15:presenceInfo xmlns:p15="http://schemas.microsoft.com/office/powerpoint/2012/main" userId="S::1109av@tera.infragaz.com::ad297210-7053-4436-82d5-d02bb19bcaea" providerId="AD"/>
      </p:ext>
    </p:extLst>
  </p:cmAuthor>
  <p:cmAuthor id="2" name="TANCRE Marc" initials="TM" lastIdx="33" clrIdx="1">
    <p:extLst>
      <p:ext uri="{19B8F6BF-5375-455C-9EA6-DF929625EA0E}">
        <p15:presenceInfo xmlns:p15="http://schemas.microsoft.com/office/powerpoint/2012/main" userId="S::1029LP@tera.infragaz.com::97d1a885-96da-490b-be3e-68ce9599f9aa" providerId="AD"/>
      </p:ext>
    </p:extLst>
  </p:cmAuthor>
  <p:cmAuthor id="3" name="GUILLO-LOHAN PASCALE" initials="GP" lastIdx="12" clrIdx="2">
    <p:extLst>
      <p:ext uri="{19B8F6BF-5375-455C-9EA6-DF929625EA0E}">
        <p15:presenceInfo xmlns:p15="http://schemas.microsoft.com/office/powerpoint/2012/main" userId="S::1075gn@tera.infragaz.com::0b009154-7950-464f-992c-08e6807a733b" providerId="AD"/>
      </p:ext>
    </p:extLst>
  </p:cmAuthor>
  <p:cmAuthor id="4" name="FOIX Isabelle" initials="FI" lastIdx="4" clrIdx="3">
    <p:extLst>
      <p:ext uri="{19B8F6BF-5375-455C-9EA6-DF929625EA0E}">
        <p15:presenceInfo xmlns:p15="http://schemas.microsoft.com/office/powerpoint/2012/main" userId="S::3616mt@tera.infragaz.com::feeb8a9b-9a13-47b2-b4f2-7e9061fc1f7d" providerId="AD"/>
      </p:ext>
    </p:extLst>
  </p:cmAuthor>
  <p:cmAuthor id="5" name="HUMBERT Cedric" initials="HC" lastIdx="3" clrIdx="4">
    <p:extLst>
      <p:ext uri="{19B8F6BF-5375-455C-9EA6-DF929625EA0E}">
        <p15:presenceInfo xmlns:p15="http://schemas.microsoft.com/office/powerpoint/2012/main" userId="S::1096FX@tera.infragaz.com::64c19589-d380-41dc-8005-8e7a37cc8b2f" providerId="AD"/>
      </p:ext>
    </p:extLst>
  </p:cmAuthor>
  <p:cmAuthor id="6" name="MEUNIER Sandrine" initials="MS" lastIdx="6" clrIdx="5">
    <p:extLst>
      <p:ext uri="{19B8F6BF-5375-455C-9EA6-DF929625EA0E}">
        <p15:presenceInfo xmlns:p15="http://schemas.microsoft.com/office/powerpoint/2012/main" userId="S::3997ym@tera.infragaz.com::7d04b252-f89c-4d9f-8529-962be43b04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DE"/>
    <a:srgbClr val="FFCC00"/>
    <a:srgbClr val="CFF7FA"/>
    <a:srgbClr val="EAF517"/>
    <a:srgbClr val="FBFEE0"/>
    <a:srgbClr val="EBF963"/>
    <a:srgbClr val="164194"/>
    <a:srgbClr val="FDEBE2"/>
    <a:srgbClr val="E6007E"/>
    <a:srgbClr val="338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A012D-2467-4F92-93E7-6355FFCD73D5}" v="33" dt="2022-09-22T14:39:1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2E97F-98CB-4246-9885-C9B1339D8AC4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D8506-FCEC-4EB7-9D3D-D7E2F3F06B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D8506-FCEC-4EB7-9D3D-D7E2F3F06BA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72AF4DC-74F8-6D49-8D95-F4825119D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93" y="4238094"/>
            <a:ext cx="5445907" cy="2280693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B64A44-799F-4E49-A1F4-0C72072EB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94" y="3004458"/>
            <a:ext cx="5445906" cy="948110"/>
          </a:xfrm>
        </p:spPr>
        <p:txBody>
          <a:bodyPr anchor="b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F704C-6F44-344D-8565-CF624F4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249995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B33391-AD13-F742-B4D7-A954BD824A8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58"/>
            <a:ext cx="5257800" cy="2238341"/>
          </a:xfrm>
        </p:spPr>
        <p:txBody>
          <a:bodyPr anchor="t">
            <a:noAutofit/>
          </a:bodyPr>
          <a:lstStyle>
            <a:lvl1pPr>
              <a:lnSpc>
                <a:spcPts val="31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642" y="2981739"/>
            <a:ext cx="4764157" cy="3195224"/>
          </a:xfrm>
        </p:spPr>
        <p:txBody>
          <a:bodyPr anchor="ctr">
            <a:noAutofit/>
          </a:bodyPr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A102335-8F30-454B-A49A-A46B34698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5979848"/>
            <a:ext cx="1639958" cy="998676"/>
          </a:xfrm>
        </p:spPr>
        <p:txBody>
          <a:bodyPr anchor="ctr">
            <a:noAutofit/>
          </a:bodyPr>
          <a:lstStyle>
            <a:lvl1pPr marL="0" indent="0">
              <a:buNone/>
              <a:defRPr sz="8500">
                <a:ln w="254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DF77213-B26D-464B-91EC-7525F29831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4886" y="494921"/>
            <a:ext cx="2802836" cy="546652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Partie 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44A92F-7C50-5E4B-AE07-430DD3D27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3346082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450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 -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B33391-AD13-F742-B4D7-A954BD824A8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58"/>
            <a:ext cx="5257800" cy="2238341"/>
          </a:xfrm>
        </p:spPr>
        <p:txBody>
          <a:bodyPr anchor="t">
            <a:noAutofit/>
          </a:bodyPr>
          <a:lstStyle>
            <a:lvl1pPr>
              <a:lnSpc>
                <a:spcPts val="31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642" y="2981739"/>
            <a:ext cx="4764157" cy="3195224"/>
          </a:xfrm>
        </p:spPr>
        <p:txBody>
          <a:bodyPr anchor="ctr">
            <a:noAutofit/>
          </a:bodyPr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A102335-8F30-454B-A49A-A46B34698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5979848"/>
            <a:ext cx="1639958" cy="998676"/>
          </a:xfrm>
        </p:spPr>
        <p:txBody>
          <a:bodyPr anchor="ctr">
            <a:noAutofit/>
          </a:bodyPr>
          <a:lstStyle>
            <a:lvl1pPr marL="0" indent="0">
              <a:buNone/>
              <a:defRPr sz="8500">
                <a:ln w="254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DF77213-B26D-464B-91EC-7525F29831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4886" y="494921"/>
            <a:ext cx="2802836" cy="546652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Partie 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44A92F-7C50-5E4B-AE07-430DD3D27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3346082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058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79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moiti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75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12786-C1E6-4C4F-B766-F356B04AC994}"/>
              </a:ext>
            </a:extLst>
          </p:cNvPr>
          <p:cNvSpPr/>
          <p:nvPr userDrawn="1"/>
        </p:nvSpPr>
        <p:spPr>
          <a:xfrm>
            <a:off x="8149421" y="5345161"/>
            <a:ext cx="1520846" cy="151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70472C-F7E0-E141-89A4-22397EBFC76D}"/>
              </a:ext>
            </a:extLst>
          </p:cNvPr>
          <p:cNvSpPr/>
          <p:nvPr userDrawn="1"/>
        </p:nvSpPr>
        <p:spPr>
          <a:xfrm>
            <a:off x="9670267" y="2826787"/>
            <a:ext cx="2521733" cy="2518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6C7E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15DB64-4DD9-6740-AECD-63684740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9214" y="2826787"/>
            <a:ext cx="2149749" cy="2518375"/>
          </a:xfr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lang="fr-F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27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12786-C1E6-4C4F-B766-F356B04AC994}"/>
              </a:ext>
            </a:extLst>
          </p:cNvPr>
          <p:cNvSpPr/>
          <p:nvPr userDrawn="1"/>
        </p:nvSpPr>
        <p:spPr>
          <a:xfrm>
            <a:off x="8149421" y="5345161"/>
            <a:ext cx="1520846" cy="151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70472C-F7E0-E141-89A4-22397EBFC76D}"/>
              </a:ext>
            </a:extLst>
          </p:cNvPr>
          <p:cNvSpPr/>
          <p:nvPr userDrawn="1"/>
        </p:nvSpPr>
        <p:spPr>
          <a:xfrm>
            <a:off x="9670267" y="2826787"/>
            <a:ext cx="2521733" cy="2518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6C7E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15DB64-4DD9-6740-AECD-63684740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9214" y="2826787"/>
            <a:ext cx="2149749" cy="2518375"/>
          </a:xfr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lang="fr-F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4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D879A16-1701-8147-A691-317451BE1D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0"/>
            <a:ext cx="4659312" cy="685641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429"/>
            <a:ext cx="6230112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3B0606-2D3D-4946-B61D-706B6977CEAE}" type="datetime3">
              <a:rPr lang="fr-FR" smtClean="0"/>
              <a:pPr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C35F49-E104-8448-9360-09FE91278B5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6028784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536520"/>
            <a:ext cx="6028784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23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3B0606-2D3D-4946-B61D-706B6977CEAE}" type="datetime3">
              <a:rPr lang="fr-FR" smtClean="0"/>
              <a:pPr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C35F49-E104-8448-9360-09FE91278B5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7" y="1251452"/>
            <a:ext cx="10293847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7" y="536520"/>
            <a:ext cx="10293847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4BA158-C1E5-C944-A588-A089EF52E1F0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7">
            <a:extLst>
              <a:ext uri="{FF2B5EF4-FFF2-40B4-BE49-F238E27FC236}">
                <a16:creationId xmlns:a16="http://schemas.microsoft.com/office/drawing/2014/main" id="{026FB1BB-E0AA-1F4B-BDBA-5F138645904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992429"/>
            <a:ext cx="5049837" cy="447504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1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429000"/>
            <a:ext cx="507912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2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49DC1D-16B4-B649-81B2-3A8F340D925F}"/>
              </a:ext>
            </a:extLst>
          </p:cNvPr>
          <p:cNvSpPr/>
          <p:nvPr userDrawn="1"/>
        </p:nvSpPr>
        <p:spPr>
          <a:xfrm>
            <a:off x="850161" y="2220265"/>
            <a:ext cx="916828" cy="9429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81A18DB-88C4-8A4F-BC57-B3F5BA39E8D2}"/>
              </a:ext>
            </a:extLst>
          </p:cNvPr>
          <p:cNvSpPr/>
          <p:nvPr userDrawn="1"/>
        </p:nvSpPr>
        <p:spPr>
          <a:xfrm>
            <a:off x="6260235" y="2220265"/>
            <a:ext cx="916828" cy="9429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6C87AE6-77FD-084B-BAE6-8DF693A97D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4674" y="3429000"/>
            <a:ext cx="507912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2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15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2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49DC1D-16B4-B649-81B2-3A8F340D925F}"/>
              </a:ext>
            </a:extLst>
          </p:cNvPr>
          <p:cNvSpPr/>
          <p:nvPr userDrawn="1"/>
        </p:nvSpPr>
        <p:spPr>
          <a:xfrm>
            <a:off x="850161" y="2220265"/>
            <a:ext cx="916828" cy="9429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5A61F8-F1C6-494F-8DF3-0C1143C686D6}"/>
              </a:ext>
            </a:extLst>
          </p:cNvPr>
          <p:cNvSpPr/>
          <p:nvPr userDrawn="1"/>
        </p:nvSpPr>
        <p:spPr>
          <a:xfrm>
            <a:off x="4507096" y="2220265"/>
            <a:ext cx="916828" cy="942940"/>
          </a:xfrm>
          <a:prstGeom prst="ellipse">
            <a:avLst/>
          </a:prstGeom>
          <a:solidFill>
            <a:srgbClr val="FFF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81A18DB-88C4-8A4F-BC57-B3F5BA39E8D2}"/>
              </a:ext>
            </a:extLst>
          </p:cNvPr>
          <p:cNvSpPr/>
          <p:nvPr userDrawn="1"/>
        </p:nvSpPr>
        <p:spPr>
          <a:xfrm>
            <a:off x="8138964" y="2220265"/>
            <a:ext cx="916828" cy="9429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71C1A38-9D50-1C45-AC1F-010C22CBEE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16822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2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6C87AE6-77FD-084B-BAE6-8DF693A97D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53404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2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071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- 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F27FA-1337-E549-8CDE-E5978B2C0B87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rgbClr val="E1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154D0C-C65C-3543-81DA-60D2FEEB9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800" y="0"/>
            <a:ext cx="6094800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D746D8-D7F1-1341-99FC-37E229E0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"/>
          <a:stretch/>
        </p:blipFill>
        <p:spPr>
          <a:xfrm>
            <a:off x="5374800" y="1045160"/>
            <a:ext cx="1440000" cy="781866"/>
          </a:xfrm>
          <a:prstGeom prst="rect">
            <a:avLst/>
          </a:prstGeom>
        </p:spPr>
      </p:pic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4FEAF66F-B116-CE4E-AB94-AE29E15D3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097" y="4034980"/>
            <a:ext cx="4663687" cy="216604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3000" b="0">
                <a:solidFill>
                  <a:srgbClr val="01A984"/>
                </a:solidFill>
                <a:latin typeface="Pluto Bold" panose="020B0503020203060204" pitchFamily="34" charset="77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E7770AB-0EA5-FF46-96EE-1F5AE14A5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097" y="3654051"/>
            <a:ext cx="4663686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0A984"/>
                </a:solidFill>
                <a:latin typeface="Pluto Light" panose="020B0303020203060204" pitchFamily="34" charset="77"/>
              </a:defRPr>
            </a:lvl1pPr>
          </a:lstStyle>
          <a:p>
            <a:pPr lvl="0"/>
            <a:r>
              <a:rPr lang="fr-FR"/>
              <a:t>Surtitre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B6CA81-EEBC-3C4B-8CF3-287C8836B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5762"/>
            <a:ext cx="2628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7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838200" y="1"/>
            <a:ext cx="1942707" cy="1782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528" y="1251452"/>
            <a:ext cx="10314272" cy="53061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20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1E76A5-B057-BF44-84C6-D55751E5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C6A-6669-4E41-8DAE-87A9BA9BAE62}" type="datetime3">
              <a:rPr lang="fr-FR" smtClean="0"/>
              <a:t>02.11.22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36C204-9614-1D49-9064-8B96D56D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5AF3A6-DC1A-744A-8D09-A2F19018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B3E2F7D-C308-FD40-90B1-83A3C8D04631}"/>
              </a:ext>
            </a:extLst>
          </p:cNvPr>
          <p:cNvCxnSpPr/>
          <p:nvPr userDrawn="1"/>
        </p:nvCxnSpPr>
        <p:spPr>
          <a:xfrm>
            <a:off x="11444141" y="347425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C4E8D35-D220-8843-A5E7-8444B3DBFE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093" y="3233444"/>
            <a:ext cx="5445907" cy="22806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F704C-6F44-344D-8565-CF624F4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249995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8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A57F3BB-8D09-4EB7-8FA6-6F69B9530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86CD1A-F42A-45A8-8ECA-828BDB1559FE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710484B1-1DAB-49AB-84F7-11A97BB8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B309A1B0-B778-40BC-AB66-7165146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12F9A02C-F127-4486-993E-C21F2EA0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D572201-CBCB-46C7-80F1-057C54A04D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1972D66-3184-4320-84CC-93A5C0E0A5FB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7">
            <a:extLst>
              <a:ext uri="{FF2B5EF4-FFF2-40B4-BE49-F238E27FC236}">
                <a16:creationId xmlns:a16="http://schemas.microsoft.com/office/drawing/2014/main" id="{45AEF116-5228-450B-A983-2DC7A835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20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D84F749-631E-41F3-B70B-13BDE521E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8C12C6A-3C56-444C-98B2-9DEED22C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3" y="2322576"/>
            <a:ext cx="3491585" cy="4144212"/>
          </a:xfrm>
          <a:solidFill>
            <a:schemeClr val="tx2">
              <a:alpha val="80000"/>
            </a:schemeClr>
          </a:solidFill>
        </p:spPr>
        <p:txBody>
          <a:bodyPr lIns="288000" tIns="288000" rIns="216000" bIns="144000"/>
          <a:lstStyle>
            <a:lvl1pPr marL="0" indent="0">
              <a:buSzPct val="12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84D6729-705C-554E-9F0A-E18FBB67DF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8219" y="2322513"/>
            <a:ext cx="3502470" cy="4144962"/>
          </a:xfrm>
          <a:solidFill>
            <a:srgbClr val="FCE6E6">
              <a:alpha val="69804"/>
            </a:srgbClr>
          </a:solidFill>
        </p:spPr>
        <p:txBody>
          <a:bodyPr lIns="288000" tIns="288000" rIns="216000" bIns="144000"/>
          <a:lstStyle>
            <a:lvl1pPr>
              <a:defRPr sz="2000">
                <a:solidFill>
                  <a:schemeClr val="tx2"/>
                </a:solidFill>
              </a:defRPr>
            </a:lvl1pPr>
            <a:lvl2pPr marL="7937" indent="0">
              <a:buFontTx/>
              <a:buNone/>
              <a:defRPr sz="1300" b="1"/>
            </a:lvl2pPr>
            <a:lvl3pPr marL="9525" indent="0">
              <a:buFontTx/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5BB9A211-536A-A04F-A18A-EBC677EE41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82531" y="2322513"/>
            <a:ext cx="3529704" cy="4144962"/>
          </a:xfrm>
          <a:solidFill>
            <a:srgbClr val="FEECE2">
              <a:alpha val="69804"/>
            </a:srgbClr>
          </a:solidFill>
        </p:spPr>
        <p:txBody>
          <a:bodyPr lIns="288000" tIns="288000" rIns="216000" bIns="144000"/>
          <a:lstStyle>
            <a:lvl1pPr>
              <a:defRPr sz="2000">
                <a:solidFill>
                  <a:schemeClr val="tx2"/>
                </a:solidFill>
              </a:defRPr>
            </a:lvl1pPr>
            <a:lvl2pPr marL="7937" indent="0">
              <a:buFontTx/>
              <a:buNone/>
              <a:defRPr sz="1300" b="1"/>
            </a:lvl2pPr>
            <a:lvl3pPr marL="9525" indent="0">
              <a:buFontTx/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47536-587F-4F82-B842-D12AE2E4E5C7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6665120-92EB-44C5-B8EF-1218E74A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44E7F36-8492-4DE3-8D43-8408B1CD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ED42121-CA13-42C7-9BA7-E5BEC7EA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F6881B2-5015-4546-828D-1745BF50ED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1268DF8-45BD-4A40-B873-363166CCB03E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7">
            <a:extLst>
              <a:ext uri="{FF2B5EF4-FFF2-40B4-BE49-F238E27FC236}">
                <a16:creationId xmlns:a16="http://schemas.microsoft.com/office/drawing/2014/main" id="{ABED335C-C9E1-480C-B990-E4288015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9923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FD7464D-7123-4284-A1A0-5D559A7E9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4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3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49DC1D-16B4-B649-81B2-3A8F340D925F}"/>
              </a:ext>
            </a:extLst>
          </p:cNvPr>
          <p:cNvSpPr/>
          <p:nvPr userDrawn="1"/>
        </p:nvSpPr>
        <p:spPr>
          <a:xfrm>
            <a:off x="808596" y="2220265"/>
            <a:ext cx="916828" cy="9429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5A61F8-F1C6-494F-8DF3-0C1143C686D6}"/>
              </a:ext>
            </a:extLst>
          </p:cNvPr>
          <p:cNvSpPr/>
          <p:nvPr userDrawn="1"/>
        </p:nvSpPr>
        <p:spPr>
          <a:xfrm>
            <a:off x="4479386" y="2220265"/>
            <a:ext cx="916828" cy="942940"/>
          </a:xfrm>
          <a:prstGeom prst="ellipse">
            <a:avLst/>
          </a:prstGeom>
          <a:solidFill>
            <a:srgbClr val="FC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81A18DB-88C4-8A4F-BC57-B3F5BA39E8D2}"/>
              </a:ext>
            </a:extLst>
          </p:cNvPr>
          <p:cNvSpPr/>
          <p:nvPr userDrawn="1"/>
        </p:nvSpPr>
        <p:spPr>
          <a:xfrm>
            <a:off x="8138964" y="2220265"/>
            <a:ext cx="916828" cy="9429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71C1A38-9D50-1C45-AC1F-010C22CBEE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9112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3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6C87AE6-77FD-084B-BAE6-8DF693A97D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53404" y="3429000"/>
            <a:ext cx="321398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3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523138-D053-49CC-A869-B66C1FB9EB43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E9335DEC-E3AD-4EE4-A273-309770C0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5EF2A366-1CCF-4AA4-BDBE-C063523A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DE4A7CC-301D-429A-8150-E5323E2D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884E9CB6-539E-4CFA-AC47-C01874B34F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005EC1E-DBD7-4BA9-BF8A-2A66D1E1C049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7">
            <a:extLst>
              <a:ext uri="{FF2B5EF4-FFF2-40B4-BE49-F238E27FC236}">
                <a16:creationId xmlns:a16="http://schemas.microsoft.com/office/drawing/2014/main" id="{5F6AF49B-F3A1-4502-82A0-60E3ACD4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3071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4BCE409-5F99-489D-88FE-A021F930C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3" y="2322576"/>
            <a:ext cx="5237377" cy="4144212"/>
          </a:xfrm>
          <a:solidFill>
            <a:srgbClr val="FEECE2">
              <a:alpha val="70000"/>
            </a:srgbClr>
          </a:solidFill>
        </p:spPr>
        <p:txBody>
          <a:bodyPr lIns="288000" tIns="288000" rIns="216000" bIns="144000"/>
          <a:lstStyle>
            <a:lvl1pPr marL="0" indent="0">
              <a:buSzPct val="12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60E6B8C-CDDB-C54F-9398-A4E76FC60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3797" y="2322513"/>
            <a:ext cx="5278437" cy="4144212"/>
          </a:xfrm>
          <a:solidFill>
            <a:srgbClr val="E1F0E8">
              <a:alpha val="80000"/>
            </a:srgbClr>
          </a:solidFill>
        </p:spPr>
        <p:txBody>
          <a:bodyPr lIns="288000" tIns="288000" rIns="216000" bIns="144000"/>
          <a:lstStyle>
            <a:lvl1pPr>
              <a:defRPr sz="2000">
                <a:solidFill>
                  <a:schemeClr val="bg1"/>
                </a:solidFill>
              </a:defRPr>
            </a:lvl1pPr>
            <a:lvl2pPr marL="7937" indent="0">
              <a:buFontTx/>
              <a:buNone/>
              <a:defRPr sz="1300" b="1"/>
            </a:lvl2pPr>
            <a:lvl3pPr marL="9525" indent="0">
              <a:buFontTx/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6DC89-D97F-4CF3-8224-AF00E4C5DD16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63AD40C1-0011-4755-A652-223586D2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5685345-7998-4D03-ADA2-784107D1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D2F230CB-C913-40E3-BE1F-4A9B6290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D3A71AB-49E5-4A52-87DE-9DEAF11B6C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01A3CA1-C3A8-4B90-8E86-DF5FFD3170BE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7">
            <a:extLst>
              <a:ext uri="{FF2B5EF4-FFF2-40B4-BE49-F238E27FC236}">
                <a16:creationId xmlns:a16="http://schemas.microsoft.com/office/drawing/2014/main" id="{57CE1240-526A-41E3-A4AD-1043C133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4175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2F0EE71-F919-4793-A9AB-EFCF7C724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3" y="3429000"/>
            <a:ext cx="507912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3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49DC1D-16B4-B649-81B2-3A8F340D925F}"/>
              </a:ext>
            </a:extLst>
          </p:cNvPr>
          <p:cNvSpPr/>
          <p:nvPr userDrawn="1"/>
        </p:nvSpPr>
        <p:spPr>
          <a:xfrm>
            <a:off x="808596" y="2220265"/>
            <a:ext cx="916828" cy="9429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81A18DB-88C4-8A4F-BC57-B3F5BA39E8D2}"/>
              </a:ext>
            </a:extLst>
          </p:cNvPr>
          <p:cNvSpPr/>
          <p:nvPr userDrawn="1"/>
        </p:nvSpPr>
        <p:spPr>
          <a:xfrm>
            <a:off x="6260235" y="2220265"/>
            <a:ext cx="916828" cy="9429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6C87AE6-77FD-084B-BAE6-8DF693A97D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74674" y="3429000"/>
            <a:ext cx="5079125" cy="3037788"/>
          </a:xfrm>
        </p:spPr>
        <p:txBody>
          <a:bodyPr/>
          <a:lstStyle>
            <a:lvl1pPr marL="285750" indent="-285750">
              <a:buSzPct val="125000"/>
              <a:buFontTx/>
              <a:buBlip>
                <a:blip r:embed="rId3"/>
              </a:buBlip>
              <a:defRPr sz="1700"/>
            </a:lvl1pPr>
            <a:lvl2pPr marL="7937" indent="0">
              <a:buFont typeface="Arial" panose="020B0604020202020204" pitchFamily="34" charset="0"/>
              <a:buNone/>
              <a:defRPr sz="1300" b="1"/>
            </a:lvl2pPr>
            <a:lvl3pPr marL="9525" indent="0">
              <a:buNone/>
              <a:tabLst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873197-D397-44D6-A255-558B61A2870C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84F587B-78EF-49C8-960E-9BBC613D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F449FCF-5271-4683-A9E5-3EE2E08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3551709-50EF-468B-91E0-D455376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86FFF35-A1BE-448C-A0B6-744CBCEDA8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339ADF9-8A32-4192-9950-76EC55C7EF9C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7">
            <a:extLst>
              <a:ext uri="{FF2B5EF4-FFF2-40B4-BE49-F238E27FC236}">
                <a16:creationId xmlns:a16="http://schemas.microsoft.com/office/drawing/2014/main" id="{87EC39D0-849A-4575-81D2-9CBF4A62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215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F7716CF-518C-4746-8629-416A45083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4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12786-C1E6-4C4F-B766-F356B04AC994}"/>
              </a:ext>
            </a:extLst>
          </p:cNvPr>
          <p:cNvSpPr/>
          <p:nvPr userDrawn="1"/>
        </p:nvSpPr>
        <p:spPr>
          <a:xfrm>
            <a:off x="8149421" y="5345161"/>
            <a:ext cx="1520846" cy="151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70472C-F7E0-E141-89A4-22397EBFC76D}"/>
              </a:ext>
            </a:extLst>
          </p:cNvPr>
          <p:cNvSpPr/>
          <p:nvPr userDrawn="1"/>
        </p:nvSpPr>
        <p:spPr>
          <a:xfrm>
            <a:off x="9670267" y="2826787"/>
            <a:ext cx="2521733" cy="2518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6C7E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15DB64-4DD9-6740-AECD-63684740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9214" y="2826787"/>
            <a:ext cx="2149749" cy="2518375"/>
          </a:xfr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lang="fr-F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F28E6F-D0B7-418F-BD4E-CD6F6A53BBF9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6FA68F29-8832-4823-980D-22469B81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59D01F9-7F0E-4E01-AC5C-29EA1546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E23B032-AFEA-41BC-839E-C32C6952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96B5807-5436-4B5E-8D37-34D976E828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DBAC87-25A0-4313-9B62-9727AE39ADBC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7">
            <a:extLst>
              <a:ext uri="{FF2B5EF4-FFF2-40B4-BE49-F238E27FC236}">
                <a16:creationId xmlns:a16="http://schemas.microsoft.com/office/drawing/2014/main" id="{819358FE-DBF2-41DF-A2EA-6EF70ACE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41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E155755-027F-4D23-8DEC-3519E7F71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4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12786-C1E6-4C4F-B766-F356B04AC994}"/>
              </a:ext>
            </a:extLst>
          </p:cNvPr>
          <p:cNvSpPr/>
          <p:nvPr userDrawn="1"/>
        </p:nvSpPr>
        <p:spPr>
          <a:xfrm>
            <a:off x="8149421" y="5345161"/>
            <a:ext cx="1520846" cy="1518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70472C-F7E0-E141-89A4-22397EBFC76D}"/>
              </a:ext>
            </a:extLst>
          </p:cNvPr>
          <p:cNvSpPr/>
          <p:nvPr userDrawn="1"/>
        </p:nvSpPr>
        <p:spPr>
          <a:xfrm>
            <a:off x="9670267" y="2826787"/>
            <a:ext cx="2521733" cy="2518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6C7E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15DB64-4DD9-6740-AECD-63684740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9214" y="2826787"/>
            <a:ext cx="2149749" cy="2518375"/>
          </a:xfr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  <a:lvl2pPr marL="7937" indent="0">
              <a:buFont typeface="Arial" panose="020B0604020202020204" pitchFamily="34" charset="0"/>
              <a:buNone/>
              <a:defRPr lang="fr-FR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ED2C52-BD08-4B08-9C6C-4605A263B74A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588C61D-B86F-4666-88D1-63440316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78423101-AF2D-4A02-842D-D4C4F2E1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B0FD1CDA-CCFC-4FEA-AF48-AF53A347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5988CB0-B201-4AC4-8F05-0310A2E26F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BFA7B2F-2DCE-41A3-B0E5-31724C4D0A19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7">
            <a:extLst>
              <a:ext uri="{FF2B5EF4-FFF2-40B4-BE49-F238E27FC236}">
                <a16:creationId xmlns:a16="http://schemas.microsoft.com/office/drawing/2014/main" id="{F2EFFA80-657A-4C8E-8DB6-70E56960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274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logo blan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72AF4DC-74F8-6D49-8D95-F4825119D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93" y="4238094"/>
            <a:ext cx="5445907" cy="2280693"/>
          </a:xfr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B64A44-799F-4E49-A1F4-0C72072EB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94" y="3004458"/>
            <a:ext cx="5445906" cy="948110"/>
          </a:xfrm>
        </p:spPr>
        <p:txBody>
          <a:bodyPr anchor="b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F704C-6F44-344D-8565-CF624F4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260"/>
          <a:stretch/>
        </p:blipFill>
        <p:spPr>
          <a:xfrm rot="5400000">
            <a:off x="-44035" y="249995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06EAF42-C610-4FD7-98D3-C839CBE82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1992429"/>
            <a:ext cx="5257799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85E5C-785B-4A43-9BA6-6E527B8200B4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8E59DCD3-5F80-408C-868F-ED3EBA19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090DEEA-C002-4423-B8A5-6A0C4DB6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90FC129F-35E6-4E04-B9ED-280C6390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FE86BAD-FC34-4B41-A050-BD16F1731B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344A5A4-2897-44B5-8D0D-6B3E805C2251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7">
            <a:extLst>
              <a:ext uri="{FF2B5EF4-FFF2-40B4-BE49-F238E27FC236}">
                <a16:creationId xmlns:a16="http://schemas.microsoft.com/office/drawing/2014/main" id="{1110EF29-8CB3-4328-944E-8011E9F0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graphique 7">
            <a:extLst>
              <a:ext uri="{FF2B5EF4-FFF2-40B4-BE49-F238E27FC236}">
                <a16:creationId xmlns:a16="http://schemas.microsoft.com/office/drawing/2014/main" id="{4D437972-2B27-4AF3-B9B2-8BD2802C0B2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992429"/>
            <a:ext cx="5049837" cy="447504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19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1D879A16-1701-8147-A691-317451BE1D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0"/>
            <a:ext cx="4659312" cy="685641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1992429"/>
            <a:ext cx="6230112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67D50-6CA7-4C89-BD26-D85948B8F303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980C508-4F79-4B99-BB8D-6A18E03E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3B0606-2D3D-4946-B61D-706B6977CEAE}" type="datetime3">
              <a:rPr lang="fr-FR" smtClean="0"/>
              <a:pPr/>
              <a:t>02.11.22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6267E90-5B51-4EBD-933F-A3C8BCAA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7532D3D-9399-4E5D-8C8C-BF739009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C35F49-E104-8448-9360-09FE91278B5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465929B-B453-44D8-BA9F-E8BC4EA1C0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6545915" cy="58367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CF8331EF-323A-4DF6-A466-2AFEBB89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6545915" cy="57584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358B818-CC88-4AD6-A45A-CF5C14A839B1}"/>
              </a:ext>
            </a:extLst>
          </p:cNvPr>
          <p:cNvCxnSpPr>
            <a:cxnSpLocks/>
          </p:cNvCxnSpPr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E2170CE-2E73-4B03-8973-3CAC8D602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56" t="11759" r="7195" b="14246"/>
          <a:stretch/>
        </p:blipFill>
        <p:spPr>
          <a:xfrm>
            <a:off x="10035392" y="19780"/>
            <a:ext cx="1473472" cy="14990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FED3BC-35F4-7B4D-B9AB-B13569B41631}"/>
              </a:ext>
            </a:extLst>
          </p:cNvPr>
          <p:cNvSpPr/>
          <p:nvPr userDrawn="1"/>
        </p:nvSpPr>
        <p:spPr>
          <a:xfrm>
            <a:off x="785445" y="2"/>
            <a:ext cx="1942707" cy="12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45" y="1992429"/>
            <a:ext cx="10515600" cy="4474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0EC6-48C1-7E4E-9F23-0EDF10C1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187" y="149973"/>
            <a:ext cx="904188" cy="216980"/>
          </a:xfrm>
        </p:spPr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45A87-C8DB-984A-86B8-3E1A1D7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06" y="149973"/>
            <a:ext cx="5677293" cy="216981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01101-5F70-3542-B892-07277555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332" y="149973"/>
            <a:ext cx="454843" cy="216980"/>
          </a:xfrm>
        </p:spPr>
        <p:txBody>
          <a:bodyPr/>
          <a:lstStyle/>
          <a:p>
            <a:fld id="{67C35F49-E104-8448-9360-09FE91278B5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C442394-7D8B-2746-9BD8-CBE494618C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6773" y="991791"/>
            <a:ext cx="10314272" cy="376211"/>
          </a:xfrm>
        </p:spPr>
        <p:txBody>
          <a:bodyPr/>
          <a:lstStyle>
            <a:lvl1pPr>
              <a:lnSpc>
                <a:spcPts val="16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A6B58E-E5AB-8743-BF73-BE3F3E8BF976}"/>
              </a:ext>
            </a:extLst>
          </p:cNvPr>
          <p:cNvCxnSpPr/>
          <p:nvPr userDrawn="1"/>
        </p:nvCxnSpPr>
        <p:spPr>
          <a:xfrm>
            <a:off x="11444141" y="187200"/>
            <a:ext cx="0" cy="1333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4DC637E-C612-0844-B263-54496E9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3" y="330048"/>
            <a:ext cx="10314272" cy="575843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79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B33391-AD13-F742-B4D7-A954BD824A8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58"/>
            <a:ext cx="5257800" cy="2238341"/>
          </a:xfrm>
        </p:spPr>
        <p:txBody>
          <a:bodyPr anchor="t">
            <a:noAutofit/>
          </a:bodyPr>
          <a:lstStyle>
            <a:lvl1pPr>
              <a:lnSpc>
                <a:spcPts val="31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642" y="2981739"/>
            <a:ext cx="4764157" cy="3195224"/>
          </a:xfrm>
        </p:spPr>
        <p:txBody>
          <a:bodyPr anchor="ctr">
            <a:noAutofit/>
          </a:bodyPr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A102335-8F30-454B-A49A-A46B34698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5979848"/>
            <a:ext cx="1639958" cy="998676"/>
          </a:xfrm>
        </p:spPr>
        <p:txBody>
          <a:bodyPr anchor="ctr">
            <a:noAutofit/>
          </a:bodyPr>
          <a:lstStyle>
            <a:lvl1pPr marL="0" indent="0">
              <a:buNone/>
              <a:defRPr sz="8500">
                <a:ln w="25400">
                  <a:solidFill>
                    <a:srgbClr val="FFF7DB"/>
                  </a:solidFill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DF77213-B26D-464B-91EC-7525F29831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4886" y="494921"/>
            <a:ext cx="2802836" cy="546652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Partie 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44A92F-7C50-5E4B-AE07-430DD3D27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3346082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7156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visuel pays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>
            <a:extLst>
              <a:ext uri="{FF2B5EF4-FFF2-40B4-BE49-F238E27FC236}">
                <a16:creationId xmlns:a16="http://schemas.microsoft.com/office/drawing/2014/main" id="{88D08BE0-715F-774C-A15F-3650019028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11653"/>
            <a:ext cx="12201939" cy="324919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093" y="5006977"/>
            <a:ext cx="10809268" cy="875189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MERCI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5FD9AD-7A0C-8740-B81E-18300B6CA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586" y="305657"/>
            <a:ext cx="1747811" cy="1056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7CAFA9-4C7D-3E42-BB63-4377EC61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937" t="13822" r="6678" b="24133"/>
          <a:stretch/>
        </p:blipFill>
        <p:spPr>
          <a:xfrm rot="16200000">
            <a:off x="176866" y="4970092"/>
            <a:ext cx="1812999" cy="19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sans visu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2625" y="2919369"/>
            <a:ext cx="5445907" cy="218370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F704C-6F44-344D-8565-CF624F4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249995"/>
            <a:ext cx="2818375" cy="27303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731E9A-6488-B04A-AB79-619838A28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6586" y="305657"/>
            <a:ext cx="1747811" cy="10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sans visu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93" y="3751532"/>
            <a:ext cx="10809268" cy="2280693"/>
          </a:xfrm>
        </p:spPr>
        <p:txBody>
          <a:bodyPr anchor="t">
            <a:noAutofit/>
          </a:bodyPr>
          <a:lstStyle>
            <a:lvl1pPr algn="ctr">
              <a:lnSpc>
                <a:spcPts val="42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B64A44-799F-4E49-A1F4-0C72072EB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93" y="2517896"/>
            <a:ext cx="10809266" cy="948110"/>
          </a:xfrm>
        </p:spPr>
        <p:txBody>
          <a:bodyPr anchor="b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F704C-6F44-344D-8565-CF624F405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249995"/>
            <a:ext cx="2818375" cy="27303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5FD9AD-7A0C-8740-B81E-18300B6CA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6586" y="305657"/>
            <a:ext cx="1747811" cy="10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pays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>
            <a:extLst>
              <a:ext uri="{FF2B5EF4-FFF2-40B4-BE49-F238E27FC236}">
                <a16:creationId xmlns:a16="http://schemas.microsoft.com/office/drawing/2014/main" id="{88D08BE0-715F-774C-A15F-3650019028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11653"/>
            <a:ext cx="12201939" cy="324919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D8E88-7684-0D4D-916E-72AECE69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93" y="5169085"/>
            <a:ext cx="10809268" cy="875189"/>
          </a:xfrm>
        </p:spPr>
        <p:txBody>
          <a:bodyPr anchor="t">
            <a:noAutofit/>
          </a:bodyPr>
          <a:lstStyle>
            <a:lvl1pPr algn="ctr">
              <a:lnSpc>
                <a:spcPts val="42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B64A44-799F-4E49-A1F4-0C72072EB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93" y="6044274"/>
            <a:ext cx="10809266" cy="657154"/>
          </a:xfrm>
        </p:spPr>
        <p:txBody>
          <a:bodyPr anchor="t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5FD9AD-7A0C-8740-B81E-18300B6CA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6586" y="305657"/>
            <a:ext cx="1747811" cy="1056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7CAFA9-4C7D-3E42-BB63-4377EC61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937" t="13822" r="6678" b="24133"/>
          <a:stretch/>
        </p:blipFill>
        <p:spPr>
          <a:xfrm rot="16200000">
            <a:off x="176866" y="4970092"/>
            <a:ext cx="1812999" cy="19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EBC9FD-C935-6E42-8191-1B62A673357F}"/>
              </a:ext>
            </a:extLst>
          </p:cNvPr>
          <p:cNvSpPr/>
          <p:nvPr userDrawn="1"/>
        </p:nvSpPr>
        <p:spPr>
          <a:xfrm>
            <a:off x="0" y="0"/>
            <a:ext cx="283169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6366FF-F286-894E-8575-DAFB5A03B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2" t="13822" r="6678" b="24133"/>
          <a:stretch/>
        </p:blipFill>
        <p:spPr>
          <a:xfrm rot="16200000">
            <a:off x="-971140" y="2366686"/>
            <a:ext cx="3297546" cy="17721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784"/>
            <a:ext cx="10515600" cy="981894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0" y="1746112"/>
            <a:ext cx="8256639" cy="46681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3400"/>
              </a:spcBef>
              <a:buNone/>
              <a:defRPr sz="1800"/>
            </a:lvl1pPr>
            <a:lvl2pPr marL="9525" indent="0">
              <a:lnSpc>
                <a:spcPts val="1500"/>
              </a:lnSpc>
              <a:spcBef>
                <a:spcPts val="200"/>
              </a:spcBef>
              <a:buNone/>
              <a:tabLst/>
              <a:defRPr sz="14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385D486-8AF0-114D-9B07-02AADABA9F3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636923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3911F-5BC8-CC43-9ED5-1ED4D97A507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533007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651FC7F-4D1C-6843-A937-4F2BC1CFC2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29091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5A6610A-2FD9-4748-96AA-D11DB6F6BEB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325175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EF4C153-7AF6-AC4A-A967-EB4E275D8D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5221258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530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B33391-AD13-F742-B4D7-A954BD824A8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58"/>
            <a:ext cx="5257800" cy="2238341"/>
          </a:xfrm>
        </p:spPr>
        <p:txBody>
          <a:bodyPr anchor="t">
            <a:noAutofit/>
          </a:bodyPr>
          <a:lstStyle>
            <a:lvl1pPr>
              <a:lnSpc>
                <a:spcPts val="31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642" y="2981739"/>
            <a:ext cx="4764157" cy="3195224"/>
          </a:xfrm>
        </p:spPr>
        <p:txBody>
          <a:bodyPr anchor="ctr">
            <a:noAutofit/>
          </a:bodyPr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A102335-8F30-454B-A49A-A46B34698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5979848"/>
            <a:ext cx="1639958" cy="998676"/>
          </a:xfrm>
        </p:spPr>
        <p:txBody>
          <a:bodyPr anchor="ctr">
            <a:noAutofit/>
          </a:bodyPr>
          <a:lstStyle>
            <a:lvl1pPr marL="0" indent="0">
              <a:buNone/>
              <a:defRPr sz="8500">
                <a:ln w="25400">
                  <a:solidFill>
                    <a:schemeClr val="bg2"/>
                  </a:solidFill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DF77213-B26D-464B-91EC-7525F29831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4886" y="494921"/>
            <a:ext cx="2802836" cy="546652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Partie 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3456F2-788C-454F-B99B-F2DB1BAC3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60"/>
          <a:stretch/>
        </p:blipFill>
        <p:spPr>
          <a:xfrm rot="5400000">
            <a:off x="-44035" y="3346082"/>
            <a:ext cx="2818375" cy="27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525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 +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EBC9FD-C935-6E42-8191-1B62A673357F}"/>
              </a:ext>
            </a:extLst>
          </p:cNvPr>
          <p:cNvSpPr/>
          <p:nvPr userDrawn="1"/>
        </p:nvSpPr>
        <p:spPr>
          <a:xfrm>
            <a:off x="0" y="0"/>
            <a:ext cx="283169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6366FF-F286-894E-8575-DAFB5A03B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2" t="13822" r="6678" b="24133"/>
          <a:stretch/>
        </p:blipFill>
        <p:spPr>
          <a:xfrm rot="16200000">
            <a:off x="-971140" y="2366686"/>
            <a:ext cx="3297546" cy="17721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784"/>
            <a:ext cx="10515600" cy="981894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0" y="1746112"/>
            <a:ext cx="8256639" cy="46681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3400"/>
              </a:spcBef>
              <a:buNone/>
              <a:defRPr sz="1800"/>
            </a:lvl1pPr>
            <a:lvl2pPr marL="295275" indent="-285750">
              <a:lnSpc>
                <a:spcPts val="1500"/>
              </a:lnSpc>
              <a:spcBef>
                <a:spcPts val="200"/>
              </a:spcBef>
              <a:buFontTx/>
              <a:buBlip>
                <a:blip r:embed="rId3"/>
              </a:buBlip>
              <a:tabLst/>
              <a:defRPr sz="14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385D486-8AF0-114D-9B07-02AADABA9F3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636923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3911F-5BC8-CC43-9ED5-1ED4D97A507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533007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651FC7F-4D1C-6843-A937-4F2BC1CFC2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29091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5A6610A-2FD9-4748-96AA-D11DB6F6BEB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325175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EF4C153-7AF6-AC4A-A967-EB4E275D8D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5221258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4899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EBC9FD-C935-6E42-8191-1B62A673357F}"/>
              </a:ext>
            </a:extLst>
          </p:cNvPr>
          <p:cNvSpPr/>
          <p:nvPr userDrawn="1"/>
        </p:nvSpPr>
        <p:spPr>
          <a:xfrm>
            <a:off x="0" y="0"/>
            <a:ext cx="283169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6366FF-F286-894E-8575-DAFB5A03B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92" t="13822" r="6678" b="24133"/>
          <a:stretch/>
        </p:blipFill>
        <p:spPr>
          <a:xfrm rot="16200000">
            <a:off x="-971140" y="2366686"/>
            <a:ext cx="3297546" cy="17721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E0685A-FCB1-E542-AEB7-3B8FE8464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784"/>
            <a:ext cx="10515600" cy="981894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8C10-6154-D14C-8CE7-3CF20EA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0" y="1746112"/>
            <a:ext cx="8256639" cy="46681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3400"/>
              </a:spcBef>
              <a:buNone/>
              <a:defRPr sz="1800"/>
            </a:lvl1pPr>
            <a:lvl2pPr marL="9525" indent="0">
              <a:lnSpc>
                <a:spcPts val="1500"/>
              </a:lnSpc>
              <a:spcBef>
                <a:spcPts val="200"/>
              </a:spcBef>
              <a:buFontTx/>
              <a:buNone/>
              <a:tabLst/>
              <a:defRPr sz="14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385D486-8AF0-114D-9B07-02AADABA9F3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636923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3911F-5BC8-CC43-9ED5-1ED4D97A507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2533007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651FC7F-4D1C-6843-A937-4F2BC1CFC2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3429091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5A6610A-2FD9-4748-96AA-D11DB6F6BEB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325175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EF4C153-7AF6-AC4A-A967-EB4E275D8D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5221258"/>
            <a:ext cx="1775792" cy="7983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0"/>
              </a:spcBef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>
              <a:lnSpc>
                <a:spcPct val="100000"/>
              </a:lnSpc>
              <a:spcBef>
                <a:spcPts val="200"/>
              </a:spcBef>
              <a:buNone/>
              <a:tabLst/>
              <a:defRPr sz="1500"/>
            </a:lvl2pPr>
          </a:lstStyle>
          <a:p>
            <a:pPr lv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530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3BF012-CBAE-1642-8911-6E0480D9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536520"/>
            <a:ext cx="10314272" cy="5758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E7F0A-013B-4C47-8CE7-919BE2B77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2429"/>
            <a:ext cx="10515600" cy="4474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A27BE-F225-2B4C-B401-48FBE34CB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187" y="300290"/>
            <a:ext cx="904188" cy="2169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8D70AA6-2C68-2541-88D0-5AE491D3B881}" type="datetime3">
              <a:rPr lang="fr-FR" smtClean="0"/>
              <a:pPr/>
              <a:t>02.11.22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25411-36B9-F048-AA90-27FAF5BCF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706" y="300290"/>
            <a:ext cx="5677293" cy="2169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961FD-78CE-D74C-A9B0-7CF2CDE0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332" y="300290"/>
            <a:ext cx="454843" cy="2169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7C35F49-E104-8448-9360-09FE91278B5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MSIPCMContentMarking" descr="{&quot;HashCode&quot;:-76362514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FEDFF1FC-2894-42A1-81B9-0D41415F2583}"/>
              </a:ext>
            </a:extLst>
          </p:cNvPr>
          <p:cNvSpPr txBox="1"/>
          <p:nvPr userDrawn="1"/>
        </p:nvSpPr>
        <p:spPr>
          <a:xfrm>
            <a:off x="0" y="6595656"/>
            <a:ext cx="368623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317100"/>
                </a:solidFill>
                <a:latin typeface="Calibri" panose="020F0502020204030204" pitchFamily="34" charset="0"/>
              </a:rPr>
              <a:t>Classification GRTgaz : Public [ ] Interne [X] Restreint [ ] Secret [ ]</a:t>
            </a:r>
          </a:p>
        </p:txBody>
      </p:sp>
    </p:spTree>
    <p:extLst>
      <p:ext uri="{BB962C8B-B14F-4D97-AF65-F5344CB8AC3E}">
        <p14:creationId xmlns:p14="http://schemas.microsoft.com/office/powerpoint/2010/main" val="405226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72" r:id="rId3"/>
    <p:sldLayoutId id="2147483670" r:id="rId4"/>
    <p:sldLayoutId id="2147483673" r:id="rId5"/>
    <p:sldLayoutId id="2147483650" r:id="rId6"/>
    <p:sldLayoutId id="2147483656" r:id="rId7"/>
    <p:sldLayoutId id="2147483689" r:id="rId8"/>
    <p:sldLayoutId id="2147483699" r:id="rId9"/>
    <p:sldLayoutId id="2147483663" r:id="rId10"/>
    <p:sldLayoutId id="2147483679" r:id="rId11"/>
    <p:sldLayoutId id="2147483657" r:id="rId12"/>
    <p:sldLayoutId id="2147483675" r:id="rId13"/>
    <p:sldLayoutId id="2147483680" r:id="rId14"/>
    <p:sldLayoutId id="2147483681" r:id="rId15"/>
    <p:sldLayoutId id="2147483676" r:id="rId16"/>
    <p:sldLayoutId id="2147483678" r:id="rId17"/>
    <p:sldLayoutId id="2147483682" r:id="rId18"/>
    <p:sldLayoutId id="2147483683" r:id="rId19"/>
    <p:sldLayoutId id="2147483677" r:id="rId20"/>
    <p:sldLayoutId id="2147483655" r:id="rId21"/>
    <p:sldLayoutId id="2147483669" r:id="rId22"/>
    <p:sldLayoutId id="2147483691" r:id="rId23"/>
    <p:sldLayoutId id="2147483685" r:id="rId24"/>
    <p:sldLayoutId id="2147483692" r:id="rId25"/>
    <p:sldLayoutId id="2147483684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87" r:id="rId33"/>
    <p:sldLayoutId id="2147483674" r:id="rId34"/>
    <p:sldLayoutId id="2147483671" r:id="rId35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1938" algn="l" defTabSz="914400" rtl="0" eaLnBrk="1" latinLnBrk="0" hangingPunct="1">
        <a:lnSpc>
          <a:spcPct val="100000"/>
        </a:lnSpc>
        <a:spcBef>
          <a:spcPts val="600"/>
        </a:spcBef>
        <a:buSzPct val="110000"/>
        <a:buFontTx/>
        <a:buBlip>
          <a:blip r:embed="rId37"/>
        </a:buBlip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5000"/>
        <a:buFontTx/>
        <a:buBlip>
          <a:blip r:embed="rId38"/>
        </a:buBlip>
        <a:tabLst/>
        <a:defRPr sz="13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tabLst/>
        <a:defRPr sz="1300" b="1" i="0" kern="1200">
          <a:solidFill>
            <a:schemeClr val="tx1"/>
          </a:solidFill>
          <a:latin typeface="+mn-lt"/>
          <a:ea typeface="+mn-ea"/>
          <a:cs typeface="Arial Black" panose="020B0604020202020204" pitchFamily="34" charset="0"/>
        </a:defRPr>
      </a:lvl4pPr>
      <a:lvl5pPr marL="447675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30000"/>
        <a:buFont typeface="Police système Courant"/>
        <a:buChar char="-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2DA5BF-5742-4FFA-B097-EF733FBD8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Gas transmission network conversion to Hydrogen: impact on explosive atmosphere sizing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2B39B4-BD5B-4619-B775-784FC1B2B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32 - Harrogate </a:t>
            </a:r>
          </a:p>
        </p:txBody>
      </p:sp>
    </p:spTree>
    <p:extLst>
      <p:ext uri="{BB962C8B-B14F-4D97-AF65-F5344CB8AC3E}">
        <p14:creationId xmlns:p14="http://schemas.microsoft.com/office/powerpoint/2010/main" val="13389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03 - PERSEE+ AND DISPERSION MODEL VALIDATION FOR H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29408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PERSEE+ in a </a:t>
            </a:r>
            <a:r>
              <a:rPr lang="fr-FR" dirty="0" err="1"/>
              <a:t>nut</a:t>
            </a:r>
            <a:r>
              <a:rPr lang="fr-FR" dirty="0"/>
              <a:t> </a:t>
            </a:r>
            <a:r>
              <a:rPr lang="fr-FR" dirty="0" err="1"/>
              <a:t>shell</a:t>
            </a:r>
            <a:endParaRPr lang="fr-FR" dirty="0"/>
          </a:p>
          <a:p>
            <a:pPr lvl="1"/>
            <a:r>
              <a:rPr lang="fr-FR" dirty="0" err="1"/>
              <a:t>Developed</a:t>
            </a:r>
            <a:r>
              <a:rPr lang="fr-FR" dirty="0"/>
              <a:t> to </a:t>
            </a:r>
            <a:r>
              <a:rPr lang="fr-FR" dirty="0" err="1"/>
              <a:t>simulate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 and LNG </a:t>
            </a:r>
            <a:r>
              <a:rPr lang="fr-FR" dirty="0" err="1"/>
              <a:t>accidental</a:t>
            </a:r>
            <a:r>
              <a:rPr lang="fr-FR" dirty="0"/>
              <a:t> releases</a:t>
            </a:r>
          </a:p>
          <a:p>
            <a:pPr lvl="2"/>
            <a:r>
              <a:rPr lang="fr-FR" dirty="0"/>
              <a:t>Release rate </a:t>
            </a:r>
            <a:r>
              <a:rPr lang="fr-FR" dirty="0" err="1"/>
              <a:t>calculations</a:t>
            </a:r>
            <a:r>
              <a:rPr lang="fr-FR" dirty="0"/>
              <a:t> </a:t>
            </a:r>
          </a:p>
          <a:p>
            <a:pPr lvl="2"/>
            <a:r>
              <a:rPr lang="fr-FR" b="1" dirty="0"/>
              <a:t>Gas dispersion </a:t>
            </a:r>
          </a:p>
          <a:p>
            <a:pPr lvl="2"/>
            <a:r>
              <a:rPr lang="fr-FR" dirty="0"/>
              <a:t>Jet </a:t>
            </a:r>
            <a:r>
              <a:rPr lang="fr-FR" dirty="0" err="1"/>
              <a:t>fire</a:t>
            </a:r>
            <a:r>
              <a:rPr lang="fr-FR" dirty="0"/>
              <a:t> and pool </a:t>
            </a:r>
            <a:r>
              <a:rPr lang="fr-FR" dirty="0" err="1"/>
              <a:t>fire</a:t>
            </a:r>
            <a:endParaRPr lang="fr-FR" dirty="0"/>
          </a:p>
          <a:p>
            <a:pPr lvl="2"/>
            <a:r>
              <a:rPr lang="fr-FR" dirty="0"/>
              <a:t>Explosion (UVCE, jet)</a:t>
            </a:r>
          </a:p>
          <a:p>
            <a:pPr lvl="2"/>
            <a:r>
              <a:rPr lang="fr-FR" dirty="0"/>
              <a:t>Pipeline </a:t>
            </a:r>
            <a:r>
              <a:rPr lang="fr-FR" dirty="0" err="1"/>
              <a:t>burst</a:t>
            </a:r>
            <a:endParaRPr lang="fr-FR" dirty="0"/>
          </a:p>
          <a:p>
            <a:pPr lvl="2"/>
            <a:r>
              <a:rPr lang="en-US" dirty="0"/>
              <a:t>Pipeline fire resistance under fire</a:t>
            </a:r>
            <a:endParaRPr lang="fr-FR" dirty="0"/>
          </a:p>
          <a:p>
            <a:pPr lvl="1"/>
            <a:r>
              <a:rPr lang="fr-FR" dirty="0" err="1"/>
              <a:t>Widely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France: </a:t>
            </a:r>
          </a:p>
          <a:p>
            <a:pPr lvl="2"/>
            <a:r>
              <a:rPr lang="fr-FR" dirty="0" err="1"/>
              <a:t>Users</a:t>
            </a:r>
            <a:r>
              <a:rPr lang="fr-FR" dirty="0"/>
              <a:t> : </a:t>
            </a:r>
            <a:r>
              <a:rPr lang="fr-FR" dirty="0" err="1"/>
              <a:t>Terega</a:t>
            </a:r>
            <a:r>
              <a:rPr lang="fr-FR" dirty="0"/>
              <a:t>, Storengy, EDF, RGDS, Elengy and GRTgaz</a:t>
            </a:r>
          </a:p>
          <a:p>
            <a:pPr lvl="2"/>
            <a:r>
              <a:rPr lang="fr-FR" dirty="0"/>
              <a:t>Risk </a:t>
            </a:r>
            <a:r>
              <a:rPr lang="fr-FR" dirty="0" err="1"/>
              <a:t>assessment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for local </a:t>
            </a:r>
            <a:r>
              <a:rPr lang="fr-FR" dirty="0" err="1"/>
              <a:t>authorities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Development</a:t>
            </a:r>
            <a:r>
              <a:rPr lang="fr-FR" dirty="0"/>
              <a:t> for H</a:t>
            </a:r>
            <a:r>
              <a:rPr lang="fr-FR" baseline="-25000" dirty="0"/>
              <a:t>2</a:t>
            </a:r>
            <a:r>
              <a:rPr lang="fr-FR" dirty="0"/>
              <a:t> releases </a:t>
            </a:r>
            <a:r>
              <a:rPr lang="fr-FR" dirty="0" err="1"/>
              <a:t>since</a:t>
            </a:r>
            <a:r>
              <a:rPr lang="fr-FR" dirty="0"/>
              <a:t> 2016</a:t>
            </a:r>
          </a:p>
          <a:p>
            <a:pPr lvl="1"/>
            <a:r>
              <a:rPr lang="fr-FR" dirty="0" err="1"/>
              <a:t>Models</a:t>
            </a:r>
            <a:r>
              <a:rPr lang="fr-FR" dirty="0"/>
              <a:t>’ adaptation to </a:t>
            </a:r>
            <a:r>
              <a:rPr lang="fr-FR" dirty="0" err="1"/>
              <a:t>consider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and </a:t>
            </a:r>
            <a:r>
              <a:rPr lang="fr-FR" dirty="0" err="1"/>
              <a:t>blends</a:t>
            </a:r>
            <a:r>
              <a:rPr lang="fr-FR" dirty="0"/>
              <a:t> (NG-H</a:t>
            </a:r>
            <a:r>
              <a:rPr lang="fr-FR" baseline="-25000" dirty="0"/>
              <a:t>2</a:t>
            </a:r>
            <a:r>
              <a:rPr lang="fr-FR" dirty="0"/>
              <a:t>) </a:t>
            </a:r>
            <a:r>
              <a:rPr lang="fr-FR" dirty="0" err="1"/>
              <a:t>characteristics</a:t>
            </a:r>
            <a:endParaRPr lang="fr-FR" dirty="0"/>
          </a:p>
          <a:p>
            <a:pPr lvl="1"/>
            <a:r>
              <a:rPr lang="fr-FR" dirty="0"/>
              <a:t>Validation </a:t>
            </a:r>
            <a:r>
              <a:rPr lang="fr-FR" dirty="0" err="1"/>
              <a:t>work</a:t>
            </a:r>
            <a:r>
              <a:rPr lang="fr-FR" dirty="0"/>
              <a:t> to </a:t>
            </a:r>
            <a:r>
              <a:rPr lang="fr-FR" dirty="0" err="1"/>
              <a:t>estimate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PERSEE+ SOFTWARE DEVELOPMENT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78A124-9DE5-42D1-ABEF-31610825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2698319"/>
            <a:ext cx="4095553" cy="31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1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and NG about dispersion</a:t>
            </a:r>
          </a:p>
          <a:p>
            <a:pPr lvl="1"/>
            <a:r>
              <a:rPr lang="fr-FR" dirty="0"/>
              <a:t>Density</a:t>
            </a:r>
            <a:r>
              <a:rPr lang="en-US" dirty="0"/>
              <a:t> is 8 times lower for H</a:t>
            </a:r>
            <a:r>
              <a:rPr lang="en-US" baseline="-25000" dirty="0"/>
              <a:t>2</a:t>
            </a:r>
          </a:p>
          <a:p>
            <a:pPr lvl="2"/>
            <a:r>
              <a:rPr lang="en-US" dirty="0"/>
              <a:t>Already use of light gas models considering buoyancy effect : no modification but comparison with experiments</a:t>
            </a:r>
          </a:p>
          <a:p>
            <a:pPr lvl="2"/>
            <a:r>
              <a:rPr lang="en-US" dirty="0"/>
              <a:t>Impact of air entrainment : modification of air entrainment coefficient in the dispersion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Flammability range in air is larger</a:t>
            </a:r>
          </a:p>
          <a:p>
            <a:pPr lvl="2"/>
            <a:r>
              <a:rPr lang="en-US" dirty="0"/>
              <a:t>4 to 75% for hydrogen against 5 to 15% for natural gas</a:t>
            </a:r>
          </a:p>
          <a:p>
            <a:pPr lvl="2"/>
            <a:r>
              <a:rPr lang="en-US" dirty="0"/>
              <a:t>Limited effect on model accuracy for LIE</a:t>
            </a:r>
          </a:p>
          <a:p>
            <a:pPr marL="266700" lvl="2" indent="0">
              <a:buNone/>
            </a:pPr>
            <a:endParaRPr lang="en-US" dirty="0"/>
          </a:p>
          <a:p>
            <a:pPr lvl="1"/>
            <a:r>
              <a:rPr lang="en-US" dirty="0"/>
              <a:t>Reverse Joule-Thomson effect</a:t>
            </a:r>
          </a:p>
          <a:p>
            <a:pPr lvl="2"/>
            <a:r>
              <a:rPr lang="en-US" dirty="0"/>
              <a:t>Adaptation of pseudo-source model for </a:t>
            </a:r>
            <a:r>
              <a:rPr lang="en-US" dirty="0" err="1"/>
              <a:t>underexpanded</a:t>
            </a:r>
            <a:r>
              <a:rPr lang="en-US" dirty="0"/>
              <a:t> jet (sonic)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PERSEE+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9604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420"/>
            <a:ext cx="10515600" cy="4474359"/>
          </a:xfrm>
        </p:spPr>
        <p:txBody>
          <a:bodyPr/>
          <a:lstStyle/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dispersion </a:t>
            </a:r>
            <a:r>
              <a:rPr lang="fr-FR" dirty="0" err="1"/>
              <a:t>experiments</a:t>
            </a:r>
            <a:endParaRPr lang="fr-FR" dirty="0"/>
          </a:p>
          <a:p>
            <a:pPr lvl="1"/>
            <a:r>
              <a:rPr lang="fr-FR" dirty="0"/>
              <a:t>4 main data sources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pressures and release </a:t>
            </a:r>
            <a:r>
              <a:rPr lang="fr-FR" dirty="0" err="1"/>
              <a:t>diameters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en-US" dirty="0"/>
              <a:t>Comparison of simulations with experiments</a:t>
            </a:r>
          </a:p>
          <a:p>
            <a:pPr lvl="2"/>
            <a:r>
              <a:rPr lang="en-US" dirty="0"/>
              <a:t>Concentration decay in jet </a:t>
            </a:r>
            <a:r>
              <a:rPr lang="en-US" dirty="0" err="1"/>
              <a:t>axisInterpolated</a:t>
            </a:r>
            <a:r>
              <a:rPr lang="en-US" dirty="0"/>
              <a:t> LFL distance based on measurement</a:t>
            </a:r>
          </a:p>
          <a:p>
            <a:pPr lvl="2"/>
            <a:r>
              <a:rPr lang="en-US" b="1" dirty="0"/>
              <a:t>Accuracy for H</a:t>
            </a:r>
            <a:r>
              <a:rPr lang="en-US" sz="1200" b="1" baseline="-25000" dirty="0"/>
              <a:t>2</a:t>
            </a:r>
            <a:r>
              <a:rPr lang="en-US" b="1" dirty="0"/>
              <a:t> is similar to accuracy for NG (about +/- 30%)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Acceptable </a:t>
            </a:r>
            <a:br>
              <a:rPr lang="en-US" b="1" dirty="0"/>
            </a:br>
            <a:r>
              <a:rPr lang="en-US" b="1" dirty="0"/>
              <a:t>for ATEX guidelines</a:t>
            </a:r>
          </a:p>
          <a:p>
            <a:pPr marL="266700" lvl="2" indent="0">
              <a:buNone/>
            </a:pPr>
            <a:endParaRPr lang="en-US" dirty="0"/>
          </a:p>
          <a:p>
            <a:pPr lvl="1"/>
            <a:r>
              <a:rPr lang="en-US" dirty="0"/>
              <a:t>Next steps: generate additional to increase validation range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74308575-B6D8-4578-8533-B36C6D2DA4B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8467601"/>
              </p:ext>
            </p:extLst>
          </p:nvPr>
        </p:nvGraphicFramePr>
        <p:xfrm>
          <a:off x="1233045" y="2665863"/>
          <a:ext cx="5158129" cy="169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837">
                  <a:extLst>
                    <a:ext uri="{9D8B030D-6E8A-4147-A177-3AD203B41FA5}">
                      <a16:colId xmlns:a16="http://schemas.microsoft.com/office/drawing/2014/main" val="2913844674"/>
                    </a:ext>
                  </a:extLst>
                </a:gridCol>
                <a:gridCol w="2014048">
                  <a:extLst>
                    <a:ext uri="{9D8B030D-6E8A-4147-A177-3AD203B41FA5}">
                      <a16:colId xmlns:a16="http://schemas.microsoft.com/office/drawing/2014/main" val="386249520"/>
                    </a:ext>
                  </a:extLst>
                </a:gridCol>
                <a:gridCol w="1940244">
                  <a:extLst>
                    <a:ext uri="{9D8B030D-6E8A-4147-A177-3AD203B41FA5}">
                      <a16:colId xmlns:a16="http://schemas.microsoft.com/office/drawing/2014/main" val="461566952"/>
                    </a:ext>
                  </a:extLst>
                </a:gridCol>
              </a:tblGrid>
              <a:tr h="320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Trials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Pressure (bar)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Release diameter (mm)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extLst>
                  <a:ext uri="{0D108BD9-81ED-4DB2-BD59-A6C34878D82A}">
                    <a16:rowId xmlns:a16="http://schemas.microsoft.com/office/drawing/2014/main" val="1318138623"/>
                  </a:ext>
                </a:extLst>
              </a:tr>
              <a:tr h="320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SHELL - HSL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25 to 140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3, 4 and 12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extLst>
                  <a:ext uri="{0D108BD9-81ED-4DB2-BD59-A6C34878D82A}">
                    <a16:rowId xmlns:a16="http://schemas.microsoft.com/office/drawing/2014/main" val="1555980289"/>
                  </a:ext>
                </a:extLst>
              </a:tr>
              <a:tr h="320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KIST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200">
                          <a:effectLst/>
                        </a:rPr>
                        <a:t>100, 200, 300 and 400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0.5, 0.7 and 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extLst>
                  <a:ext uri="{0D108BD9-81ED-4DB2-BD59-A6C34878D82A}">
                    <a16:rowId xmlns:a16="http://schemas.microsoft.com/office/drawing/2014/main" val="3729377889"/>
                  </a:ext>
                </a:extLst>
              </a:tr>
              <a:tr h="320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INERIS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35 and 40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12, 25, 50, 75 and 100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extLst>
                  <a:ext uri="{0D108BD9-81ED-4DB2-BD59-A6C34878D82A}">
                    <a16:rowId xmlns:a16="http://schemas.microsoft.com/office/drawing/2014/main" val="129031229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Defence R&amp;D Canada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6.6 and 16.3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0.79 and 1.6 mm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0" marR="36260" marT="0" marB="0" anchor="ctr"/>
                </a:tc>
                <a:extLst>
                  <a:ext uri="{0D108BD9-81ED-4DB2-BD59-A6C34878D82A}">
                    <a16:rowId xmlns:a16="http://schemas.microsoft.com/office/drawing/2014/main" val="1467186740"/>
                  </a:ext>
                </a:extLst>
              </a:tr>
            </a:tbl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DISPERSION MODEL VALIDATION FOR H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9ABCED-0E8C-4E56-A92E-7968419A5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89" y="1112363"/>
            <a:ext cx="3711052" cy="2425849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A564742-41C5-4E5B-B784-7BE3E5673047}"/>
              </a:ext>
            </a:extLst>
          </p:cNvPr>
          <p:cNvSpPr txBox="1"/>
          <p:nvPr/>
        </p:nvSpPr>
        <p:spPr>
          <a:xfrm>
            <a:off x="7885250" y="3460768"/>
            <a:ext cx="4049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Comparison of calculated and measured concentration for test 9 of the Shell-HSL trials</a:t>
            </a: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C4825A-7ACF-4272-9231-E5A0BFC3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89" y="3933528"/>
            <a:ext cx="3786099" cy="2475251"/>
          </a:xfrm>
          <a:prstGeom prst="rect">
            <a:avLst/>
          </a:prstGeom>
          <a:noFill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5C2B795-691A-44FD-8925-1600FC820867}"/>
              </a:ext>
            </a:extLst>
          </p:cNvPr>
          <p:cNvSpPr txBox="1"/>
          <p:nvPr/>
        </p:nvSpPr>
        <p:spPr>
          <a:xfrm>
            <a:off x="7970665" y="6357655"/>
            <a:ext cx="392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0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Comparisons of LFL distances interpolated from concentration measurements and calculated LFL distance</a:t>
            </a:r>
            <a:endParaRPr lang="fr-FR" sz="1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2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04 - DIMENSIONING HAZARDOUS AREA FOR H</a:t>
            </a:r>
            <a:r>
              <a:rPr lang="en-US" sz="3200" baseline="-25000" dirty="0"/>
              <a:t>2</a:t>
            </a:r>
            <a:r>
              <a:rPr lang="en-US" sz="3200" dirty="0"/>
              <a:t>: MAIN ASSUMPTIONS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endParaRPr lang="en-US" sz="32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24150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assumptions</a:t>
            </a:r>
            <a:endParaRPr lang="fr-FR" dirty="0"/>
          </a:p>
          <a:p>
            <a:pPr lvl="1"/>
            <a:r>
              <a:rPr lang="fr-FR" dirty="0"/>
              <a:t>Release </a:t>
            </a:r>
            <a:r>
              <a:rPr lang="fr-FR" dirty="0" err="1"/>
              <a:t>diameter</a:t>
            </a:r>
            <a:endParaRPr lang="fr-FR" dirty="0"/>
          </a:p>
          <a:p>
            <a:pPr lvl="2"/>
            <a:r>
              <a:rPr lang="fr-FR" dirty="0" err="1"/>
              <a:t>Flanges</a:t>
            </a:r>
            <a:r>
              <a:rPr lang="fr-FR" dirty="0"/>
              <a:t>, </a:t>
            </a:r>
            <a:r>
              <a:rPr lang="fr-FR" dirty="0" err="1"/>
              <a:t>screwed</a:t>
            </a:r>
            <a:r>
              <a:rPr lang="fr-FR" dirty="0"/>
              <a:t> connections, etc.: 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fr-FR" b="0" dirty="0"/>
              <a:t>0.25 mm² for normal conditions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fr-FR" b="0" dirty="0"/>
              <a:t>2.5 mm² for </a:t>
            </a:r>
            <a:r>
              <a:rPr lang="fr-FR" b="0" dirty="0" err="1"/>
              <a:t>harsh</a:t>
            </a:r>
            <a:r>
              <a:rPr lang="fr-FR" b="0" dirty="0"/>
              <a:t> </a:t>
            </a:r>
            <a:r>
              <a:rPr lang="fr-FR" b="0" dirty="0" err="1"/>
              <a:t>donditions</a:t>
            </a:r>
            <a:r>
              <a:rPr lang="fr-FR" b="0" dirty="0"/>
              <a:t>: </a:t>
            </a:r>
            <a:r>
              <a:rPr lang="en-US" b="0" dirty="0"/>
              <a:t>high flow velocities, vibrations, irregular flow rates, pressure fluctuations</a:t>
            </a:r>
            <a:endParaRPr lang="fr-FR" b="0" dirty="0"/>
          </a:p>
          <a:p>
            <a:pPr lvl="2"/>
            <a:r>
              <a:rPr lang="fr-FR" dirty="0"/>
              <a:t>Vent, relief valves, etc.: full </a:t>
            </a:r>
            <a:r>
              <a:rPr lang="fr-FR" dirty="0" err="1"/>
              <a:t>diameter</a:t>
            </a:r>
            <a:r>
              <a:rPr lang="fr-FR" dirty="0"/>
              <a:t> release (normal release) and </a:t>
            </a:r>
            <a:r>
              <a:rPr lang="fr-FR" dirty="0" err="1"/>
              <a:t>similar</a:t>
            </a:r>
            <a:r>
              <a:rPr lang="fr-FR" dirty="0"/>
              <a:t> to </a:t>
            </a:r>
            <a:r>
              <a:rPr lang="fr-FR" dirty="0" err="1"/>
              <a:t>flange</a:t>
            </a:r>
            <a:r>
              <a:rPr lang="fr-FR" dirty="0"/>
              <a:t> (</a:t>
            </a:r>
            <a:r>
              <a:rPr lang="fr-FR" dirty="0" err="1"/>
              <a:t>unexpected</a:t>
            </a:r>
            <a:r>
              <a:rPr lang="fr-FR" dirty="0"/>
              <a:t> </a:t>
            </a:r>
            <a:r>
              <a:rPr lang="fr-FR" dirty="0" err="1"/>
              <a:t>leak</a:t>
            </a:r>
            <a:r>
              <a:rPr lang="fr-FR" dirty="0"/>
              <a:t>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Maximal operating pressure</a:t>
            </a:r>
          </a:p>
          <a:p>
            <a:pPr lvl="2"/>
            <a:r>
              <a:rPr lang="en-US" dirty="0"/>
              <a:t>For vertical venting: from MOP to ambient pressure to consider passive dispersion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Release direction</a:t>
            </a:r>
          </a:p>
          <a:p>
            <a:pPr lvl="2"/>
            <a:r>
              <a:rPr lang="fr-FR" dirty="0"/>
              <a:t>Vent, relief valves, etc.: </a:t>
            </a:r>
            <a:r>
              <a:rPr lang="fr-FR" dirty="0" err="1"/>
              <a:t>exhaust</a:t>
            </a:r>
            <a:r>
              <a:rPr lang="fr-FR" dirty="0"/>
              <a:t> direction (</a:t>
            </a:r>
            <a:r>
              <a:rPr lang="fr-FR" dirty="0" err="1"/>
              <a:t>mostly</a:t>
            </a:r>
            <a:r>
              <a:rPr lang="fr-FR" dirty="0"/>
              <a:t> vertical) </a:t>
            </a:r>
          </a:p>
          <a:p>
            <a:pPr lvl="2"/>
            <a:r>
              <a:rPr lang="fr-FR" dirty="0" err="1"/>
              <a:t>Flanges</a:t>
            </a:r>
            <a:r>
              <a:rPr lang="fr-FR" dirty="0"/>
              <a:t>, </a:t>
            </a:r>
            <a:r>
              <a:rPr lang="fr-FR" dirty="0" err="1"/>
              <a:t>screwed</a:t>
            </a:r>
            <a:r>
              <a:rPr lang="fr-FR" dirty="0"/>
              <a:t> connections, etc.: </a:t>
            </a:r>
            <a:r>
              <a:rPr lang="fr-FR" dirty="0" err="1"/>
              <a:t>most</a:t>
            </a:r>
            <a:r>
              <a:rPr lang="fr-FR" dirty="0"/>
              <a:t> conservative direction  </a:t>
            </a:r>
            <a:r>
              <a:rPr lang="fr-FR" dirty="0">
                <a:sym typeface="Wingdings" panose="05000000000000000000" pitchFamily="2" charset="2"/>
              </a:rPr>
              <a:t> use of CFD to </a:t>
            </a:r>
            <a:r>
              <a:rPr lang="fr-FR" dirty="0" err="1">
                <a:sym typeface="Wingdings" panose="05000000000000000000" pitchFamily="2" charset="2"/>
              </a:rPr>
              <a:t>consider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impinging</a:t>
            </a:r>
            <a:r>
              <a:rPr lang="fr-FR" dirty="0">
                <a:sym typeface="Wingdings" panose="05000000000000000000" pitchFamily="2" charset="2"/>
              </a:rPr>
              <a:t> release</a:t>
            </a:r>
            <a:endParaRPr lang="fr-FR" dirty="0"/>
          </a:p>
          <a:p>
            <a:pPr lvl="2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DIMENSIONING HAZARDOUS AREA FOR H</a:t>
            </a:r>
            <a:r>
              <a:rPr lang="en-US" sz="2800" baseline="-25000" dirty="0"/>
              <a:t>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097E3D-1D12-4610-AFD2-B796617D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8"/>
          <a:stretch/>
        </p:blipFill>
        <p:spPr>
          <a:xfrm>
            <a:off x="9669779" y="3095318"/>
            <a:ext cx="2226597" cy="19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assumptions</a:t>
            </a:r>
            <a:endParaRPr lang="fr-FR" dirty="0"/>
          </a:p>
          <a:p>
            <a:pPr lvl="1"/>
            <a:r>
              <a:rPr lang="en-US" dirty="0"/>
              <a:t>Release direction: CFD modeling</a:t>
            </a:r>
          </a:p>
          <a:p>
            <a:pPr lvl="2"/>
            <a:r>
              <a:rPr lang="fr-FR" dirty="0"/>
              <a:t>CFD modeling </a:t>
            </a:r>
            <a:r>
              <a:rPr lang="fr-FR" dirty="0" err="1"/>
              <a:t>with</a:t>
            </a:r>
            <a:r>
              <a:rPr lang="fr-FR" dirty="0"/>
              <a:t> KFX (DNV)</a:t>
            </a:r>
          </a:p>
          <a:p>
            <a:pPr lvl="2"/>
            <a:r>
              <a:rPr lang="fr-FR" dirty="0"/>
              <a:t>Normal conditions (0.25mm²) and </a:t>
            </a:r>
            <a:r>
              <a:rPr lang="fr-FR" dirty="0" err="1"/>
              <a:t>harsh</a:t>
            </a:r>
            <a:r>
              <a:rPr lang="fr-FR" dirty="0"/>
              <a:t> conditions releases (2.5mm²)</a:t>
            </a:r>
          </a:p>
          <a:p>
            <a:pPr lvl="2"/>
            <a:r>
              <a:rPr lang="en-US" dirty="0"/>
              <a:t>Low pressure (5bar) and high pressure releases (250bar) </a:t>
            </a:r>
          </a:p>
          <a:p>
            <a:pPr lvl="2"/>
            <a:r>
              <a:rPr lang="en-US" dirty="0"/>
              <a:t>Low (0.5m/s) and high (15 m/s) wind speed</a:t>
            </a:r>
          </a:p>
          <a:p>
            <a:pPr lvl="2"/>
            <a:r>
              <a:rPr lang="en-US" dirty="0"/>
              <a:t>Release direction: -60° and -90°</a:t>
            </a:r>
          </a:p>
          <a:p>
            <a:pPr lvl="2"/>
            <a:r>
              <a:rPr lang="en-US" b="1" dirty="0"/>
              <a:t>LFL distance for impinging releases always shorter </a:t>
            </a:r>
            <a:br>
              <a:rPr lang="en-US" b="1" dirty="0"/>
            </a:br>
            <a:r>
              <a:rPr lang="en-US" b="1" dirty="0"/>
              <a:t>than LFL distance for horizontal releases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ATEX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and </a:t>
            </a:r>
            <a:r>
              <a:rPr lang="fr-FR" dirty="0" err="1"/>
              <a:t>wind</a:t>
            </a:r>
            <a:r>
              <a:rPr lang="fr-FR" dirty="0"/>
              <a:t> speed</a:t>
            </a:r>
          </a:p>
          <a:p>
            <a:pPr lvl="2"/>
            <a:r>
              <a:rPr lang="fr-FR" dirty="0" err="1"/>
              <a:t>Two</a:t>
            </a:r>
            <a:r>
              <a:rPr lang="fr-FR" dirty="0"/>
              <a:t> main types or </a:t>
            </a:r>
            <a:r>
              <a:rPr lang="fr-FR" dirty="0" err="1"/>
              <a:t>region</a:t>
            </a:r>
            <a:r>
              <a:rPr lang="fr-FR" dirty="0"/>
              <a:t>: </a:t>
            </a:r>
            <a:r>
              <a:rPr lang="fr-FR" dirty="0" err="1"/>
              <a:t>cylinder</a:t>
            </a:r>
            <a:r>
              <a:rPr lang="fr-FR" dirty="0"/>
              <a:t> or </a:t>
            </a:r>
            <a:r>
              <a:rPr lang="fr-FR" dirty="0" err="1"/>
              <a:t>sphere</a:t>
            </a:r>
            <a:endParaRPr lang="fr-FR" dirty="0"/>
          </a:p>
          <a:p>
            <a:pPr lvl="2"/>
            <a:r>
              <a:rPr lang="fr-FR" dirty="0" err="1"/>
              <a:t>Sphere</a:t>
            </a:r>
            <a:r>
              <a:rPr lang="fr-FR" dirty="0"/>
              <a:t>: Horizontal </a:t>
            </a:r>
            <a:r>
              <a:rPr lang="fr-FR" dirty="0" err="1"/>
              <a:t>extend</a:t>
            </a:r>
            <a:r>
              <a:rPr lang="fr-FR" dirty="0"/>
              <a:t> (R1) </a:t>
            </a:r>
            <a:r>
              <a:rPr lang="en-US" dirty="0"/>
              <a:t>6, 10, 15m/s depending on wind conditions in the location</a:t>
            </a:r>
          </a:p>
          <a:p>
            <a:pPr lvl="2"/>
            <a:r>
              <a:rPr lang="fr-FR" dirty="0" err="1"/>
              <a:t>Cylinder</a:t>
            </a:r>
            <a:r>
              <a:rPr lang="fr-FR" dirty="0"/>
              <a:t>: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fr-FR" b="0" dirty="0"/>
              <a:t>Vertical </a:t>
            </a:r>
            <a:r>
              <a:rPr lang="fr-FR" b="0" dirty="0" err="1"/>
              <a:t>extend</a:t>
            </a:r>
            <a:r>
              <a:rPr lang="fr-FR" b="0" dirty="0"/>
              <a:t> (H): 0.5 m/s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fr-FR" b="0" dirty="0"/>
              <a:t>Horizontal </a:t>
            </a:r>
            <a:r>
              <a:rPr lang="fr-FR" b="0" dirty="0" err="1"/>
              <a:t>extend</a:t>
            </a:r>
            <a:r>
              <a:rPr lang="fr-FR" b="0" dirty="0"/>
              <a:t> (R2): 6, 10, 15m/s </a:t>
            </a:r>
            <a:r>
              <a:rPr lang="fr-FR" b="0" dirty="0" err="1"/>
              <a:t>depending</a:t>
            </a:r>
            <a:r>
              <a:rPr lang="fr-FR" b="0" dirty="0"/>
              <a:t> on </a:t>
            </a:r>
            <a:r>
              <a:rPr lang="fr-FR" b="0" dirty="0" err="1"/>
              <a:t>wind</a:t>
            </a:r>
            <a:r>
              <a:rPr lang="fr-FR" b="0" dirty="0"/>
              <a:t> conditions in location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DIMENSIONING HAZARDOUS AREA FOR H</a:t>
            </a:r>
            <a:r>
              <a:rPr lang="en-US" sz="2800" baseline="-25000" dirty="0"/>
              <a:t>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580D69-C1F0-44B4-9377-902F40822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95"/>
          <a:stretch/>
        </p:blipFill>
        <p:spPr bwMode="auto">
          <a:xfrm>
            <a:off x="7472627" y="2271712"/>
            <a:ext cx="3738298" cy="2155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A2F865-DD9B-4359-8BD1-DC049AA1EF5A}"/>
              </a:ext>
            </a:extLst>
          </p:cNvPr>
          <p:cNvSpPr txBox="1"/>
          <p:nvPr/>
        </p:nvSpPr>
        <p:spPr>
          <a:xfrm>
            <a:off x="7544065" y="4391642"/>
            <a:ext cx="3738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3D view of the flammable cloud for a downward H</a:t>
            </a:r>
            <a:r>
              <a:rPr lang="en-GB" sz="1000" i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release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9038270-F791-4C74-9206-144F1DDAA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8"/>
          <a:stretch/>
        </p:blipFill>
        <p:spPr>
          <a:xfrm>
            <a:off x="8298179" y="4777172"/>
            <a:ext cx="2226597" cy="19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05 - </a:t>
            </a:r>
            <a:r>
              <a:rPr lang="fr-FR" sz="3200" dirty="0"/>
              <a:t>COMPARISONS WITH NATURAL GAS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endParaRPr lang="en-US" sz="32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788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of ATEX </a:t>
            </a:r>
            <a:r>
              <a:rPr lang="fr-FR" dirty="0" err="1"/>
              <a:t>region</a:t>
            </a:r>
            <a:endParaRPr lang="fr-FR" dirty="0"/>
          </a:p>
          <a:p>
            <a:pPr lvl="1"/>
            <a:r>
              <a:rPr lang="fr-FR" dirty="0" err="1"/>
              <a:t>Comparison</a:t>
            </a:r>
            <a:r>
              <a:rPr lang="fr-FR" dirty="0"/>
              <a:t> for about 1000 scenarios</a:t>
            </a:r>
          </a:p>
          <a:p>
            <a:pPr lvl="2"/>
            <a:r>
              <a:rPr lang="fr-FR" dirty="0" err="1"/>
              <a:t>Comparison</a:t>
            </a:r>
            <a:r>
              <a:rPr lang="fr-FR" dirty="0"/>
              <a:t> at </a:t>
            </a:r>
            <a:r>
              <a:rPr lang="fr-FR" dirty="0" err="1"/>
              <a:t>similar</a:t>
            </a:r>
            <a:r>
              <a:rPr lang="fr-FR" dirty="0"/>
              <a:t> operating conditions</a:t>
            </a:r>
          </a:p>
          <a:p>
            <a:pPr lvl="2"/>
            <a:r>
              <a:rPr lang="fr-FR" dirty="0"/>
              <a:t>Horizontal and vertical </a:t>
            </a:r>
            <a:r>
              <a:rPr lang="fr-FR" dirty="0" err="1"/>
              <a:t>extents</a:t>
            </a:r>
            <a:r>
              <a:rPr lang="fr-FR" dirty="0"/>
              <a:t> </a:t>
            </a:r>
            <a:r>
              <a:rPr lang="fr-FR" dirty="0" err="1"/>
              <a:t>increases</a:t>
            </a:r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 err="1"/>
              <a:t>From</a:t>
            </a:r>
            <a:r>
              <a:rPr lang="fr-FR" dirty="0"/>
              <a:t> about +10 to +100%</a:t>
            </a:r>
          </a:p>
          <a:p>
            <a:pPr lvl="2"/>
            <a:r>
              <a:rPr lang="fr-FR" dirty="0"/>
              <a:t>Important </a:t>
            </a:r>
            <a:r>
              <a:rPr lang="fr-FR" dirty="0" err="1"/>
              <a:t>variability</a:t>
            </a:r>
            <a:r>
              <a:rPr lang="fr-FR" dirty="0"/>
              <a:t>: not possible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apply</a:t>
            </a:r>
            <a:r>
              <a:rPr lang="fr-FR" dirty="0"/>
              <a:t> a conversion factor</a:t>
            </a:r>
          </a:p>
          <a:p>
            <a:pPr lvl="2"/>
            <a:r>
              <a:rPr lang="fr-FR" dirty="0"/>
              <a:t>GRTgaz </a:t>
            </a:r>
            <a:r>
              <a:rPr lang="fr-FR" dirty="0" err="1"/>
              <a:t>duplicated</a:t>
            </a:r>
            <a:r>
              <a:rPr lang="fr-FR" dirty="0"/>
              <a:t> the 38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in </a:t>
            </a:r>
            <a:br>
              <a:rPr lang="fr-FR" dirty="0"/>
            </a:br>
            <a:r>
              <a:rPr lang="fr-FR" dirty="0" err="1"/>
              <a:t>updating</a:t>
            </a:r>
            <a:r>
              <a:rPr lang="fr-FR" dirty="0"/>
              <a:t> LFL distance</a:t>
            </a:r>
          </a:p>
          <a:p>
            <a:pPr lvl="2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Comparisons with Natural gas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3AB60B-16C6-4ADE-8287-088431EFC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82" y="2078205"/>
            <a:ext cx="6158547" cy="402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4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Impact for </a:t>
            </a:r>
            <a:r>
              <a:rPr lang="fr-FR" dirty="0" err="1"/>
              <a:t>repurposed</a:t>
            </a:r>
            <a:r>
              <a:rPr lang="fr-FR" dirty="0"/>
              <a:t> </a:t>
            </a:r>
            <a:r>
              <a:rPr lang="fr-FR" dirty="0" err="1"/>
              <a:t>facilities</a:t>
            </a:r>
            <a:endParaRPr lang="fr-FR" dirty="0"/>
          </a:p>
          <a:p>
            <a:pPr lvl="1"/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 ATEX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ATEX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outside</a:t>
            </a:r>
            <a:r>
              <a:rPr lang="fr-FR" dirty="0"/>
              <a:t> </a:t>
            </a:r>
            <a:r>
              <a:rPr lang="fr-FR" dirty="0" err="1"/>
              <a:t>fences</a:t>
            </a:r>
            <a:r>
              <a:rPr lang="fr-FR" dirty="0"/>
              <a:t>: </a:t>
            </a:r>
            <a:r>
              <a:rPr lang="fr-FR" dirty="0" err="1"/>
              <a:t>extend</a:t>
            </a:r>
            <a:r>
              <a:rPr lang="fr-FR" dirty="0"/>
              <a:t> the site ? Possible ?</a:t>
            </a:r>
          </a:p>
          <a:p>
            <a:pPr lvl="2"/>
            <a:r>
              <a:rPr lang="fr-FR" dirty="0"/>
              <a:t>Non-ATEX </a:t>
            </a:r>
            <a:r>
              <a:rPr lang="fr-FR" dirty="0" err="1"/>
              <a:t>equipment</a:t>
            </a:r>
            <a:r>
              <a:rPr lang="fr-FR" dirty="0"/>
              <a:t> </a:t>
            </a:r>
            <a:r>
              <a:rPr lang="fr-FR" dirty="0" err="1"/>
              <a:t>enters</a:t>
            </a:r>
            <a:r>
              <a:rPr lang="fr-FR" dirty="0"/>
              <a:t> in ATEX </a:t>
            </a:r>
            <a:r>
              <a:rPr lang="fr-FR" dirty="0" err="1"/>
              <a:t>region</a:t>
            </a:r>
            <a:r>
              <a:rPr lang="fr-FR" dirty="0"/>
              <a:t>: replace the </a:t>
            </a:r>
            <a:r>
              <a:rPr lang="fr-FR" dirty="0" err="1"/>
              <a:t>equipment</a:t>
            </a:r>
            <a:r>
              <a:rPr lang="fr-FR" dirty="0"/>
              <a:t> ?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Alternative solution: </a:t>
            </a:r>
            <a:r>
              <a:rPr lang="fr-FR" dirty="0" err="1"/>
              <a:t>decrease</a:t>
            </a:r>
            <a:r>
              <a:rPr lang="fr-FR" dirty="0"/>
              <a:t> operating pressure</a:t>
            </a:r>
          </a:p>
          <a:p>
            <a:pPr lvl="2"/>
            <a:r>
              <a:rPr lang="fr-FR" dirty="0"/>
              <a:t>Solution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 to </a:t>
            </a:r>
            <a:r>
              <a:rPr lang="fr-FR" dirty="0" err="1"/>
              <a:t>maintain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integrity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Pressure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</a:t>
            </a:r>
            <a:r>
              <a:rPr lang="fr-FR" dirty="0" err="1"/>
              <a:t>equipment</a:t>
            </a:r>
            <a:r>
              <a:rPr lang="fr-FR" dirty="0"/>
              <a:t>	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Example 1 : </a:t>
            </a:r>
            <a:r>
              <a:rPr lang="fr-FR" dirty="0" err="1"/>
              <a:t>Flange</a:t>
            </a:r>
            <a:r>
              <a:rPr lang="fr-FR" dirty="0"/>
              <a:t> </a:t>
            </a:r>
            <a:r>
              <a:rPr lang="en-US" dirty="0"/>
              <a:t>leak </a:t>
            </a:r>
          </a:p>
          <a:p>
            <a:pPr lvl="2"/>
            <a:r>
              <a:rPr lang="en-US" dirty="0"/>
              <a:t>Harsh conditions (2.5 mm²) at 100bars </a:t>
            </a:r>
          </a:p>
          <a:p>
            <a:pPr lvl="2"/>
            <a:r>
              <a:rPr lang="en-US" dirty="0"/>
              <a:t>For natural gas: </a:t>
            </a:r>
            <a:r>
              <a:rPr lang="en-US" dirty="0" err="1"/>
              <a:t>Rmax</a:t>
            </a:r>
            <a:r>
              <a:rPr lang="en-US" dirty="0"/>
              <a:t> = 2.6m</a:t>
            </a:r>
          </a:p>
          <a:p>
            <a:pPr lvl="2"/>
            <a:r>
              <a:rPr lang="en-US" dirty="0"/>
              <a:t>To get the same size with H</a:t>
            </a:r>
            <a:r>
              <a:rPr lang="en-US" baseline="-25000" dirty="0"/>
              <a:t>2</a:t>
            </a:r>
            <a:r>
              <a:rPr lang="en-US" dirty="0"/>
              <a:t>, initial pressure should </a:t>
            </a:r>
            <a:br>
              <a:rPr lang="en-US" dirty="0"/>
            </a:br>
            <a:r>
              <a:rPr lang="en-US" b="1" dirty="0"/>
              <a:t>be reduced at 20bars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Comparisons with Natural gas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3B184E-8F13-4DB9-A86A-C555B13B3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83" y="2497602"/>
            <a:ext cx="5008792" cy="3274158"/>
          </a:xfrm>
          <a:prstGeom prst="rect">
            <a:avLst/>
          </a:prstGeom>
          <a:noFill/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8DF744D-36B3-4F00-8415-8F517B11CCF4}"/>
              </a:ext>
            </a:extLst>
          </p:cNvPr>
          <p:cNvCxnSpPr>
            <a:cxnSpLocks/>
          </p:cNvCxnSpPr>
          <p:nvPr/>
        </p:nvCxnSpPr>
        <p:spPr>
          <a:xfrm>
            <a:off x="7440007" y="4103255"/>
            <a:ext cx="354162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95AD521-DAFA-4745-83AC-0CBBF9833A82}"/>
              </a:ext>
            </a:extLst>
          </p:cNvPr>
          <p:cNvSpPr txBox="1"/>
          <p:nvPr/>
        </p:nvSpPr>
        <p:spPr>
          <a:xfrm>
            <a:off x="7440007" y="5771760"/>
            <a:ext cx="4124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effectLst/>
                <a:latin typeface="+mj-lt"/>
                <a:ea typeface="Calibri" panose="020F0502020204030204" pitchFamily="34" charset="0"/>
              </a:rPr>
              <a:t>Comparison of LFL distance (</a:t>
            </a:r>
            <a:r>
              <a:rPr lang="en-GB" sz="1000" i="1" dirty="0" err="1">
                <a:effectLst/>
                <a:latin typeface="+mj-lt"/>
                <a:ea typeface="Calibri" panose="020F0502020204030204" pitchFamily="34" charset="0"/>
              </a:rPr>
              <a:t>R</a:t>
            </a:r>
            <a:r>
              <a:rPr lang="en-GB" sz="1000" i="1" baseline="-25000" dirty="0" err="1">
                <a:effectLst/>
                <a:latin typeface="+mj-lt"/>
                <a:ea typeface="Calibri" panose="020F0502020204030204" pitchFamily="34" charset="0"/>
              </a:rPr>
              <a:t>max</a:t>
            </a:r>
            <a:r>
              <a:rPr lang="en-GB" sz="1000" i="1" dirty="0">
                <a:effectLst/>
                <a:latin typeface="+mj-lt"/>
                <a:ea typeface="Calibri" panose="020F0502020204030204" pitchFamily="34" charset="0"/>
              </a:rPr>
              <a:t>) for a flange leak in hard conditions</a:t>
            </a:r>
            <a:endParaRPr lang="fr-F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2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9BBAF98-782C-F14C-9610-08271268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5286"/>
            <a:ext cx="10515600" cy="981894"/>
          </a:xfrm>
        </p:spPr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0AC7B-37E4-4747-A1CC-82620FCC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1" y="1244478"/>
            <a:ext cx="8256639" cy="520109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sz="2000" dirty="0"/>
              <a:t>HYDROGEN – A GROWING PERSPECTIVE FOR </a:t>
            </a:r>
            <a:r>
              <a:rPr lang="en-US" sz="2000" dirty="0" err="1"/>
              <a:t>GRTgaz</a:t>
            </a:r>
            <a:endParaRPr lang="fr-FR" sz="2000" dirty="0"/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000" dirty="0"/>
              <a:t>INTERNAL GUIDELINES FOR HAZARDOUS AREA CLASSIFICATION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fr-FR" sz="2000" dirty="0"/>
              <a:t>PERSEE+ AND </a:t>
            </a:r>
            <a:r>
              <a:rPr lang="en-US" sz="2000" dirty="0"/>
              <a:t>DISPERSION MODEL VALIDATION FOR H</a:t>
            </a:r>
            <a:r>
              <a:rPr lang="en-US" sz="2000" baseline="-25000" dirty="0"/>
              <a:t>2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000" dirty="0"/>
              <a:t>DIMENSIONING HAZARDOUS AREA FOR H2: Main assumptions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fr-FR" sz="2000" dirty="0"/>
              <a:t>COMPARISONS WITH NATURAL GAS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fr-FR" sz="2000" dirty="0"/>
              <a:t>CONCLUSION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C1DD25C-1375-8842-8562-8007C7FD73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1130" y="963319"/>
            <a:ext cx="1775792" cy="798305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03BF745-C44F-3A4A-9CD0-3358DE6DCF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41130" y="1809878"/>
            <a:ext cx="1775792" cy="798305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5F3A80D-F00F-584F-ACF5-8EBE74088C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41130" y="2726154"/>
            <a:ext cx="1775792" cy="798305"/>
          </a:xfrm>
        </p:spPr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FADC212E-461B-491A-A543-62F92A5AA50F}"/>
              </a:ext>
            </a:extLst>
          </p:cNvPr>
          <p:cNvSpPr txBox="1">
            <a:spLocks/>
          </p:cNvSpPr>
          <p:nvPr/>
        </p:nvSpPr>
        <p:spPr>
          <a:xfrm>
            <a:off x="841130" y="3559407"/>
            <a:ext cx="1775792" cy="798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10000"/>
              <a:buFontTx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 sz="13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300" b="1" i="0" kern="1200">
                <a:solidFill>
                  <a:schemeClr val="tx1"/>
                </a:solidFill>
                <a:latin typeface="+mn-lt"/>
                <a:ea typeface="+mn-ea"/>
                <a:cs typeface="Arial Black" panose="020B0604020202020204" pitchFamily="34" charset="0"/>
              </a:defRPr>
            </a:lvl4pPr>
            <a:lvl5pPr marL="447675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Police système Courant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04</a:t>
            </a:r>
          </a:p>
        </p:txBody>
      </p: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E318E9A8-3AD3-4871-B15C-1C258F80BB6D}"/>
              </a:ext>
            </a:extLst>
          </p:cNvPr>
          <p:cNvSpPr txBox="1">
            <a:spLocks/>
          </p:cNvSpPr>
          <p:nvPr/>
        </p:nvSpPr>
        <p:spPr>
          <a:xfrm>
            <a:off x="838200" y="4376575"/>
            <a:ext cx="1775792" cy="798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10000"/>
              <a:buFontTx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 sz="13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300" b="1" i="0" kern="1200">
                <a:solidFill>
                  <a:schemeClr val="tx1"/>
                </a:solidFill>
                <a:latin typeface="+mn-lt"/>
                <a:ea typeface="+mn-ea"/>
                <a:cs typeface="Arial Black" panose="020B0604020202020204" pitchFamily="34" charset="0"/>
              </a:defRPr>
            </a:lvl4pPr>
            <a:lvl5pPr marL="447675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Police système Courant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05</a:t>
            </a:r>
          </a:p>
        </p:txBody>
      </p:sp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73C790D0-516B-4A6F-8D3E-CAF1D85A8BAD}"/>
              </a:ext>
            </a:extLst>
          </p:cNvPr>
          <p:cNvSpPr txBox="1">
            <a:spLocks/>
          </p:cNvSpPr>
          <p:nvPr/>
        </p:nvSpPr>
        <p:spPr>
          <a:xfrm>
            <a:off x="838200" y="5182923"/>
            <a:ext cx="1775792" cy="798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fr-FR" sz="4600" b="0" kern="1200" dirty="0">
                <a:ln w="12700">
                  <a:solidFill>
                    <a:schemeClr val="bg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9525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10000"/>
              <a:buFontTx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 sz="13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/>
              <a:defRPr sz="1300" b="1" i="0" kern="1200">
                <a:solidFill>
                  <a:schemeClr val="tx1"/>
                </a:solidFill>
                <a:latin typeface="+mn-lt"/>
                <a:ea typeface="+mn-ea"/>
                <a:cs typeface="Arial Black" panose="020B0604020202020204" pitchFamily="34" charset="0"/>
              </a:defRPr>
            </a:lvl4pPr>
            <a:lvl5pPr marL="447675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Police système Courant"/>
              <a:buChar char="-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07373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Impact for </a:t>
            </a:r>
            <a:r>
              <a:rPr lang="fr-FR" dirty="0" err="1"/>
              <a:t>repurposed</a:t>
            </a:r>
            <a:r>
              <a:rPr lang="fr-FR" dirty="0"/>
              <a:t> </a:t>
            </a:r>
            <a:r>
              <a:rPr lang="fr-FR" dirty="0" err="1"/>
              <a:t>facilities</a:t>
            </a:r>
            <a:endParaRPr lang="fr-FR" dirty="0"/>
          </a:p>
          <a:p>
            <a:pPr lvl="1"/>
            <a:r>
              <a:rPr lang="en-US" dirty="0"/>
              <a:t>Example 2 : Driven relief valve </a:t>
            </a:r>
          </a:p>
          <a:p>
            <a:pPr lvl="2"/>
            <a:r>
              <a:rPr lang="en-US" dirty="0"/>
              <a:t>100mm diameter and opening pressure of 100bars</a:t>
            </a:r>
          </a:p>
          <a:p>
            <a:pPr lvl="2"/>
            <a:r>
              <a:rPr lang="en-US" dirty="0"/>
              <a:t>For natural gas: </a:t>
            </a:r>
            <a:r>
              <a:rPr lang="en-US" dirty="0" err="1"/>
              <a:t>Hmax</a:t>
            </a:r>
            <a:r>
              <a:rPr lang="en-US" dirty="0"/>
              <a:t> = 100m and </a:t>
            </a:r>
            <a:r>
              <a:rPr lang="en-US" dirty="0" err="1"/>
              <a:t>Rmax</a:t>
            </a:r>
            <a:r>
              <a:rPr lang="en-US" dirty="0"/>
              <a:t> = 23m</a:t>
            </a:r>
          </a:p>
          <a:p>
            <a:pPr lvl="2"/>
            <a:r>
              <a:rPr lang="en-US" dirty="0"/>
              <a:t>To get the same sizes with H</a:t>
            </a:r>
            <a:r>
              <a:rPr lang="en-US" baseline="-25000" dirty="0"/>
              <a:t>2</a:t>
            </a:r>
            <a:r>
              <a:rPr lang="en-US" dirty="0"/>
              <a:t>, initial pressure should </a:t>
            </a:r>
            <a:br>
              <a:rPr lang="en-US" dirty="0"/>
            </a:br>
            <a:r>
              <a:rPr lang="en-US" dirty="0"/>
              <a:t>be </a:t>
            </a:r>
            <a:r>
              <a:rPr lang="en-US" b="1" dirty="0"/>
              <a:t>reduced to </a:t>
            </a:r>
            <a:r>
              <a:rPr lang="en-US" dirty="0"/>
              <a:t>77 bars for </a:t>
            </a:r>
            <a:r>
              <a:rPr lang="en-US" dirty="0" err="1"/>
              <a:t>Hmax</a:t>
            </a:r>
            <a:r>
              <a:rPr lang="en-US" dirty="0"/>
              <a:t> and </a:t>
            </a:r>
            <a:r>
              <a:rPr lang="en-US" b="1" dirty="0"/>
              <a:t>60 bars </a:t>
            </a:r>
            <a:r>
              <a:rPr lang="en-US" dirty="0"/>
              <a:t>for </a:t>
            </a:r>
            <a:r>
              <a:rPr lang="en-US" dirty="0" err="1"/>
              <a:t>Rmax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Reduce operating pressure: </a:t>
            </a:r>
          </a:p>
          <a:p>
            <a:pPr lvl="2"/>
            <a:r>
              <a:rPr lang="en-US" dirty="0"/>
              <a:t>To investigate case by case</a:t>
            </a:r>
          </a:p>
          <a:p>
            <a:pPr lvl="2"/>
            <a:r>
              <a:rPr lang="en-US" dirty="0"/>
              <a:t>Not always sufficient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Compatibility of ATEX equipment must be verified</a:t>
            </a:r>
          </a:p>
          <a:p>
            <a:pPr lvl="2"/>
            <a:r>
              <a:rPr lang="en-US" dirty="0"/>
              <a:t>Hydrogen is much more reactive than NG</a:t>
            </a:r>
          </a:p>
          <a:p>
            <a:pPr lvl="2"/>
            <a:r>
              <a:rPr lang="en-US" dirty="0"/>
              <a:t>ATEX equipment must respect the requirements for the gas group 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en-US" b="0" dirty="0"/>
              <a:t>IIC for H</a:t>
            </a:r>
            <a:r>
              <a:rPr lang="en-US" b="0" baseline="-25000" dirty="0"/>
              <a:t>2</a:t>
            </a:r>
            <a:r>
              <a:rPr lang="en-US" b="0" dirty="0"/>
              <a:t> </a:t>
            </a:r>
          </a:p>
          <a:p>
            <a:pPr marL="828675" lvl="3" indent="-285750">
              <a:buFont typeface="Wingdings" panose="05000000000000000000" pitchFamily="2" charset="2"/>
              <a:buChar char="v"/>
            </a:pPr>
            <a:r>
              <a:rPr lang="en-US" b="0" dirty="0"/>
              <a:t>IIA for natural gas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Comparisons with Natural gas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646826-5E1F-4F62-9ACD-AE313C47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89" y="2748470"/>
            <a:ext cx="4530725" cy="2962275"/>
          </a:xfrm>
          <a:prstGeom prst="rect">
            <a:avLst/>
          </a:prstGeom>
          <a:noFill/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8DF744D-36B3-4F00-8415-8F517B11CCF4}"/>
              </a:ext>
            </a:extLst>
          </p:cNvPr>
          <p:cNvCxnSpPr>
            <a:cxnSpLocks/>
          </p:cNvCxnSpPr>
          <p:nvPr/>
        </p:nvCxnSpPr>
        <p:spPr>
          <a:xfrm>
            <a:off x="7364446" y="4082380"/>
            <a:ext cx="29337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ABB7FCD-C031-4C47-AFDB-F4291F67CD7E}"/>
              </a:ext>
            </a:extLst>
          </p:cNvPr>
          <p:cNvSpPr txBox="1"/>
          <p:nvPr/>
        </p:nvSpPr>
        <p:spPr>
          <a:xfrm>
            <a:off x="7156935" y="5703466"/>
            <a:ext cx="42689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effectLst/>
                <a:latin typeface="+mj-lt"/>
                <a:ea typeface="Calibri" panose="020F0502020204030204" pitchFamily="34" charset="0"/>
              </a:rPr>
              <a:t>Comparison of LFL distances (</a:t>
            </a:r>
            <a:r>
              <a:rPr lang="en-GB" sz="1000" i="1" dirty="0" err="1">
                <a:effectLst/>
                <a:latin typeface="+mj-lt"/>
                <a:ea typeface="Calibri" panose="020F0502020204030204" pitchFamily="34" charset="0"/>
              </a:rPr>
              <a:t>H</a:t>
            </a:r>
            <a:r>
              <a:rPr lang="en-GB" sz="1000" i="1" baseline="-25000" dirty="0" err="1">
                <a:effectLst/>
                <a:latin typeface="+mj-lt"/>
                <a:ea typeface="Calibri" panose="020F0502020204030204" pitchFamily="34" charset="0"/>
              </a:rPr>
              <a:t>max</a:t>
            </a:r>
            <a:r>
              <a:rPr lang="en-GB" sz="1000" i="1" dirty="0"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en-GB" sz="1000" i="1" dirty="0" err="1">
                <a:effectLst/>
                <a:latin typeface="+mj-lt"/>
                <a:ea typeface="Calibri" panose="020F0502020204030204" pitchFamily="34" charset="0"/>
              </a:rPr>
              <a:t>R</a:t>
            </a:r>
            <a:r>
              <a:rPr lang="en-GB" sz="1000" i="1" baseline="-25000" dirty="0" err="1">
                <a:effectLst/>
                <a:latin typeface="+mj-lt"/>
                <a:ea typeface="Calibri" panose="020F0502020204030204" pitchFamily="34" charset="0"/>
              </a:rPr>
              <a:t>max</a:t>
            </a:r>
            <a:r>
              <a:rPr lang="en-GB" sz="1000" i="1" dirty="0">
                <a:effectLst/>
                <a:latin typeface="+mj-lt"/>
                <a:ea typeface="Calibri" panose="020F0502020204030204" pitchFamily="34" charset="0"/>
              </a:rPr>
              <a:t>) for a driven relief valve at 100 bar</a:t>
            </a:r>
            <a:endParaRPr lang="fr-FR" sz="1000" dirty="0">
              <a:latin typeface="+mj-lt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A333E24-89CA-45DD-9C4B-F48A2D065329}"/>
              </a:ext>
            </a:extLst>
          </p:cNvPr>
          <p:cNvCxnSpPr>
            <a:cxnSpLocks/>
          </p:cNvCxnSpPr>
          <p:nvPr/>
        </p:nvCxnSpPr>
        <p:spPr>
          <a:xfrm>
            <a:off x="7364446" y="5034880"/>
            <a:ext cx="29337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70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06 – </a:t>
            </a:r>
            <a:r>
              <a:rPr lang="fr-FR" sz="3200" dirty="0"/>
              <a:t>CONCLUSION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 </a:t>
            </a:r>
          </a:p>
          <a:p>
            <a:pPr>
              <a:spcBef>
                <a:spcPts val="3000"/>
              </a:spcBef>
              <a:spcAft>
                <a:spcPts val="1600"/>
              </a:spcAft>
            </a:pPr>
            <a:endParaRPr lang="en-US" sz="32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13782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dirty="0"/>
              <a:t>For H</a:t>
            </a:r>
            <a:r>
              <a:rPr lang="en-US" baseline="-25000" dirty="0"/>
              <a:t>2</a:t>
            </a:r>
            <a:r>
              <a:rPr lang="en-US" dirty="0"/>
              <a:t> facilities : new best practices to design, maintain and operate are necessary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properties of hydrogen justify to review risk assessment, safety distances and hazardous area classification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Since 2016, </a:t>
            </a:r>
            <a:r>
              <a:rPr lang="en-US" dirty="0" err="1"/>
              <a:t>GRTgaz</a:t>
            </a:r>
            <a:r>
              <a:rPr lang="en-US" dirty="0"/>
              <a:t> is developing a new version of PERSEE+ to model H2 releases with a sufficient level of accuracy. New tests with horizontal releases at medium pressure (about 40 bars) and release in gas cabinet at low pressure (&lt; 4 bar) will be performed for continuous improvements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Thanks to this new version, </a:t>
            </a:r>
            <a:r>
              <a:rPr lang="en-US" dirty="0" err="1"/>
              <a:t>GRTgaz</a:t>
            </a:r>
            <a:r>
              <a:rPr lang="en-US" dirty="0"/>
              <a:t> updated its internal guidelines for hazardous area classification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H</a:t>
            </a:r>
            <a:r>
              <a:rPr lang="en-US" baseline="-25000" dirty="0"/>
              <a:t>2</a:t>
            </a:r>
            <a:r>
              <a:rPr lang="en-US" dirty="0"/>
              <a:t>, ATEX region are much larger than for natural gas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new facilities: more difficulties regarding facility siting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existing facilities: lower operating pressure and/or equipment upgrade after detailed compliance reviews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Internal guidelines is helpful in completion of these studies in reasonable time and efforts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22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2800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5750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terrain, vert, jardin&#10;&#10;Description générée automatiquement">
            <a:extLst>
              <a:ext uri="{FF2B5EF4-FFF2-40B4-BE49-F238E27FC236}">
                <a16:creationId xmlns:a16="http://schemas.microsoft.com/office/drawing/2014/main" id="{E3845374-0F86-4CDA-BF1F-A0CBF49805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29898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616408-0330-4951-8475-EB9B7A91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25" y="1156583"/>
            <a:ext cx="1747811" cy="1056911"/>
          </a:xfrm>
          <a:prstGeom prst="rect">
            <a:avLst/>
          </a:prstGeom>
        </p:spPr>
      </p:pic>
      <p:sp>
        <p:nvSpPr>
          <p:cNvPr id="11" name="Titre 7">
            <a:extLst>
              <a:ext uri="{FF2B5EF4-FFF2-40B4-BE49-F238E27FC236}">
                <a16:creationId xmlns:a16="http://schemas.microsoft.com/office/drawing/2014/main" id="{3005785A-8B3C-468A-A6D3-DD9A70BC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93" y="3233444"/>
            <a:ext cx="5445907" cy="2280693"/>
          </a:xfrm>
        </p:spPr>
        <p:txBody>
          <a:bodyPr/>
          <a:lstStyle/>
          <a:p>
            <a:r>
              <a:rPr lang="fr-FR" dirty="0" err="1"/>
              <a:t>Any</a:t>
            </a:r>
            <a:r>
              <a:rPr lang="fr-FR" dirty="0"/>
              <a:t> questions ?</a:t>
            </a:r>
            <a:br>
              <a:rPr lang="fr-FR" dirty="0"/>
            </a:br>
            <a:br>
              <a:rPr lang="fr-FR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8726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01 - HYDROGEN : A GROWING PERSPECTIVE FOR </a:t>
            </a:r>
            <a:r>
              <a:rPr lang="en-US" sz="3200" dirty="0" err="1"/>
              <a:t>GRTgaz</a:t>
            </a:r>
            <a:endParaRPr lang="fr-FR" sz="32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9693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6B88AF-35E1-4858-A37E-A4A84784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Hydrogen</a:t>
            </a:r>
            <a:r>
              <a:rPr lang="fr-FR" dirty="0"/>
              <a:t> to </a:t>
            </a:r>
            <a:r>
              <a:rPr lang="fr-FR" dirty="0" err="1"/>
              <a:t>decarbonise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sector</a:t>
            </a:r>
            <a:endParaRPr lang="fr-FR" dirty="0"/>
          </a:p>
          <a:p>
            <a:pPr lvl="1"/>
            <a:r>
              <a:rPr lang="fr-FR" dirty="0"/>
              <a:t>A challenge for the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to </a:t>
            </a:r>
            <a:r>
              <a:rPr lang="fr-FR" dirty="0" err="1"/>
              <a:t>answer</a:t>
            </a:r>
            <a:r>
              <a:rPr lang="fr-FR" dirty="0"/>
              <a:t> to </a:t>
            </a:r>
            <a:r>
              <a:rPr lang="fr-FR" dirty="0" err="1"/>
              <a:t>climate</a:t>
            </a:r>
            <a:r>
              <a:rPr lang="fr-FR" dirty="0"/>
              <a:t> change and </a:t>
            </a:r>
            <a:r>
              <a:rPr lang="fr-FR" dirty="0" err="1"/>
              <a:t>rarefaction</a:t>
            </a:r>
            <a:endParaRPr lang="fr-FR" dirty="0"/>
          </a:p>
          <a:p>
            <a:pPr lvl="1"/>
            <a:r>
              <a:rPr lang="en-US" dirty="0"/>
              <a:t>New strategies and roadmaps defined by national governments and the </a:t>
            </a:r>
            <a:br>
              <a:rPr lang="en-US" dirty="0"/>
            </a:br>
            <a:r>
              <a:rPr lang="en-US" dirty="0"/>
              <a:t>EU for the development of hydrogen technologies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common</a:t>
            </a:r>
            <a:r>
              <a:rPr lang="fr-FR" dirty="0"/>
              <a:t> goal for </a:t>
            </a:r>
            <a:r>
              <a:rPr lang="fr-FR" dirty="0" err="1"/>
              <a:t>TSOs</a:t>
            </a:r>
            <a:endParaRPr lang="fr-FR" dirty="0"/>
          </a:p>
          <a:p>
            <a:pPr lvl="1"/>
            <a:r>
              <a:rPr lang="en-US" dirty="0"/>
              <a:t>31 </a:t>
            </a:r>
            <a:r>
              <a:rPr lang="en-US" dirty="0" err="1"/>
              <a:t>european</a:t>
            </a:r>
            <a:r>
              <a:rPr lang="en-US" dirty="0"/>
              <a:t> energy infrastructure operators </a:t>
            </a:r>
            <a:br>
              <a:rPr lang="en-US" dirty="0"/>
            </a:br>
            <a:r>
              <a:rPr lang="en-US" dirty="0"/>
              <a:t>are creating the European Hydrogen Backbone (EHB)</a:t>
            </a:r>
          </a:p>
          <a:p>
            <a:pPr lvl="1"/>
            <a:r>
              <a:rPr lang="fr-FR" dirty="0"/>
              <a:t>Roadmap up to 2040</a:t>
            </a:r>
          </a:p>
          <a:p>
            <a:pPr lvl="1"/>
            <a:r>
              <a:rPr lang="en-US" dirty="0"/>
              <a:t>53,000 km based on using 60% of repurposed </a:t>
            </a:r>
            <a:br>
              <a:rPr lang="en-US" dirty="0"/>
            </a:br>
            <a:r>
              <a:rPr lang="en-US" dirty="0"/>
              <a:t>natural gas pipelines and 40% new pipelines </a:t>
            </a:r>
          </a:p>
          <a:p>
            <a:pPr lvl="1"/>
            <a:r>
              <a:rPr lang="fr-FR" dirty="0"/>
              <a:t>Investments </a:t>
            </a:r>
            <a:r>
              <a:rPr lang="fr-FR" dirty="0" err="1"/>
              <a:t>from</a:t>
            </a:r>
            <a:r>
              <a:rPr lang="fr-FR" dirty="0"/>
              <a:t> 80 to 140 billions € (70 to 125 b£)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C0937-08AE-4C5B-B9DA-E1DABADB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1D28DF-110B-42A0-BEF4-2D58B76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DEEE16-CE90-458F-B69A-24F5734B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FE2C60-23CF-48DE-BBAB-A81FA2609BF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D3E6279-0AFD-4D1C-A524-EBDB2840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– a growing perspective for </a:t>
            </a:r>
            <a:r>
              <a:rPr lang="en-US" dirty="0" err="1"/>
              <a:t>GRTgaz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AD2F42-1A27-4D23-A289-DB4DE62A4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750414"/>
            <a:ext cx="3506099" cy="3905962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BE55A7EF-D724-408A-BDF1-9420D346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562" y="6656376"/>
            <a:ext cx="3051175" cy="1384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9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European Hydrogen Backbone</a:t>
            </a:r>
            <a:r>
              <a:rPr lang="en-GB" sz="900" i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2022)</a:t>
            </a:r>
            <a:endParaRPr lang="fr-FR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6B88AF-35E1-4858-A37E-A4A84784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GRTgaz: </a:t>
            </a:r>
            <a:r>
              <a:rPr lang="fr-FR" dirty="0" err="1"/>
              <a:t>leading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 of the Jupiter 1000 </a:t>
            </a:r>
            <a:r>
              <a:rPr lang="fr-FR" dirty="0" err="1"/>
              <a:t>project</a:t>
            </a:r>
            <a:endParaRPr lang="fr-FR" dirty="0"/>
          </a:p>
          <a:p>
            <a:pPr lvl="1"/>
            <a:r>
              <a:rPr lang="fr-FR" dirty="0"/>
              <a:t>Power-to-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en-US" dirty="0"/>
              <a:t>demonstrator: </a:t>
            </a:r>
            <a:r>
              <a:rPr lang="en-US" b="1" dirty="0"/>
              <a:t>1 MWe for green hydrogen </a:t>
            </a:r>
            <a:br>
              <a:rPr lang="en-US" dirty="0"/>
            </a:br>
            <a:r>
              <a:rPr lang="en-US" dirty="0"/>
              <a:t>production and methanation</a:t>
            </a:r>
          </a:p>
          <a:p>
            <a:pPr lvl="1"/>
            <a:r>
              <a:rPr lang="en-US" dirty="0"/>
              <a:t>Electrical supply is </a:t>
            </a:r>
            <a:r>
              <a:rPr lang="en-US" b="1" dirty="0"/>
              <a:t>100% renewable energy</a:t>
            </a:r>
          </a:p>
          <a:p>
            <a:pPr lvl="1"/>
            <a:r>
              <a:rPr lang="en-US" dirty="0"/>
              <a:t>Methanation with captured CO2 from on a </a:t>
            </a:r>
            <a:br>
              <a:rPr lang="en-US" dirty="0"/>
            </a:br>
            <a:r>
              <a:rPr lang="en-US" dirty="0"/>
              <a:t>nearby industrial site (25 m</a:t>
            </a:r>
            <a:r>
              <a:rPr lang="en-US" baseline="30000" dirty="0"/>
              <a:t>3</a:t>
            </a:r>
            <a:r>
              <a:rPr lang="en-US" dirty="0"/>
              <a:t>/h)</a:t>
            </a:r>
          </a:p>
          <a:p>
            <a:pPr lvl="1"/>
            <a:r>
              <a:rPr lang="en-US" dirty="0"/>
              <a:t>Hydrogen used for blending in natural gas for </a:t>
            </a:r>
            <a:br>
              <a:rPr lang="en-US" dirty="0"/>
            </a:br>
            <a:r>
              <a:rPr lang="en-US" dirty="0"/>
              <a:t>industrial customers (200 m</a:t>
            </a:r>
            <a:r>
              <a:rPr lang="en-US" baseline="30000" dirty="0"/>
              <a:t>3</a:t>
            </a:r>
            <a:r>
              <a:rPr lang="en-US" dirty="0"/>
              <a:t>/h)</a:t>
            </a:r>
          </a:p>
          <a:p>
            <a:pPr lvl="1"/>
            <a:r>
              <a:rPr lang="en-US" dirty="0"/>
              <a:t>Tests on two different electrolysis technologies: </a:t>
            </a:r>
            <a:br>
              <a:rPr lang="en-US" dirty="0"/>
            </a:br>
            <a:r>
              <a:rPr lang="en-US" dirty="0"/>
              <a:t>PEM and alkaline electrolysis</a:t>
            </a:r>
          </a:p>
          <a:p>
            <a:pPr lvl="1"/>
            <a:r>
              <a:rPr lang="en-US" dirty="0"/>
              <a:t>Demonstrate feasibility to impulse investment in </a:t>
            </a:r>
            <a:br>
              <a:rPr lang="en-US" dirty="0"/>
            </a:br>
            <a:r>
              <a:rPr lang="en-US" dirty="0"/>
              <a:t>Power-to-Gas solutions whose deposit in France</a:t>
            </a:r>
            <a:br>
              <a:rPr lang="en-US" dirty="0"/>
            </a:br>
            <a:r>
              <a:rPr lang="en-US" dirty="0"/>
              <a:t> is estimated at 30 </a:t>
            </a:r>
            <a:r>
              <a:rPr lang="en-US" dirty="0" err="1"/>
              <a:t>TWh</a:t>
            </a:r>
            <a:r>
              <a:rPr lang="en-US" dirty="0"/>
              <a:t> of gas produced each year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C0937-08AE-4C5B-B9DA-E1DABADB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1D28DF-110B-42A0-BEF4-2D58B76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DEEE16-CE90-458F-B69A-24F5734B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5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D3E6279-0AFD-4D1C-A524-EBDB2840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– a growing perspective for </a:t>
            </a:r>
            <a:r>
              <a:rPr lang="en-US" dirty="0" err="1"/>
              <a:t>GRTgaz</a:t>
            </a:r>
            <a:endParaRPr lang="fr-FR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E55A7EF-D724-408A-BDF1-9420D346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562" y="6656376"/>
            <a:ext cx="3051175" cy="1384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9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European Hydrogen Backbone</a:t>
            </a:r>
            <a:r>
              <a:rPr lang="en-GB" sz="900" i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GB" sz="9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2022)</a:t>
            </a:r>
            <a:endParaRPr lang="fr-FR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Espace réservé du contenu 14" descr="Une image contenant route, passage, autoroute&#10;&#10;Description générée automatiquement">
            <a:extLst>
              <a:ext uri="{FF2B5EF4-FFF2-40B4-BE49-F238E27FC236}">
                <a16:creationId xmlns:a16="http://schemas.microsoft.com/office/drawing/2014/main" id="{5573816C-7283-462E-BD0E-E287DDBE7FF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834169"/>
            <a:ext cx="5494550" cy="2735878"/>
          </a:xfrm>
        </p:spPr>
      </p:pic>
    </p:spTree>
    <p:extLst>
      <p:ext uri="{BB962C8B-B14F-4D97-AF65-F5344CB8AC3E}">
        <p14:creationId xmlns:p14="http://schemas.microsoft.com/office/powerpoint/2010/main" val="9068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6B88AF-35E1-4858-A37E-A4A84784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GRTgaz: EHB </a:t>
            </a:r>
            <a:r>
              <a:rPr lang="fr-FR" dirty="0" err="1"/>
              <a:t>projects</a:t>
            </a:r>
            <a:r>
              <a:rPr lang="fr-FR" dirty="0"/>
              <a:t> are </a:t>
            </a:r>
            <a:r>
              <a:rPr lang="fr-FR" dirty="0" err="1"/>
              <a:t>coming</a:t>
            </a:r>
            <a:endParaRPr lang="fr-FR" dirty="0"/>
          </a:p>
          <a:p>
            <a:pPr lvl="1"/>
            <a:r>
              <a:rPr lang="fr-FR" dirty="0" err="1"/>
              <a:t>MoSaHyc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  <a:p>
            <a:pPr lvl="2"/>
            <a:r>
              <a:rPr lang="en-US" dirty="0"/>
              <a:t>Collaboration between </a:t>
            </a:r>
            <a:r>
              <a:rPr lang="en-US" dirty="0" err="1"/>
              <a:t>GRTgaz</a:t>
            </a:r>
            <a:r>
              <a:rPr lang="en-US" dirty="0"/>
              <a:t> and CREOS </a:t>
            </a:r>
          </a:p>
          <a:p>
            <a:pPr lvl="2"/>
            <a:r>
              <a:rPr lang="en-US" dirty="0"/>
              <a:t>Convert two existing gas pipelines to 100% hydrogen transport</a:t>
            </a:r>
          </a:p>
          <a:p>
            <a:pPr lvl="2"/>
            <a:r>
              <a:rPr lang="en-US" dirty="0"/>
              <a:t>Interconnection of </a:t>
            </a:r>
            <a:r>
              <a:rPr lang="en-US" dirty="0" err="1"/>
              <a:t>Völklingen</a:t>
            </a:r>
            <a:r>
              <a:rPr lang="en-US" dirty="0"/>
              <a:t>, Perl (Saarland), </a:t>
            </a:r>
            <a:r>
              <a:rPr lang="en-US" dirty="0" err="1"/>
              <a:t>Bouzonville</a:t>
            </a:r>
            <a:r>
              <a:rPr lang="en-US" dirty="0"/>
              <a:t> and Carling (Moselle)</a:t>
            </a:r>
          </a:p>
          <a:p>
            <a:pPr lvl="2"/>
            <a:r>
              <a:rPr lang="en-US" dirty="0"/>
              <a:t>70km long network for a capacity  up o 20,000m</a:t>
            </a:r>
            <a:r>
              <a:rPr lang="en-US" baseline="30000" dirty="0"/>
              <a:t>3</a:t>
            </a:r>
            <a:r>
              <a:rPr lang="en-US" dirty="0"/>
              <a:t>/h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RHyn</a:t>
            </a:r>
            <a:r>
              <a:rPr lang="en-US" dirty="0"/>
              <a:t> project</a:t>
            </a:r>
          </a:p>
          <a:p>
            <a:pPr lvl="2"/>
            <a:r>
              <a:rPr lang="en-US" dirty="0"/>
              <a:t>Promote the Upper Rhine hydrogen ecosystem and </a:t>
            </a:r>
            <a:br>
              <a:rPr lang="en-US" dirty="0"/>
            </a:br>
            <a:r>
              <a:rPr lang="en-US" dirty="0"/>
              <a:t>answer to industrial and mobility needs</a:t>
            </a:r>
            <a:br>
              <a:rPr lang="en-US" dirty="0"/>
            </a:br>
            <a:r>
              <a:rPr lang="en-US" dirty="0"/>
              <a:t>100km pipeline with 60km of natural gas repurposed pipeline </a:t>
            </a:r>
          </a:p>
          <a:p>
            <a:pPr lvl="2"/>
            <a:r>
              <a:rPr lang="en-US" dirty="0"/>
              <a:t>125,000 </a:t>
            </a:r>
            <a:r>
              <a:rPr lang="en-US" dirty="0" err="1"/>
              <a:t>tonnes</a:t>
            </a:r>
            <a:r>
              <a:rPr lang="en-US" dirty="0"/>
              <a:t> of hydrogen per year </a:t>
            </a:r>
          </a:p>
          <a:p>
            <a:pPr lvl="2"/>
            <a:endParaRPr lang="en-US" dirty="0"/>
          </a:p>
          <a:p>
            <a:r>
              <a:rPr lang="en-US" dirty="0"/>
              <a:t>Technical challenges are numerous</a:t>
            </a:r>
          </a:p>
          <a:p>
            <a:pPr lvl="1"/>
            <a:r>
              <a:rPr lang="en-US" dirty="0"/>
              <a:t>To support these projects, </a:t>
            </a:r>
            <a:r>
              <a:rPr lang="en-US" dirty="0" err="1"/>
              <a:t>GRTgaz</a:t>
            </a:r>
            <a:r>
              <a:rPr lang="en-US" dirty="0"/>
              <a:t> must review its guidelines </a:t>
            </a:r>
            <a:br>
              <a:rPr lang="en-US" dirty="0"/>
            </a:br>
            <a:r>
              <a:rPr lang="en-US" dirty="0"/>
              <a:t>and good practices for both repurposed and new pipelines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C0937-08AE-4C5B-B9DA-E1DABADB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1D28DF-110B-42A0-BEF4-2D58B76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DEEE16-CE90-458F-B69A-24F5734B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6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D3E6279-0AFD-4D1C-A524-EBDB2840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– a growing perspective for </a:t>
            </a:r>
            <a:r>
              <a:rPr lang="en-US" dirty="0" err="1"/>
              <a:t>GRTgaz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124DD76-2B26-46FC-86DD-9D1E1D4940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3A1A3FF-F19F-41F1-A01A-97F0B7686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71" y="4343233"/>
            <a:ext cx="3553041" cy="23236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8801FF-C5AC-4828-B699-ADE233CB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08" y="1792354"/>
            <a:ext cx="3502364" cy="24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443B09-A7FA-4985-9D33-3C9D37F1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600"/>
              </a:spcAft>
            </a:pPr>
            <a:r>
              <a:rPr lang="en-US" sz="3200" dirty="0"/>
              <a:t>02 - INTERNAL GUIDELINES FOR HAZARDOUS AREA CLASSIFICATION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2BC696-81E4-41D2-A399-66283ACD0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Hazards</a:t>
            </a:r>
            <a:r>
              <a:rPr lang="fr-FR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13502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ATEX classification guidelines at GRTgaz</a:t>
            </a:r>
          </a:p>
          <a:p>
            <a:pPr lvl="1"/>
            <a:r>
              <a:rPr lang="fr-FR" dirty="0" err="1"/>
              <a:t>Hazardous</a:t>
            </a:r>
            <a:r>
              <a:rPr lang="fr-FR" dirty="0"/>
              <a:t> area classification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compulsary</a:t>
            </a:r>
            <a:r>
              <a:rPr lang="fr-FR" dirty="0"/>
              <a:t> for all GRTgaz operating </a:t>
            </a:r>
            <a:r>
              <a:rPr lang="fr-FR" dirty="0" err="1"/>
              <a:t>facilities</a:t>
            </a:r>
            <a:endParaRPr lang="fr-FR" dirty="0"/>
          </a:p>
          <a:p>
            <a:pPr lvl="2"/>
            <a:r>
              <a:rPr lang="fr-FR" dirty="0"/>
              <a:t>26 </a:t>
            </a:r>
            <a:r>
              <a:rPr lang="fr-FR" dirty="0" err="1"/>
              <a:t>compressor</a:t>
            </a:r>
            <a:r>
              <a:rPr lang="fr-FR" dirty="0"/>
              <a:t> stations</a:t>
            </a:r>
          </a:p>
          <a:p>
            <a:pPr lvl="2"/>
            <a:r>
              <a:rPr lang="fr-FR" dirty="0"/>
              <a:t>11 320 </a:t>
            </a:r>
            <a:r>
              <a:rPr lang="fr-FR" dirty="0" err="1"/>
              <a:t>delivery</a:t>
            </a:r>
            <a:r>
              <a:rPr lang="fr-FR" dirty="0"/>
              <a:t> and </a:t>
            </a:r>
            <a:r>
              <a:rPr lang="fr-FR" dirty="0" err="1"/>
              <a:t>sectionning</a:t>
            </a:r>
            <a:r>
              <a:rPr lang="fr-FR" dirty="0"/>
              <a:t> stations</a:t>
            </a:r>
          </a:p>
          <a:p>
            <a:pPr lvl="2"/>
            <a:r>
              <a:rPr lang="fr-FR" dirty="0" err="1"/>
              <a:t>Easy</a:t>
            </a:r>
            <a:r>
              <a:rPr lang="fr-FR" dirty="0"/>
              <a:t>-to-use guidelines are </a:t>
            </a:r>
            <a:r>
              <a:rPr lang="fr-FR" dirty="0" err="1"/>
              <a:t>necessary</a:t>
            </a:r>
            <a:r>
              <a:rPr lang="fr-FR" dirty="0"/>
              <a:t> for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facilities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Guidelines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recognised</a:t>
            </a:r>
            <a:r>
              <a:rPr lang="fr-FR" dirty="0"/>
              <a:t> standards</a:t>
            </a:r>
          </a:p>
          <a:p>
            <a:pPr lvl="2"/>
            <a:r>
              <a:rPr lang="en-US" dirty="0"/>
              <a:t>EN-IEC 60079-10-1: Classification of areas - Explosive gas atmospheres, 2021</a:t>
            </a:r>
          </a:p>
          <a:p>
            <a:pPr lvl="2"/>
            <a:r>
              <a:rPr lang="en-US" dirty="0"/>
              <a:t>IGEM SR 25: Hazardous Area Classification of Natural Gas Installations, 2013</a:t>
            </a:r>
          </a:p>
          <a:p>
            <a:pPr lvl="2"/>
            <a:r>
              <a:rPr lang="en-US" dirty="0"/>
              <a:t>EI Part 15: Area classification for installations handling flammable fluids, 2015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Guidelines description</a:t>
            </a:r>
          </a:p>
          <a:p>
            <a:pPr lvl="2"/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legislation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endParaRPr lang="fr-FR" dirty="0"/>
          </a:p>
          <a:p>
            <a:pPr lvl="2"/>
            <a:r>
              <a:rPr lang="fr-FR" dirty="0"/>
              <a:t>38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area classification and sizes for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equipments</a:t>
            </a:r>
            <a:r>
              <a:rPr lang="fr-FR" dirty="0"/>
              <a:t> and locations</a:t>
            </a:r>
          </a:p>
          <a:p>
            <a:pPr lvl="2"/>
            <a:r>
              <a:rPr lang="fr-FR" dirty="0" err="1"/>
              <a:t>Helpful</a:t>
            </a:r>
            <a:r>
              <a:rPr lang="fr-FR" dirty="0"/>
              <a:t> information to </a:t>
            </a:r>
            <a:r>
              <a:rPr lang="fr-FR" dirty="0" err="1"/>
              <a:t>choose</a:t>
            </a:r>
            <a:r>
              <a:rPr lang="fr-FR" dirty="0"/>
              <a:t> ATEX </a:t>
            </a:r>
            <a:r>
              <a:rPr lang="fr-FR" dirty="0" err="1"/>
              <a:t>equipments</a:t>
            </a:r>
            <a:r>
              <a:rPr lang="fr-FR" dirty="0"/>
              <a:t> and </a:t>
            </a:r>
            <a:r>
              <a:rPr lang="fr-FR" dirty="0" err="1"/>
              <a:t>verify</a:t>
            </a:r>
            <a:r>
              <a:rPr lang="fr-FR" dirty="0"/>
              <a:t> </a:t>
            </a:r>
            <a:r>
              <a:rPr lang="fr-FR" dirty="0" err="1"/>
              <a:t>conformity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GUIDELINES FOR ATEX CLASSIFICATION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747492-FC3E-4385-8B2A-50109E0B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Contents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  <a:p>
            <a:pPr lvl="1"/>
            <a:r>
              <a:rPr lang="fr-FR" dirty="0" err="1"/>
              <a:t>Characteristics</a:t>
            </a:r>
            <a:r>
              <a:rPr lang="fr-FR" dirty="0"/>
              <a:t> of the release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br>
              <a:rPr lang="fr-FR" dirty="0"/>
            </a:br>
            <a:r>
              <a:rPr lang="fr-FR" dirty="0" err="1"/>
              <a:t>equipment</a:t>
            </a:r>
            <a:r>
              <a:rPr lang="fr-FR" dirty="0"/>
              <a:t> (</a:t>
            </a:r>
            <a:r>
              <a:rPr lang="fr-FR" dirty="0" err="1"/>
              <a:t>based</a:t>
            </a:r>
            <a:r>
              <a:rPr lang="fr-FR" dirty="0"/>
              <a:t> on standards and feedback)</a:t>
            </a:r>
          </a:p>
          <a:p>
            <a:pPr lvl="1"/>
            <a:r>
              <a:rPr lang="fr-FR" dirty="0"/>
              <a:t>Method </a:t>
            </a:r>
            <a:r>
              <a:rPr lang="fr-FR" dirty="0" err="1"/>
              <a:t>used</a:t>
            </a:r>
            <a:r>
              <a:rPr lang="fr-FR" dirty="0"/>
              <a:t> to size the </a:t>
            </a:r>
            <a:r>
              <a:rPr lang="fr-FR" dirty="0" err="1"/>
              <a:t>hazardous</a:t>
            </a:r>
            <a:r>
              <a:rPr lang="fr-FR" dirty="0"/>
              <a:t> area (</a:t>
            </a:r>
            <a:r>
              <a:rPr lang="fr-FR" dirty="0" err="1"/>
              <a:t>assumptions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standard </a:t>
            </a:r>
            <a:r>
              <a:rPr lang="fr-FR" dirty="0" err="1"/>
              <a:t>reference</a:t>
            </a:r>
            <a:r>
              <a:rPr lang="fr-FR" dirty="0"/>
              <a:t>, etc.)</a:t>
            </a:r>
          </a:p>
          <a:p>
            <a:pPr lvl="1"/>
            <a:r>
              <a:rPr lang="fr-FR" dirty="0"/>
              <a:t>Shape of the area and classification (</a:t>
            </a:r>
            <a:r>
              <a:rPr lang="fr-FR" dirty="0" err="1"/>
              <a:t>sphere</a:t>
            </a:r>
            <a:r>
              <a:rPr lang="fr-FR" dirty="0"/>
              <a:t>, </a:t>
            </a:r>
            <a:r>
              <a:rPr lang="fr-FR" dirty="0" err="1"/>
              <a:t>cylinder</a:t>
            </a:r>
            <a:r>
              <a:rPr lang="fr-FR" dirty="0"/>
              <a:t>, etc.)</a:t>
            </a:r>
          </a:p>
          <a:p>
            <a:pPr lvl="1"/>
            <a:r>
              <a:rPr lang="fr-FR" dirty="0" err="1"/>
              <a:t>Extents</a:t>
            </a:r>
            <a:r>
              <a:rPr lang="fr-FR" dirty="0"/>
              <a:t> of the area </a:t>
            </a:r>
            <a:r>
              <a:rPr lang="fr-FR" dirty="0" err="1"/>
              <a:t>depending</a:t>
            </a:r>
            <a:r>
              <a:rPr lang="fr-FR" dirty="0"/>
              <a:t> on</a:t>
            </a:r>
          </a:p>
          <a:p>
            <a:pPr lvl="2"/>
            <a:r>
              <a:rPr lang="fr-FR" dirty="0" err="1"/>
              <a:t>Flowrate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Pressure</a:t>
            </a:r>
          </a:p>
          <a:p>
            <a:pPr lvl="2"/>
            <a:r>
              <a:rPr lang="fr-FR" dirty="0" err="1"/>
              <a:t>Diameter</a:t>
            </a:r>
            <a:endParaRPr lang="fr-FR" dirty="0"/>
          </a:p>
          <a:p>
            <a:pPr lvl="2"/>
            <a:r>
              <a:rPr lang="fr-FR" dirty="0"/>
              <a:t>Wind speed </a:t>
            </a:r>
          </a:p>
          <a:p>
            <a:pPr lvl="2"/>
            <a:r>
              <a:rPr lang="fr-FR" dirty="0"/>
              <a:t>or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relevant </a:t>
            </a:r>
            <a:r>
              <a:rPr lang="fr-FR" dirty="0" err="1"/>
              <a:t>parameter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Update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are </a:t>
            </a:r>
            <a:r>
              <a:rPr lang="fr-FR" dirty="0" err="1"/>
              <a:t>necessary</a:t>
            </a:r>
            <a:r>
              <a:rPr lang="fr-FR" dirty="0"/>
              <a:t> for H</a:t>
            </a:r>
            <a:r>
              <a:rPr lang="fr-FR" baseline="-25000" dirty="0"/>
              <a:t>2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D598A-7361-4049-BB4F-563848D5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0606-2D3D-4946-B61D-706B6977CEAE}" type="datetime3">
              <a:rPr lang="fr-FR" smtClean="0"/>
              <a:t>02.11.22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8A57A-C162-44DC-B2DF-E4BEB85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HAZARDS 32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FF7835-0A1E-4FE5-A33F-5EC01E7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F49-E104-8448-9360-09FE91278B5B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2746B-72EB-41CD-B293-578C750447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4298C0-6C90-4DBF-8004-511DEEB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GUIDELINES FOR ATEX CLASSIFICATION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EB1627-DE25-4997-A1AD-F1B325A7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4" y="2190419"/>
            <a:ext cx="2474596" cy="4246846"/>
          </a:xfrm>
          <a:prstGeom prst="rect">
            <a:avLst/>
          </a:prstGeom>
        </p:spPr>
      </p:pic>
      <p:sp>
        <p:nvSpPr>
          <p:cNvPr id="10" name="Zone de texte 8">
            <a:extLst>
              <a:ext uri="{FF2B5EF4-FFF2-40B4-BE49-F238E27FC236}">
                <a16:creationId xmlns:a16="http://schemas.microsoft.com/office/drawing/2014/main" id="{2E925DD0-DD95-4B57-A950-8C6678055BA7}"/>
              </a:ext>
            </a:extLst>
          </p:cNvPr>
          <p:cNvSpPr txBox="1"/>
          <p:nvPr/>
        </p:nvSpPr>
        <p:spPr>
          <a:xfrm>
            <a:off x="7469504" y="6473730"/>
            <a:ext cx="2474595" cy="27699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Example of the area classification for a vent release</a:t>
            </a:r>
            <a:endParaRPr lang="fr-FR" sz="1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449">
      <a:dk1>
        <a:srgbClr val="3C3C3B"/>
      </a:dk1>
      <a:lt1>
        <a:srgbClr val="FFFFFF"/>
      </a:lt1>
      <a:dk2>
        <a:srgbClr val="00A983"/>
      </a:dk2>
      <a:lt2>
        <a:srgbClr val="E1F0E8"/>
      </a:lt2>
      <a:accent1>
        <a:srgbClr val="5EABD6"/>
      </a:accent1>
      <a:accent2>
        <a:srgbClr val="EEE0EF"/>
      </a:accent2>
      <a:accent3>
        <a:srgbClr val="F39A6F"/>
      </a:accent3>
      <a:accent4>
        <a:srgbClr val="ED6C7E"/>
      </a:accent4>
      <a:accent5>
        <a:srgbClr val="64C2C8"/>
      </a:accent5>
      <a:accent6>
        <a:srgbClr val="24195D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MediaLengthInSeconds xmlns="7604e031-f840-4ad5-97d2-0b99280ee730" xsi:nil="true"/>
    <SharedWithUsers xmlns="c4b40482-04a4-480f-b826-6548c4a2bcf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8F7BE-D207-45C3-AD30-193336ED5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6081CD-59A0-4E81-B515-56A31A0DD43C}">
  <ds:schemaRefs>
    <ds:schemaRef ds:uri="http://schemas.microsoft.com/office/2006/documentManagement/types"/>
    <ds:schemaRef ds:uri="7604e031-f840-4ad5-97d2-0b99280ee730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4b40482-04a4-480f-b826-6548c4a2bc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73E325-DA52-46B7-9F50-59E54D70D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1727</Words>
  <Application>Microsoft Office PowerPoint</Application>
  <PresentationFormat>Widescreen</PresentationFormat>
  <Paragraphs>282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Pluto Bold</vt:lpstr>
      <vt:lpstr>Pluto Light</vt:lpstr>
      <vt:lpstr>Police système Courant</vt:lpstr>
      <vt:lpstr>Times New Roman</vt:lpstr>
      <vt:lpstr>Wingdings</vt:lpstr>
      <vt:lpstr>Thème Office</vt:lpstr>
      <vt:lpstr>PowerPoint Presentation</vt:lpstr>
      <vt:lpstr>Summary</vt:lpstr>
      <vt:lpstr>PowerPoint Presentation</vt:lpstr>
      <vt:lpstr>Hydrogen – a growing perspective for GRTgaz</vt:lpstr>
      <vt:lpstr>Hydrogen – a growing perspective for GRTgaz</vt:lpstr>
      <vt:lpstr>Hydrogen – a growing perspective for GRTgaz</vt:lpstr>
      <vt:lpstr>PowerPoint Presentation</vt:lpstr>
      <vt:lpstr>INTERNAL GUIDELINES FOR ATEX CLASSIFICATION</vt:lpstr>
      <vt:lpstr>INTERNAL GUIDELINES FOR ATEX CLASSIFICATION</vt:lpstr>
      <vt:lpstr>PowerPoint Presentation</vt:lpstr>
      <vt:lpstr>PERSEE+ SOFTWARE DEVELOPMENT</vt:lpstr>
      <vt:lpstr>PERSEE+ SOFTWARE DEVELOPMENT</vt:lpstr>
      <vt:lpstr>DISPERSION MODEL VALIDATION FOR H2 </vt:lpstr>
      <vt:lpstr>PowerPoint Presentation</vt:lpstr>
      <vt:lpstr>DIMENSIONING HAZARDOUS AREA FOR H2</vt:lpstr>
      <vt:lpstr>DIMENSIONING HAZARDOUS AREA FOR H2</vt:lpstr>
      <vt:lpstr>PowerPoint Presentation</vt:lpstr>
      <vt:lpstr>Comparisons with Natural gas</vt:lpstr>
      <vt:lpstr>Comparisons with Natural gas</vt:lpstr>
      <vt:lpstr>Comparisons with Natural gas</vt:lpstr>
      <vt:lpstr>PowerPoint Presentation</vt:lpstr>
      <vt:lpstr>Conclusion </vt:lpstr>
      <vt:lpstr>Any questions 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VOLAT Veronique</dc:creator>
  <cp:lastModifiedBy>Rachel Robinson</cp:lastModifiedBy>
  <cp:revision>59</cp:revision>
  <cp:lastPrinted>2022-02-21T10:27:15Z</cp:lastPrinted>
  <dcterms:created xsi:type="dcterms:W3CDTF">2021-10-07T06:39:30Z</dcterms:created>
  <dcterms:modified xsi:type="dcterms:W3CDTF">2022-11-02T14:38:05Z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SIP_Label_0fc55952-1fc0-4bcb-977a-64773f1984fe_Enabled">
    <vt:lpwstr>true</vt:lpwstr>
  </property>
  <property fmtid="{D5CDD505-2E9C-101B-9397-08002B2CF9AE}" pid="4" name="MSIP_Label_0fc55952-1fc0-4bcb-977a-64773f1984fe_SetDate">
    <vt:lpwstr>2022-06-07T08:36:38Z</vt:lpwstr>
  </property>
  <property fmtid="{D5CDD505-2E9C-101B-9397-08002B2CF9AE}" pid="5" name="MSIP_Label_0fc55952-1fc0-4bcb-977a-64773f1984fe_Method">
    <vt:lpwstr>Standard</vt:lpwstr>
  </property>
  <property fmtid="{D5CDD505-2E9C-101B-9397-08002B2CF9AE}" pid="6" name="MSIP_Label_0fc55952-1fc0-4bcb-977a-64773f1984fe_Name">
    <vt:lpwstr>0fc55952-1fc0-4bcb-977a-64773f1984fe</vt:lpwstr>
  </property>
  <property fmtid="{D5CDD505-2E9C-101B-9397-08002B2CF9AE}" pid="7" name="MSIP_Label_0fc55952-1fc0-4bcb-977a-64773f1984fe_SiteId">
    <vt:lpwstr>081c4a9c-ea86-468c-9b4c-30d99d63df76</vt:lpwstr>
  </property>
  <property fmtid="{D5CDD505-2E9C-101B-9397-08002B2CF9AE}" pid="8" name="MSIP_Label_0fc55952-1fc0-4bcb-977a-64773f1984fe_ActionId">
    <vt:lpwstr>bfb38a97-2ad0-4959-a210-55f8761d3472</vt:lpwstr>
  </property>
  <property fmtid="{D5CDD505-2E9C-101B-9397-08002B2CF9AE}" pid="9" name="MSIP_Label_0fc55952-1fc0-4bcb-977a-64773f1984fe_ContentBits">
    <vt:lpwstr>2</vt:lpwstr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