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659" r:id="rId5"/>
    <p:sldId id="682" r:id="rId6"/>
    <p:sldId id="669" r:id="rId7"/>
    <p:sldId id="766" r:id="rId8"/>
    <p:sldId id="752" r:id="rId9"/>
    <p:sldId id="264" r:id="rId10"/>
    <p:sldId id="760" r:id="rId11"/>
    <p:sldId id="785" r:id="rId12"/>
    <p:sldId id="775" r:id="rId13"/>
    <p:sldId id="782" r:id="rId14"/>
    <p:sldId id="266" r:id="rId15"/>
    <p:sldId id="310" r:id="rId16"/>
    <p:sldId id="313" r:id="rId17"/>
    <p:sldId id="786" r:id="rId18"/>
    <p:sldId id="787" r:id="rId19"/>
    <p:sldId id="767" r:id="rId20"/>
    <p:sldId id="763" r:id="rId21"/>
    <p:sldId id="784" r:id="rId22"/>
    <p:sldId id="777" r:id="rId23"/>
    <p:sldId id="658" r:id="rId24"/>
    <p:sldId id="783" r:id="rId25"/>
    <p:sldId id="2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548235"/>
    <a:srgbClr val="FF6600"/>
    <a:srgbClr val="FF9966"/>
    <a:srgbClr val="FFCC66"/>
    <a:srgbClr val="FFFFFF"/>
    <a:srgbClr val="002060"/>
    <a:srgbClr val="000000"/>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EC4E2-2586-214C-A23E-82A01A1B446C}" v="1" dt="2022-10-04T08:56:26.458"/>
    <p1510:client id="{0B01D37D-7ACB-4B25-9096-1454F23D2113}" v="710" dt="2022-10-03T12:24:22.286"/>
    <p1510:client id="{BBE3916C-FD2E-A94E-BFEB-B492C9C778C2}" v="344" dt="2022-10-03T21:23:48.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p:restoredTop sz="94640"/>
  </p:normalViewPr>
  <p:slideViewPr>
    <p:cSldViewPr snapToGrid="0">
      <p:cViewPr varScale="1">
        <p:scale>
          <a:sx n="87" d="100"/>
          <a:sy n="87" d="100"/>
        </p:scale>
        <p:origin x="174" y="31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B0527-8B99-427E-BA6D-961CBA10D24D}" type="datetimeFigureOut">
              <a:rPr lang="en-GB" smtClean="0"/>
              <a:t>02/11/2022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576C6-1FF5-4B7E-A7E4-73199930707B}" type="slidenum">
              <a:rPr lang="en-GB" smtClean="0"/>
              <a:t>‹#›</a:t>
            </a:fld>
            <a:endParaRPr lang="en-GB"/>
          </a:p>
        </p:txBody>
      </p:sp>
    </p:spTree>
    <p:extLst>
      <p:ext uri="{BB962C8B-B14F-4D97-AF65-F5344CB8AC3E}">
        <p14:creationId xmlns:p14="http://schemas.microsoft.com/office/powerpoint/2010/main" val="352499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4576C6-1FF5-4B7E-A7E4-73199930707B}" type="slidenum">
              <a:rPr lang="en-GB" smtClean="0"/>
              <a:t>4</a:t>
            </a:fld>
            <a:endParaRPr lang="en-GB"/>
          </a:p>
        </p:txBody>
      </p:sp>
    </p:spTree>
    <p:extLst>
      <p:ext uri="{BB962C8B-B14F-4D97-AF65-F5344CB8AC3E}">
        <p14:creationId xmlns:p14="http://schemas.microsoft.com/office/powerpoint/2010/main" val="215576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Cf WRA</a:t>
            </a:r>
          </a:p>
        </p:txBody>
      </p:sp>
      <p:sp>
        <p:nvSpPr>
          <p:cNvPr id="4" name="Slide Number Placeholder 3"/>
          <p:cNvSpPr>
            <a:spLocks noGrp="1"/>
          </p:cNvSpPr>
          <p:nvPr>
            <p:ph type="sldNum" sz="quarter" idx="5"/>
          </p:nvPr>
        </p:nvSpPr>
        <p:spPr/>
        <p:txBody>
          <a:bodyPr/>
          <a:lstStyle/>
          <a:p>
            <a:fld id="{F14576C6-1FF5-4B7E-A7E4-73199930707B}" type="slidenum">
              <a:rPr lang="en-GB" smtClean="0"/>
              <a:t>16</a:t>
            </a:fld>
            <a:endParaRPr lang="en-GB"/>
          </a:p>
        </p:txBody>
      </p:sp>
    </p:spTree>
    <p:extLst>
      <p:ext uri="{BB962C8B-B14F-4D97-AF65-F5344CB8AC3E}">
        <p14:creationId xmlns:p14="http://schemas.microsoft.com/office/powerpoint/2010/main" val="243891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busy - Cant see wood for trees</a:t>
            </a:r>
          </a:p>
          <a:p>
            <a:r>
              <a:rPr lang="en-GB"/>
              <a:t>Without verification there are no controls</a:t>
            </a:r>
          </a:p>
        </p:txBody>
      </p:sp>
      <p:sp>
        <p:nvSpPr>
          <p:cNvPr id="4" name="Slide Number Placeholder 3"/>
          <p:cNvSpPr>
            <a:spLocks noGrp="1"/>
          </p:cNvSpPr>
          <p:nvPr>
            <p:ph type="sldNum" sz="quarter" idx="5"/>
          </p:nvPr>
        </p:nvSpPr>
        <p:spPr/>
        <p:txBody>
          <a:bodyPr/>
          <a:lstStyle/>
          <a:p>
            <a:fld id="{F14576C6-1FF5-4B7E-A7E4-73199930707B}" type="slidenum">
              <a:rPr lang="en-GB" smtClean="0"/>
              <a:t>18</a:t>
            </a:fld>
            <a:endParaRPr lang="en-GB"/>
          </a:p>
        </p:txBody>
      </p:sp>
    </p:spTree>
    <p:extLst>
      <p:ext uri="{BB962C8B-B14F-4D97-AF65-F5344CB8AC3E}">
        <p14:creationId xmlns:p14="http://schemas.microsoft.com/office/powerpoint/2010/main" val="4094772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Ignorance reduction</a:t>
            </a:r>
          </a:p>
          <a:p>
            <a:endParaRPr lang="en-GB" dirty="0"/>
          </a:p>
        </p:txBody>
      </p:sp>
      <p:sp>
        <p:nvSpPr>
          <p:cNvPr id="4" name="Slide Number Placeholder 3"/>
          <p:cNvSpPr>
            <a:spLocks noGrp="1"/>
          </p:cNvSpPr>
          <p:nvPr>
            <p:ph type="sldNum" sz="quarter" idx="5"/>
          </p:nvPr>
        </p:nvSpPr>
        <p:spPr/>
        <p:txBody>
          <a:bodyPr/>
          <a:lstStyle/>
          <a:p>
            <a:fld id="{F14576C6-1FF5-4B7E-A7E4-73199930707B}" type="slidenum">
              <a:rPr lang="en-GB" smtClean="0"/>
              <a:t>19</a:t>
            </a:fld>
            <a:endParaRPr lang="en-GB"/>
          </a:p>
        </p:txBody>
      </p:sp>
    </p:spTree>
    <p:extLst>
      <p:ext uri="{BB962C8B-B14F-4D97-AF65-F5344CB8AC3E}">
        <p14:creationId xmlns:p14="http://schemas.microsoft.com/office/powerpoint/2010/main" val="7851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4576C6-1FF5-4B7E-A7E4-73199930707B}" type="slidenum">
              <a:rPr lang="en-GB" smtClean="0"/>
              <a:t>21</a:t>
            </a:fld>
            <a:endParaRPr lang="en-GB"/>
          </a:p>
        </p:txBody>
      </p:sp>
    </p:spTree>
    <p:extLst>
      <p:ext uri="{BB962C8B-B14F-4D97-AF65-F5344CB8AC3E}">
        <p14:creationId xmlns:p14="http://schemas.microsoft.com/office/powerpoint/2010/main" val="2705693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4576C6-1FF5-4B7E-A7E4-73199930707B}" type="slidenum">
              <a:rPr lang="en-GB" smtClean="0"/>
              <a:t>22</a:t>
            </a:fld>
            <a:endParaRPr lang="en-GB"/>
          </a:p>
        </p:txBody>
      </p:sp>
    </p:spTree>
    <p:extLst>
      <p:ext uri="{BB962C8B-B14F-4D97-AF65-F5344CB8AC3E}">
        <p14:creationId xmlns:p14="http://schemas.microsoft.com/office/powerpoint/2010/main" val="158396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4576C6-1FF5-4B7E-A7E4-73199930707B}" type="slidenum">
              <a:rPr lang="en-GB" smtClean="0"/>
              <a:t>6</a:t>
            </a:fld>
            <a:endParaRPr lang="en-GB"/>
          </a:p>
        </p:txBody>
      </p:sp>
    </p:spTree>
    <p:extLst>
      <p:ext uri="{BB962C8B-B14F-4D97-AF65-F5344CB8AC3E}">
        <p14:creationId xmlns:p14="http://schemas.microsoft.com/office/powerpoint/2010/main" val="193612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4576C6-1FF5-4B7E-A7E4-73199930707B}" type="slidenum">
              <a:rPr lang="en-GB" smtClean="0"/>
              <a:t>7</a:t>
            </a:fld>
            <a:endParaRPr lang="en-GB"/>
          </a:p>
        </p:txBody>
      </p:sp>
    </p:spTree>
    <p:extLst>
      <p:ext uri="{BB962C8B-B14F-4D97-AF65-F5344CB8AC3E}">
        <p14:creationId xmlns:p14="http://schemas.microsoft.com/office/powerpoint/2010/main" val="33314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4576C6-1FF5-4B7E-A7E4-73199930707B}" type="slidenum">
              <a:rPr lang="en-GB" smtClean="0"/>
              <a:t>8</a:t>
            </a:fld>
            <a:endParaRPr lang="en-GB"/>
          </a:p>
        </p:txBody>
      </p:sp>
    </p:spTree>
    <p:extLst>
      <p:ext uri="{BB962C8B-B14F-4D97-AF65-F5344CB8AC3E}">
        <p14:creationId xmlns:p14="http://schemas.microsoft.com/office/powerpoint/2010/main" val="27946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4576C6-1FF5-4B7E-A7E4-73199930707B}" type="slidenum">
              <a:rPr lang="en-GB" smtClean="0"/>
              <a:t>9</a:t>
            </a:fld>
            <a:endParaRPr lang="en-GB"/>
          </a:p>
        </p:txBody>
      </p:sp>
    </p:spTree>
    <p:extLst>
      <p:ext uri="{BB962C8B-B14F-4D97-AF65-F5344CB8AC3E}">
        <p14:creationId xmlns:p14="http://schemas.microsoft.com/office/powerpoint/2010/main" val="98476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4576C6-1FF5-4B7E-A7E4-73199930707B}" type="slidenum">
              <a:rPr lang="en-GB" smtClean="0"/>
              <a:t>10</a:t>
            </a:fld>
            <a:endParaRPr lang="en-GB"/>
          </a:p>
        </p:txBody>
      </p:sp>
    </p:spTree>
    <p:extLst>
      <p:ext uri="{BB962C8B-B14F-4D97-AF65-F5344CB8AC3E}">
        <p14:creationId xmlns:p14="http://schemas.microsoft.com/office/powerpoint/2010/main" val="363663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4576C6-1FF5-4B7E-A7E4-73199930707B}" type="slidenum">
              <a:rPr lang="en-GB" smtClean="0"/>
              <a:t>11</a:t>
            </a:fld>
            <a:endParaRPr lang="en-GB"/>
          </a:p>
        </p:txBody>
      </p:sp>
    </p:spTree>
    <p:extLst>
      <p:ext uri="{BB962C8B-B14F-4D97-AF65-F5344CB8AC3E}">
        <p14:creationId xmlns:p14="http://schemas.microsoft.com/office/powerpoint/2010/main" val="283272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Gamechanger  when understood</a:t>
            </a:r>
          </a:p>
        </p:txBody>
      </p:sp>
      <p:sp>
        <p:nvSpPr>
          <p:cNvPr id="4" name="Slide Number Placeholder 3"/>
          <p:cNvSpPr>
            <a:spLocks noGrp="1"/>
          </p:cNvSpPr>
          <p:nvPr>
            <p:ph type="sldNum" sz="quarter" idx="5"/>
          </p:nvPr>
        </p:nvSpPr>
        <p:spPr/>
        <p:txBody>
          <a:bodyPr/>
          <a:lstStyle/>
          <a:p>
            <a:fld id="{F14576C6-1FF5-4B7E-A7E4-73199930707B}" type="slidenum">
              <a:rPr lang="en-GB" smtClean="0"/>
              <a:t>12</a:t>
            </a:fld>
            <a:endParaRPr lang="en-GB"/>
          </a:p>
        </p:txBody>
      </p:sp>
    </p:spTree>
    <p:extLst>
      <p:ext uri="{BB962C8B-B14F-4D97-AF65-F5344CB8AC3E}">
        <p14:creationId xmlns:p14="http://schemas.microsoft.com/office/powerpoint/2010/main" val="92328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4576C6-1FF5-4B7E-A7E4-73199930707B}" type="slidenum">
              <a:rPr lang="en-GB" smtClean="0"/>
              <a:t>13</a:t>
            </a:fld>
            <a:endParaRPr lang="en-GB"/>
          </a:p>
        </p:txBody>
      </p:sp>
    </p:spTree>
    <p:extLst>
      <p:ext uri="{BB962C8B-B14F-4D97-AF65-F5344CB8AC3E}">
        <p14:creationId xmlns:p14="http://schemas.microsoft.com/office/powerpoint/2010/main" val="124773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0A5F-4435-4615-A622-730AC1B8A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C69AA2-C2C2-4D20-98F2-F9E525DBE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E51055-B8CC-4E06-8D63-EE4212F9CE46}"/>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5" name="Footer Placeholder 4">
            <a:extLst>
              <a:ext uri="{FF2B5EF4-FFF2-40B4-BE49-F238E27FC236}">
                <a16:creationId xmlns:a16="http://schemas.microsoft.com/office/drawing/2014/main" id="{705B65A3-59BB-4A91-BC8B-545883E61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D3E2E0-02C0-43CC-86FA-FCC89D812AD2}"/>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393547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C1E6-3A15-45AE-84CE-0921C36C83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1AB98D-5138-4D97-8011-A5E9C2E22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1861E1-E687-4022-AAB8-A2CBB1DBDFFA}"/>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5" name="Footer Placeholder 4">
            <a:extLst>
              <a:ext uri="{FF2B5EF4-FFF2-40B4-BE49-F238E27FC236}">
                <a16:creationId xmlns:a16="http://schemas.microsoft.com/office/drawing/2014/main" id="{644E36A0-6E96-4D4B-8FBC-CA8F2E2C2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43450E-7F5A-40DA-88C3-2CBD298706B6}"/>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281572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A6CC91-66FB-4225-A90D-E9E58A8812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01EF61-D652-4432-9547-0F204E7C07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4DCD35-AF05-4E35-A274-008E3B1D5622}"/>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5" name="Footer Placeholder 4">
            <a:extLst>
              <a:ext uri="{FF2B5EF4-FFF2-40B4-BE49-F238E27FC236}">
                <a16:creationId xmlns:a16="http://schemas.microsoft.com/office/drawing/2014/main" id="{9ABAEC3A-2F32-4655-9ACD-C37CA7E774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A9FCC-8C75-4343-9FED-B489C9AB9406}"/>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218353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A0AE-C948-4410-953F-DBDBBB833A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6701D8-B6E1-4DCE-A7EE-DFE250F31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F4E557-BC34-4FDE-B730-70ACC3ADD644}"/>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5" name="Footer Placeholder 4">
            <a:extLst>
              <a:ext uri="{FF2B5EF4-FFF2-40B4-BE49-F238E27FC236}">
                <a16:creationId xmlns:a16="http://schemas.microsoft.com/office/drawing/2014/main" id="{2FEF388C-2449-43C0-AB64-048D9B930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0FA8CE-A13C-41AD-BB6D-D219785049DF}"/>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404511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CBF8-4C4C-46AC-898E-428FB2777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7D17FF-A513-435E-8560-4ECC88EEB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98160D-3054-4B7F-9652-5AF1DCE582FE}"/>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5" name="Footer Placeholder 4">
            <a:extLst>
              <a:ext uri="{FF2B5EF4-FFF2-40B4-BE49-F238E27FC236}">
                <a16:creationId xmlns:a16="http://schemas.microsoft.com/office/drawing/2014/main" id="{C13E8B3E-1E8E-4847-8F54-627464E87D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3598F1-BABA-4E15-891F-257736C6D91C}"/>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225752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F1476-68EE-4F4F-8FD9-68F14A1902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460577-7DD9-4DA2-AAC8-57B8F1AEC3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A5CEE2-FEE2-4F3A-BEED-84951AEFCD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B30A5B-C2F5-4520-A5F8-B763D73AB020}"/>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6" name="Footer Placeholder 5">
            <a:extLst>
              <a:ext uri="{FF2B5EF4-FFF2-40B4-BE49-F238E27FC236}">
                <a16:creationId xmlns:a16="http://schemas.microsoft.com/office/drawing/2014/main" id="{5D83D146-6ED0-4EDC-963C-1125810890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B45F35-0BA8-443D-B13B-4EF40E96B1A2}"/>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219580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2781-24CB-4102-9A70-CA56DF5689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1F1FEE-B0E7-480A-916A-DAFDE2316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BFB219-459B-4169-9210-17CDC2695D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4D3E32-B0E1-4B18-B17D-3087B6BD43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0FF68F-6BB2-4FC6-AAD1-0B16A4706C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7A13FA-AA2F-4B76-B73B-BC699BF59A73}"/>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8" name="Footer Placeholder 7">
            <a:extLst>
              <a:ext uri="{FF2B5EF4-FFF2-40B4-BE49-F238E27FC236}">
                <a16:creationId xmlns:a16="http://schemas.microsoft.com/office/drawing/2014/main" id="{02C93CF7-B15F-4F14-AEB3-5CF9314C6C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6E7FDD-5F86-48A3-87EC-D54B7BE617B1}"/>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414570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3EB1-9184-472C-B4E9-877246409D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AFCDFC-6DFB-48BD-88BE-218DB6733A47}"/>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4" name="Footer Placeholder 3">
            <a:extLst>
              <a:ext uri="{FF2B5EF4-FFF2-40B4-BE49-F238E27FC236}">
                <a16:creationId xmlns:a16="http://schemas.microsoft.com/office/drawing/2014/main" id="{EBE71E46-679E-44C5-962C-7CFFF15DB5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DDE6F2-07B3-4180-8AFC-67E2456F8F65}"/>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232792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19F2B-5892-4938-92B1-566B4732308D}"/>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3" name="Footer Placeholder 2">
            <a:extLst>
              <a:ext uri="{FF2B5EF4-FFF2-40B4-BE49-F238E27FC236}">
                <a16:creationId xmlns:a16="http://schemas.microsoft.com/office/drawing/2014/main" id="{BFFB21D5-B0EF-47DF-8E6F-7AEB8A38BF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F5295C-CDD0-45A6-A4B2-5CE554140D3E}"/>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7452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1B80-9C13-4509-B2BE-A0F1627B3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022177-82C8-47A0-9037-25E26EF6A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4F6C91-30D4-424D-9595-326B9A6D5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C3325-709E-4CD3-9394-AF10F1BC0C01}"/>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6" name="Footer Placeholder 5">
            <a:extLst>
              <a:ext uri="{FF2B5EF4-FFF2-40B4-BE49-F238E27FC236}">
                <a16:creationId xmlns:a16="http://schemas.microsoft.com/office/drawing/2014/main" id="{577ECE9C-9A67-450B-8711-DE28FA0A3C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B39632-E605-4D34-87A7-E247A9FC1C64}"/>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220394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C369-8736-4E40-A738-6091D0174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3168BB-33B4-4BFE-B14A-322871435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28A08D-0BF3-44C1-A013-78FA6B1BB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7D0BA4-C8F3-4A62-B9EA-9CFEB7800B36}"/>
              </a:ext>
            </a:extLst>
          </p:cNvPr>
          <p:cNvSpPr>
            <a:spLocks noGrp="1"/>
          </p:cNvSpPr>
          <p:nvPr>
            <p:ph type="dt" sz="half" idx="10"/>
          </p:nvPr>
        </p:nvSpPr>
        <p:spPr/>
        <p:txBody>
          <a:bodyPr/>
          <a:lstStyle/>
          <a:p>
            <a:fld id="{429AE176-5B34-42EB-B65B-4C555C31D6A7}" type="datetimeFigureOut">
              <a:rPr lang="en-GB" smtClean="0"/>
              <a:t>02/11/2022</a:t>
            </a:fld>
            <a:endParaRPr lang="en-GB"/>
          </a:p>
        </p:txBody>
      </p:sp>
      <p:sp>
        <p:nvSpPr>
          <p:cNvPr id="6" name="Footer Placeholder 5">
            <a:extLst>
              <a:ext uri="{FF2B5EF4-FFF2-40B4-BE49-F238E27FC236}">
                <a16:creationId xmlns:a16="http://schemas.microsoft.com/office/drawing/2014/main" id="{C939DD14-DE9A-4E13-A10F-FE05257EA0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F72308-D079-42B4-8191-04D1DB7B3495}"/>
              </a:ext>
            </a:extLst>
          </p:cNvPr>
          <p:cNvSpPr>
            <a:spLocks noGrp="1"/>
          </p:cNvSpPr>
          <p:nvPr>
            <p:ph type="sldNum" sz="quarter" idx="12"/>
          </p:nvPr>
        </p:nvSpPr>
        <p:spPr/>
        <p:txBody>
          <a:bodyPr/>
          <a:lstStyle/>
          <a:p>
            <a:fld id="{EDD1A167-8E29-422A-9611-19AAFEAA6505}" type="slidenum">
              <a:rPr lang="en-GB" smtClean="0"/>
              <a:t>‹#›</a:t>
            </a:fld>
            <a:endParaRPr lang="en-GB"/>
          </a:p>
        </p:txBody>
      </p:sp>
    </p:spTree>
    <p:extLst>
      <p:ext uri="{BB962C8B-B14F-4D97-AF65-F5344CB8AC3E}">
        <p14:creationId xmlns:p14="http://schemas.microsoft.com/office/powerpoint/2010/main" val="112059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DBCA6-92E1-4548-950D-6C21F9E3D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BC9F60-8C97-41BD-8107-A0D7A0D9A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34AFB-45B5-4C82-8BC6-0AF4E3F3A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AE176-5B34-42EB-B65B-4C555C31D6A7}" type="datetimeFigureOut">
              <a:rPr lang="en-GB" smtClean="0"/>
              <a:t>02/11/2022</a:t>
            </a:fld>
            <a:endParaRPr lang="en-GB"/>
          </a:p>
        </p:txBody>
      </p:sp>
      <p:sp>
        <p:nvSpPr>
          <p:cNvPr id="5" name="Footer Placeholder 4">
            <a:extLst>
              <a:ext uri="{FF2B5EF4-FFF2-40B4-BE49-F238E27FC236}">
                <a16:creationId xmlns:a16="http://schemas.microsoft.com/office/drawing/2014/main" id="{1C37C515-7F94-4DA7-ACC3-FECFB29E2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E457B7-5428-4435-8069-E963B7E18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1A167-8E29-422A-9611-19AAFEAA6505}" type="slidenum">
              <a:rPr lang="en-GB" smtClean="0"/>
              <a:t>‹#›</a:t>
            </a:fld>
            <a:endParaRPr lang="en-GB"/>
          </a:p>
        </p:txBody>
      </p:sp>
    </p:spTree>
    <p:extLst>
      <p:ext uri="{BB962C8B-B14F-4D97-AF65-F5344CB8AC3E}">
        <p14:creationId xmlns:p14="http://schemas.microsoft.com/office/powerpoint/2010/main" val="429417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62B0A-0935-C740-AE05-7E932056AA80}"/>
              </a:ext>
            </a:extLst>
          </p:cNvPr>
          <p:cNvPicPr>
            <a:picLocks noChangeAspect="1"/>
          </p:cNvPicPr>
          <p:nvPr/>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2CA5E1B7-4EC5-4BFC-9D9C-58708FCD5A6D}"/>
              </a:ext>
            </a:extLst>
          </p:cNvPr>
          <p:cNvSpPr>
            <a:spLocks noGrp="1"/>
          </p:cNvSpPr>
          <p:nvPr>
            <p:ph type="title"/>
          </p:nvPr>
        </p:nvSpPr>
        <p:spPr>
          <a:xfrm>
            <a:off x="523893" y="365126"/>
            <a:ext cx="11090745" cy="5855902"/>
          </a:xfrm>
        </p:spPr>
        <p:txBody>
          <a:bodyPr>
            <a:noAutofit/>
          </a:bodyPr>
          <a:lstStyle/>
          <a:p>
            <a:r>
              <a:rPr lang="en-GB" sz="11500" b="1">
                <a:solidFill>
                  <a:srgbClr val="FF0000"/>
                </a:solidFill>
              </a:rPr>
              <a:t>How I Became </a:t>
            </a:r>
            <a:br>
              <a:rPr lang="en-GB" sz="11500" b="1">
                <a:solidFill>
                  <a:srgbClr val="FF0000"/>
                </a:solidFill>
              </a:rPr>
            </a:br>
            <a:r>
              <a:rPr lang="en-GB" sz="11500" b="1">
                <a:solidFill>
                  <a:srgbClr val="FF0000"/>
                </a:solidFill>
              </a:rPr>
              <a:t>a Better </a:t>
            </a:r>
            <a:br>
              <a:rPr lang="en-GB" sz="11500" b="1">
                <a:solidFill>
                  <a:srgbClr val="FF0000"/>
                </a:solidFill>
              </a:rPr>
            </a:br>
            <a:r>
              <a:rPr lang="en-GB" sz="11500" b="1">
                <a:solidFill>
                  <a:srgbClr val="FF0000"/>
                </a:solidFill>
              </a:rPr>
              <a:t>Safety Engineer</a:t>
            </a:r>
          </a:p>
        </p:txBody>
      </p:sp>
    </p:spTree>
    <p:extLst>
      <p:ext uri="{BB962C8B-B14F-4D97-AF65-F5344CB8AC3E}">
        <p14:creationId xmlns:p14="http://schemas.microsoft.com/office/powerpoint/2010/main" val="120190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3915-4F01-46B4-898B-56D09E6ACD47}"/>
              </a:ext>
            </a:extLst>
          </p:cNvPr>
          <p:cNvSpPr>
            <a:spLocks noGrp="1"/>
          </p:cNvSpPr>
          <p:nvPr>
            <p:ph type="ctrTitle"/>
          </p:nvPr>
        </p:nvSpPr>
        <p:spPr>
          <a:xfrm>
            <a:off x="685800" y="1088802"/>
            <a:ext cx="10363200" cy="4680396"/>
          </a:xfrm>
        </p:spPr>
        <p:txBody>
          <a:bodyPr>
            <a:normAutofit fontScale="90000"/>
          </a:bodyPr>
          <a:lstStyle/>
          <a:p>
            <a:r>
              <a:rPr lang="en-GB" sz="6700" b="1">
                <a:solidFill>
                  <a:srgbClr val="7030A0"/>
                </a:solidFill>
              </a:rPr>
              <a:t>The Risk Prediction Paradox: </a:t>
            </a:r>
            <a:br>
              <a:rPr lang="en-GB"/>
            </a:br>
            <a:br>
              <a:rPr lang="en-GB"/>
            </a:br>
            <a:r>
              <a:rPr lang="en-GB" sz="5300" i="1">
                <a:solidFill>
                  <a:schemeClr val="accent1">
                    <a:lumMod val="50000"/>
                  </a:schemeClr>
                </a:solidFill>
              </a:rPr>
              <a:t>Without knowing the reasons for failure, </a:t>
            </a:r>
            <a:br>
              <a:rPr lang="en-GB" sz="5300" i="1">
                <a:solidFill>
                  <a:schemeClr val="accent1">
                    <a:lumMod val="50000"/>
                  </a:schemeClr>
                </a:solidFill>
              </a:rPr>
            </a:br>
            <a:r>
              <a:rPr lang="en-GB" sz="5300" i="1">
                <a:solidFill>
                  <a:schemeClr val="accent1">
                    <a:lumMod val="50000"/>
                  </a:schemeClr>
                </a:solidFill>
              </a:rPr>
              <a:t>risk can be dangerously underpredicted.</a:t>
            </a:r>
            <a:br>
              <a:rPr lang="en-GB" sz="5300" i="1">
                <a:solidFill>
                  <a:schemeClr val="accent1">
                    <a:lumMod val="50000"/>
                  </a:schemeClr>
                </a:solidFill>
              </a:rPr>
            </a:br>
            <a:r>
              <a:rPr lang="en-GB" sz="5300" i="1">
                <a:solidFill>
                  <a:schemeClr val="accent1">
                    <a:lumMod val="50000"/>
                  </a:schemeClr>
                </a:solidFill>
              </a:rPr>
              <a:t> </a:t>
            </a:r>
            <a:br>
              <a:rPr lang="en-GB" sz="5300" i="1">
                <a:solidFill>
                  <a:schemeClr val="accent1">
                    <a:lumMod val="50000"/>
                  </a:schemeClr>
                </a:solidFill>
              </a:rPr>
            </a:br>
            <a:r>
              <a:rPr lang="en-GB" sz="5300" i="1">
                <a:solidFill>
                  <a:schemeClr val="accent1">
                    <a:lumMod val="50000"/>
                  </a:schemeClr>
                </a:solidFill>
              </a:rPr>
              <a:t>But, if those reasons are understood, </a:t>
            </a:r>
            <a:br>
              <a:rPr lang="en-GB" sz="5300" i="1">
                <a:solidFill>
                  <a:schemeClr val="accent1">
                    <a:lumMod val="50000"/>
                  </a:schemeClr>
                </a:solidFill>
              </a:rPr>
            </a:br>
            <a:r>
              <a:rPr lang="en-GB" sz="5300" i="1">
                <a:solidFill>
                  <a:schemeClr val="accent1">
                    <a:lumMod val="50000"/>
                  </a:schemeClr>
                </a:solidFill>
              </a:rPr>
              <a:t>there is no reason for prediction.</a:t>
            </a:r>
            <a:endParaRPr lang="en-GB" i="1"/>
          </a:p>
        </p:txBody>
      </p:sp>
    </p:spTree>
    <p:extLst>
      <p:ext uri="{BB962C8B-B14F-4D97-AF65-F5344CB8AC3E}">
        <p14:creationId xmlns:p14="http://schemas.microsoft.com/office/powerpoint/2010/main" val="45151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3915-4F01-46B4-898B-56D09E6ACD47}"/>
              </a:ext>
            </a:extLst>
          </p:cNvPr>
          <p:cNvSpPr>
            <a:spLocks noGrp="1"/>
          </p:cNvSpPr>
          <p:nvPr>
            <p:ph type="ctrTitle"/>
          </p:nvPr>
        </p:nvSpPr>
        <p:spPr>
          <a:xfrm>
            <a:off x="914400" y="1878663"/>
            <a:ext cx="10363200" cy="3100673"/>
          </a:xfrm>
        </p:spPr>
        <p:txBody>
          <a:bodyPr>
            <a:normAutofit fontScale="90000"/>
          </a:bodyPr>
          <a:lstStyle/>
          <a:p>
            <a:r>
              <a:rPr lang="en-GB" sz="6700" b="1">
                <a:solidFill>
                  <a:srgbClr val="7030A0"/>
                </a:solidFill>
              </a:rPr>
              <a:t>A Truism: </a:t>
            </a:r>
            <a:br>
              <a:rPr lang="en-GB"/>
            </a:br>
            <a:br>
              <a:rPr lang="en-GB"/>
            </a:br>
            <a:r>
              <a:rPr lang="en-GB"/>
              <a:t>“</a:t>
            </a:r>
            <a:r>
              <a:rPr lang="en-GB" sz="5300" i="1">
                <a:solidFill>
                  <a:schemeClr val="accent1">
                    <a:lumMod val="50000"/>
                  </a:schemeClr>
                </a:solidFill>
              </a:rPr>
              <a:t>Accidents only happen because someone thinks the risk is low.”</a:t>
            </a:r>
            <a:endParaRPr lang="en-GB" i="1"/>
          </a:p>
        </p:txBody>
      </p:sp>
    </p:spTree>
    <p:extLst>
      <p:ext uri="{BB962C8B-B14F-4D97-AF65-F5344CB8AC3E}">
        <p14:creationId xmlns:p14="http://schemas.microsoft.com/office/powerpoint/2010/main" val="204496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3E2B32-E7B8-407C-97F7-73772685FBD9}"/>
              </a:ext>
            </a:extLst>
          </p:cNvPr>
          <p:cNvSpPr txBox="1"/>
          <p:nvPr/>
        </p:nvSpPr>
        <p:spPr>
          <a:xfrm>
            <a:off x="563019" y="585493"/>
            <a:ext cx="3003258" cy="1938992"/>
          </a:xfrm>
          <a:prstGeom prst="rect">
            <a:avLst/>
          </a:prstGeom>
          <a:noFill/>
        </p:spPr>
        <p:txBody>
          <a:bodyPr wrap="none" rtlCol="0">
            <a:spAutoFit/>
          </a:bodyPr>
          <a:lstStyle/>
          <a:p>
            <a:r>
              <a:rPr lang="en-GB" sz="6000" b="1">
                <a:solidFill>
                  <a:srgbClr val="7030A0"/>
                </a:solidFill>
                <a:latin typeface="+mj-lt"/>
                <a:ea typeface="+mj-ea"/>
                <a:cs typeface="+mj-cs"/>
              </a:rPr>
              <a:t>Risk </a:t>
            </a:r>
            <a:br>
              <a:rPr lang="en-GB" sz="6000" b="1">
                <a:solidFill>
                  <a:srgbClr val="7030A0"/>
                </a:solidFill>
                <a:latin typeface="+mj-lt"/>
                <a:ea typeface="+mj-ea"/>
                <a:cs typeface="+mj-cs"/>
              </a:rPr>
            </a:br>
            <a:r>
              <a:rPr lang="en-GB" sz="6000" b="1">
                <a:solidFill>
                  <a:srgbClr val="7030A0"/>
                </a:solidFill>
                <a:latin typeface="+mj-lt"/>
                <a:ea typeface="+mj-ea"/>
                <a:cs typeface="+mj-cs"/>
              </a:rPr>
              <a:t>Matrices </a:t>
            </a:r>
          </a:p>
        </p:txBody>
      </p:sp>
      <p:pic>
        <p:nvPicPr>
          <p:cNvPr id="9" name="Picture 8">
            <a:extLst>
              <a:ext uri="{FF2B5EF4-FFF2-40B4-BE49-F238E27FC236}">
                <a16:creationId xmlns:a16="http://schemas.microsoft.com/office/drawing/2014/main" id="{6333B994-6DD8-4FC3-9429-D7C5DE45549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7894" y="1175517"/>
            <a:ext cx="6728880" cy="4958862"/>
          </a:xfrm>
          <a:prstGeom prst="rect">
            <a:avLst/>
          </a:prstGeom>
          <a:noFill/>
        </p:spPr>
      </p:pic>
      <p:sp>
        <p:nvSpPr>
          <p:cNvPr id="7" name="Rectangle 6">
            <a:extLst>
              <a:ext uri="{FF2B5EF4-FFF2-40B4-BE49-F238E27FC236}">
                <a16:creationId xmlns:a16="http://schemas.microsoft.com/office/drawing/2014/main" id="{28CF1E7A-4805-4C69-8D13-D98179919453}"/>
              </a:ext>
            </a:extLst>
          </p:cNvPr>
          <p:cNvSpPr/>
          <p:nvPr/>
        </p:nvSpPr>
        <p:spPr>
          <a:xfrm>
            <a:off x="8234698" y="2019042"/>
            <a:ext cx="2172948" cy="158580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solidFill>
                <a:srgbClr val="002060"/>
              </a:solidFill>
            </a:endParaRPr>
          </a:p>
        </p:txBody>
      </p:sp>
      <p:sp>
        <p:nvSpPr>
          <p:cNvPr id="13" name="Rectangle 12">
            <a:extLst>
              <a:ext uri="{FF2B5EF4-FFF2-40B4-BE49-F238E27FC236}">
                <a16:creationId xmlns:a16="http://schemas.microsoft.com/office/drawing/2014/main" id="{A9F7D62C-5ED0-4B77-BDAE-D94AC1A9013C}"/>
              </a:ext>
            </a:extLst>
          </p:cNvPr>
          <p:cNvSpPr/>
          <p:nvPr/>
        </p:nvSpPr>
        <p:spPr>
          <a:xfrm>
            <a:off x="4868471" y="4430069"/>
            <a:ext cx="2209336" cy="1604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solidFill>
                <a:srgbClr val="002060"/>
              </a:solidFill>
            </a:endParaRPr>
          </a:p>
        </p:txBody>
      </p:sp>
      <p:sp>
        <p:nvSpPr>
          <p:cNvPr id="53" name="Rectangle 52">
            <a:extLst>
              <a:ext uri="{FF2B5EF4-FFF2-40B4-BE49-F238E27FC236}">
                <a16:creationId xmlns:a16="http://schemas.microsoft.com/office/drawing/2014/main" id="{22314252-D7E4-47A1-BD52-FF729DB0DDEB}"/>
              </a:ext>
            </a:extLst>
          </p:cNvPr>
          <p:cNvSpPr/>
          <p:nvPr/>
        </p:nvSpPr>
        <p:spPr>
          <a:xfrm>
            <a:off x="4924117" y="4400928"/>
            <a:ext cx="2510688" cy="1667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solidFill>
                  <a:srgbClr val="002060"/>
                </a:solidFill>
              </a:rPr>
              <a:t>Low or Ignorance</a:t>
            </a:r>
          </a:p>
          <a:p>
            <a:r>
              <a:rPr lang="en-GB" sz="3200">
                <a:solidFill>
                  <a:srgbClr val="002060"/>
                </a:solidFill>
              </a:rPr>
              <a:t>Based?</a:t>
            </a:r>
          </a:p>
        </p:txBody>
      </p:sp>
      <p:sp>
        <p:nvSpPr>
          <p:cNvPr id="57" name="Rectangle 56">
            <a:extLst>
              <a:ext uri="{FF2B5EF4-FFF2-40B4-BE49-F238E27FC236}">
                <a16:creationId xmlns:a16="http://schemas.microsoft.com/office/drawing/2014/main" id="{BF907039-EF30-46DA-8FE4-7E482393499D}"/>
              </a:ext>
            </a:extLst>
          </p:cNvPr>
          <p:cNvSpPr/>
          <p:nvPr/>
        </p:nvSpPr>
        <p:spPr>
          <a:xfrm>
            <a:off x="7234121" y="3779884"/>
            <a:ext cx="877423" cy="6210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solidFill>
                <a:srgbClr val="FF0000"/>
              </a:solidFill>
            </a:endParaRPr>
          </a:p>
        </p:txBody>
      </p:sp>
      <p:sp>
        <p:nvSpPr>
          <p:cNvPr id="50" name="Rectangle 49">
            <a:extLst>
              <a:ext uri="{FF2B5EF4-FFF2-40B4-BE49-F238E27FC236}">
                <a16:creationId xmlns:a16="http://schemas.microsoft.com/office/drawing/2014/main" id="{9027502D-027C-4D09-B98B-F359DC3A2BF5}"/>
              </a:ext>
            </a:extLst>
          </p:cNvPr>
          <p:cNvSpPr/>
          <p:nvPr/>
        </p:nvSpPr>
        <p:spPr>
          <a:xfrm>
            <a:off x="6883692" y="1879715"/>
            <a:ext cx="3523955" cy="19001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a:solidFill>
                  <a:schemeClr val="bg1"/>
                </a:solidFill>
              </a:rPr>
              <a:t>High or </a:t>
            </a:r>
            <a:br>
              <a:rPr lang="en-GB" sz="3200">
                <a:solidFill>
                  <a:schemeClr val="bg1"/>
                </a:solidFill>
              </a:rPr>
            </a:br>
            <a:r>
              <a:rPr lang="en-GB" sz="3200">
                <a:solidFill>
                  <a:schemeClr val="bg1"/>
                </a:solidFill>
              </a:rPr>
              <a:t>Knowledge </a:t>
            </a:r>
            <a:br>
              <a:rPr lang="en-GB" sz="3200">
                <a:solidFill>
                  <a:schemeClr val="bg1"/>
                </a:solidFill>
              </a:rPr>
            </a:br>
            <a:r>
              <a:rPr lang="en-GB" sz="3200">
                <a:solidFill>
                  <a:schemeClr val="bg1"/>
                </a:solidFill>
              </a:rPr>
              <a:t>Based?</a:t>
            </a:r>
          </a:p>
        </p:txBody>
      </p:sp>
    </p:spTree>
    <p:custDataLst>
      <p:tags r:id="rId1"/>
    </p:custDataLst>
    <p:extLst>
      <p:ext uri="{BB962C8B-B14F-4D97-AF65-F5344CB8AC3E}">
        <p14:creationId xmlns:p14="http://schemas.microsoft.com/office/powerpoint/2010/main" val="161571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65B486-5DC6-4B94-B739-815ECD54DC7A}"/>
              </a:ext>
            </a:extLst>
          </p:cNvPr>
          <p:cNvPicPr>
            <a:picLocks noChangeAspect="1"/>
          </p:cNvPicPr>
          <p:nvPr/>
        </p:nvPicPr>
        <p:blipFill>
          <a:blip r:embed="rId4"/>
          <a:stretch>
            <a:fillRect/>
          </a:stretch>
        </p:blipFill>
        <p:spPr>
          <a:xfrm>
            <a:off x="1936651" y="1705707"/>
            <a:ext cx="9151416" cy="4584150"/>
          </a:xfrm>
          <a:prstGeom prst="rect">
            <a:avLst/>
          </a:prstGeom>
        </p:spPr>
      </p:pic>
      <p:sp>
        <p:nvSpPr>
          <p:cNvPr id="2" name="Oval 1">
            <a:extLst>
              <a:ext uri="{FF2B5EF4-FFF2-40B4-BE49-F238E27FC236}">
                <a16:creationId xmlns:a16="http://schemas.microsoft.com/office/drawing/2014/main" id="{BA217E1D-D4BF-4AFD-9B10-AFDDD4BB254B}"/>
              </a:ext>
            </a:extLst>
          </p:cNvPr>
          <p:cNvSpPr/>
          <p:nvPr/>
        </p:nvSpPr>
        <p:spPr>
          <a:xfrm>
            <a:off x="1696915" y="2041105"/>
            <a:ext cx="2042958" cy="37106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943D2967-897B-D743-9B86-4CB9D6E6FB69}"/>
              </a:ext>
            </a:extLst>
          </p:cNvPr>
          <p:cNvSpPr/>
          <p:nvPr/>
        </p:nvSpPr>
        <p:spPr>
          <a:xfrm>
            <a:off x="3825555" y="1642369"/>
            <a:ext cx="7395820" cy="20862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114E41C-AC71-4CD4-ADD9-8E0D3CB336CF}"/>
              </a:ext>
            </a:extLst>
          </p:cNvPr>
          <p:cNvSpPr txBox="1"/>
          <p:nvPr/>
        </p:nvSpPr>
        <p:spPr>
          <a:xfrm>
            <a:off x="782516" y="410066"/>
            <a:ext cx="8171276" cy="1015663"/>
          </a:xfrm>
          <a:prstGeom prst="rect">
            <a:avLst/>
          </a:prstGeom>
          <a:noFill/>
          <a:ln>
            <a:noFill/>
          </a:ln>
        </p:spPr>
        <p:txBody>
          <a:bodyPr wrap="none" rtlCol="0">
            <a:spAutoFit/>
          </a:bodyPr>
          <a:lstStyle/>
          <a:p>
            <a:pPr algn="l"/>
            <a:r>
              <a:rPr lang="en-GB" sz="6000" b="1">
                <a:solidFill>
                  <a:srgbClr val="7030A0"/>
                </a:solidFill>
                <a:latin typeface="+mj-lt"/>
                <a:ea typeface="+mj-ea"/>
                <a:cs typeface="+mj-cs"/>
              </a:rPr>
              <a:t>The Proportionality Matrix</a:t>
            </a:r>
          </a:p>
        </p:txBody>
      </p:sp>
    </p:spTree>
    <p:custDataLst>
      <p:tags r:id="rId1"/>
    </p:custDataLst>
    <p:extLst>
      <p:ext uri="{BB962C8B-B14F-4D97-AF65-F5344CB8AC3E}">
        <p14:creationId xmlns:p14="http://schemas.microsoft.com/office/powerpoint/2010/main" val="29543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EEB1A6-372E-424D-D612-1809D61459B3}"/>
              </a:ext>
            </a:extLst>
          </p:cNvPr>
          <p:cNvSpPr txBox="1"/>
          <p:nvPr/>
        </p:nvSpPr>
        <p:spPr>
          <a:xfrm>
            <a:off x="1342872" y="2117388"/>
            <a:ext cx="1334340" cy="830997"/>
          </a:xfrm>
          <a:prstGeom prst="rect">
            <a:avLst/>
          </a:prstGeom>
          <a:solidFill>
            <a:srgbClr val="FFC000"/>
          </a:solidFill>
          <a:ln>
            <a:noFill/>
          </a:ln>
        </p:spPr>
        <p:txBody>
          <a:bodyPr wrap="none" rtlCol="0">
            <a:spAutoFit/>
          </a:bodyPr>
          <a:lstStyle/>
          <a:p>
            <a:pPr algn="ctr"/>
            <a:r>
              <a:rPr lang="en-GB" sz="2400" b="1">
                <a:solidFill>
                  <a:schemeClr val="dk1"/>
                </a:solidFill>
              </a:rPr>
              <a:t>Identify </a:t>
            </a:r>
            <a:br>
              <a:rPr lang="en-GB" sz="2400" b="1">
                <a:solidFill>
                  <a:schemeClr val="dk1"/>
                </a:solidFill>
              </a:rPr>
            </a:br>
            <a:r>
              <a:rPr lang="en-GB" sz="2400" b="1">
                <a:solidFill>
                  <a:schemeClr val="dk1"/>
                </a:solidFill>
              </a:rPr>
              <a:t>variables</a:t>
            </a:r>
          </a:p>
        </p:txBody>
      </p:sp>
      <p:sp>
        <p:nvSpPr>
          <p:cNvPr id="3" name="TextBox 2">
            <a:extLst>
              <a:ext uri="{FF2B5EF4-FFF2-40B4-BE49-F238E27FC236}">
                <a16:creationId xmlns:a16="http://schemas.microsoft.com/office/drawing/2014/main" id="{EBD3233E-2BAA-9BF3-7A3D-B6A4C8C89EA1}"/>
              </a:ext>
            </a:extLst>
          </p:cNvPr>
          <p:cNvSpPr txBox="1"/>
          <p:nvPr/>
        </p:nvSpPr>
        <p:spPr>
          <a:xfrm>
            <a:off x="632653" y="50936"/>
            <a:ext cx="8918339" cy="1938992"/>
          </a:xfrm>
          <a:prstGeom prst="rect">
            <a:avLst/>
          </a:prstGeom>
          <a:noFill/>
        </p:spPr>
        <p:txBody>
          <a:bodyPr wrap="none" rtlCol="0">
            <a:spAutoFit/>
          </a:bodyPr>
          <a:lstStyle/>
          <a:p>
            <a:r>
              <a:rPr lang="en-GB" sz="6000" b="1">
                <a:solidFill>
                  <a:srgbClr val="7030A0"/>
                </a:solidFill>
                <a:latin typeface="+mj-lt"/>
                <a:ea typeface="+mj-ea"/>
                <a:cs typeface="+mj-cs"/>
              </a:rPr>
              <a:t>Business Risk Assessment &amp; </a:t>
            </a:r>
            <a:br>
              <a:rPr lang="en-GB" sz="6000" b="1">
                <a:solidFill>
                  <a:srgbClr val="7030A0"/>
                </a:solidFill>
                <a:latin typeface="+mj-lt"/>
                <a:ea typeface="+mj-ea"/>
                <a:cs typeface="+mj-cs"/>
              </a:rPr>
            </a:br>
            <a:r>
              <a:rPr lang="en-GB" sz="6000" b="1">
                <a:solidFill>
                  <a:srgbClr val="7030A0"/>
                </a:solidFill>
                <a:latin typeface="+mj-lt"/>
                <a:ea typeface="+mj-ea"/>
                <a:cs typeface="+mj-cs"/>
              </a:rPr>
              <a:t>Reliability Methods</a:t>
            </a:r>
          </a:p>
        </p:txBody>
      </p:sp>
      <p:sp>
        <p:nvSpPr>
          <p:cNvPr id="4" name="TextBox 3">
            <a:extLst>
              <a:ext uri="{FF2B5EF4-FFF2-40B4-BE49-F238E27FC236}">
                <a16:creationId xmlns:a16="http://schemas.microsoft.com/office/drawing/2014/main" id="{FD794D0C-A3DC-543E-FFBC-F05AAFECB2E0}"/>
              </a:ext>
            </a:extLst>
          </p:cNvPr>
          <p:cNvSpPr txBox="1"/>
          <p:nvPr/>
        </p:nvSpPr>
        <p:spPr>
          <a:xfrm>
            <a:off x="3287134" y="2117387"/>
            <a:ext cx="2190728" cy="830997"/>
          </a:xfrm>
          <a:prstGeom prst="rect">
            <a:avLst/>
          </a:prstGeom>
          <a:solidFill>
            <a:schemeClr val="accent6">
              <a:lumMod val="60000"/>
              <a:lumOff val="40000"/>
            </a:schemeClr>
          </a:solidFill>
          <a:ln>
            <a:noFill/>
          </a:ln>
        </p:spPr>
        <p:txBody>
          <a:bodyPr wrap="none" rtlCol="0">
            <a:spAutoFit/>
          </a:bodyPr>
          <a:lstStyle/>
          <a:p>
            <a:pPr algn="ctr"/>
            <a:r>
              <a:rPr lang="en-GB" sz="2400" b="1">
                <a:solidFill>
                  <a:schemeClr val="dk1"/>
                </a:solidFill>
              </a:rPr>
              <a:t>Collect data or </a:t>
            </a:r>
          </a:p>
          <a:p>
            <a:pPr algn="ctr"/>
            <a:r>
              <a:rPr lang="en-GB" sz="2400" b="1">
                <a:solidFill>
                  <a:schemeClr val="dk1"/>
                </a:solidFill>
              </a:rPr>
              <a:t>make estimates</a:t>
            </a:r>
          </a:p>
        </p:txBody>
      </p:sp>
      <p:sp>
        <p:nvSpPr>
          <p:cNvPr id="5" name="TextBox 4">
            <a:extLst>
              <a:ext uri="{FF2B5EF4-FFF2-40B4-BE49-F238E27FC236}">
                <a16:creationId xmlns:a16="http://schemas.microsoft.com/office/drawing/2014/main" id="{77FB86A4-20F1-E178-407F-D52B51AE999A}"/>
              </a:ext>
            </a:extLst>
          </p:cNvPr>
          <p:cNvSpPr txBox="1"/>
          <p:nvPr/>
        </p:nvSpPr>
        <p:spPr>
          <a:xfrm>
            <a:off x="6114364" y="2117386"/>
            <a:ext cx="2177391" cy="1200329"/>
          </a:xfrm>
          <a:prstGeom prst="rect">
            <a:avLst/>
          </a:prstGeom>
          <a:solidFill>
            <a:srgbClr val="002060"/>
          </a:solidFill>
          <a:ln>
            <a:solidFill>
              <a:srgbClr val="002060"/>
            </a:solidFill>
          </a:ln>
        </p:spPr>
        <p:txBody>
          <a:bodyPr wrap="none" rtlCol="0">
            <a:spAutoFit/>
          </a:bodyPr>
          <a:lstStyle/>
          <a:p>
            <a:pPr algn="ctr"/>
            <a:r>
              <a:rPr lang="en-GB" sz="2400" b="1">
                <a:solidFill>
                  <a:schemeClr val="bg1"/>
                </a:solidFill>
              </a:rPr>
              <a:t>Establish</a:t>
            </a:r>
            <a:br>
              <a:rPr lang="en-GB" sz="2400" b="1">
                <a:solidFill>
                  <a:schemeClr val="bg1"/>
                </a:solidFill>
              </a:rPr>
            </a:br>
            <a:r>
              <a:rPr lang="en-GB" sz="2400" b="1">
                <a:solidFill>
                  <a:schemeClr val="bg1"/>
                </a:solidFill>
              </a:rPr>
              <a:t>independence </a:t>
            </a:r>
            <a:br>
              <a:rPr lang="en-GB" sz="2400" b="1">
                <a:solidFill>
                  <a:schemeClr val="bg1"/>
                </a:solidFill>
              </a:rPr>
            </a:br>
            <a:r>
              <a:rPr lang="en-GB" sz="2400" b="1">
                <a:solidFill>
                  <a:schemeClr val="bg1"/>
                </a:solidFill>
              </a:rPr>
              <a:t>or relationships</a:t>
            </a:r>
          </a:p>
        </p:txBody>
      </p:sp>
      <p:sp>
        <p:nvSpPr>
          <p:cNvPr id="6" name="TextBox 5">
            <a:extLst>
              <a:ext uri="{FF2B5EF4-FFF2-40B4-BE49-F238E27FC236}">
                <a16:creationId xmlns:a16="http://schemas.microsoft.com/office/drawing/2014/main" id="{3F60708F-8B6D-05C7-0CCF-AFEBF1B17575}"/>
              </a:ext>
            </a:extLst>
          </p:cNvPr>
          <p:cNvSpPr txBox="1"/>
          <p:nvPr/>
        </p:nvSpPr>
        <p:spPr>
          <a:xfrm>
            <a:off x="9421279" y="2117386"/>
            <a:ext cx="1301382" cy="830997"/>
          </a:xfrm>
          <a:prstGeom prst="rect">
            <a:avLst/>
          </a:prstGeom>
          <a:solidFill>
            <a:srgbClr val="00B0F0"/>
          </a:solidFill>
          <a:ln>
            <a:noFill/>
          </a:ln>
        </p:spPr>
        <p:txBody>
          <a:bodyPr wrap="none" rtlCol="0">
            <a:spAutoFit/>
          </a:bodyPr>
          <a:lstStyle/>
          <a:p>
            <a:pPr algn="ctr"/>
            <a:r>
              <a:rPr lang="en-GB" sz="2400" b="1">
                <a:solidFill>
                  <a:schemeClr val="dk1"/>
                </a:solidFill>
              </a:rPr>
              <a:t>Produce </a:t>
            </a:r>
          </a:p>
          <a:p>
            <a:pPr algn="ctr"/>
            <a:r>
              <a:rPr lang="en-GB" sz="2400" b="1">
                <a:solidFill>
                  <a:schemeClr val="dk1"/>
                </a:solidFill>
              </a:rPr>
              <a:t>model</a:t>
            </a:r>
          </a:p>
        </p:txBody>
      </p:sp>
      <p:sp>
        <p:nvSpPr>
          <p:cNvPr id="7" name="TextBox 6">
            <a:extLst>
              <a:ext uri="{FF2B5EF4-FFF2-40B4-BE49-F238E27FC236}">
                <a16:creationId xmlns:a16="http://schemas.microsoft.com/office/drawing/2014/main" id="{CE273D35-82E7-86B5-C4B1-6E6850765609}"/>
              </a:ext>
            </a:extLst>
          </p:cNvPr>
          <p:cNvSpPr txBox="1"/>
          <p:nvPr/>
        </p:nvSpPr>
        <p:spPr>
          <a:xfrm>
            <a:off x="1220147" y="3404649"/>
            <a:ext cx="1579791" cy="461665"/>
          </a:xfrm>
          <a:prstGeom prst="rect">
            <a:avLst/>
          </a:prstGeom>
          <a:solidFill>
            <a:srgbClr val="FFC000"/>
          </a:solidFill>
          <a:ln>
            <a:noFill/>
          </a:ln>
        </p:spPr>
        <p:txBody>
          <a:bodyPr wrap="none" rtlCol="0">
            <a:spAutoFit/>
          </a:bodyPr>
          <a:lstStyle/>
          <a:p>
            <a:pPr algn="l"/>
            <a:r>
              <a:rPr lang="en-GB" sz="2400">
                <a:solidFill>
                  <a:schemeClr val="dk1"/>
                </a:solidFill>
              </a:rPr>
              <a:t>Variable #1</a:t>
            </a:r>
          </a:p>
        </p:txBody>
      </p:sp>
      <p:sp>
        <p:nvSpPr>
          <p:cNvPr id="8" name="TextBox 7">
            <a:extLst>
              <a:ext uri="{FF2B5EF4-FFF2-40B4-BE49-F238E27FC236}">
                <a16:creationId xmlns:a16="http://schemas.microsoft.com/office/drawing/2014/main" id="{4D444A5B-5A44-81D9-6EAB-6CFD3F845D27}"/>
              </a:ext>
            </a:extLst>
          </p:cNvPr>
          <p:cNvSpPr txBox="1"/>
          <p:nvPr/>
        </p:nvSpPr>
        <p:spPr>
          <a:xfrm>
            <a:off x="1220147" y="3904459"/>
            <a:ext cx="1579791" cy="461665"/>
          </a:xfrm>
          <a:prstGeom prst="rect">
            <a:avLst/>
          </a:prstGeom>
          <a:solidFill>
            <a:srgbClr val="FFC000"/>
          </a:solidFill>
          <a:ln>
            <a:noFill/>
          </a:ln>
        </p:spPr>
        <p:txBody>
          <a:bodyPr wrap="none" rtlCol="0">
            <a:spAutoFit/>
          </a:bodyPr>
          <a:lstStyle/>
          <a:p>
            <a:pPr algn="l"/>
            <a:r>
              <a:rPr lang="en-GB" sz="2400">
                <a:solidFill>
                  <a:schemeClr val="dk1"/>
                </a:solidFill>
              </a:rPr>
              <a:t>Variable #2</a:t>
            </a:r>
          </a:p>
        </p:txBody>
      </p:sp>
      <p:sp>
        <p:nvSpPr>
          <p:cNvPr id="9" name="TextBox 8">
            <a:extLst>
              <a:ext uri="{FF2B5EF4-FFF2-40B4-BE49-F238E27FC236}">
                <a16:creationId xmlns:a16="http://schemas.microsoft.com/office/drawing/2014/main" id="{1F5891CE-A465-5678-6C61-B4B4692C60F4}"/>
              </a:ext>
            </a:extLst>
          </p:cNvPr>
          <p:cNvSpPr txBox="1"/>
          <p:nvPr/>
        </p:nvSpPr>
        <p:spPr>
          <a:xfrm>
            <a:off x="1220147" y="4404271"/>
            <a:ext cx="1579791" cy="461665"/>
          </a:xfrm>
          <a:prstGeom prst="rect">
            <a:avLst/>
          </a:prstGeom>
          <a:solidFill>
            <a:srgbClr val="FFC000"/>
          </a:solidFill>
          <a:ln>
            <a:noFill/>
          </a:ln>
        </p:spPr>
        <p:txBody>
          <a:bodyPr wrap="none" rtlCol="0">
            <a:spAutoFit/>
          </a:bodyPr>
          <a:lstStyle/>
          <a:p>
            <a:pPr algn="l"/>
            <a:r>
              <a:rPr lang="en-GB" sz="2400">
                <a:solidFill>
                  <a:schemeClr val="dk1"/>
                </a:solidFill>
              </a:rPr>
              <a:t>Variable #3</a:t>
            </a:r>
          </a:p>
        </p:txBody>
      </p:sp>
      <p:sp>
        <p:nvSpPr>
          <p:cNvPr id="10" name="TextBox 9">
            <a:extLst>
              <a:ext uri="{FF2B5EF4-FFF2-40B4-BE49-F238E27FC236}">
                <a16:creationId xmlns:a16="http://schemas.microsoft.com/office/drawing/2014/main" id="{90363BA7-418A-8CF9-6CD7-1E50E0DEC248}"/>
              </a:ext>
            </a:extLst>
          </p:cNvPr>
          <p:cNvSpPr txBox="1"/>
          <p:nvPr/>
        </p:nvSpPr>
        <p:spPr>
          <a:xfrm>
            <a:off x="1220147" y="4904083"/>
            <a:ext cx="1579791" cy="461665"/>
          </a:xfrm>
          <a:prstGeom prst="rect">
            <a:avLst/>
          </a:prstGeom>
          <a:solidFill>
            <a:srgbClr val="FFC000"/>
          </a:solidFill>
          <a:ln>
            <a:noFill/>
          </a:ln>
        </p:spPr>
        <p:txBody>
          <a:bodyPr wrap="none" rtlCol="0">
            <a:spAutoFit/>
          </a:bodyPr>
          <a:lstStyle/>
          <a:p>
            <a:pPr algn="l"/>
            <a:r>
              <a:rPr lang="en-GB" sz="2400">
                <a:solidFill>
                  <a:schemeClr val="dk1"/>
                </a:solidFill>
              </a:rPr>
              <a:t>Variable #4</a:t>
            </a:r>
          </a:p>
        </p:txBody>
      </p:sp>
      <p:sp>
        <p:nvSpPr>
          <p:cNvPr id="11" name="TextBox 10">
            <a:extLst>
              <a:ext uri="{FF2B5EF4-FFF2-40B4-BE49-F238E27FC236}">
                <a16:creationId xmlns:a16="http://schemas.microsoft.com/office/drawing/2014/main" id="{3670547F-EEE5-CBDC-66A2-FC84BF308388}"/>
              </a:ext>
            </a:extLst>
          </p:cNvPr>
          <p:cNvSpPr txBox="1"/>
          <p:nvPr/>
        </p:nvSpPr>
        <p:spPr>
          <a:xfrm>
            <a:off x="1220147" y="5403895"/>
            <a:ext cx="1579791" cy="461665"/>
          </a:xfrm>
          <a:prstGeom prst="rect">
            <a:avLst/>
          </a:prstGeom>
          <a:solidFill>
            <a:srgbClr val="FFC000"/>
          </a:solidFill>
          <a:ln>
            <a:noFill/>
          </a:ln>
        </p:spPr>
        <p:txBody>
          <a:bodyPr wrap="none" rtlCol="0">
            <a:spAutoFit/>
          </a:bodyPr>
          <a:lstStyle/>
          <a:p>
            <a:pPr algn="l"/>
            <a:r>
              <a:rPr lang="en-GB" sz="2400">
                <a:solidFill>
                  <a:schemeClr val="dk1"/>
                </a:solidFill>
              </a:rPr>
              <a:t>Variable #5</a:t>
            </a:r>
          </a:p>
        </p:txBody>
      </p:sp>
      <p:sp>
        <p:nvSpPr>
          <p:cNvPr id="12" name="TextBox 11">
            <a:extLst>
              <a:ext uri="{FF2B5EF4-FFF2-40B4-BE49-F238E27FC236}">
                <a16:creationId xmlns:a16="http://schemas.microsoft.com/office/drawing/2014/main" id="{47E70EFF-8E93-273D-108A-284991B562EB}"/>
              </a:ext>
            </a:extLst>
          </p:cNvPr>
          <p:cNvSpPr txBox="1"/>
          <p:nvPr/>
        </p:nvSpPr>
        <p:spPr>
          <a:xfrm>
            <a:off x="1220147" y="5903705"/>
            <a:ext cx="1579791" cy="461665"/>
          </a:xfrm>
          <a:prstGeom prst="rect">
            <a:avLst/>
          </a:prstGeom>
          <a:solidFill>
            <a:srgbClr val="FFC000"/>
          </a:solidFill>
          <a:ln>
            <a:noFill/>
          </a:ln>
        </p:spPr>
        <p:txBody>
          <a:bodyPr wrap="none" rtlCol="0">
            <a:spAutoFit/>
          </a:bodyPr>
          <a:lstStyle/>
          <a:p>
            <a:pPr algn="l"/>
            <a:r>
              <a:rPr lang="en-GB" sz="2400">
                <a:solidFill>
                  <a:schemeClr val="dk1"/>
                </a:solidFill>
              </a:rPr>
              <a:t>Variable #6</a:t>
            </a:r>
          </a:p>
        </p:txBody>
      </p:sp>
      <p:sp>
        <p:nvSpPr>
          <p:cNvPr id="14" name="TextBox 13">
            <a:extLst>
              <a:ext uri="{FF2B5EF4-FFF2-40B4-BE49-F238E27FC236}">
                <a16:creationId xmlns:a16="http://schemas.microsoft.com/office/drawing/2014/main" id="{A345CBE4-2DE5-DAC1-0AC4-65CD00B3669C}"/>
              </a:ext>
            </a:extLst>
          </p:cNvPr>
          <p:cNvSpPr txBox="1"/>
          <p:nvPr/>
        </p:nvSpPr>
        <p:spPr>
          <a:xfrm>
            <a:off x="3810996" y="3404649"/>
            <a:ext cx="1143005" cy="461665"/>
          </a:xfrm>
          <a:prstGeom prst="rect">
            <a:avLst/>
          </a:prstGeom>
          <a:solidFill>
            <a:schemeClr val="accent6">
              <a:lumMod val="60000"/>
              <a:lumOff val="40000"/>
            </a:schemeClr>
          </a:solidFill>
          <a:ln>
            <a:noFill/>
          </a:ln>
        </p:spPr>
        <p:txBody>
          <a:bodyPr wrap="none" rtlCol="0">
            <a:spAutoFit/>
          </a:bodyPr>
          <a:lstStyle/>
          <a:p>
            <a:pPr algn="l"/>
            <a:r>
              <a:rPr lang="en-GB" sz="2400">
                <a:solidFill>
                  <a:schemeClr val="dk1"/>
                </a:solidFill>
              </a:rPr>
              <a:t>Data #1</a:t>
            </a:r>
          </a:p>
        </p:txBody>
      </p:sp>
      <p:sp>
        <p:nvSpPr>
          <p:cNvPr id="15" name="TextBox 14">
            <a:extLst>
              <a:ext uri="{FF2B5EF4-FFF2-40B4-BE49-F238E27FC236}">
                <a16:creationId xmlns:a16="http://schemas.microsoft.com/office/drawing/2014/main" id="{0E83947F-236A-E421-1C85-3DE74BFA023E}"/>
              </a:ext>
            </a:extLst>
          </p:cNvPr>
          <p:cNvSpPr txBox="1"/>
          <p:nvPr/>
        </p:nvSpPr>
        <p:spPr>
          <a:xfrm>
            <a:off x="3810996" y="3904459"/>
            <a:ext cx="1143005" cy="461665"/>
          </a:xfrm>
          <a:prstGeom prst="rect">
            <a:avLst/>
          </a:prstGeom>
          <a:solidFill>
            <a:schemeClr val="accent6">
              <a:lumMod val="60000"/>
              <a:lumOff val="40000"/>
            </a:schemeClr>
          </a:solidFill>
          <a:ln>
            <a:noFill/>
          </a:ln>
        </p:spPr>
        <p:txBody>
          <a:bodyPr wrap="none" rtlCol="0">
            <a:spAutoFit/>
          </a:bodyPr>
          <a:lstStyle/>
          <a:p>
            <a:pPr algn="l"/>
            <a:r>
              <a:rPr lang="en-GB" sz="2400">
                <a:solidFill>
                  <a:schemeClr val="dk1"/>
                </a:solidFill>
              </a:rPr>
              <a:t>Data #2</a:t>
            </a:r>
          </a:p>
        </p:txBody>
      </p:sp>
      <p:sp>
        <p:nvSpPr>
          <p:cNvPr id="16" name="TextBox 15">
            <a:extLst>
              <a:ext uri="{FF2B5EF4-FFF2-40B4-BE49-F238E27FC236}">
                <a16:creationId xmlns:a16="http://schemas.microsoft.com/office/drawing/2014/main" id="{3F073832-EC52-D5BC-2A7E-81BC9ED5F93F}"/>
              </a:ext>
            </a:extLst>
          </p:cNvPr>
          <p:cNvSpPr txBox="1"/>
          <p:nvPr/>
        </p:nvSpPr>
        <p:spPr>
          <a:xfrm>
            <a:off x="3810996" y="4404271"/>
            <a:ext cx="1143005" cy="461665"/>
          </a:xfrm>
          <a:prstGeom prst="rect">
            <a:avLst/>
          </a:prstGeom>
          <a:solidFill>
            <a:schemeClr val="accent6">
              <a:lumMod val="60000"/>
              <a:lumOff val="40000"/>
            </a:schemeClr>
          </a:solidFill>
          <a:ln>
            <a:noFill/>
          </a:ln>
        </p:spPr>
        <p:txBody>
          <a:bodyPr wrap="none" rtlCol="0">
            <a:spAutoFit/>
          </a:bodyPr>
          <a:lstStyle/>
          <a:p>
            <a:pPr algn="l"/>
            <a:r>
              <a:rPr lang="en-GB" sz="2400">
                <a:solidFill>
                  <a:schemeClr val="dk1"/>
                </a:solidFill>
              </a:rPr>
              <a:t>Data #3</a:t>
            </a:r>
          </a:p>
        </p:txBody>
      </p:sp>
      <p:sp>
        <p:nvSpPr>
          <p:cNvPr id="17" name="TextBox 16">
            <a:extLst>
              <a:ext uri="{FF2B5EF4-FFF2-40B4-BE49-F238E27FC236}">
                <a16:creationId xmlns:a16="http://schemas.microsoft.com/office/drawing/2014/main" id="{B5CBB655-9AF7-5DAC-3653-118D1DDBD113}"/>
              </a:ext>
            </a:extLst>
          </p:cNvPr>
          <p:cNvSpPr txBox="1"/>
          <p:nvPr/>
        </p:nvSpPr>
        <p:spPr>
          <a:xfrm>
            <a:off x="3810996" y="4904083"/>
            <a:ext cx="1143005" cy="461665"/>
          </a:xfrm>
          <a:prstGeom prst="rect">
            <a:avLst/>
          </a:prstGeom>
          <a:solidFill>
            <a:schemeClr val="accent6">
              <a:lumMod val="60000"/>
              <a:lumOff val="40000"/>
            </a:schemeClr>
          </a:solidFill>
          <a:ln>
            <a:noFill/>
          </a:ln>
        </p:spPr>
        <p:txBody>
          <a:bodyPr wrap="none" rtlCol="0">
            <a:spAutoFit/>
          </a:bodyPr>
          <a:lstStyle/>
          <a:p>
            <a:pPr algn="l"/>
            <a:r>
              <a:rPr lang="en-GB" sz="2400">
                <a:solidFill>
                  <a:schemeClr val="dk1"/>
                </a:solidFill>
              </a:rPr>
              <a:t>Data #4</a:t>
            </a:r>
          </a:p>
        </p:txBody>
      </p:sp>
      <p:sp>
        <p:nvSpPr>
          <p:cNvPr id="18" name="TextBox 17">
            <a:extLst>
              <a:ext uri="{FF2B5EF4-FFF2-40B4-BE49-F238E27FC236}">
                <a16:creationId xmlns:a16="http://schemas.microsoft.com/office/drawing/2014/main" id="{647EE5AD-D565-F546-A395-34EA2C08ACDD}"/>
              </a:ext>
            </a:extLst>
          </p:cNvPr>
          <p:cNvSpPr txBox="1"/>
          <p:nvPr/>
        </p:nvSpPr>
        <p:spPr>
          <a:xfrm>
            <a:off x="3810996" y="5403895"/>
            <a:ext cx="1143005" cy="461665"/>
          </a:xfrm>
          <a:prstGeom prst="rect">
            <a:avLst/>
          </a:prstGeom>
          <a:solidFill>
            <a:schemeClr val="accent6">
              <a:lumMod val="60000"/>
              <a:lumOff val="40000"/>
            </a:schemeClr>
          </a:solidFill>
          <a:ln>
            <a:noFill/>
          </a:ln>
        </p:spPr>
        <p:txBody>
          <a:bodyPr wrap="none" rtlCol="0">
            <a:spAutoFit/>
          </a:bodyPr>
          <a:lstStyle/>
          <a:p>
            <a:pPr algn="l"/>
            <a:r>
              <a:rPr lang="en-GB" sz="2400">
                <a:solidFill>
                  <a:schemeClr val="dk1"/>
                </a:solidFill>
              </a:rPr>
              <a:t>Data #5</a:t>
            </a:r>
          </a:p>
        </p:txBody>
      </p:sp>
      <p:sp>
        <p:nvSpPr>
          <p:cNvPr id="19" name="TextBox 18">
            <a:extLst>
              <a:ext uri="{FF2B5EF4-FFF2-40B4-BE49-F238E27FC236}">
                <a16:creationId xmlns:a16="http://schemas.microsoft.com/office/drawing/2014/main" id="{C452BF49-E701-F70F-A9AE-72949BB2456F}"/>
              </a:ext>
            </a:extLst>
          </p:cNvPr>
          <p:cNvSpPr txBox="1"/>
          <p:nvPr/>
        </p:nvSpPr>
        <p:spPr>
          <a:xfrm>
            <a:off x="3810996" y="5903705"/>
            <a:ext cx="1143005" cy="461665"/>
          </a:xfrm>
          <a:prstGeom prst="rect">
            <a:avLst/>
          </a:prstGeom>
          <a:solidFill>
            <a:schemeClr val="accent6">
              <a:lumMod val="60000"/>
              <a:lumOff val="40000"/>
            </a:schemeClr>
          </a:solidFill>
          <a:ln>
            <a:noFill/>
          </a:ln>
        </p:spPr>
        <p:txBody>
          <a:bodyPr wrap="none" rtlCol="0">
            <a:spAutoFit/>
          </a:bodyPr>
          <a:lstStyle/>
          <a:p>
            <a:pPr algn="l"/>
            <a:r>
              <a:rPr lang="en-GB" sz="2400">
                <a:solidFill>
                  <a:schemeClr val="dk1"/>
                </a:solidFill>
              </a:rPr>
              <a:t>Data #6</a:t>
            </a:r>
          </a:p>
        </p:txBody>
      </p:sp>
      <p:sp>
        <p:nvSpPr>
          <p:cNvPr id="20" name="Rectangle 19">
            <a:extLst>
              <a:ext uri="{FF2B5EF4-FFF2-40B4-BE49-F238E27FC236}">
                <a16:creationId xmlns:a16="http://schemas.microsoft.com/office/drawing/2014/main" id="{317FA708-9C41-855F-BF68-85C26E2026C5}"/>
              </a:ext>
            </a:extLst>
          </p:cNvPr>
          <p:cNvSpPr/>
          <p:nvPr/>
        </p:nvSpPr>
        <p:spPr>
          <a:xfrm>
            <a:off x="9282075" y="3404649"/>
            <a:ext cx="1579791" cy="29607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rgbClr val="002060"/>
                </a:solidFill>
              </a:rPr>
              <a:t>Model</a:t>
            </a:r>
            <a:endParaRPr lang="en-GB" sz="2000">
              <a:solidFill>
                <a:srgbClr val="002060"/>
              </a:solidFill>
            </a:endParaRPr>
          </a:p>
        </p:txBody>
      </p:sp>
      <p:cxnSp>
        <p:nvCxnSpPr>
          <p:cNvPr id="22" name="Straight Arrow Connector 21">
            <a:extLst>
              <a:ext uri="{FF2B5EF4-FFF2-40B4-BE49-F238E27FC236}">
                <a16:creationId xmlns:a16="http://schemas.microsoft.com/office/drawing/2014/main" id="{D20FA29A-47D6-DB14-20E8-13FD04DA75C6}"/>
              </a:ext>
            </a:extLst>
          </p:cNvPr>
          <p:cNvCxnSpPr>
            <a:cxnSpLocks/>
            <a:stCxn id="14" idx="3"/>
          </p:cNvCxnSpPr>
          <p:nvPr/>
        </p:nvCxnSpPr>
        <p:spPr>
          <a:xfrm>
            <a:off x="4954001" y="3635482"/>
            <a:ext cx="4328074" cy="184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D26E608-D904-D084-A967-0BF3248DA37E}"/>
              </a:ext>
            </a:extLst>
          </p:cNvPr>
          <p:cNvCxnSpPr>
            <a:cxnSpLocks/>
            <a:stCxn id="15" idx="3"/>
          </p:cNvCxnSpPr>
          <p:nvPr/>
        </p:nvCxnSpPr>
        <p:spPr>
          <a:xfrm>
            <a:off x="4954001" y="4135292"/>
            <a:ext cx="4328074" cy="358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3D217A-DD3E-2E13-F2E8-9B611A20DD3A}"/>
              </a:ext>
            </a:extLst>
          </p:cNvPr>
          <p:cNvCxnSpPr>
            <a:cxnSpLocks/>
            <a:stCxn id="16" idx="3"/>
          </p:cNvCxnSpPr>
          <p:nvPr/>
        </p:nvCxnSpPr>
        <p:spPr>
          <a:xfrm>
            <a:off x="4954001" y="4635104"/>
            <a:ext cx="4328074" cy="224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70046FC-53B0-C8AE-B016-EEA9FCF4251C}"/>
              </a:ext>
            </a:extLst>
          </p:cNvPr>
          <p:cNvCxnSpPr>
            <a:cxnSpLocks/>
            <a:stCxn id="17" idx="3"/>
          </p:cNvCxnSpPr>
          <p:nvPr/>
        </p:nvCxnSpPr>
        <p:spPr>
          <a:xfrm>
            <a:off x="4954001" y="5134916"/>
            <a:ext cx="4328074" cy="381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6356BED-5735-2AB2-29E7-A229ABB38F97}"/>
              </a:ext>
            </a:extLst>
          </p:cNvPr>
          <p:cNvCxnSpPr>
            <a:cxnSpLocks/>
            <a:stCxn id="18" idx="3"/>
          </p:cNvCxnSpPr>
          <p:nvPr/>
        </p:nvCxnSpPr>
        <p:spPr>
          <a:xfrm>
            <a:off x="4954001" y="5634728"/>
            <a:ext cx="4328074" cy="185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693F882-14DC-738E-8A7B-8786AF883B7B}"/>
              </a:ext>
            </a:extLst>
          </p:cNvPr>
          <p:cNvCxnSpPr>
            <a:cxnSpLocks/>
            <a:stCxn id="19" idx="3"/>
          </p:cNvCxnSpPr>
          <p:nvPr/>
        </p:nvCxnSpPr>
        <p:spPr>
          <a:xfrm>
            <a:off x="4954001" y="6134538"/>
            <a:ext cx="4328074" cy="44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5AE0050-CA79-F167-797F-7E1AB1810FD6}"/>
              </a:ext>
            </a:extLst>
          </p:cNvPr>
          <p:cNvCxnSpPr>
            <a:cxnSpLocks/>
            <a:stCxn id="7" idx="3"/>
            <a:endCxn id="14" idx="1"/>
          </p:cNvCxnSpPr>
          <p:nvPr/>
        </p:nvCxnSpPr>
        <p:spPr>
          <a:xfrm>
            <a:off x="2799938" y="3635482"/>
            <a:ext cx="10110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9A2869A-DC73-7F59-9B2E-FD7331BF3533}"/>
              </a:ext>
            </a:extLst>
          </p:cNvPr>
          <p:cNvCxnSpPr>
            <a:stCxn id="8" idx="3"/>
            <a:endCxn id="15" idx="1"/>
          </p:cNvCxnSpPr>
          <p:nvPr/>
        </p:nvCxnSpPr>
        <p:spPr>
          <a:xfrm>
            <a:off x="2799938" y="4135292"/>
            <a:ext cx="10110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BB9F85A-EF29-2523-FD81-D9F702DA7007}"/>
              </a:ext>
            </a:extLst>
          </p:cNvPr>
          <p:cNvCxnSpPr>
            <a:stCxn id="9" idx="3"/>
            <a:endCxn id="16" idx="1"/>
          </p:cNvCxnSpPr>
          <p:nvPr/>
        </p:nvCxnSpPr>
        <p:spPr>
          <a:xfrm>
            <a:off x="2799938" y="4635104"/>
            <a:ext cx="10110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A974B8C-75B5-50AE-6629-C0894CF5CDE5}"/>
              </a:ext>
            </a:extLst>
          </p:cNvPr>
          <p:cNvCxnSpPr>
            <a:stCxn id="10" idx="3"/>
            <a:endCxn id="17" idx="1"/>
          </p:cNvCxnSpPr>
          <p:nvPr/>
        </p:nvCxnSpPr>
        <p:spPr>
          <a:xfrm>
            <a:off x="2799938" y="5134916"/>
            <a:ext cx="10110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FDCAE44-2845-E164-9B20-F3FAB109E6F5}"/>
              </a:ext>
            </a:extLst>
          </p:cNvPr>
          <p:cNvCxnSpPr>
            <a:stCxn id="11" idx="3"/>
            <a:endCxn id="18" idx="1"/>
          </p:cNvCxnSpPr>
          <p:nvPr/>
        </p:nvCxnSpPr>
        <p:spPr>
          <a:xfrm>
            <a:off x="2799938" y="5634728"/>
            <a:ext cx="10110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89A33FB-7507-5FD9-F78D-D6FA5B436064}"/>
              </a:ext>
            </a:extLst>
          </p:cNvPr>
          <p:cNvCxnSpPr>
            <a:stCxn id="12" idx="3"/>
            <a:endCxn id="19" idx="1"/>
          </p:cNvCxnSpPr>
          <p:nvPr/>
        </p:nvCxnSpPr>
        <p:spPr>
          <a:xfrm>
            <a:off x="2799938" y="6134538"/>
            <a:ext cx="10110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7431B39-6A4C-8BAC-4158-063973A3DA89}"/>
              </a:ext>
            </a:extLst>
          </p:cNvPr>
          <p:cNvCxnSpPr>
            <a:cxnSpLocks/>
          </p:cNvCxnSpPr>
          <p:nvPr/>
        </p:nvCxnSpPr>
        <p:spPr>
          <a:xfrm>
            <a:off x="6943470" y="3653224"/>
            <a:ext cx="0" cy="508182"/>
          </a:xfrm>
          <a:prstGeom prst="straightConnector1">
            <a:avLst/>
          </a:prstGeom>
          <a:ln w="571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BC57BB0-BDE6-2230-5092-2BAF9DE539BA}"/>
              </a:ext>
            </a:extLst>
          </p:cNvPr>
          <p:cNvCxnSpPr>
            <a:cxnSpLocks/>
          </p:cNvCxnSpPr>
          <p:nvPr/>
        </p:nvCxnSpPr>
        <p:spPr>
          <a:xfrm>
            <a:off x="7716042" y="3662986"/>
            <a:ext cx="0" cy="970172"/>
          </a:xfrm>
          <a:prstGeom prst="straightConnector1">
            <a:avLst/>
          </a:prstGeom>
          <a:ln w="571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5B5A96D-C3E9-02D1-5EE3-28F7094F7BE9}"/>
              </a:ext>
            </a:extLst>
          </p:cNvPr>
          <p:cNvCxnSpPr>
            <a:cxnSpLocks/>
          </p:cNvCxnSpPr>
          <p:nvPr/>
        </p:nvCxnSpPr>
        <p:spPr>
          <a:xfrm>
            <a:off x="6943470" y="5122652"/>
            <a:ext cx="0" cy="508182"/>
          </a:xfrm>
          <a:prstGeom prst="straightConnector1">
            <a:avLst/>
          </a:prstGeom>
          <a:ln w="571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70B68DD-735E-76FF-CF22-4AB49EC2ADA2}"/>
              </a:ext>
            </a:extLst>
          </p:cNvPr>
          <p:cNvCxnSpPr>
            <a:cxnSpLocks/>
          </p:cNvCxnSpPr>
          <p:nvPr/>
        </p:nvCxnSpPr>
        <p:spPr>
          <a:xfrm>
            <a:off x="8124200" y="4171168"/>
            <a:ext cx="0" cy="1482113"/>
          </a:xfrm>
          <a:prstGeom prst="straightConnector1">
            <a:avLst/>
          </a:prstGeom>
          <a:ln w="571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5CED654-2FF6-C5AE-5B61-95312FD11E09}"/>
              </a:ext>
            </a:extLst>
          </p:cNvPr>
          <p:cNvCxnSpPr>
            <a:cxnSpLocks/>
          </p:cNvCxnSpPr>
          <p:nvPr/>
        </p:nvCxnSpPr>
        <p:spPr>
          <a:xfrm>
            <a:off x="6943470" y="5653281"/>
            <a:ext cx="0" cy="460049"/>
          </a:xfrm>
          <a:prstGeom prst="straightConnector1">
            <a:avLst/>
          </a:prstGeom>
          <a:ln w="571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FE4AB3F-65F7-39E6-1F47-D82E103327B4}"/>
              </a:ext>
            </a:extLst>
          </p:cNvPr>
          <p:cNvCxnSpPr>
            <a:cxnSpLocks/>
          </p:cNvCxnSpPr>
          <p:nvPr/>
        </p:nvCxnSpPr>
        <p:spPr>
          <a:xfrm>
            <a:off x="6359023" y="3662986"/>
            <a:ext cx="0" cy="1990295"/>
          </a:xfrm>
          <a:prstGeom prst="straightConnector1">
            <a:avLst/>
          </a:prstGeom>
          <a:ln w="571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31B9A27-9B90-7C2C-E474-8C4BE07809A6}"/>
              </a:ext>
            </a:extLst>
          </p:cNvPr>
          <p:cNvCxnSpPr>
            <a:cxnSpLocks/>
          </p:cNvCxnSpPr>
          <p:nvPr/>
        </p:nvCxnSpPr>
        <p:spPr>
          <a:xfrm>
            <a:off x="7362200" y="4152542"/>
            <a:ext cx="0" cy="978988"/>
          </a:xfrm>
          <a:prstGeom prst="straightConnector1">
            <a:avLst/>
          </a:prstGeom>
          <a:ln w="571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9C7CCED-3DAA-7BE7-372B-47F38FB0EC62}"/>
              </a:ext>
            </a:extLst>
          </p:cNvPr>
          <p:cNvCxnSpPr>
            <a:cxnSpLocks/>
          </p:cNvCxnSpPr>
          <p:nvPr/>
        </p:nvCxnSpPr>
        <p:spPr>
          <a:xfrm>
            <a:off x="7726184" y="4668825"/>
            <a:ext cx="0" cy="1465713"/>
          </a:xfrm>
          <a:prstGeom prst="straightConnector1">
            <a:avLst/>
          </a:prstGeom>
          <a:ln w="57150">
            <a:solidFill>
              <a:srgbClr val="00206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5578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fill="hold"/>
                                        <p:tgtEl>
                                          <p:spTgt spid="41"/>
                                        </p:tgtEl>
                                        <p:attrNameLst>
                                          <p:attrName>ppt_x</p:attrName>
                                        </p:attrNameLst>
                                      </p:cBhvr>
                                      <p:tavLst>
                                        <p:tav tm="0">
                                          <p:val>
                                            <p:strVal val="#ppt_x"/>
                                          </p:val>
                                        </p:tav>
                                        <p:tav tm="100000">
                                          <p:val>
                                            <p:strVal val="#ppt_x"/>
                                          </p:val>
                                        </p:tav>
                                      </p:tavLst>
                                    </p:anim>
                                    <p:anim calcmode="lin" valueType="num">
                                      <p:cBhvr additive="base">
                                        <p:cTn id="90" dur="500" fill="hold"/>
                                        <p:tgtEl>
                                          <p:spTgt spid="41"/>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ppt_x"/>
                                          </p:val>
                                        </p:tav>
                                        <p:tav tm="100000">
                                          <p:val>
                                            <p:strVal val="#ppt_x"/>
                                          </p:val>
                                        </p:tav>
                                      </p:tavLst>
                                    </p:anim>
                                    <p:anim calcmode="lin" valueType="num">
                                      <p:cBhvr additive="base">
                                        <p:cTn id="94" dur="500" fill="hold"/>
                                        <p:tgtEl>
                                          <p:spTgt spid="42"/>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ppt_x"/>
                                          </p:val>
                                        </p:tav>
                                        <p:tav tm="100000">
                                          <p:val>
                                            <p:strVal val="#ppt_x"/>
                                          </p:val>
                                        </p:tav>
                                      </p:tavLst>
                                    </p:anim>
                                    <p:anim calcmode="lin" valueType="num">
                                      <p:cBhvr additive="base">
                                        <p:cTn id="98" dur="500" fill="hold"/>
                                        <p:tgtEl>
                                          <p:spTgt spid="43"/>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fill="hold"/>
                                        <p:tgtEl>
                                          <p:spTgt spid="44"/>
                                        </p:tgtEl>
                                        <p:attrNameLst>
                                          <p:attrName>ppt_x</p:attrName>
                                        </p:attrNameLst>
                                      </p:cBhvr>
                                      <p:tavLst>
                                        <p:tav tm="0">
                                          <p:val>
                                            <p:strVal val="#ppt_x"/>
                                          </p:val>
                                        </p:tav>
                                        <p:tav tm="100000">
                                          <p:val>
                                            <p:strVal val="#ppt_x"/>
                                          </p:val>
                                        </p:tav>
                                      </p:tavLst>
                                    </p:anim>
                                    <p:anim calcmode="lin" valueType="num">
                                      <p:cBhvr additive="base">
                                        <p:cTn id="102" dur="500" fill="hold"/>
                                        <p:tgtEl>
                                          <p:spTgt spid="44"/>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additive="base">
                                        <p:cTn id="105" dur="500" fill="hold"/>
                                        <p:tgtEl>
                                          <p:spTgt spid="45"/>
                                        </p:tgtEl>
                                        <p:attrNameLst>
                                          <p:attrName>ppt_x</p:attrName>
                                        </p:attrNameLst>
                                      </p:cBhvr>
                                      <p:tavLst>
                                        <p:tav tm="0">
                                          <p:val>
                                            <p:strVal val="#ppt_x"/>
                                          </p:val>
                                        </p:tav>
                                        <p:tav tm="100000">
                                          <p:val>
                                            <p:strVal val="#ppt_x"/>
                                          </p:val>
                                        </p:tav>
                                      </p:tavLst>
                                    </p:anim>
                                    <p:anim calcmode="lin" valueType="num">
                                      <p:cBhvr additive="base">
                                        <p:cTn id="106" dur="500" fill="hold"/>
                                        <p:tgtEl>
                                          <p:spTgt spid="45"/>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ppt_x"/>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57"/>
                                        </p:tgtEl>
                                        <p:attrNameLst>
                                          <p:attrName>style.visibility</p:attrName>
                                        </p:attrNameLst>
                                      </p:cBhvr>
                                      <p:to>
                                        <p:strVal val="visible"/>
                                      </p:to>
                                    </p:set>
                                    <p:anim calcmode="lin" valueType="num">
                                      <p:cBhvr additive="base">
                                        <p:cTn id="117" dur="500" fill="hold"/>
                                        <p:tgtEl>
                                          <p:spTgt spid="57"/>
                                        </p:tgtEl>
                                        <p:attrNameLst>
                                          <p:attrName>ppt_x</p:attrName>
                                        </p:attrNameLst>
                                      </p:cBhvr>
                                      <p:tavLst>
                                        <p:tav tm="0">
                                          <p:val>
                                            <p:strVal val="#ppt_x"/>
                                          </p:val>
                                        </p:tav>
                                        <p:tav tm="100000">
                                          <p:val>
                                            <p:strVal val="#ppt_x"/>
                                          </p:val>
                                        </p:tav>
                                      </p:tavLst>
                                    </p:anim>
                                    <p:anim calcmode="lin" valueType="num">
                                      <p:cBhvr additive="base">
                                        <p:cTn id="11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6"/>
                                        </p:tgtEl>
                                        <p:attrNameLst>
                                          <p:attrName>style.visibility</p:attrName>
                                        </p:attrNameLst>
                                      </p:cBhvr>
                                      <p:to>
                                        <p:strVal val="visible"/>
                                      </p:to>
                                    </p:set>
                                    <p:anim calcmode="lin" valueType="num">
                                      <p:cBhvr additive="base">
                                        <p:cTn id="123" dur="500" fill="hold"/>
                                        <p:tgtEl>
                                          <p:spTgt spid="6"/>
                                        </p:tgtEl>
                                        <p:attrNameLst>
                                          <p:attrName>ppt_x</p:attrName>
                                        </p:attrNameLst>
                                      </p:cBhvr>
                                      <p:tavLst>
                                        <p:tav tm="0">
                                          <p:val>
                                            <p:strVal val="#ppt_x"/>
                                          </p:val>
                                        </p:tav>
                                        <p:tav tm="100000">
                                          <p:val>
                                            <p:strVal val="#ppt_x"/>
                                          </p:val>
                                        </p:tav>
                                      </p:tavLst>
                                    </p:anim>
                                    <p:anim calcmode="lin" valueType="num">
                                      <p:cBhvr additive="base">
                                        <p:cTn id="124" dur="500" fill="hold"/>
                                        <p:tgtEl>
                                          <p:spTgt spid="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ppt_x"/>
                                          </p:val>
                                        </p:tav>
                                        <p:tav tm="100000">
                                          <p:val>
                                            <p:strVal val="#ppt_x"/>
                                          </p:val>
                                        </p:tav>
                                      </p:tavLst>
                                    </p:anim>
                                    <p:anim calcmode="lin" valueType="num">
                                      <p:cBhvr additive="base">
                                        <p:cTn id="1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EEB1A6-372E-424D-D612-1809D61459B3}"/>
              </a:ext>
            </a:extLst>
          </p:cNvPr>
          <p:cNvSpPr txBox="1"/>
          <p:nvPr/>
        </p:nvSpPr>
        <p:spPr>
          <a:xfrm>
            <a:off x="5565245" y="2507323"/>
            <a:ext cx="1061509" cy="830997"/>
          </a:xfrm>
          <a:prstGeom prst="rect">
            <a:avLst/>
          </a:prstGeom>
          <a:solidFill>
            <a:srgbClr val="FFC000"/>
          </a:solidFill>
          <a:ln>
            <a:noFill/>
          </a:ln>
        </p:spPr>
        <p:txBody>
          <a:bodyPr wrap="none" rtlCol="0">
            <a:spAutoFit/>
          </a:bodyPr>
          <a:lstStyle/>
          <a:p>
            <a:pPr algn="ctr"/>
            <a:r>
              <a:rPr lang="en-GB" sz="2400" b="1">
                <a:solidFill>
                  <a:schemeClr val="dk1"/>
                </a:solidFill>
              </a:rPr>
              <a:t>Data</a:t>
            </a:r>
            <a:br>
              <a:rPr lang="en-GB" sz="2400" b="1">
                <a:solidFill>
                  <a:schemeClr val="dk1"/>
                </a:solidFill>
              </a:rPr>
            </a:br>
            <a:r>
              <a:rPr lang="en-GB" sz="2400" b="1">
                <a:solidFill>
                  <a:schemeClr val="dk1"/>
                </a:solidFill>
              </a:rPr>
              <a:t>mining</a:t>
            </a:r>
          </a:p>
        </p:txBody>
      </p:sp>
      <p:sp>
        <p:nvSpPr>
          <p:cNvPr id="3" name="TextBox 2">
            <a:extLst>
              <a:ext uri="{FF2B5EF4-FFF2-40B4-BE49-F238E27FC236}">
                <a16:creationId xmlns:a16="http://schemas.microsoft.com/office/drawing/2014/main" id="{EBD3233E-2BAA-9BF3-7A3D-B6A4C8C89EA1}"/>
              </a:ext>
            </a:extLst>
          </p:cNvPr>
          <p:cNvSpPr txBox="1"/>
          <p:nvPr/>
        </p:nvSpPr>
        <p:spPr>
          <a:xfrm>
            <a:off x="453877" y="570783"/>
            <a:ext cx="11284243" cy="1015663"/>
          </a:xfrm>
          <a:prstGeom prst="rect">
            <a:avLst/>
          </a:prstGeom>
          <a:noFill/>
        </p:spPr>
        <p:txBody>
          <a:bodyPr wrap="none" rtlCol="0">
            <a:spAutoFit/>
          </a:bodyPr>
          <a:lstStyle/>
          <a:p>
            <a:r>
              <a:rPr lang="en-GB" sz="6000" b="1" dirty="0">
                <a:solidFill>
                  <a:srgbClr val="7030A0"/>
                </a:solidFill>
                <a:latin typeface="+mj-lt"/>
                <a:ea typeface="+mj-ea"/>
                <a:cs typeface="+mj-cs"/>
              </a:rPr>
              <a:t>QRA &amp; Internet Advertising Methods</a:t>
            </a:r>
          </a:p>
        </p:txBody>
      </p:sp>
      <p:sp>
        <p:nvSpPr>
          <p:cNvPr id="4" name="TextBox 3">
            <a:extLst>
              <a:ext uri="{FF2B5EF4-FFF2-40B4-BE49-F238E27FC236}">
                <a16:creationId xmlns:a16="http://schemas.microsoft.com/office/drawing/2014/main" id="{FD794D0C-A3DC-543E-FFBC-F05AAFECB2E0}"/>
              </a:ext>
            </a:extLst>
          </p:cNvPr>
          <p:cNvSpPr txBox="1"/>
          <p:nvPr/>
        </p:nvSpPr>
        <p:spPr>
          <a:xfrm>
            <a:off x="2177509" y="2512798"/>
            <a:ext cx="1424621" cy="830997"/>
          </a:xfrm>
          <a:prstGeom prst="rect">
            <a:avLst/>
          </a:prstGeom>
          <a:solidFill>
            <a:schemeClr val="accent6">
              <a:lumMod val="60000"/>
              <a:lumOff val="40000"/>
            </a:schemeClr>
          </a:solidFill>
          <a:ln>
            <a:noFill/>
          </a:ln>
        </p:spPr>
        <p:txBody>
          <a:bodyPr wrap="none" rtlCol="0">
            <a:spAutoFit/>
          </a:bodyPr>
          <a:lstStyle/>
          <a:p>
            <a:pPr algn="ctr"/>
            <a:r>
              <a:rPr lang="en-GB" sz="2400" b="1">
                <a:solidFill>
                  <a:schemeClr val="dk1"/>
                </a:solidFill>
              </a:rPr>
              <a:t>Available </a:t>
            </a:r>
            <a:br>
              <a:rPr lang="en-GB" sz="2400" b="1">
                <a:solidFill>
                  <a:schemeClr val="dk1"/>
                </a:solidFill>
              </a:rPr>
            </a:br>
            <a:r>
              <a:rPr lang="en-GB" sz="2400" b="1">
                <a:solidFill>
                  <a:schemeClr val="dk1"/>
                </a:solidFill>
              </a:rPr>
              <a:t>data</a:t>
            </a:r>
          </a:p>
        </p:txBody>
      </p:sp>
      <p:sp>
        <p:nvSpPr>
          <p:cNvPr id="6" name="TextBox 5">
            <a:extLst>
              <a:ext uri="{FF2B5EF4-FFF2-40B4-BE49-F238E27FC236}">
                <a16:creationId xmlns:a16="http://schemas.microsoft.com/office/drawing/2014/main" id="{3F60708F-8B6D-05C7-0CCF-AFEBF1B17575}"/>
              </a:ext>
            </a:extLst>
          </p:cNvPr>
          <p:cNvSpPr txBox="1"/>
          <p:nvPr/>
        </p:nvSpPr>
        <p:spPr>
          <a:xfrm>
            <a:off x="8609436" y="2507322"/>
            <a:ext cx="1301382" cy="830997"/>
          </a:xfrm>
          <a:prstGeom prst="rect">
            <a:avLst/>
          </a:prstGeom>
          <a:solidFill>
            <a:srgbClr val="00B0F0"/>
          </a:solidFill>
          <a:ln>
            <a:noFill/>
          </a:ln>
        </p:spPr>
        <p:txBody>
          <a:bodyPr wrap="square" rtlCol="0">
            <a:spAutoFit/>
          </a:bodyPr>
          <a:lstStyle/>
          <a:p>
            <a:pPr algn="ctr"/>
            <a:r>
              <a:rPr lang="en-GB" sz="2400" b="1">
                <a:solidFill>
                  <a:schemeClr val="dk1"/>
                </a:solidFill>
              </a:rPr>
              <a:t>Produce </a:t>
            </a:r>
          </a:p>
          <a:p>
            <a:pPr algn="ctr"/>
            <a:r>
              <a:rPr lang="en-GB" sz="2400" b="1">
                <a:solidFill>
                  <a:schemeClr val="dk1"/>
                </a:solidFill>
              </a:rPr>
              <a:t>model</a:t>
            </a:r>
          </a:p>
        </p:txBody>
      </p:sp>
      <p:sp>
        <p:nvSpPr>
          <p:cNvPr id="7" name="TextBox 6">
            <a:extLst>
              <a:ext uri="{FF2B5EF4-FFF2-40B4-BE49-F238E27FC236}">
                <a16:creationId xmlns:a16="http://schemas.microsoft.com/office/drawing/2014/main" id="{CE273D35-82E7-86B5-C4B1-6E6850765609}"/>
              </a:ext>
            </a:extLst>
          </p:cNvPr>
          <p:cNvSpPr txBox="1"/>
          <p:nvPr/>
        </p:nvSpPr>
        <p:spPr>
          <a:xfrm>
            <a:off x="4619730" y="3800061"/>
            <a:ext cx="2952540" cy="461665"/>
          </a:xfrm>
          <a:prstGeom prst="rect">
            <a:avLst/>
          </a:prstGeom>
          <a:solidFill>
            <a:srgbClr val="FFC000"/>
          </a:solidFill>
          <a:ln>
            <a:noFill/>
          </a:ln>
        </p:spPr>
        <p:txBody>
          <a:bodyPr wrap="square" rtlCol="0">
            <a:spAutoFit/>
          </a:bodyPr>
          <a:lstStyle/>
          <a:p>
            <a:pPr algn="ctr"/>
            <a:r>
              <a:rPr lang="en-GB" sz="2400">
                <a:solidFill>
                  <a:schemeClr val="dk1"/>
                </a:solidFill>
              </a:rPr>
              <a:t>Variable #1</a:t>
            </a:r>
          </a:p>
        </p:txBody>
      </p:sp>
      <p:sp>
        <p:nvSpPr>
          <p:cNvPr id="8" name="TextBox 7">
            <a:extLst>
              <a:ext uri="{FF2B5EF4-FFF2-40B4-BE49-F238E27FC236}">
                <a16:creationId xmlns:a16="http://schemas.microsoft.com/office/drawing/2014/main" id="{4D444A5B-5A44-81D9-6EAB-6CFD3F845D27}"/>
              </a:ext>
            </a:extLst>
          </p:cNvPr>
          <p:cNvSpPr txBox="1"/>
          <p:nvPr/>
        </p:nvSpPr>
        <p:spPr>
          <a:xfrm>
            <a:off x="4619730" y="4299871"/>
            <a:ext cx="2952540" cy="461665"/>
          </a:xfrm>
          <a:prstGeom prst="rect">
            <a:avLst/>
          </a:prstGeom>
          <a:solidFill>
            <a:srgbClr val="FF0000"/>
          </a:solidFill>
          <a:ln>
            <a:noFill/>
          </a:ln>
        </p:spPr>
        <p:txBody>
          <a:bodyPr wrap="none" rtlCol="0">
            <a:spAutoFit/>
          </a:bodyPr>
          <a:lstStyle/>
          <a:p>
            <a:pPr algn="l"/>
            <a:r>
              <a:rPr lang="en-GB" sz="2400">
                <a:solidFill>
                  <a:schemeClr val="bg1"/>
                </a:solidFill>
              </a:rPr>
              <a:t>Chance Correlation #2</a:t>
            </a:r>
          </a:p>
        </p:txBody>
      </p:sp>
      <p:sp>
        <p:nvSpPr>
          <p:cNvPr id="9" name="TextBox 8">
            <a:extLst>
              <a:ext uri="{FF2B5EF4-FFF2-40B4-BE49-F238E27FC236}">
                <a16:creationId xmlns:a16="http://schemas.microsoft.com/office/drawing/2014/main" id="{1F5891CE-A465-5678-6C61-B4B4692C60F4}"/>
              </a:ext>
            </a:extLst>
          </p:cNvPr>
          <p:cNvSpPr txBox="1"/>
          <p:nvPr/>
        </p:nvSpPr>
        <p:spPr>
          <a:xfrm>
            <a:off x="4619730" y="4799683"/>
            <a:ext cx="2952540" cy="461665"/>
          </a:xfrm>
          <a:prstGeom prst="rect">
            <a:avLst/>
          </a:prstGeom>
          <a:solidFill>
            <a:srgbClr val="FF0000"/>
          </a:solidFill>
          <a:ln>
            <a:noFill/>
          </a:ln>
        </p:spPr>
        <p:txBody>
          <a:bodyPr wrap="none" rtlCol="0">
            <a:spAutoFit/>
          </a:bodyPr>
          <a:lstStyle/>
          <a:p>
            <a:pPr algn="l"/>
            <a:r>
              <a:rPr lang="en-GB" sz="2400">
                <a:solidFill>
                  <a:schemeClr val="bg1"/>
                </a:solidFill>
              </a:rPr>
              <a:t>Chance Correlation #3</a:t>
            </a:r>
          </a:p>
        </p:txBody>
      </p:sp>
      <p:sp>
        <p:nvSpPr>
          <p:cNvPr id="14" name="TextBox 13">
            <a:extLst>
              <a:ext uri="{FF2B5EF4-FFF2-40B4-BE49-F238E27FC236}">
                <a16:creationId xmlns:a16="http://schemas.microsoft.com/office/drawing/2014/main" id="{A345CBE4-2DE5-DAC1-0AC4-65CD00B3669C}"/>
              </a:ext>
            </a:extLst>
          </p:cNvPr>
          <p:cNvSpPr txBox="1"/>
          <p:nvPr/>
        </p:nvSpPr>
        <p:spPr>
          <a:xfrm>
            <a:off x="2507472" y="3800061"/>
            <a:ext cx="764697" cy="461665"/>
          </a:xfrm>
          <a:prstGeom prst="rect">
            <a:avLst/>
          </a:prstGeom>
          <a:solidFill>
            <a:schemeClr val="accent6">
              <a:lumMod val="60000"/>
              <a:lumOff val="40000"/>
            </a:schemeClr>
          </a:solidFill>
          <a:ln>
            <a:noFill/>
          </a:ln>
        </p:spPr>
        <p:txBody>
          <a:bodyPr wrap="none" rtlCol="0">
            <a:spAutoFit/>
          </a:bodyPr>
          <a:lstStyle/>
          <a:p>
            <a:pPr algn="l"/>
            <a:r>
              <a:rPr lang="en-GB" sz="2400">
                <a:solidFill>
                  <a:schemeClr val="dk1"/>
                </a:solidFill>
              </a:rPr>
              <a:t>Data</a:t>
            </a:r>
          </a:p>
        </p:txBody>
      </p:sp>
      <p:sp>
        <p:nvSpPr>
          <p:cNvPr id="20" name="Rectangle 19">
            <a:extLst>
              <a:ext uri="{FF2B5EF4-FFF2-40B4-BE49-F238E27FC236}">
                <a16:creationId xmlns:a16="http://schemas.microsoft.com/office/drawing/2014/main" id="{317FA708-9C41-855F-BF68-85C26E2026C5}"/>
              </a:ext>
            </a:extLst>
          </p:cNvPr>
          <p:cNvSpPr/>
          <p:nvPr/>
        </p:nvSpPr>
        <p:spPr>
          <a:xfrm>
            <a:off x="8470232" y="3794586"/>
            <a:ext cx="1579791" cy="14612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rgbClr val="002060"/>
                </a:solidFill>
              </a:rPr>
              <a:t>Model</a:t>
            </a:r>
            <a:endParaRPr lang="en-GB" sz="2000">
              <a:solidFill>
                <a:srgbClr val="002060"/>
              </a:solidFill>
            </a:endParaRPr>
          </a:p>
        </p:txBody>
      </p:sp>
      <p:cxnSp>
        <p:nvCxnSpPr>
          <p:cNvPr id="22" name="Straight Arrow Connector 21">
            <a:extLst>
              <a:ext uri="{FF2B5EF4-FFF2-40B4-BE49-F238E27FC236}">
                <a16:creationId xmlns:a16="http://schemas.microsoft.com/office/drawing/2014/main" id="{D20FA29A-47D6-DB14-20E8-13FD04DA75C6}"/>
              </a:ext>
            </a:extLst>
          </p:cNvPr>
          <p:cNvCxnSpPr>
            <a:cxnSpLocks/>
            <a:stCxn id="7" idx="3"/>
          </p:cNvCxnSpPr>
          <p:nvPr/>
        </p:nvCxnSpPr>
        <p:spPr>
          <a:xfrm>
            <a:off x="7572270" y="4030894"/>
            <a:ext cx="89796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D26E608-D904-D084-A967-0BF3248DA37E}"/>
              </a:ext>
            </a:extLst>
          </p:cNvPr>
          <p:cNvCxnSpPr>
            <a:cxnSpLocks/>
            <a:stCxn id="8" idx="3"/>
            <a:endCxn id="20" idx="1"/>
          </p:cNvCxnSpPr>
          <p:nvPr/>
        </p:nvCxnSpPr>
        <p:spPr>
          <a:xfrm flipV="1">
            <a:off x="7572270" y="4525229"/>
            <a:ext cx="897962" cy="54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3D217A-DD3E-2E13-F2E8-9B611A20DD3A}"/>
              </a:ext>
            </a:extLst>
          </p:cNvPr>
          <p:cNvCxnSpPr>
            <a:cxnSpLocks/>
            <a:stCxn id="9" idx="3"/>
          </p:cNvCxnSpPr>
          <p:nvPr/>
        </p:nvCxnSpPr>
        <p:spPr>
          <a:xfrm>
            <a:off x="7572270" y="5030516"/>
            <a:ext cx="89796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5AE0050-CA79-F167-797F-7E1AB1810FD6}"/>
              </a:ext>
            </a:extLst>
          </p:cNvPr>
          <p:cNvCxnSpPr>
            <a:cxnSpLocks/>
            <a:stCxn id="14" idx="3"/>
            <a:endCxn id="7" idx="1"/>
          </p:cNvCxnSpPr>
          <p:nvPr/>
        </p:nvCxnSpPr>
        <p:spPr>
          <a:xfrm>
            <a:off x="3272169" y="4030894"/>
            <a:ext cx="134756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AC5C8B53-09ED-C925-8594-F19B24D6BE6F}"/>
              </a:ext>
            </a:extLst>
          </p:cNvPr>
          <p:cNvCxnSpPr>
            <a:stCxn id="14" idx="3"/>
            <a:endCxn id="8" idx="1"/>
          </p:cNvCxnSpPr>
          <p:nvPr/>
        </p:nvCxnSpPr>
        <p:spPr>
          <a:xfrm>
            <a:off x="3272169" y="4030894"/>
            <a:ext cx="1347561" cy="499810"/>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9E9F473E-CDB2-962B-6F38-835D13DDD50F}"/>
              </a:ext>
            </a:extLst>
          </p:cNvPr>
          <p:cNvCxnSpPr>
            <a:stCxn id="14" idx="3"/>
            <a:endCxn id="9" idx="1"/>
          </p:cNvCxnSpPr>
          <p:nvPr/>
        </p:nvCxnSpPr>
        <p:spPr>
          <a:xfrm>
            <a:off x="3272169" y="4030894"/>
            <a:ext cx="1347561" cy="999622"/>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88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01E6F1-32B2-C6E9-7680-FFBF3C950CF8}"/>
              </a:ext>
            </a:extLst>
          </p:cNvPr>
          <p:cNvSpPr txBox="1"/>
          <p:nvPr/>
        </p:nvSpPr>
        <p:spPr>
          <a:xfrm>
            <a:off x="1744628" y="429986"/>
            <a:ext cx="3368743" cy="1200329"/>
          </a:xfrm>
          <a:prstGeom prst="rect">
            <a:avLst/>
          </a:prstGeom>
          <a:noFill/>
          <a:ln>
            <a:noFill/>
          </a:ln>
        </p:spPr>
        <p:txBody>
          <a:bodyPr wrap="none" rtlCol="0">
            <a:spAutoFit/>
          </a:bodyPr>
          <a:lstStyle/>
          <a:p>
            <a:pPr algn="ctr"/>
            <a:r>
              <a:rPr lang="en-GB" sz="3600" u="sng">
                <a:solidFill>
                  <a:srgbClr val="7030A0"/>
                </a:solidFill>
              </a:rPr>
              <a:t>What causes </a:t>
            </a:r>
            <a:br>
              <a:rPr lang="en-GB" sz="3600" u="sng">
                <a:solidFill>
                  <a:srgbClr val="7030A0"/>
                </a:solidFill>
              </a:rPr>
            </a:br>
            <a:r>
              <a:rPr lang="en-GB" sz="3600" u="sng">
                <a:solidFill>
                  <a:srgbClr val="7030A0"/>
                </a:solidFill>
              </a:rPr>
              <a:t>major accidents?</a:t>
            </a:r>
            <a:endParaRPr lang="en-GB" sz="3600">
              <a:solidFill>
                <a:srgbClr val="7030A0"/>
              </a:solidFill>
            </a:endParaRPr>
          </a:p>
        </p:txBody>
      </p:sp>
      <p:sp>
        <p:nvSpPr>
          <p:cNvPr id="10" name="TextBox 9">
            <a:extLst>
              <a:ext uri="{FF2B5EF4-FFF2-40B4-BE49-F238E27FC236}">
                <a16:creationId xmlns:a16="http://schemas.microsoft.com/office/drawing/2014/main" id="{B6229259-BB8D-DB2E-272E-E31CB38CD048}"/>
              </a:ext>
            </a:extLst>
          </p:cNvPr>
          <p:cNvSpPr txBox="1"/>
          <p:nvPr/>
        </p:nvSpPr>
        <p:spPr>
          <a:xfrm>
            <a:off x="6698177" y="430668"/>
            <a:ext cx="4121513" cy="1200329"/>
          </a:xfrm>
          <a:prstGeom prst="rect">
            <a:avLst/>
          </a:prstGeom>
          <a:noFill/>
          <a:ln>
            <a:noFill/>
          </a:ln>
        </p:spPr>
        <p:txBody>
          <a:bodyPr wrap="none" rtlCol="0">
            <a:spAutoFit/>
          </a:bodyPr>
          <a:lstStyle/>
          <a:p>
            <a:pPr algn="ctr"/>
            <a:r>
              <a:rPr lang="en-GB" sz="3600" u="sng">
                <a:solidFill>
                  <a:srgbClr val="7030A0"/>
                </a:solidFill>
              </a:rPr>
              <a:t>What does </a:t>
            </a:r>
            <a:r>
              <a:rPr lang="en-GB" sz="3600" b="1" u="sng">
                <a:solidFill>
                  <a:srgbClr val="7030A0"/>
                </a:solidFill>
              </a:rPr>
              <a:t>not</a:t>
            </a:r>
            <a:r>
              <a:rPr lang="en-GB" sz="3600" u="sng">
                <a:solidFill>
                  <a:srgbClr val="7030A0"/>
                </a:solidFill>
              </a:rPr>
              <a:t> cause</a:t>
            </a:r>
            <a:br>
              <a:rPr lang="en-GB" sz="3600" u="sng">
                <a:solidFill>
                  <a:srgbClr val="7030A0"/>
                </a:solidFill>
              </a:rPr>
            </a:br>
            <a:r>
              <a:rPr lang="en-GB" sz="3600" u="sng">
                <a:solidFill>
                  <a:srgbClr val="7030A0"/>
                </a:solidFill>
              </a:rPr>
              <a:t>major accidents?</a:t>
            </a:r>
            <a:endParaRPr lang="en-GB" sz="3600">
              <a:solidFill>
                <a:srgbClr val="7030A0"/>
              </a:solidFill>
            </a:endParaRPr>
          </a:p>
        </p:txBody>
      </p:sp>
      <p:sp>
        <p:nvSpPr>
          <p:cNvPr id="11" name="TextBox 10">
            <a:extLst>
              <a:ext uri="{FF2B5EF4-FFF2-40B4-BE49-F238E27FC236}">
                <a16:creationId xmlns:a16="http://schemas.microsoft.com/office/drawing/2014/main" id="{AB96F25A-549F-919A-ABEB-92DDB3675914}"/>
              </a:ext>
            </a:extLst>
          </p:cNvPr>
          <p:cNvSpPr txBox="1"/>
          <p:nvPr/>
        </p:nvSpPr>
        <p:spPr>
          <a:xfrm>
            <a:off x="565782" y="5248617"/>
            <a:ext cx="5726440" cy="1200329"/>
          </a:xfrm>
          <a:prstGeom prst="rect">
            <a:avLst/>
          </a:prstGeom>
          <a:noFill/>
          <a:ln>
            <a:noFill/>
          </a:ln>
        </p:spPr>
        <p:txBody>
          <a:bodyPr wrap="none" rtlCol="0">
            <a:spAutoFit/>
          </a:bodyPr>
          <a:lstStyle/>
          <a:p>
            <a:pPr algn="ctr"/>
            <a:r>
              <a:rPr lang="en-GB" sz="3600" u="sng">
                <a:solidFill>
                  <a:srgbClr val="002060"/>
                </a:solidFill>
              </a:rPr>
              <a:t>These are </a:t>
            </a:r>
            <a:r>
              <a:rPr lang="en-GB" sz="3600" b="1" u="sng">
                <a:solidFill>
                  <a:srgbClr val="002060"/>
                </a:solidFill>
              </a:rPr>
              <a:t>critical variables</a:t>
            </a:r>
            <a:br>
              <a:rPr lang="en-GB" sz="3600" u="sng">
                <a:solidFill>
                  <a:srgbClr val="002060"/>
                </a:solidFill>
              </a:rPr>
            </a:br>
            <a:r>
              <a:rPr lang="en-GB" sz="3600" u="sng">
                <a:solidFill>
                  <a:srgbClr val="002060"/>
                </a:solidFill>
              </a:rPr>
              <a:t>but they are </a:t>
            </a:r>
            <a:r>
              <a:rPr lang="en-GB" sz="3600" b="1" u="sng">
                <a:solidFill>
                  <a:srgbClr val="002060"/>
                </a:solidFill>
              </a:rPr>
              <a:t>ignored</a:t>
            </a:r>
            <a:r>
              <a:rPr lang="en-GB" sz="3600" u="sng">
                <a:solidFill>
                  <a:srgbClr val="002060"/>
                </a:solidFill>
              </a:rPr>
              <a:t> in QRA!</a:t>
            </a:r>
            <a:endParaRPr lang="en-GB" sz="3600">
              <a:solidFill>
                <a:srgbClr val="002060"/>
              </a:solidFill>
            </a:endParaRPr>
          </a:p>
        </p:txBody>
      </p:sp>
      <p:grpSp>
        <p:nvGrpSpPr>
          <p:cNvPr id="14" name="Group 13">
            <a:extLst>
              <a:ext uri="{FF2B5EF4-FFF2-40B4-BE49-F238E27FC236}">
                <a16:creationId xmlns:a16="http://schemas.microsoft.com/office/drawing/2014/main" id="{4C2CF445-7DBA-5369-03AF-8B2942946289}"/>
              </a:ext>
            </a:extLst>
          </p:cNvPr>
          <p:cNvGrpSpPr/>
          <p:nvPr/>
        </p:nvGrpSpPr>
        <p:grpSpPr>
          <a:xfrm>
            <a:off x="6373454" y="1627138"/>
            <a:ext cx="5310545" cy="4823722"/>
            <a:chOff x="6373454" y="1822448"/>
            <a:chExt cx="5310545" cy="4823722"/>
          </a:xfrm>
        </p:grpSpPr>
        <p:grpSp>
          <p:nvGrpSpPr>
            <p:cNvPr id="13" name="Group 12">
              <a:extLst>
                <a:ext uri="{FF2B5EF4-FFF2-40B4-BE49-F238E27FC236}">
                  <a16:creationId xmlns:a16="http://schemas.microsoft.com/office/drawing/2014/main" id="{A04F405C-AA3D-4045-DD73-219D2855D95A}"/>
                </a:ext>
              </a:extLst>
            </p:cNvPr>
            <p:cNvGrpSpPr/>
            <p:nvPr/>
          </p:nvGrpSpPr>
          <p:grpSpPr>
            <a:xfrm>
              <a:off x="6400800" y="1822448"/>
              <a:ext cx="5283199" cy="3539429"/>
              <a:chOff x="6400800" y="1822448"/>
              <a:chExt cx="5283199" cy="3539429"/>
            </a:xfrm>
          </p:grpSpPr>
          <p:sp>
            <p:nvSpPr>
              <p:cNvPr id="5" name="Content Placeholder 3">
                <a:extLst>
                  <a:ext uri="{FF2B5EF4-FFF2-40B4-BE49-F238E27FC236}">
                    <a16:creationId xmlns:a16="http://schemas.microsoft.com/office/drawing/2014/main" id="{94D50020-6410-1F37-8BF0-7FEA37F858E6}"/>
                  </a:ext>
                </a:extLst>
              </p:cNvPr>
              <p:cNvSpPr txBox="1">
                <a:spLocks/>
              </p:cNvSpPr>
              <p:nvPr/>
            </p:nvSpPr>
            <p:spPr>
              <a:xfrm>
                <a:off x="6400800" y="2401482"/>
                <a:ext cx="5283199" cy="2960395"/>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Bhopal, </a:t>
                </a:r>
                <a:r>
                  <a:rPr lang="en-GB" err="1">
                    <a:solidFill>
                      <a:schemeClr val="bg1"/>
                    </a:solidFill>
                  </a:rPr>
                  <a:t>Feyzin</a:t>
                </a:r>
                <a:r>
                  <a:rPr lang="en-GB">
                    <a:solidFill>
                      <a:schemeClr val="bg1"/>
                    </a:solidFill>
                  </a:rPr>
                  <a:t>, Seveso, Texas City</a:t>
                </a:r>
              </a:p>
              <a:p>
                <a:r>
                  <a:rPr lang="en-GB">
                    <a:solidFill>
                      <a:schemeClr val="bg1"/>
                    </a:solidFill>
                  </a:rPr>
                  <a:t>Buncefield, Pasadena</a:t>
                </a:r>
              </a:p>
              <a:p>
                <a:r>
                  <a:rPr lang="en-GB">
                    <a:solidFill>
                      <a:schemeClr val="bg1"/>
                    </a:solidFill>
                  </a:rPr>
                  <a:t>Flixborough, Guadalajara, Macondo</a:t>
                </a:r>
              </a:p>
              <a:p>
                <a:r>
                  <a:rPr lang="en-GB">
                    <a:solidFill>
                      <a:schemeClr val="bg1"/>
                    </a:solidFill>
                  </a:rPr>
                  <a:t>Piper Alpha</a:t>
                </a:r>
              </a:p>
              <a:p>
                <a:r>
                  <a:rPr lang="en-GB">
                    <a:solidFill>
                      <a:schemeClr val="bg1"/>
                    </a:solidFill>
                  </a:rPr>
                  <a:t>Mumbai High, Longford</a:t>
                </a:r>
              </a:p>
            </p:txBody>
          </p:sp>
          <p:sp>
            <p:nvSpPr>
              <p:cNvPr id="7" name="Content Placeholder 3">
                <a:extLst>
                  <a:ext uri="{FF2B5EF4-FFF2-40B4-BE49-F238E27FC236}">
                    <a16:creationId xmlns:a16="http://schemas.microsoft.com/office/drawing/2014/main" id="{A8BEF190-FD42-C125-597E-49616CEF388B}"/>
                  </a:ext>
                </a:extLst>
              </p:cNvPr>
              <p:cNvSpPr txBox="1">
                <a:spLocks/>
              </p:cNvSpPr>
              <p:nvPr/>
            </p:nvSpPr>
            <p:spPr>
              <a:xfrm>
                <a:off x="6400801" y="1822448"/>
                <a:ext cx="5283198" cy="579034"/>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 b="1">
                    <a:solidFill>
                      <a:srgbClr val="002060"/>
                    </a:solidFill>
                  </a:rPr>
                  <a:t> </a:t>
                </a:r>
                <a:r>
                  <a:rPr lang="en-GB" sz="3200" b="1">
                    <a:solidFill>
                      <a:srgbClr val="002060"/>
                    </a:solidFill>
                  </a:rPr>
                  <a:t>Equipment Categories</a:t>
                </a:r>
                <a:endParaRPr lang="en-GB" sz="3200">
                  <a:solidFill>
                    <a:srgbClr val="002060"/>
                  </a:solidFill>
                </a:endParaRPr>
              </a:p>
            </p:txBody>
          </p:sp>
        </p:grpSp>
        <p:sp>
          <p:nvSpPr>
            <p:cNvPr id="12" name="TextBox 11">
              <a:extLst>
                <a:ext uri="{FF2B5EF4-FFF2-40B4-BE49-F238E27FC236}">
                  <a16:creationId xmlns:a16="http://schemas.microsoft.com/office/drawing/2014/main" id="{C51D77A7-AE5B-2E6B-50B7-E463DDA3F662}"/>
                </a:ext>
              </a:extLst>
            </p:cNvPr>
            <p:cNvSpPr txBox="1"/>
            <p:nvPr/>
          </p:nvSpPr>
          <p:spPr>
            <a:xfrm>
              <a:off x="6373454" y="5445841"/>
              <a:ext cx="5194371" cy="1200329"/>
            </a:xfrm>
            <a:prstGeom prst="rect">
              <a:avLst/>
            </a:prstGeom>
            <a:noFill/>
            <a:ln>
              <a:noFill/>
            </a:ln>
          </p:spPr>
          <p:txBody>
            <a:bodyPr wrap="none" rtlCol="0">
              <a:spAutoFit/>
            </a:bodyPr>
            <a:lstStyle/>
            <a:p>
              <a:pPr algn="ctr"/>
              <a:r>
                <a:rPr lang="en-GB" sz="3600" u="sng">
                  <a:solidFill>
                    <a:srgbClr val="002060"/>
                  </a:solidFill>
                </a:rPr>
                <a:t>QRA equipment categories</a:t>
              </a:r>
              <a:br>
                <a:rPr lang="en-GB" sz="3600" u="sng">
                  <a:solidFill>
                    <a:srgbClr val="002060"/>
                  </a:solidFill>
                </a:rPr>
              </a:br>
              <a:r>
                <a:rPr lang="en-GB" sz="3600" u="sng">
                  <a:solidFill>
                    <a:srgbClr val="002060"/>
                  </a:solidFill>
                </a:rPr>
                <a:t>are chance correlations!</a:t>
              </a:r>
              <a:endParaRPr lang="en-GB" sz="3600">
                <a:solidFill>
                  <a:srgbClr val="002060"/>
                </a:solidFill>
              </a:endParaRPr>
            </a:p>
          </p:txBody>
        </p:sp>
      </p:grpSp>
      <p:sp>
        <p:nvSpPr>
          <p:cNvPr id="15" name="TextBox 14">
            <a:extLst>
              <a:ext uri="{FF2B5EF4-FFF2-40B4-BE49-F238E27FC236}">
                <a16:creationId xmlns:a16="http://schemas.microsoft.com/office/drawing/2014/main" id="{020F8671-CB7C-5AC5-3E83-1BF477BC9B63}"/>
              </a:ext>
            </a:extLst>
          </p:cNvPr>
          <p:cNvSpPr txBox="1"/>
          <p:nvPr/>
        </p:nvSpPr>
        <p:spPr>
          <a:xfrm>
            <a:off x="1314976" y="1627137"/>
            <a:ext cx="4228046" cy="3539430"/>
          </a:xfrm>
          <a:prstGeom prst="rect">
            <a:avLst/>
          </a:prstGeom>
          <a:solidFill>
            <a:srgbClr val="FFC000"/>
          </a:solidFill>
          <a:ln>
            <a:noFill/>
          </a:ln>
        </p:spPr>
        <p:txBody>
          <a:bodyPr wrap="square" rtlCol="0">
            <a:spAutoFit/>
          </a:bodyPr>
          <a:lstStyle/>
          <a:p>
            <a:r>
              <a:rPr lang="en-GB" sz="3200">
                <a:solidFill>
                  <a:srgbClr val="002060"/>
                </a:solidFill>
              </a:rPr>
              <a:t>System Complexity</a:t>
            </a:r>
          </a:p>
          <a:p>
            <a:r>
              <a:rPr lang="en-GB" sz="3200">
                <a:solidFill>
                  <a:srgbClr val="002060"/>
                </a:solidFill>
              </a:rPr>
              <a:t>Management Systems</a:t>
            </a:r>
          </a:p>
          <a:p>
            <a:r>
              <a:rPr lang="en-GB" sz="3200">
                <a:solidFill>
                  <a:srgbClr val="002060"/>
                </a:solidFill>
              </a:rPr>
              <a:t>Operating Environment</a:t>
            </a:r>
          </a:p>
          <a:p>
            <a:r>
              <a:rPr lang="en-GB" sz="3200">
                <a:solidFill>
                  <a:srgbClr val="002060"/>
                </a:solidFill>
              </a:rPr>
              <a:t>Activities</a:t>
            </a:r>
          </a:p>
          <a:p>
            <a:r>
              <a:rPr lang="en-GB" sz="3200">
                <a:solidFill>
                  <a:srgbClr val="002060"/>
                </a:solidFill>
              </a:rPr>
              <a:t>Procedures</a:t>
            </a:r>
          </a:p>
          <a:p>
            <a:r>
              <a:rPr lang="en-GB" sz="3200">
                <a:solidFill>
                  <a:srgbClr val="002060"/>
                </a:solidFill>
              </a:rPr>
              <a:t>Human Error/Factors</a:t>
            </a:r>
          </a:p>
          <a:p>
            <a:r>
              <a:rPr lang="en-GB" sz="3200" b="1">
                <a:solidFill>
                  <a:srgbClr val="002060"/>
                </a:solidFill>
              </a:rPr>
              <a:t>= Functions!</a:t>
            </a:r>
          </a:p>
        </p:txBody>
      </p:sp>
    </p:spTree>
    <p:custDataLst>
      <p:tags r:id="rId1"/>
    </p:custDataLst>
    <p:extLst>
      <p:ext uri="{BB962C8B-B14F-4D97-AF65-F5344CB8AC3E}">
        <p14:creationId xmlns:p14="http://schemas.microsoft.com/office/powerpoint/2010/main" val="9139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0B4D61B-69F9-6497-DA8C-85A3D1955EBE}"/>
              </a:ext>
            </a:extLst>
          </p:cNvPr>
          <p:cNvPicPr>
            <a:picLocks noChangeAspect="1"/>
          </p:cNvPicPr>
          <p:nvPr/>
        </p:nvPicPr>
        <p:blipFill rotWithShape="1">
          <a:blip r:embed="rId3"/>
          <a:srcRect t="43431"/>
          <a:stretch/>
        </p:blipFill>
        <p:spPr>
          <a:xfrm>
            <a:off x="168929" y="1436866"/>
            <a:ext cx="12192000" cy="3224266"/>
          </a:xfrm>
          <a:prstGeom prst="rect">
            <a:avLst/>
          </a:prstGeom>
        </p:spPr>
      </p:pic>
      <p:sp>
        <p:nvSpPr>
          <p:cNvPr id="4" name="TextBox 1">
            <a:extLst>
              <a:ext uri="{FF2B5EF4-FFF2-40B4-BE49-F238E27FC236}">
                <a16:creationId xmlns:a16="http://schemas.microsoft.com/office/drawing/2014/main" id="{109EADCC-E625-7B4F-1601-D1E23071559E}"/>
              </a:ext>
            </a:extLst>
          </p:cNvPr>
          <p:cNvSpPr txBox="1"/>
          <p:nvPr/>
        </p:nvSpPr>
        <p:spPr>
          <a:xfrm rot="19225856">
            <a:off x="677586" y="4479725"/>
            <a:ext cx="1588861" cy="40014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Recip. Comps</a:t>
            </a:r>
          </a:p>
        </p:txBody>
      </p:sp>
      <p:sp>
        <p:nvSpPr>
          <p:cNvPr id="5" name="TextBox 1">
            <a:extLst>
              <a:ext uri="{FF2B5EF4-FFF2-40B4-BE49-F238E27FC236}">
                <a16:creationId xmlns:a16="http://schemas.microsoft.com/office/drawing/2014/main" id="{93C42B74-37F9-2934-AADA-8BD847AC8FB6}"/>
              </a:ext>
            </a:extLst>
          </p:cNvPr>
          <p:cNvSpPr txBox="1"/>
          <p:nvPr/>
        </p:nvSpPr>
        <p:spPr>
          <a:xfrm rot="19225856">
            <a:off x="1922576" y="4237225"/>
            <a:ext cx="827486" cy="400148"/>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Filters</a:t>
            </a:r>
          </a:p>
        </p:txBody>
      </p:sp>
      <p:sp>
        <p:nvSpPr>
          <p:cNvPr id="6" name="TextBox 1">
            <a:extLst>
              <a:ext uri="{FF2B5EF4-FFF2-40B4-BE49-F238E27FC236}">
                <a16:creationId xmlns:a16="http://schemas.microsoft.com/office/drawing/2014/main" id="{044B4BA5-0AD7-4EC2-4CBA-43FD2987FF8B}"/>
              </a:ext>
            </a:extLst>
          </p:cNvPr>
          <p:cNvSpPr txBox="1"/>
          <p:nvPr/>
        </p:nvSpPr>
        <p:spPr>
          <a:xfrm rot="19225856">
            <a:off x="2388608" y="4282671"/>
            <a:ext cx="970132" cy="400033"/>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Flanges</a:t>
            </a:r>
          </a:p>
        </p:txBody>
      </p:sp>
      <p:sp>
        <p:nvSpPr>
          <p:cNvPr id="7" name="TextBox 1">
            <a:extLst>
              <a:ext uri="{FF2B5EF4-FFF2-40B4-BE49-F238E27FC236}">
                <a16:creationId xmlns:a16="http://schemas.microsoft.com/office/drawing/2014/main" id="{77AE7D67-281F-DDDC-047D-6D4D51704601}"/>
              </a:ext>
            </a:extLst>
          </p:cNvPr>
          <p:cNvSpPr txBox="1"/>
          <p:nvPr/>
        </p:nvSpPr>
        <p:spPr>
          <a:xfrm rot="19225856">
            <a:off x="2592844" y="4461893"/>
            <a:ext cx="1532832" cy="400033"/>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Fin Fan Exch.</a:t>
            </a:r>
          </a:p>
        </p:txBody>
      </p:sp>
      <p:sp>
        <p:nvSpPr>
          <p:cNvPr id="8" name="TextBox 1">
            <a:extLst>
              <a:ext uri="{FF2B5EF4-FFF2-40B4-BE49-F238E27FC236}">
                <a16:creationId xmlns:a16="http://schemas.microsoft.com/office/drawing/2014/main" id="{E10698C2-9089-0CAC-192C-0AF94CF2461D}"/>
              </a:ext>
            </a:extLst>
          </p:cNvPr>
          <p:cNvSpPr txBox="1"/>
          <p:nvPr/>
        </p:nvSpPr>
        <p:spPr>
          <a:xfrm rot="19225856">
            <a:off x="6191404" y="4609038"/>
            <a:ext cx="1994799" cy="40011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Centrifugal Pump</a:t>
            </a:r>
          </a:p>
        </p:txBody>
      </p:sp>
      <p:sp>
        <p:nvSpPr>
          <p:cNvPr id="9" name="TextBox 1">
            <a:extLst>
              <a:ext uri="{FF2B5EF4-FFF2-40B4-BE49-F238E27FC236}">
                <a16:creationId xmlns:a16="http://schemas.microsoft.com/office/drawing/2014/main" id="{D8E6F1BC-0FBD-4326-8EB2-667D76E2BFB4}"/>
              </a:ext>
            </a:extLst>
          </p:cNvPr>
          <p:cNvSpPr txBox="1"/>
          <p:nvPr/>
        </p:nvSpPr>
        <p:spPr>
          <a:xfrm rot="19225856">
            <a:off x="3394945" y="4392943"/>
            <a:ext cx="1316393" cy="40014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Plate Exch.</a:t>
            </a:r>
          </a:p>
        </p:txBody>
      </p:sp>
      <p:sp>
        <p:nvSpPr>
          <p:cNvPr id="10" name="TextBox 1">
            <a:extLst>
              <a:ext uri="{FF2B5EF4-FFF2-40B4-BE49-F238E27FC236}">
                <a16:creationId xmlns:a16="http://schemas.microsoft.com/office/drawing/2014/main" id="{CDA33E56-CE73-B02A-EE69-7271AB90EB47}"/>
              </a:ext>
            </a:extLst>
          </p:cNvPr>
          <p:cNvSpPr txBox="1"/>
          <p:nvPr/>
        </p:nvSpPr>
        <p:spPr>
          <a:xfrm rot="19225856">
            <a:off x="4059740" y="4383245"/>
            <a:ext cx="1285944" cy="40014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Shell Exch.</a:t>
            </a:r>
          </a:p>
        </p:txBody>
      </p:sp>
      <p:sp>
        <p:nvSpPr>
          <p:cNvPr id="11" name="TextBox 1">
            <a:extLst>
              <a:ext uri="{FF2B5EF4-FFF2-40B4-BE49-F238E27FC236}">
                <a16:creationId xmlns:a16="http://schemas.microsoft.com/office/drawing/2014/main" id="{FCFA92D8-6195-AB54-7FA0-B558E14DA731}"/>
              </a:ext>
            </a:extLst>
          </p:cNvPr>
          <p:cNvSpPr txBox="1"/>
          <p:nvPr/>
        </p:nvSpPr>
        <p:spPr>
          <a:xfrm rot="19225856">
            <a:off x="4834764" y="4390388"/>
            <a:ext cx="1308369" cy="400148"/>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Tube Exch.</a:t>
            </a:r>
          </a:p>
        </p:txBody>
      </p:sp>
      <p:sp>
        <p:nvSpPr>
          <p:cNvPr id="12" name="TextBox 1">
            <a:extLst>
              <a:ext uri="{FF2B5EF4-FFF2-40B4-BE49-F238E27FC236}">
                <a16:creationId xmlns:a16="http://schemas.microsoft.com/office/drawing/2014/main" id="{4C68F6C5-0060-9955-8E09-6FE3BB7EFDEE}"/>
              </a:ext>
            </a:extLst>
          </p:cNvPr>
          <p:cNvSpPr txBox="1"/>
          <p:nvPr/>
        </p:nvSpPr>
        <p:spPr>
          <a:xfrm rot="19225856">
            <a:off x="6659052" y="4236713"/>
            <a:ext cx="825840" cy="400033"/>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Piping</a:t>
            </a:r>
          </a:p>
        </p:txBody>
      </p:sp>
      <p:sp>
        <p:nvSpPr>
          <p:cNvPr id="13" name="TextBox 1">
            <a:extLst>
              <a:ext uri="{FF2B5EF4-FFF2-40B4-BE49-F238E27FC236}">
                <a16:creationId xmlns:a16="http://schemas.microsoft.com/office/drawing/2014/main" id="{624890DB-630E-C17F-690E-3E1E4CC33844}"/>
              </a:ext>
            </a:extLst>
          </p:cNvPr>
          <p:cNvSpPr txBox="1"/>
          <p:nvPr/>
        </p:nvSpPr>
        <p:spPr>
          <a:xfrm rot="19225856">
            <a:off x="5869602" y="4301041"/>
            <a:ext cx="1027808" cy="400033"/>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Pig Trap</a:t>
            </a:r>
          </a:p>
        </p:txBody>
      </p:sp>
      <p:sp>
        <p:nvSpPr>
          <p:cNvPr id="14" name="TextBox 1">
            <a:extLst>
              <a:ext uri="{FF2B5EF4-FFF2-40B4-BE49-F238E27FC236}">
                <a16:creationId xmlns:a16="http://schemas.microsoft.com/office/drawing/2014/main" id="{89D4738C-0C74-42ED-D048-80C545EDE7B3}"/>
              </a:ext>
            </a:extLst>
          </p:cNvPr>
          <p:cNvSpPr txBox="1"/>
          <p:nvPr/>
        </p:nvSpPr>
        <p:spPr>
          <a:xfrm rot="19225856">
            <a:off x="7307865" y="4446546"/>
            <a:ext cx="1484688" cy="40014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Recip. Pump</a:t>
            </a:r>
          </a:p>
        </p:txBody>
      </p:sp>
      <p:sp>
        <p:nvSpPr>
          <p:cNvPr id="15" name="TextBox 1">
            <a:extLst>
              <a:ext uri="{FF2B5EF4-FFF2-40B4-BE49-F238E27FC236}">
                <a16:creationId xmlns:a16="http://schemas.microsoft.com/office/drawing/2014/main" id="{139EF1CF-0D30-C2CC-7A3B-24104D6F6113}"/>
              </a:ext>
            </a:extLst>
          </p:cNvPr>
          <p:cNvSpPr txBox="1"/>
          <p:nvPr/>
        </p:nvSpPr>
        <p:spPr>
          <a:xfrm rot="19225856">
            <a:off x="9874615" y="4276031"/>
            <a:ext cx="949284" cy="400033"/>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Vessels</a:t>
            </a:r>
          </a:p>
        </p:txBody>
      </p:sp>
      <p:sp>
        <p:nvSpPr>
          <p:cNvPr id="16" name="TextBox 1">
            <a:extLst>
              <a:ext uri="{FF2B5EF4-FFF2-40B4-BE49-F238E27FC236}">
                <a16:creationId xmlns:a16="http://schemas.microsoft.com/office/drawing/2014/main" id="{00A933B4-BD17-091D-9DD3-C2627BB144E8}"/>
              </a:ext>
            </a:extLst>
          </p:cNvPr>
          <p:cNvSpPr txBox="1"/>
          <p:nvPr/>
        </p:nvSpPr>
        <p:spPr>
          <a:xfrm rot="19225856">
            <a:off x="8132164" y="4395499"/>
            <a:ext cx="1324417" cy="40014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Act. Valves</a:t>
            </a:r>
          </a:p>
        </p:txBody>
      </p:sp>
      <p:sp>
        <p:nvSpPr>
          <p:cNvPr id="17" name="TextBox 1">
            <a:extLst>
              <a:ext uri="{FF2B5EF4-FFF2-40B4-BE49-F238E27FC236}">
                <a16:creationId xmlns:a16="http://schemas.microsoft.com/office/drawing/2014/main" id="{B4D50B00-F15C-0E74-01AE-85A670EA47F5}"/>
              </a:ext>
            </a:extLst>
          </p:cNvPr>
          <p:cNvSpPr txBox="1"/>
          <p:nvPr/>
        </p:nvSpPr>
        <p:spPr>
          <a:xfrm rot="19225856">
            <a:off x="8699475" y="4437888"/>
            <a:ext cx="1457462" cy="400032"/>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Man. Valves</a:t>
            </a:r>
          </a:p>
        </p:txBody>
      </p:sp>
      <p:sp>
        <p:nvSpPr>
          <p:cNvPr id="18" name="TextBox 1">
            <a:extLst>
              <a:ext uri="{FF2B5EF4-FFF2-40B4-BE49-F238E27FC236}">
                <a16:creationId xmlns:a16="http://schemas.microsoft.com/office/drawing/2014/main" id="{71CCBB7B-1131-B18E-90D1-F6E987FF47D1}"/>
              </a:ext>
            </a:extLst>
          </p:cNvPr>
          <p:cNvSpPr txBox="1"/>
          <p:nvPr/>
        </p:nvSpPr>
        <p:spPr>
          <a:xfrm rot="19225856">
            <a:off x="10647086" y="4223944"/>
            <a:ext cx="785789" cy="40014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Tanks</a:t>
            </a:r>
          </a:p>
        </p:txBody>
      </p:sp>
      <p:sp>
        <p:nvSpPr>
          <p:cNvPr id="19" name="TextBox 1">
            <a:extLst>
              <a:ext uri="{FF2B5EF4-FFF2-40B4-BE49-F238E27FC236}">
                <a16:creationId xmlns:a16="http://schemas.microsoft.com/office/drawing/2014/main" id="{46BBCE61-22CE-3BC6-08E4-326EF20A04C0}"/>
              </a:ext>
            </a:extLst>
          </p:cNvPr>
          <p:cNvSpPr txBox="1"/>
          <p:nvPr/>
        </p:nvSpPr>
        <p:spPr>
          <a:xfrm rot="19225856">
            <a:off x="10992286" y="4304610"/>
            <a:ext cx="1039055" cy="40014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Average</a:t>
            </a:r>
          </a:p>
        </p:txBody>
      </p:sp>
      <p:sp>
        <p:nvSpPr>
          <p:cNvPr id="21" name="TextBox 20">
            <a:extLst>
              <a:ext uri="{FF2B5EF4-FFF2-40B4-BE49-F238E27FC236}">
                <a16:creationId xmlns:a16="http://schemas.microsoft.com/office/drawing/2014/main" id="{25B8A9D1-97C9-4E7A-200B-791795A9D4B4}"/>
              </a:ext>
            </a:extLst>
          </p:cNvPr>
          <p:cNvSpPr txBox="1"/>
          <p:nvPr/>
        </p:nvSpPr>
        <p:spPr>
          <a:xfrm>
            <a:off x="1002248" y="1688081"/>
            <a:ext cx="4642746" cy="461665"/>
          </a:xfrm>
          <a:prstGeom prst="rect">
            <a:avLst/>
          </a:prstGeom>
          <a:noFill/>
          <a:ln>
            <a:noFill/>
          </a:ln>
        </p:spPr>
        <p:txBody>
          <a:bodyPr wrap="none" rtlCol="0">
            <a:spAutoFit/>
          </a:bodyPr>
          <a:lstStyle/>
          <a:p>
            <a:pPr algn="l"/>
            <a:r>
              <a:rPr lang="en-GB" sz="2400">
                <a:solidFill>
                  <a:schemeClr val="accent2"/>
                </a:solidFill>
              </a:rPr>
              <a:t>95% Confidence Level Upper Bound</a:t>
            </a:r>
          </a:p>
        </p:txBody>
      </p:sp>
      <p:sp>
        <p:nvSpPr>
          <p:cNvPr id="22" name="TextBox 21">
            <a:extLst>
              <a:ext uri="{FF2B5EF4-FFF2-40B4-BE49-F238E27FC236}">
                <a16:creationId xmlns:a16="http://schemas.microsoft.com/office/drawing/2014/main" id="{D5D2130C-CCCF-3386-C26A-F5F35FD1BFF0}"/>
              </a:ext>
            </a:extLst>
          </p:cNvPr>
          <p:cNvSpPr txBox="1"/>
          <p:nvPr/>
        </p:nvSpPr>
        <p:spPr>
          <a:xfrm>
            <a:off x="1002248" y="3534995"/>
            <a:ext cx="1836657" cy="461665"/>
          </a:xfrm>
          <a:prstGeom prst="rect">
            <a:avLst/>
          </a:prstGeom>
          <a:noFill/>
          <a:ln>
            <a:noFill/>
          </a:ln>
        </p:spPr>
        <p:txBody>
          <a:bodyPr wrap="none" rtlCol="0">
            <a:spAutoFit/>
          </a:bodyPr>
          <a:lstStyle/>
          <a:p>
            <a:pPr algn="l"/>
            <a:r>
              <a:rPr lang="en-GB" sz="2400">
                <a:solidFill>
                  <a:srgbClr val="FF6600"/>
                </a:solidFill>
              </a:rPr>
              <a:t>Lower Bound</a:t>
            </a:r>
          </a:p>
        </p:txBody>
      </p:sp>
      <p:sp>
        <p:nvSpPr>
          <p:cNvPr id="27" name="TextBox 26">
            <a:extLst>
              <a:ext uri="{FF2B5EF4-FFF2-40B4-BE49-F238E27FC236}">
                <a16:creationId xmlns:a16="http://schemas.microsoft.com/office/drawing/2014/main" id="{321EEFE7-BE9A-EA40-CB29-E919A346F2C4}"/>
              </a:ext>
            </a:extLst>
          </p:cNvPr>
          <p:cNvSpPr txBox="1"/>
          <p:nvPr/>
        </p:nvSpPr>
        <p:spPr>
          <a:xfrm>
            <a:off x="168929" y="2099485"/>
            <a:ext cx="740908" cy="461665"/>
          </a:xfrm>
          <a:prstGeom prst="rect">
            <a:avLst/>
          </a:prstGeom>
          <a:solidFill>
            <a:schemeClr val="bg1"/>
          </a:solidFill>
          <a:ln>
            <a:noFill/>
          </a:ln>
        </p:spPr>
        <p:txBody>
          <a:bodyPr wrap="none" rtlCol="0">
            <a:spAutoFit/>
          </a:bodyPr>
          <a:lstStyle/>
          <a:p>
            <a:pPr algn="l"/>
            <a:r>
              <a:rPr lang="en-GB" sz="2400">
                <a:solidFill>
                  <a:srgbClr val="002060"/>
                </a:solidFill>
              </a:rPr>
              <a:t>1E-3</a:t>
            </a:r>
          </a:p>
        </p:txBody>
      </p:sp>
      <p:sp>
        <p:nvSpPr>
          <p:cNvPr id="28" name="TextBox 27">
            <a:extLst>
              <a:ext uri="{FF2B5EF4-FFF2-40B4-BE49-F238E27FC236}">
                <a16:creationId xmlns:a16="http://schemas.microsoft.com/office/drawing/2014/main" id="{1D23B7E3-CC0C-D06F-A37B-13D214DBB281}"/>
              </a:ext>
            </a:extLst>
          </p:cNvPr>
          <p:cNvSpPr txBox="1"/>
          <p:nvPr/>
        </p:nvSpPr>
        <p:spPr>
          <a:xfrm>
            <a:off x="168929" y="3185656"/>
            <a:ext cx="740908" cy="461665"/>
          </a:xfrm>
          <a:prstGeom prst="rect">
            <a:avLst/>
          </a:prstGeom>
          <a:solidFill>
            <a:schemeClr val="bg1"/>
          </a:solidFill>
          <a:ln>
            <a:noFill/>
          </a:ln>
        </p:spPr>
        <p:txBody>
          <a:bodyPr wrap="none" rtlCol="0">
            <a:spAutoFit/>
          </a:bodyPr>
          <a:lstStyle/>
          <a:p>
            <a:pPr algn="l"/>
            <a:r>
              <a:rPr lang="en-GB" sz="2400">
                <a:solidFill>
                  <a:srgbClr val="002060"/>
                </a:solidFill>
              </a:rPr>
              <a:t>1E-4</a:t>
            </a:r>
          </a:p>
        </p:txBody>
      </p:sp>
      <p:sp>
        <p:nvSpPr>
          <p:cNvPr id="29" name="TextBox 28">
            <a:extLst>
              <a:ext uri="{FF2B5EF4-FFF2-40B4-BE49-F238E27FC236}">
                <a16:creationId xmlns:a16="http://schemas.microsoft.com/office/drawing/2014/main" id="{1FCDD093-7645-9D1B-A224-F8103A55AE13}"/>
              </a:ext>
            </a:extLst>
          </p:cNvPr>
          <p:cNvSpPr txBox="1"/>
          <p:nvPr/>
        </p:nvSpPr>
        <p:spPr>
          <a:xfrm>
            <a:off x="168929" y="4271827"/>
            <a:ext cx="740908" cy="461665"/>
          </a:xfrm>
          <a:prstGeom prst="rect">
            <a:avLst/>
          </a:prstGeom>
          <a:solidFill>
            <a:schemeClr val="bg1"/>
          </a:solidFill>
          <a:ln>
            <a:noFill/>
          </a:ln>
        </p:spPr>
        <p:txBody>
          <a:bodyPr wrap="none" rtlCol="0">
            <a:spAutoFit/>
          </a:bodyPr>
          <a:lstStyle/>
          <a:p>
            <a:pPr algn="l"/>
            <a:r>
              <a:rPr lang="en-GB" sz="2400">
                <a:solidFill>
                  <a:srgbClr val="002060"/>
                </a:solidFill>
              </a:rPr>
              <a:t>1E-5</a:t>
            </a:r>
          </a:p>
        </p:txBody>
      </p:sp>
      <p:sp>
        <p:nvSpPr>
          <p:cNvPr id="20" name="TextBox 19">
            <a:extLst>
              <a:ext uri="{FF2B5EF4-FFF2-40B4-BE49-F238E27FC236}">
                <a16:creationId xmlns:a16="http://schemas.microsoft.com/office/drawing/2014/main" id="{0E1D7FE1-662C-1E76-AB9B-BAD52CDD7CE4}"/>
              </a:ext>
            </a:extLst>
          </p:cNvPr>
          <p:cNvSpPr txBox="1"/>
          <p:nvPr/>
        </p:nvSpPr>
        <p:spPr>
          <a:xfrm>
            <a:off x="848958" y="78016"/>
            <a:ext cx="10740260" cy="1292662"/>
          </a:xfrm>
          <a:prstGeom prst="rect">
            <a:avLst/>
          </a:prstGeom>
          <a:solidFill>
            <a:schemeClr val="bg1"/>
          </a:solidFill>
          <a:ln w="25400">
            <a:noFill/>
          </a:ln>
        </p:spPr>
        <p:txBody>
          <a:bodyPr wrap="square" rtlCol="0">
            <a:spAutoFit/>
          </a:bodyPr>
          <a:lstStyle/>
          <a:p>
            <a:r>
              <a:rPr lang="en-GB" sz="5400" b="1">
                <a:solidFill>
                  <a:srgbClr val="7030A0"/>
                </a:solidFill>
                <a:latin typeface="+mj-lt"/>
                <a:ea typeface="+mj-ea"/>
                <a:cs typeface="+mj-cs"/>
              </a:rPr>
              <a:t>Randomness in Equipment Categories</a:t>
            </a:r>
          </a:p>
          <a:p>
            <a:r>
              <a:rPr lang="en-GB" sz="2400" b="1">
                <a:latin typeface="+mj-lt"/>
                <a:ea typeface="+mj-ea"/>
                <a:cs typeface="+mj-cs"/>
              </a:rPr>
              <a:t>Poisson Confidence Intervals for DNV Leak Frequency Data</a:t>
            </a:r>
            <a:endParaRPr lang="en-GB" b="1">
              <a:latin typeface="+mj-lt"/>
              <a:ea typeface="+mj-ea"/>
              <a:cs typeface="+mj-cs"/>
            </a:endParaRPr>
          </a:p>
        </p:txBody>
      </p:sp>
      <p:sp>
        <p:nvSpPr>
          <p:cNvPr id="3" name="TextBox 1">
            <a:extLst>
              <a:ext uri="{FF2B5EF4-FFF2-40B4-BE49-F238E27FC236}">
                <a16:creationId xmlns:a16="http://schemas.microsoft.com/office/drawing/2014/main" id="{E1D3DE84-7B68-5C4D-C905-DFCBA6390672}"/>
              </a:ext>
            </a:extLst>
          </p:cNvPr>
          <p:cNvSpPr txBox="1"/>
          <p:nvPr/>
        </p:nvSpPr>
        <p:spPr>
          <a:xfrm rot="19225856">
            <a:off x="166470" y="4464413"/>
            <a:ext cx="1540786" cy="40014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2000">
                <a:solidFill>
                  <a:srgbClr val="002060"/>
                </a:solidFill>
              </a:rPr>
              <a:t>Compressors</a:t>
            </a:r>
          </a:p>
        </p:txBody>
      </p:sp>
      <p:grpSp>
        <p:nvGrpSpPr>
          <p:cNvPr id="56" name="Group 55">
            <a:extLst>
              <a:ext uri="{FF2B5EF4-FFF2-40B4-BE49-F238E27FC236}">
                <a16:creationId xmlns:a16="http://schemas.microsoft.com/office/drawing/2014/main" id="{62BA37F0-7FD0-DE19-DCEF-BCF0BD00DB89}"/>
              </a:ext>
            </a:extLst>
          </p:cNvPr>
          <p:cNvGrpSpPr/>
          <p:nvPr/>
        </p:nvGrpSpPr>
        <p:grpSpPr>
          <a:xfrm>
            <a:off x="1490374" y="5130900"/>
            <a:ext cx="8270833" cy="1163086"/>
            <a:chOff x="1367286" y="5596885"/>
            <a:chExt cx="8270833" cy="1163086"/>
          </a:xfrm>
        </p:grpSpPr>
        <p:sp>
          <p:nvSpPr>
            <p:cNvPr id="32" name="TextBox 31">
              <a:extLst>
                <a:ext uri="{FF2B5EF4-FFF2-40B4-BE49-F238E27FC236}">
                  <a16:creationId xmlns:a16="http://schemas.microsoft.com/office/drawing/2014/main" id="{B4773C15-4D0C-4895-D857-F82A849FC357}"/>
                </a:ext>
              </a:extLst>
            </p:cNvPr>
            <p:cNvSpPr txBox="1"/>
            <p:nvPr/>
          </p:nvSpPr>
          <p:spPr>
            <a:xfrm>
              <a:off x="3374713" y="6113640"/>
              <a:ext cx="4057094" cy="646331"/>
            </a:xfrm>
            <a:prstGeom prst="rect">
              <a:avLst/>
            </a:prstGeom>
            <a:solidFill>
              <a:schemeClr val="bg1"/>
            </a:solidFill>
            <a:ln>
              <a:noFill/>
            </a:ln>
          </p:spPr>
          <p:txBody>
            <a:bodyPr wrap="square" rtlCol="0">
              <a:spAutoFit/>
            </a:bodyPr>
            <a:lstStyle/>
            <a:p>
              <a:pPr algn="l"/>
              <a:r>
                <a:rPr lang="en-GB" sz="3600">
                  <a:solidFill>
                    <a:srgbClr val="002060"/>
                  </a:solidFill>
                </a:rPr>
                <a:t>Chance Correlations</a:t>
              </a:r>
            </a:p>
          </p:txBody>
        </p:sp>
        <p:cxnSp>
          <p:nvCxnSpPr>
            <p:cNvPr id="38" name="Straight Arrow Connector 37">
              <a:extLst>
                <a:ext uri="{FF2B5EF4-FFF2-40B4-BE49-F238E27FC236}">
                  <a16:creationId xmlns:a16="http://schemas.microsoft.com/office/drawing/2014/main" id="{5A968C68-1C90-FF8C-D0EE-5790BBD87BCE}"/>
                </a:ext>
              </a:extLst>
            </p:cNvPr>
            <p:cNvCxnSpPr>
              <a:cxnSpLocks/>
              <a:stCxn id="32" idx="1"/>
            </p:cNvCxnSpPr>
            <p:nvPr/>
          </p:nvCxnSpPr>
          <p:spPr>
            <a:xfrm flipH="1" flipV="1">
              <a:off x="2418963" y="5883411"/>
              <a:ext cx="955750" cy="55339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9535BEC-911C-2C7A-79ED-96C8C4292B60}"/>
                </a:ext>
              </a:extLst>
            </p:cNvPr>
            <p:cNvCxnSpPr>
              <a:cxnSpLocks/>
              <a:stCxn id="32" idx="0"/>
            </p:cNvCxnSpPr>
            <p:nvPr/>
          </p:nvCxnSpPr>
          <p:spPr>
            <a:xfrm flipH="1" flipV="1">
              <a:off x="4819934" y="5754065"/>
              <a:ext cx="583326" cy="35957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2FE04E2-5111-E2B4-67EF-05E83EF3185D}"/>
                </a:ext>
              </a:extLst>
            </p:cNvPr>
            <p:cNvCxnSpPr>
              <a:cxnSpLocks/>
              <a:stCxn id="32" idx="0"/>
            </p:cNvCxnSpPr>
            <p:nvPr/>
          </p:nvCxnSpPr>
          <p:spPr>
            <a:xfrm flipV="1">
              <a:off x="5403260" y="5596885"/>
              <a:ext cx="176392" cy="51675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13A60CF-A960-7162-64E8-7AAC7992AAE9}"/>
                </a:ext>
              </a:extLst>
            </p:cNvPr>
            <p:cNvCxnSpPr>
              <a:cxnSpLocks/>
              <a:stCxn id="32" idx="0"/>
            </p:cNvCxnSpPr>
            <p:nvPr/>
          </p:nvCxnSpPr>
          <p:spPr>
            <a:xfrm flipV="1">
              <a:off x="5403260" y="5723487"/>
              <a:ext cx="870336" cy="39015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2A41473-A9C6-1743-4E7F-1F37E38880A7}"/>
                </a:ext>
              </a:extLst>
            </p:cNvPr>
            <p:cNvCxnSpPr>
              <a:cxnSpLocks/>
              <a:stCxn id="32" idx="3"/>
            </p:cNvCxnSpPr>
            <p:nvPr/>
          </p:nvCxnSpPr>
          <p:spPr>
            <a:xfrm flipV="1">
              <a:off x="7431807" y="5883411"/>
              <a:ext cx="2206312" cy="55339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6EBBEEB-57E2-7989-8ACA-4993D900B058}"/>
                </a:ext>
              </a:extLst>
            </p:cNvPr>
            <p:cNvCxnSpPr>
              <a:cxnSpLocks/>
              <a:stCxn id="32" idx="1"/>
            </p:cNvCxnSpPr>
            <p:nvPr/>
          </p:nvCxnSpPr>
          <p:spPr>
            <a:xfrm flipH="1" flipV="1">
              <a:off x="1367286" y="5965570"/>
              <a:ext cx="2007427" cy="47123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3CEC1C2-6E57-CFD4-CAC3-AFFD95B6945F}"/>
                </a:ext>
              </a:extLst>
            </p:cNvPr>
            <p:cNvCxnSpPr>
              <a:cxnSpLocks/>
              <a:stCxn id="32" idx="3"/>
            </p:cNvCxnSpPr>
            <p:nvPr/>
          </p:nvCxnSpPr>
          <p:spPr>
            <a:xfrm flipV="1">
              <a:off x="7431807" y="5789845"/>
              <a:ext cx="1308534" cy="64696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pic>
        <p:nvPicPr>
          <p:cNvPr id="62" name="Picture 61">
            <a:extLst>
              <a:ext uri="{FF2B5EF4-FFF2-40B4-BE49-F238E27FC236}">
                <a16:creationId xmlns:a16="http://schemas.microsoft.com/office/drawing/2014/main" id="{5B2E0BE3-619B-4060-2D2F-C8C43ACAC88E}"/>
              </a:ext>
            </a:extLst>
          </p:cNvPr>
          <p:cNvPicPr>
            <a:picLocks noChangeAspect="1"/>
          </p:cNvPicPr>
          <p:nvPr/>
        </p:nvPicPr>
        <p:blipFill>
          <a:blip r:embed="rId4"/>
          <a:stretch>
            <a:fillRect/>
          </a:stretch>
        </p:blipFill>
        <p:spPr>
          <a:xfrm>
            <a:off x="809940" y="2305071"/>
            <a:ext cx="11229805" cy="646232"/>
          </a:xfrm>
          <a:prstGeom prst="rect">
            <a:avLst/>
          </a:prstGeom>
        </p:spPr>
      </p:pic>
      <p:cxnSp>
        <p:nvCxnSpPr>
          <p:cNvPr id="24" name="Straight Connector 23">
            <a:extLst>
              <a:ext uri="{FF2B5EF4-FFF2-40B4-BE49-F238E27FC236}">
                <a16:creationId xmlns:a16="http://schemas.microsoft.com/office/drawing/2014/main" id="{AB714FBE-0C2C-1B83-2B3B-BC44442C000B}"/>
              </a:ext>
            </a:extLst>
          </p:cNvPr>
          <p:cNvCxnSpPr/>
          <p:nvPr/>
        </p:nvCxnSpPr>
        <p:spPr>
          <a:xfrm>
            <a:off x="1125415" y="3977714"/>
            <a:ext cx="1076178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6B95D0-022F-E51D-D119-8AE8F96D7B92}"/>
              </a:ext>
            </a:extLst>
          </p:cNvPr>
          <p:cNvCxnSpPr/>
          <p:nvPr/>
        </p:nvCxnSpPr>
        <p:spPr>
          <a:xfrm>
            <a:off x="1116623" y="2099485"/>
            <a:ext cx="1079695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8416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500" fill="hold"/>
                                        <p:tgtEl>
                                          <p:spTgt spid="62"/>
                                        </p:tgtEl>
                                        <p:attrNameLst>
                                          <p:attrName>ppt_x</p:attrName>
                                        </p:attrNameLst>
                                      </p:cBhvr>
                                      <p:tavLst>
                                        <p:tav tm="0">
                                          <p:val>
                                            <p:strVal val="#ppt_x"/>
                                          </p:val>
                                        </p:tav>
                                        <p:tav tm="100000">
                                          <p:val>
                                            <p:strVal val="#ppt_x"/>
                                          </p:val>
                                        </p:tav>
                                      </p:tavLst>
                                    </p:anim>
                                    <p:anim calcmode="lin" valueType="num">
                                      <p:cBhvr additive="base">
                                        <p:cTn id="1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3915-4F01-46B4-898B-56D09E6ACD47}"/>
              </a:ext>
            </a:extLst>
          </p:cNvPr>
          <p:cNvSpPr>
            <a:spLocks noGrp="1"/>
          </p:cNvSpPr>
          <p:nvPr>
            <p:ph type="ctrTitle"/>
          </p:nvPr>
        </p:nvSpPr>
        <p:spPr>
          <a:xfrm>
            <a:off x="1340610" y="1161334"/>
            <a:ext cx="4110279" cy="2027649"/>
          </a:xfrm>
        </p:spPr>
        <p:txBody>
          <a:bodyPr>
            <a:noAutofit/>
          </a:bodyPr>
          <a:lstStyle/>
          <a:p>
            <a:pPr algn="r"/>
            <a:r>
              <a:rPr lang="en-GB" sz="4400" b="1" dirty="0">
                <a:solidFill>
                  <a:srgbClr val="7030A0"/>
                </a:solidFill>
              </a:rPr>
              <a:t>‘Risk calculation’</a:t>
            </a:r>
            <a:br>
              <a:rPr lang="en-GB" sz="4400" b="1" dirty="0">
                <a:solidFill>
                  <a:srgbClr val="7030A0"/>
                </a:solidFill>
              </a:rPr>
            </a:br>
            <a:r>
              <a:rPr lang="en-GB" sz="4400" b="1" dirty="0">
                <a:solidFill>
                  <a:srgbClr val="7030A0"/>
                </a:solidFill>
              </a:rPr>
              <a:t>‘Risk estimation’</a:t>
            </a:r>
            <a:br>
              <a:rPr lang="en-GB" sz="4400" b="1" dirty="0">
                <a:solidFill>
                  <a:srgbClr val="7030A0"/>
                </a:solidFill>
              </a:rPr>
            </a:br>
            <a:r>
              <a:rPr lang="en-GB" sz="4400" b="1" dirty="0">
                <a:solidFill>
                  <a:srgbClr val="7030A0"/>
                </a:solidFill>
              </a:rPr>
              <a:t>‘Risk expert’</a:t>
            </a:r>
          </a:p>
        </p:txBody>
      </p:sp>
      <p:sp>
        <p:nvSpPr>
          <p:cNvPr id="3" name="Title 1">
            <a:extLst>
              <a:ext uri="{FF2B5EF4-FFF2-40B4-BE49-F238E27FC236}">
                <a16:creationId xmlns:a16="http://schemas.microsoft.com/office/drawing/2014/main" id="{42AE0FCF-FCAE-0970-0C83-0D2ED1C34F7F}"/>
              </a:ext>
            </a:extLst>
          </p:cNvPr>
          <p:cNvSpPr txBox="1">
            <a:spLocks/>
          </p:cNvSpPr>
          <p:nvPr/>
        </p:nvSpPr>
        <p:spPr>
          <a:xfrm>
            <a:off x="307396" y="3751838"/>
            <a:ext cx="10700385" cy="19416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rgbClr val="7030A0"/>
                </a:solidFill>
              </a:rPr>
              <a:t> Risk quantification = measurement </a:t>
            </a:r>
            <a:br>
              <a:rPr lang="en-GB" sz="4400" b="1" dirty="0">
                <a:solidFill>
                  <a:srgbClr val="7030A0"/>
                </a:solidFill>
              </a:rPr>
            </a:br>
            <a:r>
              <a:rPr lang="en-GB" sz="4400" b="1" dirty="0">
                <a:solidFill>
                  <a:srgbClr val="7030A0"/>
                </a:solidFill>
              </a:rPr>
              <a:t>			   = statistics </a:t>
            </a:r>
            <a:br>
              <a:rPr lang="en-GB" sz="4400" b="1" dirty="0">
                <a:solidFill>
                  <a:srgbClr val="7030A0"/>
                </a:solidFill>
              </a:rPr>
            </a:br>
            <a:r>
              <a:rPr lang="en-GB" sz="4400" b="1" dirty="0">
                <a:solidFill>
                  <a:srgbClr val="7030A0"/>
                </a:solidFill>
              </a:rPr>
              <a:t>				= an average</a:t>
            </a:r>
          </a:p>
        </p:txBody>
      </p:sp>
      <p:sp>
        <p:nvSpPr>
          <p:cNvPr id="5" name="Right Brace 4">
            <a:extLst>
              <a:ext uri="{FF2B5EF4-FFF2-40B4-BE49-F238E27FC236}">
                <a16:creationId xmlns:a16="http://schemas.microsoft.com/office/drawing/2014/main" id="{74553D5A-513F-E93E-9EA4-CA10142041BF}"/>
              </a:ext>
            </a:extLst>
          </p:cNvPr>
          <p:cNvSpPr/>
          <p:nvPr/>
        </p:nvSpPr>
        <p:spPr>
          <a:xfrm>
            <a:off x="5817832" y="1377984"/>
            <a:ext cx="556334" cy="1589103"/>
          </a:xfrm>
          <a:prstGeom prst="rightBrace">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itle 1">
            <a:extLst>
              <a:ext uri="{FF2B5EF4-FFF2-40B4-BE49-F238E27FC236}">
                <a16:creationId xmlns:a16="http://schemas.microsoft.com/office/drawing/2014/main" id="{364D5A6F-C21A-EF89-0F3B-C8793EDEA7F2}"/>
              </a:ext>
            </a:extLst>
          </p:cNvPr>
          <p:cNvSpPr txBox="1">
            <a:spLocks/>
          </p:cNvSpPr>
          <p:nvPr/>
        </p:nvSpPr>
        <p:spPr>
          <a:xfrm>
            <a:off x="6631620" y="1823607"/>
            <a:ext cx="2749035" cy="7031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rgbClr val="7030A0"/>
                </a:solidFill>
              </a:rPr>
              <a:t>Oxymorons</a:t>
            </a:r>
          </a:p>
        </p:txBody>
      </p:sp>
    </p:spTree>
    <p:custDataLst>
      <p:tags r:id="rId1"/>
    </p:custDataLst>
    <p:extLst>
      <p:ext uri="{BB962C8B-B14F-4D97-AF65-F5344CB8AC3E}">
        <p14:creationId xmlns:p14="http://schemas.microsoft.com/office/powerpoint/2010/main" val="344241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3915-4F01-46B4-898B-56D09E6ACD47}"/>
              </a:ext>
            </a:extLst>
          </p:cNvPr>
          <p:cNvSpPr>
            <a:spLocks noGrp="1"/>
          </p:cNvSpPr>
          <p:nvPr>
            <p:ph type="ctrTitle"/>
          </p:nvPr>
        </p:nvSpPr>
        <p:spPr>
          <a:xfrm>
            <a:off x="790113" y="297717"/>
            <a:ext cx="10363200" cy="6262566"/>
          </a:xfrm>
        </p:spPr>
        <p:txBody>
          <a:bodyPr>
            <a:normAutofit fontScale="90000"/>
          </a:bodyPr>
          <a:lstStyle/>
          <a:p>
            <a:r>
              <a:rPr lang="en-GB" b="1" dirty="0">
                <a:solidFill>
                  <a:srgbClr val="7030A0"/>
                </a:solidFill>
              </a:rPr>
              <a:t>Well Reasoned Argument (WRA) </a:t>
            </a:r>
            <a:br>
              <a:rPr lang="en-GB" sz="4400" dirty="0"/>
            </a:br>
            <a:r>
              <a:rPr lang="en-GB" sz="5400" i="1" dirty="0">
                <a:solidFill>
                  <a:schemeClr val="accent1">
                    <a:lumMod val="50000"/>
                  </a:schemeClr>
                </a:solidFill>
              </a:rPr>
              <a:t>A qualitative demonstration, possibly supported by robust quantitative data, </a:t>
            </a:r>
            <a:br>
              <a:rPr lang="en-GB" sz="5400" i="1" dirty="0">
                <a:solidFill>
                  <a:schemeClr val="accent1">
                    <a:lumMod val="50000"/>
                  </a:schemeClr>
                </a:solidFill>
              </a:rPr>
            </a:br>
            <a:r>
              <a:rPr lang="en-GB" sz="5400" i="1" dirty="0">
                <a:solidFill>
                  <a:schemeClr val="accent1">
                    <a:lumMod val="50000"/>
                  </a:schemeClr>
                </a:solidFill>
              </a:rPr>
              <a:t>that proportionate, systematic and scientific processes have been used to </a:t>
            </a:r>
            <a:br>
              <a:rPr lang="en-GB" sz="5400" i="1" dirty="0">
                <a:solidFill>
                  <a:schemeClr val="accent1">
                    <a:lumMod val="50000"/>
                  </a:schemeClr>
                </a:solidFill>
              </a:rPr>
            </a:br>
            <a:r>
              <a:rPr lang="en-GB" sz="5400" i="1" dirty="0">
                <a:solidFill>
                  <a:schemeClr val="accent1">
                    <a:lumMod val="50000"/>
                  </a:schemeClr>
                </a:solidFill>
              </a:rPr>
              <a:t>identify and understand any foreseeable hazards, and all reasonable measures have been employed to prevent or mitigate their causes and effects.</a:t>
            </a:r>
            <a:endParaRPr lang="en-GB" sz="4400" i="1" dirty="0"/>
          </a:p>
        </p:txBody>
      </p:sp>
    </p:spTree>
    <p:extLst>
      <p:ext uri="{BB962C8B-B14F-4D97-AF65-F5344CB8AC3E}">
        <p14:creationId xmlns:p14="http://schemas.microsoft.com/office/powerpoint/2010/main" val="356198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F6A8-4D49-40F6-A548-D1CB1437CE4D}"/>
              </a:ext>
            </a:extLst>
          </p:cNvPr>
          <p:cNvSpPr>
            <a:spLocks noGrp="1"/>
          </p:cNvSpPr>
          <p:nvPr>
            <p:ph type="title"/>
          </p:nvPr>
        </p:nvSpPr>
        <p:spPr/>
        <p:txBody>
          <a:bodyPr>
            <a:normAutofit fontScale="90000"/>
          </a:bodyPr>
          <a:lstStyle/>
          <a:p>
            <a:r>
              <a:rPr lang="en-GB" sz="6000" b="1">
                <a:solidFill>
                  <a:srgbClr val="7030A0"/>
                </a:solidFill>
              </a:rPr>
              <a:t>The Event That Changed My Thinking</a:t>
            </a:r>
            <a:endParaRPr lang="en-GB" sz="6000"/>
          </a:p>
        </p:txBody>
      </p:sp>
      <p:sp>
        <p:nvSpPr>
          <p:cNvPr id="4" name="Content Placeholder 3">
            <a:extLst>
              <a:ext uri="{FF2B5EF4-FFF2-40B4-BE49-F238E27FC236}">
                <a16:creationId xmlns:a16="http://schemas.microsoft.com/office/drawing/2014/main" id="{2587AAF3-4E33-43F3-9E98-EC53FA2017AB}"/>
              </a:ext>
            </a:extLst>
          </p:cNvPr>
          <p:cNvSpPr>
            <a:spLocks noGrp="1"/>
          </p:cNvSpPr>
          <p:nvPr>
            <p:ph sz="half" idx="2"/>
          </p:nvPr>
        </p:nvSpPr>
        <p:spPr>
          <a:xfrm>
            <a:off x="5710134" y="1690688"/>
            <a:ext cx="5157787" cy="4274909"/>
          </a:xfrm>
        </p:spPr>
        <p:txBody>
          <a:bodyPr>
            <a:normAutofit fontScale="92500" lnSpcReduction="20000"/>
          </a:bodyPr>
          <a:lstStyle/>
          <a:p>
            <a:pPr marL="514350" indent="-514350">
              <a:buFont typeface="+mj-lt"/>
              <a:buAutoNum type="arabicPeriod"/>
            </a:pPr>
            <a:r>
              <a:rPr lang="en-GB"/>
              <a:t>Explosion risk was clearly </a:t>
            </a:r>
            <a:br>
              <a:rPr lang="en-GB"/>
            </a:br>
            <a:r>
              <a:rPr lang="en-GB"/>
              <a:t>not Broadly Acceptable</a:t>
            </a:r>
          </a:p>
          <a:p>
            <a:pPr marL="514350" indent="-514350">
              <a:buFont typeface="+mj-lt"/>
              <a:buAutoNum type="arabicPeriod"/>
            </a:pPr>
            <a:endParaRPr lang="en-GB"/>
          </a:p>
          <a:p>
            <a:pPr marL="514350" indent="-514350">
              <a:buFont typeface="+mj-lt"/>
              <a:buAutoNum type="arabicPeriod"/>
            </a:pPr>
            <a:r>
              <a:rPr lang="en-GB"/>
              <a:t>Predicted high risk areas </a:t>
            </a:r>
            <a:br>
              <a:rPr lang="en-GB"/>
            </a:br>
            <a:r>
              <a:rPr lang="en-GB"/>
              <a:t>were obvious</a:t>
            </a:r>
          </a:p>
          <a:p>
            <a:pPr marL="514350" indent="-514350">
              <a:buFont typeface="+mj-lt"/>
              <a:buAutoNum type="arabicPeriod"/>
            </a:pPr>
            <a:endParaRPr lang="en-GB"/>
          </a:p>
          <a:p>
            <a:pPr marL="514350" indent="-514350">
              <a:buFont typeface="+mj-lt"/>
              <a:buAutoNum type="arabicPeriod"/>
            </a:pPr>
            <a:r>
              <a:rPr lang="en-GB"/>
              <a:t>QRA was a root cause </a:t>
            </a:r>
            <a:br>
              <a:rPr lang="en-GB"/>
            </a:br>
            <a:r>
              <a:rPr lang="en-GB"/>
              <a:t>of the accident</a:t>
            </a:r>
          </a:p>
          <a:p>
            <a:pPr marL="514350" indent="-514350">
              <a:buFont typeface="+mj-lt"/>
              <a:buAutoNum type="arabicPeriod"/>
            </a:pPr>
            <a:endParaRPr lang="en-GB"/>
          </a:p>
          <a:p>
            <a:pPr marL="514350" indent="-514350">
              <a:buFont typeface="+mj-lt"/>
              <a:buAutoNum type="arabicPeriod"/>
            </a:pPr>
            <a:r>
              <a:rPr lang="en-GB"/>
              <a:t>A random number </a:t>
            </a:r>
            <a:br>
              <a:rPr lang="en-GB"/>
            </a:br>
            <a:r>
              <a:rPr lang="en-GB"/>
              <a:t>generator would have </a:t>
            </a:r>
            <a:br>
              <a:rPr lang="en-GB"/>
            </a:br>
            <a:r>
              <a:rPr lang="en-GB"/>
              <a:t>been better.</a:t>
            </a:r>
          </a:p>
        </p:txBody>
      </p:sp>
      <p:sp>
        <p:nvSpPr>
          <p:cNvPr id="22" name="TextBox 21">
            <a:extLst>
              <a:ext uri="{FF2B5EF4-FFF2-40B4-BE49-F238E27FC236}">
                <a16:creationId xmlns:a16="http://schemas.microsoft.com/office/drawing/2014/main" id="{DB924A69-6171-4F8D-A0EF-159B81880982}"/>
              </a:ext>
            </a:extLst>
          </p:cNvPr>
          <p:cNvSpPr txBox="1"/>
          <p:nvPr/>
        </p:nvSpPr>
        <p:spPr>
          <a:xfrm>
            <a:off x="690272" y="1554852"/>
            <a:ext cx="4532395" cy="523220"/>
          </a:xfrm>
          <a:prstGeom prst="rect">
            <a:avLst/>
          </a:prstGeom>
          <a:noFill/>
        </p:spPr>
        <p:txBody>
          <a:bodyPr wrap="none" rtlCol="0">
            <a:spAutoFit/>
          </a:bodyPr>
          <a:lstStyle/>
          <a:p>
            <a:pPr algn="ctr"/>
            <a:r>
              <a:rPr lang="en-GB" sz="2800" u="sng">
                <a:solidFill>
                  <a:srgbClr val="002060"/>
                </a:solidFill>
              </a:rPr>
              <a:t>Hydrocarbon Processing Plant</a:t>
            </a:r>
          </a:p>
        </p:txBody>
      </p:sp>
      <p:pic>
        <p:nvPicPr>
          <p:cNvPr id="5" name="Picture 4">
            <a:extLst>
              <a:ext uri="{FF2B5EF4-FFF2-40B4-BE49-F238E27FC236}">
                <a16:creationId xmlns:a16="http://schemas.microsoft.com/office/drawing/2014/main" id="{908F4751-CD07-8B8C-017B-0EFF01D06F81}"/>
              </a:ext>
            </a:extLst>
          </p:cNvPr>
          <p:cNvPicPr>
            <a:picLocks noChangeAspect="1"/>
          </p:cNvPicPr>
          <p:nvPr/>
        </p:nvPicPr>
        <p:blipFill>
          <a:blip r:embed="rId2"/>
          <a:stretch>
            <a:fillRect/>
          </a:stretch>
        </p:blipFill>
        <p:spPr>
          <a:xfrm>
            <a:off x="591845" y="2053664"/>
            <a:ext cx="4859215" cy="4004552"/>
          </a:xfrm>
          <a:prstGeom prst="rect">
            <a:avLst/>
          </a:prstGeom>
        </p:spPr>
      </p:pic>
    </p:spTree>
    <p:extLst>
      <p:ext uri="{BB962C8B-B14F-4D97-AF65-F5344CB8AC3E}">
        <p14:creationId xmlns:p14="http://schemas.microsoft.com/office/powerpoint/2010/main" val="3343617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CE74C3-C5CA-45EC-B4B0-C21537E8CD8D}"/>
              </a:ext>
            </a:extLst>
          </p:cNvPr>
          <p:cNvGraphicFramePr>
            <a:graphicFrameLocks noGrp="1"/>
          </p:cNvGraphicFramePr>
          <p:nvPr>
            <p:extLst>
              <p:ext uri="{D42A27DB-BD31-4B8C-83A1-F6EECF244321}">
                <p14:modId xmlns:p14="http://schemas.microsoft.com/office/powerpoint/2010/main" val="1385853684"/>
              </p:ext>
            </p:extLst>
          </p:nvPr>
        </p:nvGraphicFramePr>
        <p:xfrm>
          <a:off x="1023223" y="1945211"/>
          <a:ext cx="5017348" cy="3167384"/>
        </p:xfrm>
        <a:graphic>
          <a:graphicData uri="http://schemas.openxmlformats.org/drawingml/2006/table">
            <a:tbl>
              <a:tblPr firstRow="1" firstCol="1" bandRow="1">
                <a:tableStyleId>{5C22544A-7EE6-4342-B048-85BDC9FD1C3A}</a:tableStyleId>
              </a:tblPr>
              <a:tblGrid>
                <a:gridCol w="5017348">
                  <a:extLst>
                    <a:ext uri="{9D8B030D-6E8A-4147-A177-3AD203B41FA5}">
                      <a16:colId xmlns:a16="http://schemas.microsoft.com/office/drawing/2014/main" val="2552886949"/>
                    </a:ext>
                  </a:extLst>
                </a:gridCol>
              </a:tblGrid>
              <a:tr h="255363">
                <a:tc>
                  <a:txBody>
                    <a:bodyPr/>
                    <a:lstStyle/>
                    <a:p>
                      <a:pPr algn="l">
                        <a:lnSpc>
                          <a:spcPct val="115000"/>
                        </a:lnSpc>
                        <a:spcAft>
                          <a:spcPts val="1000"/>
                        </a:spcAft>
                      </a:pPr>
                      <a:r>
                        <a:rPr lang="en-GB" sz="2400">
                          <a:solidFill>
                            <a:schemeClr val="bg1"/>
                          </a:solidFill>
                          <a:effectLst/>
                        </a:rPr>
                        <a:t>Design Envelope of System</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34694972"/>
                  </a:ext>
                </a:extLst>
              </a:tr>
              <a:tr h="248322">
                <a:tc>
                  <a:txBody>
                    <a:bodyPr/>
                    <a:lstStyle/>
                    <a:p>
                      <a:pPr algn="l">
                        <a:lnSpc>
                          <a:spcPct val="115000"/>
                        </a:lnSpc>
                        <a:spcAft>
                          <a:spcPts val="1000"/>
                        </a:spcAft>
                      </a:pPr>
                      <a:r>
                        <a:rPr lang="en-GB" sz="2400">
                          <a:solidFill>
                            <a:schemeClr val="bg1"/>
                          </a:solidFill>
                          <a:effectLst/>
                        </a:rPr>
                        <a:t>Capability/Scope of RRM</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03486289"/>
                  </a:ext>
                </a:extLst>
              </a:tr>
              <a:tr h="248322">
                <a:tc>
                  <a:txBody>
                    <a:bodyPr/>
                    <a:lstStyle/>
                    <a:p>
                      <a:pPr algn="l">
                        <a:lnSpc>
                          <a:spcPct val="115000"/>
                        </a:lnSpc>
                        <a:spcAft>
                          <a:spcPts val="1000"/>
                        </a:spcAft>
                      </a:pPr>
                      <a:r>
                        <a:rPr lang="en-GB" sz="2400">
                          <a:solidFill>
                            <a:schemeClr val="bg1"/>
                          </a:solidFill>
                          <a:effectLst/>
                        </a:rPr>
                        <a:t>Reliability/Life Expectancy</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54263432"/>
                  </a:ext>
                </a:extLst>
              </a:tr>
              <a:tr h="248322">
                <a:tc>
                  <a:txBody>
                    <a:bodyPr/>
                    <a:lstStyle/>
                    <a:p>
                      <a:pPr algn="l">
                        <a:lnSpc>
                          <a:spcPct val="115000"/>
                        </a:lnSpc>
                        <a:spcAft>
                          <a:spcPts val="1000"/>
                        </a:spcAft>
                      </a:pPr>
                      <a:r>
                        <a:rPr lang="en-GB" sz="2400">
                          <a:solidFill>
                            <a:schemeClr val="bg1"/>
                          </a:solidFill>
                          <a:effectLst/>
                        </a:rPr>
                        <a:t>Diversity</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9630293"/>
                  </a:ext>
                </a:extLst>
              </a:tr>
              <a:tr h="304477">
                <a:tc>
                  <a:txBody>
                    <a:bodyPr/>
                    <a:lstStyle/>
                    <a:p>
                      <a:pPr algn="l">
                        <a:lnSpc>
                          <a:spcPct val="115000"/>
                        </a:lnSpc>
                        <a:spcAft>
                          <a:spcPts val="1000"/>
                        </a:spcAft>
                      </a:pPr>
                      <a:r>
                        <a:rPr lang="en-GB" sz="2400">
                          <a:solidFill>
                            <a:schemeClr val="bg1"/>
                          </a:solidFill>
                          <a:effectLst/>
                        </a:rPr>
                        <a:t>Redundancy/Common Mode Failure</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75956290"/>
                  </a:ext>
                </a:extLst>
              </a:tr>
              <a:tr h="248322">
                <a:tc>
                  <a:txBody>
                    <a:bodyPr/>
                    <a:lstStyle/>
                    <a:p>
                      <a:pPr algn="l">
                        <a:lnSpc>
                          <a:spcPct val="115000"/>
                        </a:lnSpc>
                        <a:spcAft>
                          <a:spcPts val="1000"/>
                        </a:spcAft>
                      </a:pPr>
                      <a:r>
                        <a:rPr lang="en-GB" sz="2400">
                          <a:solidFill>
                            <a:schemeClr val="bg1"/>
                          </a:solidFill>
                          <a:effectLst/>
                        </a:rPr>
                        <a:t>Availability/Overrides</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34354577"/>
                  </a:ext>
                </a:extLst>
              </a:tr>
              <a:tr h="248322">
                <a:tc>
                  <a:txBody>
                    <a:bodyPr/>
                    <a:lstStyle/>
                    <a:p>
                      <a:pPr algn="l">
                        <a:lnSpc>
                          <a:spcPct val="115000"/>
                        </a:lnSpc>
                        <a:spcAft>
                          <a:spcPts val="1000"/>
                        </a:spcAft>
                      </a:pPr>
                      <a:r>
                        <a:rPr lang="en-GB" sz="2400">
                          <a:solidFill>
                            <a:schemeClr val="bg1"/>
                          </a:solidFill>
                          <a:effectLst/>
                        </a:rPr>
                        <a:t>Failure to Safety</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72231249"/>
                  </a:ext>
                </a:extLst>
              </a:tr>
              <a:tr h="248322">
                <a:tc>
                  <a:txBody>
                    <a:bodyPr/>
                    <a:lstStyle/>
                    <a:p>
                      <a:pPr algn="l">
                        <a:lnSpc>
                          <a:spcPct val="115000"/>
                        </a:lnSpc>
                        <a:spcAft>
                          <a:spcPts val="1000"/>
                        </a:spcAft>
                      </a:pPr>
                      <a:r>
                        <a:rPr lang="en-GB" sz="2400">
                          <a:solidFill>
                            <a:schemeClr val="bg1"/>
                          </a:solidFill>
                          <a:effectLst/>
                        </a:rPr>
                        <a:t>Self-Revealing Failures</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69368256"/>
                  </a:ext>
                </a:extLst>
              </a:tr>
            </a:tbl>
          </a:graphicData>
        </a:graphic>
      </p:graphicFrame>
      <p:sp>
        <p:nvSpPr>
          <p:cNvPr id="3" name="TextBox 2">
            <a:extLst>
              <a:ext uri="{FF2B5EF4-FFF2-40B4-BE49-F238E27FC236}">
                <a16:creationId xmlns:a16="http://schemas.microsoft.com/office/drawing/2014/main" id="{A96D2E24-85F6-4373-A949-39108CFA8D56}"/>
              </a:ext>
            </a:extLst>
          </p:cNvPr>
          <p:cNvSpPr txBox="1"/>
          <p:nvPr/>
        </p:nvSpPr>
        <p:spPr>
          <a:xfrm>
            <a:off x="545511" y="653569"/>
            <a:ext cx="8690584" cy="1091837"/>
          </a:xfrm>
          <a:prstGeom prst="rect">
            <a:avLst/>
          </a:prstGeom>
          <a:noFill/>
          <a:ln>
            <a:noFill/>
          </a:ln>
        </p:spPr>
        <p:txBody>
          <a:bodyPr wrap="none" rtlCol="0">
            <a:spAutoFit/>
          </a:bodyPr>
          <a:lstStyle/>
          <a:p>
            <a:pPr algn="l">
              <a:lnSpc>
                <a:spcPct val="115000"/>
              </a:lnSpc>
              <a:spcAft>
                <a:spcPts val="0"/>
              </a:spcAft>
            </a:pPr>
            <a:r>
              <a:rPr lang="en-GB" sz="6000" b="1">
                <a:solidFill>
                  <a:srgbClr val="7030A0"/>
                </a:solidFill>
                <a:latin typeface="+mj-lt"/>
                <a:ea typeface="+mj-ea"/>
                <a:cs typeface="+mj-cs"/>
              </a:rPr>
              <a:t>Defence Failure Guidewords</a:t>
            </a:r>
          </a:p>
        </p:txBody>
      </p:sp>
      <p:graphicFrame>
        <p:nvGraphicFramePr>
          <p:cNvPr id="4" name="Table 3">
            <a:extLst>
              <a:ext uri="{FF2B5EF4-FFF2-40B4-BE49-F238E27FC236}">
                <a16:creationId xmlns:a16="http://schemas.microsoft.com/office/drawing/2014/main" id="{0FD99FD7-E90C-46A3-8DC3-79D656717646}"/>
              </a:ext>
            </a:extLst>
          </p:cNvPr>
          <p:cNvGraphicFramePr>
            <a:graphicFrameLocks noGrp="1"/>
          </p:cNvGraphicFramePr>
          <p:nvPr>
            <p:extLst>
              <p:ext uri="{D42A27DB-BD31-4B8C-83A1-F6EECF244321}">
                <p14:modId xmlns:p14="http://schemas.microsoft.com/office/powerpoint/2010/main" val="2665820885"/>
              </p:ext>
            </p:extLst>
          </p:nvPr>
        </p:nvGraphicFramePr>
        <p:xfrm>
          <a:off x="6388646" y="1945211"/>
          <a:ext cx="4668919" cy="3167384"/>
        </p:xfrm>
        <a:graphic>
          <a:graphicData uri="http://schemas.openxmlformats.org/drawingml/2006/table">
            <a:tbl>
              <a:tblPr firstRow="1" firstCol="1" bandRow="1">
                <a:tableStyleId>{5C22544A-7EE6-4342-B048-85BDC9FD1C3A}</a:tableStyleId>
              </a:tblPr>
              <a:tblGrid>
                <a:gridCol w="4668919">
                  <a:extLst>
                    <a:ext uri="{9D8B030D-6E8A-4147-A177-3AD203B41FA5}">
                      <a16:colId xmlns:a16="http://schemas.microsoft.com/office/drawing/2014/main" val="2552886949"/>
                    </a:ext>
                  </a:extLst>
                </a:gridCol>
              </a:tblGrid>
              <a:tr h="0">
                <a:tc>
                  <a:txBody>
                    <a:bodyPr/>
                    <a:lstStyle/>
                    <a:p>
                      <a:pPr algn="l">
                        <a:lnSpc>
                          <a:spcPct val="115000"/>
                        </a:lnSpc>
                        <a:spcAft>
                          <a:spcPts val="1000"/>
                        </a:spcAft>
                      </a:pPr>
                      <a:r>
                        <a:rPr lang="en-GB" sz="2400">
                          <a:solidFill>
                            <a:schemeClr val="bg1"/>
                          </a:solidFill>
                          <a:effectLst/>
                        </a:rPr>
                        <a:t>Overruling/Camouflaging</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185643"/>
                  </a:ext>
                </a:extLst>
              </a:tr>
              <a:tr h="290576">
                <a:tc>
                  <a:txBody>
                    <a:bodyPr/>
                    <a:lstStyle/>
                    <a:p>
                      <a:pPr algn="l">
                        <a:lnSpc>
                          <a:spcPct val="115000"/>
                        </a:lnSpc>
                        <a:spcAft>
                          <a:spcPts val="1000"/>
                        </a:spcAft>
                      </a:pPr>
                      <a:r>
                        <a:rPr lang="en-GB" sz="2400">
                          <a:solidFill>
                            <a:schemeClr val="bg1"/>
                          </a:solidFill>
                          <a:effectLst/>
                        </a:rPr>
                        <a:t>Survivability in Hazard Conditions</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953343"/>
                  </a:ext>
                </a:extLst>
              </a:tr>
              <a:tr h="248322">
                <a:tc>
                  <a:txBody>
                    <a:bodyPr/>
                    <a:lstStyle/>
                    <a:p>
                      <a:pPr algn="l">
                        <a:lnSpc>
                          <a:spcPct val="115000"/>
                        </a:lnSpc>
                        <a:spcAft>
                          <a:spcPts val="1000"/>
                        </a:spcAft>
                      </a:pPr>
                      <a:r>
                        <a:rPr lang="en-GB" sz="2400">
                          <a:solidFill>
                            <a:schemeClr val="bg1"/>
                          </a:solidFill>
                          <a:effectLst/>
                        </a:rPr>
                        <a:t>Calibration/Set-up Error</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2559806"/>
                  </a:ext>
                </a:extLst>
              </a:tr>
              <a:tr h="248322">
                <a:tc>
                  <a:txBody>
                    <a:bodyPr/>
                    <a:lstStyle/>
                    <a:p>
                      <a:pPr algn="l">
                        <a:lnSpc>
                          <a:spcPct val="115000"/>
                        </a:lnSpc>
                        <a:spcAft>
                          <a:spcPts val="1000"/>
                        </a:spcAft>
                      </a:pPr>
                      <a:r>
                        <a:rPr lang="en-GB" sz="2400">
                          <a:solidFill>
                            <a:schemeClr val="bg1"/>
                          </a:solidFill>
                          <a:effectLst/>
                        </a:rPr>
                        <a:t>Control/Software Error </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307383"/>
                  </a:ext>
                </a:extLst>
              </a:tr>
              <a:tr h="248322">
                <a:tc>
                  <a:txBody>
                    <a:bodyPr/>
                    <a:lstStyle/>
                    <a:p>
                      <a:pPr algn="l">
                        <a:lnSpc>
                          <a:spcPct val="115000"/>
                        </a:lnSpc>
                        <a:spcAft>
                          <a:spcPts val="1000"/>
                        </a:spcAft>
                      </a:pPr>
                      <a:r>
                        <a:rPr lang="en-GB" sz="2400">
                          <a:solidFill>
                            <a:schemeClr val="bg1"/>
                          </a:solidFill>
                          <a:effectLst/>
                        </a:rPr>
                        <a:t>Human Error </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4499378"/>
                  </a:ext>
                </a:extLst>
              </a:tr>
              <a:tr h="248322">
                <a:tc>
                  <a:txBody>
                    <a:bodyPr/>
                    <a:lstStyle/>
                    <a:p>
                      <a:pPr algn="l">
                        <a:lnSpc>
                          <a:spcPct val="115000"/>
                        </a:lnSpc>
                        <a:spcAft>
                          <a:spcPts val="1000"/>
                        </a:spcAft>
                      </a:pPr>
                      <a:r>
                        <a:rPr lang="en-GB" sz="2400" kern="1200">
                          <a:solidFill>
                            <a:schemeClr val="bg1"/>
                          </a:solidFill>
                          <a:effectLst/>
                          <a:latin typeface="+mn-lt"/>
                          <a:ea typeface="+mn-ea"/>
                          <a:cs typeface="+mn-cs"/>
                        </a:rPr>
                        <a:t>Decision Criteria &amp; Feedback Loops</a:t>
                      </a:r>
                    </a:p>
                  </a:txBody>
                  <a:tcPr marL="68580" marR="68580" marT="0" marB="0"/>
                </a:tc>
                <a:extLst>
                  <a:ext uri="{0D108BD9-81ED-4DB2-BD59-A6C34878D82A}">
                    <a16:rowId xmlns:a16="http://schemas.microsoft.com/office/drawing/2014/main" val="2290704365"/>
                  </a:ext>
                </a:extLst>
              </a:tr>
              <a:tr h="24832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2400">
                          <a:solidFill>
                            <a:schemeClr val="bg1"/>
                          </a:solidFill>
                          <a:effectLst/>
                        </a:rPr>
                        <a:t>Secondary Risks</a:t>
                      </a:r>
                      <a:endParaRPr lang="en-GB" sz="2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8761231"/>
                  </a:ext>
                </a:extLst>
              </a:tr>
              <a:tr h="24832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2400">
                          <a:solidFill>
                            <a:schemeClr val="bg1"/>
                          </a:solidFill>
                          <a:effectLst/>
                        </a:rPr>
                        <a:t>Deterioration/Creeping Change</a:t>
                      </a:r>
                      <a:endParaRPr lang="en-GB" sz="2400">
                        <a:solidFill>
                          <a:schemeClr val="bg1"/>
                        </a:solidFill>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86662144"/>
                  </a:ext>
                </a:extLst>
              </a:tr>
            </a:tbl>
          </a:graphicData>
        </a:graphic>
      </p:graphicFrame>
    </p:spTree>
    <p:extLst>
      <p:ext uri="{BB962C8B-B14F-4D97-AF65-F5344CB8AC3E}">
        <p14:creationId xmlns:p14="http://schemas.microsoft.com/office/powerpoint/2010/main" val="348236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3915-4F01-46B4-898B-56D09E6ACD47}"/>
              </a:ext>
            </a:extLst>
          </p:cNvPr>
          <p:cNvSpPr>
            <a:spLocks noGrp="1"/>
          </p:cNvSpPr>
          <p:nvPr>
            <p:ph type="ctrTitle"/>
          </p:nvPr>
        </p:nvSpPr>
        <p:spPr>
          <a:xfrm>
            <a:off x="914400" y="1878663"/>
            <a:ext cx="10363200" cy="3100673"/>
          </a:xfrm>
        </p:spPr>
        <p:txBody>
          <a:bodyPr>
            <a:normAutofit/>
          </a:bodyPr>
          <a:lstStyle/>
          <a:p>
            <a:r>
              <a:rPr lang="en-GB" sz="6700" b="1">
                <a:solidFill>
                  <a:srgbClr val="7030A0"/>
                </a:solidFill>
              </a:rPr>
              <a:t>Risk Management: </a:t>
            </a:r>
            <a:br>
              <a:rPr lang="en-GB"/>
            </a:br>
            <a:br>
              <a:rPr lang="en-GB"/>
            </a:br>
            <a:r>
              <a:rPr lang="en-GB"/>
              <a:t>“</a:t>
            </a:r>
            <a:r>
              <a:rPr lang="en-GB" sz="5300" i="1">
                <a:solidFill>
                  <a:schemeClr val="accent1">
                    <a:lumMod val="50000"/>
                  </a:schemeClr>
                </a:solidFill>
              </a:rPr>
              <a:t>Is it just chance alone?”</a:t>
            </a:r>
            <a:endParaRPr lang="en-GB" i="1"/>
          </a:p>
        </p:txBody>
      </p:sp>
    </p:spTree>
    <p:extLst>
      <p:ext uri="{BB962C8B-B14F-4D97-AF65-F5344CB8AC3E}">
        <p14:creationId xmlns:p14="http://schemas.microsoft.com/office/powerpoint/2010/main" val="2698598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FE92-2545-4CE5-9FB5-C3E5E4EC8367}"/>
              </a:ext>
            </a:extLst>
          </p:cNvPr>
          <p:cNvSpPr>
            <a:spLocks noGrp="1"/>
          </p:cNvSpPr>
          <p:nvPr>
            <p:ph type="ctrTitle"/>
          </p:nvPr>
        </p:nvSpPr>
        <p:spPr>
          <a:xfrm>
            <a:off x="6194500" y="1677876"/>
            <a:ext cx="5309978" cy="3524434"/>
          </a:xfrm>
        </p:spPr>
        <p:txBody>
          <a:bodyPr>
            <a:normAutofit/>
          </a:bodyPr>
          <a:lstStyle/>
          <a:p>
            <a:r>
              <a:rPr lang="en-GB" sz="8000" b="1">
                <a:solidFill>
                  <a:srgbClr val="7030A0"/>
                </a:solidFill>
              </a:rPr>
              <a:t>The time </a:t>
            </a:r>
            <a:br>
              <a:rPr lang="en-GB" sz="8000" b="1">
                <a:solidFill>
                  <a:srgbClr val="7030A0"/>
                </a:solidFill>
              </a:rPr>
            </a:br>
            <a:r>
              <a:rPr lang="en-GB" sz="8000" b="1">
                <a:solidFill>
                  <a:srgbClr val="7030A0"/>
                </a:solidFill>
              </a:rPr>
              <a:t>has come </a:t>
            </a:r>
            <a:br>
              <a:rPr lang="en-GB" sz="8000" b="1">
                <a:solidFill>
                  <a:srgbClr val="7030A0"/>
                </a:solidFill>
              </a:rPr>
            </a:br>
            <a:r>
              <a:rPr lang="en-GB" sz="8000" b="1">
                <a:solidFill>
                  <a:srgbClr val="7030A0"/>
                </a:solidFill>
              </a:rPr>
              <a:t>for change!</a:t>
            </a:r>
          </a:p>
        </p:txBody>
      </p:sp>
      <p:pic>
        <p:nvPicPr>
          <p:cNvPr id="5" name="Picture 4">
            <a:extLst>
              <a:ext uri="{FF2B5EF4-FFF2-40B4-BE49-F238E27FC236}">
                <a16:creationId xmlns:a16="http://schemas.microsoft.com/office/drawing/2014/main" id="{D46DC30F-FDC9-41DE-97EB-A1756F8B12A1}"/>
              </a:ext>
            </a:extLst>
          </p:cNvPr>
          <p:cNvPicPr>
            <a:picLocks noChangeAspect="1"/>
          </p:cNvPicPr>
          <p:nvPr/>
        </p:nvPicPr>
        <p:blipFill>
          <a:blip r:embed="rId3"/>
          <a:stretch>
            <a:fillRect/>
          </a:stretch>
        </p:blipFill>
        <p:spPr>
          <a:xfrm>
            <a:off x="360390" y="0"/>
            <a:ext cx="5309977" cy="6858000"/>
          </a:xfrm>
          <a:prstGeom prst="rect">
            <a:avLst/>
          </a:prstGeom>
        </p:spPr>
      </p:pic>
    </p:spTree>
    <p:extLst>
      <p:ext uri="{BB962C8B-B14F-4D97-AF65-F5344CB8AC3E}">
        <p14:creationId xmlns:p14="http://schemas.microsoft.com/office/powerpoint/2010/main" val="55420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EBBDF6-107A-407B-8335-2834E9AB853D}"/>
              </a:ext>
            </a:extLst>
          </p:cNvPr>
          <p:cNvSpPr/>
          <p:nvPr/>
        </p:nvSpPr>
        <p:spPr>
          <a:xfrm>
            <a:off x="6377432" y="4926467"/>
            <a:ext cx="2520967" cy="4622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0000"/>
              </a:solidFill>
            </a:endParaRPr>
          </a:p>
        </p:txBody>
      </p:sp>
      <p:sp>
        <p:nvSpPr>
          <p:cNvPr id="10" name="Rectangle 9">
            <a:extLst>
              <a:ext uri="{FF2B5EF4-FFF2-40B4-BE49-F238E27FC236}">
                <a16:creationId xmlns:a16="http://schemas.microsoft.com/office/drawing/2014/main" id="{08DCDDD4-CD5A-4B05-92FD-90ACC82B3968}"/>
              </a:ext>
            </a:extLst>
          </p:cNvPr>
          <p:cNvSpPr/>
          <p:nvPr/>
        </p:nvSpPr>
        <p:spPr>
          <a:xfrm>
            <a:off x="5010555" y="2959763"/>
            <a:ext cx="2751321" cy="352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en-GB" sz="4000">
                <a:solidFill>
                  <a:schemeClr val="tx1"/>
                </a:solidFill>
              </a:rPr>
              <a:t>Bhopal</a:t>
            </a:r>
          </a:p>
          <a:p>
            <a:r>
              <a:rPr lang="en-GB" sz="4000" err="1">
                <a:solidFill>
                  <a:schemeClr val="tx1"/>
                </a:solidFill>
              </a:rPr>
              <a:t>Buncefield</a:t>
            </a:r>
            <a:endParaRPr lang="en-GB" sz="4000">
              <a:solidFill>
                <a:schemeClr val="tx1"/>
              </a:solidFill>
            </a:endParaRPr>
          </a:p>
          <a:p>
            <a:pPr>
              <a:spcBef>
                <a:spcPts val="0"/>
              </a:spcBef>
            </a:pPr>
            <a:r>
              <a:rPr lang="en-GB" sz="4000">
                <a:solidFill>
                  <a:schemeClr val="tx1"/>
                </a:solidFill>
              </a:rPr>
              <a:t>Chernobyl</a:t>
            </a:r>
          </a:p>
          <a:p>
            <a:pPr>
              <a:spcBef>
                <a:spcPts val="0"/>
              </a:spcBef>
            </a:pPr>
            <a:r>
              <a:rPr lang="en-GB" sz="4000" err="1">
                <a:solidFill>
                  <a:schemeClr val="tx1"/>
                </a:solidFill>
              </a:rPr>
              <a:t>Feyzin</a:t>
            </a:r>
            <a:endParaRPr lang="en-GB" sz="4000">
              <a:solidFill>
                <a:schemeClr val="tx1"/>
              </a:solidFill>
            </a:endParaRPr>
          </a:p>
          <a:p>
            <a:pPr>
              <a:spcBef>
                <a:spcPts val="0"/>
              </a:spcBef>
            </a:pPr>
            <a:r>
              <a:rPr lang="en-GB" sz="4000">
                <a:solidFill>
                  <a:schemeClr val="tx1"/>
                </a:solidFill>
              </a:rPr>
              <a:t>Flixborough</a:t>
            </a:r>
          </a:p>
        </p:txBody>
      </p:sp>
      <p:pic>
        <p:nvPicPr>
          <p:cNvPr id="16" name="Graphic 15" descr="Thought with solid fill">
            <a:extLst>
              <a:ext uri="{FF2B5EF4-FFF2-40B4-BE49-F238E27FC236}">
                <a16:creationId xmlns:a16="http://schemas.microsoft.com/office/drawing/2014/main" id="{8B115CC4-0E30-4023-AE8D-5F4643E6D9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118" y="522869"/>
            <a:ext cx="5721533" cy="5721533"/>
          </a:xfrm>
          <a:prstGeom prst="rect">
            <a:avLst/>
          </a:prstGeom>
        </p:spPr>
      </p:pic>
      <p:sp>
        <p:nvSpPr>
          <p:cNvPr id="12" name="TextBox 11">
            <a:extLst>
              <a:ext uri="{FF2B5EF4-FFF2-40B4-BE49-F238E27FC236}">
                <a16:creationId xmlns:a16="http://schemas.microsoft.com/office/drawing/2014/main" id="{E345A887-D2D9-4055-8D54-7D6F20A63672}"/>
              </a:ext>
            </a:extLst>
          </p:cNvPr>
          <p:cNvSpPr txBox="1"/>
          <p:nvPr/>
        </p:nvSpPr>
        <p:spPr>
          <a:xfrm>
            <a:off x="2349635" y="1146258"/>
            <a:ext cx="2660920" cy="1938992"/>
          </a:xfrm>
          <a:prstGeom prst="rect">
            <a:avLst/>
          </a:prstGeom>
          <a:noFill/>
        </p:spPr>
        <p:txBody>
          <a:bodyPr wrap="none" rtlCol="0">
            <a:spAutoFit/>
          </a:bodyPr>
          <a:lstStyle/>
          <a:p>
            <a:pPr algn="ctr"/>
            <a:r>
              <a:rPr lang="en-GB" sz="4000">
                <a:solidFill>
                  <a:schemeClr val="bg1"/>
                </a:solidFill>
              </a:rPr>
              <a:t>Would QRA</a:t>
            </a:r>
            <a:br>
              <a:rPr lang="en-GB" sz="4000">
                <a:solidFill>
                  <a:schemeClr val="bg1"/>
                </a:solidFill>
              </a:rPr>
            </a:br>
            <a:r>
              <a:rPr lang="en-GB" sz="4000">
                <a:solidFill>
                  <a:schemeClr val="bg1"/>
                </a:solidFill>
              </a:rPr>
              <a:t>have</a:t>
            </a:r>
            <a:br>
              <a:rPr lang="en-GB" sz="4000">
                <a:solidFill>
                  <a:schemeClr val="bg1"/>
                </a:solidFill>
              </a:rPr>
            </a:br>
            <a:r>
              <a:rPr lang="en-GB" sz="4000">
                <a:solidFill>
                  <a:schemeClr val="bg1"/>
                </a:solidFill>
              </a:rPr>
              <a:t>benefited?  </a:t>
            </a:r>
          </a:p>
        </p:txBody>
      </p:sp>
      <p:sp>
        <p:nvSpPr>
          <p:cNvPr id="2" name="TextBox 1">
            <a:extLst>
              <a:ext uri="{FF2B5EF4-FFF2-40B4-BE49-F238E27FC236}">
                <a16:creationId xmlns:a16="http://schemas.microsoft.com/office/drawing/2014/main" id="{33906857-9D33-B28A-C4E0-A8456844F051}"/>
              </a:ext>
            </a:extLst>
          </p:cNvPr>
          <p:cNvSpPr txBox="1"/>
          <p:nvPr/>
        </p:nvSpPr>
        <p:spPr>
          <a:xfrm>
            <a:off x="8017657" y="742980"/>
            <a:ext cx="2997937" cy="5632311"/>
          </a:xfrm>
          <a:prstGeom prst="rect">
            <a:avLst/>
          </a:prstGeom>
          <a:noFill/>
          <a:ln>
            <a:noFill/>
          </a:ln>
        </p:spPr>
        <p:txBody>
          <a:bodyPr wrap="none" rtlCol="0">
            <a:spAutoFit/>
          </a:bodyPr>
          <a:lstStyle/>
          <a:p>
            <a:r>
              <a:rPr lang="en-GB" sz="4000">
                <a:solidFill>
                  <a:schemeClr val="tx1"/>
                </a:solidFill>
              </a:rPr>
              <a:t>Fukushima </a:t>
            </a:r>
          </a:p>
          <a:p>
            <a:r>
              <a:rPr lang="en-GB" sz="4000">
                <a:solidFill>
                  <a:schemeClr val="tx1"/>
                </a:solidFill>
              </a:rPr>
              <a:t>Guadalajara</a:t>
            </a:r>
          </a:p>
          <a:p>
            <a:pPr>
              <a:spcBef>
                <a:spcPts val="0"/>
              </a:spcBef>
            </a:pPr>
            <a:r>
              <a:rPr lang="en-GB" sz="4000">
                <a:solidFill>
                  <a:schemeClr val="tx1"/>
                </a:solidFill>
              </a:rPr>
              <a:t>Longford</a:t>
            </a:r>
          </a:p>
          <a:p>
            <a:pPr>
              <a:spcBef>
                <a:spcPts val="0"/>
              </a:spcBef>
            </a:pPr>
            <a:r>
              <a:rPr lang="en-GB" sz="4000">
                <a:solidFill>
                  <a:schemeClr val="tx1"/>
                </a:solidFill>
              </a:rPr>
              <a:t>Macondo</a:t>
            </a:r>
          </a:p>
          <a:p>
            <a:pPr>
              <a:spcBef>
                <a:spcPts val="0"/>
              </a:spcBef>
            </a:pPr>
            <a:r>
              <a:rPr lang="en-GB" sz="4000">
                <a:solidFill>
                  <a:schemeClr val="tx1"/>
                </a:solidFill>
              </a:rPr>
              <a:t>Mumbai High</a:t>
            </a:r>
            <a:endParaRPr lang="en-GB" sz="4000"/>
          </a:p>
          <a:p>
            <a:pPr>
              <a:spcBef>
                <a:spcPts val="0"/>
              </a:spcBef>
            </a:pPr>
            <a:r>
              <a:rPr lang="en-GB" sz="4000">
                <a:solidFill>
                  <a:schemeClr val="tx1"/>
                </a:solidFill>
              </a:rPr>
              <a:t>Pasadena</a:t>
            </a:r>
          </a:p>
          <a:p>
            <a:pPr>
              <a:spcBef>
                <a:spcPts val="0"/>
              </a:spcBef>
            </a:pPr>
            <a:r>
              <a:rPr lang="en-GB" sz="4000">
                <a:solidFill>
                  <a:schemeClr val="tx1"/>
                </a:solidFill>
              </a:rPr>
              <a:t>Seveso</a:t>
            </a:r>
          </a:p>
          <a:p>
            <a:r>
              <a:rPr lang="en-GB" sz="4000">
                <a:solidFill>
                  <a:schemeClr val="tx1"/>
                </a:solidFill>
              </a:rPr>
              <a:t>Texas City</a:t>
            </a:r>
          </a:p>
          <a:p>
            <a:r>
              <a:rPr lang="en-GB" sz="4000">
                <a:solidFill>
                  <a:schemeClr val="tx1"/>
                </a:solidFill>
              </a:rPr>
              <a:t>3 Mile Island</a:t>
            </a:r>
            <a:endParaRPr lang="en-GB" sz="4000">
              <a:solidFill>
                <a:schemeClr val="dk1"/>
              </a:solidFill>
            </a:endParaRPr>
          </a:p>
        </p:txBody>
      </p:sp>
    </p:spTree>
    <p:extLst>
      <p:ext uri="{BB962C8B-B14F-4D97-AF65-F5344CB8AC3E}">
        <p14:creationId xmlns:p14="http://schemas.microsoft.com/office/powerpoint/2010/main" val="31398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F048DE2-2EBE-6D6E-CA31-11CC06275214}"/>
              </a:ext>
            </a:extLst>
          </p:cNvPr>
          <p:cNvSpPr/>
          <p:nvPr/>
        </p:nvSpPr>
        <p:spPr>
          <a:xfrm>
            <a:off x="1129466" y="1973549"/>
            <a:ext cx="4610046" cy="442159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0000"/>
              </a:solidFill>
            </a:endParaRPr>
          </a:p>
        </p:txBody>
      </p:sp>
      <p:grpSp>
        <p:nvGrpSpPr>
          <p:cNvPr id="6" name="Group 5">
            <a:extLst>
              <a:ext uri="{FF2B5EF4-FFF2-40B4-BE49-F238E27FC236}">
                <a16:creationId xmlns:a16="http://schemas.microsoft.com/office/drawing/2014/main" id="{2796B043-EFB1-5FAB-3E46-9A07F2DBE390}"/>
              </a:ext>
            </a:extLst>
          </p:cNvPr>
          <p:cNvGrpSpPr/>
          <p:nvPr/>
        </p:nvGrpSpPr>
        <p:grpSpPr>
          <a:xfrm>
            <a:off x="6456878" y="2019803"/>
            <a:ext cx="4606156" cy="4440113"/>
            <a:chOff x="85534" y="307730"/>
            <a:chExt cx="6015548" cy="6427175"/>
          </a:xfrm>
        </p:grpSpPr>
        <p:sp>
          <p:nvSpPr>
            <p:cNvPr id="2" name="Partial Circle 1">
              <a:extLst>
                <a:ext uri="{FF2B5EF4-FFF2-40B4-BE49-F238E27FC236}">
                  <a16:creationId xmlns:a16="http://schemas.microsoft.com/office/drawing/2014/main" id="{9153088E-97C8-9142-52C6-E3BF47435A4F}"/>
                </a:ext>
              </a:extLst>
            </p:cNvPr>
            <p:cNvSpPr/>
            <p:nvPr/>
          </p:nvSpPr>
          <p:spPr>
            <a:xfrm rot="5400000">
              <a:off x="-117739" y="516084"/>
              <a:ext cx="6427175" cy="6010467"/>
            </a:xfrm>
            <a:prstGeom prst="pie">
              <a:avLst>
                <a:gd name="adj1" fmla="val 5395200"/>
                <a:gd name="adj2" fmla="val 16200000"/>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0000"/>
                </a:solidFill>
              </a:endParaRPr>
            </a:p>
          </p:txBody>
        </p:sp>
        <p:sp>
          <p:nvSpPr>
            <p:cNvPr id="3" name="Partial Circle 2">
              <a:extLst>
                <a:ext uri="{FF2B5EF4-FFF2-40B4-BE49-F238E27FC236}">
                  <a16:creationId xmlns:a16="http://schemas.microsoft.com/office/drawing/2014/main" id="{5627DB5F-3728-D681-6E33-01105E91F14D}"/>
                </a:ext>
              </a:extLst>
            </p:cNvPr>
            <p:cNvSpPr/>
            <p:nvPr/>
          </p:nvSpPr>
          <p:spPr>
            <a:xfrm rot="16200000">
              <a:off x="-122819" y="516083"/>
              <a:ext cx="6427174" cy="6010467"/>
            </a:xfrm>
            <a:prstGeom prst="pie">
              <a:avLst>
                <a:gd name="adj1" fmla="val 5395217"/>
                <a:gd name="adj2" fmla="val 16200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0000"/>
                </a:solidFill>
              </a:endParaRPr>
            </a:p>
          </p:txBody>
        </p:sp>
      </p:grpSp>
      <p:sp>
        <p:nvSpPr>
          <p:cNvPr id="8" name="TextBox 7">
            <a:extLst>
              <a:ext uri="{FF2B5EF4-FFF2-40B4-BE49-F238E27FC236}">
                <a16:creationId xmlns:a16="http://schemas.microsoft.com/office/drawing/2014/main" id="{8B0BCCFF-0972-FFB8-0379-77362C5E267C}"/>
              </a:ext>
            </a:extLst>
          </p:cNvPr>
          <p:cNvSpPr txBox="1"/>
          <p:nvPr/>
        </p:nvSpPr>
        <p:spPr>
          <a:xfrm>
            <a:off x="7579675" y="2653133"/>
            <a:ext cx="2356671" cy="1200329"/>
          </a:xfrm>
          <a:prstGeom prst="rect">
            <a:avLst/>
          </a:prstGeom>
          <a:noFill/>
          <a:ln>
            <a:noFill/>
          </a:ln>
        </p:spPr>
        <p:txBody>
          <a:bodyPr wrap="none" rtlCol="0">
            <a:spAutoFit/>
          </a:bodyPr>
          <a:lstStyle/>
          <a:p>
            <a:pPr algn="ctr"/>
            <a:r>
              <a:rPr lang="en-GB" sz="3600">
                <a:solidFill>
                  <a:srgbClr val="002060"/>
                </a:solidFill>
              </a:rPr>
              <a:t>Knowledge </a:t>
            </a:r>
            <a:br>
              <a:rPr lang="en-GB" sz="3600">
                <a:solidFill>
                  <a:srgbClr val="002060"/>
                </a:solidFill>
              </a:rPr>
            </a:br>
            <a:r>
              <a:rPr lang="en-GB" sz="3600">
                <a:solidFill>
                  <a:srgbClr val="002060"/>
                </a:solidFill>
              </a:rPr>
              <a:t>Based Risk</a:t>
            </a:r>
          </a:p>
        </p:txBody>
      </p:sp>
      <p:sp>
        <p:nvSpPr>
          <p:cNvPr id="9" name="TextBox 8">
            <a:extLst>
              <a:ext uri="{FF2B5EF4-FFF2-40B4-BE49-F238E27FC236}">
                <a16:creationId xmlns:a16="http://schemas.microsoft.com/office/drawing/2014/main" id="{30C0234B-FC61-57E5-FF91-6B5A131355AD}"/>
              </a:ext>
            </a:extLst>
          </p:cNvPr>
          <p:cNvSpPr txBox="1"/>
          <p:nvPr/>
        </p:nvSpPr>
        <p:spPr>
          <a:xfrm>
            <a:off x="7579675" y="4486793"/>
            <a:ext cx="2161169" cy="1200329"/>
          </a:xfrm>
          <a:prstGeom prst="rect">
            <a:avLst/>
          </a:prstGeom>
          <a:noFill/>
          <a:ln>
            <a:noFill/>
          </a:ln>
        </p:spPr>
        <p:txBody>
          <a:bodyPr wrap="none" rtlCol="0">
            <a:spAutoFit/>
          </a:bodyPr>
          <a:lstStyle/>
          <a:p>
            <a:pPr algn="ctr"/>
            <a:r>
              <a:rPr lang="en-GB" sz="3600">
                <a:solidFill>
                  <a:srgbClr val="002060"/>
                </a:solidFill>
              </a:rPr>
              <a:t>Ignorance </a:t>
            </a:r>
            <a:br>
              <a:rPr lang="en-GB" sz="3600">
                <a:solidFill>
                  <a:srgbClr val="002060"/>
                </a:solidFill>
              </a:rPr>
            </a:br>
            <a:r>
              <a:rPr lang="en-GB" sz="3600">
                <a:solidFill>
                  <a:srgbClr val="002060"/>
                </a:solidFill>
              </a:rPr>
              <a:t>Based Risk</a:t>
            </a:r>
          </a:p>
        </p:txBody>
      </p:sp>
      <p:sp>
        <p:nvSpPr>
          <p:cNvPr id="14" name="TextBox 13">
            <a:extLst>
              <a:ext uri="{FF2B5EF4-FFF2-40B4-BE49-F238E27FC236}">
                <a16:creationId xmlns:a16="http://schemas.microsoft.com/office/drawing/2014/main" id="{492D5A7C-9663-DEC6-3870-B2E478641B4A}"/>
              </a:ext>
            </a:extLst>
          </p:cNvPr>
          <p:cNvSpPr txBox="1"/>
          <p:nvPr/>
        </p:nvSpPr>
        <p:spPr>
          <a:xfrm>
            <a:off x="2247527" y="2999405"/>
            <a:ext cx="2373920" cy="2369880"/>
          </a:xfrm>
          <a:prstGeom prst="rect">
            <a:avLst/>
          </a:prstGeom>
          <a:noFill/>
          <a:ln>
            <a:noFill/>
          </a:ln>
        </p:spPr>
        <p:txBody>
          <a:bodyPr wrap="none" rtlCol="0">
            <a:spAutoFit/>
          </a:bodyPr>
          <a:lstStyle/>
          <a:p>
            <a:pPr algn="ctr"/>
            <a:r>
              <a:rPr lang="en-GB" sz="3600">
                <a:solidFill>
                  <a:srgbClr val="002060"/>
                </a:solidFill>
              </a:rPr>
              <a:t>Statistics</a:t>
            </a:r>
          </a:p>
          <a:p>
            <a:pPr algn="ctr"/>
            <a:r>
              <a:rPr lang="en-GB" sz="2800">
                <a:solidFill>
                  <a:srgbClr val="002060"/>
                </a:solidFill>
              </a:rPr>
              <a:t>(</a:t>
            </a:r>
            <a:r>
              <a:rPr lang="en-GB" sz="2800" i="1">
                <a:solidFill>
                  <a:srgbClr val="002060"/>
                </a:solidFill>
              </a:rPr>
              <a:t>Frequent, </a:t>
            </a:r>
            <a:br>
              <a:rPr lang="en-GB" sz="2800" i="1">
                <a:solidFill>
                  <a:srgbClr val="002060"/>
                </a:solidFill>
              </a:rPr>
            </a:br>
            <a:r>
              <a:rPr lang="en-GB" sz="2800" i="1">
                <a:solidFill>
                  <a:srgbClr val="002060"/>
                </a:solidFill>
              </a:rPr>
              <a:t>representative,</a:t>
            </a:r>
            <a:br>
              <a:rPr lang="en-GB" sz="2800" i="1">
                <a:solidFill>
                  <a:srgbClr val="002060"/>
                </a:solidFill>
              </a:rPr>
            </a:br>
            <a:r>
              <a:rPr lang="en-GB" sz="2800" i="1">
                <a:solidFill>
                  <a:srgbClr val="002060"/>
                </a:solidFill>
              </a:rPr>
              <a:t>random and</a:t>
            </a:r>
            <a:br>
              <a:rPr lang="en-GB" sz="2800" i="1">
                <a:solidFill>
                  <a:srgbClr val="002060"/>
                </a:solidFill>
              </a:rPr>
            </a:br>
            <a:r>
              <a:rPr lang="en-GB" sz="2800" i="1">
                <a:solidFill>
                  <a:srgbClr val="002060"/>
                </a:solidFill>
              </a:rPr>
              <a:t> ergodic</a:t>
            </a:r>
            <a:r>
              <a:rPr lang="en-GB" sz="2800">
                <a:solidFill>
                  <a:srgbClr val="002060"/>
                </a:solidFill>
              </a:rPr>
              <a:t>)</a:t>
            </a:r>
          </a:p>
        </p:txBody>
      </p:sp>
      <p:sp>
        <p:nvSpPr>
          <p:cNvPr id="15" name="TextBox 14">
            <a:extLst>
              <a:ext uri="{FF2B5EF4-FFF2-40B4-BE49-F238E27FC236}">
                <a16:creationId xmlns:a16="http://schemas.microsoft.com/office/drawing/2014/main" id="{FA572DD2-7483-1FDB-74EA-58209D4BA3C8}"/>
              </a:ext>
            </a:extLst>
          </p:cNvPr>
          <p:cNvSpPr txBox="1"/>
          <p:nvPr/>
        </p:nvSpPr>
        <p:spPr>
          <a:xfrm>
            <a:off x="2021665" y="1279968"/>
            <a:ext cx="2825645" cy="646331"/>
          </a:xfrm>
          <a:prstGeom prst="rect">
            <a:avLst/>
          </a:prstGeom>
          <a:noFill/>
          <a:ln>
            <a:noFill/>
          </a:ln>
        </p:spPr>
        <p:txBody>
          <a:bodyPr wrap="none" rtlCol="0">
            <a:spAutoFit/>
          </a:bodyPr>
          <a:lstStyle/>
          <a:p>
            <a:pPr algn="l"/>
            <a:r>
              <a:rPr lang="en-GB" sz="3600">
                <a:solidFill>
                  <a:srgbClr val="002060"/>
                </a:solidFill>
              </a:rPr>
              <a:t>Measurement</a:t>
            </a:r>
          </a:p>
        </p:txBody>
      </p:sp>
      <p:sp>
        <p:nvSpPr>
          <p:cNvPr id="16" name="Title 1">
            <a:extLst>
              <a:ext uri="{FF2B5EF4-FFF2-40B4-BE49-F238E27FC236}">
                <a16:creationId xmlns:a16="http://schemas.microsoft.com/office/drawing/2014/main" id="{4BF12477-1891-1EDC-1462-3D2492B73224}"/>
              </a:ext>
            </a:extLst>
          </p:cNvPr>
          <p:cNvSpPr txBox="1">
            <a:spLocks/>
          </p:cNvSpPr>
          <p:nvPr/>
        </p:nvSpPr>
        <p:spPr>
          <a:xfrm>
            <a:off x="567227" y="383647"/>
            <a:ext cx="4465866" cy="896321"/>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a:solidFill>
                  <a:srgbClr val="7030A0"/>
                </a:solidFill>
              </a:rPr>
              <a:t>What is Risk?</a:t>
            </a:r>
            <a:endParaRPr lang="en-GB" sz="6000"/>
          </a:p>
        </p:txBody>
      </p:sp>
      <p:sp>
        <p:nvSpPr>
          <p:cNvPr id="17" name="TextBox 16">
            <a:extLst>
              <a:ext uri="{FF2B5EF4-FFF2-40B4-BE49-F238E27FC236}">
                <a16:creationId xmlns:a16="http://schemas.microsoft.com/office/drawing/2014/main" id="{3F99D0DD-C784-40A0-9617-FB084132F3CE}"/>
              </a:ext>
            </a:extLst>
          </p:cNvPr>
          <p:cNvSpPr txBox="1"/>
          <p:nvPr/>
        </p:nvSpPr>
        <p:spPr>
          <a:xfrm>
            <a:off x="7710126" y="1279967"/>
            <a:ext cx="2095767" cy="646331"/>
          </a:xfrm>
          <a:prstGeom prst="rect">
            <a:avLst/>
          </a:prstGeom>
          <a:noFill/>
          <a:ln>
            <a:noFill/>
          </a:ln>
        </p:spPr>
        <p:txBody>
          <a:bodyPr wrap="none" rtlCol="0">
            <a:spAutoFit/>
          </a:bodyPr>
          <a:lstStyle/>
          <a:p>
            <a:pPr algn="l"/>
            <a:r>
              <a:rPr lang="en-GB" sz="3600">
                <a:solidFill>
                  <a:srgbClr val="002060"/>
                </a:solidFill>
              </a:rPr>
              <a:t>Prediction</a:t>
            </a:r>
          </a:p>
        </p:txBody>
      </p:sp>
    </p:spTree>
    <p:extLst>
      <p:ext uri="{BB962C8B-B14F-4D97-AF65-F5344CB8AC3E}">
        <p14:creationId xmlns:p14="http://schemas.microsoft.com/office/powerpoint/2010/main" val="137165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F918E3E-79A6-3C6D-D353-9D0D6E759308}"/>
              </a:ext>
            </a:extLst>
          </p:cNvPr>
          <p:cNvGraphicFramePr>
            <a:graphicFrameLocks noGrp="1"/>
          </p:cNvGraphicFramePr>
          <p:nvPr>
            <p:extLst>
              <p:ext uri="{D42A27DB-BD31-4B8C-83A1-F6EECF244321}">
                <p14:modId xmlns:p14="http://schemas.microsoft.com/office/powerpoint/2010/main" val="2092844446"/>
              </p:ext>
            </p:extLst>
          </p:nvPr>
        </p:nvGraphicFramePr>
        <p:xfrm>
          <a:off x="1698309" y="3620718"/>
          <a:ext cx="4107376" cy="1280160"/>
        </p:xfrm>
        <a:graphic>
          <a:graphicData uri="http://schemas.openxmlformats.org/drawingml/2006/table">
            <a:tbl>
              <a:tblPr firstRow="1" bandRow="1">
                <a:tableStyleId>{5C22544A-7EE6-4342-B048-85BDC9FD1C3A}</a:tableStyleId>
              </a:tblPr>
              <a:tblGrid>
                <a:gridCol w="2053688">
                  <a:extLst>
                    <a:ext uri="{9D8B030D-6E8A-4147-A177-3AD203B41FA5}">
                      <a16:colId xmlns:a16="http://schemas.microsoft.com/office/drawing/2014/main" val="632696459"/>
                    </a:ext>
                  </a:extLst>
                </a:gridCol>
                <a:gridCol w="2053688">
                  <a:extLst>
                    <a:ext uri="{9D8B030D-6E8A-4147-A177-3AD203B41FA5}">
                      <a16:colId xmlns:a16="http://schemas.microsoft.com/office/drawing/2014/main" val="145425484"/>
                    </a:ext>
                  </a:extLst>
                </a:gridCol>
              </a:tblGrid>
              <a:tr h="370840">
                <a:tc>
                  <a:txBody>
                    <a:bodyPr/>
                    <a:lstStyle/>
                    <a:p>
                      <a:r>
                        <a:rPr lang="en-GB" sz="2400"/>
                        <a:t>Knowledge</a:t>
                      </a:r>
                    </a:p>
                  </a:txBody>
                  <a:tcPr/>
                </a:tc>
                <a:tc>
                  <a:txBody>
                    <a:bodyPr/>
                    <a:lstStyle/>
                    <a:p>
                      <a:pPr algn="ctr"/>
                      <a:r>
                        <a:rPr lang="en-GB" sz="2400"/>
                        <a:t>Population Statistic</a:t>
                      </a:r>
                    </a:p>
                  </a:txBody>
                  <a:tcPr/>
                </a:tc>
                <a:extLst>
                  <a:ext uri="{0D108BD9-81ED-4DB2-BD59-A6C34878D82A}">
                    <a16:rowId xmlns:a16="http://schemas.microsoft.com/office/drawing/2014/main" val="1690011627"/>
                  </a:ext>
                </a:extLst>
              </a:tr>
              <a:tr h="370840">
                <a:tc>
                  <a:txBody>
                    <a:bodyPr/>
                    <a:lstStyle/>
                    <a:p>
                      <a:r>
                        <a:rPr lang="en-GB" sz="2400"/>
                        <a:t>Risk</a:t>
                      </a:r>
                    </a:p>
                  </a:txBody>
                  <a:tcPr/>
                </a:tc>
                <a:tc>
                  <a:txBody>
                    <a:bodyPr/>
                    <a:lstStyle/>
                    <a:p>
                      <a:pPr algn="ctr"/>
                      <a:r>
                        <a:rPr lang="en-GB" sz="2400"/>
                        <a:t>1/1,000</a:t>
                      </a:r>
                    </a:p>
                  </a:txBody>
                  <a:tcPr/>
                </a:tc>
                <a:extLst>
                  <a:ext uri="{0D108BD9-81ED-4DB2-BD59-A6C34878D82A}">
                    <a16:rowId xmlns:a16="http://schemas.microsoft.com/office/drawing/2014/main" val="2871868244"/>
                  </a:ext>
                </a:extLst>
              </a:tr>
            </a:tbl>
          </a:graphicData>
        </a:graphic>
      </p:graphicFrame>
      <p:grpSp>
        <p:nvGrpSpPr>
          <p:cNvPr id="7" name="Group 6">
            <a:extLst>
              <a:ext uri="{FF2B5EF4-FFF2-40B4-BE49-F238E27FC236}">
                <a16:creationId xmlns:a16="http://schemas.microsoft.com/office/drawing/2014/main" id="{F599F1D5-3323-EEF9-A025-29B38E9B1630}"/>
              </a:ext>
            </a:extLst>
          </p:cNvPr>
          <p:cNvGrpSpPr/>
          <p:nvPr/>
        </p:nvGrpSpPr>
        <p:grpSpPr>
          <a:xfrm>
            <a:off x="3885993" y="1398939"/>
            <a:ext cx="1781347" cy="2136693"/>
            <a:chOff x="2900836" y="2149625"/>
            <a:chExt cx="1781347" cy="2136693"/>
          </a:xfrm>
        </p:grpSpPr>
        <p:pic>
          <p:nvPicPr>
            <p:cNvPr id="3" name="Graphic 2" descr="Doctor female with solid fill">
              <a:extLst>
                <a:ext uri="{FF2B5EF4-FFF2-40B4-BE49-F238E27FC236}">
                  <a16:creationId xmlns:a16="http://schemas.microsoft.com/office/drawing/2014/main" id="{2BC569ED-E3E3-C432-86A7-6DC17F5215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0836" y="2149625"/>
              <a:ext cx="1781347" cy="1781347"/>
            </a:xfrm>
            <a:prstGeom prst="rect">
              <a:avLst/>
            </a:prstGeom>
          </p:spPr>
        </p:pic>
        <p:sp>
          <p:nvSpPr>
            <p:cNvPr id="5" name="TextBox 4">
              <a:extLst>
                <a:ext uri="{FF2B5EF4-FFF2-40B4-BE49-F238E27FC236}">
                  <a16:creationId xmlns:a16="http://schemas.microsoft.com/office/drawing/2014/main" id="{3ED6915B-9528-593D-C54B-771DB98A281F}"/>
                </a:ext>
              </a:extLst>
            </p:cNvPr>
            <p:cNvSpPr txBox="1"/>
            <p:nvPr/>
          </p:nvSpPr>
          <p:spPr>
            <a:xfrm>
              <a:off x="3085129" y="3824653"/>
              <a:ext cx="1412759" cy="461665"/>
            </a:xfrm>
            <a:prstGeom prst="rect">
              <a:avLst/>
            </a:prstGeom>
            <a:noFill/>
            <a:ln>
              <a:noFill/>
            </a:ln>
          </p:spPr>
          <p:txBody>
            <a:bodyPr wrap="none" rtlCol="0">
              <a:spAutoFit/>
            </a:bodyPr>
            <a:lstStyle/>
            <a:p>
              <a:pPr algn="l"/>
              <a:r>
                <a:rPr lang="en-GB" sz="2400">
                  <a:solidFill>
                    <a:srgbClr val="002060"/>
                  </a:solidFill>
                </a:rPr>
                <a:t>Doctor #1</a:t>
              </a:r>
            </a:p>
          </p:txBody>
        </p:sp>
      </p:grpSp>
      <p:sp>
        <p:nvSpPr>
          <p:cNvPr id="6" name="Title 1">
            <a:extLst>
              <a:ext uri="{FF2B5EF4-FFF2-40B4-BE49-F238E27FC236}">
                <a16:creationId xmlns:a16="http://schemas.microsoft.com/office/drawing/2014/main" id="{A2A3E8ED-607B-D6BE-4ADE-04E68566E559}"/>
              </a:ext>
            </a:extLst>
          </p:cNvPr>
          <p:cNvSpPr txBox="1">
            <a:spLocks/>
          </p:cNvSpPr>
          <p:nvPr/>
        </p:nvSpPr>
        <p:spPr>
          <a:xfrm>
            <a:off x="839788" y="365125"/>
            <a:ext cx="10515600" cy="121749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a:solidFill>
                  <a:srgbClr val="7030A0"/>
                </a:solidFill>
              </a:rPr>
              <a:t>Knowledge Based Risk (KBR)</a:t>
            </a:r>
          </a:p>
        </p:txBody>
      </p:sp>
      <p:grpSp>
        <p:nvGrpSpPr>
          <p:cNvPr id="8" name="Group 7">
            <a:extLst>
              <a:ext uri="{FF2B5EF4-FFF2-40B4-BE49-F238E27FC236}">
                <a16:creationId xmlns:a16="http://schemas.microsoft.com/office/drawing/2014/main" id="{4C62576A-C207-AA2E-AA34-2CB0223BF179}"/>
              </a:ext>
            </a:extLst>
          </p:cNvPr>
          <p:cNvGrpSpPr/>
          <p:nvPr/>
        </p:nvGrpSpPr>
        <p:grpSpPr>
          <a:xfrm>
            <a:off x="5939902" y="1398939"/>
            <a:ext cx="1781347" cy="2136693"/>
            <a:chOff x="2900836" y="2149625"/>
            <a:chExt cx="1781347" cy="2136693"/>
          </a:xfrm>
        </p:grpSpPr>
        <p:pic>
          <p:nvPicPr>
            <p:cNvPr id="9" name="Graphic 8" descr="Doctor female with solid fill">
              <a:extLst>
                <a:ext uri="{FF2B5EF4-FFF2-40B4-BE49-F238E27FC236}">
                  <a16:creationId xmlns:a16="http://schemas.microsoft.com/office/drawing/2014/main" id="{82555D5F-4F47-168C-B56C-1A6B2CDAAE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0836" y="2149625"/>
              <a:ext cx="1781347" cy="1781347"/>
            </a:xfrm>
            <a:prstGeom prst="rect">
              <a:avLst/>
            </a:prstGeom>
          </p:spPr>
        </p:pic>
        <p:sp>
          <p:nvSpPr>
            <p:cNvPr id="10" name="TextBox 9">
              <a:extLst>
                <a:ext uri="{FF2B5EF4-FFF2-40B4-BE49-F238E27FC236}">
                  <a16:creationId xmlns:a16="http://schemas.microsoft.com/office/drawing/2014/main" id="{8C81FE12-23C9-00E6-500D-8C1FD758E417}"/>
                </a:ext>
              </a:extLst>
            </p:cNvPr>
            <p:cNvSpPr txBox="1"/>
            <p:nvPr/>
          </p:nvSpPr>
          <p:spPr>
            <a:xfrm>
              <a:off x="3085129" y="3824653"/>
              <a:ext cx="1412759" cy="461665"/>
            </a:xfrm>
            <a:prstGeom prst="rect">
              <a:avLst/>
            </a:prstGeom>
            <a:noFill/>
            <a:ln>
              <a:noFill/>
            </a:ln>
          </p:spPr>
          <p:txBody>
            <a:bodyPr wrap="none" rtlCol="0">
              <a:spAutoFit/>
            </a:bodyPr>
            <a:lstStyle/>
            <a:p>
              <a:pPr algn="l"/>
              <a:r>
                <a:rPr lang="en-GB" sz="2400">
                  <a:solidFill>
                    <a:srgbClr val="002060"/>
                  </a:solidFill>
                </a:rPr>
                <a:t>Doctor #2</a:t>
              </a:r>
            </a:p>
          </p:txBody>
        </p:sp>
      </p:grpSp>
      <p:grpSp>
        <p:nvGrpSpPr>
          <p:cNvPr id="14" name="Group 13">
            <a:extLst>
              <a:ext uri="{FF2B5EF4-FFF2-40B4-BE49-F238E27FC236}">
                <a16:creationId xmlns:a16="http://schemas.microsoft.com/office/drawing/2014/main" id="{1424C1C1-2144-C631-67D2-CA6BCA49CA06}"/>
              </a:ext>
            </a:extLst>
          </p:cNvPr>
          <p:cNvGrpSpPr/>
          <p:nvPr/>
        </p:nvGrpSpPr>
        <p:grpSpPr>
          <a:xfrm>
            <a:off x="8015757" y="1398939"/>
            <a:ext cx="1781347" cy="2136693"/>
            <a:chOff x="2900836" y="2149625"/>
            <a:chExt cx="1781347" cy="2136693"/>
          </a:xfrm>
        </p:grpSpPr>
        <p:pic>
          <p:nvPicPr>
            <p:cNvPr id="15" name="Graphic 14" descr="Doctor female with solid fill">
              <a:extLst>
                <a:ext uri="{FF2B5EF4-FFF2-40B4-BE49-F238E27FC236}">
                  <a16:creationId xmlns:a16="http://schemas.microsoft.com/office/drawing/2014/main" id="{2250A104-B573-5E03-37AC-2C7AA98B92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0836" y="2149625"/>
              <a:ext cx="1781347" cy="1781347"/>
            </a:xfrm>
            <a:prstGeom prst="rect">
              <a:avLst/>
            </a:prstGeom>
          </p:spPr>
        </p:pic>
        <p:sp>
          <p:nvSpPr>
            <p:cNvPr id="16" name="TextBox 15">
              <a:extLst>
                <a:ext uri="{FF2B5EF4-FFF2-40B4-BE49-F238E27FC236}">
                  <a16:creationId xmlns:a16="http://schemas.microsoft.com/office/drawing/2014/main" id="{8EFAF6A5-E0AB-2846-006E-6A95B2386919}"/>
                </a:ext>
              </a:extLst>
            </p:cNvPr>
            <p:cNvSpPr txBox="1"/>
            <p:nvPr/>
          </p:nvSpPr>
          <p:spPr>
            <a:xfrm>
              <a:off x="3085129" y="3824653"/>
              <a:ext cx="1412759" cy="461665"/>
            </a:xfrm>
            <a:prstGeom prst="rect">
              <a:avLst/>
            </a:prstGeom>
            <a:noFill/>
            <a:ln>
              <a:noFill/>
            </a:ln>
          </p:spPr>
          <p:txBody>
            <a:bodyPr wrap="none" rtlCol="0">
              <a:spAutoFit/>
            </a:bodyPr>
            <a:lstStyle/>
            <a:p>
              <a:pPr algn="l"/>
              <a:r>
                <a:rPr lang="en-GB" sz="2400">
                  <a:solidFill>
                    <a:srgbClr val="002060"/>
                  </a:solidFill>
                </a:rPr>
                <a:t>Doctor #3</a:t>
              </a:r>
            </a:p>
          </p:txBody>
        </p:sp>
      </p:grpSp>
      <p:sp>
        <p:nvSpPr>
          <p:cNvPr id="17" name="TextBox 16">
            <a:extLst>
              <a:ext uri="{FF2B5EF4-FFF2-40B4-BE49-F238E27FC236}">
                <a16:creationId xmlns:a16="http://schemas.microsoft.com/office/drawing/2014/main" id="{8EF54FF6-7C9E-0670-98E8-BF14B7D14919}"/>
              </a:ext>
            </a:extLst>
          </p:cNvPr>
          <p:cNvSpPr txBox="1"/>
          <p:nvPr/>
        </p:nvSpPr>
        <p:spPr>
          <a:xfrm>
            <a:off x="929015" y="5250569"/>
            <a:ext cx="10021774" cy="646331"/>
          </a:xfrm>
          <a:prstGeom prst="rect">
            <a:avLst/>
          </a:prstGeom>
          <a:noFill/>
          <a:ln>
            <a:noFill/>
          </a:ln>
        </p:spPr>
        <p:txBody>
          <a:bodyPr wrap="square" rtlCol="0">
            <a:spAutoFit/>
          </a:bodyPr>
          <a:lstStyle/>
          <a:p>
            <a:pPr algn="l"/>
            <a:r>
              <a:rPr lang="en-GB" sz="3600">
                <a:solidFill>
                  <a:srgbClr val="002060"/>
                </a:solidFill>
              </a:rPr>
              <a:t>Which level of knowledge is reasonably practicable?</a:t>
            </a:r>
          </a:p>
        </p:txBody>
      </p:sp>
      <p:graphicFrame>
        <p:nvGraphicFramePr>
          <p:cNvPr id="19" name="Table 4">
            <a:extLst>
              <a:ext uri="{FF2B5EF4-FFF2-40B4-BE49-F238E27FC236}">
                <a16:creationId xmlns:a16="http://schemas.microsoft.com/office/drawing/2014/main" id="{8F78045C-D8C9-CF64-5107-EE99A10459B0}"/>
              </a:ext>
            </a:extLst>
          </p:cNvPr>
          <p:cNvGraphicFramePr>
            <a:graphicFrameLocks noGrp="1"/>
          </p:cNvGraphicFramePr>
          <p:nvPr>
            <p:extLst>
              <p:ext uri="{D42A27DB-BD31-4B8C-83A1-F6EECF244321}">
                <p14:modId xmlns:p14="http://schemas.microsoft.com/office/powerpoint/2010/main" val="2325042778"/>
              </p:ext>
            </p:extLst>
          </p:nvPr>
        </p:nvGraphicFramePr>
        <p:xfrm>
          <a:off x="5805685" y="3620718"/>
          <a:ext cx="2053688" cy="1280160"/>
        </p:xfrm>
        <a:graphic>
          <a:graphicData uri="http://schemas.openxmlformats.org/drawingml/2006/table">
            <a:tbl>
              <a:tblPr firstRow="1" bandRow="1">
                <a:tableStyleId>{5C22544A-7EE6-4342-B048-85BDC9FD1C3A}</a:tableStyleId>
              </a:tblPr>
              <a:tblGrid>
                <a:gridCol w="2053688">
                  <a:extLst>
                    <a:ext uri="{9D8B030D-6E8A-4147-A177-3AD203B41FA5}">
                      <a16:colId xmlns:a16="http://schemas.microsoft.com/office/drawing/2014/main" val="2402129671"/>
                    </a:ext>
                  </a:extLst>
                </a:gridCol>
              </a:tblGrid>
              <a:tr h="370840">
                <a:tc>
                  <a:txBody>
                    <a:bodyPr/>
                    <a:lstStyle/>
                    <a:p>
                      <a:pPr algn="ctr"/>
                      <a:r>
                        <a:rPr lang="en-GB" sz="2400"/>
                        <a:t>Family </a:t>
                      </a:r>
                      <a:br>
                        <a:rPr lang="en-GB" sz="2400"/>
                      </a:br>
                      <a:r>
                        <a:rPr lang="en-GB" sz="2400"/>
                        <a:t>History</a:t>
                      </a:r>
                    </a:p>
                  </a:txBody>
                  <a:tcPr/>
                </a:tc>
                <a:extLst>
                  <a:ext uri="{0D108BD9-81ED-4DB2-BD59-A6C34878D82A}">
                    <a16:rowId xmlns:a16="http://schemas.microsoft.com/office/drawing/2014/main" val="1690011627"/>
                  </a:ext>
                </a:extLst>
              </a:tr>
              <a:tr h="370840">
                <a:tc>
                  <a:txBody>
                    <a:bodyPr/>
                    <a:lstStyle/>
                    <a:p>
                      <a:pPr algn="ctr"/>
                      <a:r>
                        <a:rPr lang="en-GB" sz="2400"/>
                        <a:t>1/10</a:t>
                      </a:r>
                    </a:p>
                  </a:txBody>
                  <a:tcPr/>
                </a:tc>
                <a:extLst>
                  <a:ext uri="{0D108BD9-81ED-4DB2-BD59-A6C34878D82A}">
                    <a16:rowId xmlns:a16="http://schemas.microsoft.com/office/drawing/2014/main" val="2871868244"/>
                  </a:ext>
                </a:extLst>
              </a:tr>
            </a:tbl>
          </a:graphicData>
        </a:graphic>
      </p:graphicFrame>
      <p:graphicFrame>
        <p:nvGraphicFramePr>
          <p:cNvPr id="21" name="Table 4">
            <a:extLst>
              <a:ext uri="{FF2B5EF4-FFF2-40B4-BE49-F238E27FC236}">
                <a16:creationId xmlns:a16="http://schemas.microsoft.com/office/drawing/2014/main" id="{972ABBDC-4AEC-FF23-A7D4-D36003664091}"/>
              </a:ext>
            </a:extLst>
          </p:cNvPr>
          <p:cNvGraphicFramePr>
            <a:graphicFrameLocks noGrp="1"/>
          </p:cNvGraphicFramePr>
          <p:nvPr>
            <p:extLst>
              <p:ext uri="{D42A27DB-BD31-4B8C-83A1-F6EECF244321}">
                <p14:modId xmlns:p14="http://schemas.microsoft.com/office/powerpoint/2010/main" val="3721898670"/>
              </p:ext>
            </p:extLst>
          </p:nvPr>
        </p:nvGraphicFramePr>
        <p:xfrm>
          <a:off x="7881097" y="3620718"/>
          <a:ext cx="2053688" cy="1280160"/>
        </p:xfrm>
        <a:graphic>
          <a:graphicData uri="http://schemas.openxmlformats.org/drawingml/2006/table">
            <a:tbl>
              <a:tblPr firstRow="1" bandRow="1">
                <a:tableStyleId>{5C22544A-7EE6-4342-B048-85BDC9FD1C3A}</a:tableStyleId>
              </a:tblPr>
              <a:tblGrid>
                <a:gridCol w="2053688">
                  <a:extLst>
                    <a:ext uri="{9D8B030D-6E8A-4147-A177-3AD203B41FA5}">
                      <a16:colId xmlns:a16="http://schemas.microsoft.com/office/drawing/2014/main" val="2619566122"/>
                    </a:ext>
                  </a:extLst>
                </a:gridCol>
              </a:tblGrid>
              <a:tr h="370840">
                <a:tc>
                  <a:txBody>
                    <a:bodyPr/>
                    <a:lstStyle/>
                    <a:p>
                      <a:pPr algn="ctr"/>
                      <a:r>
                        <a:rPr lang="en-GB" sz="2400"/>
                        <a:t>Test </a:t>
                      </a:r>
                      <a:br>
                        <a:rPr lang="en-GB" sz="2400"/>
                      </a:br>
                      <a:r>
                        <a:rPr lang="en-GB" sz="2400"/>
                        <a:t>Results</a:t>
                      </a:r>
                    </a:p>
                  </a:txBody>
                  <a:tcPr/>
                </a:tc>
                <a:extLst>
                  <a:ext uri="{0D108BD9-81ED-4DB2-BD59-A6C34878D82A}">
                    <a16:rowId xmlns:a16="http://schemas.microsoft.com/office/drawing/2014/main" val="1690011627"/>
                  </a:ext>
                </a:extLst>
              </a:tr>
              <a:tr h="370840">
                <a:tc>
                  <a:txBody>
                    <a:bodyPr/>
                    <a:lstStyle/>
                    <a:p>
                      <a:pPr algn="ctr"/>
                      <a:r>
                        <a:rPr lang="en-GB" sz="2400"/>
                        <a:t>9/10</a:t>
                      </a:r>
                    </a:p>
                  </a:txBody>
                  <a:tcPr/>
                </a:tc>
                <a:extLst>
                  <a:ext uri="{0D108BD9-81ED-4DB2-BD59-A6C34878D82A}">
                    <a16:rowId xmlns:a16="http://schemas.microsoft.com/office/drawing/2014/main" val="2871868244"/>
                  </a:ext>
                </a:extLst>
              </a:tr>
            </a:tbl>
          </a:graphicData>
        </a:graphic>
      </p:graphicFrame>
      <p:sp>
        <p:nvSpPr>
          <p:cNvPr id="2" name="TextBox 1">
            <a:extLst>
              <a:ext uri="{FF2B5EF4-FFF2-40B4-BE49-F238E27FC236}">
                <a16:creationId xmlns:a16="http://schemas.microsoft.com/office/drawing/2014/main" id="{2BE6F9AF-CA9F-007E-4C3D-D4FFF01607D7}"/>
              </a:ext>
            </a:extLst>
          </p:cNvPr>
          <p:cNvSpPr txBox="1"/>
          <p:nvPr/>
        </p:nvSpPr>
        <p:spPr>
          <a:xfrm>
            <a:off x="1695648" y="2097223"/>
            <a:ext cx="2190343" cy="1200329"/>
          </a:xfrm>
          <a:prstGeom prst="rect">
            <a:avLst/>
          </a:prstGeom>
          <a:noFill/>
          <a:ln>
            <a:noFill/>
          </a:ln>
        </p:spPr>
        <p:txBody>
          <a:bodyPr wrap="none" rtlCol="0">
            <a:spAutoFit/>
          </a:bodyPr>
          <a:lstStyle/>
          <a:p>
            <a:r>
              <a:rPr lang="en-GB" sz="2400">
                <a:solidFill>
                  <a:srgbClr val="002060"/>
                </a:solidFill>
              </a:rPr>
              <a:t>What is the risk </a:t>
            </a:r>
            <a:br>
              <a:rPr lang="en-GB" sz="2400">
                <a:solidFill>
                  <a:srgbClr val="002060"/>
                </a:solidFill>
              </a:rPr>
            </a:br>
            <a:r>
              <a:rPr lang="en-GB" sz="2400">
                <a:solidFill>
                  <a:srgbClr val="002060"/>
                </a:solidFill>
              </a:rPr>
              <a:t>the patient has </a:t>
            </a:r>
            <a:br>
              <a:rPr lang="en-GB" sz="2400">
                <a:solidFill>
                  <a:srgbClr val="002060"/>
                </a:solidFill>
              </a:rPr>
            </a:br>
            <a:r>
              <a:rPr lang="en-GB" sz="2400">
                <a:solidFill>
                  <a:srgbClr val="002060"/>
                </a:solidFill>
              </a:rPr>
              <a:t>disease X?</a:t>
            </a:r>
          </a:p>
        </p:txBody>
      </p:sp>
    </p:spTree>
    <p:custDataLst>
      <p:tags r:id="rId1"/>
    </p:custDataLst>
    <p:extLst>
      <p:ext uri="{BB962C8B-B14F-4D97-AF65-F5344CB8AC3E}">
        <p14:creationId xmlns:p14="http://schemas.microsoft.com/office/powerpoint/2010/main" val="39593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3915-4F01-46B4-898B-56D09E6ACD47}"/>
              </a:ext>
            </a:extLst>
          </p:cNvPr>
          <p:cNvSpPr>
            <a:spLocks noGrp="1"/>
          </p:cNvSpPr>
          <p:nvPr>
            <p:ph type="ctrTitle"/>
          </p:nvPr>
        </p:nvSpPr>
        <p:spPr>
          <a:xfrm>
            <a:off x="861848" y="1098996"/>
            <a:ext cx="10468303" cy="3973894"/>
          </a:xfrm>
        </p:spPr>
        <p:txBody>
          <a:bodyPr>
            <a:normAutofit/>
          </a:bodyPr>
          <a:lstStyle/>
          <a:p>
            <a:r>
              <a:rPr lang="en-GB" b="1">
                <a:solidFill>
                  <a:srgbClr val="7030A0"/>
                </a:solidFill>
              </a:rPr>
              <a:t>Pierre-Simon Laplace</a:t>
            </a:r>
            <a:br>
              <a:rPr lang="en-GB" b="1">
                <a:solidFill>
                  <a:srgbClr val="7030A0"/>
                </a:solidFill>
              </a:rPr>
            </a:br>
            <a:br>
              <a:rPr lang="en-GB"/>
            </a:br>
            <a:r>
              <a:rPr lang="en-GB">
                <a:solidFill>
                  <a:srgbClr val="002060"/>
                </a:solidFill>
              </a:rPr>
              <a:t>“Probability is a mark </a:t>
            </a:r>
            <a:br>
              <a:rPr lang="en-GB">
                <a:solidFill>
                  <a:srgbClr val="002060"/>
                </a:solidFill>
              </a:rPr>
            </a:br>
            <a:r>
              <a:rPr lang="en-GB">
                <a:solidFill>
                  <a:srgbClr val="002060"/>
                </a:solidFill>
              </a:rPr>
              <a:t>of our ignorance.”</a:t>
            </a:r>
          </a:p>
        </p:txBody>
      </p:sp>
    </p:spTree>
    <p:extLst>
      <p:ext uri="{BB962C8B-B14F-4D97-AF65-F5344CB8AC3E}">
        <p14:creationId xmlns:p14="http://schemas.microsoft.com/office/powerpoint/2010/main" val="73606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78541D-CFEF-04BE-4F10-470E5F8751FD}"/>
              </a:ext>
            </a:extLst>
          </p:cNvPr>
          <p:cNvSpPr txBox="1"/>
          <p:nvPr/>
        </p:nvSpPr>
        <p:spPr>
          <a:xfrm>
            <a:off x="500253" y="231500"/>
            <a:ext cx="11032251" cy="1015663"/>
          </a:xfrm>
          <a:prstGeom prst="rect">
            <a:avLst/>
          </a:prstGeom>
          <a:noFill/>
        </p:spPr>
        <p:txBody>
          <a:bodyPr wrap="none" rtlCol="0">
            <a:spAutoFit/>
          </a:bodyPr>
          <a:lstStyle/>
          <a:p>
            <a:r>
              <a:rPr lang="en-GB" sz="6000" b="1">
                <a:solidFill>
                  <a:srgbClr val="7030A0"/>
                </a:solidFill>
                <a:latin typeface="+mj-lt"/>
                <a:ea typeface="+mj-ea"/>
                <a:cs typeface="+mj-cs"/>
              </a:rPr>
              <a:t>Knowledge vs. Ignorance Based Risk</a:t>
            </a:r>
          </a:p>
        </p:txBody>
      </p:sp>
      <p:sp>
        <p:nvSpPr>
          <p:cNvPr id="4" name="Rectangle 3">
            <a:extLst>
              <a:ext uri="{FF2B5EF4-FFF2-40B4-BE49-F238E27FC236}">
                <a16:creationId xmlns:a16="http://schemas.microsoft.com/office/drawing/2014/main" id="{A4EE2DD5-1E10-64EC-EEB0-1BDE580D294E}"/>
              </a:ext>
            </a:extLst>
          </p:cNvPr>
          <p:cNvSpPr/>
          <p:nvPr/>
        </p:nvSpPr>
        <p:spPr>
          <a:xfrm>
            <a:off x="3654590" y="1969477"/>
            <a:ext cx="7423638" cy="341141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0000"/>
              </a:solidFill>
            </a:endParaRPr>
          </a:p>
        </p:txBody>
      </p:sp>
      <p:sp>
        <p:nvSpPr>
          <p:cNvPr id="5" name="TextBox 4">
            <a:extLst>
              <a:ext uri="{FF2B5EF4-FFF2-40B4-BE49-F238E27FC236}">
                <a16:creationId xmlns:a16="http://schemas.microsoft.com/office/drawing/2014/main" id="{32436E89-52C6-6C55-CE28-C2EDB81B336A}"/>
              </a:ext>
            </a:extLst>
          </p:cNvPr>
          <p:cNvSpPr txBox="1"/>
          <p:nvPr/>
        </p:nvSpPr>
        <p:spPr>
          <a:xfrm>
            <a:off x="3779851" y="5524697"/>
            <a:ext cx="2165838" cy="584775"/>
          </a:xfrm>
          <a:prstGeom prst="rect">
            <a:avLst/>
          </a:prstGeom>
          <a:noFill/>
          <a:ln>
            <a:noFill/>
          </a:ln>
        </p:spPr>
        <p:txBody>
          <a:bodyPr wrap="square" rtlCol="0">
            <a:spAutoFit/>
          </a:bodyPr>
          <a:lstStyle/>
          <a:p>
            <a:pPr algn="l"/>
            <a:r>
              <a:rPr lang="en-GB" sz="3200">
                <a:solidFill>
                  <a:srgbClr val="002060"/>
                </a:solidFill>
              </a:rPr>
              <a:t>Pre-analysis</a:t>
            </a:r>
          </a:p>
        </p:txBody>
      </p:sp>
      <p:sp>
        <p:nvSpPr>
          <p:cNvPr id="6" name="TextBox 5">
            <a:extLst>
              <a:ext uri="{FF2B5EF4-FFF2-40B4-BE49-F238E27FC236}">
                <a16:creationId xmlns:a16="http://schemas.microsoft.com/office/drawing/2014/main" id="{9E475061-EBE4-2684-7CA1-C6106FC53127}"/>
              </a:ext>
            </a:extLst>
          </p:cNvPr>
          <p:cNvSpPr txBox="1"/>
          <p:nvPr/>
        </p:nvSpPr>
        <p:spPr>
          <a:xfrm>
            <a:off x="6228568" y="5524697"/>
            <a:ext cx="2009076" cy="584775"/>
          </a:xfrm>
          <a:prstGeom prst="rect">
            <a:avLst/>
          </a:prstGeom>
          <a:noFill/>
          <a:ln>
            <a:noFill/>
          </a:ln>
        </p:spPr>
        <p:txBody>
          <a:bodyPr wrap="none" rtlCol="0">
            <a:spAutoFit/>
          </a:bodyPr>
          <a:lstStyle/>
          <a:p>
            <a:pPr algn="l"/>
            <a:r>
              <a:rPr lang="en-GB" sz="3200">
                <a:solidFill>
                  <a:srgbClr val="002060"/>
                </a:solidFill>
              </a:rPr>
              <a:t>Realisation</a:t>
            </a:r>
          </a:p>
        </p:txBody>
      </p:sp>
      <p:sp>
        <p:nvSpPr>
          <p:cNvPr id="7" name="TextBox 6">
            <a:extLst>
              <a:ext uri="{FF2B5EF4-FFF2-40B4-BE49-F238E27FC236}">
                <a16:creationId xmlns:a16="http://schemas.microsoft.com/office/drawing/2014/main" id="{341FFE8B-88ED-1743-791C-35F65339A8A1}"/>
              </a:ext>
            </a:extLst>
          </p:cNvPr>
          <p:cNvSpPr txBox="1"/>
          <p:nvPr/>
        </p:nvSpPr>
        <p:spPr>
          <a:xfrm>
            <a:off x="8486756" y="5524697"/>
            <a:ext cx="2373309" cy="584775"/>
          </a:xfrm>
          <a:prstGeom prst="rect">
            <a:avLst/>
          </a:prstGeom>
          <a:noFill/>
          <a:ln>
            <a:noFill/>
          </a:ln>
        </p:spPr>
        <p:txBody>
          <a:bodyPr wrap="square" rtlCol="0">
            <a:spAutoFit/>
          </a:bodyPr>
          <a:lstStyle/>
          <a:p>
            <a:pPr algn="l"/>
            <a:r>
              <a:rPr lang="en-GB" sz="3200">
                <a:solidFill>
                  <a:srgbClr val="002060"/>
                </a:solidFill>
              </a:rPr>
              <a:t>Post-analysis</a:t>
            </a:r>
          </a:p>
        </p:txBody>
      </p:sp>
      <p:sp>
        <p:nvSpPr>
          <p:cNvPr id="10" name="Rectangle 9">
            <a:extLst>
              <a:ext uri="{FF2B5EF4-FFF2-40B4-BE49-F238E27FC236}">
                <a16:creationId xmlns:a16="http://schemas.microsoft.com/office/drawing/2014/main" id="{6158F562-CA9C-E229-A040-38820AD8AFF2}"/>
              </a:ext>
            </a:extLst>
          </p:cNvPr>
          <p:cNvSpPr/>
          <p:nvPr/>
        </p:nvSpPr>
        <p:spPr>
          <a:xfrm>
            <a:off x="6177982" y="1969477"/>
            <a:ext cx="2057400" cy="34114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0000"/>
              </a:solidFill>
            </a:endParaRPr>
          </a:p>
        </p:txBody>
      </p:sp>
      <p:grpSp>
        <p:nvGrpSpPr>
          <p:cNvPr id="41" name="Group 40">
            <a:extLst>
              <a:ext uri="{FF2B5EF4-FFF2-40B4-BE49-F238E27FC236}">
                <a16:creationId xmlns:a16="http://schemas.microsoft.com/office/drawing/2014/main" id="{E5F4A2A9-BC1C-B4CB-9AEC-DC832A318944}"/>
              </a:ext>
            </a:extLst>
          </p:cNvPr>
          <p:cNvGrpSpPr/>
          <p:nvPr/>
        </p:nvGrpSpPr>
        <p:grpSpPr>
          <a:xfrm>
            <a:off x="725752" y="2043936"/>
            <a:ext cx="5463900" cy="3537924"/>
            <a:chOff x="1001324" y="2043936"/>
            <a:chExt cx="5463900" cy="3537924"/>
          </a:xfrm>
        </p:grpSpPr>
        <p:sp>
          <p:nvSpPr>
            <p:cNvPr id="8" name="TextBox 7">
              <a:extLst>
                <a:ext uri="{FF2B5EF4-FFF2-40B4-BE49-F238E27FC236}">
                  <a16:creationId xmlns:a16="http://schemas.microsoft.com/office/drawing/2014/main" id="{74A80F8D-1AEF-65A5-8928-C5652FF646E5}"/>
                </a:ext>
              </a:extLst>
            </p:cNvPr>
            <p:cNvSpPr txBox="1"/>
            <p:nvPr/>
          </p:nvSpPr>
          <p:spPr>
            <a:xfrm>
              <a:off x="1162201" y="2043936"/>
              <a:ext cx="2668359" cy="1015663"/>
            </a:xfrm>
            <a:prstGeom prst="rect">
              <a:avLst/>
            </a:prstGeom>
            <a:noFill/>
            <a:ln>
              <a:noFill/>
            </a:ln>
          </p:spPr>
          <p:txBody>
            <a:bodyPr wrap="none" rtlCol="0">
              <a:spAutoFit/>
            </a:bodyPr>
            <a:lstStyle/>
            <a:p>
              <a:pPr algn="r"/>
              <a:r>
                <a:rPr lang="en-GB" sz="2800">
                  <a:solidFill>
                    <a:schemeClr val="accent6">
                      <a:lumMod val="75000"/>
                    </a:schemeClr>
                  </a:solidFill>
                </a:rPr>
                <a:t>Ignorance Based </a:t>
              </a:r>
              <a:br>
                <a:rPr lang="en-GB" sz="2800">
                  <a:solidFill>
                    <a:schemeClr val="accent6">
                      <a:lumMod val="75000"/>
                    </a:schemeClr>
                  </a:solidFill>
                </a:rPr>
              </a:br>
              <a:r>
                <a:rPr lang="en-GB" sz="2800">
                  <a:solidFill>
                    <a:schemeClr val="accent6">
                      <a:lumMod val="75000"/>
                    </a:schemeClr>
                  </a:solidFill>
                </a:rPr>
                <a:t>Risk</a:t>
              </a:r>
              <a:r>
                <a:rPr lang="en-GB" sz="3200">
                  <a:solidFill>
                    <a:schemeClr val="accent6">
                      <a:lumMod val="75000"/>
                    </a:schemeClr>
                  </a:solidFill>
                </a:rPr>
                <a:t> </a:t>
              </a:r>
              <a:r>
                <a:rPr lang="en-GB" sz="2800">
                  <a:solidFill>
                    <a:schemeClr val="accent6">
                      <a:lumMod val="75000"/>
                    </a:schemeClr>
                  </a:solidFill>
                </a:rPr>
                <a:t>(IBR)</a:t>
              </a:r>
              <a:endParaRPr lang="en-GB" sz="3200">
                <a:solidFill>
                  <a:schemeClr val="accent6">
                    <a:lumMod val="75000"/>
                  </a:schemeClr>
                </a:solidFill>
              </a:endParaRPr>
            </a:p>
          </p:txBody>
        </p:sp>
        <p:cxnSp>
          <p:nvCxnSpPr>
            <p:cNvPr id="16" name="Straight Connector 15">
              <a:extLst>
                <a:ext uri="{FF2B5EF4-FFF2-40B4-BE49-F238E27FC236}">
                  <a16:creationId xmlns:a16="http://schemas.microsoft.com/office/drawing/2014/main" id="{020821EC-4F6C-9458-CD8D-5002823EFBBE}"/>
                </a:ext>
              </a:extLst>
            </p:cNvPr>
            <p:cNvCxnSpPr/>
            <p:nvPr/>
          </p:nvCxnSpPr>
          <p:spPr>
            <a:xfrm>
              <a:off x="3941832" y="2510657"/>
              <a:ext cx="2523392"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B8E179-B242-2AE2-87A8-5A5CA8670021}"/>
                </a:ext>
              </a:extLst>
            </p:cNvPr>
            <p:cNvSpPr txBox="1"/>
            <p:nvPr/>
          </p:nvSpPr>
          <p:spPr>
            <a:xfrm>
              <a:off x="1001324" y="4566197"/>
              <a:ext cx="2829236" cy="1015663"/>
            </a:xfrm>
            <a:prstGeom prst="rect">
              <a:avLst/>
            </a:prstGeom>
            <a:noFill/>
            <a:ln>
              <a:noFill/>
            </a:ln>
          </p:spPr>
          <p:txBody>
            <a:bodyPr wrap="none" rtlCol="0">
              <a:spAutoFit/>
            </a:bodyPr>
            <a:lstStyle/>
            <a:p>
              <a:pPr algn="r"/>
              <a:r>
                <a:rPr lang="en-GB" sz="2800">
                  <a:solidFill>
                    <a:srgbClr val="FF0000"/>
                  </a:solidFill>
                </a:rPr>
                <a:t>Knowledge Based </a:t>
              </a:r>
            </a:p>
            <a:p>
              <a:pPr algn="r"/>
              <a:r>
                <a:rPr lang="en-GB" sz="2800">
                  <a:solidFill>
                    <a:srgbClr val="FF0000"/>
                  </a:solidFill>
                </a:rPr>
                <a:t>Risk</a:t>
              </a:r>
              <a:r>
                <a:rPr lang="en-GB" sz="3200">
                  <a:solidFill>
                    <a:srgbClr val="FF0000"/>
                  </a:solidFill>
                </a:rPr>
                <a:t> </a:t>
              </a:r>
              <a:r>
                <a:rPr lang="en-GB" sz="2800">
                  <a:solidFill>
                    <a:srgbClr val="FF0000"/>
                  </a:solidFill>
                </a:rPr>
                <a:t>(KBR)</a:t>
              </a:r>
              <a:endParaRPr lang="en-GB" sz="3200">
                <a:solidFill>
                  <a:srgbClr val="FF0000"/>
                </a:solidFill>
              </a:endParaRPr>
            </a:p>
          </p:txBody>
        </p:sp>
        <p:cxnSp>
          <p:nvCxnSpPr>
            <p:cNvPr id="22" name="Straight Connector 21">
              <a:extLst>
                <a:ext uri="{FF2B5EF4-FFF2-40B4-BE49-F238E27FC236}">
                  <a16:creationId xmlns:a16="http://schemas.microsoft.com/office/drawing/2014/main" id="{6052ED69-C874-A68F-881D-E70D5A9E6884}"/>
                </a:ext>
              </a:extLst>
            </p:cNvPr>
            <p:cNvCxnSpPr/>
            <p:nvPr/>
          </p:nvCxnSpPr>
          <p:spPr>
            <a:xfrm>
              <a:off x="3941832" y="5074029"/>
              <a:ext cx="25233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43ECAF56-8439-F9AB-640C-EFFB71E9A246}"/>
              </a:ext>
            </a:extLst>
          </p:cNvPr>
          <p:cNvCxnSpPr/>
          <p:nvPr/>
        </p:nvCxnSpPr>
        <p:spPr>
          <a:xfrm flipV="1">
            <a:off x="3654590" y="1957920"/>
            <a:ext cx="0" cy="34229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0A8348F-69A5-A30B-8547-B7C88D0D04CB}"/>
              </a:ext>
            </a:extLst>
          </p:cNvPr>
          <p:cNvSpPr txBox="1"/>
          <p:nvPr/>
        </p:nvSpPr>
        <p:spPr>
          <a:xfrm>
            <a:off x="3188756" y="1372213"/>
            <a:ext cx="848309" cy="584775"/>
          </a:xfrm>
          <a:prstGeom prst="rect">
            <a:avLst/>
          </a:prstGeom>
          <a:noFill/>
          <a:ln>
            <a:noFill/>
          </a:ln>
        </p:spPr>
        <p:txBody>
          <a:bodyPr wrap="none" rtlCol="0">
            <a:spAutoFit/>
          </a:bodyPr>
          <a:lstStyle/>
          <a:p>
            <a:pPr algn="l"/>
            <a:r>
              <a:rPr lang="en-GB" sz="3200">
                <a:solidFill>
                  <a:srgbClr val="002060"/>
                </a:solidFill>
              </a:rPr>
              <a:t>Risk</a:t>
            </a:r>
          </a:p>
        </p:txBody>
      </p:sp>
      <p:cxnSp>
        <p:nvCxnSpPr>
          <p:cNvPr id="14" name="Straight Arrow Connector 13">
            <a:extLst>
              <a:ext uri="{FF2B5EF4-FFF2-40B4-BE49-F238E27FC236}">
                <a16:creationId xmlns:a16="http://schemas.microsoft.com/office/drawing/2014/main" id="{E1AC66B2-26B7-063E-DCE0-654B2A3DA7A4}"/>
              </a:ext>
            </a:extLst>
          </p:cNvPr>
          <p:cNvCxnSpPr>
            <a:cxnSpLocks/>
          </p:cNvCxnSpPr>
          <p:nvPr/>
        </p:nvCxnSpPr>
        <p:spPr>
          <a:xfrm>
            <a:off x="3654588" y="5380892"/>
            <a:ext cx="74236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A4B39537-FBA3-E7E0-B0FD-390EACBF4180}"/>
              </a:ext>
            </a:extLst>
          </p:cNvPr>
          <p:cNvGrpSpPr/>
          <p:nvPr/>
        </p:nvGrpSpPr>
        <p:grpSpPr>
          <a:xfrm>
            <a:off x="6177981" y="2499100"/>
            <a:ext cx="4911918" cy="2078529"/>
            <a:chOff x="6453553" y="2499100"/>
            <a:chExt cx="4911918" cy="2078529"/>
          </a:xfrm>
        </p:grpSpPr>
        <p:cxnSp>
          <p:nvCxnSpPr>
            <p:cNvPr id="20" name="Straight Arrow Connector 19">
              <a:extLst>
                <a:ext uri="{FF2B5EF4-FFF2-40B4-BE49-F238E27FC236}">
                  <a16:creationId xmlns:a16="http://schemas.microsoft.com/office/drawing/2014/main" id="{D6D9BAD0-E059-DFFC-0B21-3D4E88C4C9A5}"/>
                </a:ext>
              </a:extLst>
            </p:cNvPr>
            <p:cNvCxnSpPr/>
            <p:nvPr/>
          </p:nvCxnSpPr>
          <p:spPr>
            <a:xfrm>
              <a:off x="8522625" y="4577629"/>
              <a:ext cx="2842846"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B2457B-ED79-D543-D416-D1010F8242CB}"/>
                </a:ext>
              </a:extLst>
            </p:cNvPr>
            <p:cNvCxnSpPr>
              <a:cxnSpLocks/>
            </p:cNvCxnSpPr>
            <p:nvPr/>
          </p:nvCxnSpPr>
          <p:spPr>
            <a:xfrm>
              <a:off x="6453553" y="2499100"/>
              <a:ext cx="2057401" cy="2078529"/>
            </a:xfrm>
            <a:prstGeom prst="line">
              <a:avLst/>
            </a:prstGeom>
            <a:ln w="57150">
              <a:solidFill>
                <a:srgbClr val="548235"/>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BEC75732-BBB8-888C-2AF1-40AE21B75B60}"/>
              </a:ext>
            </a:extLst>
          </p:cNvPr>
          <p:cNvGrpSpPr/>
          <p:nvPr/>
        </p:nvGrpSpPr>
        <p:grpSpPr>
          <a:xfrm>
            <a:off x="6166310" y="3289591"/>
            <a:ext cx="4900247" cy="1795996"/>
            <a:chOff x="6441882" y="3289591"/>
            <a:chExt cx="4900247" cy="1795996"/>
          </a:xfrm>
        </p:grpSpPr>
        <p:cxnSp>
          <p:nvCxnSpPr>
            <p:cNvPr id="27" name="Straight Arrow Connector 26">
              <a:extLst>
                <a:ext uri="{FF2B5EF4-FFF2-40B4-BE49-F238E27FC236}">
                  <a16:creationId xmlns:a16="http://schemas.microsoft.com/office/drawing/2014/main" id="{DD1FEF84-8669-1589-5BAF-7503A1CFC976}"/>
                </a:ext>
              </a:extLst>
            </p:cNvPr>
            <p:cNvCxnSpPr/>
            <p:nvPr/>
          </p:nvCxnSpPr>
          <p:spPr>
            <a:xfrm>
              <a:off x="8499283" y="3289591"/>
              <a:ext cx="284284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59EA11-892D-575F-AADC-4449D65E998E}"/>
                </a:ext>
              </a:extLst>
            </p:cNvPr>
            <p:cNvCxnSpPr>
              <a:cxnSpLocks/>
            </p:cNvCxnSpPr>
            <p:nvPr/>
          </p:nvCxnSpPr>
          <p:spPr>
            <a:xfrm flipV="1">
              <a:off x="6441882" y="3289591"/>
              <a:ext cx="2080743" cy="1795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156B0061-CCF2-38AE-1935-017828497209}"/>
              </a:ext>
            </a:extLst>
          </p:cNvPr>
          <p:cNvSpPr txBox="1"/>
          <p:nvPr/>
        </p:nvSpPr>
        <p:spPr>
          <a:xfrm>
            <a:off x="8771313" y="2216364"/>
            <a:ext cx="2295244" cy="1077218"/>
          </a:xfrm>
          <a:prstGeom prst="rect">
            <a:avLst/>
          </a:prstGeom>
          <a:noFill/>
          <a:ln>
            <a:noFill/>
          </a:ln>
        </p:spPr>
        <p:txBody>
          <a:bodyPr wrap="none" rtlCol="0">
            <a:spAutoFit/>
          </a:bodyPr>
          <a:lstStyle/>
          <a:p>
            <a:pPr algn="r"/>
            <a:r>
              <a:rPr lang="en-GB" sz="3200">
                <a:solidFill>
                  <a:srgbClr val="FF0000"/>
                </a:solidFill>
              </a:rPr>
              <a:t>QRA and</a:t>
            </a:r>
            <a:br>
              <a:rPr lang="en-GB" sz="3200">
                <a:solidFill>
                  <a:srgbClr val="FF0000"/>
                </a:solidFill>
              </a:rPr>
            </a:br>
            <a:r>
              <a:rPr lang="en-GB" sz="3200">
                <a:solidFill>
                  <a:srgbClr val="FF0000"/>
                </a:solidFill>
              </a:rPr>
              <a:t>risk matrices</a:t>
            </a:r>
          </a:p>
        </p:txBody>
      </p:sp>
      <p:sp>
        <p:nvSpPr>
          <p:cNvPr id="13" name="TextBox 12">
            <a:extLst>
              <a:ext uri="{FF2B5EF4-FFF2-40B4-BE49-F238E27FC236}">
                <a16:creationId xmlns:a16="http://schemas.microsoft.com/office/drawing/2014/main" id="{19F6C9E6-DCE0-9109-1C37-D808EA5C77FF}"/>
              </a:ext>
            </a:extLst>
          </p:cNvPr>
          <p:cNvSpPr txBox="1"/>
          <p:nvPr/>
        </p:nvSpPr>
        <p:spPr>
          <a:xfrm>
            <a:off x="9668289" y="4086486"/>
            <a:ext cx="1398268" cy="523220"/>
          </a:xfrm>
          <a:prstGeom prst="rect">
            <a:avLst/>
          </a:prstGeom>
          <a:noFill/>
          <a:ln>
            <a:noFill/>
          </a:ln>
        </p:spPr>
        <p:txBody>
          <a:bodyPr wrap="none" rtlCol="0">
            <a:spAutoFit/>
          </a:bodyPr>
          <a:lstStyle/>
          <a:p>
            <a:pPr algn="r"/>
            <a:r>
              <a:rPr lang="en-GB" sz="2800">
                <a:solidFill>
                  <a:schemeClr val="accent6">
                    <a:lumMod val="75000"/>
                  </a:schemeClr>
                </a:solidFill>
              </a:rPr>
              <a:t>Real risk</a:t>
            </a:r>
            <a:endParaRPr lang="en-GB" sz="3200">
              <a:solidFill>
                <a:schemeClr val="accent6">
                  <a:lumMod val="75000"/>
                </a:schemeClr>
              </a:solidFill>
            </a:endParaRPr>
          </a:p>
        </p:txBody>
      </p:sp>
    </p:spTree>
    <p:custDataLst>
      <p:tags r:id="rId1"/>
    </p:custDataLst>
    <p:extLst>
      <p:ext uri="{BB962C8B-B14F-4D97-AF65-F5344CB8AC3E}">
        <p14:creationId xmlns:p14="http://schemas.microsoft.com/office/powerpoint/2010/main" val="293093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additive="base">
                                        <p:cTn id="13" dur="500" fill="hold"/>
                                        <p:tgtEl>
                                          <p:spTgt spid="78"/>
                                        </p:tgtEl>
                                        <p:attrNameLst>
                                          <p:attrName>ppt_x</p:attrName>
                                        </p:attrNameLst>
                                      </p:cBhvr>
                                      <p:tavLst>
                                        <p:tav tm="0">
                                          <p:val>
                                            <p:strVal val="#ppt_x"/>
                                          </p:val>
                                        </p:tav>
                                        <p:tav tm="100000">
                                          <p:val>
                                            <p:strVal val="#ppt_x"/>
                                          </p:val>
                                        </p:tav>
                                      </p:tavLst>
                                    </p:anim>
                                    <p:anim calcmode="lin" valueType="num">
                                      <p:cBhvr additive="base">
                                        <p:cTn id="1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ppt_x"/>
                                          </p:val>
                                        </p:tav>
                                        <p:tav tm="100000">
                                          <p:val>
                                            <p:strVal val="#ppt_x"/>
                                          </p:val>
                                        </p:tav>
                                      </p:tavLst>
                                    </p:anim>
                                    <p:anim calcmode="lin" valueType="num">
                                      <p:cBhvr additive="base">
                                        <p:cTn id="2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78541D-CFEF-04BE-4F10-470E5F8751FD}"/>
              </a:ext>
            </a:extLst>
          </p:cNvPr>
          <p:cNvSpPr txBox="1"/>
          <p:nvPr/>
        </p:nvSpPr>
        <p:spPr>
          <a:xfrm>
            <a:off x="521211" y="417733"/>
            <a:ext cx="4124784" cy="1015663"/>
          </a:xfrm>
          <a:prstGeom prst="rect">
            <a:avLst/>
          </a:prstGeom>
          <a:noFill/>
        </p:spPr>
        <p:txBody>
          <a:bodyPr wrap="none" rtlCol="0">
            <a:spAutoFit/>
          </a:bodyPr>
          <a:lstStyle/>
          <a:p>
            <a:r>
              <a:rPr lang="en-GB" sz="6000" b="1">
                <a:solidFill>
                  <a:srgbClr val="7030A0"/>
                </a:solidFill>
                <a:latin typeface="+mj-lt"/>
                <a:ea typeface="+mj-ea"/>
                <a:cs typeface="+mj-cs"/>
              </a:rPr>
              <a:t>A Real Plant?</a:t>
            </a:r>
          </a:p>
        </p:txBody>
      </p:sp>
      <p:grpSp>
        <p:nvGrpSpPr>
          <p:cNvPr id="60" name="Group 59">
            <a:extLst>
              <a:ext uri="{FF2B5EF4-FFF2-40B4-BE49-F238E27FC236}">
                <a16:creationId xmlns:a16="http://schemas.microsoft.com/office/drawing/2014/main" id="{C2B33C7F-1D36-6231-F5DC-E321EEB951B4}"/>
              </a:ext>
            </a:extLst>
          </p:cNvPr>
          <p:cNvGrpSpPr/>
          <p:nvPr/>
        </p:nvGrpSpPr>
        <p:grpSpPr>
          <a:xfrm>
            <a:off x="914398" y="1642369"/>
            <a:ext cx="10102790" cy="4385569"/>
            <a:chOff x="1586558" y="1957920"/>
            <a:chExt cx="8305188" cy="3422972"/>
          </a:xfrm>
        </p:grpSpPr>
        <p:sp>
          <p:nvSpPr>
            <p:cNvPr id="4" name="Rectangle 3">
              <a:extLst>
                <a:ext uri="{FF2B5EF4-FFF2-40B4-BE49-F238E27FC236}">
                  <a16:creationId xmlns:a16="http://schemas.microsoft.com/office/drawing/2014/main" id="{A4EE2DD5-1E10-64EC-EEB0-1BDE580D294E}"/>
                </a:ext>
              </a:extLst>
            </p:cNvPr>
            <p:cNvSpPr/>
            <p:nvPr/>
          </p:nvSpPr>
          <p:spPr>
            <a:xfrm>
              <a:off x="2447227" y="1969477"/>
              <a:ext cx="7423638" cy="341141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rgbClr val="FF0000"/>
                  </a:solidFill>
                </a:rPr>
                <a:t>?</a:t>
              </a:r>
            </a:p>
          </p:txBody>
        </p:sp>
        <p:sp>
          <p:nvSpPr>
            <p:cNvPr id="10" name="Rectangle 9">
              <a:extLst>
                <a:ext uri="{FF2B5EF4-FFF2-40B4-BE49-F238E27FC236}">
                  <a16:creationId xmlns:a16="http://schemas.microsoft.com/office/drawing/2014/main" id="{6158F562-CA9C-E229-A040-38820AD8AFF2}"/>
                </a:ext>
              </a:extLst>
            </p:cNvPr>
            <p:cNvSpPr/>
            <p:nvPr/>
          </p:nvSpPr>
          <p:spPr>
            <a:xfrm>
              <a:off x="4012706" y="1969477"/>
              <a:ext cx="4110355" cy="34114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0000"/>
                </a:solidFill>
              </a:endParaRPr>
            </a:p>
          </p:txBody>
        </p:sp>
        <p:grpSp>
          <p:nvGrpSpPr>
            <p:cNvPr id="41" name="Group 40">
              <a:extLst>
                <a:ext uri="{FF2B5EF4-FFF2-40B4-BE49-F238E27FC236}">
                  <a16:creationId xmlns:a16="http://schemas.microsoft.com/office/drawing/2014/main" id="{E5F4A2A9-BC1C-B4CB-9AEC-DC832A318944}"/>
                </a:ext>
              </a:extLst>
            </p:cNvPr>
            <p:cNvGrpSpPr/>
            <p:nvPr/>
          </p:nvGrpSpPr>
          <p:grpSpPr>
            <a:xfrm>
              <a:off x="1586558" y="2259463"/>
              <a:ext cx="2426148" cy="3076176"/>
              <a:chOff x="3069493" y="2259463"/>
              <a:chExt cx="2426148" cy="3076176"/>
            </a:xfrm>
          </p:grpSpPr>
          <p:sp>
            <p:nvSpPr>
              <p:cNvPr id="8" name="TextBox 7">
                <a:extLst>
                  <a:ext uri="{FF2B5EF4-FFF2-40B4-BE49-F238E27FC236}">
                    <a16:creationId xmlns:a16="http://schemas.microsoft.com/office/drawing/2014/main" id="{74A80F8D-1AEF-65A5-8928-C5652FF646E5}"/>
                  </a:ext>
                </a:extLst>
              </p:cNvPr>
              <p:cNvSpPr txBox="1"/>
              <p:nvPr/>
            </p:nvSpPr>
            <p:spPr>
              <a:xfrm>
                <a:off x="3137821" y="2259463"/>
                <a:ext cx="665567" cy="523220"/>
              </a:xfrm>
              <a:prstGeom prst="rect">
                <a:avLst/>
              </a:prstGeom>
              <a:noFill/>
              <a:ln>
                <a:noFill/>
              </a:ln>
            </p:spPr>
            <p:txBody>
              <a:bodyPr wrap="none" rtlCol="0">
                <a:spAutoFit/>
              </a:bodyPr>
              <a:lstStyle/>
              <a:p>
                <a:pPr algn="r"/>
                <a:r>
                  <a:rPr lang="en-GB" sz="2800">
                    <a:solidFill>
                      <a:schemeClr val="accent6">
                        <a:lumMod val="75000"/>
                      </a:schemeClr>
                    </a:solidFill>
                  </a:rPr>
                  <a:t>IBR</a:t>
                </a:r>
                <a:endParaRPr lang="en-GB" sz="3200">
                  <a:solidFill>
                    <a:schemeClr val="accent6">
                      <a:lumMod val="75000"/>
                    </a:schemeClr>
                  </a:solidFill>
                </a:endParaRPr>
              </a:p>
            </p:txBody>
          </p:sp>
          <p:cxnSp>
            <p:nvCxnSpPr>
              <p:cNvPr id="16" name="Straight Connector 15">
                <a:extLst>
                  <a:ext uri="{FF2B5EF4-FFF2-40B4-BE49-F238E27FC236}">
                    <a16:creationId xmlns:a16="http://schemas.microsoft.com/office/drawing/2014/main" id="{020821EC-4F6C-9458-CD8D-5002823EFBBE}"/>
                  </a:ext>
                </a:extLst>
              </p:cNvPr>
              <p:cNvCxnSpPr>
                <a:cxnSpLocks/>
              </p:cNvCxnSpPr>
              <p:nvPr/>
            </p:nvCxnSpPr>
            <p:spPr>
              <a:xfrm>
                <a:off x="3941832" y="2510657"/>
                <a:ext cx="1553809"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B8E179-B242-2AE2-87A8-5A5CA8670021}"/>
                  </a:ext>
                </a:extLst>
              </p:cNvPr>
              <p:cNvSpPr txBox="1"/>
              <p:nvPr/>
            </p:nvSpPr>
            <p:spPr>
              <a:xfrm>
                <a:off x="3069493" y="4812419"/>
                <a:ext cx="761747" cy="523220"/>
              </a:xfrm>
              <a:prstGeom prst="rect">
                <a:avLst/>
              </a:prstGeom>
              <a:noFill/>
              <a:ln>
                <a:noFill/>
              </a:ln>
            </p:spPr>
            <p:txBody>
              <a:bodyPr wrap="none" rtlCol="0">
                <a:spAutoFit/>
              </a:bodyPr>
              <a:lstStyle/>
              <a:p>
                <a:pPr algn="r"/>
                <a:r>
                  <a:rPr lang="en-GB" sz="2800">
                    <a:solidFill>
                      <a:srgbClr val="FF0000"/>
                    </a:solidFill>
                  </a:rPr>
                  <a:t>KBR</a:t>
                </a:r>
                <a:endParaRPr lang="en-GB" sz="3200">
                  <a:solidFill>
                    <a:srgbClr val="FF0000"/>
                  </a:solidFill>
                </a:endParaRPr>
              </a:p>
            </p:txBody>
          </p:sp>
          <p:cxnSp>
            <p:nvCxnSpPr>
              <p:cNvPr id="22" name="Straight Connector 21">
                <a:extLst>
                  <a:ext uri="{FF2B5EF4-FFF2-40B4-BE49-F238E27FC236}">
                    <a16:creationId xmlns:a16="http://schemas.microsoft.com/office/drawing/2014/main" id="{6052ED69-C874-A68F-881D-E70D5A9E6884}"/>
                  </a:ext>
                </a:extLst>
              </p:cNvPr>
              <p:cNvCxnSpPr>
                <a:cxnSpLocks/>
              </p:cNvCxnSpPr>
              <p:nvPr/>
            </p:nvCxnSpPr>
            <p:spPr>
              <a:xfrm>
                <a:off x="3941832" y="5074029"/>
                <a:ext cx="1553809" cy="115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43ECAF56-8439-F9AB-640C-EFFB71E9A246}"/>
                </a:ext>
              </a:extLst>
            </p:cNvPr>
            <p:cNvCxnSpPr/>
            <p:nvPr/>
          </p:nvCxnSpPr>
          <p:spPr>
            <a:xfrm flipV="1">
              <a:off x="2447227" y="1957920"/>
              <a:ext cx="0" cy="34229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AC66B2-26B7-063E-DCE0-654B2A3DA7A4}"/>
                </a:ext>
              </a:extLst>
            </p:cNvPr>
            <p:cNvCxnSpPr>
              <a:cxnSpLocks/>
            </p:cNvCxnSpPr>
            <p:nvPr/>
          </p:nvCxnSpPr>
          <p:spPr>
            <a:xfrm>
              <a:off x="2447225" y="5380892"/>
              <a:ext cx="742364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9F6C9E6-DCE0-9109-1C37-D808EA5C77FF}"/>
                </a:ext>
              </a:extLst>
            </p:cNvPr>
            <p:cNvSpPr txBox="1"/>
            <p:nvPr/>
          </p:nvSpPr>
          <p:spPr>
            <a:xfrm>
              <a:off x="8171861" y="2859277"/>
              <a:ext cx="1398268" cy="523220"/>
            </a:xfrm>
            <a:prstGeom prst="rect">
              <a:avLst/>
            </a:prstGeom>
            <a:noFill/>
            <a:ln>
              <a:noFill/>
            </a:ln>
          </p:spPr>
          <p:txBody>
            <a:bodyPr wrap="none" rtlCol="0">
              <a:spAutoFit/>
            </a:bodyPr>
            <a:lstStyle/>
            <a:p>
              <a:pPr algn="r"/>
              <a:r>
                <a:rPr lang="en-GB" sz="2800">
                  <a:solidFill>
                    <a:schemeClr val="accent6">
                      <a:lumMod val="75000"/>
                    </a:schemeClr>
                  </a:solidFill>
                </a:rPr>
                <a:t>Real risk</a:t>
              </a:r>
              <a:endParaRPr lang="en-GB" sz="3200">
                <a:solidFill>
                  <a:schemeClr val="accent6">
                    <a:lumMod val="75000"/>
                  </a:schemeClr>
                </a:solidFill>
              </a:endParaRPr>
            </a:p>
          </p:txBody>
        </p:sp>
        <p:grpSp>
          <p:nvGrpSpPr>
            <p:cNvPr id="43" name="Group 42">
              <a:extLst>
                <a:ext uri="{FF2B5EF4-FFF2-40B4-BE49-F238E27FC236}">
                  <a16:creationId xmlns:a16="http://schemas.microsoft.com/office/drawing/2014/main" id="{18B9451E-0EA5-1FFB-5761-FE6CD180F471}"/>
                </a:ext>
              </a:extLst>
            </p:cNvPr>
            <p:cNvGrpSpPr/>
            <p:nvPr/>
          </p:nvGrpSpPr>
          <p:grpSpPr>
            <a:xfrm>
              <a:off x="4001037" y="2510657"/>
              <a:ext cx="5890709" cy="800145"/>
              <a:chOff x="5208400" y="2510657"/>
              <a:chExt cx="5890709" cy="800145"/>
            </a:xfrm>
          </p:grpSpPr>
          <p:grpSp>
            <p:nvGrpSpPr>
              <p:cNvPr id="79" name="Group 78">
                <a:extLst>
                  <a:ext uri="{FF2B5EF4-FFF2-40B4-BE49-F238E27FC236}">
                    <a16:creationId xmlns:a16="http://schemas.microsoft.com/office/drawing/2014/main" id="{A4B39537-FBA3-E7E0-B0FD-390EACBF4180}"/>
                  </a:ext>
                </a:extLst>
              </p:cNvPr>
              <p:cNvGrpSpPr/>
              <p:nvPr/>
            </p:nvGrpSpPr>
            <p:grpSpPr>
              <a:xfrm>
                <a:off x="5208400" y="2510657"/>
                <a:ext cx="5890709" cy="800145"/>
                <a:chOff x="6429891" y="2500684"/>
                <a:chExt cx="4929389" cy="800145"/>
              </a:xfrm>
            </p:grpSpPr>
            <p:cxnSp>
              <p:nvCxnSpPr>
                <p:cNvPr id="20" name="Straight Arrow Connector 19">
                  <a:extLst>
                    <a:ext uri="{FF2B5EF4-FFF2-40B4-BE49-F238E27FC236}">
                      <a16:creationId xmlns:a16="http://schemas.microsoft.com/office/drawing/2014/main" id="{D6D9BAD0-E059-DFFC-0B21-3D4E88C4C9A5}"/>
                    </a:ext>
                  </a:extLst>
                </p:cNvPr>
                <p:cNvCxnSpPr>
                  <a:cxnSpLocks/>
                </p:cNvCxnSpPr>
                <p:nvPr/>
              </p:nvCxnSpPr>
              <p:spPr>
                <a:xfrm>
                  <a:off x="9886938" y="3300829"/>
                  <a:ext cx="1472342"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B2457B-ED79-D543-D416-D1010F8242CB}"/>
                    </a:ext>
                  </a:extLst>
                </p:cNvPr>
                <p:cNvCxnSpPr>
                  <a:cxnSpLocks/>
                </p:cNvCxnSpPr>
                <p:nvPr/>
              </p:nvCxnSpPr>
              <p:spPr>
                <a:xfrm>
                  <a:off x="6429891" y="2500684"/>
                  <a:ext cx="120239" cy="171495"/>
                </a:xfrm>
                <a:prstGeom prst="line">
                  <a:avLst/>
                </a:prstGeom>
                <a:ln w="57150">
                  <a:solidFill>
                    <a:srgbClr val="548235"/>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E7A364DA-0BFA-B712-73B5-CD8748168566}"/>
                  </a:ext>
                </a:extLst>
              </p:cNvPr>
              <p:cNvCxnSpPr>
                <a:cxnSpLocks/>
              </p:cNvCxnSpPr>
              <p:nvPr/>
            </p:nvCxnSpPr>
            <p:spPr>
              <a:xfrm>
                <a:off x="5335480" y="2672179"/>
                <a:ext cx="553374" cy="0"/>
              </a:xfrm>
              <a:prstGeom prst="line">
                <a:avLst/>
              </a:prstGeom>
              <a:ln w="571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D8909B-AC74-D50B-6080-1C42AFDF62C6}"/>
                  </a:ext>
                </a:extLst>
              </p:cNvPr>
              <p:cNvCxnSpPr>
                <a:cxnSpLocks/>
              </p:cNvCxnSpPr>
              <p:nvPr/>
            </p:nvCxnSpPr>
            <p:spPr>
              <a:xfrm>
                <a:off x="5985031" y="2840784"/>
                <a:ext cx="495668" cy="0"/>
              </a:xfrm>
              <a:prstGeom prst="line">
                <a:avLst/>
              </a:prstGeom>
              <a:ln w="571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E045EB-31C4-9F95-15BF-39A78C211FE1}"/>
                  </a:ext>
                </a:extLst>
              </p:cNvPr>
              <p:cNvCxnSpPr>
                <a:cxnSpLocks/>
              </p:cNvCxnSpPr>
              <p:nvPr/>
            </p:nvCxnSpPr>
            <p:spPr>
              <a:xfrm>
                <a:off x="7998781" y="3137724"/>
                <a:ext cx="1225441" cy="0"/>
              </a:xfrm>
              <a:prstGeom prst="line">
                <a:avLst/>
              </a:prstGeom>
              <a:ln w="571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A9FB9FC-747A-3764-6B27-A0A294C85CE9}"/>
                  </a:ext>
                </a:extLst>
              </p:cNvPr>
              <p:cNvCxnSpPr>
                <a:cxnSpLocks/>
              </p:cNvCxnSpPr>
              <p:nvPr/>
            </p:nvCxnSpPr>
            <p:spPr>
              <a:xfrm flipV="1">
                <a:off x="6580207" y="2985471"/>
                <a:ext cx="1303162" cy="386"/>
              </a:xfrm>
              <a:prstGeom prst="line">
                <a:avLst/>
              </a:prstGeom>
              <a:ln w="571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332B8C-BE5A-6950-0C2A-C97D36D36ACD}"/>
                  </a:ext>
                </a:extLst>
              </p:cNvPr>
              <p:cNvCxnSpPr>
                <a:cxnSpLocks/>
              </p:cNvCxnSpPr>
              <p:nvPr/>
            </p:nvCxnSpPr>
            <p:spPr>
              <a:xfrm>
                <a:off x="7883369" y="2964644"/>
                <a:ext cx="115411" cy="173079"/>
              </a:xfrm>
              <a:prstGeom prst="line">
                <a:avLst/>
              </a:prstGeom>
              <a:ln w="571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E2BFE89-D06E-CE74-38D9-0327B3BCFB38}"/>
                  </a:ext>
                </a:extLst>
              </p:cNvPr>
              <p:cNvCxnSpPr>
                <a:cxnSpLocks/>
              </p:cNvCxnSpPr>
              <p:nvPr/>
            </p:nvCxnSpPr>
            <p:spPr>
              <a:xfrm>
                <a:off x="5878158" y="2675056"/>
                <a:ext cx="115411" cy="173079"/>
              </a:xfrm>
              <a:prstGeom prst="line">
                <a:avLst/>
              </a:prstGeom>
              <a:ln w="571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A38E61C-4DEB-E143-F207-EFB6F9E7815A}"/>
                  </a:ext>
                </a:extLst>
              </p:cNvPr>
              <p:cNvCxnSpPr>
                <a:cxnSpLocks/>
              </p:cNvCxnSpPr>
              <p:nvPr/>
            </p:nvCxnSpPr>
            <p:spPr>
              <a:xfrm>
                <a:off x="6464796" y="2833434"/>
                <a:ext cx="115411" cy="173079"/>
              </a:xfrm>
              <a:prstGeom prst="line">
                <a:avLst/>
              </a:prstGeom>
              <a:ln w="571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5DCB95-B5FE-57E2-9877-3986FB6F466A}"/>
                  </a:ext>
                </a:extLst>
              </p:cNvPr>
              <p:cNvCxnSpPr>
                <a:cxnSpLocks/>
              </p:cNvCxnSpPr>
              <p:nvPr/>
            </p:nvCxnSpPr>
            <p:spPr>
              <a:xfrm>
                <a:off x="9224222" y="3137723"/>
                <a:ext cx="115411" cy="173079"/>
              </a:xfrm>
              <a:prstGeom prst="line">
                <a:avLst/>
              </a:prstGeom>
              <a:ln w="57150">
                <a:solidFill>
                  <a:srgbClr val="548235"/>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58F10190-2DFF-8A2D-ED2D-EFBA2665E17A}"/>
                </a:ext>
              </a:extLst>
            </p:cNvPr>
            <p:cNvGrpSpPr/>
            <p:nvPr/>
          </p:nvGrpSpPr>
          <p:grpSpPr>
            <a:xfrm flipV="1">
              <a:off x="4012706" y="4293908"/>
              <a:ext cx="5862432" cy="801729"/>
              <a:chOff x="5236676" y="2509073"/>
              <a:chExt cx="5862432" cy="801729"/>
            </a:xfrm>
          </p:grpSpPr>
          <p:grpSp>
            <p:nvGrpSpPr>
              <p:cNvPr id="45" name="Group 44">
                <a:extLst>
                  <a:ext uri="{FF2B5EF4-FFF2-40B4-BE49-F238E27FC236}">
                    <a16:creationId xmlns:a16="http://schemas.microsoft.com/office/drawing/2014/main" id="{90EAA087-D3B4-CF3A-EB1C-F1B7FAE542C1}"/>
                  </a:ext>
                </a:extLst>
              </p:cNvPr>
              <p:cNvGrpSpPr/>
              <p:nvPr/>
            </p:nvGrpSpPr>
            <p:grpSpPr>
              <a:xfrm>
                <a:off x="5236676" y="2509073"/>
                <a:ext cx="5862432" cy="801729"/>
                <a:chOff x="6453553" y="2499100"/>
                <a:chExt cx="4905727" cy="801729"/>
              </a:xfrm>
            </p:grpSpPr>
            <p:cxnSp>
              <p:nvCxnSpPr>
                <p:cNvPr id="54" name="Straight Arrow Connector 53">
                  <a:extLst>
                    <a:ext uri="{FF2B5EF4-FFF2-40B4-BE49-F238E27FC236}">
                      <a16:creationId xmlns:a16="http://schemas.microsoft.com/office/drawing/2014/main" id="{A5A7EBFE-26BA-3D7C-8FF4-5DAE060F8D21}"/>
                    </a:ext>
                  </a:extLst>
                </p:cNvPr>
                <p:cNvCxnSpPr>
                  <a:cxnSpLocks/>
                </p:cNvCxnSpPr>
                <p:nvPr/>
              </p:nvCxnSpPr>
              <p:spPr>
                <a:xfrm>
                  <a:off x="9886938" y="3300829"/>
                  <a:ext cx="147234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2EDA8C9-F798-81AB-07C3-1C353AA1D350}"/>
                    </a:ext>
                  </a:extLst>
                </p:cNvPr>
                <p:cNvCxnSpPr>
                  <a:cxnSpLocks/>
                </p:cNvCxnSpPr>
                <p:nvPr/>
              </p:nvCxnSpPr>
              <p:spPr>
                <a:xfrm>
                  <a:off x="6453553" y="2499100"/>
                  <a:ext cx="96577" cy="1730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2B020453-D10A-E904-1D10-858635E7C0BC}"/>
                  </a:ext>
                </a:extLst>
              </p:cNvPr>
              <p:cNvCxnSpPr>
                <a:cxnSpLocks/>
              </p:cNvCxnSpPr>
              <p:nvPr/>
            </p:nvCxnSpPr>
            <p:spPr>
              <a:xfrm>
                <a:off x="5335480" y="2672179"/>
                <a:ext cx="5533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605C9E-E70D-5A93-5E77-A48B71F21B69}"/>
                  </a:ext>
                </a:extLst>
              </p:cNvPr>
              <p:cNvCxnSpPr>
                <a:cxnSpLocks/>
              </p:cNvCxnSpPr>
              <p:nvPr/>
            </p:nvCxnSpPr>
            <p:spPr>
              <a:xfrm>
                <a:off x="5985031" y="2840784"/>
                <a:ext cx="4956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B50ACC4-C25B-B65A-75AF-5B29CEE3ADE6}"/>
                  </a:ext>
                </a:extLst>
              </p:cNvPr>
              <p:cNvCxnSpPr>
                <a:cxnSpLocks/>
              </p:cNvCxnSpPr>
              <p:nvPr/>
            </p:nvCxnSpPr>
            <p:spPr>
              <a:xfrm>
                <a:off x="7998781" y="3137724"/>
                <a:ext cx="122544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5725D34-B3AE-FAB2-67E9-E035A0E39BEB}"/>
                  </a:ext>
                </a:extLst>
              </p:cNvPr>
              <p:cNvCxnSpPr>
                <a:cxnSpLocks/>
              </p:cNvCxnSpPr>
              <p:nvPr/>
            </p:nvCxnSpPr>
            <p:spPr>
              <a:xfrm flipV="1">
                <a:off x="6580207" y="2985471"/>
                <a:ext cx="1303162" cy="3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E381868-4D04-9148-6789-C529E975A7F5}"/>
                  </a:ext>
                </a:extLst>
              </p:cNvPr>
              <p:cNvCxnSpPr>
                <a:cxnSpLocks/>
              </p:cNvCxnSpPr>
              <p:nvPr/>
            </p:nvCxnSpPr>
            <p:spPr>
              <a:xfrm>
                <a:off x="7883369" y="2964644"/>
                <a:ext cx="115411" cy="1730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7B6FB42-97C2-FA31-0515-06AD958B1025}"/>
                  </a:ext>
                </a:extLst>
              </p:cNvPr>
              <p:cNvCxnSpPr>
                <a:cxnSpLocks/>
              </p:cNvCxnSpPr>
              <p:nvPr/>
            </p:nvCxnSpPr>
            <p:spPr>
              <a:xfrm>
                <a:off x="5878158" y="2675056"/>
                <a:ext cx="115411" cy="1730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41CA308-1E6A-5EE6-5FCA-2AD853CFAA13}"/>
                  </a:ext>
                </a:extLst>
              </p:cNvPr>
              <p:cNvCxnSpPr>
                <a:cxnSpLocks/>
              </p:cNvCxnSpPr>
              <p:nvPr/>
            </p:nvCxnSpPr>
            <p:spPr>
              <a:xfrm>
                <a:off x="6464796" y="2833434"/>
                <a:ext cx="115411" cy="1730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88FE72E-E254-78F2-EC57-75E797E30B10}"/>
                  </a:ext>
                </a:extLst>
              </p:cNvPr>
              <p:cNvCxnSpPr>
                <a:cxnSpLocks/>
              </p:cNvCxnSpPr>
              <p:nvPr/>
            </p:nvCxnSpPr>
            <p:spPr>
              <a:xfrm>
                <a:off x="9224222" y="3137723"/>
                <a:ext cx="115411" cy="1730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E5CAEE51-0A66-D7EE-B93E-A4715961978B}"/>
                </a:ext>
              </a:extLst>
            </p:cNvPr>
            <p:cNvCxnSpPr>
              <a:cxnSpLocks/>
            </p:cNvCxnSpPr>
            <p:nvPr/>
          </p:nvCxnSpPr>
          <p:spPr>
            <a:xfrm>
              <a:off x="8995400" y="3310802"/>
              <a:ext cx="0" cy="994664"/>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71DCFCE-0127-7DC1-9B9B-581BED9877A6}"/>
                </a:ext>
              </a:extLst>
            </p:cNvPr>
            <p:cNvSpPr txBox="1"/>
            <p:nvPr/>
          </p:nvSpPr>
          <p:spPr>
            <a:xfrm>
              <a:off x="9044381" y="3454191"/>
              <a:ext cx="421910" cy="707886"/>
            </a:xfrm>
            <a:prstGeom prst="rect">
              <a:avLst/>
            </a:prstGeom>
            <a:noFill/>
            <a:ln>
              <a:noFill/>
            </a:ln>
          </p:spPr>
          <p:txBody>
            <a:bodyPr wrap="none" rtlCol="0">
              <a:spAutoFit/>
            </a:bodyPr>
            <a:lstStyle/>
            <a:p>
              <a:pPr algn="l"/>
              <a:r>
                <a:rPr lang="en-GB" sz="4000" b="1">
                  <a:solidFill>
                    <a:schemeClr val="dk1"/>
                  </a:solidFill>
                </a:rPr>
                <a:t>?</a:t>
              </a:r>
            </a:p>
          </p:txBody>
        </p:sp>
      </p:grpSp>
      <p:sp>
        <p:nvSpPr>
          <p:cNvPr id="61" name="TextBox 60">
            <a:extLst>
              <a:ext uri="{FF2B5EF4-FFF2-40B4-BE49-F238E27FC236}">
                <a16:creationId xmlns:a16="http://schemas.microsoft.com/office/drawing/2014/main" id="{E999074F-B02E-4D31-654F-218FBAA11B00}"/>
              </a:ext>
            </a:extLst>
          </p:cNvPr>
          <p:cNvSpPr txBox="1"/>
          <p:nvPr/>
        </p:nvSpPr>
        <p:spPr>
          <a:xfrm>
            <a:off x="9531697" y="4707827"/>
            <a:ext cx="830677" cy="523220"/>
          </a:xfrm>
          <a:prstGeom prst="rect">
            <a:avLst/>
          </a:prstGeom>
          <a:noFill/>
          <a:ln>
            <a:noFill/>
          </a:ln>
        </p:spPr>
        <p:txBody>
          <a:bodyPr wrap="none" rtlCol="0">
            <a:spAutoFit/>
          </a:bodyPr>
          <a:lstStyle/>
          <a:p>
            <a:pPr algn="r"/>
            <a:r>
              <a:rPr lang="en-GB" sz="2800">
                <a:solidFill>
                  <a:srgbClr val="FF0000"/>
                </a:solidFill>
              </a:rPr>
              <a:t>QRA</a:t>
            </a:r>
            <a:endParaRPr lang="en-GB" sz="3200">
              <a:solidFill>
                <a:srgbClr val="FF0000"/>
              </a:solidFill>
            </a:endParaRPr>
          </a:p>
        </p:txBody>
      </p:sp>
    </p:spTree>
    <p:custDataLst>
      <p:tags r:id="rId1"/>
    </p:custDataLst>
    <p:extLst>
      <p:ext uri="{BB962C8B-B14F-4D97-AF65-F5344CB8AC3E}">
        <p14:creationId xmlns:p14="http://schemas.microsoft.com/office/powerpoint/2010/main" val="57358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DCDDD4-CD5A-4B05-92FD-90ACC82B3968}"/>
              </a:ext>
            </a:extLst>
          </p:cNvPr>
          <p:cNvSpPr/>
          <p:nvPr/>
        </p:nvSpPr>
        <p:spPr>
          <a:xfrm>
            <a:off x="747618" y="797508"/>
            <a:ext cx="2520967" cy="526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GB" sz="3200">
                <a:solidFill>
                  <a:srgbClr val="002060"/>
                </a:solidFill>
              </a:rPr>
              <a:t> </a:t>
            </a:r>
            <a:br>
              <a:rPr lang="en-GB" sz="3200">
                <a:solidFill>
                  <a:srgbClr val="002060"/>
                </a:solidFill>
              </a:rPr>
            </a:br>
            <a:endParaRPr lang="en-GB" sz="3200">
              <a:solidFill>
                <a:srgbClr val="002060"/>
              </a:solidFill>
            </a:endParaRPr>
          </a:p>
          <a:p>
            <a:pPr algn="ctr"/>
            <a:br>
              <a:rPr lang="en-GB" sz="3200">
                <a:solidFill>
                  <a:srgbClr val="002060"/>
                </a:solidFill>
              </a:rPr>
            </a:br>
            <a:endParaRPr lang="en-GB" sz="3200">
              <a:solidFill>
                <a:srgbClr val="002060"/>
              </a:solidFill>
            </a:endParaRPr>
          </a:p>
          <a:p>
            <a:pPr algn="ctr">
              <a:spcBef>
                <a:spcPts val="0"/>
              </a:spcBef>
            </a:pPr>
            <a:endParaRPr lang="en-GB" sz="3200">
              <a:solidFill>
                <a:srgbClr val="002060"/>
              </a:solidFill>
            </a:endParaRPr>
          </a:p>
          <a:p>
            <a:pPr algn="ctr">
              <a:spcBef>
                <a:spcPts val="0"/>
              </a:spcBef>
            </a:pPr>
            <a:endParaRPr lang="en-GB" sz="3200">
              <a:solidFill>
                <a:srgbClr val="002060"/>
              </a:solidFill>
            </a:endParaRPr>
          </a:p>
          <a:p>
            <a:pPr algn="ctr">
              <a:spcBef>
                <a:spcPts val="0"/>
              </a:spcBef>
            </a:pPr>
            <a:endParaRPr lang="en-GB" sz="3200">
              <a:solidFill>
                <a:srgbClr val="002060"/>
              </a:solidFill>
            </a:endParaRPr>
          </a:p>
        </p:txBody>
      </p:sp>
      <p:graphicFrame>
        <p:nvGraphicFramePr>
          <p:cNvPr id="3" name="Table 3">
            <a:extLst>
              <a:ext uri="{FF2B5EF4-FFF2-40B4-BE49-F238E27FC236}">
                <a16:creationId xmlns:a16="http://schemas.microsoft.com/office/drawing/2014/main" id="{47F8ABC6-B637-02E1-B466-4569A021DC2B}"/>
              </a:ext>
            </a:extLst>
          </p:cNvPr>
          <p:cNvGraphicFramePr>
            <a:graphicFrameLocks noGrp="1"/>
          </p:cNvGraphicFramePr>
          <p:nvPr>
            <p:extLst>
              <p:ext uri="{D42A27DB-BD31-4B8C-83A1-F6EECF244321}">
                <p14:modId xmlns:p14="http://schemas.microsoft.com/office/powerpoint/2010/main" val="2160498048"/>
              </p:ext>
            </p:extLst>
          </p:nvPr>
        </p:nvGraphicFramePr>
        <p:xfrm>
          <a:off x="1342872" y="2137961"/>
          <a:ext cx="9767277" cy="2560320"/>
        </p:xfrm>
        <a:graphic>
          <a:graphicData uri="http://schemas.openxmlformats.org/drawingml/2006/table">
            <a:tbl>
              <a:tblPr firstRow="1" bandRow="1">
                <a:tableStyleId>{5C22544A-7EE6-4342-B048-85BDC9FD1C3A}</a:tableStyleId>
              </a:tblPr>
              <a:tblGrid>
                <a:gridCol w="1871785">
                  <a:extLst>
                    <a:ext uri="{9D8B030D-6E8A-4147-A177-3AD203B41FA5}">
                      <a16:colId xmlns:a16="http://schemas.microsoft.com/office/drawing/2014/main" val="3447268158"/>
                    </a:ext>
                  </a:extLst>
                </a:gridCol>
                <a:gridCol w="2964201">
                  <a:extLst>
                    <a:ext uri="{9D8B030D-6E8A-4147-A177-3AD203B41FA5}">
                      <a16:colId xmlns:a16="http://schemas.microsoft.com/office/drawing/2014/main" val="379719876"/>
                    </a:ext>
                  </a:extLst>
                </a:gridCol>
                <a:gridCol w="4931291">
                  <a:extLst>
                    <a:ext uri="{9D8B030D-6E8A-4147-A177-3AD203B41FA5}">
                      <a16:colId xmlns:a16="http://schemas.microsoft.com/office/drawing/2014/main" val="3910556957"/>
                    </a:ext>
                  </a:extLst>
                </a:gridCol>
              </a:tblGrid>
              <a:tr h="370840">
                <a:tc>
                  <a:txBody>
                    <a:bodyPr/>
                    <a:lstStyle/>
                    <a:p>
                      <a:endParaRPr lang="en-GB" sz="2400"/>
                    </a:p>
                  </a:txBody>
                  <a:tcPr/>
                </a:tc>
                <a:tc>
                  <a:txBody>
                    <a:bodyPr/>
                    <a:lstStyle/>
                    <a:p>
                      <a:r>
                        <a:rPr lang="en-GB" sz="2400"/>
                        <a:t>Probability?</a:t>
                      </a:r>
                    </a:p>
                  </a:txBody>
                  <a:tcPr/>
                </a:tc>
                <a:tc>
                  <a:txBody>
                    <a:bodyPr/>
                    <a:lstStyle/>
                    <a:p>
                      <a:r>
                        <a:rPr lang="en-GB" sz="2400"/>
                        <a:t>Probability?</a:t>
                      </a:r>
                    </a:p>
                  </a:txBody>
                  <a:tcPr/>
                </a:tc>
                <a:extLst>
                  <a:ext uri="{0D108BD9-81ED-4DB2-BD59-A6C34878D82A}">
                    <a16:rowId xmlns:a16="http://schemas.microsoft.com/office/drawing/2014/main" val="3994001903"/>
                  </a:ext>
                </a:extLst>
              </a:tr>
              <a:tr h="370840">
                <a:tc>
                  <a:txBody>
                    <a:bodyPr/>
                    <a:lstStyle/>
                    <a:p>
                      <a:endParaRPr lang="en-GB" sz="2400" b="1"/>
                    </a:p>
                  </a:txBody>
                  <a:tcPr/>
                </a:tc>
                <a:tc>
                  <a:txBody>
                    <a:bodyPr/>
                    <a:lstStyle/>
                    <a:p>
                      <a:endParaRPr lang="en-GB" sz="2400"/>
                    </a:p>
                    <a:p>
                      <a:endParaRPr lang="en-GB" sz="2400"/>
                    </a:p>
                    <a:p>
                      <a:endParaRPr lang="en-GB" sz="2400"/>
                    </a:p>
                  </a:txBody>
                  <a:tcPr/>
                </a:tc>
                <a:tc>
                  <a:txBody>
                    <a:bodyPr/>
                    <a:lstStyle/>
                    <a:p>
                      <a:endParaRPr lang="en-GB" sz="2400"/>
                    </a:p>
                  </a:txBody>
                  <a:tcPr/>
                </a:tc>
                <a:extLst>
                  <a:ext uri="{0D108BD9-81ED-4DB2-BD59-A6C34878D82A}">
                    <a16:rowId xmlns:a16="http://schemas.microsoft.com/office/drawing/2014/main" val="2170320060"/>
                  </a:ext>
                </a:extLst>
              </a:tr>
              <a:tr h="370840">
                <a:tc>
                  <a:txBody>
                    <a:bodyPr/>
                    <a:lstStyle/>
                    <a:p>
                      <a:endParaRPr lang="en-GB" sz="2400" b="1"/>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3235712699"/>
                  </a:ext>
                </a:extLst>
              </a:tr>
              <a:tr h="370840">
                <a:tc>
                  <a:txBody>
                    <a:bodyPr/>
                    <a:lstStyle/>
                    <a:p>
                      <a:endParaRPr lang="en-GB" sz="2400" b="1"/>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192449361"/>
                  </a:ext>
                </a:extLst>
              </a:tr>
            </a:tbl>
          </a:graphicData>
        </a:graphic>
      </p:graphicFrame>
      <p:sp>
        <p:nvSpPr>
          <p:cNvPr id="2" name="TextBox 1">
            <a:extLst>
              <a:ext uri="{FF2B5EF4-FFF2-40B4-BE49-F238E27FC236}">
                <a16:creationId xmlns:a16="http://schemas.microsoft.com/office/drawing/2014/main" id="{AF907ED1-1B97-6F7A-971F-7C93BAD76DFC}"/>
              </a:ext>
            </a:extLst>
          </p:cNvPr>
          <p:cNvSpPr txBox="1"/>
          <p:nvPr/>
        </p:nvSpPr>
        <p:spPr>
          <a:xfrm>
            <a:off x="500253" y="391304"/>
            <a:ext cx="6056658" cy="1446550"/>
          </a:xfrm>
          <a:prstGeom prst="rect">
            <a:avLst/>
          </a:prstGeom>
          <a:noFill/>
        </p:spPr>
        <p:txBody>
          <a:bodyPr wrap="none" rtlCol="0">
            <a:spAutoFit/>
          </a:bodyPr>
          <a:lstStyle/>
          <a:p>
            <a:r>
              <a:rPr lang="en-GB" sz="6000" b="1">
                <a:solidFill>
                  <a:srgbClr val="7030A0"/>
                </a:solidFill>
                <a:latin typeface="+mj-lt"/>
                <a:ea typeface="+mj-ea"/>
                <a:cs typeface="+mj-cs"/>
              </a:rPr>
              <a:t>Conjunction Fallacy</a:t>
            </a:r>
          </a:p>
          <a:p>
            <a:r>
              <a:rPr lang="en-GB" sz="2800" b="1">
                <a:solidFill>
                  <a:srgbClr val="7030A0"/>
                </a:solidFill>
                <a:latin typeface="+mj-lt"/>
                <a:ea typeface="+mj-ea"/>
                <a:cs typeface="+mj-cs"/>
              </a:rPr>
              <a:t>Nobel Laureate Daniel Kahneman</a:t>
            </a:r>
          </a:p>
        </p:txBody>
      </p:sp>
      <p:grpSp>
        <p:nvGrpSpPr>
          <p:cNvPr id="15" name="Group 14">
            <a:extLst>
              <a:ext uri="{FF2B5EF4-FFF2-40B4-BE49-F238E27FC236}">
                <a16:creationId xmlns:a16="http://schemas.microsoft.com/office/drawing/2014/main" id="{539EA380-19A6-EA78-D84F-CEF3D1B64A8A}"/>
              </a:ext>
            </a:extLst>
          </p:cNvPr>
          <p:cNvGrpSpPr/>
          <p:nvPr/>
        </p:nvGrpSpPr>
        <p:grpSpPr>
          <a:xfrm>
            <a:off x="1342872" y="2586892"/>
            <a:ext cx="4842157" cy="1632563"/>
            <a:chOff x="1360339" y="3524736"/>
            <a:chExt cx="4842157" cy="1632563"/>
          </a:xfrm>
        </p:grpSpPr>
        <p:sp>
          <p:nvSpPr>
            <p:cNvPr id="9" name="TextBox 8">
              <a:extLst>
                <a:ext uri="{FF2B5EF4-FFF2-40B4-BE49-F238E27FC236}">
                  <a16:creationId xmlns:a16="http://schemas.microsoft.com/office/drawing/2014/main" id="{0A2EFC5D-B856-4889-231E-3CEFB0150364}"/>
                </a:ext>
              </a:extLst>
            </p:cNvPr>
            <p:cNvSpPr txBox="1"/>
            <p:nvPr/>
          </p:nvSpPr>
          <p:spPr>
            <a:xfrm>
              <a:off x="1360339" y="3528554"/>
              <a:ext cx="1071575" cy="461665"/>
            </a:xfrm>
            <a:prstGeom prst="rect">
              <a:avLst/>
            </a:prstGeom>
            <a:noFill/>
            <a:ln>
              <a:noFill/>
            </a:ln>
          </p:spPr>
          <p:txBody>
            <a:bodyPr wrap="none" rtlCol="0">
              <a:spAutoFit/>
            </a:bodyPr>
            <a:lstStyle/>
            <a:p>
              <a:pPr algn="l"/>
              <a:r>
                <a:rPr lang="en-GB" sz="2400" b="1"/>
                <a:t>Seveso</a:t>
              </a:r>
              <a:endParaRPr lang="en-GB" sz="2400"/>
            </a:p>
          </p:txBody>
        </p:sp>
        <p:sp>
          <p:nvSpPr>
            <p:cNvPr id="12" name="TextBox 11">
              <a:extLst>
                <a:ext uri="{FF2B5EF4-FFF2-40B4-BE49-F238E27FC236}">
                  <a16:creationId xmlns:a16="http://schemas.microsoft.com/office/drawing/2014/main" id="{6FEF4070-A2BA-2E5B-99FB-5F369919AAF0}"/>
                </a:ext>
              </a:extLst>
            </p:cNvPr>
            <p:cNvSpPr txBox="1"/>
            <p:nvPr/>
          </p:nvSpPr>
          <p:spPr>
            <a:xfrm>
              <a:off x="3233073" y="3524736"/>
              <a:ext cx="2419573" cy="1200329"/>
            </a:xfrm>
            <a:prstGeom prst="rect">
              <a:avLst/>
            </a:prstGeom>
            <a:noFill/>
            <a:ln>
              <a:noFill/>
            </a:ln>
          </p:spPr>
          <p:txBody>
            <a:bodyPr wrap="none" rtlCol="0">
              <a:spAutoFit/>
            </a:bodyPr>
            <a:lstStyle/>
            <a:p>
              <a:r>
                <a:rPr lang="en-GB" sz="2400"/>
                <a:t>Poisonous cloud </a:t>
              </a:r>
              <a:br>
                <a:rPr lang="en-GB" sz="2400"/>
              </a:br>
              <a:r>
                <a:rPr lang="en-GB" sz="2400"/>
                <a:t>affecting 100,000 </a:t>
              </a:r>
              <a:br>
                <a:rPr lang="en-GB" sz="2400"/>
              </a:br>
              <a:r>
                <a:rPr lang="en-GB" sz="2400"/>
                <a:t>people</a:t>
              </a:r>
            </a:p>
          </p:txBody>
        </p:sp>
        <p:sp>
          <p:nvSpPr>
            <p:cNvPr id="14" name="TextBox 13">
              <a:extLst>
                <a:ext uri="{FF2B5EF4-FFF2-40B4-BE49-F238E27FC236}">
                  <a16:creationId xmlns:a16="http://schemas.microsoft.com/office/drawing/2014/main" id="{9EC54781-8499-1D78-19A6-B5549C880C3C}"/>
                </a:ext>
              </a:extLst>
            </p:cNvPr>
            <p:cNvSpPr txBox="1"/>
            <p:nvPr/>
          </p:nvSpPr>
          <p:spPr>
            <a:xfrm>
              <a:off x="3236619" y="4695634"/>
              <a:ext cx="2965877" cy="461665"/>
            </a:xfrm>
            <a:prstGeom prst="rect">
              <a:avLst/>
            </a:prstGeom>
            <a:noFill/>
            <a:ln>
              <a:noFill/>
            </a:ln>
          </p:spPr>
          <p:txBody>
            <a:bodyPr wrap="none" rtlCol="0">
              <a:spAutoFit/>
            </a:bodyPr>
            <a:lstStyle/>
            <a:p>
              <a:r>
                <a:rPr lang="en-GB" sz="2400"/>
                <a:t>1/1,000 – 1/1,000,000</a:t>
              </a:r>
            </a:p>
          </p:txBody>
        </p:sp>
      </p:grpSp>
      <p:grpSp>
        <p:nvGrpSpPr>
          <p:cNvPr id="17" name="Group 16">
            <a:extLst>
              <a:ext uri="{FF2B5EF4-FFF2-40B4-BE49-F238E27FC236}">
                <a16:creationId xmlns:a16="http://schemas.microsoft.com/office/drawing/2014/main" id="{181C2EC0-1880-122F-1381-08C43D1430F4}"/>
              </a:ext>
            </a:extLst>
          </p:cNvPr>
          <p:cNvGrpSpPr/>
          <p:nvPr/>
        </p:nvGrpSpPr>
        <p:grpSpPr>
          <a:xfrm>
            <a:off x="6172402" y="2587791"/>
            <a:ext cx="4937439" cy="1608668"/>
            <a:chOff x="6260934" y="3524736"/>
            <a:chExt cx="4937439" cy="1608668"/>
          </a:xfrm>
        </p:grpSpPr>
        <p:sp>
          <p:nvSpPr>
            <p:cNvPr id="13" name="TextBox 12">
              <a:extLst>
                <a:ext uri="{FF2B5EF4-FFF2-40B4-BE49-F238E27FC236}">
                  <a16:creationId xmlns:a16="http://schemas.microsoft.com/office/drawing/2014/main" id="{82C2453F-2834-223F-427F-C60FEFEA28CE}"/>
                </a:ext>
              </a:extLst>
            </p:cNvPr>
            <p:cNvSpPr txBox="1"/>
            <p:nvPr/>
          </p:nvSpPr>
          <p:spPr>
            <a:xfrm>
              <a:off x="6262022" y="3524736"/>
              <a:ext cx="4936351" cy="1200329"/>
            </a:xfrm>
            <a:prstGeom prst="rect">
              <a:avLst/>
            </a:prstGeom>
            <a:noFill/>
            <a:ln>
              <a:noFill/>
            </a:ln>
          </p:spPr>
          <p:txBody>
            <a:bodyPr wrap="none" rtlCol="0">
              <a:spAutoFit/>
            </a:bodyPr>
            <a:lstStyle/>
            <a:p>
              <a:r>
                <a:rPr lang="en-GB" sz="2400"/>
                <a:t>Routine weekly shutdown drops load</a:t>
              </a:r>
              <a:br>
                <a:rPr lang="en-GB" sz="2400"/>
              </a:br>
              <a:r>
                <a:rPr lang="en-GB" sz="2400"/>
                <a:t>on turbine, which increases the steam</a:t>
              </a:r>
              <a:br>
                <a:rPr lang="en-GB" sz="2400"/>
              </a:br>
              <a:r>
                <a:rPr lang="en-GB" sz="2400"/>
                <a:t>temperature above exothermic</a:t>
              </a:r>
            </a:p>
          </p:txBody>
        </p:sp>
        <p:sp>
          <p:nvSpPr>
            <p:cNvPr id="16" name="TextBox 15">
              <a:extLst>
                <a:ext uri="{FF2B5EF4-FFF2-40B4-BE49-F238E27FC236}">
                  <a16:creationId xmlns:a16="http://schemas.microsoft.com/office/drawing/2014/main" id="{28992D92-0686-AAEB-234E-E56675BF2A5C}"/>
                </a:ext>
              </a:extLst>
            </p:cNvPr>
            <p:cNvSpPr txBox="1"/>
            <p:nvPr/>
          </p:nvSpPr>
          <p:spPr>
            <a:xfrm>
              <a:off x="6260934" y="4671739"/>
              <a:ext cx="1359668" cy="461665"/>
            </a:xfrm>
            <a:prstGeom prst="rect">
              <a:avLst/>
            </a:prstGeom>
            <a:noFill/>
            <a:ln>
              <a:noFill/>
            </a:ln>
          </p:spPr>
          <p:txBody>
            <a:bodyPr wrap="none" rtlCol="0">
              <a:spAutoFit/>
            </a:bodyPr>
            <a:lstStyle/>
            <a:p>
              <a:r>
                <a:rPr lang="en-GB" sz="2400"/>
                <a:t>1 – 1/10?</a:t>
              </a:r>
            </a:p>
          </p:txBody>
        </p:sp>
      </p:grpSp>
      <p:grpSp>
        <p:nvGrpSpPr>
          <p:cNvPr id="20" name="Group 19">
            <a:extLst>
              <a:ext uri="{FF2B5EF4-FFF2-40B4-BE49-F238E27FC236}">
                <a16:creationId xmlns:a16="http://schemas.microsoft.com/office/drawing/2014/main" id="{23E346FE-2C01-1A41-0970-90C5216AB6FF}"/>
              </a:ext>
            </a:extLst>
          </p:cNvPr>
          <p:cNvGrpSpPr/>
          <p:nvPr/>
        </p:nvGrpSpPr>
        <p:grpSpPr>
          <a:xfrm>
            <a:off x="3231513" y="4238219"/>
            <a:ext cx="5340085" cy="463314"/>
            <a:chOff x="3242326" y="5138063"/>
            <a:chExt cx="5340085" cy="463314"/>
          </a:xfrm>
        </p:grpSpPr>
        <p:sp>
          <p:nvSpPr>
            <p:cNvPr id="18" name="TextBox 17">
              <a:extLst>
                <a:ext uri="{FF2B5EF4-FFF2-40B4-BE49-F238E27FC236}">
                  <a16:creationId xmlns:a16="http://schemas.microsoft.com/office/drawing/2014/main" id="{3BF7C807-425E-DEE4-2A6A-161E1087A1D4}"/>
                </a:ext>
              </a:extLst>
            </p:cNvPr>
            <p:cNvSpPr txBox="1"/>
            <p:nvPr/>
          </p:nvSpPr>
          <p:spPr>
            <a:xfrm>
              <a:off x="6226510" y="5139712"/>
              <a:ext cx="2355901" cy="461665"/>
            </a:xfrm>
            <a:prstGeom prst="rect">
              <a:avLst/>
            </a:prstGeom>
            <a:noFill/>
            <a:ln>
              <a:noFill/>
            </a:ln>
          </p:spPr>
          <p:txBody>
            <a:bodyPr wrap="none" rtlCol="0">
              <a:spAutoFit/>
            </a:bodyPr>
            <a:lstStyle/>
            <a:p>
              <a:r>
                <a:rPr lang="en-GB" sz="2400">
                  <a:solidFill>
                    <a:srgbClr val="008000"/>
                  </a:solidFill>
                </a:rPr>
                <a:t>IBR – the real risk</a:t>
              </a:r>
            </a:p>
          </p:txBody>
        </p:sp>
        <p:sp>
          <p:nvSpPr>
            <p:cNvPr id="19" name="TextBox 18">
              <a:extLst>
                <a:ext uri="{FF2B5EF4-FFF2-40B4-BE49-F238E27FC236}">
                  <a16:creationId xmlns:a16="http://schemas.microsoft.com/office/drawing/2014/main" id="{B12D0933-E308-340E-08F9-E3E62269904F}"/>
                </a:ext>
              </a:extLst>
            </p:cNvPr>
            <p:cNvSpPr txBox="1"/>
            <p:nvPr/>
          </p:nvSpPr>
          <p:spPr>
            <a:xfrm>
              <a:off x="3242326" y="5138063"/>
              <a:ext cx="678391" cy="461665"/>
            </a:xfrm>
            <a:prstGeom prst="rect">
              <a:avLst/>
            </a:prstGeom>
            <a:noFill/>
            <a:ln>
              <a:noFill/>
            </a:ln>
          </p:spPr>
          <p:txBody>
            <a:bodyPr wrap="none" rtlCol="0">
              <a:spAutoFit/>
            </a:bodyPr>
            <a:lstStyle/>
            <a:p>
              <a:r>
                <a:rPr lang="en-GB" sz="2400">
                  <a:solidFill>
                    <a:srgbClr val="FF0000"/>
                  </a:solidFill>
                </a:rPr>
                <a:t>KBR</a:t>
              </a:r>
            </a:p>
          </p:txBody>
        </p:sp>
      </p:grpSp>
    </p:spTree>
    <p:custDataLst>
      <p:tags r:id="rId1"/>
    </p:custDataLst>
    <p:extLst>
      <p:ext uri="{BB962C8B-B14F-4D97-AF65-F5344CB8AC3E}">
        <p14:creationId xmlns:p14="http://schemas.microsoft.com/office/powerpoint/2010/main" val="19823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2|11.4|60.2"/>
</p:tagLst>
</file>

<file path=ppt/tags/tag10.xml><?xml version="1.0" encoding="utf-8"?>
<p:tagLst xmlns:a="http://schemas.openxmlformats.org/drawingml/2006/main" xmlns:r="http://schemas.openxmlformats.org/officeDocument/2006/relationships" xmlns:p="http://schemas.openxmlformats.org/presentationml/2006/main">
  <p:tag name="TIMING" val="|34.6|17|26.3"/>
</p:tagLst>
</file>

<file path=ppt/tags/tag2.xml><?xml version="1.0" encoding="utf-8"?>
<p:tagLst xmlns:a="http://schemas.openxmlformats.org/drawingml/2006/main" xmlns:r="http://schemas.openxmlformats.org/officeDocument/2006/relationships" xmlns:p="http://schemas.openxmlformats.org/presentationml/2006/main">
  <p:tag name="TIMING" val="|18.1|34.5|12|12.4"/>
</p:tagLst>
</file>

<file path=ppt/tags/tag3.xml><?xml version="1.0" encoding="utf-8"?>
<p:tagLst xmlns:a="http://schemas.openxmlformats.org/drawingml/2006/main" xmlns:r="http://schemas.openxmlformats.org/officeDocument/2006/relationships" xmlns:p="http://schemas.openxmlformats.org/presentationml/2006/main">
  <p:tag name="TIMING" val="|20|14.6|14.9"/>
</p:tagLst>
</file>

<file path=ppt/tags/tag4.xml><?xml version="1.0" encoding="utf-8"?>
<p:tagLst xmlns:a="http://schemas.openxmlformats.org/drawingml/2006/main" xmlns:r="http://schemas.openxmlformats.org/officeDocument/2006/relationships" xmlns:p="http://schemas.openxmlformats.org/presentationml/2006/main">
  <p:tag name="TIMING" val="|37|37.2|54.7"/>
</p:tagLst>
</file>

<file path=ppt/tags/tag5.xml><?xml version="1.0" encoding="utf-8"?>
<p:tagLst xmlns:a="http://schemas.openxmlformats.org/drawingml/2006/main" xmlns:r="http://schemas.openxmlformats.org/officeDocument/2006/relationships" xmlns:p="http://schemas.openxmlformats.org/presentationml/2006/main">
  <p:tag name="TIMING" val="|10|17.7"/>
</p:tagLst>
</file>

<file path=ppt/tags/tag6.xml><?xml version="1.0" encoding="utf-8"?>
<p:tagLst xmlns:a="http://schemas.openxmlformats.org/drawingml/2006/main" xmlns:r="http://schemas.openxmlformats.org/officeDocument/2006/relationships" xmlns:p="http://schemas.openxmlformats.org/presentationml/2006/main">
  <p:tag name="TIMING" val="|26.9|4.6"/>
</p:tagLst>
</file>

<file path=ppt/tags/tag7.xml><?xml version="1.0" encoding="utf-8"?>
<p:tagLst xmlns:a="http://schemas.openxmlformats.org/drawingml/2006/main" xmlns:r="http://schemas.openxmlformats.org/officeDocument/2006/relationships" xmlns:p="http://schemas.openxmlformats.org/presentationml/2006/main">
  <p:tag name="TIMING" val="|28.2|35|17.6"/>
</p:tagLst>
</file>

<file path=ppt/tags/tag8.xml><?xml version="1.0" encoding="utf-8"?>
<p:tagLst xmlns:a="http://schemas.openxmlformats.org/drawingml/2006/main" xmlns:r="http://schemas.openxmlformats.org/officeDocument/2006/relationships" xmlns:p="http://schemas.openxmlformats.org/presentationml/2006/main">
  <p:tag name="TIMING" val="|11|27|15.5"/>
</p:tagLst>
</file>

<file path=ppt/tags/tag9.xml><?xml version="1.0" encoding="utf-8"?>
<p:tagLst xmlns:a="http://schemas.openxmlformats.org/drawingml/2006/main" xmlns:r="http://schemas.openxmlformats.org/officeDocument/2006/relationships" xmlns:p="http://schemas.openxmlformats.org/presentationml/2006/main">
  <p:tag name="TIMING" val="|39.8|1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sz="20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none" rtlCol="0">
        <a:spAutoFit/>
      </a:bodyPr>
      <a:lstStyle>
        <a:defPPr algn="l">
          <a:defRPr sz="2400" dirty="0">
            <a:solidFill>
              <a:schemeClr val="dk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SharedWithUsers xmlns="c4b40482-04a4-480f-b826-6548c4a2bcf1">
      <UserInfo>
        <DisplayName/>
        <AccountId xsi:nil="true"/>
        <AccountType/>
      </UserInfo>
    </SharedWithUsers>
    <MediaLengthInSeconds xmlns="7604e031-f840-4ad5-97d2-0b99280ee7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92EF32-4E6E-49FB-A37D-05E92DF1BD29}">
  <ds:schemaRefs>
    <ds:schemaRef ds:uri="http://purl.org/dc/terms/"/>
    <ds:schemaRef ds:uri="c4b40482-04a4-480f-b826-6548c4a2bcf1"/>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7604e031-f840-4ad5-97d2-0b99280ee73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CB01D90-D2DC-4D12-A4D5-496A7D7F8BA8}">
  <ds:schemaRefs>
    <ds:schemaRef ds:uri="http://schemas.microsoft.com/sharepoint/v3/contenttype/forms"/>
  </ds:schemaRefs>
</ds:datastoreItem>
</file>

<file path=customXml/itemProps3.xml><?xml version="1.0" encoding="utf-8"?>
<ds:datastoreItem xmlns:ds="http://schemas.openxmlformats.org/officeDocument/2006/customXml" ds:itemID="{8031AEC0-74E3-46BA-92AE-B67643F0F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6130</TotalTime>
  <Words>759</Words>
  <Application>Microsoft Office PowerPoint</Application>
  <PresentationFormat>Widescreen</PresentationFormat>
  <Paragraphs>200</Paragraphs>
  <Slides>22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How I Became  a Better  Safety Engineer</vt:lpstr>
      <vt:lpstr>The Event That Changed My Thinking</vt:lpstr>
      <vt:lpstr>PowerPoint Presentation</vt:lpstr>
      <vt:lpstr>PowerPoint Presentation</vt:lpstr>
      <vt:lpstr>PowerPoint Presentation</vt:lpstr>
      <vt:lpstr>Pierre-Simon Laplace  “Probability is a mark  of our ignorance.”</vt:lpstr>
      <vt:lpstr>PowerPoint Presentation</vt:lpstr>
      <vt:lpstr>PowerPoint Presentation</vt:lpstr>
      <vt:lpstr>PowerPoint Presentation</vt:lpstr>
      <vt:lpstr>The Risk Prediction Paradox:   Without knowing the reasons for failure,  risk can be dangerously underpredicted.   But, if those reasons are understood,  there is no reason for prediction.</vt:lpstr>
      <vt:lpstr>A Truism:   “Accidents only happen because someone thinks the risk is low.”</vt:lpstr>
      <vt:lpstr>PowerPoint Presentation</vt:lpstr>
      <vt:lpstr>PowerPoint Presentation</vt:lpstr>
      <vt:lpstr>PowerPoint Presentation</vt:lpstr>
      <vt:lpstr>PowerPoint Presentation</vt:lpstr>
      <vt:lpstr>PowerPoint Presentation</vt:lpstr>
      <vt:lpstr>PowerPoint Presentation</vt:lpstr>
      <vt:lpstr>‘Risk calculation’ ‘Risk estimation’ ‘Risk expert’</vt:lpstr>
      <vt:lpstr>Well Reasoned Argument (WRA)  A qualitative demonstration, possibly supported by robust quantitative data,  that proportionate, systematic and scientific processes have been used to  identify and understand any foreseeable hazards, and all reasonable measures have been employed to prevent or mitigate their causes and effects.</vt:lpstr>
      <vt:lpstr>PowerPoint Presentation</vt:lpstr>
      <vt:lpstr>Risk Management:   “Is it just chance alone?”</vt:lpstr>
      <vt:lpstr>The time  has come  for change!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 Became  a Better  Safety Engineer</dc:title>
  <dc:subject/>
  <dc:creator>Keith Miller</dc:creator>
  <cp:keywords/>
  <dc:description/>
  <cp:lastModifiedBy>Rachel Robinson</cp:lastModifiedBy>
  <cp:revision>3</cp:revision>
  <cp:lastPrinted>2021-10-04T12:06:14Z</cp:lastPrinted>
  <dcterms:created xsi:type="dcterms:W3CDTF">2021-07-25T08:27:54Z</dcterms:created>
  <dcterms:modified xsi:type="dcterms:W3CDTF">2022-11-02T14:42:41Z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Order">
    <vt:r8>27221000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