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480" r:id="rId6"/>
    <p:sldId id="469" r:id="rId7"/>
    <p:sldId id="512" r:id="rId8"/>
    <p:sldId id="517" r:id="rId9"/>
    <p:sldId id="514" r:id="rId10"/>
    <p:sldId id="515" r:id="rId11"/>
    <p:sldId id="516" r:id="rId12"/>
    <p:sldId id="513" r:id="rId13"/>
  </p:sldIdLst>
  <p:sldSz cx="12192000" cy="6858000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utura Std Book" pitchFamily="34" charset="0"/>
        <a:ea typeface="MS PGothic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utura Std Book" pitchFamily="34" charset="0"/>
        <a:ea typeface="MS PGothic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utura Std Book" pitchFamily="34" charset="0"/>
        <a:ea typeface="MS PGothic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utura Std Book" pitchFamily="34" charset="0"/>
        <a:ea typeface="MS PGothic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utura Std Book" pitchFamily="34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Futura Std Book" pitchFamily="34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Futura Std Book" pitchFamily="34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Futura Std Book" pitchFamily="34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Futura Std Book" pitchFamily="34" charset="0"/>
        <a:ea typeface="MS PGothic" pitchFamily="34" charset="-128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Main Learned Society Presentation" id="{55CA51DD-8E50-4423-9A69-D4DA85DB07AE}">
          <p14:sldIdLst>
            <p14:sldId id="256"/>
            <p14:sldId id="480"/>
            <p14:sldId id="469"/>
            <p14:sldId id="512"/>
            <p14:sldId id="517"/>
            <p14:sldId id="514"/>
            <p14:sldId id="515"/>
            <p14:sldId id="516"/>
            <p14:sldId id="5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ith Plumb" initials="KP" lastIdx="10" clrIdx="0">
    <p:extLst>
      <p:ext uri="{19B8F6BF-5375-455C-9EA6-DF929625EA0E}">
        <p15:presenceInfo xmlns:p15="http://schemas.microsoft.com/office/powerpoint/2012/main" userId="7a7716fbd9d1cb7e" providerId="Windows Live"/>
      </p:ext>
    </p:extLst>
  </p:cmAuthor>
  <p:cmAuthor id="2" name="Jarka Glassey" initials="JG" lastIdx="9" clrIdx="1">
    <p:extLst>
      <p:ext uri="{19B8F6BF-5375-455C-9EA6-DF929625EA0E}">
        <p15:presenceInfo xmlns:p15="http://schemas.microsoft.com/office/powerpoint/2012/main" userId="S-1-5-21-1417001333-839522115-1801674531-40273" providerId="AD"/>
      </p:ext>
    </p:extLst>
  </p:cmAuthor>
  <p:cmAuthor id="3" name="Claudia Flavell-While" initials="CF" lastIdx="17" clrIdx="2">
    <p:extLst>
      <p:ext uri="{19B8F6BF-5375-455C-9EA6-DF929625EA0E}">
        <p15:presenceInfo xmlns:p15="http://schemas.microsoft.com/office/powerpoint/2012/main" userId="S-1-5-21-844232331-2123545961-2667991258-1207" providerId="AD"/>
      </p:ext>
    </p:extLst>
  </p:cmAuthor>
  <p:cmAuthor id="4" name="Claudia Flavell-While" initials="CF [2]" lastIdx="4" clrIdx="3">
    <p:extLst>
      <p:ext uri="{19B8F6BF-5375-455C-9EA6-DF929625EA0E}">
        <p15:presenceInfo xmlns:p15="http://schemas.microsoft.com/office/powerpoint/2012/main" userId="Claudia Flavell-While" providerId="None"/>
      </p:ext>
    </p:extLst>
  </p:cmAuthor>
  <p:cmAuthor id="5" name="Claudia Flavell-While" initials="CF [3]" lastIdx="13" clrIdx="4">
    <p:extLst>
      <p:ext uri="{19B8F6BF-5375-455C-9EA6-DF929625EA0E}">
        <p15:presenceInfo xmlns:p15="http://schemas.microsoft.com/office/powerpoint/2012/main" userId="S::Claudia@icheme.org::b12b379a-10b2-43ff-9376-b1dfe9d9504d" providerId="AD"/>
      </p:ext>
    </p:extLst>
  </p:cmAuthor>
  <p:cmAuthor id="6" name="David Reid" initials="DR" lastIdx="4" clrIdx="5">
    <p:extLst>
      <p:ext uri="{19B8F6BF-5375-455C-9EA6-DF929625EA0E}">
        <p15:presenceInfo xmlns:p15="http://schemas.microsoft.com/office/powerpoint/2012/main" userId="S::dreid@icheme.org::eb0753f7-653e-4a64-8c52-073fa611ac4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C5F2"/>
    <a:srgbClr val="C0311A"/>
    <a:srgbClr val="000000"/>
    <a:srgbClr val="414141"/>
    <a:srgbClr val="B3E0B0"/>
    <a:srgbClr val="B51A8A"/>
    <a:srgbClr val="CC00CC"/>
    <a:srgbClr val="717171"/>
    <a:srgbClr val="E87D1E"/>
    <a:srgbClr val="A9B5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1"/>
    <p:restoredTop sz="94674"/>
  </p:normalViewPr>
  <p:slideViewPr>
    <p:cSldViewPr snapToGrid="0">
      <p:cViewPr varScale="1">
        <p:scale>
          <a:sx n="83" d="100"/>
          <a:sy n="83" d="100"/>
        </p:scale>
        <p:origin x="108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08C90D57-623F-4174-9BA7-87EB35F8D6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1B32C6F8-2441-4ECD-AFD4-28C0C3C19C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32C6F8-2441-4ECD-AFD4-28C0C3C19C3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86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32C6F8-2441-4ECD-AFD4-28C0C3C19C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252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5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7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hemE general title and sign-of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hutterstock_17496655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26"/>
          <a:stretch>
            <a:fillRect/>
          </a:stretch>
        </p:blipFill>
        <p:spPr>
          <a:xfrm>
            <a:off x="7115679" y="2872825"/>
            <a:ext cx="4680955" cy="3751530"/>
          </a:xfrm>
          <a:prstGeom prst="rect">
            <a:avLst/>
          </a:prstGeom>
        </p:spPr>
      </p:pic>
      <p:pic>
        <p:nvPicPr>
          <p:cNvPr id="13" name="Picture 12" descr="shutterstock_188068184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08000" y="2976605"/>
            <a:ext cx="7128160" cy="3565862"/>
          </a:xfrm>
          <a:prstGeom prst="rect">
            <a:avLst/>
          </a:prstGeom>
        </p:spPr>
      </p:pic>
      <p:pic>
        <p:nvPicPr>
          <p:cNvPr id="17" name="Picture 16" descr="powerpoint master_white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488" y="0"/>
            <a:ext cx="12189024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34400" y="5573125"/>
            <a:ext cx="6148800" cy="781200"/>
          </a:xfrm>
          <a:noFill/>
        </p:spPr>
        <p:txBody>
          <a:bodyPr anchor="ctr"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Presenter Arial 28 pt</a:t>
            </a:r>
          </a:p>
          <a:p>
            <a:r>
              <a:rPr lang="en-US"/>
              <a:t>title or location or date 24 pt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8000" y="1447200"/>
            <a:ext cx="11164800" cy="763200"/>
          </a:xfrm>
          <a:noFill/>
        </p:spPr>
        <p:txBody>
          <a:bodyPr/>
          <a:lstStyle>
            <a:lvl1pPr algn="l">
              <a:defRPr sz="40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Arial heading 40 pt one line max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06400" y="2213865"/>
            <a:ext cx="11164800" cy="450050"/>
          </a:xfrm>
          <a:noFill/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en-US"/>
              <a:t>Arial body 28pt one max - subtitle can be deleted 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hemE gree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600451" y="6092825"/>
            <a:ext cx="2207683" cy="0"/>
          </a:xfrm>
          <a:prstGeom prst="line">
            <a:avLst/>
          </a:prstGeom>
          <a:ln w="1270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620" y="396000"/>
            <a:ext cx="11208000" cy="871200"/>
          </a:xfrm>
          <a:noFill/>
        </p:spPr>
        <p:txBody>
          <a:bodyPr/>
          <a:lstStyle>
            <a:lvl1pPr algn="l"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Arial heading 40pt one line preferred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70387" y="2052081"/>
            <a:ext cx="5505600" cy="3492155"/>
          </a:xfr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Arial body 28 pt</a:t>
            </a:r>
          </a:p>
          <a:p>
            <a:pPr lvl="0"/>
            <a:r>
              <a:rPr lang="en-US"/>
              <a:t>six bullets max</a:t>
            </a:r>
          </a:p>
          <a:p>
            <a:pPr lvl="1"/>
            <a:r>
              <a:rPr lang="en-US"/>
              <a:t>second level lowest</a:t>
            </a:r>
          </a:p>
          <a:p>
            <a:pPr lvl="0"/>
            <a:r>
              <a:rPr lang="en-US"/>
              <a:t>one line per bullet</a:t>
            </a:r>
          </a:p>
          <a:p>
            <a:pPr lvl="0"/>
            <a:r>
              <a:rPr lang="en-US"/>
              <a:t>lower case letters </a:t>
            </a:r>
          </a:p>
          <a:p>
            <a:pPr lvl="0"/>
            <a:r>
              <a:rPr lang="en-US"/>
              <a:t>no punctuation</a:t>
            </a:r>
          </a:p>
          <a:p>
            <a:pPr lvl="0"/>
            <a:r>
              <a:rPr lang="en-US"/>
              <a:t>do not use italics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0" y="2052079"/>
            <a:ext cx="5507365" cy="3492156"/>
          </a:xfr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correct title headings to white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45408" y="1267200"/>
            <a:ext cx="5310565" cy="766644"/>
          </a:xfrm>
          <a:prstGeom prst="rect">
            <a:avLst/>
          </a:prstGeom>
          <a:solidFill>
            <a:srgbClr val="49A94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" name="Rectangle 6"/>
          <p:cNvSpPr/>
          <p:nvPr userDrawn="1"/>
        </p:nvSpPr>
        <p:spPr>
          <a:xfrm>
            <a:off x="6231027" y="1268760"/>
            <a:ext cx="5372339" cy="766644"/>
          </a:xfrm>
          <a:prstGeom prst="rect">
            <a:avLst/>
          </a:prstGeom>
          <a:solidFill>
            <a:srgbClr val="49A94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90099" y="1403351"/>
            <a:ext cx="5310867" cy="523875"/>
          </a:xfrm>
          <a:noFill/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sz="2800">
                <a:solidFill>
                  <a:schemeClr val="bg1"/>
                </a:solidFill>
                <a:latin typeface="+mn-lt"/>
              </a:rPr>
              <a:t>Example</a:t>
            </a:r>
            <a:r>
              <a:rPr lang="en-GB" sz="2800" baseline="0">
                <a:solidFill>
                  <a:schemeClr val="bg1"/>
                </a:solidFill>
                <a:latin typeface="+mn-lt"/>
              </a:rPr>
              <a:t> a Arial 28pt</a:t>
            </a:r>
            <a:endParaRPr lang="en-GB" sz="2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230726" y="1374956"/>
            <a:ext cx="5205868" cy="523875"/>
          </a:xfrm>
          <a:noFill/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sz="2800">
                <a:solidFill>
                  <a:schemeClr val="bg1"/>
                </a:solidFill>
                <a:latin typeface="+mn-lt"/>
              </a:rPr>
              <a:t>Example</a:t>
            </a:r>
            <a:r>
              <a:rPr lang="en-GB" sz="2800" baseline="0">
                <a:solidFill>
                  <a:schemeClr val="bg1"/>
                </a:solidFill>
                <a:latin typeface="+mn-lt"/>
              </a:rPr>
              <a:t> b Arial 28pt</a:t>
            </a:r>
            <a:endParaRPr lang="en-GB" sz="280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hemE green title Only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F6B2980-5C80-5843-A7F9-7460509A2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hemE gree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620" y="396000"/>
            <a:ext cx="11208000" cy="871200"/>
          </a:xfrm>
          <a:noFill/>
        </p:spPr>
        <p:txBody>
          <a:bodyPr/>
          <a:lstStyle/>
          <a:p>
            <a:r>
              <a:rPr lang="en-US"/>
              <a:t>Arial heading 40pt one line preferred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68620" y="1278000"/>
            <a:ext cx="11208000" cy="4176000"/>
          </a:xfrm>
          <a:noFill/>
        </p:spPr>
        <p:txBody>
          <a:bodyPr/>
          <a:lstStyle>
            <a:lvl1pPr>
              <a:defRPr sz="2800" baseline="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body 28 pt</a:t>
            </a:r>
          </a:p>
          <a:p>
            <a:pPr lvl="0"/>
            <a:r>
              <a:rPr lang="en-US"/>
              <a:t>six bullets max (one line preferred)</a:t>
            </a:r>
          </a:p>
          <a:p>
            <a:pPr lvl="1"/>
            <a:r>
              <a:rPr lang="en-US"/>
              <a:t>second level lowest</a:t>
            </a:r>
          </a:p>
          <a:p>
            <a:pPr lvl="0"/>
            <a:r>
              <a:rPr lang="en-US"/>
              <a:t>follow Style Guide for PowerPoint </a:t>
            </a:r>
          </a:p>
          <a:p>
            <a:pPr lvl="0"/>
            <a:r>
              <a:rPr lang="en-US"/>
              <a:t>lower case letters at line beginnings and no punctuation (ie no commas, semicolons or full stops) at line ends</a:t>
            </a:r>
          </a:p>
          <a:p>
            <a:pPr lvl="0"/>
            <a:r>
              <a:rPr lang="en-US"/>
              <a:t>do not use italics - use colour or bold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hemE gree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620" y="396000"/>
            <a:ext cx="11208000" cy="8712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Arial heading 40pt one line preferred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93600" y="2798764"/>
            <a:ext cx="11208000" cy="1260475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[Full screen image can be used with white or IChemE green title].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ChemE general title and sign of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shutterstock_174966551.jpg">
            <a:extLst>
              <a:ext uri="{FF2B5EF4-FFF2-40B4-BE49-F238E27FC236}">
                <a16:creationId xmlns:a16="http://schemas.microsoft.com/office/drawing/2014/main" id="{F5286D86-4801-4C77-B608-B495DAD476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26"/>
          <a:stretch>
            <a:fillRect/>
          </a:stretch>
        </p:blipFill>
        <p:spPr>
          <a:xfrm>
            <a:off x="5838836" y="2885192"/>
            <a:ext cx="3442784" cy="375152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12" descr="shutterstock_188068184.jpg">
            <a:extLst>
              <a:ext uri="{FF2B5EF4-FFF2-40B4-BE49-F238E27FC236}">
                <a16:creationId xmlns:a16="http://schemas.microsoft.com/office/drawing/2014/main" id="{33CDFF56-C364-4F7F-883F-44F877DBAF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006" y="2976600"/>
            <a:ext cx="5242669" cy="35658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16" descr="powerpoint master_white.png">
            <a:extLst>
              <a:ext uri="{FF2B5EF4-FFF2-40B4-BE49-F238E27FC236}">
                <a16:creationId xmlns:a16="http://schemas.microsoft.com/office/drawing/2014/main" id="{F58F7EA9-B250-4DFC-B8BB-320E6DEB3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28162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59F5F77C-4C6E-41A0-AEB4-046EA3B34EA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905435" y="5575561"/>
            <a:ext cx="4638366" cy="781199"/>
          </a:xfrm>
        </p:spPr>
        <p:txBody>
          <a:bodyPr anchor="ctr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2pPr marL="0" indent="0"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Presenter Arial 28 </a:t>
            </a:r>
            <a:r>
              <a:rPr lang="en-US" dirty="0" err="1"/>
              <a:t>pt</a:t>
            </a:r>
            <a:endParaRPr lang="en-US" dirty="0"/>
          </a:p>
          <a:p>
            <a:pPr lvl="0"/>
            <a:r>
              <a:rPr lang="en-US" dirty="0"/>
              <a:t>title or location or date 24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DE32CF0-0373-4858-A540-1DF2573719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8005" y="1447203"/>
            <a:ext cx="11164799" cy="7632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Arial heading 40 pt one line max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1B35FC80-2CF5-4DE6-8ABA-58335FAFF8F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6395" y="2213863"/>
            <a:ext cx="11164799" cy="45004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Arial body 28pt one max - subtitle can be deleted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42539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hemE general title and sign-of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hutterstock_17496655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11"/>
          <a:stretch>
            <a:fillRect/>
          </a:stretch>
        </p:blipFill>
        <p:spPr>
          <a:xfrm>
            <a:off x="7596167" y="3067569"/>
            <a:ext cx="4200467" cy="3556786"/>
          </a:xfrm>
          <a:prstGeom prst="rect">
            <a:avLst/>
          </a:prstGeom>
        </p:spPr>
      </p:pic>
      <p:pic>
        <p:nvPicPr>
          <p:cNvPr id="11" name="Picture 10" descr="shutterstock_77207155-2.jp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>
          <a:xfrm>
            <a:off x="275354" y="2747320"/>
            <a:ext cx="3927405" cy="3742021"/>
          </a:xfrm>
          <a:prstGeom prst="rect">
            <a:avLst/>
          </a:prstGeom>
        </p:spPr>
      </p:pic>
      <p:pic>
        <p:nvPicPr>
          <p:cNvPr id="9" name="Picture 8" descr="shutterstock_163437572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4"/>
          <a:stretch>
            <a:fillRect/>
          </a:stretch>
        </p:blipFill>
        <p:spPr>
          <a:xfrm>
            <a:off x="3695734" y="3248981"/>
            <a:ext cx="3900433" cy="2925325"/>
          </a:xfrm>
          <a:prstGeom prst="rect">
            <a:avLst/>
          </a:prstGeom>
        </p:spPr>
      </p:pic>
      <p:pic>
        <p:nvPicPr>
          <p:cNvPr id="17" name="Picture 16" descr="powerpoint master_white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1488" y="0"/>
            <a:ext cx="12189024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34400" y="5573125"/>
            <a:ext cx="6148800" cy="781200"/>
          </a:xfrm>
          <a:noFill/>
        </p:spPr>
        <p:txBody>
          <a:bodyPr anchor="ctr"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Presenter Arial 28 pt</a:t>
            </a:r>
          </a:p>
          <a:p>
            <a:r>
              <a:rPr lang="en-US"/>
              <a:t>title or location or date 24 pt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8000" y="1447200"/>
            <a:ext cx="11164800" cy="763200"/>
          </a:xfrm>
          <a:noFill/>
        </p:spPr>
        <p:txBody>
          <a:bodyPr/>
          <a:lstStyle>
            <a:lvl1pPr algn="l">
              <a:defRPr sz="40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Arial heading 40 pt one line max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06400" y="2213865"/>
            <a:ext cx="11164800" cy="450050"/>
          </a:xfrm>
          <a:noFill/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en-US"/>
              <a:t>Arial body 28pt one max - subtitle can be deleted 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hemE genera chapter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hutterstock_17496655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26"/>
          <a:stretch>
            <a:fillRect/>
          </a:stretch>
        </p:blipFill>
        <p:spPr>
          <a:xfrm>
            <a:off x="7115679" y="2872825"/>
            <a:ext cx="4680955" cy="3751530"/>
          </a:xfrm>
          <a:prstGeom prst="rect">
            <a:avLst/>
          </a:prstGeom>
        </p:spPr>
      </p:pic>
      <p:pic>
        <p:nvPicPr>
          <p:cNvPr id="13" name="Picture 12" descr="shutterstock_188068184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08000" y="2976605"/>
            <a:ext cx="7128160" cy="3565862"/>
          </a:xfrm>
          <a:prstGeom prst="rect">
            <a:avLst/>
          </a:prstGeom>
        </p:spPr>
      </p:pic>
      <p:pic>
        <p:nvPicPr>
          <p:cNvPr id="9" name="Picture 8" descr="powerpoint conblank_362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488" y="0"/>
            <a:ext cx="12189024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34400" y="5573125"/>
            <a:ext cx="6148800" cy="781200"/>
          </a:xfrm>
          <a:noFill/>
        </p:spPr>
        <p:txBody>
          <a:bodyPr anchor="ctr"/>
          <a:lstStyle>
            <a:lvl1pPr marL="0" indent="0" algn="l">
              <a:buNone/>
              <a:defRPr sz="2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Chapter divider Arial 28pt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hemE genera chapter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utterstock_17496655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11"/>
          <a:stretch>
            <a:fillRect/>
          </a:stretch>
        </p:blipFill>
        <p:spPr>
          <a:xfrm>
            <a:off x="7596167" y="3067569"/>
            <a:ext cx="4200467" cy="3556786"/>
          </a:xfrm>
          <a:prstGeom prst="rect">
            <a:avLst/>
          </a:prstGeom>
        </p:spPr>
      </p:pic>
      <p:pic>
        <p:nvPicPr>
          <p:cNvPr id="17" name="Picture 16" descr="shutterstock_77207155-2.jp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>
          <a:xfrm>
            <a:off x="275354" y="2747320"/>
            <a:ext cx="3927405" cy="3742021"/>
          </a:xfrm>
          <a:prstGeom prst="rect">
            <a:avLst/>
          </a:prstGeom>
        </p:spPr>
      </p:pic>
      <p:pic>
        <p:nvPicPr>
          <p:cNvPr id="18" name="Picture 17" descr="shutterstock_163437572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4"/>
          <a:stretch>
            <a:fillRect/>
          </a:stretch>
        </p:blipFill>
        <p:spPr>
          <a:xfrm>
            <a:off x="3695734" y="3248981"/>
            <a:ext cx="3695733" cy="2925325"/>
          </a:xfrm>
          <a:prstGeom prst="rect">
            <a:avLst/>
          </a:prstGeom>
        </p:spPr>
      </p:pic>
      <p:pic>
        <p:nvPicPr>
          <p:cNvPr id="9" name="Picture 8" descr="powerpoint conblank_362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1488" y="0"/>
            <a:ext cx="12189024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34400" y="5573125"/>
            <a:ext cx="6148800" cy="781200"/>
          </a:xfrm>
          <a:noFill/>
        </p:spPr>
        <p:txBody>
          <a:bodyPr anchor="ctr"/>
          <a:lstStyle>
            <a:lvl1pPr marL="0" indent="0" algn="l">
              <a:buNone/>
              <a:defRPr sz="2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Chapter divider Arial 28pt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hemE green title and sign-of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hutterstock_17496655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26"/>
          <a:stretch>
            <a:fillRect/>
          </a:stretch>
        </p:blipFill>
        <p:spPr>
          <a:xfrm>
            <a:off x="6848837" y="2737810"/>
            <a:ext cx="5342444" cy="3751530"/>
          </a:xfrm>
          <a:prstGeom prst="rect">
            <a:avLst/>
          </a:prstGeom>
        </p:spPr>
      </p:pic>
      <p:pic>
        <p:nvPicPr>
          <p:cNvPr id="13" name="Picture 12" descr="shutterstock_188068184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09"/>
          <a:stretch>
            <a:fillRect/>
          </a:stretch>
        </p:blipFill>
        <p:spPr>
          <a:xfrm>
            <a:off x="515379" y="2992226"/>
            <a:ext cx="7173100" cy="3497114"/>
          </a:xfrm>
          <a:prstGeom prst="rect">
            <a:avLst/>
          </a:prstGeom>
        </p:spPr>
      </p:pic>
      <p:pic>
        <p:nvPicPr>
          <p:cNvPr id="10" name="Picture 9" descr="Colourmaster362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0" y="-16507"/>
            <a:ext cx="12216680" cy="68735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734400" y="5618130"/>
            <a:ext cx="6148800" cy="781200"/>
          </a:xfrm>
          <a:noFill/>
        </p:spPr>
        <p:txBody>
          <a:bodyPr anchor="ctr"/>
          <a:lstStyle>
            <a:lvl1pPr marL="0" indent="0" algn="l">
              <a:buNone/>
              <a:defRPr sz="2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Presenter Arial 28 pt</a:t>
            </a:r>
          </a:p>
          <a:p>
            <a:r>
              <a:rPr lang="en-US"/>
              <a:t>title or location or date 24 pt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08000" y="1403775"/>
            <a:ext cx="11164800" cy="763200"/>
          </a:xfrm>
          <a:noFill/>
        </p:spPr>
        <p:txBody>
          <a:bodyPr/>
          <a:lstStyle>
            <a:lvl1pPr algn="l">
              <a:defRPr sz="40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Arial heading 40 pt one line max</a:t>
            </a:r>
          </a:p>
        </p:txBody>
      </p:sp>
      <p:sp>
        <p:nvSpPr>
          <p:cNvPr id="12" name="Text Placeholder 1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06400" y="2213865"/>
            <a:ext cx="11164800" cy="523945"/>
          </a:xfrm>
          <a:noFill/>
        </p:spPr>
        <p:txBody>
          <a:bodyPr/>
          <a:lstStyle>
            <a:lvl1pPr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Arial body 28pt one max - subtitle can be deleted 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hemE green title and sign-of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utterstock_17496655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11"/>
          <a:stretch>
            <a:fillRect/>
          </a:stretch>
        </p:blipFill>
        <p:spPr>
          <a:xfrm>
            <a:off x="7536160" y="3067569"/>
            <a:ext cx="4200467" cy="3556786"/>
          </a:xfrm>
          <a:prstGeom prst="rect">
            <a:avLst/>
          </a:prstGeom>
        </p:spPr>
      </p:pic>
      <p:pic>
        <p:nvPicPr>
          <p:cNvPr id="16" name="Picture 15" descr="shutterstock_77207155-2.jp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>
          <a:xfrm>
            <a:off x="215347" y="2747320"/>
            <a:ext cx="3927405" cy="3742021"/>
          </a:xfrm>
          <a:prstGeom prst="rect">
            <a:avLst/>
          </a:prstGeom>
        </p:spPr>
      </p:pic>
      <p:pic>
        <p:nvPicPr>
          <p:cNvPr id="17" name="Picture 16" descr="shutterstock_163437572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4"/>
          <a:stretch>
            <a:fillRect/>
          </a:stretch>
        </p:blipFill>
        <p:spPr>
          <a:xfrm>
            <a:off x="3575720" y="3248981"/>
            <a:ext cx="3960440" cy="2925325"/>
          </a:xfrm>
          <a:prstGeom prst="rect">
            <a:avLst/>
          </a:prstGeom>
        </p:spPr>
      </p:pic>
      <p:pic>
        <p:nvPicPr>
          <p:cNvPr id="10" name="Picture 9" descr="Colourmaster362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0" y="-16507"/>
            <a:ext cx="12216680" cy="68735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734400" y="5618130"/>
            <a:ext cx="6148800" cy="781200"/>
          </a:xfrm>
          <a:noFill/>
        </p:spPr>
        <p:txBody>
          <a:bodyPr anchor="ctr"/>
          <a:lstStyle>
            <a:lvl1pPr marL="0" indent="0" algn="l">
              <a:buNone/>
              <a:defRPr sz="2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Presenter Arial 28 pt</a:t>
            </a:r>
          </a:p>
          <a:p>
            <a:r>
              <a:rPr lang="en-US"/>
              <a:t>title or location or date 24 pt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08000" y="1403775"/>
            <a:ext cx="11164800" cy="763200"/>
          </a:xfrm>
          <a:noFill/>
        </p:spPr>
        <p:txBody>
          <a:bodyPr/>
          <a:lstStyle>
            <a:lvl1pPr algn="l">
              <a:defRPr sz="40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Arial heading 40 pt one line max</a:t>
            </a:r>
          </a:p>
        </p:txBody>
      </p:sp>
      <p:sp>
        <p:nvSpPr>
          <p:cNvPr id="12" name="Text Placeholder 1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06400" y="2213865"/>
            <a:ext cx="11164800" cy="523945"/>
          </a:xfrm>
          <a:noFill/>
        </p:spPr>
        <p:txBody>
          <a:bodyPr/>
          <a:lstStyle>
            <a:lvl1pPr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Arial body 28pt one max - subtitle can be deleted 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hemE green 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hutterstock_17496655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26"/>
          <a:stretch>
            <a:fillRect/>
          </a:stretch>
        </p:blipFill>
        <p:spPr>
          <a:xfrm>
            <a:off x="6848837" y="2737810"/>
            <a:ext cx="5342444" cy="3751530"/>
          </a:xfrm>
          <a:prstGeom prst="rect">
            <a:avLst/>
          </a:prstGeom>
        </p:spPr>
      </p:pic>
      <p:pic>
        <p:nvPicPr>
          <p:cNvPr id="13" name="Picture 12" descr="shutterstock_188068184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09"/>
          <a:stretch>
            <a:fillRect/>
          </a:stretch>
        </p:blipFill>
        <p:spPr>
          <a:xfrm>
            <a:off x="515379" y="2992226"/>
            <a:ext cx="7173100" cy="3497114"/>
          </a:xfrm>
          <a:prstGeom prst="rect">
            <a:avLst/>
          </a:prstGeom>
        </p:spPr>
      </p:pic>
      <p:pic>
        <p:nvPicPr>
          <p:cNvPr id="8" name="Picture 7" descr="powerpoint blank_362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488" y="0"/>
            <a:ext cx="12189024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734400" y="5618130"/>
            <a:ext cx="6148800" cy="781200"/>
          </a:xfrm>
          <a:noFill/>
        </p:spPr>
        <p:txBody>
          <a:bodyPr anchor="ctr"/>
          <a:lstStyle>
            <a:lvl1pPr marL="0" indent="0" algn="l">
              <a:buNone/>
              <a:defRPr sz="2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Chapter divider Arial 28pt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hemE green 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utterstock_17496655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11"/>
          <a:stretch>
            <a:fillRect/>
          </a:stretch>
        </p:blipFill>
        <p:spPr>
          <a:xfrm>
            <a:off x="7536160" y="3067569"/>
            <a:ext cx="4200467" cy="3556786"/>
          </a:xfrm>
          <a:prstGeom prst="rect">
            <a:avLst/>
          </a:prstGeom>
        </p:spPr>
      </p:pic>
      <p:pic>
        <p:nvPicPr>
          <p:cNvPr id="10" name="Picture 9" descr="shutterstock_77207155-2.jp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>
          <a:xfrm>
            <a:off x="215347" y="2747320"/>
            <a:ext cx="3927405" cy="3742021"/>
          </a:xfrm>
          <a:prstGeom prst="rect">
            <a:avLst/>
          </a:prstGeom>
        </p:spPr>
      </p:pic>
      <p:pic>
        <p:nvPicPr>
          <p:cNvPr id="11" name="Picture 10" descr="shutterstock_163437572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4"/>
          <a:stretch>
            <a:fillRect/>
          </a:stretch>
        </p:blipFill>
        <p:spPr>
          <a:xfrm>
            <a:off x="3575720" y="3248981"/>
            <a:ext cx="3948248" cy="2925325"/>
          </a:xfrm>
          <a:prstGeom prst="rect">
            <a:avLst/>
          </a:prstGeom>
        </p:spPr>
      </p:pic>
      <p:pic>
        <p:nvPicPr>
          <p:cNvPr id="8" name="Picture 7" descr="powerpoint blank_362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1488" y="0"/>
            <a:ext cx="12189024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734400" y="5618130"/>
            <a:ext cx="6148800" cy="781200"/>
          </a:xfrm>
          <a:noFill/>
        </p:spPr>
        <p:txBody>
          <a:bodyPr anchor="ctr"/>
          <a:lstStyle>
            <a:lvl1pPr marL="0" indent="0" algn="l">
              <a:buNone/>
              <a:defRPr sz="2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Chapter divider Arial 28pt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hemE green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600451" y="6092825"/>
            <a:ext cx="2207683" cy="0"/>
          </a:xfrm>
          <a:prstGeom prst="line">
            <a:avLst/>
          </a:prstGeom>
          <a:ln w="1270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70387" y="1278000"/>
            <a:ext cx="5505600" cy="4248000"/>
          </a:xfrm>
          <a:noFill/>
        </p:spPr>
        <p:txBody>
          <a:bodyPr/>
          <a:lstStyle>
            <a:lvl1pPr>
              <a:defRPr sz="2800" baseline="0">
                <a:solidFill>
                  <a:schemeClr val="tx1"/>
                </a:solidFill>
                <a:latin typeface="+mn-lt"/>
              </a:defRPr>
            </a:lvl1pPr>
            <a:lvl2pP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Arial body 28 pt</a:t>
            </a:r>
          </a:p>
          <a:p>
            <a:pPr lvl="0"/>
            <a:r>
              <a:rPr lang="en-US"/>
              <a:t>six bullets max</a:t>
            </a:r>
          </a:p>
          <a:p>
            <a:pPr lvl="1"/>
            <a:r>
              <a:rPr lang="en-US"/>
              <a:t>second level lowest</a:t>
            </a:r>
          </a:p>
          <a:p>
            <a:pPr lvl="0"/>
            <a:r>
              <a:rPr lang="en-US"/>
              <a:t>one line per bullet</a:t>
            </a:r>
          </a:p>
          <a:p>
            <a:pPr lvl="0"/>
            <a:r>
              <a:rPr lang="en-US"/>
              <a:t>lower case letters </a:t>
            </a:r>
          </a:p>
          <a:p>
            <a:pPr lvl="0"/>
            <a:r>
              <a:rPr lang="en-US"/>
              <a:t>no punctuation</a:t>
            </a:r>
          </a:p>
          <a:p>
            <a:pPr lvl="0"/>
            <a:r>
              <a:rPr lang="en-US"/>
              <a:t>use font colour /bold for emphasis</a:t>
            </a:r>
          </a:p>
          <a:p>
            <a:pPr lvl="0"/>
            <a:r>
              <a:rPr lang="en-US"/>
              <a:t>do not use italics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0" y="1296235"/>
            <a:ext cx="5507365" cy="4248000"/>
          </a:xfrm>
          <a:noFill/>
        </p:spPr>
        <p:txBody>
          <a:bodyPr/>
          <a:lstStyle>
            <a:lvl1pPr>
              <a:defRPr sz="2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bleed picture to right</a:t>
            </a:r>
          </a:p>
          <a:p>
            <a:pPr lvl="0"/>
            <a:r>
              <a:rPr lang="en-US"/>
              <a:t>line up with top of left column text</a:t>
            </a:r>
          </a:p>
          <a:p>
            <a:pPr lvl="0"/>
            <a:r>
              <a:rPr lang="en-US"/>
              <a:t>recolour images</a:t>
            </a:r>
          </a:p>
          <a:p>
            <a:pPr lvl="0"/>
            <a:r>
              <a:rPr lang="en-US"/>
              <a:t>use plain, flat, square graphics without effects</a:t>
            </a:r>
          </a:p>
          <a:p>
            <a:pPr lvl="0"/>
            <a:r>
              <a:rPr lang="en-US"/>
              <a:t>animate with Appear, Wipe and </a:t>
            </a:r>
            <a:r>
              <a:rPr lang="en-US" err="1"/>
              <a:t>FlyIn</a:t>
            </a:r>
            <a:r>
              <a:rPr lang="en-US"/>
              <a:t> only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lourmaster362Continuation.png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1489" y="0"/>
            <a:ext cx="10444538" cy="6858000"/>
          </a:xfrm>
          <a:prstGeom prst="rect">
            <a:avLst/>
          </a:prstGeom>
        </p:spPr>
      </p:pic>
      <p:sp>
        <p:nvSpPr>
          <p:cNvPr id="102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93600" y="396000"/>
            <a:ext cx="11208000" cy="87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Arial heading 40pt one line preferred</a:t>
            </a:r>
          </a:p>
        </p:txBody>
      </p:sp>
      <p:sp>
        <p:nvSpPr>
          <p:cNvPr id="1035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620" y="1278000"/>
            <a:ext cx="112080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Arial body 28 pt</a:t>
            </a:r>
          </a:p>
          <a:p>
            <a:pPr lvl="0"/>
            <a:r>
              <a:rPr lang="en-US"/>
              <a:t>six bullets max (one line preferred)</a:t>
            </a:r>
          </a:p>
          <a:p>
            <a:pPr lvl="1"/>
            <a:r>
              <a:rPr lang="en-US"/>
              <a:t>second level lowest</a:t>
            </a:r>
          </a:p>
          <a:p>
            <a:pPr lvl="0"/>
            <a:r>
              <a:rPr lang="en-US"/>
              <a:t>follow Style Guide for PowerPoint </a:t>
            </a:r>
          </a:p>
          <a:p>
            <a:pPr lvl="0"/>
            <a:r>
              <a:rPr lang="en-US"/>
              <a:t>lower case letters at line beginnings and no punctuation (ie no commas, semicolons or full stops) at line ends</a:t>
            </a:r>
          </a:p>
          <a:p>
            <a:pPr lvl="0"/>
            <a:r>
              <a:rPr lang="en-US"/>
              <a:t>avoid italics - use IChemE colours in place of bold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3608" y="6399331"/>
            <a:ext cx="2402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chemeClr val="tx2"/>
              </a:buClr>
            </a:pPr>
            <a:r>
              <a:rPr lang="en-GB" sz="1200">
                <a:solidFill>
                  <a:srgbClr val="717171"/>
                </a:solidFill>
                <a:latin typeface="+mn-lt"/>
              </a:rPr>
              <a:t>Slide</a:t>
            </a:r>
            <a:r>
              <a:rPr lang="en-GB" sz="1200" baseline="0">
                <a:solidFill>
                  <a:srgbClr val="717171"/>
                </a:solidFill>
                <a:latin typeface="+mn-lt"/>
              </a:rPr>
              <a:t> </a:t>
            </a:r>
            <a:fld id="{31AD6F6A-6227-4240-80D6-279FC0663E03}" type="slidenum">
              <a:rPr lang="en-GB" sz="1200" baseline="0" smtClean="0">
                <a:solidFill>
                  <a:srgbClr val="717171"/>
                </a:solidFill>
                <a:latin typeface="+mn-lt"/>
              </a:rPr>
              <a:pPr marL="180975" indent="-180975">
                <a:buClr>
                  <a:schemeClr val="tx2"/>
                </a:buClr>
              </a:pPr>
              <a:t>‹#›</a:t>
            </a:fld>
            <a:endParaRPr lang="en-GB" sz="1200" err="1">
              <a:solidFill>
                <a:srgbClr val="717171"/>
              </a:solidFill>
              <a:latin typeface="+mn-lt"/>
            </a:endParaRPr>
          </a:p>
        </p:txBody>
      </p:sp>
      <p:pic>
        <p:nvPicPr>
          <p:cNvPr id="2" name="Picture 1" descr="Colourmaster362Continuation.png">
            <a:extLst>
              <a:ext uri="{FF2B5EF4-FFF2-40B4-BE49-F238E27FC236}">
                <a16:creationId xmlns:a16="http://schemas.microsoft.com/office/drawing/2014/main" id="{0016E0CE-2E50-F1AE-0D1E-37AD0AD5F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7453" y="-26925"/>
            <a:ext cx="524305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33" r:id="rId2"/>
    <p:sldLayoutId id="2147483718" r:id="rId3"/>
    <p:sldLayoutId id="2147483734" r:id="rId4"/>
    <p:sldLayoutId id="2147483735" r:id="rId5"/>
    <p:sldLayoutId id="2147483702" r:id="rId6"/>
    <p:sldLayoutId id="2147483719" r:id="rId7"/>
    <p:sldLayoutId id="2147483736" r:id="rId8"/>
    <p:sldLayoutId id="2147483663" r:id="rId9"/>
    <p:sldLayoutId id="2147483711" r:id="rId10"/>
    <p:sldLayoutId id="2147483664" r:id="rId11"/>
    <p:sldLayoutId id="2147483667" r:id="rId12"/>
    <p:sldLayoutId id="2147483728" r:id="rId13"/>
    <p:sldLayoutId id="2147483737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>
          <a:solidFill>
            <a:schemeClr val="tx2"/>
          </a:solidFill>
          <a:latin typeface="+mj-lt"/>
          <a:ea typeface="MS PGothic" pitchFamily="34" charset="-128"/>
          <a:cs typeface="MS PGothic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utura Std Medium" pitchFamily="34" charset="0"/>
          <a:ea typeface="MS PGothic" pitchFamily="34" charset="-128"/>
          <a:cs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utura Std Medium" pitchFamily="34" charset="0"/>
          <a:ea typeface="MS PGothic" pitchFamily="34" charset="-128"/>
          <a:cs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utura Std Medium" pitchFamily="34" charset="0"/>
          <a:ea typeface="MS PGothic" pitchFamily="34" charset="-128"/>
          <a:cs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utura Std Medium" pitchFamily="34" charset="0"/>
          <a:ea typeface="MS PGothic" pitchFamily="34" charset="-128"/>
          <a:cs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FA43A"/>
        </a:buClr>
        <a:buFont typeface="Wingdings" pitchFamily="2" charset="2"/>
        <a:buChar char="§"/>
        <a:defRPr sz="2800" baseline="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FA43A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FA43A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FA43A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FA43A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FA43A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FA43A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FA43A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FA43A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3BA293C-6FC8-4096-B2FA-E7F3BBE9E1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65064" y="1447203"/>
            <a:ext cx="8702937" cy="763203"/>
          </a:xfrm>
        </p:spPr>
        <p:txBody>
          <a:bodyPr/>
          <a:lstStyle/>
          <a:p>
            <a:pPr lvl="0"/>
            <a:r>
              <a:rPr lang="en-AU" sz="3200" dirty="0" err="1"/>
              <a:t>IChemE</a:t>
            </a:r>
            <a:r>
              <a:rPr lang="en-AU" sz="3200" dirty="0"/>
              <a:t> Major Hazards Management Priorities</a:t>
            </a:r>
            <a:endParaRPr lang="en-GB" sz="3200" dirty="0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628F4CEE-3CD6-4BA5-A0D3-8A4ECDDD541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216760" y="5594637"/>
            <a:ext cx="4611602" cy="78119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ea typeface="MS PGothic"/>
              </a:rPr>
              <a:t>Dr Steven Flynn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ea typeface="MS PGothic"/>
              </a:rPr>
              <a:t>Major Hazards Lead, </a:t>
            </a:r>
            <a:r>
              <a:rPr lang="en-US" sz="1800" dirty="0" err="1">
                <a:solidFill>
                  <a:schemeClr val="bg1"/>
                </a:solidFill>
                <a:ea typeface="MS PGothic"/>
              </a:rPr>
              <a:t>IChemE</a:t>
            </a:r>
            <a:r>
              <a:rPr lang="en-US" sz="1800" dirty="0">
                <a:solidFill>
                  <a:schemeClr val="bg1"/>
                </a:solidFill>
                <a:ea typeface="MS PGothic"/>
              </a:rPr>
              <a:t> </a:t>
            </a:r>
            <a:endParaRPr lang="en-GB" sz="1800" dirty="0">
              <a:solidFill>
                <a:schemeClr val="bg1"/>
              </a:solidFill>
              <a:ea typeface="MS PGothic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60098-80DA-4114-8690-245C060C58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28797" y="2213863"/>
            <a:ext cx="8568001" cy="450049"/>
          </a:xfrm>
        </p:spPr>
        <p:txBody>
          <a:bodyPr/>
          <a:lstStyle/>
          <a:p>
            <a:pPr lvl="0">
              <a:buNone/>
            </a:pPr>
            <a:r>
              <a:rPr lang="en-GB" dirty="0"/>
              <a:t>October 2022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BC6F5A-94D5-4842-810A-C854839B1A0E}"/>
              </a:ext>
            </a:extLst>
          </p:cNvPr>
          <p:cNvSpPr/>
          <p:nvPr/>
        </p:nvSpPr>
        <p:spPr>
          <a:xfrm>
            <a:off x="5965195" y="3198169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26D1CE-42DC-4D75-8E15-FA4A9E79BDC2}"/>
              </a:ext>
            </a:extLst>
          </p:cNvPr>
          <p:cNvSpPr/>
          <p:nvPr/>
        </p:nvSpPr>
        <p:spPr>
          <a:xfrm>
            <a:off x="5965195" y="3198169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E121DE-FFE7-4A33-BD9E-2F2A45BC4BCE}"/>
              </a:ext>
            </a:extLst>
          </p:cNvPr>
          <p:cNvSpPr/>
          <p:nvPr/>
        </p:nvSpPr>
        <p:spPr>
          <a:xfrm>
            <a:off x="5965195" y="3198169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EA949DE-6C08-4A26-A044-A4D672F36653}"/>
              </a:ext>
            </a:extLst>
          </p:cNvPr>
          <p:cNvSpPr>
            <a:spLocks noChangeAspect="1"/>
          </p:cNvSpPr>
          <p:nvPr/>
        </p:nvSpPr>
        <p:spPr>
          <a:xfrm>
            <a:off x="1280160" y="5651211"/>
            <a:ext cx="7250655" cy="110631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242884-9716-4C07-BE15-A0E7AA868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465" y="396001"/>
            <a:ext cx="8406000" cy="484533"/>
          </a:xfrm>
        </p:spPr>
        <p:txBody>
          <a:bodyPr/>
          <a:lstStyle/>
          <a:p>
            <a:r>
              <a:rPr lang="en-GB" dirty="0" err="1"/>
              <a:t>IChemE</a:t>
            </a:r>
            <a:r>
              <a:rPr lang="en-GB" dirty="0"/>
              <a:t> Priority Topics to 2024</a:t>
            </a:r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92547D2C-0A64-489B-905E-476249824A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923" y="4399645"/>
            <a:ext cx="4704644" cy="1144400"/>
          </a:xfrm>
          <a:prstGeom prst="rect">
            <a:avLst/>
          </a:prstGeom>
        </p:spPr>
      </p:pic>
      <p:pic>
        <p:nvPicPr>
          <p:cNvPr id="10" name="Picture 9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29045FA7-DBA5-484F-805F-47B31A8829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924" y="3198013"/>
            <a:ext cx="4588367" cy="1116116"/>
          </a:xfrm>
          <a:prstGeom prst="rect">
            <a:avLst/>
          </a:prstGeom>
        </p:spPr>
      </p:pic>
      <p:pic>
        <p:nvPicPr>
          <p:cNvPr id="13" name="Picture 1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C783807-43A1-4EA4-9ECB-1EE0EC3C57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923" y="5633821"/>
            <a:ext cx="4617304" cy="11286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36E411-1ED6-A24C-CE31-18E80FA5CF53}"/>
              </a:ext>
            </a:extLst>
          </p:cNvPr>
          <p:cNvSpPr>
            <a:spLocks noChangeAspect="1"/>
          </p:cNvSpPr>
          <p:nvPr/>
        </p:nvSpPr>
        <p:spPr>
          <a:xfrm>
            <a:off x="2012588" y="1300618"/>
            <a:ext cx="6196025" cy="1699644"/>
          </a:xfrm>
          <a:prstGeom prst="rect">
            <a:avLst/>
          </a:prstGeom>
          <a:blipFill rotWithShape="0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647" t="-38690" r="709"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44DB2E-A351-F426-C0E4-62E860DABC79}"/>
              </a:ext>
            </a:extLst>
          </p:cNvPr>
          <p:cNvGrpSpPr/>
          <p:nvPr/>
        </p:nvGrpSpPr>
        <p:grpSpPr>
          <a:xfrm>
            <a:off x="7839567" y="890440"/>
            <a:ext cx="2520000" cy="2520000"/>
            <a:chOff x="4944135" y="0"/>
            <a:chExt cx="2791353" cy="273243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FE43B5E-DB2E-3F84-8AD3-DB9E5D781FD0}"/>
                </a:ext>
              </a:extLst>
            </p:cNvPr>
            <p:cNvSpPr/>
            <p:nvPr/>
          </p:nvSpPr>
          <p:spPr>
            <a:xfrm>
              <a:off x="4944135" y="0"/>
              <a:ext cx="2791353" cy="27324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F91D2C71-BF51-B3A7-6C72-70408F313409}"/>
                </a:ext>
              </a:extLst>
            </p:cNvPr>
            <p:cNvSpPr txBox="1"/>
            <p:nvPr/>
          </p:nvSpPr>
          <p:spPr>
            <a:xfrm>
              <a:off x="5352919" y="400156"/>
              <a:ext cx="1973785" cy="19321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</a:pPr>
              <a:r>
                <a:rPr lang="en-GB" sz="1800" b="1" dirty="0">
                  <a:ea typeface="MS PGothic"/>
                </a:rPr>
                <a:t>Led by members, we develop knowledge, generate meaning and deliver influence</a:t>
              </a:r>
              <a:endParaRPr lang="en-GB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680825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cs typeface="Arial"/>
              </a:rPr>
              <a:t>IChemE</a:t>
            </a:r>
            <a:r>
              <a:rPr lang="en-GB" dirty="0">
                <a:cs typeface="Arial"/>
              </a:rPr>
              <a:t> Priority Topics Progress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C84334-17B9-4346-9F39-0A0E84D323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5380" y="1143000"/>
            <a:ext cx="8406000" cy="4722607"/>
          </a:xfrm>
        </p:spPr>
        <p:txBody>
          <a:bodyPr>
            <a:noAutofit/>
          </a:bodyPr>
          <a:lstStyle/>
          <a:p>
            <a:pPr marL="361950" indent="-36195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b="1" dirty="0"/>
              <a:t>Responsible Production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</a:pPr>
            <a:r>
              <a:rPr lang="en-GB" sz="1400" dirty="0"/>
              <a:t>COVID-19 pandemic response support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</a:pPr>
            <a:r>
              <a:rPr lang="en-GB" sz="1400" dirty="0"/>
              <a:t>Climate Change Position Statement, November 2020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</a:pPr>
            <a:r>
              <a:rPr lang="en-GB" sz="1400" dirty="0"/>
              <a:t>Climate Change Action Plans for </a:t>
            </a:r>
            <a:r>
              <a:rPr lang="en-GB" sz="1400" dirty="0" err="1"/>
              <a:t>IChemE</a:t>
            </a:r>
            <a:r>
              <a:rPr lang="en-GB" sz="1400" dirty="0"/>
              <a:t> groups 2021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</a:pPr>
            <a:r>
              <a:rPr lang="en-GB" sz="1400" dirty="0" err="1"/>
              <a:t>IChemE</a:t>
            </a:r>
            <a:r>
              <a:rPr lang="en-GB" sz="1400" dirty="0"/>
              <a:t> at COP 26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</a:pPr>
            <a:r>
              <a:rPr lang="en-GB" sz="1400" dirty="0"/>
              <a:t>Carbon Capture Science &amp; Technology journal August 2021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</a:pPr>
            <a:r>
              <a:rPr lang="en-GB" sz="1400" dirty="0"/>
              <a:t>‘Sustainability Hub’ for online training launched February 2022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</a:pPr>
            <a:r>
              <a:rPr lang="en-GB" sz="1400" dirty="0"/>
              <a:t>Policy related activities UK, Australia and New Zealand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</a:pPr>
            <a:r>
              <a:rPr lang="en-GB" sz="1400" dirty="0"/>
              <a:t>Future focus - climate change, circular economy, life-cycle analysis &amp; energy transition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buNone/>
            </a:pPr>
            <a:endParaRPr lang="en-GB" sz="900" dirty="0"/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b="1" dirty="0"/>
              <a:t>Digitalisation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</a:pPr>
            <a:r>
              <a:rPr lang="en-GB" sz="1400" dirty="0"/>
              <a:t>Digitalisation Technical Advisory Group established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</a:pPr>
            <a:r>
              <a:rPr lang="en-GB" sz="1400" dirty="0"/>
              <a:t>Articles in The Chemical Engineer magazine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</a:pPr>
            <a:r>
              <a:rPr lang="en-GB" sz="1400" dirty="0" err="1"/>
              <a:t>IChemE</a:t>
            </a:r>
            <a:r>
              <a:rPr lang="en-GB" sz="1400" dirty="0"/>
              <a:t> accredited chemical engineering degrees - systems thinking, artificial intelligence, security, and ethical leadership 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</a:pPr>
            <a:r>
              <a:rPr lang="en-GB" sz="1400" dirty="0"/>
              <a:t>Digital Chemical Engineering journal launched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</a:pPr>
            <a:r>
              <a:rPr lang="en-GB" sz="1400" dirty="0"/>
              <a:t>Advances in the Digitalisation of the Process Industries virtual conference 2021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</a:pPr>
            <a:r>
              <a:rPr lang="en-GB" sz="1400" dirty="0"/>
              <a:t>Future focus – collaboration on awareness building, training and education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A2620F-14E9-92CC-BEBA-3B887B206E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6561" y="396000"/>
            <a:ext cx="2416368" cy="5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35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93000" y="219498"/>
            <a:ext cx="8406000" cy="871200"/>
          </a:xfrm>
        </p:spPr>
        <p:txBody>
          <a:bodyPr/>
          <a:lstStyle/>
          <a:p>
            <a:r>
              <a:rPr lang="en-GB" dirty="0" err="1">
                <a:cs typeface="Arial"/>
              </a:rPr>
              <a:t>IChemE</a:t>
            </a:r>
            <a:r>
              <a:rPr lang="en-GB" dirty="0">
                <a:cs typeface="Arial"/>
              </a:rPr>
              <a:t> Major Hazards Committee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2ED1646-C6E8-8C03-48AD-71F63E19B116}"/>
              </a:ext>
            </a:extLst>
          </p:cNvPr>
          <p:cNvSpPr/>
          <p:nvPr/>
        </p:nvSpPr>
        <p:spPr>
          <a:xfrm>
            <a:off x="1728396" y="1144489"/>
            <a:ext cx="8649149" cy="479373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DAF9E62-829B-E03E-0518-B6EDB96E1DD1}"/>
              </a:ext>
            </a:extLst>
          </p:cNvPr>
          <p:cNvSpPr/>
          <p:nvPr/>
        </p:nvSpPr>
        <p:spPr>
          <a:xfrm>
            <a:off x="6096001" y="1707781"/>
            <a:ext cx="3583404" cy="193234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Safety &amp; Loss Prevention SIG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8EEA1A7-1B66-C36F-77B9-5EC62D14B8E0}"/>
              </a:ext>
            </a:extLst>
          </p:cNvPr>
          <p:cNvSpPr/>
          <p:nvPr/>
        </p:nvSpPr>
        <p:spPr>
          <a:xfrm>
            <a:off x="2862296" y="1674161"/>
            <a:ext cx="3583404" cy="196596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1"/>
                </a:solidFill>
              </a:rPr>
              <a:t>IChemE</a:t>
            </a:r>
            <a:r>
              <a:rPr lang="en-US" b="1" dirty="0">
                <a:solidFill>
                  <a:schemeClr val="accent1"/>
                </a:solidFill>
              </a:rPr>
              <a:t> Safety Centre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681F109-1437-4703-92D3-B3EF5ADD1A20}"/>
              </a:ext>
            </a:extLst>
          </p:cNvPr>
          <p:cNvSpPr/>
          <p:nvPr/>
        </p:nvSpPr>
        <p:spPr>
          <a:xfrm>
            <a:off x="2862296" y="3516410"/>
            <a:ext cx="3583404" cy="193234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1"/>
                </a:solidFill>
              </a:rPr>
              <a:t>IChemE</a:t>
            </a:r>
            <a:r>
              <a:rPr lang="en-US" b="1" dirty="0">
                <a:solidFill>
                  <a:schemeClr val="accent1"/>
                </a:solidFill>
              </a:rPr>
              <a:t> Hazards Conference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F52EB11-8C90-32E3-0F0C-0C4D13538800}"/>
              </a:ext>
            </a:extLst>
          </p:cNvPr>
          <p:cNvSpPr/>
          <p:nvPr/>
        </p:nvSpPr>
        <p:spPr>
          <a:xfrm>
            <a:off x="6096000" y="3482791"/>
            <a:ext cx="3583404" cy="193234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1"/>
                </a:solidFill>
              </a:rPr>
              <a:t>IChemE</a:t>
            </a:r>
            <a:r>
              <a:rPr lang="en-US" b="1" dirty="0">
                <a:solidFill>
                  <a:schemeClr val="accent1"/>
                </a:solidFill>
              </a:rPr>
              <a:t> Journals – LPB &amp; PSEP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CD77FA-D6E8-BEF9-5E3F-F71C9421C77B}"/>
              </a:ext>
            </a:extLst>
          </p:cNvPr>
          <p:cNvSpPr txBox="1"/>
          <p:nvPr/>
        </p:nvSpPr>
        <p:spPr>
          <a:xfrm>
            <a:off x="1814456" y="3125857"/>
            <a:ext cx="33632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j-lt"/>
              </a:rPr>
              <a:t>Learned </a:t>
            </a:r>
          </a:p>
          <a:p>
            <a:r>
              <a:rPr lang="en-US" b="1" dirty="0">
                <a:solidFill>
                  <a:schemeClr val="accent1"/>
                </a:solidFill>
                <a:latin typeface="+mj-lt"/>
              </a:rPr>
              <a:t>Society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2414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56691D-4BA1-53E7-B038-874137D55B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500" y="1267199"/>
            <a:ext cx="4646255" cy="45849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E6DEA6-1061-B967-06C8-95F58CC5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Hazards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5384E-7F87-2127-FF24-A4223F11CB9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5380" y="1267200"/>
            <a:ext cx="7456036" cy="458491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GB" sz="2300" i="1" dirty="0"/>
              <a:t>“Advancing understanding &amp; application of major hazards management techniques, and contributing worldwide for the benefit of society”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endParaRPr lang="en-GB" sz="1300" i="1" dirty="0"/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GB" sz="2300" b="1" dirty="0"/>
              <a:t>People</a:t>
            </a:r>
          </a:p>
          <a:p>
            <a:pPr marL="361950" indent="-361950">
              <a:lnSpc>
                <a:spcPct val="140000"/>
              </a:lnSpc>
              <a:spcBef>
                <a:spcPts val="0"/>
              </a:spcBef>
            </a:pPr>
            <a:r>
              <a:rPr lang="en-GB" sz="2300" dirty="0"/>
              <a:t>Through-career professional &amp; technical competence</a:t>
            </a:r>
          </a:p>
          <a:p>
            <a:pPr marL="361950" indent="-361950">
              <a:lnSpc>
                <a:spcPct val="140000"/>
              </a:lnSpc>
              <a:spcBef>
                <a:spcPts val="0"/>
              </a:spcBef>
            </a:pPr>
            <a:r>
              <a:rPr lang="en-GB" sz="2300" dirty="0"/>
              <a:t>Leadership, culture &amp; human factors</a:t>
            </a:r>
          </a:p>
          <a:p>
            <a:pPr marL="762000" lvl="1" indent="-361950">
              <a:lnSpc>
                <a:spcPct val="140000"/>
              </a:lnSpc>
              <a:spcBef>
                <a:spcPts val="0"/>
              </a:spcBef>
            </a:pPr>
            <a:endParaRPr lang="en-GB" sz="1300" dirty="0"/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GB" sz="2300" b="1" dirty="0"/>
              <a:t>Practices</a:t>
            </a:r>
          </a:p>
          <a:p>
            <a:pPr marL="361950" indent="-361950">
              <a:lnSpc>
                <a:spcPct val="140000"/>
              </a:lnSpc>
              <a:spcBef>
                <a:spcPts val="0"/>
              </a:spcBef>
            </a:pPr>
            <a:r>
              <a:rPr lang="en-GB" sz="2300" dirty="0"/>
              <a:t>Establishing / applying tools &amp; good practices</a:t>
            </a:r>
          </a:p>
          <a:p>
            <a:pPr marL="361950" indent="-361950">
              <a:lnSpc>
                <a:spcPct val="140000"/>
              </a:lnSpc>
              <a:spcBef>
                <a:spcPts val="0"/>
              </a:spcBef>
            </a:pPr>
            <a:r>
              <a:rPr lang="en-GB" sz="2300" dirty="0"/>
              <a:t>Promoting sharing &amp; learning for continual improvement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endParaRPr lang="en-GB" sz="1300" dirty="0"/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GB" sz="2300" b="1" dirty="0"/>
              <a:t>Emerging challenges</a:t>
            </a:r>
          </a:p>
          <a:p>
            <a:pPr marL="361950" indent="-361950">
              <a:lnSpc>
                <a:spcPct val="140000"/>
              </a:lnSpc>
              <a:spcBef>
                <a:spcPts val="0"/>
              </a:spcBef>
            </a:pPr>
            <a:r>
              <a:rPr lang="en-GB" sz="2300" dirty="0"/>
              <a:t>Evolving technology, industry &amp; society</a:t>
            </a:r>
          </a:p>
          <a:p>
            <a:pPr marL="361950" indent="-361950">
              <a:lnSpc>
                <a:spcPct val="140000"/>
              </a:lnSpc>
              <a:spcBef>
                <a:spcPts val="0"/>
              </a:spcBef>
            </a:pPr>
            <a:r>
              <a:rPr lang="en-GB" sz="2300" dirty="0"/>
              <a:t>Adapting &amp; developing knowledge, skills &amp; tools</a:t>
            </a:r>
          </a:p>
          <a:p>
            <a:pPr marL="361950" indent="-361950">
              <a:lnSpc>
                <a:spcPct val="140000"/>
              </a:lnSpc>
              <a:spcBef>
                <a:spcPts val="0"/>
              </a:spcBef>
            </a:pPr>
            <a:r>
              <a:rPr lang="en-GB" sz="2300" dirty="0"/>
              <a:t>Working with others</a:t>
            </a:r>
          </a:p>
        </p:txBody>
      </p:sp>
    </p:spTree>
    <p:extLst>
      <p:ext uri="{BB962C8B-B14F-4D97-AF65-F5344CB8AC3E}">
        <p14:creationId xmlns:p14="http://schemas.microsoft.com/office/powerpoint/2010/main" val="586570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D93BE-BC4F-3D40-32EE-A386CB15F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Hazards Management -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3AE75-338B-80C3-9FE7-3CEC3EC94E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5380" y="1267200"/>
            <a:ext cx="8168240" cy="4563402"/>
          </a:xfrm>
        </p:spPr>
        <p:txBody>
          <a:bodyPr wrap="square">
            <a:normAutofit fontScale="92500" lnSpcReduction="10000"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400" i="1" dirty="0"/>
              <a:t>Education, course accreditation, professional qualifications and continuing professional development core to </a:t>
            </a:r>
            <a:r>
              <a:rPr lang="en-GB" sz="2400" i="1" dirty="0" err="1"/>
              <a:t>IChemE</a:t>
            </a:r>
            <a:endParaRPr lang="en-GB" sz="2400" i="1" dirty="0"/>
          </a:p>
          <a:p>
            <a:pPr marL="361950" lvl="1" indent="-361950">
              <a:lnSpc>
                <a:spcPct val="120000"/>
              </a:lnSpc>
              <a:spcBef>
                <a:spcPts val="0"/>
              </a:spcBef>
            </a:pPr>
            <a:r>
              <a:rPr lang="en-GB" sz="2400" b="1" dirty="0"/>
              <a:t>University Students:</a:t>
            </a:r>
          </a:p>
          <a:p>
            <a:pPr marL="762000" lvl="2" indent="-361950">
              <a:lnSpc>
                <a:spcPct val="120000"/>
              </a:lnSpc>
              <a:spcBef>
                <a:spcPts val="0"/>
              </a:spcBef>
            </a:pPr>
            <a:r>
              <a:rPr lang="en-GB" sz="2000" dirty="0"/>
              <a:t>Student Process Safety Diary to capture practical experience (ISC)</a:t>
            </a:r>
          </a:p>
          <a:p>
            <a:pPr marL="762000" lvl="2" indent="-361950">
              <a:lnSpc>
                <a:spcPct val="120000"/>
              </a:lnSpc>
              <a:spcBef>
                <a:spcPts val="0"/>
              </a:spcBef>
            </a:pPr>
            <a:r>
              <a:rPr lang="en-GB" sz="2000" dirty="0"/>
              <a:t>University process safety workshops (S&amp;LP SIG)</a:t>
            </a:r>
          </a:p>
          <a:p>
            <a:pPr marL="361950" lvl="1" indent="-361950">
              <a:lnSpc>
                <a:spcPct val="120000"/>
              </a:lnSpc>
              <a:spcBef>
                <a:spcPts val="0"/>
              </a:spcBef>
            </a:pPr>
            <a:r>
              <a:rPr lang="en-GB" sz="2400" b="1" dirty="0" err="1"/>
              <a:t>IChemE</a:t>
            </a:r>
            <a:r>
              <a:rPr lang="en-GB" sz="2400" b="1" dirty="0"/>
              <a:t> Safety Centre </a:t>
            </a:r>
            <a:r>
              <a:rPr lang="en-GB" sz="2400" dirty="0"/>
              <a:t>- training programme, including Leadership and Culture workshops</a:t>
            </a:r>
          </a:p>
          <a:p>
            <a:pPr marL="361950" lvl="1" indent="-361950">
              <a:lnSpc>
                <a:spcPct val="120000"/>
              </a:lnSpc>
              <a:spcBef>
                <a:spcPts val="0"/>
              </a:spcBef>
            </a:pPr>
            <a:r>
              <a:rPr lang="en-GB" sz="2400" b="1" dirty="0" err="1"/>
              <a:t>IChemE</a:t>
            </a:r>
            <a:r>
              <a:rPr lang="en-GB" sz="2400" b="1" dirty="0"/>
              <a:t> professional qualification processes - </a:t>
            </a:r>
            <a:r>
              <a:rPr lang="en-GB" sz="2400" dirty="0"/>
              <a:t>being revised &amp; Professional Process Safety Engineer registration will reopen when complete</a:t>
            </a:r>
          </a:p>
          <a:p>
            <a:pPr marL="361950" lvl="1" indent="-361950">
              <a:lnSpc>
                <a:spcPct val="120000"/>
              </a:lnSpc>
              <a:spcBef>
                <a:spcPts val="0"/>
              </a:spcBef>
            </a:pPr>
            <a:r>
              <a:rPr lang="en-GB" sz="2400" b="1" dirty="0"/>
              <a:t>Through-career process safety competencies </a:t>
            </a:r>
            <a:r>
              <a:rPr lang="en-GB" sz="2400" dirty="0"/>
              <a:t>- project to be completed by 2023</a:t>
            </a:r>
          </a:p>
          <a:p>
            <a:pPr marL="404813" lvl="1" indent="-363538">
              <a:lnSpc>
                <a:spcPct val="140000"/>
              </a:lnSpc>
              <a:spcBef>
                <a:spcPts val="0"/>
              </a:spcBef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6A2F36-F9BB-4A6D-4CF9-24F86FA592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3620" y="1262243"/>
            <a:ext cx="3241874" cy="456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03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D93BE-BC4F-3D40-32EE-A386CB15F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Hazards Management -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3AE75-338B-80C3-9FE7-3CEC3EC94E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6063" y="1286513"/>
            <a:ext cx="7042624" cy="4563402"/>
          </a:xfrm>
        </p:spPr>
        <p:txBody>
          <a:bodyPr wrap="square">
            <a:normAutofit fontScale="92500"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400" i="1" dirty="0"/>
              <a:t>Helping make good practice, common practice</a:t>
            </a:r>
          </a:p>
          <a:p>
            <a:pPr marL="361950" lvl="1" indent="-361950">
              <a:lnSpc>
                <a:spcPct val="120000"/>
              </a:lnSpc>
              <a:spcBef>
                <a:spcPts val="0"/>
              </a:spcBef>
            </a:pPr>
            <a:r>
              <a:rPr lang="en-GB" sz="2400" b="1" dirty="0" err="1"/>
              <a:t>IChemE</a:t>
            </a:r>
            <a:r>
              <a:rPr lang="en-GB" sz="2400" b="1" dirty="0"/>
              <a:t> Safety Centre Guidance </a:t>
            </a:r>
            <a:r>
              <a:rPr lang="en-GB" sz="2400" dirty="0"/>
              <a:t>– recent new additions include application of process safety indicators &amp; enhancements to HAZOP </a:t>
            </a:r>
          </a:p>
          <a:p>
            <a:pPr marL="361950" lvl="1" indent="-361950">
              <a:lnSpc>
                <a:spcPct val="120000"/>
              </a:lnSpc>
              <a:spcBef>
                <a:spcPts val="0"/>
              </a:spcBef>
            </a:pPr>
            <a:r>
              <a:rPr lang="en-GB" sz="2400" b="1" dirty="0" err="1"/>
              <a:t>IChemE</a:t>
            </a:r>
            <a:r>
              <a:rPr lang="en-GB" sz="2400" b="1" dirty="0"/>
              <a:t> Loss Prevention Bulletin </a:t>
            </a:r>
            <a:r>
              <a:rPr lang="en-GB" sz="2400" dirty="0"/>
              <a:t>- now available to members free of charge to promote learning from incidents</a:t>
            </a:r>
          </a:p>
          <a:p>
            <a:pPr marL="361950" lvl="1" indent="-361950">
              <a:lnSpc>
                <a:spcPct val="120000"/>
              </a:lnSpc>
              <a:spcBef>
                <a:spcPts val="0"/>
              </a:spcBef>
            </a:pPr>
            <a:r>
              <a:rPr lang="en-GB" sz="2400" b="1" dirty="0"/>
              <a:t>E-Book of major incident 1-page summaries </a:t>
            </a:r>
            <a:r>
              <a:rPr lang="en-GB" sz="2400" dirty="0"/>
              <a:t>published in electronic format with links to reports</a:t>
            </a:r>
          </a:p>
          <a:p>
            <a:pPr marL="361950" lvl="1" indent="-361950">
              <a:lnSpc>
                <a:spcPct val="120000"/>
              </a:lnSpc>
              <a:spcBef>
                <a:spcPts val="0"/>
              </a:spcBef>
            </a:pPr>
            <a:r>
              <a:rPr lang="en-GB" sz="2400" b="1" dirty="0"/>
              <a:t>Enhancing application of learning from incidents </a:t>
            </a:r>
            <a:r>
              <a:rPr lang="en-GB" sz="2400" dirty="0"/>
              <a:t>– project in progress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21552B-2225-FD9C-EA82-8D286092ED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0964" y="3552143"/>
            <a:ext cx="3473375" cy="22977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1AD18C-4BE0-C1E1-86F9-987C0416C9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9447" y="1254371"/>
            <a:ext cx="3473376" cy="229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95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D93BE-BC4F-3D40-32EE-A386CB15F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Major Hazards Management – Emerging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3AE75-338B-80C3-9FE7-3CEC3EC94E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8619" y="1278001"/>
            <a:ext cx="7078227" cy="4563402"/>
          </a:xfrm>
        </p:spPr>
        <p:txBody>
          <a:bodyPr wrap="square">
            <a:normAutofit fontScale="92500" lnSpcReduction="10000"/>
          </a:bodyPr>
          <a:lstStyle/>
          <a:p>
            <a:pPr marL="0" lvl="1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GB" sz="1600" i="1" dirty="0"/>
              <a:t>Working with members, governments and other institutions for a safe and just transition, as the world responds to climate change and delivers the Sustainable Development Goals</a:t>
            </a:r>
          </a:p>
          <a:p>
            <a:pPr marL="0" lvl="1" indent="0">
              <a:lnSpc>
                <a:spcPct val="140000"/>
              </a:lnSpc>
              <a:spcBef>
                <a:spcPts val="0"/>
              </a:spcBef>
              <a:buNone/>
            </a:pPr>
            <a:endParaRPr lang="en-GB" sz="1200" i="1" dirty="0"/>
          </a:p>
          <a:p>
            <a:pPr marL="0" lvl="1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GB" sz="1600" b="1" dirty="0"/>
              <a:t>Knowledge &amp; Skills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GB" sz="1600" dirty="0"/>
              <a:t>Webinars on energy transition &amp; emerging technology hazards and the energy transition webinars 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GB" sz="1600" dirty="0"/>
              <a:t>New training; </a:t>
            </a:r>
            <a:r>
              <a:rPr lang="en-GB" sz="1600" dirty="0" err="1"/>
              <a:t>eg</a:t>
            </a:r>
            <a:r>
              <a:rPr lang="en-GB" sz="1600" dirty="0"/>
              <a:t> hydrogen safety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endParaRPr lang="en-GB" sz="1200" dirty="0"/>
          </a:p>
          <a:p>
            <a:pPr marL="0" lvl="1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GB" sz="1600" b="1" dirty="0"/>
              <a:t>Cross Sector Collaboration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GB" sz="1600" dirty="0"/>
              <a:t>UK Hazards Forum - joint projects on natural hazards, new technologies and consistent application of good practices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GB" sz="1600" dirty="0"/>
              <a:t>Participating in IMechE projects on human factors and process safety practices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GB" sz="1600" dirty="0"/>
              <a:t>National Engineering Policy Centre support</a:t>
            </a:r>
            <a:endParaRPr lang="en-GB" sz="2000" dirty="0"/>
          </a:p>
          <a:p>
            <a:pPr marL="404813" lvl="1" indent="-363538">
              <a:lnSpc>
                <a:spcPct val="140000"/>
              </a:lnSpc>
              <a:spcBef>
                <a:spcPts val="0"/>
              </a:spcBef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32DD84-38A8-AC46-9ACE-17E089330F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847" y="3618751"/>
            <a:ext cx="3374775" cy="22268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9F1671-8258-CD65-24DD-C0CABDF65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334" y="1140662"/>
            <a:ext cx="3552770" cy="24780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01B3C2-DAE0-E8BE-BDCD-77B923873B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0106" y="1289729"/>
            <a:ext cx="902651" cy="45634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FDF2A7D-2FA5-3F68-ADA7-BEAC69206B4D}"/>
              </a:ext>
            </a:extLst>
          </p:cNvPr>
          <p:cNvSpPr/>
          <p:nvPr/>
        </p:nvSpPr>
        <p:spPr>
          <a:xfrm>
            <a:off x="8498540" y="1289729"/>
            <a:ext cx="129092" cy="2351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49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5384E-7F87-2127-FF24-A4223F11CB9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5381" y="1136540"/>
            <a:ext cx="5580620" cy="467949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GB" sz="3200" b="1" dirty="0" err="1">
                <a:solidFill>
                  <a:schemeClr val="tx2"/>
                </a:solidFill>
              </a:rPr>
              <a:t>IChemE</a:t>
            </a:r>
            <a:r>
              <a:rPr lang="en-GB" sz="3200" b="1" dirty="0">
                <a:solidFill>
                  <a:schemeClr val="tx2"/>
                </a:solidFill>
              </a:rPr>
              <a:t> Priority Topics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GB" sz="2300" dirty="0"/>
              <a:t>Responsible Production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GB" sz="2300" dirty="0"/>
              <a:t>Major Hazard Management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GB" sz="2300" dirty="0"/>
              <a:t>Digitalisation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endParaRPr lang="en-GB" sz="1400" i="1" dirty="0">
              <a:solidFill>
                <a:schemeClr val="tx2"/>
              </a:solidFill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GB" sz="3200" b="1" dirty="0">
                <a:solidFill>
                  <a:schemeClr val="tx2"/>
                </a:solidFill>
              </a:rPr>
              <a:t>Major Hazards Management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GB" sz="2300" b="1" dirty="0"/>
              <a:t>People</a:t>
            </a:r>
          </a:p>
          <a:p>
            <a:pPr marL="361950" indent="-361950">
              <a:lnSpc>
                <a:spcPct val="140000"/>
              </a:lnSpc>
              <a:spcBef>
                <a:spcPts val="0"/>
              </a:spcBef>
            </a:pPr>
            <a:r>
              <a:rPr lang="en-GB" sz="2300" dirty="0"/>
              <a:t>Through-career professional &amp; technical competence</a:t>
            </a:r>
          </a:p>
          <a:p>
            <a:pPr marL="361950" indent="-361950">
              <a:lnSpc>
                <a:spcPct val="140000"/>
              </a:lnSpc>
              <a:spcBef>
                <a:spcPts val="0"/>
              </a:spcBef>
            </a:pPr>
            <a:r>
              <a:rPr lang="en-GB" sz="2300" dirty="0"/>
              <a:t>Leadership, culture &amp; human factors</a:t>
            </a:r>
          </a:p>
          <a:p>
            <a:pPr marL="1162050" lvl="2" indent="-361950">
              <a:lnSpc>
                <a:spcPct val="140000"/>
              </a:lnSpc>
              <a:spcBef>
                <a:spcPts val="0"/>
              </a:spcBef>
            </a:pPr>
            <a:endParaRPr lang="en-GB" sz="900" dirty="0"/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GB" sz="2300" b="1" dirty="0"/>
              <a:t>Practices</a:t>
            </a:r>
          </a:p>
          <a:p>
            <a:pPr marL="361950" indent="-361950">
              <a:lnSpc>
                <a:spcPct val="140000"/>
              </a:lnSpc>
              <a:spcBef>
                <a:spcPts val="0"/>
              </a:spcBef>
            </a:pPr>
            <a:r>
              <a:rPr lang="en-GB" sz="2300" dirty="0"/>
              <a:t>Establishing / applying tools &amp; good practices</a:t>
            </a:r>
          </a:p>
          <a:p>
            <a:pPr marL="361950" indent="-361950">
              <a:lnSpc>
                <a:spcPct val="140000"/>
              </a:lnSpc>
              <a:spcBef>
                <a:spcPts val="0"/>
              </a:spcBef>
            </a:pPr>
            <a:r>
              <a:rPr lang="en-GB" sz="2300" dirty="0"/>
              <a:t>Promoting sharing &amp; learning for continual improvement</a:t>
            </a:r>
          </a:p>
          <a:p>
            <a:pPr marL="400050" lvl="1" indent="0">
              <a:lnSpc>
                <a:spcPct val="140000"/>
              </a:lnSpc>
              <a:spcBef>
                <a:spcPts val="0"/>
              </a:spcBef>
              <a:buNone/>
            </a:pPr>
            <a:endParaRPr lang="en-GB" sz="1300" dirty="0"/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GB" sz="2300" b="1" dirty="0"/>
              <a:t>Emerging challenges</a:t>
            </a:r>
          </a:p>
          <a:p>
            <a:pPr marL="361950" indent="-361950">
              <a:lnSpc>
                <a:spcPct val="140000"/>
              </a:lnSpc>
              <a:spcBef>
                <a:spcPts val="0"/>
              </a:spcBef>
            </a:pPr>
            <a:r>
              <a:rPr lang="en-GB" sz="2300" dirty="0"/>
              <a:t>Evolving technology, industry &amp; society</a:t>
            </a:r>
          </a:p>
          <a:p>
            <a:pPr marL="361950" indent="-361950">
              <a:lnSpc>
                <a:spcPct val="140000"/>
              </a:lnSpc>
              <a:spcBef>
                <a:spcPts val="0"/>
              </a:spcBef>
            </a:pPr>
            <a:r>
              <a:rPr lang="en-GB" sz="2300" dirty="0"/>
              <a:t>Adapting &amp; developing knowledge, skills &amp; tools</a:t>
            </a:r>
          </a:p>
          <a:p>
            <a:pPr marL="361950" indent="-361950">
              <a:lnSpc>
                <a:spcPct val="140000"/>
              </a:lnSpc>
              <a:spcBef>
                <a:spcPts val="0"/>
              </a:spcBef>
            </a:pPr>
            <a:r>
              <a:rPr lang="en-GB" sz="2300" dirty="0"/>
              <a:t>Working with others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7C23AB-9582-3574-A047-7D5ECBE595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85207" y="468099"/>
            <a:ext cx="2380477" cy="54270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38EED4-2563-A135-78F3-232C6D0BD0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7165" y="1692325"/>
            <a:ext cx="1818042" cy="41559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E6DEA6-1061-B967-06C8-95F58CC5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IChemE</a:t>
            </a:r>
            <a:r>
              <a:rPr lang="en-US" sz="3200" dirty="0"/>
              <a:t> Major Hazards Management - Summary</a:t>
            </a:r>
          </a:p>
        </p:txBody>
      </p:sp>
    </p:spTree>
    <p:extLst>
      <p:ext uri="{BB962C8B-B14F-4D97-AF65-F5344CB8AC3E}">
        <p14:creationId xmlns:p14="http://schemas.microsoft.com/office/powerpoint/2010/main" val="9860842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blank">
  <a:themeElements>
    <a:clrScheme name="IChemE">
      <a:dk1>
        <a:srgbClr val="717171"/>
      </a:dk1>
      <a:lt1>
        <a:srgbClr val="FFFFFF"/>
      </a:lt1>
      <a:dk2>
        <a:srgbClr val="49A942"/>
      </a:dk2>
      <a:lt2>
        <a:srgbClr val="FFFFFF"/>
      </a:lt2>
      <a:accent1>
        <a:srgbClr val="49A942"/>
      </a:accent1>
      <a:accent2>
        <a:srgbClr val="781D7E"/>
      </a:accent2>
      <a:accent3>
        <a:srgbClr val="00728F"/>
      </a:accent3>
      <a:accent4>
        <a:srgbClr val="A9B538"/>
      </a:accent4>
      <a:accent5>
        <a:srgbClr val="0096D6"/>
      </a:accent5>
      <a:accent6>
        <a:srgbClr val="E87D1E"/>
      </a:accent6>
      <a:hlink>
        <a:srgbClr val="49A942"/>
      </a:hlink>
      <a:folHlink>
        <a:srgbClr val="717171"/>
      </a:folHlink>
    </a:clrScheme>
    <a:fontScheme name="IC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rcRect/>
          <a:stretch>
            <a:fillRect t="-14000" b="-14000"/>
          </a:stretch>
        </a:blipFill>
      </a:spPr>
      <a:bodyPr/>
      <a:lstStyle>
        <a:defPPr algn="l">
          <a:defRPr dirty="0"/>
        </a:defPPr>
      </a:lstStyle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  <a:lnDef>
      <a:spPr>
        <a:ln w="76200">
          <a:solidFill>
            <a:schemeClr val="tx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7604e031-f840-4ad5-97d2-0b99280ee730" xsi:nil="true"/>
    <lcf76f155ced4ddcb4097134ff3c332f xmlns="7604e031-f840-4ad5-97d2-0b99280ee730">
      <Terms xmlns="http://schemas.microsoft.com/office/infopath/2007/PartnerControls"/>
    </lcf76f155ced4ddcb4097134ff3c332f>
    <TaxCatchAll xmlns="c4b40482-04a4-480f-b826-6548c4a2bcf1" xsi:nil="true"/>
    <SharedWithUsers xmlns="c4b40482-04a4-480f-b826-6548c4a2bcf1">
      <UserInfo>
        <DisplayName/>
        <AccountId xsi:nil="true"/>
        <AccountType/>
      </UserInfo>
    </SharedWithUsers>
    <MediaLengthInSeconds xmlns="7604e031-f840-4ad5-97d2-0b99280ee73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6A3490C442E41AC9620621F1F21BE" ma:contentTypeVersion="17" ma:contentTypeDescription="Create a new document." ma:contentTypeScope="" ma:versionID="a9657b1df510095f92d4b408480f5c8b">
  <xsd:schema xmlns:xsd="http://www.w3.org/2001/XMLSchema" xmlns:xs="http://www.w3.org/2001/XMLSchema" xmlns:p="http://schemas.microsoft.com/office/2006/metadata/properties" xmlns:ns2="7604e031-f840-4ad5-97d2-0b99280ee730" xmlns:ns3="c4b40482-04a4-480f-b826-6548c4a2bcf1" targetNamespace="http://schemas.microsoft.com/office/2006/metadata/properties" ma:root="true" ma:fieldsID="9b59f0d74fb2eece99aa0f8b61418ac6" ns2:_="" ns3:_="">
    <xsd:import namespace="7604e031-f840-4ad5-97d2-0b99280ee730"/>
    <xsd:import namespace="c4b40482-04a4-480f-b826-6548c4a2bc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4e031-f840-4ad5-97d2-0b99280ee7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56237a7-7071-4e19-8c1f-699d1949a4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40482-04a4-480f-b826-6548c4a2bcf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56402f1-dbcc-4c60-a824-dfd545cfc5e6}" ma:internalName="TaxCatchAll" ma:showField="CatchAllData" ma:web="c4b40482-04a4-480f-b826-6548c4a2bc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BDA61A-31E3-4A44-825D-7AD787CE1226}">
  <ds:schemaRefs>
    <ds:schemaRef ds:uri="http://schemas.microsoft.com/office/2006/documentManagement/types"/>
    <ds:schemaRef ds:uri="http://purl.org/dc/elements/1.1/"/>
    <ds:schemaRef ds:uri="c4b40482-04a4-480f-b826-6548c4a2bcf1"/>
    <ds:schemaRef ds:uri="7604e031-f840-4ad5-97d2-0b99280ee730"/>
    <ds:schemaRef ds:uri="http://schemas.microsoft.com/office/infopath/2007/PartnerControls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1F20977-3F32-4E37-85BC-2E9A01486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04e031-f840-4ad5-97d2-0b99280ee730"/>
    <ds:schemaRef ds:uri="c4b40482-04a4-480f-b826-6548c4a2bc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E96717-1989-444E-B3A1-3838A8D8FC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2786</TotalTime>
  <Words>567</Words>
  <Application>Microsoft Office PowerPoint</Application>
  <PresentationFormat>Widescreen</PresentationFormat>
  <Paragraphs>95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Futura Std Book</vt:lpstr>
      <vt:lpstr>Futura Std Medium</vt:lpstr>
      <vt:lpstr>Times New Roman</vt:lpstr>
      <vt:lpstr>Wingdings</vt:lpstr>
      <vt:lpstr>blank</vt:lpstr>
      <vt:lpstr>IChemE Major Hazards Management Priorities</vt:lpstr>
      <vt:lpstr>IChemE Priority Topics to 2024</vt:lpstr>
      <vt:lpstr>IChemE Priority Topics Progress</vt:lpstr>
      <vt:lpstr>IChemE Major Hazards Committee</vt:lpstr>
      <vt:lpstr>Major Hazards Management</vt:lpstr>
      <vt:lpstr>Major Hazards Management - People</vt:lpstr>
      <vt:lpstr>Major Hazards Management - Practices</vt:lpstr>
      <vt:lpstr>Major Hazards Management – Emerging Challenges</vt:lpstr>
      <vt:lpstr>IChemE Major Hazards Management -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IChemE Major Hazards Management Priorities</dc:title>
  <dc:creator>Claudia Flavell-While</dc:creator>
  <cp:lastModifiedBy>Rachel Robinson</cp:lastModifiedBy>
  <cp:revision>26</cp:revision>
  <dcterms:created xsi:type="dcterms:W3CDTF">2019-05-24T07:44:40Z</dcterms:created>
  <dcterms:modified xsi:type="dcterms:W3CDTF">2022-11-02T14:43:00Z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0x0101000646A3490C442E41AC9620621F1F21BE</vt:lpwstr>
  </property>
  <property fmtid="{D5CDD505-2E9C-101B-9397-08002B2CF9AE}" pid="3" name="Order">
    <vt:r8>27220100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</Properties>
</file>