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952" r:id="rId5"/>
  </p:sldMasterIdLst>
  <p:sldIdLst>
    <p:sldId id="258" r:id="rId6"/>
    <p:sldId id="259" r:id="rId7"/>
    <p:sldId id="265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018"/>
    <a:srgbClr val="009CDE"/>
    <a:srgbClr val="509E2F"/>
    <a:srgbClr val="505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3"/>
    <p:restoredTop sz="96110" autoAdjust="0"/>
  </p:normalViewPr>
  <p:slideViewPr>
    <p:cSldViewPr snapToGrid="0" snapToObjects="1">
      <p:cViewPr varScale="1">
        <p:scale>
          <a:sx n="61" d="100"/>
          <a:sy n="6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2508F-1E4B-4E9A-AA92-4B8467ABCD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3EC87A-4AF3-4F4D-A404-27F92B02E3BA}">
      <dgm:prSet phldrT="[Text]"/>
      <dgm:spPr/>
      <dgm:t>
        <a:bodyPr/>
        <a:lstStyle/>
        <a:p>
          <a:r>
            <a:rPr lang="en-US"/>
            <a:t>PEM Advantages</a:t>
          </a:r>
        </a:p>
      </dgm:t>
    </dgm:pt>
    <dgm:pt modelId="{FBFF3A68-A99A-4A5F-8F78-A0950DBF376A}" type="parTrans" cxnId="{76DC23E5-DE62-4D09-B6B6-00243AE3332B}">
      <dgm:prSet/>
      <dgm:spPr/>
      <dgm:t>
        <a:bodyPr/>
        <a:lstStyle/>
        <a:p>
          <a:endParaRPr lang="en-US"/>
        </a:p>
      </dgm:t>
    </dgm:pt>
    <dgm:pt modelId="{5740CF3E-63F9-40C0-AD2E-A9F24CB5DC58}" type="sibTrans" cxnId="{76DC23E5-DE62-4D09-B6B6-00243AE3332B}">
      <dgm:prSet/>
      <dgm:spPr/>
      <dgm:t>
        <a:bodyPr/>
        <a:lstStyle/>
        <a:p>
          <a:endParaRPr lang="en-US"/>
        </a:p>
      </dgm:t>
    </dgm:pt>
    <dgm:pt modelId="{CD8F8B30-9C5A-471A-AF9A-FC88C997E5FF}">
      <dgm:prSet phldrT="[Text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 dirty="0"/>
            <a:t>Ability to operate at high current densities</a:t>
          </a:r>
        </a:p>
      </dgm:t>
    </dgm:pt>
    <dgm:pt modelId="{54416D9F-1F19-4926-893E-AFA9CEBC3910}" type="parTrans" cxnId="{02DCA207-B92C-4BFC-9F3A-35FF86BFBE2F}">
      <dgm:prSet/>
      <dgm:spPr/>
      <dgm:t>
        <a:bodyPr/>
        <a:lstStyle/>
        <a:p>
          <a:endParaRPr lang="en-US"/>
        </a:p>
      </dgm:t>
    </dgm:pt>
    <dgm:pt modelId="{66921817-8F09-4C23-B5CF-E66BA834DBD0}" type="sibTrans" cxnId="{02DCA207-B92C-4BFC-9F3A-35FF86BFBE2F}">
      <dgm:prSet/>
      <dgm:spPr/>
      <dgm:t>
        <a:bodyPr/>
        <a:lstStyle/>
        <a:p>
          <a:endParaRPr lang="en-US"/>
        </a:p>
      </dgm:t>
    </dgm:pt>
    <dgm:pt modelId="{C0CABC3D-AA16-4102-9DE0-377A49954DFB}">
      <dgm:prSet phldrT="[Text]"/>
      <dgm:spPr/>
      <dgm:t>
        <a:bodyPr/>
        <a:lstStyle/>
        <a:p>
          <a:r>
            <a:rPr lang="en-US"/>
            <a:t>PEM Disadvantages</a:t>
          </a:r>
        </a:p>
      </dgm:t>
    </dgm:pt>
    <dgm:pt modelId="{E8856A5E-2869-497D-850A-37540AC9EBDD}" type="parTrans" cxnId="{6D04B14F-397E-4352-9532-CD5C61DED96D}">
      <dgm:prSet/>
      <dgm:spPr/>
      <dgm:t>
        <a:bodyPr/>
        <a:lstStyle/>
        <a:p>
          <a:endParaRPr lang="en-US"/>
        </a:p>
      </dgm:t>
    </dgm:pt>
    <dgm:pt modelId="{506D2500-A341-46CF-8C50-65D02D123E81}" type="sibTrans" cxnId="{6D04B14F-397E-4352-9532-CD5C61DED96D}">
      <dgm:prSet/>
      <dgm:spPr/>
      <dgm:t>
        <a:bodyPr/>
        <a:lstStyle/>
        <a:p>
          <a:endParaRPr lang="en-US"/>
        </a:p>
      </dgm:t>
    </dgm:pt>
    <dgm:pt modelId="{1A279C55-6810-40AD-B674-7D05322245B9}">
      <dgm:prSet phldrT="[Text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High manufacturing cost due to expensive materials and components</a:t>
          </a:r>
        </a:p>
      </dgm:t>
    </dgm:pt>
    <dgm:pt modelId="{9BDF6A05-2F22-4B9B-A0CA-0774268F1957}" type="parTrans" cxnId="{41202FA8-992C-47EA-AC79-B7458BD084AD}">
      <dgm:prSet/>
      <dgm:spPr/>
      <dgm:t>
        <a:bodyPr/>
        <a:lstStyle/>
        <a:p>
          <a:endParaRPr lang="en-US"/>
        </a:p>
      </dgm:t>
    </dgm:pt>
    <dgm:pt modelId="{FCC8891E-C8CE-4B38-AB28-50E5B94D1E5C}" type="sibTrans" cxnId="{41202FA8-992C-47EA-AC79-B7458BD084AD}">
      <dgm:prSet/>
      <dgm:spPr/>
      <dgm:t>
        <a:bodyPr/>
        <a:lstStyle/>
        <a:p>
          <a:endParaRPr lang="en-US"/>
        </a:p>
      </dgm:t>
    </dgm:pt>
    <dgm:pt modelId="{62B72247-FAE2-4E46-9D24-002A87274D4C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Sensitive to imperfections and</a:t>
          </a:r>
          <a:r>
            <a:rPr lang="en-GB"/>
            <a:t> </a:t>
          </a:r>
          <a:r>
            <a:rPr lang="en-US"/>
            <a:t>dust infiltration</a:t>
          </a:r>
        </a:p>
      </dgm:t>
    </dgm:pt>
    <dgm:pt modelId="{A5535149-4ED6-4DF4-87AE-637101F295FD}" type="parTrans" cxnId="{505F7DD5-C0C6-44DE-BABF-159290848364}">
      <dgm:prSet/>
      <dgm:spPr/>
      <dgm:t>
        <a:bodyPr/>
        <a:lstStyle/>
        <a:p>
          <a:endParaRPr lang="en-US"/>
        </a:p>
      </dgm:t>
    </dgm:pt>
    <dgm:pt modelId="{8F36D4C5-04BE-49DC-8ABB-6A1C713E1E24}" type="sibTrans" cxnId="{505F7DD5-C0C6-44DE-BABF-159290848364}">
      <dgm:prSet/>
      <dgm:spPr/>
      <dgm:t>
        <a:bodyPr/>
        <a:lstStyle/>
        <a:p>
          <a:endParaRPr lang="en-US"/>
        </a:p>
      </dgm:t>
    </dgm:pt>
    <dgm:pt modelId="{14F1C20B-47B4-4F2B-9825-159EE096D8B8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Ability to operate with dynamic energy sources like wind and solar</a:t>
          </a:r>
        </a:p>
      </dgm:t>
    </dgm:pt>
    <dgm:pt modelId="{741B0094-E475-45F9-A439-BB464D37C662}" type="parTrans" cxnId="{9CF9F153-2D29-47F0-A72F-1D9D1DEB83F4}">
      <dgm:prSet/>
      <dgm:spPr/>
      <dgm:t>
        <a:bodyPr/>
        <a:lstStyle/>
        <a:p>
          <a:endParaRPr lang="en-US"/>
        </a:p>
      </dgm:t>
    </dgm:pt>
    <dgm:pt modelId="{FB0C4D76-185B-45B4-B142-E3A8E7F55C63}" type="sibTrans" cxnId="{9CF9F153-2D29-47F0-A72F-1D9D1DEB83F4}">
      <dgm:prSet/>
      <dgm:spPr/>
      <dgm:t>
        <a:bodyPr/>
        <a:lstStyle/>
        <a:p>
          <a:endParaRPr lang="en-US"/>
        </a:p>
      </dgm:t>
    </dgm:pt>
    <dgm:pt modelId="{2C8005C7-C3FC-4326-B2C0-79804D99035D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Ability to operate at high pressures with low ohmic losses</a:t>
          </a:r>
        </a:p>
      </dgm:t>
    </dgm:pt>
    <dgm:pt modelId="{83FFAD6C-17F5-41B9-9D93-F98B8B9315F2}" type="parTrans" cxnId="{7A0EE422-BC3D-422E-8054-DED8FF2DCA92}">
      <dgm:prSet/>
      <dgm:spPr/>
      <dgm:t>
        <a:bodyPr/>
        <a:lstStyle/>
        <a:p>
          <a:endParaRPr lang="en-US"/>
        </a:p>
      </dgm:t>
    </dgm:pt>
    <dgm:pt modelId="{2044A162-97B4-4110-8B9A-2B50F8396315}" type="sibTrans" cxnId="{7A0EE422-BC3D-422E-8054-DED8FF2DCA92}">
      <dgm:prSet/>
      <dgm:spPr/>
      <dgm:t>
        <a:bodyPr/>
        <a:lstStyle/>
        <a:p>
          <a:endParaRPr lang="en-US"/>
        </a:p>
      </dgm:t>
    </dgm:pt>
    <dgm:pt modelId="{90F4A429-46E7-435E-BDCF-78A3B186CC6D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High gas purity allows usage in fuel cell applications</a:t>
          </a:r>
        </a:p>
      </dgm:t>
    </dgm:pt>
    <dgm:pt modelId="{3ECA8058-3114-4E76-AFA0-2A13551027F5}" type="parTrans" cxnId="{AD07978B-4663-46AA-9255-979639CA6354}">
      <dgm:prSet/>
      <dgm:spPr/>
      <dgm:t>
        <a:bodyPr/>
        <a:lstStyle/>
        <a:p>
          <a:endParaRPr lang="en-US"/>
        </a:p>
      </dgm:t>
    </dgm:pt>
    <dgm:pt modelId="{01566B14-A20B-4659-B7B6-85284ED2418D}" type="sibTrans" cxnId="{AD07978B-4663-46AA-9255-979639CA6354}">
      <dgm:prSet/>
      <dgm:spPr/>
      <dgm:t>
        <a:bodyPr/>
        <a:lstStyle/>
        <a:p>
          <a:endParaRPr lang="en-US"/>
        </a:p>
      </dgm:t>
    </dgm:pt>
    <dgm:pt modelId="{65552361-4ECB-452D-9B50-EC90BD6D7256}" type="pres">
      <dgm:prSet presAssocID="{1B32508F-1E4B-4E9A-AA92-4B8467ABCD4C}" presName="linear" presStyleCnt="0">
        <dgm:presLayoutVars>
          <dgm:animLvl val="lvl"/>
          <dgm:resizeHandles val="exact"/>
        </dgm:presLayoutVars>
      </dgm:prSet>
      <dgm:spPr/>
    </dgm:pt>
    <dgm:pt modelId="{6D8DC958-E042-49F1-97A8-B5C8572C1EE0}" type="pres">
      <dgm:prSet presAssocID="{B83EC87A-4AF3-4F4D-A404-27F92B02E3B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ECD3A3-B7BC-42CD-B3D0-8829DBC53328}" type="pres">
      <dgm:prSet presAssocID="{B83EC87A-4AF3-4F4D-A404-27F92B02E3BA}" presName="childText" presStyleLbl="revTx" presStyleIdx="0" presStyleCnt="2">
        <dgm:presLayoutVars>
          <dgm:bulletEnabled val="1"/>
        </dgm:presLayoutVars>
      </dgm:prSet>
      <dgm:spPr/>
    </dgm:pt>
    <dgm:pt modelId="{71F5F5E0-F87E-45BB-B69A-3DF60269E62C}" type="pres">
      <dgm:prSet presAssocID="{C0CABC3D-AA16-4102-9DE0-377A49954DF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96A5F23-A7D0-4F1B-9BEE-4E158A63EA4D}" type="pres">
      <dgm:prSet presAssocID="{C0CABC3D-AA16-4102-9DE0-377A49954DFB}" presName="childText" presStyleLbl="revTx" presStyleIdx="1" presStyleCnt="2" custScaleY="140968">
        <dgm:presLayoutVars>
          <dgm:bulletEnabled val="1"/>
        </dgm:presLayoutVars>
      </dgm:prSet>
      <dgm:spPr/>
    </dgm:pt>
  </dgm:ptLst>
  <dgm:cxnLst>
    <dgm:cxn modelId="{95991B00-74DE-4F80-9063-0FC2E6433468}" type="presOf" srcId="{B83EC87A-4AF3-4F4D-A404-27F92B02E3BA}" destId="{6D8DC958-E042-49F1-97A8-B5C8572C1EE0}" srcOrd="0" destOrd="0" presId="urn:microsoft.com/office/officeart/2005/8/layout/vList2"/>
    <dgm:cxn modelId="{02DCA207-B92C-4BFC-9F3A-35FF86BFBE2F}" srcId="{B83EC87A-4AF3-4F4D-A404-27F92B02E3BA}" destId="{CD8F8B30-9C5A-471A-AF9A-FC88C997E5FF}" srcOrd="0" destOrd="0" parTransId="{54416D9F-1F19-4926-893E-AFA9CEBC3910}" sibTransId="{66921817-8F09-4C23-B5CF-E66BA834DBD0}"/>
    <dgm:cxn modelId="{7A0EE422-BC3D-422E-8054-DED8FF2DCA92}" srcId="{B83EC87A-4AF3-4F4D-A404-27F92B02E3BA}" destId="{2C8005C7-C3FC-4326-B2C0-79804D99035D}" srcOrd="2" destOrd="0" parTransId="{83FFAD6C-17F5-41B9-9D93-F98B8B9315F2}" sibTransId="{2044A162-97B4-4110-8B9A-2B50F8396315}"/>
    <dgm:cxn modelId="{F68D865E-1359-4E1B-9777-C18B13E333D2}" type="presOf" srcId="{CD8F8B30-9C5A-471A-AF9A-FC88C997E5FF}" destId="{56ECD3A3-B7BC-42CD-B3D0-8829DBC53328}" srcOrd="0" destOrd="0" presId="urn:microsoft.com/office/officeart/2005/8/layout/vList2"/>
    <dgm:cxn modelId="{6F061444-5BF7-4653-9303-616F914FAF03}" type="presOf" srcId="{14F1C20B-47B4-4F2B-9825-159EE096D8B8}" destId="{56ECD3A3-B7BC-42CD-B3D0-8829DBC53328}" srcOrd="0" destOrd="1" presId="urn:microsoft.com/office/officeart/2005/8/layout/vList2"/>
    <dgm:cxn modelId="{6D04B14F-397E-4352-9532-CD5C61DED96D}" srcId="{1B32508F-1E4B-4E9A-AA92-4B8467ABCD4C}" destId="{C0CABC3D-AA16-4102-9DE0-377A49954DFB}" srcOrd="1" destOrd="0" parTransId="{E8856A5E-2869-497D-850A-37540AC9EBDD}" sibTransId="{506D2500-A341-46CF-8C50-65D02D123E81}"/>
    <dgm:cxn modelId="{9CF9F153-2D29-47F0-A72F-1D9D1DEB83F4}" srcId="{B83EC87A-4AF3-4F4D-A404-27F92B02E3BA}" destId="{14F1C20B-47B4-4F2B-9825-159EE096D8B8}" srcOrd="1" destOrd="0" parTransId="{741B0094-E475-45F9-A439-BB464D37C662}" sibTransId="{FB0C4D76-185B-45B4-B142-E3A8E7F55C63}"/>
    <dgm:cxn modelId="{AE478D74-791C-41DB-8C3C-DB4FC3BA9E33}" type="presOf" srcId="{62B72247-FAE2-4E46-9D24-002A87274D4C}" destId="{D96A5F23-A7D0-4F1B-9BEE-4E158A63EA4D}" srcOrd="0" destOrd="1" presId="urn:microsoft.com/office/officeart/2005/8/layout/vList2"/>
    <dgm:cxn modelId="{AD07978B-4663-46AA-9255-979639CA6354}" srcId="{B83EC87A-4AF3-4F4D-A404-27F92B02E3BA}" destId="{90F4A429-46E7-435E-BDCF-78A3B186CC6D}" srcOrd="3" destOrd="0" parTransId="{3ECA8058-3114-4E76-AFA0-2A13551027F5}" sibTransId="{01566B14-A20B-4659-B7B6-85284ED2418D}"/>
    <dgm:cxn modelId="{812AA68F-BC8F-4A55-B093-441C4DB1AF10}" type="presOf" srcId="{2C8005C7-C3FC-4326-B2C0-79804D99035D}" destId="{56ECD3A3-B7BC-42CD-B3D0-8829DBC53328}" srcOrd="0" destOrd="2" presId="urn:microsoft.com/office/officeart/2005/8/layout/vList2"/>
    <dgm:cxn modelId="{A1FBA59D-8770-4E29-8194-A3CD9D0439F3}" type="presOf" srcId="{90F4A429-46E7-435E-BDCF-78A3B186CC6D}" destId="{56ECD3A3-B7BC-42CD-B3D0-8829DBC53328}" srcOrd="0" destOrd="3" presId="urn:microsoft.com/office/officeart/2005/8/layout/vList2"/>
    <dgm:cxn modelId="{41202FA8-992C-47EA-AC79-B7458BD084AD}" srcId="{C0CABC3D-AA16-4102-9DE0-377A49954DFB}" destId="{1A279C55-6810-40AD-B674-7D05322245B9}" srcOrd="0" destOrd="0" parTransId="{9BDF6A05-2F22-4B9B-A0CA-0774268F1957}" sibTransId="{FCC8891E-C8CE-4B38-AB28-50E5B94D1E5C}"/>
    <dgm:cxn modelId="{F3AC9EB7-8B32-46B5-B4AC-B44A27FCB37E}" type="presOf" srcId="{C0CABC3D-AA16-4102-9DE0-377A49954DFB}" destId="{71F5F5E0-F87E-45BB-B69A-3DF60269E62C}" srcOrd="0" destOrd="0" presId="urn:microsoft.com/office/officeart/2005/8/layout/vList2"/>
    <dgm:cxn modelId="{505F7DD5-C0C6-44DE-BABF-159290848364}" srcId="{C0CABC3D-AA16-4102-9DE0-377A49954DFB}" destId="{62B72247-FAE2-4E46-9D24-002A87274D4C}" srcOrd="1" destOrd="0" parTransId="{A5535149-4ED6-4DF4-87AE-637101F295FD}" sibTransId="{8F36D4C5-04BE-49DC-8ABB-6A1C713E1E24}"/>
    <dgm:cxn modelId="{76DC23E5-DE62-4D09-B6B6-00243AE3332B}" srcId="{1B32508F-1E4B-4E9A-AA92-4B8467ABCD4C}" destId="{B83EC87A-4AF3-4F4D-A404-27F92B02E3BA}" srcOrd="0" destOrd="0" parTransId="{FBFF3A68-A99A-4A5F-8F78-A0950DBF376A}" sibTransId="{5740CF3E-63F9-40C0-AD2E-A9F24CB5DC58}"/>
    <dgm:cxn modelId="{9D1D26EB-7434-4DC5-90E1-E2A466B967C6}" type="presOf" srcId="{1A279C55-6810-40AD-B674-7D05322245B9}" destId="{D96A5F23-A7D0-4F1B-9BEE-4E158A63EA4D}" srcOrd="0" destOrd="0" presId="urn:microsoft.com/office/officeart/2005/8/layout/vList2"/>
    <dgm:cxn modelId="{8B32C5ED-9A18-4AF6-8223-491568B6F4BC}" type="presOf" srcId="{1B32508F-1E4B-4E9A-AA92-4B8467ABCD4C}" destId="{65552361-4ECB-452D-9B50-EC90BD6D7256}" srcOrd="0" destOrd="0" presId="urn:microsoft.com/office/officeart/2005/8/layout/vList2"/>
    <dgm:cxn modelId="{7F3E6053-D9B4-4630-BD56-47F498BC0845}" type="presParOf" srcId="{65552361-4ECB-452D-9B50-EC90BD6D7256}" destId="{6D8DC958-E042-49F1-97A8-B5C8572C1EE0}" srcOrd="0" destOrd="0" presId="urn:microsoft.com/office/officeart/2005/8/layout/vList2"/>
    <dgm:cxn modelId="{A06F201A-0A36-4BDE-95BD-1B52BEBE81B5}" type="presParOf" srcId="{65552361-4ECB-452D-9B50-EC90BD6D7256}" destId="{56ECD3A3-B7BC-42CD-B3D0-8829DBC53328}" srcOrd="1" destOrd="0" presId="urn:microsoft.com/office/officeart/2005/8/layout/vList2"/>
    <dgm:cxn modelId="{3785653A-3805-4D06-8498-3247E82DFC2C}" type="presParOf" srcId="{65552361-4ECB-452D-9B50-EC90BD6D7256}" destId="{71F5F5E0-F87E-45BB-B69A-3DF60269E62C}" srcOrd="2" destOrd="0" presId="urn:microsoft.com/office/officeart/2005/8/layout/vList2"/>
    <dgm:cxn modelId="{BF6CC112-0C58-4C2F-8980-0C5A593B4A59}" type="presParOf" srcId="{65552361-4ECB-452D-9B50-EC90BD6D7256}" destId="{D96A5F23-A7D0-4F1B-9BEE-4E158A63EA4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2508F-1E4B-4E9A-AA92-4B8467ABCD4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83EC87A-4AF3-4F4D-A404-27F92B02E3BA}">
      <dgm:prSet phldrT="[Text]"/>
      <dgm:spPr/>
      <dgm:t>
        <a:bodyPr/>
        <a:lstStyle/>
        <a:p>
          <a:r>
            <a:rPr lang="en-US"/>
            <a:t>AEL Advantages</a:t>
          </a:r>
        </a:p>
      </dgm:t>
    </dgm:pt>
    <dgm:pt modelId="{FBFF3A68-A99A-4A5F-8F78-A0950DBF376A}" type="parTrans" cxnId="{76DC23E5-DE62-4D09-B6B6-00243AE3332B}">
      <dgm:prSet/>
      <dgm:spPr/>
      <dgm:t>
        <a:bodyPr/>
        <a:lstStyle/>
        <a:p>
          <a:endParaRPr lang="en-US"/>
        </a:p>
      </dgm:t>
    </dgm:pt>
    <dgm:pt modelId="{5740CF3E-63F9-40C0-AD2E-A9F24CB5DC58}" type="sibTrans" cxnId="{76DC23E5-DE62-4D09-B6B6-00243AE3332B}">
      <dgm:prSet/>
      <dgm:spPr/>
      <dgm:t>
        <a:bodyPr/>
        <a:lstStyle/>
        <a:p>
          <a:endParaRPr lang="en-US"/>
        </a:p>
      </dgm:t>
    </dgm:pt>
    <dgm:pt modelId="{CD8F8B30-9C5A-471A-AF9A-FC88C997E5FF}">
      <dgm:prSet phldrT="[Text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Mature technology</a:t>
          </a:r>
        </a:p>
      </dgm:t>
    </dgm:pt>
    <dgm:pt modelId="{54416D9F-1F19-4926-893E-AFA9CEBC3910}" type="parTrans" cxnId="{02DCA207-B92C-4BFC-9F3A-35FF86BFBE2F}">
      <dgm:prSet/>
      <dgm:spPr/>
      <dgm:t>
        <a:bodyPr/>
        <a:lstStyle/>
        <a:p>
          <a:endParaRPr lang="en-US"/>
        </a:p>
      </dgm:t>
    </dgm:pt>
    <dgm:pt modelId="{66921817-8F09-4C23-B5CF-E66BA834DBD0}" type="sibTrans" cxnId="{02DCA207-B92C-4BFC-9F3A-35FF86BFBE2F}">
      <dgm:prSet/>
      <dgm:spPr/>
      <dgm:t>
        <a:bodyPr/>
        <a:lstStyle/>
        <a:p>
          <a:endParaRPr lang="en-US"/>
        </a:p>
      </dgm:t>
    </dgm:pt>
    <dgm:pt modelId="{C0CABC3D-AA16-4102-9DE0-377A49954DFB}">
      <dgm:prSet phldrT="[Text]"/>
      <dgm:spPr/>
      <dgm:t>
        <a:bodyPr/>
        <a:lstStyle/>
        <a:p>
          <a:r>
            <a:rPr lang="en-US"/>
            <a:t>AEL Disadvantages</a:t>
          </a:r>
        </a:p>
      </dgm:t>
    </dgm:pt>
    <dgm:pt modelId="{E8856A5E-2869-497D-850A-37540AC9EBDD}" type="parTrans" cxnId="{6D04B14F-397E-4352-9532-CD5C61DED96D}">
      <dgm:prSet/>
      <dgm:spPr/>
      <dgm:t>
        <a:bodyPr/>
        <a:lstStyle/>
        <a:p>
          <a:endParaRPr lang="en-US"/>
        </a:p>
      </dgm:t>
    </dgm:pt>
    <dgm:pt modelId="{506D2500-A341-46CF-8C50-65D02D123E81}" type="sibTrans" cxnId="{6D04B14F-397E-4352-9532-CD5C61DED96D}">
      <dgm:prSet/>
      <dgm:spPr/>
      <dgm:t>
        <a:bodyPr/>
        <a:lstStyle/>
        <a:p>
          <a:endParaRPr lang="en-US"/>
        </a:p>
      </dgm:t>
    </dgm:pt>
    <dgm:pt modelId="{1A279C55-6810-40AD-B674-7D05322245B9}">
      <dgm:prSet phldrT="[Text]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Inability to effectively support dynamic energy sources like wind and solar</a:t>
          </a:r>
        </a:p>
      </dgm:t>
    </dgm:pt>
    <dgm:pt modelId="{9BDF6A05-2F22-4B9B-A0CA-0774268F1957}" type="parTrans" cxnId="{41202FA8-992C-47EA-AC79-B7458BD084AD}">
      <dgm:prSet/>
      <dgm:spPr/>
      <dgm:t>
        <a:bodyPr/>
        <a:lstStyle/>
        <a:p>
          <a:endParaRPr lang="en-US"/>
        </a:p>
      </dgm:t>
    </dgm:pt>
    <dgm:pt modelId="{FCC8891E-C8CE-4B38-AB28-50E5B94D1E5C}" type="sibTrans" cxnId="{41202FA8-992C-47EA-AC79-B7458BD084AD}">
      <dgm:prSet/>
      <dgm:spPr/>
      <dgm:t>
        <a:bodyPr/>
        <a:lstStyle/>
        <a:p>
          <a:endParaRPr lang="en-US"/>
        </a:p>
      </dgm:t>
    </dgm:pt>
    <dgm:pt modelId="{39D24538-7B89-4A50-A2EE-6857B461DBDB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High corrosive effects of the electrolytes at high temperatures</a:t>
          </a:r>
        </a:p>
      </dgm:t>
    </dgm:pt>
    <dgm:pt modelId="{DD269C1D-E851-4352-AB69-3C79DEC9C732}" type="parTrans" cxnId="{30D6DD7D-E250-4E17-9AB2-AAEE6916499D}">
      <dgm:prSet/>
      <dgm:spPr/>
      <dgm:t>
        <a:bodyPr/>
        <a:lstStyle/>
        <a:p>
          <a:endParaRPr lang="en-US"/>
        </a:p>
      </dgm:t>
    </dgm:pt>
    <dgm:pt modelId="{C4F5510D-8F1A-4539-A37E-2D809C8F9A60}" type="sibTrans" cxnId="{30D6DD7D-E250-4E17-9AB2-AAEE6916499D}">
      <dgm:prSet/>
      <dgm:spPr/>
      <dgm:t>
        <a:bodyPr/>
        <a:lstStyle/>
        <a:p>
          <a:endParaRPr lang="en-US"/>
        </a:p>
      </dgm:t>
    </dgm:pt>
    <dgm:pt modelId="{42ACB2C0-CD80-4C39-854D-C66F0C47AA26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Longer lifetime (tens of thousands of hours of operation)</a:t>
          </a:r>
        </a:p>
      </dgm:t>
    </dgm:pt>
    <dgm:pt modelId="{3C855E2E-9D9D-4A81-B4D1-087D6F2BB3D2}" type="parTrans" cxnId="{6609E2FD-43A4-4D3E-9918-A071DED33AE5}">
      <dgm:prSet/>
      <dgm:spPr/>
      <dgm:t>
        <a:bodyPr/>
        <a:lstStyle/>
        <a:p>
          <a:endParaRPr lang="en-US"/>
        </a:p>
      </dgm:t>
    </dgm:pt>
    <dgm:pt modelId="{8A979761-F5DC-4E7A-840B-7C5A5F434457}" type="sibTrans" cxnId="{6609E2FD-43A4-4D3E-9918-A071DED33AE5}">
      <dgm:prSet/>
      <dgm:spPr/>
      <dgm:t>
        <a:bodyPr/>
        <a:lstStyle/>
        <a:p>
          <a:endParaRPr lang="en-US"/>
        </a:p>
      </dgm:t>
    </dgm:pt>
    <dgm:pt modelId="{DC465EEB-1EE0-439D-A2A9-5A0741F14875}">
      <dgm:prSet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US"/>
            <a:t>Ability to operate at current densities of 100-400 mA/cm</a:t>
          </a:r>
          <a:r>
            <a:rPr lang="en-US" baseline="30000"/>
            <a:t>2</a:t>
          </a:r>
          <a:br>
            <a:rPr lang="en-US" baseline="30000"/>
          </a:br>
          <a:endParaRPr lang="en-US"/>
        </a:p>
      </dgm:t>
    </dgm:pt>
    <dgm:pt modelId="{700412D0-1E1C-4FF1-9124-37CDE0CE1336}" type="sibTrans" cxnId="{FC5833C3-DF1E-4243-9396-C4829BC6AAEC}">
      <dgm:prSet/>
      <dgm:spPr/>
      <dgm:t>
        <a:bodyPr/>
        <a:lstStyle/>
        <a:p>
          <a:endParaRPr lang="en-US"/>
        </a:p>
      </dgm:t>
    </dgm:pt>
    <dgm:pt modelId="{45B8B6A6-66A7-4C2E-81E0-15F3E3C7F2BE}" type="parTrans" cxnId="{FC5833C3-DF1E-4243-9396-C4829BC6AAEC}">
      <dgm:prSet/>
      <dgm:spPr/>
      <dgm:t>
        <a:bodyPr/>
        <a:lstStyle/>
        <a:p>
          <a:endParaRPr lang="en-US"/>
        </a:p>
      </dgm:t>
    </dgm:pt>
    <dgm:pt modelId="{65552361-4ECB-452D-9B50-EC90BD6D7256}" type="pres">
      <dgm:prSet presAssocID="{1B32508F-1E4B-4E9A-AA92-4B8467ABCD4C}" presName="linear" presStyleCnt="0">
        <dgm:presLayoutVars>
          <dgm:animLvl val="lvl"/>
          <dgm:resizeHandles val="exact"/>
        </dgm:presLayoutVars>
      </dgm:prSet>
      <dgm:spPr/>
    </dgm:pt>
    <dgm:pt modelId="{6D8DC958-E042-49F1-97A8-B5C8572C1EE0}" type="pres">
      <dgm:prSet presAssocID="{B83EC87A-4AF3-4F4D-A404-27F92B02E3B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ECD3A3-B7BC-42CD-B3D0-8829DBC53328}" type="pres">
      <dgm:prSet presAssocID="{B83EC87A-4AF3-4F4D-A404-27F92B02E3BA}" presName="childText" presStyleLbl="revTx" presStyleIdx="0" presStyleCnt="2">
        <dgm:presLayoutVars>
          <dgm:bulletEnabled val="1"/>
        </dgm:presLayoutVars>
      </dgm:prSet>
      <dgm:spPr/>
    </dgm:pt>
    <dgm:pt modelId="{71F5F5E0-F87E-45BB-B69A-3DF60269E62C}" type="pres">
      <dgm:prSet presAssocID="{C0CABC3D-AA16-4102-9DE0-377A49954DF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96A5F23-A7D0-4F1B-9BEE-4E158A63EA4D}" type="pres">
      <dgm:prSet presAssocID="{C0CABC3D-AA16-4102-9DE0-377A49954DF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5991B00-74DE-4F80-9063-0FC2E6433468}" type="presOf" srcId="{B83EC87A-4AF3-4F4D-A404-27F92B02E3BA}" destId="{6D8DC958-E042-49F1-97A8-B5C8572C1EE0}" srcOrd="0" destOrd="0" presId="urn:microsoft.com/office/officeart/2005/8/layout/vList2"/>
    <dgm:cxn modelId="{02DCA207-B92C-4BFC-9F3A-35FF86BFBE2F}" srcId="{B83EC87A-4AF3-4F4D-A404-27F92B02E3BA}" destId="{CD8F8B30-9C5A-471A-AF9A-FC88C997E5FF}" srcOrd="0" destOrd="0" parTransId="{54416D9F-1F19-4926-893E-AFA9CEBC3910}" sibTransId="{66921817-8F09-4C23-B5CF-E66BA834DBD0}"/>
    <dgm:cxn modelId="{F68D865E-1359-4E1B-9777-C18B13E333D2}" type="presOf" srcId="{CD8F8B30-9C5A-471A-AF9A-FC88C997E5FF}" destId="{56ECD3A3-B7BC-42CD-B3D0-8829DBC53328}" srcOrd="0" destOrd="0" presId="urn:microsoft.com/office/officeart/2005/8/layout/vList2"/>
    <dgm:cxn modelId="{6D04B14F-397E-4352-9532-CD5C61DED96D}" srcId="{1B32508F-1E4B-4E9A-AA92-4B8467ABCD4C}" destId="{C0CABC3D-AA16-4102-9DE0-377A49954DFB}" srcOrd="1" destOrd="0" parTransId="{E8856A5E-2869-497D-850A-37540AC9EBDD}" sibTransId="{506D2500-A341-46CF-8C50-65D02D123E81}"/>
    <dgm:cxn modelId="{963C0D52-FAD9-4DD7-A2F2-10DF5D9BCB6A}" type="presOf" srcId="{39D24538-7B89-4A50-A2EE-6857B461DBDB}" destId="{D96A5F23-A7D0-4F1B-9BEE-4E158A63EA4D}" srcOrd="0" destOrd="1" presId="urn:microsoft.com/office/officeart/2005/8/layout/vList2"/>
    <dgm:cxn modelId="{30D6DD7D-E250-4E17-9AB2-AAEE6916499D}" srcId="{C0CABC3D-AA16-4102-9DE0-377A49954DFB}" destId="{39D24538-7B89-4A50-A2EE-6857B461DBDB}" srcOrd="1" destOrd="0" parTransId="{DD269C1D-E851-4352-AB69-3C79DEC9C732}" sibTransId="{C4F5510D-8F1A-4539-A37E-2D809C8F9A60}"/>
    <dgm:cxn modelId="{82AA6B9B-1968-4674-B283-0EC0CC306D8A}" type="presOf" srcId="{42ACB2C0-CD80-4C39-854D-C66F0C47AA26}" destId="{56ECD3A3-B7BC-42CD-B3D0-8829DBC53328}" srcOrd="0" destOrd="1" presId="urn:microsoft.com/office/officeart/2005/8/layout/vList2"/>
    <dgm:cxn modelId="{41202FA8-992C-47EA-AC79-B7458BD084AD}" srcId="{C0CABC3D-AA16-4102-9DE0-377A49954DFB}" destId="{1A279C55-6810-40AD-B674-7D05322245B9}" srcOrd="0" destOrd="0" parTransId="{9BDF6A05-2F22-4B9B-A0CA-0774268F1957}" sibTransId="{FCC8891E-C8CE-4B38-AB28-50E5B94D1E5C}"/>
    <dgm:cxn modelId="{F3AC9EB7-8B32-46B5-B4AC-B44A27FCB37E}" type="presOf" srcId="{C0CABC3D-AA16-4102-9DE0-377A49954DFB}" destId="{71F5F5E0-F87E-45BB-B69A-3DF60269E62C}" srcOrd="0" destOrd="0" presId="urn:microsoft.com/office/officeart/2005/8/layout/vList2"/>
    <dgm:cxn modelId="{FC5833C3-DF1E-4243-9396-C4829BC6AAEC}" srcId="{B83EC87A-4AF3-4F4D-A404-27F92B02E3BA}" destId="{DC465EEB-1EE0-439D-A2A9-5A0741F14875}" srcOrd="2" destOrd="0" parTransId="{45B8B6A6-66A7-4C2E-81E0-15F3E3C7F2BE}" sibTransId="{700412D0-1E1C-4FF1-9124-37CDE0CE1336}"/>
    <dgm:cxn modelId="{01630DE1-DDA4-4A30-AF17-F06DB61B4AEE}" type="presOf" srcId="{DC465EEB-1EE0-439D-A2A9-5A0741F14875}" destId="{56ECD3A3-B7BC-42CD-B3D0-8829DBC53328}" srcOrd="0" destOrd="2" presId="urn:microsoft.com/office/officeart/2005/8/layout/vList2"/>
    <dgm:cxn modelId="{76DC23E5-DE62-4D09-B6B6-00243AE3332B}" srcId="{1B32508F-1E4B-4E9A-AA92-4B8467ABCD4C}" destId="{B83EC87A-4AF3-4F4D-A404-27F92B02E3BA}" srcOrd="0" destOrd="0" parTransId="{FBFF3A68-A99A-4A5F-8F78-A0950DBF376A}" sibTransId="{5740CF3E-63F9-40C0-AD2E-A9F24CB5DC58}"/>
    <dgm:cxn modelId="{9D1D26EB-7434-4DC5-90E1-E2A466B967C6}" type="presOf" srcId="{1A279C55-6810-40AD-B674-7D05322245B9}" destId="{D96A5F23-A7D0-4F1B-9BEE-4E158A63EA4D}" srcOrd="0" destOrd="0" presId="urn:microsoft.com/office/officeart/2005/8/layout/vList2"/>
    <dgm:cxn modelId="{8B32C5ED-9A18-4AF6-8223-491568B6F4BC}" type="presOf" srcId="{1B32508F-1E4B-4E9A-AA92-4B8467ABCD4C}" destId="{65552361-4ECB-452D-9B50-EC90BD6D7256}" srcOrd="0" destOrd="0" presId="urn:microsoft.com/office/officeart/2005/8/layout/vList2"/>
    <dgm:cxn modelId="{6609E2FD-43A4-4D3E-9918-A071DED33AE5}" srcId="{B83EC87A-4AF3-4F4D-A404-27F92B02E3BA}" destId="{42ACB2C0-CD80-4C39-854D-C66F0C47AA26}" srcOrd="1" destOrd="0" parTransId="{3C855E2E-9D9D-4A81-B4D1-087D6F2BB3D2}" sibTransId="{8A979761-F5DC-4E7A-840B-7C5A5F434457}"/>
    <dgm:cxn modelId="{7F3E6053-D9B4-4630-BD56-47F498BC0845}" type="presParOf" srcId="{65552361-4ECB-452D-9B50-EC90BD6D7256}" destId="{6D8DC958-E042-49F1-97A8-B5C8572C1EE0}" srcOrd="0" destOrd="0" presId="urn:microsoft.com/office/officeart/2005/8/layout/vList2"/>
    <dgm:cxn modelId="{A06F201A-0A36-4BDE-95BD-1B52BEBE81B5}" type="presParOf" srcId="{65552361-4ECB-452D-9B50-EC90BD6D7256}" destId="{56ECD3A3-B7BC-42CD-B3D0-8829DBC53328}" srcOrd="1" destOrd="0" presId="urn:microsoft.com/office/officeart/2005/8/layout/vList2"/>
    <dgm:cxn modelId="{3785653A-3805-4D06-8498-3247E82DFC2C}" type="presParOf" srcId="{65552361-4ECB-452D-9B50-EC90BD6D7256}" destId="{71F5F5E0-F87E-45BB-B69A-3DF60269E62C}" srcOrd="2" destOrd="0" presId="urn:microsoft.com/office/officeart/2005/8/layout/vList2"/>
    <dgm:cxn modelId="{BF6CC112-0C58-4C2F-8980-0C5A593B4A59}" type="presParOf" srcId="{65552361-4ECB-452D-9B50-EC90BD6D7256}" destId="{D96A5F23-A7D0-4F1B-9BEE-4E158A63EA4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DC958-E042-49F1-97A8-B5C8572C1EE0}">
      <dsp:nvSpPr>
        <dsp:cNvPr id="0" name=""/>
        <dsp:cNvSpPr/>
      </dsp:nvSpPr>
      <dsp:spPr>
        <a:xfrm>
          <a:off x="0" y="85275"/>
          <a:ext cx="478776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PEM Advantages</a:t>
          </a:r>
        </a:p>
      </dsp:txBody>
      <dsp:txXfrm>
        <a:off x="24588" y="109863"/>
        <a:ext cx="4738593" cy="454509"/>
      </dsp:txXfrm>
    </dsp:sp>
    <dsp:sp modelId="{56ECD3A3-B7BC-42CD-B3D0-8829DBC53328}">
      <dsp:nvSpPr>
        <dsp:cNvPr id="0" name=""/>
        <dsp:cNvSpPr/>
      </dsp:nvSpPr>
      <dsp:spPr>
        <a:xfrm>
          <a:off x="0" y="588960"/>
          <a:ext cx="4787769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1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 dirty="0"/>
            <a:t>Ability to operate at high current densities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/>
            <a:t>Ability to operate with dynamic energy sources like wind and solar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/>
            <a:t>Ability to operate at high pressures with low ohmic losses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/>
            <a:t>High gas purity allows usage in fuel cell applications</a:t>
          </a:r>
        </a:p>
      </dsp:txBody>
      <dsp:txXfrm>
        <a:off x="0" y="588960"/>
        <a:ext cx="4787769" cy="1564920"/>
      </dsp:txXfrm>
    </dsp:sp>
    <dsp:sp modelId="{71F5F5E0-F87E-45BB-B69A-3DF60269E62C}">
      <dsp:nvSpPr>
        <dsp:cNvPr id="0" name=""/>
        <dsp:cNvSpPr/>
      </dsp:nvSpPr>
      <dsp:spPr>
        <a:xfrm>
          <a:off x="0" y="2153880"/>
          <a:ext cx="4787769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PEM Disadvantages</a:t>
          </a:r>
        </a:p>
      </dsp:txBody>
      <dsp:txXfrm>
        <a:off x="24588" y="2178468"/>
        <a:ext cx="4738593" cy="454509"/>
      </dsp:txXfrm>
    </dsp:sp>
    <dsp:sp modelId="{D96A5F23-A7D0-4F1B-9BEE-4E158A63EA4D}">
      <dsp:nvSpPr>
        <dsp:cNvPr id="0" name=""/>
        <dsp:cNvSpPr/>
      </dsp:nvSpPr>
      <dsp:spPr>
        <a:xfrm>
          <a:off x="0" y="2657565"/>
          <a:ext cx="4787769" cy="110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1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/>
            <a:t>High manufacturing cost due to expensive materials and components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/>
            <a:t>Sensitive to imperfections and</a:t>
          </a:r>
          <a:r>
            <a:rPr lang="en-GB" sz="1600" kern="1200"/>
            <a:t> </a:t>
          </a:r>
          <a:r>
            <a:rPr lang="en-US" sz="1600" kern="1200"/>
            <a:t>dust infiltration</a:t>
          </a:r>
        </a:p>
      </dsp:txBody>
      <dsp:txXfrm>
        <a:off x="0" y="2657565"/>
        <a:ext cx="4787769" cy="1103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DC958-E042-49F1-97A8-B5C8572C1EE0}">
      <dsp:nvSpPr>
        <dsp:cNvPr id="0" name=""/>
        <dsp:cNvSpPr/>
      </dsp:nvSpPr>
      <dsp:spPr>
        <a:xfrm>
          <a:off x="0" y="86885"/>
          <a:ext cx="4887870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AEL Advantages</a:t>
          </a:r>
        </a:p>
      </dsp:txBody>
      <dsp:txXfrm>
        <a:off x="24588" y="111473"/>
        <a:ext cx="4838694" cy="454509"/>
      </dsp:txXfrm>
    </dsp:sp>
    <dsp:sp modelId="{56ECD3A3-B7BC-42CD-B3D0-8829DBC53328}">
      <dsp:nvSpPr>
        <dsp:cNvPr id="0" name=""/>
        <dsp:cNvSpPr/>
      </dsp:nvSpPr>
      <dsp:spPr>
        <a:xfrm>
          <a:off x="0" y="590571"/>
          <a:ext cx="4887870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/>
            <a:t>Mature technology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/>
            <a:t>Longer lifetime (tens of thousands of hours of operation)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/>
            <a:t>Ability to operate at current densities of 100-400 mA/cm</a:t>
          </a:r>
          <a:r>
            <a:rPr lang="en-US" sz="1600" kern="1200" baseline="30000"/>
            <a:t>2</a:t>
          </a:r>
          <a:br>
            <a:rPr lang="en-US" sz="1600" kern="1200" baseline="30000"/>
          </a:br>
          <a:endParaRPr lang="en-US" sz="1600" kern="1200"/>
        </a:p>
      </dsp:txBody>
      <dsp:txXfrm>
        <a:off x="0" y="590571"/>
        <a:ext cx="4887870" cy="1521450"/>
      </dsp:txXfrm>
    </dsp:sp>
    <dsp:sp modelId="{71F5F5E0-F87E-45BB-B69A-3DF60269E62C}">
      <dsp:nvSpPr>
        <dsp:cNvPr id="0" name=""/>
        <dsp:cNvSpPr/>
      </dsp:nvSpPr>
      <dsp:spPr>
        <a:xfrm>
          <a:off x="0" y="2112021"/>
          <a:ext cx="4887870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AEL Disadvantages</a:t>
          </a:r>
        </a:p>
      </dsp:txBody>
      <dsp:txXfrm>
        <a:off x="24588" y="2136609"/>
        <a:ext cx="4838694" cy="454509"/>
      </dsp:txXfrm>
    </dsp:sp>
    <dsp:sp modelId="{D96A5F23-A7D0-4F1B-9BEE-4E158A63EA4D}">
      <dsp:nvSpPr>
        <dsp:cNvPr id="0" name=""/>
        <dsp:cNvSpPr/>
      </dsp:nvSpPr>
      <dsp:spPr>
        <a:xfrm>
          <a:off x="0" y="2615706"/>
          <a:ext cx="4887870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/>
            <a:t>Inability to effectively support dynamic energy sources like wind and solar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"/>
          </a:pPr>
          <a:r>
            <a:rPr lang="en-US" sz="1600" kern="1200"/>
            <a:t>High corrosive effects of the electrolytes at high temperatures</a:t>
          </a:r>
        </a:p>
      </dsp:txBody>
      <dsp:txXfrm>
        <a:off x="0" y="2615706"/>
        <a:ext cx="4887870" cy="999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-794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924" r:id="rId3"/>
    <p:sldLayoutId id="21474839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8A19-9BA8-534C-82BD-B443F75C438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-79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MGandhi@BakerRisk.com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D86018"/>
                </a:solidFill>
              </a:rPr>
              <a:t>Evaluating </a:t>
            </a:r>
            <a:r>
              <a:rPr lang="en-US" baseline="0" dirty="0" err="1">
                <a:solidFill>
                  <a:srgbClr val="D86018"/>
                </a:solidFill>
              </a:rPr>
              <a:t>electrolyzer</a:t>
            </a:r>
            <a:r>
              <a:rPr lang="en-US" baseline="0" dirty="0">
                <a:solidFill>
                  <a:srgbClr val="D86018"/>
                </a:solidFill>
              </a:rPr>
              <a:t> hazards in production of green hydrogen and ammonia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353767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Murtaza Gandhi, BakerRisk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 txBox="1">
            <a:spLocks/>
          </p:cNvSpPr>
          <p:nvPr/>
        </p:nvSpPr>
        <p:spPr>
          <a:xfrm>
            <a:off x="406400" y="353767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Green Hydrogen and Ammonia processes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6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Green Hydrogen fuel cell process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5601803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Green hydrogen being used in various modes of transportation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Designs ongoing to use in large vehicle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Needs engine manufacturers to build and retrofit test facilities from diesel, gasoline and other engines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Hydrogen being added to confined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Transition from fire hazards to explosion hazards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50534A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E9F1C3A-D549-6903-B06D-C47D7FDC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98" y="1433549"/>
            <a:ext cx="5731510" cy="32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7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Green Ammonia process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5601803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Ammonia touted as a fuel of choice by International Maritime Organization (IMO)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Strategy focuses on reduction of CO2 emissions consistent with Paris climate accord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Fertilizer manufacturers shifting focus to energy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Hydrogen was used as input before, now is being generated onsite</a:t>
            </a:r>
            <a:endParaRPr lang="en-GB" baseline="0" dirty="0">
              <a:solidFill>
                <a:srgbClr val="50534A"/>
              </a:solidFill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C2246C-7D64-D1E7-B359-DFCD3E3E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90" y="1511431"/>
            <a:ext cx="5731510" cy="333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 txBox="1">
            <a:spLocks/>
          </p:cNvSpPr>
          <p:nvPr/>
        </p:nvSpPr>
        <p:spPr>
          <a:xfrm>
            <a:off x="406400" y="353767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Description of key hazards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7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Key hazards – 1 of 7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11164800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High hydrogen pressure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Cause: blocked outlet or 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Consequence: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Fuel </a:t>
            </a:r>
            <a:r>
              <a:rPr lang="en-GB" dirty="0">
                <a:solidFill>
                  <a:srgbClr val="50534A"/>
                </a:solidFill>
              </a:rPr>
              <a:t>cell application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Congested space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Possibility of stoichiometric volume forming quickly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Significant deflagration or deflagration to detonation transition (DDT)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Ammonia production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Significant number of </a:t>
            </a:r>
            <a:r>
              <a:rPr lang="en-GB" dirty="0" err="1">
                <a:solidFill>
                  <a:srgbClr val="50534A"/>
                </a:solidFill>
              </a:rPr>
              <a:t>electrolyzers</a:t>
            </a:r>
            <a:r>
              <a:rPr lang="en-GB" dirty="0">
                <a:solidFill>
                  <a:srgbClr val="50534A"/>
                </a:solidFill>
              </a:rPr>
              <a:t> required creating large volume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Consequence depends on the location of failure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Mitigation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Gas detection with increased HVAC flow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Relief valves vented to safe location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Vented deflagration panels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50534A"/>
              </a:solidFill>
            </a:endParaRPr>
          </a:p>
        </p:txBody>
      </p:sp>
      <p:pic>
        <p:nvPicPr>
          <p:cNvPr id="1026" name="Picture 2" descr="Hydrogen Products | High Pressure Company">
            <a:extLst>
              <a:ext uri="{FF2B5EF4-FFF2-40B4-BE49-F238E27FC236}">
                <a16:creationId xmlns:a16="http://schemas.microsoft.com/office/drawing/2014/main" id="{20CDFB3E-CCE0-409C-C8B0-EF45C425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589" y="439269"/>
            <a:ext cx="2950359" cy="392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8D3677-BA83-FFD1-74BF-E8880D26AA18}"/>
              </a:ext>
            </a:extLst>
          </p:cNvPr>
          <p:cNvSpPr txBox="1"/>
          <p:nvPr/>
        </p:nvSpPr>
        <p:spPr>
          <a:xfrm>
            <a:off x="9241641" y="4183909"/>
            <a:ext cx="2950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Courtesy: </a:t>
            </a:r>
            <a:r>
              <a:rPr lang="en-US" sz="1000" dirty="0" err="1"/>
              <a:t>HiP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725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Key hazards – 2 of 7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6948612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Overheating of the cell stack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Cause: Loss of DI water or chilled water supply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Consequence: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Fuel </a:t>
            </a:r>
            <a:r>
              <a:rPr lang="en-GB" dirty="0">
                <a:solidFill>
                  <a:srgbClr val="50534A"/>
                </a:solidFill>
              </a:rPr>
              <a:t>cell application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DI water is a key raw material and chilled water provides cooling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Overheating of the cell stack with piping failure and release of hydrogen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Mitigation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Gas detection with increased HVAC flow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Temperature monitoring at the cell stack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Flame monitoring with shutdown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50534A"/>
              </a:solidFill>
            </a:endParaRPr>
          </a:p>
        </p:txBody>
      </p:sp>
      <p:pic>
        <p:nvPicPr>
          <p:cNvPr id="2050" name="Picture 2" descr="Energies | Free Full-Text | Advancement of Segmented Cell Technology in Low  Temperature Hydrogen Technologies | HTML">
            <a:extLst>
              <a:ext uri="{FF2B5EF4-FFF2-40B4-BE49-F238E27FC236}">
                <a16:creationId xmlns:a16="http://schemas.microsoft.com/office/drawing/2014/main" id="{62928555-8720-95F3-1F16-125E1AD4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35" y="259077"/>
            <a:ext cx="4123765" cy="14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B7D710-BDAE-9695-CBB1-CE8C979420C8}"/>
              </a:ext>
            </a:extLst>
          </p:cNvPr>
          <p:cNvSpPr txBox="1"/>
          <p:nvPr/>
        </p:nvSpPr>
        <p:spPr>
          <a:xfrm>
            <a:off x="7566213" y="1674674"/>
            <a:ext cx="389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Courtesy:</a:t>
            </a:r>
            <a:endParaRPr lang="en-US" sz="1000" dirty="0">
              <a:effectLst/>
            </a:endParaRPr>
          </a:p>
          <a:p>
            <a:r>
              <a:rPr lang="en-US" sz="1000" i="0" dirty="0">
                <a:solidFill>
                  <a:srgbClr val="000000"/>
                </a:solidFill>
                <a:effectLst/>
                <a:latin typeface="inherit"/>
              </a:rPr>
              <a:t>“Advancement of Segmented Cell Technology in Low Temperature Hydrogen Technologies” by </a:t>
            </a:r>
            <a:r>
              <a:rPr lang="en-US" sz="1000" i="1" dirty="0">
                <a:solidFill>
                  <a:srgbClr val="000000"/>
                </a:solidFill>
                <a:effectLst/>
                <a:latin typeface="inherit"/>
              </a:rPr>
              <a:t>Biswas et al</a:t>
            </a:r>
            <a:r>
              <a:rPr lang="en-US" sz="1000" dirty="0">
                <a:solidFill>
                  <a:srgbClr val="000000"/>
                </a:solidFill>
                <a:effectLst/>
                <a:latin typeface="inherit"/>
              </a:rPr>
              <a:t>, Energies 2020</a:t>
            </a:r>
            <a:endParaRPr lang="en-US" sz="1000" i="1" dirty="0">
              <a:solidFill>
                <a:srgbClr val="000000"/>
              </a:solidFill>
              <a:effectLst/>
              <a:latin typeface="inher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0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Key hazards – 3 of 7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11164800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High oxygen pressure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Cause: Pressure control failure or blocked 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Consequence: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Fuel </a:t>
            </a:r>
            <a:r>
              <a:rPr lang="en-GB" dirty="0">
                <a:solidFill>
                  <a:srgbClr val="50534A"/>
                </a:solidFill>
              </a:rPr>
              <a:t>cell application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Possibility of higher pressure oxygen releases (around 200 </a:t>
            </a:r>
            <a:r>
              <a:rPr lang="en-GB" dirty="0" err="1">
                <a:solidFill>
                  <a:srgbClr val="50534A"/>
                </a:solidFill>
              </a:rPr>
              <a:t>psig</a:t>
            </a:r>
            <a:r>
              <a:rPr lang="en-GB" dirty="0">
                <a:solidFill>
                  <a:srgbClr val="50534A"/>
                </a:solidFill>
              </a:rPr>
              <a:t> (14 </a:t>
            </a:r>
            <a:r>
              <a:rPr lang="en-GB" dirty="0" err="1">
                <a:solidFill>
                  <a:srgbClr val="50534A"/>
                </a:solidFill>
              </a:rPr>
              <a:t>barg</a:t>
            </a:r>
            <a:r>
              <a:rPr lang="en-GB" dirty="0">
                <a:solidFill>
                  <a:srgbClr val="50534A"/>
                </a:solidFill>
              </a:rPr>
              <a:t>))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Increased flammability inside the room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If there is a hydrogen leak, can cause a fire/explosion very quickly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Mitigation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Oxygen gas detection with shutdown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7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Key hazards – 4 of 7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6621929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Mixing of hydrogen and oxygen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Cause: Membrane failure or diffusion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Consequence: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PEM </a:t>
            </a:r>
            <a:r>
              <a:rPr lang="en-GB" baseline="0" dirty="0" err="1">
                <a:solidFill>
                  <a:srgbClr val="50534A"/>
                </a:solidFill>
              </a:rPr>
              <a:t>electrolyzer</a:t>
            </a: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Hydrogen going to oxygen side with possibility to ignite and explode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Likelihood of diffusion is high with not a significant consequence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Likelihood of membrane failure is low, consequence can be catastrophic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Mitigation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50534A"/>
                </a:solidFill>
              </a:rPr>
              <a:t>dP</a:t>
            </a:r>
            <a:r>
              <a:rPr lang="en-GB" dirty="0">
                <a:solidFill>
                  <a:srgbClr val="50534A"/>
                </a:solidFill>
              </a:rPr>
              <a:t> measurement across the membranes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Gas </a:t>
            </a:r>
            <a:r>
              <a:rPr lang="en-GB" dirty="0" err="1">
                <a:solidFill>
                  <a:srgbClr val="50534A"/>
                </a:solidFill>
              </a:rPr>
              <a:t>analyzer</a:t>
            </a:r>
            <a:r>
              <a:rPr lang="en-GB" dirty="0">
                <a:solidFill>
                  <a:srgbClr val="50534A"/>
                </a:solidFill>
              </a:rPr>
              <a:t> measurement with shutdown of </a:t>
            </a:r>
            <a:r>
              <a:rPr lang="en-GB" dirty="0" err="1">
                <a:solidFill>
                  <a:srgbClr val="50534A"/>
                </a:solidFill>
              </a:rPr>
              <a:t>electrolyzer</a:t>
            </a:r>
            <a:endParaRPr lang="en-GB" dirty="0">
              <a:solidFill>
                <a:srgbClr val="50534A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50534A"/>
              </a:solidFill>
            </a:endParaRPr>
          </a:p>
        </p:txBody>
      </p:sp>
      <p:pic>
        <p:nvPicPr>
          <p:cNvPr id="3074" name="Picture 2" descr="3D visualization of membrane failures in fuel cells - ScienceDirect">
            <a:extLst>
              <a:ext uri="{FF2B5EF4-FFF2-40B4-BE49-F238E27FC236}">
                <a16:creationId xmlns:a16="http://schemas.microsoft.com/office/drawing/2014/main" id="{BD9A1BBC-A530-3973-A8B4-8C804100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29" y="1203512"/>
            <a:ext cx="4581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F3342D-637D-1806-1055-4AA153AD4D5B}"/>
              </a:ext>
            </a:extLst>
          </p:cNvPr>
          <p:cNvSpPr txBox="1"/>
          <p:nvPr/>
        </p:nvSpPr>
        <p:spPr>
          <a:xfrm>
            <a:off x="7494495" y="3115751"/>
            <a:ext cx="389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Courtesy:</a:t>
            </a:r>
            <a:endParaRPr lang="en-US" sz="1000" dirty="0">
              <a:effectLst/>
            </a:endParaRPr>
          </a:p>
          <a:p>
            <a:r>
              <a:rPr lang="en-US" sz="1000" i="0" dirty="0">
                <a:solidFill>
                  <a:srgbClr val="000000"/>
                </a:solidFill>
                <a:effectLst/>
                <a:latin typeface="inherit"/>
              </a:rPr>
              <a:t>“3D visualization of membrane failures in fuel cells” by </a:t>
            </a:r>
            <a:r>
              <a:rPr lang="en-US" sz="1000" i="1" dirty="0">
                <a:solidFill>
                  <a:srgbClr val="000000"/>
                </a:solidFill>
                <a:latin typeface="inherit"/>
              </a:rPr>
              <a:t>Singh</a:t>
            </a:r>
            <a:r>
              <a:rPr lang="en-US" sz="1000" i="1" dirty="0">
                <a:solidFill>
                  <a:srgbClr val="000000"/>
                </a:solidFill>
                <a:effectLst/>
                <a:latin typeface="inherit"/>
              </a:rPr>
              <a:t> et al</a:t>
            </a:r>
            <a:r>
              <a:rPr lang="en-US" sz="1000" dirty="0">
                <a:solidFill>
                  <a:srgbClr val="000000"/>
                </a:solidFill>
                <a:effectLst/>
                <a:latin typeface="inherit"/>
              </a:rPr>
              <a:t>, Journal of Power Sources, 2017</a:t>
            </a:r>
            <a:endParaRPr lang="en-US" sz="1000" i="1" dirty="0">
              <a:solidFill>
                <a:srgbClr val="000000"/>
              </a:solidFill>
              <a:effectLst/>
              <a:latin typeface="inher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7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Key hazards – 5 of 7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6361953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Overpressure of hydrogen vent 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Cause: Water carryover to the 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Consequence: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Both applications:</a:t>
            </a: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Overpressure in the hydrogen lines when needing to vent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Possible failure and release of hydrogen inside the room, consequence similar to the #1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Mitigation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NFPA and CGA as well as other design guidelines for the vent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Operations and maintenance ensuring water is drained regularly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50534A"/>
              </a:solidFill>
            </a:endParaRPr>
          </a:p>
        </p:txBody>
      </p:sp>
      <p:pic>
        <p:nvPicPr>
          <p:cNvPr id="4098" name="Picture 2" descr="High Pressure Hydrogen Pressure Relief Devices: Accelerated Life Testing  and Application Best Practice">
            <a:extLst>
              <a:ext uri="{FF2B5EF4-FFF2-40B4-BE49-F238E27FC236}">
                <a16:creationId xmlns:a16="http://schemas.microsoft.com/office/drawing/2014/main" id="{6FB14FC4-5DA0-CB55-1836-77F4EE72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36911"/>
            <a:ext cx="2892768" cy="238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05992-F713-1F51-2998-5726FF3DB13C}"/>
              </a:ext>
            </a:extLst>
          </p:cNvPr>
          <p:cNvSpPr txBox="1"/>
          <p:nvPr/>
        </p:nvSpPr>
        <p:spPr>
          <a:xfrm>
            <a:off x="8032377" y="2931078"/>
            <a:ext cx="389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Courtesy:</a:t>
            </a:r>
            <a:endParaRPr lang="en-US" sz="1000" dirty="0">
              <a:effectLst/>
            </a:endParaRPr>
          </a:p>
          <a:p>
            <a:r>
              <a:rPr lang="en-US" sz="1000" i="0" dirty="0">
                <a:solidFill>
                  <a:srgbClr val="000000"/>
                </a:solidFill>
                <a:effectLst/>
                <a:latin typeface="inherit"/>
              </a:rPr>
              <a:t>“High Pressure Hydrogen Pressure Relief Devices : Accelerated Life Testing and Application Best Practices” by </a:t>
            </a:r>
            <a:r>
              <a:rPr lang="en-US" sz="1000" i="1" dirty="0">
                <a:solidFill>
                  <a:srgbClr val="000000"/>
                </a:solidFill>
                <a:latin typeface="inherit"/>
              </a:rPr>
              <a:t>Burgess</a:t>
            </a:r>
            <a:r>
              <a:rPr lang="en-US" sz="1000" i="1" dirty="0">
                <a:solidFill>
                  <a:srgbClr val="000000"/>
                </a:solidFill>
                <a:effectLst/>
                <a:latin typeface="inherit"/>
              </a:rPr>
              <a:t> et al</a:t>
            </a:r>
            <a:r>
              <a:rPr lang="en-US" sz="1000" dirty="0">
                <a:solidFill>
                  <a:srgbClr val="000000"/>
                </a:solidFill>
                <a:effectLst/>
                <a:latin typeface="inherit"/>
              </a:rPr>
              <a:t>, NREL</a:t>
            </a:r>
            <a:endParaRPr lang="en-US" sz="1000" i="1" dirty="0">
              <a:solidFill>
                <a:srgbClr val="000000"/>
              </a:solidFill>
              <a:effectLst/>
              <a:latin typeface="inher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8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Key hazards – 6 of 7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7312212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Piping failure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Cause: Hydrogen embrittlement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Consequence: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Both applications</a:t>
            </a: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Sudden catastrophic failure of piping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Possible release of hydrogen in the room with explosion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Mitigation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Appropriate design considering hydrogen embrittlement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Regular mechanical integrity checks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Temperature monitoring at locations where temperature drops are possible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50534A"/>
              </a:solidFill>
            </a:endParaRPr>
          </a:p>
        </p:txBody>
      </p:sp>
      <p:pic>
        <p:nvPicPr>
          <p:cNvPr id="5122" name="Picture 2" descr="Hydrogen embrittlement - Wikipedia">
            <a:extLst>
              <a:ext uri="{FF2B5EF4-FFF2-40B4-BE49-F238E27FC236}">
                <a16:creationId xmlns:a16="http://schemas.microsoft.com/office/drawing/2014/main" id="{3F5BE98A-0102-ABAE-75AB-6D873FE2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06" y="838481"/>
            <a:ext cx="3352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10FE99-D14B-47EF-91A1-0E86867A5AED}"/>
              </a:ext>
            </a:extLst>
          </p:cNvPr>
          <p:cNvSpPr txBox="1"/>
          <p:nvPr/>
        </p:nvSpPr>
        <p:spPr>
          <a:xfrm>
            <a:off x="8032377" y="2205066"/>
            <a:ext cx="38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Courtesy: Wikipedia</a:t>
            </a:r>
            <a:endParaRPr lang="en-US" sz="1000" i="1" dirty="0">
              <a:solidFill>
                <a:srgbClr val="000000"/>
              </a:solidFill>
              <a:effectLst/>
              <a:latin typeface="inheri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5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11164800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50534A"/>
                </a:solidFill>
              </a:rPr>
              <a:t>Introduction to </a:t>
            </a:r>
            <a:r>
              <a:rPr lang="en-US" baseline="0" dirty="0" err="1">
                <a:solidFill>
                  <a:srgbClr val="50534A"/>
                </a:solidFill>
              </a:rPr>
              <a:t>electrolyzers</a:t>
            </a:r>
            <a:endParaRPr lang="en-US" baseline="0" dirty="0">
              <a:solidFill>
                <a:srgbClr val="50534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534A"/>
                </a:solidFill>
              </a:rPr>
              <a:t>Hazard assessment and it’s importance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50534A"/>
                </a:solidFill>
              </a:rPr>
              <a:t>Green</a:t>
            </a:r>
            <a:r>
              <a:rPr lang="en-US" dirty="0">
                <a:solidFill>
                  <a:srgbClr val="50534A"/>
                </a:solidFill>
              </a:rPr>
              <a:t> hydrogen and ammonia processes</a:t>
            </a:r>
            <a:endParaRPr lang="en-US" baseline="0" dirty="0">
              <a:solidFill>
                <a:srgbClr val="50534A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534A"/>
                </a:solidFill>
              </a:rPr>
              <a:t>Description of key hazards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50534A"/>
                </a:solidFill>
              </a:rPr>
              <a:t>Conclusion</a:t>
            </a:r>
          </a:p>
          <a:p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5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Key hazards – 7 of 7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10557435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Higher diffusion between hydrogen and oxygen side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Cause: Loss of cooling to anolyte/catholyte cooler or high cell voltage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Consequence: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AEL </a:t>
            </a:r>
            <a:r>
              <a:rPr lang="en-GB" baseline="0" dirty="0" err="1">
                <a:solidFill>
                  <a:srgbClr val="50534A"/>
                </a:solidFill>
              </a:rPr>
              <a:t>electrolyzer</a:t>
            </a: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Increased temperature and hence increased voltage at the cell stack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Damage to the cell, possible release of hydrogen to the building or area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Consequence mostly applies to large scale applications like green ammonia manufacturing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Mitigation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Adequate monitoring of the cooling water supply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6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 txBox="1">
            <a:spLocks/>
          </p:cNvSpPr>
          <p:nvPr/>
        </p:nvSpPr>
        <p:spPr>
          <a:xfrm>
            <a:off x="406400" y="353767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Conclusion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6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>
                <a:solidFill>
                  <a:srgbClr val="FF0000"/>
                </a:solidFill>
              </a:rPr>
              <a:t>Key takeaways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11164800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50534A"/>
                </a:solidFill>
              </a:rPr>
              <a:t>Important to recognize the hazards with the new energy field (electrolyzers)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50534A"/>
                </a:solidFill>
              </a:rPr>
              <a:t>Important to consider the layouts of the electrolyzer with adequate emphasis on locations of leak, gas detection and HVAC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50534A"/>
                </a:solidFill>
              </a:rPr>
              <a:t>Mitigations will be different depending on the type and scale of the hazard, risk based approach is very helpful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50534A"/>
                </a:solidFill>
              </a:rPr>
              <a:t>Use the hydrogen and ammonia industry’s experience to make the new technologies safer and reliable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>
              <a:solidFill>
                <a:srgbClr val="50534A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68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 txBox="1">
            <a:spLocks/>
          </p:cNvSpPr>
          <p:nvPr/>
        </p:nvSpPr>
        <p:spPr>
          <a:xfrm>
            <a:off x="406400" y="353767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Thanks</a:t>
            </a:r>
          </a:p>
          <a:p>
            <a:endParaRPr lang="en-US" dirty="0">
              <a:solidFill>
                <a:srgbClr val="50534A"/>
              </a:solidFill>
            </a:endParaRPr>
          </a:p>
          <a:p>
            <a:r>
              <a:rPr lang="en-US" baseline="0" dirty="0">
                <a:solidFill>
                  <a:srgbClr val="50534A"/>
                </a:solidFill>
              </a:rPr>
              <a:t>Murtaza Gandhi</a:t>
            </a:r>
          </a:p>
          <a:p>
            <a:r>
              <a:rPr lang="en-US" dirty="0">
                <a:solidFill>
                  <a:srgbClr val="50534A"/>
                </a:solidFill>
                <a:hlinkClick r:id="rId2"/>
              </a:rPr>
              <a:t>MGandhi@BakerRisk.com</a:t>
            </a:r>
            <a:endParaRPr lang="en-US" dirty="0">
              <a:solidFill>
                <a:srgbClr val="50534A"/>
              </a:solidFill>
            </a:endParaRPr>
          </a:p>
          <a:p>
            <a:r>
              <a:rPr lang="en-US" baseline="0" dirty="0">
                <a:solidFill>
                  <a:srgbClr val="50534A"/>
                </a:solidFill>
              </a:rPr>
              <a:t>+1-281-822-3100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1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 txBox="1">
            <a:spLocks/>
          </p:cNvSpPr>
          <p:nvPr/>
        </p:nvSpPr>
        <p:spPr>
          <a:xfrm>
            <a:off x="406400" y="353767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Introduction to </a:t>
            </a:r>
            <a:r>
              <a:rPr lang="en-US" baseline="0" dirty="0" err="1">
                <a:solidFill>
                  <a:srgbClr val="50534A"/>
                </a:solidFill>
              </a:rPr>
              <a:t>Electrolyzers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9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Introduction to </a:t>
            </a:r>
            <a:r>
              <a:rPr lang="en-US" baseline="0" dirty="0" err="1">
                <a:solidFill>
                  <a:srgbClr val="FF0000"/>
                </a:solidFill>
              </a:rPr>
              <a:t>electrolyzers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11164800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 err="1">
                <a:solidFill>
                  <a:srgbClr val="50534A"/>
                </a:solidFill>
              </a:rPr>
              <a:t>Electrolyzers</a:t>
            </a:r>
            <a:r>
              <a:rPr lang="en-GB" baseline="0" dirty="0">
                <a:solidFill>
                  <a:srgbClr val="50534A"/>
                </a:solidFill>
              </a:rPr>
              <a:t> are key to produce green hydrogen and ammonia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Produces “on demand” energy generation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Supports non-deterministic power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Three key types of </a:t>
            </a:r>
            <a:r>
              <a:rPr lang="en-GB" dirty="0" err="1">
                <a:solidFill>
                  <a:srgbClr val="50534A"/>
                </a:solidFill>
              </a:rPr>
              <a:t>electrolyzers</a:t>
            </a:r>
            <a:r>
              <a:rPr lang="en-GB" dirty="0">
                <a:solidFill>
                  <a:srgbClr val="50534A"/>
                </a:solidFill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Polymer Electrolyte Membrane (PEM)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Alkaline </a:t>
            </a:r>
            <a:r>
              <a:rPr lang="en-GB" dirty="0" err="1">
                <a:solidFill>
                  <a:srgbClr val="50534A"/>
                </a:solidFill>
              </a:rPr>
              <a:t>Electrolyzer</a:t>
            </a:r>
            <a:r>
              <a:rPr lang="en-GB" dirty="0">
                <a:solidFill>
                  <a:srgbClr val="50534A"/>
                </a:solidFill>
              </a:rPr>
              <a:t> (AEL)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Solid Oxide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50534A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This presentation focuses on </a:t>
            </a:r>
            <a:r>
              <a:rPr lang="en-GB" dirty="0">
                <a:solidFill>
                  <a:srgbClr val="50534A"/>
                </a:solidFill>
              </a:rPr>
              <a:t>PEM and AEL technologies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9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Polymer Electrolyte Membrane (PEM)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6119906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Membrane separates reaction compartments for hydrogen and oxygen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Membrane also provides ionic contact between the electrodes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Production of gas takes place at the surface of electrodes</a:t>
            </a:r>
            <a:endParaRPr lang="en-GB" baseline="0" dirty="0">
              <a:solidFill>
                <a:srgbClr val="50534A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48F206-595A-EC07-4196-D21428D59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77" y="1711903"/>
            <a:ext cx="4652645" cy="27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5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Alkaline </a:t>
            </a:r>
            <a:r>
              <a:rPr lang="en-US" baseline="0" dirty="0" err="1">
                <a:solidFill>
                  <a:srgbClr val="FF0000"/>
                </a:solidFill>
              </a:rPr>
              <a:t>Electrolyzer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1022277"/>
            <a:ext cx="6119906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Contains caustic water solution and 25%-30%  of KOH, NaOH and NaCl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Liquid electrolyte allows </a:t>
            </a:r>
            <a:r>
              <a:rPr lang="en-GB" dirty="0">
                <a:solidFill>
                  <a:srgbClr val="50534A"/>
                </a:solidFill>
              </a:rPr>
              <a:t>ions to be transported between electrodes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Ions are not consumed in the chemical reaction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Needs periodic replenishment of electrolyte solution</a:t>
            </a:r>
            <a:endParaRPr lang="en-GB" baseline="0" dirty="0">
              <a:solidFill>
                <a:srgbClr val="50534A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7C7023E-3DEB-3D44-4D51-3BEC83A95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63" y="1709084"/>
            <a:ext cx="4386580" cy="25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 err="1">
                <a:solidFill>
                  <a:srgbClr val="FF0000"/>
                </a:solidFill>
              </a:rPr>
              <a:t>Electrolyzer</a:t>
            </a:r>
            <a:r>
              <a:rPr lang="en-US" baseline="0" dirty="0">
                <a:solidFill>
                  <a:srgbClr val="FF0000"/>
                </a:solidFill>
              </a:rPr>
              <a:t> technology comparison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83AC3E8-C514-27B8-1CAB-01A5A26A8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617631"/>
              </p:ext>
            </p:extLst>
          </p:nvPr>
        </p:nvGraphicFramePr>
        <p:xfrm>
          <a:off x="1039906" y="1506070"/>
          <a:ext cx="4787769" cy="3845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DEDDCF-56AC-A957-CCAA-A044E05EF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08336"/>
              </p:ext>
            </p:extLst>
          </p:nvPr>
        </p:nvGraphicFramePr>
        <p:xfrm>
          <a:off x="5953927" y="1506070"/>
          <a:ext cx="4887870" cy="3702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1316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 txBox="1">
            <a:spLocks/>
          </p:cNvSpPr>
          <p:nvPr/>
        </p:nvSpPr>
        <p:spPr>
          <a:xfrm>
            <a:off x="406400" y="353767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Hazard Assessment and it’s importance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9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59077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FF0000"/>
                </a:solidFill>
              </a:rPr>
              <a:t>Importance of hazard assessment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1" y="1022277"/>
            <a:ext cx="5868894" cy="485857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Key safety concerns with hydrogen and ammonia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Previous industry incidents related to these sources have the global community looking at it more closely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0534A"/>
                </a:solidFill>
              </a:rPr>
              <a:t>Growth of the new energy economy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Increased </a:t>
            </a:r>
            <a:r>
              <a:rPr lang="en-GB" dirty="0">
                <a:solidFill>
                  <a:srgbClr val="50534A"/>
                </a:solidFill>
              </a:rPr>
              <a:t>production pressure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Increase</a:t>
            </a:r>
            <a:r>
              <a:rPr lang="en-GB" dirty="0">
                <a:solidFill>
                  <a:srgbClr val="50534A"/>
                </a:solidFill>
              </a:rPr>
              <a:t>d pressure to bring new technologies to market sooner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50534A"/>
                </a:solidFill>
              </a:rPr>
              <a:t>Increased pressure to reduce costs of such technologies</a:t>
            </a:r>
          </a:p>
        </p:txBody>
      </p:sp>
      <p:pic>
        <p:nvPicPr>
          <p:cNvPr id="4" name="Picture 3" descr="Text, timeline&#10;&#10;Description automatically generated">
            <a:extLst>
              <a:ext uri="{FF2B5EF4-FFF2-40B4-BE49-F238E27FC236}">
                <a16:creationId xmlns:a16="http://schemas.microsoft.com/office/drawing/2014/main" id="{D3C27DBA-0260-E932-FE52-493D8144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90" y="1704395"/>
            <a:ext cx="5731510" cy="26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456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43861A-2DD5-4203-A35E-1FC4B7B2A1ED}">
  <ds:schemaRefs>
    <ds:schemaRef ds:uri="http://schemas.microsoft.com/office/2006/documentManagement/types"/>
    <ds:schemaRef ds:uri="7604e031-f840-4ad5-97d2-0b99280ee730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c4b40482-04a4-480f-b826-6548c4a2bcf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2891FB-A423-4AB8-B0DC-CAA619A346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3087C4-9CC8-4058-A862-059ED0D46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1046</Words>
  <Application>Microsoft Office PowerPoint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inherit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Bubb</dc:creator>
  <cp:lastModifiedBy>Rachel Robinson</cp:lastModifiedBy>
  <cp:revision>21</cp:revision>
  <dcterms:created xsi:type="dcterms:W3CDTF">2020-10-02T10:29:52Z</dcterms:created>
  <dcterms:modified xsi:type="dcterms:W3CDTF">2022-11-02T15:05:00Z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Order">
    <vt:r8>27217400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