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9" r:id="rId6"/>
    <p:sldId id="301" r:id="rId7"/>
    <p:sldId id="329" r:id="rId8"/>
    <p:sldId id="330" r:id="rId9"/>
    <p:sldId id="317" r:id="rId10"/>
    <p:sldId id="260" r:id="rId11"/>
    <p:sldId id="332" r:id="rId12"/>
    <p:sldId id="313" r:id="rId13"/>
    <p:sldId id="314" r:id="rId14"/>
    <p:sldId id="328" r:id="rId15"/>
    <p:sldId id="303" r:id="rId16"/>
    <p:sldId id="261" r:id="rId17"/>
    <p:sldId id="319" r:id="rId18"/>
    <p:sldId id="333" r:id="rId19"/>
    <p:sldId id="320" r:id="rId20"/>
    <p:sldId id="334" r:id="rId21"/>
    <p:sldId id="325" r:id="rId22"/>
    <p:sldId id="327" r:id="rId23"/>
    <p:sldId id="321" r:id="rId24"/>
    <p:sldId id="326" r:id="rId25"/>
    <p:sldId id="318" r:id="rId26"/>
    <p:sldId id="331" r:id="rId27"/>
    <p:sldId id="290" r:id="rId28"/>
    <p:sldId id="336" r:id="rId29"/>
    <p:sldId id="305" r:id="rId30"/>
    <p:sldId id="306" r:id="rId31"/>
    <p:sldId id="307" r:id="rId32"/>
    <p:sldId id="335" r:id="rId33"/>
    <p:sldId id="324" r:id="rId34"/>
    <p:sldId id="30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9D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4660"/>
  </p:normalViewPr>
  <p:slideViewPr>
    <p:cSldViewPr snapToGrid="0">
      <p:cViewPr varScale="1">
        <p:scale>
          <a:sx n="59" d="100"/>
          <a:sy n="59" d="100"/>
        </p:scale>
        <p:origin x="108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8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198E-6040-4BB0-AB7A-63E9DFE4F023}" type="datetimeFigureOut">
              <a:rPr lang="en-ZA" smtClean="0"/>
              <a:t>2022/11/02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D69C-BF1B-40AC-921C-07FAD5FA6983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85948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198E-6040-4BB0-AB7A-63E9DFE4F023}" type="datetimeFigureOut">
              <a:rPr lang="en-ZA" smtClean="0"/>
              <a:t>2022/11/02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D69C-BF1B-40AC-921C-07FAD5FA6983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08340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198E-6040-4BB0-AB7A-63E9DFE4F023}" type="datetimeFigureOut">
              <a:rPr lang="en-ZA" smtClean="0"/>
              <a:t>2022/11/02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D69C-BF1B-40AC-921C-07FAD5FA6983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14898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198E-6040-4BB0-AB7A-63E9DFE4F023}" type="datetimeFigureOut">
              <a:rPr lang="en-ZA" smtClean="0"/>
              <a:t>2022/11/02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D69C-BF1B-40AC-921C-07FAD5FA6983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50994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198E-6040-4BB0-AB7A-63E9DFE4F023}" type="datetimeFigureOut">
              <a:rPr lang="en-ZA" smtClean="0"/>
              <a:t>2022/11/02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D69C-BF1B-40AC-921C-07FAD5FA6983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0081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198E-6040-4BB0-AB7A-63E9DFE4F023}" type="datetimeFigureOut">
              <a:rPr lang="en-ZA" smtClean="0"/>
              <a:t>2022/11/02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D69C-BF1B-40AC-921C-07FAD5FA6983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90607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198E-6040-4BB0-AB7A-63E9DFE4F023}" type="datetimeFigureOut">
              <a:rPr lang="en-ZA" smtClean="0"/>
              <a:t>2022/11/02</a:t>
            </a:fld>
            <a:endParaRPr lang="en-Z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D69C-BF1B-40AC-921C-07FAD5FA6983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45462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198E-6040-4BB0-AB7A-63E9DFE4F023}" type="datetimeFigureOut">
              <a:rPr lang="en-ZA" smtClean="0"/>
              <a:t>2022/11/02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D69C-BF1B-40AC-921C-07FAD5FA6983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29130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198E-6040-4BB0-AB7A-63E9DFE4F023}" type="datetimeFigureOut">
              <a:rPr lang="en-ZA" smtClean="0"/>
              <a:t>2022/11/02</a:t>
            </a:fld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D69C-BF1B-40AC-921C-07FAD5FA6983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03517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198E-6040-4BB0-AB7A-63E9DFE4F023}" type="datetimeFigureOut">
              <a:rPr lang="en-ZA" smtClean="0"/>
              <a:t>2022/11/02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D69C-BF1B-40AC-921C-07FAD5FA6983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39132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E198E-6040-4BB0-AB7A-63E9DFE4F023}" type="datetimeFigureOut">
              <a:rPr lang="en-ZA" smtClean="0"/>
              <a:t>2022/11/02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5D69C-BF1B-40AC-921C-07FAD5FA6983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6062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E198E-6040-4BB0-AB7A-63E9DFE4F023}" type="datetimeFigureOut">
              <a:rPr lang="en-ZA" smtClean="0"/>
              <a:t>2022/11/02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5D69C-BF1B-40AC-921C-07FAD5FA6983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4988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0604" y="1441926"/>
            <a:ext cx="8784976" cy="696364"/>
          </a:xfrm>
        </p:spPr>
        <p:txBody>
          <a:bodyPr>
            <a:noAutofit/>
          </a:bodyPr>
          <a:lstStyle/>
          <a:p>
            <a:r>
              <a:rPr lang="en-ZA" sz="3200" b="1" i="1" dirty="0">
                <a:solidFill>
                  <a:srgbClr val="FF0000"/>
                </a:solidFill>
              </a:rPr>
              <a:t>MAJOR COMMON ISSUES ARISING FROM PROCESS SAFETY MANAGEMENT AUDITS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3592" y="3789040"/>
            <a:ext cx="6400800" cy="2281808"/>
          </a:xfrm>
        </p:spPr>
        <p:txBody>
          <a:bodyPr>
            <a:normAutofit/>
          </a:bodyPr>
          <a:lstStyle/>
          <a:p>
            <a:r>
              <a:rPr lang="en-ZA" b="1" i="1" dirty="0">
                <a:solidFill>
                  <a:srgbClr val="0070C0"/>
                </a:solidFill>
              </a:rPr>
              <a:t>RDC PRIOR</a:t>
            </a:r>
          </a:p>
          <a:p>
            <a:r>
              <a:rPr lang="en-ZA" b="1" i="1" dirty="0">
                <a:solidFill>
                  <a:srgbClr val="0070C0"/>
                </a:solidFill>
              </a:rPr>
              <a:t>SHEXELLENCE CC, SOUTH AFRICA</a:t>
            </a:r>
          </a:p>
          <a:p>
            <a:r>
              <a:rPr lang="en-ZA" b="1" i="1" dirty="0">
                <a:solidFill>
                  <a:srgbClr val="0070C0"/>
                </a:solidFill>
              </a:rPr>
              <a:t>OCTOBER 2022</a:t>
            </a:r>
          </a:p>
          <a:p>
            <a:endParaRPr lang="en-ZA" b="1" i="1" dirty="0">
              <a:solidFill>
                <a:srgbClr val="0070C0"/>
              </a:solidFill>
            </a:endParaRPr>
          </a:p>
          <a:p>
            <a:r>
              <a:rPr lang="en-ZA" b="1" i="1" dirty="0">
                <a:solidFill>
                  <a:srgbClr val="0070C0"/>
                </a:solidFill>
              </a:rPr>
              <a:t>HAZARDS 32</a:t>
            </a:r>
          </a:p>
        </p:txBody>
      </p:sp>
    </p:spTree>
    <p:extLst>
      <p:ext uri="{BB962C8B-B14F-4D97-AF65-F5344CB8AC3E}">
        <p14:creationId xmlns:p14="http://schemas.microsoft.com/office/powerpoint/2010/main" val="237997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A685861-0714-8B96-5838-D2F1869E6634}"/>
              </a:ext>
            </a:extLst>
          </p:cNvPr>
          <p:cNvSpPr txBox="1"/>
          <p:nvPr/>
        </p:nvSpPr>
        <p:spPr>
          <a:xfrm>
            <a:off x="692945" y="81947"/>
            <a:ext cx="1107933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200" b="1" dirty="0">
                <a:solidFill>
                  <a:srgbClr val="FF0000"/>
                </a:solidFill>
              </a:rPr>
              <a:t>ABSENCE OF PROPER RATED SIL TRIP SYSTEMS &amp; EXISTING SYSTEM STATUS UNCERTAINTY</a:t>
            </a:r>
          </a:p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F77282-FE7A-917D-4756-5FF9DAFCEAE4}"/>
              </a:ext>
            </a:extLst>
          </p:cNvPr>
          <p:cNvSpPr txBox="1"/>
          <p:nvPr/>
        </p:nvSpPr>
        <p:spPr>
          <a:xfrm>
            <a:off x="311499" y="1436164"/>
            <a:ext cx="1153550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 OWNERS CONCERNED ABOUT PLANT SAFETY AND THEIR PROTECTION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 OWNERS OFTEN DID NOT KNOW THE REQUIRED LEVEL OF RELIABILITY FOR THEIR WORST-CASE SCENARIOS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 BE FLAMMABLE/EXPLOSIVE/ TOXIC EVENTS WITH LARGE VOLUMES OF ORGANICS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IEC61611 LARGELY UNKNOWN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AN AUDIT FOLLOW-UP, LOPA / SIL STUDIES REQUESTED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LOPA / SIL STUDIES CARRIED OUT BY MYSELF &amp; PLANT TEAMS TO ESTABLISH REQUIRED PROTECTION LEVELS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RATHER LARGE RISK GAPS WERE DISCOVERED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WORKSHEET ILLUSTRATES THE PROCESS</a:t>
            </a:r>
          </a:p>
        </p:txBody>
      </p:sp>
    </p:spTree>
    <p:extLst>
      <p:ext uri="{BB962C8B-B14F-4D97-AF65-F5344CB8AC3E}">
        <p14:creationId xmlns:p14="http://schemas.microsoft.com/office/powerpoint/2010/main" val="3373634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66C0C2-6644-9EFF-F42A-E064AE90F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9274"/>
            <a:ext cx="12192000" cy="56391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00AD8E-0102-CEA6-B0E0-CAAFBE9F8DDE}"/>
              </a:ext>
            </a:extLst>
          </p:cNvPr>
          <p:cNvSpPr txBox="1"/>
          <p:nvPr/>
        </p:nvSpPr>
        <p:spPr>
          <a:xfrm>
            <a:off x="4086225" y="352425"/>
            <a:ext cx="3419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b="1" dirty="0">
                <a:solidFill>
                  <a:srgbClr val="FF0000"/>
                </a:solidFill>
              </a:rPr>
              <a:t>LOPA/SIL WORKSHEET</a:t>
            </a:r>
          </a:p>
        </p:txBody>
      </p:sp>
    </p:spTree>
    <p:extLst>
      <p:ext uri="{BB962C8B-B14F-4D97-AF65-F5344CB8AC3E}">
        <p14:creationId xmlns:p14="http://schemas.microsoft.com/office/powerpoint/2010/main" val="3413179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20C04-1BF5-4E2B-B008-C98BB2425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980551"/>
          </a:xfrm>
        </p:spPr>
        <p:txBody>
          <a:bodyPr>
            <a:normAutofit/>
          </a:bodyPr>
          <a:lstStyle/>
          <a:p>
            <a:pPr algn="ctr"/>
            <a:r>
              <a:rPr lang="en-ZA" sz="3200" b="1" dirty="0">
                <a:solidFill>
                  <a:srgbClr val="FF0000"/>
                </a:solidFill>
              </a:rPr>
              <a:t>LACK OF INHERENT SAFETY PHILOSOPHY /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66EB2-A599-4F39-9D56-15F3D5D81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1348"/>
            <a:ext cx="11049000" cy="5065615"/>
          </a:xfrm>
        </p:spPr>
        <p:txBody>
          <a:bodyPr>
            <a:normAutofit/>
          </a:bodyPr>
          <a:lstStyle/>
          <a:p>
            <a:r>
              <a:rPr lang="en-ZA" b="1" dirty="0">
                <a:solidFill>
                  <a:srgbClr val="0070C0"/>
                </a:solidFill>
              </a:rPr>
              <a:t>AUDITS INCLUDED TESTING WHETHER THE CONCEPT OF INHERENT SAFETY WAS UNDERSTOOD AND WHETHER ANY APPLICATIONS WERE IN PLACE.</a:t>
            </a:r>
          </a:p>
          <a:p>
            <a:r>
              <a:rPr lang="en-ZA" b="1" dirty="0">
                <a:solidFill>
                  <a:srgbClr val="0070C0"/>
                </a:solidFill>
              </a:rPr>
              <a:t>KNOWLEDGE OF THE TOPIC WAS SCANTY AND VIRTUALLY ALL PEOPLE WHO HAD KNOWLEDGE HAD GAINED IT FROM THE ICHEME “FUNDAMENTALS OF PROCESS SAFETY” COURSE</a:t>
            </a:r>
          </a:p>
          <a:p>
            <a:r>
              <a:rPr lang="en-ZA" b="1" dirty="0">
                <a:solidFill>
                  <a:srgbClr val="0070C0"/>
                </a:solidFill>
              </a:rPr>
              <a:t> A FEW APPLICATIONS WERE FOUND BUT THESE WERE ALSO DRIVEN BY OTHER FACTORS SUCH AS ECONOMICS OR PERCEIVED HIGH RISK</a:t>
            </a:r>
          </a:p>
          <a:p>
            <a:r>
              <a:rPr lang="en-ZA" b="1" dirty="0">
                <a:solidFill>
                  <a:srgbClr val="0070C0"/>
                </a:solidFill>
              </a:rPr>
              <a:t>THERE WAS NO EVIDENCE OF THE CONCEPT AND METHODOLOGIES ANYWHERE IN MODIFICATIONS</a:t>
            </a:r>
          </a:p>
        </p:txBody>
      </p:sp>
    </p:spTree>
    <p:extLst>
      <p:ext uri="{BB962C8B-B14F-4D97-AF65-F5344CB8AC3E}">
        <p14:creationId xmlns:p14="http://schemas.microsoft.com/office/powerpoint/2010/main" val="1071009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801" y="-80243"/>
            <a:ext cx="11807687" cy="1143000"/>
          </a:xfrm>
        </p:spPr>
        <p:txBody>
          <a:bodyPr>
            <a:normAutofit/>
          </a:bodyPr>
          <a:lstStyle/>
          <a:p>
            <a:pPr algn="ctr"/>
            <a:r>
              <a:rPr lang="en-ZA" sz="3200" b="1" dirty="0">
                <a:solidFill>
                  <a:srgbClr val="FF0000"/>
                </a:solidFill>
              </a:rPr>
              <a:t>LACK OF INHERENT SAFETY PHILOSOPHY AND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034" y="993913"/>
            <a:ext cx="11464151" cy="5644314"/>
          </a:xfrm>
        </p:spPr>
        <p:txBody>
          <a:bodyPr>
            <a:normAutofit/>
          </a:bodyPr>
          <a:lstStyle/>
          <a:p>
            <a:r>
              <a:rPr lang="en-ZA" b="1" dirty="0">
                <a:solidFill>
                  <a:srgbClr val="0070C0"/>
                </a:solidFill>
              </a:rPr>
              <a:t>SOME EXAMPLES SEEN ON AUDITS:</a:t>
            </a:r>
          </a:p>
          <a:p>
            <a:pPr lvl="1"/>
            <a:r>
              <a:rPr lang="en-ZA" b="1" dirty="0">
                <a:solidFill>
                  <a:srgbClr val="0070C0"/>
                </a:solidFill>
              </a:rPr>
              <a:t>A PESTICIDE COMPANY USING INHERENT SAFETY QUESTIONS EARLY IN ITS R&amp;D PHASE</a:t>
            </a:r>
          </a:p>
          <a:p>
            <a:pPr lvl="1"/>
            <a:r>
              <a:rPr lang="en-ZA" b="1" dirty="0">
                <a:solidFill>
                  <a:srgbClr val="0070C0"/>
                </a:solidFill>
              </a:rPr>
              <a:t>AN EXPLOSIVES COMPANY REPLACING AMMONIA WITH SODA ASH</a:t>
            </a:r>
          </a:p>
          <a:p>
            <a:r>
              <a:rPr lang="en-ZA" b="1" dirty="0">
                <a:solidFill>
                  <a:srgbClr val="0070C0"/>
                </a:solidFill>
              </a:rPr>
              <a:t>ONE MAJOR COMPANY HAD INHERENT SAFETY QUESTIONS EARLY IN ITS CAPITAL PROJECT PROCEDURE</a:t>
            </a:r>
          </a:p>
          <a:p>
            <a:r>
              <a:rPr lang="en-ZA" b="1" dirty="0">
                <a:solidFill>
                  <a:srgbClr val="0070C0"/>
                </a:solidFill>
              </a:rPr>
              <a:t>SOME COMPANIES HAVE NO PROJECT PROCEDURE AT ALL</a:t>
            </a:r>
          </a:p>
          <a:p>
            <a:r>
              <a:rPr lang="en-ZA" b="1" dirty="0">
                <a:solidFill>
                  <a:srgbClr val="0070C0"/>
                </a:solidFill>
              </a:rPr>
              <a:t>THERE ARE BOTH SYSTEMS ISSUES AND RESISTANCE TO CHANGE HERE</a:t>
            </a:r>
          </a:p>
          <a:p>
            <a:r>
              <a:rPr lang="en-ZA" b="1" dirty="0">
                <a:solidFill>
                  <a:srgbClr val="0070C0"/>
                </a:solidFill>
              </a:rPr>
              <a:t>CONCEPT IS UNDERSTOOD INTERLECTUALLY BUT NOT APPLIED</a:t>
            </a:r>
          </a:p>
          <a:p>
            <a:r>
              <a:rPr lang="en-ZA" b="1" dirty="0">
                <a:solidFill>
                  <a:srgbClr val="0070C0"/>
                </a:solidFill>
              </a:rPr>
              <a:t>PROJECT ENGINEERS HAVE ENGRAINED SYSTEMS OF WORKING</a:t>
            </a:r>
          </a:p>
          <a:p>
            <a:r>
              <a:rPr lang="en-ZA" b="1" dirty="0">
                <a:solidFill>
                  <a:srgbClr val="0070C0"/>
                </a:solidFill>
              </a:rPr>
              <a:t>MANAGEMENT CHANGE TECHNIQUES NEED TO BE USED HERE</a:t>
            </a:r>
          </a:p>
          <a:p>
            <a:r>
              <a:rPr lang="en-ZA" b="1" dirty="0">
                <a:solidFill>
                  <a:srgbClr val="0070C0"/>
                </a:solidFill>
              </a:rPr>
              <a:t>INHERENT SAFETY NEEDS TO BE FORMALISED IN PROCEDURES</a:t>
            </a:r>
          </a:p>
          <a:p>
            <a:pPr lvl="1"/>
            <a:endParaRPr lang="en-ZA" b="1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en-ZA" b="1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en-ZA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85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1FA44-AEED-C97F-68FB-C015DF472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0515600" cy="807368"/>
          </a:xfrm>
        </p:spPr>
        <p:txBody>
          <a:bodyPr>
            <a:normAutofit/>
          </a:bodyPr>
          <a:lstStyle/>
          <a:p>
            <a:pPr algn="ctr"/>
            <a:r>
              <a:rPr lang="en-ZA" sz="3600" b="1" dirty="0">
                <a:solidFill>
                  <a:srgbClr val="FF0000"/>
                </a:solidFill>
              </a:rPr>
              <a:t>INADEQUATE TANK BUNDING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C709D-ECF0-DAFA-C8A4-A98A22E6A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27969"/>
            <a:ext cx="10515600" cy="5448994"/>
          </a:xfrm>
        </p:spPr>
        <p:txBody>
          <a:bodyPr/>
          <a:lstStyle/>
          <a:p>
            <a:endParaRPr lang="en-ZA" b="1" dirty="0">
              <a:solidFill>
                <a:srgbClr val="0070C0"/>
              </a:solidFill>
            </a:endParaRPr>
          </a:p>
          <a:p>
            <a:r>
              <a:rPr lang="en-ZA" b="1" dirty="0">
                <a:solidFill>
                  <a:srgbClr val="0070C0"/>
                </a:solidFill>
              </a:rPr>
              <a:t>SURPRISE FINDING ON NUMBER OF SITES (MAINLY 35-50 YEARS OLD)</a:t>
            </a:r>
          </a:p>
          <a:p>
            <a:r>
              <a:rPr lang="en-ZA" b="1" dirty="0">
                <a:solidFill>
                  <a:srgbClr val="0070C0"/>
                </a:solidFill>
              </a:rPr>
              <a:t>AT THE TIME THERE WAS NO LEGAL REQUIREMENT FOR BUNDS</a:t>
            </a:r>
          </a:p>
          <a:p>
            <a:r>
              <a:rPr lang="en-ZA" b="1" dirty="0">
                <a:solidFill>
                  <a:srgbClr val="0070C0"/>
                </a:solidFill>
              </a:rPr>
              <a:t>NOW THE SA LAW REQUIRES TANKS CONTAINING HYDROCARBONS TO BE BUNDED</a:t>
            </a:r>
          </a:p>
          <a:p>
            <a:r>
              <a:rPr lang="en-ZA" b="1" dirty="0">
                <a:solidFill>
                  <a:srgbClr val="0070C0"/>
                </a:solidFill>
              </a:rPr>
              <a:t>NO BUNDS, BUNDS WITH PORTIONS MISSING, TOTALLY UNDERSIZED BUNDS WERE SEEN.</a:t>
            </a:r>
          </a:p>
          <a:p>
            <a:r>
              <a:rPr lang="en-ZA" b="1" dirty="0">
                <a:solidFill>
                  <a:srgbClr val="0070C0"/>
                </a:solidFill>
              </a:rPr>
              <a:t>ONE TANK SEEN WITH ESD VALVES &amp; PIPING WELL BELOW THE LEVEL OF A POSSIBLE ACID TANK OVERFLOW</a:t>
            </a:r>
          </a:p>
          <a:p>
            <a:endParaRPr lang="en-ZA" b="1" dirty="0">
              <a:solidFill>
                <a:srgbClr val="0070C0"/>
              </a:solidFill>
            </a:endParaRPr>
          </a:p>
          <a:p>
            <a:endParaRPr lang="en-ZA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907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pala Oct 2014 027.JPG">
            <a:extLst>
              <a:ext uri="{FF2B5EF4-FFF2-40B4-BE49-F238E27FC236}">
                <a16:creationId xmlns:a16="http://schemas.microsoft.com/office/drawing/2014/main" id="{272709B5-67B9-D8D4-6E11-9395F0169E9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08373"/>
            <a:ext cx="12192000" cy="64496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4F747F-B6BE-65C1-1496-201F2B652920}"/>
              </a:ext>
            </a:extLst>
          </p:cNvPr>
          <p:cNvSpPr txBox="1"/>
          <p:nvPr/>
        </p:nvSpPr>
        <p:spPr>
          <a:xfrm>
            <a:off x="3373515" y="39041"/>
            <a:ext cx="6640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>
                <a:solidFill>
                  <a:srgbClr val="FF0000"/>
                </a:solidFill>
              </a:rPr>
              <a:t>CRITICAL EQUIPMENT LOCATED BELOW THE BUND WALL LEVEL</a:t>
            </a:r>
          </a:p>
        </p:txBody>
      </p:sp>
    </p:spTree>
    <p:extLst>
      <p:ext uri="{BB962C8B-B14F-4D97-AF65-F5344CB8AC3E}">
        <p14:creationId xmlns:p14="http://schemas.microsoft.com/office/powerpoint/2010/main" val="1931156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4D082-B8DD-ED80-D99B-FE091A023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0515600" cy="807368"/>
          </a:xfrm>
        </p:spPr>
        <p:txBody>
          <a:bodyPr>
            <a:normAutofit/>
          </a:bodyPr>
          <a:lstStyle/>
          <a:p>
            <a:pPr algn="ctr"/>
            <a:r>
              <a:rPr lang="en-ZA" sz="3600" b="1" dirty="0">
                <a:solidFill>
                  <a:srgbClr val="FF0000"/>
                </a:solidFill>
              </a:rPr>
              <a:t>INADEQUATE TANK BUNDING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E9E7D-1CEA-9555-14F5-F1225850B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8214"/>
            <a:ext cx="10515600" cy="5466749"/>
          </a:xfrm>
        </p:spPr>
        <p:txBody>
          <a:bodyPr/>
          <a:lstStyle/>
          <a:p>
            <a:r>
              <a:rPr lang="en-ZA" b="1" dirty="0">
                <a:solidFill>
                  <a:srgbClr val="0070C0"/>
                </a:solidFill>
              </a:rPr>
              <a:t>NO SYSTEMATIC HAZARD STUDIES DONE ON THE CONSEQUENCES OF NOT HAVING APPROPRIATE BUNDS</a:t>
            </a:r>
          </a:p>
          <a:p>
            <a:r>
              <a:rPr lang="en-ZA" b="1" dirty="0">
                <a:solidFill>
                  <a:srgbClr val="0070C0"/>
                </a:solidFill>
              </a:rPr>
              <a:t>RISK OF TANKS OVERFLOWING IGNORED OR UNDERESTIMATED. NO APPRECIATION OF BUNCEFIELD AND TEXAS CITY</a:t>
            </a:r>
          </a:p>
          <a:p>
            <a:r>
              <a:rPr lang="en-ZA" b="1" dirty="0">
                <a:solidFill>
                  <a:srgbClr val="0070C0"/>
                </a:solidFill>
              </a:rPr>
              <a:t>MANAGEMENT SEEM RELAXED WITH THE LACK OF BUNDING</a:t>
            </a:r>
          </a:p>
          <a:p>
            <a:r>
              <a:rPr lang="en-ZA" b="1" dirty="0">
                <a:solidFill>
                  <a:srgbClr val="0070C0"/>
                </a:solidFill>
              </a:rPr>
              <a:t>MORE MODERN AND SOPHISTICATED COMPANIES HAVE PUT IN SOPHISTICATED TRIP SYSTEMS TO COPE WITH OVERFILLING</a:t>
            </a:r>
          </a:p>
          <a:p>
            <a:r>
              <a:rPr lang="en-ZA" b="1" dirty="0">
                <a:solidFill>
                  <a:srgbClr val="0070C0"/>
                </a:solidFill>
              </a:rPr>
              <a:t>MOST COMPANIES ARE AWARE OF THE GLOBAL STANDARD OF 110%</a:t>
            </a:r>
          </a:p>
          <a:p>
            <a:r>
              <a:rPr lang="en-ZA" b="1" dirty="0">
                <a:solidFill>
                  <a:srgbClr val="0070C0"/>
                </a:solidFill>
              </a:rPr>
              <a:t>IN SOME OLD SITES THERE IS NO SPACE TO RETROFIT BUND WALLS</a:t>
            </a:r>
          </a:p>
          <a:p>
            <a:r>
              <a:rPr lang="en-ZA" b="1" dirty="0">
                <a:solidFill>
                  <a:srgbClr val="0070C0"/>
                </a:solidFill>
              </a:rPr>
              <a:t>THERE SEEMS RESISTANCE FROM SOME MANAGERS TO SPEND MONEY IN THIS AREA.</a:t>
            </a:r>
          </a:p>
        </p:txBody>
      </p:sp>
    </p:spTree>
    <p:extLst>
      <p:ext uri="{BB962C8B-B14F-4D97-AF65-F5344CB8AC3E}">
        <p14:creationId xmlns:p14="http://schemas.microsoft.com/office/powerpoint/2010/main" val="3301775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D4729E-5132-EF1C-AEC5-FBA0BD8F8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01336"/>
            <a:ext cx="9144000" cy="61566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702B85-592F-DD7D-949C-5D6B86F9D703}"/>
              </a:ext>
            </a:extLst>
          </p:cNvPr>
          <p:cNvSpPr txBox="1"/>
          <p:nvPr/>
        </p:nvSpPr>
        <p:spPr>
          <a:xfrm>
            <a:off x="2636668" y="105624"/>
            <a:ext cx="6516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b="1" dirty="0">
                <a:solidFill>
                  <a:srgbClr val="FF0000"/>
                </a:solidFill>
              </a:rPr>
              <a:t>LACK OF BUNDING FOR TANKS</a:t>
            </a:r>
          </a:p>
        </p:txBody>
      </p:sp>
    </p:spTree>
    <p:extLst>
      <p:ext uri="{BB962C8B-B14F-4D97-AF65-F5344CB8AC3E}">
        <p14:creationId xmlns:p14="http://schemas.microsoft.com/office/powerpoint/2010/main" val="414231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B4612-E692-9459-75E1-BA1E48739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118087"/>
          </a:xfrm>
        </p:spPr>
        <p:txBody>
          <a:bodyPr>
            <a:normAutofit/>
          </a:bodyPr>
          <a:lstStyle/>
          <a:p>
            <a:pPr algn="ctr"/>
            <a:r>
              <a:rPr lang="en-ZA" sz="3600" b="1" dirty="0">
                <a:solidFill>
                  <a:srgbClr val="FF0000"/>
                </a:solidFill>
              </a:rPr>
              <a:t>LACK OF AGREED RISK TOLERANCE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E4FF6-5A26-54D9-CB8E-02EDD9699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131" y="1229142"/>
            <a:ext cx="10515600" cy="5192225"/>
          </a:xfrm>
        </p:spPr>
        <p:txBody>
          <a:bodyPr>
            <a:normAutofit lnSpcReduction="10000"/>
          </a:bodyPr>
          <a:lstStyle/>
          <a:p>
            <a:r>
              <a:rPr lang="en-ZA" b="1" dirty="0">
                <a:solidFill>
                  <a:srgbClr val="0070C0"/>
                </a:solidFill>
              </a:rPr>
              <a:t>REQUIRED FOR A VARIETY OF RISK RELATED DECISIONS</a:t>
            </a:r>
          </a:p>
          <a:p>
            <a:r>
              <a:rPr lang="en-ZA" b="1" dirty="0">
                <a:solidFill>
                  <a:srgbClr val="0070C0"/>
                </a:solidFill>
              </a:rPr>
              <a:t>MOST IMPORTANT NEED IS AS A KEY COMPONENT IN LOPA METHODOLOGY AS THE STANDARD FOR INJURIES, ENVIRONMENTAL DAMAGE AND FINANCIAL LOSS RISK EVALUATIONS</a:t>
            </a:r>
          </a:p>
          <a:p>
            <a:r>
              <a:rPr lang="en-ZA" b="1" dirty="0">
                <a:solidFill>
                  <a:srgbClr val="0070C0"/>
                </a:solidFill>
              </a:rPr>
              <a:t>SHOULD BE THE ULTIMATE REFERENCE FOR RISK ASSESSMENT</a:t>
            </a:r>
          </a:p>
          <a:p>
            <a:r>
              <a:rPr lang="en-ZA" b="1" dirty="0">
                <a:solidFill>
                  <a:srgbClr val="0070C0"/>
                </a:solidFill>
              </a:rPr>
              <a:t>LINKED TO COMPANY RISK MATRIXES</a:t>
            </a:r>
          </a:p>
          <a:p>
            <a:r>
              <a:rPr lang="en-ZA" b="1" dirty="0">
                <a:solidFill>
                  <a:srgbClr val="0070C0"/>
                </a:solidFill>
              </a:rPr>
              <a:t>VERY FEW SMALL / MEDIUM SIZED COMPANIES HAD CRITERIA</a:t>
            </a:r>
          </a:p>
          <a:p>
            <a:r>
              <a:rPr lang="en-ZA" b="1" dirty="0">
                <a:solidFill>
                  <a:srgbClr val="0070C0"/>
                </a:solidFill>
              </a:rPr>
              <a:t>LARGE INTERNATIONAL COMPANIES HAD RISK TOLERANCE CRITERIA</a:t>
            </a:r>
          </a:p>
          <a:p>
            <a:r>
              <a:rPr lang="en-ZA" b="1" dirty="0">
                <a:solidFill>
                  <a:srgbClr val="0070C0"/>
                </a:solidFill>
              </a:rPr>
              <a:t>MOST COMPANIES HAD RISK MATRIXES BUT OFTEN NO IDEA OF THEIR ORIGIN. MANY ANOMALIES SEEN IN THE MATRIXES.</a:t>
            </a:r>
          </a:p>
          <a:p>
            <a:r>
              <a:rPr lang="en-ZA" b="1" dirty="0">
                <a:solidFill>
                  <a:srgbClr val="0070C0"/>
                </a:solidFill>
              </a:rPr>
              <a:t>MATRIXES, ON THEIR OWN, CAN GIVE AN IDEA OF TOLERABLE RISK</a:t>
            </a:r>
          </a:p>
        </p:txBody>
      </p:sp>
    </p:spTree>
    <p:extLst>
      <p:ext uri="{BB962C8B-B14F-4D97-AF65-F5344CB8AC3E}">
        <p14:creationId xmlns:p14="http://schemas.microsoft.com/office/powerpoint/2010/main" val="22218303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A9EAE-88DE-5436-FDEB-345394066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896145"/>
          </a:xfrm>
        </p:spPr>
        <p:txBody>
          <a:bodyPr>
            <a:normAutofit/>
          </a:bodyPr>
          <a:lstStyle/>
          <a:p>
            <a:pPr algn="ctr"/>
            <a:r>
              <a:rPr lang="en-ZA" sz="3600" b="1" dirty="0">
                <a:solidFill>
                  <a:srgbClr val="FF0000"/>
                </a:solidFill>
              </a:rPr>
              <a:t>LACK OF AGREED RISK TOLERANCE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CEB1D-15B7-50DB-802E-EB1575A85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640" y="1253331"/>
            <a:ext cx="10754360" cy="4351338"/>
          </a:xfrm>
        </p:spPr>
        <p:txBody>
          <a:bodyPr>
            <a:normAutofit lnSpcReduction="10000"/>
          </a:bodyPr>
          <a:lstStyle/>
          <a:p>
            <a:r>
              <a:rPr lang="en-ZA" b="1" dirty="0">
                <a:solidFill>
                  <a:srgbClr val="0070C0"/>
                </a:solidFill>
              </a:rPr>
              <a:t>WITHOUT RISK TOLERANCE FIGURES FEW RISK CALCULATIONS DONE</a:t>
            </a:r>
          </a:p>
          <a:p>
            <a:r>
              <a:rPr lang="en-ZA" b="1" dirty="0">
                <a:solidFill>
                  <a:srgbClr val="0070C0"/>
                </a:solidFill>
              </a:rPr>
              <a:t>RELUCTANCE FOR SENIOR MANAGEMENT TO DISCUSS THE FIGURES</a:t>
            </a:r>
          </a:p>
          <a:p>
            <a:r>
              <a:rPr lang="en-ZA" b="1" dirty="0">
                <a:solidFill>
                  <a:srgbClr val="0070C0"/>
                </a:solidFill>
              </a:rPr>
              <a:t>CONCERN IS ABOUT THE FATALITIES TOLERANCE WHICH MAY APPEAR, SUPERFICIALLY, TO CONTRADICT “ZERO HARM” CAMPAIGNS</a:t>
            </a:r>
          </a:p>
          <a:p>
            <a:r>
              <a:rPr lang="en-ZA" b="1" dirty="0">
                <a:solidFill>
                  <a:srgbClr val="0070C0"/>
                </a:solidFill>
              </a:rPr>
              <a:t>ALSO SHOWS THE VALUE OF A HUMAN LIFE</a:t>
            </a:r>
          </a:p>
          <a:p>
            <a:r>
              <a:rPr lang="en-ZA" b="1" dirty="0">
                <a:solidFill>
                  <a:srgbClr val="0070C0"/>
                </a:solidFill>
              </a:rPr>
              <a:t>SOUTH AFRICA GENERALLY USES THE UK FIGURES. SA AUTHORITIES HAVE BEEN ACCEPTING THEM FOR YEARS. The AIAs WHO DO THE QRAs FOR COMPANIES ALL USE THESE FIGURES</a:t>
            </a:r>
          </a:p>
          <a:p>
            <a:r>
              <a:rPr lang="en-ZA" b="1" dirty="0">
                <a:solidFill>
                  <a:srgbClr val="0070C0"/>
                </a:solidFill>
              </a:rPr>
              <a:t>NOT IN SA LEGISLATION</a:t>
            </a:r>
          </a:p>
          <a:p>
            <a:r>
              <a:rPr lang="en-ZA" b="1" dirty="0">
                <a:solidFill>
                  <a:srgbClr val="0070C0"/>
                </a:solidFill>
              </a:rPr>
              <a:t>MAY HAVE TO BE TESTED IN COURT IN THE FUTURE</a:t>
            </a:r>
          </a:p>
        </p:txBody>
      </p:sp>
    </p:spTree>
    <p:extLst>
      <p:ext uri="{BB962C8B-B14F-4D97-AF65-F5344CB8AC3E}">
        <p14:creationId xmlns:p14="http://schemas.microsoft.com/office/powerpoint/2010/main" val="308329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764704"/>
          </a:xfrm>
        </p:spPr>
        <p:txBody>
          <a:bodyPr/>
          <a:lstStyle/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latin typeface="Arial" charset="0"/>
              </a:rPr>
              <a:t>OUTLINE OF PRESENTATION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5495" y="1642369"/>
            <a:ext cx="10721009" cy="5892332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b="1" dirty="0">
                <a:solidFill>
                  <a:srgbClr val="0070C0"/>
                </a:solidFill>
                <a:latin typeface="Arial" charset="0"/>
              </a:rPr>
              <a:t>INTRODUCTION</a:t>
            </a:r>
          </a:p>
          <a:p>
            <a:r>
              <a:rPr lang="en-US" b="1" dirty="0">
                <a:solidFill>
                  <a:srgbClr val="0070C0"/>
                </a:solidFill>
                <a:latin typeface="Arial" charset="0"/>
              </a:rPr>
              <a:t>PSM AUDIT PROTOCOL</a:t>
            </a:r>
          </a:p>
          <a:p>
            <a:r>
              <a:rPr lang="en-US" b="1" dirty="0">
                <a:solidFill>
                  <a:srgbClr val="0070C0"/>
                </a:solidFill>
                <a:latin typeface="Arial" charset="0"/>
              </a:rPr>
              <a:t>LEGISLATION IN SOUTH AFRICA</a:t>
            </a:r>
          </a:p>
          <a:p>
            <a:r>
              <a:rPr lang="en-US" b="1" dirty="0">
                <a:solidFill>
                  <a:srgbClr val="0070C0"/>
                </a:solidFill>
                <a:latin typeface="Arial" charset="0"/>
              </a:rPr>
              <a:t>10 COMMON ISSUES IDENTIFIED IN RECENT PSM AUDITS</a:t>
            </a:r>
          </a:p>
          <a:p>
            <a:r>
              <a:rPr lang="en-US" b="1" dirty="0">
                <a:solidFill>
                  <a:srgbClr val="0070C0"/>
                </a:solidFill>
                <a:latin typeface="Arial" charset="0"/>
              </a:rPr>
              <a:t>CONCLUSIONS</a:t>
            </a:r>
          </a:p>
          <a:p>
            <a:endParaRPr lang="en-US" b="1" dirty="0">
              <a:solidFill>
                <a:srgbClr val="0070C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906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D3E3E-D75F-5E8C-E94D-6ED441931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0515600" cy="976044"/>
          </a:xfrm>
        </p:spPr>
        <p:txBody>
          <a:bodyPr>
            <a:normAutofit/>
          </a:bodyPr>
          <a:lstStyle/>
          <a:p>
            <a:pPr algn="ctr"/>
            <a:r>
              <a:rPr lang="en-ZA" sz="3600" b="1" dirty="0">
                <a:solidFill>
                  <a:srgbClr val="FF0000"/>
                </a:solidFill>
              </a:rPr>
              <a:t>INCOMPLETE PSSR PROCEDURES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C99DA-7EB7-B689-8D6E-1C0022052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7767"/>
            <a:ext cx="10515600" cy="5289196"/>
          </a:xfrm>
        </p:spPr>
        <p:txBody>
          <a:bodyPr>
            <a:normAutofit fontScale="92500" lnSpcReduction="20000"/>
          </a:bodyPr>
          <a:lstStyle/>
          <a:p>
            <a:r>
              <a:rPr lang="en-ZA" b="1" dirty="0">
                <a:solidFill>
                  <a:srgbClr val="0070C0"/>
                </a:solidFill>
              </a:rPr>
              <a:t>FEW COMPANIES AUDITED HAD COMPLETE PSSR PROCEDURES</a:t>
            </a:r>
          </a:p>
          <a:p>
            <a:r>
              <a:rPr lang="en-ZA" b="1" dirty="0">
                <a:solidFill>
                  <a:srgbClr val="0070C0"/>
                </a:solidFill>
              </a:rPr>
              <a:t>ONE EXPLOSIVES PLANT APPLIED PSSR TO ALL NEW EQUIPMENT AND MODIFICATIONS. ALSO ALL PLANT THAT HAD BEEN STANDING FOR A WHILE – CANNIBALISATION OF PARTS!</a:t>
            </a:r>
          </a:p>
          <a:p>
            <a:r>
              <a:rPr lang="en-ZA" b="1" dirty="0">
                <a:solidFill>
                  <a:srgbClr val="0070C0"/>
                </a:solidFill>
              </a:rPr>
              <a:t>SOME PSSR QUESTIONS IN START-UP PROCEDURES</a:t>
            </a:r>
          </a:p>
          <a:p>
            <a:r>
              <a:rPr lang="en-ZA" b="1" dirty="0">
                <a:solidFill>
                  <a:srgbClr val="0070C0"/>
                </a:solidFill>
              </a:rPr>
              <a:t>FOLLOWING PSSR QUESTIONS COULD BE ADDED</a:t>
            </a:r>
          </a:p>
          <a:p>
            <a:pPr lvl="1"/>
            <a:r>
              <a:rPr lang="en-ZA" b="1" dirty="0">
                <a:solidFill>
                  <a:srgbClr val="0070C0"/>
                </a:solidFill>
              </a:rPr>
              <a:t>HAS EQUIPMENT / PLANT BEEN CONSTRUCTED TO SPECIFICATION</a:t>
            </a:r>
          </a:p>
          <a:p>
            <a:pPr lvl="1"/>
            <a:r>
              <a:rPr lang="en-ZA" b="1" dirty="0">
                <a:solidFill>
                  <a:srgbClr val="0070C0"/>
                </a:solidFill>
              </a:rPr>
              <a:t>ALL TYPES OF PROCEDURES IN PLACE</a:t>
            </a:r>
          </a:p>
          <a:p>
            <a:pPr lvl="1"/>
            <a:r>
              <a:rPr lang="en-ZA" b="1" dirty="0">
                <a:solidFill>
                  <a:srgbClr val="0070C0"/>
                </a:solidFill>
              </a:rPr>
              <a:t>HAZOP COMPLETE &amp; ACTIONS CLOSED OUT</a:t>
            </a:r>
          </a:p>
          <a:p>
            <a:pPr lvl="1"/>
            <a:r>
              <a:rPr lang="en-ZA" b="1" dirty="0">
                <a:solidFill>
                  <a:srgbClr val="0070C0"/>
                </a:solidFill>
              </a:rPr>
              <a:t>TRAINING COMPLETE</a:t>
            </a:r>
          </a:p>
          <a:p>
            <a:pPr lvl="1"/>
            <a:r>
              <a:rPr lang="en-ZA" b="1" dirty="0">
                <a:solidFill>
                  <a:srgbClr val="0070C0"/>
                </a:solidFill>
              </a:rPr>
              <a:t>EQUIPMENT CHECKED</a:t>
            </a:r>
          </a:p>
          <a:p>
            <a:r>
              <a:rPr lang="en-ZA" b="1" dirty="0">
                <a:solidFill>
                  <a:srgbClr val="0070C0"/>
                </a:solidFill>
              </a:rPr>
              <a:t>COMPANIES DO NOT UNDERSTAND THE DIFFERENCE BETWEEN PSSR &amp; A START-UP CHECKLIST</a:t>
            </a:r>
          </a:p>
          <a:p>
            <a:r>
              <a:rPr lang="en-ZA" b="1" dirty="0">
                <a:solidFill>
                  <a:srgbClr val="0070C0"/>
                </a:solidFill>
              </a:rPr>
              <a:t>PSSR PROCEDURES ARE PLANT SPECIFIC</a:t>
            </a:r>
          </a:p>
          <a:p>
            <a:r>
              <a:rPr lang="en-ZA" b="1" dirty="0">
                <a:solidFill>
                  <a:srgbClr val="0070C0"/>
                </a:solidFill>
              </a:rPr>
              <a:t>MUST HAVE A PHYSICAL CHECK AND A CHECKLIST</a:t>
            </a:r>
          </a:p>
        </p:txBody>
      </p:sp>
    </p:spTree>
    <p:extLst>
      <p:ext uri="{BB962C8B-B14F-4D97-AF65-F5344CB8AC3E}">
        <p14:creationId xmlns:p14="http://schemas.microsoft.com/office/powerpoint/2010/main" val="3010693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17383-96F7-36DA-3325-66ABAC33B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0515600" cy="1020432"/>
          </a:xfrm>
        </p:spPr>
        <p:txBody>
          <a:bodyPr>
            <a:normAutofit/>
          </a:bodyPr>
          <a:lstStyle/>
          <a:p>
            <a:pPr algn="ctr"/>
            <a:r>
              <a:rPr lang="en-ZA" sz="3600" b="1" dirty="0">
                <a:solidFill>
                  <a:srgbClr val="FF0000"/>
                </a:solidFill>
              </a:rPr>
              <a:t>ABSENCE OF INTERNAL PSM AUDITS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DBD37-206B-6FC1-BC00-44D01DD82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2155"/>
            <a:ext cx="10515600" cy="5244808"/>
          </a:xfrm>
        </p:spPr>
        <p:txBody>
          <a:bodyPr>
            <a:normAutofit fontScale="92500" lnSpcReduction="20000"/>
          </a:bodyPr>
          <a:lstStyle/>
          <a:p>
            <a:r>
              <a:rPr lang="en-ZA" b="1" dirty="0">
                <a:solidFill>
                  <a:srgbClr val="0070C0"/>
                </a:solidFill>
              </a:rPr>
              <a:t>MOST SMALL / MEDIUM SIZED COMPANIES DO NOT SELF-AUDIT</a:t>
            </a:r>
          </a:p>
          <a:p>
            <a:r>
              <a:rPr lang="en-ZA" b="1" dirty="0">
                <a:solidFill>
                  <a:srgbClr val="0070C0"/>
                </a:solidFill>
              </a:rPr>
              <a:t>TOGETHER WITH NO LEADING KPIs – NO REAL IDEA OF PSM STATUS &amp; MAJOR WEAKNESSES</a:t>
            </a:r>
          </a:p>
          <a:p>
            <a:r>
              <a:rPr lang="en-ZA" b="1" dirty="0">
                <a:solidFill>
                  <a:srgbClr val="0070C0"/>
                </a:solidFill>
              </a:rPr>
              <a:t>TOTAL RELIANCE ON 3</a:t>
            </a:r>
            <a:r>
              <a:rPr lang="en-ZA" b="1" baseline="30000" dirty="0">
                <a:solidFill>
                  <a:srgbClr val="0070C0"/>
                </a:solidFill>
              </a:rPr>
              <a:t>RD</a:t>
            </a:r>
            <a:r>
              <a:rPr lang="en-ZA" b="1" dirty="0">
                <a:solidFill>
                  <a:srgbClr val="0070C0"/>
                </a:solidFill>
              </a:rPr>
              <a:t> PARTY AUDITS</a:t>
            </a:r>
          </a:p>
          <a:p>
            <a:r>
              <a:rPr lang="en-ZA" b="1" dirty="0">
                <a:solidFill>
                  <a:srgbClr val="0070C0"/>
                </a:solidFill>
              </a:rPr>
              <a:t>THESE ONLY DONE EVERY 2/3 YEARS SO PSM CONDITION IS NOT WELL UNDERSTOOD</a:t>
            </a:r>
          </a:p>
          <a:p>
            <a:r>
              <a:rPr lang="en-ZA" b="1" dirty="0">
                <a:solidFill>
                  <a:srgbClr val="0070C0"/>
                </a:solidFill>
              </a:rPr>
              <a:t>AUDIT PROTOCOLS SUCH AS USED BY THE AUTHOR ARE TOO LENGTHY FOR INTERNAL COMPANY USE. SOME QUESTIONS ARE OF A STRATEGIC NATURE – DIFFICULT TO ANSWER INTERNALLY</a:t>
            </a:r>
          </a:p>
          <a:p>
            <a:r>
              <a:rPr lang="en-ZA" b="1" dirty="0">
                <a:solidFill>
                  <a:srgbClr val="0070C0"/>
                </a:solidFill>
              </a:rPr>
              <a:t>COMPANIES HAVE REQUESTED TARGETED AUDITS WHICH THEIR OWN PROCESS ENGINEERS COULD EXECUTE</a:t>
            </a:r>
          </a:p>
          <a:p>
            <a:r>
              <a:rPr lang="en-ZA" b="1" dirty="0">
                <a:solidFill>
                  <a:srgbClr val="0070C0"/>
                </a:solidFill>
              </a:rPr>
              <a:t>SOME AUDITING TRAINING NEEDED</a:t>
            </a:r>
          </a:p>
          <a:p>
            <a:r>
              <a:rPr lang="en-ZA" b="1" dirty="0">
                <a:solidFill>
                  <a:srgbClr val="0070C0"/>
                </a:solidFill>
              </a:rPr>
              <a:t>THE DIFFERENCE BETWEEN AUDITING AND INSPECTING NOT ALWAYS KNOWN</a:t>
            </a:r>
          </a:p>
        </p:txBody>
      </p:sp>
    </p:spTree>
    <p:extLst>
      <p:ext uri="{BB962C8B-B14F-4D97-AF65-F5344CB8AC3E}">
        <p14:creationId xmlns:p14="http://schemas.microsoft.com/office/powerpoint/2010/main" val="3338037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91508-CF7B-4BD8-B878-EB83108EC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26587"/>
            <a:ext cx="10515600" cy="900356"/>
          </a:xfrm>
        </p:spPr>
        <p:txBody>
          <a:bodyPr>
            <a:normAutofit/>
          </a:bodyPr>
          <a:lstStyle/>
          <a:p>
            <a:pPr algn="ctr"/>
            <a:r>
              <a:rPr lang="en-ZA" sz="3200" b="1" dirty="0">
                <a:solidFill>
                  <a:srgbClr val="FF0000"/>
                </a:solidFill>
              </a:rPr>
              <a:t>LACK OF PSM SYSTEM /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7AC5F-6223-4EC2-B36E-DBBA5D98AF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026943"/>
            <a:ext cx="10622873" cy="5704471"/>
          </a:xfrm>
        </p:spPr>
        <p:txBody>
          <a:bodyPr>
            <a:normAutofit/>
          </a:bodyPr>
          <a:lstStyle/>
          <a:p>
            <a:endParaRPr lang="en-ZA" b="1" dirty="0">
              <a:solidFill>
                <a:srgbClr val="0070C0"/>
              </a:solidFill>
            </a:endParaRPr>
          </a:p>
          <a:p>
            <a:endParaRPr lang="en-ZA" b="1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F55E2A-EC73-4707-D58C-E4D75475B58F}"/>
              </a:ext>
            </a:extLst>
          </p:cNvPr>
          <p:cNvSpPr txBox="1"/>
          <p:nvPr/>
        </p:nvSpPr>
        <p:spPr>
          <a:xfrm>
            <a:off x="470517" y="973192"/>
            <a:ext cx="1160311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b="1" dirty="0">
                <a:solidFill>
                  <a:srgbClr val="0070C0"/>
                </a:solidFill>
              </a:rPr>
              <a:t>A PSM SYSTEM IS NORMALLY A STAND ALONE DOCUMENT WHICH CAPTURES ALL ASPECTS OF PROCESS SAFETY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b="1" dirty="0">
                <a:solidFill>
                  <a:srgbClr val="0070C0"/>
                </a:solidFill>
              </a:rPr>
              <a:t>MANY COMPANIES DO NOT HAVE THIS BUT HAVE DOCUMENTS COVERING ELEMENTS OR SUBSYSTEMS LIKE PTW, MOC, RISK ASSESSMENT, HELD TOGTHER IN A PIECEMEAL FASHION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b="1" dirty="0">
                <a:solidFill>
                  <a:srgbClr val="0070C0"/>
                </a:solidFill>
              </a:rPr>
              <a:t>THESE ELEMENTS HAVE BEEN AQUIRED OVER TIME, SOME FROM OTHER COMPANIES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b="1" dirty="0">
                <a:solidFill>
                  <a:srgbClr val="0070C0"/>
                </a:solidFill>
              </a:rPr>
              <a:t>THERE IS OFTEN NO OVERALL PICTURE OF WHAT PSM IS AIMED AT AND NO GLUE TO HOLD THE ELEMENTS TOGETHER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b="1" dirty="0">
                <a:solidFill>
                  <a:srgbClr val="0070C0"/>
                </a:solidFill>
              </a:rPr>
              <a:t>PARTS OF A SYSTEM RELATE TO EACH OTHER. IN PSM THIS IS NOT ALWAYS SO OBVIOUS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b="1" dirty="0">
                <a:solidFill>
                  <a:srgbClr val="0070C0"/>
                </a:solidFill>
              </a:rPr>
              <a:t>FOR EXAMPLE RISK ASSESSMENTS DEPEND ON PROPER HAZARD IDENTIFICATION</a:t>
            </a:r>
          </a:p>
        </p:txBody>
      </p:sp>
    </p:spTree>
    <p:extLst>
      <p:ext uri="{BB962C8B-B14F-4D97-AF65-F5344CB8AC3E}">
        <p14:creationId xmlns:p14="http://schemas.microsoft.com/office/powerpoint/2010/main" val="28948630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91508-CF7B-4BD8-B878-EB83108EC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26587"/>
            <a:ext cx="10515600" cy="900356"/>
          </a:xfrm>
        </p:spPr>
        <p:txBody>
          <a:bodyPr>
            <a:normAutofit/>
          </a:bodyPr>
          <a:lstStyle/>
          <a:p>
            <a:pPr algn="ctr"/>
            <a:r>
              <a:rPr lang="en-ZA" sz="3200" b="1" dirty="0">
                <a:solidFill>
                  <a:srgbClr val="FF0000"/>
                </a:solidFill>
              </a:rPr>
              <a:t>LACK OF PSM SYSTEM /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7AC5F-6223-4EC2-B36E-DBBA5D98AF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0517" y="1026943"/>
            <a:ext cx="10990555" cy="5704471"/>
          </a:xfrm>
        </p:spPr>
        <p:txBody>
          <a:bodyPr>
            <a:normAutofit/>
          </a:bodyPr>
          <a:lstStyle/>
          <a:p>
            <a:endParaRPr lang="en-ZA" b="1" dirty="0">
              <a:solidFill>
                <a:srgbClr val="0070C0"/>
              </a:solidFill>
            </a:endParaRPr>
          </a:p>
          <a:p>
            <a:endParaRPr lang="en-ZA" b="1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F55E2A-EC73-4707-D58C-E4D75475B58F}"/>
              </a:ext>
            </a:extLst>
          </p:cNvPr>
          <p:cNvSpPr txBox="1"/>
          <p:nvPr/>
        </p:nvSpPr>
        <p:spPr>
          <a:xfrm>
            <a:off x="470517" y="755247"/>
            <a:ext cx="1160311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b="1" dirty="0">
                <a:solidFill>
                  <a:srgbClr val="0070C0"/>
                </a:solidFill>
              </a:rPr>
              <a:t>A GOOD SYSTEM FRAMEWORK FOLLOWS THE HSE MODEL OF </a:t>
            </a:r>
            <a:r>
              <a:rPr lang="en-ZA" sz="2800" b="1" dirty="0">
                <a:solidFill>
                  <a:srgbClr val="FF0000"/>
                </a:solidFill>
              </a:rPr>
              <a:t>PLAN – DO – CHECK – EVALUATE</a:t>
            </a:r>
            <a:endParaRPr lang="en-ZA" sz="2800" b="1" dirty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b="1" dirty="0">
                <a:solidFill>
                  <a:srgbClr val="0070C0"/>
                </a:solidFill>
              </a:rPr>
              <a:t>THE PSM SYSTEM DEFINITION STATES THE SYSTEMATIC NATURE OF PSM</a:t>
            </a:r>
          </a:p>
          <a:p>
            <a:r>
              <a:rPr lang="en-ZA" b="1" dirty="0">
                <a:solidFill>
                  <a:srgbClr val="FF0000"/>
                </a:solidFill>
              </a:rPr>
              <a:t>“</a:t>
            </a:r>
            <a:r>
              <a:rPr lang="en-ZA" b="1" i="1" dirty="0">
                <a:solidFill>
                  <a:srgbClr val="FF0000"/>
                </a:solidFill>
              </a:rPr>
              <a:t>A systematic framework for managing the integrity of hazardous processes and which uses a blend of engineering and management skills focused on preventing major accidents, particularly explosions, fires, and toxic releases”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800" b="1" dirty="0">
                <a:solidFill>
                  <a:srgbClr val="0070C0"/>
                </a:solidFill>
              </a:rPr>
              <a:t>WITHOUT A PSM SYSTEM, A PROPER PSM AUDIT IS DIFFICULT TO EXECUTE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800" b="1" dirty="0">
                <a:solidFill>
                  <a:srgbClr val="0070C0"/>
                </a:solidFill>
              </a:rPr>
              <a:t>NOT THE SAME AS AUDITING A RANDOM GROUP OF PSM ELEMENTS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800" b="1" dirty="0">
                <a:solidFill>
                  <a:srgbClr val="0070C0"/>
                </a:solidFill>
              </a:rPr>
              <a:t>SOME COMPANIES “BURY” PSM IN OTHER SYSTEMS LIKE THE QUALITY MANAGEMENT SYSTEM. THESE OTHER SYSTEMS HAVE OTHER OBJECTIVES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800" b="1" dirty="0">
                <a:solidFill>
                  <a:srgbClr val="0070C0"/>
                </a:solidFill>
              </a:rPr>
              <a:t>IT IS SOMETIMES DIFFICULT TO GET COMPANIES TO BUY INTO A SEPARATE PSM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800" b="1" dirty="0">
                <a:solidFill>
                  <a:srgbClr val="0070C0"/>
                </a:solidFill>
              </a:rPr>
              <a:t>RELATED TO SYSTEM ASPECTS, SOME COMPANIES DO NOT HAVE A STRATEGY TO ADVANCE THE STATE OF PSM. AT BEST THEY HAVE SHORT TERM (12 MONTH) GOALS. THEY DON’T WANT TO PLAN FOR A 5-YEAR PERIOD. THEY ARE UNSURE WHAT TARGETS TO AIM FOR IN THIS PERIOD.</a:t>
            </a:r>
          </a:p>
        </p:txBody>
      </p:sp>
    </p:spTree>
    <p:extLst>
      <p:ext uri="{BB962C8B-B14F-4D97-AF65-F5344CB8AC3E}">
        <p14:creationId xmlns:p14="http://schemas.microsoft.com/office/powerpoint/2010/main" val="9129521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035" y="0"/>
            <a:ext cx="11807687" cy="1143000"/>
          </a:xfrm>
        </p:spPr>
        <p:txBody>
          <a:bodyPr>
            <a:normAutofit/>
          </a:bodyPr>
          <a:lstStyle/>
          <a:p>
            <a:pPr algn="ctr"/>
            <a:r>
              <a:rPr lang="en-ZA" sz="3200" b="1" dirty="0">
                <a:solidFill>
                  <a:srgbClr val="FF0000"/>
                </a:solidFill>
              </a:rPr>
              <a:t>INADEQUATE LEADING KEY PERFORMANCE INDICATORS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034" y="993913"/>
            <a:ext cx="11171583" cy="56443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3000" b="1" dirty="0">
                <a:solidFill>
                  <a:srgbClr val="0070C0"/>
                </a:solidFill>
              </a:rPr>
              <a:t>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0E4077-3512-25D8-7C3C-F630AC5079BF}"/>
              </a:ext>
            </a:extLst>
          </p:cNvPr>
          <p:cNvSpPr txBox="1"/>
          <p:nvPr/>
        </p:nvSpPr>
        <p:spPr>
          <a:xfrm>
            <a:off x="421594" y="1443841"/>
            <a:ext cx="115981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800" b="1" dirty="0">
                <a:solidFill>
                  <a:srgbClr val="0070C0"/>
                </a:solidFill>
              </a:rPr>
              <a:t>GOOD, RELEVANT AND USEFUL LEADING KEY PERFORMANCE INDICATORS (KPIs) WERE NOT OFTEN FOUND IN AUDITS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800" b="1" dirty="0">
                <a:solidFill>
                  <a:srgbClr val="0070C0"/>
                </a:solidFill>
              </a:rPr>
              <a:t>MORE LAGGING PERFORMANCE INDICATORS – EASIER TO 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800" b="1" dirty="0">
                <a:solidFill>
                  <a:srgbClr val="0070C0"/>
                </a:solidFill>
              </a:rPr>
              <a:t>NOT SEEN AS A PRIORITY ACTIVITY FOR PSM IMPROVEMENT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800" b="1" dirty="0">
                <a:solidFill>
                  <a:srgbClr val="0070C0"/>
                </a:solidFill>
              </a:rPr>
              <a:t>LACK OF PLANNED APPROACH TO IMPLEMENTING LEADING KPIs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800" b="1" dirty="0">
                <a:solidFill>
                  <a:srgbClr val="0070C0"/>
                </a:solidFill>
              </a:rPr>
              <a:t>SOME COMPANIES IMPLEMENTED FAR TOO MANY KPIs AND HAD TO DITCH SOME THAT GAVE NO VALUE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800" b="1" dirty="0">
                <a:solidFill>
                  <a:srgbClr val="0070C0"/>
                </a:solidFill>
              </a:rPr>
              <a:t>SOME EXCELLENT EXAMPLES OF COMPANIES MONITORING APECTS LIKE CRITICAL TANK LEVELS</a:t>
            </a:r>
          </a:p>
        </p:txBody>
      </p:sp>
    </p:spTree>
    <p:extLst>
      <p:ext uri="{BB962C8B-B14F-4D97-AF65-F5344CB8AC3E}">
        <p14:creationId xmlns:p14="http://schemas.microsoft.com/office/powerpoint/2010/main" val="22116126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8C49B7-0597-1627-9947-7B60B7DF19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94804"/>
            <a:ext cx="9144000" cy="62631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FC75B8-F49D-E761-2A97-1BF7DE49A642}"/>
              </a:ext>
            </a:extLst>
          </p:cNvPr>
          <p:cNvSpPr txBox="1"/>
          <p:nvPr/>
        </p:nvSpPr>
        <p:spPr>
          <a:xfrm>
            <a:off x="2539014" y="159798"/>
            <a:ext cx="6560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b="1" dirty="0">
                <a:solidFill>
                  <a:srgbClr val="FF0000"/>
                </a:solidFill>
              </a:rPr>
              <a:t>MONITORING CRITICAL TANK LEVELS IN REAL TIME</a:t>
            </a:r>
          </a:p>
        </p:txBody>
      </p:sp>
    </p:spTree>
    <p:extLst>
      <p:ext uri="{BB962C8B-B14F-4D97-AF65-F5344CB8AC3E}">
        <p14:creationId xmlns:p14="http://schemas.microsoft.com/office/powerpoint/2010/main" val="20206920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647A9-692C-486D-95C8-AF261D65E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974"/>
            <a:ext cx="10515600" cy="999441"/>
          </a:xfrm>
        </p:spPr>
        <p:txBody>
          <a:bodyPr>
            <a:normAutofit/>
          </a:bodyPr>
          <a:lstStyle/>
          <a:p>
            <a:pPr algn="ctr"/>
            <a:r>
              <a:rPr lang="en-ZA" sz="3200" b="1" dirty="0">
                <a:solidFill>
                  <a:srgbClr val="FF0000"/>
                </a:solidFill>
              </a:rPr>
              <a:t>INADEQUATE LEADING PERFORMANCE INDICATORS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22455-49C4-4AD6-8060-366965D8C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84917"/>
            <a:ext cx="11091203" cy="4792046"/>
          </a:xfrm>
        </p:spPr>
        <p:txBody>
          <a:bodyPr/>
          <a:lstStyle/>
          <a:p>
            <a:r>
              <a:rPr lang="en-ZA" b="1" dirty="0">
                <a:solidFill>
                  <a:srgbClr val="0070C0"/>
                </a:solidFill>
              </a:rPr>
              <a:t>ADVICE WAS GENERALLY GIVEN IN THE FORM OF:</a:t>
            </a:r>
          </a:p>
          <a:p>
            <a:pPr lvl="1"/>
            <a:r>
              <a:rPr lang="en-ZA" b="1" dirty="0">
                <a:solidFill>
                  <a:srgbClr val="0070C0"/>
                </a:solidFill>
              </a:rPr>
              <a:t>STICK </a:t>
            </a:r>
            <a:r>
              <a:rPr lang="en-ZA" b="1">
                <a:solidFill>
                  <a:srgbClr val="0070C0"/>
                </a:solidFill>
              </a:rPr>
              <a:t>TO A FEW </a:t>
            </a:r>
            <a:r>
              <a:rPr lang="en-ZA" b="1" dirty="0">
                <a:solidFill>
                  <a:srgbClr val="0070C0"/>
                </a:solidFill>
              </a:rPr>
              <a:t>KPIs TO START WITH (SAY 2-4)</a:t>
            </a:r>
          </a:p>
          <a:p>
            <a:pPr lvl="1"/>
            <a:r>
              <a:rPr lang="en-ZA" b="1" dirty="0">
                <a:solidFill>
                  <a:srgbClr val="0070C0"/>
                </a:solidFill>
              </a:rPr>
              <a:t>BASE THESE ON THE CRITICAL PREVENTATIVE BARRIER PERFORMANCE</a:t>
            </a:r>
          </a:p>
          <a:p>
            <a:pPr lvl="1"/>
            <a:r>
              <a:rPr lang="en-ZA" b="1" dirty="0">
                <a:solidFill>
                  <a:srgbClr val="0070C0"/>
                </a:solidFill>
              </a:rPr>
              <a:t>SOME TYPICAL KPIs SUGGESTED:</a:t>
            </a:r>
          </a:p>
          <a:p>
            <a:pPr lvl="2"/>
            <a:r>
              <a:rPr lang="en-ZA" b="1" dirty="0">
                <a:solidFill>
                  <a:srgbClr val="0070C0"/>
                </a:solidFill>
              </a:rPr>
              <a:t>ADHERENCE TO SCHEDULED MAINTENANCE TARGETS</a:t>
            </a:r>
          </a:p>
          <a:p>
            <a:pPr lvl="2"/>
            <a:r>
              <a:rPr lang="en-ZA" b="1" dirty="0">
                <a:solidFill>
                  <a:srgbClr val="0070C0"/>
                </a:solidFill>
              </a:rPr>
              <a:t>TRIP AND ALARM TESTING PERFORMANCE</a:t>
            </a:r>
          </a:p>
          <a:p>
            <a:pPr lvl="2"/>
            <a:r>
              <a:rPr lang="en-ZA" b="1" dirty="0">
                <a:solidFill>
                  <a:srgbClr val="0070C0"/>
                </a:solidFill>
              </a:rPr>
              <a:t>TANK BUND STATUS</a:t>
            </a:r>
          </a:p>
          <a:p>
            <a:pPr lvl="2"/>
            <a:r>
              <a:rPr lang="en-ZA" b="1" dirty="0">
                <a:solidFill>
                  <a:srgbClr val="0070C0"/>
                </a:solidFill>
              </a:rPr>
              <a:t>PLANNED TASK OBSERVATIONS THAT ARE 100% CORRECT</a:t>
            </a:r>
          </a:p>
          <a:p>
            <a:pPr lvl="1"/>
            <a:r>
              <a:rPr lang="en-ZA" b="1" dirty="0">
                <a:solidFill>
                  <a:srgbClr val="0070C0"/>
                </a:solidFill>
              </a:rPr>
              <a:t>THE USE OF THE HSE AND CCPS GUIDES TO MEASUREMENT WAS USUALLY ADVOCATED TO ASSIST IN THE FIRST FEW STEPS AND A PLAN FOR THE FUTURE.</a:t>
            </a:r>
          </a:p>
          <a:p>
            <a:pPr marL="914400" lvl="2" indent="0">
              <a:buNone/>
            </a:pPr>
            <a:endParaRPr lang="en-ZA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526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1F740-02A8-4E6A-BC01-5279035BA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910213"/>
          </a:xfrm>
        </p:spPr>
        <p:txBody>
          <a:bodyPr>
            <a:normAutofit/>
          </a:bodyPr>
          <a:lstStyle/>
          <a:p>
            <a:pPr algn="ctr"/>
            <a:r>
              <a:rPr lang="en-ZA" sz="3200" b="1" dirty="0">
                <a:solidFill>
                  <a:srgbClr val="FF0000"/>
                </a:solidFill>
              </a:rPr>
              <a:t>POOR CHEMICAL STORAGE AND INCOMPATIBILITY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3EE18-4D98-4FA2-AE3A-7A1ADF32C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8468"/>
            <a:ext cx="10515600" cy="5248495"/>
          </a:xfrm>
        </p:spPr>
        <p:txBody>
          <a:bodyPr>
            <a:normAutofit/>
          </a:bodyPr>
          <a:lstStyle/>
          <a:p>
            <a:r>
              <a:rPr lang="en-ZA" b="1" dirty="0">
                <a:solidFill>
                  <a:srgbClr val="0070C0"/>
                </a:solidFill>
              </a:rPr>
              <a:t>MANY SURPRISING EXAMPLES OF POOR CHEMICAL STORAGE</a:t>
            </a:r>
          </a:p>
          <a:p>
            <a:r>
              <a:rPr lang="en-ZA" b="1" dirty="0">
                <a:solidFill>
                  <a:srgbClr val="0070C0"/>
                </a:solidFill>
              </a:rPr>
              <a:t>SITES HAD BEEN OPERATING FOR YEARS AND HAD MSDSs/SDSs</a:t>
            </a:r>
          </a:p>
          <a:p>
            <a:r>
              <a:rPr lang="en-ZA" b="1" dirty="0">
                <a:solidFill>
                  <a:srgbClr val="0070C0"/>
                </a:solidFill>
              </a:rPr>
              <a:t>SOME EXAMPLES</a:t>
            </a:r>
          </a:p>
          <a:p>
            <a:pPr lvl="1"/>
            <a:r>
              <a:rPr lang="en-ZA" b="1" dirty="0">
                <a:solidFill>
                  <a:srgbClr val="0070C0"/>
                </a:solidFill>
              </a:rPr>
              <a:t>FLAMMABLE LIQUIDS IN GENERAL STORES</a:t>
            </a:r>
          </a:p>
          <a:p>
            <a:pPr lvl="1"/>
            <a:r>
              <a:rPr lang="en-ZA" b="1" dirty="0">
                <a:solidFill>
                  <a:srgbClr val="0070C0"/>
                </a:solidFill>
              </a:rPr>
              <a:t>DRUMS AND BAGS WITH UNIDENTIFIED MATERIALS</a:t>
            </a:r>
          </a:p>
          <a:p>
            <a:pPr lvl="1"/>
            <a:r>
              <a:rPr lang="en-ZA" b="1" dirty="0">
                <a:solidFill>
                  <a:srgbClr val="0070C0"/>
                </a:solidFill>
              </a:rPr>
              <a:t>25% AMMONIA STORED IN FLAMMABLE STORE</a:t>
            </a:r>
          </a:p>
          <a:p>
            <a:pPr lvl="1"/>
            <a:r>
              <a:rPr lang="en-ZA" b="1" dirty="0">
                <a:solidFill>
                  <a:srgbClr val="0070C0"/>
                </a:solidFill>
              </a:rPr>
              <a:t>USE OF WOODEN PALLETS WITH FLAMMABLES</a:t>
            </a:r>
          </a:p>
          <a:p>
            <a:pPr lvl="1"/>
            <a:r>
              <a:rPr lang="en-ZA" b="1" dirty="0">
                <a:solidFill>
                  <a:srgbClr val="0070C0"/>
                </a:solidFill>
              </a:rPr>
              <a:t>INCOMPATIBLE SUBSTANCES STORED TOGETHER</a:t>
            </a:r>
          </a:p>
          <a:p>
            <a:pPr lvl="1"/>
            <a:r>
              <a:rPr lang="en-ZA" b="1" dirty="0">
                <a:solidFill>
                  <a:srgbClr val="0070C0"/>
                </a:solidFill>
              </a:rPr>
              <a:t>STACKS COLLAPSING</a:t>
            </a:r>
          </a:p>
          <a:p>
            <a:pPr lvl="1"/>
            <a:r>
              <a:rPr lang="en-ZA" b="1" dirty="0">
                <a:solidFill>
                  <a:srgbClr val="0070C0"/>
                </a:solidFill>
              </a:rPr>
              <a:t>AMMONIUM NITRATE SWEEPINGS PUT IN NPK FERTLISER BAGS</a:t>
            </a:r>
          </a:p>
          <a:p>
            <a:pPr lvl="1"/>
            <a:r>
              <a:rPr lang="en-ZA" b="1" dirty="0">
                <a:solidFill>
                  <a:srgbClr val="0070C0"/>
                </a:solidFill>
              </a:rPr>
              <a:t>COMBUSTIBLE PACKAGING STORED WITH FLAMMABLE SOLIDS (HEXAMINE)</a:t>
            </a:r>
          </a:p>
        </p:txBody>
      </p:sp>
    </p:spTree>
    <p:extLst>
      <p:ext uri="{BB962C8B-B14F-4D97-AF65-F5344CB8AC3E}">
        <p14:creationId xmlns:p14="http://schemas.microsoft.com/office/powerpoint/2010/main" val="36491112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B9C6D-19FF-4F51-9956-584242745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489" y="18255"/>
            <a:ext cx="11760591" cy="797671"/>
          </a:xfrm>
        </p:spPr>
        <p:txBody>
          <a:bodyPr>
            <a:normAutofit/>
          </a:bodyPr>
          <a:lstStyle/>
          <a:p>
            <a:pPr algn="ctr"/>
            <a:r>
              <a:rPr lang="en-ZA" sz="3200" b="1" dirty="0">
                <a:solidFill>
                  <a:srgbClr val="FF0000"/>
                </a:solidFill>
              </a:rPr>
              <a:t>POOR CHEMICAL STORAGE AND INCOMPATIBILITY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1AA98-602E-4E1E-8F85-51924F76E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5926"/>
            <a:ext cx="10515600" cy="5361037"/>
          </a:xfrm>
        </p:spPr>
        <p:txBody>
          <a:bodyPr>
            <a:normAutofit/>
          </a:bodyPr>
          <a:lstStyle/>
          <a:p>
            <a:r>
              <a:rPr lang="en-ZA" b="1" dirty="0">
                <a:solidFill>
                  <a:srgbClr val="0070C0"/>
                </a:solidFill>
              </a:rPr>
              <a:t>SOME OF THE REASONS FOR POOR STORAGE INCLUDED:</a:t>
            </a:r>
          </a:p>
          <a:p>
            <a:pPr lvl="1"/>
            <a:r>
              <a:rPr lang="en-ZA" b="1" dirty="0">
                <a:solidFill>
                  <a:srgbClr val="0070C0"/>
                </a:solidFill>
              </a:rPr>
              <a:t>PULP &amp; PAPER MILL NOT REGARDING CHEMICALS AS MAIN BUSINESS</a:t>
            </a:r>
          </a:p>
          <a:p>
            <a:pPr lvl="1"/>
            <a:r>
              <a:rPr lang="en-ZA" b="1" dirty="0">
                <a:solidFill>
                  <a:srgbClr val="0070C0"/>
                </a:solidFill>
              </a:rPr>
              <a:t>CHEMICAL STORES OUT OF SIGHT / OUT OF MIND</a:t>
            </a:r>
          </a:p>
          <a:p>
            <a:pPr lvl="1"/>
            <a:r>
              <a:rPr lang="en-ZA" b="1" dirty="0">
                <a:solidFill>
                  <a:srgbClr val="0070C0"/>
                </a:solidFill>
              </a:rPr>
              <a:t>NO AUDITING / VISITS BY SENIOR MANAGEMENT</a:t>
            </a:r>
          </a:p>
          <a:p>
            <a:pPr lvl="1"/>
            <a:r>
              <a:rPr lang="en-ZA" b="1" dirty="0">
                <a:solidFill>
                  <a:srgbClr val="0070C0"/>
                </a:solidFill>
              </a:rPr>
              <a:t>CONTROL SYSTEMS LOOK FINE ON PAPER BUT IN PRACTICE NOT SO</a:t>
            </a:r>
          </a:p>
          <a:p>
            <a:pPr lvl="1"/>
            <a:r>
              <a:rPr lang="en-ZA" b="1" dirty="0">
                <a:solidFill>
                  <a:srgbClr val="0070C0"/>
                </a:solidFill>
              </a:rPr>
              <a:t>LACK OF KNOWLEDGE ON COMPATIBILITY &amp; MATERIAL PROPERTIES</a:t>
            </a:r>
          </a:p>
          <a:p>
            <a:r>
              <a:rPr lang="en-ZA" b="1" dirty="0">
                <a:solidFill>
                  <a:srgbClr val="0070C0"/>
                </a:solidFill>
              </a:rPr>
              <a:t>SOME GOOD STORAGE PRACTICES ALSO SEEN</a:t>
            </a:r>
          </a:p>
          <a:p>
            <a:pPr lvl="1"/>
            <a:r>
              <a:rPr lang="en-ZA" b="1" dirty="0">
                <a:solidFill>
                  <a:srgbClr val="0070C0"/>
                </a:solidFill>
              </a:rPr>
              <a:t>ORGANIC PEROXIDES IN BUNKER – AWAY FROM ORGANICS USED ON SITE</a:t>
            </a:r>
          </a:p>
          <a:p>
            <a:r>
              <a:rPr lang="en-ZA" b="1" dirty="0">
                <a:solidFill>
                  <a:srgbClr val="0070C0"/>
                </a:solidFill>
              </a:rPr>
              <a:t>ADVICE WAS GIVEN ON PRINCIPLES OF GOOD STORAGE</a:t>
            </a:r>
          </a:p>
          <a:p>
            <a:r>
              <a:rPr lang="en-ZA" b="1" dirty="0">
                <a:solidFill>
                  <a:srgbClr val="0070C0"/>
                </a:solidFill>
              </a:rPr>
              <a:t>HSE GUIDELINES USED AND GIVEN TO MANAGEMENT</a:t>
            </a:r>
          </a:p>
          <a:p>
            <a:r>
              <a:rPr lang="en-ZA" b="1" dirty="0">
                <a:solidFill>
                  <a:srgbClr val="0070C0"/>
                </a:solidFill>
              </a:rPr>
              <a:t>ESPECIALLY DANGEROUS SITUATIONS DEALT </a:t>
            </a:r>
            <a:r>
              <a:rPr lang="en-ZA" b="1">
                <a:solidFill>
                  <a:srgbClr val="0070C0"/>
                </a:solidFill>
              </a:rPr>
              <a:t>WITH IMMEDIATELY</a:t>
            </a:r>
            <a:endParaRPr lang="en-ZA" b="1" dirty="0">
              <a:solidFill>
                <a:srgbClr val="0070C0"/>
              </a:solidFill>
            </a:endParaRPr>
          </a:p>
          <a:p>
            <a:pPr lvl="1"/>
            <a:endParaRPr lang="en-ZA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4472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0895E6-8916-494F-F562-AC45EB449A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59292"/>
            <a:ext cx="9144000" cy="62987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2135E0-913C-ABBE-BDFB-ED6DF9FCBA7F}"/>
              </a:ext>
            </a:extLst>
          </p:cNvPr>
          <p:cNvSpPr txBox="1"/>
          <p:nvPr/>
        </p:nvSpPr>
        <p:spPr>
          <a:xfrm>
            <a:off x="3525914" y="130491"/>
            <a:ext cx="5140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b="1" dirty="0">
                <a:solidFill>
                  <a:srgbClr val="FF0000"/>
                </a:solidFill>
              </a:rPr>
              <a:t>DANGEROUS STORAGE OF CHEMICALS</a:t>
            </a:r>
          </a:p>
        </p:txBody>
      </p:sp>
    </p:spTree>
    <p:extLst>
      <p:ext uri="{BB962C8B-B14F-4D97-AF65-F5344CB8AC3E}">
        <p14:creationId xmlns:p14="http://schemas.microsoft.com/office/powerpoint/2010/main" val="2401196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764704"/>
          </a:xfrm>
        </p:spPr>
        <p:txBody>
          <a:bodyPr/>
          <a:lstStyle/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latin typeface="Arial" charset="0"/>
              </a:rPr>
              <a:t>INTRODUCTION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5617" y="886265"/>
            <a:ext cx="10721009" cy="6568537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b="1" dirty="0">
                <a:solidFill>
                  <a:srgbClr val="0070C0"/>
                </a:solidFill>
                <a:latin typeface="Arial" charset="0"/>
              </a:rPr>
              <a:t>HAVE CARRIED OUT PSM AUDITS FOR PAST 12 YEARS</a:t>
            </a:r>
          </a:p>
          <a:p>
            <a:pPr eaLnBrk="1" hangingPunct="1"/>
            <a:r>
              <a:rPr lang="en-US" b="1" dirty="0">
                <a:solidFill>
                  <a:srgbClr val="0070C0"/>
                </a:solidFill>
                <a:latin typeface="Arial" charset="0"/>
              </a:rPr>
              <a:t>AUDIT BASED ON THE PSM STRUCTURE AS OUTLINED IN THE ICHEME “FUNDAMENTALS OF PROCESS SAFETY “ COURSE</a:t>
            </a:r>
          </a:p>
          <a:p>
            <a:pPr eaLnBrk="1" hangingPunct="1"/>
            <a:r>
              <a:rPr lang="en-US" b="1" dirty="0">
                <a:solidFill>
                  <a:srgbClr val="0070C0"/>
                </a:solidFill>
                <a:latin typeface="Arial" charset="0"/>
              </a:rPr>
              <a:t>SOME 40 – 50 AUDITS COMPLETED</a:t>
            </a:r>
          </a:p>
          <a:p>
            <a:pPr eaLnBrk="1" hangingPunct="1"/>
            <a:r>
              <a:rPr lang="en-US" b="1" dirty="0">
                <a:solidFill>
                  <a:srgbClr val="0070C0"/>
                </a:solidFill>
                <a:latin typeface="Arial" charset="0"/>
              </a:rPr>
              <a:t>AUDIT OVER 2 DAYS</a:t>
            </a:r>
          </a:p>
          <a:p>
            <a:pPr eaLnBrk="1" hangingPunct="1"/>
            <a:r>
              <a:rPr lang="en-US" b="1" dirty="0">
                <a:solidFill>
                  <a:srgbClr val="0070C0"/>
                </a:solidFill>
                <a:latin typeface="Arial" charset="0"/>
              </a:rPr>
              <a:t>SYSTEM REVIEW (PAPERWORK) – 1 DAY</a:t>
            </a:r>
          </a:p>
          <a:p>
            <a:pPr eaLnBrk="1" hangingPunct="1"/>
            <a:r>
              <a:rPr lang="en-US" b="1" dirty="0">
                <a:solidFill>
                  <a:srgbClr val="0070C0"/>
                </a:solidFill>
                <a:latin typeface="Arial" charset="0"/>
              </a:rPr>
              <a:t>PHYSICAL REVIEW &amp; INTERVIEWS – 1 DAY</a:t>
            </a:r>
          </a:p>
          <a:p>
            <a:pPr eaLnBrk="1" hangingPunct="1"/>
            <a:r>
              <a:rPr lang="en-US" b="1" dirty="0">
                <a:solidFill>
                  <a:srgbClr val="0070C0"/>
                </a:solidFill>
                <a:latin typeface="Arial" charset="0"/>
              </a:rPr>
              <a:t>REPORT INCLUDING RECOMMENDATIONS</a:t>
            </a:r>
          </a:p>
          <a:p>
            <a:pPr eaLnBrk="1" hangingPunct="1"/>
            <a:r>
              <a:rPr lang="en-US" b="1" dirty="0">
                <a:solidFill>
                  <a:srgbClr val="0070C0"/>
                </a:solidFill>
                <a:latin typeface="Arial" charset="0"/>
              </a:rPr>
              <a:t>WIDE VARIETY OF INDUSTRIES INCLUDING ORGANIC CHEMS, EXPLOSIVES, OIL &amp; GAS, PLATINUM PROCESSES</a:t>
            </a:r>
          </a:p>
          <a:p>
            <a:pPr eaLnBrk="1" hangingPunct="1"/>
            <a:r>
              <a:rPr lang="en-US" b="1" dirty="0">
                <a:solidFill>
                  <a:srgbClr val="0070C0"/>
                </a:solidFill>
                <a:latin typeface="Arial" charset="0"/>
              </a:rPr>
              <a:t>TYPICAL AUDIT CHECKLIST FOLLOWS</a:t>
            </a:r>
          </a:p>
          <a:p>
            <a:pPr marL="0" indent="0" eaLnBrk="1" hangingPunct="1">
              <a:buNone/>
            </a:pPr>
            <a:endParaRPr lang="en-US" b="1" dirty="0">
              <a:solidFill>
                <a:srgbClr val="0070C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6314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384DA-6C0F-83CE-C78A-0EF323E14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179" y="18256"/>
            <a:ext cx="10515600" cy="662782"/>
          </a:xfrm>
        </p:spPr>
        <p:txBody>
          <a:bodyPr>
            <a:normAutofit/>
          </a:bodyPr>
          <a:lstStyle/>
          <a:p>
            <a:pPr algn="ctr"/>
            <a:r>
              <a:rPr lang="en-ZA" sz="3600" b="1" dirty="0">
                <a:solidFill>
                  <a:srgbClr val="FF0000"/>
                </a:solidFill>
              </a:rPr>
              <a:t>LACK OF COMPREHENSIVE ASSET STRATEGY / SCES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FA79D-2411-A1F1-73F0-6096BEB69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3760"/>
            <a:ext cx="10515600" cy="5303203"/>
          </a:xfrm>
        </p:spPr>
        <p:txBody>
          <a:bodyPr>
            <a:normAutofit lnSpcReduction="10000"/>
          </a:bodyPr>
          <a:lstStyle/>
          <a:p>
            <a:r>
              <a:rPr lang="en-ZA" b="1" dirty="0">
                <a:solidFill>
                  <a:srgbClr val="0070C0"/>
                </a:solidFill>
              </a:rPr>
              <a:t>MOST COMPANIES HAD SCHEDULED MAINTENANCE SYSTEMS</a:t>
            </a:r>
          </a:p>
          <a:p>
            <a:r>
              <a:rPr lang="en-ZA" b="1" dirty="0">
                <a:solidFill>
                  <a:srgbClr val="0070C0"/>
                </a:solidFill>
              </a:rPr>
              <a:t>SOME HAD PREVENTATIVE MAINTENANCE SYSTEMS</a:t>
            </a:r>
          </a:p>
          <a:p>
            <a:pPr lvl="1"/>
            <a:r>
              <a:rPr lang="en-ZA" b="1" dirty="0">
                <a:solidFill>
                  <a:srgbClr val="0070C0"/>
                </a:solidFill>
              </a:rPr>
              <a:t>THICKNESS TESTING, OIL LUBRICANT ANALYSIS</a:t>
            </a:r>
          </a:p>
          <a:p>
            <a:r>
              <a:rPr lang="en-ZA" b="1" dirty="0">
                <a:solidFill>
                  <a:srgbClr val="0070C0"/>
                </a:solidFill>
              </a:rPr>
              <a:t>VERY FEW APPLICATIONS SUCH AS RBI</a:t>
            </a:r>
          </a:p>
          <a:p>
            <a:r>
              <a:rPr lang="en-ZA" b="1" dirty="0">
                <a:solidFill>
                  <a:srgbClr val="0070C0"/>
                </a:solidFill>
              </a:rPr>
              <a:t>MANY SOPHISTICATED SYSTEMS LIKE SAP BUT UNDERUTILISED</a:t>
            </a:r>
          </a:p>
          <a:p>
            <a:r>
              <a:rPr lang="en-ZA" b="1" dirty="0">
                <a:solidFill>
                  <a:srgbClr val="0070C0"/>
                </a:solidFill>
              </a:rPr>
              <a:t>CAPITAL PROGRAMS STAND ALONE</a:t>
            </a:r>
          </a:p>
          <a:p>
            <a:r>
              <a:rPr lang="en-ZA" b="1" dirty="0">
                <a:solidFill>
                  <a:srgbClr val="0070C0"/>
                </a:solidFill>
              </a:rPr>
              <a:t>NO OVERALL ASSET STRATEGY</a:t>
            </a:r>
          </a:p>
          <a:p>
            <a:r>
              <a:rPr lang="en-ZA" b="1" dirty="0">
                <a:solidFill>
                  <a:srgbClr val="0070C0"/>
                </a:solidFill>
              </a:rPr>
              <a:t>SCE PERFORMANCE VERY VARIED. ONE OIL REFINERY USED THE CONCEPT VERY WELL AND ENSURED HIGH RELIABILITY FOR SCES</a:t>
            </a:r>
          </a:p>
          <a:p>
            <a:r>
              <a:rPr lang="en-ZA" b="1" dirty="0">
                <a:solidFill>
                  <a:srgbClr val="0070C0"/>
                </a:solidFill>
              </a:rPr>
              <a:t>MOST COMPANIES BACKED OFF THIS PART OF PSM</a:t>
            </a:r>
          </a:p>
          <a:p>
            <a:r>
              <a:rPr lang="en-ZA" b="1" dirty="0">
                <a:solidFill>
                  <a:srgbClr val="0070C0"/>
                </a:solidFill>
              </a:rPr>
              <a:t>ADVICE OFTEN GIVEN ON CHOOSING SCEs (PREVENTATIVE BARRIERS FOR MAJOR HAZARDS). SOME COMPANIES WENT AHEAD</a:t>
            </a:r>
          </a:p>
          <a:p>
            <a:pPr lvl="1"/>
            <a:endParaRPr lang="en-ZA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4639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A0604-ACA0-407D-9A5F-BFD3DBB60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474"/>
            <a:ext cx="10515600" cy="1041010"/>
          </a:xfrm>
        </p:spPr>
        <p:txBody>
          <a:bodyPr>
            <a:normAutofit/>
          </a:bodyPr>
          <a:lstStyle/>
          <a:p>
            <a:pPr algn="ctr"/>
            <a:r>
              <a:rPr lang="en-ZA" sz="3200" b="1" dirty="0">
                <a:solidFill>
                  <a:srgbClr val="FF0000"/>
                </a:solidFill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C04CE-19CF-429C-A669-709696D28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171" y="928468"/>
            <a:ext cx="11336783" cy="5248495"/>
          </a:xfrm>
        </p:spPr>
        <p:txBody>
          <a:bodyPr/>
          <a:lstStyle/>
          <a:p>
            <a:r>
              <a:rPr lang="en-ZA" b="1" dirty="0">
                <a:solidFill>
                  <a:srgbClr val="0070C0"/>
                </a:solidFill>
              </a:rPr>
              <a:t>THE COMMON ISSUE THEMES SHOW PROBLEMS IN SEVERAL AREAS OF PROCESS SAFETY ACROSS MANY INDUSTRIES</a:t>
            </a:r>
          </a:p>
          <a:p>
            <a:r>
              <a:rPr lang="en-ZA" b="1" dirty="0">
                <a:solidFill>
                  <a:srgbClr val="0070C0"/>
                </a:solidFill>
              </a:rPr>
              <a:t>SA LEGISLATION DOES NOT CALL FOR MANY REQUIREMENTS IN PROCESS SAFETY</a:t>
            </a:r>
          </a:p>
          <a:p>
            <a:r>
              <a:rPr lang="en-ZA" b="1" dirty="0">
                <a:solidFill>
                  <a:srgbClr val="0070C0"/>
                </a:solidFill>
              </a:rPr>
              <a:t>THE PSM AUDITS WERE BASED ON INTERNATIONAL BEST PRACTICE</a:t>
            </a:r>
          </a:p>
          <a:p>
            <a:r>
              <a:rPr lang="en-ZA" b="1" dirty="0">
                <a:solidFill>
                  <a:srgbClr val="0070C0"/>
                </a:solidFill>
              </a:rPr>
              <a:t>BROAD RANGE OF ISSUES FROM COMPLEX (TRIP SYSTEMS) TO SIMPLE (CHEMICAL STORAGE AND BUNDING)</a:t>
            </a:r>
          </a:p>
          <a:p>
            <a:r>
              <a:rPr lang="en-ZA" b="1" dirty="0">
                <a:solidFill>
                  <a:srgbClr val="0070C0"/>
                </a:solidFill>
              </a:rPr>
              <a:t>MUCH INERTIA SEEN IN MAKING IMPROVEMENTS – NOT HIGH PRIORITY</a:t>
            </a:r>
          </a:p>
          <a:p>
            <a:r>
              <a:rPr lang="en-ZA" b="1" dirty="0">
                <a:solidFill>
                  <a:srgbClr val="0070C0"/>
                </a:solidFill>
              </a:rPr>
              <a:t>ADVICE FROM 3</a:t>
            </a:r>
            <a:r>
              <a:rPr lang="en-ZA" b="1" baseline="30000" dirty="0">
                <a:solidFill>
                  <a:srgbClr val="0070C0"/>
                </a:solidFill>
              </a:rPr>
              <a:t>RD</a:t>
            </a:r>
            <a:r>
              <a:rPr lang="en-ZA" b="1" dirty="0">
                <a:solidFill>
                  <a:srgbClr val="0070C0"/>
                </a:solidFill>
              </a:rPr>
              <a:t> PARTY MORE READILY TAKEN THAN FROM INHOUSE</a:t>
            </a:r>
          </a:p>
          <a:p>
            <a:r>
              <a:rPr lang="en-ZA" b="1" dirty="0">
                <a:solidFill>
                  <a:srgbClr val="0070C0"/>
                </a:solidFill>
              </a:rPr>
              <a:t>HOPEFULLY THE ICHEME AUDIENCE CAN BENEFIT FROM SOME OF THE EXPERIENCES</a:t>
            </a:r>
          </a:p>
          <a:p>
            <a:endParaRPr lang="en-ZA" b="1" dirty="0">
              <a:solidFill>
                <a:srgbClr val="0070C0"/>
              </a:solidFill>
            </a:endParaRPr>
          </a:p>
          <a:p>
            <a:endParaRPr lang="en-ZA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5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C0953C-2BA4-A843-F8F9-A33E2C1E9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6570" y="678180"/>
            <a:ext cx="6118860" cy="61036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724BE1-99CD-4841-D656-112CDC511921}"/>
              </a:ext>
            </a:extLst>
          </p:cNvPr>
          <p:cNvSpPr txBox="1"/>
          <p:nvPr/>
        </p:nvSpPr>
        <p:spPr>
          <a:xfrm>
            <a:off x="3036570" y="180975"/>
            <a:ext cx="6118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b="1" dirty="0">
                <a:solidFill>
                  <a:srgbClr val="FF0000"/>
                </a:solidFill>
              </a:rPr>
              <a:t>SAMPLE PSM AUDIT SHEET</a:t>
            </a:r>
          </a:p>
        </p:txBody>
      </p:sp>
    </p:spTree>
    <p:extLst>
      <p:ext uri="{BB962C8B-B14F-4D97-AF65-F5344CB8AC3E}">
        <p14:creationId xmlns:p14="http://schemas.microsoft.com/office/powerpoint/2010/main" val="406102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A470D91-CA86-FCFB-B23B-22DA831BF6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264671"/>
              </p:ext>
            </p:extLst>
          </p:nvPr>
        </p:nvGraphicFramePr>
        <p:xfrm>
          <a:off x="2876550" y="771526"/>
          <a:ext cx="6715125" cy="57435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38352">
                  <a:extLst>
                    <a:ext uri="{9D8B030D-6E8A-4147-A177-3AD203B41FA5}">
                      <a16:colId xmlns:a16="http://schemas.microsoft.com/office/drawing/2014/main" val="615640888"/>
                    </a:ext>
                  </a:extLst>
                </a:gridCol>
                <a:gridCol w="1576773">
                  <a:extLst>
                    <a:ext uri="{9D8B030D-6E8A-4147-A177-3AD203B41FA5}">
                      <a16:colId xmlns:a16="http://schemas.microsoft.com/office/drawing/2014/main" val="3360564255"/>
                    </a:ext>
                  </a:extLst>
                </a:gridCol>
              </a:tblGrid>
              <a:tr h="55840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900" dirty="0">
                          <a:effectLst/>
                        </a:rPr>
                        <a:t>ELEMENT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900" dirty="0">
                          <a:effectLst/>
                        </a:rPr>
                        <a:t>MAXIMUM SCORE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5293384"/>
                  </a:ext>
                </a:extLst>
              </a:tr>
              <a:tr h="27290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900" dirty="0">
                          <a:effectLst/>
                        </a:rPr>
                        <a:t>PSM Strategy, plans, resources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900" dirty="0">
                          <a:effectLst/>
                        </a:rPr>
                        <a:t>14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7823515"/>
                  </a:ext>
                </a:extLst>
              </a:tr>
              <a:tr h="27290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900" dirty="0">
                          <a:effectLst/>
                        </a:rPr>
                        <a:t>Inherent safety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900" dirty="0">
                          <a:effectLst/>
                        </a:rPr>
                        <a:t>12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891108"/>
                  </a:ext>
                </a:extLst>
              </a:tr>
              <a:tr h="27290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900" dirty="0">
                          <a:effectLst/>
                        </a:rPr>
                        <a:t>Process Safety and documentation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900" dirty="0">
                          <a:effectLst/>
                        </a:rPr>
                        <a:t>17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4109118"/>
                  </a:ext>
                </a:extLst>
              </a:tr>
              <a:tr h="27290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900" dirty="0">
                          <a:effectLst/>
                        </a:rPr>
                        <a:t>Design procedures / capital projects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900" dirty="0">
                          <a:effectLst/>
                        </a:rPr>
                        <a:t>20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9572028"/>
                  </a:ext>
                </a:extLst>
              </a:tr>
              <a:tr h="27290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900" dirty="0">
                          <a:effectLst/>
                        </a:rPr>
                        <a:t>PHA / Risk Assessment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900" dirty="0">
                          <a:effectLst/>
                        </a:rPr>
                        <a:t>17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2754736"/>
                  </a:ext>
                </a:extLst>
              </a:tr>
              <a:tr h="27290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900" dirty="0">
                          <a:effectLst/>
                        </a:rPr>
                        <a:t>Emergency planning &amp; response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900" dirty="0">
                          <a:effectLst/>
                        </a:rPr>
                        <a:t>28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8177283"/>
                  </a:ext>
                </a:extLst>
              </a:tr>
              <a:tr h="27290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900" dirty="0">
                          <a:effectLst/>
                        </a:rPr>
                        <a:t>Management of Change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900" dirty="0">
                          <a:effectLst/>
                        </a:rPr>
                        <a:t>17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8374431"/>
                  </a:ext>
                </a:extLst>
              </a:tr>
              <a:tr h="27290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900" dirty="0">
                          <a:effectLst/>
                        </a:rPr>
                        <a:t>Process and equipment integrity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900" dirty="0">
                          <a:effectLst/>
                        </a:rPr>
                        <a:t>28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0243718"/>
                  </a:ext>
                </a:extLst>
              </a:tr>
              <a:tr h="27290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900" dirty="0">
                          <a:effectLst/>
                        </a:rPr>
                        <a:t>Permit to Work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900" dirty="0">
                          <a:effectLst/>
                        </a:rPr>
                        <a:t>25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5034399"/>
                  </a:ext>
                </a:extLst>
              </a:tr>
              <a:tr h="27290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900" dirty="0">
                          <a:effectLst/>
                        </a:rPr>
                        <a:t>Human Factors and safety culture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900" dirty="0">
                          <a:effectLst/>
                        </a:rPr>
                        <a:t>50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6867502"/>
                  </a:ext>
                </a:extLst>
              </a:tr>
              <a:tr h="27290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900" dirty="0">
                          <a:effectLst/>
                        </a:rPr>
                        <a:t>Training and performance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900" dirty="0">
                          <a:effectLst/>
                        </a:rPr>
                        <a:t>17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8147939"/>
                  </a:ext>
                </a:extLst>
              </a:tr>
              <a:tr h="27290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900" dirty="0">
                          <a:effectLst/>
                        </a:rPr>
                        <a:t>Operating/maintenance procedures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900" dirty="0">
                          <a:effectLst/>
                        </a:rPr>
                        <a:t>30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6571742"/>
                  </a:ext>
                </a:extLst>
              </a:tr>
              <a:tr h="27290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900" dirty="0">
                          <a:effectLst/>
                        </a:rPr>
                        <a:t>PSSR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900" dirty="0">
                          <a:effectLst/>
                        </a:rPr>
                        <a:t>14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4948934"/>
                  </a:ext>
                </a:extLst>
              </a:tr>
              <a:tr h="27290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900" dirty="0">
                          <a:effectLst/>
                        </a:rPr>
                        <a:t>Contractors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900" dirty="0">
                          <a:effectLst/>
                        </a:rPr>
                        <a:t>24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5528802"/>
                  </a:ext>
                </a:extLst>
              </a:tr>
              <a:tr h="27290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900" dirty="0">
                          <a:effectLst/>
                        </a:rPr>
                        <a:t>Incident investigation and learning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900" dirty="0">
                          <a:effectLst/>
                        </a:rPr>
                        <a:t>22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3831690"/>
                  </a:ext>
                </a:extLst>
              </a:tr>
              <a:tr h="27290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900" dirty="0">
                          <a:effectLst/>
                        </a:rPr>
                        <a:t>Audits and corrective action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900" dirty="0">
                          <a:effectLst/>
                        </a:rPr>
                        <a:t>14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6015343"/>
                  </a:ext>
                </a:extLst>
              </a:tr>
              <a:tr h="27290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900" dirty="0">
                          <a:effectLst/>
                        </a:rPr>
                        <a:t>Legal, standards and codes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900" dirty="0">
                          <a:effectLst/>
                        </a:rPr>
                        <a:t>13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228912"/>
                  </a:ext>
                </a:extLst>
              </a:tr>
              <a:tr h="27290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900" dirty="0">
                          <a:effectLst/>
                        </a:rPr>
                        <a:t>Performance measures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900" dirty="0">
                          <a:effectLst/>
                        </a:rPr>
                        <a:t>15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4805230"/>
                  </a:ext>
                </a:extLst>
              </a:tr>
              <a:tr h="27290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900" dirty="0">
                          <a:effectLst/>
                        </a:rPr>
                        <a:t>Total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900" dirty="0">
                          <a:effectLst/>
                        </a:rPr>
                        <a:t>377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0721499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8572586-347A-D504-1B77-25198178BAF4}"/>
              </a:ext>
            </a:extLst>
          </p:cNvPr>
          <p:cNvSpPr txBox="1"/>
          <p:nvPr/>
        </p:nvSpPr>
        <p:spPr>
          <a:xfrm>
            <a:off x="2867025" y="180975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b="1" dirty="0">
                <a:solidFill>
                  <a:srgbClr val="FF0000"/>
                </a:solidFill>
              </a:rPr>
              <a:t>PSM AUDIT SCORESHEET BY ELEMENT</a:t>
            </a:r>
          </a:p>
        </p:txBody>
      </p:sp>
    </p:spTree>
    <p:extLst>
      <p:ext uri="{BB962C8B-B14F-4D97-AF65-F5344CB8AC3E}">
        <p14:creationId xmlns:p14="http://schemas.microsoft.com/office/powerpoint/2010/main" val="3675370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334D2-77F2-4FDF-43F1-849BE49D1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040"/>
            <a:ext cx="10515600" cy="851116"/>
          </a:xfrm>
        </p:spPr>
        <p:txBody>
          <a:bodyPr>
            <a:normAutofit/>
          </a:bodyPr>
          <a:lstStyle/>
          <a:p>
            <a:pPr algn="ctr"/>
            <a:r>
              <a:rPr lang="en-ZA" sz="3200" b="1" dirty="0">
                <a:solidFill>
                  <a:srgbClr val="FF0000"/>
                </a:solidFill>
              </a:rPr>
              <a:t>LOCAL LEGISLATION AND OTHER INFLUENCES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1F2F3-5725-FDBC-6E99-A3FCC81A0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90112"/>
            <a:ext cx="10515600" cy="5814873"/>
          </a:xfrm>
        </p:spPr>
        <p:txBody>
          <a:bodyPr/>
          <a:lstStyle/>
          <a:p>
            <a:r>
              <a:rPr lang="en-ZA" b="1" dirty="0">
                <a:solidFill>
                  <a:srgbClr val="0070C0"/>
                </a:solidFill>
              </a:rPr>
              <a:t>SOUTH AFRICA HAS A FRAGMENTED SET OF LAWS IN THE PSM FIELD</a:t>
            </a:r>
          </a:p>
          <a:p>
            <a:r>
              <a:rPr lang="en-ZA" b="1" dirty="0">
                <a:solidFill>
                  <a:srgbClr val="0070C0"/>
                </a:solidFill>
              </a:rPr>
              <a:t>THE OVERARCHING ACT IS THE OSHACT (1993) WHICH GOVERNS REGULATIONS IN FIELDS LIKE PRESSURE SYSTEMS, MAJOR HAZARD INSTALLATIONS AND EXPLOSIVES</a:t>
            </a:r>
          </a:p>
          <a:p>
            <a:r>
              <a:rPr lang="en-ZA" b="1" dirty="0">
                <a:solidFill>
                  <a:srgbClr val="0070C0"/>
                </a:solidFill>
              </a:rPr>
              <a:t>MANY OTHER KEY ASPECTS OF PSM, LIKE ACCIDENT INVESTIGATION, PTW, RISK ASSESMENT ARE TUCKED AWAY IN OTHER LAWS</a:t>
            </a:r>
          </a:p>
          <a:p>
            <a:r>
              <a:rPr lang="en-ZA" b="1" dirty="0">
                <a:solidFill>
                  <a:srgbClr val="0070C0"/>
                </a:solidFill>
              </a:rPr>
              <a:t>NO COMPREHENSIVE SET OF PSM REGULATIONS</a:t>
            </a:r>
          </a:p>
          <a:p>
            <a:r>
              <a:rPr lang="en-ZA" b="1" dirty="0">
                <a:solidFill>
                  <a:srgbClr val="0070C0"/>
                </a:solidFill>
              </a:rPr>
              <a:t>MAJOR HAZARD REGULATIONS RECENTLY REVISED – TAKEN THE LEAD FROM THE UK COMAH REGULATIONS</a:t>
            </a:r>
          </a:p>
          <a:p>
            <a:r>
              <a:rPr lang="en-ZA" b="1" dirty="0">
                <a:solidFill>
                  <a:srgbClr val="0070C0"/>
                </a:solidFill>
              </a:rPr>
              <a:t>NO LEGAL REQUIREMENT OR GUIDANCE FOR PSM AUDITING</a:t>
            </a:r>
          </a:p>
          <a:p>
            <a:r>
              <a:rPr lang="en-ZA" b="1" dirty="0">
                <a:solidFill>
                  <a:srgbClr val="0070C0"/>
                </a:solidFill>
              </a:rPr>
              <a:t>FOLLOW GOOD PRACTICE FROM UK / USA</a:t>
            </a:r>
          </a:p>
          <a:p>
            <a:r>
              <a:rPr lang="en-ZA" b="1" dirty="0">
                <a:solidFill>
                  <a:srgbClr val="0070C0"/>
                </a:solidFill>
              </a:rPr>
              <a:t>CHEMICAL ASSOCIATION (CAIA) HAS ITS OWN AUDIT PROTOCOL</a:t>
            </a:r>
          </a:p>
          <a:p>
            <a:endParaRPr lang="en-ZA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404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990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latin typeface="Arial" charset="0"/>
              </a:rPr>
              <a:t>COMMON ISSUES SEEN IN RECENT AUDITS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1913" y="1085287"/>
            <a:ext cx="11728174" cy="6186041"/>
          </a:xfrm>
          <a:noFill/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ABSENCE OF PROPER SIL RATED TRIP SYSTEMS AND UNCERTAINTY ABOUT THE STATUS OF EXISTING SYSTEMS</a:t>
            </a:r>
          </a:p>
          <a:p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NO ROLE FOR INHERENT SAFETY PHILOSOPHY / PRACTICES</a:t>
            </a:r>
          </a:p>
          <a:p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INADEQUATE TANK BUNDING</a:t>
            </a:r>
          </a:p>
          <a:p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LACK OF AGREED RISK TOLERANCE CRITERIA FOR THE ENTITY</a:t>
            </a:r>
          </a:p>
          <a:p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INCOMPLETE PRE-START UP SAFETY REVIEW (PSSR) PROCEDURES</a:t>
            </a:r>
          </a:p>
          <a:p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NO INTERNAL PSM AUDITS</a:t>
            </a:r>
          </a:p>
          <a:p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LACK OF PSM SYSTEM / STRATEGY</a:t>
            </a:r>
          </a:p>
          <a:p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LACK OF LEADING PERFORMANCE INDICATORS</a:t>
            </a:r>
          </a:p>
          <a:p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POOR STORAGE OF CHEMICALS AND INCOMPATIBILITY</a:t>
            </a:r>
          </a:p>
          <a:p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LACK OF DEVELOPED ASSET STRATEGY / LACK OF SAFETY CRITICAL ELEMENTS (SCEs)</a:t>
            </a:r>
          </a:p>
          <a:p>
            <a:endParaRPr lang="en-US" sz="2400" b="1" dirty="0">
              <a:solidFill>
                <a:srgbClr val="0070C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334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C095D-DA7A-A254-A5C1-6817769C8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757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ZA" sz="3200" b="1" dirty="0">
                <a:solidFill>
                  <a:srgbClr val="FF0000"/>
                </a:solidFill>
              </a:rPr>
              <a:t>MAJOR COMMON ISSUES ARISING FROM PSM AUDITS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4D0D5-11EA-29C3-980F-C2C866C42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6496"/>
            <a:ext cx="10515600" cy="5218490"/>
          </a:xfrm>
        </p:spPr>
        <p:txBody>
          <a:bodyPr/>
          <a:lstStyle/>
          <a:p>
            <a:r>
              <a:rPr lang="en-ZA" b="1" dirty="0">
                <a:solidFill>
                  <a:srgbClr val="0070C0"/>
                </a:solidFill>
              </a:rPr>
              <a:t>MY THIRD PARTY AUDITS HAVE REVEALED A NUMBER OF RECURRING ISSUES WHCH OCCUR IN MORE THAN ONE COMPANY</a:t>
            </a:r>
          </a:p>
          <a:p>
            <a:r>
              <a:rPr lang="en-ZA" b="1" dirty="0">
                <a:solidFill>
                  <a:srgbClr val="0070C0"/>
                </a:solidFill>
              </a:rPr>
              <a:t>THE ISSUES ARE RANDOM IN NATURE BUT REFLECT THE “GAPS” IN PROCESS SAFETY MANGEMENT FOR PLANTS THAT ARE 30 – 60 YEARS OLD</a:t>
            </a:r>
            <a:r>
              <a:rPr lang="en-ZA" dirty="0">
                <a:solidFill>
                  <a:srgbClr val="0070C0"/>
                </a:solidFill>
              </a:rPr>
              <a:t>.</a:t>
            </a:r>
          </a:p>
          <a:p>
            <a:r>
              <a:rPr lang="en-ZA" b="1" dirty="0">
                <a:solidFill>
                  <a:srgbClr val="0070C0"/>
                </a:solidFill>
              </a:rPr>
              <a:t>SOME ISSUES REFLECT LOCAL SITUATIONS BUT OTHERS MAY REFLECT SIMILAR ISSUES INTERNATIONALLY</a:t>
            </a:r>
          </a:p>
          <a:p>
            <a:r>
              <a:rPr lang="en-ZA" b="1" dirty="0">
                <a:solidFill>
                  <a:srgbClr val="0070C0"/>
                </a:solidFill>
              </a:rPr>
              <a:t>IT IS HOPED THAT UNDERSTANDING OF THE ISSUES AND METHODS USED TO DEAL WITH THEM WILL BE OF VALUE TO MANY PEOPLE</a:t>
            </a:r>
          </a:p>
          <a:p>
            <a:r>
              <a:rPr lang="en-ZA" b="1" dirty="0">
                <a:solidFill>
                  <a:srgbClr val="0070C0"/>
                </a:solidFill>
              </a:rPr>
              <a:t>10 ISSUES HAVE BEEN CHOSEN TO REFLECT THE SITUATION</a:t>
            </a:r>
          </a:p>
        </p:txBody>
      </p:sp>
    </p:spTree>
    <p:extLst>
      <p:ext uri="{BB962C8B-B14F-4D97-AF65-F5344CB8AC3E}">
        <p14:creationId xmlns:p14="http://schemas.microsoft.com/office/powerpoint/2010/main" val="2900036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C610D9-324E-9C9C-164E-D31F4AFCA3B6}"/>
              </a:ext>
            </a:extLst>
          </p:cNvPr>
          <p:cNvSpPr txBox="1"/>
          <p:nvPr/>
        </p:nvSpPr>
        <p:spPr>
          <a:xfrm>
            <a:off x="1750381" y="0"/>
            <a:ext cx="8691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200" dirty="0">
                <a:solidFill>
                  <a:srgbClr val="FF0000"/>
                </a:solidFill>
              </a:rPr>
              <a:t>ABSENCE OF PROPER RATED SIL TRIP SYSTEMS &amp; EXISTING SYSTEM STATUS UNCERTAINTY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27F81C-5BF8-CFD0-26A2-51768FEEE39B}"/>
              </a:ext>
            </a:extLst>
          </p:cNvPr>
          <p:cNvSpPr txBox="1"/>
          <p:nvPr/>
        </p:nvSpPr>
        <p:spPr>
          <a:xfrm>
            <a:off x="435006" y="1322773"/>
            <a:ext cx="1130127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TRIP SYSTEMS INSTALLED 10-15 YEARS AGO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 OF LOPA/SIL POOR AT THIS 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BEST SYSTEMS WERE SIL 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SUPPLIERS WERE EQUALLY UNINFORMED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RELIABILITY OF SYSTEM COULD ACTUALLY BE VERY POOR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TRIP TESTING OVER THIS PERIOD GAVE AN INDICATION OF RELIABILITY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TRIP TEST INTERVALS WERE SET LARGELY AS A MATTER OF CONVENIENCE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THE “TRIP” IS OFTEN THE LAST LINE OF DEFENCE AGAINST A MAJOR INCIDENT, MORE IN-DEPTH KNOWLEDGE AND CONTROL OF THESE SYSTEMS IS NEEDED</a:t>
            </a:r>
          </a:p>
        </p:txBody>
      </p:sp>
    </p:spTree>
    <p:extLst>
      <p:ext uri="{BB962C8B-B14F-4D97-AF65-F5344CB8AC3E}">
        <p14:creationId xmlns:p14="http://schemas.microsoft.com/office/powerpoint/2010/main" val="37301279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46A3490C442E41AC9620621F1F21BE" ma:contentTypeVersion="17" ma:contentTypeDescription="Create a new document." ma:contentTypeScope="" ma:versionID="a9657b1df510095f92d4b408480f5c8b">
  <xsd:schema xmlns:xsd="http://www.w3.org/2001/XMLSchema" xmlns:xs="http://www.w3.org/2001/XMLSchema" xmlns:p="http://schemas.microsoft.com/office/2006/metadata/properties" xmlns:ns2="7604e031-f840-4ad5-97d2-0b99280ee730" xmlns:ns3="c4b40482-04a4-480f-b826-6548c4a2bcf1" targetNamespace="http://schemas.microsoft.com/office/2006/metadata/properties" ma:root="true" ma:fieldsID="9b59f0d74fb2eece99aa0f8b61418ac6" ns2:_="" ns3:_="">
    <xsd:import namespace="7604e031-f840-4ad5-97d2-0b99280ee730"/>
    <xsd:import namespace="c4b40482-04a4-480f-b826-6548c4a2bc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04e031-f840-4ad5-97d2-0b99280ee7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_Flow_SignoffStatus" ma:index="18" nillable="true" ma:displayName="Sign-off status" ma:internalName="Sign_x002d_off_x0020_status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456237a7-7071-4e19-8c1f-699d1949a4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b40482-04a4-480f-b826-6548c4a2bcf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956402f1-dbcc-4c60-a824-dfd545cfc5e6}" ma:internalName="TaxCatchAll" ma:showField="CatchAllData" ma:web="c4b40482-04a4-480f-b826-6548c4a2bc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4b40482-04a4-480f-b826-6548c4a2bcf1">
      <UserInfo>
        <DisplayName/>
        <AccountId xsi:nil="true"/>
        <AccountType/>
      </UserInfo>
    </SharedWithUsers>
    <MediaLengthInSeconds xmlns="7604e031-f840-4ad5-97d2-0b99280ee730" xsi:nil="true"/>
    <lcf76f155ced4ddcb4097134ff3c332f xmlns="7604e031-f840-4ad5-97d2-0b99280ee730">
      <Terms xmlns="http://schemas.microsoft.com/office/infopath/2007/PartnerControls"/>
    </lcf76f155ced4ddcb4097134ff3c332f>
    <TaxCatchAll xmlns="c4b40482-04a4-480f-b826-6548c4a2bcf1" xsi:nil="true"/>
    <_Flow_SignoffStatus xmlns="7604e031-f840-4ad5-97d2-0b99280ee730" xsi:nil="true"/>
  </documentManagement>
</p:properties>
</file>

<file path=customXml/itemProps1.xml><?xml version="1.0" encoding="utf-8"?>
<ds:datastoreItem xmlns:ds="http://schemas.openxmlformats.org/officeDocument/2006/customXml" ds:itemID="{9CE20626-D689-4861-90BD-B6F0575C3A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E31B6A9-62F2-4E1A-BF35-363773973C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04e031-f840-4ad5-97d2-0b99280ee730"/>
    <ds:schemaRef ds:uri="c4b40482-04a4-480f-b826-6548c4a2bc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593DC65-C883-447D-BD12-D162FB2F3D48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c4b40482-04a4-480f-b826-6548c4a2bcf1"/>
    <ds:schemaRef ds:uri="http://purl.org/dc/dcmitype/"/>
    <ds:schemaRef ds:uri="7604e031-f840-4ad5-97d2-0b99280ee730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2501</TotalTime>
  <Words>2230</Words>
  <Application>Microsoft Office PowerPoint</Application>
  <PresentationFormat>Widescreen</PresentationFormat>
  <Paragraphs>261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MAJOR COMMON ISSUES ARISING FROM PROCESS SAFETY MANAGEMENT AUDITS</vt:lpstr>
      <vt:lpstr>OUTLINE OF PRESENTATION</vt:lpstr>
      <vt:lpstr>INTRODUCTION</vt:lpstr>
      <vt:lpstr>PowerPoint Presentation</vt:lpstr>
      <vt:lpstr>PowerPoint Presentation</vt:lpstr>
      <vt:lpstr>LOCAL LEGISLATION AND OTHER INFLUENCES</vt:lpstr>
      <vt:lpstr>COMMON ISSUES SEEN IN RECENT AUDITS</vt:lpstr>
      <vt:lpstr>MAJOR COMMON ISSUES ARISING FROM PSM AUDITS</vt:lpstr>
      <vt:lpstr>PowerPoint Presentation</vt:lpstr>
      <vt:lpstr>PowerPoint Presentation</vt:lpstr>
      <vt:lpstr>PowerPoint Presentation</vt:lpstr>
      <vt:lpstr>LACK OF INHERENT SAFETY PHILOSOPHY / PRACTICES</vt:lpstr>
      <vt:lpstr>LACK OF INHERENT SAFETY PHILOSOPHY AND PRACTICES</vt:lpstr>
      <vt:lpstr>INADEQUATE TANK BUNDING</vt:lpstr>
      <vt:lpstr>PowerPoint Presentation</vt:lpstr>
      <vt:lpstr>INADEQUATE TANK BUNDING</vt:lpstr>
      <vt:lpstr>PowerPoint Presentation</vt:lpstr>
      <vt:lpstr>LACK OF AGREED RISK TOLERANCE CRITERIA</vt:lpstr>
      <vt:lpstr>LACK OF AGREED RISK TOLERANCE CRITERIA</vt:lpstr>
      <vt:lpstr>INCOMPLETE PSSR PROCEDURES</vt:lpstr>
      <vt:lpstr>ABSENCE OF INTERNAL PSM AUDITS</vt:lpstr>
      <vt:lpstr>LACK OF PSM SYSTEM / STRATEGY</vt:lpstr>
      <vt:lpstr>LACK OF PSM SYSTEM / STRATEGY</vt:lpstr>
      <vt:lpstr>INADEQUATE LEADING KEY PERFORMANCE INDICATORS</vt:lpstr>
      <vt:lpstr>PowerPoint Presentation</vt:lpstr>
      <vt:lpstr>INADEQUATE LEADING PERFORMANCE INDICATORS</vt:lpstr>
      <vt:lpstr>POOR CHEMICAL STORAGE AND INCOMPATIBILITY</vt:lpstr>
      <vt:lpstr>POOR CHEMICAL STORAGE AND INCOMPATIBILITY</vt:lpstr>
      <vt:lpstr>PowerPoint Presentation</vt:lpstr>
      <vt:lpstr>LACK OF COMPREHENSIVE ASSET STRATEGY / SCES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MAJOR COMMON ISSUES ARISING FROM PROCESS SAFETY MANAGEMENT AUDITS</dc:title>
  <dc:creator>Roderick Prior</dc:creator>
  <cp:lastModifiedBy>Rachel Robinson</cp:lastModifiedBy>
  <cp:revision>275</cp:revision>
  <dcterms:created xsi:type="dcterms:W3CDTF">2017-04-05T11:46:59Z</dcterms:created>
  <dcterms:modified xsi:type="dcterms:W3CDTF">2022-11-02T15:21:27Z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0x0101000646A3490C442E41AC9620621F1F21BE</vt:lpwstr>
  </property>
  <property fmtid="{D5CDD505-2E9C-101B-9397-08002B2CF9AE}" pid="3" name="ComplianceAssetId">
    <vt:lpwstr/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MediaServiceImageTags">
    <vt:lpwstr/>
  </property>
</Properties>
</file>