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Lst>
  <p:notesMasterIdLst>
    <p:notesMasterId r:id="rId18"/>
  </p:notesMasterIdLst>
  <p:handoutMasterIdLst>
    <p:handoutMasterId r:id="rId19"/>
  </p:handoutMasterIdLst>
  <p:sldIdLst>
    <p:sldId id="257" r:id="rId5"/>
    <p:sldId id="622" r:id="rId6"/>
    <p:sldId id="621" r:id="rId7"/>
    <p:sldId id="623" r:id="rId8"/>
    <p:sldId id="624" r:id="rId9"/>
    <p:sldId id="625" r:id="rId10"/>
    <p:sldId id="626" r:id="rId11"/>
    <p:sldId id="628" r:id="rId12"/>
    <p:sldId id="627" r:id="rId13"/>
    <p:sldId id="629" r:id="rId14"/>
    <p:sldId id="631" r:id="rId15"/>
    <p:sldId id="630" r:id="rId16"/>
    <p:sldId id="619" r:id="rId1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CCFF"/>
    <a:srgbClr val="FFCC66"/>
    <a:srgbClr val="FF9999"/>
    <a:srgbClr val="008244"/>
    <a:srgbClr val="6BBA56"/>
    <a:srgbClr val="7FBB59"/>
    <a:srgbClr val="83C256"/>
    <a:srgbClr val="008143"/>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E3CED-B7B1-4116-A2CC-2CA6B1218B31}" v="5" dt="2022-10-05T10:45:48.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095" autoAdjust="0"/>
  </p:normalViewPr>
  <p:slideViewPr>
    <p:cSldViewPr snapToGrid="0">
      <p:cViewPr varScale="1">
        <p:scale>
          <a:sx n="59" d="100"/>
          <a:sy n="59" d="100"/>
        </p:scale>
        <p:origin x="300" y="66"/>
      </p:cViewPr>
      <p:guideLst>
        <p:guide orient="horz" pos="2160"/>
        <p:guide pos="380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7341915707748"/>
          <c:y val="5.7915994671166218E-2"/>
          <c:w val="0.81071080359556391"/>
          <c:h val="0.75101567154228055"/>
        </c:manualLayout>
      </c:layout>
      <c:scatterChart>
        <c:scatterStyle val="smoothMarker"/>
        <c:varyColors val="0"/>
        <c:ser>
          <c:idx val="0"/>
          <c:order val="0"/>
          <c:spPr>
            <a:ln w="44450" cap="rnd">
              <a:solidFill>
                <a:srgbClr val="008244"/>
              </a:solidFill>
              <a:round/>
            </a:ln>
            <a:effectLst/>
          </c:spPr>
          <c:marker>
            <c:symbol val="diamond"/>
            <c:size val="5"/>
            <c:spPr>
              <a:solidFill>
                <a:schemeClr val="accent1"/>
              </a:solidFill>
              <a:ln w="41275">
                <a:solidFill>
                  <a:srgbClr val="FF0000"/>
                </a:solidFill>
              </a:ln>
              <a:effectLst/>
            </c:spPr>
          </c:marker>
          <c:trendline>
            <c:spPr>
              <a:ln w="19050" cap="rnd">
                <a:solidFill>
                  <a:schemeClr val="accent1"/>
                </a:solidFill>
                <a:prstDash val="sysDot"/>
              </a:ln>
              <a:effectLst/>
            </c:spPr>
            <c:trendlineType val="exp"/>
            <c:dispRSqr val="1"/>
            <c:dispEq val="1"/>
            <c:trendlineLbl>
              <c:layout>
                <c:manualLayout>
                  <c:x val="-0.24082087315092188"/>
                  <c:y val="-0.47214401707354975"/>
                </c:manualLayout>
              </c:layout>
              <c:numFmt formatCode="General" sourceLinked="0"/>
              <c:spPr>
                <a:solidFill>
                  <a:schemeClr val="tx2">
                    <a:lumMod val="20000"/>
                    <a:lumOff val="80000"/>
                  </a:schemeClr>
                </a:solidFill>
                <a:ln>
                  <a:solidFill>
                    <a:schemeClr val="accent1">
                      <a:lumMod val="20000"/>
                      <a:lumOff val="80000"/>
                    </a:schemeClr>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rendlineLbl>
          </c:trendline>
          <c:xVal>
            <c:numRef>
              <c:f>Comparison!$B$6:$B$14</c:f>
              <c:numCache>
                <c:formatCode>General</c:formatCode>
                <c:ptCount val="9"/>
                <c:pt idx="0">
                  <c:v>0</c:v>
                </c:pt>
                <c:pt idx="1">
                  <c:v>1</c:v>
                </c:pt>
                <c:pt idx="2">
                  <c:v>2</c:v>
                </c:pt>
                <c:pt idx="3">
                  <c:v>3</c:v>
                </c:pt>
                <c:pt idx="4">
                  <c:v>4</c:v>
                </c:pt>
                <c:pt idx="5">
                  <c:v>5</c:v>
                </c:pt>
                <c:pt idx="6">
                  <c:v>6</c:v>
                </c:pt>
                <c:pt idx="7">
                  <c:v>7</c:v>
                </c:pt>
                <c:pt idx="8">
                  <c:v>8</c:v>
                </c:pt>
              </c:numCache>
            </c:numRef>
          </c:xVal>
          <c:yVal>
            <c:numRef>
              <c:f>Comparison!$C$6:$C$14</c:f>
              <c:numCache>
                <c:formatCode>0.000</c:formatCode>
                <c:ptCount val="9"/>
                <c:pt idx="0">
                  <c:v>12.57</c:v>
                </c:pt>
                <c:pt idx="1">
                  <c:v>8.8646731082032488</c:v>
                </c:pt>
                <c:pt idx="2">
                  <c:v>6.4823687213226187</c:v>
                </c:pt>
                <c:pt idx="3">
                  <c:v>5.2562331577286301</c:v>
                </c:pt>
                <c:pt idx="4">
                  <c:v>3.2204971959894153</c:v>
                </c:pt>
                <c:pt idx="5">
                  <c:v>2.3459918428782989</c:v>
                </c:pt>
                <c:pt idx="6">
                  <c:v>1.5761452744531572</c:v>
                </c:pt>
                <c:pt idx="7">
                  <c:v>1.0283071544754923</c:v>
                </c:pt>
                <c:pt idx="8">
                  <c:v>0</c:v>
                </c:pt>
              </c:numCache>
            </c:numRef>
          </c:yVal>
          <c:smooth val="1"/>
          <c:extLst>
            <c:ext xmlns:c16="http://schemas.microsoft.com/office/drawing/2014/chart" uri="{C3380CC4-5D6E-409C-BE32-E72D297353CC}">
              <c16:uniqueId val="{00000001-4E67-42C1-9F9A-7489EAE9583F}"/>
            </c:ext>
          </c:extLst>
        </c:ser>
        <c:dLbls>
          <c:showLegendKey val="0"/>
          <c:showVal val="0"/>
          <c:showCatName val="0"/>
          <c:showSerName val="0"/>
          <c:showPercent val="0"/>
          <c:showBubbleSize val="0"/>
        </c:dLbls>
        <c:axId val="861315464"/>
        <c:axId val="861316776"/>
      </c:scatterChart>
      <c:valAx>
        <c:axId val="861315464"/>
        <c:scaling>
          <c:orientation val="minMax"/>
          <c:max val="8"/>
        </c:scaling>
        <c:delete val="0"/>
        <c:axPos val="b"/>
        <c:majorGridlines>
          <c:spPr>
            <a:ln w="3175" cap="flat" cmpd="sng" algn="ctr">
              <a:solidFill>
                <a:schemeClr val="dk1"/>
              </a:solidFill>
              <a:prstDash val="dash"/>
              <a:miter lim="800000"/>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600"/>
                  <a:t>Time (Weeks)</a:t>
                </a:r>
              </a:p>
            </c:rich>
          </c:tx>
          <c:layout>
            <c:manualLayout>
              <c:xMode val="edge"/>
              <c:yMode val="edge"/>
              <c:x val="0.44554507372963409"/>
              <c:y val="0.8997363916269199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w="3175"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1316776"/>
        <c:crosses val="autoZero"/>
        <c:crossBetween val="midCat"/>
      </c:valAx>
      <c:valAx>
        <c:axId val="861316776"/>
        <c:scaling>
          <c:orientation val="minMax"/>
        </c:scaling>
        <c:delete val="0"/>
        <c:axPos val="l"/>
        <c:majorGridlines>
          <c:spPr>
            <a:ln w="3175" cap="flat" cmpd="sng" algn="ctr">
              <a:solidFill>
                <a:schemeClr val="tx1"/>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600"/>
                  <a:t>4-TBC concentration (ppm)</a:t>
                </a:r>
              </a:p>
            </c:rich>
          </c:tx>
          <c:layout>
            <c:manualLayout>
              <c:xMode val="edge"/>
              <c:yMode val="edge"/>
              <c:x val="1.5974129709260754E-2"/>
              <c:y val="9.814549872817143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3175" cap="flat" cmpd="sng" algn="ctr">
            <a:solidFill>
              <a:schemeClr val="tx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1315464"/>
        <c:crosses val="autoZero"/>
        <c:crossBetween val="midCat"/>
        <c:majorUnit val="2"/>
      </c:valAx>
      <c:spPr>
        <a:noFill/>
        <a:ln w="31750">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1BE46C69-C8F1-492E-9316-9AB7C6225AF4}" type="datetimeFigureOut">
              <a:rPr lang="de-DE" smtClean="0"/>
              <a:t>02.11.2022</a:t>
            </a:fld>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6B5E19FD-0356-4E38-81BF-CC2CC5DB7AD8}" type="slidenum">
              <a:rPr lang="de-DE" smtClean="0"/>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48B922-56C9-46FC-9595-9C2DEF7C3E2B}" type="datetimeFigureOut">
              <a:rPr lang="de-DE" smtClean="0"/>
              <a:t>02.11.2022</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8D1544D-F39A-4F55-BC21-9BE909A9BACC}" type="slidenum">
              <a:rPr lang="de-DE" smtClean="0"/>
              <a:t>‹#›</a:t>
            </a:fld>
            <a:endParaRPr lang="de-DE"/>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913872" rtl="0" eaLnBrk="1" latinLnBrk="0" hangingPunct="1">
      <a:defRPr sz="1200" kern="1200">
        <a:solidFill>
          <a:schemeClr val="tx1"/>
        </a:solidFill>
        <a:latin typeface="+mn-lt"/>
        <a:ea typeface="+mn-ea"/>
        <a:cs typeface="+mn-cs"/>
      </a:defRPr>
    </a:lvl1pPr>
    <a:lvl2pPr marL="456937" algn="l" defTabSz="913872" rtl="0" eaLnBrk="1" latinLnBrk="0" hangingPunct="1">
      <a:defRPr sz="1200" kern="1200">
        <a:solidFill>
          <a:schemeClr val="tx1"/>
        </a:solidFill>
        <a:latin typeface="+mn-lt"/>
        <a:ea typeface="+mn-ea"/>
        <a:cs typeface="+mn-cs"/>
      </a:defRPr>
    </a:lvl2pPr>
    <a:lvl3pPr marL="913872" algn="l" defTabSz="913872" rtl="0" eaLnBrk="1" latinLnBrk="0" hangingPunct="1">
      <a:defRPr sz="1200" kern="1200">
        <a:solidFill>
          <a:schemeClr val="tx1"/>
        </a:solidFill>
        <a:latin typeface="+mn-lt"/>
        <a:ea typeface="+mn-ea"/>
        <a:cs typeface="+mn-cs"/>
      </a:defRPr>
    </a:lvl3pPr>
    <a:lvl4pPr marL="1370808" algn="l" defTabSz="913872" rtl="0" eaLnBrk="1" latinLnBrk="0" hangingPunct="1">
      <a:defRPr sz="1200" kern="1200">
        <a:solidFill>
          <a:schemeClr val="tx1"/>
        </a:solidFill>
        <a:latin typeface="+mn-lt"/>
        <a:ea typeface="+mn-ea"/>
        <a:cs typeface="+mn-cs"/>
      </a:defRPr>
    </a:lvl4pPr>
    <a:lvl5pPr marL="1827742" algn="l" defTabSz="913872" rtl="0" eaLnBrk="1" latinLnBrk="0" hangingPunct="1">
      <a:defRPr sz="1200" kern="1200">
        <a:solidFill>
          <a:schemeClr val="tx1"/>
        </a:solidFill>
        <a:latin typeface="+mn-lt"/>
        <a:ea typeface="+mn-ea"/>
        <a:cs typeface="+mn-cs"/>
      </a:defRPr>
    </a:lvl5pPr>
    <a:lvl6pPr marL="2284680" algn="l" defTabSz="913872" rtl="0" eaLnBrk="1" latinLnBrk="0" hangingPunct="1">
      <a:defRPr sz="1200" kern="1200">
        <a:solidFill>
          <a:schemeClr val="tx1"/>
        </a:solidFill>
        <a:latin typeface="+mn-lt"/>
        <a:ea typeface="+mn-ea"/>
        <a:cs typeface="+mn-cs"/>
      </a:defRPr>
    </a:lvl6pPr>
    <a:lvl7pPr marL="2741617" algn="l" defTabSz="913872" rtl="0" eaLnBrk="1" latinLnBrk="0" hangingPunct="1">
      <a:defRPr sz="1200" kern="1200">
        <a:solidFill>
          <a:schemeClr val="tx1"/>
        </a:solidFill>
        <a:latin typeface="+mn-lt"/>
        <a:ea typeface="+mn-ea"/>
        <a:cs typeface="+mn-cs"/>
      </a:defRPr>
    </a:lvl7pPr>
    <a:lvl8pPr marL="3198551" algn="l" defTabSz="913872" rtl="0" eaLnBrk="1" latinLnBrk="0" hangingPunct="1">
      <a:defRPr sz="1200" kern="1200">
        <a:solidFill>
          <a:schemeClr val="tx1"/>
        </a:solidFill>
        <a:latin typeface="+mn-lt"/>
        <a:ea typeface="+mn-ea"/>
        <a:cs typeface="+mn-cs"/>
      </a:defRPr>
    </a:lvl8pPr>
    <a:lvl9pPr marL="3655487" algn="l" defTabSz="9138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2</a:t>
            </a:fld>
            <a:endParaRPr lang="en-US" dirty="0"/>
          </a:p>
        </p:txBody>
      </p:sp>
    </p:spTree>
    <p:extLst>
      <p:ext uri="{BB962C8B-B14F-4D97-AF65-F5344CB8AC3E}">
        <p14:creationId xmlns:p14="http://schemas.microsoft.com/office/powerpoint/2010/main" val="410725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11</a:t>
            </a:fld>
            <a:endParaRPr lang="en-US" dirty="0"/>
          </a:p>
        </p:txBody>
      </p:sp>
    </p:spTree>
    <p:extLst>
      <p:ext uri="{BB962C8B-B14F-4D97-AF65-F5344CB8AC3E}">
        <p14:creationId xmlns:p14="http://schemas.microsoft.com/office/powerpoint/2010/main" val="205166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12</a:t>
            </a:fld>
            <a:endParaRPr lang="en-US" dirty="0"/>
          </a:p>
        </p:txBody>
      </p:sp>
    </p:spTree>
    <p:extLst>
      <p:ext uri="{BB962C8B-B14F-4D97-AF65-F5344CB8AC3E}">
        <p14:creationId xmlns:p14="http://schemas.microsoft.com/office/powerpoint/2010/main" val="227037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3</a:t>
            </a:fld>
            <a:endParaRPr lang="en-US" dirty="0"/>
          </a:p>
        </p:txBody>
      </p:sp>
    </p:spTree>
    <p:extLst>
      <p:ext uri="{BB962C8B-B14F-4D97-AF65-F5344CB8AC3E}">
        <p14:creationId xmlns:p14="http://schemas.microsoft.com/office/powerpoint/2010/main" val="410725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4</a:t>
            </a:fld>
            <a:endParaRPr lang="en-US" dirty="0"/>
          </a:p>
        </p:txBody>
      </p:sp>
    </p:spTree>
    <p:extLst>
      <p:ext uri="{BB962C8B-B14F-4D97-AF65-F5344CB8AC3E}">
        <p14:creationId xmlns:p14="http://schemas.microsoft.com/office/powerpoint/2010/main" val="79746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5</a:t>
            </a:fld>
            <a:endParaRPr lang="en-US" dirty="0"/>
          </a:p>
        </p:txBody>
      </p:sp>
    </p:spTree>
    <p:extLst>
      <p:ext uri="{BB962C8B-B14F-4D97-AF65-F5344CB8AC3E}">
        <p14:creationId xmlns:p14="http://schemas.microsoft.com/office/powerpoint/2010/main" val="23372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6</a:t>
            </a:fld>
            <a:endParaRPr lang="en-US" dirty="0"/>
          </a:p>
        </p:txBody>
      </p:sp>
    </p:spTree>
    <p:extLst>
      <p:ext uri="{BB962C8B-B14F-4D97-AF65-F5344CB8AC3E}">
        <p14:creationId xmlns:p14="http://schemas.microsoft.com/office/powerpoint/2010/main" val="12139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7</a:t>
            </a:fld>
            <a:endParaRPr lang="en-US" dirty="0"/>
          </a:p>
        </p:txBody>
      </p:sp>
    </p:spTree>
    <p:extLst>
      <p:ext uri="{BB962C8B-B14F-4D97-AF65-F5344CB8AC3E}">
        <p14:creationId xmlns:p14="http://schemas.microsoft.com/office/powerpoint/2010/main" val="355580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8</a:t>
            </a:fld>
            <a:endParaRPr lang="en-US" dirty="0"/>
          </a:p>
        </p:txBody>
      </p:sp>
    </p:spTree>
    <p:extLst>
      <p:ext uri="{BB962C8B-B14F-4D97-AF65-F5344CB8AC3E}">
        <p14:creationId xmlns:p14="http://schemas.microsoft.com/office/powerpoint/2010/main" val="178792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9</a:t>
            </a:fld>
            <a:endParaRPr lang="en-US" dirty="0"/>
          </a:p>
        </p:txBody>
      </p:sp>
    </p:spTree>
    <p:extLst>
      <p:ext uri="{BB962C8B-B14F-4D97-AF65-F5344CB8AC3E}">
        <p14:creationId xmlns:p14="http://schemas.microsoft.com/office/powerpoint/2010/main" val="348656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10</a:t>
            </a:fld>
            <a:endParaRPr lang="en-US" dirty="0"/>
          </a:p>
        </p:txBody>
      </p:sp>
    </p:spTree>
    <p:extLst>
      <p:ext uri="{BB962C8B-B14F-4D97-AF65-F5344CB8AC3E}">
        <p14:creationId xmlns:p14="http://schemas.microsoft.com/office/powerpoint/2010/main" val="100881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3160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1830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8" name="Fußzeilenplatzhalter 1">
            <a:extLst>
              <a:ext uri="{FF2B5EF4-FFF2-40B4-BE49-F238E27FC236}">
                <a16:creationId xmlns:a16="http://schemas.microsoft.com/office/drawing/2014/main" id="{49F54E6F-7EC5-48B6-B008-7D59E5BFDAE3}"/>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Tree>
    <p:extLst>
      <p:ext uri="{BB962C8B-B14F-4D97-AF65-F5344CB8AC3E}">
        <p14:creationId xmlns:p14="http://schemas.microsoft.com/office/powerpoint/2010/main" val="170203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3025"/>
            <a:ext cx="12192000" cy="4351338"/>
          </a:xfrm>
          <a:prstGeom prst="rect">
            <a:avLst/>
          </a:prstGeom>
        </p:spPr>
        <p:txBody>
          <a:bodyPr/>
          <a:lstStyle>
            <a:lvl1pPr>
              <a:defRPr sz="1200"/>
            </a:lvl1pPr>
            <a:lvl2pPr>
              <a:defRPr sz="1000"/>
            </a:lvl2pPr>
            <a:lvl3pPr marL="914400" indent="0">
              <a:buNone/>
              <a:defRPr/>
            </a:lvl3pPr>
          </a:lstStyle>
          <a:p>
            <a:pPr lvl="2"/>
            <a:endParaRPr lang="en-US" dirty="0"/>
          </a:p>
        </p:txBody>
      </p:sp>
      <p:sp>
        <p:nvSpPr>
          <p:cNvPr id="7" name="Fußzeilenplatzhalter 1">
            <a:extLst>
              <a:ext uri="{FF2B5EF4-FFF2-40B4-BE49-F238E27FC236}">
                <a16:creationId xmlns:a16="http://schemas.microsoft.com/office/drawing/2014/main" id="{602D9523-801A-41B2-9435-02AADE9B4756}"/>
              </a:ext>
            </a:extLst>
          </p:cNvPr>
          <p:cNvSpPr txBox="1">
            <a:spLocks/>
          </p:cNvSpPr>
          <p:nvPr userDrawn="1"/>
        </p:nvSpPr>
        <p:spPr>
          <a:xfrm>
            <a:off x="821870" y="6414425"/>
            <a:ext cx="2092049" cy="182563"/>
          </a:xfrm>
          <a:prstGeom prst="rect">
            <a:avLst/>
          </a:prstGeom>
        </p:spPr>
        <p:txBody>
          <a:bodyPr/>
          <a:lstStyle>
            <a:defPPr>
              <a:defRPr lang="en-US"/>
            </a:defPPr>
            <a:lvl1pPr marL="0" algn="l" defTabSz="457200" rtl="0" eaLnBrk="1" latinLnBrk="0" hangingPunct="1">
              <a:defRPr lang="de-DE" sz="800" kern="1200" dirty="0" smtClean="0">
                <a:solidFill>
                  <a:schemeClr val="bg1">
                    <a:lumMod val="50000"/>
                  </a:schemeClr>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Hier einen Text einfügen</a:t>
            </a:r>
          </a:p>
        </p:txBody>
      </p:sp>
      <p:sp>
        <p:nvSpPr>
          <p:cNvPr id="8" name="Titel 3">
            <a:extLst>
              <a:ext uri="{FF2B5EF4-FFF2-40B4-BE49-F238E27FC236}">
                <a16:creationId xmlns:a16="http://schemas.microsoft.com/office/drawing/2014/main" id="{0577092B-DF29-45E2-BF23-B6D6128948CC}"/>
              </a:ext>
            </a:extLst>
          </p:cNvPr>
          <p:cNvSpPr>
            <a:spLocks noGrp="1"/>
          </p:cNvSpPr>
          <p:nvPr>
            <p:ph type="title"/>
          </p:nvPr>
        </p:nvSpPr>
        <p:spPr>
          <a:xfrm>
            <a:off x="799200" y="450000"/>
            <a:ext cx="3654583" cy="408068"/>
          </a:xfrm>
          <a:prstGeom prst="rect">
            <a:avLst/>
          </a:prstGeom>
        </p:spPr>
        <p:txBody>
          <a:bodyPr>
            <a:noAutofit/>
          </a:bodyPr>
          <a:lstStyle>
            <a:lvl1pPr>
              <a:defRPr sz="2500">
                <a:solidFill>
                  <a:schemeClr val="tx1"/>
                </a:solidFill>
              </a:defRPr>
            </a:lvl1pPr>
          </a:lstStyle>
          <a:p>
            <a:endParaRPr lang="de-DE" dirty="0"/>
          </a:p>
        </p:txBody>
      </p:sp>
      <p:sp>
        <p:nvSpPr>
          <p:cNvPr id="5" name="Textplatzhalter 14">
            <a:extLst>
              <a:ext uri="{FF2B5EF4-FFF2-40B4-BE49-F238E27FC236}">
                <a16:creationId xmlns:a16="http://schemas.microsoft.com/office/drawing/2014/main" id="{8B740564-2243-461C-B833-688434E326F8}"/>
              </a:ext>
            </a:extLst>
          </p:cNvPr>
          <p:cNvSpPr>
            <a:spLocks noGrp="1"/>
          </p:cNvSpPr>
          <p:nvPr>
            <p:ph idx="10"/>
          </p:nvPr>
        </p:nvSpPr>
        <p:spPr>
          <a:xfrm>
            <a:off x="799200" y="830900"/>
            <a:ext cx="376264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112723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55725"/>
            <a:ext cx="5181600" cy="4351338"/>
          </a:xfrm>
          <a:prstGeom prst="rect">
            <a:avLst/>
          </a:prstGeom>
        </p:spPr>
        <p:txBody>
          <a:bodyPr/>
          <a:lstStyle>
            <a:lvl1pPr>
              <a:defRPr sz="1200"/>
            </a:lvl1pPr>
            <a:lvl2pPr>
              <a:defRPr sz="1000"/>
            </a:lvl2pPr>
          </a:lstStyle>
          <a:p>
            <a:pPr lvl="0"/>
            <a:r>
              <a:rPr lang="de-DE" dirty="0"/>
              <a:t>Mastertextformat bearbeiten</a:t>
            </a:r>
          </a:p>
          <a:p>
            <a:pPr lvl="1"/>
            <a:r>
              <a:rPr lang="de-DE" dirty="0"/>
              <a:t>Zweite Ebene</a:t>
            </a:r>
          </a:p>
        </p:txBody>
      </p:sp>
      <p:sp>
        <p:nvSpPr>
          <p:cNvPr id="4" name="Content Placeholder 3"/>
          <p:cNvSpPr>
            <a:spLocks noGrp="1"/>
          </p:cNvSpPr>
          <p:nvPr>
            <p:ph sz="half" idx="2"/>
          </p:nvPr>
        </p:nvSpPr>
        <p:spPr>
          <a:xfrm>
            <a:off x="6172200" y="1355725"/>
            <a:ext cx="5181600" cy="4351338"/>
          </a:xfrm>
          <a:prstGeom prst="rect">
            <a:avLst/>
          </a:prstGeom>
        </p:spPr>
        <p:txBody>
          <a:bodyPr/>
          <a:lstStyle>
            <a:lvl1pPr>
              <a:defRPr sz="1200"/>
            </a:lvl1pPr>
            <a:lvl2pPr>
              <a:defRPr sz="1000"/>
            </a:lvl2pPr>
          </a:lstStyle>
          <a:p>
            <a:pPr lvl="0"/>
            <a:r>
              <a:rPr lang="de-DE" dirty="0"/>
              <a:t>Mastertextformat bearbeiten</a:t>
            </a:r>
          </a:p>
          <a:p>
            <a:pPr lvl="1"/>
            <a:r>
              <a:rPr lang="de-DE" dirty="0"/>
              <a:t>Zweite Ebene</a:t>
            </a:r>
          </a:p>
          <a:p>
            <a:pPr lvl="2"/>
            <a:endParaRPr lang="en-US" dirty="0"/>
          </a:p>
        </p:txBody>
      </p:sp>
      <p:sp>
        <p:nvSpPr>
          <p:cNvPr id="8" name="Titel 3">
            <a:extLst>
              <a:ext uri="{FF2B5EF4-FFF2-40B4-BE49-F238E27FC236}">
                <a16:creationId xmlns:a16="http://schemas.microsoft.com/office/drawing/2014/main" id="{39D5C2E7-7BF8-4DD1-A1D4-4DD7A441198D}"/>
              </a:ext>
            </a:extLst>
          </p:cNvPr>
          <p:cNvSpPr>
            <a:spLocks noGrp="1"/>
          </p:cNvSpPr>
          <p:nvPr>
            <p:ph type="title"/>
          </p:nvPr>
        </p:nvSpPr>
        <p:spPr>
          <a:xfrm>
            <a:off x="799200" y="450000"/>
            <a:ext cx="3654583" cy="408068"/>
          </a:xfrm>
          <a:prstGeom prst="rect">
            <a:avLst/>
          </a:prstGeom>
        </p:spPr>
        <p:txBody>
          <a:bodyPr>
            <a:noAutofit/>
          </a:bodyPr>
          <a:lstStyle>
            <a:lvl1pPr>
              <a:defRPr sz="2500">
                <a:solidFill>
                  <a:schemeClr val="tx1"/>
                </a:solidFill>
              </a:defRPr>
            </a:lvl1pPr>
          </a:lstStyle>
          <a:p>
            <a:endParaRPr lang="de-DE" dirty="0"/>
          </a:p>
        </p:txBody>
      </p:sp>
      <p:sp>
        <p:nvSpPr>
          <p:cNvPr id="11" name="Fußzeilenplatzhalter 1">
            <a:extLst>
              <a:ext uri="{FF2B5EF4-FFF2-40B4-BE49-F238E27FC236}">
                <a16:creationId xmlns:a16="http://schemas.microsoft.com/office/drawing/2014/main" id="{4CF17D37-8100-4818-8837-DAEBB5FC22D7}"/>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6" name="Textplatzhalter 14">
            <a:extLst>
              <a:ext uri="{FF2B5EF4-FFF2-40B4-BE49-F238E27FC236}">
                <a16:creationId xmlns:a16="http://schemas.microsoft.com/office/drawing/2014/main" id="{21EBD1AF-73C8-44FB-A03C-A17170E0E63D}"/>
              </a:ext>
            </a:extLst>
          </p:cNvPr>
          <p:cNvSpPr>
            <a:spLocks noGrp="1"/>
          </p:cNvSpPr>
          <p:nvPr>
            <p:ph idx="11"/>
          </p:nvPr>
        </p:nvSpPr>
        <p:spPr>
          <a:xfrm>
            <a:off x="799200" y="830900"/>
            <a:ext cx="377280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383410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3851E3C-79B5-44A5-8B0A-C3C78ED30985}"/>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6" name="Rechteck 5">
            <a:extLst>
              <a:ext uri="{FF2B5EF4-FFF2-40B4-BE49-F238E27FC236}">
                <a16:creationId xmlns:a16="http://schemas.microsoft.com/office/drawing/2014/main" id="{7AED8AFA-0AB9-4F8F-BE49-63606EEDE219}"/>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9" name="Textplatzhalter 19">
            <a:extLst>
              <a:ext uri="{FF2B5EF4-FFF2-40B4-BE49-F238E27FC236}">
                <a16:creationId xmlns:a16="http://schemas.microsoft.com/office/drawing/2014/main" id="{F5F99063-69AF-4779-AB72-FC86018E0366}"/>
              </a:ext>
            </a:extLst>
          </p:cNvPr>
          <p:cNvSpPr>
            <a:spLocks noGrp="1"/>
          </p:cNvSpPr>
          <p:nvPr>
            <p:ph type="body" sz="quarter" idx="14"/>
          </p:nvPr>
        </p:nvSpPr>
        <p:spPr>
          <a:xfrm>
            <a:off x="821868" y="1520185"/>
            <a:ext cx="3716867" cy="4217911"/>
          </a:xfrm>
          <a:prstGeom prst="rect">
            <a:avLst/>
          </a:prstGeom>
        </p:spPr>
        <p:txBody>
          <a:bodyPr/>
          <a:lstStyle>
            <a:lvl1pPr marL="0" indent="0">
              <a:buClr>
                <a:srgbClr val="008C4F"/>
              </a:buClr>
              <a:buFont typeface="Wingdings" panose="05000000000000000000" pitchFamily="2" charset="2"/>
              <a:buNone/>
              <a:defRPr sz="1200"/>
            </a:lvl1pPr>
            <a:lvl2pPr marL="685783" indent="-228594">
              <a:buClr>
                <a:srgbClr val="008C4F"/>
              </a:buClr>
              <a:buFont typeface="Wingdings" panose="05000000000000000000" pitchFamily="2" charset="2"/>
              <a:buChar char="§"/>
              <a:defRPr sz="1000"/>
            </a:lvl2pPr>
            <a:lvl3pPr marL="1142971" indent="-228594">
              <a:buClr>
                <a:srgbClr val="008C4F"/>
              </a:buClr>
              <a:buFont typeface="Wingdings" panose="05000000000000000000" pitchFamily="2" charset="2"/>
              <a:buChar char="§"/>
              <a:defRPr sz="1400"/>
            </a:lvl3pPr>
            <a:lvl4pPr marL="1600160" indent="-228594">
              <a:buClr>
                <a:srgbClr val="008C4F"/>
              </a:buClr>
              <a:buFont typeface="Wingdings" panose="05000000000000000000" pitchFamily="2" charset="2"/>
              <a:buChar char="§"/>
              <a:defRPr sz="1000"/>
            </a:lvl4pPr>
          </a:lstStyle>
          <a:p>
            <a:pPr lvl="0"/>
            <a:r>
              <a:rPr lang="de-DE" dirty="0"/>
              <a:t>Mastertextformat bearbeiten</a:t>
            </a:r>
          </a:p>
          <a:p>
            <a:pPr lvl="1"/>
            <a:r>
              <a:rPr lang="de-DE" dirty="0"/>
              <a:t>Zweite Ebene</a:t>
            </a:r>
          </a:p>
        </p:txBody>
      </p:sp>
      <p:sp>
        <p:nvSpPr>
          <p:cNvPr id="10" name="Titel 3">
            <a:extLst>
              <a:ext uri="{FF2B5EF4-FFF2-40B4-BE49-F238E27FC236}">
                <a16:creationId xmlns:a16="http://schemas.microsoft.com/office/drawing/2014/main" id="{E2A87AB1-48F5-49F0-B9D2-0213BF82DAD9}"/>
              </a:ext>
            </a:extLst>
          </p:cNvPr>
          <p:cNvSpPr>
            <a:spLocks noGrp="1"/>
          </p:cNvSpPr>
          <p:nvPr>
            <p:ph type="title"/>
          </p:nvPr>
        </p:nvSpPr>
        <p:spPr>
          <a:xfrm>
            <a:off x="799200" y="450000"/>
            <a:ext cx="3654583" cy="408068"/>
          </a:xfrm>
          <a:prstGeom prst="rect">
            <a:avLst/>
          </a:prstGeom>
        </p:spPr>
        <p:txBody>
          <a:bodyPr>
            <a:noAutofit/>
          </a:bodyPr>
          <a:lstStyle>
            <a:lvl1pPr>
              <a:defRPr sz="2500" b="0">
                <a:solidFill>
                  <a:schemeClr val="tx1"/>
                </a:solidFill>
              </a:defRPr>
            </a:lvl1pPr>
          </a:lstStyle>
          <a:p>
            <a:endParaRPr lang="de-DE" dirty="0"/>
          </a:p>
        </p:txBody>
      </p:sp>
      <p:sp>
        <p:nvSpPr>
          <p:cNvPr id="7" name="Textplatzhalter 14">
            <a:extLst>
              <a:ext uri="{FF2B5EF4-FFF2-40B4-BE49-F238E27FC236}">
                <a16:creationId xmlns:a16="http://schemas.microsoft.com/office/drawing/2014/main" id="{A7BE4613-37DF-4A7F-B00A-33FF8EEF78C6}"/>
              </a:ext>
            </a:extLst>
          </p:cNvPr>
          <p:cNvSpPr>
            <a:spLocks noGrp="1"/>
          </p:cNvSpPr>
          <p:nvPr>
            <p:ph idx="1"/>
          </p:nvPr>
        </p:nvSpPr>
        <p:spPr>
          <a:xfrm>
            <a:off x="799200" y="830900"/>
            <a:ext cx="3739535"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23501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rk">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98A342A-2953-4CD4-B74E-5CFD8463FF1E}"/>
              </a:ext>
            </a:extLst>
          </p:cNvPr>
          <p:cNvSpPr>
            <a:spLocks noGrp="1"/>
          </p:cNvSpPr>
          <p:nvPr>
            <p:ph sz="half" idx="1"/>
          </p:nvPr>
        </p:nvSpPr>
        <p:spPr>
          <a:xfrm>
            <a:off x="0" y="1125416"/>
            <a:ext cx="12191998" cy="5732584"/>
          </a:xfrm>
          <a:prstGeom prst="rect">
            <a:avLst/>
          </a:prstGeom>
        </p:spPr>
        <p:txBody>
          <a:bodyPr/>
          <a:lstStyle>
            <a:lvl1pPr marL="0" indent="0">
              <a:buNone/>
              <a:defRPr sz="1200"/>
            </a:lvl1pPr>
            <a:lvl2pPr>
              <a:defRPr sz="1000"/>
            </a:lvl2pPr>
          </a:lstStyle>
          <a:p>
            <a:pPr lvl="0"/>
            <a:endParaRPr lang="de-DE" dirty="0"/>
          </a:p>
        </p:txBody>
      </p:sp>
      <p:sp>
        <p:nvSpPr>
          <p:cNvPr id="10" name="Fußzeilenplatzhalter 1">
            <a:extLst>
              <a:ext uri="{FF2B5EF4-FFF2-40B4-BE49-F238E27FC236}">
                <a16:creationId xmlns:a16="http://schemas.microsoft.com/office/drawing/2014/main" id="{DA8FA368-D848-4BEC-BCF0-014C65273296}"/>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19" name="Rechteck 18">
            <a:extLst>
              <a:ext uri="{FF2B5EF4-FFF2-40B4-BE49-F238E27FC236}">
                <a16:creationId xmlns:a16="http://schemas.microsoft.com/office/drawing/2014/main" id="{19ABDA7A-DAF9-46BB-9641-7C40F2DC1A66}"/>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12" name="Titel 3">
            <a:extLst>
              <a:ext uri="{FF2B5EF4-FFF2-40B4-BE49-F238E27FC236}">
                <a16:creationId xmlns:a16="http://schemas.microsoft.com/office/drawing/2014/main" id="{AD299EA3-D623-4765-872B-9FC85E639B63}"/>
              </a:ext>
            </a:extLst>
          </p:cNvPr>
          <p:cNvSpPr>
            <a:spLocks noGrp="1"/>
          </p:cNvSpPr>
          <p:nvPr>
            <p:ph type="title"/>
          </p:nvPr>
        </p:nvSpPr>
        <p:spPr>
          <a:xfrm>
            <a:off x="799200" y="450000"/>
            <a:ext cx="3654583" cy="408068"/>
          </a:xfrm>
          <a:prstGeom prst="rect">
            <a:avLst/>
          </a:prstGeom>
        </p:spPr>
        <p:txBody>
          <a:bodyPr>
            <a:noAutofit/>
          </a:bodyPr>
          <a:lstStyle>
            <a:lvl1pPr>
              <a:defRPr sz="2500" b="0">
                <a:solidFill>
                  <a:schemeClr val="tx1"/>
                </a:solidFill>
              </a:defRPr>
            </a:lvl1pPr>
          </a:lstStyle>
          <a:p>
            <a:endParaRPr lang="de-DE" dirty="0"/>
          </a:p>
        </p:txBody>
      </p:sp>
      <p:sp>
        <p:nvSpPr>
          <p:cNvPr id="7" name="Textplatzhalter 14">
            <a:extLst>
              <a:ext uri="{FF2B5EF4-FFF2-40B4-BE49-F238E27FC236}">
                <a16:creationId xmlns:a16="http://schemas.microsoft.com/office/drawing/2014/main" id="{A8768B1B-597D-433C-9AFE-59A263822BAB}"/>
              </a:ext>
            </a:extLst>
          </p:cNvPr>
          <p:cNvSpPr>
            <a:spLocks noGrp="1"/>
          </p:cNvSpPr>
          <p:nvPr>
            <p:ph idx="11"/>
          </p:nvPr>
        </p:nvSpPr>
        <p:spPr>
          <a:xfrm>
            <a:off x="799200" y="830900"/>
            <a:ext cx="374232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327756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mall">
    <p:spTree>
      <p:nvGrpSpPr>
        <p:cNvPr id="1" name=""/>
        <p:cNvGrpSpPr/>
        <p:nvPr/>
      </p:nvGrpSpPr>
      <p:grpSpPr>
        <a:xfrm>
          <a:off x="0" y="0"/>
          <a:ext cx="0" cy="0"/>
          <a:chOff x="0" y="0"/>
          <a:chExt cx="0" cy="0"/>
        </a:xfrm>
      </p:grpSpPr>
      <p:cxnSp>
        <p:nvCxnSpPr>
          <p:cNvPr id="5" name="Gerader Verbinder 2">
            <a:extLst>
              <a:ext uri="{FF2B5EF4-FFF2-40B4-BE49-F238E27FC236}">
                <a16:creationId xmlns:a16="http://schemas.microsoft.com/office/drawing/2014/main" id="{2706C069-1162-4ACA-A6BC-33CE94EFAE7F}"/>
              </a:ext>
            </a:extLst>
          </p:cNvPr>
          <p:cNvCxnSpPr>
            <a:cxnSpLocks/>
          </p:cNvCxnSpPr>
          <p:nvPr userDrawn="1"/>
        </p:nvCxnSpPr>
        <p:spPr>
          <a:xfrm flipH="1">
            <a:off x="2" y="1150375"/>
            <a:ext cx="81174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ußzeilenplatzhalter 1">
            <a:extLst>
              <a:ext uri="{FF2B5EF4-FFF2-40B4-BE49-F238E27FC236}">
                <a16:creationId xmlns:a16="http://schemas.microsoft.com/office/drawing/2014/main" id="{5E05F8DD-6B18-4A7E-88B7-26E495320099}"/>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21" name="Rechteck 20">
            <a:extLst>
              <a:ext uri="{FF2B5EF4-FFF2-40B4-BE49-F238E27FC236}">
                <a16:creationId xmlns:a16="http://schemas.microsoft.com/office/drawing/2014/main" id="{72EC0CE3-67E3-42FA-888D-F118D9ECB4F3}"/>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14" name="Titel 3">
            <a:extLst>
              <a:ext uri="{FF2B5EF4-FFF2-40B4-BE49-F238E27FC236}">
                <a16:creationId xmlns:a16="http://schemas.microsoft.com/office/drawing/2014/main" id="{0135B7C1-B8AE-48CB-BD5B-6FCFEC7AF8DF}"/>
              </a:ext>
            </a:extLst>
          </p:cNvPr>
          <p:cNvSpPr>
            <a:spLocks noGrp="1"/>
          </p:cNvSpPr>
          <p:nvPr>
            <p:ph type="title"/>
          </p:nvPr>
        </p:nvSpPr>
        <p:spPr>
          <a:xfrm>
            <a:off x="799200" y="450000"/>
            <a:ext cx="3654583" cy="408068"/>
          </a:xfrm>
          <a:prstGeom prst="rect">
            <a:avLst/>
          </a:prstGeom>
        </p:spPr>
        <p:txBody>
          <a:bodyPr>
            <a:noAutofit/>
          </a:bodyPr>
          <a:lstStyle>
            <a:lvl1pPr>
              <a:defRPr sz="2500" b="0">
                <a:solidFill>
                  <a:schemeClr val="tx1"/>
                </a:solidFill>
              </a:defRPr>
            </a:lvl1pPr>
          </a:lstStyle>
          <a:p>
            <a:endParaRPr lang="de-DE" dirty="0"/>
          </a:p>
        </p:txBody>
      </p:sp>
      <p:sp>
        <p:nvSpPr>
          <p:cNvPr id="11" name="Textplatzhalter 19">
            <a:extLst>
              <a:ext uri="{FF2B5EF4-FFF2-40B4-BE49-F238E27FC236}">
                <a16:creationId xmlns:a16="http://schemas.microsoft.com/office/drawing/2014/main" id="{F7BF3322-5569-4911-883C-996374E79A47}"/>
              </a:ext>
            </a:extLst>
          </p:cNvPr>
          <p:cNvSpPr>
            <a:spLocks noGrp="1"/>
          </p:cNvSpPr>
          <p:nvPr>
            <p:ph type="body" sz="quarter" idx="14"/>
          </p:nvPr>
        </p:nvSpPr>
        <p:spPr>
          <a:xfrm>
            <a:off x="821868" y="1520185"/>
            <a:ext cx="3716867" cy="4217911"/>
          </a:xfrm>
          <a:prstGeom prst="rect">
            <a:avLst/>
          </a:prstGeom>
        </p:spPr>
        <p:txBody>
          <a:bodyPr/>
          <a:lstStyle>
            <a:lvl1pPr marL="0" indent="0">
              <a:buClr>
                <a:srgbClr val="008C4F"/>
              </a:buClr>
              <a:buFont typeface="Wingdings" panose="05000000000000000000" pitchFamily="2" charset="2"/>
              <a:buNone/>
              <a:defRPr sz="1200"/>
            </a:lvl1pPr>
            <a:lvl2pPr marL="685783" indent="-228594">
              <a:buClr>
                <a:srgbClr val="008C4F"/>
              </a:buClr>
              <a:buFont typeface="Wingdings" panose="05000000000000000000" pitchFamily="2" charset="2"/>
              <a:buChar char="§"/>
              <a:defRPr sz="1000"/>
            </a:lvl2pPr>
            <a:lvl3pPr marL="1142971" indent="-228594">
              <a:buClr>
                <a:srgbClr val="008C4F"/>
              </a:buClr>
              <a:buFont typeface="Wingdings" panose="05000000000000000000" pitchFamily="2" charset="2"/>
              <a:buChar char="§"/>
              <a:defRPr sz="1400"/>
            </a:lvl3pPr>
            <a:lvl4pPr marL="1600160" indent="-228594">
              <a:buClr>
                <a:srgbClr val="008C4F"/>
              </a:buClr>
              <a:buFont typeface="Wingdings" panose="05000000000000000000" pitchFamily="2" charset="2"/>
              <a:buChar char="§"/>
              <a:defRPr sz="1000"/>
            </a:lvl4pPr>
          </a:lstStyle>
          <a:p>
            <a:pPr lvl="0"/>
            <a:r>
              <a:rPr lang="de-DE" dirty="0"/>
              <a:t>Mastertextformat bearbeiten</a:t>
            </a:r>
          </a:p>
          <a:p>
            <a:pPr lvl="1"/>
            <a:r>
              <a:rPr lang="de-DE" dirty="0"/>
              <a:t>Zweite Ebene</a:t>
            </a:r>
          </a:p>
        </p:txBody>
      </p:sp>
      <p:sp>
        <p:nvSpPr>
          <p:cNvPr id="10" name="Bildplatzhalter 5">
            <a:extLst>
              <a:ext uri="{FF2B5EF4-FFF2-40B4-BE49-F238E27FC236}">
                <a16:creationId xmlns:a16="http://schemas.microsoft.com/office/drawing/2014/main" id="{7F680953-6B83-445A-8583-F7CCE0E07597}"/>
              </a:ext>
            </a:extLst>
          </p:cNvPr>
          <p:cNvSpPr>
            <a:spLocks noGrp="1"/>
          </p:cNvSpPr>
          <p:nvPr>
            <p:ph type="pic" sz="quarter" idx="12"/>
          </p:nvPr>
        </p:nvSpPr>
        <p:spPr>
          <a:xfrm>
            <a:off x="8439670" y="0"/>
            <a:ext cx="3752328" cy="5707624"/>
          </a:xfrm>
          <a:prstGeom prst="rect">
            <a:avLst/>
          </a:prstGeom>
          <a:ln>
            <a:solidFill>
              <a:schemeClr val="accent1"/>
            </a:solidFill>
          </a:ln>
        </p:spPr>
        <p:txBody>
          <a:bodyPr anchor="ctr"/>
          <a:lstStyle>
            <a:lvl1pPr algn="ctr">
              <a:defRPr>
                <a:solidFill>
                  <a:schemeClr val="tx1"/>
                </a:solidFill>
              </a:defRPr>
            </a:lvl1pPr>
          </a:lstStyle>
          <a:p>
            <a:endParaRPr lang="de-DE"/>
          </a:p>
        </p:txBody>
      </p:sp>
      <p:sp>
        <p:nvSpPr>
          <p:cNvPr id="9" name="Textplatzhalter 14">
            <a:extLst>
              <a:ext uri="{FF2B5EF4-FFF2-40B4-BE49-F238E27FC236}">
                <a16:creationId xmlns:a16="http://schemas.microsoft.com/office/drawing/2014/main" id="{1D93CDA5-10E3-437B-82BB-E2037302D120}"/>
              </a:ext>
            </a:extLst>
          </p:cNvPr>
          <p:cNvSpPr>
            <a:spLocks noGrp="1"/>
          </p:cNvSpPr>
          <p:nvPr>
            <p:ph idx="1"/>
          </p:nvPr>
        </p:nvSpPr>
        <p:spPr>
          <a:xfrm>
            <a:off x="799200" y="830900"/>
            <a:ext cx="3739535"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343189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9726" y="1758926"/>
            <a:ext cx="4675871" cy="4278423"/>
          </a:xfrm>
          <a:prstGeom prst="rect">
            <a:avLst/>
          </a:prstGeom>
        </p:spPr>
      </p:pic>
      <p:sp>
        <p:nvSpPr>
          <p:cNvPr id="9" name="Titel 8"/>
          <p:cNvSpPr>
            <a:spLocks noGrp="1"/>
          </p:cNvSpPr>
          <p:nvPr>
            <p:ph type="title"/>
          </p:nvPr>
        </p:nvSpPr>
        <p:spPr bwMode="gray"/>
        <p:txBody>
          <a:bodyPr/>
          <a:lstStyle/>
          <a:p>
            <a:r>
              <a:rPr lang="de-DE"/>
              <a:t>Titelmasterformat durch Klicken bearbeiten</a:t>
            </a:r>
            <a:endParaRPr lang="en-US" noProof="0" dirty="0"/>
          </a:p>
        </p:txBody>
      </p:sp>
      <p:sp>
        <p:nvSpPr>
          <p:cNvPr id="13" name="Foliennummernplatzhalter 12"/>
          <p:cNvSpPr>
            <a:spLocks noGrp="1"/>
          </p:cNvSpPr>
          <p:nvPr>
            <p:ph type="sldNum" sz="quarter" idx="10"/>
          </p:nvPr>
        </p:nvSpPr>
        <p:spPr bwMode="gray"/>
        <p:txBody>
          <a:bodyPr/>
          <a:lstStyle/>
          <a:p>
            <a:r>
              <a:rPr lang="en-US" dirty="0"/>
              <a:t>Slide</a:t>
            </a:r>
            <a:r>
              <a:rPr lang="en-US" noProof="0" dirty="0"/>
              <a:t> </a:t>
            </a:r>
            <a:fld id="{165E2D8B-FD9B-4A9E-8AEA-D09FA928FD2A}" type="slidenum">
              <a:rPr lang="en-US" noProof="0" smtClean="0"/>
              <a:pPr/>
              <a:t>‹#›</a:t>
            </a:fld>
            <a:endParaRPr lang="en-US" noProof="0" dirty="0"/>
          </a:p>
        </p:txBody>
      </p:sp>
      <p:sp>
        <p:nvSpPr>
          <p:cNvPr id="3" name="Subtitle 2"/>
          <p:cNvSpPr>
            <a:spLocks noGrp="1"/>
          </p:cNvSpPr>
          <p:nvPr>
            <p:ph type="subTitle" idx="1" hasCustomPrompt="1"/>
          </p:nvPr>
        </p:nvSpPr>
        <p:spPr bwMode="gray">
          <a:xfrm>
            <a:off x="624417" y="5121659"/>
            <a:ext cx="7199383" cy="802892"/>
          </a:xfrm>
        </p:spPr>
        <p:txBody>
          <a:bodyPr/>
          <a:lstStyle>
            <a:lvl1pPr marL="0" indent="0" algn="l">
              <a:buNone/>
              <a:defRPr sz="4800"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Click to edit text</a:t>
            </a:r>
          </a:p>
        </p:txBody>
      </p:sp>
      <p:sp>
        <p:nvSpPr>
          <p:cNvPr id="6" name="Rechteck 5"/>
          <p:cNvSpPr/>
          <p:nvPr userDrawn="1"/>
        </p:nvSpPr>
        <p:spPr bwMode="gray">
          <a:xfrm>
            <a:off x="527381" y="6612843"/>
            <a:ext cx="7200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marL="239994" indent="-239994" algn="ctr">
              <a:spcBef>
                <a:spcPts val="800"/>
              </a:spcBef>
              <a:spcAft>
                <a:spcPts val="800"/>
              </a:spcAft>
              <a:buFont typeface="Wingdings" panose="05000000000000000000" pitchFamily="2" charset="2"/>
              <a:buChar char="§"/>
            </a:pPr>
            <a:endParaRPr lang="en-US" sz="1867" dirty="0"/>
          </a:p>
        </p:txBody>
      </p:sp>
    </p:spTree>
    <p:extLst>
      <p:ext uri="{BB962C8B-B14F-4D97-AF65-F5344CB8AC3E}">
        <p14:creationId xmlns:p14="http://schemas.microsoft.com/office/powerpoint/2010/main" val="371698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Titel 7"/>
          <p:cNvSpPr>
            <a:spLocks noGrp="1"/>
          </p:cNvSpPr>
          <p:nvPr>
            <p:ph type="title"/>
          </p:nvPr>
        </p:nvSpPr>
        <p:spPr bwMode="gray"/>
        <p:txBody>
          <a:bodyPr/>
          <a:lstStyle/>
          <a:p>
            <a:r>
              <a:rPr lang="nl-NL" noProof="0"/>
              <a:t>Titelstijl van model bewerken</a:t>
            </a:r>
            <a:endParaRPr lang="en-US" noProof="0" dirty="0"/>
          </a:p>
        </p:txBody>
      </p:sp>
      <p:sp>
        <p:nvSpPr>
          <p:cNvPr id="10" name="Textplatzhalter 9"/>
          <p:cNvSpPr>
            <a:spLocks noGrp="1"/>
          </p:cNvSpPr>
          <p:nvPr>
            <p:ph type="body" sz="quarter" idx="11"/>
          </p:nvPr>
        </p:nvSpPr>
        <p:spPr bwMode="gray">
          <a:xfrm>
            <a:off x="624000" y="1484313"/>
            <a:ext cx="7199200" cy="4608512"/>
          </a:xfrm>
        </p:spPr>
        <p:txBody>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US" noProof="0" dirty="0"/>
          </a:p>
        </p:txBody>
      </p:sp>
      <p:sp>
        <p:nvSpPr>
          <p:cNvPr id="2" name="Slide Number Placeholder 1"/>
          <p:cNvSpPr>
            <a:spLocks noGrp="1"/>
          </p:cNvSpPr>
          <p:nvPr>
            <p:ph type="sldNum" sz="quarter" idx="12"/>
          </p:nvPr>
        </p:nvSpPr>
        <p:spPr/>
        <p:txBody>
          <a:bodyPr/>
          <a:lstStyle/>
          <a:p>
            <a:r>
              <a:rPr lang="en-US" noProof="0" dirty="0"/>
              <a:t>Slide </a:t>
            </a:r>
            <a:fld id="{165E2D8B-FD9B-4A9E-8AEA-D09FA928FD2A}" type="slidenum">
              <a:rPr lang="en-US" noProof="0" smtClean="0"/>
              <a:pPr/>
              <a:t>‹#›</a:t>
            </a:fld>
            <a:endParaRPr lang="en-US" noProof="0" dirty="0"/>
          </a:p>
        </p:txBody>
      </p:sp>
    </p:spTree>
    <p:extLst>
      <p:ext uri="{BB962C8B-B14F-4D97-AF65-F5344CB8AC3E}">
        <p14:creationId xmlns:p14="http://schemas.microsoft.com/office/powerpoint/2010/main" val="217237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ielen Dank!">
    <p:spTree>
      <p:nvGrpSpPr>
        <p:cNvPr id="1" name=""/>
        <p:cNvGrpSpPr/>
        <p:nvPr/>
      </p:nvGrpSpPr>
      <p:grpSpPr>
        <a:xfrm>
          <a:off x="0" y="0"/>
          <a:ext cx="0" cy="0"/>
          <a:chOff x="0" y="0"/>
          <a:chExt cx="0" cy="0"/>
        </a:xfrm>
      </p:grpSpPr>
      <p:pic>
        <p:nvPicPr>
          <p:cNvPr id="27" name="Grafik 2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15" r="20660"/>
          <a:stretch/>
        </p:blipFill>
        <p:spPr bwMode="gray">
          <a:xfrm>
            <a:off x="-1" y="1796661"/>
            <a:ext cx="12192001" cy="2640452"/>
          </a:xfrm>
          <a:prstGeom prst="rect">
            <a:avLst/>
          </a:prstGeom>
        </p:spPr>
      </p:pic>
      <p:sp>
        <p:nvSpPr>
          <p:cNvPr id="7" name="Foliennummernplatzhalter 6"/>
          <p:cNvSpPr>
            <a:spLocks noGrp="1"/>
          </p:cNvSpPr>
          <p:nvPr>
            <p:ph type="sldNum" sz="quarter" idx="10"/>
          </p:nvPr>
        </p:nvSpPr>
        <p:spPr bwMode="gray"/>
        <p:txBody>
          <a:bodyPr/>
          <a:lstStyle/>
          <a:p>
            <a:r>
              <a:rPr lang="de-DE" noProof="0" dirty="0"/>
              <a:t>Seite </a:t>
            </a:r>
            <a:fld id="{165E2D8B-FD9B-4A9E-8AEA-D09FA928FD2A}" type="slidenum">
              <a:rPr lang="de-DE" noProof="0" smtClean="0"/>
              <a:pPr/>
              <a:t>‹#›</a:t>
            </a:fld>
            <a:endParaRPr lang="de-DE" noProof="0" dirty="0"/>
          </a:p>
        </p:txBody>
      </p:sp>
      <p:sp>
        <p:nvSpPr>
          <p:cNvPr id="6" name="Textplatzhalter 5"/>
          <p:cNvSpPr>
            <a:spLocks noGrp="1"/>
          </p:cNvSpPr>
          <p:nvPr>
            <p:ph type="body" sz="quarter" idx="11"/>
          </p:nvPr>
        </p:nvSpPr>
        <p:spPr bwMode="gray">
          <a:xfrm>
            <a:off x="624418" y="4053418"/>
            <a:ext cx="7198783" cy="1871133"/>
          </a:xfrm>
        </p:spPr>
        <p:txBody>
          <a:bodyPr tIns="36000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
        <p:nvSpPr>
          <p:cNvPr id="9" name="Titel 8"/>
          <p:cNvSpPr>
            <a:spLocks noGrp="1"/>
          </p:cNvSpPr>
          <p:nvPr>
            <p:ph type="title"/>
          </p:nvPr>
        </p:nvSpPr>
        <p:spPr bwMode="gray">
          <a:xfrm>
            <a:off x="624000" y="452967"/>
            <a:ext cx="7199200" cy="1439333"/>
          </a:xfrm>
        </p:spPr>
        <p:txBody>
          <a:bodyPr/>
          <a:lstStyle>
            <a:lvl1pPr>
              <a:defRPr sz="4800"/>
            </a:lvl1pPr>
          </a:lstStyle>
          <a:p>
            <a:r>
              <a:rPr lang="de-DE" noProof="0" dirty="0"/>
              <a:t>Titelmasterformat durch Klicken bearbeiten</a:t>
            </a:r>
          </a:p>
        </p:txBody>
      </p:sp>
    </p:spTree>
    <p:custDataLst>
      <p:tags r:id="rId1"/>
    </p:custDataLst>
    <p:extLst>
      <p:ext uri="{BB962C8B-B14F-4D97-AF65-F5344CB8AC3E}">
        <p14:creationId xmlns:p14="http://schemas.microsoft.com/office/powerpoint/2010/main" val="541558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9200" y="862956"/>
            <a:ext cx="3793120" cy="456902"/>
          </a:xfrm>
          <a:prstGeom prst="rect">
            <a:avLst/>
          </a:prstGeom>
        </p:spPr>
        <p:txBody>
          <a:bodyPr vert="horz" lIns="91440" tIns="45720" rIns="91440" bIns="45720" rtlCol="0" anchor="ctr">
            <a:normAutofit/>
          </a:bodyPr>
          <a:lstStyle/>
          <a:p>
            <a:pPr lvl="0"/>
            <a:endParaRPr lang="en-US" dirty="0"/>
          </a:p>
        </p:txBody>
      </p:sp>
      <p:sp>
        <p:nvSpPr>
          <p:cNvPr id="7" name="Fußzeilenplatzhalter 1">
            <a:extLst>
              <a:ext uri="{FF2B5EF4-FFF2-40B4-BE49-F238E27FC236}">
                <a16:creationId xmlns:a16="http://schemas.microsoft.com/office/drawing/2014/main" id="{FDC77516-F218-409A-8E21-9C9C19B13490}"/>
              </a:ext>
            </a:extLst>
          </p:cNvPr>
          <p:cNvSpPr>
            <a:spLocks noGrp="1"/>
          </p:cNvSpPr>
          <p:nvPr>
            <p:ph type="ftr" sz="quarter" idx="3"/>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8" name="TextBox 9">
            <a:extLst>
              <a:ext uri="{FF2B5EF4-FFF2-40B4-BE49-F238E27FC236}">
                <a16:creationId xmlns:a16="http://schemas.microsoft.com/office/drawing/2014/main" id="{06048F43-F8A2-4FFE-95C5-3E8981B387FC}"/>
              </a:ext>
            </a:extLst>
          </p:cNvPr>
          <p:cNvSpPr txBox="1"/>
          <p:nvPr userDrawn="1"/>
        </p:nvSpPr>
        <p:spPr>
          <a:xfrm>
            <a:off x="373698" y="6394923"/>
            <a:ext cx="388209" cy="215425"/>
          </a:xfrm>
          <a:prstGeom prst="rect">
            <a:avLst/>
          </a:prstGeom>
          <a:noFill/>
        </p:spPr>
        <p:txBody>
          <a:bodyPr wrap="none" lIns="91421" tIns="45711" rIns="91421" bIns="45711" rtlCol="0">
            <a:spAutoFit/>
          </a:bodyPr>
          <a:lstStyle/>
          <a:p>
            <a:pPr algn="ctr"/>
            <a:fld id="{260E2A6B-A809-4840-BF14-8648BC0BDF87}" type="slidenum">
              <a:rPr lang="id-ID" sz="800" kern="1200" smtClean="0">
                <a:solidFill>
                  <a:schemeClr val="bg1">
                    <a:lumMod val="50000"/>
                  </a:schemeClr>
                </a:solidFill>
                <a:latin typeface="+mn-lt"/>
                <a:ea typeface="+mn-ea"/>
                <a:cs typeface="Arial" panose="020B0604020202020204" pitchFamily="34" charset="0"/>
              </a:rPr>
              <a:pPr algn="ctr"/>
              <a:t>‹#›</a:t>
            </a:fld>
            <a:endParaRPr lang="id-ID" sz="800" kern="1200" dirty="0">
              <a:solidFill>
                <a:schemeClr val="bg1">
                  <a:lumMod val="50000"/>
                </a:schemeClr>
              </a:solidFill>
              <a:latin typeface="+mn-lt"/>
              <a:ea typeface="+mn-ea"/>
              <a:cs typeface="Arial" panose="020B0604020202020204" pitchFamily="34" charset="0"/>
            </a:endParaRPr>
          </a:p>
        </p:txBody>
      </p:sp>
      <p:pic>
        <p:nvPicPr>
          <p:cNvPr id="9" name="Grafik 8">
            <a:extLst>
              <a:ext uri="{FF2B5EF4-FFF2-40B4-BE49-F238E27FC236}">
                <a16:creationId xmlns:a16="http://schemas.microsoft.com/office/drawing/2014/main" id="{30386401-674B-45BB-A768-2A86109384B5}"/>
              </a:ext>
            </a:extLst>
          </p:cNvPr>
          <p:cNvPicPr preferRelativeResize="0">
            <a:picLocks/>
          </p:cNvPicPr>
          <p:nvPr userDrawn="1"/>
        </p:nvPicPr>
        <p:blipFill rotWithShape="1">
          <a:blip r:embed="rId11"/>
          <a:srcRect t="1377" r="2016"/>
          <a:stretch/>
        </p:blipFill>
        <p:spPr>
          <a:xfrm>
            <a:off x="11404800" y="6134400"/>
            <a:ext cx="475200" cy="475200"/>
          </a:xfrm>
          <a:prstGeom prst="rect">
            <a:avLst/>
          </a:prstGeom>
        </p:spPr>
      </p:pic>
      <p:sp>
        <p:nvSpPr>
          <p:cNvPr id="10" name="Rechteck 9">
            <a:extLst>
              <a:ext uri="{FF2B5EF4-FFF2-40B4-BE49-F238E27FC236}">
                <a16:creationId xmlns:a16="http://schemas.microsoft.com/office/drawing/2014/main" id="{2E672F80-0943-46D0-8585-1DA2BB8E38D1}"/>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11" name="Textplatzhalter 19">
            <a:extLst>
              <a:ext uri="{FF2B5EF4-FFF2-40B4-BE49-F238E27FC236}">
                <a16:creationId xmlns:a16="http://schemas.microsoft.com/office/drawing/2014/main" id="{E6A93A2C-F960-4D49-8612-0D4EEAC004B2}"/>
              </a:ext>
            </a:extLst>
          </p:cNvPr>
          <p:cNvSpPr txBox="1">
            <a:spLocks/>
          </p:cNvSpPr>
          <p:nvPr userDrawn="1"/>
        </p:nvSpPr>
        <p:spPr>
          <a:xfrm>
            <a:off x="821868" y="1520185"/>
            <a:ext cx="10492932" cy="4217911"/>
          </a:xfrm>
          <a:prstGeom prst="rect">
            <a:avLst/>
          </a:prstGeom>
        </p:spPr>
        <p:txBody>
          <a:bodyPr/>
          <a:lstStyle>
            <a:lvl1pPr marL="0" indent="0" algn="l" defTabSz="914400" rtl="0" eaLnBrk="1" latinLnBrk="0" hangingPunct="1">
              <a:lnSpc>
                <a:spcPct val="90000"/>
              </a:lnSpc>
              <a:spcBef>
                <a:spcPts val="1000"/>
              </a:spcBef>
              <a:buClr>
                <a:srgbClr val="008C4F"/>
              </a:buClr>
              <a:buFont typeface="Wingdings" panose="05000000000000000000" pitchFamily="2" charset="2"/>
              <a:buNone/>
              <a:defRPr sz="1200" kern="1200">
                <a:solidFill>
                  <a:schemeClr val="tx1"/>
                </a:solidFill>
                <a:latin typeface="+mn-lt"/>
                <a:ea typeface="+mn-ea"/>
                <a:cs typeface="+mn-cs"/>
              </a:defRPr>
            </a:lvl1pPr>
            <a:lvl2pPr marL="685783" indent="-228594" algn="l" defTabSz="914400" rtl="0" eaLnBrk="1" latinLnBrk="0" hangingPunct="1">
              <a:lnSpc>
                <a:spcPct val="90000"/>
              </a:lnSpc>
              <a:spcBef>
                <a:spcPts val="500"/>
              </a:spcBef>
              <a:buClr>
                <a:srgbClr val="008C4F"/>
              </a:buClr>
              <a:buFont typeface="Wingdings" panose="05000000000000000000" pitchFamily="2" charset="2"/>
              <a:buChar char="§"/>
              <a:defRPr sz="1000" kern="1200">
                <a:solidFill>
                  <a:schemeClr val="tx1"/>
                </a:solidFill>
                <a:latin typeface="+mn-lt"/>
                <a:ea typeface="+mn-ea"/>
                <a:cs typeface="+mn-cs"/>
              </a:defRPr>
            </a:lvl2pPr>
            <a:lvl3pPr marL="1142971" indent="-228594" algn="l" defTabSz="914400" rtl="0" eaLnBrk="1" latinLnBrk="0" hangingPunct="1">
              <a:lnSpc>
                <a:spcPct val="90000"/>
              </a:lnSpc>
              <a:spcBef>
                <a:spcPts val="500"/>
              </a:spcBef>
              <a:buClr>
                <a:srgbClr val="008C4F"/>
              </a:buClr>
              <a:buFont typeface="Wingdings" panose="05000000000000000000" pitchFamily="2" charset="2"/>
              <a:buChar char="§"/>
              <a:defRPr sz="1400" kern="1200">
                <a:solidFill>
                  <a:schemeClr val="tx1"/>
                </a:solidFill>
                <a:latin typeface="+mn-lt"/>
                <a:ea typeface="+mn-ea"/>
                <a:cs typeface="+mn-cs"/>
              </a:defRPr>
            </a:lvl3pPr>
            <a:lvl4pPr marL="1600160" indent="-228594" algn="l" defTabSz="914400" rtl="0" eaLnBrk="1" latinLnBrk="0" hangingPunct="1">
              <a:lnSpc>
                <a:spcPct val="90000"/>
              </a:lnSpc>
              <a:spcBef>
                <a:spcPts val="500"/>
              </a:spcBef>
              <a:buClr>
                <a:srgbClr val="008C4F"/>
              </a:buClr>
              <a:buFont typeface="Wingdings" panose="05000000000000000000"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14" name="Title Placeholder 1">
            <a:extLst>
              <a:ext uri="{FF2B5EF4-FFF2-40B4-BE49-F238E27FC236}">
                <a16:creationId xmlns:a16="http://schemas.microsoft.com/office/drawing/2014/main" id="{9B0C97B2-DC52-4C3B-8DFC-1446D3042532}"/>
              </a:ext>
            </a:extLst>
          </p:cNvPr>
          <p:cNvSpPr txBox="1">
            <a:spLocks/>
          </p:cNvSpPr>
          <p:nvPr userDrawn="1"/>
        </p:nvSpPr>
        <p:spPr>
          <a:xfrm>
            <a:off x="799200" y="811332"/>
            <a:ext cx="10515600" cy="456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500" kern="1200" dirty="0">
                <a:solidFill>
                  <a:schemeClr val="tx1"/>
                </a:solidFill>
                <a:latin typeface="+mj-lt"/>
                <a:ea typeface="+mj-ea"/>
                <a:cs typeface="+mj-cs"/>
              </a:defRPr>
            </a:lvl1pPr>
          </a:lstStyle>
          <a:p>
            <a:endParaRPr lang="de-DE"/>
          </a:p>
        </p:txBody>
      </p:sp>
      <p:sp>
        <p:nvSpPr>
          <p:cNvPr id="15" name="Textplatzhalter 14">
            <a:extLst>
              <a:ext uri="{FF2B5EF4-FFF2-40B4-BE49-F238E27FC236}">
                <a16:creationId xmlns:a16="http://schemas.microsoft.com/office/drawing/2014/main" id="{71CAB64D-29C4-47C3-AE6F-9D4A099E5101}"/>
              </a:ext>
            </a:extLst>
          </p:cNvPr>
          <p:cNvSpPr>
            <a:spLocks noGrp="1"/>
          </p:cNvSpPr>
          <p:nvPr>
            <p:ph type="body" idx="1"/>
          </p:nvPr>
        </p:nvSpPr>
        <p:spPr>
          <a:xfrm>
            <a:off x="799200" y="1342175"/>
            <a:ext cx="379312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pic>
        <p:nvPicPr>
          <p:cNvPr id="6" name="Picture 5">
            <a:extLst>
              <a:ext uri="{FF2B5EF4-FFF2-40B4-BE49-F238E27FC236}">
                <a16:creationId xmlns:a16="http://schemas.microsoft.com/office/drawing/2014/main" id="{9384EB78-2026-9529-D367-9BD99B3BC593}"/>
              </a:ext>
            </a:extLst>
          </p:cNvPr>
          <p:cNvPicPr>
            <a:picLocks noChangeAspect="1"/>
          </p:cNvPicPr>
          <p:nvPr userDrawn="1"/>
        </p:nvPicPr>
        <p:blipFill>
          <a:blip r:embed="rId12"/>
          <a:stretch>
            <a:fillRect/>
          </a:stretch>
        </p:blipFill>
        <p:spPr>
          <a:xfrm>
            <a:off x="2508193" y="6419050"/>
            <a:ext cx="7175614" cy="438950"/>
          </a:xfrm>
          <a:prstGeom prst="rect">
            <a:avLst/>
          </a:prstGeom>
        </p:spPr>
      </p:pic>
    </p:spTree>
    <p:extLst>
      <p:ext uri="{BB962C8B-B14F-4D97-AF65-F5344CB8AC3E}">
        <p14:creationId xmlns:p14="http://schemas.microsoft.com/office/powerpoint/2010/main" val="2431491330"/>
      </p:ext>
    </p:extLst>
  </p:cSld>
  <p:clrMap bg1="lt1" tx1="dk1" bg2="lt2" tx2="dk2" accent1="accent1" accent2="accent2" accent3="accent3" accent4="accent4" accent5="accent5" accent6="accent6" hlink="hlink" folHlink="folHlink"/>
  <p:sldLayoutIdLst>
    <p:sldLayoutId id="2147483705" r:id="rId1"/>
    <p:sldLayoutId id="2147483704" r:id="rId2"/>
    <p:sldLayoutId id="2147483706" r:id="rId3"/>
    <p:sldLayoutId id="2147483714" r:id="rId4"/>
    <p:sldLayoutId id="2147483722" r:id="rId5"/>
    <p:sldLayoutId id="2147483723" r:id="rId6"/>
    <p:sldLayoutId id="2147483724" r:id="rId7"/>
    <p:sldLayoutId id="2147483726" r:id="rId8"/>
    <p:sldLayoutId id="2147483734" r:id="rId9"/>
  </p:sldLayoutIdLst>
  <p:hf sldNum="0" hdr="0" dt="0"/>
  <p:txStyles>
    <p:titleStyle>
      <a:lvl1pPr algn="l" defTabSz="914400" rtl="0" eaLnBrk="1" latinLnBrk="0" hangingPunct="1">
        <a:lnSpc>
          <a:spcPct val="90000"/>
        </a:lnSpc>
        <a:spcBef>
          <a:spcPct val="0"/>
        </a:spcBef>
        <a:buNone/>
        <a:defRPr lang="en-US" sz="2500" b="1" kern="1200" dirty="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8.xml"/><Relationship Id="rId7" Type="http://schemas.openxmlformats.org/officeDocument/2006/relationships/image" Target="../media/image11.emf"/><Relationship Id="rId2" Type="http://schemas.openxmlformats.org/officeDocument/2006/relationships/video" Target="https://www.youtube.com/embed/MXIO4_r5MOc?feature=oembed" TargetMode="External"/><Relationship Id="rId1" Type="http://schemas.openxmlformats.org/officeDocument/2006/relationships/tags" Target="../tags/tag5.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hyperlink" Target="https://commons.wikimedia.org/wiki/File:247-man-shrugging-2.svg"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76177" y="665105"/>
            <a:ext cx="10611293" cy="4462760"/>
          </a:xfrm>
          <a:prstGeom prst="rect">
            <a:avLst/>
          </a:prstGeom>
          <a:noFill/>
        </p:spPr>
        <p:txBody>
          <a:bodyPr wrap="square" rtlCol="0">
            <a:spAutoFit/>
          </a:bodyPr>
          <a:lstStyle/>
          <a:p>
            <a:pPr algn="ctr"/>
            <a:r>
              <a:rPr lang="en-GB" sz="3600" b="1" dirty="0">
                <a:solidFill>
                  <a:schemeClr val="accent2"/>
                </a:solidFill>
                <a:latin typeface="Century Gothic" panose="020B0502020202020204" pitchFamily="34" charset="0"/>
              </a:rPr>
              <a:t>Shipping and Storing Polymerizable Substances: A styrene incident, complex new legislation and how to do it right</a:t>
            </a:r>
          </a:p>
          <a:p>
            <a:pPr algn="ctr"/>
            <a:endParaRPr lang="de-DE" sz="3600" dirty="0">
              <a:solidFill>
                <a:schemeClr val="accent1"/>
              </a:solidFill>
              <a:latin typeface="Century Gothic" panose="020B0502020202020204" pitchFamily="34" charset="0"/>
            </a:endParaRPr>
          </a:p>
          <a:p>
            <a:pPr algn="r"/>
            <a:endParaRPr lang="de-DE" sz="2000" dirty="0">
              <a:solidFill>
                <a:schemeClr val="accent1"/>
              </a:solidFill>
              <a:latin typeface="Century Gothic" panose="020B0502020202020204" pitchFamily="34" charset="0"/>
            </a:endParaRPr>
          </a:p>
          <a:p>
            <a:r>
              <a:rPr lang="de-DE" sz="2400" dirty="0">
                <a:solidFill>
                  <a:schemeClr val="accent2"/>
                </a:solidFill>
                <a:latin typeface="Century Gothic" panose="020B0502020202020204" pitchFamily="34" charset="0"/>
              </a:rPr>
              <a:t>Stephen Rowe</a:t>
            </a:r>
          </a:p>
          <a:p>
            <a:r>
              <a:rPr lang="de-DE" sz="2400" dirty="0">
                <a:solidFill>
                  <a:schemeClr val="accent2"/>
                </a:solidFill>
                <a:latin typeface="Century Gothic" panose="020B0502020202020204" pitchFamily="34" charset="0"/>
              </a:rPr>
              <a:t>Adelia Moraleja Perez</a:t>
            </a:r>
          </a:p>
          <a:p>
            <a:r>
              <a:rPr lang="de-DE" sz="2400" dirty="0">
                <a:solidFill>
                  <a:schemeClr val="accent2"/>
                </a:solidFill>
                <a:latin typeface="Century Gothic" panose="020B0502020202020204" pitchFamily="34" charset="0"/>
              </a:rPr>
              <a:t>Kamran Rohan Arif</a:t>
            </a:r>
          </a:p>
          <a:p>
            <a:endParaRPr lang="de-DE" sz="2400" dirty="0">
              <a:solidFill>
                <a:schemeClr val="accent2"/>
              </a:solidFill>
              <a:latin typeface="Century Gothic" panose="020B0502020202020204" pitchFamily="34" charset="0"/>
            </a:endParaRPr>
          </a:p>
          <a:p>
            <a:r>
              <a:rPr lang="de-DE" sz="2400" b="1" dirty="0">
                <a:solidFill>
                  <a:schemeClr val="accent2"/>
                </a:solidFill>
                <a:latin typeface="Century Gothic" panose="020B0502020202020204" pitchFamily="34" charset="0"/>
              </a:rPr>
              <a:t>DEKRA UK Ltd</a:t>
            </a:r>
          </a:p>
        </p:txBody>
      </p:sp>
      <p:sp>
        <p:nvSpPr>
          <p:cNvPr id="3" name="TextBox 2">
            <a:extLst>
              <a:ext uri="{FF2B5EF4-FFF2-40B4-BE49-F238E27FC236}">
                <a16:creationId xmlns:a16="http://schemas.microsoft.com/office/drawing/2014/main" id="{87F4970F-2FFA-0724-96BA-9821ADA30EDE}"/>
              </a:ext>
            </a:extLst>
          </p:cNvPr>
          <p:cNvSpPr txBox="1"/>
          <p:nvPr/>
        </p:nvSpPr>
        <p:spPr>
          <a:xfrm>
            <a:off x="6592182" y="2896485"/>
            <a:ext cx="4827183" cy="2554545"/>
          </a:xfrm>
          <a:prstGeom prst="rect">
            <a:avLst/>
          </a:prstGeom>
          <a:noFill/>
        </p:spPr>
        <p:txBody>
          <a:bodyPr wrap="square" rtlCol="0">
            <a:spAutoFit/>
          </a:bodyPr>
          <a:lstStyle/>
          <a:p>
            <a:r>
              <a:rPr lang="en-GB" sz="2000" b="1" dirty="0"/>
              <a:t>Contents</a:t>
            </a:r>
          </a:p>
          <a:p>
            <a:pPr marL="285750" indent="-285750">
              <a:buFont typeface="Arial" panose="020B0604020202020204" pitchFamily="34" charset="0"/>
              <a:buChar char="•"/>
            </a:pPr>
            <a:r>
              <a:rPr lang="en-GB" sz="2000" dirty="0"/>
              <a:t>Polymerisable substance thermal risks</a:t>
            </a:r>
          </a:p>
          <a:p>
            <a:pPr marL="285750" indent="-285750">
              <a:buFont typeface="Arial" panose="020B0604020202020204" pitchFamily="34" charset="0"/>
              <a:buChar char="•"/>
            </a:pPr>
            <a:r>
              <a:rPr lang="en-GB" sz="2000" dirty="0"/>
              <a:t>Styrene incident in shipping (2019)</a:t>
            </a:r>
          </a:p>
          <a:p>
            <a:pPr marL="285750" indent="-285750">
              <a:buFont typeface="Arial" panose="020B0604020202020204" pitchFamily="34" charset="0"/>
              <a:buChar char="•"/>
            </a:pPr>
            <a:r>
              <a:rPr lang="en-GB" sz="2000" dirty="0"/>
              <a:t>Changes in shipping regulations</a:t>
            </a:r>
          </a:p>
          <a:p>
            <a:pPr marL="285750" indent="-285750">
              <a:buFont typeface="Arial" panose="020B0604020202020204" pitchFamily="34" charset="0"/>
              <a:buChar char="•"/>
            </a:pPr>
            <a:r>
              <a:rPr lang="en-GB" sz="2000" dirty="0"/>
              <a:t>Experimental studies on effect of monomer aging</a:t>
            </a:r>
          </a:p>
          <a:p>
            <a:pPr marL="285750" indent="-285750">
              <a:buFont typeface="Arial" panose="020B0604020202020204" pitchFamily="34" charset="0"/>
              <a:buChar char="•"/>
            </a:pPr>
            <a:r>
              <a:rPr lang="en-GB" sz="2000" dirty="0"/>
              <a:t>Recommended testing protocols</a:t>
            </a:r>
          </a:p>
          <a:p>
            <a:pPr marL="285750" indent="-285750">
              <a:buFont typeface="Arial" panose="020B0604020202020204" pitchFamily="34" charset="0"/>
              <a:buChar char="•"/>
            </a:pPr>
            <a:r>
              <a:rPr lang="en-GB" sz="2000" dirty="0"/>
              <a:t>Conclusion</a:t>
            </a:r>
          </a:p>
        </p:txBody>
      </p:sp>
    </p:spTree>
    <p:custDataLst>
      <p:tags r:id="rId1"/>
    </p:custDataLst>
    <p:extLst>
      <p:ext uri="{BB962C8B-B14F-4D97-AF65-F5344CB8AC3E}">
        <p14:creationId xmlns:p14="http://schemas.microsoft.com/office/powerpoint/2010/main" val="17521229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564335"/>
            <a:ext cx="11424661" cy="380943"/>
          </a:xfrm>
        </p:spPr>
        <p:txBody>
          <a:bodyPr>
            <a:noAutofit/>
          </a:bodyPr>
          <a:lstStyle/>
          <a:p>
            <a:r>
              <a:rPr lang="en-US" sz="2800" dirty="0">
                <a:solidFill>
                  <a:schemeClr val="accent2"/>
                </a:solidFill>
                <a:latin typeface="Century Gothic" panose="020B0502020202020204" pitchFamily="34" charset="0"/>
              </a:rPr>
              <a:t>Recommended Testing protocol</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6" name="Rectangle 5">
            <a:extLst>
              <a:ext uri="{FF2B5EF4-FFF2-40B4-BE49-F238E27FC236}">
                <a16:creationId xmlns:a16="http://schemas.microsoft.com/office/drawing/2014/main" id="{6EC91BF4-91DA-9432-D7DC-77C7E954ADC9}"/>
              </a:ext>
            </a:extLst>
          </p:cNvPr>
          <p:cNvSpPr/>
          <p:nvPr/>
        </p:nvSpPr>
        <p:spPr>
          <a:xfrm>
            <a:off x="559901" y="2345864"/>
            <a:ext cx="1470991" cy="11728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Is inhibitor / temperature data available?</a:t>
            </a:r>
          </a:p>
        </p:txBody>
      </p:sp>
      <p:sp>
        <p:nvSpPr>
          <p:cNvPr id="7" name="Rectangle 6">
            <a:extLst>
              <a:ext uri="{FF2B5EF4-FFF2-40B4-BE49-F238E27FC236}">
                <a16:creationId xmlns:a16="http://schemas.microsoft.com/office/drawing/2014/main" id="{B9B179C5-48DE-2A67-B12F-2F79E752D6D9}"/>
              </a:ext>
            </a:extLst>
          </p:cNvPr>
          <p:cNvSpPr/>
          <p:nvPr/>
        </p:nvSpPr>
        <p:spPr>
          <a:xfrm>
            <a:off x="559901" y="4184609"/>
            <a:ext cx="1470991" cy="5864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Apply data and controls</a:t>
            </a:r>
          </a:p>
        </p:txBody>
      </p:sp>
      <p:sp>
        <p:nvSpPr>
          <p:cNvPr id="8" name="Rectangle 7">
            <a:extLst>
              <a:ext uri="{FF2B5EF4-FFF2-40B4-BE49-F238E27FC236}">
                <a16:creationId xmlns:a16="http://schemas.microsoft.com/office/drawing/2014/main" id="{59DF9392-9F47-0CED-719D-CFE0109EDC4B}"/>
              </a:ext>
            </a:extLst>
          </p:cNvPr>
          <p:cNvSpPr/>
          <p:nvPr/>
        </p:nvSpPr>
        <p:spPr>
          <a:xfrm>
            <a:off x="2610673" y="1808108"/>
            <a:ext cx="3154021" cy="22535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Evaluate worst case transport conditions:</a:t>
            </a:r>
          </a:p>
          <a:p>
            <a:pPr marL="285750" indent="-285750">
              <a:buFont typeface="Arial" panose="020B0604020202020204" pitchFamily="34" charset="0"/>
              <a:buChar char="•"/>
            </a:pPr>
            <a:r>
              <a:rPr lang="en-GB" dirty="0">
                <a:solidFill>
                  <a:schemeClr val="bg1"/>
                </a:solidFill>
              </a:rPr>
              <a:t>transport duration (max)</a:t>
            </a:r>
          </a:p>
          <a:p>
            <a:pPr marL="285750" indent="-285750">
              <a:buFont typeface="Arial" panose="020B0604020202020204" pitchFamily="34" charset="0"/>
              <a:buChar char="•"/>
            </a:pPr>
            <a:r>
              <a:rPr lang="en-GB" dirty="0">
                <a:solidFill>
                  <a:schemeClr val="bg1"/>
                </a:solidFill>
              </a:rPr>
              <a:t>initial inhibitor concentration (min)</a:t>
            </a:r>
          </a:p>
          <a:p>
            <a:pPr marL="285750" indent="-285750">
              <a:buFont typeface="Arial" panose="020B0604020202020204" pitchFamily="34" charset="0"/>
              <a:buChar char="•"/>
            </a:pPr>
            <a:r>
              <a:rPr lang="en-GB" dirty="0">
                <a:solidFill>
                  <a:schemeClr val="bg1"/>
                </a:solidFill>
              </a:rPr>
              <a:t>transport temperature (max)</a:t>
            </a:r>
          </a:p>
        </p:txBody>
      </p:sp>
      <p:sp>
        <p:nvSpPr>
          <p:cNvPr id="9" name="Rectangle 8">
            <a:extLst>
              <a:ext uri="{FF2B5EF4-FFF2-40B4-BE49-F238E27FC236}">
                <a16:creationId xmlns:a16="http://schemas.microsoft.com/office/drawing/2014/main" id="{F0AE410D-EB03-1968-CA03-59CBFAF591AD}"/>
              </a:ext>
            </a:extLst>
          </p:cNvPr>
          <p:cNvSpPr/>
          <p:nvPr/>
        </p:nvSpPr>
        <p:spPr>
          <a:xfrm>
            <a:off x="6344475" y="2196779"/>
            <a:ext cx="3154021" cy="14709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Perform precise thermal analysis of conditions using adiabatic calorimetry (e.g. UN Test H.2). </a:t>
            </a:r>
          </a:p>
        </p:txBody>
      </p:sp>
      <p:sp>
        <p:nvSpPr>
          <p:cNvPr id="10" name="Rectangle 9">
            <a:extLst>
              <a:ext uri="{FF2B5EF4-FFF2-40B4-BE49-F238E27FC236}">
                <a16:creationId xmlns:a16="http://schemas.microsoft.com/office/drawing/2014/main" id="{64BF8D2D-15C2-6C7D-6B98-56CF89582376}"/>
              </a:ext>
            </a:extLst>
          </p:cNvPr>
          <p:cNvSpPr/>
          <p:nvPr/>
        </p:nvSpPr>
        <p:spPr>
          <a:xfrm>
            <a:off x="10386389" y="2639069"/>
            <a:ext cx="1470991" cy="5864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Apply data and controls</a:t>
            </a:r>
          </a:p>
        </p:txBody>
      </p:sp>
      <p:cxnSp>
        <p:nvCxnSpPr>
          <p:cNvPr id="11" name="Connector: Elbow 10">
            <a:extLst>
              <a:ext uri="{FF2B5EF4-FFF2-40B4-BE49-F238E27FC236}">
                <a16:creationId xmlns:a16="http://schemas.microsoft.com/office/drawing/2014/main" id="{9D99D82C-A419-E99E-0FDD-4ABE9822FC93}"/>
              </a:ext>
            </a:extLst>
          </p:cNvPr>
          <p:cNvCxnSpPr>
            <a:stCxn id="6" idx="2"/>
            <a:endCxn id="7" idx="0"/>
          </p:cNvCxnSpPr>
          <p:nvPr/>
        </p:nvCxnSpPr>
        <p:spPr>
          <a:xfrm rot="5400000">
            <a:off x="962435" y="3851646"/>
            <a:ext cx="665925"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645644A0-20F5-7047-2658-74B2A7E1E888}"/>
              </a:ext>
            </a:extLst>
          </p:cNvPr>
          <p:cNvCxnSpPr>
            <a:cxnSpLocks/>
            <a:stCxn id="6" idx="3"/>
            <a:endCxn id="8" idx="1"/>
          </p:cNvCxnSpPr>
          <p:nvPr/>
        </p:nvCxnSpPr>
        <p:spPr>
          <a:xfrm>
            <a:off x="2030892" y="2932274"/>
            <a:ext cx="579781" cy="25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AB663CD6-840B-DF41-52F3-03D1FF685735}"/>
              </a:ext>
            </a:extLst>
          </p:cNvPr>
          <p:cNvCxnSpPr>
            <a:cxnSpLocks/>
            <a:stCxn id="8" idx="3"/>
            <a:endCxn id="9" idx="1"/>
          </p:cNvCxnSpPr>
          <p:nvPr/>
        </p:nvCxnSpPr>
        <p:spPr>
          <a:xfrm flipV="1">
            <a:off x="5764694" y="2932274"/>
            <a:ext cx="579781" cy="25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6C0F306-7BDC-D4E5-1A67-A4ED36AB1FC1}"/>
              </a:ext>
            </a:extLst>
          </p:cNvPr>
          <p:cNvCxnSpPr>
            <a:cxnSpLocks/>
            <a:stCxn id="9" idx="3"/>
            <a:endCxn id="10" idx="1"/>
          </p:cNvCxnSpPr>
          <p:nvPr/>
        </p:nvCxnSpPr>
        <p:spPr>
          <a:xfrm>
            <a:off x="9498496" y="2932274"/>
            <a:ext cx="887893"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AF0346-492A-A99B-C0E3-C1F476280515}"/>
              </a:ext>
            </a:extLst>
          </p:cNvPr>
          <p:cNvSpPr txBox="1"/>
          <p:nvPr/>
        </p:nvSpPr>
        <p:spPr>
          <a:xfrm>
            <a:off x="9498496" y="2377459"/>
            <a:ext cx="887893" cy="523220"/>
          </a:xfrm>
          <a:prstGeom prst="rect">
            <a:avLst/>
          </a:prstGeom>
          <a:noFill/>
        </p:spPr>
        <p:txBody>
          <a:bodyPr wrap="square" rtlCol="0">
            <a:spAutoFit/>
          </a:bodyPr>
          <a:lstStyle/>
          <a:p>
            <a:pPr algn="ctr"/>
            <a:r>
              <a:rPr lang="en-GB" sz="1400" dirty="0"/>
              <a:t>No reaction</a:t>
            </a:r>
          </a:p>
        </p:txBody>
      </p:sp>
      <p:cxnSp>
        <p:nvCxnSpPr>
          <p:cNvPr id="16" name="Connector: Elbow 15">
            <a:extLst>
              <a:ext uri="{FF2B5EF4-FFF2-40B4-BE49-F238E27FC236}">
                <a16:creationId xmlns:a16="http://schemas.microsoft.com/office/drawing/2014/main" id="{A983EE08-589D-7DB7-2497-452D66C45669}"/>
              </a:ext>
            </a:extLst>
          </p:cNvPr>
          <p:cNvCxnSpPr>
            <a:cxnSpLocks/>
            <a:stCxn id="9" idx="2"/>
          </p:cNvCxnSpPr>
          <p:nvPr/>
        </p:nvCxnSpPr>
        <p:spPr>
          <a:xfrm rot="5400000">
            <a:off x="7653542" y="3929365"/>
            <a:ext cx="529540" cy="63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52EDFD1-8CE4-59D8-DE66-6B25AD67616A}"/>
              </a:ext>
            </a:extLst>
          </p:cNvPr>
          <p:cNvSpPr/>
          <p:nvPr/>
        </p:nvSpPr>
        <p:spPr>
          <a:xfrm>
            <a:off x="6344475" y="4198133"/>
            <a:ext cx="3154021" cy="1059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Modify conditions and repeat analysis (or seek alternative shipping method). </a:t>
            </a:r>
          </a:p>
        </p:txBody>
      </p:sp>
      <p:cxnSp>
        <p:nvCxnSpPr>
          <p:cNvPr id="18" name="Connector: Elbow 17">
            <a:extLst>
              <a:ext uri="{FF2B5EF4-FFF2-40B4-BE49-F238E27FC236}">
                <a16:creationId xmlns:a16="http://schemas.microsoft.com/office/drawing/2014/main" id="{5423EBA9-D2D2-8F3B-0D6B-5ACE952D6D1A}"/>
              </a:ext>
            </a:extLst>
          </p:cNvPr>
          <p:cNvCxnSpPr>
            <a:cxnSpLocks/>
            <a:stCxn id="17" idx="3"/>
            <a:endCxn id="10" idx="2"/>
          </p:cNvCxnSpPr>
          <p:nvPr/>
        </p:nvCxnSpPr>
        <p:spPr>
          <a:xfrm flipV="1">
            <a:off x="9498496" y="3225479"/>
            <a:ext cx="1623389" cy="15026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232DCEA-0600-60B8-A035-192CC83C74CA}"/>
              </a:ext>
            </a:extLst>
          </p:cNvPr>
          <p:cNvSpPr txBox="1"/>
          <p:nvPr/>
        </p:nvSpPr>
        <p:spPr>
          <a:xfrm>
            <a:off x="9866243" y="4198133"/>
            <a:ext cx="887893" cy="523220"/>
          </a:xfrm>
          <a:prstGeom prst="rect">
            <a:avLst/>
          </a:prstGeom>
          <a:noFill/>
        </p:spPr>
        <p:txBody>
          <a:bodyPr wrap="square" rtlCol="0">
            <a:spAutoFit/>
          </a:bodyPr>
          <a:lstStyle/>
          <a:p>
            <a:pPr algn="ctr"/>
            <a:r>
              <a:rPr lang="en-GB" sz="1400" dirty="0"/>
              <a:t>No reaction</a:t>
            </a:r>
          </a:p>
        </p:txBody>
      </p:sp>
      <p:sp>
        <p:nvSpPr>
          <p:cNvPr id="20" name="TextBox 19">
            <a:extLst>
              <a:ext uri="{FF2B5EF4-FFF2-40B4-BE49-F238E27FC236}">
                <a16:creationId xmlns:a16="http://schemas.microsoft.com/office/drawing/2014/main" id="{B93854E3-33BD-F064-E14A-289910C2652F}"/>
              </a:ext>
            </a:extLst>
          </p:cNvPr>
          <p:cNvSpPr txBox="1"/>
          <p:nvPr/>
        </p:nvSpPr>
        <p:spPr>
          <a:xfrm>
            <a:off x="7861851" y="3785414"/>
            <a:ext cx="887893" cy="307777"/>
          </a:xfrm>
          <a:prstGeom prst="rect">
            <a:avLst/>
          </a:prstGeom>
          <a:noFill/>
        </p:spPr>
        <p:txBody>
          <a:bodyPr wrap="square" rtlCol="0">
            <a:spAutoFit/>
          </a:bodyPr>
          <a:lstStyle/>
          <a:p>
            <a:pPr algn="ctr"/>
            <a:r>
              <a:rPr lang="en-GB" sz="1400" dirty="0"/>
              <a:t>Reaction</a:t>
            </a:r>
          </a:p>
        </p:txBody>
      </p:sp>
      <p:cxnSp>
        <p:nvCxnSpPr>
          <p:cNvPr id="21" name="Connector: Elbow 20">
            <a:extLst>
              <a:ext uri="{FF2B5EF4-FFF2-40B4-BE49-F238E27FC236}">
                <a16:creationId xmlns:a16="http://schemas.microsoft.com/office/drawing/2014/main" id="{34EAC7AC-A6CB-2BCC-A3C3-E278B53BADF7}"/>
              </a:ext>
            </a:extLst>
          </p:cNvPr>
          <p:cNvCxnSpPr>
            <a:cxnSpLocks/>
            <a:stCxn id="17" idx="2"/>
            <a:endCxn id="17" idx="1"/>
          </p:cNvCxnSpPr>
          <p:nvPr/>
        </p:nvCxnSpPr>
        <p:spPr>
          <a:xfrm rot="5400000" flipH="1">
            <a:off x="6868006" y="4204553"/>
            <a:ext cx="529950" cy="1577011"/>
          </a:xfrm>
          <a:prstGeom prst="bentConnector4">
            <a:avLst>
              <a:gd name="adj1" fmla="val -43136"/>
              <a:gd name="adj2" fmla="val 114496"/>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3188CA-31B7-D35A-FF99-9CCBF7EACFFE}"/>
              </a:ext>
            </a:extLst>
          </p:cNvPr>
          <p:cNvSpPr txBox="1"/>
          <p:nvPr/>
        </p:nvSpPr>
        <p:spPr>
          <a:xfrm>
            <a:off x="7093226" y="5432548"/>
            <a:ext cx="887893" cy="307777"/>
          </a:xfrm>
          <a:prstGeom prst="rect">
            <a:avLst/>
          </a:prstGeom>
          <a:noFill/>
        </p:spPr>
        <p:txBody>
          <a:bodyPr wrap="square" rtlCol="0">
            <a:spAutoFit/>
          </a:bodyPr>
          <a:lstStyle/>
          <a:p>
            <a:pPr algn="ctr"/>
            <a:r>
              <a:rPr lang="en-GB" sz="1400" dirty="0"/>
              <a:t>Reaction</a:t>
            </a:r>
          </a:p>
        </p:txBody>
      </p:sp>
      <p:sp>
        <p:nvSpPr>
          <p:cNvPr id="23" name="TextBox 22">
            <a:extLst>
              <a:ext uri="{FF2B5EF4-FFF2-40B4-BE49-F238E27FC236}">
                <a16:creationId xmlns:a16="http://schemas.microsoft.com/office/drawing/2014/main" id="{C98D0C9D-4F9F-F565-9B49-3D54663F8AE0}"/>
              </a:ext>
            </a:extLst>
          </p:cNvPr>
          <p:cNvSpPr txBox="1"/>
          <p:nvPr/>
        </p:nvSpPr>
        <p:spPr>
          <a:xfrm>
            <a:off x="1876835" y="2618148"/>
            <a:ext cx="887893" cy="307777"/>
          </a:xfrm>
          <a:prstGeom prst="rect">
            <a:avLst/>
          </a:prstGeom>
          <a:noFill/>
        </p:spPr>
        <p:txBody>
          <a:bodyPr wrap="square" rtlCol="0">
            <a:spAutoFit/>
          </a:bodyPr>
          <a:lstStyle/>
          <a:p>
            <a:pPr algn="ctr"/>
            <a:r>
              <a:rPr lang="en-GB" sz="1400" dirty="0"/>
              <a:t>No</a:t>
            </a:r>
          </a:p>
        </p:txBody>
      </p:sp>
      <p:sp>
        <p:nvSpPr>
          <p:cNvPr id="24" name="TextBox 23">
            <a:extLst>
              <a:ext uri="{FF2B5EF4-FFF2-40B4-BE49-F238E27FC236}">
                <a16:creationId xmlns:a16="http://schemas.microsoft.com/office/drawing/2014/main" id="{D88B07DD-30BE-0341-696C-1918BC779919}"/>
              </a:ext>
            </a:extLst>
          </p:cNvPr>
          <p:cNvSpPr txBox="1"/>
          <p:nvPr/>
        </p:nvSpPr>
        <p:spPr>
          <a:xfrm>
            <a:off x="1033664" y="3705244"/>
            <a:ext cx="887893" cy="307777"/>
          </a:xfrm>
          <a:prstGeom prst="rect">
            <a:avLst/>
          </a:prstGeom>
          <a:noFill/>
        </p:spPr>
        <p:txBody>
          <a:bodyPr wrap="square" rtlCol="0">
            <a:spAutoFit/>
          </a:bodyPr>
          <a:lstStyle/>
          <a:p>
            <a:pPr algn="ctr"/>
            <a:r>
              <a:rPr lang="en-GB" sz="1400" dirty="0"/>
              <a:t>Yes</a:t>
            </a:r>
          </a:p>
        </p:txBody>
      </p:sp>
    </p:spTree>
    <p:custDataLst>
      <p:tags r:id="rId1"/>
    </p:custDataLst>
    <p:extLst>
      <p:ext uri="{BB962C8B-B14F-4D97-AF65-F5344CB8AC3E}">
        <p14:creationId xmlns:p14="http://schemas.microsoft.com/office/powerpoint/2010/main" val="9470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P spid="17" grpId="0" animBg="1"/>
      <p:bldP spid="19" grpId="0"/>
      <p:bldP spid="20"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415475"/>
            <a:ext cx="11424661" cy="380943"/>
          </a:xfrm>
        </p:spPr>
        <p:txBody>
          <a:bodyPr>
            <a:noAutofit/>
          </a:bodyPr>
          <a:lstStyle/>
          <a:p>
            <a:r>
              <a:rPr lang="en-US" sz="2800" dirty="0">
                <a:solidFill>
                  <a:schemeClr val="accent2"/>
                </a:solidFill>
                <a:latin typeface="Century Gothic" panose="020B0502020202020204" pitchFamily="34" charset="0"/>
              </a:rPr>
              <a:t>Monitoring and Control Strategy</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5" name="TextBox 4">
            <a:extLst>
              <a:ext uri="{FF2B5EF4-FFF2-40B4-BE49-F238E27FC236}">
                <a16:creationId xmlns:a16="http://schemas.microsoft.com/office/drawing/2014/main" id="{0CB3D97C-B3A5-F1D8-ECD3-ED7EE281E044}"/>
              </a:ext>
            </a:extLst>
          </p:cNvPr>
          <p:cNvSpPr txBox="1"/>
          <p:nvPr/>
        </p:nvSpPr>
        <p:spPr>
          <a:xfrm>
            <a:off x="1265274" y="1071146"/>
            <a:ext cx="9994605" cy="5078313"/>
          </a:xfrm>
          <a:prstGeom prst="rect">
            <a:avLst/>
          </a:prstGeom>
          <a:noFill/>
        </p:spPr>
        <p:txBody>
          <a:bodyPr wrap="square">
            <a:spAutoFit/>
          </a:bodyPr>
          <a:lstStyle/>
          <a:p>
            <a:r>
              <a:rPr lang="en-GB" b="1" dirty="0">
                <a:solidFill>
                  <a:schemeClr val="accent2"/>
                </a:solidFill>
              </a:rPr>
              <a:t>Monitoring</a:t>
            </a:r>
          </a:p>
          <a:p>
            <a:pPr marL="285750" indent="-285750">
              <a:buFont typeface="Arial" panose="020B0604020202020204" pitchFamily="34" charset="0"/>
              <a:buChar char="•"/>
            </a:pPr>
            <a:r>
              <a:rPr lang="en-GB" b="1" dirty="0"/>
              <a:t>Temperature</a:t>
            </a:r>
          </a:p>
          <a:p>
            <a:pPr marL="742950" lvl="1" indent="-285750">
              <a:buFont typeface="Arial" panose="020B0604020202020204" pitchFamily="34" charset="0"/>
              <a:buChar char="•"/>
            </a:pPr>
            <a:r>
              <a:rPr lang="en-GB" dirty="0"/>
              <a:t>Do not store monomers adjacent to any heated container or other heat source. Consider ships engines/services and solar radiation.</a:t>
            </a:r>
          </a:p>
          <a:p>
            <a:pPr marL="285750" indent="-285750">
              <a:buFont typeface="Arial" panose="020B0604020202020204" pitchFamily="34" charset="0"/>
              <a:buChar char="•"/>
            </a:pPr>
            <a:r>
              <a:rPr lang="en-GB" b="1" dirty="0"/>
              <a:t>Inhibitor and Polymer Analysis</a:t>
            </a:r>
          </a:p>
          <a:p>
            <a:pPr marL="742950" lvl="1" indent="-285750">
              <a:buFont typeface="Arial" panose="020B0604020202020204" pitchFamily="34" charset="0"/>
              <a:buChar char="•"/>
            </a:pPr>
            <a:r>
              <a:rPr lang="en-GB" dirty="0"/>
              <a:t>Many container ships would not have the facility to perform such analysis but it may be possible to book analysis at planned port stops along the route. </a:t>
            </a:r>
          </a:p>
          <a:p>
            <a:pPr marL="285750" indent="-285750">
              <a:buFont typeface="Arial" panose="020B0604020202020204" pitchFamily="34" charset="0"/>
              <a:buChar char="•"/>
            </a:pPr>
            <a:r>
              <a:rPr lang="en-GB" b="1" dirty="0"/>
              <a:t>Headspace oxygen analysis</a:t>
            </a:r>
          </a:p>
          <a:p>
            <a:pPr marL="742950" lvl="1" indent="-285750">
              <a:buFont typeface="Arial" panose="020B0604020202020204" pitchFamily="34" charset="0"/>
              <a:buChar char="•"/>
            </a:pPr>
            <a:r>
              <a:rPr lang="en-GB" dirty="0"/>
              <a:t>Oxygen is required to activate many inhibitors and hence the oxygen level should be maintained above 3% v/v but below the limiting oxygen concentration for combustion (LOC).</a:t>
            </a:r>
          </a:p>
          <a:p>
            <a:endParaRPr lang="en-GB" b="1" dirty="0">
              <a:solidFill>
                <a:schemeClr val="accent2"/>
              </a:solidFill>
            </a:endParaRPr>
          </a:p>
          <a:p>
            <a:r>
              <a:rPr lang="en-GB" b="1" dirty="0">
                <a:solidFill>
                  <a:schemeClr val="accent2"/>
                </a:solidFill>
              </a:rPr>
              <a:t>Control</a:t>
            </a:r>
          </a:p>
          <a:p>
            <a:pPr marL="285750" indent="-285750">
              <a:buFont typeface="Arial" panose="020B0604020202020204" pitchFamily="34" charset="0"/>
              <a:buChar char="•"/>
            </a:pPr>
            <a:r>
              <a:rPr lang="en-GB" dirty="0"/>
              <a:t>Maintain inhibitor concentration by topping up as required (ensuring mixing strategy effective).</a:t>
            </a:r>
          </a:p>
          <a:p>
            <a:pPr marL="285750" indent="-285750">
              <a:buFont typeface="Arial" panose="020B0604020202020204" pitchFamily="34" charset="0"/>
              <a:buChar char="•"/>
            </a:pPr>
            <a:r>
              <a:rPr lang="en-GB" dirty="0"/>
              <a:t>If the temperature starts to rise or other checkpoint deviation occurs, positive temperature control or quenching can be deployed as first line mitigation strategies.</a:t>
            </a:r>
          </a:p>
          <a:p>
            <a:pPr marL="285750" indent="-285750">
              <a:buFont typeface="Arial" panose="020B0604020202020204" pitchFamily="34" charset="0"/>
              <a:buChar char="•"/>
            </a:pPr>
            <a:r>
              <a:rPr lang="en-GB" dirty="0"/>
              <a:t>If polymerisation has started / temperature starts to rise add a free radical scavenger (Short Stop). </a:t>
            </a:r>
          </a:p>
        </p:txBody>
      </p:sp>
    </p:spTree>
    <p:custDataLst>
      <p:tags r:id="rId1"/>
    </p:custDataLst>
    <p:extLst>
      <p:ext uri="{BB962C8B-B14F-4D97-AF65-F5344CB8AC3E}">
        <p14:creationId xmlns:p14="http://schemas.microsoft.com/office/powerpoint/2010/main" val="47491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564335"/>
            <a:ext cx="11424661" cy="380943"/>
          </a:xfrm>
        </p:spPr>
        <p:txBody>
          <a:bodyPr>
            <a:noAutofit/>
          </a:bodyPr>
          <a:lstStyle/>
          <a:p>
            <a:r>
              <a:rPr lang="en-US" sz="2800" dirty="0">
                <a:solidFill>
                  <a:schemeClr val="accent2"/>
                </a:solidFill>
                <a:latin typeface="Century Gothic" panose="020B0502020202020204" pitchFamily="34" charset="0"/>
              </a:rPr>
              <a:t>Conclusion</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70A18E1D-25B1-D74A-1A94-AEAC3AAFF321}"/>
              </a:ext>
            </a:extLst>
          </p:cNvPr>
          <p:cNvSpPr txBox="1"/>
          <p:nvPr/>
        </p:nvSpPr>
        <p:spPr>
          <a:xfrm>
            <a:off x="629107" y="1637410"/>
            <a:ext cx="10885953" cy="3477875"/>
          </a:xfrm>
          <a:prstGeom prst="rect">
            <a:avLst/>
          </a:prstGeom>
          <a:noFill/>
        </p:spPr>
        <p:txBody>
          <a:bodyPr wrap="square" rtlCol="0">
            <a:spAutoFit/>
          </a:bodyPr>
          <a:lstStyle/>
          <a:p>
            <a:pPr marL="285750" indent="-285750">
              <a:buFont typeface="Arial" panose="020B0604020202020204" pitchFamily="34" charset="0"/>
              <a:buChar char="•"/>
            </a:pPr>
            <a:r>
              <a:rPr lang="en-GB" sz="2200" dirty="0"/>
              <a:t>Polymerisable substances are challenging. Basic kinetic representation is not possible due to the </a:t>
            </a:r>
            <a:r>
              <a:rPr lang="en-GB" sz="2200"/>
              <a:t>mechanism, </a:t>
            </a:r>
            <a:r>
              <a:rPr lang="en-GB" sz="2200" dirty="0"/>
              <a:t>effect of impurities and other variables.</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b="1" dirty="0"/>
              <a:t>There is no simple safe temperature.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Specifying safe handling, shipping and storage conditions requires:</a:t>
            </a:r>
          </a:p>
          <a:p>
            <a:pPr marL="742950" lvl="1" indent="-285750">
              <a:buFont typeface="Arial" panose="020B0604020202020204" pitchFamily="34" charset="0"/>
              <a:buChar char="•"/>
            </a:pPr>
            <a:r>
              <a:rPr lang="en-GB" sz="2200" dirty="0"/>
              <a:t>Understanding of inhibitor depletion rate </a:t>
            </a:r>
          </a:p>
          <a:p>
            <a:pPr marL="742950" lvl="1" indent="-285750">
              <a:buFont typeface="Arial" panose="020B0604020202020204" pitchFamily="34" charset="0"/>
              <a:buChar char="•"/>
            </a:pPr>
            <a:r>
              <a:rPr lang="en-GB" sz="2200" dirty="0"/>
              <a:t>Accurate (or pessimistic) specification of temperature and duration</a:t>
            </a:r>
          </a:p>
          <a:p>
            <a:pPr marL="742950" lvl="1" indent="-285750">
              <a:buFont typeface="Arial" panose="020B0604020202020204" pitchFamily="34" charset="0"/>
              <a:buChar char="•"/>
            </a:pPr>
            <a:r>
              <a:rPr lang="en-GB" sz="2200" dirty="0"/>
              <a:t>Corrected thermodynamic data scaled to heat losses of the specific vessel</a:t>
            </a:r>
          </a:p>
          <a:p>
            <a:pPr marL="742950" lvl="1" indent="-285750">
              <a:buFont typeface="Arial" panose="020B0604020202020204" pitchFamily="34" charset="0"/>
              <a:buChar char="•"/>
            </a:pPr>
            <a:r>
              <a:rPr lang="en-GB" sz="2200" dirty="0"/>
              <a:t>Monitoring and control strategy</a:t>
            </a:r>
          </a:p>
        </p:txBody>
      </p:sp>
    </p:spTree>
    <p:custDataLst>
      <p:tags r:id="rId1"/>
    </p:custDataLst>
    <p:extLst>
      <p:ext uri="{BB962C8B-B14F-4D97-AF65-F5344CB8AC3E}">
        <p14:creationId xmlns:p14="http://schemas.microsoft.com/office/powerpoint/2010/main" val="32953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5" imgW="338" imgH="337" progId="TCLayout.ActiveDocument.1">
                  <p:embed/>
                </p:oleObj>
              </mc:Choice>
              <mc:Fallback>
                <p:oleObj name="think-cell Folie" r:id="rId5" imgW="338" imgH="337" progId="TCLayout.ActiveDocument.1">
                  <p:embed/>
                  <p:pic>
                    <p:nvPicPr>
                      <p:cNvPr id="3" name="Objekt 2"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hteck 1" hidden="1"/>
          <p:cNvSpPr/>
          <p:nvPr>
            <p:custDataLst>
              <p:tags r:id="rId3"/>
            </p:custDataLst>
          </p:nvPr>
        </p:nvSpPr>
        <p:spPr bwMode="gray">
          <a:xfrm>
            <a:off x="0" y="0"/>
            <a:ext cx="211667" cy="211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667" dirty="0">
              <a:latin typeface="Arial" panose="020B0604020202020204" pitchFamily="34" charset="0"/>
              <a:ea typeface="+mj-ea"/>
              <a:cs typeface="+mj-cs"/>
              <a:sym typeface="Arial" panose="020B0604020202020204" pitchFamily="34" charset="0"/>
            </a:endParaRPr>
          </a:p>
        </p:txBody>
      </p:sp>
      <p:sp>
        <p:nvSpPr>
          <p:cNvPr id="7" name="Rechteck 7"/>
          <p:cNvSpPr/>
          <p:nvPr/>
        </p:nvSpPr>
        <p:spPr bwMode="gray">
          <a:xfrm>
            <a:off x="2" y="373533"/>
            <a:ext cx="2927647" cy="57072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6000" tIns="0" rIns="96000" bIns="0" numCol="1" rtlCol="0" anchor="ctr" anchorCtr="0" compatLnSpc="1">
            <a:prstTxWarp prst="textNoShape">
              <a:avLst/>
            </a:prstTxWarp>
          </a:bodyPr>
          <a:lstStyle/>
          <a:p>
            <a:pPr defTabSz="1219170" fontAlgn="base">
              <a:spcBef>
                <a:spcPct val="20000"/>
              </a:spcBef>
              <a:spcAft>
                <a:spcPct val="0"/>
              </a:spcAft>
              <a:buClr>
                <a:schemeClr val="tx2"/>
              </a:buClr>
            </a:pPr>
            <a:endParaRPr lang="de-DE" sz="1867">
              <a:solidFill>
                <a:schemeClr val="accent1"/>
              </a:solidFill>
              <a:latin typeface="Arial" charset="0"/>
              <a:ea typeface="ＭＳ Ｐゴシック" charset="0"/>
              <a:cs typeface="Arial" charset="0"/>
            </a:endParaRPr>
          </a:p>
        </p:txBody>
      </p:sp>
      <p:sp>
        <p:nvSpPr>
          <p:cNvPr id="5" name="Title 4"/>
          <p:cNvSpPr>
            <a:spLocks noGrp="1"/>
          </p:cNvSpPr>
          <p:nvPr>
            <p:ph type="title"/>
          </p:nvPr>
        </p:nvSpPr>
        <p:spPr bwMode="gray">
          <a:xfrm>
            <a:off x="624000" y="452967"/>
            <a:ext cx="7199200" cy="623772"/>
          </a:xfrm>
        </p:spPr>
        <p:txBody>
          <a:bodyPr/>
          <a:lstStyle/>
          <a:p>
            <a:r>
              <a:rPr lang="en-US" sz="2667" dirty="0"/>
              <a:t>THANK YOU!</a:t>
            </a:r>
          </a:p>
        </p:txBody>
      </p:sp>
      <p:sp>
        <p:nvSpPr>
          <p:cNvPr id="8" name="Textfeld 4"/>
          <p:cNvSpPr txBox="1">
            <a:spLocks noChangeArrowheads="1"/>
          </p:cNvSpPr>
          <p:nvPr/>
        </p:nvSpPr>
        <p:spPr bwMode="gray">
          <a:xfrm>
            <a:off x="2374692" y="3909053"/>
            <a:ext cx="3697816" cy="77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47" tIns="39124" rIns="78247" bIns="39124">
            <a:spAutoFit/>
          </a:bodyPr>
          <a:lstStyle>
            <a:lvl1pPr defTabSz="781050">
              <a:spcBef>
                <a:spcPct val="30000"/>
              </a:spcBef>
              <a:defRPr sz="1200">
                <a:solidFill>
                  <a:schemeClr val="tx1"/>
                </a:solidFill>
                <a:latin typeface="Arial" panose="020B0604020202020204" pitchFamily="34" charset="0"/>
                <a:ea typeface="MS PGothic" panose="020B0600070205080204" pitchFamily="34" charset="-128"/>
              </a:defRPr>
            </a:lvl1pPr>
            <a:lvl2pPr marL="633413" indent="-242888" defTabSz="781050">
              <a:spcBef>
                <a:spcPct val="30000"/>
              </a:spcBef>
              <a:defRPr sz="1200" b="1">
                <a:solidFill>
                  <a:schemeClr val="tx2"/>
                </a:solidFill>
                <a:latin typeface="Arial" panose="020B0604020202020204" pitchFamily="34" charset="0"/>
                <a:ea typeface="MS PGothic" panose="020B0600070205080204" pitchFamily="34" charset="-128"/>
              </a:defRPr>
            </a:lvl2pPr>
            <a:lvl3pPr marL="974725" indent="-193675" defTabSz="781050">
              <a:spcBef>
                <a:spcPct val="30000"/>
              </a:spcBef>
              <a:buClr>
                <a:schemeClr val="tx2"/>
              </a:buClr>
              <a:buFont typeface="Wingdings" panose="05000000000000000000" pitchFamily="2" charset="2"/>
              <a:buChar char="§"/>
              <a:defRPr sz="1200">
                <a:solidFill>
                  <a:schemeClr val="tx1"/>
                </a:solidFill>
                <a:latin typeface="Arial" panose="020B0604020202020204" pitchFamily="34" charset="0"/>
                <a:ea typeface="MS PGothic" panose="020B0600070205080204" pitchFamily="34" charset="-128"/>
              </a:defRPr>
            </a:lvl3pPr>
            <a:lvl4pPr marL="1365250" indent="-195263" defTabSz="781050">
              <a:spcBef>
                <a:spcPct val="20000"/>
              </a:spcBef>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1755775" indent="-195263" defTabSz="781050">
              <a:spcBef>
                <a:spcPct val="20000"/>
              </a:spcBef>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2129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6701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1273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5845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lgn="ctr">
              <a:lnSpc>
                <a:spcPts val="2144"/>
              </a:lnSpc>
              <a:spcBef>
                <a:spcPct val="20000"/>
              </a:spcBef>
              <a:buClr>
                <a:schemeClr val="tx2"/>
              </a:buClr>
              <a:defRPr/>
            </a:pPr>
            <a:r>
              <a:rPr lang="de-DE" altLang="de-DE" sz="1204" dirty="0"/>
              <a:t>MISSION</a:t>
            </a:r>
          </a:p>
          <a:p>
            <a:pPr algn="ctr">
              <a:lnSpc>
                <a:spcPts val="2144"/>
              </a:lnSpc>
              <a:spcBef>
                <a:spcPct val="20000"/>
              </a:spcBef>
              <a:buClr>
                <a:schemeClr val="tx2"/>
              </a:buClr>
              <a:defRPr/>
            </a:pPr>
            <a:r>
              <a:rPr lang="de-DE" altLang="de-DE" sz="3811" dirty="0"/>
              <a:t>SAFETY</a:t>
            </a:r>
          </a:p>
        </p:txBody>
      </p:sp>
      <p:sp>
        <p:nvSpPr>
          <p:cNvPr id="4" name="TextBox 3">
            <a:extLst>
              <a:ext uri="{FF2B5EF4-FFF2-40B4-BE49-F238E27FC236}">
                <a16:creationId xmlns:a16="http://schemas.microsoft.com/office/drawing/2014/main" id="{4808B5EA-717C-1960-5009-96534EBF54FF}"/>
              </a:ext>
            </a:extLst>
          </p:cNvPr>
          <p:cNvSpPr txBox="1"/>
          <p:nvPr/>
        </p:nvSpPr>
        <p:spPr>
          <a:xfrm>
            <a:off x="1691641" y="5675659"/>
            <a:ext cx="8846820" cy="646331"/>
          </a:xfrm>
          <a:prstGeom prst="rect">
            <a:avLst/>
          </a:prstGeom>
          <a:noFill/>
        </p:spPr>
        <p:txBody>
          <a:bodyPr wrap="square" rtlCol="0">
            <a:spAutoFit/>
          </a:bodyPr>
          <a:lstStyle/>
          <a:p>
            <a:pPr algn="ctr"/>
            <a:r>
              <a:rPr lang="en-GB" dirty="0"/>
              <a:t>Special thanks to Kamran, Adelia and Trevor Bee at DEKRA for diligently constructing and performing the test programme on which results herein are based.</a:t>
            </a:r>
          </a:p>
        </p:txBody>
      </p:sp>
      <p:sp>
        <p:nvSpPr>
          <p:cNvPr id="6" name="TextBox 5">
            <a:extLst>
              <a:ext uri="{FF2B5EF4-FFF2-40B4-BE49-F238E27FC236}">
                <a16:creationId xmlns:a16="http://schemas.microsoft.com/office/drawing/2014/main" id="{3A33479B-19BF-1A44-6638-C9C707055FA3}"/>
              </a:ext>
            </a:extLst>
          </p:cNvPr>
          <p:cNvSpPr txBox="1"/>
          <p:nvPr/>
        </p:nvSpPr>
        <p:spPr>
          <a:xfrm>
            <a:off x="7708900" y="494866"/>
            <a:ext cx="4617720" cy="1569660"/>
          </a:xfrm>
          <a:prstGeom prst="rect">
            <a:avLst/>
          </a:prstGeom>
          <a:noFill/>
        </p:spPr>
        <p:txBody>
          <a:bodyPr wrap="square" rtlCol="0">
            <a:spAutoFit/>
          </a:bodyPr>
          <a:lstStyle/>
          <a:p>
            <a:r>
              <a:rPr lang="en-GB" sz="2400" b="1" dirty="0"/>
              <a:t>Contact information</a:t>
            </a:r>
          </a:p>
          <a:p>
            <a:r>
              <a:rPr lang="en-GB" sz="2400" dirty="0">
                <a:sym typeface="Wingdings" panose="05000000000000000000" pitchFamily="2" charset="2"/>
              </a:rPr>
              <a:t>Stephen Rowe</a:t>
            </a:r>
          </a:p>
          <a:p>
            <a:r>
              <a:rPr lang="en-GB" sz="2400" dirty="0">
                <a:sym typeface="Wingdings" panose="05000000000000000000" pitchFamily="2" charset="2"/>
              </a:rPr>
              <a:t> +(0)23 8076 0722</a:t>
            </a:r>
          </a:p>
          <a:p>
            <a:r>
              <a:rPr lang="en-GB" sz="2400" dirty="0">
                <a:sym typeface="Wingdings" panose="05000000000000000000" pitchFamily="2" charset="2"/>
              </a:rPr>
              <a:t> stephen.rowe@dekra.com</a:t>
            </a:r>
            <a:endParaRPr lang="en-GB" sz="2400" dirty="0"/>
          </a:p>
        </p:txBody>
      </p:sp>
    </p:spTree>
    <p:custDataLst>
      <p:tags r:id="rId1"/>
    </p:custDataLst>
    <p:extLst>
      <p:ext uri="{BB962C8B-B14F-4D97-AF65-F5344CB8AC3E}">
        <p14:creationId xmlns:p14="http://schemas.microsoft.com/office/powerpoint/2010/main" val="32995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480026"/>
            <a:ext cx="10620136" cy="507035"/>
          </a:xfrm>
        </p:spPr>
        <p:txBody>
          <a:bodyPr>
            <a:normAutofit/>
          </a:bodyPr>
          <a:lstStyle/>
          <a:p>
            <a:r>
              <a:rPr lang="en-US" sz="2800" dirty="0">
                <a:solidFill>
                  <a:schemeClr val="accent2"/>
                </a:solidFill>
                <a:latin typeface="Century Gothic" panose="020B0502020202020204" pitchFamily="34" charset="0"/>
              </a:rPr>
              <a:t>Polymerisable Substance Thermal Risks</a:t>
            </a:r>
            <a:endParaRPr lang="en-US" sz="2400" dirty="0">
              <a:solidFill>
                <a:schemeClr val="accent2"/>
              </a:solidFill>
              <a:latin typeface="Century Gothic" panose="020B0502020202020204" pitchFamily="34" charset="0"/>
            </a:endParaRP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89F59309-99F7-6A79-0015-ED4833401ED4}"/>
              </a:ext>
            </a:extLst>
          </p:cNvPr>
          <p:cNvSpPr txBox="1"/>
          <p:nvPr/>
        </p:nvSpPr>
        <p:spPr>
          <a:xfrm>
            <a:off x="629108" y="1148312"/>
            <a:ext cx="6920006" cy="4493538"/>
          </a:xfrm>
          <a:prstGeom prst="rect">
            <a:avLst/>
          </a:prstGeom>
          <a:noFill/>
        </p:spPr>
        <p:txBody>
          <a:bodyPr wrap="square" rtlCol="0">
            <a:spAutoFit/>
          </a:bodyPr>
          <a:lstStyle/>
          <a:p>
            <a:pPr marL="285750" indent="-285750">
              <a:buFont typeface="Arial" panose="020B0604020202020204" pitchFamily="34" charset="0"/>
              <a:buChar char="•"/>
            </a:pPr>
            <a:r>
              <a:rPr lang="en-GB" sz="2200" dirty="0"/>
              <a:t>Unsaturated carbon-carbon bonds prone to polymerisation by thermal, free-radical or REDOX initiation.</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i="1" dirty="0"/>
              <a:t>Almost all addition polymerisations are EXOTHERMIC (evolve heat). </a:t>
            </a:r>
            <a:r>
              <a:rPr lang="en-GB" sz="2200" dirty="0"/>
              <a:t>Polymerisation was responsible for </a:t>
            </a:r>
            <a:r>
              <a:rPr lang="en-GB" sz="2200" b="1" i="1" dirty="0"/>
              <a:t>48%</a:t>
            </a:r>
            <a:r>
              <a:rPr lang="en-GB" sz="2200" dirty="0"/>
              <a:t> of UK runaway reactions reported to HSE between 1962 and 1987.</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Reactions are complex, hard to model and susceptible to small quantities of impurities. Materials usually shipped with inhibitor / retarder (p-tert-butyl catechol (TBC) most common in styrene).</a:t>
            </a:r>
          </a:p>
        </p:txBody>
      </p:sp>
      <p:pic>
        <p:nvPicPr>
          <p:cNvPr id="19" name="Picture 18" descr="Diagram, schematic&#10;&#10;Description automatically generated">
            <a:extLst>
              <a:ext uri="{FF2B5EF4-FFF2-40B4-BE49-F238E27FC236}">
                <a16:creationId xmlns:a16="http://schemas.microsoft.com/office/drawing/2014/main" id="{F3FE661A-9D7F-6FCF-110A-D2C15E772409}"/>
              </a:ext>
            </a:extLst>
          </p:cNvPr>
          <p:cNvPicPr>
            <a:picLocks noChangeAspect="1"/>
          </p:cNvPicPr>
          <p:nvPr/>
        </p:nvPicPr>
        <p:blipFill rotWithShape="1">
          <a:blip r:embed="rId4">
            <a:extLst>
              <a:ext uri="{28A0092B-C50C-407E-A947-70E740481C1C}">
                <a14:useLocalDpi xmlns:a14="http://schemas.microsoft.com/office/drawing/2010/main" val="0"/>
              </a:ext>
            </a:extLst>
          </a:blip>
          <a:srcRect t="57452" b="10288"/>
          <a:stretch/>
        </p:blipFill>
        <p:spPr>
          <a:xfrm>
            <a:off x="7857318" y="1162503"/>
            <a:ext cx="3997842" cy="1392865"/>
          </a:xfrm>
          <a:prstGeom prst="rect">
            <a:avLst/>
          </a:prstGeom>
        </p:spPr>
      </p:pic>
      <p:pic>
        <p:nvPicPr>
          <p:cNvPr id="6" name="Picture 5">
            <a:extLst>
              <a:ext uri="{FF2B5EF4-FFF2-40B4-BE49-F238E27FC236}">
                <a16:creationId xmlns:a16="http://schemas.microsoft.com/office/drawing/2014/main" id="{CAB013CB-8F3C-D12E-2E70-B6403D254D36}"/>
              </a:ext>
            </a:extLst>
          </p:cNvPr>
          <p:cNvPicPr>
            <a:picLocks noChangeAspect="1"/>
          </p:cNvPicPr>
          <p:nvPr/>
        </p:nvPicPr>
        <p:blipFill>
          <a:blip r:embed="rId5"/>
          <a:stretch>
            <a:fillRect/>
          </a:stretch>
        </p:blipFill>
        <p:spPr>
          <a:xfrm>
            <a:off x="7520478" y="3823666"/>
            <a:ext cx="4671522" cy="2276378"/>
          </a:xfrm>
          <a:prstGeom prst="rect">
            <a:avLst/>
          </a:prstGeom>
        </p:spPr>
      </p:pic>
    </p:spTree>
    <p:custDataLst>
      <p:tags r:id="rId1"/>
    </p:custDataLst>
    <p:extLst>
      <p:ext uri="{BB962C8B-B14F-4D97-AF65-F5344CB8AC3E}">
        <p14:creationId xmlns:p14="http://schemas.microsoft.com/office/powerpoint/2010/main" val="671738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373698"/>
            <a:ext cx="11424661" cy="507035"/>
          </a:xfrm>
        </p:spPr>
        <p:txBody>
          <a:bodyPr>
            <a:normAutofit/>
          </a:bodyPr>
          <a:lstStyle/>
          <a:p>
            <a:r>
              <a:rPr lang="en-US" sz="2800" dirty="0">
                <a:solidFill>
                  <a:schemeClr val="accent2"/>
                </a:solidFill>
                <a:latin typeface="Century Gothic" panose="020B0502020202020204" pitchFamily="34" charset="0"/>
              </a:rPr>
              <a:t>Styrene Incident in Shipping</a:t>
            </a:r>
            <a:endParaRPr lang="en-US" sz="2400" dirty="0">
              <a:solidFill>
                <a:schemeClr val="accent2"/>
              </a:solidFill>
              <a:latin typeface="Century Gothic" panose="020B0502020202020204" pitchFamily="34" charset="0"/>
            </a:endParaRP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70A18E1D-25B1-D74A-1A94-AEAC3AAFF321}"/>
              </a:ext>
            </a:extLst>
          </p:cNvPr>
          <p:cNvSpPr txBox="1"/>
          <p:nvPr/>
        </p:nvSpPr>
        <p:spPr>
          <a:xfrm>
            <a:off x="735436" y="1201476"/>
            <a:ext cx="5816397"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err="1"/>
              <a:t>Stolt</a:t>
            </a:r>
            <a:r>
              <a:rPr lang="en-GB" sz="2000" dirty="0"/>
              <a:t> </a:t>
            </a:r>
            <a:r>
              <a:rPr lang="en-GB" sz="2000" dirty="0" err="1"/>
              <a:t>Groenland</a:t>
            </a:r>
            <a:r>
              <a:rPr lang="en-GB" sz="2000" dirty="0"/>
              <a:t>, docked at Port of Ulsan, 28/09/2019. 37 cargo tanks in use, 3 contained styrene monomer. Diagonally adjacent tanks required heating (40-50°C) and caused overheating of styrene tanks.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Lack of temperature monitoring and active management of inhibitor concentration. Inhibitor depleted, self-polymerisation commenced and caused overpressure of the tank. 17 Injuries (zero fatalities).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Identical situation occurred on </a:t>
            </a:r>
            <a:r>
              <a:rPr lang="en-GB" sz="2000" dirty="0" err="1"/>
              <a:t>Stolt</a:t>
            </a:r>
            <a:r>
              <a:rPr lang="en-GB" sz="2000" dirty="0"/>
              <a:t> Focus vessel weeks earlier but was intercepted / water quenched.</a:t>
            </a:r>
          </a:p>
        </p:txBody>
      </p:sp>
      <p:pic>
        <p:nvPicPr>
          <p:cNvPr id="10" name="Picture 9">
            <a:extLst>
              <a:ext uri="{FF2B5EF4-FFF2-40B4-BE49-F238E27FC236}">
                <a16:creationId xmlns:a16="http://schemas.microsoft.com/office/drawing/2014/main" id="{4B664CDB-6CC4-CCB5-CC36-25970B1FB189}"/>
              </a:ext>
            </a:extLst>
          </p:cNvPr>
          <p:cNvPicPr>
            <a:picLocks noChangeAspect="1"/>
          </p:cNvPicPr>
          <p:nvPr/>
        </p:nvPicPr>
        <p:blipFill>
          <a:blip r:embed="rId4"/>
          <a:stretch>
            <a:fillRect/>
          </a:stretch>
        </p:blipFill>
        <p:spPr>
          <a:xfrm>
            <a:off x="6766560" y="1109763"/>
            <a:ext cx="5156082" cy="1717335"/>
          </a:xfrm>
          <a:prstGeom prst="rect">
            <a:avLst/>
          </a:prstGeom>
        </p:spPr>
      </p:pic>
      <p:sp>
        <p:nvSpPr>
          <p:cNvPr id="13" name="Rectangle 12">
            <a:extLst>
              <a:ext uri="{FF2B5EF4-FFF2-40B4-BE49-F238E27FC236}">
                <a16:creationId xmlns:a16="http://schemas.microsoft.com/office/drawing/2014/main" id="{1788919F-60B9-AFA6-AFA8-24C4EADD472C}"/>
              </a:ext>
            </a:extLst>
          </p:cNvPr>
          <p:cNvSpPr/>
          <p:nvPr/>
        </p:nvSpPr>
        <p:spPr>
          <a:xfrm>
            <a:off x="7985056" y="2887269"/>
            <a:ext cx="255181" cy="164875"/>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91E0BBA-0627-0BA1-94A1-E92D05ADD34D}"/>
              </a:ext>
            </a:extLst>
          </p:cNvPr>
          <p:cNvSpPr txBox="1"/>
          <p:nvPr/>
        </p:nvSpPr>
        <p:spPr>
          <a:xfrm>
            <a:off x="8177696" y="2842441"/>
            <a:ext cx="3536546" cy="276999"/>
          </a:xfrm>
          <a:prstGeom prst="rect">
            <a:avLst/>
          </a:prstGeom>
          <a:noFill/>
        </p:spPr>
        <p:txBody>
          <a:bodyPr wrap="none" rtlCol="0">
            <a:spAutoFit/>
          </a:bodyPr>
          <a:lstStyle/>
          <a:p>
            <a:r>
              <a:rPr lang="en-GB" sz="1200" dirty="0"/>
              <a:t>Heated        Styrene        Empty         Other cargo</a:t>
            </a:r>
          </a:p>
        </p:txBody>
      </p:sp>
      <p:sp>
        <p:nvSpPr>
          <p:cNvPr id="15" name="Rectangle 14">
            <a:extLst>
              <a:ext uri="{FF2B5EF4-FFF2-40B4-BE49-F238E27FC236}">
                <a16:creationId xmlns:a16="http://schemas.microsoft.com/office/drawing/2014/main" id="{4F7C6B1F-9CE1-05A3-2B92-922EE4AE184D}"/>
              </a:ext>
            </a:extLst>
          </p:cNvPr>
          <p:cNvSpPr/>
          <p:nvPr/>
        </p:nvSpPr>
        <p:spPr>
          <a:xfrm>
            <a:off x="9691578" y="2901999"/>
            <a:ext cx="255181" cy="164875"/>
          </a:xfrm>
          <a:prstGeom prst="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258A98B-42D4-6557-3554-02708FFA1D79}"/>
              </a:ext>
            </a:extLst>
          </p:cNvPr>
          <p:cNvSpPr/>
          <p:nvPr/>
        </p:nvSpPr>
        <p:spPr>
          <a:xfrm>
            <a:off x="8825025" y="2901999"/>
            <a:ext cx="255181" cy="16487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AC35093-04DB-4EEE-6DC3-6DC46E74C8D0}"/>
              </a:ext>
            </a:extLst>
          </p:cNvPr>
          <p:cNvSpPr/>
          <p:nvPr/>
        </p:nvSpPr>
        <p:spPr>
          <a:xfrm>
            <a:off x="10483705" y="2887269"/>
            <a:ext cx="255181" cy="164875"/>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4096F37-8FE6-0A7D-AA7F-7030FB25822F}"/>
              </a:ext>
            </a:extLst>
          </p:cNvPr>
          <p:cNvPicPr>
            <a:picLocks noChangeAspect="1"/>
          </p:cNvPicPr>
          <p:nvPr/>
        </p:nvPicPr>
        <p:blipFill>
          <a:blip r:embed="rId5"/>
          <a:stretch>
            <a:fillRect/>
          </a:stretch>
        </p:blipFill>
        <p:spPr>
          <a:xfrm>
            <a:off x="6910499" y="3440183"/>
            <a:ext cx="4994287" cy="1874767"/>
          </a:xfrm>
          <a:prstGeom prst="rect">
            <a:avLst/>
          </a:prstGeom>
        </p:spPr>
      </p:pic>
    </p:spTree>
    <p:custDataLst>
      <p:tags r:id="rId1"/>
    </p:custDataLst>
    <p:extLst>
      <p:ext uri="{BB962C8B-B14F-4D97-AF65-F5344CB8AC3E}">
        <p14:creationId xmlns:p14="http://schemas.microsoft.com/office/powerpoint/2010/main" val="1662796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256738"/>
            <a:ext cx="11424661" cy="507035"/>
          </a:xfrm>
        </p:spPr>
        <p:txBody>
          <a:bodyPr>
            <a:normAutofit/>
          </a:bodyPr>
          <a:lstStyle/>
          <a:p>
            <a:r>
              <a:rPr lang="en-US" sz="2800" dirty="0">
                <a:solidFill>
                  <a:schemeClr val="accent2"/>
                </a:solidFill>
                <a:latin typeface="Century Gothic" panose="020B0502020202020204" pitchFamily="34" charset="0"/>
              </a:rPr>
              <a:t>Styrene incident in shipping</a:t>
            </a:r>
            <a:endParaRPr lang="en-US" sz="2400" dirty="0">
              <a:solidFill>
                <a:schemeClr val="accent2"/>
              </a:solidFill>
              <a:latin typeface="Century Gothic" panose="020B0502020202020204" pitchFamily="34" charset="0"/>
            </a:endParaRPr>
          </a:p>
        </p:txBody>
      </p:sp>
      <p:sp>
        <p:nvSpPr>
          <p:cNvPr id="4" name="Tijdelijke aanduiding voor dianummer 3"/>
          <p:cNvSpPr>
            <a:spLocks noGrp="1"/>
          </p:cNvSpPr>
          <p:nvPr>
            <p:ph type="sldNum" sz="quarter" idx="12"/>
          </p:nvPr>
        </p:nvSpPr>
        <p:spPr/>
        <p:txBody>
          <a:bodyPr/>
          <a:lstStyle/>
          <a:p>
            <a:r>
              <a:rPr lang="en-US" noProof="0" dirty="0"/>
              <a:t> </a:t>
            </a:r>
          </a:p>
        </p:txBody>
      </p:sp>
      <p:pic>
        <p:nvPicPr>
          <p:cNvPr id="6" name="Picture 5">
            <a:extLst>
              <a:ext uri="{FF2B5EF4-FFF2-40B4-BE49-F238E27FC236}">
                <a16:creationId xmlns:a16="http://schemas.microsoft.com/office/drawing/2014/main" id="{49470943-21E2-86F0-5B2E-6D9DDC9F7661}"/>
              </a:ext>
            </a:extLst>
          </p:cNvPr>
          <p:cNvPicPr>
            <a:picLocks noChangeAspect="1"/>
          </p:cNvPicPr>
          <p:nvPr/>
        </p:nvPicPr>
        <p:blipFill>
          <a:blip r:embed="rId5"/>
          <a:stretch>
            <a:fillRect/>
          </a:stretch>
        </p:blipFill>
        <p:spPr>
          <a:xfrm>
            <a:off x="331387" y="899714"/>
            <a:ext cx="3519286" cy="1619246"/>
          </a:xfrm>
          <a:prstGeom prst="rect">
            <a:avLst/>
          </a:prstGeom>
        </p:spPr>
      </p:pic>
      <p:pic>
        <p:nvPicPr>
          <p:cNvPr id="8" name="Picture 7">
            <a:extLst>
              <a:ext uri="{FF2B5EF4-FFF2-40B4-BE49-F238E27FC236}">
                <a16:creationId xmlns:a16="http://schemas.microsoft.com/office/drawing/2014/main" id="{E1A65387-E530-61F2-2A59-70442E8B861C}"/>
              </a:ext>
            </a:extLst>
          </p:cNvPr>
          <p:cNvPicPr>
            <a:picLocks noChangeAspect="1"/>
          </p:cNvPicPr>
          <p:nvPr/>
        </p:nvPicPr>
        <p:blipFill>
          <a:blip r:embed="rId6"/>
          <a:stretch>
            <a:fillRect/>
          </a:stretch>
        </p:blipFill>
        <p:spPr>
          <a:xfrm>
            <a:off x="350106" y="2598707"/>
            <a:ext cx="3481847" cy="1740924"/>
          </a:xfrm>
          <a:prstGeom prst="rect">
            <a:avLst/>
          </a:prstGeom>
        </p:spPr>
      </p:pic>
      <p:pic>
        <p:nvPicPr>
          <p:cNvPr id="11" name="Picture 10">
            <a:extLst>
              <a:ext uri="{FF2B5EF4-FFF2-40B4-BE49-F238E27FC236}">
                <a16:creationId xmlns:a16="http://schemas.microsoft.com/office/drawing/2014/main" id="{899D78ED-BE24-A422-FF7E-1508642AE044}"/>
              </a:ext>
            </a:extLst>
          </p:cNvPr>
          <p:cNvPicPr>
            <a:picLocks noChangeAspect="1"/>
          </p:cNvPicPr>
          <p:nvPr/>
        </p:nvPicPr>
        <p:blipFill>
          <a:blip r:embed="rId7"/>
          <a:stretch>
            <a:fillRect/>
          </a:stretch>
        </p:blipFill>
        <p:spPr>
          <a:xfrm>
            <a:off x="352653" y="4412907"/>
            <a:ext cx="3481847" cy="1680085"/>
          </a:xfrm>
          <a:prstGeom prst="rect">
            <a:avLst/>
          </a:prstGeom>
        </p:spPr>
      </p:pic>
      <p:pic>
        <p:nvPicPr>
          <p:cNvPr id="12" name="Online Media 11" title="Stolt Groenland explodes">
            <a:hlinkClick r:id="" action="ppaction://media"/>
            <a:extLst>
              <a:ext uri="{FF2B5EF4-FFF2-40B4-BE49-F238E27FC236}">
                <a16:creationId xmlns:a16="http://schemas.microsoft.com/office/drawing/2014/main" id="{4451C7DE-30A1-FC79-DBF5-583C0478E73E}"/>
              </a:ext>
            </a:extLst>
          </p:cNvPr>
          <p:cNvPicPr>
            <a:picLocks noRot="1" noChangeAspect="1"/>
          </p:cNvPicPr>
          <p:nvPr>
            <a:videoFile r:link="rId2"/>
          </p:nvPr>
        </p:nvPicPr>
        <p:blipFill>
          <a:blip r:embed="rId8"/>
          <a:stretch>
            <a:fillRect/>
          </a:stretch>
        </p:blipFill>
        <p:spPr>
          <a:xfrm>
            <a:off x="3855624" y="899714"/>
            <a:ext cx="7989038" cy="5161379"/>
          </a:xfrm>
          <a:prstGeom prst="rect">
            <a:avLst/>
          </a:prstGeom>
        </p:spPr>
      </p:pic>
    </p:spTree>
    <p:custDataLst>
      <p:tags r:id="rId1"/>
    </p:custDataLst>
    <p:extLst>
      <p:ext uri="{BB962C8B-B14F-4D97-AF65-F5344CB8AC3E}">
        <p14:creationId xmlns:p14="http://schemas.microsoft.com/office/powerpoint/2010/main" val="2631136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319784"/>
            <a:ext cx="11424661" cy="380943"/>
          </a:xfrm>
        </p:spPr>
        <p:txBody>
          <a:bodyPr>
            <a:noAutofit/>
          </a:bodyPr>
          <a:lstStyle/>
          <a:p>
            <a:r>
              <a:rPr lang="en-US" sz="2800" dirty="0">
                <a:solidFill>
                  <a:schemeClr val="accent2"/>
                </a:solidFill>
                <a:latin typeface="Century Gothic" panose="020B0502020202020204" pitchFamily="34" charset="0"/>
              </a:rPr>
              <a:t>Changes in Shipping Regulations</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70A18E1D-25B1-D74A-1A94-AEAC3AAFF321}"/>
              </a:ext>
            </a:extLst>
          </p:cNvPr>
          <p:cNvSpPr txBox="1"/>
          <p:nvPr/>
        </p:nvSpPr>
        <p:spPr>
          <a:xfrm>
            <a:off x="903768" y="1265271"/>
            <a:ext cx="6645346" cy="4493538"/>
          </a:xfrm>
          <a:prstGeom prst="rect">
            <a:avLst/>
          </a:prstGeom>
          <a:noFill/>
        </p:spPr>
        <p:txBody>
          <a:bodyPr wrap="square" rtlCol="0">
            <a:spAutoFit/>
          </a:bodyPr>
          <a:lstStyle/>
          <a:p>
            <a:pPr marL="285750" indent="-285750">
              <a:buFont typeface="Arial" panose="020B0604020202020204" pitchFamily="34" charset="0"/>
              <a:buChar char="•"/>
            </a:pPr>
            <a:r>
              <a:rPr lang="en-GB" sz="2200" dirty="0"/>
              <a:t>Pre-2015, only UN guidance was brief and generic. No specific test methods or protocols.</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19</a:t>
            </a:r>
            <a:r>
              <a:rPr lang="en-GB" sz="2200" baseline="30000" dirty="0"/>
              <a:t>th</a:t>
            </a:r>
            <a:r>
              <a:rPr lang="en-GB" sz="2200" dirty="0"/>
              <a:t> Edition of UN transport recommendations included new class “self-polymerizable substances” with a Special Provision (386) and a specific testing regime to determine SAPT (self-accelerating polymerisation temperature).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For sea shipment, SP386 does not apply but a  “Certificate of Protection” is required to ensure that the level of stabilization is sufficient for the conditions and duration of the journey.</a:t>
            </a:r>
          </a:p>
        </p:txBody>
      </p:sp>
      <p:sp>
        <p:nvSpPr>
          <p:cNvPr id="6" name="TextBox 5">
            <a:extLst>
              <a:ext uri="{FF2B5EF4-FFF2-40B4-BE49-F238E27FC236}">
                <a16:creationId xmlns:a16="http://schemas.microsoft.com/office/drawing/2014/main" id="{7D2D145C-D6BF-C262-1252-B69099467CB5}"/>
              </a:ext>
            </a:extLst>
          </p:cNvPr>
          <p:cNvSpPr txBox="1"/>
          <p:nvPr/>
        </p:nvSpPr>
        <p:spPr>
          <a:xfrm>
            <a:off x="7617337" y="861228"/>
            <a:ext cx="4259229" cy="1477328"/>
          </a:xfrm>
          <a:prstGeom prst="rect">
            <a:avLst/>
          </a:prstGeom>
          <a:solidFill>
            <a:schemeClr val="accent2"/>
          </a:solidFill>
        </p:spPr>
        <p:txBody>
          <a:bodyPr wrap="square">
            <a:spAutoFit/>
          </a:bodyPr>
          <a:lstStyle/>
          <a:p>
            <a:r>
              <a:rPr lang="en-GB"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“Polymerisable substances shall not be accepted for carriage unless the necessary steps have been taken to prevent their dangerous decomposition or polymerisation during carriage”</a:t>
            </a:r>
            <a:endParaRPr lang="en-GB" i="1" dirty="0">
              <a:solidFill>
                <a:schemeClr val="bg1"/>
              </a:solidFill>
            </a:endParaRPr>
          </a:p>
        </p:txBody>
      </p:sp>
      <p:sp>
        <p:nvSpPr>
          <p:cNvPr id="7" name="TextBox 6">
            <a:extLst>
              <a:ext uri="{FF2B5EF4-FFF2-40B4-BE49-F238E27FC236}">
                <a16:creationId xmlns:a16="http://schemas.microsoft.com/office/drawing/2014/main" id="{14933283-F40B-3853-2D46-C1064F69D9F6}"/>
              </a:ext>
            </a:extLst>
          </p:cNvPr>
          <p:cNvSpPr txBox="1"/>
          <p:nvPr/>
        </p:nvSpPr>
        <p:spPr>
          <a:xfrm>
            <a:off x="7617337" y="2669070"/>
            <a:ext cx="4259229" cy="3416320"/>
          </a:xfrm>
          <a:prstGeom prst="rect">
            <a:avLst/>
          </a:prstGeom>
          <a:solidFill>
            <a:schemeClr val="accent2"/>
          </a:solidFill>
        </p:spPr>
        <p:txBody>
          <a:bodyPr wrap="square">
            <a:spAutoFit/>
          </a:bodyPr>
          <a:lstStyle/>
          <a:p>
            <a:r>
              <a:rPr lang="en-GB"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SP386: “When chemical stabilisation is employed, the person offering the packaging, IBC or tank for transport shall ensure that the level of stabilisation is sufficient to prevent the substance in the packaging, IBC or tank from dangerous polymerisation at a bulk mean temperature of 50°C, or, in the case of a portable tank, 45°C. Where chemical stabilisation becomes ineffective at lower temperatures within the anticipated duration of transport, temperature control is required”.</a:t>
            </a:r>
            <a:endParaRPr lang="en-GB" i="1" dirty="0">
              <a:solidFill>
                <a:schemeClr val="bg1"/>
              </a:solidFill>
            </a:endParaRPr>
          </a:p>
        </p:txBody>
      </p:sp>
    </p:spTree>
    <p:custDataLst>
      <p:tags r:id="rId1"/>
    </p:custDataLst>
    <p:extLst>
      <p:ext uri="{BB962C8B-B14F-4D97-AF65-F5344CB8AC3E}">
        <p14:creationId xmlns:p14="http://schemas.microsoft.com/office/powerpoint/2010/main" val="32444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564335"/>
            <a:ext cx="11424661" cy="380943"/>
          </a:xfrm>
        </p:spPr>
        <p:txBody>
          <a:bodyPr>
            <a:noAutofit/>
          </a:bodyPr>
          <a:lstStyle/>
          <a:p>
            <a:r>
              <a:rPr lang="en-US" sz="2800" dirty="0">
                <a:solidFill>
                  <a:schemeClr val="accent2"/>
                </a:solidFill>
                <a:latin typeface="Century Gothic" panose="020B0502020202020204" pitchFamily="34" charset="0"/>
              </a:rPr>
              <a:t>Changes in Shipping Regulations</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70A18E1D-25B1-D74A-1A94-AEAC3AAFF321}"/>
              </a:ext>
            </a:extLst>
          </p:cNvPr>
          <p:cNvSpPr txBox="1"/>
          <p:nvPr/>
        </p:nvSpPr>
        <p:spPr>
          <a:xfrm>
            <a:off x="629107" y="1637410"/>
            <a:ext cx="7462269" cy="3477875"/>
          </a:xfrm>
          <a:prstGeom prst="rect">
            <a:avLst/>
          </a:prstGeom>
          <a:noFill/>
        </p:spPr>
        <p:txBody>
          <a:bodyPr wrap="square" rtlCol="0">
            <a:spAutoFit/>
          </a:bodyPr>
          <a:lstStyle/>
          <a:p>
            <a:pPr marL="285750" indent="-285750">
              <a:buFont typeface="Arial" panose="020B0604020202020204" pitchFamily="34" charset="0"/>
              <a:buChar char="•"/>
            </a:pPr>
            <a:r>
              <a:rPr lang="en-GB" sz="2200" dirty="0"/>
              <a:t>Extensive guidance exists for styrene (see paper) but:</a:t>
            </a:r>
          </a:p>
          <a:p>
            <a:pPr marL="742950" lvl="1" indent="-285750">
              <a:buFont typeface="Arial" panose="020B0604020202020204" pitchFamily="34" charset="0"/>
              <a:buChar char="•"/>
            </a:pPr>
            <a:r>
              <a:rPr lang="en-GB" sz="2200" dirty="0"/>
              <a:t>All shipments are different (no standard test)</a:t>
            </a:r>
          </a:p>
          <a:p>
            <a:pPr marL="742950" lvl="1" indent="-285750">
              <a:buFont typeface="Arial" panose="020B0604020202020204" pitchFamily="34" charset="0"/>
              <a:buChar char="•"/>
            </a:pPr>
            <a:r>
              <a:rPr lang="en-GB" sz="2200" dirty="0"/>
              <a:t>Initial inhibitor levels vary (lab supplier concentrations varied from 220 ppm TBC to 5 ppm TBC)</a:t>
            </a:r>
          </a:p>
          <a:p>
            <a:pPr marL="742950" lvl="1" indent="-285750">
              <a:buFont typeface="Arial" panose="020B0604020202020204" pitchFamily="34" charset="0"/>
              <a:buChar char="•"/>
            </a:pPr>
            <a:r>
              <a:rPr lang="en-GB" sz="2200" dirty="0"/>
              <a:t>History / inhibitor depletion unknown on receipt.</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b="1" dirty="0"/>
              <a:t>There is no simple safe temperature.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How do you classify less common / new monomers?</a:t>
            </a:r>
          </a:p>
        </p:txBody>
      </p:sp>
      <p:pic>
        <p:nvPicPr>
          <p:cNvPr id="5" name="Picture 4" descr="Icon&#10;&#10;Description automatically generated">
            <a:extLst>
              <a:ext uri="{FF2B5EF4-FFF2-40B4-BE49-F238E27FC236}">
                <a16:creationId xmlns:a16="http://schemas.microsoft.com/office/drawing/2014/main" id="{FB6EE82F-A7D8-002B-E734-4BAB9DB810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4032" y="1552346"/>
            <a:ext cx="3607095" cy="3607095"/>
          </a:xfrm>
          <a:prstGeom prst="rect">
            <a:avLst/>
          </a:prstGeom>
        </p:spPr>
      </p:pic>
    </p:spTree>
    <p:custDataLst>
      <p:tags r:id="rId1"/>
    </p:custDataLst>
    <p:extLst>
      <p:ext uri="{BB962C8B-B14F-4D97-AF65-F5344CB8AC3E}">
        <p14:creationId xmlns:p14="http://schemas.microsoft.com/office/powerpoint/2010/main" val="8015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500541"/>
            <a:ext cx="11424661" cy="380943"/>
          </a:xfrm>
        </p:spPr>
        <p:txBody>
          <a:bodyPr>
            <a:noAutofit/>
          </a:bodyPr>
          <a:lstStyle/>
          <a:p>
            <a:r>
              <a:rPr lang="en-GB" sz="2800" dirty="0">
                <a:solidFill>
                  <a:schemeClr val="accent2"/>
                </a:solidFill>
                <a:latin typeface="Century Gothic" panose="020B0502020202020204" pitchFamily="34" charset="0"/>
              </a:rPr>
              <a:t>Effect of Monomer Aging on Inhibitor Concentration</a:t>
            </a:r>
          </a:p>
        </p:txBody>
      </p:sp>
      <p:sp>
        <p:nvSpPr>
          <p:cNvPr id="4" name="Tijdelijke aanduiding voor dianummer 3"/>
          <p:cNvSpPr>
            <a:spLocks noGrp="1"/>
          </p:cNvSpPr>
          <p:nvPr>
            <p:ph type="sldNum" sz="quarter" idx="12"/>
          </p:nvPr>
        </p:nvSpPr>
        <p:spPr/>
        <p:txBody>
          <a:bodyPr/>
          <a:lstStyle/>
          <a:p>
            <a:r>
              <a:rPr lang="en-US" noProof="0"/>
              <a:t> </a:t>
            </a:r>
            <a:endParaRPr lang="en-US" noProof="0" dirty="0"/>
          </a:p>
        </p:txBody>
      </p:sp>
      <p:sp>
        <p:nvSpPr>
          <p:cNvPr id="3" name="TextBox 2">
            <a:extLst>
              <a:ext uri="{FF2B5EF4-FFF2-40B4-BE49-F238E27FC236}">
                <a16:creationId xmlns:a16="http://schemas.microsoft.com/office/drawing/2014/main" id="{70A18E1D-25B1-D74A-1A94-AEAC3AAFF321}"/>
              </a:ext>
            </a:extLst>
          </p:cNvPr>
          <p:cNvSpPr txBox="1"/>
          <p:nvPr/>
        </p:nvSpPr>
        <p:spPr>
          <a:xfrm>
            <a:off x="607841" y="1427100"/>
            <a:ext cx="4552588" cy="769441"/>
          </a:xfrm>
          <a:prstGeom prst="rect">
            <a:avLst/>
          </a:prstGeom>
          <a:noFill/>
        </p:spPr>
        <p:txBody>
          <a:bodyPr wrap="square" rtlCol="0">
            <a:spAutoFit/>
          </a:bodyPr>
          <a:lstStyle/>
          <a:p>
            <a:pPr marL="285750" indent="-285750">
              <a:buFont typeface="Arial" panose="020B0604020202020204" pitchFamily="34" charset="0"/>
              <a:buChar char="•"/>
            </a:pPr>
            <a:r>
              <a:rPr lang="en-GB" sz="2200" dirty="0"/>
              <a:t>Example: Styrene / TBC at 40°C</a:t>
            </a:r>
          </a:p>
          <a:p>
            <a:pPr marL="285750" indent="-285750">
              <a:buFont typeface="Arial" panose="020B0604020202020204" pitchFamily="34" charset="0"/>
              <a:buChar char="•"/>
            </a:pPr>
            <a:r>
              <a:rPr lang="en-GB" sz="2200" dirty="0"/>
              <a:t>TBC analysed weekly by GC/MS</a:t>
            </a:r>
          </a:p>
        </p:txBody>
      </p:sp>
      <p:graphicFrame>
        <p:nvGraphicFramePr>
          <p:cNvPr id="10" name="Chart 9">
            <a:extLst>
              <a:ext uri="{FF2B5EF4-FFF2-40B4-BE49-F238E27FC236}">
                <a16:creationId xmlns:a16="http://schemas.microsoft.com/office/drawing/2014/main" id="{ED400903-D588-4DD5-8888-640602C0359D}"/>
              </a:ext>
            </a:extLst>
          </p:cNvPr>
          <p:cNvGraphicFramePr>
            <a:graphicFrameLocks/>
          </p:cNvGraphicFramePr>
          <p:nvPr>
            <p:extLst>
              <p:ext uri="{D42A27DB-BD31-4B8C-83A1-F6EECF244321}">
                <p14:modId xmlns:p14="http://schemas.microsoft.com/office/powerpoint/2010/main" val="3525066670"/>
              </p:ext>
            </p:extLst>
          </p:nvPr>
        </p:nvGraphicFramePr>
        <p:xfrm>
          <a:off x="623777" y="2256641"/>
          <a:ext cx="5472223" cy="36353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a:extLst>
              <a:ext uri="{FF2B5EF4-FFF2-40B4-BE49-F238E27FC236}">
                <a16:creationId xmlns:a16="http://schemas.microsoft.com/office/drawing/2014/main" id="{43685E3B-10F9-B64E-1624-133D5C301A11}"/>
              </a:ext>
            </a:extLst>
          </p:cNvPr>
          <p:cNvGraphicFramePr>
            <a:graphicFrameLocks noGrp="1"/>
          </p:cNvGraphicFramePr>
          <p:nvPr>
            <p:extLst>
              <p:ext uri="{D42A27DB-BD31-4B8C-83A1-F6EECF244321}">
                <p14:modId xmlns:p14="http://schemas.microsoft.com/office/powerpoint/2010/main" val="2583828960"/>
              </p:ext>
            </p:extLst>
          </p:nvPr>
        </p:nvGraphicFramePr>
        <p:xfrm>
          <a:off x="6671328" y="2118483"/>
          <a:ext cx="4785241" cy="2840510"/>
        </p:xfrm>
        <a:graphic>
          <a:graphicData uri="http://schemas.openxmlformats.org/drawingml/2006/table">
            <a:tbl>
              <a:tblPr firstRow="1" firstCol="1" bandRow="1">
                <a:tableStyleId>{5C22544A-7EE6-4342-B048-85BDC9FD1C3A}</a:tableStyleId>
              </a:tblPr>
              <a:tblGrid>
                <a:gridCol w="1594785">
                  <a:extLst>
                    <a:ext uri="{9D8B030D-6E8A-4147-A177-3AD203B41FA5}">
                      <a16:colId xmlns:a16="http://schemas.microsoft.com/office/drawing/2014/main" val="1127936963"/>
                    </a:ext>
                  </a:extLst>
                </a:gridCol>
                <a:gridCol w="1594785">
                  <a:extLst>
                    <a:ext uri="{9D8B030D-6E8A-4147-A177-3AD203B41FA5}">
                      <a16:colId xmlns:a16="http://schemas.microsoft.com/office/drawing/2014/main" val="1997422803"/>
                    </a:ext>
                  </a:extLst>
                </a:gridCol>
                <a:gridCol w="1595671">
                  <a:extLst>
                    <a:ext uri="{9D8B030D-6E8A-4147-A177-3AD203B41FA5}">
                      <a16:colId xmlns:a16="http://schemas.microsoft.com/office/drawing/2014/main" val="3526530229"/>
                    </a:ext>
                  </a:extLst>
                </a:gridCol>
              </a:tblGrid>
              <a:tr h="1028754">
                <a:tc>
                  <a:txBody>
                    <a:bodyPr/>
                    <a:lstStyle/>
                    <a:p>
                      <a:pPr algn="ctr">
                        <a:spcBef>
                          <a:spcPts val="600"/>
                        </a:spcBef>
                        <a:spcAft>
                          <a:spcPts val="600"/>
                        </a:spcAft>
                      </a:pPr>
                      <a:r>
                        <a:rPr lang="en-GB" sz="1800" dirty="0">
                          <a:effectLst/>
                        </a:rPr>
                        <a:t>Storage Temperature</a:t>
                      </a:r>
                      <a:endParaRPr lang="en-GB" sz="1800" dirty="0">
                        <a:effectLst/>
                        <a:latin typeface="+mn-lt"/>
                      </a:endParaRPr>
                    </a:p>
                    <a:p>
                      <a:pPr algn="ctr">
                        <a:spcBef>
                          <a:spcPts val="600"/>
                        </a:spcBef>
                        <a:spcAft>
                          <a:spcPts val="600"/>
                        </a:spcAft>
                      </a:pPr>
                      <a:r>
                        <a:rPr lang="en-GB" sz="1800" dirty="0">
                          <a:effectLst/>
                          <a:latin typeface="+mn-lt"/>
                          <a:ea typeface="Times New Roman" panose="02020603050405020304" pitchFamily="18" charset="0"/>
                          <a:cs typeface="Times New Roman" panose="02020603050405020304" pitchFamily="18" charset="0"/>
                        </a:rPr>
                        <a:t>(°C)</a:t>
                      </a:r>
                    </a:p>
                  </a:txBody>
                  <a:tcPr marL="25665" marR="25665" marT="0" marB="0" anchor="b"/>
                </a:tc>
                <a:tc>
                  <a:txBody>
                    <a:bodyPr/>
                    <a:lstStyle/>
                    <a:p>
                      <a:pPr algn="ctr">
                        <a:spcBef>
                          <a:spcPts val="600"/>
                        </a:spcBef>
                        <a:spcAft>
                          <a:spcPts val="600"/>
                        </a:spcAft>
                      </a:pPr>
                      <a:r>
                        <a:rPr lang="en-GB" sz="1800" dirty="0">
                          <a:effectLst/>
                        </a:rPr>
                        <a:t>TBC Depletion</a:t>
                      </a:r>
                    </a:p>
                    <a:p>
                      <a:pPr algn="ctr">
                        <a:spcBef>
                          <a:spcPts val="600"/>
                        </a:spcBef>
                        <a:spcAft>
                          <a:spcPts val="600"/>
                        </a:spcAft>
                      </a:pPr>
                      <a:r>
                        <a:rPr lang="en-GB" sz="1600" dirty="0">
                          <a:effectLst/>
                        </a:rPr>
                        <a:t>(days per ppm)</a:t>
                      </a:r>
                    </a:p>
                  </a:txBody>
                  <a:tcPr marL="25665" marR="25665" marT="0" marB="0" anchor="b"/>
                </a:tc>
                <a:tc>
                  <a:txBody>
                    <a:bodyPr/>
                    <a:lstStyle/>
                    <a:p>
                      <a:pPr algn="ctr">
                        <a:spcBef>
                          <a:spcPts val="600"/>
                        </a:spcBef>
                        <a:spcAft>
                          <a:spcPts val="600"/>
                        </a:spcAft>
                      </a:pPr>
                      <a:r>
                        <a:rPr lang="en-GB" sz="1800" dirty="0">
                          <a:effectLst/>
                        </a:rPr>
                        <a:t>Shelf          Life</a:t>
                      </a:r>
                    </a:p>
                    <a:p>
                      <a:pPr algn="ctr">
                        <a:spcBef>
                          <a:spcPts val="600"/>
                        </a:spcBef>
                        <a:spcAft>
                          <a:spcPts val="600"/>
                        </a:spcAft>
                      </a:pPr>
                      <a:r>
                        <a:rPr lang="en-GB" sz="1600" dirty="0">
                          <a:effectLst/>
                        </a:rPr>
                        <a:t>(Assured Days)</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b"/>
                </a:tc>
                <a:extLst>
                  <a:ext uri="{0D108BD9-81ED-4DB2-BD59-A6C34878D82A}">
                    <a16:rowId xmlns:a16="http://schemas.microsoft.com/office/drawing/2014/main" val="1057691860"/>
                  </a:ext>
                </a:extLst>
              </a:tr>
              <a:tr h="452939">
                <a:tc>
                  <a:txBody>
                    <a:bodyPr/>
                    <a:lstStyle/>
                    <a:p>
                      <a:pPr algn="ctr">
                        <a:spcBef>
                          <a:spcPts val="600"/>
                        </a:spcBef>
                        <a:spcAft>
                          <a:spcPts val="600"/>
                        </a:spcAft>
                      </a:pPr>
                      <a:r>
                        <a:rPr lang="en-GB" sz="1800" dirty="0">
                          <a:effectLst/>
                        </a:rPr>
                        <a:t>25</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dirty="0">
                          <a:effectLst/>
                        </a:rPr>
                        <a:t>11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dirty="0">
                          <a:effectLst/>
                        </a:rPr>
                        <a:t>55</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extLst>
                  <a:ext uri="{0D108BD9-81ED-4DB2-BD59-A6C34878D82A}">
                    <a16:rowId xmlns:a16="http://schemas.microsoft.com/office/drawing/2014/main" val="3205943446"/>
                  </a:ext>
                </a:extLst>
              </a:tr>
              <a:tr h="452939">
                <a:tc>
                  <a:txBody>
                    <a:bodyPr/>
                    <a:lstStyle/>
                    <a:p>
                      <a:pPr algn="ctr">
                        <a:spcBef>
                          <a:spcPts val="600"/>
                        </a:spcBef>
                        <a:spcAft>
                          <a:spcPts val="600"/>
                        </a:spcAft>
                      </a:pPr>
                      <a:r>
                        <a:rPr lang="en-GB" sz="1800">
                          <a:effectLst/>
                        </a:rPr>
                        <a:t>30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dirty="0">
                          <a:effectLst/>
                        </a:rPr>
                        <a:t>7</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a:effectLst/>
                        </a:rPr>
                        <a:t>35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extLst>
                  <a:ext uri="{0D108BD9-81ED-4DB2-BD59-A6C34878D82A}">
                    <a16:rowId xmlns:a16="http://schemas.microsoft.com/office/drawing/2014/main" val="520482347"/>
                  </a:ext>
                </a:extLst>
              </a:tr>
              <a:tr h="452939">
                <a:tc>
                  <a:txBody>
                    <a:bodyPr/>
                    <a:lstStyle/>
                    <a:p>
                      <a:pPr algn="ctr">
                        <a:spcBef>
                          <a:spcPts val="600"/>
                        </a:spcBef>
                        <a:spcAft>
                          <a:spcPts val="600"/>
                        </a:spcAft>
                      </a:pPr>
                      <a:r>
                        <a:rPr lang="en-GB" sz="1800">
                          <a:effectLst/>
                        </a:rPr>
                        <a:t>40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dirty="0">
                          <a:effectLst/>
                        </a:rPr>
                        <a:t>1.5</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a:effectLst/>
                        </a:rPr>
                        <a:t>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extLst>
                  <a:ext uri="{0D108BD9-81ED-4DB2-BD59-A6C34878D82A}">
                    <a16:rowId xmlns:a16="http://schemas.microsoft.com/office/drawing/2014/main" val="3178224182"/>
                  </a:ext>
                </a:extLst>
              </a:tr>
              <a:tr h="452939">
                <a:tc>
                  <a:txBody>
                    <a:bodyPr/>
                    <a:lstStyle/>
                    <a:p>
                      <a:pPr algn="ctr">
                        <a:spcBef>
                          <a:spcPts val="600"/>
                        </a:spcBef>
                        <a:spcAft>
                          <a:spcPts val="600"/>
                        </a:spcAft>
                      </a:pPr>
                      <a:r>
                        <a:rPr lang="en-GB" sz="1800">
                          <a:effectLst/>
                        </a:rPr>
                        <a:t>40*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dirty="0">
                          <a:effectLst/>
                        </a:rPr>
                        <a:t>1.9*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tc>
                  <a:txBody>
                    <a:bodyPr/>
                    <a:lstStyle/>
                    <a:p>
                      <a:pPr algn="ctr">
                        <a:spcBef>
                          <a:spcPts val="600"/>
                        </a:spcBef>
                        <a:spcAft>
                          <a:spcPts val="600"/>
                        </a:spcAft>
                      </a:pPr>
                      <a:r>
                        <a:rPr lang="en-GB" sz="1800" dirty="0">
                          <a:effectLst/>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65" marR="25665" marT="0" marB="0" anchor="ctr"/>
                </a:tc>
                <a:extLst>
                  <a:ext uri="{0D108BD9-81ED-4DB2-BD59-A6C34878D82A}">
                    <a16:rowId xmlns:a16="http://schemas.microsoft.com/office/drawing/2014/main" val="3759071083"/>
                  </a:ext>
                </a:extLst>
              </a:tr>
            </a:tbl>
          </a:graphicData>
        </a:graphic>
      </p:graphicFrame>
      <p:sp>
        <p:nvSpPr>
          <p:cNvPr id="13" name="TextBox 12">
            <a:extLst>
              <a:ext uri="{FF2B5EF4-FFF2-40B4-BE49-F238E27FC236}">
                <a16:creationId xmlns:a16="http://schemas.microsoft.com/office/drawing/2014/main" id="{A4ADA68B-C329-BE1E-52DF-C3E3D3AF0FB4}"/>
              </a:ext>
            </a:extLst>
          </p:cNvPr>
          <p:cNvSpPr txBox="1"/>
          <p:nvPr/>
        </p:nvSpPr>
        <p:spPr>
          <a:xfrm>
            <a:off x="6868068" y="4958993"/>
            <a:ext cx="4435827" cy="646331"/>
          </a:xfrm>
          <a:prstGeom prst="rect">
            <a:avLst/>
          </a:prstGeom>
          <a:noFill/>
        </p:spPr>
        <p:txBody>
          <a:bodyPr wrap="square" rtlCol="0">
            <a:spAutoFit/>
          </a:bodyPr>
          <a:lstStyle/>
          <a:p>
            <a:pPr algn="ctr"/>
            <a:r>
              <a:rPr lang="en-GB" sz="1200" dirty="0"/>
              <a:t>Data from </a:t>
            </a:r>
            <a:r>
              <a:rPr lang="nb-NO" sz="1200" dirty="0"/>
              <a:t>Styrene Monomer Safe Handling Guide 2022</a:t>
            </a:r>
            <a:r>
              <a:rPr lang="en-GB" sz="1200" dirty="0"/>
              <a:t> (Styrene Producers Association).</a:t>
            </a:r>
          </a:p>
          <a:p>
            <a:pPr algn="ctr"/>
            <a:r>
              <a:rPr lang="en-GB" sz="1200" dirty="0"/>
              <a:t>* Data from current study</a:t>
            </a:r>
          </a:p>
        </p:txBody>
      </p:sp>
    </p:spTree>
    <p:custDataLst>
      <p:tags r:id="rId1"/>
    </p:custDataLst>
    <p:extLst>
      <p:ext uri="{BB962C8B-B14F-4D97-AF65-F5344CB8AC3E}">
        <p14:creationId xmlns:p14="http://schemas.microsoft.com/office/powerpoint/2010/main" val="266161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0" grpId="0">
        <p:bldAsOne/>
      </p:bldGraphic>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500541"/>
            <a:ext cx="11424661" cy="380943"/>
          </a:xfrm>
        </p:spPr>
        <p:txBody>
          <a:bodyPr>
            <a:noAutofit/>
          </a:bodyPr>
          <a:lstStyle/>
          <a:p>
            <a:r>
              <a:rPr lang="en-GB" sz="2800" dirty="0">
                <a:solidFill>
                  <a:schemeClr val="accent2"/>
                </a:solidFill>
                <a:latin typeface="Century Gothic" panose="020B0502020202020204" pitchFamily="34" charset="0"/>
              </a:rPr>
              <a:t>Effect of Monomer Aging on Thermal Stability</a:t>
            </a:r>
          </a:p>
        </p:txBody>
      </p:sp>
      <p:sp>
        <p:nvSpPr>
          <p:cNvPr id="4" name="Tijdelijke aanduiding voor dianummer 3"/>
          <p:cNvSpPr>
            <a:spLocks noGrp="1"/>
          </p:cNvSpPr>
          <p:nvPr>
            <p:ph type="sldNum" sz="quarter" idx="12"/>
          </p:nvPr>
        </p:nvSpPr>
        <p:spPr/>
        <p:txBody>
          <a:bodyPr/>
          <a:lstStyle/>
          <a:p>
            <a:r>
              <a:rPr lang="en-US" noProof="0"/>
              <a:t> </a:t>
            </a:r>
            <a:endParaRPr lang="en-US" noProof="0" dirty="0"/>
          </a:p>
        </p:txBody>
      </p:sp>
      <p:pic>
        <p:nvPicPr>
          <p:cNvPr id="13" name="Picture 12">
            <a:extLst>
              <a:ext uri="{FF2B5EF4-FFF2-40B4-BE49-F238E27FC236}">
                <a16:creationId xmlns:a16="http://schemas.microsoft.com/office/drawing/2014/main" id="{F1E38B20-4B9F-730C-6A1D-461D9E4E24A7}"/>
              </a:ext>
            </a:extLst>
          </p:cNvPr>
          <p:cNvPicPr>
            <a:picLocks noChangeAspect="1"/>
          </p:cNvPicPr>
          <p:nvPr/>
        </p:nvPicPr>
        <p:blipFill>
          <a:blip r:embed="rId4"/>
          <a:stretch>
            <a:fillRect/>
          </a:stretch>
        </p:blipFill>
        <p:spPr>
          <a:xfrm>
            <a:off x="554677" y="2268997"/>
            <a:ext cx="5360564" cy="3659902"/>
          </a:xfrm>
          <a:prstGeom prst="rect">
            <a:avLst/>
          </a:prstGeom>
        </p:spPr>
      </p:pic>
      <p:sp>
        <p:nvSpPr>
          <p:cNvPr id="15" name="TextBox 14">
            <a:extLst>
              <a:ext uri="{FF2B5EF4-FFF2-40B4-BE49-F238E27FC236}">
                <a16:creationId xmlns:a16="http://schemas.microsoft.com/office/drawing/2014/main" id="{E2102AC5-C6A7-FB59-47A2-EE72087C89F3}"/>
              </a:ext>
            </a:extLst>
          </p:cNvPr>
          <p:cNvSpPr txBox="1"/>
          <p:nvPr/>
        </p:nvSpPr>
        <p:spPr>
          <a:xfrm>
            <a:off x="1569439" y="1885972"/>
            <a:ext cx="3450625" cy="369332"/>
          </a:xfrm>
          <a:prstGeom prst="rect">
            <a:avLst/>
          </a:prstGeom>
          <a:noFill/>
        </p:spPr>
        <p:txBody>
          <a:bodyPr wrap="none" rtlCol="0">
            <a:spAutoFit/>
          </a:bodyPr>
          <a:lstStyle/>
          <a:p>
            <a:r>
              <a:rPr lang="en-GB" b="1" dirty="0">
                <a:solidFill>
                  <a:schemeClr val="accent2"/>
                </a:solidFill>
              </a:rPr>
              <a:t>Week 0 Styrene (12 ppm TBC)</a:t>
            </a:r>
          </a:p>
        </p:txBody>
      </p:sp>
      <p:sp>
        <p:nvSpPr>
          <p:cNvPr id="17" name="TextBox 16">
            <a:extLst>
              <a:ext uri="{FF2B5EF4-FFF2-40B4-BE49-F238E27FC236}">
                <a16:creationId xmlns:a16="http://schemas.microsoft.com/office/drawing/2014/main" id="{9EB29D6C-F772-D2E8-EA22-E3854C614B04}"/>
              </a:ext>
            </a:extLst>
          </p:cNvPr>
          <p:cNvSpPr txBox="1"/>
          <p:nvPr/>
        </p:nvSpPr>
        <p:spPr>
          <a:xfrm>
            <a:off x="2688624" y="1071353"/>
            <a:ext cx="6814751" cy="615553"/>
          </a:xfrm>
          <a:prstGeom prst="rect">
            <a:avLst/>
          </a:prstGeom>
          <a:noFill/>
        </p:spPr>
        <p:txBody>
          <a:bodyPr wrap="none" rtlCol="0">
            <a:spAutoFit/>
          </a:bodyPr>
          <a:lstStyle/>
          <a:p>
            <a:pPr algn="ctr"/>
            <a:r>
              <a:rPr lang="en-GB" dirty="0">
                <a:solidFill>
                  <a:schemeClr val="accent2"/>
                </a:solidFill>
              </a:rPr>
              <a:t>Adiabatic Calorimetry using ARC (Accelerating Rate Calorimetry)</a:t>
            </a:r>
          </a:p>
          <a:p>
            <a:pPr algn="ctr"/>
            <a:r>
              <a:rPr lang="en-GB" sz="1600" dirty="0">
                <a:solidFill>
                  <a:schemeClr val="accent2"/>
                </a:solidFill>
              </a:rPr>
              <a:t>(Low phi Titanium cell, 5 K heat steps, 0.02 K/min sensitivity)</a:t>
            </a:r>
          </a:p>
        </p:txBody>
      </p:sp>
      <p:sp>
        <p:nvSpPr>
          <p:cNvPr id="3" name="TextBox 2">
            <a:extLst>
              <a:ext uri="{FF2B5EF4-FFF2-40B4-BE49-F238E27FC236}">
                <a16:creationId xmlns:a16="http://schemas.microsoft.com/office/drawing/2014/main" id="{4A4D44EE-C7E9-1619-EF75-58E4F4B743FB}"/>
              </a:ext>
            </a:extLst>
          </p:cNvPr>
          <p:cNvSpPr txBox="1"/>
          <p:nvPr/>
        </p:nvSpPr>
        <p:spPr>
          <a:xfrm>
            <a:off x="1736373" y="4281841"/>
            <a:ext cx="1082348" cy="461665"/>
          </a:xfrm>
          <a:prstGeom prst="rect">
            <a:avLst/>
          </a:prstGeom>
          <a:noFill/>
        </p:spPr>
        <p:txBody>
          <a:bodyPr wrap="none" rtlCol="0">
            <a:spAutoFit/>
          </a:bodyPr>
          <a:lstStyle/>
          <a:p>
            <a:r>
              <a:rPr lang="en-GB" sz="1200" b="1" dirty="0">
                <a:solidFill>
                  <a:schemeClr val="accent2"/>
                </a:solidFill>
              </a:rPr>
              <a:t>Crude onset</a:t>
            </a:r>
          </a:p>
          <a:p>
            <a:r>
              <a:rPr lang="en-GB" sz="1200" b="1" dirty="0">
                <a:solidFill>
                  <a:schemeClr val="accent2"/>
                </a:solidFill>
              </a:rPr>
              <a:t>105°C</a:t>
            </a:r>
          </a:p>
        </p:txBody>
      </p:sp>
      <p:cxnSp>
        <p:nvCxnSpPr>
          <p:cNvPr id="6" name="Straight Arrow Connector 5">
            <a:extLst>
              <a:ext uri="{FF2B5EF4-FFF2-40B4-BE49-F238E27FC236}">
                <a16:creationId xmlns:a16="http://schemas.microsoft.com/office/drawing/2014/main" id="{DCAA1513-7C8B-730C-1A14-F4826D7F2FE6}"/>
              </a:ext>
            </a:extLst>
          </p:cNvPr>
          <p:cNvCxnSpPr/>
          <p:nvPr/>
        </p:nvCxnSpPr>
        <p:spPr>
          <a:xfrm>
            <a:off x="2317895" y="4555205"/>
            <a:ext cx="669851" cy="90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73DBBC7-6A2B-9752-C863-34BBD0EDE06A}"/>
              </a:ext>
            </a:extLst>
          </p:cNvPr>
          <p:cNvGrpSpPr/>
          <p:nvPr/>
        </p:nvGrpSpPr>
        <p:grpSpPr>
          <a:xfrm>
            <a:off x="6123110" y="1885972"/>
            <a:ext cx="5514213" cy="4042927"/>
            <a:chOff x="6123110" y="1885972"/>
            <a:chExt cx="5514213" cy="4042927"/>
          </a:xfrm>
        </p:grpSpPr>
        <p:pic>
          <p:nvPicPr>
            <p:cNvPr id="14" name="Picture 13">
              <a:extLst>
                <a:ext uri="{FF2B5EF4-FFF2-40B4-BE49-F238E27FC236}">
                  <a16:creationId xmlns:a16="http://schemas.microsoft.com/office/drawing/2014/main" id="{83B50C86-3BCC-73CF-C841-F6FB1364B274}"/>
                </a:ext>
              </a:extLst>
            </p:cNvPr>
            <p:cNvPicPr>
              <a:picLocks noChangeAspect="1"/>
            </p:cNvPicPr>
            <p:nvPr/>
          </p:nvPicPr>
          <p:blipFill>
            <a:blip r:embed="rId5"/>
            <a:stretch>
              <a:fillRect/>
            </a:stretch>
          </p:blipFill>
          <p:spPr>
            <a:xfrm>
              <a:off x="6123110" y="2164093"/>
              <a:ext cx="5514213" cy="3764806"/>
            </a:xfrm>
            <a:prstGeom prst="rect">
              <a:avLst/>
            </a:prstGeom>
          </p:spPr>
        </p:pic>
        <p:sp>
          <p:nvSpPr>
            <p:cNvPr id="16" name="TextBox 15">
              <a:extLst>
                <a:ext uri="{FF2B5EF4-FFF2-40B4-BE49-F238E27FC236}">
                  <a16:creationId xmlns:a16="http://schemas.microsoft.com/office/drawing/2014/main" id="{2B01757E-D616-1CD2-2303-572792CA86EC}"/>
                </a:ext>
              </a:extLst>
            </p:cNvPr>
            <p:cNvSpPr txBox="1"/>
            <p:nvPr/>
          </p:nvSpPr>
          <p:spPr>
            <a:xfrm>
              <a:off x="7222674" y="1885972"/>
              <a:ext cx="3322384" cy="369332"/>
            </a:xfrm>
            <a:prstGeom prst="rect">
              <a:avLst/>
            </a:prstGeom>
            <a:noFill/>
          </p:spPr>
          <p:txBody>
            <a:bodyPr wrap="none" rtlCol="0">
              <a:spAutoFit/>
            </a:bodyPr>
            <a:lstStyle/>
            <a:p>
              <a:r>
                <a:rPr lang="en-GB" b="1" dirty="0">
                  <a:solidFill>
                    <a:schemeClr val="accent2"/>
                  </a:solidFill>
                </a:rPr>
                <a:t>Week 8 Styrene (0 ppm TBC)</a:t>
              </a:r>
            </a:p>
          </p:txBody>
        </p:sp>
        <p:sp>
          <p:nvSpPr>
            <p:cNvPr id="7" name="TextBox 6">
              <a:extLst>
                <a:ext uri="{FF2B5EF4-FFF2-40B4-BE49-F238E27FC236}">
                  <a16:creationId xmlns:a16="http://schemas.microsoft.com/office/drawing/2014/main" id="{6AE0D151-9080-07A4-D302-9F9CA489BD9A}"/>
                </a:ext>
              </a:extLst>
            </p:cNvPr>
            <p:cNvSpPr txBox="1"/>
            <p:nvPr/>
          </p:nvSpPr>
          <p:spPr>
            <a:xfrm>
              <a:off x="6901612" y="4512673"/>
              <a:ext cx="1082348" cy="461665"/>
            </a:xfrm>
            <a:prstGeom prst="rect">
              <a:avLst/>
            </a:prstGeom>
            <a:noFill/>
          </p:spPr>
          <p:txBody>
            <a:bodyPr wrap="none" rtlCol="0">
              <a:spAutoFit/>
            </a:bodyPr>
            <a:lstStyle/>
            <a:p>
              <a:r>
                <a:rPr lang="en-GB" sz="1200" b="1" dirty="0">
                  <a:solidFill>
                    <a:schemeClr val="accent2"/>
                  </a:solidFill>
                </a:rPr>
                <a:t>Crude onset</a:t>
              </a:r>
            </a:p>
            <a:p>
              <a:r>
                <a:rPr lang="en-GB" sz="1200" b="1" dirty="0">
                  <a:solidFill>
                    <a:schemeClr val="accent2"/>
                  </a:solidFill>
                </a:rPr>
                <a:t>90°C</a:t>
              </a:r>
            </a:p>
          </p:txBody>
        </p:sp>
        <p:cxnSp>
          <p:nvCxnSpPr>
            <p:cNvPr id="8" name="Straight Arrow Connector 7">
              <a:extLst>
                <a:ext uri="{FF2B5EF4-FFF2-40B4-BE49-F238E27FC236}">
                  <a16:creationId xmlns:a16="http://schemas.microsoft.com/office/drawing/2014/main" id="{C0EB5D98-9D80-E39A-C108-5416C12DC0B4}"/>
                </a:ext>
              </a:extLst>
            </p:cNvPr>
            <p:cNvCxnSpPr/>
            <p:nvPr/>
          </p:nvCxnSpPr>
          <p:spPr>
            <a:xfrm>
              <a:off x="7419336" y="4786037"/>
              <a:ext cx="669851" cy="90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53293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36" y="500541"/>
            <a:ext cx="11424661" cy="380943"/>
          </a:xfrm>
        </p:spPr>
        <p:txBody>
          <a:bodyPr>
            <a:noAutofit/>
          </a:bodyPr>
          <a:lstStyle/>
          <a:p>
            <a:r>
              <a:rPr lang="en-GB" sz="2800" dirty="0">
                <a:solidFill>
                  <a:schemeClr val="accent2"/>
                </a:solidFill>
                <a:latin typeface="Century Gothic" panose="020B0502020202020204" pitchFamily="34" charset="0"/>
              </a:rPr>
              <a:t>Effect of Monomer Aging on Thermal Stability</a:t>
            </a:r>
          </a:p>
        </p:txBody>
      </p:sp>
      <p:sp>
        <p:nvSpPr>
          <p:cNvPr id="4" name="Tijdelijke aanduiding voor dianummer 3"/>
          <p:cNvSpPr>
            <a:spLocks noGrp="1"/>
          </p:cNvSpPr>
          <p:nvPr>
            <p:ph type="sldNum" sz="quarter" idx="12"/>
          </p:nvPr>
        </p:nvSpPr>
        <p:spPr/>
        <p:txBody>
          <a:bodyPr/>
          <a:lstStyle/>
          <a:p>
            <a:r>
              <a:rPr lang="en-US" noProof="0"/>
              <a:t> </a:t>
            </a:r>
            <a:endParaRPr lang="en-US" noProof="0" dirty="0"/>
          </a:p>
        </p:txBody>
      </p:sp>
      <p:sp>
        <p:nvSpPr>
          <p:cNvPr id="17" name="TextBox 16">
            <a:extLst>
              <a:ext uri="{FF2B5EF4-FFF2-40B4-BE49-F238E27FC236}">
                <a16:creationId xmlns:a16="http://schemas.microsoft.com/office/drawing/2014/main" id="{9EB29D6C-F772-D2E8-EA22-E3854C614B04}"/>
              </a:ext>
            </a:extLst>
          </p:cNvPr>
          <p:cNvSpPr txBox="1"/>
          <p:nvPr/>
        </p:nvSpPr>
        <p:spPr>
          <a:xfrm>
            <a:off x="2925900" y="1148596"/>
            <a:ext cx="6340197" cy="369332"/>
          </a:xfrm>
          <a:prstGeom prst="rect">
            <a:avLst/>
          </a:prstGeom>
          <a:noFill/>
        </p:spPr>
        <p:txBody>
          <a:bodyPr wrap="none" rtlCol="0">
            <a:spAutoFit/>
          </a:bodyPr>
          <a:lstStyle/>
          <a:p>
            <a:pPr algn="ctr"/>
            <a:r>
              <a:rPr lang="en-GB" dirty="0">
                <a:solidFill>
                  <a:schemeClr val="accent2"/>
                </a:solidFill>
              </a:rPr>
              <a:t>ARC (Accelerating Rate Calorimetry) – Phi Factor Corrected</a:t>
            </a:r>
          </a:p>
        </p:txBody>
      </p:sp>
      <p:graphicFrame>
        <p:nvGraphicFramePr>
          <p:cNvPr id="18" name="Table 17">
            <a:extLst>
              <a:ext uri="{FF2B5EF4-FFF2-40B4-BE49-F238E27FC236}">
                <a16:creationId xmlns:a16="http://schemas.microsoft.com/office/drawing/2014/main" id="{C11EC631-2B93-04A5-6FB0-B847DEC8FB72}"/>
              </a:ext>
            </a:extLst>
          </p:cNvPr>
          <p:cNvGraphicFramePr>
            <a:graphicFrameLocks noGrp="1"/>
          </p:cNvGraphicFramePr>
          <p:nvPr>
            <p:extLst>
              <p:ext uri="{D42A27DB-BD31-4B8C-83A1-F6EECF244321}">
                <p14:modId xmlns:p14="http://schemas.microsoft.com/office/powerpoint/2010/main" val="2213138164"/>
              </p:ext>
            </p:extLst>
          </p:nvPr>
        </p:nvGraphicFramePr>
        <p:xfrm>
          <a:off x="2303180" y="1556123"/>
          <a:ext cx="7585638" cy="4196089"/>
        </p:xfrm>
        <a:graphic>
          <a:graphicData uri="http://schemas.openxmlformats.org/drawingml/2006/table">
            <a:tbl>
              <a:tblPr firstRow="1" firstCol="1" bandRow="1">
                <a:tableStyleId>{5C22544A-7EE6-4342-B048-85BDC9FD1C3A}</a:tableStyleId>
              </a:tblPr>
              <a:tblGrid>
                <a:gridCol w="972189">
                  <a:extLst>
                    <a:ext uri="{9D8B030D-6E8A-4147-A177-3AD203B41FA5}">
                      <a16:colId xmlns:a16="http://schemas.microsoft.com/office/drawing/2014/main" val="3338772483"/>
                    </a:ext>
                  </a:extLst>
                </a:gridCol>
                <a:gridCol w="1467293">
                  <a:extLst>
                    <a:ext uri="{9D8B030D-6E8A-4147-A177-3AD203B41FA5}">
                      <a16:colId xmlns:a16="http://schemas.microsoft.com/office/drawing/2014/main" val="2891780686"/>
                    </a:ext>
                  </a:extLst>
                </a:gridCol>
                <a:gridCol w="1352500">
                  <a:extLst>
                    <a:ext uri="{9D8B030D-6E8A-4147-A177-3AD203B41FA5}">
                      <a16:colId xmlns:a16="http://schemas.microsoft.com/office/drawing/2014/main" val="1823032510"/>
                    </a:ext>
                  </a:extLst>
                </a:gridCol>
                <a:gridCol w="1264552">
                  <a:extLst>
                    <a:ext uri="{9D8B030D-6E8A-4147-A177-3AD203B41FA5}">
                      <a16:colId xmlns:a16="http://schemas.microsoft.com/office/drawing/2014/main" val="1639096683"/>
                    </a:ext>
                  </a:extLst>
                </a:gridCol>
                <a:gridCol w="1264552">
                  <a:extLst>
                    <a:ext uri="{9D8B030D-6E8A-4147-A177-3AD203B41FA5}">
                      <a16:colId xmlns:a16="http://schemas.microsoft.com/office/drawing/2014/main" val="3155573153"/>
                    </a:ext>
                  </a:extLst>
                </a:gridCol>
                <a:gridCol w="1264552">
                  <a:extLst>
                    <a:ext uri="{9D8B030D-6E8A-4147-A177-3AD203B41FA5}">
                      <a16:colId xmlns:a16="http://schemas.microsoft.com/office/drawing/2014/main" val="3270119263"/>
                    </a:ext>
                  </a:extLst>
                </a:gridCol>
              </a:tblGrid>
              <a:tr h="1001081">
                <a:tc>
                  <a:txBody>
                    <a:bodyPr/>
                    <a:lstStyle/>
                    <a:p>
                      <a:pPr algn="ctr">
                        <a:spcBef>
                          <a:spcPts val="600"/>
                        </a:spcBef>
                        <a:spcAft>
                          <a:spcPts val="600"/>
                        </a:spcAft>
                      </a:pPr>
                      <a:r>
                        <a:rPr lang="en-GB" sz="1400" dirty="0">
                          <a:effectLst/>
                        </a:rPr>
                        <a:t>Week</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400" dirty="0">
                          <a:effectLst/>
                        </a:rPr>
                        <a:t>Inhibitor Concentration</a:t>
                      </a:r>
                    </a:p>
                    <a:p>
                      <a:pPr algn="ctr">
                        <a:spcBef>
                          <a:spcPts val="600"/>
                        </a:spcBef>
                        <a:spcAft>
                          <a:spcPts val="600"/>
                        </a:spcAft>
                      </a:pPr>
                      <a:r>
                        <a:rPr lang="en-GB" sz="1400" dirty="0">
                          <a:effectLst/>
                        </a:rPr>
                        <a:t>(ppm)</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400" dirty="0">
                          <a:effectLst/>
                        </a:rPr>
                        <a:t>TD</a:t>
                      </a:r>
                      <a:r>
                        <a:rPr lang="en-GB" sz="1400" baseline="-25000" dirty="0">
                          <a:effectLst/>
                        </a:rPr>
                        <a:t>24</a:t>
                      </a:r>
                      <a:r>
                        <a:rPr lang="en-GB" sz="1400" dirty="0">
                          <a:effectLst/>
                        </a:rPr>
                        <a:t> </a:t>
                      </a:r>
                    </a:p>
                    <a:p>
                      <a:pPr algn="ctr">
                        <a:spcBef>
                          <a:spcPts val="600"/>
                        </a:spcBef>
                        <a:spcAft>
                          <a:spcPts val="600"/>
                        </a:spcAft>
                      </a:pPr>
                      <a:r>
                        <a:rPr lang="en-GB" sz="1400" dirty="0">
                          <a:effectLst/>
                        </a:rPr>
                        <a:t>(°C)</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400" dirty="0">
                          <a:effectLst/>
                        </a:rPr>
                        <a:t>TMR from 40°C </a:t>
                      </a:r>
                    </a:p>
                    <a:p>
                      <a:pPr algn="ctr">
                        <a:spcBef>
                          <a:spcPts val="600"/>
                        </a:spcBef>
                        <a:spcAft>
                          <a:spcPts val="600"/>
                        </a:spcAft>
                      </a:pPr>
                      <a:r>
                        <a:rPr lang="en-GB" sz="1400" dirty="0">
                          <a:effectLst/>
                        </a:rPr>
                        <a:t>(Days)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400" dirty="0">
                          <a:effectLst/>
                        </a:rPr>
                        <a:t>TMR from 30°C</a:t>
                      </a:r>
                    </a:p>
                    <a:p>
                      <a:pPr algn="ctr">
                        <a:spcBef>
                          <a:spcPts val="600"/>
                        </a:spcBef>
                        <a:spcAft>
                          <a:spcPts val="600"/>
                        </a:spcAft>
                      </a:pPr>
                      <a:r>
                        <a:rPr lang="en-GB" sz="1400" dirty="0">
                          <a:effectLst/>
                        </a:rPr>
                        <a:t>(Days)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400" dirty="0">
                          <a:effectLst/>
                        </a:rPr>
                        <a:t>TMR from 25°C</a:t>
                      </a:r>
                    </a:p>
                    <a:p>
                      <a:pPr algn="ctr">
                        <a:spcBef>
                          <a:spcPts val="600"/>
                        </a:spcBef>
                        <a:spcAft>
                          <a:spcPts val="600"/>
                        </a:spcAft>
                      </a:pPr>
                      <a:r>
                        <a:rPr lang="en-GB" sz="1400" dirty="0">
                          <a:effectLst/>
                        </a:rPr>
                        <a:t>(Days)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3744454642"/>
                  </a:ext>
                </a:extLst>
              </a:tr>
              <a:tr h="399376">
                <a:tc>
                  <a:txBody>
                    <a:bodyPr/>
                    <a:lstStyle/>
                    <a:p>
                      <a:pPr algn="ctr">
                        <a:spcBef>
                          <a:spcPts val="600"/>
                        </a:spcBef>
                        <a:spcAft>
                          <a:spcPts val="600"/>
                        </a:spcAft>
                      </a:pPr>
                      <a:r>
                        <a:rPr lang="en-GB" sz="1800" dirty="0">
                          <a:effectLst/>
                        </a:rPr>
                        <a:t>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12.6</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58</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3.87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8.83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13.61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1483579118"/>
                  </a:ext>
                </a:extLst>
              </a:tr>
              <a:tr h="399376">
                <a:tc>
                  <a:txBody>
                    <a:bodyPr/>
                    <a:lstStyle/>
                    <a:p>
                      <a:pPr algn="ctr">
                        <a:spcBef>
                          <a:spcPts val="600"/>
                        </a:spcBef>
                        <a:spcAft>
                          <a:spcPts val="600"/>
                        </a:spcAft>
                      </a:pPr>
                      <a:r>
                        <a:rPr lang="en-GB" sz="1800">
                          <a:effectLst/>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8.9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54</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2.81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6.09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9.15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2111124263"/>
                  </a:ext>
                </a:extLst>
              </a:tr>
              <a:tr h="399376">
                <a:tc>
                  <a:txBody>
                    <a:bodyPr/>
                    <a:lstStyle/>
                    <a:p>
                      <a:pPr algn="ctr">
                        <a:spcBef>
                          <a:spcPts val="600"/>
                        </a:spcBef>
                        <a:spcAft>
                          <a:spcPts val="600"/>
                        </a:spcAft>
                      </a:pPr>
                      <a:r>
                        <a:rPr lang="en-GB" sz="1800">
                          <a:effectLst/>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6.5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51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2.21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4.71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7.01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3340040646"/>
                  </a:ext>
                </a:extLst>
              </a:tr>
              <a:tr h="399376">
                <a:tc>
                  <a:txBody>
                    <a:bodyPr/>
                    <a:lstStyle/>
                    <a:p>
                      <a:pPr algn="ctr">
                        <a:spcBef>
                          <a:spcPts val="600"/>
                        </a:spcBef>
                        <a:spcAft>
                          <a:spcPts val="600"/>
                        </a:spcAft>
                      </a:pPr>
                      <a:r>
                        <a:rPr lang="en-GB" sz="1800">
                          <a:effectLst/>
                        </a:rPr>
                        <a:t>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3.2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48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1.73</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3.54</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5.15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1076104194"/>
                  </a:ext>
                </a:extLst>
              </a:tr>
              <a:tr h="399376">
                <a:tc>
                  <a:txBody>
                    <a:bodyPr/>
                    <a:lstStyle/>
                    <a:p>
                      <a:pPr algn="ctr">
                        <a:spcBef>
                          <a:spcPts val="600"/>
                        </a:spcBef>
                        <a:spcAft>
                          <a:spcPts val="600"/>
                        </a:spcAft>
                      </a:pPr>
                      <a:r>
                        <a:rPr lang="en-GB" sz="1800">
                          <a:effectLst/>
                        </a:rPr>
                        <a:t>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2.3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48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1.67</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3.39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4.92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4179767658"/>
                  </a:ext>
                </a:extLst>
              </a:tr>
              <a:tr h="399376">
                <a:tc>
                  <a:txBody>
                    <a:bodyPr/>
                    <a:lstStyle/>
                    <a:p>
                      <a:pPr algn="ctr">
                        <a:spcBef>
                          <a:spcPts val="600"/>
                        </a:spcBef>
                        <a:spcAft>
                          <a:spcPts val="600"/>
                        </a:spcAft>
                      </a:pPr>
                      <a:r>
                        <a:rPr lang="en-GB" sz="1800">
                          <a:effectLst/>
                        </a:rPr>
                        <a:t>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1.6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46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1.45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2.91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4.20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3870911832"/>
                  </a:ext>
                </a:extLst>
              </a:tr>
              <a:tr h="399376">
                <a:tc>
                  <a:txBody>
                    <a:bodyPr/>
                    <a:lstStyle/>
                    <a:p>
                      <a:pPr algn="ctr">
                        <a:spcBef>
                          <a:spcPts val="600"/>
                        </a:spcBef>
                        <a:spcAft>
                          <a:spcPts val="600"/>
                        </a:spcAft>
                      </a:pPr>
                      <a:r>
                        <a:rPr lang="en-GB" sz="1800">
                          <a:effectLst/>
                        </a:rPr>
                        <a:t>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1.0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46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1.49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3.00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4.33</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2793357308"/>
                  </a:ext>
                </a:extLst>
              </a:tr>
              <a:tr h="399376">
                <a:tc>
                  <a:txBody>
                    <a:bodyPr/>
                    <a:lstStyle/>
                    <a:p>
                      <a:pPr algn="ctr">
                        <a:spcBef>
                          <a:spcPts val="600"/>
                        </a:spcBef>
                        <a:spcAft>
                          <a:spcPts val="600"/>
                        </a:spcAft>
                      </a:pPr>
                      <a:r>
                        <a:rPr lang="en-GB" sz="1800">
                          <a:effectLst/>
                        </a:rPr>
                        <a:t>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41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1.06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a:effectLst/>
                        </a:rPr>
                        <a:t>2.05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tc>
                  <a:txBody>
                    <a:bodyPr/>
                    <a:lstStyle/>
                    <a:p>
                      <a:pPr algn="ctr">
                        <a:spcBef>
                          <a:spcPts val="600"/>
                        </a:spcBef>
                        <a:spcAft>
                          <a:spcPts val="600"/>
                        </a:spcAft>
                      </a:pPr>
                      <a:r>
                        <a:rPr lang="en-GB" sz="1800" dirty="0">
                          <a:effectLst/>
                        </a:rPr>
                        <a:t>2.90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999" marR="13999" marT="0" marB="0" anchor="ctr"/>
                </a:tc>
                <a:extLst>
                  <a:ext uri="{0D108BD9-81ED-4DB2-BD59-A6C34878D82A}">
                    <a16:rowId xmlns:a16="http://schemas.microsoft.com/office/drawing/2014/main" val="2991739896"/>
                  </a:ext>
                </a:extLst>
              </a:tr>
            </a:tbl>
          </a:graphicData>
        </a:graphic>
      </p:graphicFrame>
      <p:sp>
        <p:nvSpPr>
          <p:cNvPr id="19" name="TextBox 18">
            <a:extLst>
              <a:ext uri="{FF2B5EF4-FFF2-40B4-BE49-F238E27FC236}">
                <a16:creationId xmlns:a16="http://schemas.microsoft.com/office/drawing/2014/main" id="{A7AAE329-57ED-FE56-60C0-A250C4775BAD}"/>
              </a:ext>
            </a:extLst>
          </p:cNvPr>
          <p:cNvSpPr txBox="1"/>
          <p:nvPr/>
        </p:nvSpPr>
        <p:spPr>
          <a:xfrm>
            <a:off x="2455373" y="5790407"/>
            <a:ext cx="7433445" cy="369332"/>
          </a:xfrm>
          <a:prstGeom prst="rect">
            <a:avLst/>
          </a:prstGeom>
          <a:noFill/>
        </p:spPr>
        <p:txBody>
          <a:bodyPr wrap="none" rtlCol="0">
            <a:spAutoFit/>
          </a:bodyPr>
          <a:lstStyle/>
          <a:p>
            <a:r>
              <a:rPr lang="en-GB" dirty="0"/>
              <a:t>(</a:t>
            </a:r>
            <a:r>
              <a:rPr lang="en-GB" dirty="0" err="1"/>
              <a:t>Stolt</a:t>
            </a:r>
            <a:r>
              <a:rPr lang="en-GB" dirty="0"/>
              <a:t> </a:t>
            </a:r>
            <a:r>
              <a:rPr lang="en-GB" dirty="0" err="1"/>
              <a:t>Groenland</a:t>
            </a:r>
            <a:r>
              <a:rPr lang="en-GB" dirty="0"/>
              <a:t> styrene held at between 35 and 40°C prior to incident)</a:t>
            </a:r>
          </a:p>
        </p:txBody>
      </p:sp>
    </p:spTree>
    <p:extLst>
      <p:ext uri="{BB962C8B-B14F-4D97-AF65-F5344CB8AC3E}">
        <p14:creationId xmlns:p14="http://schemas.microsoft.com/office/powerpoint/2010/main" val="396959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IMING" val="|35|23.4|30.4|10.5|13.2|23.6|12.7"/>
</p:tagLst>
</file>

<file path=ppt/tags/tag11.xml><?xml version="1.0" encoding="utf-8"?>
<p:tagLst xmlns:a="http://schemas.openxmlformats.org/drawingml/2006/main" xmlns:r="http://schemas.openxmlformats.org/officeDocument/2006/relationships" xmlns:p="http://schemas.openxmlformats.org/presentationml/2006/main">
  <p:tag name="TIMING" val="|5.3|113.1"/>
</p:tagLst>
</file>

<file path=ppt/tags/tag12.xml><?xml version="1.0" encoding="utf-8"?>
<p:tagLst xmlns:a="http://schemas.openxmlformats.org/drawingml/2006/main" xmlns:r="http://schemas.openxmlformats.org/officeDocument/2006/relationships" xmlns:p="http://schemas.openxmlformats.org/presentationml/2006/main">
  <p:tag name="TIMING" val="|22.7|16.4"/>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ehWuBanTEWSXVnXD3CSCQ"/>
</p:tagLst>
</file>

<file path=ppt/tags/tag2.xml><?xml version="1.0" encoding="utf-8"?>
<p:tagLst xmlns:a="http://schemas.openxmlformats.org/drawingml/2006/main" xmlns:r="http://schemas.openxmlformats.org/officeDocument/2006/relationships" xmlns:p="http://schemas.openxmlformats.org/presentationml/2006/main">
  <p:tag name="TIMING" val="|34"/>
</p:tagLst>
</file>

<file path=ppt/tags/tag3.xml><?xml version="1.0" encoding="utf-8"?>
<p:tagLst xmlns:a="http://schemas.openxmlformats.org/drawingml/2006/main" xmlns:r="http://schemas.openxmlformats.org/officeDocument/2006/relationships" xmlns:p="http://schemas.openxmlformats.org/presentationml/2006/main">
  <p:tag name="TIMING" val="|2.1|47.3|62"/>
</p:tagLst>
</file>

<file path=ppt/tags/tag4.xml><?xml version="1.0" encoding="utf-8"?>
<p:tagLst xmlns:a="http://schemas.openxmlformats.org/drawingml/2006/main" xmlns:r="http://schemas.openxmlformats.org/officeDocument/2006/relationships" xmlns:p="http://schemas.openxmlformats.org/presentationml/2006/main">
  <p:tag name="TIMING" val="|64.3|113.5"/>
</p:tagLst>
</file>

<file path=ppt/tags/tag5.xml><?xml version="1.0" encoding="utf-8"?>
<p:tagLst xmlns:a="http://schemas.openxmlformats.org/drawingml/2006/main" xmlns:r="http://schemas.openxmlformats.org/officeDocument/2006/relationships" xmlns:p="http://schemas.openxmlformats.org/presentationml/2006/main">
  <p:tag name="TIMING" val="|17.7|15.2"/>
</p:tagLst>
</file>

<file path=ppt/tags/tag6.xml><?xml version="1.0" encoding="utf-8"?>
<p:tagLst xmlns:a="http://schemas.openxmlformats.org/drawingml/2006/main" xmlns:r="http://schemas.openxmlformats.org/officeDocument/2006/relationships" xmlns:p="http://schemas.openxmlformats.org/presentationml/2006/main">
  <p:tag name="TIMING" val="|8.6|39.1|68.1"/>
</p:tagLst>
</file>

<file path=ppt/tags/tag7.xml><?xml version="1.0" encoding="utf-8"?>
<p:tagLst xmlns:a="http://schemas.openxmlformats.org/drawingml/2006/main" xmlns:r="http://schemas.openxmlformats.org/officeDocument/2006/relationships" xmlns:p="http://schemas.openxmlformats.org/presentationml/2006/main">
  <p:tag name="TIMING" val="|82.3|23.4"/>
</p:tagLst>
</file>

<file path=ppt/tags/tag8.xml><?xml version="1.0" encoding="utf-8"?>
<p:tagLst xmlns:a="http://schemas.openxmlformats.org/drawingml/2006/main" xmlns:r="http://schemas.openxmlformats.org/officeDocument/2006/relationships" xmlns:p="http://schemas.openxmlformats.org/presentationml/2006/main">
  <p:tag name="TIMING" val="|45.4|31.7"/>
</p:tagLst>
</file>

<file path=ppt/tags/tag9.xml><?xml version="1.0" encoding="utf-8"?>
<p:tagLst xmlns:a="http://schemas.openxmlformats.org/drawingml/2006/main" xmlns:r="http://schemas.openxmlformats.org/officeDocument/2006/relationships" xmlns:p="http://schemas.openxmlformats.org/presentationml/2006/main">
  <p:tag name="TIMING" val="|63.9"/>
</p:tagLst>
</file>

<file path=ppt/theme/theme1.xml><?xml version="1.0" encoding="utf-8"?>
<a:theme xmlns:a="http://schemas.openxmlformats.org/drawingml/2006/main" name="Office">
  <a:themeElements>
    <a:clrScheme name="DEKRA 2022">
      <a:dk1>
        <a:srgbClr val="3C3C3C"/>
      </a:dk1>
      <a:lt1>
        <a:srgbClr val="F2F2F2"/>
      </a:lt1>
      <a:dk2>
        <a:srgbClr val="2D2D2D"/>
      </a:dk2>
      <a:lt2>
        <a:srgbClr val="BFBFBF"/>
      </a:lt2>
      <a:accent1>
        <a:srgbClr val="57AB27"/>
      </a:accent1>
      <a:accent2>
        <a:srgbClr val="007D40"/>
      </a:accent2>
      <a:accent3>
        <a:srgbClr val="007D40"/>
      </a:accent3>
      <a:accent4>
        <a:srgbClr val="1A6E3C"/>
      </a:accent4>
      <a:accent5>
        <a:srgbClr val="57AB27"/>
      </a:accent5>
      <a:accent6>
        <a:srgbClr val="57AB27"/>
      </a:accent6>
      <a:hlink>
        <a:srgbClr val="0563C1"/>
      </a:hlink>
      <a:folHlink>
        <a:srgbClr val="954F72"/>
      </a:folHlink>
    </a:clrScheme>
    <a:fontScheme name="DEKRA MS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KRA PowerPoint Master 2022" id="{4E11DFD9-B95E-4D82-B870-E96F467845F1}" vid="{CCF2EADB-B4A2-47CE-A731-8E9E923DA58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Props1.xml><?xml version="1.0" encoding="utf-8"?>
<ds:datastoreItem xmlns:ds="http://schemas.openxmlformats.org/officeDocument/2006/customXml" ds:itemID="{8209A692-1643-4275-BE2C-CC213BA657EB}">
  <ds:schemaRefs>
    <ds:schemaRef ds:uri="http://schemas.microsoft.com/sharepoint/v3/contenttype/forms"/>
  </ds:schemaRefs>
</ds:datastoreItem>
</file>

<file path=customXml/itemProps2.xml><?xml version="1.0" encoding="utf-8"?>
<ds:datastoreItem xmlns:ds="http://schemas.openxmlformats.org/officeDocument/2006/customXml" ds:itemID="{E08DD7B5-AA31-4D1D-830F-7943AF57F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D2E2CD-62CB-465B-A290-F50D445DCEA8}">
  <ds:schemaRefs>
    <ds:schemaRef ds:uri="http://schemas.microsoft.com/office/2006/documentManagement/types"/>
    <ds:schemaRef ds:uri="http://purl.org/dc/elements/1.1/"/>
    <ds:schemaRef ds:uri="http://schemas.openxmlformats.org/package/2006/metadata/core-properties"/>
    <ds:schemaRef ds:uri="c4b40482-04a4-480f-b826-6548c4a2bcf1"/>
    <ds:schemaRef ds:uri="http://www.w3.org/XML/1998/namespace"/>
    <ds:schemaRef ds:uri="http://purl.org/dc/terms/"/>
    <ds:schemaRef ds:uri="7604e031-f840-4ad5-97d2-0b99280ee730"/>
    <ds:schemaRef ds:uri="http://purl.org/dc/dcmityp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5760</TotalTime>
  <Words>1156</Words>
  <Application>Microsoft Office PowerPoint</Application>
  <PresentationFormat>Widescreen</PresentationFormat>
  <Paragraphs>222</Paragraphs>
  <Slides>13</Slides>
  <Notes>11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Century Gothic</vt:lpstr>
      <vt:lpstr>Times New Roman</vt:lpstr>
      <vt:lpstr>Wingdings</vt:lpstr>
      <vt:lpstr>Office</vt:lpstr>
      <vt:lpstr>think-cell Folie</vt:lpstr>
      <vt:lpstr>PowerPoint Presentation</vt:lpstr>
      <vt:lpstr>Polymerisable Substance Thermal Risks</vt:lpstr>
      <vt:lpstr>Styrene Incident in Shipping</vt:lpstr>
      <vt:lpstr>Styrene incident in shipping</vt:lpstr>
      <vt:lpstr>Changes in Shipping Regulations</vt:lpstr>
      <vt:lpstr>Changes in Shipping Regulations</vt:lpstr>
      <vt:lpstr>Effect of Monomer Aging on Inhibitor Concentration</vt:lpstr>
      <vt:lpstr>Effect of Monomer Aging on Thermal Stability</vt:lpstr>
      <vt:lpstr>Effect of Monomer Aging on Thermal Stability</vt:lpstr>
      <vt:lpstr>Recommended Testing protocol</vt:lpstr>
      <vt:lpstr>Monitoring and Control Strategy</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manuela.jelacic@dekra.com</dc:creator>
  <cp:lastModifiedBy>Rachel Robinson</cp:lastModifiedBy>
  <cp:revision>1019</cp:revision>
  <cp:lastPrinted>2022-06-15T14:25:45Z</cp:lastPrinted>
  <dcterms:created xsi:type="dcterms:W3CDTF">2016-03-24T21:47:09Z</dcterms:created>
  <dcterms:modified xsi:type="dcterms:W3CDTF">2022-11-02T15:21:00Z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a16b40-a803-442a-a923-9d42e9158dd1_Enabled">
    <vt:lpwstr>true</vt:lpwstr>
  </property>
  <property fmtid="{D5CDD505-2E9C-101B-9397-08002B2CF9AE}" pid="3" name="MSIP_Label_49a16b40-a803-442a-a923-9d42e9158dd1_SetDate">
    <vt:lpwstr>2021-10-29T09:54:31Z</vt:lpwstr>
  </property>
  <property fmtid="{D5CDD505-2E9C-101B-9397-08002B2CF9AE}" pid="4" name="MSIP_Label_49a16b40-a803-442a-a923-9d42e9158dd1_Method">
    <vt:lpwstr>Standard</vt:lpwstr>
  </property>
  <property fmtid="{D5CDD505-2E9C-101B-9397-08002B2CF9AE}" pid="5" name="MSIP_Label_49a16b40-a803-442a-a923-9d42e9158dd1_Name">
    <vt:lpwstr>Internal</vt:lpwstr>
  </property>
  <property fmtid="{D5CDD505-2E9C-101B-9397-08002B2CF9AE}" pid="6" name="MSIP_Label_49a16b40-a803-442a-a923-9d42e9158dd1_SiteId">
    <vt:lpwstr>cf81581f-cf8c-405d-97e3-34a295c8d882</vt:lpwstr>
  </property>
  <property fmtid="{D5CDD505-2E9C-101B-9397-08002B2CF9AE}" pid="7" name="MSIP_Label_49a16b40-a803-442a-a923-9d42e9158dd1_ActionId">
    <vt:lpwstr>ed85f545-916a-4e79-a5a0-b9bd1b05d708</vt:lpwstr>
  </property>
  <property fmtid="{D5CDD505-2E9C-101B-9397-08002B2CF9AE}" pid="8" name="MSIP_Label_49a16b40-a803-442a-a923-9d42e9158dd1_ContentBits">
    <vt:lpwstr>0</vt:lpwstr>
  </property>
  <property fmtid="{D5CDD505-2E9C-101B-9397-08002B2CF9AE}" pid="9" name="ContentTypeId">
    <vt:lpwstr>0x0101000646A3490C442E41AC9620621F1F21BE</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