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258" r:id="rId7"/>
    <p:sldId id="262" r:id="rId8"/>
    <p:sldId id="273" r:id="rId9"/>
    <p:sldId id="274" r:id="rId10"/>
    <p:sldId id="275" r:id="rId11"/>
    <p:sldId id="276" r:id="rId12"/>
    <p:sldId id="277" r:id="rId13"/>
    <p:sldId id="271"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AC55F6-BDCB-C014-C33B-67F75DE6E577}" name="Menghini, Lu K" initials="MLK" userId="S::Luverna.Menghini@bp.com::540e9bac-6221-47a7-acf8-15d33c3b1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0704" autoAdjust="0"/>
  </p:normalViewPr>
  <p:slideViewPr>
    <p:cSldViewPr snapToGrid="0">
      <p:cViewPr varScale="1">
        <p:scale>
          <a:sx n="59" d="100"/>
          <a:sy n="59" d="100"/>
        </p:scale>
        <p:origin x="72" y="24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11/2/2022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dirty="0"/>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The Good, Bad and the Ugly – Pandemic-Driven Acceleration in Audit Technology</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39" y="5586889"/>
            <a:ext cx="5082199" cy="1122202"/>
          </a:xfrm>
        </p:spPr>
        <p:txBody>
          <a:bodyPr>
            <a:normAutofit lnSpcReduction="10000"/>
          </a:bodyPr>
          <a:lstStyle/>
          <a:p>
            <a:r>
              <a:rPr lang="en-US" dirty="0"/>
              <a:t>Dave Einolf, Managing Director, Endeavour EHS</a:t>
            </a:r>
            <a:br>
              <a:rPr lang="en-US" dirty="0"/>
            </a:br>
            <a:r>
              <a:rPr lang="en-US" dirty="0"/>
              <a:t>Nick Ashley, Ph.D., P.E. Global Director, Process Safety, W. R. Grace &amp; Co.</a:t>
            </a:r>
            <a:br>
              <a:rPr lang="en-US" dirty="0"/>
            </a:br>
            <a:r>
              <a:rPr lang="en-US" dirty="0"/>
              <a:t>Lu Menghini, CPSA, Senior Audit Manager, Operations, Internal Audit, bp</a:t>
            </a:r>
          </a:p>
        </p:txBody>
      </p:sp>
      <p:pic>
        <p:nvPicPr>
          <p:cNvPr id="5" name="Picture 4">
            <a:extLst>
              <a:ext uri="{FF2B5EF4-FFF2-40B4-BE49-F238E27FC236}">
                <a16:creationId xmlns:a16="http://schemas.microsoft.com/office/drawing/2014/main" id="{CCF794D2-3593-FDC6-FD54-B63B29308CE1}"/>
              </a:ext>
            </a:extLst>
          </p:cNvPr>
          <p:cNvPicPr>
            <a:picLocks noChangeAspect="1"/>
          </p:cNvPicPr>
          <p:nvPr/>
        </p:nvPicPr>
        <p:blipFill>
          <a:blip r:embed="rId2"/>
          <a:stretch>
            <a:fillRect/>
          </a:stretch>
        </p:blipFill>
        <p:spPr>
          <a:xfrm>
            <a:off x="400006" y="5874207"/>
            <a:ext cx="530398" cy="707197"/>
          </a:xfrm>
          <a:prstGeom prst="rect">
            <a:avLst/>
          </a:prstGeom>
        </p:spPr>
      </p:pic>
      <p:pic>
        <p:nvPicPr>
          <p:cNvPr id="9" name="Picture 8">
            <a:extLst>
              <a:ext uri="{FF2B5EF4-FFF2-40B4-BE49-F238E27FC236}">
                <a16:creationId xmlns:a16="http://schemas.microsoft.com/office/drawing/2014/main" id="{F8A4ABE0-4AC7-E0BD-FE8B-D1717E412504}"/>
              </a:ext>
            </a:extLst>
          </p:cNvPr>
          <p:cNvPicPr>
            <a:picLocks noChangeAspect="1"/>
          </p:cNvPicPr>
          <p:nvPr/>
        </p:nvPicPr>
        <p:blipFill>
          <a:blip r:embed="rId3"/>
          <a:stretch>
            <a:fillRect/>
          </a:stretch>
        </p:blipFill>
        <p:spPr>
          <a:xfrm>
            <a:off x="3259762" y="5689249"/>
            <a:ext cx="2930954" cy="1236989"/>
          </a:xfrm>
          <a:prstGeom prst="rect">
            <a:avLst/>
          </a:prstGeom>
        </p:spPr>
      </p:pic>
      <p:pic>
        <p:nvPicPr>
          <p:cNvPr id="1026" name="Picture 2" descr="W. R. Grace &amp; Co. - Grace Announces Successful Start-Up of Two UNIPOL® PP  Lines at Oriental Energy">
            <a:extLst>
              <a:ext uri="{FF2B5EF4-FFF2-40B4-BE49-F238E27FC236}">
                <a16:creationId xmlns:a16="http://schemas.microsoft.com/office/drawing/2014/main" id="{BA9EB2DB-D90D-762E-A129-007F1120B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368" y="5874207"/>
            <a:ext cx="1858554" cy="7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5387788" cy="1622367"/>
          </a:xfrm>
        </p:spPr>
        <p:txBody>
          <a:bodyPr/>
          <a:lstStyle/>
          <a:p>
            <a:r>
              <a:rPr lang="en-US" dirty="0"/>
              <a:t>Data analytics for operational audits </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347882" cy="1889709"/>
          </a:xfrm>
        </p:spPr>
        <p:txBody>
          <a:bodyPr>
            <a:normAutofit/>
          </a:bodyPr>
          <a:lstStyle/>
          <a:p>
            <a:r>
              <a:rPr lang="en-US" sz="1600" dirty="0"/>
              <a:t>What is “Data Analytics”</a:t>
            </a:r>
          </a:p>
          <a:p>
            <a:r>
              <a:rPr lang="en-US" sz="1600" dirty="0"/>
              <a:t>Data Lakes and Data Aggregation</a:t>
            </a:r>
          </a:p>
          <a:p>
            <a:r>
              <a:rPr lang="en-US" sz="1600" dirty="0"/>
              <a:t>Examples of the Use of Analytical Tools to Enhance Audit</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2022</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111750" cy="1204912"/>
          </a:xfrm>
        </p:spPr>
        <p:txBody>
          <a:bodyPr/>
          <a:lstStyle/>
          <a:p>
            <a:r>
              <a:rPr lang="en-US" dirty="0"/>
              <a:t>What is data analytics?</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The science and art of discovering and analyzing patterns, identifying anomalies, and extracting other useful information in data underlying or related to subject matter of an audit through analysis, modelling, and visualization for planning and performing the audit. [</a:t>
            </a:r>
            <a:r>
              <a:rPr lang="en-US" i="1" dirty="0"/>
              <a:t>AICPA Guide to Data Analytics</a:t>
            </a:r>
            <a:r>
              <a:rPr lang="en-US" sz="1600" dirty="0"/>
              <a:t>]</a:t>
            </a:r>
          </a:p>
          <a:p>
            <a:pPr marL="285750" indent="-285750">
              <a:buFont typeface="Arial" panose="020B0604020202020204" pitchFamily="34" charset="0"/>
              <a:buChar char="•"/>
            </a:pPr>
            <a:r>
              <a:rPr lang="en-US" sz="1600" dirty="0"/>
              <a:t>Data analysis allows auditors to reduce search times and augment “judgment” or “auditor’s luck”</a:t>
            </a:r>
          </a:p>
          <a:p>
            <a:pPr marL="285750" indent="-285750">
              <a:buFont typeface="Arial" panose="020B0604020202020204" pitchFamily="34" charset="0"/>
              <a:buChar char="•"/>
            </a:pPr>
            <a:r>
              <a:rPr lang="en-US" sz="1600" dirty="0"/>
              <a:t>Data analytics allows auditors to expand sample sizes moving from the AD Little “table” to 100% in some cases</a:t>
            </a:r>
          </a:p>
          <a:p>
            <a:pPr marL="285750" indent="-28575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93327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111750" cy="1204912"/>
          </a:xfrm>
        </p:spPr>
        <p:txBody>
          <a:bodyPr/>
          <a:lstStyle/>
          <a:p>
            <a:r>
              <a:rPr lang="en-US" dirty="0"/>
              <a:t>Fishing in The data lake</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With organizations increasing reliance on software products to replace manual systems (e.g., Computerized Maintenance Management Systems (CMMS) or MOC management software), the amount of data available for review has increased exponentially</a:t>
            </a:r>
          </a:p>
          <a:p>
            <a:pPr marL="285750" indent="-285750">
              <a:buFont typeface="Arial" panose="020B0604020202020204" pitchFamily="34" charset="0"/>
              <a:buChar char="•"/>
            </a:pPr>
            <a:r>
              <a:rPr lang="en-US" sz="1600" dirty="0"/>
              <a:t>The ease of review has also increased with use of these tools – let’s look at two examples with increasing sophistication</a:t>
            </a:r>
          </a:p>
          <a:p>
            <a:pPr marL="285750" indent="-28575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335457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E22E-01EF-9C8E-BAFB-CBCC971B4B45}"/>
              </a:ext>
            </a:extLst>
          </p:cNvPr>
          <p:cNvSpPr>
            <a:spLocks noGrp="1"/>
          </p:cNvSpPr>
          <p:nvPr>
            <p:ph type="title"/>
          </p:nvPr>
        </p:nvSpPr>
        <p:spPr>
          <a:xfrm>
            <a:off x="838200" y="0"/>
            <a:ext cx="10515600" cy="1325563"/>
          </a:xfrm>
        </p:spPr>
        <p:txBody>
          <a:bodyPr/>
          <a:lstStyle/>
          <a:p>
            <a:r>
              <a:rPr lang="en-US" dirty="0"/>
              <a:t>Review of moc/pssr actions using intelex</a:t>
            </a:r>
          </a:p>
        </p:txBody>
      </p:sp>
      <p:sp>
        <p:nvSpPr>
          <p:cNvPr id="3" name="Table Placeholder 2">
            <a:extLst>
              <a:ext uri="{FF2B5EF4-FFF2-40B4-BE49-F238E27FC236}">
                <a16:creationId xmlns:a16="http://schemas.microsoft.com/office/drawing/2014/main" id="{C0B0EEE5-DE8B-9875-BB9D-FF82997C02E3}"/>
              </a:ext>
            </a:extLst>
          </p:cNvPr>
          <p:cNvSpPr>
            <a:spLocks noGrp="1"/>
          </p:cNvSpPr>
          <p:nvPr>
            <p:ph type="tbl" sz="quarter" idx="14"/>
          </p:nvPr>
        </p:nvSpPr>
        <p:spPr/>
      </p:sp>
      <p:sp>
        <p:nvSpPr>
          <p:cNvPr id="4" name="Date Placeholder 3">
            <a:extLst>
              <a:ext uri="{FF2B5EF4-FFF2-40B4-BE49-F238E27FC236}">
                <a16:creationId xmlns:a16="http://schemas.microsoft.com/office/drawing/2014/main" id="{73E0BA07-D336-3D5D-935D-AF1541E5F2E7}"/>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6E2661C1-A305-3F3C-1782-EE48D89744DB}"/>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BC522DD2-3897-8173-D330-2179AF301BFC}"/>
              </a:ext>
            </a:extLst>
          </p:cNvPr>
          <p:cNvSpPr>
            <a:spLocks noGrp="1"/>
          </p:cNvSpPr>
          <p:nvPr>
            <p:ph type="sldNum" sz="quarter" idx="12"/>
          </p:nvPr>
        </p:nvSpPr>
        <p:spPr/>
        <p:txBody>
          <a:bodyPr/>
          <a:lstStyle/>
          <a:p>
            <a:fld id="{A49DFD55-3C28-40EF-9E31-A92D2E4017FF}" type="slidenum">
              <a:rPr lang="en-US" smtClean="0"/>
              <a:pPr/>
              <a:t>13</a:t>
            </a:fld>
            <a:endParaRPr lang="en-US" dirty="0"/>
          </a:p>
        </p:txBody>
      </p:sp>
      <p:pic>
        <p:nvPicPr>
          <p:cNvPr id="8" name="Picture 7">
            <a:extLst>
              <a:ext uri="{FF2B5EF4-FFF2-40B4-BE49-F238E27FC236}">
                <a16:creationId xmlns:a16="http://schemas.microsoft.com/office/drawing/2014/main" id="{0ECD2573-E703-41ED-55EC-E2759B3DBC02}"/>
              </a:ext>
            </a:extLst>
          </p:cNvPr>
          <p:cNvPicPr>
            <a:picLocks noChangeAspect="1"/>
          </p:cNvPicPr>
          <p:nvPr/>
        </p:nvPicPr>
        <p:blipFill>
          <a:blip r:embed="rId2"/>
          <a:stretch>
            <a:fillRect/>
          </a:stretch>
        </p:blipFill>
        <p:spPr>
          <a:xfrm>
            <a:off x="0" y="1229998"/>
            <a:ext cx="12192000" cy="5126352"/>
          </a:xfrm>
          <a:prstGeom prst="rect">
            <a:avLst/>
          </a:prstGeom>
        </p:spPr>
      </p:pic>
    </p:spTree>
    <p:extLst>
      <p:ext uri="{BB962C8B-B14F-4D97-AF65-F5344CB8AC3E}">
        <p14:creationId xmlns:p14="http://schemas.microsoft.com/office/powerpoint/2010/main" val="279955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111750" cy="1204912"/>
          </a:xfrm>
        </p:spPr>
        <p:txBody>
          <a:bodyPr/>
          <a:lstStyle/>
          <a:p>
            <a:r>
              <a:rPr lang="en-US" dirty="0"/>
              <a:t>Review of moc/pssr actions using intelex</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Intelex (a multi-functional EHS management web-based software program) has a sophisticated MOC/PSSR module</a:t>
            </a:r>
          </a:p>
          <a:p>
            <a:pPr marL="285750" indent="-285750">
              <a:buFont typeface="Arial" panose="020B0604020202020204" pitchFamily="34" charset="0"/>
              <a:buChar char="•"/>
            </a:pPr>
            <a:r>
              <a:rPr lang="en-US" sz="1600" dirty="0"/>
              <a:t>MOC records may be exported to an Excel spreadsheet and data may be filtered</a:t>
            </a:r>
          </a:p>
          <a:p>
            <a:pPr marL="285750" indent="-285750">
              <a:buFont typeface="Arial" panose="020B0604020202020204" pitchFamily="34" charset="0"/>
              <a:buChar char="•"/>
            </a:pPr>
            <a:r>
              <a:rPr lang="en-US" sz="1600" dirty="0"/>
              <a:t>As an example, finding the prior 3-years of Temporary MOC records takes only a single filter</a:t>
            </a:r>
          </a:p>
          <a:p>
            <a:pPr marL="285750" indent="-285750">
              <a:buFont typeface="Arial" panose="020B0604020202020204" pitchFamily="34" charset="0"/>
              <a:buChar char="•"/>
            </a:pPr>
            <a:r>
              <a:rPr lang="en-US" sz="1600" dirty="0"/>
              <a:t>100% sampling of MOC closure/return to service is a simple task</a:t>
            </a:r>
          </a:p>
          <a:p>
            <a:pPr marL="285750" indent="-28575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344689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7AC4-ECFA-4EBC-B4D8-EB9005DA5FAE}"/>
              </a:ext>
            </a:extLst>
          </p:cNvPr>
          <p:cNvSpPr>
            <a:spLocks noGrp="1"/>
          </p:cNvSpPr>
          <p:nvPr>
            <p:ph type="title"/>
          </p:nvPr>
        </p:nvSpPr>
        <p:spPr/>
        <p:txBody>
          <a:bodyPr/>
          <a:lstStyle/>
          <a:p>
            <a:r>
              <a:rPr lang="en-US" dirty="0"/>
              <a:t>Evaluation of deferred maintenance using power BI</a:t>
            </a:r>
          </a:p>
        </p:txBody>
      </p:sp>
      <p:sp>
        <p:nvSpPr>
          <p:cNvPr id="3" name="Table Placeholder 2">
            <a:extLst>
              <a:ext uri="{FF2B5EF4-FFF2-40B4-BE49-F238E27FC236}">
                <a16:creationId xmlns:a16="http://schemas.microsoft.com/office/drawing/2014/main" id="{88D73E7A-1A99-DA3D-7C78-56BB2759ADDF}"/>
              </a:ext>
            </a:extLst>
          </p:cNvPr>
          <p:cNvSpPr>
            <a:spLocks noGrp="1"/>
          </p:cNvSpPr>
          <p:nvPr>
            <p:ph type="tbl" sz="quarter" idx="14"/>
          </p:nvPr>
        </p:nvSpPr>
        <p:spPr/>
      </p:sp>
      <p:sp>
        <p:nvSpPr>
          <p:cNvPr id="4" name="Date Placeholder 3">
            <a:extLst>
              <a:ext uri="{FF2B5EF4-FFF2-40B4-BE49-F238E27FC236}">
                <a16:creationId xmlns:a16="http://schemas.microsoft.com/office/drawing/2014/main" id="{967FC1E1-4F9D-0620-9C28-1A1A08B8D42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D8B263F-958D-66EA-A163-4ACFA41AB1C3}"/>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960A2D16-60E0-0CA5-DFF9-71939FEC564E}"/>
              </a:ext>
            </a:extLst>
          </p:cNvPr>
          <p:cNvSpPr>
            <a:spLocks noGrp="1"/>
          </p:cNvSpPr>
          <p:nvPr>
            <p:ph type="sldNum" sz="quarter" idx="12"/>
          </p:nvPr>
        </p:nvSpPr>
        <p:spPr/>
        <p:txBody>
          <a:bodyPr/>
          <a:lstStyle/>
          <a:p>
            <a:fld id="{A49DFD55-3C28-40EF-9E31-A92D2E4017FF}" type="slidenum">
              <a:rPr lang="en-US" smtClean="0"/>
              <a:pPr/>
              <a:t>15</a:t>
            </a:fld>
            <a:endParaRPr lang="en-US" dirty="0"/>
          </a:p>
        </p:txBody>
      </p:sp>
      <p:pic>
        <p:nvPicPr>
          <p:cNvPr id="8" name="Picture 7">
            <a:extLst>
              <a:ext uri="{FF2B5EF4-FFF2-40B4-BE49-F238E27FC236}">
                <a16:creationId xmlns:a16="http://schemas.microsoft.com/office/drawing/2014/main" id="{393B8207-38F4-A28A-FDD6-86EF9AD4B9FD}"/>
              </a:ext>
            </a:extLst>
          </p:cNvPr>
          <p:cNvPicPr>
            <a:picLocks noChangeAspect="1"/>
          </p:cNvPicPr>
          <p:nvPr/>
        </p:nvPicPr>
        <p:blipFill>
          <a:blip r:embed="rId2"/>
          <a:stretch>
            <a:fillRect/>
          </a:stretch>
        </p:blipFill>
        <p:spPr>
          <a:xfrm>
            <a:off x="0" y="1786588"/>
            <a:ext cx="12192000" cy="3284823"/>
          </a:xfrm>
          <a:prstGeom prst="rect">
            <a:avLst/>
          </a:prstGeom>
        </p:spPr>
      </p:pic>
    </p:spTree>
    <p:extLst>
      <p:ext uri="{BB962C8B-B14F-4D97-AF65-F5344CB8AC3E}">
        <p14:creationId xmlns:p14="http://schemas.microsoft.com/office/powerpoint/2010/main" val="188128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854512" cy="1161209"/>
          </a:xfrm>
        </p:spPr>
        <p:txBody>
          <a:bodyPr>
            <a:normAutofit/>
          </a:bodyPr>
          <a:lstStyle/>
          <a:p>
            <a:r>
              <a:rPr lang="en-US" dirty="0"/>
              <a:t>Evaluation of deferred maintenance using Power BI</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Generating dashboards of operational data</a:t>
            </a:r>
          </a:p>
          <a:p>
            <a:pPr marL="285750" indent="-285750">
              <a:buFont typeface="Arial" panose="020B0604020202020204" pitchFamily="34" charset="0"/>
              <a:buChar char="•"/>
            </a:pPr>
            <a:r>
              <a:rPr lang="en-US" sz="1600" dirty="0"/>
              <a:t>Used to provide pictures of the health of various operational activities:</a:t>
            </a:r>
          </a:p>
          <a:p>
            <a:pPr marL="742950" lvl="1" indent="-285750">
              <a:buFont typeface="Arial" panose="020B0604020202020204" pitchFamily="34" charset="0"/>
              <a:buChar char="•"/>
            </a:pPr>
            <a:r>
              <a:rPr lang="en-US" sz="1600" dirty="0">
                <a:solidFill>
                  <a:schemeClr val="tx1"/>
                </a:solidFill>
              </a:rPr>
              <a:t>operating limit and design limit excursions</a:t>
            </a:r>
          </a:p>
          <a:p>
            <a:pPr marL="742950" lvl="1" indent="-285750">
              <a:buFont typeface="Arial" panose="020B0604020202020204" pitchFamily="34" charset="0"/>
              <a:buChar char="•"/>
            </a:pPr>
            <a:r>
              <a:rPr lang="en-US" sz="1600" dirty="0">
                <a:solidFill>
                  <a:schemeClr val="tx1"/>
                </a:solidFill>
              </a:rPr>
              <a:t>overdue inspection and maintenance activities</a:t>
            </a:r>
          </a:p>
          <a:p>
            <a:pPr marL="742950" lvl="1" indent="-285750">
              <a:buFont typeface="Arial" panose="020B0604020202020204" pitchFamily="34" charset="0"/>
              <a:buChar char="•"/>
            </a:pPr>
            <a:r>
              <a:rPr lang="en-US" sz="1600" dirty="0">
                <a:solidFill>
                  <a:schemeClr val="tx1"/>
                </a:solidFill>
              </a:rPr>
              <a:t>training deficiencies</a:t>
            </a:r>
            <a:endParaRPr lang="en-US" sz="1000" dirty="0">
              <a:solidFill>
                <a:schemeClr val="tx1"/>
              </a:solidFill>
            </a:endParaRPr>
          </a:p>
          <a:p>
            <a:pPr marL="285750" indent="-285750">
              <a:buFont typeface="Arial" panose="020B0604020202020204" pitchFamily="34" charset="0"/>
              <a:buChar char="•"/>
            </a:pPr>
            <a:r>
              <a:rPr lang="en-US" sz="1600" dirty="0"/>
              <a:t>Integrating audit tools with operational health indicators</a:t>
            </a:r>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170532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854512" cy="1161209"/>
          </a:xfrm>
        </p:spPr>
        <p:txBody>
          <a:bodyPr>
            <a:normAutofit/>
          </a:bodyPr>
          <a:lstStyle/>
          <a:p>
            <a:r>
              <a:rPr lang="en-US" dirty="0"/>
              <a:t>Considerations in developing data analytics</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611902"/>
            <a:ext cx="6186208" cy="3403415"/>
          </a:xfrm>
        </p:spPr>
        <p:txBody>
          <a:bodyPr>
            <a:normAutofit/>
          </a:bodyPr>
          <a:lstStyle/>
          <a:p>
            <a:pPr marL="285750" indent="-285750">
              <a:buFont typeface="Arial" panose="020B0604020202020204" pitchFamily="34" charset="0"/>
              <a:buChar char="•"/>
            </a:pPr>
            <a:r>
              <a:rPr lang="en-US" sz="1800" dirty="0"/>
              <a:t>Incorporating data analytics (DA) in operational audits requires a rigorous and well thought out approach, including consideration of the following items:</a:t>
            </a:r>
          </a:p>
          <a:p>
            <a:pPr marL="742950" lvl="1" indent="-285750">
              <a:buFont typeface="Arial" panose="020B0604020202020204" pitchFamily="34" charset="0"/>
              <a:buChar char="•"/>
            </a:pPr>
            <a:r>
              <a:rPr lang="en-US" sz="1600" dirty="0">
                <a:solidFill>
                  <a:schemeClr val="tx1"/>
                </a:solidFill>
              </a:rPr>
              <a:t>Define the questions to be answered with analytics </a:t>
            </a:r>
          </a:p>
          <a:p>
            <a:pPr marL="742950" lvl="1" indent="-285750">
              <a:buFont typeface="Arial" panose="020B0604020202020204" pitchFamily="34" charset="0"/>
              <a:buChar char="•"/>
            </a:pPr>
            <a:r>
              <a:rPr lang="en-US" sz="1600" dirty="0">
                <a:solidFill>
                  <a:schemeClr val="tx1"/>
                </a:solidFill>
              </a:rPr>
              <a:t>Understand what data exists, the ‘format’ of the data, and what controls need to be overcome in order to access the data </a:t>
            </a:r>
          </a:p>
          <a:p>
            <a:pPr marL="742950" lvl="1" indent="-285750">
              <a:buFont typeface="Arial" panose="020B0604020202020204" pitchFamily="34" charset="0"/>
              <a:buChar char="•"/>
            </a:pPr>
            <a:r>
              <a:rPr lang="en-US" sz="1600" dirty="0">
                <a:solidFill>
                  <a:schemeClr val="tx1"/>
                </a:solidFill>
              </a:rPr>
              <a:t>Getting access to the data early is key </a:t>
            </a:r>
          </a:p>
          <a:p>
            <a:pPr marL="742950" lvl="1" indent="-285750">
              <a:buFont typeface="Arial" panose="020B0604020202020204" pitchFamily="34" charset="0"/>
              <a:buChar char="•"/>
            </a:pPr>
            <a:r>
              <a:rPr lang="en-US" sz="1600" dirty="0">
                <a:solidFill>
                  <a:schemeClr val="tx1"/>
                </a:solidFill>
              </a:rPr>
              <a:t>Bring the data analyst into the audit preparation activities as soon as possible </a:t>
            </a:r>
          </a:p>
          <a:p>
            <a:pPr marL="742950" lvl="1" indent="-285750">
              <a:buFont typeface="Arial" panose="020B0604020202020204" pitchFamily="34" charset="0"/>
              <a:buChar char="•"/>
            </a:pPr>
            <a:r>
              <a:rPr lang="en-US" sz="1600" dirty="0">
                <a:solidFill>
                  <a:schemeClr val="tx1"/>
                </a:solidFill>
              </a:rPr>
              <a:t>Trial the analytics to see if the results are right</a:t>
            </a:r>
          </a:p>
          <a:p>
            <a:pPr marL="285750" indent="-285750">
              <a:buFont typeface="Arial" panose="020B0604020202020204" pitchFamily="34" charset="0"/>
              <a:buChar char="•"/>
            </a:pPr>
            <a:endParaRPr lang="en-US" sz="1600" dirty="0"/>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217487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854512" cy="1161209"/>
          </a:xfrm>
        </p:spPr>
        <p:txBody>
          <a:bodyPr>
            <a:normAutofit/>
          </a:bodyPr>
          <a:lstStyle/>
          <a:p>
            <a:r>
              <a:rPr lang="en-US" dirty="0"/>
              <a:t>Data analytics – examples of successes</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100% sampling of relief valve preventive maintenance data </a:t>
            </a:r>
          </a:p>
          <a:p>
            <a:pPr marL="285750" indent="-285750">
              <a:buFont typeface="Arial" panose="020B0604020202020204" pitchFamily="34" charset="0"/>
              <a:buChar char="•"/>
            </a:pPr>
            <a:r>
              <a:rPr lang="en-US" sz="1600" dirty="0"/>
              <a:t>Using DA to confirm that operating limit and design limit excursions were accurately flagged in software systems – cross-check the results against operations logs and excursion investigation data to confirm that appropriate actions were being taken to track and address limit exceedances</a:t>
            </a:r>
          </a:p>
          <a:p>
            <a:pPr marL="285750" indent="-285750">
              <a:buFont typeface="Arial" panose="020B0604020202020204" pitchFamily="34" charset="0"/>
              <a:buChar char="•"/>
            </a:pPr>
            <a:r>
              <a:rPr lang="en-US" sz="1600" dirty="0"/>
              <a:t>Assess operator overtime rates and compare against API suggested rates </a:t>
            </a:r>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283449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5387788" cy="1622367"/>
          </a:xfrm>
        </p:spPr>
        <p:txBody>
          <a:bodyPr/>
          <a:lstStyle/>
          <a:p>
            <a:r>
              <a:rPr lang="en-US" dirty="0"/>
              <a:t>Remote access and observation</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199" y="3238103"/>
            <a:ext cx="4607859" cy="1925568"/>
          </a:xfrm>
        </p:spPr>
        <p:txBody>
          <a:bodyPr>
            <a:normAutofit fontScale="92500"/>
          </a:bodyPr>
          <a:lstStyle/>
          <a:p>
            <a:r>
              <a:rPr lang="en-US" sz="1600" dirty="0"/>
              <a:t>Race to improve the technology of observation</a:t>
            </a:r>
          </a:p>
          <a:p>
            <a:r>
              <a:rPr lang="en-US" sz="1600" dirty="0"/>
              <a:t>From cellphones to VR Goggles</a:t>
            </a:r>
          </a:p>
          <a:p>
            <a:r>
              <a:rPr lang="en-US" sz="1600" dirty="0"/>
              <a:t>Developing a hybrid model with on-site SMEs</a:t>
            </a:r>
          </a:p>
          <a:p>
            <a:r>
              <a:rPr lang="en-US" sz="1600" dirty="0"/>
              <a:t>Extending pre-read periods and limiting on-site</a:t>
            </a:r>
          </a:p>
          <a:p>
            <a:endParaRPr lang="en-US" sz="1600"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2022</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83147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34736" y="589631"/>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34736" y="2375983"/>
            <a:ext cx="4770418" cy="2913380"/>
          </a:xfrm>
        </p:spPr>
        <p:txBody>
          <a:bodyPr>
            <a:noAutofit/>
          </a:bodyPr>
          <a:lstStyle/>
          <a:p>
            <a:r>
              <a:rPr lang="en-US" sz="1600" dirty="0"/>
              <a:t>Introduction – COVID-19 and Operational Audits</a:t>
            </a:r>
          </a:p>
          <a:p>
            <a:r>
              <a:rPr lang="en-US" sz="1600" dirty="0"/>
              <a:t>Collaborative Audit Tools</a:t>
            </a:r>
          </a:p>
          <a:p>
            <a:r>
              <a:rPr lang="en-US" sz="1600" dirty="0"/>
              <a:t>Data Analytics for Operational Audits</a:t>
            </a:r>
          </a:p>
          <a:p>
            <a:r>
              <a:rPr lang="en-US" sz="1600" dirty="0"/>
              <a:t>Remote Access and Observation</a:t>
            </a:r>
          </a:p>
          <a:p>
            <a:r>
              <a:rPr lang="en-US" sz="1600" dirty="0"/>
              <a:t>Summary</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1333500" y="6356350"/>
            <a:ext cx="985157" cy="365125"/>
          </a:xfrm>
        </p:spPr>
        <p:txBody>
          <a:bodyPr/>
          <a:lstStyle/>
          <a:p>
            <a:r>
              <a:rPr lang="en-US" dirty="0"/>
              <a:t>2022</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2669886" y="6412715"/>
            <a:ext cx="2866419" cy="259604"/>
          </a:xfrm>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854512" cy="1161209"/>
          </a:xfrm>
        </p:spPr>
        <p:txBody>
          <a:bodyPr>
            <a:normAutofit/>
          </a:bodyPr>
          <a:lstStyle/>
          <a:p>
            <a:r>
              <a:rPr lang="en-US" dirty="0"/>
              <a:t>Race to improve the technology of observation</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March 2020 left auditors both blind and “out in the cold”</a:t>
            </a:r>
          </a:p>
          <a:p>
            <a:pPr marL="285750" indent="-285750">
              <a:buFont typeface="Arial" panose="020B0604020202020204" pitchFamily="34" charset="0"/>
              <a:buChar char="•"/>
            </a:pPr>
            <a:r>
              <a:rPr lang="en-US" sz="1600" dirty="0"/>
              <a:t>Challenges of facilitated remote inspections using devices which were not intrinsically safe</a:t>
            </a:r>
          </a:p>
          <a:p>
            <a:pPr marL="285750" indent="-285750">
              <a:buFont typeface="Arial" panose="020B0604020202020204" pitchFamily="34" charset="0"/>
              <a:buChar char="•"/>
            </a:pPr>
            <a:r>
              <a:rPr lang="en-US" sz="1600" dirty="0"/>
              <a:t>Expansion of availability of iPhone and Android cases</a:t>
            </a:r>
          </a:p>
          <a:p>
            <a:pPr marL="285750" indent="-285750">
              <a:buFont typeface="Arial" panose="020B0604020202020204" pitchFamily="34" charset="0"/>
              <a:buChar char="•"/>
            </a:pPr>
            <a:r>
              <a:rPr lang="en-US" sz="1600" dirty="0"/>
              <a:t>Use of VR headsets connected to Google Glass and similar devices</a:t>
            </a:r>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178731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854512" cy="1161209"/>
          </a:xfrm>
        </p:spPr>
        <p:txBody>
          <a:bodyPr>
            <a:normAutofit/>
          </a:bodyPr>
          <a:lstStyle/>
          <a:p>
            <a:r>
              <a:rPr lang="en-US" dirty="0"/>
              <a:t>Rise of the hybrid audit model</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Eventual thaw in travel restrictions led to expansion of a hybrid model of 1-2 audit team members on-site addressing the needs of the remainder of the team</a:t>
            </a:r>
          </a:p>
          <a:p>
            <a:pPr marL="285750" indent="-285750">
              <a:buFont typeface="Arial" panose="020B0604020202020204" pitchFamily="34" charset="0"/>
              <a:buChar char="•"/>
            </a:pPr>
            <a:r>
              <a:rPr lang="en-US" sz="1600" dirty="0"/>
              <a:t>Worked well for needed audits in travel-restricted countries</a:t>
            </a:r>
          </a:p>
          <a:p>
            <a:pPr marL="285750" indent="-285750">
              <a:buFont typeface="Arial" panose="020B0604020202020204" pitchFamily="34" charset="0"/>
              <a:buChar char="•"/>
            </a:pPr>
            <a:r>
              <a:rPr lang="en-US" sz="1600" dirty="0"/>
              <a:t>Success of this method was largely a combination of the SME’s understanding of the operational aspects of the business and the comfort level of operational personnel in the field </a:t>
            </a:r>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223860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6265546" cy="1301058"/>
          </a:xfrm>
        </p:spPr>
        <p:txBody>
          <a:bodyPr>
            <a:normAutofit/>
          </a:bodyPr>
          <a:lstStyle/>
          <a:p>
            <a:r>
              <a:rPr lang="en-US" dirty="0"/>
              <a:t>Extended remote pre-read and shortened on-site periods</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normAutofit/>
          </a:bodyPr>
          <a:lstStyle/>
          <a:p>
            <a:pPr marL="285750" indent="-285750">
              <a:buFont typeface="Arial" panose="020B0604020202020204" pitchFamily="34" charset="0"/>
              <a:buChar char="•"/>
            </a:pPr>
            <a:r>
              <a:rPr lang="en-US" sz="1600" dirty="0"/>
              <a:t>Increased comfort of auditors (and auditees) with remote tools has given rise to audits with extended pre-read periods followed by a shortened on-site period</a:t>
            </a:r>
          </a:p>
          <a:p>
            <a:pPr marL="285750" indent="-285750">
              <a:buFont typeface="Arial" panose="020B0604020202020204" pitchFamily="34" charset="0"/>
              <a:buChar char="•"/>
            </a:pPr>
            <a:r>
              <a:rPr lang="en-US" sz="1600" dirty="0"/>
              <a:t>Particularly effective for pre-review of MI documentation as well as MOC/PSSR (where that has been automated)</a:t>
            </a:r>
          </a:p>
          <a:p>
            <a:pPr marL="285750" indent="-285750">
              <a:buFont typeface="Arial" panose="020B0604020202020204" pitchFamily="34" charset="0"/>
              <a:buChar char="•"/>
            </a:pPr>
            <a:r>
              <a:rPr lang="en-US" sz="1600" dirty="0"/>
              <a:t>Greater availability of documentation in electronic form</a:t>
            </a:r>
          </a:p>
          <a:p>
            <a:pPr marL="285750" indent="-285750">
              <a:buFont typeface="Arial" panose="020B0604020202020204" pitchFamily="34" charset="0"/>
              <a:buChar char="•"/>
            </a:pPr>
            <a:r>
              <a:rPr lang="en-US" sz="1600" dirty="0"/>
              <a:t>Auditors need to be aware of the time constraints of site personnel to assure all data is electronically available</a:t>
            </a:r>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164590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562196"/>
            <a:ext cx="5387788" cy="1622367"/>
          </a:xfrm>
        </p:spPr>
        <p:txBody>
          <a:bodyPr/>
          <a:lstStyle/>
          <a:p>
            <a:r>
              <a:rPr lang="en-US" dirty="0"/>
              <a:t>conclusion</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351019" y="2719942"/>
            <a:ext cx="4709161" cy="2354978"/>
          </a:xfrm>
        </p:spPr>
        <p:txBody>
          <a:bodyPr>
            <a:normAutofit lnSpcReduction="10000"/>
          </a:bodyPr>
          <a:lstStyle/>
          <a:p>
            <a:r>
              <a:rPr lang="en-US" sz="1600" dirty="0"/>
              <a:t>The COVID-19 Pandemic presented challenges but resulted in a quantum improvement in audit technologies</a:t>
            </a:r>
          </a:p>
          <a:p>
            <a:r>
              <a:rPr lang="en-US" sz="1600" dirty="0"/>
              <a:t>Improvements have allowed for reduced on-site time, smaller audit teams, and increased audit effectiveness</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2022</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2219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1151686"/>
            <a:ext cx="5111750" cy="1204912"/>
          </a:xfrm>
        </p:spPr>
        <p:txBody>
          <a:bodyPr/>
          <a:lstStyle/>
          <a:p>
            <a:r>
              <a:rPr lang="en-US" dirty="0"/>
              <a:t>COVID-19 and operational audits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295648"/>
            <a:ext cx="5397313" cy="2220073"/>
          </a:xfrm>
        </p:spPr>
        <p:txBody>
          <a:bodyPr>
            <a:normAutofit lnSpcReduction="10000"/>
          </a:bodyPr>
          <a:lstStyle/>
          <a:p>
            <a:pPr marL="285750" indent="-285750">
              <a:buFont typeface="Arial" panose="020B0604020202020204" pitchFamily="34" charset="0"/>
              <a:buChar char="•"/>
            </a:pPr>
            <a:r>
              <a:rPr lang="en-US" sz="1600" dirty="0"/>
              <a:t>Process Safety Audits traditionally follow a 3-year audit pattern established by US regulation [29 CFR 1910.119(o)]</a:t>
            </a:r>
          </a:p>
          <a:p>
            <a:pPr marL="285750" indent="-285750">
              <a:buFont typeface="Arial" panose="020B0604020202020204" pitchFamily="34" charset="0"/>
              <a:buChar char="•"/>
            </a:pPr>
            <a:r>
              <a:rPr lang="en-US" sz="1600" dirty="0"/>
              <a:t>March 2020 saw a halt to on-site auditing – ranging from 3 months to 2 years</a:t>
            </a:r>
          </a:p>
          <a:p>
            <a:pPr marL="285750" indent="-285750">
              <a:buFont typeface="Arial" panose="020B0604020202020204" pitchFamily="34" charset="0"/>
              <a:buChar char="•"/>
            </a:pPr>
            <a:r>
              <a:rPr lang="en-US" sz="1600" dirty="0"/>
              <a:t>We urgently surveyed existing technology and new tools to provide access and “auditability” in this new world</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2022</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991350" y="1180466"/>
            <a:ext cx="4179570" cy="1715531"/>
          </a:xfrm>
        </p:spPr>
        <p:txBody>
          <a:bodyPr/>
          <a:lstStyle/>
          <a:p>
            <a:r>
              <a:rPr lang="en-US" dirty="0"/>
              <a:t>Collaborative audit tools</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991350" y="3962003"/>
            <a:ext cx="4868956" cy="2555338"/>
          </a:xfrm>
        </p:spPr>
        <p:txBody>
          <a:bodyPr>
            <a:normAutofit/>
          </a:bodyPr>
          <a:lstStyle/>
          <a:p>
            <a:r>
              <a:rPr lang="en-US" dirty="0"/>
              <a:t>Need for a flexible, interactive platform which could address three critical needs:</a:t>
            </a:r>
          </a:p>
          <a:p>
            <a:r>
              <a:rPr lang="en-US" dirty="0"/>
              <a:t>1.	Face-to-face interview capability</a:t>
            </a:r>
          </a:p>
          <a:p>
            <a:r>
              <a:rPr lang="en-US" dirty="0"/>
              <a:t>2.	Real-time screen sharing</a:t>
            </a:r>
          </a:p>
          <a:p>
            <a:r>
              <a:rPr lang="en-US" dirty="0"/>
              <a:t>3.	Mobile accessibility to allow for field use  </a:t>
            </a:r>
          </a:p>
        </p:txBody>
      </p:sp>
    </p:spTree>
    <p:extLst>
      <p:ext uri="{BB962C8B-B14F-4D97-AF65-F5344CB8AC3E}">
        <p14:creationId xmlns:p14="http://schemas.microsoft.com/office/powerpoint/2010/main" val="3797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7F24-59B5-517B-8086-436112AD34AC}"/>
              </a:ext>
            </a:extLst>
          </p:cNvPr>
          <p:cNvSpPr>
            <a:spLocks noGrp="1"/>
          </p:cNvSpPr>
          <p:nvPr>
            <p:ph type="title"/>
          </p:nvPr>
        </p:nvSpPr>
        <p:spPr>
          <a:xfrm>
            <a:off x="1362074" y="1348908"/>
            <a:ext cx="5720043" cy="1525587"/>
          </a:xfrm>
        </p:spPr>
        <p:txBody>
          <a:bodyPr>
            <a:normAutofit/>
          </a:bodyPr>
          <a:lstStyle/>
          <a:p>
            <a:r>
              <a:rPr lang="en-US" dirty="0"/>
              <a:t>Face-to-face interview capability / Real-time screen sharing</a:t>
            </a:r>
          </a:p>
        </p:txBody>
      </p:sp>
      <p:sp>
        <p:nvSpPr>
          <p:cNvPr id="3" name="Text Placeholder 2">
            <a:extLst>
              <a:ext uri="{FF2B5EF4-FFF2-40B4-BE49-F238E27FC236}">
                <a16:creationId xmlns:a16="http://schemas.microsoft.com/office/drawing/2014/main" id="{3319D3FF-D78E-0457-1D1D-976F821EAEAC}"/>
              </a:ext>
            </a:extLst>
          </p:cNvPr>
          <p:cNvSpPr>
            <a:spLocks noGrp="1"/>
          </p:cNvSpPr>
          <p:nvPr>
            <p:ph type="body" idx="1"/>
          </p:nvPr>
        </p:nvSpPr>
        <p:spPr>
          <a:xfrm>
            <a:off x="1362074" y="3320115"/>
            <a:ext cx="5442137" cy="2336614"/>
          </a:xfrm>
        </p:spPr>
        <p:txBody>
          <a:bodyPr>
            <a:normAutofit/>
          </a:bodyPr>
          <a:lstStyle/>
          <a:p>
            <a:pPr marL="285750" indent="-285750">
              <a:buFont typeface="Arial" panose="020B0604020202020204" pitchFamily="34" charset="0"/>
              <a:buChar char="•"/>
            </a:pPr>
            <a:r>
              <a:rPr lang="en-US" sz="1600" dirty="0"/>
              <a:t>While most had cameras in conference rooms and laptops – they were infrequently used.  March 2020 was the great unmasking</a:t>
            </a:r>
          </a:p>
          <a:p>
            <a:pPr marL="285750" indent="-285750">
              <a:buFont typeface="Arial" panose="020B0604020202020204" pitchFamily="34" charset="0"/>
              <a:buChar char="•"/>
            </a:pPr>
            <a:r>
              <a:rPr lang="en-US" sz="1600" dirty="0"/>
              <a:t>A limited number of products existed and were scalable as of March 2020</a:t>
            </a:r>
          </a:p>
          <a:p>
            <a:pPr marL="285750" indent="-285750">
              <a:buFont typeface="Arial" panose="020B0604020202020204" pitchFamily="34" charset="0"/>
              <a:buChar char="•"/>
            </a:pPr>
            <a:r>
              <a:rPr lang="en-US" sz="1600" dirty="0"/>
              <a:t>Many products had only a fraction of the functionality needed, such as ZOOM, WebEx and GoTo Meeting</a:t>
            </a:r>
          </a:p>
        </p:txBody>
      </p:sp>
      <p:sp>
        <p:nvSpPr>
          <p:cNvPr id="4" name="Date Placeholder 3">
            <a:extLst>
              <a:ext uri="{FF2B5EF4-FFF2-40B4-BE49-F238E27FC236}">
                <a16:creationId xmlns:a16="http://schemas.microsoft.com/office/drawing/2014/main" id="{523BC962-0319-F645-4061-E868FA2A96C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5A798B76-D6E5-3F12-BC90-31243F78125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D581ED4-B3FE-A365-54E6-5A806F3C0CAA}"/>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40582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7F24-59B5-517B-8086-436112AD34AC}"/>
              </a:ext>
            </a:extLst>
          </p:cNvPr>
          <p:cNvSpPr>
            <a:spLocks noGrp="1"/>
          </p:cNvSpPr>
          <p:nvPr>
            <p:ph type="title"/>
          </p:nvPr>
        </p:nvSpPr>
        <p:spPr>
          <a:xfrm>
            <a:off x="1362075" y="1325936"/>
            <a:ext cx="5111750" cy="1204912"/>
          </a:xfrm>
        </p:spPr>
        <p:txBody>
          <a:bodyPr/>
          <a:lstStyle/>
          <a:p>
            <a:r>
              <a:rPr lang="en-US" dirty="0"/>
              <a:t>Microsoft</a:t>
            </a:r>
            <a:r>
              <a:rPr lang="en-US" baseline="30000" dirty="0"/>
              <a:t>®</a:t>
            </a:r>
            <a:r>
              <a:rPr lang="en-US" dirty="0"/>
              <a:t> Teams and Google Meet</a:t>
            </a:r>
          </a:p>
        </p:txBody>
      </p:sp>
      <p:sp>
        <p:nvSpPr>
          <p:cNvPr id="3" name="Text Placeholder 2">
            <a:extLst>
              <a:ext uri="{FF2B5EF4-FFF2-40B4-BE49-F238E27FC236}">
                <a16:creationId xmlns:a16="http://schemas.microsoft.com/office/drawing/2014/main" id="{3319D3FF-D78E-0457-1D1D-976F821EAEAC}"/>
              </a:ext>
            </a:extLst>
          </p:cNvPr>
          <p:cNvSpPr>
            <a:spLocks noGrp="1"/>
          </p:cNvSpPr>
          <p:nvPr>
            <p:ph type="body" idx="1"/>
          </p:nvPr>
        </p:nvSpPr>
        <p:spPr>
          <a:xfrm>
            <a:off x="1362075" y="3275292"/>
            <a:ext cx="5442137" cy="2336614"/>
          </a:xfrm>
        </p:spPr>
        <p:txBody>
          <a:bodyPr>
            <a:normAutofit/>
          </a:bodyPr>
          <a:lstStyle/>
          <a:p>
            <a:pPr marL="285750" indent="-285750">
              <a:buFont typeface="Arial" panose="020B0604020202020204" pitchFamily="34" charset="0"/>
              <a:buChar char="•"/>
            </a:pPr>
            <a:r>
              <a:rPr lang="en-US" sz="1600" dirty="0"/>
              <a:t>Most organizations appear to have moved to either the Teams or Google Meet platforms</a:t>
            </a:r>
          </a:p>
          <a:p>
            <a:pPr marL="285750" indent="-285750">
              <a:buFont typeface="Arial" panose="020B0604020202020204" pitchFamily="34" charset="0"/>
              <a:buChar char="•"/>
            </a:pPr>
            <a:r>
              <a:rPr lang="en-US" sz="1600" dirty="0"/>
              <a:t>Teams user base exploded:</a:t>
            </a:r>
          </a:p>
          <a:p>
            <a:pPr marL="742950" lvl="1" indent="-285750">
              <a:buFont typeface="Arial" panose="020B0604020202020204" pitchFamily="34" charset="0"/>
              <a:buChar char="•"/>
            </a:pPr>
            <a:r>
              <a:rPr lang="en-US" sz="1600" dirty="0">
                <a:solidFill>
                  <a:schemeClr val="tx1"/>
                </a:solidFill>
              </a:rPr>
              <a:t>March 12, 2020 – 32 MM</a:t>
            </a:r>
          </a:p>
          <a:p>
            <a:pPr marL="742950" lvl="1" indent="-285750">
              <a:buFont typeface="Arial" panose="020B0604020202020204" pitchFamily="34" charset="0"/>
              <a:buChar char="•"/>
            </a:pPr>
            <a:r>
              <a:rPr lang="en-US" sz="1600" dirty="0">
                <a:solidFill>
                  <a:schemeClr val="tx1"/>
                </a:solidFill>
              </a:rPr>
              <a:t>April 29, 2020 – 75 MM</a:t>
            </a:r>
          </a:p>
          <a:p>
            <a:pPr marL="742950" lvl="1" indent="-285750">
              <a:buFont typeface="Arial" panose="020B0604020202020204" pitchFamily="34" charset="0"/>
              <a:buChar char="•"/>
            </a:pPr>
            <a:r>
              <a:rPr lang="en-US" sz="1600" dirty="0">
                <a:solidFill>
                  <a:schemeClr val="tx1"/>
                </a:solidFill>
              </a:rPr>
              <a:t>January 31, 2022 – 270 MM</a:t>
            </a:r>
          </a:p>
        </p:txBody>
      </p:sp>
      <p:sp>
        <p:nvSpPr>
          <p:cNvPr id="4" name="Date Placeholder 3">
            <a:extLst>
              <a:ext uri="{FF2B5EF4-FFF2-40B4-BE49-F238E27FC236}">
                <a16:creationId xmlns:a16="http://schemas.microsoft.com/office/drawing/2014/main" id="{523BC962-0319-F645-4061-E868FA2A96C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5A798B76-D6E5-3F12-BC90-31243F78125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D581ED4-B3FE-A365-54E6-5A806F3C0CAA}"/>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165369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7F24-59B5-517B-8086-436112AD34AC}"/>
              </a:ext>
            </a:extLst>
          </p:cNvPr>
          <p:cNvSpPr>
            <a:spLocks noGrp="1"/>
          </p:cNvSpPr>
          <p:nvPr>
            <p:ph type="title"/>
          </p:nvPr>
        </p:nvSpPr>
        <p:spPr>
          <a:xfrm>
            <a:off x="1362075" y="1325936"/>
            <a:ext cx="5111750" cy="1204912"/>
          </a:xfrm>
        </p:spPr>
        <p:txBody>
          <a:bodyPr>
            <a:normAutofit fontScale="90000"/>
          </a:bodyPr>
          <a:lstStyle/>
          <a:p>
            <a:r>
              <a:rPr lang="en-US" dirty="0"/>
              <a:t>Virtues of collaborative platforms</a:t>
            </a:r>
          </a:p>
        </p:txBody>
      </p:sp>
      <p:sp>
        <p:nvSpPr>
          <p:cNvPr id="3" name="Text Placeholder 2">
            <a:extLst>
              <a:ext uri="{FF2B5EF4-FFF2-40B4-BE49-F238E27FC236}">
                <a16:creationId xmlns:a16="http://schemas.microsoft.com/office/drawing/2014/main" id="{3319D3FF-D78E-0457-1D1D-976F821EAEAC}"/>
              </a:ext>
            </a:extLst>
          </p:cNvPr>
          <p:cNvSpPr>
            <a:spLocks noGrp="1"/>
          </p:cNvSpPr>
          <p:nvPr>
            <p:ph type="body" idx="1"/>
          </p:nvPr>
        </p:nvSpPr>
        <p:spPr>
          <a:xfrm>
            <a:off x="1362075" y="2910167"/>
            <a:ext cx="5890372" cy="2847602"/>
          </a:xfrm>
        </p:spPr>
        <p:txBody>
          <a:bodyPr>
            <a:normAutofit/>
          </a:bodyPr>
          <a:lstStyle/>
          <a:p>
            <a:pPr marL="285750" indent="-285750">
              <a:buFont typeface="Arial" panose="020B0604020202020204" pitchFamily="34" charset="0"/>
              <a:buChar char="•"/>
            </a:pPr>
            <a:r>
              <a:rPr lang="en-US" sz="1600" dirty="0">
                <a:solidFill>
                  <a:schemeClr val="tx1"/>
                </a:solidFill>
              </a:rPr>
              <a:t>Both platforms allow for the development of secure spaces for sharing data and real-time screen access</a:t>
            </a:r>
          </a:p>
          <a:p>
            <a:pPr marL="285750" indent="-285750">
              <a:buFont typeface="Arial" panose="020B0604020202020204" pitchFamily="34" charset="0"/>
              <a:buChar char="•"/>
            </a:pPr>
            <a:r>
              <a:rPr lang="en-US" sz="1600" dirty="0"/>
              <a:t>Provide face-to-face interview capability</a:t>
            </a:r>
          </a:p>
          <a:p>
            <a:pPr marL="285750" indent="-285750">
              <a:buFont typeface="Arial" panose="020B0604020202020204" pitchFamily="34" charset="0"/>
              <a:buChar char="•"/>
            </a:pPr>
            <a:r>
              <a:rPr lang="en-US" sz="1600" dirty="0">
                <a:solidFill>
                  <a:schemeClr val="tx1"/>
                </a:solidFill>
              </a:rPr>
              <a:t>Provide team connectivity with dr</a:t>
            </a:r>
            <a:r>
              <a:rPr lang="en-US" sz="1600" dirty="0"/>
              <a:t>op-in video call access for active team members</a:t>
            </a:r>
          </a:p>
          <a:p>
            <a:pPr marL="285750" indent="-285750">
              <a:buFont typeface="Arial" panose="020B0604020202020204" pitchFamily="34" charset="0"/>
              <a:buChar char="•"/>
            </a:pPr>
            <a:r>
              <a:rPr lang="en-US" sz="1600" dirty="0">
                <a:solidFill>
                  <a:schemeClr val="tx1"/>
                </a:solidFill>
              </a:rPr>
              <a:t>Documents can be co-produced and s</a:t>
            </a:r>
            <a:r>
              <a:rPr lang="en-US" sz="1600" dirty="0"/>
              <a:t>imultaneously edited</a:t>
            </a:r>
          </a:p>
          <a:p>
            <a:pPr marL="285750" indent="-285750">
              <a:buFont typeface="Arial" panose="020B0604020202020204" pitchFamily="34" charset="0"/>
              <a:buChar char="•"/>
            </a:pPr>
            <a:r>
              <a:rPr lang="en-US" sz="1600" dirty="0">
                <a:solidFill>
                  <a:schemeClr val="tx1"/>
                </a:solidFill>
              </a:rPr>
              <a:t>Plann</a:t>
            </a:r>
            <a:r>
              <a:rPr lang="en-US" sz="1600" dirty="0"/>
              <a:t>ing elements can be addressed within the platforms</a:t>
            </a:r>
            <a:endParaRPr lang="en-US" sz="1600" dirty="0">
              <a:solidFill>
                <a:schemeClr val="tx1"/>
              </a:solidFill>
            </a:endParaRPr>
          </a:p>
        </p:txBody>
      </p:sp>
      <p:sp>
        <p:nvSpPr>
          <p:cNvPr id="4" name="Date Placeholder 3">
            <a:extLst>
              <a:ext uri="{FF2B5EF4-FFF2-40B4-BE49-F238E27FC236}">
                <a16:creationId xmlns:a16="http://schemas.microsoft.com/office/drawing/2014/main" id="{523BC962-0319-F645-4061-E868FA2A96C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5A798B76-D6E5-3F12-BC90-31243F78125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D581ED4-B3FE-A365-54E6-5A806F3C0CAA}"/>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125461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7F24-59B5-517B-8086-436112AD34AC}"/>
              </a:ext>
            </a:extLst>
          </p:cNvPr>
          <p:cNvSpPr>
            <a:spLocks noGrp="1"/>
          </p:cNvSpPr>
          <p:nvPr>
            <p:ph type="title"/>
          </p:nvPr>
        </p:nvSpPr>
        <p:spPr>
          <a:xfrm>
            <a:off x="1362075" y="1366839"/>
            <a:ext cx="5111750" cy="1204912"/>
          </a:xfrm>
        </p:spPr>
        <p:txBody>
          <a:bodyPr>
            <a:normAutofit/>
          </a:bodyPr>
          <a:lstStyle/>
          <a:p>
            <a:r>
              <a:rPr lang="en-US" dirty="0"/>
              <a:t>The advent of the shared screen</a:t>
            </a:r>
          </a:p>
        </p:txBody>
      </p:sp>
      <p:sp>
        <p:nvSpPr>
          <p:cNvPr id="3" name="Text Placeholder 2">
            <a:extLst>
              <a:ext uri="{FF2B5EF4-FFF2-40B4-BE49-F238E27FC236}">
                <a16:creationId xmlns:a16="http://schemas.microsoft.com/office/drawing/2014/main" id="{3319D3FF-D78E-0457-1D1D-976F821EAEAC}"/>
              </a:ext>
            </a:extLst>
          </p:cNvPr>
          <p:cNvSpPr>
            <a:spLocks noGrp="1"/>
          </p:cNvSpPr>
          <p:nvPr>
            <p:ph type="body" idx="1"/>
          </p:nvPr>
        </p:nvSpPr>
        <p:spPr>
          <a:xfrm>
            <a:off x="1362075" y="2996919"/>
            <a:ext cx="6401360" cy="3108046"/>
          </a:xfrm>
        </p:spPr>
        <p:txBody>
          <a:bodyPr>
            <a:normAutofit/>
          </a:bodyPr>
          <a:lstStyle/>
          <a:p>
            <a:pPr marL="285750" indent="-285750">
              <a:buFont typeface="Arial" panose="020B0604020202020204" pitchFamily="34" charset="0"/>
              <a:buChar char="•"/>
            </a:pPr>
            <a:r>
              <a:rPr lang="en-US" sz="1600" dirty="0">
                <a:solidFill>
                  <a:schemeClr val="tx1"/>
                </a:solidFill>
              </a:rPr>
              <a:t>Early “webinar” style platforms allowed for screen sharing but required steps such as “passing the ball” or specific permission requests</a:t>
            </a:r>
          </a:p>
          <a:p>
            <a:pPr marL="285750" indent="-285750">
              <a:buFont typeface="Arial" panose="020B0604020202020204" pitchFamily="34" charset="0"/>
              <a:buChar char="•"/>
            </a:pPr>
            <a:r>
              <a:rPr lang="en-US" sz="1600" dirty="0"/>
              <a:t>Collaborative platforms allow any member to share securely within the workspace during a team discussion</a:t>
            </a:r>
          </a:p>
          <a:p>
            <a:pPr marL="285750" indent="-285750">
              <a:buFont typeface="Arial" panose="020B0604020202020204" pitchFamily="34" charset="0"/>
              <a:buChar char="•"/>
            </a:pPr>
            <a:r>
              <a:rPr lang="en-US" sz="1600" dirty="0">
                <a:solidFill>
                  <a:schemeClr val="tx1"/>
                </a:solidFill>
              </a:rPr>
              <a:t>Documents within the team workspace can be updated in real-time by a scribe without active control of the viewing screen</a:t>
            </a:r>
          </a:p>
          <a:p>
            <a:pPr marL="285750" indent="-285750">
              <a:buFont typeface="Arial" panose="020B0604020202020204" pitchFamily="34" charset="0"/>
              <a:buChar char="•"/>
            </a:pPr>
            <a:r>
              <a:rPr lang="en-US" sz="1600" dirty="0"/>
              <a:t>Shared screens are valuable for external SMEs who may not have access to internal systems</a:t>
            </a:r>
            <a:endParaRPr lang="en-US" sz="1600" dirty="0">
              <a:solidFill>
                <a:schemeClr val="tx1"/>
              </a:solidFill>
            </a:endParaRPr>
          </a:p>
        </p:txBody>
      </p:sp>
      <p:sp>
        <p:nvSpPr>
          <p:cNvPr id="4" name="Date Placeholder 3">
            <a:extLst>
              <a:ext uri="{FF2B5EF4-FFF2-40B4-BE49-F238E27FC236}">
                <a16:creationId xmlns:a16="http://schemas.microsoft.com/office/drawing/2014/main" id="{523BC962-0319-F645-4061-E868FA2A96C5}"/>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5A798B76-D6E5-3F12-BC90-31243F78125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7D581ED4-B3FE-A365-54E6-5A806F3C0CAA}"/>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98288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ACB0-7559-7147-C941-F7CA4BAFE168}"/>
              </a:ext>
            </a:extLst>
          </p:cNvPr>
          <p:cNvSpPr>
            <a:spLocks noGrp="1"/>
          </p:cNvSpPr>
          <p:nvPr>
            <p:ph type="title"/>
          </p:nvPr>
        </p:nvSpPr>
        <p:spPr>
          <a:xfrm>
            <a:off x="1362074" y="1106862"/>
            <a:ext cx="5111750" cy="1204912"/>
          </a:xfrm>
        </p:spPr>
        <p:txBody>
          <a:bodyPr/>
          <a:lstStyle/>
          <a:p>
            <a:r>
              <a:rPr lang="en-US" dirty="0"/>
              <a:t>Added benefits of remote collaboration</a:t>
            </a:r>
          </a:p>
        </p:txBody>
      </p:sp>
      <p:sp>
        <p:nvSpPr>
          <p:cNvPr id="3" name="Text Placeholder 2">
            <a:extLst>
              <a:ext uri="{FF2B5EF4-FFF2-40B4-BE49-F238E27FC236}">
                <a16:creationId xmlns:a16="http://schemas.microsoft.com/office/drawing/2014/main" id="{C6D1C9CB-CF4D-8859-1C98-DD8C3642D411}"/>
              </a:ext>
            </a:extLst>
          </p:cNvPr>
          <p:cNvSpPr>
            <a:spLocks noGrp="1"/>
          </p:cNvSpPr>
          <p:nvPr>
            <p:ph type="body" idx="1"/>
          </p:nvPr>
        </p:nvSpPr>
        <p:spPr>
          <a:xfrm>
            <a:off x="1362074" y="2746373"/>
            <a:ext cx="5854513" cy="2793815"/>
          </a:xfrm>
        </p:spPr>
        <p:txBody>
          <a:bodyPr/>
          <a:lstStyle/>
          <a:p>
            <a:pPr marL="285750" indent="-285750">
              <a:buFont typeface="Arial" panose="020B0604020202020204" pitchFamily="34" charset="0"/>
              <a:buChar char="•"/>
            </a:pPr>
            <a:r>
              <a:rPr lang="en-US" sz="1600" dirty="0"/>
              <a:t>As the pandemic has wound down, we have retained many of the elements of remote audits developed over the past two years</a:t>
            </a:r>
          </a:p>
          <a:p>
            <a:pPr marL="285750" indent="-285750">
              <a:buFont typeface="Arial" panose="020B0604020202020204" pitchFamily="34" charset="0"/>
              <a:buChar char="•"/>
            </a:pPr>
            <a:r>
              <a:rPr lang="en-US" sz="1600" dirty="0"/>
              <a:t>Remote collaboration required the development of detailed audit schedules to ensure participation</a:t>
            </a:r>
          </a:p>
          <a:p>
            <a:pPr marL="285750" indent="-285750">
              <a:buFont typeface="Arial" panose="020B0604020202020204" pitchFamily="34" charset="0"/>
              <a:buChar char="•"/>
            </a:pPr>
            <a:r>
              <a:rPr lang="en-US" sz="1600" dirty="0"/>
              <a:t>Existence of remote tools allows for the addition of SME (such as project engineers or instrumentation professionals) for short periods of time during reviews of areas such as PHA or Mechanical Integrity</a:t>
            </a:r>
          </a:p>
          <a:p>
            <a:pPr marL="285750" indent="-28575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5D82484E-32A7-485E-49CE-F0AB83F38FC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DB2437A3-6150-184A-AAAD-37194836EAA4}"/>
              </a:ext>
            </a:extLst>
          </p:cNvPr>
          <p:cNvSpPr>
            <a:spLocks noGrp="1"/>
          </p:cNvSpPr>
          <p:nvPr>
            <p:ph type="ftr" sz="quarter" idx="11"/>
          </p:nvPr>
        </p:nvSpPr>
        <p:spPr/>
        <p:txBody>
          <a:bodyPr/>
          <a:lstStyle/>
          <a:p>
            <a:r>
              <a:rPr lang="en-US" dirty="0"/>
              <a:t>Pandemic-Driven Acceleration in Audit Technology</a:t>
            </a:r>
          </a:p>
        </p:txBody>
      </p:sp>
      <p:sp>
        <p:nvSpPr>
          <p:cNvPr id="6" name="Slide Number Placeholder 5">
            <a:extLst>
              <a:ext uri="{FF2B5EF4-FFF2-40B4-BE49-F238E27FC236}">
                <a16:creationId xmlns:a16="http://schemas.microsoft.com/office/drawing/2014/main" id="{EBF49E86-BDE9-1003-C1E6-3C52FED57C2D}"/>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1840071487"/>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b40482-04a4-480f-b826-6548c4a2bcf1" xsi:nil="true"/>
    <MediaServiceKeyPoints xmlns="7604e031-f840-4ad5-97d2-0b99280ee730" xsi:nil="true"/>
    <_Flow_SignoffStatus xmlns="7604e031-f840-4ad5-97d2-0b99280ee730" xsi:nil="true"/>
    <lcf76f155ced4ddcb4097134ff3c332f xmlns="7604e031-f840-4ad5-97d2-0b99280ee730">
      <Terms xmlns="http://schemas.microsoft.com/office/infopath/2007/PartnerControls"/>
    </lcf76f155ced4ddcb4097134ff3c332f>
    <SharedWithUsers xmlns="c4b40482-04a4-480f-b826-6548c4a2bcf1">
      <UserInfo>
        <DisplayName/>
        <AccountId xsi:nil="true"/>
        <AccountType/>
      </UserInfo>
    </SharedWithUsers>
    <MediaLengthInSeconds xmlns="7604e031-f840-4ad5-97d2-0b99280ee730" xsi:nil="true"/>
  </documentManagement>
</p:properties>
</file>

<file path=customXml/itemProps1.xml><?xml version="1.0" encoding="utf-8"?>
<ds:datastoreItem xmlns:ds="http://schemas.openxmlformats.org/officeDocument/2006/customXml" ds:itemID="{B156E7D0-5945-4264-B454-91A0D6614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purl.org/dc/elements/1.1/"/>
    <ds:schemaRef ds:uri="http://schemas.openxmlformats.org/package/2006/metadata/core-properties"/>
    <ds:schemaRef ds:uri="7604e031-f840-4ad5-97d2-0b99280ee730"/>
    <ds:schemaRef ds:uri="http://schemas.microsoft.com/office/2006/metadata/properties"/>
    <ds:schemaRef ds:uri="http://purl.org/dc/terms/"/>
    <ds:schemaRef ds:uri="http://schemas.microsoft.com/office/infopath/2007/PartnerControls"/>
    <ds:schemaRef ds:uri="http://schemas.microsoft.com/office/2006/documentManagement/types"/>
    <ds:schemaRef ds:uri="c4b40482-04a4-480f-b826-6548c4a2bcf1"/>
    <ds:schemaRef ds:uri="http://www.w3.org/XML/1998/namespace"/>
    <ds:schemaRef ds:uri="http://purl.org/dc/dcmitype/"/>
  </ds:schemaRefs>
</ds:datastoreItem>
</file>

<file path=docMetadata/LabelInfo.xml><?xml version="1.0" encoding="utf-8"?>
<clbl:labelList xmlns:clbl="http://schemas.microsoft.com/office/2020/mipLabelMetadata">
  <clbl:label id="{569bf4a9-87bd-4dbf-a36c-1db5158e5def}" enabled="1" method="Privileged" siteId="{ea80952e-a476-42d4-aaf4-5457852b0f7e}" removed="0"/>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2105</TotalTime>
  <Words>1375</Words>
  <Application>Microsoft Office PowerPoint</Application>
  <PresentationFormat>Widescreen</PresentationFormat>
  <Paragraphs>163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Tenorite</vt:lpstr>
      <vt:lpstr>Office Theme</vt:lpstr>
      <vt:lpstr>The Good, Bad and the Ugly – Pandemic-Driven Acceleration in Audit Technology</vt:lpstr>
      <vt:lpstr>AGENDA</vt:lpstr>
      <vt:lpstr>COVID-19 and operational audits</vt:lpstr>
      <vt:lpstr>Collaborative audit tools</vt:lpstr>
      <vt:lpstr>Face-to-face interview capability / Real-time screen sharing</vt:lpstr>
      <vt:lpstr>Microsoft® Teams and Google Meet</vt:lpstr>
      <vt:lpstr>Virtues of collaborative platforms</vt:lpstr>
      <vt:lpstr>The advent of the shared screen</vt:lpstr>
      <vt:lpstr>Added benefits of remote collaboration</vt:lpstr>
      <vt:lpstr>Data analytics for operational audits </vt:lpstr>
      <vt:lpstr>What is data analytics?</vt:lpstr>
      <vt:lpstr>Fishing in The data lake</vt:lpstr>
      <vt:lpstr>Review of moc/pssr actions using intelex</vt:lpstr>
      <vt:lpstr>Review of moc/pssr actions using intelex</vt:lpstr>
      <vt:lpstr>Evaluation of deferred maintenance using power BI</vt:lpstr>
      <vt:lpstr>Evaluation of deferred maintenance using Power BI</vt:lpstr>
      <vt:lpstr>Considerations in developing data analytics</vt:lpstr>
      <vt:lpstr>Data analytics – examples of successes</vt:lpstr>
      <vt:lpstr>Remote access and observation</vt:lpstr>
      <vt:lpstr>Race to improve the technology of observation</vt:lpstr>
      <vt:lpstr>Rise of the hybrid audit model</vt:lpstr>
      <vt:lpstr>Extended remote pre-read and shortened on-site periods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Bad and the Ugly – Pandemic-Driven Acceleration in Audit Technology</dc:title>
  <dc:creator>Dave Einolf</dc:creator>
  <cp:lastModifiedBy>Rachel Robinson</cp:lastModifiedBy>
  <cp:revision>15</cp:revision>
  <dcterms:created xsi:type="dcterms:W3CDTF">2022-09-03T15:55:42Z</dcterms:created>
  <dcterms:modified xsi:type="dcterms:W3CDTF">2022-11-02T15:21:47Z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