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400" r:id="rId5"/>
    <p:sldId id="259" r:id="rId6"/>
    <p:sldId id="327" r:id="rId7"/>
    <p:sldId id="374" r:id="rId8"/>
    <p:sldId id="335" r:id="rId9"/>
    <p:sldId id="425" r:id="rId10"/>
    <p:sldId id="352" r:id="rId11"/>
    <p:sldId id="403" r:id="rId12"/>
    <p:sldId id="391" r:id="rId13"/>
    <p:sldId id="417" r:id="rId14"/>
    <p:sldId id="418" r:id="rId15"/>
    <p:sldId id="419" r:id="rId16"/>
    <p:sldId id="420" r:id="rId17"/>
    <p:sldId id="394" r:id="rId18"/>
    <p:sldId id="421" r:id="rId19"/>
    <p:sldId id="423" r:id="rId20"/>
    <p:sldId id="412" r:id="rId2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Std Book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Std Book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Std Book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Std Book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utura Std Book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utura Std Book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utura Std Book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utura Std Book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utura Std Book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43A"/>
    <a:srgbClr val="EC9A56"/>
    <a:srgbClr val="006685"/>
    <a:srgbClr val="C0C0C0"/>
    <a:srgbClr val="DDDDDD"/>
    <a:srgbClr val="DA5C05"/>
    <a:srgbClr val="6E6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1074" autoAdjust="0"/>
  </p:normalViewPr>
  <p:slideViewPr>
    <p:cSldViewPr>
      <p:cViewPr varScale="1">
        <p:scale>
          <a:sx n="75" d="100"/>
          <a:sy n="75" d="100"/>
        </p:scale>
        <p:origin x="17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80" y="-9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IChem</a:t>
            </a:r>
            <a:r>
              <a:rPr lang="en-GB" baseline="0" dirty="0"/>
              <a:t>E Members by Branch </a:t>
            </a:r>
            <a:r>
              <a:rPr lang="en-GB" dirty="0"/>
              <a:t>May-23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May-23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London &amp; SE</c:v>
                </c:pt>
                <c:pt idx="1">
                  <c:v>Scottish</c:v>
                </c:pt>
                <c:pt idx="2">
                  <c:v>Midlands</c:v>
                </c:pt>
                <c:pt idx="3">
                  <c:v>Thames Valley</c:v>
                </c:pt>
                <c:pt idx="4">
                  <c:v>Aberdeen</c:v>
                </c:pt>
                <c:pt idx="5">
                  <c:v>South Manchester</c:v>
                </c:pt>
                <c:pt idx="6">
                  <c:v>South West</c:v>
                </c:pt>
                <c:pt idx="7">
                  <c:v>N &amp; W Yorkshire</c:v>
                </c:pt>
                <c:pt idx="8">
                  <c:v>Teesside</c:v>
                </c:pt>
                <c:pt idx="9">
                  <c:v>Warrington &amp; Widnes</c:v>
                </c:pt>
                <c:pt idx="10">
                  <c:v>East Anglia</c:v>
                </c:pt>
                <c:pt idx="11">
                  <c:v>South Wales</c:v>
                </c:pt>
                <c:pt idx="12">
                  <c:v>Hull and Humber</c:v>
                </c:pt>
                <c:pt idx="13">
                  <c:v>North Lancashire</c:v>
                </c:pt>
                <c:pt idx="14">
                  <c:v>Chester</c:v>
                </c:pt>
                <c:pt idx="15">
                  <c:v>Sheffield</c:v>
                </c:pt>
                <c:pt idx="16">
                  <c:v>Tyneside</c:v>
                </c:pt>
                <c:pt idx="17">
                  <c:v>Ireland</c:v>
                </c:pt>
                <c:pt idx="18">
                  <c:v>Milton Keynes</c:v>
                </c:pt>
                <c:pt idx="19">
                  <c:v>Cumbria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2744</c:v>
                </c:pt>
                <c:pt idx="1">
                  <c:v>1966</c:v>
                </c:pt>
                <c:pt idx="2">
                  <c:v>1781</c:v>
                </c:pt>
                <c:pt idx="3">
                  <c:v>1269</c:v>
                </c:pt>
                <c:pt idx="4">
                  <c:v>1073</c:v>
                </c:pt>
                <c:pt idx="5">
                  <c:v>1044</c:v>
                </c:pt>
                <c:pt idx="6">
                  <c:v>1007</c:v>
                </c:pt>
                <c:pt idx="7">
                  <c:v>746</c:v>
                </c:pt>
                <c:pt idx="8">
                  <c:v>740</c:v>
                </c:pt>
                <c:pt idx="9">
                  <c:v>738</c:v>
                </c:pt>
                <c:pt idx="10">
                  <c:v>666</c:v>
                </c:pt>
                <c:pt idx="11">
                  <c:v>661</c:v>
                </c:pt>
                <c:pt idx="12">
                  <c:v>551</c:v>
                </c:pt>
                <c:pt idx="13">
                  <c:v>475</c:v>
                </c:pt>
                <c:pt idx="14">
                  <c:v>450</c:v>
                </c:pt>
                <c:pt idx="15">
                  <c:v>364</c:v>
                </c:pt>
                <c:pt idx="16">
                  <c:v>336</c:v>
                </c:pt>
                <c:pt idx="17">
                  <c:v>294</c:v>
                </c:pt>
                <c:pt idx="18">
                  <c:v>260</c:v>
                </c:pt>
                <c:pt idx="19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B-469E-9B82-5E2954C45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8397808"/>
        <c:axId val="2018397328"/>
      </c:barChart>
      <c:catAx>
        <c:axId val="201839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397328"/>
        <c:crosses val="autoZero"/>
        <c:auto val="1"/>
        <c:lblAlgn val="ctr"/>
        <c:lblOffset val="100"/>
        <c:noMultiLvlLbl val="0"/>
      </c:catAx>
      <c:valAx>
        <c:axId val="201839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39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1"/>
            <a:ext cx="2944958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29671"/>
            <a:ext cx="2944958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5516E0-1C83-4B08-8541-C6062827137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463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629"/>
            <a:ext cx="5438464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1"/>
            <a:ext cx="2944958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671"/>
            <a:ext cx="2944958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E05739B-D2CD-4B6C-90C1-D7228624FEA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451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Brackets red</a:t>
            </a:r>
            <a:r>
              <a:rPr lang="en-GB" baseline="0" dirty="0"/>
              <a:t> indicate –ve costing</a:t>
            </a:r>
          </a:p>
          <a:p>
            <a:r>
              <a:rPr lang="en-GB" baseline="0" dirty="0"/>
              <a:t>All costs and income excludes VAT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5739B-D2CD-4B6C-90C1-D7228624FEAE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18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41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41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80772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8" descr="webad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" y="6400800"/>
            <a:ext cx="16192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8464" y="6093296"/>
            <a:ext cx="2880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/>
          <a:ea typeface="MS PGothic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FA43A"/>
        </a:buClr>
        <a:buFont typeface="Wingdings" charset="2"/>
        <a:buChar char="§"/>
        <a:defRPr sz="2800">
          <a:solidFill>
            <a:srgbClr val="404040"/>
          </a:solidFill>
          <a:latin typeface="Arial"/>
          <a:ea typeface="MS PGothic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FA43A"/>
        </a:buClr>
        <a:buFont typeface="Wingdings" charset="2"/>
        <a:buChar char="§"/>
        <a:defRPr sz="2800">
          <a:solidFill>
            <a:srgbClr val="404040"/>
          </a:solidFill>
          <a:latin typeface="Arial"/>
          <a:ea typeface="MS PGothic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FA43A"/>
        </a:buClr>
        <a:buFont typeface="Wingdings" charset="2"/>
        <a:buChar char="§"/>
        <a:defRPr sz="2400">
          <a:solidFill>
            <a:srgbClr val="404040"/>
          </a:solidFill>
          <a:latin typeface="Arial"/>
          <a:ea typeface="MS PGothic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FA43A"/>
        </a:buClr>
        <a:buFont typeface="Wingdings" charset="2"/>
        <a:buChar char="§"/>
        <a:defRPr sz="2000">
          <a:solidFill>
            <a:srgbClr val="404040"/>
          </a:solidFill>
          <a:latin typeface="Arial"/>
          <a:ea typeface="MS PGothic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FA43A"/>
        </a:buClr>
        <a:buFont typeface="Wingdings" charset="2"/>
        <a:buChar char="§"/>
        <a:defRPr sz="2000">
          <a:solidFill>
            <a:srgbClr val="404040"/>
          </a:solidFill>
          <a:latin typeface="Arial"/>
          <a:ea typeface="MS PGothic" pitchFamily="34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FA43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220503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chemeClr val="tx1"/>
                </a:solidFill>
              </a:rPr>
              <a:t>Teesside Members’ Group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Annual Meeting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2023/24</a:t>
            </a: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3213696"/>
            <a:ext cx="7272808" cy="280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8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8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4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0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0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sz="1800" b="1" dirty="0">
                <a:solidFill>
                  <a:schemeClr val="tx1"/>
                </a:solidFill>
              </a:rPr>
              <a:t>Wednesday 17</a:t>
            </a:r>
            <a:r>
              <a:rPr lang="en-US" sz="1800" b="1" baseline="30000" dirty="0">
                <a:solidFill>
                  <a:schemeClr val="tx1"/>
                </a:solidFill>
              </a:rPr>
              <a:t>th</a:t>
            </a:r>
            <a:r>
              <a:rPr lang="en-US" sz="1800" b="1" dirty="0">
                <a:solidFill>
                  <a:schemeClr val="tx1"/>
                </a:solidFill>
              </a:rPr>
              <a:t> May 2023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740 members at 4 May 23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Down 16 members over the year.  - 2%  (One of the better UK performers.   We remain the 9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largest UK branch.)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</a:rPr>
              <a:t>(Membership </a:t>
            </a:r>
            <a:r>
              <a:rPr lang="en-US" sz="1800" dirty="0">
                <a:solidFill>
                  <a:srgbClr val="FF0000"/>
                </a:solidFill>
              </a:rPr>
              <a:t>growth </a:t>
            </a:r>
            <a:r>
              <a:rPr lang="en-US" sz="1800">
                <a:solidFill>
                  <a:srgbClr val="FF0000"/>
                </a:solidFill>
              </a:rPr>
              <a:t>and involvement </a:t>
            </a:r>
            <a:r>
              <a:rPr lang="en-US" sz="1800" dirty="0">
                <a:solidFill>
                  <a:srgbClr val="FF0000"/>
                </a:solidFill>
              </a:rPr>
              <a:t>was a topic in AOB.)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[Area 72.2 km</a:t>
            </a:r>
            <a:r>
              <a:rPr lang="en-US" sz="1800" baseline="30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]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8" name="Picture 6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7" y="548680"/>
            <a:ext cx="37433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32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" y="260648"/>
            <a:ext cx="8302625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Treasurer’s Report – FY2022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784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Accounts are prepared on a </a:t>
            </a:r>
            <a:r>
              <a:rPr lang="en-GB" sz="2200" b="1" u="sng" dirty="0">
                <a:solidFill>
                  <a:schemeClr val="tx1"/>
                </a:solidFill>
              </a:rPr>
              <a:t>calendar year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basis.</a:t>
            </a:r>
          </a:p>
          <a:p>
            <a:pPr lvl="1" eaLnBrk="1" hangingPunct="1"/>
            <a:r>
              <a:rPr lang="en-GB" sz="2200" dirty="0">
                <a:solidFill>
                  <a:schemeClr val="tx1"/>
                </a:solidFill>
              </a:rPr>
              <a:t>This report is to deliver performance against budget for the 1</a:t>
            </a:r>
            <a:r>
              <a:rPr lang="en-GB" sz="2200" baseline="30000" dirty="0">
                <a:solidFill>
                  <a:schemeClr val="tx1"/>
                </a:solidFill>
              </a:rPr>
              <a:t>st</a:t>
            </a:r>
            <a:r>
              <a:rPr lang="en-GB" sz="2200" dirty="0">
                <a:solidFill>
                  <a:schemeClr val="tx1"/>
                </a:solidFill>
              </a:rPr>
              <a:t> Jan 2022 to 31</a:t>
            </a:r>
            <a:r>
              <a:rPr lang="en-GB" sz="2200" baseline="30000" dirty="0">
                <a:solidFill>
                  <a:schemeClr val="tx1"/>
                </a:solidFill>
              </a:rPr>
              <a:t>st</a:t>
            </a:r>
            <a:r>
              <a:rPr lang="en-GB" sz="2200" dirty="0">
                <a:solidFill>
                  <a:schemeClr val="tx1"/>
                </a:solidFill>
              </a:rPr>
              <a:t> Dec 2022.</a:t>
            </a:r>
          </a:p>
          <a:p>
            <a:pPr lvl="1" eaLnBrk="1" hangingPunct="1"/>
            <a:r>
              <a:rPr lang="en-GB" sz="2200" dirty="0">
                <a:solidFill>
                  <a:schemeClr val="tx1"/>
                </a:solidFill>
              </a:rPr>
              <a:t>Audited by IChemE head office at Rugby.</a:t>
            </a:r>
          </a:p>
          <a:p>
            <a:pPr lvl="1" eaLnBrk="1" hangingPunct="1"/>
            <a:r>
              <a:rPr lang="en-GB" sz="2200" dirty="0">
                <a:solidFill>
                  <a:schemeClr val="tx1"/>
                </a:solidFill>
              </a:rPr>
              <a:t>Final / closing accounts were issued to the Teesside committee in February 2023.</a:t>
            </a: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4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" y="260648"/>
            <a:ext cx="8302625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Treasurer’s Report – FY2022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784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200" dirty="0">
                <a:solidFill>
                  <a:schemeClr val="tx1"/>
                </a:solidFill>
              </a:rPr>
              <a:t>For most of 2022, events were held via GoToWebinar. Costs were minimal as only a couple of face to face meetings were held and venues were supplied by  Teesside University. Costs were only incurred for catering at two events:</a:t>
            </a:r>
          </a:p>
          <a:p>
            <a:endParaRPr lang="en-GB" sz="2200" dirty="0">
              <a:solidFill>
                <a:schemeClr val="tx1"/>
              </a:solidFill>
            </a:endParaRPr>
          </a:p>
          <a:p>
            <a:r>
              <a:rPr lang="en-GB" sz="2200" dirty="0">
                <a:solidFill>
                  <a:schemeClr val="tx1"/>
                </a:solidFill>
              </a:rPr>
              <a:t>2022 Annual dinner</a:t>
            </a:r>
          </a:p>
          <a:p>
            <a:pPr lvl="1" eaLnBrk="1" hangingPunct="1"/>
            <a:r>
              <a:rPr lang="en-GB" sz="1800" dirty="0">
                <a:solidFill>
                  <a:schemeClr val="tx1"/>
                </a:solidFill>
              </a:rPr>
              <a:t>Despite major efforts by the team it was decided to postpone the Teesside IChemE dinner until 2023. </a:t>
            </a: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4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" y="260648"/>
            <a:ext cx="8302625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Treasurer’s Report - FY2022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7" y="1052736"/>
            <a:ext cx="8229600" cy="462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Balance Sheet (1</a:t>
            </a:r>
            <a:r>
              <a:rPr lang="en-GB" sz="2000" baseline="30000" dirty="0">
                <a:solidFill>
                  <a:schemeClr val="tx1"/>
                </a:solidFill>
              </a:rPr>
              <a:t>st</a:t>
            </a:r>
            <a:r>
              <a:rPr lang="en-GB" sz="2000" dirty="0">
                <a:solidFill>
                  <a:schemeClr val="tx1"/>
                </a:solidFill>
              </a:rPr>
              <a:t> Jan – 31</a:t>
            </a:r>
            <a:r>
              <a:rPr lang="en-GB" sz="2000" baseline="30000" dirty="0">
                <a:solidFill>
                  <a:schemeClr val="tx1"/>
                </a:solidFill>
              </a:rPr>
              <a:t>st</a:t>
            </a:r>
            <a:r>
              <a:rPr lang="en-GB" sz="2000" dirty="0">
                <a:solidFill>
                  <a:schemeClr val="tx1"/>
                </a:solidFill>
              </a:rPr>
              <a:t> Dec 2022) </a:t>
            </a:r>
            <a:endParaRPr lang="en-GB" sz="16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37C220-2FBF-EDE6-2917-598EF2BA2682}"/>
              </a:ext>
            </a:extLst>
          </p:cNvPr>
          <p:cNvGraphicFramePr>
            <a:graphicFrameLocks noGrp="1"/>
          </p:cNvGraphicFramePr>
          <p:nvPr/>
        </p:nvGraphicFramePr>
        <p:xfrm>
          <a:off x="179511" y="1515517"/>
          <a:ext cx="8569203" cy="4577780"/>
        </p:xfrm>
        <a:graphic>
          <a:graphicData uri="http://schemas.openxmlformats.org/drawingml/2006/table">
            <a:tbl>
              <a:tblPr firstRow="1" firstCol="1" bandRow="1"/>
              <a:tblGrid>
                <a:gridCol w="1405362">
                  <a:extLst>
                    <a:ext uri="{9D8B030D-6E8A-4147-A177-3AD203B41FA5}">
                      <a16:colId xmlns:a16="http://schemas.microsoft.com/office/drawing/2014/main" val="108956517"/>
                    </a:ext>
                  </a:extLst>
                </a:gridCol>
                <a:gridCol w="956029">
                  <a:extLst>
                    <a:ext uri="{9D8B030D-6E8A-4147-A177-3AD203B41FA5}">
                      <a16:colId xmlns:a16="http://schemas.microsoft.com/office/drawing/2014/main" val="2503367269"/>
                    </a:ext>
                  </a:extLst>
                </a:gridCol>
                <a:gridCol w="764824">
                  <a:extLst>
                    <a:ext uri="{9D8B030D-6E8A-4147-A177-3AD203B41FA5}">
                      <a16:colId xmlns:a16="http://schemas.microsoft.com/office/drawing/2014/main" val="1808197937"/>
                    </a:ext>
                  </a:extLst>
                </a:gridCol>
                <a:gridCol w="1058004">
                  <a:extLst>
                    <a:ext uri="{9D8B030D-6E8A-4147-A177-3AD203B41FA5}">
                      <a16:colId xmlns:a16="http://schemas.microsoft.com/office/drawing/2014/main" val="3011573578"/>
                    </a:ext>
                  </a:extLst>
                </a:gridCol>
                <a:gridCol w="841304">
                  <a:extLst>
                    <a:ext uri="{9D8B030D-6E8A-4147-A177-3AD203B41FA5}">
                      <a16:colId xmlns:a16="http://schemas.microsoft.com/office/drawing/2014/main" val="2231044342"/>
                    </a:ext>
                  </a:extLst>
                </a:gridCol>
                <a:gridCol w="1095158">
                  <a:extLst>
                    <a:ext uri="{9D8B030D-6E8A-4147-A177-3AD203B41FA5}">
                      <a16:colId xmlns:a16="http://schemas.microsoft.com/office/drawing/2014/main" val="1887931212"/>
                    </a:ext>
                  </a:extLst>
                </a:gridCol>
                <a:gridCol w="1122829">
                  <a:extLst>
                    <a:ext uri="{9D8B030D-6E8A-4147-A177-3AD203B41FA5}">
                      <a16:colId xmlns:a16="http://schemas.microsoft.com/office/drawing/2014/main" val="1085514094"/>
                    </a:ext>
                  </a:extLst>
                </a:gridCol>
                <a:gridCol w="1325693">
                  <a:extLst>
                    <a:ext uri="{9D8B030D-6E8A-4147-A177-3AD203B41FA5}">
                      <a16:colId xmlns:a16="http://schemas.microsoft.com/office/drawing/2014/main" val="980963478"/>
                    </a:ext>
                  </a:extLst>
                </a:gridCol>
              </a:tblGrid>
              <a:tr h="190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Actual Spend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Annual Budget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20776"/>
                  </a:ext>
                </a:extLst>
              </a:tr>
              <a:tr h="553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Revenue Account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 Costs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Gross surplus/ (</a:t>
                      </a:r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deficit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Income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 Costs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Gross surplus/ (</a:t>
                      </a:r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deficit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902495"/>
                  </a:ext>
                </a:extLst>
              </a:tr>
              <a:tr h="190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589124"/>
                  </a:ext>
                </a:extLst>
              </a:tr>
              <a:tr h="190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GBP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GBP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GBP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GBP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GBP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GBP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626337"/>
                  </a:ext>
                </a:extLst>
              </a:tr>
              <a:tr h="190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648933"/>
                  </a:ext>
                </a:extLst>
              </a:tr>
              <a:tr h="371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Technical Meetings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621282"/>
                  </a:ext>
                </a:extLst>
              </a:tr>
              <a:tr h="190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School links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64096"/>
                  </a:ext>
                </a:extLst>
              </a:tr>
              <a:tr h="190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Networking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860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860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942579"/>
                  </a:ext>
                </a:extLst>
              </a:tr>
              <a:tr h="264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Site Visits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013349"/>
                  </a:ext>
                </a:extLst>
              </a:tr>
              <a:tr h="190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Bursaries/Prizes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565363"/>
                  </a:ext>
                </a:extLst>
              </a:tr>
              <a:tr h="371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Committee meetings/ AGM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434981"/>
                  </a:ext>
                </a:extLst>
              </a:tr>
              <a:tr h="190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Annual dinner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5,220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5,220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5,220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145242"/>
                  </a:ext>
                </a:extLst>
              </a:tr>
              <a:tr h="371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Membership Development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364458"/>
                  </a:ext>
                </a:extLst>
              </a:tr>
              <a:tr h="371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Member communication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170245"/>
                  </a:ext>
                </a:extLst>
              </a:tr>
              <a:tr h="190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731823"/>
                  </a:ext>
                </a:extLst>
              </a:tr>
              <a:tr h="190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603905"/>
                  </a:ext>
                </a:extLst>
              </a:tr>
              <a:tr h="371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Surplus / (</a:t>
                      </a:r>
                      <a:r>
                        <a:rPr lang="en-GB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Deficit)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3FA43A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3FA43A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7,590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8,170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8,170</a:t>
                      </a:r>
                    </a:p>
                  </a:txBody>
                  <a:tcPr marL="7069" marR="7069" marT="70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774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90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" y="260648"/>
            <a:ext cx="8302625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Treasurer’s Report – 2023 Budget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784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200" dirty="0">
                <a:solidFill>
                  <a:schemeClr val="tx1"/>
                </a:solidFill>
              </a:rPr>
              <a:t>That was last year, now for the current year…</a:t>
            </a:r>
          </a:p>
          <a:p>
            <a:r>
              <a:rPr lang="en-GB" sz="2200" dirty="0">
                <a:solidFill>
                  <a:schemeClr val="tx1"/>
                </a:solidFill>
              </a:rPr>
              <a:t>As stated, the largest costs of “in real life meetings” are typically: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Technical meetings. 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Speakers (annual dinner / awards event).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School links &amp; events. (We continued to support virtual events)</a:t>
            </a:r>
          </a:p>
          <a:p>
            <a:r>
              <a:rPr lang="en-GB" sz="2200" dirty="0">
                <a:solidFill>
                  <a:schemeClr val="tx1"/>
                </a:solidFill>
              </a:rPr>
              <a:t>With virtual meetings there were zero costs.</a:t>
            </a:r>
          </a:p>
          <a:p>
            <a:r>
              <a:rPr lang="en-GB" sz="2200" dirty="0">
                <a:solidFill>
                  <a:schemeClr val="tx1"/>
                </a:solidFill>
              </a:rPr>
              <a:t>Budget accepted for 2023 (1</a:t>
            </a:r>
            <a:r>
              <a:rPr lang="en-GB" sz="2200" baseline="30000" dirty="0">
                <a:solidFill>
                  <a:schemeClr val="tx1"/>
                </a:solidFill>
              </a:rPr>
              <a:t>st</a:t>
            </a:r>
            <a:r>
              <a:rPr lang="en-GB" sz="2200" dirty="0">
                <a:solidFill>
                  <a:schemeClr val="tx1"/>
                </a:solidFill>
              </a:rPr>
              <a:t> Jan to 31</a:t>
            </a:r>
            <a:r>
              <a:rPr lang="en-GB" sz="2200" baseline="30000" dirty="0">
                <a:solidFill>
                  <a:schemeClr val="tx1"/>
                </a:solidFill>
              </a:rPr>
              <a:t>st</a:t>
            </a:r>
            <a:r>
              <a:rPr lang="en-GB" sz="2200" dirty="0">
                <a:solidFill>
                  <a:schemeClr val="tx1"/>
                </a:solidFill>
              </a:rPr>
              <a:t> Dec 2023)</a:t>
            </a:r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Forecast set at a deficit of £2,210 (exc. VAT) – accepted by the IChemE (December 2022).</a:t>
            </a:r>
          </a:p>
          <a:p>
            <a:r>
              <a:rPr lang="en-GB" sz="2000" dirty="0">
                <a:solidFill>
                  <a:schemeClr val="tx1"/>
                </a:solidFill>
              </a:rPr>
              <a:t>Face to face meeting are back. </a:t>
            </a:r>
          </a:p>
          <a:p>
            <a:r>
              <a:rPr lang="en-GB" sz="2000" dirty="0">
                <a:solidFill>
                  <a:schemeClr val="tx1"/>
                </a:solidFill>
              </a:rPr>
              <a:t>Most committee meetings remain online</a:t>
            </a:r>
          </a:p>
          <a:p>
            <a:pPr marL="0" indent="0" eaLnBrk="1" hangingPunct="1"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1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7" y="2060848"/>
            <a:ext cx="8302625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2023/24 IChemE Teesside Committee </a:t>
            </a:r>
            <a:endParaRPr lang="en-GB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9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7D8C-8D1F-4089-A178-C8B2E383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3752"/>
            <a:ext cx="8856984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Teesside Members’ Group - Role Summary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AEBBC0-F8EE-4552-A110-19FF6EEDB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50140"/>
              </p:ext>
            </p:extLst>
          </p:nvPr>
        </p:nvGraphicFramePr>
        <p:xfrm>
          <a:off x="444037" y="908720"/>
          <a:ext cx="8255925" cy="5771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54">
                  <a:extLst>
                    <a:ext uri="{9D8B030D-6E8A-4147-A177-3AD203B41FA5}">
                      <a16:colId xmlns:a16="http://schemas.microsoft.com/office/drawing/2014/main" val="1047435153"/>
                    </a:ext>
                  </a:extLst>
                </a:gridCol>
              </a:tblGrid>
              <a:tr h="254549">
                <a:tc>
                  <a:txBody>
                    <a:bodyPr/>
                    <a:lstStyle/>
                    <a:p>
                      <a:pPr algn="ctr"/>
                      <a:r>
                        <a:rPr lang="en-GB" sz="950" b="1" dirty="0"/>
                        <a:t>Committee Role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b="1" dirty="0"/>
                        <a:t>Description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b="1" dirty="0"/>
                        <a:t>Eligibility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Officer: chairs committee meetings, organises and provides leadership of committee activity.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Chartered IChemE member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Secretary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Officer: helps organise meetings and activities.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IChemE member </a:t>
                      </a:r>
                    </a:p>
                    <a:p>
                      <a:pPr algn="ctr"/>
                      <a:r>
                        <a:rPr lang="en-GB" sz="950" dirty="0"/>
                        <a:t>(any grade)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Vice Chairs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Deputise when the Chair is unavailable.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IChemE member </a:t>
                      </a:r>
                    </a:p>
                    <a:p>
                      <a:pPr algn="ctr"/>
                      <a:r>
                        <a:rPr lang="en-GB" sz="950" dirty="0"/>
                        <a:t>(ideally Chartered)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Treasurer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Officer: manages the budget, balance sheet and ensures payments are made / received to time.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Chartered IChemE member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Mentor Coordinator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Manages mentor list and matches mentors to mentees.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IChemE member </a:t>
                      </a:r>
                    </a:p>
                    <a:p>
                      <a:pPr algn="ctr"/>
                      <a:r>
                        <a:rPr lang="en-GB" sz="950" dirty="0"/>
                        <a:t>(any grade)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Dinner Lead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Leads all tasks for the largest Teesside committee event.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66204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 Coordinator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Helps to manage the list of events – provides optimum timing and coaching on how other members can run events.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64284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Schools Liaison Coordinator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Maintains links with schools / runs a STEM program.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University Liaison Leader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dirty="0"/>
                        <a:t>Maintains the link with Teesside University and involves students / local graduates.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University Industrialist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50" dirty="0"/>
                        <a:t>A member from industry who assists with university requests (e.g. accreditation / MEng presentation judging)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03235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Young Members Coordinator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Provides a program of relevant events and information for students and recent graduates on Teesside.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Industry Links Manager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Maintains industry contacts across Teesside and builds the committee’s regional network.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466496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Email Campaign Manager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Emails out event notices to members – critical in terms of optimum timing and clear messaging.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Webmaster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Manages the various online platforms for the committee.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Student Representative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Is a Teesside University student, representing the student perspective – to help encourage student involvement.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641230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Ordinary Committee Member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50" dirty="0"/>
                        <a:t>Attends committee meetings, and helps with initiatives / events when time allows.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59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43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15412-C1AF-490D-ACB9-0D65685B3204}"/>
              </a:ext>
            </a:extLst>
          </p:cNvPr>
          <p:cNvSpPr/>
          <p:nvPr/>
        </p:nvSpPr>
        <p:spPr>
          <a:xfrm>
            <a:off x="144296" y="6021288"/>
            <a:ext cx="8748184" cy="70353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87D8C-8D1F-4089-A178-C8B2E383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696" y="-3682"/>
            <a:ext cx="9443392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Teesside Committee approved in 2022 for 3 years.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  </a:t>
            </a:r>
            <a:r>
              <a:rPr lang="en-US" sz="1600" b="1" dirty="0">
                <a:solidFill>
                  <a:srgbClr val="FF0000"/>
                </a:solidFill>
              </a:rPr>
              <a:t>Correction; Steve Pallant is a committee member.  Open to other volunteers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7D569-F3C6-422F-8DDF-45EA2E2F6571}"/>
              </a:ext>
            </a:extLst>
          </p:cNvPr>
          <p:cNvSpPr txBox="1"/>
          <p:nvPr/>
        </p:nvSpPr>
        <p:spPr>
          <a:xfrm>
            <a:off x="2987824" y="6309320"/>
            <a:ext cx="223224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i="1" dirty="0">
                <a:solidFill>
                  <a:srgbClr val="00B050"/>
                </a:solidFill>
              </a:rPr>
              <a:t>* IChemE Congress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i="1" dirty="0">
              <a:solidFill>
                <a:srgbClr val="00B05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1BAD82-2D41-480C-BCAF-3C823E50B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97255"/>
              </p:ext>
            </p:extLst>
          </p:nvPr>
        </p:nvGraphicFramePr>
        <p:xfrm>
          <a:off x="1115616" y="938196"/>
          <a:ext cx="7092000" cy="565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549"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Committee Role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Forename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Surname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/>
                        <a:t>Changes for 2022/23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Peter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Dodd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Secretary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Joe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Fisher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5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Vice Chairs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Molly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Bell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52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Ralph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Grob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Treasurer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Ralph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/>
                        <a:t>Grob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Mentor Coordinator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Andrea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Pearson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Dinner Lead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Molly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Bell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66204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Event Coordinator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b="0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Vacant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64284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Schools Liaison Coordinator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Adrian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Northey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University Liaison Leader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Samantha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Gooneratne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Email Campaign Manager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Vacant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85757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Webmaster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Vacant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60470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University Industrialist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Laurence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/>
                        <a:t>Ashley.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26858"/>
                  </a:ext>
                </a:extLst>
              </a:tr>
              <a:tr h="206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Young Members Coordinator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Vacant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Industry Links Manager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Faisal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Mahmood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488311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Student Representative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Vacant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641230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Committee Member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Steve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Pallant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746357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Committee Member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Mark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Wilson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359420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Committee Member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Nick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Howard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Committee Member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Neville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Blackwell.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Committee Member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Peter *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Hunt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Committee Member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Ginette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Kontcho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32634"/>
                  </a:ext>
                </a:extLst>
              </a:tr>
              <a:tr h="23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Committee Member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Paul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Dumain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9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246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7" y="260648"/>
            <a:ext cx="8302625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AOB/General Committee Q/A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4744"/>
            <a:ext cx="8229600" cy="48860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Sam said that Dr Omar Aboelazayem, a TU colleague, was interested in taking the Schools/University role and if he did, she would remain on the committee.  Sam would try again to get student involvement with the branch.</a:t>
            </a:r>
          </a:p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Given the unusually low turnout this evening for the technical talk, (14 registered and 7 attended) we should try hybrid meetings.  Attempt to make the Green Hydrogen talk on 29 June hybrid.  </a:t>
            </a:r>
            <a:r>
              <a:rPr lang="en-GB" sz="1600" i="1" dirty="0">
                <a:solidFill>
                  <a:srgbClr val="FF0000"/>
                </a:solidFill>
              </a:rPr>
              <a:t>(Peter/Sam)</a:t>
            </a:r>
          </a:p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We have moved to 2 out of 3 committee meetings on line.  There seemed to be a generational preference for face to face and virtual networking.  There could be a September face to face and the rest on line in order to get the most attendance?  </a:t>
            </a:r>
          </a:p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It was said that other branches provide pizzas at technical talks to attempt to change the demographic and appeal.  Investigate the possibilities.  </a:t>
            </a:r>
            <a:r>
              <a:rPr lang="en-GB" sz="1600" i="1" dirty="0">
                <a:solidFill>
                  <a:srgbClr val="FF0000"/>
                </a:solidFill>
              </a:rPr>
              <a:t>(Peter/Ralph)</a:t>
            </a:r>
          </a:p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The environment was similar for all learned societies.  There are two options.  Work more with other societies on Teesside and/or work with IChemE Tyneside and/or Hull and Humber.  We are open to cooperation.</a:t>
            </a:r>
          </a:p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The success of the dinner was a sound basis for the branch.  IChemE are now members of NEPIC so we need to work on the company links.  </a:t>
            </a:r>
          </a:p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Use of social media for communication of meetings, not just IChemE emails.  </a:t>
            </a:r>
            <a:r>
              <a:rPr lang="en-GB" sz="1600" i="1" dirty="0">
                <a:solidFill>
                  <a:srgbClr val="FF0000"/>
                </a:solidFill>
              </a:rPr>
              <a:t>Molly</a:t>
            </a:r>
          </a:p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Can we publicise locally held Special Interest Group meetings to the branch?  </a:t>
            </a:r>
            <a:r>
              <a:rPr lang="en-GB" sz="1600" i="1" dirty="0">
                <a:solidFill>
                  <a:srgbClr val="FF0000"/>
                </a:solidFill>
              </a:rPr>
              <a:t>Peter</a:t>
            </a:r>
          </a:p>
          <a:p>
            <a:pPr eaLnBrk="1" hangingPunct="1"/>
            <a:endParaRPr lang="en-GB" sz="1800" dirty="0">
              <a:solidFill>
                <a:srgbClr val="FF0000"/>
              </a:solidFill>
            </a:endParaRPr>
          </a:p>
          <a:p>
            <a:pPr eaLnBrk="1" hangingPunct="1"/>
            <a:endParaRPr lang="en-GB" sz="1800" dirty="0">
              <a:solidFill>
                <a:srgbClr val="FF0000"/>
              </a:solidFill>
            </a:endParaRPr>
          </a:p>
          <a:p>
            <a:pPr eaLnBrk="1" hangingPunct="1"/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5C5556-200D-4B75-95DF-BE1B8ED2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877272"/>
            <a:ext cx="68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8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8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4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0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0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Next Committee Meeting: Monday</a:t>
            </a:r>
            <a:r>
              <a:rPr lang="en-US" sz="1600" dirty="0">
                <a:solidFill>
                  <a:schemeClr val="tx1"/>
                </a:solidFill>
              </a:rPr>
              <a:t> 12th June 17:30 - 18:30 online 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A.M. Agenda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784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Apologies and Attendance</a:t>
            </a:r>
          </a:p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Minutes of previous Local AM and Matters Arising</a:t>
            </a:r>
          </a:p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Chair’s Report</a:t>
            </a:r>
          </a:p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Treasurer’s Report </a:t>
            </a:r>
          </a:p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Teesside Member Group Committee</a:t>
            </a:r>
          </a:p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Any Other Business</a:t>
            </a:r>
          </a:p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Summary and Close</a:t>
            </a:r>
          </a:p>
          <a:p>
            <a:pPr eaLnBrk="1" hangingPunct="1"/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Apologies, Attendance and Minutes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784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Apologies  </a:t>
            </a:r>
          </a:p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Attendance  </a:t>
            </a:r>
            <a:r>
              <a:rPr lang="en-GB" sz="2200" dirty="0">
                <a:solidFill>
                  <a:srgbClr val="FF0000"/>
                </a:solidFill>
              </a:rPr>
              <a:t>Neville Blackwell, Joseph Fisher, Ralph Gros, Steve Pallant, Sam Gooneratne, Adrian Northey, Peter Dodd</a:t>
            </a:r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Minutes.  </a:t>
            </a:r>
            <a:r>
              <a:rPr lang="en-GB" sz="2200" dirty="0">
                <a:solidFill>
                  <a:srgbClr val="FF0000"/>
                </a:solidFill>
              </a:rPr>
              <a:t>Received.</a:t>
            </a:r>
            <a:endParaRPr lang="en-GB" sz="22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2200" dirty="0">
                <a:solidFill>
                  <a:schemeClr val="tx1"/>
                </a:solidFill>
              </a:rPr>
              <a:t>Reports of the Chair and Treasurer.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A6853C-EF1A-4BF1-BD7E-D68A7B11D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4797152"/>
            <a:ext cx="68728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8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8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4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0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0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</a:pP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9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7" y="2060848"/>
            <a:ext cx="8302625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Chair’s Report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99" y="3203848"/>
            <a:ext cx="8229600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000" i="1" dirty="0">
                <a:solidFill>
                  <a:schemeClr val="tx1"/>
                </a:solidFill>
              </a:rPr>
              <a:t>Dr Peter Dodd</a:t>
            </a:r>
          </a:p>
          <a:p>
            <a:pPr eaLnBrk="1" hangingPunct="1"/>
            <a:endParaRPr lang="en-GB" sz="2200" i="1" dirty="0">
              <a:solidFill>
                <a:schemeClr val="tx1"/>
              </a:solidFill>
            </a:endParaRPr>
          </a:p>
          <a:p>
            <a:pPr eaLnBrk="1" hangingPunct="1"/>
            <a:endParaRPr lang="en-GB" sz="2200" i="1" dirty="0">
              <a:solidFill>
                <a:schemeClr val="tx1"/>
              </a:solidFill>
            </a:endParaRPr>
          </a:p>
          <a:p>
            <a:pPr eaLnBrk="1" hangingPunct="1"/>
            <a:endParaRPr lang="en-GB" sz="2200" i="1" dirty="0">
              <a:solidFill>
                <a:schemeClr val="tx1"/>
              </a:solidFill>
            </a:endParaRPr>
          </a:p>
          <a:p>
            <a:pPr eaLnBrk="1" hangingPunct="1"/>
            <a:endParaRPr lang="en-GB" sz="2200" i="1" dirty="0">
              <a:solidFill>
                <a:schemeClr val="tx1"/>
              </a:solidFill>
            </a:endParaRPr>
          </a:p>
          <a:p>
            <a:pPr eaLnBrk="1" hangingPunct="1"/>
            <a:endParaRPr lang="en-GB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1B09DE5-921B-49FA-B07D-D89C8B1A394A}"/>
              </a:ext>
            </a:extLst>
          </p:cNvPr>
          <p:cNvSpPr txBox="1">
            <a:spLocks noChangeArrowheads="1"/>
          </p:cNvSpPr>
          <p:nvPr/>
        </p:nvSpPr>
        <p:spPr>
          <a:xfrm>
            <a:off x="395287" y="260648"/>
            <a:ext cx="830262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04040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en-US" b="1" kern="0" dirty="0">
                <a:solidFill>
                  <a:schemeClr val="tx1"/>
                </a:solidFill>
              </a:rPr>
              <a:t>Chair’s Report Data from 2020/21</a:t>
            </a:r>
            <a:endParaRPr lang="en-GB" b="1" kern="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1B7DE-7D06-4F48-86F0-038092284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9" t="4323" r="20162"/>
          <a:stretch/>
        </p:blipFill>
        <p:spPr>
          <a:xfrm>
            <a:off x="157093" y="836712"/>
            <a:ext cx="8829813" cy="591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9144A93-E934-6866-E32D-33D600331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759247"/>
              </p:ext>
            </p:extLst>
          </p:nvPr>
        </p:nvGraphicFramePr>
        <p:xfrm>
          <a:off x="971600" y="692696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53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Activities and Events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Special Mentions and Thanks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68313" y="1484784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8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8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4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0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charset="2"/>
              <a:buChar char="§"/>
              <a:defRPr sz="2000">
                <a:solidFill>
                  <a:srgbClr val="4040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FA43A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1600" kern="0" dirty="0">
                <a:solidFill>
                  <a:schemeClr val="tx1"/>
                </a:solidFill>
              </a:rPr>
              <a:t>Net Zero activities across the Tees Valley – Chris Beck – Tees Valley Combined Authority  (20 July)</a:t>
            </a:r>
          </a:p>
          <a:p>
            <a:pPr eaLnBrk="1" hangingPunct="1"/>
            <a:r>
              <a:rPr lang="en-GB" sz="1600" kern="0" dirty="0">
                <a:solidFill>
                  <a:schemeClr val="tx1"/>
                </a:solidFill>
              </a:rPr>
              <a:t>Student Membership of IChemE – Amy Stewart – IChemE (22 Sept)</a:t>
            </a:r>
          </a:p>
          <a:p>
            <a:pPr eaLnBrk="1" hangingPunct="1"/>
            <a:r>
              <a:rPr lang="en-GB" sz="1600" kern="0" dirty="0">
                <a:solidFill>
                  <a:schemeClr val="tx1"/>
                </a:solidFill>
              </a:rPr>
              <a:t>Management of Pressure Relief Systems – Alex Jones – ABB (25 Oct)</a:t>
            </a:r>
          </a:p>
          <a:p>
            <a:pPr eaLnBrk="1" hangingPunct="1"/>
            <a:r>
              <a:rPr lang="en-GB" sz="1600" kern="0" dirty="0">
                <a:solidFill>
                  <a:schemeClr val="tx1"/>
                </a:solidFill>
              </a:rPr>
              <a:t>Membership of IChemE – Olivia O’Callaghan – IChemE (7 Dec)</a:t>
            </a:r>
          </a:p>
          <a:p>
            <a:pPr eaLnBrk="1" hangingPunct="1"/>
            <a:r>
              <a:rPr lang="en-GB" sz="1600" kern="0" dirty="0">
                <a:solidFill>
                  <a:schemeClr val="tx1"/>
                </a:solidFill>
              </a:rPr>
              <a:t>TU Workshop on Hydrogen Safety – Simon Bradshaw – TU (25 Jan)</a:t>
            </a:r>
          </a:p>
          <a:p>
            <a:pPr eaLnBrk="1" hangingPunct="1"/>
            <a:r>
              <a:rPr lang="en-GB" sz="1600" kern="0" dirty="0">
                <a:solidFill>
                  <a:schemeClr val="tx1"/>
                </a:solidFill>
              </a:rPr>
              <a:t>Annual Dinner – Wynyard Hall – Chris Rowell - TVCA – Investments in the Tees Valley.  Nigel Hirst (Deputy President – IChemE)  (9 March) </a:t>
            </a:r>
          </a:p>
          <a:p>
            <a:pPr eaLnBrk="1" hangingPunct="1"/>
            <a:r>
              <a:rPr lang="en-GB" sz="1600" kern="0" dirty="0">
                <a:solidFill>
                  <a:schemeClr val="tx1"/>
                </a:solidFill>
              </a:rPr>
              <a:t>Incident Reporting – Simon Harrison – 6 Engineering (17 May)</a:t>
            </a:r>
          </a:p>
          <a:p>
            <a:pPr eaLnBrk="1" hangingPunct="1"/>
            <a:r>
              <a:rPr lang="en-GB" sz="1600" kern="0" dirty="0">
                <a:solidFill>
                  <a:schemeClr val="tx1"/>
                </a:solidFill>
              </a:rPr>
              <a:t>Green Hydrogen Production – Venkat Krishnan – TU (29 June)</a:t>
            </a:r>
          </a:p>
          <a:p>
            <a:pPr eaLnBrk="1" hangingPunct="1"/>
            <a:endParaRPr lang="en-GB" sz="1600" kern="0" dirty="0">
              <a:solidFill>
                <a:schemeClr val="tx1"/>
              </a:solidFill>
            </a:endParaRPr>
          </a:p>
          <a:p>
            <a:pPr eaLnBrk="1" hangingPunct="1"/>
            <a:r>
              <a:rPr lang="en-GB" sz="1600" kern="0" dirty="0">
                <a:solidFill>
                  <a:schemeClr val="tx1"/>
                </a:solidFill>
              </a:rPr>
              <a:t>Mentoring success – Andrea Pearson  </a:t>
            </a:r>
            <a:r>
              <a:rPr lang="en-GB" sz="1600" kern="0" dirty="0">
                <a:solidFill>
                  <a:srgbClr val="FF0000"/>
                </a:solidFill>
              </a:rPr>
              <a:t>Need for more volunteers.  There are people asking for mentoring help all the time.</a:t>
            </a:r>
            <a:endParaRPr lang="en-GB" sz="1600" kern="0" dirty="0">
              <a:solidFill>
                <a:schemeClr val="tx1"/>
              </a:solidFill>
            </a:endParaRPr>
          </a:p>
          <a:p>
            <a:pPr eaLnBrk="1" hangingPunct="1"/>
            <a:endParaRPr lang="en-GB" sz="1800" kern="0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GB" sz="2200" kern="0" dirty="0">
                <a:solidFill>
                  <a:schemeClr val="tx1"/>
                </a:solidFill>
              </a:rPr>
              <a:t>Thank you to all involved.</a:t>
            </a:r>
          </a:p>
          <a:p>
            <a:pPr eaLnBrk="1" hangingPunct="1"/>
            <a:endParaRPr lang="en-GB" sz="2200" kern="0" dirty="0">
              <a:solidFill>
                <a:schemeClr val="tx1"/>
              </a:solidFill>
            </a:endParaRPr>
          </a:p>
          <a:p>
            <a:pPr eaLnBrk="1" hangingPunct="1"/>
            <a:endParaRPr lang="en-GB" sz="2200" kern="0" dirty="0">
              <a:solidFill>
                <a:schemeClr val="tx1"/>
              </a:solidFill>
            </a:endParaRPr>
          </a:p>
          <a:p>
            <a:pPr eaLnBrk="1" hangingPunct="1"/>
            <a:endParaRPr lang="en-GB" sz="2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8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IChemE’s Main AGM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b="1" dirty="0">
                <a:solidFill>
                  <a:srgbClr val="3FA43A"/>
                </a:solidFill>
              </a:rPr>
              <a:t>Tuesday 13 June 2023, 08:00 BST, online</a:t>
            </a:r>
          </a:p>
          <a:p>
            <a:r>
              <a:rPr lang="en-GB" sz="2000" dirty="0"/>
              <a:t>Registration is needed by 6 June.</a:t>
            </a:r>
          </a:p>
          <a:p>
            <a:r>
              <a:rPr lang="en-GB" sz="2000" dirty="0">
                <a:solidFill>
                  <a:schemeClr val="tx1"/>
                </a:solidFill>
              </a:rPr>
              <a:t>IChemE's Annual General Meeting (AGM) will be held online.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Only Voting Members (Chartered Members and Fellows) will be entitled to vote on the day. All Voting Members will be sent a formal notice ahead of the meeting.</a:t>
            </a:r>
          </a:p>
          <a:p>
            <a:pPr lvl="1"/>
            <a:r>
              <a:rPr lang="en-GB" sz="1800" dirty="0">
                <a:solidFill>
                  <a:schemeClr val="tx1"/>
                </a:solidFill>
              </a:rPr>
              <a:t>There are elections for the Deputy President and a Trustee which close this week.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52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7" y="2060848"/>
            <a:ext cx="8302625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Treasurer’s Report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99" y="3203848"/>
            <a:ext cx="8229600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000" i="1" dirty="0">
                <a:solidFill>
                  <a:schemeClr val="tx1"/>
                </a:solidFill>
              </a:rPr>
              <a:t>Treasurer – Ralph Grob</a:t>
            </a:r>
          </a:p>
          <a:p>
            <a:pPr eaLnBrk="1" hangingPunct="1"/>
            <a:endParaRPr lang="en-GB" sz="2200" i="1" dirty="0">
              <a:solidFill>
                <a:schemeClr val="tx1"/>
              </a:solidFill>
            </a:endParaRPr>
          </a:p>
          <a:p>
            <a:pPr eaLnBrk="1" hangingPunct="1"/>
            <a:endParaRPr lang="en-GB" sz="2200" i="1" dirty="0">
              <a:solidFill>
                <a:schemeClr val="tx1"/>
              </a:solidFill>
            </a:endParaRPr>
          </a:p>
          <a:p>
            <a:pPr eaLnBrk="1" hangingPunct="1"/>
            <a:endParaRPr lang="en-GB" sz="2200" i="1" dirty="0">
              <a:solidFill>
                <a:schemeClr val="tx1"/>
              </a:solidFill>
            </a:endParaRPr>
          </a:p>
          <a:p>
            <a:pPr eaLnBrk="1" hangingPunct="1"/>
            <a:endParaRPr lang="en-GB" sz="2200" i="1" dirty="0">
              <a:solidFill>
                <a:schemeClr val="tx1"/>
              </a:solidFill>
            </a:endParaRPr>
          </a:p>
          <a:p>
            <a:pPr eaLnBrk="1" hangingPunct="1"/>
            <a:endParaRPr lang="en-GB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624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52438737F044380C209478EBCD56F" ma:contentTypeVersion="13" ma:contentTypeDescription="Create a new document." ma:contentTypeScope="" ma:versionID="30c0c3d7daf8d03de9288d2beeb01e5c">
  <xsd:schema xmlns:xsd="http://www.w3.org/2001/XMLSchema" xmlns:xs="http://www.w3.org/2001/XMLSchema" xmlns:p="http://schemas.microsoft.com/office/2006/metadata/properties" xmlns:ns3="a373a21b-717e-48ef-b5fd-58b3d584379a" xmlns:ns4="cb2faf88-199f-4854-93d2-73f2c256b8eb" targetNamespace="http://schemas.microsoft.com/office/2006/metadata/properties" ma:root="true" ma:fieldsID="978db2bb60f3ed2848219ef4de39a5cd" ns3:_="" ns4:_="">
    <xsd:import namespace="a373a21b-717e-48ef-b5fd-58b3d584379a"/>
    <xsd:import namespace="cb2faf88-199f-4854-93d2-73f2c256b8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73a21b-717e-48ef-b5fd-58b3d58437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faf88-199f-4854-93d2-73f2c256b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D1FB4-C46C-46F4-B92C-63BBB623E2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73a21b-717e-48ef-b5fd-58b3d584379a"/>
    <ds:schemaRef ds:uri="cb2faf88-199f-4854-93d2-73f2c256b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FC775A-59DA-4D39-801B-1D393CAC2C09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b2faf88-199f-4854-93d2-73f2c256b8eb"/>
    <ds:schemaRef ds:uri="a373a21b-717e-48ef-b5fd-58b3d584379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E94F62-E2B8-48E9-B141-F7FD0AC139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1946</TotalTime>
  <Words>1508</Words>
  <Application>Microsoft Office PowerPoint</Application>
  <PresentationFormat>On-screen Show (4:3)</PresentationFormat>
  <Paragraphs>346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Futura Std Book</vt:lpstr>
      <vt:lpstr>Times New Roman</vt:lpstr>
      <vt:lpstr>Wingdings</vt:lpstr>
      <vt:lpstr>Default Design</vt:lpstr>
      <vt:lpstr>PowerPoint Presentation</vt:lpstr>
      <vt:lpstr>A.M. Agenda</vt:lpstr>
      <vt:lpstr>Apologies, Attendance and Minutes</vt:lpstr>
      <vt:lpstr>Chair’s Report</vt:lpstr>
      <vt:lpstr>PowerPoint Presentation</vt:lpstr>
      <vt:lpstr>PowerPoint Presentation</vt:lpstr>
      <vt:lpstr>Activities and Events Special Mentions and Thanks</vt:lpstr>
      <vt:lpstr>IChemE’s Main AGM</vt:lpstr>
      <vt:lpstr>Treasurer’s Report</vt:lpstr>
      <vt:lpstr>Treasurer’s Report – FY2022</vt:lpstr>
      <vt:lpstr>Treasurer’s Report – FY2022</vt:lpstr>
      <vt:lpstr>Treasurer’s Report - FY2022</vt:lpstr>
      <vt:lpstr>Treasurer’s Report – 2023 Budget</vt:lpstr>
      <vt:lpstr>2023/24 IChemE Teesside Committee </vt:lpstr>
      <vt:lpstr>Teesside Members’ Group - Role Summary</vt:lpstr>
      <vt:lpstr>Teesside Committee approved in 2022 for 3 years.   Correction; Steve Pallant is a committee member.  Open to other volunteers</vt:lpstr>
      <vt:lpstr>AOB/General Committee Q/A</vt:lpstr>
    </vt:vector>
  </TitlesOfParts>
  <Company>IChemE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 Adeyeri</dc:creator>
  <cp:lastModifiedBy>Peter Dodd</cp:lastModifiedBy>
  <cp:revision>326</cp:revision>
  <cp:lastPrinted>2016-06-29T15:40:44Z</cp:lastPrinted>
  <dcterms:created xsi:type="dcterms:W3CDTF">2011-11-02T09:34:29Z</dcterms:created>
  <dcterms:modified xsi:type="dcterms:W3CDTF">2023-05-19T09:47:25Z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037d5f7-ab0f-4201-b716-e10274547e00_Enabled">
    <vt:lpwstr>true</vt:lpwstr>
  </property>
  <property fmtid="{D5CDD505-2E9C-101B-9397-08002B2CF9AE}" pid="3" name="MSIP_Label_e037d5f7-ab0f-4201-b716-e10274547e00_SetDate">
    <vt:lpwstr>2020-04-26T16:11:01Z</vt:lpwstr>
  </property>
  <property fmtid="{D5CDD505-2E9C-101B-9397-08002B2CF9AE}" pid="4" name="MSIP_Label_e037d5f7-ab0f-4201-b716-e10274547e00_Method">
    <vt:lpwstr>Privileged</vt:lpwstr>
  </property>
  <property fmtid="{D5CDD505-2E9C-101B-9397-08002B2CF9AE}" pid="5" name="MSIP_Label_e037d5f7-ab0f-4201-b716-e10274547e00_Name">
    <vt:lpwstr>e037d5f7-ab0f-4201-b716-e10274547e00</vt:lpwstr>
  </property>
  <property fmtid="{D5CDD505-2E9C-101B-9397-08002B2CF9AE}" pid="6" name="MSIP_Label_e037d5f7-ab0f-4201-b716-e10274547e00_SiteId">
    <vt:lpwstr>cc7f83dd-bc5a-4682-9b3e-062a900202a2</vt:lpwstr>
  </property>
  <property fmtid="{D5CDD505-2E9C-101B-9397-08002B2CF9AE}" pid="7" name="MSIP_Label_e037d5f7-ab0f-4201-b716-e10274547e00_ActionId">
    <vt:lpwstr>413ed730-e33b-4b11-a102-0000caa0585a</vt:lpwstr>
  </property>
  <property fmtid="{D5CDD505-2E9C-101B-9397-08002B2CF9AE}" pid="8" name="MSIP_Label_e037d5f7-ab0f-4201-b716-e10274547e00_ContentBits">
    <vt:lpwstr>0</vt:lpwstr>
  </property>
  <property fmtid="{D5CDD505-2E9C-101B-9397-08002B2CF9AE}" pid="9" name="ContentTypeId">
    <vt:lpwstr>0x01010063C52438737F044380C209478EBCD56F</vt:lpwstr>
  </property>
</Properties>
</file>