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style1.xml" ContentType="application/vnd.ms-office.chart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95" r:id="rId3"/>
    <p:sldId id="297" r:id="rId4"/>
    <p:sldId id="258" r:id="rId5"/>
    <p:sldId id="262" r:id="rId6"/>
    <p:sldId id="274" r:id="rId7"/>
    <p:sldId id="278" r:id="rId8"/>
    <p:sldId id="279" r:id="rId9"/>
    <p:sldId id="298" r:id="rId10"/>
    <p:sldId id="266" r:id="rId11"/>
    <p:sldId id="294" r:id="rId12"/>
    <p:sldId id="287" r:id="rId13"/>
    <p:sldId id="293" r:id="rId14"/>
    <p:sldId id="267" r:id="rId15"/>
    <p:sldId id="272" r:id="rId16"/>
    <p:sldId id="268" r:id="rId17"/>
    <p:sldId id="270" r:id="rId18"/>
    <p:sldId id="288" r:id="rId19"/>
    <p:sldId id="289" r:id="rId20"/>
    <p:sldId id="290" r:id="rId21"/>
  </p:sldIdLst>
  <p:sldSz cx="12192000" cy="6858000"/>
  <p:notesSz cx="6889750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49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6E3F-46E1-A9E9-5A5BC4B8766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6E3F-46E1-A9E9-5A5BC4B8766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6E3F-46E1-A9E9-5A5BC4B8766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6E3F-46E1-A9E9-5A5BC4B8766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6E3F-46E1-A9E9-5A5BC4B8766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6E3F-46E1-A9E9-5A5BC4B8766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6E3F-46E1-A9E9-5A5BC4B8766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6E3F-46E1-A9E9-5A5BC4B8766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6E3F-46E1-A9E9-5A5BC4B8766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E3F-46E1-A9E9-5A5BC4B8766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E3F-46E1-A9E9-5A5BC4B8766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E3F-46E1-A9E9-5A5BC4B8766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E3F-46E1-A9E9-5A5BC4B87661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E3F-46E1-A9E9-5A5BC4B87661}"/>
                </c:ext>
              </c:extLst>
            </c:dLbl>
            <c:dLbl>
              <c:idx val="5"/>
              <c:layout>
                <c:manualLayout>
                  <c:x val="2.0232675771370764E-3"/>
                  <c:y val="-7.57097875378907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E3F-46E1-A9E9-5A5BC4B87661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6E3F-46E1-A9E9-5A5BC4B87661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6E3F-46E1-A9E9-5A5BC4B87661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6E3F-46E1-A9E9-5A5BC4B876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Sheet1!$B$4:$B$12</c:f>
              <c:strCache>
                <c:ptCount val="9"/>
                <c:pt idx="0">
                  <c:v>Parents</c:v>
                </c:pt>
                <c:pt idx="1">
                  <c:v>Peers</c:v>
                </c:pt>
                <c:pt idx="2">
                  <c:v>Education</c:v>
                </c:pt>
                <c:pt idx="3">
                  <c:v>Laws</c:v>
                </c:pt>
                <c:pt idx="4">
                  <c:v>Personal Experiences </c:v>
                </c:pt>
                <c:pt idx="5">
                  <c:v>Superiors</c:v>
                </c:pt>
                <c:pt idx="6">
                  <c:v>Risk </c:v>
                </c:pt>
                <c:pt idx="7">
                  <c:v>Media</c:v>
                </c:pt>
                <c:pt idx="8">
                  <c:v>Religion / Personal Life Philosophy</c:v>
                </c:pt>
              </c:strCache>
            </c:strRef>
          </c:cat>
          <c:val>
            <c:numRef>
              <c:f>Sheet1!$C$4:$C$12</c:f>
              <c:numCache>
                <c:formatCode>General</c:formatCode>
                <c:ptCount val="9"/>
                <c:pt idx="0">
                  <c:v>20</c:v>
                </c:pt>
                <c:pt idx="1">
                  <c:v>25</c:v>
                </c:pt>
                <c:pt idx="2">
                  <c:v>20</c:v>
                </c:pt>
                <c:pt idx="3">
                  <c:v>20</c:v>
                </c:pt>
                <c:pt idx="4">
                  <c:v>25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E3F-46E1-A9E9-5A5BC4B8766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Sheet1!$B$3</c:f>
              <c:strCache>
                <c:ptCount val="1"/>
                <c:pt idx="0">
                  <c:v>Recommendations % Complete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val>
            <c:numRef>
              <c:f>Sheet1!$C$3:$L$3</c:f>
              <c:numCache>
                <c:formatCode>0%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7F-4EAA-92C1-D826ABCE9A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8761087"/>
        <c:axId val="2081812543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Sheet1!$B$2</c15:sqref>
                        </c15:formulaRef>
                      </c:ext>
                    </c:extLst>
                    <c:strCache>
                      <c:ptCount val="1"/>
                      <c:pt idx="0">
                        <c:v>Recommendation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Sheet1!$C$2:$L$2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987F-4EAA-92C1-D826ABCE9ACC}"/>
                  </c:ext>
                </c:extLst>
              </c15:ser>
            </c15:filteredBarSeries>
          </c:ext>
        </c:extLst>
      </c:barChart>
      <c:catAx>
        <c:axId val="1318761087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1812543"/>
        <c:crosses val="autoZero"/>
        <c:auto val="1"/>
        <c:lblAlgn val="ctr"/>
        <c:lblOffset val="100"/>
        <c:noMultiLvlLbl val="0"/>
      </c:catAx>
      <c:valAx>
        <c:axId val="20818125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8761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Sheet1!$B$3</c:f>
              <c:strCache>
                <c:ptCount val="1"/>
                <c:pt idx="0">
                  <c:v>Recommendations % Complete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val>
            <c:numRef>
              <c:f>Sheet1!$C$3:$L$3</c:f>
              <c:numCache>
                <c:formatCode>0%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69-4578-8589-A858FE69D4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8761087"/>
        <c:axId val="2081812543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Sheet1!$B$2</c15:sqref>
                        </c15:formulaRef>
                      </c:ext>
                    </c:extLst>
                    <c:strCache>
                      <c:ptCount val="1"/>
                      <c:pt idx="0">
                        <c:v>Recommendation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Sheet1!$C$2:$L$2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C469-4578-8589-A858FE69D4AF}"/>
                  </c:ext>
                </c:extLst>
              </c15:ser>
            </c15:filteredBarSeries>
          </c:ext>
        </c:extLst>
      </c:barChart>
      <c:catAx>
        <c:axId val="1318761087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1812543"/>
        <c:crosses val="autoZero"/>
        <c:auto val="1"/>
        <c:lblAlgn val="ctr"/>
        <c:lblOffset val="100"/>
        <c:noMultiLvlLbl val="0"/>
      </c:catAx>
      <c:valAx>
        <c:axId val="20818125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8761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10/21/2023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248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10/21/2023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89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10/21/2023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356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10/21/2023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3487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10/21/2023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541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10/21/2023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339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10/21/2023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3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10/21/2023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877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10/21/2023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528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10/21/2023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829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10/21/2023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05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10/21/2023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648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10/21/2023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385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10/21/2023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518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10/21/2023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577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10/21/2023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869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10/21/2023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336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EC743F4-8769-40B4-85DF-6CB8DE9F66AA}" type="datetimeFigureOut">
              <a:rPr lang="en-US" smtClean="0"/>
              <a:pPr/>
              <a:t>10/21/2023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01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ompass-direction-navigation-travel-1299559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vorhughes.co.uk/" TargetMode="External"/><Relationship Id="rId2" Type="http://schemas.openxmlformats.org/officeDocument/2006/relationships/hyperlink" Target="mailto:trevor@trevorhughes.co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486087F-88F8-D343-B7A0-337602F91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4801" y="4575967"/>
            <a:ext cx="4451347" cy="1720850"/>
          </a:xfrm>
        </p:spPr>
        <p:txBody>
          <a:bodyPr anchor="ctr">
            <a:normAutofit/>
          </a:bodyPr>
          <a:lstStyle/>
          <a:p>
            <a:r>
              <a:rPr lang="en-GB">
                <a:solidFill>
                  <a:schemeClr val="tx1"/>
                </a:solidFill>
              </a:rPr>
              <a:t>For HAZARDS 33 </a:t>
            </a:r>
            <a:r>
              <a:rPr lang="en-GB" dirty="0">
                <a:solidFill>
                  <a:schemeClr val="tx1"/>
                </a:solidFill>
              </a:rPr>
              <a:t>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72ED4C-53CA-094D-F26D-52E349758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05" y="3554082"/>
            <a:ext cx="1891394" cy="28721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C99B37-A489-CAD5-35D1-C92224F952A1}"/>
              </a:ext>
            </a:extLst>
          </p:cNvPr>
          <p:cNvSpPr txBox="1"/>
          <p:nvPr/>
        </p:nvSpPr>
        <p:spPr>
          <a:xfrm>
            <a:off x="3045125" y="1440612"/>
            <a:ext cx="747910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Catastrophic Incidents : </a:t>
            </a:r>
          </a:p>
          <a:p>
            <a:r>
              <a:rPr lang="en-GB" sz="3600" dirty="0"/>
              <a:t>				Prevention and Failure</a:t>
            </a:r>
          </a:p>
          <a:p>
            <a:endParaRPr lang="en-GB" sz="3200" dirty="0"/>
          </a:p>
          <a:p>
            <a:r>
              <a:rPr lang="en-GB" sz="3200" dirty="0"/>
              <a:t>Trevor J. Hughes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3BE8B6-CCF8-E3EC-A4ED-0A9D8A262956}"/>
              </a:ext>
            </a:extLst>
          </p:cNvPr>
          <p:cNvSpPr txBox="1"/>
          <p:nvPr/>
        </p:nvSpPr>
        <p:spPr>
          <a:xfrm>
            <a:off x="3234471" y="3625826"/>
            <a:ext cx="7479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/>
          </a:p>
          <a:p>
            <a:r>
              <a:rPr lang="en-GB" sz="3600" i="1"/>
              <a:t>Research for the book</a:t>
            </a:r>
            <a:endParaRPr lang="en-GB" sz="3600" i="1" dirty="0"/>
          </a:p>
        </p:txBody>
      </p:sp>
    </p:spTree>
    <p:extLst>
      <p:ext uri="{BB962C8B-B14F-4D97-AF65-F5344CB8AC3E}">
        <p14:creationId xmlns:p14="http://schemas.microsoft.com/office/powerpoint/2010/main" val="4094355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ECEA50-773C-1FE7-6B7D-17DC23DC172E}"/>
              </a:ext>
            </a:extLst>
          </p:cNvPr>
          <p:cNvSpPr txBox="1"/>
          <p:nvPr/>
        </p:nvSpPr>
        <p:spPr>
          <a:xfrm>
            <a:off x="1563733" y="263208"/>
            <a:ext cx="88569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Safety </a:t>
            </a:r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Management Element Failures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			– Which has most importance?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A83A90-CEE3-FF2E-4422-0A14ACD26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016" y="1535914"/>
            <a:ext cx="6286458" cy="50588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3D1122-99E0-F116-25C1-C0889636E4EF}"/>
              </a:ext>
            </a:extLst>
          </p:cNvPr>
          <p:cNvSpPr txBox="1"/>
          <p:nvPr/>
        </p:nvSpPr>
        <p:spPr>
          <a:xfrm>
            <a:off x="8125560" y="2551837"/>
            <a:ext cx="35123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Frequency and Importance do not equate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291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862284-0C20-8713-49CA-C4641EEB71BB}"/>
              </a:ext>
            </a:extLst>
          </p:cNvPr>
          <p:cNvSpPr txBox="1"/>
          <p:nvPr/>
        </p:nvSpPr>
        <p:spPr>
          <a:xfrm>
            <a:off x="998921" y="112986"/>
            <a:ext cx="101941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Solutions ? 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	– 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47989A-99BF-95E6-A0AC-F17FD1F8D5BE}"/>
              </a:ext>
            </a:extLst>
          </p:cNvPr>
          <p:cNvSpPr txBox="1"/>
          <p:nvPr/>
        </p:nvSpPr>
        <p:spPr>
          <a:xfrm>
            <a:off x="797638" y="1542094"/>
            <a:ext cx="101941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The Manager / Company won’t change on his/her own!</a:t>
            </a:r>
          </a:p>
          <a:p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The Influencers of the Manager / Company can change Management / Organisations</a:t>
            </a:r>
          </a:p>
          <a:p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What guides a person’s Moral Compass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373226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862284-0C20-8713-49CA-C4641EEB71BB}"/>
              </a:ext>
            </a:extLst>
          </p:cNvPr>
          <p:cNvSpPr txBox="1"/>
          <p:nvPr/>
        </p:nvSpPr>
        <p:spPr>
          <a:xfrm>
            <a:off x="998921" y="112986"/>
            <a:ext cx="101941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What Guides the Moral Compass of a Manager – (or Each One of Us?) 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white compass with a red needle&#10;&#10;Description automatically generated with medium confidence">
            <a:extLst>
              <a:ext uri="{FF2B5EF4-FFF2-40B4-BE49-F238E27FC236}">
                <a16:creationId xmlns:a16="http://schemas.microsoft.com/office/drawing/2014/main" id="{132222B8-B2B3-0654-857B-BF9D73F69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1482" y="1313316"/>
            <a:ext cx="1429405" cy="1549958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8ADC827-69BC-DA67-101F-D72A86333A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4452113"/>
              </p:ext>
            </p:extLst>
          </p:nvPr>
        </p:nvGraphicFramePr>
        <p:xfrm>
          <a:off x="2957512" y="973931"/>
          <a:ext cx="6731433" cy="538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68208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862284-0C20-8713-49CA-C4641EEB71BB}"/>
              </a:ext>
            </a:extLst>
          </p:cNvPr>
          <p:cNvSpPr txBox="1"/>
          <p:nvPr/>
        </p:nvSpPr>
        <p:spPr>
          <a:xfrm>
            <a:off x="998921" y="112986"/>
            <a:ext cx="101941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Solutions ? 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	– Significant but pragmatic changes 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47989A-99BF-95E6-A0AC-F17FD1F8D5BE}"/>
              </a:ext>
            </a:extLst>
          </p:cNvPr>
          <p:cNvSpPr txBox="1"/>
          <p:nvPr/>
        </p:nvSpPr>
        <p:spPr>
          <a:xfrm>
            <a:off x="797638" y="1542094"/>
            <a:ext cx="1019415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Further Improvements in Risk Management Methodology</a:t>
            </a:r>
          </a:p>
          <a:p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Changes to Leadership Mindset, and Qualifications</a:t>
            </a:r>
          </a:p>
          <a:p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Changes to Government and Legal Structures</a:t>
            </a:r>
          </a:p>
          <a:p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Education: primary, secondary , tertiary</a:t>
            </a:r>
          </a:p>
          <a:p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High Reliability Organisations – concept implementation</a:t>
            </a:r>
          </a:p>
          <a:p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Public Disclosure of Risk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64F3477-7A2A-7011-0140-3435D5039D93}"/>
              </a:ext>
            </a:extLst>
          </p:cNvPr>
          <p:cNvSpPr/>
          <p:nvPr/>
        </p:nvSpPr>
        <p:spPr>
          <a:xfrm>
            <a:off x="1200204" y="5009769"/>
            <a:ext cx="4215355" cy="862641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E5ACEC-8B1B-4031-75E3-A32E2AF2E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4" y="3463248"/>
            <a:ext cx="1688738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6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3E69392-AD82-8408-858D-0DB3D57880AE}"/>
              </a:ext>
            </a:extLst>
          </p:cNvPr>
          <p:cNvSpPr txBox="1"/>
          <p:nvPr/>
        </p:nvSpPr>
        <p:spPr>
          <a:xfrm>
            <a:off x="148947" y="1313901"/>
            <a:ext cx="75789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Of approx. 30 Chemical Engineering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undergraduate courses in the UK,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30% do not have module explicitly called Process Safety or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similar.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Where there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are modules on Process Safety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they amount to less than 15 credits, or less than 5% of the available credits for that year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846AAC-F05B-8D7E-14DA-CB3FEB986D85}"/>
              </a:ext>
            </a:extLst>
          </p:cNvPr>
          <p:cNvSpPr txBox="1"/>
          <p:nvPr/>
        </p:nvSpPr>
        <p:spPr>
          <a:xfrm>
            <a:off x="222406" y="3678931"/>
            <a:ext cx="7432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Mechanical Engineering courses rarely include Process Safety or Loss Prevention, but also strangely seldom mention Inspection or Mechanical Integrity.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39B646-77AC-95C3-9AD7-6952D20A1EFB}"/>
              </a:ext>
            </a:extLst>
          </p:cNvPr>
          <p:cNvSpPr txBox="1"/>
          <p:nvPr/>
        </p:nvSpPr>
        <p:spPr>
          <a:xfrm>
            <a:off x="595215" y="5113288"/>
            <a:ext cx="7432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/>
              <a:t>A Major Reason:</a:t>
            </a:r>
          </a:p>
          <a:p>
            <a:r>
              <a:rPr lang="en-GB" sz="2000" b="1" i="1" dirty="0"/>
              <a:t>Teaching Interests and Research Interests are very much aligned, so the lecturing staff don’t have </a:t>
            </a:r>
            <a:r>
              <a:rPr lang="en-GB" sz="2000" b="1" i="1"/>
              <a:t>the background to teach in Process Safety and Loss Prevention</a:t>
            </a:r>
            <a:r>
              <a:rPr lang="en-GB"/>
              <a:t>  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4916DB-B596-CBFA-E768-E80F8D34AE46}"/>
              </a:ext>
            </a:extLst>
          </p:cNvPr>
          <p:cNvSpPr txBox="1"/>
          <p:nvPr/>
        </p:nvSpPr>
        <p:spPr>
          <a:xfrm>
            <a:off x="1130061" y="301082"/>
            <a:ext cx="101941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Influencing the Moral Compass -Tertiary Education 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EC7CAB-7509-9A6B-C652-70E598BF2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299" y="2063028"/>
            <a:ext cx="4085149" cy="273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04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CA7C79D-5259-FD5B-C3C1-F0E91FF892C4}"/>
              </a:ext>
            </a:extLst>
          </p:cNvPr>
          <p:cNvSpPr txBox="1"/>
          <p:nvPr/>
        </p:nvSpPr>
        <p:spPr>
          <a:xfrm>
            <a:off x="1630392" y="1871932"/>
            <a:ext cx="7047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52BF82-D363-CC46-21D4-D7635FEA8D41}"/>
              </a:ext>
            </a:extLst>
          </p:cNvPr>
          <p:cNvSpPr txBox="1"/>
          <p:nvPr/>
        </p:nvSpPr>
        <p:spPr>
          <a:xfrm>
            <a:off x="998921" y="110055"/>
            <a:ext cx="101941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How you can influence: 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1E3FF1-33F6-A8F7-23BD-1650AD083FCA}"/>
              </a:ext>
            </a:extLst>
          </p:cNvPr>
          <p:cNvSpPr txBox="1"/>
          <p:nvPr/>
        </p:nvSpPr>
        <p:spPr>
          <a:xfrm>
            <a:off x="272559" y="1720840"/>
            <a:ext cx="950979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1">
                <a:latin typeface="Arial" panose="020B0604020202020204" pitchFamily="34" charset="0"/>
                <a:cs typeface="Arial" panose="020B0604020202020204" pitchFamily="34" charset="0"/>
              </a:rPr>
              <a:t>Contact your local university and/or Alma Mater and discuss this question:</a:t>
            </a:r>
          </a:p>
          <a:p>
            <a:endParaRPr lang="en-GB" sz="24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Chem Eng: How much time is dedicated to Process Safety education?</a:t>
            </a:r>
          </a:p>
          <a:p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Mech Eng: How much time is dedicated to Asset Integrity / Inspection? </a:t>
            </a:r>
          </a:p>
          <a:p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 descr="Two speech bubbles">
            <a:extLst>
              <a:ext uri="{FF2B5EF4-FFF2-40B4-BE49-F238E27FC236}">
                <a16:creationId xmlns:a16="http://schemas.microsoft.com/office/drawing/2014/main" id="{DA3E4B00-5C7E-0F33-B0F5-CB385FD83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88162" y="232263"/>
            <a:ext cx="3859446" cy="385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78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CA7C79D-5259-FD5B-C3C1-F0E91FF892C4}"/>
              </a:ext>
            </a:extLst>
          </p:cNvPr>
          <p:cNvSpPr txBox="1"/>
          <p:nvPr/>
        </p:nvSpPr>
        <p:spPr>
          <a:xfrm>
            <a:off x="1063576" y="1101589"/>
            <a:ext cx="70477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Expectations not met: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Annual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Financial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Sustainability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10-K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and 20-F Filings (US)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7ABCC2-10A1-E5E5-89D3-BAB5D5AE8933}"/>
              </a:ext>
            </a:extLst>
          </p:cNvPr>
          <p:cNvSpPr txBox="1"/>
          <p:nvPr/>
        </p:nvSpPr>
        <p:spPr>
          <a:xfrm>
            <a:off x="812800" y="48061"/>
            <a:ext cx="11379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Influencing the Moral Compass Public Disclosure of Risk 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6C7D7B-8D11-5685-A669-8C8C7618B0E5}"/>
              </a:ext>
            </a:extLst>
          </p:cNvPr>
          <p:cNvSpPr txBox="1"/>
          <p:nvPr/>
        </p:nvSpPr>
        <p:spPr>
          <a:xfrm>
            <a:off x="537104" y="3182079"/>
            <a:ext cx="70477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My Proposal: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Safety Case – public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Safety Case – 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expand coverage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Separate Global Reporting Initiative Standard declaring Catastrophic Risks</a:t>
            </a:r>
          </a:p>
          <a:p>
            <a:endParaRPr lang="en-GB" sz="24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11EB2B-93ED-48A0-4AA2-CAA4D98F6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472" y="1101589"/>
            <a:ext cx="5310909" cy="28459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9679AE9-E7A0-6E1E-BF55-3FCD42B28366}"/>
              </a:ext>
            </a:extLst>
          </p:cNvPr>
          <p:cNvSpPr txBox="1"/>
          <p:nvPr/>
        </p:nvSpPr>
        <p:spPr>
          <a:xfrm>
            <a:off x="6862620" y="649560"/>
            <a:ext cx="7047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/>
              <a:t>But there are good examples: </a:t>
            </a:r>
          </a:p>
          <a:p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844617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CA7C79D-5259-FD5B-C3C1-F0E91FF892C4}"/>
              </a:ext>
            </a:extLst>
          </p:cNvPr>
          <p:cNvSpPr txBox="1"/>
          <p:nvPr/>
        </p:nvSpPr>
        <p:spPr>
          <a:xfrm>
            <a:off x="577447" y="648225"/>
            <a:ext cx="7047782" cy="6978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/>
              <a:t>International Independent Standards Organisation intended to help businesses communicate their impacts on issues such as:</a:t>
            </a:r>
          </a:p>
          <a:p>
            <a:endParaRPr lang="en-GB"/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Economic performance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Market Presence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Indirect Economic Impacts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Procurement Practices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Anti-Corruption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Tax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Energy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Effluents and Waste (Past spills are required to be reported)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Supplier Environmental Assessment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Employment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Labour/Management Relations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Diversity and Equal Opportunity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 and Education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 Labour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Security Practices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… Occupational Safety and Health</a:t>
            </a:r>
          </a:p>
          <a:p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081940-7917-D053-97C0-659FA58DD7F4}"/>
              </a:ext>
            </a:extLst>
          </p:cNvPr>
          <p:cNvSpPr txBox="1"/>
          <p:nvPr/>
        </p:nvSpPr>
        <p:spPr>
          <a:xfrm>
            <a:off x="1997842" y="48061"/>
            <a:ext cx="101941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Public Disclosure of Risk – </a:t>
            </a:r>
          </a:p>
          <a:p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	Global Reporting Initiative (GRI) 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F4819D-9E05-6F23-8FE6-CE70F393C58E}"/>
              </a:ext>
            </a:extLst>
          </p:cNvPr>
          <p:cNvSpPr txBox="1"/>
          <p:nvPr/>
        </p:nvSpPr>
        <p:spPr>
          <a:xfrm>
            <a:off x="6511636" y="2306144"/>
            <a:ext cx="40824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Something Missing?</a:t>
            </a:r>
          </a:p>
        </p:txBody>
      </p:sp>
    </p:spTree>
    <p:extLst>
      <p:ext uri="{BB962C8B-B14F-4D97-AF65-F5344CB8AC3E}">
        <p14:creationId xmlns:p14="http://schemas.microsoft.com/office/powerpoint/2010/main" val="1645075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081940-7917-D053-97C0-659FA58DD7F4}"/>
              </a:ext>
            </a:extLst>
          </p:cNvPr>
          <p:cNvSpPr txBox="1"/>
          <p:nvPr/>
        </p:nvSpPr>
        <p:spPr>
          <a:xfrm>
            <a:off x="1997842" y="48061"/>
            <a:ext cx="101941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/>
              <a:t>A GRI Standard on Catastrophe Prevention </a:t>
            </a:r>
            <a:endParaRPr lang="en-GB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B26735-2BAB-CAD3-8919-4D94B6026258}"/>
              </a:ext>
            </a:extLst>
          </p:cNvPr>
          <p:cNvSpPr txBox="1"/>
          <p:nvPr/>
        </p:nvSpPr>
        <p:spPr>
          <a:xfrm>
            <a:off x="469889" y="1414686"/>
            <a:ext cx="7565627" cy="4691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GRI Reporting Proposals resulting from my research include the declaration of</a:t>
            </a:r>
            <a:r>
              <a:rPr lang="en-GB" sz="2000" b="1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1800" b="1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Tier 1 and Tier 2 Incidents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Inventories of hazardous materials per Seveso standard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Current Residual Risks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Planned Risk Reduction </a:t>
            </a:r>
            <a:r>
              <a:rPr lang="en-GB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Activities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Identified Legacy Issues </a:t>
            </a:r>
            <a:r>
              <a:rPr lang="en-GB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relating to Catastrophic Risk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Audit Status : Internal and External</a:t>
            </a:r>
          </a:p>
          <a:p>
            <a:pPr lvl="0">
              <a:lnSpc>
                <a:spcPct val="107000"/>
              </a:lnSpc>
            </a:pPr>
            <a:endParaRPr lang="en-GB" sz="24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18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32020D-7ADA-E2C9-1924-3DE0037CE7B2}"/>
              </a:ext>
            </a:extLst>
          </p:cNvPr>
          <p:cNvSpPr txBox="1"/>
          <p:nvPr/>
        </p:nvSpPr>
        <p:spPr>
          <a:xfrm>
            <a:off x="252213" y="805072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>
                <a:effectLst/>
                <a:latin typeface="Arial" panose="020B0604020202020204" pitchFamily="34" charset="0"/>
              </a:rPr>
              <a:t>“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494E59-DBBD-3686-FFC2-4286153F0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9298" y="1146817"/>
            <a:ext cx="3664486" cy="176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28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CA7C79D-5259-FD5B-C3C1-F0E91FF892C4}"/>
              </a:ext>
            </a:extLst>
          </p:cNvPr>
          <p:cNvSpPr txBox="1"/>
          <p:nvPr/>
        </p:nvSpPr>
        <p:spPr>
          <a:xfrm>
            <a:off x="1630392" y="1871932"/>
            <a:ext cx="7047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52BF82-D363-CC46-21D4-D7635FEA8D41}"/>
              </a:ext>
            </a:extLst>
          </p:cNvPr>
          <p:cNvSpPr txBox="1"/>
          <p:nvPr/>
        </p:nvSpPr>
        <p:spPr>
          <a:xfrm>
            <a:off x="571128" y="281333"/>
            <a:ext cx="101941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Closing Remarks</a:t>
            </a:r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1E3FF1-33F6-A8F7-23BD-1650AD083FCA}"/>
              </a:ext>
            </a:extLst>
          </p:cNvPr>
          <p:cNvSpPr txBox="1"/>
          <p:nvPr/>
        </p:nvSpPr>
        <p:spPr>
          <a:xfrm>
            <a:off x="287721" y="1593367"/>
            <a:ext cx="1019415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A plant monthly report to Management on Performance versus </a:t>
            </a:r>
          </a:p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Insurance Recommendation Completeness:  before survey</a:t>
            </a:r>
          </a:p>
          <a:p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A61538-92B6-7CB0-F58E-A575EBAF8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105" y="72875"/>
            <a:ext cx="4360940" cy="2445387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E68B07D-6810-5656-BA1F-00C9F2A8E2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5218054"/>
              </p:ext>
            </p:extLst>
          </p:nvPr>
        </p:nvGraphicFramePr>
        <p:xfrm>
          <a:off x="537103" y="2055032"/>
          <a:ext cx="3148206" cy="1681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0FC5ABF-90E5-5AD8-3972-47659732DA7D}"/>
              </a:ext>
            </a:extLst>
          </p:cNvPr>
          <p:cNvSpPr txBox="1"/>
          <p:nvPr/>
        </p:nvSpPr>
        <p:spPr>
          <a:xfrm>
            <a:off x="287721" y="3651800"/>
            <a:ext cx="1019415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Insurance survey assessment – NONE of the recommendations were complete</a:t>
            </a:r>
          </a:p>
          <a:p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1CC6A6-0417-D97F-D728-4AF7A2D96697}"/>
              </a:ext>
            </a:extLst>
          </p:cNvPr>
          <p:cNvSpPr txBox="1"/>
          <p:nvPr/>
        </p:nvSpPr>
        <p:spPr>
          <a:xfrm>
            <a:off x="287721" y="4022698"/>
            <a:ext cx="1019415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The plant monthly report after survey</a:t>
            </a:r>
          </a:p>
          <a:p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1F77683-90E9-2980-848B-D58E0E93AA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4742523"/>
              </p:ext>
            </p:extLst>
          </p:nvPr>
        </p:nvGraphicFramePr>
        <p:xfrm>
          <a:off x="595605" y="4381156"/>
          <a:ext cx="3148206" cy="1681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77B599A-DA60-7F44-71AE-5D3ECFFC9A68}"/>
              </a:ext>
            </a:extLst>
          </p:cNvPr>
          <p:cNvSpPr txBox="1"/>
          <p:nvPr/>
        </p:nvSpPr>
        <p:spPr>
          <a:xfrm>
            <a:off x="5618943" y="4381156"/>
            <a:ext cx="1019415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A principle of HROs – High Reliability Organisations</a:t>
            </a:r>
          </a:p>
          <a:p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‘Embrace the Red’</a:t>
            </a:r>
          </a:p>
          <a:p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858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504BE-E272-057B-914D-522DBAACF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873" y="445989"/>
            <a:ext cx="10364451" cy="692698"/>
          </a:xfrm>
        </p:spPr>
        <p:txBody>
          <a:bodyPr>
            <a:normAutofit fontScale="9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About the </a:t>
            </a:r>
            <a:r>
              <a:rPr lang="en-GB" cap="none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presenter..</a:t>
            </a:r>
            <a:b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41D72-8978-1F0D-CE33-6125EAF10A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8717" y="1245658"/>
            <a:ext cx="10363826" cy="34241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cap="none">
                <a:latin typeface="Arial" panose="020B0604020202020204" pitchFamily="34" charset="0"/>
                <a:cs typeface="Arial" panose="020B0604020202020204" pitchFamily="34" charset="0"/>
              </a:rPr>
              <a:t>Trevor J. Hughes</a:t>
            </a:r>
          </a:p>
          <a:p>
            <a:pPr marL="0" indent="0">
              <a:buNone/>
            </a:pPr>
            <a:endParaRPr lang="en-GB" sz="2400" cap="none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cap="none">
                <a:latin typeface="Arial" panose="020B0604020202020204" pitchFamily="34" charset="0"/>
                <a:cs typeface="Arial" panose="020B0604020202020204" pitchFamily="34" charset="0"/>
              </a:rPr>
              <a:t>Chemical Engineer </a:t>
            </a:r>
          </a:p>
          <a:p>
            <a:r>
              <a:rPr lang="en-GB" sz="2200" cap="none">
                <a:latin typeface="Arial" panose="020B0604020202020204" pitchFamily="34" charset="0"/>
                <a:cs typeface="Arial" panose="020B0604020202020204" pitchFamily="34" charset="0"/>
              </a:rPr>
              <a:t>28 years in manufacturing : process engineer, design engineer, production manager , site manager in high hazards chemical manufacture</a:t>
            </a:r>
          </a:p>
          <a:p>
            <a:r>
              <a:rPr lang="en-GB" sz="2200" cap="none">
                <a:latin typeface="Arial" panose="020B0604020202020204" pitchFamily="34" charset="0"/>
                <a:cs typeface="Arial" panose="020B0604020202020204" pitchFamily="34" charset="0"/>
              </a:rPr>
              <a:t>14 years in management consultancy, primarily in safety, in UK offshore, Kazakhstan, Russia, Ukraine and Saudi Arabia. </a:t>
            </a:r>
          </a:p>
          <a:p>
            <a:pPr marL="0" indent="0">
              <a:buNone/>
            </a:pPr>
            <a:r>
              <a:rPr lang="en-GB" sz="2200" cap="none">
                <a:latin typeface="Arial" panose="020B0604020202020204" pitchFamily="34" charset="0"/>
                <a:cs typeface="Arial" panose="020B0604020202020204" pitchFamily="34" charset="0"/>
              </a:rPr>
              <a:t>This work led to a question…</a:t>
            </a:r>
          </a:p>
        </p:txBody>
      </p:sp>
    </p:spTree>
    <p:extLst>
      <p:ext uri="{BB962C8B-B14F-4D97-AF65-F5344CB8AC3E}">
        <p14:creationId xmlns:p14="http://schemas.microsoft.com/office/powerpoint/2010/main" val="1628663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CA7C79D-5259-FD5B-C3C1-F0E91FF892C4}"/>
              </a:ext>
            </a:extLst>
          </p:cNvPr>
          <p:cNvSpPr txBox="1"/>
          <p:nvPr/>
        </p:nvSpPr>
        <p:spPr>
          <a:xfrm>
            <a:off x="1630392" y="1871932"/>
            <a:ext cx="7047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1E3FF1-33F6-A8F7-23BD-1650AD083FCA}"/>
              </a:ext>
            </a:extLst>
          </p:cNvPr>
          <p:cNvSpPr txBox="1"/>
          <p:nvPr/>
        </p:nvSpPr>
        <p:spPr>
          <a:xfrm>
            <a:off x="998921" y="1212840"/>
            <a:ext cx="1019415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/>
              <a:t>Trevor J Hughes</a:t>
            </a:r>
          </a:p>
          <a:p>
            <a:endParaRPr lang="en-GB" sz="3600"/>
          </a:p>
          <a:p>
            <a:r>
              <a:rPr lang="en-GB" sz="360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trevor@trevorhughes.co.uk</a:t>
            </a:r>
            <a:endParaRPr lang="en-GB" sz="3600">
              <a:solidFill>
                <a:srgbClr val="0070C0"/>
              </a:solidFill>
            </a:endParaRPr>
          </a:p>
          <a:p>
            <a:endParaRPr lang="en-GB" sz="3600">
              <a:solidFill>
                <a:srgbClr val="0070C0"/>
              </a:solidFill>
            </a:endParaRPr>
          </a:p>
          <a:p>
            <a:r>
              <a:rPr lang="en-GB" sz="360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www.trevorhughes.co.uk</a:t>
            </a:r>
            <a:endParaRPr lang="en-GB" sz="3600">
              <a:solidFill>
                <a:srgbClr val="0070C0"/>
              </a:solidFill>
            </a:endParaRPr>
          </a:p>
          <a:p>
            <a:endParaRPr lang="en-GB" sz="3600"/>
          </a:p>
        </p:txBody>
      </p:sp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ED623629-C155-9E4B-8579-D47700E4E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41" y="5278582"/>
            <a:ext cx="6215543" cy="9421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3B5A84-37FE-95D6-5EC6-760DE06D8C74}"/>
              </a:ext>
            </a:extLst>
          </p:cNvPr>
          <p:cNvSpPr txBox="1"/>
          <p:nvPr/>
        </p:nvSpPr>
        <p:spPr>
          <a:xfrm>
            <a:off x="7504981" y="1940943"/>
            <a:ext cx="3190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Open for business through 2024!</a:t>
            </a:r>
          </a:p>
        </p:txBody>
      </p:sp>
    </p:spTree>
    <p:extLst>
      <p:ext uri="{BB962C8B-B14F-4D97-AF65-F5344CB8AC3E}">
        <p14:creationId xmlns:p14="http://schemas.microsoft.com/office/powerpoint/2010/main" val="1092448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6DF4-C66B-2C7A-5CFD-506BAFAE5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20505" y="34506"/>
            <a:ext cx="10032521" cy="1044086"/>
          </a:xfrm>
        </p:spPr>
        <p:txBody>
          <a:bodyPr>
            <a:normAutofit/>
          </a:bodyPr>
          <a:lstStyle/>
          <a:p>
            <a:r>
              <a:rPr lang="en-GB" sz="4000" cap="none">
                <a:latin typeface="Arial" panose="020B0604020202020204" pitchFamily="34" charset="0"/>
                <a:cs typeface="Arial" panose="020B0604020202020204" pitchFamily="34" charset="0"/>
              </a:rPr>
              <a:t>Objective of Research</a:t>
            </a:r>
            <a:endParaRPr lang="en-GB" sz="40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107988-0CF6-D175-B462-987C20D76DE4}"/>
              </a:ext>
            </a:extLst>
          </p:cNvPr>
          <p:cNvSpPr txBox="1"/>
          <p:nvPr/>
        </p:nvSpPr>
        <p:spPr>
          <a:xfrm>
            <a:off x="1552056" y="955355"/>
            <a:ext cx="5446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82605-C5A4-0DB4-F7D6-DDA90C84FD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8717" y="1245657"/>
            <a:ext cx="10363826" cy="465698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GB" sz="2400" cap="non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cap="none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GB" sz="2700" b="1" cap="none">
                <a:latin typeface="Arial" panose="020B0604020202020204" pitchFamily="34" charset="0"/>
                <a:cs typeface="Arial" panose="020B0604020202020204" pitchFamily="34" charset="0"/>
              </a:rPr>
              <a:t>are safety improvement projects durable?</a:t>
            </a:r>
          </a:p>
          <a:p>
            <a:pPr marL="0" indent="0">
              <a:buNone/>
            </a:pPr>
            <a:endParaRPr lang="en-GB" sz="2400" cap="non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cap="none">
                <a:latin typeface="Arial" panose="020B0604020202020204" pitchFamily="34" charset="0"/>
                <a:cs typeface="Arial" panose="020B0604020202020204" pitchFamily="34" charset="0"/>
              </a:rPr>
              <a:t>For  last 8+years as an insurance risk engineer I surveyed over 100 oil,gas and petrochemical sites.</a:t>
            </a:r>
          </a:p>
          <a:p>
            <a:pPr marL="0" indent="0">
              <a:buNone/>
            </a:pPr>
            <a:r>
              <a:rPr lang="en-GB" sz="2400" cap="none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GB" sz="2400" cap="non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b="1" i="1" cap="none">
                <a:latin typeface="Arial" panose="020B0604020202020204" pitchFamily="34" charset="0"/>
                <a:cs typeface="Arial" panose="020B0604020202020204" pitchFamily="34" charset="0"/>
              </a:rPr>
              <a:t>What works well ?</a:t>
            </a:r>
          </a:p>
          <a:p>
            <a:pPr marL="0" indent="0">
              <a:buNone/>
            </a:pPr>
            <a:r>
              <a:rPr lang="en-GB" sz="2800" b="1" i="1" cap="none">
                <a:latin typeface="Arial" panose="020B0604020202020204" pitchFamily="34" charset="0"/>
                <a:cs typeface="Arial" panose="020B0604020202020204" pitchFamily="34" charset="0"/>
              </a:rPr>
              <a:t>And what is not working well?</a:t>
            </a:r>
          </a:p>
          <a:p>
            <a:pPr marL="0" indent="0">
              <a:buNone/>
            </a:pPr>
            <a:endParaRPr lang="en-GB" sz="2400" i="1" cap="non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i="1" cap="non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i="1" cap="non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i="1" cap="none">
                <a:latin typeface="Arial" panose="020B0604020202020204" pitchFamily="34" charset="0"/>
                <a:cs typeface="Arial" panose="020B0604020202020204" pitchFamily="34" charset="0"/>
              </a:rPr>
              <a:t>In process safety improvement .</a:t>
            </a:r>
          </a:p>
          <a:p>
            <a:pPr marL="0" indent="0">
              <a:buNone/>
            </a:pPr>
            <a:endParaRPr lang="en-GB" sz="2400" i="1" cap="non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i="1" cap="none">
                <a:latin typeface="Arial" panose="020B0604020202020204" pitchFamily="34" charset="0"/>
                <a:cs typeface="Arial" panose="020B0604020202020204" pitchFamily="34" charset="0"/>
              </a:rPr>
              <a:t>I started by examining over 80 incidents</a:t>
            </a:r>
          </a:p>
          <a:p>
            <a:pPr marL="0" indent="0">
              <a:buNone/>
            </a:pPr>
            <a:endParaRPr lang="en-GB" sz="2400" cap="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158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6DF4-C66B-2C7A-5CFD-506BAFAE5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20505" y="34506"/>
            <a:ext cx="10032521" cy="1044086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107988-0CF6-D175-B462-987C20D76DE4}"/>
              </a:ext>
            </a:extLst>
          </p:cNvPr>
          <p:cNvSpPr txBox="1"/>
          <p:nvPr/>
        </p:nvSpPr>
        <p:spPr>
          <a:xfrm>
            <a:off x="1552056" y="955355"/>
            <a:ext cx="544637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Incidents and Experiences</a:t>
            </a:r>
          </a:p>
          <a:p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sz="2000" i="1">
                <a:latin typeface="Arial" panose="020B0604020202020204" pitchFamily="34" charset="0"/>
                <a:cs typeface="Arial" panose="020B0604020202020204" pitchFamily="34" charset="0"/>
              </a:rPr>
              <a:t>Spill – Foyle </a:t>
            </a:r>
          </a:p>
          <a:p>
            <a:r>
              <a:rPr lang="en-GB" sz="2000" i="1">
                <a:latin typeface="Arial" panose="020B0604020202020204" pitchFamily="34" charset="0"/>
                <a:cs typeface="Arial" panose="020B0604020202020204" pitchFamily="34" charset="0"/>
              </a:rPr>
              <a:t>			Fukushima Daiichi</a:t>
            </a:r>
          </a:p>
          <a:p>
            <a:endParaRPr lang="en-GB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	Variations in Safety Culture: Influence of National Characteristics</a:t>
            </a:r>
          </a:p>
          <a:p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Outcome of the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Influencing the Manager’s Moral Compass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Potential Solutions</a:t>
            </a:r>
          </a:p>
          <a:p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Tertiary Education</a:t>
            </a:r>
          </a:p>
          <a:p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Risk Disclosure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168F52-F3F8-1023-B2F0-8424B2FE77E2}"/>
              </a:ext>
            </a:extLst>
          </p:cNvPr>
          <p:cNvSpPr txBox="1"/>
          <p:nvPr/>
        </p:nvSpPr>
        <p:spPr>
          <a:xfrm>
            <a:off x="8323127" y="2256811"/>
            <a:ext cx="463363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</a:rPr>
              <a:t>Industries Considered: 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Oil and 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Chemicals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Mining and Mine Waste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Air Transport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Nuclear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Utilities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Agriculture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Process Industry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Metallurgical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Civil Infrastructure (hospitals etc)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Military and Defence Establishiments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Emerging Technologies</a:t>
            </a:r>
          </a:p>
          <a:p>
            <a:b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7" name="Picture 6" descr="Hourglass and a calendar">
            <a:extLst>
              <a:ext uri="{FF2B5EF4-FFF2-40B4-BE49-F238E27FC236}">
                <a16:creationId xmlns:a16="http://schemas.microsoft.com/office/drawing/2014/main" id="{2B1D895B-B4A5-D3B8-EB8E-26F3E3C20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361" y="34505"/>
            <a:ext cx="3049415" cy="204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90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91D435-646F-C37A-037C-A86D55C87CD9}"/>
              </a:ext>
            </a:extLst>
          </p:cNvPr>
          <p:cNvSpPr txBox="1"/>
          <p:nvPr/>
        </p:nvSpPr>
        <p:spPr>
          <a:xfrm>
            <a:off x="840247" y="103448"/>
            <a:ext cx="6612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Example Analysis - Spill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- 1992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269F4E-5088-6F1B-F59F-D79ACAD65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785" y="1368878"/>
            <a:ext cx="4586596" cy="9835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4C63FF-427F-4B82-5628-98CC660DC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90" y="1130967"/>
            <a:ext cx="3497086" cy="2600524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6CCCEDB2-F23A-F9A3-BFAD-8364D91BA5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176" y="2941992"/>
            <a:ext cx="4780205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CB39E2-47D2-ABF2-3F50-3D467252B4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492" y="4239460"/>
            <a:ext cx="3646627" cy="22131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9188FA8-11AF-FFCE-C61D-3C87C014600E}"/>
              </a:ext>
            </a:extLst>
          </p:cNvPr>
          <p:cNvSpPr/>
          <p:nvPr/>
        </p:nvSpPr>
        <p:spPr>
          <a:xfrm>
            <a:off x="4890785" y="1368878"/>
            <a:ext cx="897540" cy="201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283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0FADAF8-D745-5AE2-3620-56BDB2B0D97E}"/>
              </a:ext>
            </a:extLst>
          </p:cNvPr>
          <p:cNvSpPr txBox="1"/>
          <p:nvPr/>
        </p:nvSpPr>
        <p:spPr>
          <a:xfrm>
            <a:off x="1242204" y="862641"/>
            <a:ext cx="5011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Spill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– Analysis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BD859F-E8DA-FFFA-D281-321D7B745C36}"/>
              </a:ext>
            </a:extLst>
          </p:cNvPr>
          <p:cNvSpPr txBox="1"/>
          <p:nvPr/>
        </p:nvSpPr>
        <p:spPr>
          <a:xfrm>
            <a:off x="1535502" y="1570008"/>
            <a:ext cx="7565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Emphasis in previous Yield work was on Normal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A ‘Convenient’ alternative was chosen by Nightshift for De-Icing the Condensers on the Roof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365657-0394-8E07-9654-AAE2C43F3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09" y="2956658"/>
            <a:ext cx="6982799" cy="19052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9FD5FB-CE8E-9D0F-5FE1-5CC8DA0AFBAD}"/>
              </a:ext>
            </a:extLst>
          </p:cNvPr>
          <p:cNvSpPr txBox="1"/>
          <p:nvPr/>
        </p:nvSpPr>
        <p:spPr>
          <a:xfrm>
            <a:off x="8617527" y="2798618"/>
            <a:ext cx="31957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Consequences: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Scrutiny from divergent political parties and media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Reputational damage</a:t>
            </a:r>
          </a:p>
        </p:txBody>
      </p:sp>
    </p:spTree>
    <p:extLst>
      <p:ext uri="{BB962C8B-B14F-4D97-AF65-F5344CB8AC3E}">
        <p14:creationId xmlns:p14="http://schemas.microsoft.com/office/powerpoint/2010/main" val="3678878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DDB171-164A-B239-3BA9-04F0C73F8395}"/>
              </a:ext>
            </a:extLst>
          </p:cNvPr>
          <p:cNvSpPr txBox="1"/>
          <p:nvPr/>
        </p:nvSpPr>
        <p:spPr>
          <a:xfrm>
            <a:off x="1330820" y="179093"/>
            <a:ext cx="103579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>
                <a:latin typeface="Arial" panose="020B0604020202020204" pitchFamily="34" charset="0"/>
                <a:cs typeface="Arial" panose="020B0604020202020204" pitchFamily="34" charset="0"/>
              </a:rPr>
              <a:t>Example Analysis - Fukushima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Daiichi 2011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BC2F3E-57FF-14DE-911A-C3E8033DDF46}"/>
              </a:ext>
            </a:extLst>
          </p:cNvPr>
          <p:cNvSpPr txBox="1"/>
          <p:nvPr/>
        </p:nvSpPr>
        <p:spPr>
          <a:xfrm>
            <a:off x="517584" y="1123630"/>
            <a:ext cx="831586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Earthquake caused widespread power outage and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reactor SCRAM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Subsequent tsunami overcame existing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tsunami wall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Water knocked out both emergency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diesel generators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Reactor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cooling lost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High temperatures caused hydrogen emissions resulting in explosions</a:t>
            </a:r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F99C5E-C5CE-6EEB-BB37-D69606B30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84" y="4298599"/>
            <a:ext cx="4784746" cy="2073247"/>
          </a:xfrm>
          <a:prstGeom prst="rect">
            <a:avLst/>
          </a:prstGeom>
        </p:spPr>
      </p:pic>
      <p:pic>
        <p:nvPicPr>
          <p:cNvPr id="1026" name="Picture 2" descr="Toxic Radiation Soars in Fukushima Groundwater">
            <a:extLst>
              <a:ext uri="{FF2B5EF4-FFF2-40B4-BE49-F238E27FC236}">
                <a16:creationId xmlns:a16="http://schemas.microsoft.com/office/drawing/2014/main" id="{177F5ADF-51D6-E1C0-9C6C-D591B91D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05" y="1337095"/>
            <a:ext cx="3587595" cy="242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759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8FC0B7-9949-BF40-F852-7EAF27CEE3C0}"/>
              </a:ext>
            </a:extLst>
          </p:cNvPr>
          <p:cNvSpPr txBox="1"/>
          <p:nvPr/>
        </p:nvSpPr>
        <p:spPr>
          <a:xfrm>
            <a:off x="1563733" y="263208"/>
            <a:ext cx="81927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Fukushima Daiichi 2011- Analysis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E04A6A-3EE8-8840-DC63-7CA30EE4E026}"/>
              </a:ext>
            </a:extLst>
          </p:cNvPr>
          <p:cNvSpPr txBox="1"/>
          <p:nvPr/>
        </p:nvSpPr>
        <p:spPr>
          <a:xfrm>
            <a:off x="7159103" y="1026662"/>
            <a:ext cx="495197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Atomic Energy Society of Japan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“Nobody had considered that measures against the loss of all AC and all DC power were actually required. Reactor personnel had never received the relevant education and never received hands-on training. Emergency manuals had been premised on the assumption that at least DC power was available".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DABA70-A052-932C-5DC5-0321F2144619}"/>
              </a:ext>
            </a:extLst>
          </p:cNvPr>
          <p:cNvSpPr txBox="1"/>
          <p:nvPr/>
        </p:nvSpPr>
        <p:spPr>
          <a:xfrm>
            <a:off x="396815" y="4861842"/>
            <a:ext cx="60211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Carnegie Endowment for International Peace 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most Japanese safety rules follow from deterministic assessments. Regulations do not require probabilistic safety assessments to demonstrate that plants are protected against the threat of severe external events”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19C803-4EE7-E290-15B7-456DF503A589}"/>
              </a:ext>
            </a:extLst>
          </p:cNvPr>
          <p:cNvSpPr txBox="1"/>
          <p:nvPr/>
        </p:nvSpPr>
        <p:spPr>
          <a:xfrm>
            <a:off x="7823897" y="4040247"/>
            <a:ext cx="31957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Consequences: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Extensive property damage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Large radiation release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Long term displacement of residents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71BFB6-1CAD-E9BA-3DCD-A20EA2F26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1" y="1344789"/>
            <a:ext cx="6622332" cy="314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90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862284-0C20-8713-49CA-C4641EEB71BB}"/>
              </a:ext>
            </a:extLst>
          </p:cNvPr>
          <p:cNvSpPr txBox="1"/>
          <p:nvPr/>
        </p:nvSpPr>
        <p:spPr>
          <a:xfrm>
            <a:off x="998921" y="112986"/>
            <a:ext cx="1019415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Variations in Safety Culture influenced by Natiaonal Characteristics? 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graph of a graph showing the number of people in the world&#10;&#10;Description automatically generated">
            <a:extLst>
              <a:ext uri="{FF2B5EF4-FFF2-40B4-BE49-F238E27FC236}">
                <a16:creationId xmlns:a16="http://schemas.microsoft.com/office/drawing/2014/main" id="{A6E82A3D-7D4D-5183-E590-86EA058E6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21" y="1367102"/>
            <a:ext cx="6749912" cy="40548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D16DB4-AEF2-B963-36C6-BC9F87E9167B}"/>
              </a:ext>
            </a:extLst>
          </p:cNvPr>
          <p:cNvSpPr txBox="1"/>
          <p:nvPr/>
        </p:nvSpPr>
        <p:spPr>
          <a:xfrm>
            <a:off x="998921" y="5740924"/>
            <a:ext cx="5688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courtesy of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(C)Hofstede Insights, Itim International Oy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735758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46A3490C442E41AC9620621F1F21BE" ma:contentTypeVersion="18" ma:contentTypeDescription="Create a new document." ma:contentTypeScope="" ma:versionID="2e7a6bcb8f68c3b9a6187eb6046a6f6c">
  <xsd:schema xmlns:xsd="http://www.w3.org/2001/XMLSchema" xmlns:xs="http://www.w3.org/2001/XMLSchema" xmlns:p="http://schemas.microsoft.com/office/2006/metadata/properties" xmlns:ns2="7604e031-f840-4ad5-97d2-0b99280ee730" xmlns:ns3="c4b40482-04a4-480f-b826-6548c4a2bcf1" targetNamespace="http://schemas.microsoft.com/office/2006/metadata/properties" ma:root="true" ma:fieldsID="b78a24c1cfda3600f7e848dea9b519ff" ns2:_="" ns3:_="">
    <xsd:import namespace="7604e031-f840-4ad5-97d2-0b99280ee730"/>
    <xsd:import namespace="c4b40482-04a4-480f-b826-6548c4a2bc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04e031-f840-4ad5-97d2-0b99280ee7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56237a7-7071-4e19-8c1f-699d1949a4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40482-04a4-480f-b826-6548c4a2bcf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56402f1-dbcc-4c60-a824-dfd545cfc5e6}" ma:internalName="TaxCatchAll" ma:showField="CatchAllData" ma:web="c4b40482-04a4-480f-b826-6548c4a2bc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7604e031-f840-4ad5-97d2-0b99280ee730" xsi:nil="true"/>
    <_Flow_SignoffStatus xmlns="7604e031-f840-4ad5-97d2-0b99280ee730" xsi:nil="true"/>
    <SharedWithUsers xmlns="c4b40482-04a4-480f-b826-6548c4a2bcf1">
      <UserInfo>
        <DisplayName/>
        <AccountId xsi:nil="true"/>
        <AccountType/>
      </UserInfo>
    </SharedWithUsers>
    <lcf76f155ced4ddcb4097134ff3c332f xmlns="7604e031-f840-4ad5-97d2-0b99280ee730">
      <Terms xmlns="http://schemas.microsoft.com/office/infopath/2007/PartnerControls"/>
    </lcf76f155ced4ddcb4097134ff3c332f>
    <TaxCatchAll xmlns="c4b40482-04a4-480f-b826-6548c4a2bcf1" xsi:nil="true"/>
  </documentManagement>
</p:properties>
</file>

<file path=customXml/itemProps1.xml><?xml version="1.0" encoding="utf-8"?>
<ds:datastoreItem xmlns:ds="http://schemas.openxmlformats.org/officeDocument/2006/customXml" ds:itemID="{1EF50623-06DE-480D-A877-C3C903FCA397}"/>
</file>

<file path=customXml/itemProps2.xml><?xml version="1.0" encoding="utf-8"?>
<ds:datastoreItem xmlns:ds="http://schemas.openxmlformats.org/officeDocument/2006/customXml" ds:itemID="{9FA9A083-B7A4-4137-BF73-EA45D0E66CF1}"/>
</file>

<file path=customXml/itemProps3.xml><?xml version="1.0" encoding="utf-8"?>
<ds:datastoreItem xmlns:ds="http://schemas.openxmlformats.org/officeDocument/2006/customXml" ds:itemID="{13631413-5B35-49F6-A248-C70FE251131E}"/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3078</TotalTime>
  <Words>976</Words>
  <Application>Microsoft Office PowerPoint</Application>
  <PresentationFormat>Widescreen</PresentationFormat>
  <Paragraphs>200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Symbol</vt:lpstr>
      <vt:lpstr>Tw Cen MT</vt:lpstr>
      <vt:lpstr>Droplet</vt:lpstr>
      <vt:lpstr>PowerPoint Presentation</vt:lpstr>
      <vt:lpstr>About the presenter.. </vt:lpstr>
      <vt:lpstr>Objective of Research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Trevor Hughes</dc:creator>
  <cp:lastModifiedBy>Trevor Hughes</cp:lastModifiedBy>
  <cp:revision>12</cp:revision>
  <cp:lastPrinted>2023-02-08T16:34:30Z</cp:lastPrinted>
  <dcterms:created xsi:type="dcterms:W3CDTF">2023-01-13T10:53:19Z</dcterms:created>
  <dcterms:modified xsi:type="dcterms:W3CDTF">2023-10-21T10:17:20Z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0x0101000646A3490C442E41AC9620621F1F21BE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MediaServiceImageTags">
    <vt:lpwstr/>
  </property>
</Properties>
</file>