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578" r:id="rId5"/>
    <p:sldId id="556" r:id="rId6"/>
    <p:sldId id="263" r:id="rId7"/>
    <p:sldId id="259" r:id="rId8"/>
    <p:sldId id="264" r:id="rId9"/>
    <p:sldId id="496" r:id="rId10"/>
    <p:sldId id="266" r:id="rId11"/>
    <p:sldId id="577" r:id="rId12"/>
    <p:sldId id="557" r:id="rId13"/>
    <p:sldId id="499" r:id="rId14"/>
    <p:sldId id="569" r:id="rId15"/>
    <p:sldId id="564" r:id="rId16"/>
    <p:sldId id="565" r:id="rId17"/>
    <p:sldId id="562" r:id="rId18"/>
    <p:sldId id="563" r:id="rId19"/>
    <p:sldId id="559" r:id="rId20"/>
    <p:sldId id="566" r:id="rId21"/>
    <p:sldId id="568" r:id="rId22"/>
    <p:sldId id="567" r:id="rId23"/>
    <p:sldId id="561" r:id="rId24"/>
    <p:sldId id="560" r:id="rId25"/>
    <p:sldId id="268" r:id="rId26"/>
    <p:sldId id="269" r:id="rId27"/>
    <p:sldId id="579" r:id="rId28"/>
    <p:sldId id="580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A613EC-9255-4C59-AC89-036A5063AC88}" v="12" dt="2023-09-19T06:22:23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9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DF296-A34B-4C56-B0F6-0AB9FB094702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D1B38-0B8C-4B06-8B4A-230D8586E9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02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A973A-97D6-4D71-8B17-D898AAFFBCA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407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F6994-D8B0-413C-96F9-5E7BDFABD5C7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80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F6994-D8B0-413C-96F9-5E7BDFABD5C7}" type="slidenum">
              <a:rPr lang="en-AU" smtClean="0"/>
              <a:pPr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39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D7A1-CEC5-9B2C-8591-042BF5AC1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FB773-69F1-FA27-8799-D87EA9655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B57FF-AA6D-FE1E-5DD3-3F589B87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EF4F3-8F52-96DD-7D65-651F51B0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69C5-36D1-33F7-79BE-020161FB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472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1BA7-CDC2-5396-4E68-ABC087B7E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714A5-8B04-F3A2-987B-89C4D9FA2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586F-B82A-677A-E749-7A54F729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8F107-4535-86F8-2EDC-15C24875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074D4-1F49-00CA-40EF-30029DBF8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427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64B14E-8836-40A1-A1D6-873D5194A2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F5E57-FF10-FB31-B22F-7AC3CF51B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723F6-50D9-EBA8-A03C-D1A3C9C3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3ED34-FF33-FF6C-DB68-BA350ED0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7280A-908F-D24E-B236-11B0375B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9963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8501" y="5373216"/>
            <a:ext cx="1536171" cy="146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52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C501-FA15-1DBF-5B60-BA4CDFBB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AB25E-496B-92B9-1AB5-80BE339BA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E8563-893D-5A57-0598-8E96DE53C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B1A3B-35A4-B06D-DF8D-AFF9E776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8D349-ED27-4AC6-39F9-1019678B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93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E57E-979C-E267-D72A-D412516B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2D533-144D-62CD-B1FA-543A1FBB2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3F24D-FF36-D75E-06B9-630F50DBB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28D7A-5973-C496-8F1B-E0D2B8F3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15C2E-2417-8D23-6E0E-09791D6D7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007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3BE1A-A5C9-447F-600B-1828617A1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31C2-6D7D-A1DE-D033-7745E9AEC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09514-CBAA-8D5A-8C87-B0A397F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AA93C-3136-BC92-75DD-831D90B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470D0-D5A2-69D9-D151-764E16EA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4EF2A-E638-74CD-E09C-B397C163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86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B229-334F-3274-5627-73330E7D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A7978-7A0F-AB5F-1958-7E35371F4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886CD-8C48-A8EA-185F-225D6E505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08787-6B9E-36DE-ECF4-8584D20F9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356BF0-843B-4B4B-CF30-352ECC238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39D16F-826A-DED1-1687-58E649972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F816F-C22E-A520-76D3-24D139CCD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4C37AB-B10E-77E1-A648-F8B5FC37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533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EBAFB-1F47-19EF-7DC2-FB3A7FBDB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08F19-23C3-1BC9-AF64-1E63E9F0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5B524-E552-AA6E-6A13-08E9003D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184B8-A5B7-E7F0-256E-5987BB5B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784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46B6B-F96B-6831-DE90-D99E930EE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293D9-8ABA-53C5-6E7E-854FCE7E4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7D276-F913-0808-9865-410FF21E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472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CC7FB-C77B-C954-7108-55E2126D8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720AD-86AC-9068-D145-C2DB2E537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4E4E1-216C-D82A-D7CF-30171D765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C7565-1CBD-FB88-3554-8C076FAA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F8DD8-68F2-5A23-6BC0-5A9F3A7C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AA45C-D43E-0BEE-F034-13298A7F0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6719-C2BD-8AB3-CF25-3471DA2C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4B7BE-1A18-FCCC-CBE5-872543E49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6E602-7B28-6D01-A0D9-A5AE7A452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BC340-186C-CB20-3C90-96170EC0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BDE76-5D36-DAF3-1996-5A114110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9F5BB-4B96-137F-92C8-011FFD16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651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B74B4B-C945-F761-A82E-DF401F18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8CC78-6A9A-DBDE-2C26-4D4AE6E8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3C558-C5BF-C32E-21D9-2AAB50CF3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A9B32-9A17-4925-A62F-612216F3B1A0}" type="datetimeFigureOut">
              <a:rPr lang="en-AU" smtClean="0"/>
              <a:t>23/10/2023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26069-A57A-0C25-3CDE-C3BFF529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0A320-5F8F-E4D9-B960-296072793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D1924-92F7-4D78-A0B5-EF282CA5EBB3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48135B8-BB2C-3026-4C2C-4C27E770F9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tretch>
            <a:fillRect/>
          </a:stretch>
        </p:blipFill>
        <p:spPr bwMode="auto">
          <a:xfrm>
            <a:off x="11268634" y="5934634"/>
            <a:ext cx="923365" cy="92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530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JP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6.jpeg"/><Relationship Id="rId4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eg"/><Relationship Id="rId18" Type="http://schemas.openxmlformats.org/officeDocument/2006/relationships/image" Target="../media/image68.jpeg"/><Relationship Id="rId26" Type="http://schemas.openxmlformats.org/officeDocument/2006/relationships/image" Target="../media/image76.png"/><Relationship Id="rId39" Type="http://schemas.openxmlformats.org/officeDocument/2006/relationships/image" Target="../media/image89.jpeg"/><Relationship Id="rId21" Type="http://schemas.openxmlformats.org/officeDocument/2006/relationships/image" Target="../media/image71.jpeg"/><Relationship Id="rId34" Type="http://schemas.openxmlformats.org/officeDocument/2006/relationships/image" Target="../media/image84.jpeg"/><Relationship Id="rId42" Type="http://schemas.openxmlformats.org/officeDocument/2006/relationships/image" Target="../media/image92.png"/><Relationship Id="rId47" Type="http://schemas.openxmlformats.org/officeDocument/2006/relationships/image" Target="../media/image97.png"/><Relationship Id="rId50" Type="http://schemas.openxmlformats.org/officeDocument/2006/relationships/image" Target="../media/image100.jpeg"/><Relationship Id="rId55" Type="http://schemas.openxmlformats.org/officeDocument/2006/relationships/image" Target="../media/image10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6.jpeg"/><Relationship Id="rId29" Type="http://schemas.openxmlformats.org/officeDocument/2006/relationships/image" Target="../media/image79.png"/><Relationship Id="rId11" Type="http://schemas.openxmlformats.org/officeDocument/2006/relationships/image" Target="../media/image61.png"/><Relationship Id="rId24" Type="http://schemas.openxmlformats.org/officeDocument/2006/relationships/image" Target="../media/image74.jpeg"/><Relationship Id="rId32" Type="http://schemas.openxmlformats.org/officeDocument/2006/relationships/image" Target="../media/image82.jpeg"/><Relationship Id="rId37" Type="http://schemas.openxmlformats.org/officeDocument/2006/relationships/image" Target="../media/image87.jpeg"/><Relationship Id="rId40" Type="http://schemas.openxmlformats.org/officeDocument/2006/relationships/image" Target="../media/image90.jpeg"/><Relationship Id="rId45" Type="http://schemas.openxmlformats.org/officeDocument/2006/relationships/image" Target="../media/image95.svg"/><Relationship Id="rId53" Type="http://schemas.openxmlformats.org/officeDocument/2006/relationships/image" Target="../media/image103.png"/><Relationship Id="rId58" Type="http://schemas.openxmlformats.org/officeDocument/2006/relationships/image" Target="../media/image108.png"/><Relationship Id="rId5" Type="http://schemas.openxmlformats.org/officeDocument/2006/relationships/image" Target="../media/image55.jpeg"/><Relationship Id="rId19" Type="http://schemas.openxmlformats.org/officeDocument/2006/relationships/image" Target="../media/image69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eg"/><Relationship Id="rId30" Type="http://schemas.openxmlformats.org/officeDocument/2006/relationships/image" Target="../media/image80.jpeg"/><Relationship Id="rId35" Type="http://schemas.openxmlformats.org/officeDocument/2006/relationships/image" Target="../media/image85.jpeg"/><Relationship Id="rId43" Type="http://schemas.openxmlformats.org/officeDocument/2006/relationships/image" Target="../media/image93.jpeg"/><Relationship Id="rId48" Type="http://schemas.openxmlformats.org/officeDocument/2006/relationships/image" Target="../media/image98.png"/><Relationship Id="rId56" Type="http://schemas.openxmlformats.org/officeDocument/2006/relationships/image" Target="../media/image106.jpg"/><Relationship Id="rId8" Type="http://schemas.openxmlformats.org/officeDocument/2006/relationships/image" Target="../media/image58.jpeg"/><Relationship Id="rId51" Type="http://schemas.openxmlformats.org/officeDocument/2006/relationships/image" Target="../media/image101.jpeg"/><Relationship Id="rId3" Type="http://schemas.openxmlformats.org/officeDocument/2006/relationships/image" Target="../media/image53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5" Type="http://schemas.openxmlformats.org/officeDocument/2006/relationships/image" Target="../media/image75.jpeg"/><Relationship Id="rId33" Type="http://schemas.openxmlformats.org/officeDocument/2006/relationships/image" Target="../media/image83.jpeg"/><Relationship Id="rId38" Type="http://schemas.openxmlformats.org/officeDocument/2006/relationships/image" Target="../media/image88.jpeg"/><Relationship Id="rId46" Type="http://schemas.openxmlformats.org/officeDocument/2006/relationships/image" Target="../media/image96.png"/><Relationship Id="rId20" Type="http://schemas.openxmlformats.org/officeDocument/2006/relationships/image" Target="../media/image70.jpe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15" Type="http://schemas.openxmlformats.org/officeDocument/2006/relationships/image" Target="../media/image65.jpeg"/><Relationship Id="rId23" Type="http://schemas.openxmlformats.org/officeDocument/2006/relationships/image" Target="../media/image73.jpeg"/><Relationship Id="rId28" Type="http://schemas.openxmlformats.org/officeDocument/2006/relationships/image" Target="../media/image78.jpeg"/><Relationship Id="rId36" Type="http://schemas.openxmlformats.org/officeDocument/2006/relationships/image" Target="../media/image86.jpeg"/><Relationship Id="rId49" Type="http://schemas.openxmlformats.org/officeDocument/2006/relationships/image" Target="../media/image99.png"/><Relationship Id="rId57" Type="http://schemas.openxmlformats.org/officeDocument/2006/relationships/image" Target="../media/image107.jpg"/><Relationship Id="rId10" Type="http://schemas.openxmlformats.org/officeDocument/2006/relationships/image" Target="../media/image60.jpeg"/><Relationship Id="rId31" Type="http://schemas.openxmlformats.org/officeDocument/2006/relationships/image" Target="../media/image81.jpeg"/><Relationship Id="rId44" Type="http://schemas.openxmlformats.org/officeDocument/2006/relationships/image" Target="../media/image94.png"/><Relationship Id="rId52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26" Type="http://schemas.openxmlformats.org/officeDocument/2006/relationships/image" Target="../media/image132.jpeg"/><Relationship Id="rId39" Type="http://schemas.openxmlformats.org/officeDocument/2006/relationships/image" Target="../media/image145.jpeg"/><Relationship Id="rId21" Type="http://schemas.openxmlformats.org/officeDocument/2006/relationships/image" Target="../media/image127.jpeg"/><Relationship Id="rId34" Type="http://schemas.openxmlformats.org/officeDocument/2006/relationships/image" Target="../media/image140.jpeg"/><Relationship Id="rId42" Type="http://schemas.openxmlformats.org/officeDocument/2006/relationships/image" Target="../media/image148.png"/><Relationship Id="rId47" Type="http://schemas.openxmlformats.org/officeDocument/2006/relationships/image" Target="../media/image153.png"/><Relationship Id="rId50" Type="http://schemas.openxmlformats.org/officeDocument/2006/relationships/image" Target="../media/image156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2.jpeg"/><Relationship Id="rId29" Type="http://schemas.openxmlformats.org/officeDocument/2006/relationships/image" Target="../media/image135.jpeg"/><Relationship Id="rId11" Type="http://schemas.openxmlformats.org/officeDocument/2006/relationships/image" Target="../media/image117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37" Type="http://schemas.openxmlformats.org/officeDocument/2006/relationships/image" Target="../media/image143.png"/><Relationship Id="rId40" Type="http://schemas.openxmlformats.org/officeDocument/2006/relationships/image" Target="../media/image146.jpeg"/><Relationship Id="rId45" Type="http://schemas.openxmlformats.org/officeDocument/2006/relationships/image" Target="../media/image151.jpe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jpeg"/><Relationship Id="rId28" Type="http://schemas.openxmlformats.org/officeDocument/2006/relationships/image" Target="../media/image134.png"/><Relationship Id="rId36" Type="http://schemas.openxmlformats.org/officeDocument/2006/relationships/image" Target="../media/image142.png"/><Relationship Id="rId49" Type="http://schemas.openxmlformats.org/officeDocument/2006/relationships/image" Target="../media/image155.jpeg"/><Relationship Id="rId10" Type="http://schemas.openxmlformats.org/officeDocument/2006/relationships/image" Target="../media/image116.jpeg"/><Relationship Id="rId19" Type="http://schemas.openxmlformats.org/officeDocument/2006/relationships/image" Target="../media/image125.png"/><Relationship Id="rId31" Type="http://schemas.openxmlformats.org/officeDocument/2006/relationships/image" Target="../media/image137.jpeg"/><Relationship Id="rId44" Type="http://schemas.openxmlformats.org/officeDocument/2006/relationships/image" Target="../media/image150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jpeg"/><Relationship Id="rId27" Type="http://schemas.openxmlformats.org/officeDocument/2006/relationships/image" Target="../media/image133.png"/><Relationship Id="rId30" Type="http://schemas.openxmlformats.org/officeDocument/2006/relationships/image" Target="../media/image136.jpeg"/><Relationship Id="rId35" Type="http://schemas.openxmlformats.org/officeDocument/2006/relationships/image" Target="../media/image141.jpeg"/><Relationship Id="rId43" Type="http://schemas.openxmlformats.org/officeDocument/2006/relationships/image" Target="../media/image149.png"/><Relationship Id="rId48" Type="http://schemas.openxmlformats.org/officeDocument/2006/relationships/image" Target="../media/image154.jpeg"/><Relationship Id="rId8" Type="http://schemas.openxmlformats.org/officeDocument/2006/relationships/image" Target="../media/image114.png"/><Relationship Id="rId51" Type="http://schemas.openxmlformats.org/officeDocument/2006/relationships/image" Target="../media/image157.png"/><Relationship Id="rId3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23.jpeg"/><Relationship Id="rId25" Type="http://schemas.openxmlformats.org/officeDocument/2006/relationships/image" Target="../media/image131.png"/><Relationship Id="rId33" Type="http://schemas.openxmlformats.org/officeDocument/2006/relationships/image" Target="../media/image139.jpeg"/><Relationship Id="rId38" Type="http://schemas.openxmlformats.org/officeDocument/2006/relationships/image" Target="../media/image144.png"/><Relationship Id="rId46" Type="http://schemas.openxmlformats.org/officeDocument/2006/relationships/image" Target="../media/image152.png"/><Relationship Id="rId20" Type="http://schemas.openxmlformats.org/officeDocument/2006/relationships/image" Target="../media/image126.png"/><Relationship Id="rId41" Type="http://schemas.openxmlformats.org/officeDocument/2006/relationships/image" Target="../media/image1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hyperlink" Target="http://www.ichemesafetycentre.org/" TargetMode="External"/><Relationship Id="rId7" Type="http://schemas.openxmlformats.org/officeDocument/2006/relationships/image" Target="../media/image159.jpeg"/><Relationship Id="rId12" Type="http://schemas.openxmlformats.org/officeDocument/2006/relationships/image" Target="../media/image163.jpeg"/><Relationship Id="rId2" Type="http://schemas.openxmlformats.org/officeDocument/2006/relationships/hyperlink" Target="mailto:tkerin@icheme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5" Type="http://schemas.openxmlformats.org/officeDocument/2006/relationships/hyperlink" Target="https://fb.me/SafetyIChemE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://www.leadlikekerin.com/" TargetMode="External"/><Relationship Id="rId9" Type="http://schemas.openxmlformats.org/officeDocument/2006/relationships/image" Target="../media/image1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5BE0-7B48-8176-DEB1-FA95C5B55C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rgbClr val="474742"/>
                </a:solidFill>
                <a:latin typeface="Arial" panose="020B0604020202020204" pitchFamily="34" charset="0"/>
                <a:cs typeface="Arial" pitchFamily="34" charset="0"/>
              </a:rPr>
              <a:t>The Platypus Philosophy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9F2D53-B3A7-E936-5772-745704DBE0B1}"/>
              </a:ext>
            </a:extLst>
          </p:cNvPr>
          <p:cNvSpPr txBox="1">
            <a:spLocks/>
          </p:cNvSpPr>
          <p:nvPr/>
        </p:nvSpPr>
        <p:spPr>
          <a:xfrm>
            <a:off x="15240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Trish Kerin</a:t>
            </a:r>
          </a:p>
        </p:txBody>
      </p:sp>
    </p:spTree>
    <p:extLst>
      <p:ext uri="{BB962C8B-B14F-4D97-AF65-F5344CB8AC3E}">
        <p14:creationId xmlns:p14="http://schemas.microsoft.com/office/powerpoint/2010/main" val="57117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Brain in head with solid fill">
            <a:extLst>
              <a:ext uri="{FF2B5EF4-FFF2-40B4-BE49-F238E27FC236}">
                <a16:creationId xmlns:a16="http://schemas.microsoft.com/office/drawing/2014/main" id="{AFFF0125-5603-0B79-DABE-C99AB364F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85210" y="918210"/>
            <a:ext cx="5021580" cy="502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10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trich in the wild">
            <a:extLst>
              <a:ext uri="{FF2B5EF4-FFF2-40B4-BE49-F238E27FC236}">
                <a16:creationId xmlns:a16="http://schemas.microsoft.com/office/drawing/2014/main" id="{9589D137-3093-979B-1298-B27013C0B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2" y="2393682"/>
            <a:ext cx="6076815" cy="4056597"/>
          </a:xfrm>
          <a:prstGeom prst="rect">
            <a:avLst/>
          </a:prstGeom>
        </p:spPr>
      </p:pic>
      <p:pic>
        <p:nvPicPr>
          <p:cNvPr id="6" name="Graphic 5" descr="Question Mark with solid fill">
            <a:extLst>
              <a:ext uri="{FF2B5EF4-FFF2-40B4-BE49-F238E27FC236}">
                <a16:creationId xmlns:a16="http://schemas.microsoft.com/office/drawing/2014/main" id="{518D0392-E76B-BB0E-E446-269650B7A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9653" y="2152338"/>
            <a:ext cx="2553324" cy="255332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3871D4-7E31-95BE-2FA7-ACEEA0186173}"/>
              </a:ext>
            </a:extLst>
          </p:cNvPr>
          <p:cNvSpPr txBox="1">
            <a:spLocks/>
          </p:cNvSpPr>
          <p:nvPr/>
        </p:nvSpPr>
        <p:spPr>
          <a:xfrm>
            <a:off x="5224461" y="524029"/>
            <a:ext cx="6638925" cy="5638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Ostrich Effect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D1B4D2D-DDB8-C46B-6AD7-966E23C86D0B}"/>
              </a:ext>
            </a:extLst>
          </p:cNvPr>
          <p:cNvSpPr/>
          <p:nvPr/>
        </p:nvSpPr>
        <p:spPr>
          <a:xfrm>
            <a:off x="2208571" y="439342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“I don’t want to find a platypus here – if I did I would have to do something about it”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9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713" y="466878"/>
            <a:ext cx="6306978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endParaRPr lang="en-US" sz="36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pPr marL="457200" lvl="1" indent="0">
              <a:buClr>
                <a:srgbClr val="FF0000"/>
              </a:buClr>
              <a:buNone/>
            </a:pPr>
            <a:endParaRPr lang="en-US" sz="36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pPr marL="457200" lvl="1" indent="0">
              <a:buClr>
                <a:srgbClr val="FF0000"/>
              </a:buClr>
              <a:buNone/>
            </a:pPr>
            <a:r>
              <a:rPr lang="en-AU" sz="36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WYLFIWYF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36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6BA661-49F4-2EEE-2770-A02A3ABC429E}"/>
              </a:ext>
            </a:extLst>
          </p:cNvPr>
          <p:cNvSpPr/>
          <p:nvPr/>
        </p:nvSpPr>
        <p:spPr>
          <a:xfrm>
            <a:off x="701745" y="2240758"/>
            <a:ext cx="2597163" cy="2724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BF4623-6A03-A810-8F91-BB5A836067FA}"/>
              </a:ext>
            </a:extLst>
          </p:cNvPr>
          <p:cNvSpPr/>
          <p:nvPr/>
        </p:nvSpPr>
        <p:spPr>
          <a:xfrm>
            <a:off x="2216304" y="2240758"/>
            <a:ext cx="2597163" cy="27241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F02D33-1F22-8059-6957-0DEE1ACA53B8}"/>
              </a:ext>
            </a:extLst>
          </p:cNvPr>
          <p:cNvSpPr txBox="1">
            <a:spLocks/>
          </p:cNvSpPr>
          <p:nvPr/>
        </p:nvSpPr>
        <p:spPr>
          <a:xfrm>
            <a:off x="5224461" y="524029"/>
            <a:ext cx="6638925" cy="5638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Confirmation Bias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Graphic 6" descr="Social distancing outline">
            <a:extLst>
              <a:ext uri="{FF2B5EF4-FFF2-40B4-BE49-F238E27FC236}">
                <a16:creationId xmlns:a16="http://schemas.microsoft.com/office/drawing/2014/main" id="{5ADBF8C0-B131-D3FF-0207-B7D6C441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1023" y="2096412"/>
            <a:ext cx="2665176" cy="2665176"/>
          </a:xfrm>
          <a:prstGeom prst="rect">
            <a:avLst/>
          </a:prstGeom>
        </p:spPr>
      </p:pic>
      <p:pic>
        <p:nvPicPr>
          <p:cNvPr id="9" name="Picture 8" descr="A beaver with its mouth open&#10;&#10;Description automatically generated with low confidence">
            <a:extLst>
              <a:ext uri="{FF2B5EF4-FFF2-40B4-BE49-F238E27FC236}">
                <a16:creationId xmlns:a16="http://schemas.microsoft.com/office/drawing/2014/main" id="{F14E2463-3A3A-497D-3D11-0B2DF1384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13" y="4260896"/>
            <a:ext cx="2762616" cy="207307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BBF8883-EC78-A082-E9D8-2B2C3F776FF0}"/>
              </a:ext>
            </a:extLst>
          </p:cNvPr>
          <p:cNvSpPr/>
          <p:nvPr/>
        </p:nvSpPr>
        <p:spPr>
          <a:xfrm>
            <a:off x="1232181" y="201731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“We don’t have any platypuses here, only beavers, I see their tails all the time”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92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240" y="538316"/>
            <a:ext cx="5242560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endParaRPr lang="en-US" sz="54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Graphic 3" descr="Anchor with solid fill">
            <a:extLst>
              <a:ext uri="{FF2B5EF4-FFF2-40B4-BE49-F238E27FC236}">
                <a16:creationId xmlns:a16="http://schemas.microsoft.com/office/drawing/2014/main" id="{DB9CEDAD-C416-88CC-84D4-C1EAB6570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776" y="2174295"/>
            <a:ext cx="4424362" cy="4424362"/>
          </a:xfrm>
          <a:prstGeom prst="rect">
            <a:avLst/>
          </a:prstGeom>
        </p:spPr>
      </p:pic>
      <p:pic>
        <p:nvPicPr>
          <p:cNvPr id="6" name="Graphic 5" descr="Calligraphy Pen with solid fill">
            <a:extLst>
              <a:ext uri="{FF2B5EF4-FFF2-40B4-BE49-F238E27FC236}">
                <a16:creationId xmlns:a16="http://schemas.microsoft.com/office/drawing/2014/main" id="{D1ECAF69-6E58-FF60-5721-ACCFF1113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4307" y="2809660"/>
            <a:ext cx="1576816" cy="157681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F2E37E-7EB6-894B-34C2-4E2E27D2CE7E}"/>
              </a:ext>
            </a:extLst>
          </p:cNvPr>
          <p:cNvSpPr txBox="1">
            <a:spLocks/>
          </p:cNvSpPr>
          <p:nvPr/>
        </p:nvSpPr>
        <p:spPr>
          <a:xfrm>
            <a:off x="5224461" y="524029"/>
            <a:ext cx="6638925" cy="5638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Anchoring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AC7AD7-1540-DF36-8FA4-BA3E9B38229B}"/>
              </a:ext>
            </a:extLst>
          </p:cNvPr>
          <p:cNvSpPr/>
          <p:nvPr/>
        </p:nvSpPr>
        <p:spPr>
          <a:xfrm>
            <a:off x="2395368" y="259343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“Platypuses only exist in other places, they are never here”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6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240" y="538316"/>
            <a:ext cx="5242560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endParaRPr lang="en-US" sz="54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Graphic 3" descr="Image with solid fill">
            <a:extLst>
              <a:ext uri="{FF2B5EF4-FFF2-40B4-BE49-F238E27FC236}">
                <a16:creationId xmlns:a16="http://schemas.microsoft.com/office/drawing/2014/main" id="{10422E46-80C6-A9C4-0427-514143DD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077" y="1542958"/>
            <a:ext cx="4269582" cy="4269582"/>
          </a:xfrm>
          <a:prstGeom prst="rect">
            <a:avLst/>
          </a:prstGeom>
        </p:spPr>
      </p:pic>
      <p:pic>
        <p:nvPicPr>
          <p:cNvPr id="8" name="Graphic 7" descr="Social distancing outline">
            <a:extLst>
              <a:ext uri="{FF2B5EF4-FFF2-40B4-BE49-F238E27FC236}">
                <a16:creationId xmlns:a16="http://schemas.microsoft.com/office/drawing/2014/main" id="{4EBBA374-857D-D5B9-BA93-B94D7CF0E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55249" y="3677749"/>
            <a:ext cx="1720546" cy="1720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18C15D-E882-E8BC-4C93-BCE4B6F8E755}"/>
              </a:ext>
            </a:extLst>
          </p:cNvPr>
          <p:cNvSpPr txBox="1"/>
          <p:nvPr/>
        </p:nvSpPr>
        <p:spPr>
          <a:xfrm>
            <a:off x="7370608" y="751344"/>
            <a:ext cx="27238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Framing</a:t>
            </a:r>
          </a:p>
          <a:p>
            <a:pPr algn="ctr"/>
            <a:endParaRPr lang="en-AU" sz="54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AFEBE193-AF97-8A7C-4DCE-7E55A39764DB}"/>
              </a:ext>
            </a:extLst>
          </p:cNvPr>
          <p:cNvSpPr/>
          <p:nvPr/>
        </p:nvSpPr>
        <p:spPr>
          <a:xfrm>
            <a:off x="2094271" y="113311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“If we do have a platypus it is nothing to worry about, they are so cute, what harm could they do”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3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461" y="524029"/>
            <a:ext cx="6638925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Illusory truth effect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Graphic 3" descr="3d Glasses with solid fill">
            <a:extLst>
              <a:ext uri="{FF2B5EF4-FFF2-40B4-BE49-F238E27FC236}">
                <a16:creationId xmlns:a16="http://schemas.microsoft.com/office/drawing/2014/main" id="{20085111-0DB1-DDFC-91EE-2727E1BB1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0258" y="-173341"/>
            <a:ext cx="3829049" cy="3829049"/>
          </a:xfrm>
          <a:prstGeom prst="rect">
            <a:avLst/>
          </a:prstGeom>
        </p:spPr>
      </p:pic>
      <p:pic>
        <p:nvPicPr>
          <p:cNvPr id="7" name="Picture 6" descr="Watermelons on a basket">
            <a:extLst>
              <a:ext uri="{FF2B5EF4-FFF2-40B4-BE49-F238E27FC236}">
                <a16:creationId xmlns:a16="http://schemas.microsoft.com/office/drawing/2014/main" id="{ED8BA340-916C-955D-3C3E-FAC2A455F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17969"/>
            <a:ext cx="5495070" cy="3665415"/>
          </a:xfrm>
          <a:prstGeom prst="rect">
            <a:avLst/>
          </a:prstGeom>
        </p:spPr>
      </p:pic>
      <p:pic>
        <p:nvPicPr>
          <p:cNvPr id="8" name="Picture 7" descr="A picture containing plant, water, outdoor, grass&#10;&#10;Description automatically generated">
            <a:extLst>
              <a:ext uri="{FF2B5EF4-FFF2-40B4-BE49-F238E27FC236}">
                <a16:creationId xmlns:a16="http://schemas.microsoft.com/office/drawing/2014/main" id="{3F92941A-DB52-3077-BD9E-5E7CC70B6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1" y="2800398"/>
            <a:ext cx="2669792" cy="187166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02A2910-FEF4-DCDF-D194-0E38E40B6986}"/>
              </a:ext>
            </a:extLst>
          </p:cNvPr>
          <p:cNvSpPr/>
          <p:nvPr/>
        </p:nvSpPr>
        <p:spPr>
          <a:xfrm>
            <a:off x="1771773" y="4501208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“We see signs of a platypus all the time, but never a whole one, so they are nothing to worry about”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4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613" y="538316"/>
            <a:ext cx="7124700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Curse of knowledge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Graphic 6" descr="Desk with solid fill">
            <a:extLst>
              <a:ext uri="{FF2B5EF4-FFF2-40B4-BE49-F238E27FC236}">
                <a16:creationId xmlns:a16="http://schemas.microsoft.com/office/drawing/2014/main" id="{2857B135-009D-7968-FC79-E2C45B8DB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618" y="1896924"/>
            <a:ext cx="4705044" cy="4705044"/>
          </a:xfrm>
          <a:prstGeom prst="rect">
            <a:avLst/>
          </a:prstGeom>
        </p:spPr>
      </p:pic>
      <p:pic>
        <p:nvPicPr>
          <p:cNvPr id="9" name="Graphic 8" descr="Questions with solid fill">
            <a:extLst>
              <a:ext uri="{FF2B5EF4-FFF2-40B4-BE49-F238E27FC236}">
                <a16:creationId xmlns:a16="http://schemas.microsoft.com/office/drawing/2014/main" id="{DB2259AF-F607-7761-B721-4BF49FF931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68308" y="2608384"/>
            <a:ext cx="2934677" cy="2934677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404ADFB1-C27D-07A0-7B9F-752D5B735E2C}"/>
              </a:ext>
            </a:extLst>
          </p:cNvPr>
          <p:cNvSpPr/>
          <p:nvPr/>
        </p:nvSpPr>
        <p:spPr>
          <a:xfrm>
            <a:off x="677026" y="198107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“Everyone here knows about the platypuses and how to manage them”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9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240" y="538316"/>
            <a:ext cx="5242560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Pareidolia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C31A52-BF9F-9B14-901E-5A3AD783C4FD}"/>
              </a:ext>
            </a:extLst>
          </p:cNvPr>
          <p:cNvSpPr txBox="1"/>
          <p:nvPr/>
        </p:nvSpPr>
        <p:spPr>
          <a:xfrm>
            <a:off x="1541734" y="2166047"/>
            <a:ext cx="2965877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9900" dirty="0">
                <a:solidFill>
                  <a:schemeClr val="accent5">
                    <a:lumMod val="50000"/>
                  </a:schemeClr>
                </a:solidFill>
              </a:rPr>
              <a:t>;-P</a:t>
            </a:r>
          </a:p>
        </p:txBody>
      </p:sp>
      <p:pic>
        <p:nvPicPr>
          <p:cNvPr id="7" name="Graphic 6" descr="Scatterplot with solid fill">
            <a:extLst>
              <a:ext uri="{FF2B5EF4-FFF2-40B4-BE49-F238E27FC236}">
                <a16:creationId xmlns:a16="http://schemas.microsoft.com/office/drawing/2014/main" id="{D743CF94-405C-CEF2-0972-95D05B73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8012" y="2275138"/>
            <a:ext cx="2659856" cy="265985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DB59149-4EA6-C393-168F-0AC5E6C794C7}"/>
              </a:ext>
            </a:extLst>
          </p:cNvPr>
          <p:cNvSpPr/>
          <p:nvPr/>
        </p:nvSpPr>
        <p:spPr>
          <a:xfrm>
            <a:off x="690225" y="236111"/>
            <a:ext cx="5179633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“I have seen some signs of a platypus, but it looks more like a duck to me”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391" y="531172"/>
            <a:ext cx="6403181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Anecdotal fallacy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Graphic 5" descr="Storytelling with solid fill">
            <a:extLst>
              <a:ext uri="{FF2B5EF4-FFF2-40B4-BE49-F238E27FC236}">
                <a16:creationId xmlns:a16="http://schemas.microsoft.com/office/drawing/2014/main" id="{2C5B9293-EAC9-3CD6-5455-31F35D2F4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029" y="2329897"/>
            <a:ext cx="3662363" cy="3662363"/>
          </a:xfrm>
          <a:prstGeom prst="rect">
            <a:avLst/>
          </a:prstGeom>
        </p:spPr>
      </p:pic>
      <p:pic>
        <p:nvPicPr>
          <p:cNvPr id="8" name="Graphic 7" descr="Books on shelf with solid fill">
            <a:extLst>
              <a:ext uri="{FF2B5EF4-FFF2-40B4-BE49-F238E27FC236}">
                <a16:creationId xmlns:a16="http://schemas.microsoft.com/office/drawing/2014/main" id="{047119F7-4205-895A-C820-9F496C495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4649" y="1800224"/>
            <a:ext cx="3776663" cy="3776663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1962A43-5848-B51E-54AE-0E63D6296591}"/>
              </a:ext>
            </a:extLst>
          </p:cNvPr>
          <p:cNvSpPr/>
          <p:nvPr/>
        </p:nvSpPr>
        <p:spPr>
          <a:xfrm>
            <a:off x="1008789" y="113311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“I have never seen a platypus so I don’t believe they actually exist”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4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825" y="538316"/>
            <a:ext cx="7439025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Neglect of probability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91C64-349C-84AE-92DE-3C8A426673AA}"/>
              </a:ext>
            </a:extLst>
          </p:cNvPr>
          <p:cNvSpPr txBox="1"/>
          <p:nvPr/>
        </p:nvSpPr>
        <p:spPr>
          <a:xfrm>
            <a:off x="1119858" y="1611618"/>
            <a:ext cx="2375971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3900" dirty="0">
                <a:solidFill>
                  <a:srgbClr val="FF0000"/>
                </a:solidFill>
              </a:rPr>
              <a:t>%</a:t>
            </a:r>
          </a:p>
        </p:txBody>
      </p:sp>
      <p:pic>
        <p:nvPicPr>
          <p:cNvPr id="9" name="Picture 8" descr="A bow tie in black and white">
            <a:extLst>
              <a:ext uri="{FF2B5EF4-FFF2-40B4-BE49-F238E27FC236}">
                <a16:creationId xmlns:a16="http://schemas.microsoft.com/office/drawing/2014/main" id="{98E3A767-A9DE-5D5F-02F0-B4D14830C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98" y="2345758"/>
            <a:ext cx="6266878" cy="4166807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7C2AFFE-61D8-00A5-012A-29EBF0694D3B}"/>
              </a:ext>
            </a:extLst>
          </p:cNvPr>
          <p:cNvSpPr/>
          <p:nvPr/>
        </p:nvSpPr>
        <p:spPr>
          <a:xfrm>
            <a:off x="283169" y="48418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“Platypus are very rare so it is not likely we have any here”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71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20B3-8EDA-4D06-DE81-00E76DD9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D45BF-6E2A-5A25-8BCA-C2AB4DD46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258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082" y="538316"/>
            <a:ext cx="6538912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Information bias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Graphic 5" descr="Bar chart with solid fill">
            <a:extLst>
              <a:ext uri="{FF2B5EF4-FFF2-40B4-BE49-F238E27FC236}">
                <a16:creationId xmlns:a16="http://schemas.microsoft.com/office/drawing/2014/main" id="{A405BC79-0D4B-C149-B12D-933E45CDA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111" y="2153812"/>
            <a:ext cx="4269581" cy="4269581"/>
          </a:xfrm>
          <a:prstGeom prst="rect">
            <a:avLst/>
          </a:prstGeom>
        </p:spPr>
      </p:pic>
      <p:pic>
        <p:nvPicPr>
          <p:cNvPr id="10" name="Graphic 9" descr="Eyes with solid fill">
            <a:extLst>
              <a:ext uri="{FF2B5EF4-FFF2-40B4-BE49-F238E27FC236}">
                <a16:creationId xmlns:a16="http://schemas.microsoft.com/office/drawing/2014/main" id="{16A104CC-AA66-E814-6FA7-71ABB86F7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10312" y="1863328"/>
            <a:ext cx="3359944" cy="3359944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A3B710B-8122-5340-CA6B-846B8406C307}"/>
              </a:ext>
            </a:extLst>
          </p:cNvPr>
          <p:cNvSpPr/>
          <p:nvPr/>
        </p:nvSpPr>
        <p:spPr>
          <a:xfrm>
            <a:off x="206477" y="142808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“I keep looking for them in the desert but can’t find any, so we don’t have them”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5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62" y="545459"/>
            <a:ext cx="6588919" cy="5638647"/>
          </a:xfrm>
        </p:spPr>
        <p:txBody>
          <a:bodyPr>
            <a:noAutofit/>
          </a:bodyPr>
          <a:lstStyle/>
          <a:p>
            <a:pPr marL="457200" lvl="1" indent="0">
              <a:buClr>
                <a:srgbClr val="FF0000"/>
              </a:buClr>
              <a:buNone/>
            </a:pPr>
            <a:r>
              <a:rPr lang="en-US" sz="5400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Illusion of control</a:t>
            </a:r>
          </a:p>
          <a:p>
            <a:endParaRPr lang="en-AU" sz="48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Graphic 7" descr="Steering Wheel with solid fill">
            <a:extLst>
              <a:ext uri="{FF2B5EF4-FFF2-40B4-BE49-F238E27FC236}">
                <a16:creationId xmlns:a16="http://schemas.microsoft.com/office/drawing/2014/main" id="{5B62D648-5F87-2F61-5B21-CE6BF902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021" y="2333625"/>
            <a:ext cx="4319588" cy="4319588"/>
          </a:xfrm>
          <a:prstGeom prst="rect">
            <a:avLst/>
          </a:prstGeom>
        </p:spPr>
      </p:pic>
      <p:pic>
        <p:nvPicPr>
          <p:cNvPr id="1028" name="Picture 4" descr="LABELMASTER GHS Exclamation Mark Label, Paper, 2 in Height, 2 in Width ...">
            <a:extLst>
              <a:ext uri="{FF2B5EF4-FFF2-40B4-BE49-F238E27FC236}">
                <a16:creationId xmlns:a16="http://schemas.microsoft.com/office/drawing/2014/main" id="{85D3E67E-5369-ECA4-801D-1EE8515B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47813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4773742-A458-BA7D-2F28-95BD234817FD}"/>
              </a:ext>
            </a:extLst>
          </p:cNvPr>
          <p:cNvSpPr/>
          <p:nvPr/>
        </p:nvSpPr>
        <p:spPr>
          <a:xfrm>
            <a:off x="796413" y="248996"/>
            <a:ext cx="4324227" cy="2039027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“Even if we have platypuses here, we can manage them”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26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4EBE4-EACD-C779-BFC2-FE26C7E8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dirty="0">
                <a:solidFill>
                  <a:srgbClr val="474742"/>
                </a:solidFill>
                <a:latin typeface="Arial" panose="020B0604020202020204" pitchFamily="34" charset="0"/>
                <a:cs typeface="Arial" pitchFamily="34" charset="0"/>
              </a:rPr>
              <a:t>The Platypus Philosophy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4D382-326E-CAF6-49BF-B0A51DC8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67" y="1918560"/>
            <a:ext cx="8997105" cy="838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5635F9-339B-3B28-1117-C9E32E56D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467" y="2825003"/>
            <a:ext cx="9011065" cy="838239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16DED6-8F94-B01F-6D2F-F132922D7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67" y="3731445"/>
            <a:ext cx="1896463" cy="303965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418BFF-AA6D-A2E3-BE9D-22DE024EDFFE}"/>
              </a:ext>
            </a:extLst>
          </p:cNvPr>
          <p:cNvSpPr/>
          <p:nvPr/>
        </p:nvSpPr>
        <p:spPr>
          <a:xfrm>
            <a:off x="1590467" y="1918560"/>
            <a:ext cx="5639008" cy="16247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371278-AA23-234E-0A2A-ABD722FA6DE6}"/>
              </a:ext>
            </a:extLst>
          </p:cNvPr>
          <p:cNvSpPr/>
          <p:nvPr/>
        </p:nvSpPr>
        <p:spPr>
          <a:xfrm>
            <a:off x="7381875" y="1925838"/>
            <a:ext cx="3292974" cy="16247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AF865-EB57-7AF0-BDD2-52F7D20A6D2B}"/>
              </a:ext>
            </a:extLst>
          </p:cNvPr>
          <p:cNvSpPr txBox="1"/>
          <p:nvPr/>
        </p:nvSpPr>
        <p:spPr>
          <a:xfrm>
            <a:off x="2610050" y="3980800"/>
            <a:ext cx="253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0070C0"/>
                </a:solidFill>
              </a:rPr>
              <a:t>The input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D804D-6196-5975-A043-71638B315DAF}"/>
              </a:ext>
            </a:extLst>
          </p:cNvPr>
          <p:cNvSpPr txBox="1"/>
          <p:nvPr/>
        </p:nvSpPr>
        <p:spPr>
          <a:xfrm>
            <a:off x="8392274" y="3988078"/>
            <a:ext cx="253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0070C0"/>
                </a:solidFill>
              </a:rPr>
              <a:t>The analysis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77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96B8F9-7384-FF66-B6CB-7D233E96B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  <p:pic>
        <p:nvPicPr>
          <p:cNvPr id="5" name="Picture 4" descr="A qr code with a cartoon hippo&#10;&#10;Description automatically generated">
            <a:extLst>
              <a:ext uri="{FF2B5EF4-FFF2-40B4-BE49-F238E27FC236}">
                <a16:creationId xmlns:a16="http://schemas.microsoft.com/office/drawing/2014/main" id="{92F9486A-E497-9646-22BE-FA2300880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12" y="1500808"/>
            <a:ext cx="2231129" cy="2892287"/>
          </a:xfrm>
          <a:prstGeom prst="rect">
            <a:avLst/>
          </a:prstGeom>
        </p:spPr>
      </p:pic>
      <p:pic>
        <p:nvPicPr>
          <p:cNvPr id="7" name="Picture 6" descr="A qr code with a cartoon hippo&#10;&#10;Description automatically generated">
            <a:extLst>
              <a:ext uri="{FF2B5EF4-FFF2-40B4-BE49-F238E27FC236}">
                <a16:creationId xmlns:a16="http://schemas.microsoft.com/office/drawing/2014/main" id="{8D2B286F-A825-3613-D07E-292497AED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4" y="1500807"/>
            <a:ext cx="2231129" cy="2892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1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33">
            <a:extLst>
              <a:ext uri="{FF2B5EF4-FFF2-40B4-BE49-F238E27FC236}">
                <a16:creationId xmlns:a16="http://schemas.microsoft.com/office/drawing/2014/main" id="{1BE16056-99C5-4650-A97D-5F67F95A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126" y="604847"/>
            <a:ext cx="12382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ee the source image">
            <a:extLst>
              <a:ext uri="{FF2B5EF4-FFF2-40B4-BE49-F238E27FC236}">
                <a16:creationId xmlns:a16="http://schemas.microsoft.com/office/drawing/2014/main" id="{B54740A3-B27A-B2EF-E5E9-6BA78150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2" y="2796951"/>
            <a:ext cx="1359341" cy="135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>
            <a:extLst>
              <a:ext uri="{FF2B5EF4-FFF2-40B4-BE49-F238E27FC236}">
                <a16:creationId xmlns:a16="http://schemas.microsoft.com/office/drawing/2014/main" id="{F1ED967C-B86C-D3B2-B929-479C7FE6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254" y="3412950"/>
            <a:ext cx="18192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703512" y="188640"/>
            <a:ext cx="87849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474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What is the IChemE Safety Centre?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474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Current Operating and Industry Partners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AEFD937-B00C-1357-D807-1F31990A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55" y="5924515"/>
            <a:ext cx="115252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BAD9C46-6E0E-0C44-1CF2-474789AC1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10" y="775780"/>
            <a:ext cx="18859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5EA4E4AF-E293-511F-BBE3-41B8DD35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16" y="1618722"/>
            <a:ext cx="940299" cy="10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3AF5F603-A3FF-1DB2-366F-6662B210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77" y="4000214"/>
            <a:ext cx="176212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B21129A-5288-FDF0-DAF9-F1B2AC58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4" y="5785609"/>
            <a:ext cx="13620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77120008-9F7B-EBDA-629A-430015AD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474" y="2906563"/>
            <a:ext cx="668974" cy="9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2E94772A-2720-56C4-32BD-E0A89280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5" y="3988477"/>
            <a:ext cx="1110581" cy="6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id="{31220804-5842-16B6-3F4D-B42CBD1F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09" y="4747689"/>
            <a:ext cx="841594" cy="92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4CB157E-D051-BDC9-107F-25F4B159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70" y="4516691"/>
            <a:ext cx="953573" cy="10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731F6EE1-2A99-8774-166A-596ABEC7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3" y="173388"/>
            <a:ext cx="1473858" cy="69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1850CE6-DE58-51EC-6827-613A5ACF3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302" y="3068088"/>
            <a:ext cx="1083960" cy="7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6E13EAAB-3101-F7D8-2631-5AD6487A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46" y="4641537"/>
            <a:ext cx="22669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>
            <a:extLst>
              <a:ext uri="{FF2B5EF4-FFF2-40B4-BE49-F238E27FC236}">
                <a16:creationId xmlns:a16="http://schemas.microsoft.com/office/drawing/2014/main" id="{2D0C5456-2EDB-8B2A-BE3F-63F265D98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55" y="5110265"/>
            <a:ext cx="21717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F5A858A-4A64-FE28-3226-F21805BF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4" y="203499"/>
            <a:ext cx="2143763" cy="57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>
            <a:extLst>
              <a:ext uri="{FF2B5EF4-FFF2-40B4-BE49-F238E27FC236}">
                <a16:creationId xmlns:a16="http://schemas.microsoft.com/office/drawing/2014/main" id="{82E072BF-32F0-FA20-261D-7C0A8439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17" y="727606"/>
            <a:ext cx="12858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>
            <a:extLst>
              <a:ext uri="{FF2B5EF4-FFF2-40B4-BE49-F238E27FC236}">
                <a16:creationId xmlns:a16="http://schemas.microsoft.com/office/drawing/2014/main" id="{2A5D0496-8FEB-6F07-C4C4-D6C1D978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71" y="2000442"/>
            <a:ext cx="14001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>
            <a:extLst>
              <a:ext uri="{FF2B5EF4-FFF2-40B4-BE49-F238E27FC236}">
                <a16:creationId xmlns:a16="http://schemas.microsoft.com/office/drawing/2014/main" id="{BC9CF3DD-2002-8319-2F88-3DB7D4B01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52" y="3679346"/>
            <a:ext cx="14192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2861A059-2B14-E037-BD72-B8485619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764" y="4722500"/>
            <a:ext cx="241935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>
            <a:extLst>
              <a:ext uri="{FF2B5EF4-FFF2-40B4-BE49-F238E27FC236}">
                <a16:creationId xmlns:a16="http://schemas.microsoft.com/office/drawing/2014/main" id="{41297956-CA9B-318D-0572-76A3D34E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82" y="6239457"/>
            <a:ext cx="17049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A475AB1B-EC2F-DCEE-F7D4-48F471AA0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90" y="925825"/>
            <a:ext cx="16478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>
            <a:extLst>
              <a:ext uri="{FF2B5EF4-FFF2-40B4-BE49-F238E27FC236}">
                <a16:creationId xmlns:a16="http://schemas.microsoft.com/office/drawing/2014/main" id="{8C76DDE3-4AD6-E099-AD43-B3E485AF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078" y="-31566"/>
            <a:ext cx="13335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BC1899ED-6A5B-8330-B0A9-20C0F778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833" y="97725"/>
            <a:ext cx="153352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>
            <a:extLst>
              <a:ext uri="{FF2B5EF4-FFF2-40B4-BE49-F238E27FC236}">
                <a16:creationId xmlns:a16="http://schemas.microsoft.com/office/drawing/2014/main" id="{35E7CFE7-4763-9D1A-8C62-215AE46B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67" y="1577109"/>
            <a:ext cx="10287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99729A8D-3F4E-D5D9-4AA9-A22616CE3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65" y="1602562"/>
            <a:ext cx="12477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36DBBD82-35A3-E134-293F-786249A8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907" y="5984142"/>
            <a:ext cx="18383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>
            <a:extLst>
              <a:ext uri="{FF2B5EF4-FFF2-40B4-BE49-F238E27FC236}">
                <a16:creationId xmlns:a16="http://schemas.microsoft.com/office/drawing/2014/main" id="{ADE85B5F-1BE7-FFBB-110F-80B2DE17F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96" y="2402656"/>
            <a:ext cx="1458185" cy="8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E744F51D-E8B6-4329-A222-2DBBA888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962" y="2494457"/>
            <a:ext cx="9906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>
            <a:extLst>
              <a:ext uri="{FF2B5EF4-FFF2-40B4-BE49-F238E27FC236}">
                <a16:creationId xmlns:a16="http://schemas.microsoft.com/office/drawing/2014/main" id="{535A9C5B-7EB0-1CCF-87E3-6D9C0D436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4" y="1806473"/>
            <a:ext cx="1222060" cy="7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894F787C-8C7F-EE22-2842-62D4F2EC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006" y="3326550"/>
            <a:ext cx="167640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>
            <a:extLst>
              <a:ext uri="{FF2B5EF4-FFF2-40B4-BE49-F238E27FC236}">
                <a16:creationId xmlns:a16="http://schemas.microsoft.com/office/drawing/2014/main" id="{2D242E91-487A-C081-335A-30B1F7B8A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13" y="3919735"/>
            <a:ext cx="201930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6F1D4BEC-80F6-9E60-F19A-4F6DB96C2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646" y="4232244"/>
            <a:ext cx="1769169" cy="6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utoShape 41">
            <a:extLst>
              <a:ext uri="{FF2B5EF4-FFF2-40B4-BE49-F238E27FC236}">
                <a16:creationId xmlns:a16="http://schemas.microsoft.com/office/drawing/2014/main" id="{3A20BCCF-CAE7-D88B-7324-2CB41624BF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49339" y="90896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6" name="Picture 42">
            <a:extLst>
              <a:ext uri="{FF2B5EF4-FFF2-40B4-BE49-F238E27FC236}">
                <a16:creationId xmlns:a16="http://schemas.microsoft.com/office/drawing/2014/main" id="{9807EFF5-0E50-2E10-0187-478B77009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10" y="3207901"/>
            <a:ext cx="17049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>
            <a:extLst>
              <a:ext uri="{FF2B5EF4-FFF2-40B4-BE49-F238E27FC236}">
                <a16:creationId xmlns:a16="http://schemas.microsoft.com/office/drawing/2014/main" id="{A14E8C82-FD52-E1A1-71D1-63BE2D7B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609" y="2645531"/>
            <a:ext cx="1595247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F1AB637E-42D3-8382-311A-89610A53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354" y="4533900"/>
            <a:ext cx="1106062" cy="6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8C6D01E4-1E74-915C-54F4-4C7B11C9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551" y="1596782"/>
            <a:ext cx="711508" cy="6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>
            <a:extLst>
              <a:ext uri="{FF2B5EF4-FFF2-40B4-BE49-F238E27FC236}">
                <a16:creationId xmlns:a16="http://schemas.microsoft.com/office/drawing/2014/main" id="{5AAB3719-419F-DC77-2F25-51F88A7C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03" y="4980956"/>
            <a:ext cx="711508" cy="96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2C256AB1-062A-B9D2-9D89-D1AFAA8B8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70" y="4167677"/>
            <a:ext cx="1488727" cy="6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>
            <a:extLst>
              <a:ext uri="{FF2B5EF4-FFF2-40B4-BE49-F238E27FC236}">
                <a16:creationId xmlns:a16="http://schemas.microsoft.com/office/drawing/2014/main" id="{4B60C22C-511C-7891-9AC1-49B3ECD0D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015" y="3836120"/>
            <a:ext cx="1293926" cy="57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17">
            <a:extLst>
              <a:ext uri="{FF2B5EF4-FFF2-40B4-BE49-F238E27FC236}">
                <a16:creationId xmlns:a16="http://schemas.microsoft.com/office/drawing/2014/main" id="{3EFEEBC2-8FF4-38F4-8000-81F70C402CF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584695" y="3157558"/>
            <a:ext cx="1509476" cy="776495"/>
          </a:xfrm>
          <a:prstGeom prst="rect">
            <a:avLst/>
          </a:prstGeom>
        </p:spPr>
      </p:pic>
      <p:pic>
        <p:nvPicPr>
          <p:cNvPr id="3" name="Picture 8" descr="See the source image">
            <a:extLst>
              <a:ext uri="{FF2B5EF4-FFF2-40B4-BE49-F238E27FC236}">
                <a16:creationId xmlns:a16="http://schemas.microsoft.com/office/drawing/2014/main" id="{DBD7FDEE-0AFA-FAB0-6E65-DBF3B975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2" y="2645531"/>
            <a:ext cx="1647753" cy="6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CA05A7A-3459-5859-78B0-A10C3419E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47" y="6030519"/>
            <a:ext cx="1595248" cy="65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70DFF4A-8CBA-B080-1CBC-5FF7C20E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34" y="577281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435B145-BA52-9FB4-2681-7C5C8D85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41" y="2965076"/>
            <a:ext cx="17145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0D4C65D-FBAA-8E0A-8C9B-9BBAA15F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64" y="1852622"/>
            <a:ext cx="1557048" cy="30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5737EC6-CD52-24A0-7DDF-3B69CC27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97" y="2356363"/>
            <a:ext cx="1390071" cy="56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908E93F0-9874-1389-9EAE-8A6635614162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4" y="714615"/>
            <a:ext cx="2190750" cy="594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1C78D4-E36E-8FBD-966A-87B961FFED0B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181529" y="5447771"/>
            <a:ext cx="2267266" cy="323895"/>
          </a:xfrm>
          <a:prstGeom prst="rect">
            <a:avLst/>
          </a:prstGeom>
        </p:spPr>
      </p:pic>
      <p:pic>
        <p:nvPicPr>
          <p:cNvPr id="7" name="Picture 2" descr="SUEZ Logo">
            <a:extLst>
              <a:ext uri="{FF2B5EF4-FFF2-40B4-BE49-F238E27FC236}">
                <a16:creationId xmlns:a16="http://schemas.microsoft.com/office/drawing/2014/main" id="{EDD7CA09-51FE-3D71-6104-F35CE4E4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694" y="1467434"/>
            <a:ext cx="160972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C2D94E-A75E-61D6-2FFE-CB3E72B644F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52382" y="1678396"/>
            <a:ext cx="1051977" cy="296845"/>
          </a:xfrm>
          <a:prstGeom prst="rect">
            <a:avLst/>
          </a:prstGeom>
        </p:spPr>
      </p:pic>
      <p:pic>
        <p:nvPicPr>
          <p:cNvPr id="13" name="Picture 12" descr="A red and blue logo&#10;&#10;Description automatically generated">
            <a:extLst>
              <a:ext uri="{FF2B5EF4-FFF2-40B4-BE49-F238E27FC236}">
                <a16:creationId xmlns:a16="http://schemas.microsoft.com/office/drawing/2014/main" id="{C869F938-6335-692A-EE5D-581D299DCD6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69" y="1427269"/>
            <a:ext cx="844923" cy="921734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144B3301-249C-268B-F7A3-3C426B4C3C2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13" y="762731"/>
            <a:ext cx="2183061" cy="851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863FC-F77C-8C19-7FC3-CBD995086310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45499" y="2288193"/>
            <a:ext cx="1183071" cy="3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03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3518" y="4152210"/>
            <a:ext cx="958373" cy="88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471" y="3448697"/>
            <a:ext cx="1755227" cy="57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97" y="1706590"/>
            <a:ext cx="2303438" cy="36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5061" y="3204917"/>
            <a:ext cx="1053776" cy="771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03218" y="562544"/>
            <a:ext cx="1267501" cy="63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RMI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92399" y="2418938"/>
            <a:ext cx="1288521" cy="536883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9" cstate="print"/>
          <a:srcRect l="27944" t="28546" r="26121" b="25189"/>
          <a:stretch>
            <a:fillRect/>
          </a:stretch>
        </p:blipFill>
        <p:spPr bwMode="auto">
          <a:xfrm>
            <a:off x="3935747" y="6101892"/>
            <a:ext cx="936104" cy="58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703512" y="1"/>
            <a:ext cx="8964488" cy="69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b="1">
                <a:solidFill>
                  <a:srgbClr val="474742"/>
                </a:solidFill>
                <a:latin typeface="Arial" pitchFamily="34" charset="0"/>
                <a:ea typeface="+mj-ea"/>
                <a:cs typeface="Arial" pitchFamily="34" charset="0"/>
              </a:rPr>
              <a:t>Current supporting partners and collaborators</a:t>
            </a:r>
          </a:p>
        </p:txBody>
      </p:sp>
      <p:pic>
        <p:nvPicPr>
          <p:cNvPr id="12" name="Picture 11" descr="safework nsw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41364" y="1640513"/>
            <a:ext cx="1437007" cy="38930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1853" y="6101892"/>
            <a:ext cx="318589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ogo - CAP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79564" y="6121552"/>
            <a:ext cx="1710936" cy="56631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87067" y="5058568"/>
            <a:ext cx="1437007" cy="67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62428" y="1362884"/>
            <a:ext cx="616544" cy="114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093642" y="1214722"/>
            <a:ext cx="80962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32" y="1716573"/>
            <a:ext cx="1508958" cy="531907"/>
          </a:xfrm>
          <a:prstGeom prst="rect">
            <a:avLst/>
          </a:prstGeom>
        </p:spPr>
      </p:pic>
      <p:pic>
        <p:nvPicPr>
          <p:cNvPr id="17" name="Picture 16" descr="Dalhousie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54815" y="564189"/>
            <a:ext cx="1864544" cy="618996"/>
          </a:xfrm>
          <a:prstGeom prst="rect">
            <a:avLst/>
          </a:prstGeom>
        </p:spPr>
      </p:pic>
      <p:pic>
        <p:nvPicPr>
          <p:cNvPr id="24" name="Picture 23" descr="UOA-VR-RGB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210162" y="3580565"/>
            <a:ext cx="992072" cy="954028"/>
          </a:xfrm>
          <a:prstGeom prst="rect">
            <a:avLst/>
          </a:prstGeom>
        </p:spPr>
      </p:pic>
      <p:pic>
        <p:nvPicPr>
          <p:cNvPr id="25" name="Picture 24" descr="1024px-University_of_Surrey_Logo.svg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986241" y="4194496"/>
            <a:ext cx="1872208" cy="555812"/>
          </a:xfrm>
          <a:prstGeom prst="rect">
            <a:avLst/>
          </a:prstGeom>
        </p:spPr>
      </p:pic>
      <p:pic>
        <p:nvPicPr>
          <p:cNvPr id="27" name="Picture 26" descr="P2SAC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26566" y="2477604"/>
            <a:ext cx="1616094" cy="581794"/>
          </a:xfrm>
          <a:prstGeom prst="rect">
            <a:avLst/>
          </a:prstGeom>
        </p:spPr>
      </p:pic>
      <p:pic>
        <p:nvPicPr>
          <p:cNvPr id="4" name="Picture 2" descr="C:\Users\tabrahart\ISC Logos\University of Bologna - 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76614" y="2256636"/>
            <a:ext cx="867946" cy="838568"/>
          </a:xfrm>
          <a:prstGeom prst="rect">
            <a:avLst/>
          </a:prstGeom>
          <a:noFill/>
        </p:spPr>
      </p:pic>
      <p:pic>
        <p:nvPicPr>
          <p:cNvPr id="2051" name="Picture 3" descr="S:\thayward\ISC Logos\logo_astar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504" y="527548"/>
            <a:ext cx="1581901" cy="764083"/>
          </a:xfrm>
          <a:prstGeom prst="rect">
            <a:avLst/>
          </a:prstGeom>
          <a:noFill/>
        </p:spPr>
      </p:pic>
      <p:pic>
        <p:nvPicPr>
          <p:cNvPr id="2052" name="Picture 4" descr="S:\thayward\ISC Logos\QUT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211066" y="2482170"/>
            <a:ext cx="764083" cy="764083"/>
          </a:xfrm>
          <a:prstGeom prst="rect">
            <a:avLst/>
          </a:prstGeom>
          <a:noFill/>
        </p:spPr>
      </p:pic>
      <p:pic>
        <p:nvPicPr>
          <p:cNvPr id="28" name="Picture 27" descr="Michigan Technological.pn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190060" y="422986"/>
            <a:ext cx="1807165" cy="636298"/>
          </a:xfrm>
          <a:prstGeom prst="rect">
            <a:avLst/>
          </a:prstGeom>
        </p:spPr>
      </p:pic>
      <p:pic>
        <p:nvPicPr>
          <p:cNvPr id="29" name="Picture 28" descr="UoM_White_Background_w=150px - University of Manchester.pn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72880" y="5397005"/>
            <a:ext cx="1350001" cy="576000"/>
          </a:xfrm>
          <a:prstGeom prst="rect">
            <a:avLst/>
          </a:prstGeom>
        </p:spPr>
      </p:pic>
      <p:pic>
        <p:nvPicPr>
          <p:cNvPr id="31" name="Picture 30" descr="UNSW logo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4764353" y="3950291"/>
            <a:ext cx="1053776" cy="1095927"/>
          </a:xfrm>
          <a:prstGeom prst="rect">
            <a:avLst/>
          </a:prstGeom>
        </p:spPr>
      </p:pic>
      <p:pic>
        <p:nvPicPr>
          <p:cNvPr id="32" name="Picture 31" descr="University of Strathclyde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9028924" y="5015891"/>
            <a:ext cx="762227" cy="762227"/>
          </a:xfrm>
          <a:prstGeom prst="rect">
            <a:avLst/>
          </a:prstGeom>
        </p:spPr>
      </p:pic>
      <p:pic>
        <p:nvPicPr>
          <p:cNvPr id="33" name="Picture 32" descr="University of Limerick.pn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37374" y="4121824"/>
            <a:ext cx="1440160" cy="738082"/>
          </a:xfrm>
          <a:prstGeom prst="rect">
            <a:avLst/>
          </a:prstGeom>
        </p:spPr>
      </p:pic>
      <p:pic>
        <p:nvPicPr>
          <p:cNvPr id="5" name="Picture 2" descr="S:\thayward\ISC - Logos\chemical-grl-150x196pxl - University of Patras.jp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06889" y="4577915"/>
            <a:ext cx="913854" cy="1190903"/>
          </a:xfrm>
          <a:prstGeom prst="rect">
            <a:avLst/>
          </a:prstGeom>
          <a:noFill/>
        </p:spPr>
      </p:pic>
      <p:pic>
        <p:nvPicPr>
          <p:cNvPr id="7" name="Picture 2" descr="S:\thayward\ISC - Templates\Latest presentation templates\SIT Learn Lock UP logo_4C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736818" y="1896523"/>
            <a:ext cx="1732434" cy="49133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5D295-94EF-43AB-ADDC-A90EF9694D5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96" y="591277"/>
            <a:ext cx="2327378" cy="3609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26935-EF57-49A7-97CD-E52001A3E7B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5" y="608142"/>
            <a:ext cx="866193" cy="902284"/>
          </a:xfrm>
          <a:prstGeom prst="rect">
            <a:avLst/>
          </a:prstGeom>
        </p:spPr>
      </p:pic>
      <p:pic>
        <p:nvPicPr>
          <p:cNvPr id="6" name="Picture 2" descr="UCC">
            <a:extLst>
              <a:ext uri="{FF2B5EF4-FFF2-40B4-BE49-F238E27FC236}">
                <a16:creationId xmlns:a16="http://schemas.microsoft.com/office/drawing/2014/main" id="{27FDDE25-9FFA-44EF-AF68-5D3E0D1D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14" y="2174461"/>
            <a:ext cx="14287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2184F9-62B5-45BD-B99E-C6B62B735C4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32" y="4435733"/>
            <a:ext cx="2531017" cy="478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DEAA03-04AB-409F-8898-9549BE33FF5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61" y="527548"/>
            <a:ext cx="1070166" cy="1070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BDAAF-653B-4207-860B-F7FFEDC8DD96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536995" y="2546034"/>
            <a:ext cx="1325917" cy="4510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3A779E-4E38-4E04-BE50-5D7F43C175B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362035" y="1432459"/>
            <a:ext cx="1257727" cy="675331"/>
          </a:xfrm>
          <a:prstGeom prst="rect">
            <a:avLst/>
          </a:prstGeom>
        </p:spPr>
      </p:pic>
      <p:pic>
        <p:nvPicPr>
          <p:cNvPr id="34" name="Picture 2" descr="Image result for petroleum safety authority norway logo">
            <a:extLst>
              <a:ext uri="{FF2B5EF4-FFF2-40B4-BE49-F238E27FC236}">
                <a16:creationId xmlns:a16="http://schemas.microsoft.com/office/drawing/2014/main" id="{9CB628D1-0F1C-4E98-9AFA-63AB0B0CD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18" y="1029995"/>
            <a:ext cx="1960933" cy="7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Image result for university of greenwich">
            <a:extLst>
              <a:ext uri="{FF2B5EF4-FFF2-40B4-BE49-F238E27FC236}">
                <a16:creationId xmlns:a16="http://schemas.microsoft.com/office/drawing/2014/main" id="{ABF3DC19-E3BA-4644-8570-D10EF45A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19" y="2498635"/>
            <a:ext cx="1331681" cy="9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oil and pipelines agency logo]">
            <a:extLst>
              <a:ext uri="{FF2B5EF4-FFF2-40B4-BE49-F238E27FC236}">
                <a16:creationId xmlns:a16="http://schemas.microsoft.com/office/drawing/2014/main" id="{A372CB2B-4BCA-4D62-9B4C-A02CD718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74" y="3080392"/>
            <a:ext cx="1370883" cy="13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4AB0A91-8F4C-4190-94B8-ADAA8B59507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880908" y="4249879"/>
            <a:ext cx="1204452" cy="1241323"/>
          </a:xfrm>
          <a:prstGeom prst="rect">
            <a:avLst/>
          </a:prstGeom>
        </p:spPr>
      </p:pic>
      <p:pic>
        <p:nvPicPr>
          <p:cNvPr id="37" name="Picture 37">
            <a:extLst>
              <a:ext uri="{FF2B5EF4-FFF2-40B4-BE49-F238E27FC236}">
                <a16:creationId xmlns:a16="http://schemas.microsoft.com/office/drawing/2014/main" id="{10462DF6-6F36-4203-A18F-1374E50DB084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609975" y="5248275"/>
            <a:ext cx="1924050" cy="628650"/>
          </a:xfrm>
          <a:prstGeom prst="rect">
            <a:avLst/>
          </a:prstGeom>
        </p:spPr>
      </p:pic>
      <p:pic>
        <p:nvPicPr>
          <p:cNvPr id="38" name="Picture 38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F984C0C-2133-4E29-AE72-D0E3133BCB25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474731" y="5806605"/>
            <a:ext cx="1479177" cy="875238"/>
          </a:xfrm>
          <a:prstGeom prst="rect">
            <a:avLst/>
          </a:prstGeom>
        </p:spPr>
      </p:pic>
      <p:pic>
        <p:nvPicPr>
          <p:cNvPr id="39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55D9244E-DE20-48BA-BF05-6B783C1CB20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351329" y="3342389"/>
            <a:ext cx="1006231" cy="986693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16435E4B-81E7-F49A-821E-69BB3D4E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07" y="3435673"/>
            <a:ext cx="898949" cy="8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777A66FA-DA95-FF25-B0FA-ACD84B51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4902" y="3149396"/>
            <a:ext cx="11239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82D7D39A-FF16-117C-CAEF-D31142969A6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908255" y="6099479"/>
            <a:ext cx="1333023" cy="360906"/>
          </a:xfrm>
          <a:prstGeom prst="rect">
            <a:avLst/>
          </a:prstGeom>
        </p:spPr>
      </p:pic>
      <p:pic>
        <p:nvPicPr>
          <p:cNvPr id="2048" name="Picture 2" descr="A red rectangular sign with white text&#10;&#10;Description automatically generated">
            <a:extLst>
              <a:ext uri="{FF2B5EF4-FFF2-40B4-BE49-F238E27FC236}">
                <a16:creationId xmlns:a16="http://schemas.microsoft.com/office/drawing/2014/main" id="{EB145A12-FA59-A2DC-8A0D-EFB707414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6" y="5116067"/>
            <a:ext cx="10572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2">
            <a:extLst>
              <a:ext uri="{FF2B5EF4-FFF2-40B4-BE49-F238E27FC236}">
                <a16:creationId xmlns:a16="http://schemas.microsoft.com/office/drawing/2014/main" id="{BE7F2F56-7D5A-F809-DD33-4421531E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471" y="3429918"/>
            <a:ext cx="1755227" cy="57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>
            <a:extLst>
              <a:ext uri="{FF2B5EF4-FFF2-40B4-BE49-F238E27FC236}">
                <a16:creationId xmlns:a16="http://schemas.microsoft.com/office/drawing/2014/main" id="{48B44AB3-7D47-64D7-70D6-AAA3B24AC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97" y="1687811"/>
            <a:ext cx="2303438" cy="36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>
            <a:extLst>
              <a:ext uri="{FF2B5EF4-FFF2-40B4-BE49-F238E27FC236}">
                <a16:creationId xmlns:a16="http://schemas.microsoft.com/office/drawing/2014/main" id="{E2B4A1D6-62B3-8B00-B40C-F6B02ADF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03218" y="543765"/>
            <a:ext cx="1267501" cy="637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056" descr="RMIT.PNG">
            <a:extLst>
              <a:ext uri="{FF2B5EF4-FFF2-40B4-BE49-F238E27FC236}">
                <a16:creationId xmlns:a16="http://schemas.microsoft.com/office/drawing/2014/main" id="{803C20A2-8326-A368-0386-9D07A828E5E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92399" y="2400159"/>
            <a:ext cx="1288521" cy="536883"/>
          </a:xfrm>
          <a:prstGeom prst="rect">
            <a:avLst/>
          </a:prstGeom>
        </p:spPr>
      </p:pic>
      <p:pic>
        <p:nvPicPr>
          <p:cNvPr id="2058" name="Picture 2057" descr="safework nsw.jpg">
            <a:extLst>
              <a:ext uri="{FF2B5EF4-FFF2-40B4-BE49-F238E27FC236}">
                <a16:creationId xmlns:a16="http://schemas.microsoft.com/office/drawing/2014/main" id="{F5E33543-BAB4-6B9A-8785-B3D594922A3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41364" y="1621734"/>
            <a:ext cx="1437007" cy="389309"/>
          </a:xfrm>
          <a:prstGeom prst="rect">
            <a:avLst/>
          </a:prstGeom>
        </p:spPr>
      </p:pic>
      <p:pic>
        <p:nvPicPr>
          <p:cNvPr id="2059" name="Picture 2">
            <a:extLst>
              <a:ext uri="{FF2B5EF4-FFF2-40B4-BE49-F238E27FC236}">
                <a16:creationId xmlns:a16="http://schemas.microsoft.com/office/drawing/2014/main" id="{BC94FC3B-D402-6948-6C35-FFE1F5E9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862428" y="1344105"/>
            <a:ext cx="616544" cy="114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AB989C17-96DB-F45A-925A-E6CF26E244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32" y="1697794"/>
            <a:ext cx="1508958" cy="531907"/>
          </a:xfrm>
          <a:prstGeom prst="rect">
            <a:avLst/>
          </a:prstGeom>
        </p:spPr>
      </p:pic>
      <p:pic>
        <p:nvPicPr>
          <p:cNvPr id="2061" name="Picture 2060" descr="Dalhousie.jpg">
            <a:extLst>
              <a:ext uri="{FF2B5EF4-FFF2-40B4-BE49-F238E27FC236}">
                <a16:creationId xmlns:a16="http://schemas.microsoft.com/office/drawing/2014/main" id="{A8F9F4B1-C213-F89B-49A2-653C641C684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54815" y="545410"/>
            <a:ext cx="1864544" cy="618996"/>
          </a:xfrm>
          <a:prstGeom prst="rect">
            <a:avLst/>
          </a:prstGeom>
        </p:spPr>
      </p:pic>
      <p:pic>
        <p:nvPicPr>
          <p:cNvPr id="2062" name="Picture 2061" descr="UOA-VR-RGB.png">
            <a:extLst>
              <a:ext uri="{FF2B5EF4-FFF2-40B4-BE49-F238E27FC236}">
                <a16:creationId xmlns:a16="http://schemas.microsoft.com/office/drawing/2014/main" id="{AF326029-2BE5-3D28-5303-7BCDA2CEA639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210162" y="3561786"/>
            <a:ext cx="992072" cy="954028"/>
          </a:xfrm>
          <a:prstGeom prst="rect">
            <a:avLst/>
          </a:prstGeom>
        </p:spPr>
      </p:pic>
      <p:pic>
        <p:nvPicPr>
          <p:cNvPr id="2063" name="Picture 2062" descr="P2SAC.png">
            <a:extLst>
              <a:ext uri="{FF2B5EF4-FFF2-40B4-BE49-F238E27FC236}">
                <a16:creationId xmlns:a16="http://schemas.microsoft.com/office/drawing/2014/main" id="{072D2A34-2A62-DC46-98A2-F99BEDB025AA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26566" y="2458825"/>
            <a:ext cx="1616094" cy="581794"/>
          </a:xfrm>
          <a:prstGeom prst="rect">
            <a:avLst/>
          </a:prstGeom>
        </p:spPr>
      </p:pic>
      <p:pic>
        <p:nvPicPr>
          <p:cNvPr id="2064" name="Picture 4" descr="S:\thayward\ISC Logos\QUT.jpg">
            <a:extLst>
              <a:ext uri="{FF2B5EF4-FFF2-40B4-BE49-F238E27FC236}">
                <a16:creationId xmlns:a16="http://schemas.microsoft.com/office/drawing/2014/main" id="{CB2CF70D-B9B4-93E2-36F2-3B1CEF879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211066" y="2463391"/>
            <a:ext cx="764083" cy="764083"/>
          </a:xfrm>
          <a:prstGeom prst="rect">
            <a:avLst/>
          </a:prstGeom>
          <a:noFill/>
        </p:spPr>
      </p:pic>
      <p:pic>
        <p:nvPicPr>
          <p:cNvPr id="2065" name="Picture 2064" descr="Michigan Technological.png">
            <a:extLst>
              <a:ext uri="{FF2B5EF4-FFF2-40B4-BE49-F238E27FC236}">
                <a16:creationId xmlns:a16="http://schemas.microsoft.com/office/drawing/2014/main" id="{28905CFA-B218-03E3-52F9-96B63B4BBD9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190060" y="404207"/>
            <a:ext cx="1807165" cy="636298"/>
          </a:xfrm>
          <a:prstGeom prst="rect">
            <a:avLst/>
          </a:prstGeom>
        </p:spPr>
      </p:pic>
      <p:pic>
        <p:nvPicPr>
          <p:cNvPr id="2066" name="Picture 2" descr="S:\thayward\ISC - Templates\Latest presentation templates\SIT Learn Lock UP logo_4C.JPG">
            <a:extLst>
              <a:ext uri="{FF2B5EF4-FFF2-40B4-BE49-F238E27FC236}">
                <a16:creationId xmlns:a16="http://schemas.microsoft.com/office/drawing/2014/main" id="{857B0E5C-360E-15E7-CE4A-B47B8D9B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736818" y="1877744"/>
            <a:ext cx="1732434" cy="491335"/>
          </a:xfrm>
          <a:prstGeom prst="rect">
            <a:avLst/>
          </a:prstGeom>
          <a:noFill/>
        </p:spPr>
      </p:pic>
      <p:pic>
        <p:nvPicPr>
          <p:cNvPr id="2067" name="Picture 2066">
            <a:extLst>
              <a:ext uri="{FF2B5EF4-FFF2-40B4-BE49-F238E27FC236}">
                <a16:creationId xmlns:a16="http://schemas.microsoft.com/office/drawing/2014/main" id="{837DE690-DBFD-6F5C-8050-5C3A57A0B1D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96" y="572498"/>
            <a:ext cx="2327378" cy="360907"/>
          </a:xfrm>
          <a:prstGeom prst="rect">
            <a:avLst/>
          </a:prstGeom>
        </p:spPr>
      </p:pic>
      <p:pic>
        <p:nvPicPr>
          <p:cNvPr id="2068" name="Picture 2067">
            <a:extLst>
              <a:ext uri="{FF2B5EF4-FFF2-40B4-BE49-F238E27FC236}">
                <a16:creationId xmlns:a16="http://schemas.microsoft.com/office/drawing/2014/main" id="{0A6750B8-501B-CE61-A819-C740B983726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85" y="589363"/>
            <a:ext cx="866193" cy="902284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:a16="http://schemas.microsoft.com/office/drawing/2014/main" id="{0D0B59D8-B1FF-3325-A305-782D35DB714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61" y="508769"/>
            <a:ext cx="1070166" cy="1070166"/>
          </a:xfrm>
          <a:prstGeom prst="rect">
            <a:avLst/>
          </a:prstGeom>
        </p:spPr>
      </p:pic>
      <p:pic>
        <p:nvPicPr>
          <p:cNvPr id="2070" name="Picture 2069">
            <a:extLst>
              <a:ext uri="{FF2B5EF4-FFF2-40B4-BE49-F238E27FC236}">
                <a16:creationId xmlns:a16="http://schemas.microsoft.com/office/drawing/2014/main" id="{EC1387C6-3821-C5EE-1033-2AA389F5EE9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362035" y="1413680"/>
            <a:ext cx="1257727" cy="675331"/>
          </a:xfrm>
          <a:prstGeom prst="rect">
            <a:avLst/>
          </a:prstGeom>
        </p:spPr>
      </p:pic>
      <p:pic>
        <p:nvPicPr>
          <p:cNvPr id="2071" name="Picture 2" descr="Image result for petroleum safety authority norway logo">
            <a:extLst>
              <a:ext uri="{FF2B5EF4-FFF2-40B4-BE49-F238E27FC236}">
                <a16:creationId xmlns:a16="http://schemas.microsoft.com/office/drawing/2014/main" id="{03C9A1F5-15E7-FF46-96D4-FAC666C7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218" y="1011216"/>
            <a:ext cx="1960933" cy="7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6" descr="Image result for oil and pipelines agency logo]">
            <a:extLst>
              <a:ext uri="{FF2B5EF4-FFF2-40B4-BE49-F238E27FC236}">
                <a16:creationId xmlns:a16="http://schemas.microsoft.com/office/drawing/2014/main" id="{8FDCE1BE-ADD4-5933-AC77-04A608DE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74" y="3061613"/>
            <a:ext cx="1370883" cy="137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37">
            <a:extLst>
              <a:ext uri="{FF2B5EF4-FFF2-40B4-BE49-F238E27FC236}">
                <a16:creationId xmlns:a16="http://schemas.microsoft.com/office/drawing/2014/main" id="{24549627-C1B0-F615-E352-5B4029BDF99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609975" y="5229496"/>
            <a:ext cx="1924050" cy="628650"/>
          </a:xfrm>
          <a:prstGeom prst="rect">
            <a:avLst/>
          </a:prstGeom>
        </p:spPr>
      </p:pic>
      <p:pic>
        <p:nvPicPr>
          <p:cNvPr id="2074" name="Picture 2">
            <a:extLst>
              <a:ext uri="{FF2B5EF4-FFF2-40B4-BE49-F238E27FC236}">
                <a16:creationId xmlns:a16="http://schemas.microsoft.com/office/drawing/2014/main" id="{F991BBAE-5FC9-A57A-81E8-8B3BCC1A7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07" y="3416894"/>
            <a:ext cx="898949" cy="89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" descr="A red rectangular sign with white text&#10;&#10;Description automatically generated">
            <a:extLst>
              <a:ext uri="{FF2B5EF4-FFF2-40B4-BE49-F238E27FC236}">
                <a16:creationId xmlns:a16="http://schemas.microsoft.com/office/drawing/2014/main" id="{8D605247-79FF-BC9C-8137-66417BCE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76" y="5097288"/>
            <a:ext cx="10572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CA8766B-9493-C3DB-59B1-B74C9DE3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17" y="2992457"/>
            <a:ext cx="156210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076" descr="A close-up of a logo&#10;&#10;Description automatically generated">
            <a:extLst>
              <a:ext uri="{FF2B5EF4-FFF2-40B4-BE49-F238E27FC236}">
                <a16:creationId xmlns:a16="http://schemas.microsoft.com/office/drawing/2014/main" id="{E6A682C2-C466-43D1-8609-13370FC8E8DC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848" y="3502549"/>
            <a:ext cx="1440563" cy="683657"/>
          </a:xfrm>
          <a:prstGeom prst="rect">
            <a:avLst/>
          </a:prstGeom>
        </p:spPr>
      </p:pic>
      <p:sp>
        <p:nvSpPr>
          <p:cNvPr id="2078" name="AutoShape 6" descr="logo-university-aberdeen-round - NSELP">
            <a:extLst>
              <a:ext uri="{FF2B5EF4-FFF2-40B4-BE49-F238E27FC236}">
                <a16:creationId xmlns:a16="http://schemas.microsoft.com/office/drawing/2014/main" id="{D018307D-36E5-5D68-447F-8CC6362FAE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2079" name="Picture 2078" descr="Popular Universities in Scotland">
            <a:extLst>
              <a:ext uri="{FF2B5EF4-FFF2-40B4-BE49-F238E27FC236}">
                <a16:creationId xmlns:a16="http://schemas.microsoft.com/office/drawing/2014/main" id="{5CCC62D2-5921-8496-5D72-501A5FA2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5" y="4878685"/>
            <a:ext cx="1026306" cy="39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94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4EBE4-EACD-C779-BFC2-FE26C7E8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5400" dirty="0">
                <a:solidFill>
                  <a:srgbClr val="474742"/>
                </a:solidFill>
                <a:latin typeface="Arial" panose="020B0604020202020204" pitchFamily="34" charset="0"/>
                <a:cs typeface="Arial" pitchFamily="34" charset="0"/>
              </a:rPr>
              <a:t>Questions/Contact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86F40-E523-4885-3F19-4887C6402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59" y="1454147"/>
            <a:ext cx="8522616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Trish Kerin, CEng, FIChemE, </a:t>
            </a:r>
            <a:r>
              <a:rPr lang="en-US" dirty="0" err="1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FIEAust</a:t>
            </a:r>
            <a:endParaRPr lang="en-US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Professional Process Safety Engineer, </a:t>
            </a:r>
            <a:r>
              <a:rPr lang="en-US" dirty="0" err="1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MLdrshp</a:t>
            </a:r>
            <a:endParaRPr lang="en-US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Superstar of STEM 2023/24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Director IChemE Safety Centre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Email: </a:t>
            </a: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tkerin@icheme.org</a:t>
            </a: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, leadlikekerin@gmail.com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Phone: +61 408 925 536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Web: </a:t>
            </a: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  <a:hlinkClick r:id="rId3"/>
              </a:rPr>
              <a:t>www.ichemesafetycentre.org</a:t>
            </a:r>
            <a:endParaRPr lang="en-US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  <a:hlinkClick r:id="rId4"/>
              </a:rPr>
              <a:t>www.leadlikekerin.com</a:t>
            </a:r>
            <a:r>
              <a:rPr lang="en-US" dirty="0">
                <a:solidFill>
                  <a:srgbClr val="474742"/>
                </a:solidFill>
                <a:latin typeface="Arial" panose="020B0604020202020204" pitchFamily="34" charset="0"/>
                <a:ea typeface="+mj-ea"/>
                <a:cs typeface="Arial" pitchFamily="34" charset="0"/>
              </a:rPr>
              <a:t> </a:t>
            </a:r>
          </a:p>
          <a:p>
            <a:endParaRPr lang="en-AU" sz="4000" dirty="0">
              <a:solidFill>
                <a:srgbClr val="474742"/>
              </a:solidFill>
              <a:latin typeface="Arial" panose="020B0604020202020204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CE00CA-F3CD-ED1C-DE74-1037EDBB6B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429363"/>
              </p:ext>
            </p:extLst>
          </p:nvPr>
        </p:nvGraphicFramePr>
        <p:xfrm>
          <a:off x="2831184" y="6087542"/>
          <a:ext cx="6195060" cy="1005840"/>
        </p:xfrm>
        <a:graphic>
          <a:graphicData uri="http://schemas.openxmlformats.org/drawingml/2006/table">
            <a:tbl>
              <a:tblPr/>
              <a:tblGrid>
                <a:gridCol w="1263288">
                  <a:extLst>
                    <a:ext uri="{9D8B030D-6E8A-4147-A177-3AD203B41FA5}">
                      <a16:colId xmlns:a16="http://schemas.microsoft.com/office/drawing/2014/main" val="4276248732"/>
                    </a:ext>
                  </a:extLst>
                </a:gridCol>
                <a:gridCol w="1068432">
                  <a:extLst>
                    <a:ext uri="{9D8B030D-6E8A-4147-A177-3AD203B41FA5}">
                      <a16:colId xmlns:a16="http://schemas.microsoft.com/office/drawing/2014/main" val="864949994"/>
                    </a:ext>
                  </a:extLst>
                </a:gridCol>
                <a:gridCol w="1225732">
                  <a:extLst>
                    <a:ext uri="{9D8B030D-6E8A-4147-A177-3AD203B41FA5}">
                      <a16:colId xmlns:a16="http://schemas.microsoft.com/office/drawing/2014/main" val="3630976853"/>
                    </a:ext>
                  </a:extLst>
                </a:gridCol>
                <a:gridCol w="1494064">
                  <a:extLst>
                    <a:ext uri="{9D8B030D-6E8A-4147-A177-3AD203B41FA5}">
                      <a16:colId xmlns:a16="http://schemas.microsoft.com/office/drawing/2014/main" val="2329299207"/>
                    </a:ext>
                  </a:extLst>
                </a:gridCol>
                <a:gridCol w="1143544">
                  <a:extLst>
                    <a:ext uri="{9D8B030D-6E8A-4147-A177-3AD203B41FA5}">
                      <a16:colId xmlns:a16="http://schemas.microsoft.com/office/drawing/2014/main" val="8490630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@SafetyIChemE​​</a:t>
                      </a:r>
                      <a:endParaRPr lang="en-AU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IChemE Safety Centre​​</a:t>
                      </a:r>
                      <a:endParaRPr lang="en-A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@safetyicheme​​</a:t>
                      </a:r>
                      <a:endParaRPr lang="en-A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auto" latinLnBrk="0" hangingPunct="1"/>
                      <a:r>
                        <a:rPr lang="en-AU" sz="1200" b="0" i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SafetyIChemE</a:t>
                      </a:r>
                      <a:r>
                        <a:rPr lang="en-AU" sz="1200" b="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0" i="0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IChemE Safety Centre</a:t>
                      </a:r>
                      <a:r>
                        <a:rPr lang="en-AU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AU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04214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@leadlikekerin</a:t>
                      </a:r>
                    </a:p>
                  </a:txBody>
                  <a:tcPr>
                    <a:lnL>
                      <a:noFill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Trish Kerin</a:t>
                      </a: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@leadlikekerin</a:t>
                      </a:r>
                    </a:p>
                    <a:p>
                      <a:pPr algn="ctr" fontAlgn="base"/>
                      <a:endParaRPr lang="en-AU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AU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trish.kerin.9</a:t>
                      </a: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AU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>
                    <a:lnL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078897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5D440C83-28DF-81C9-8B22-ABD89BB2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06" y="546992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CB5F-5054-BA8F-E549-4C09E7E98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80" y="5395233"/>
            <a:ext cx="7334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773080E-790F-E8C7-D409-65404CDE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79" y="5500008"/>
            <a:ext cx="5810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05BECAF-1EF4-BCFC-16F1-2644A8F5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58" y="5528583"/>
            <a:ext cx="9239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0B51353-3B73-B4E1-7BE7-C6928BF70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44" y="2389736"/>
            <a:ext cx="1080970" cy="1732582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FC5433C3-25BE-2FC2-41E1-68C971B229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1939" y="2389736"/>
            <a:ext cx="1633634" cy="2078528"/>
          </a:xfrm>
          <a:prstGeom prst="rect">
            <a:avLst/>
          </a:prstGeom>
        </p:spPr>
      </p:pic>
      <p:pic>
        <p:nvPicPr>
          <p:cNvPr id="12" name="Picture 6" descr="Image result for x logo twitter">
            <a:extLst>
              <a:ext uri="{FF2B5EF4-FFF2-40B4-BE49-F238E27FC236}">
                <a16:creationId xmlns:a16="http://schemas.microsoft.com/office/drawing/2014/main" id="{4CC7D23D-9431-11A0-DA6A-4E4B0C64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551" y="5504640"/>
            <a:ext cx="544858" cy="5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typus with a platypus mouth open&#10;&#10;Description automatically generated">
            <a:extLst>
              <a:ext uri="{FF2B5EF4-FFF2-40B4-BE49-F238E27FC236}">
                <a16:creationId xmlns:a16="http://schemas.microsoft.com/office/drawing/2014/main" id="{F39E421B-B23B-86DA-C17A-357C74A79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37" y="-159711"/>
            <a:ext cx="5847348" cy="4383157"/>
          </a:xfrm>
          <a:prstGeom prst="rect">
            <a:avLst/>
          </a:prstGeom>
        </p:spPr>
      </p:pic>
      <p:pic>
        <p:nvPicPr>
          <p:cNvPr id="5" name="Picture 4" descr="A duck with a green head&#10;&#10;Description automatically generated">
            <a:extLst>
              <a:ext uri="{FF2B5EF4-FFF2-40B4-BE49-F238E27FC236}">
                <a16:creationId xmlns:a16="http://schemas.microsoft.com/office/drawing/2014/main" id="{E694DBC2-C647-5165-17F7-CB79F48D3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0" y="3425170"/>
            <a:ext cx="3161101" cy="3161101"/>
          </a:xfrm>
          <a:prstGeom prst="rect">
            <a:avLst/>
          </a:prstGeom>
        </p:spPr>
      </p:pic>
      <p:pic>
        <p:nvPicPr>
          <p:cNvPr id="7" name="Picture 6" descr="A beaver with its mouth open&#10;&#10;Description automatically generated">
            <a:extLst>
              <a:ext uri="{FF2B5EF4-FFF2-40B4-BE49-F238E27FC236}">
                <a16:creationId xmlns:a16="http://schemas.microsoft.com/office/drawing/2014/main" id="{85C5B21B-AD80-9423-54BC-8CA41B823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21" y="346500"/>
            <a:ext cx="4253490" cy="3191830"/>
          </a:xfrm>
          <a:prstGeom prst="rect">
            <a:avLst/>
          </a:prstGeom>
        </p:spPr>
      </p:pic>
      <p:pic>
        <p:nvPicPr>
          <p:cNvPr id="10" name="Picture 9" descr="A close-up&#10;&#10;Description automatically generated">
            <a:extLst>
              <a:ext uri="{FF2B5EF4-FFF2-40B4-BE49-F238E27FC236}">
                <a16:creationId xmlns:a16="http://schemas.microsoft.com/office/drawing/2014/main" id="{CBED4CA8-DDBC-FFD5-BC37-D507F16CA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11" y="2872408"/>
            <a:ext cx="4266626" cy="42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8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ird flying in the sky&#10;&#10;Description automatically generated">
            <a:extLst>
              <a:ext uri="{FF2B5EF4-FFF2-40B4-BE49-F238E27FC236}">
                <a16:creationId xmlns:a16="http://schemas.microsoft.com/office/drawing/2014/main" id="{427FAA82-9FAE-4CCD-046E-D065A9F62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136207"/>
            <a:ext cx="6585585" cy="65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E80D02-B09B-9B35-5DBC-03719903D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6" y="2028532"/>
            <a:ext cx="10706811" cy="26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3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some grass&#10;&#10;Description automatically generated with medium confidence">
            <a:extLst>
              <a:ext uri="{FF2B5EF4-FFF2-40B4-BE49-F238E27FC236}">
                <a16:creationId xmlns:a16="http://schemas.microsoft.com/office/drawing/2014/main" id="{41C1D2E4-634B-7857-802B-42AF16159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182" y="717372"/>
            <a:ext cx="7655635" cy="54232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4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duck, outdoor, green&#10;&#10;Description automatically generated">
            <a:extLst>
              <a:ext uri="{FF2B5EF4-FFF2-40B4-BE49-F238E27FC236}">
                <a16:creationId xmlns:a16="http://schemas.microsoft.com/office/drawing/2014/main" id="{E413B1F1-9CF3-F931-4AFB-49904D9E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711" y="767336"/>
            <a:ext cx="7514578" cy="53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ypus in grass&#10;&#10;Description automatically generated">
            <a:extLst>
              <a:ext uri="{FF2B5EF4-FFF2-40B4-BE49-F238E27FC236}">
                <a16:creationId xmlns:a16="http://schemas.microsoft.com/office/drawing/2014/main" id="{6FC7CB40-5FA2-C250-0574-57636789A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9666" y="990067"/>
            <a:ext cx="7152668" cy="48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8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41EF5-904A-EF97-CCBC-C6B342C38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08" y="1181297"/>
            <a:ext cx="7035184" cy="44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8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4|8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1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2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9|2.6|4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3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8" ma:contentTypeDescription="Create a new document." ma:contentTypeScope="" ma:versionID="2e7a6bcb8f68c3b9a6187eb6046a6f6c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b78a24c1cfda3600f7e848dea9b519ff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604e031-f840-4ad5-97d2-0b99280ee730" xsi:nil="true"/>
    <lcf76f155ced4ddcb4097134ff3c332f xmlns="7604e031-f840-4ad5-97d2-0b99280ee730">
      <Terms xmlns="http://schemas.microsoft.com/office/infopath/2007/PartnerControls"/>
    </lcf76f155ced4ddcb4097134ff3c332f>
    <TaxCatchAll xmlns="c4b40482-04a4-480f-b826-6548c4a2bcf1" xsi:nil="true"/>
    <MediaLengthInSeconds xmlns="7604e031-f840-4ad5-97d2-0b99280ee730" xsi:nil="true"/>
    <SharedWithUsers xmlns="c4b40482-04a4-480f-b826-6548c4a2bcf1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1F4501A-5774-4ABB-9F9B-DF31C79B4033}"/>
</file>

<file path=customXml/itemProps2.xml><?xml version="1.0" encoding="utf-8"?>
<ds:datastoreItem xmlns:ds="http://schemas.openxmlformats.org/officeDocument/2006/customXml" ds:itemID="{C29D29BE-8861-4399-A2F1-086D62F9A5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34B792-DC7D-459E-A9B0-4B27520D06B7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4fabbd80-b217-4286-b788-a038387e5545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9dfb39b-4c39-4d84-acc0-e374e76e70d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344</Words>
  <Application>Microsoft Office PowerPoint</Application>
  <PresentationFormat>Widescreen</PresentationFormat>
  <Paragraphs>58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Platypus Philosophy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Platypus Philosophy</vt:lpstr>
      <vt:lpstr>PowerPoint Presentation</vt:lpstr>
      <vt:lpstr>PowerPoint Presentation</vt:lpstr>
      <vt:lpstr>PowerPoint Presentation</vt:lpstr>
      <vt:lpstr>Questions/Contact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Trish Kerin</dc:creator>
  <cp:lastModifiedBy>Trish Kerin</cp:lastModifiedBy>
  <cp:revision>39</cp:revision>
  <dcterms:created xsi:type="dcterms:W3CDTF">2023-02-22T02:26:38Z</dcterms:created>
  <dcterms:modified xsi:type="dcterms:W3CDTF">2023-10-23T09:47:06Z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