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21"/>
  </p:notesMasterIdLst>
  <p:sldIdLst>
    <p:sldId id="274" r:id="rId2"/>
    <p:sldId id="337" r:id="rId3"/>
    <p:sldId id="334" r:id="rId4"/>
    <p:sldId id="342" r:id="rId5"/>
    <p:sldId id="339" r:id="rId6"/>
    <p:sldId id="356" r:id="rId7"/>
    <p:sldId id="357" r:id="rId8"/>
    <p:sldId id="340" r:id="rId9"/>
    <p:sldId id="347" r:id="rId10"/>
    <p:sldId id="348" r:id="rId11"/>
    <p:sldId id="350" r:id="rId12"/>
    <p:sldId id="352" r:id="rId13"/>
    <p:sldId id="341" r:id="rId14"/>
    <p:sldId id="351" r:id="rId15"/>
    <p:sldId id="355" r:id="rId16"/>
    <p:sldId id="309" r:id="rId17"/>
    <p:sldId id="354" r:id="rId18"/>
    <p:sldId id="329" r:id="rId19"/>
    <p:sldId id="35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698AF0-978D-47C4-8368-67A5987BF82C}">
          <p14:sldIdLst>
            <p14:sldId id="274"/>
            <p14:sldId id="337"/>
            <p14:sldId id="334"/>
            <p14:sldId id="342"/>
            <p14:sldId id="339"/>
            <p14:sldId id="356"/>
            <p14:sldId id="357"/>
            <p14:sldId id="340"/>
            <p14:sldId id="347"/>
            <p14:sldId id="348"/>
            <p14:sldId id="350"/>
            <p14:sldId id="352"/>
            <p14:sldId id="341"/>
            <p14:sldId id="351"/>
            <p14:sldId id="355"/>
            <p14:sldId id="309"/>
            <p14:sldId id="354"/>
            <p14:sldId id="329"/>
            <p14:sldId id="358"/>
          </p14:sldIdLst>
        </p14:section>
        <p14:section name="Reference" id="{2ECBDAA7-2483-4F6C-9F9B-9744159CBC1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8B3299-D564-450C-468A-990274DFAEF1}" name="Luke Butcher" initials="LB" userId="S::luke.butcher@esrtechnology.com::71009178-20a8-4562-84bd-767533b27258" providerId="AD"/>
  <p188:author id="{DAFC12A7-6C05-7B9D-6473-06B085008DC7}" name="Andrew Lawson" initials="AL" userId="S::Andrew.Lawson@esrtechnology.com::6a909ea0-cd23-4431-8ccf-4f1f09732b8f" providerId="AD"/>
  <p188:author id="{D37C94AE-3112-6BD3-B8A2-CEA2588EC3A1}" name="Adam Roberts" initials="AR" userId="S::adam.roberts@esrtechnology.com::53c1ddb6-e1c5-4384-863e-5a88aae30f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Wickens" initials="DW" lastIdx="1" clrIdx="0">
    <p:extLst>
      <p:ext uri="{19B8F6BF-5375-455C-9EA6-DF929625EA0E}">
        <p15:presenceInfo xmlns:p15="http://schemas.microsoft.com/office/powerpoint/2012/main" userId="S-1-5-21-2037179309-3917924446-2860197641-1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2468D"/>
    <a:srgbClr val="1E3A72"/>
    <a:srgbClr val="00338D"/>
    <a:srgbClr val="888D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6" autoAdjust="0"/>
    <p:restoredTop sz="77844" autoAdjust="0"/>
  </p:normalViewPr>
  <p:slideViewPr>
    <p:cSldViewPr snapToGrid="0">
      <p:cViewPr>
        <p:scale>
          <a:sx n="80" d="100"/>
          <a:sy n="80" d="100"/>
        </p:scale>
        <p:origin x="762" y="2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2B4C86B7-0310-4AD5-B5F6-8C7E959C0999}" type="datetimeFigureOut">
              <a:rPr lang="en-GB" smtClean="0"/>
              <a:t>06/11/2023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F35692FA-CDD6-4D36-9FC4-1EF5B78D6958}" type="slidenum">
              <a:rPr lang="en-GB" smtClean="0"/>
              <a:t>‹#›</a:t>
            </a:fld>
            <a:endParaRPr lang="en-GB" dirty="0"/>
          </a:p>
        </p:txBody>
      </p:sp>
    </p:spTree>
    <p:extLst>
      <p:ext uri="{BB962C8B-B14F-4D97-AF65-F5344CB8AC3E}">
        <p14:creationId xmlns:p14="http://schemas.microsoft.com/office/powerpoint/2010/main" val="26387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5692FA-CDD6-4D36-9FC4-1EF5B78D6958}" type="slidenum">
              <a:rPr lang="en-GB" smtClean="0"/>
              <a:t>1</a:t>
            </a:fld>
            <a:endParaRPr lang="en-GB" dirty="0"/>
          </a:p>
        </p:txBody>
      </p:sp>
      <p:sp>
        <p:nvSpPr>
          <p:cNvPr id="6" name="Notes Placeholder 5"/>
          <p:cNvSpPr>
            <a:spLocks noGrp="1"/>
          </p:cNvSpPr>
          <p:nvPr>
            <p:ph type="body" sz="quarter" idx="3"/>
          </p:nvPr>
        </p:nvSpPr>
        <p:spPr/>
        <p:txBody>
          <a:bodyPr/>
          <a:lstStyle/>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Hello, I am Richard Tiffin, and I am a Principal Consultant with ESR Technology. My presentation is on ways in which tried and tested risk assessment techniques used in high hazard industries, can be applied to new low carbon energy technology projects. These safety assurance processes will facilitate planning approval, and assure stakeholders, regulators, and investors that the design is managing the risks to As Low As Reasonably Practicable, or ALARP.</a:t>
            </a:r>
          </a:p>
        </p:txBody>
      </p:sp>
    </p:spTree>
    <p:extLst>
      <p:ext uri="{BB962C8B-B14F-4D97-AF65-F5344CB8AC3E}">
        <p14:creationId xmlns:p14="http://schemas.microsoft.com/office/powerpoint/2010/main" val="382820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risk management process would typically comprise;</a:t>
            </a:r>
          </a:p>
          <a:p>
            <a:r>
              <a:rPr lang="en-GB" dirty="0"/>
              <a:t>- Hazard identification</a:t>
            </a:r>
          </a:p>
          <a:p>
            <a:r>
              <a:rPr lang="en-GB" dirty="0"/>
              <a:t>- Criteria for risk tolerability</a:t>
            </a:r>
          </a:p>
          <a:p>
            <a:r>
              <a:rPr lang="en-GB" dirty="0"/>
              <a:t>- Application of relevant good practice and a suitable hierarchy of risk reduction, such as; eliminate, prevent, detect, control and mitigate.</a:t>
            </a:r>
          </a:p>
          <a:p>
            <a:r>
              <a:rPr lang="en-GB" dirty="0"/>
              <a:t>And the level of risk will determine what depth and level of assessment is proportionate.</a:t>
            </a:r>
          </a:p>
        </p:txBody>
      </p:sp>
      <p:sp>
        <p:nvSpPr>
          <p:cNvPr id="4" name="Slide Number Placeholder 3"/>
          <p:cNvSpPr>
            <a:spLocks noGrp="1"/>
          </p:cNvSpPr>
          <p:nvPr>
            <p:ph type="sldNum" sz="quarter" idx="5"/>
          </p:nvPr>
        </p:nvSpPr>
        <p:spPr/>
        <p:txBody>
          <a:bodyPr/>
          <a:lstStyle/>
          <a:p>
            <a:fld id="{F35692FA-CDD6-4D36-9FC4-1EF5B78D6958}" type="slidenum">
              <a:rPr lang="en-GB" smtClean="0"/>
              <a:t>10</a:t>
            </a:fld>
            <a:endParaRPr lang="en-GB" dirty="0"/>
          </a:p>
        </p:txBody>
      </p:sp>
    </p:spTree>
    <p:extLst>
      <p:ext uri="{BB962C8B-B14F-4D97-AF65-F5344CB8AC3E}">
        <p14:creationId xmlns:p14="http://schemas.microsoft.com/office/powerpoint/2010/main" val="336582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range of studies and techniques can be used to develop the documented ALARP demonstration:</a:t>
            </a:r>
          </a:p>
          <a:p>
            <a:r>
              <a:rPr lang="en-GB" dirty="0"/>
              <a:t>- Gap Analysis is a good way of checking that good practice has been applied. A gap or alternative approach to the recommended good practice should be justified.</a:t>
            </a:r>
          </a:p>
          <a:p>
            <a:r>
              <a:rPr lang="en-GB" dirty="0"/>
              <a:t>- Bowtie analysis is a tool which enables the identification of safety and environmental critical barriers. It also illustrates their position in the risk reduction hierarchy.</a:t>
            </a:r>
          </a:p>
          <a:p>
            <a:r>
              <a:rPr lang="en-GB" dirty="0"/>
              <a:t>- Quantitative assessments, require more time and resources to complete but provide a more detailed understanding of the risk level and its tolerability.</a:t>
            </a:r>
          </a:p>
          <a:p>
            <a:r>
              <a:rPr lang="en-GB" dirty="0"/>
              <a:t>- A Key Decision Document can be developed at any stage of the project whenever a significant issue arises. It presents factual information and a range of alternative design approaches, with logical arguments and supporting evidence about each. The document helps the relevant parties to reach a decision by consensus, and future project stakeholders to understand the basis of that decision.</a:t>
            </a:r>
          </a:p>
          <a:p>
            <a:r>
              <a:rPr lang="en-GB" dirty="0"/>
              <a:t>The key information contained in the project documentation can be compiled into an ALARP demonstration document. [Click]</a:t>
            </a:r>
          </a:p>
          <a:p>
            <a:r>
              <a:rPr lang="en-GB" dirty="0"/>
              <a:t>This can then be handed over, in an accessible format, to subsequent stages of the project and to the operations management team, to ensure that the basis for safety for people and the environment is readily available when it is needed in the future.</a:t>
            </a:r>
          </a:p>
        </p:txBody>
      </p:sp>
      <p:sp>
        <p:nvSpPr>
          <p:cNvPr id="4" name="Slide Number Placeholder 3"/>
          <p:cNvSpPr>
            <a:spLocks noGrp="1"/>
          </p:cNvSpPr>
          <p:nvPr>
            <p:ph type="sldNum" sz="quarter" idx="5"/>
          </p:nvPr>
        </p:nvSpPr>
        <p:spPr/>
        <p:txBody>
          <a:bodyPr/>
          <a:lstStyle/>
          <a:p>
            <a:fld id="{F35692FA-CDD6-4D36-9FC4-1EF5B78D6958}" type="slidenum">
              <a:rPr lang="en-GB" smtClean="0"/>
              <a:t>11</a:t>
            </a:fld>
            <a:endParaRPr lang="en-GB" dirty="0"/>
          </a:p>
        </p:txBody>
      </p:sp>
    </p:spTree>
    <p:extLst>
      <p:ext uri="{BB962C8B-B14F-4D97-AF65-F5344CB8AC3E}">
        <p14:creationId xmlns:p14="http://schemas.microsoft.com/office/powerpoint/2010/main" val="22030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first example this project safety assurance process was applied to a particular significant accident hazard - The design of the boat landing which was the primary means of access for maintenance technicians transferring from vessels to the wind turbines.</a:t>
            </a:r>
          </a:p>
          <a:p>
            <a:r>
              <a:rPr lang="en-GB" dirty="0"/>
              <a:t>The issue was that an inclined boat landing was proposed whereas most wind turbines at the time had a monopile foundation with a vertical boat landing. The greater water depths of this development required a 4 legged foundation with an angle of about 7 degrees.</a:t>
            </a:r>
          </a:p>
          <a:p>
            <a:r>
              <a:rPr lang="en-GB" dirty="0"/>
              <a:t>A significant challenge to the inclined boat landing design came from operations because of the uncertainty about safety and operability.</a:t>
            </a:r>
          </a:p>
          <a:p>
            <a:r>
              <a:rPr lang="en-GB" dirty="0"/>
              <a:t>This led to the development of a key decision sheet to help support the decision between the two designs.</a:t>
            </a:r>
          </a:p>
        </p:txBody>
      </p:sp>
      <p:sp>
        <p:nvSpPr>
          <p:cNvPr id="4" name="Slide Number Placeholder 3"/>
          <p:cNvSpPr>
            <a:spLocks noGrp="1"/>
          </p:cNvSpPr>
          <p:nvPr>
            <p:ph type="sldNum" sz="quarter" idx="5"/>
          </p:nvPr>
        </p:nvSpPr>
        <p:spPr/>
        <p:txBody>
          <a:bodyPr/>
          <a:lstStyle/>
          <a:p>
            <a:fld id="{F35692FA-CDD6-4D36-9FC4-1EF5B78D6958}" type="slidenum">
              <a:rPr lang="en-GB" smtClean="0"/>
              <a:t>12</a:t>
            </a:fld>
            <a:endParaRPr lang="en-GB" dirty="0"/>
          </a:p>
        </p:txBody>
      </p:sp>
    </p:spTree>
    <p:extLst>
      <p:ext uri="{BB962C8B-B14F-4D97-AF65-F5344CB8AC3E}">
        <p14:creationId xmlns:p14="http://schemas.microsoft.com/office/powerpoint/2010/main" val="412208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Each wind turbine has one boat landing which is the primary means of access, with walk to work system working deck being the secondary means.  </a:t>
            </a:r>
            <a:r>
              <a:rPr lang="en-GB" sz="1800" dirty="0"/>
              <a:t>The picture shows the size and scale of the windfarm, which is why safe and reliable access is so vital for operations.</a:t>
            </a:r>
          </a:p>
          <a:p>
            <a:pPr>
              <a:spcAft>
                <a:spcPts val="600"/>
              </a:spcAft>
            </a:pPr>
            <a:endParaRPr lang="en-GB" sz="1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In the middle photograph a Crew Transfer Vessel can be seen pushing onto the boat landing creating a stable platform for personnel to transfer to or from the ladder.</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The right hand photograph shows a technician descending the ladder of an offshore substation between the boat bumpers and a boat hand waiting to receive them on the front fender of the vessel with their work restraint lanyard attached and safety barrier in place.</a:t>
            </a:r>
          </a:p>
          <a:p>
            <a:pPr>
              <a:spcAft>
                <a:spcPts val="600"/>
              </a:spcAft>
            </a:pPr>
            <a:endParaRPr lang="en-GB" sz="1800" dirty="0"/>
          </a:p>
          <a:p>
            <a:pPr>
              <a:spcAft>
                <a:spcPts val="600"/>
              </a:spcAft>
            </a:pPr>
            <a:r>
              <a:rPr lang="en-GB" sz="1800" dirty="0"/>
              <a:t>Boat landings are a complex interface with a range of significant hazards which need to be managed to ALARP.</a:t>
            </a:r>
          </a:p>
          <a:p>
            <a:pPr>
              <a:spcAft>
                <a:spcPts val="600"/>
              </a:spcAft>
            </a:pPr>
            <a:endParaRPr lang="en-GB" dirty="0"/>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key decision document was developed comparing vertical and inclined boat landing performance across a range of issues. These include:</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review of scientific literature on the ergonomics of ladder climbing concluded that the likelihood of falls was somewhat reduced for inclined ladders. The upper boat landing ladders also inclined to ensure consistency.</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 ergonomic assessment of the step over from crew transfer vessel to an inclined ladder found no significant difference.</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functioning of fall arrest systems on an inclined ladder was confirmed with manufacturers.</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Rescue techniques for a casualty suspended on or behind an inclined ladder was demonstrated. </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Vessel stability pushing onto inclined boat landing was confirmed by vessel captains and crew.</a:t>
            </a:r>
          </a:p>
          <a:p>
            <a:pPr>
              <a:lnSpc>
                <a:spcPct val="150000"/>
              </a:lnSpc>
              <a:spcAft>
                <a:spcPts val="600"/>
              </a:spcAft>
            </a:pPr>
            <a:r>
              <a:rPr lang="en-GB" dirty="0"/>
              <a:t>- Lifting operations using the davit crane over the full height the boat landing was demonstrated, as was lowering a casualty on a stretcher using rescue devices and equipment.</a:t>
            </a:r>
          </a:p>
          <a:p>
            <a:pPr>
              <a:lnSpc>
                <a:spcPct val="150000"/>
              </a:lnSpc>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boat landing key decision sheet was developed based on information from workshops, and evidence from literature reviews, technical studies, suppliers and research. The conclusion reached was that the inclined boat landing was the ALARP solution when fitted to an inclined foundation.</a:t>
            </a:r>
          </a:p>
        </p:txBody>
      </p:sp>
      <p:sp>
        <p:nvSpPr>
          <p:cNvPr id="4" name="Slide Number Placeholder 3"/>
          <p:cNvSpPr>
            <a:spLocks noGrp="1"/>
          </p:cNvSpPr>
          <p:nvPr>
            <p:ph type="sldNum" sz="quarter" idx="5"/>
          </p:nvPr>
        </p:nvSpPr>
        <p:spPr/>
        <p:txBody>
          <a:bodyPr/>
          <a:lstStyle/>
          <a:p>
            <a:fld id="{F35692FA-CDD6-4D36-9FC4-1EF5B78D6958}" type="slidenum">
              <a:rPr lang="en-GB" smtClean="0"/>
              <a:t>13</a:t>
            </a:fld>
            <a:endParaRPr lang="en-GB" dirty="0"/>
          </a:p>
        </p:txBody>
      </p:sp>
    </p:spTree>
    <p:extLst>
      <p:ext uri="{BB962C8B-B14F-4D97-AF65-F5344CB8AC3E}">
        <p14:creationId xmlns:p14="http://schemas.microsoft.com/office/powerpoint/2010/main" val="15088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Projects involving major accident hazards have additional requirements to demonstrate ALARP as the project moves through early design development, detailed design, construction, commissioning and operation.</a:t>
            </a:r>
          </a:p>
          <a:p>
            <a:endParaRPr lang="en-GB" dirty="0"/>
          </a:p>
          <a:p>
            <a:r>
              <a:rPr lang="en-GB" dirty="0"/>
              <a:t>At an early stage in the project it is important to understand whether the project will qualify as an establishment under the Control of Major Accident Hazards Regulations. This is done by identifying COMAH dangerous substances that will be present and estimating the maximum quantities that could be held.</a:t>
            </a:r>
          </a:p>
          <a:p>
            <a:endParaRPr lang="en-GB" dirty="0"/>
          </a:p>
          <a:p>
            <a:r>
              <a:rPr lang="en-GB" dirty="0"/>
              <a:t>At this stage an EIA scoping and screening studies would be carried out to determine whether the EIA regulations apply. This would also decide whether a chapter on major accidents and disasters would be required.</a:t>
            </a:r>
          </a:p>
          <a:p>
            <a:endParaRPr lang="en-GB" dirty="0"/>
          </a:p>
          <a:p>
            <a:r>
              <a:rPr lang="en-GB" dirty="0"/>
              <a:t>Projects that come under COMAH will need to notify the COMAH regulator before the start of construction. Following notification a pre-construction safety report would be submitted. The PCSR would present the options considered and the basis for the selection of process technology, the location and layout of the plant. The COMAH regulator would assess whether the report demonstrates ALARP or partially demonstrates ALARP</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PCSR assessment would normally be completed in 3 months.</a:t>
            </a:r>
            <a:endParaRPr lang="en-GB" dirty="0"/>
          </a:p>
          <a:p>
            <a:endParaRPr lang="en-GB" dirty="0"/>
          </a:p>
          <a:p>
            <a:r>
              <a:rPr lang="en-GB" dirty="0"/>
              <a:t>The planning application would be submitted for approval at the point during detailed design when the layout is fixed.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COMAH sites a chapter on major accidents and disasters will be a requirement, and for other energy projects it is likely to be screened in.</a:t>
            </a:r>
            <a:endParaRPr lang="en-GB" dirty="0"/>
          </a:p>
          <a:p>
            <a:endParaRPr lang="en-GB" dirty="0"/>
          </a:p>
          <a:p>
            <a:r>
              <a:rPr lang="en-GB" dirty="0"/>
              <a:t>The COMAH pre-operational safety report will cover the ALARP demonstration for the operational design of the plant and should also be assessed within 3 months. An application for hazardous substances consent will need to be made to the relevant planning authority in time to allow dangerous substances at the site. These will both be required before the COMAH dangerous substances are introduced to the site. </a:t>
            </a:r>
          </a:p>
          <a:p>
            <a:endParaRPr lang="en-GB" dirty="0"/>
          </a:p>
          <a:p>
            <a:pPr defTabSz="882213">
              <a:defRPr/>
            </a:pPr>
            <a:r>
              <a:rPr lang="en-GB" dirty="0"/>
              <a:t>Once the site is operational, the COMAH safety report and ALARP demonstration must be reviewed and updated every 5 years, or whenever a significant change is made.</a:t>
            </a:r>
          </a:p>
          <a:p>
            <a:endParaRPr lang="en-GB" dirty="0"/>
          </a:p>
          <a:p>
            <a:r>
              <a:rPr lang="en-GB" dirty="0"/>
              <a:t>Dialogue with regulators and key stakeholders is essential to developing consensus on the ALARP demonstration and provide assurance that project deadlines will be met.</a:t>
            </a:r>
          </a:p>
        </p:txBody>
      </p:sp>
      <p:sp>
        <p:nvSpPr>
          <p:cNvPr id="4" name="Slide Number Placeholder 3"/>
          <p:cNvSpPr>
            <a:spLocks noGrp="1"/>
          </p:cNvSpPr>
          <p:nvPr>
            <p:ph type="sldNum" sz="quarter" idx="5"/>
          </p:nvPr>
        </p:nvSpPr>
        <p:spPr/>
        <p:txBody>
          <a:bodyPr/>
          <a:lstStyle/>
          <a:p>
            <a:fld id="{F35692FA-CDD6-4D36-9FC4-1EF5B78D6958}" type="slidenum">
              <a:rPr lang="en-GB" smtClean="0"/>
              <a:t>14</a:t>
            </a:fld>
            <a:endParaRPr lang="en-GB" dirty="0"/>
          </a:p>
        </p:txBody>
      </p:sp>
    </p:spTree>
    <p:extLst>
      <p:ext uri="{BB962C8B-B14F-4D97-AF65-F5344CB8AC3E}">
        <p14:creationId xmlns:p14="http://schemas.microsoft.com/office/powerpoint/2010/main" val="3167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second example goes back 20 years to a proposed hydrogen fuelled power plant, with carbon dioxide capture and export. The carbon dioxide was to be re-injected from an existing North Sea platform into a depleted hydrocarbon reservoir.</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project determined that the power plant would be a COMAH site, and an appropriate project safety assurance process was developed based on the combined corporate standards of the Joint Venture partners. A Project Major Accident Prevention Policy and Safety Management System was endorsed by senior management and included in the COMAH pre-construction safety report.</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Issues addressed in the early stages of the design included:</a:t>
            </a: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rationale for the project.</a:t>
            </a: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selection of a location from alternatives, nationally and locally.</a:t>
            </a: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 selection of the process technology. In this case an auto-thermal reformer and air separation unit, carbon dioxide separation and compression, and a hydrogen fuelled combined cycle gas turbine.</a:t>
            </a: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Layout of the plant.</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risk analysis, based on a site-wide hazard identification, was carried out and a representative scenario set identified. The analysis of the representative scenarios for the pre-construction safety report focused on the consequences of worst case scenarios.</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Carbon dioxide was identified at an early stage as a potentially significant accident hazard, despite it not being a COMAH dangerous substance.  A precautionary approach to the assessment of carbon dioxide hazards was adopted because of the level of uncertainty at the time over carbon dioxide gas dispersion and the consequences exposure.</a:t>
            </a:r>
          </a:p>
        </p:txBody>
      </p:sp>
      <p:sp>
        <p:nvSpPr>
          <p:cNvPr id="4" name="Slide Number Placeholder 3"/>
          <p:cNvSpPr>
            <a:spLocks noGrp="1"/>
          </p:cNvSpPr>
          <p:nvPr>
            <p:ph type="sldNum" sz="quarter" idx="5"/>
          </p:nvPr>
        </p:nvSpPr>
        <p:spPr/>
        <p:txBody>
          <a:bodyPr/>
          <a:lstStyle/>
          <a:p>
            <a:fld id="{F35692FA-CDD6-4D36-9FC4-1EF5B78D6958}" type="slidenum">
              <a:rPr lang="en-GB" smtClean="0"/>
              <a:t>15</a:t>
            </a:fld>
            <a:endParaRPr lang="en-GB" dirty="0"/>
          </a:p>
        </p:txBody>
      </p:sp>
    </p:spTree>
    <p:extLst>
      <p:ext uri="{BB962C8B-B14F-4D97-AF65-F5344CB8AC3E}">
        <p14:creationId xmlns:p14="http://schemas.microsoft.com/office/powerpoint/2010/main" val="33800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significant elements of the project included:</a:t>
            </a:r>
          </a:p>
          <a:p>
            <a:pPr marL="441107" lvl="1" defTabSz="882213">
              <a:defRPr/>
            </a:pPr>
            <a:r>
              <a:rPr lang="en-GB" dirty="0"/>
              <a:t>Change in use of the cross-country pipeline from natural gas import duty to carbon dioxide export. The pipeline export facility at a coastal location, and a sub-sea pipeline to the offshore platform for gas injection.</a:t>
            </a:r>
          </a:p>
          <a:p>
            <a:pPr lvl="1"/>
            <a:r>
              <a:rPr lang="en-GB" dirty="0"/>
              <a:t>Updates to the major accident pipeline document and offshore platform safety case were required.</a:t>
            </a:r>
          </a:p>
          <a:p>
            <a:pPr defTabSz="882213">
              <a:defRPr/>
            </a:pPr>
            <a:r>
              <a:rPr lang="en-GB" dirty="0"/>
              <a:t>The project was ultimately shut down before it could be built, because of delays in the government competition for selection and funding of carbon capture projects.</a:t>
            </a:r>
          </a:p>
          <a:p>
            <a:pPr defTabSz="882213">
              <a:defRPr/>
            </a:pPr>
            <a:r>
              <a:rPr lang="en-GB" dirty="0"/>
              <a:t>However, before the decision to close the project was taken, it had received planning permission, and the conclusion of the COMAH preconstruction safety report assessment with a suitable ALARP demonstration for the FEED design, </a:t>
            </a:r>
          </a:p>
        </p:txBody>
      </p:sp>
      <p:sp>
        <p:nvSpPr>
          <p:cNvPr id="4" name="Slide Number Placeholder 3"/>
          <p:cNvSpPr>
            <a:spLocks noGrp="1"/>
          </p:cNvSpPr>
          <p:nvPr>
            <p:ph type="sldNum" sz="quarter" idx="5"/>
          </p:nvPr>
        </p:nvSpPr>
        <p:spPr/>
        <p:txBody>
          <a:bodyPr/>
          <a:lstStyle/>
          <a:p>
            <a:fld id="{F35692FA-CDD6-4D36-9FC4-1EF5B78D6958}" type="slidenum">
              <a:rPr lang="en-GB" smtClean="0"/>
              <a:t>16</a:t>
            </a:fld>
            <a:endParaRPr lang="en-GB" dirty="0"/>
          </a:p>
        </p:txBody>
      </p:sp>
    </p:spTree>
    <p:extLst>
      <p:ext uri="{BB962C8B-B14F-4D97-AF65-F5344CB8AC3E}">
        <p14:creationId xmlns:p14="http://schemas.microsoft.com/office/powerpoint/2010/main" val="257926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talk is a response to the urgent need to implement a range of energy transition technologies, on a large scale, to reduce global carbon emissions.</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focus has been on how projects can be supported by a suitable and proportionate project safety assurance process that is underpinned by a toolkit of assessment techniques, which can show that significant and major accident hazards are being managed.</a:t>
            </a:r>
          </a:p>
          <a:p>
            <a:pPr>
              <a:spcAft>
                <a:spcPts val="6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process facilitates identification and ranking of hazards, consensus on key design decisions, supports the planning process, supports the financial decision stages for large capital projects, and ensures compliance with safety and environmental regulations.</a:t>
            </a:r>
          </a:p>
        </p:txBody>
      </p:sp>
      <p:sp>
        <p:nvSpPr>
          <p:cNvPr id="4" name="Slide Number Placeholder 3"/>
          <p:cNvSpPr>
            <a:spLocks noGrp="1"/>
          </p:cNvSpPr>
          <p:nvPr>
            <p:ph type="sldNum" sz="quarter" idx="5"/>
          </p:nvPr>
        </p:nvSpPr>
        <p:spPr/>
        <p:txBody>
          <a:bodyPr/>
          <a:lstStyle/>
          <a:p>
            <a:fld id="{F35692FA-CDD6-4D36-9FC4-1EF5B78D6958}" type="slidenum">
              <a:rPr lang="en-GB" smtClean="0"/>
              <a:t>17</a:t>
            </a:fld>
            <a:endParaRPr lang="en-GB" dirty="0"/>
          </a:p>
        </p:txBody>
      </p:sp>
    </p:spTree>
    <p:extLst>
      <p:ext uri="{BB962C8B-B14F-4D97-AF65-F5344CB8AC3E}">
        <p14:creationId xmlns:p14="http://schemas.microsoft.com/office/powerpoint/2010/main" val="367001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safety assurance process delivers a documented ALARP argument which, together with other relevant documentation, provides a </a:t>
            </a:r>
            <a:br>
              <a:rPr lang="en-GB" dirty="0"/>
            </a:br>
            <a:r>
              <a:rPr lang="en-GB" dirty="0"/>
              <a:t>‘Golden Thread Of Information’ which can be maintained throughout the lifetime of the project.</a:t>
            </a:r>
          </a:p>
          <a:p>
            <a:r>
              <a:rPr lang="en-GB" dirty="0"/>
              <a:t>This gives the duty holders, at any given time, a line of sight between the hazards identified and the critical measures that have been put in place to ensure that the risks, to the safety of people and to the environment, are being managed to As Low As Reasonably Practicable.</a:t>
            </a:r>
          </a:p>
        </p:txBody>
      </p:sp>
      <p:sp>
        <p:nvSpPr>
          <p:cNvPr id="4" name="Slide Number Placeholder 3"/>
          <p:cNvSpPr>
            <a:spLocks noGrp="1"/>
          </p:cNvSpPr>
          <p:nvPr>
            <p:ph type="sldNum" sz="quarter" idx="5"/>
          </p:nvPr>
        </p:nvSpPr>
        <p:spPr/>
        <p:txBody>
          <a:bodyPr/>
          <a:lstStyle/>
          <a:p>
            <a:fld id="{F35692FA-CDD6-4D36-9FC4-1EF5B78D6958}" type="slidenum">
              <a:rPr lang="en-GB" smtClean="0"/>
              <a:t>18</a:t>
            </a:fld>
            <a:endParaRPr lang="en-GB" dirty="0"/>
          </a:p>
        </p:txBody>
      </p:sp>
    </p:spTree>
    <p:extLst>
      <p:ext uri="{BB962C8B-B14F-4D97-AF65-F5344CB8AC3E}">
        <p14:creationId xmlns:p14="http://schemas.microsoft.com/office/powerpoint/2010/main" val="103196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Emissions of carbon dioxide are now at all-time highs of around 35 billion tonnes per year, which is pushing atmospheric temperatures higher.</a:t>
            </a:r>
          </a:p>
          <a:p>
            <a:endParaRPr lang="en-GB" dirty="0"/>
          </a:p>
          <a:p>
            <a:r>
              <a:rPr lang="en-GB" dirty="0"/>
              <a:t>The International Energy Agency predicts that for temperature rises to be slowed and reversed, and stay below the critical 1.5</a:t>
            </a:r>
            <a:r>
              <a:rPr lang="en-GB" dirty="0">
                <a:latin typeface="Calibri" panose="020F0502020204030204" pitchFamily="34" charset="0"/>
                <a:cs typeface="Calibri" panose="020F0502020204030204" pitchFamily="34" charset="0"/>
              </a:rPr>
              <a:t> degree increase, global emissions need to be reduced to net zero by 2050. This is shown on the graph as the bottom line in green. The orange and blue lines above represent outcomes based on current pledges and policies and are predicted to result in temperature increases above 2 degrees by the end of the century.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Power generation is a key area where big reductions in carbon dioxide emissions can be made. New technologies will be required on a large scale, along with the right economic framework and infrastructure to support them.</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Transitioning to less carbon intensive energy technology is </a:t>
            </a:r>
            <a:r>
              <a:rPr lang="en-GB" b="1" dirty="0">
                <a:latin typeface="Calibri" panose="020F0502020204030204" pitchFamily="34" charset="0"/>
                <a:cs typeface="Calibri" panose="020F0502020204030204" pitchFamily="34" charset="0"/>
              </a:rPr>
              <a:t>essential </a:t>
            </a:r>
            <a:r>
              <a:rPr lang="en-GB" dirty="0">
                <a:latin typeface="Calibri" panose="020F0502020204030204" pitchFamily="34" charset="0"/>
                <a:cs typeface="Calibri" panose="020F0502020204030204" pitchFamily="34" charset="0"/>
              </a:rPr>
              <a:t>to achieve net zero and keep temperature rises as low as possible.</a:t>
            </a:r>
          </a:p>
        </p:txBody>
      </p:sp>
      <p:sp>
        <p:nvSpPr>
          <p:cNvPr id="4" name="Slide Number Placeholder 3"/>
          <p:cNvSpPr>
            <a:spLocks noGrp="1"/>
          </p:cNvSpPr>
          <p:nvPr>
            <p:ph type="sldNum" sz="quarter" idx="5"/>
          </p:nvPr>
        </p:nvSpPr>
        <p:spPr/>
        <p:txBody>
          <a:bodyPr/>
          <a:lstStyle/>
          <a:p>
            <a:fld id="{F35692FA-CDD6-4D36-9FC4-1EF5B78D6958}" type="slidenum">
              <a:rPr lang="en-GB" smtClean="0"/>
              <a:t>2</a:t>
            </a:fld>
            <a:endParaRPr lang="en-GB" dirty="0"/>
          </a:p>
        </p:txBody>
      </p:sp>
    </p:spTree>
    <p:extLst>
      <p:ext uri="{BB962C8B-B14F-4D97-AF65-F5344CB8AC3E}">
        <p14:creationId xmlns:p14="http://schemas.microsoft.com/office/powerpoint/2010/main" val="101884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low carbon energy transition technologies that are being developed include; </a:t>
            </a:r>
          </a:p>
          <a:p>
            <a:r>
              <a:rPr lang="en-GB" dirty="0"/>
              <a:t>	renewables like wind, solar, hydro, tidal and geothermal.</a:t>
            </a:r>
          </a:p>
          <a:p>
            <a:r>
              <a:rPr lang="en-GB" dirty="0"/>
              <a:t>	hydrogen or ammonia production from electrolysis or reformation of natural gas with carbon dioxide capture and storage.</a:t>
            </a:r>
          </a:p>
          <a:p>
            <a:r>
              <a:rPr lang="en-GB" dirty="0"/>
              <a:t>	energy storage solutions like battery energy storage systems, liquefied air and hot molten salts.</a:t>
            </a:r>
          </a:p>
          <a:p>
            <a:r>
              <a:rPr lang="en-GB" dirty="0"/>
              <a:t>	biofuel.</a:t>
            </a:r>
          </a:p>
          <a:p>
            <a:r>
              <a:rPr lang="en-GB" dirty="0"/>
              <a:t>	and nuclear energy.</a:t>
            </a:r>
          </a:p>
        </p:txBody>
      </p:sp>
      <p:sp>
        <p:nvSpPr>
          <p:cNvPr id="4" name="Slide Number Placeholder 3"/>
          <p:cNvSpPr>
            <a:spLocks noGrp="1"/>
          </p:cNvSpPr>
          <p:nvPr>
            <p:ph type="sldNum" sz="quarter" idx="5"/>
          </p:nvPr>
        </p:nvSpPr>
        <p:spPr/>
        <p:txBody>
          <a:bodyPr/>
          <a:lstStyle/>
          <a:p>
            <a:fld id="{F35692FA-CDD6-4D36-9FC4-1EF5B78D6958}" type="slidenum">
              <a:rPr lang="en-GB" smtClean="0"/>
              <a:t>3</a:t>
            </a:fld>
            <a:endParaRPr lang="en-GB" dirty="0"/>
          </a:p>
        </p:txBody>
      </p:sp>
    </p:spTree>
    <p:extLst>
      <p:ext uri="{BB962C8B-B14F-4D97-AF65-F5344CB8AC3E}">
        <p14:creationId xmlns:p14="http://schemas.microsoft.com/office/powerpoint/2010/main" val="76341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scale of carbon reductions required is huge. For example the new SSE </a:t>
            </a:r>
            <a:r>
              <a:rPr lang="en-GB" dirty="0" err="1"/>
              <a:t>Seagreen</a:t>
            </a:r>
            <a:r>
              <a:rPr lang="en-GB" dirty="0"/>
              <a:t> offshore windfarm is one of the largest built. It has an installed capacity of 1,075 MW which can power 1.6 million homes, and displaces about 2 million tonnes of carbon dioxide from electricity generated by fossil fuels every year.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many such projects will need to be built in order to reduce carbon emissions from current levels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Large projects involve multiple work packages and Clients should ideally have a view of the risks across them, and ensure consistent systems for managing them.</a:t>
            </a:r>
          </a:p>
          <a:p>
            <a:endParaRPr lang="en-GB" dirty="0"/>
          </a:p>
          <a:p>
            <a:r>
              <a:rPr lang="en-GB" dirty="0"/>
              <a:t>New technologies will present new problems and safety challenges. These unknowns need to be understood and will require appropriate solutions to manage them.</a:t>
            </a:r>
          </a:p>
          <a:p>
            <a:endParaRPr lang="en-GB" dirty="0"/>
          </a:p>
          <a:p>
            <a:r>
              <a:rPr lang="en-GB" dirty="0"/>
              <a:t>To successfully pass the tests of the planning and safety regimes, projects will need to demonstrate that the risks are being reduced to As Low As Reasonably Practicable. Committing to a suitable safety assurance process will be the best way of achieving this.</a:t>
            </a:r>
          </a:p>
          <a:p>
            <a:endParaRPr lang="en-GB" dirty="0"/>
          </a:p>
          <a:p>
            <a:r>
              <a:rPr lang="en-GB" dirty="0"/>
              <a:t>The risk management process will also help in communicating the risks to the public and other stakeholders and avoid objections and delays.</a:t>
            </a:r>
          </a:p>
          <a:p>
            <a:endParaRPr lang="en-GB" dirty="0"/>
          </a:p>
          <a:p>
            <a:r>
              <a:rPr lang="en-GB" dirty="0"/>
              <a:t>Managing between safety, technical and environmental risks can sometimes require trade-offs.  These need to be understood by decision makers, so that whatever approach is ultimately adopted can be justified and communicated to future operators and duty holders.</a:t>
            </a:r>
          </a:p>
        </p:txBody>
      </p:sp>
      <p:sp>
        <p:nvSpPr>
          <p:cNvPr id="4" name="Slide Number Placeholder 3"/>
          <p:cNvSpPr>
            <a:spLocks noGrp="1"/>
          </p:cNvSpPr>
          <p:nvPr>
            <p:ph type="sldNum" sz="quarter" idx="5"/>
          </p:nvPr>
        </p:nvSpPr>
        <p:spPr/>
        <p:txBody>
          <a:bodyPr/>
          <a:lstStyle/>
          <a:p>
            <a:fld id="{F35692FA-CDD6-4D36-9FC4-1EF5B78D6958}" type="slidenum">
              <a:rPr lang="en-GB" smtClean="0"/>
              <a:t>4</a:t>
            </a:fld>
            <a:endParaRPr lang="en-GB" dirty="0"/>
          </a:p>
        </p:txBody>
      </p:sp>
    </p:spTree>
    <p:extLst>
      <p:ext uri="{BB962C8B-B14F-4D97-AF65-F5344CB8AC3E}">
        <p14:creationId xmlns:p14="http://schemas.microsoft.com/office/powerpoint/2010/main" val="107603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range of ‘significant’ hazards may be present. These include conventional hazards such as working at height, electricity, and substances harmful to health. These are often covered by topic-specific regulations. Projects can group together “significant hazards”, which his helps to identify potential threats and manage them consistently across the project.</a:t>
            </a:r>
          </a:p>
          <a:p>
            <a:endParaRPr lang="en-GB" dirty="0"/>
          </a:p>
          <a:p>
            <a:r>
              <a:rPr lang="en-GB" dirty="0"/>
              <a:t>Major Accident Hazards, as defined in the Control of Major Accident Hazards regulations, or COMAH, are present where dangerous substances exceed defined quantities, and for the Pipelines Safety Regulations where “dangerous fluids” are transported.</a:t>
            </a:r>
          </a:p>
          <a:p>
            <a:endParaRPr lang="en-GB" dirty="0"/>
          </a:p>
          <a:p>
            <a:r>
              <a:rPr lang="en-GB" dirty="0"/>
              <a:t>Where substances are transported by ship the risks associated with marine transport will need to be identified and managed in accordance with relevant legislation.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5</a:t>
            </a:fld>
            <a:endParaRPr lang="en-GB" dirty="0"/>
          </a:p>
        </p:txBody>
      </p:sp>
    </p:spTree>
    <p:extLst>
      <p:ext uri="{BB962C8B-B14F-4D97-AF65-F5344CB8AC3E}">
        <p14:creationId xmlns:p14="http://schemas.microsoft.com/office/powerpoint/2010/main" val="334054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Grenfell Tower disaster, the Building Safety Act has been introduced. These are intended to ensure that risks to people living in high rise buildings are managed to a higher standard by those responsible for them throughout their lifetime.</a:t>
            </a:r>
          </a:p>
          <a:p>
            <a:endParaRPr lang="en-GB" dirty="0"/>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6</a:t>
            </a:fld>
            <a:endParaRPr lang="en-GB" dirty="0"/>
          </a:p>
        </p:txBody>
      </p:sp>
    </p:spTree>
    <p:extLst>
      <p:ext uri="{BB962C8B-B14F-4D97-AF65-F5344CB8AC3E}">
        <p14:creationId xmlns:p14="http://schemas.microsoft.com/office/powerpoint/2010/main" val="125349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Projects of any kind need to identify potential sources of hazards and manage the risks proportionately.</a:t>
            </a:r>
          </a:p>
        </p:txBody>
      </p:sp>
      <p:sp>
        <p:nvSpPr>
          <p:cNvPr id="4" name="Slide Number Placeholder 3"/>
          <p:cNvSpPr>
            <a:spLocks noGrp="1"/>
          </p:cNvSpPr>
          <p:nvPr>
            <p:ph type="sldNum" sz="quarter" idx="5"/>
          </p:nvPr>
        </p:nvSpPr>
        <p:spPr/>
        <p:txBody>
          <a:bodyPr/>
          <a:lstStyle/>
          <a:p>
            <a:fld id="{F35692FA-CDD6-4D36-9FC4-1EF5B78D6958}" type="slidenum">
              <a:rPr lang="en-GB" smtClean="0"/>
              <a:t>7</a:t>
            </a:fld>
            <a:endParaRPr lang="en-GB" dirty="0"/>
          </a:p>
        </p:txBody>
      </p:sp>
    </p:spTree>
    <p:extLst>
      <p:ext uri="{BB962C8B-B14F-4D97-AF65-F5344CB8AC3E}">
        <p14:creationId xmlns:p14="http://schemas.microsoft.com/office/powerpoint/2010/main" val="359767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In the 2018 review of building and fire safety regulations, Dame Judith Hackitt highlights the need for a golden thread of information to ensure safety is at the heart of decision making throughout the lifetime of the building. A portfolio of safety critical information is assembled during design and construction and passed on to building owners and managers. This principle is akin to the Safety Report required under the COMAH regulations with its focus on lower frequency but potentially high consequence events.</a:t>
            </a:r>
          </a:p>
        </p:txBody>
      </p:sp>
      <p:sp>
        <p:nvSpPr>
          <p:cNvPr id="4" name="Slide Number Placeholder 3"/>
          <p:cNvSpPr>
            <a:spLocks noGrp="1"/>
          </p:cNvSpPr>
          <p:nvPr>
            <p:ph type="sldNum" sz="quarter" idx="5"/>
          </p:nvPr>
        </p:nvSpPr>
        <p:spPr/>
        <p:txBody>
          <a:bodyPr/>
          <a:lstStyle/>
          <a:p>
            <a:fld id="{F35692FA-CDD6-4D36-9FC4-1EF5B78D6958}" type="slidenum">
              <a:rPr lang="en-GB" smtClean="0"/>
              <a:t>8</a:t>
            </a:fld>
            <a:endParaRPr lang="en-GB" dirty="0"/>
          </a:p>
        </p:txBody>
      </p:sp>
    </p:spTree>
    <p:extLst>
      <p:ext uri="{BB962C8B-B14F-4D97-AF65-F5344CB8AC3E}">
        <p14:creationId xmlns:p14="http://schemas.microsoft.com/office/powerpoint/2010/main" val="19156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The guidance on risk related decision making published by the Oil and Gas UK sets out a framework for categorising decisions as low, medium or high risk – A to C at the top - based on criteria for three factors. “Activity type”, “risk and uncertainty” and “stakeholder influence”, each ranging from well understood with well-defined good practice, at the lower end up to first use of technology with no established good practice for the whole activity at the higher end of the risk spectrum.</a:t>
            </a:r>
          </a:p>
          <a:p>
            <a:endParaRPr lang="en-GB" dirty="0"/>
          </a:p>
          <a:p>
            <a:r>
              <a:rPr lang="en-GB" dirty="0"/>
              <a:t>Guidance is given on what assessment techniques to use in proportion to the level of risk, which range from application of good practice through engineering risk assessments to a precautionary approach to be applied for decisions with the highest degree of risk and uncertainty.</a:t>
            </a:r>
          </a:p>
        </p:txBody>
      </p:sp>
      <p:sp>
        <p:nvSpPr>
          <p:cNvPr id="4" name="Slide Number Placeholder 3"/>
          <p:cNvSpPr>
            <a:spLocks noGrp="1"/>
          </p:cNvSpPr>
          <p:nvPr>
            <p:ph type="sldNum" sz="quarter" idx="5"/>
          </p:nvPr>
        </p:nvSpPr>
        <p:spPr/>
        <p:txBody>
          <a:bodyPr/>
          <a:lstStyle/>
          <a:p>
            <a:fld id="{F35692FA-CDD6-4D36-9FC4-1EF5B78D6958}" type="slidenum">
              <a:rPr lang="en-GB" smtClean="0"/>
              <a:t>9</a:t>
            </a:fld>
            <a:endParaRPr lang="en-GB" dirty="0"/>
          </a:p>
        </p:txBody>
      </p:sp>
    </p:spTree>
    <p:extLst>
      <p:ext uri="{BB962C8B-B14F-4D97-AF65-F5344CB8AC3E}">
        <p14:creationId xmlns:p14="http://schemas.microsoft.com/office/powerpoint/2010/main" val="334808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810AC-755A-6A32-899A-7CE1C0E445D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5566"/>
          <a:stretch/>
        </p:blipFill>
        <p:spPr>
          <a:xfrm>
            <a:off x="0" y="5868140"/>
            <a:ext cx="12192000" cy="989860"/>
          </a:xfrm>
          <a:prstGeom prst="rect">
            <a:avLst/>
          </a:prstGeom>
        </p:spPr>
      </p:pic>
      <p:sp>
        <p:nvSpPr>
          <p:cNvPr id="2" name="Title 1"/>
          <p:cNvSpPr>
            <a:spLocks noGrp="1"/>
          </p:cNvSpPr>
          <p:nvPr>
            <p:ph type="ctrTitle"/>
          </p:nvPr>
        </p:nvSpPr>
        <p:spPr>
          <a:xfrm>
            <a:off x="1524000" y="2870952"/>
            <a:ext cx="9144000" cy="2387600"/>
          </a:xfrm>
        </p:spPr>
        <p:txBody>
          <a:bodyPr anchor="b"/>
          <a:lstStyle>
            <a:lvl1pPr algn="r">
              <a:defRPr sz="6000">
                <a:solidFill>
                  <a:srgbClr val="00338D"/>
                </a:solidFill>
              </a:defRPr>
            </a:lvl1pPr>
          </a:lstStyle>
          <a:p>
            <a:r>
              <a:rPr lang="en-US" dirty="0"/>
              <a:t>Click to edit Master title style</a:t>
            </a:r>
            <a:endParaRPr lang="en-GB" dirty="0"/>
          </a:p>
        </p:txBody>
      </p:sp>
      <p:sp>
        <p:nvSpPr>
          <p:cNvPr id="4" name="Rectangle 53">
            <a:extLst>
              <a:ext uri="{FF2B5EF4-FFF2-40B4-BE49-F238E27FC236}">
                <a16:creationId xmlns:a16="http://schemas.microsoft.com/office/drawing/2014/main" id="{8EB88C9A-D660-070E-5D3C-E5639C0922B0}"/>
              </a:ext>
            </a:extLst>
          </p:cNvPr>
          <p:cNvSpPr>
            <a:spLocks noChangeArrowheads="1"/>
          </p:cNvSpPr>
          <p:nvPr userDrawn="1"/>
        </p:nvSpPr>
        <p:spPr bwMode="gray">
          <a:xfrm>
            <a:off x="5216773" y="6509808"/>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260183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62F7E-00A9-E74A-70A4-E23E457D93F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6602"/>
          <a:stretch/>
        </p:blipFill>
        <p:spPr>
          <a:xfrm>
            <a:off x="0" y="5939161"/>
            <a:ext cx="12192000" cy="918839"/>
          </a:xfrm>
          <a:prstGeom prst="rect">
            <a:avLst/>
          </a:prstGeom>
        </p:spPr>
      </p:pic>
      <p:sp>
        <p:nvSpPr>
          <p:cNvPr id="2" name="Title 1"/>
          <p:cNvSpPr>
            <a:spLocks noGrp="1"/>
          </p:cNvSpPr>
          <p:nvPr>
            <p:ph type="title"/>
          </p:nvPr>
        </p:nvSpPr>
        <p:spPr>
          <a:xfrm>
            <a:off x="260684" y="78234"/>
            <a:ext cx="10515600" cy="1325563"/>
          </a:xfrm>
        </p:spPr>
        <p:txBody>
          <a:bodyPr/>
          <a:lstStyle>
            <a:lvl1pPr>
              <a:defRPr>
                <a:solidFill>
                  <a:srgbClr val="00338D"/>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6" name="Rectangle 53">
            <a:extLst>
              <a:ext uri="{FF2B5EF4-FFF2-40B4-BE49-F238E27FC236}">
                <a16:creationId xmlns:a16="http://schemas.microsoft.com/office/drawing/2014/main" id="{86909BF5-B52B-32FB-C360-DE539FA48A1D}"/>
              </a:ext>
            </a:extLst>
          </p:cNvPr>
          <p:cNvSpPr>
            <a:spLocks noChangeArrowheads="1"/>
          </p:cNvSpPr>
          <p:nvPr userDrawn="1"/>
        </p:nvSpPr>
        <p:spPr bwMode="gray">
          <a:xfrm>
            <a:off x="5215594" y="6555422"/>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336855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5F9BB-D14F-0B46-635E-293362E930F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6084"/>
          <a:stretch/>
        </p:blipFill>
        <p:spPr>
          <a:xfrm>
            <a:off x="0" y="5903650"/>
            <a:ext cx="12192000" cy="954350"/>
          </a:xfrm>
          <a:prstGeom prst="rect">
            <a:avLst/>
          </a:prstGeom>
        </p:spPr>
      </p:pic>
      <p:sp>
        <p:nvSpPr>
          <p:cNvPr id="2" name="Title 1"/>
          <p:cNvSpPr>
            <a:spLocks noGrp="1"/>
          </p:cNvSpPr>
          <p:nvPr>
            <p:ph type="title"/>
          </p:nvPr>
        </p:nvSpPr>
        <p:spPr>
          <a:xfrm>
            <a:off x="219016" y="78234"/>
            <a:ext cx="8204321" cy="1325563"/>
          </a:xfrm>
        </p:spPr>
        <p:txBody>
          <a:bodyPr/>
          <a:lstStyle>
            <a:lvl1pPr>
              <a:defRPr>
                <a:solidFill>
                  <a:srgbClr val="00338D"/>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19016" y="1732547"/>
            <a:ext cx="11753968" cy="44444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5" name="Rectangle 53">
            <a:extLst>
              <a:ext uri="{FF2B5EF4-FFF2-40B4-BE49-F238E27FC236}">
                <a16:creationId xmlns:a16="http://schemas.microsoft.com/office/drawing/2014/main" id="{47AA4323-8064-D8CE-CB46-A7D1483EC72C}"/>
              </a:ext>
            </a:extLst>
          </p:cNvPr>
          <p:cNvSpPr>
            <a:spLocks noChangeArrowheads="1"/>
          </p:cNvSpPr>
          <p:nvPr userDrawn="1"/>
        </p:nvSpPr>
        <p:spPr bwMode="gray">
          <a:xfrm>
            <a:off x="5215594" y="6555422"/>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pic>
        <p:nvPicPr>
          <p:cNvPr id="6" name="Graphic 5">
            <a:extLst>
              <a:ext uri="{FF2B5EF4-FFF2-40B4-BE49-F238E27FC236}">
                <a16:creationId xmlns:a16="http://schemas.microsoft.com/office/drawing/2014/main" id="{8886FD27-38DF-F5D2-AC7B-525537CFE5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52935" y="239312"/>
            <a:ext cx="2793415" cy="865466"/>
          </a:xfrm>
          <a:prstGeom prst="rect">
            <a:avLst/>
          </a:prstGeom>
        </p:spPr>
      </p:pic>
    </p:spTree>
    <p:extLst>
      <p:ext uri="{BB962C8B-B14F-4D97-AF65-F5344CB8AC3E}">
        <p14:creationId xmlns:p14="http://schemas.microsoft.com/office/powerpoint/2010/main" val="221880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9BA154-BE75-326E-2C84-49544605BB6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6861"/>
          <a:stretch/>
        </p:blipFill>
        <p:spPr>
          <a:xfrm>
            <a:off x="0" y="5956917"/>
            <a:ext cx="12192000" cy="901083"/>
          </a:xfrm>
          <a:prstGeom prst="rect">
            <a:avLst/>
          </a:prstGeom>
        </p:spPr>
      </p:pic>
      <p:sp>
        <p:nvSpPr>
          <p:cNvPr id="2" name="Title 1"/>
          <p:cNvSpPr>
            <a:spLocks noGrp="1"/>
          </p:cNvSpPr>
          <p:nvPr>
            <p:ph type="title"/>
          </p:nvPr>
        </p:nvSpPr>
        <p:spPr>
          <a:xfrm>
            <a:off x="150876" y="272024"/>
            <a:ext cx="10515600" cy="901700"/>
          </a:xfrm>
        </p:spPr>
        <p:txBody>
          <a:bodyPr/>
          <a:lstStyle>
            <a:lvl1pPr>
              <a:defRPr>
                <a:solidFill>
                  <a:srgbClr val="00338D"/>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458C9E9B-9B69-46C2-861F-1005C157FB5F}"/>
              </a:ext>
            </a:extLst>
          </p:cNvPr>
          <p:cNvSpPr/>
          <p:nvPr userDrawn="1"/>
        </p:nvSpPr>
        <p:spPr bwMode="gray">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lstStyle/>
          <a:p>
            <a:pPr algn="l"/>
            <a:endParaRPr lang="en-GB" sz="700" dirty="0">
              <a:solidFill>
                <a:srgbClr val="585858"/>
              </a:solidFill>
            </a:endParaRPr>
          </a:p>
        </p:txBody>
      </p:sp>
      <p:sp>
        <p:nvSpPr>
          <p:cNvPr id="3" name="Rectangle: Rounded Corners 2">
            <a:extLst>
              <a:ext uri="{FF2B5EF4-FFF2-40B4-BE49-F238E27FC236}">
                <a16:creationId xmlns:a16="http://schemas.microsoft.com/office/drawing/2014/main" id="{F4BA6FD8-05FD-4449-A679-8B36E127D316}"/>
              </a:ext>
            </a:extLst>
          </p:cNvPr>
          <p:cNvSpPr/>
          <p:nvPr userDrawn="1"/>
        </p:nvSpPr>
        <p:spPr bwMode="gray">
          <a:xfrm>
            <a:off x="88076" y="68824"/>
            <a:ext cx="12014200" cy="1308101"/>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7" name="Rectangle 53">
            <a:extLst>
              <a:ext uri="{FF2B5EF4-FFF2-40B4-BE49-F238E27FC236}">
                <a16:creationId xmlns:a16="http://schemas.microsoft.com/office/drawing/2014/main" id="{CCFDF857-8409-C3C3-C13A-3D2FA40FF545}"/>
              </a:ext>
            </a:extLst>
          </p:cNvPr>
          <p:cNvSpPr>
            <a:spLocks noChangeArrowheads="1"/>
          </p:cNvSpPr>
          <p:nvPr userDrawn="1"/>
        </p:nvSpPr>
        <p:spPr bwMode="gray">
          <a:xfrm>
            <a:off x="5215949" y="6542723"/>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142221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AE828-C97D-E307-96AA-6DE80C17D6B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6861"/>
          <a:stretch/>
        </p:blipFill>
        <p:spPr>
          <a:xfrm>
            <a:off x="0" y="5956917"/>
            <a:ext cx="12192000" cy="901083"/>
          </a:xfrm>
          <a:prstGeom prst="rect">
            <a:avLst/>
          </a:prstGeom>
        </p:spPr>
      </p:pic>
      <p:sp>
        <p:nvSpPr>
          <p:cNvPr id="4" name="Rectangle 53">
            <a:extLst>
              <a:ext uri="{FF2B5EF4-FFF2-40B4-BE49-F238E27FC236}">
                <a16:creationId xmlns:a16="http://schemas.microsoft.com/office/drawing/2014/main" id="{14338565-6278-925E-44D8-7954CB039B1C}"/>
              </a:ext>
            </a:extLst>
          </p:cNvPr>
          <p:cNvSpPr>
            <a:spLocks noChangeArrowheads="1"/>
          </p:cNvSpPr>
          <p:nvPr userDrawn="1"/>
        </p:nvSpPr>
        <p:spPr bwMode="gray">
          <a:xfrm>
            <a:off x="5216773" y="6521555"/>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2590312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53">
            <a:extLst>
              <a:ext uri="{FF2B5EF4-FFF2-40B4-BE49-F238E27FC236}">
                <a16:creationId xmlns:a16="http://schemas.microsoft.com/office/drawing/2014/main" id="{5DA1C741-B473-4026-AD6E-15692CC12A66}"/>
              </a:ext>
            </a:extLst>
          </p:cNvPr>
          <p:cNvSpPr>
            <a:spLocks noChangeArrowheads="1"/>
          </p:cNvSpPr>
          <p:nvPr userDrawn="1"/>
        </p:nvSpPr>
        <p:spPr bwMode="gray">
          <a:xfrm>
            <a:off x="10323056" y="6492875"/>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r>
              <a:rPr lang="en-US" altLang="en-US" sz="700" dirty="0">
                <a:solidFill>
                  <a:srgbClr val="585858"/>
                </a:solidFill>
              </a:rPr>
              <a:t> © ESR Technology | </a:t>
            </a:r>
            <a:fld id="{FD0CC803-C305-4C1D-999E-1FF75E2059A6}" type="datetime1">
              <a:rPr lang="en-GB" altLang="en-US" sz="700" smtClean="0">
                <a:solidFill>
                  <a:srgbClr val="585858"/>
                </a:solidFill>
              </a:rPr>
              <a:t>06/11/2023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l"/>
              <a:t>‹#›</a:t>
            </a:fld>
            <a:endParaRPr lang="de-DE" altLang="en-US" sz="700" dirty="0">
              <a:solidFill>
                <a:srgbClr val="5F5F5F"/>
              </a:solidFill>
            </a:endParaRPr>
          </a:p>
        </p:txBody>
      </p:sp>
    </p:spTree>
    <p:extLst>
      <p:ext uri="{BB962C8B-B14F-4D97-AF65-F5344CB8AC3E}">
        <p14:creationId xmlns:p14="http://schemas.microsoft.com/office/powerpoint/2010/main" val="91902051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rgbClr val="1E3A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E3A72"/>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3A72"/>
        </a:buClr>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3A72"/>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01" y="2060474"/>
            <a:ext cx="7368156" cy="1620000"/>
          </a:xfrm>
        </p:spPr>
        <p:txBody>
          <a:bodyPr anchor="b">
            <a:noAutofit/>
          </a:bodyPr>
          <a:lstStyle/>
          <a:p>
            <a:pPr algn="l"/>
            <a:r>
              <a:rPr lang="en-GB" sz="3200" b="1" dirty="0">
                <a:effectLst/>
                <a:latin typeface="Arial" panose="020B0604020202020204" pitchFamily="34" charset="0"/>
                <a:ea typeface="Times New Roman" panose="02020603050405020304" pitchFamily="18" charset="0"/>
                <a:cs typeface="Arial" panose="020B0604020202020204" pitchFamily="34" charset="0"/>
              </a:rPr>
              <a:t>Assessment </a:t>
            </a:r>
            <a:r>
              <a:rPr lang="en-GB" sz="3200" b="1" dirty="0">
                <a:ea typeface="Times New Roman" panose="02020603050405020304" pitchFamily="18" charset="0"/>
              </a:rPr>
              <a:t>t</a:t>
            </a:r>
            <a:r>
              <a:rPr lang="en-GB" sz="3200" b="1" dirty="0">
                <a:effectLst/>
                <a:latin typeface="Arial" panose="020B0604020202020204" pitchFamily="34" charset="0"/>
                <a:ea typeface="Times New Roman" panose="02020603050405020304" pitchFamily="18" charset="0"/>
                <a:cs typeface="Arial" panose="020B0604020202020204" pitchFamily="34" charset="0"/>
              </a:rPr>
              <a:t>echniques for supporting ALARP demonstration for energy transition projects</a:t>
            </a: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8648305" y="5039718"/>
            <a:ext cx="2943487" cy="676912"/>
          </a:xfrm>
          <a:ln>
            <a:noFill/>
          </a:ln>
        </p:spPr>
        <p:txBody>
          <a:bodyPr anchor="t">
            <a:normAutofit fontScale="85000" lnSpcReduction="20000"/>
          </a:bodyPr>
          <a:lstStyle/>
          <a:p>
            <a:endParaRPr lang="en-GB" sz="1800" dirty="0">
              <a:solidFill>
                <a:srgbClr val="0070C0"/>
              </a:solidFill>
              <a:latin typeface="Arial" panose="020B0604020202020204" pitchFamily="34" charset="0"/>
              <a:cs typeface="Arial" panose="020B0604020202020204" pitchFamily="34" charset="0"/>
            </a:endParaRPr>
          </a:p>
          <a:p>
            <a:pPr marL="0" indent="0" algn="r">
              <a:buNone/>
            </a:pPr>
            <a:r>
              <a:rPr lang="en-GB" dirty="0">
                <a:solidFill>
                  <a:srgbClr val="02468D"/>
                </a:solidFill>
              </a:rPr>
              <a:t>7</a:t>
            </a:r>
            <a:r>
              <a:rPr lang="en-GB" baseline="30000" dirty="0">
                <a:solidFill>
                  <a:srgbClr val="02468D"/>
                </a:solidFill>
              </a:rPr>
              <a:t>th</a:t>
            </a:r>
            <a:r>
              <a:rPr lang="en-GB" sz="2800" dirty="0">
                <a:solidFill>
                  <a:srgbClr val="02468D"/>
                </a:solidFill>
                <a:latin typeface="Arial" panose="020B0604020202020204" pitchFamily="34" charset="0"/>
                <a:cs typeface="Arial" panose="020B0604020202020204" pitchFamily="34" charset="0"/>
              </a:rPr>
              <a:t> November 2023</a:t>
            </a:r>
          </a:p>
        </p:txBody>
      </p:sp>
      <p:sp>
        <p:nvSpPr>
          <p:cNvPr id="5" name="TextBox 4"/>
          <p:cNvSpPr txBox="1"/>
          <p:nvPr/>
        </p:nvSpPr>
        <p:spPr>
          <a:xfrm>
            <a:off x="9989284" y="1099471"/>
            <a:ext cx="163908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Space and Vacuum</a:t>
            </a:r>
          </a:p>
        </p:txBody>
      </p:sp>
      <p:sp>
        <p:nvSpPr>
          <p:cNvPr id="12" name="TextBox 11"/>
          <p:cNvSpPr txBox="1"/>
          <p:nvPr/>
        </p:nvSpPr>
        <p:spPr>
          <a:xfrm>
            <a:off x="7991082" y="4632765"/>
            <a:ext cx="1236022"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Management</a:t>
            </a:r>
          </a:p>
        </p:txBody>
      </p:sp>
      <p:sp>
        <p:nvSpPr>
          <p:cNvPr id="13" name="TextBox 12"/>
          <p:cNvSpPr txBox="1"/>
          <p:nvPr/>
        </p:nvSpPr>
        <p:spPr>
          <a:xfrm>
            <a:off x="9683568" y="4632765"/>
            <a:ext cx="1908224"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Non-Destructive Testing</a:t>
            </a:r>
          </a:p>
        </p:txBody>
      </p:sp>
      <p:sp>
        <p:nvSpPr>
          <p:cNvPr id="14" name="TextBox 13"/>
          <p:cNvSpPr txBox="1"/>
          <p:nvPr/>
        </p:nvSpPr>
        <p:spPr>
          <a:xfrm>
            <a:off x="7947067" y="1096051"/>
            <a:ext cx="171585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Materials Engineering</a:t>
            </a:r>
          </a:p>
        </p:txBody>
      </p:sp>
      <p:pic>
        <p:nvPicPr>
          <p:cNvPr id="16" name="Picture 15">
            <a:extLst>
              <a:ext uri="{FF2B5EF4-FFF2-40B4-BE49-F238E27FC236}">
                <a16:creationId xmlns:a16="http://schemas.microsoft.com/office/drawing/2014/main" id="{C0C09828-E7EF-49CC-B951-75F4BC9D6E8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719004" y="3034358"/>
            <a:ext cx="1639088" cy="1639088"/>
          </a:xfrm>
          <a:prstGeom prst="rect">
            <a:avLst/>
          </a:prstGeom>
        </p:spPr>
      </p:pic>
      <p:pic>
        <p:nvPicPr>
          <p:cNvPr id="18" name="Picture 17">
            <a:extLst>
              <a:ext uri="{FF2B5EF4-FFF2-40B4-BE49-F238E27FC236}">
                <a16:creationId xmlns:a16="http://schemas.microsoft.com/office/drawing/2014/main" id="{C5CBA2BE-53DA-487D-9E66-3752F19E430E}"/>
              </a:ext>
            </a:extLst>
          </p:cNvPr>
          <p:cNvPicPr/>
          <p:nvPr/>
        </p:nvPicPr>
        <p:blipFill>
          <a:blip r:embed="rId4" cstate="hqprint">
            <a:extLst>
              <a:ext uri="{28A0092B-C50C-407E-A947-70E740481C1C}">
                <a14:useLocalDpi xmlns:a14="http://schemas.microsoft.com/office/drawing/2010/main"/>
              </a:ext>
            </a:extLst>
          </a:blip>
          <a:srcRect/>
          <a:stretch/>
        </p:blipFill>
        <p:spPr bwMode="auto">
          <a:xfrm>
            <a:off x="8051624" y="3045563"/>
            <a:ext cx="1620000" cy="1620000"/>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84510435-5655-4357-8E6F-F8E5DA1DC9CB}"/>
              </a:ext>
            </a:extLst>
          </p:cNvPr>
          <p:cNvSpPr txBox="1"/>
          <p:nvPr/>
        </p:nvSpPr>
        <p:spPr>
          <a:xfrm rot="16200000">
            <a:off x="6908542" y="1959805"/>
            <a:ext cx="198911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Industrial Tribology and </a:t>
            </a:r>
          </a:p>
        </p:txBody>
      </p:sp>
      <p:sp>
        <p:nvSpPr>
          <p:cNvPr id="20" name="TextBox 19">
            <a:extLst>
              <a:ext uri="{FF2B5EF4-FFF2-40B4-BE49-F238E27FC236}">
                <a16:creationId xmlns:a16="http://schemas.microsoft.com/office/drawing/2014/main" id="{0E9C000A-0A4A-4F8B-AA19-C9C8C8AA80F0}"/>
              </a:ext>
            </a:extLst>
          </p:cNvPr>
          <p:cNvSpPr txBox="1"/>
          <p:nvPr/>
        </p:nvSpPr>
        <p:spPr>
          <a:xfrm rot="5400000">
            <a:off x="10998053" y="1648615"/>
            <a:ext cx="98168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Tribology</a:t>
            </a:r>
          </a:p>
        </p:txBody>
      </p:sp>
      <p:sp>
        <p:nvSpPr>
          <p:cNvPr id="21" name="TextBox 20">
            <a:extLst>
              <a:ext uri="{FF2B5EF4-FFF2-40B4-BE49-F238E27FC236}">
                <a16:creationId xmlns:a16="http://schemas.microsoft.com/office/drawing/2014/main" id="{64B2FA9F-643B-435D-84FE-6A09FB2BB6B2}"/>
              </a:ext>
            </a:extLst>
          </p:cNvPr>
          <p:cNvSpPr txBox="1"/>
          <p:nvPr/>
        </p:nvSpPr>
        <p:spPr>
          <a:xfrm rot="5400000">
            <a:off x="7317614" y="4146715"/>
            <a:ext cx="122830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Safety &amp; Risk</a:t>
            </a:r>
          </a:p>
        </p:txBody>
      </p:sp>
      <p:pic>
        <p:nvPicPr>
          <p:cNvPr id="29" name="Picture 28">
            <a:extLst>
              <a:ext uri="{FF2B5EF4-FFF2-40B4-BE49-F238E27FC236}">
                <a16:creationId xmlns:a16="http://schemas.microsoft.com/office/drawing/2014/main" id="{9100BACE-E3B8-4611-8632-5800909FFCC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712964" y="1370499"/>
            <a:ext cx="1620000" cy="1620000"/>
          </a:xfrm>
          <a:prstGeom prst="rect">
            <a:avLst/>
          </a:prstGeom>
        </p:spPr>
      </p:pic>
      <p:pic>
        <p:nvPicPr>
          <p:cNvPr id="30" name="Picture 29">
            <a:extLst>
              <a:ext uri="{FF2B5EF4-FFF2-40B4-BE49-F238E27FC236}">
                <a16:creationId xmlns:a16="http://schemas.microsoft.com/office/drawing/2014/main" id="{12DFE2F0-CAC4-4371-8408-75902488B08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1388"/>
          <a:stretch/>
        </p:blipFill>
        <p:spPr>
          <a:xfrm>
            <a:off x="8042926" y="1370499"/>
            <a:ext cx="1620000" cy="1620000"/>
          </a:xfrm>
          <a:prstGeom prst="rect">
            <a:avLst/>
          </a:prstGeom>
          <a:ln w="3175">
            <a:solidFill>
              <a:schemeClr val="bg1">
                <a:lumMod val="75000"/>
              </a:schemeClr>
            </a:solidFill>
          </a:ln>
        </p:spPr>
      </p:pic>
      <p:sp>
        <p:nvSpPr>
          <p:cNvPr id="22" name="TextBox 21">
            <a:extLst>
              <a:ext uri="{FF2B5EF4-FFF2-40B4-BE49-F238E27FC236}">
                <a16:creationId xmlns:a16="http://schemas.microsoft.com/office/drawing/2014/main" id="{8AE5EE52-98CC-4074-8A6E-6BC4106947D5}"/>
              </a:ext>
            </a:extLst>
          </p:cNvPr>
          <p:cNvSpPr txBox="1"/>
          <p:nvPr/>
        </p:nvSpPr>
        <p:spPr>
          <a:xfrm rot="16200000">
            <a:off x="10852491" y="3984961"/>
            <a:ext cx="121699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Good Practice</a:t>
            </a:r>
          </a:p>
        </p:txBody>
      </p:sp>
      <p:cxnSp>
        <p:nvCxnSpPr>
          <p:cNvPr id="6" name="Straight Connector 5">
            <a:extLst>
              <a:ext uri="{FF2B5EF4-FFF2-40B4-BE49-F238E27FC236}">
                <a16:creationId xmlns:a16="http://schemas.microsoft.com/office/drawing/2014/main" id="{746608A6-9CAF-4E95-A0A0-56C0A406E605}"/>
              </a:ext>
            </a:extLst>
          </p:cNvPr>
          <p:cNvCxnSpPr/>
          <p:nvPr/>
        </p:nvCxnSpPr>
        <p:spPr>
          <a:xfrm>
            <a:off x="9011989" y="4773096"/>
            <a:ext cx="671579"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69865-6B9A-49F5-9915-EEF4DD9782DB}"/>
              </a:ext>
            </a:extLst>
          </p:cNvPr>
          <p:cNvCxnSpPr>
            <a:cxnSpLocks/>
          </p:cNvCxnSpPr>
          <p:nvPr/>
        </p:nvCxnSpPr>
        <p:spPr>
          <a:xfrm>
            <a:off x="7917615" y="3105150"/>
            <a:ext cx="0" cy="530727"/>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B73E88-38BD-4C36-B825-7A899DD17A2D}"/>
              </a:ext>
            </a:extLst>
          </p:cNvPr>
          <p:cNvCxnSpPr>
            <a:cxnSpLocks/>
          </p:cNvCxnSpPr>
          <p:nvPr/>
        </p:nvCxnSpPr>
        <p:spPr>
          <a:xfrm>
            <a:off x="11467385" y="2215221"/>
            <a:ext cx="0" cy="1335366"/>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7EC02D-C841-4E38-8075-35C22436F01B}"/>
              </a:ext>
            </a:extLst>
          </p:cNvPr>
          <p:cNvCxnSpPr>
            <a:cxnSpLocks/>
          </p:cNvCxnSpPr>
          <p:nvPr/>
        </p:nvCxnSpPr>
        <p:spPr>
          <a:xfrm>
            <a:off x="9556571" y="1240750"/>
            <a:ext cx="432713"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8C08800-72CC-957E-792F-9635EB67D7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9101" y="126107"/>
            <a:ext cx="2793415" cy="865466"/>
          </a:xfrm>
          <a:prstGeom prst="rect">
            <a:avLst/>
          </a:prstGeom>
        </p:spPr>
      </p:pic>
      <p:pic>
        <p:nvPicPr>
          <p:cNvPr id="10" name="Picture 9">
            <a:extLst>
              <a:ext uri="{FF2B5EF4-FFF2-40B4-BE49-F238E27FC236}">
                <a16:creationId xmlns:a16="http://schemas.microsoft.com/office/drawing/2014/main" id="{FB387BE3-E3AB-B7AE-33E3-FEEED3D94930}"/>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0" y="5945442"/>
            <a:ext cx="12192000" cy="945610"/>
          </a:xfrm>
          <a:prstGeom prst="rect">
            <a:avLst/>
          </a:prstGeom>
        </p:spPr>
      </p:pic>
      <p:sp>
        <p:nvSpPr>
          <p:cNvPr id="4" name="Title 1">
            <a:extLst>
              <a:ext uri="{FF2B5EF4-FFF2-40B4-BE49-F238E27FC236}">
                <a16:creationId xmlns:a16="http://schemas.microsoft.com/office/drawing/2014/main" id="{E65F9A78-4D35-D270-0889-C631ACCDE4BF}"/>
              </a:ext>
            </a:extLst>
          </p:cNvPr>
          <p:cNvSpPr txBox="1">
            <a:spLocks/>
          </p:cNvSpPr>
          <p:nvPr/>
        </p:nvSpPr>
        <p:spPr>
          <a:xfrm>
            <a:off x="222791" y="3909286"/>
            <a:ext cx="7368156" cy="69927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6000" kern="1200">
                <a:solidFill>
                  <a:srgbClr val="00338D"/>
                </a:solidFill>
                <a:latin typeface="Arial" panose="020B0604020202020204" pitchFamily="34" charset="0"/>
                <a:ea typeface="+mj-ea"/>
                <a:cs typeface="Arial" panose="020B0604020202020204" pitchFamily="34" charset="0"/>
              </a:defRPr>
            </a:lvl1pPr>
          </a:lstStyle>
          <a:p>
            <a:pPr algn="l"/>
            <a:r>
              <a:rPr lang="en-GB" sz="3200" dirty="0">
                <a:ea typeface="Times New Roman" panose="02020603050405020304" pitchFamily="18" charset="0"/>
              </a:rPr>
              <a:t>Richard Tiffin</a:t>
            </a:r>
            <a:endParaRPr lang="en-GB" sz="3200" dirty="0"/>
          </a:p>
        </p:txBody>
      </p:sp>
    </p:spTree>
    <p:extLst>
      <p:ext uri="{BB962C8B-B14F-4D97-AF65-F5344CB8AC3E}">
        <p14:creationId xmlns:p14="http://schemas.microsoft.com/office/powerpoint/2010/main" val="33522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Risk Management</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524000"/>
            <a:ext cx="11869178" cy="4282439"/>
          </a:xfrm>
        </p:spPr>
        <p:txBody>
          <a:bodyPr>
            <a:normAutofit fontScale="92500" lnSpcReduction="20000"/>
          </a:bodyPr>
          <a:lstStyle/>
          <a:p>
            <a:pPr>
              <a:lnSpc>
                <a:spcPct val="120000"/>
              </a:lnSpc>
            </a:pPr>
            <a:r>
              <a:rPr lang="en-GB" dirty="0"/>
              <a:t>Hazard Identification:</a:t>
            </a:r>
          </a:p>
          <a:p>
            <a:pPr lvl="1">
              <a:lnSpc>
                <a:spcPct val="120000"/>
              </a:lnSpc>
            </a:pPr>
            <a:r>
              <a:rPr lang="en-GB" dirty="0"/>
              <a:t>Major Accident Hazards.</a:t>
            </a:r>
          </a:p>
          <a:p>
            <a:pPr lvl="1">
              <a:lnSpc>
                <a:spcPct val="120000"/>
              </a:lnSpc>
            </a:pPr>
            <a:r>
              <a:rPr lang="en-GB" dirty="0"/>
              <a:t>Significant Accident Hazards.</a:t>
            </a:r>
          </a:p>
          <a:p>
            <a:pPr>
              <a:lnSpc>
                <a:spcPct val="120000"/>
              </a:lnSpc>
            </a:pPr>
            <a:r>
              <a:rPr lang="en-GB" dirty="0"/>
              <a:t>Risk Tolerability:</a:t>
            </a:r>
          </a:p>
          <a:p>
            <a:pPr lvl="1">
              <a:lnSpc>
                <a:spcPct val="120000"/>
              </a:lnSpc>
            </a:pPr>
            <a:r>
              <a:rPr lang="en-GB" dirty="0"/>
              <a:t>Individual, societal or other measure for risk.</a:t>
            </a:r>
          </a:p>
          <a:p>
            <a:pPr>
              <a:lnSpc>
                <a:spcPct val="120000"/>
              </a:lnSpc>
            </a:pPr>
            <a:r>
              <a:rPr lang="en-GB" dirty="0"/>
              <a:t>Relevant Good Practice</a:t>
            </a:r>
          </a:p>
          <a:p>
            <a:pPr>
              <a:lnSpc>
                <a:spcPct val="120000"/>
              </a:lnSpc>
            </a:pPr>
            <a:r>
              <a:rPr lang="en-GB" dirty="0"/>
              <a:t>Hierarchy of risk reduction measures:</a:t>
            </a:r>
          </a:p>
          <a:p>
            <a:pPr lvl="1">
              <a:lnSpc>
                <a:spcPct val="120000"/>
              </a:lnSpc>
            </a:pPr>
            <a:r>
              <a:rPr lang="en-GB" dirty="0"/>
              <a:t>Elimination / Prevention / Detection and Control / Mitigation of consequences / EER</a:t>
            </a:r>
          </a:p>
          <a:p>
            <a:pPr lvl="1">
              <a:lnSpc>
                <a:spcPct val="120000"/>
              </a:lnSpc>
            </a:pPr>
            <a:r>
              <a:rPr lang="en-GB" dirty="0"/>
              <a:t>Eliminate / Reduce / Isolate / Control / PPE / Discipline (ERIC-PD)</a:t>
            </a:r>
          </a:p>
        </p:txBody>
      </p:sp>
    </p:spTree>
    <p:extLst>
      <p:ext uri="{BB962C8B-B14F-4D97-AF65-F5344CB8AC3E}">
        <p14:creationId xmlns:p14="http://schemas.microsoft.com/office/powerpoint/2010/main" val="94993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a:xfrm>
            <a:off x="219016" y="78234"/>
            <a:ext cx="9153584" cy="1325563"/>
          </a:xfrm>
        </p:spPr>
        <p:txBody>
          <a:bodyPr>
            <a:normAutofit/>
          </a:bodyPr>
          <a:lstStyle/>
          <a:p>
            <a:r>
              <a:rPr lang="en-GB" dirty="0"/>
              <a:t>Documented ALARP Demonstration</a:t>
            </a:r>
          </a:p>
        </p:txBody>
      </p:sp>
      <p:pic>
        <p:nvPicPr>
          <p:cNvPr id="7" name="Picture 6">
            <a:extLst>
              <a:ext uri="{FF2B5EF4-FFF2-40B4-BE49-F238E27FC236}">
                <a16:creationId xmlns:a16="http://schemas.microsoft.com/office/drawing/2014/main" id="{CC3D18ED-F1BA-4688-8CA9-1FC9E8A11F58}"/>
              </a:ext>
            </a:extLst>
          </p:cNvPr>
          <p:cNvPicPr>
            <a:picLocks noChangeAspect="1"/>
          </p:cNvPicPr>
          <p:nvPr/>
        </p:nvPicPr>
        <p:blipFill rotWithShape="1">
          <a:blip r:embed="rId4"/>
          <a:srcRect t="57911"/>
          <a:stretch/>
        </p:blipFill>
        <p:spPr>
          <a:xfrm>
            <a:off x="855126" y="1451610"/>
            <a:ext cx="8791794" cy="2242056"/>
          </a:xfrm>
          <a:prstGeom prst="rect">
            <a:avLst/>
          </a:prstGeom>
        </p:spPr>
      </p:pic>
      <p:sp>
        <p:nvSpPr>
          <p:cNvPr id="5" name="Flowchart: Document 4">
            <a:extLst>
              <a:ext uri="{FF2B5EF4-FFF2-40B4-BE49-F238E27FC236}">
                <a16:creationId xmlns:a16="http://schemas.microsoft.com/office/drawing/2014/main" id="{A1BDCF3C-BE92-C679-6E21-885B67DAEE1F}"/>
              </a:ext>
            </a:extLst>
          </p:cNvPr>
          <p:cNvSpPr/>
          <p:nvPr/>
        </p:nvSpPr>
        <p:spPr bwMode="gray">
          <a:xfrm>
            <a:off x="4238675" y="3960108"/>
            <a:ext cx="1965960" cy="1993647"/>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Bowtie Analysis:</a:t>
            </a:r>
          </a:p>
          <a:p>
            <a:pPr algn="l"/>
            <a:r>
              <a:rPr lang="en-GB" sz="2000" b="1" dirty="0">
                <a:solidFill>
                  <a:srgbClr val="585858"/>
                </a:solidFill>
              </a:rPr>
              <a:t>  - Safety &amp; Environmental Critical Barriers</a:t>
            </a:r>
          </a:p>
        </p:txBody>
      </p:sp>
      <p:sp>
        <p:nvSpPr>
          <p:cNvPr id="6" name="Flowchart: Document 5">
            <a:extLst>
              <a:ext uri="{FF2B5EF4-FFF2-40B4-BE49-F238E27FC236}">
                <a16:creationId xmlns:a16="http://schemas.microsoft.com/office/drawing/2014/main" id="{9605A1F2-99C7-D7B5-CB80-6A5426094AAB}"/>
              </a:ext>
            </a:extLst>
          </p:cNvPr>
          <p:cNvSpPr/>
          <p:nvPr/>
        </p:nvSpPr>
        <p:spPr bwMode="gray">
          <a:xfrm>
            <a:off x="1998126" y="3951729"/>
            <a:ext cx="1965960" cy="1993647"/>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Gap Analysis:</a:t>
            </a:r>
          </a:p>
          <a:p>
            <a:pPr algn="l"/>
            <a:r>
              <a:rPr lang="en-GB" sz="2000" b="1" dirty="0">
                <a:solidFill>
                  <a:srgbClr val="585858"/>
                </a:solidFill>
              </a:rPr>
              <a:t>  - Implementation of good practice.</a:t>
            </a:r>
          </a:p>
          <a:p>
            <a:pPr algn="l"/>
            <a:r>
              <a:rPr lang="en-GB" sz="2000" b="1" dirty="0">
                <a:solidFill>
                  <a:srgbClr val="585858"/>
                </a:solidFill>
              </a:rPr>
              <a:t> - Justification of gap / alternative.</a:t>
            </a:r>
          </a:p>
        </p:txBody>
      </p:sp>
      <p:sp>
        <p:nvSpPr>
          <p:cNvPr id="8" name="Flowchart: Document 7">
            <a:extLst>
              <a:ext uri="{FF2B5EF4-FFF2-40B4-BE49-F238E27FC236}">
                <a16:creationId xmlns:a16="http://schemas.microsoft.com/office/drawing/2014/main" id="{560F4EF5-31A3-A897-21C4-782873DD241F}"/>
              </a:ext>
            </a:extLst>
          </p:cNvPr>
          <p:cNvSpPr/>
          <p:nvPr/>
        </p:nvSpPr>
        <p:spPr bwMode="gray">
          <a:xfrm>
            <a:off x="6550553" y="3953505"/>
            <a:ext cx="1965960" cy="2242056"/>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Qualitative / Quantitative Assessments:</a:t>
            </a:r>
          </a:p>
          <a:p>
            <a:pPr algn="l"/>
            <a:r>
              <a:rPr lang="en-GB" sz="2000" b="1" dirty="0">
                <a:solidFill>
                  <a:srgbClr val="585858"/>
                </a:solidFill>
              </a:rPr>
              <a:t>-  LOPA</a:t>
            </a:r>
          </a:p>
          <a:p>
            <a:pPr algn="l"/>
            <a:r>
              <a:rPr lang="en-GB" sz="2000" b="1" dirty="0">
                <a:solidFill>
                  <a:srgbClr val="585858"/>
                </a:solidFill>
              </a:rPr>
              <a:t>-  QRA</a:t>
            </a:r>
          </a:p>
          <a:p>
            <a:pPr algn="l"/>
            <a:r>
              <a:rPr lang="en-GB" sz="2000" b="1" dirty="0">
                <a:solidFill>
                  <a:srgbClr val="585858"/>
                </a:solidFill>
              </a:rPr>
              <a:t>-  FMEA</a:t>
            </a:r>
          </a:p>
        </p:txBody>
      </p:sp>
      <p:sp>
        <p:nvSpPr>
          <p:cNvPr id="10" name="Flowchart: Multidocument 9">
            <a:extLst>
              <a:ext uri="{FF2B5EF4-FFF2-40B4-BE49-F238E27FC236}">
                <a16:creationId xmlns:a16="http://schemas.microsoft.com/office/drawing/2014/main" id="{18EDF7EE-4D53-F849-D097-E1BECF074A7A}"/>
              </a:ext>
            </a:extLst>
          </p:cNvPr>
          <p:cNvSpPr/>
          <p:nvPr/>
        </p:nvSpPr>
        <p:spPr bwMode="gray">
          <a:xfrm>
            <a:off x="5400675" y="1962906"/>
            <a:ext cx="3115838" cy="4070857"/>
          </a:xfrm>
          <a:prstGeom prst="flowChartMultidocument">
            <a:avLst/>
          </a:prstGeom>
          <a:solidFill>
            <a:schemeClr val="bg1"/>
          </a:solidFill>
          <a:ln>
            <a:solidFill>
              <a:schemeClr val="tx1"/>
            </a:solidFill>
          </a:ln>
          <a:effectLst/>
        </p:spPr>
        <p:txBody>
          <a:bodyPr lIns="0" tIns="0" rIns="0" bIns="0" rtlCol="0" anchor="t" anchorCtr="0"/>
          <a:lstStyle/>
          <a:p>
            <a:pPr algn="ctr"/>
            <a:r>
              <a:rPr lang="en-GB" sz="2400" u="sng" dirty="0"/>
              <a:t>Documented ALARP Demonstration</a:t>
            </a:r>
          </a:p>
          <a:p>
            <a:pPr algn="ctr"/>
            <a:endParaRPr lang="en-GB" sz="2400" u="sng" dirty="0"/>
          </a:p>
          <a:p>
            <a:pPr algn="ctr"/>
            <a:r>
              <a:rPr lang="en-GB" sz="2400" i="1" dirty="0"/>
              <a:t>Golden thread of information</a:t>
            </a:r>
            <a:endParaRPr lang="en-GB" sz="700" u="sng" dirty="0"/>
          </a:p>
        </p:txBody>
      </p:sp>
      <p:sp>
        <p:nvSpPr>
          <p:cNvPr id="4" name="Flowchart: Document 3">
            <a:extLst>
              <a:ext uri="{FF2B5EF4-FFF2-40B4-BE49-F238E27FC236}">
                <a16:creationId xmlns:a16="http://schemas.microsoft.com/office/drawing/2014/main" id="{99B68AF9-52E1-714F-3E41-28467286BDD5}"/>
              </a:ext>
            </a:extLst>
          </p:cNvPr>
          <p:cNvSpPr/>
          <p:nvPr/>
        </p:nvSpPr>
        <p:spPr bwMode="gray">
          <a:xfrm>
            <a:off x="8977000" y="3945627"/>
            <a:ext cx="2446020" cy="2088136"/>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Key Decision Documents:</a:t>
            </a:r>
          </a:p>
          <a:p>
            <a:pPr algn="l"/>
            <a:r>
              <a:rPr lang="en-GB" sz="2000" b="1" dirty="0">
                <a:solidFill>
                  <a:srgbClr val="585858"/>
                </a:solidFill>
              </a:rPr>
              <a:t>  - Definition</a:t>
            </a:r>
          </a:p>
          <a:p>
            <a:pPr algn="l"/>
            <a:r>
              <a:rPr lang="en-GB" sz="2000" b="1" dirty="0">
                <a:solidFill>
                  <a:srgbClr val="585858"/>
                </a:solidFill>
              </a:rPr>
              <a:t>  - Logic/argument</a:t>
            </a:r>
          </a:p>
          <a:p>
            <a:pPr algn="l"/>
            <a:r>
              <a:rPr lang="en-GB" sz="2000" b="1" dirty="0">
                <a:solidFill>
                  <a:srgbClr val="585858"/>
                </a:solidFill>
              </a:rPr>
              <a:t>  - Assessment</a:t>
            </a:r>
          </a:p>
          <a:p>
            <a:pPr algn="l"/>
            <a:r>
              <a:rPr lang="en-GB" sz="2000" b="1" dirty="0">
                <a:solidFill>
                  <a:srgbClr val="585858"/>
                </a:solidFill>
              </a:rPr>
              <a:t>  - Decision</a:t>
            </a:r>
          </a:p>
        </p:txBody>
      </p:sp>
    </p:spTree>
    <p:custDataLst>
      <p:tags r:id="rId1"/>
    </p:custDataLst>
    <p:extLst>
      <p:ext uri="{BB962C8B-B14F-4D97-AF65-F5344CB8AC3E}">
        <p14:creationId xmlns:p14="http://schemas.microsoft.com/office/powerpoint/2010/main" val="19323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2" presetClass="exit" presetSubtype="2" fill="hold" grpId="0" nodeType="afterEffect">
                                  <p:stCondLst>
                                    <p:cond delay="0"/>
                                  </p:stCondLst>
                                  <p:childTnLst>
                                    <p:anim calcmode="lin" valueType="num">
                                      <p:cBhvr additive="base">
                                        <p:cTn id="11" dur="250"/>
                                        <p:tgtEl>
                                          <p:spTgt spid="5"/>
                                        </p:tgtEl>
                                        <p:attrNameLst>
                                          <p:attrName>ppt_x</p:attrName>
                                        </p:attrNameLst>
                                      </p:cBhvr>
                                      <p:tavLst>
                                        <p:tav tm="0">
                                          <p:val>
                                            <p:strVal val="ppt_x"/>
                                          </p:val>
                                        </p:tav>
                                        <p:tav tm="100000">
                                          <p:val>
                                            <p:strVal val="1+ppt_w/2"/>
                                          </p:val>
                                        </p:tav>
                                      </p:tavLst>
                                    </p:anim>
                                    <p:anim calcmode="lin" valueType="num">
                                      <p:cBhvr additive="base">
                                        <p:cTn id="12" dur="250"/>
                                        <p:tgtEl>
                                          <p:spTgt spid="5"/>
                                        </p:tgtEl>
                                        <p:attrNameLst>
                                          <p:attrName>ppt_y</p:attrName>
                                        </p:attrNameLst>
                                      </p:cBhvr>
                                      <p:tavLst>
                                        <p:tav tm="0">
                                          <p:val>
                                            <p:strVal val="ppt_y"/>
                                          </p:val>
                                        </p:tav>
                                        <p:tav tm="100000">
                                          <p:val>
                                            <p:strVal val="ppt_y"/>
                                          </p:val>
                                        </p:tav>
                                      </p:tavLst>
                                    </p:anim>
                                    <p:set>
                                      <p:cBhvr>
                                        <p:cTn id="13" dur="1" fill="hold">
                                          <p:stCondLst>
                                            <p:cond delay="249"/>
                                          </p:stCondLst>
                                        </p:cTn>
                                        <p:tgtEl>
                                          <p:spTgt spid="5"/>
                                        </p:tgtEl>
                                        <p:attrNameLst>
                                          <p:attrName>style.visibility</p:attrName>
                                        </p:attrNameLst>
                                      </p:cBhvr>
                                      <p:to>
                                        <p:strVal val="hidden"/>
                                      </p:to>
                                    </p:se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childTnLst>
                                </p:cTn>
                              </p:par>
                              <p:par>
                                <p:cTn id="18" presetID="2" presetClass="exit" presetSubtype="2" fill="hold" grpId="0" nodeType="withEffect">
                                  <p:stCondLst>
                                    <p:cond delay="0"/>
                                  </p:stCondLst>
                                  <p:childTnLst>
                                    <p:anim calcmode="lin" valueType="num">
                                      <p:cBhvr additive="base">
                                        <p:cTn id="19" dur="250"/>
                                        <p:tgtEl>
                                          <p:spTgt spid="8"/>
                                        </p:tgtEl>
                                        <p:attrNameLst>
                                          <p:attrName>ppt_x</p:attrName>
                                        </p:attrNameLst>
                                      </p:cBhvr>
                                      <p:tavLst>
                                        <p:tav tm="0">
                                          <p:val>
                                            <p:strVal val="ppt_x"/>
                                          </p:val>
                                        </p:tav>
                                        <p:tav tm="100000">
                                          <p:val>
                                            <p:strVal val="1+ppt_w/2"/>
                                          </p:val>
                                        </p:tav>
                                      </p:tavLst>
                                    </p:anim>
                                    <p:anim calcmode="lin" valueType="num">
                                      <p:cBhvr additive="base">
                                        <p:cTn id="20" dur="250"/>
                                        <p:tgtEl>
                                          <p:spTgt spid="8"/>
                                        </p:tgtEl>
                                        <p:attrNameLst>
                                          <p:attrName>ppt_y</p:attrName>
                                        </p:attrNameLst>
                                      </p:cBhvr>
                                      <p:tavLst>
                                        <p:tav tm="0">
                                          <p:val>
                                            <p:strVal val="ppt_y"/>
                                          </p:val>
                                        </p:tav>
                                        <p:tav tm="100000">
                                          <p:val>
                                            <p:strVal val="ppt_y"/>
                                          </p:val>
                                        </p:tav>
                                      </p:tavLst>
                                    </p:anim>
                                    <p:set>
                                      <p:cBhvr>
                                        <p:cTn id="21" dur="1" fill="hold">
                                          <p:stCondLst>
                                            <p:cond delay="249"/>
                                          </p:stCondLst>
                                        </p:cTn>
                                        <p:tgtEl>
                                          <p:spTgt spid="8"/>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a:xfrm>
            <a:off x="219016" y="78234"/>
            <a:ext cx="9279314" cy="1325563"/>
          </a:xfrm>
        </p:spPr>
        <p:txBody>
          <a:bodyPr>
            <a:normAutofit/>
          </a:bodyPr>
          <a:lstStyle/>
          <a:p>
            <a:r>
              <a:rPr lang="en-GB" dirty="0"/>
              <a:t>Deep Water Offshore Wind</a:t>
            </a:r>
          </a:p>
        </p:txBody>
      </p:sp>
      <p:sp>
        <p:nvSpPr>
          <p:cNvPr id="4" name="Content Placeholder 3">
            <a:extLst>
              <a:ext uri="{FF2B5EF4-FFF2-40B4-BE49-F238E27FC236}">
                <a16:creationId xmlns:a16="http://schemas.microsoft.com/office/drawing/2014/main" id="{008D59CB-09A4-6FC8-B65A-64709653A49C}"/>
              </a:ext>
            </a:extLst>
          </p:cNvPr>
          <p:cNvSpPr>
            <a:spLocks noGrp="1"/>
          </p:cNvSpPr>
          <p:nvPr>
            <p:ph idx="1"/>
          </p:nvPr>
        </p:nvSpPr>
        <p:spPr/>
        <p:txBody>
          <a:bodyPr>
            <a:normAutofit/>
          </a:bodyPr>
          <a:lstStyle/>
          <a:p>
            <a:r>
              <a:rPr lang="en-GB" dirty="0"/>
              <a:t>Project used a process safety assurance process to demonstrate ALARP, including ‘Key Decision Sheets’ to present factual information and record the decision basis.</a:t>
            </a:r>
          </a:p>
          <a:p>
            <a:r>
              <a:rPr lang="en-GB" dirty="0"/>
              <a:t>First offshore wind foundations for deep water (30m – 50m). 4-legged jacket with boat landing at 7degree incline. Industry norm was monopile with a vertical boat landing.</a:t>
            </a:r>
          </a:p>
          <a:p>
            <a:r>
              <a:rPr lang="en-GB" dirty="0"/>
              <a:t>Significant challenge to the design by operations teams on grounds of safety and operability compared to a vertical design.</a:t>
            </a:r>
          </a:p>
          <a:p>
            <a:r>
              <a:rPr lang="en-GB" dirty="0"/>
              <a:t>An approved design was required for the boat landing for FEED deadline. Key Decision Sheet provided the framework for the decision.</a:t>
            </a:r>
          </a:p>
        </p:txBody>
      </p:sp>
    </p:spTree>
    <p:extLst>
      <p:ext uri="{BB962C8B-B14F-4D97-AF65-F5344CB8AC3E}">
        <p14:creationId xmlns:p14="http://schemas.microsoft.com/office/powerpoint/2010/main" val="54936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a:xfrm>
            <a:off x="219016" y="78234"/>
            <a:ext cx="8565569" cy="1325563"/>
          </a:xfrm>
        </p:spPr>
        <p:txBody>
          <a:bodyPr>
            <a:normAutofit/>
          </a:bodyPr>
          <a:lstStyle/>
          <a:p>
            <a:r>
              <a:rPr lang="en-GB" dirty="0"/>
              <a:t>Boat Landing Significant Hazards</a:t>
            </a:r>
          </a:p>
        </p:txBody>
      </p:sp>
      <p:pic>
        <p:nvPicPr>
          <p:cNvPr id="4" name="Picture 3">
            <a:extLst>
              <a:ext uri="{FF2B5EF4-FFF2-40B4-BE49-F238E27FC236}">
                <a16:creationId xmlns:a16="http://schemas.microsoft.com/office/drawing/2014/main" id="{DC98CA0F-ECCC-DC46-BEBD-5AEBA006466A}"/>
              </a:ext>
            </a:extLst>
          </p:cNvPr>
          <p:cNvPicPr>
            <a:picLocks noChangeAspect="1"/>
          </p:cNvPicPr>
          <p:nvPr/>
        </p:nvPicPr>
        <p:blipFill rotWithShape="1">
          <a:blip r:embed="rId3"/>
          <a:srcRect l="3817" t="4938"/>
          <a:stretch/>
        </p:blipFill>
        <p:spPr>
          <a:xfrm>
            <a:off x="2461267" y="1535511"/>
            <a:ext cx="6193586" cy="4584701"/>
          </a:xfrm>
          <a:prstGeom prst="rect">
            <a:avLst/>
          </a:prstGeom>
        </p:spPr>
      </p:pic>
      <p:sp>
        <p:nvSpPr>
          <p:cNvPr id="8" name="TextBox 7">
            <a:extLst>
              <a:ext uri="{FF2B5EF4-FFF2-40B4-BE49-F238E27FC236}">
                <a16:creationId xmlns:a16="http://schemas.microsoft.com/office/drawing/2014/main" id="{5F5226E9-5A17-F4F3-FFE8-BAAF1C97AD51}"/>
              </a:ext>
            </a:extLst>
          </p:cNvPr>
          <p:cNvSpPr txBox="1"/>
          <p:nvPr/>
        </p:nvSpPr>
        <p:spPr>
          <a:xfrm>
            <a:off x="2461267" y="5909070"/>
            <a:ext cx="2920030" cy="276999"/>
          </a:xfrm>
          <a:prstGeom prst="rect">
            <a:avLst/>
          </a:prstGeom>
          <a:noFill/>
        </p:spPr>
        <p:txBody>
          <a:bodyPr wrap="none" rtlCol="0">
            <a:spAutoFit/>
          </a:bodyPr>
          <a:lstStyle/>
          <a:p>
            <a:r>
              <a:rPr lang="en-GB" sz="1200" dirty="0">
                <a:solidFill>
                  <a:schemeClr val="bg1"/>
                </a:solidFill>
              </a:rPr>
              <a:t>Ref: www.beatricewind.com/copy-of-library</a:t>
            </a:r>
          </a:p>
        </p:txBody>
      </p:sp>
      <p:pic>
        <p:nvPicPr>
          <p:cNvPr id="1032" name="Picture 8" descr="Turbine from below - taken by Noel - (C)">
            <a:extLst>
              <a:ext uri="{FF2B5EF4-FFF2-40B4-BE49-F238E27FC236}">
                <a16:creationId xmlns:a16="http://schemas.microsoft.com/office/drawing/2014/main" id="{B3307196-416E-820B-32AE-4C3A53C27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16" y="1535511"/>
            <a:ext cx="2112519" cy="2135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B3F8371-2CBE-7E0E-AE0E-82B612723C4F}"/>
              </a:ext>
            </a:extLst>
          </p:cNvPr>
          <p:cNvPicPr>
            <a:picLocks noChangeAspect="1"/>
          </p:cNvPicPr>
          <p:nvPr/>
        </p:nvPicPr>
        <p:blipFill rotWithShape="1">
          <a:blip r:embed="rId5"/>
          <a:srcRect b="3471"/>
          <a:stretch/>
        </p:blipFill>
        <p:spPr>
          <a:xfrm>
            <a:off x="8784585" y="1535512"/>
            <a:ext cx="2809107" cy="5224426"/>
          </a:xfrm>
          <a:prstGeom prst="rect">
            <a:avLst/>
          </a:prstGeom>
        </p:spPr>
      </p:pic>
      <p:sp>
        <p:nvSpPr>
          <p:cNvPr id="11" name="TextBox 10">
            <a:extLst>
              <a:ext uri="{FF2B5EF4-FFF2-40B4-BE49-F238E27FC236}">
                <a16:creationId xmlns:a16="http://schemas.microsoft.com/office/drawing/2014/main" id="{B7465BF0-E894-B6AE-BBBB-5E396D5EA82B}"/>
              </a:ext>
            </a:extLst>
          </p:cNvPr>
          <p:cNvSpPr txBox="1"/>
          <p:nvPr/>
        </p:nvSpPr>
        <p:spPr>
          <a:xfrm>
            <a:off x="4833471" y="6251926"/>
            <a:ext cx="2707151" cy="276999"/>
          </a:xfrm>
          <a:prstGeom prst="rect">
            <a:avLst/>
          </a:prstGeom>
          <a:noFill/>
        </p:spPr>
        <p:txBody>
          <a:bodyPr wrap="none" rtlCol="0">
            <a:spAutoFit/>
          </a:bodyPr>
          <a:lstStyle/>
          <a:p>
            <a:r>
              <a:rPr lang="en-GB" sz="1200" dirty="0"/>
              <a:t>(Credit Beatrice Offshore Windfarm Ltd.)</a:t>
            </a:r>
          </a:p>
        </p:txBody>
      </p:sp>
      <p:sp>
        <p:nvSpPr>
          <p:cNvPr id="3" name="Oval 2">
            <a:extLst>
              <a:ext uri="{FF2B5EF4-FFF2-40B4-BE49-F238E27FC236}">
                <a16:creationId xmlns:a16="http://schemas.microsoft.com/office/drawing/2014/main" id="{A2395C99-B501-0EB2-5DF7-697C968D164B}"/>
              </a:ext>
            </a:extLst>
          </p:cNvPr>
          <p:cNvSpPr/>
          <p:nvPr/>
        </p:nvSpPr>
        <p:spPr bwMode="gray">
          <a:xfrm>
            <a:off x="9201425" y="2078194"/>
            <a:ext cx="1058616" cy="1049867"/>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Work at Height</a:t>
            </a:r>
          </a:p>
        </p:txBody>
      </p:sp>
      <p:sp>
        <p:nvSpPr>
          <p:cNvPr id="5" name="Oval 4">
            <a:extLst>
              <a:ext uri="{FF2B5EF4-FFF2-40B4-BE49-F238E27FC236}">
                <a16:creationId xmlns:a16="http://schemas.microsoft.com/office/drawing/2014/main" id="{DB2AC6E5-74CE-557E-2585-35BF62D6D6BE}"/>
              </a:ext>
            </a:extLst>
          </p:cNvPr>
          <p:cNvSpPr/>
          <p:nvPr/>
        </p:nvSpPr>
        <p:spPr bwMode="gray">
          <a:xfrm>
            <a:off x="1538738" y="1531535"/>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600" b="1" dirty="0">
                <a:solidFill>
                  <a:schemeClr val="bg1"/>
                </a:solidFill>
              </a:rPr>
              <a:t>Lifting</a:t>
            </a:r>
          </a:p>
          <a:p>
            <a:pPr algn="ctr"/>
            <a:r>
              <a:rPr lang="en-GB" sz="1600" b="1" dirty="0">
                <a:solidFill>
                  <a:schemeClr val="bg1"/>
                </a:solidFill>
              </a:rPr>
              <a:t>Operations</a:t>
            </a:r>
            <a:endParaRPr lang="en-GB" sz="1400" b="1" dirty="0">
              <a:solidFill>
                <a:schemeClr val="bg1"/>
              </a:solidFill>
            </a:endParaRPr>
          </a:p>
        </p:txBody>
      </p:sp>
      <p:sp>
        <p:nvSpPr>
          <p:cNvPr id="6" name="Oval 5">
            <a:extLst>
              <a:ext uri="{FF2B5EF4-FFF2-40B4-BE49-F238E27FC236}">
                <a16:creationId xmlns:a16="http://schemas.microsoft.com/office/drawing/2014/main" id="{4EF96E60-25CF-ED7B-0D20-68F892431A6C}"/>
              </a:ext>
            </a:extLst>
          </p:cNvPr>
          <p:cNvSpPr/>
          <p:nvPr/>
        </p:nvSpPr>
        <p:spPr bwMode="gray">
          <a:xfrm>
            <a:off x="3832596" y="3676148"/>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600" b="1" dirty="0">
                <a:solidFill>
                  <a:schemeClr val="bg1"/>
                </a:solidFill>
              </a:rPr>
              <a:t>Marine</a:t>
            </a:r>
          </a:p>
          <a:p>
            <a:pPr algn="ctr"/>
            <a:r>
              <a:rPr lang="en-GB" sz="1600" b="1" dirty="0">
                <a:solidFill>
                  <a:schemeClr val="bg1"/>
                </a:solidFill>
              </a:rPr>
              <a:t>Operations</a:t>
            </a:r>
          </a:p>
        </p:txBody>
      </p:sp>
      <p:sp>
        <p:nvSpPr>
          <p:cNvPr id="7" name="Oval 6">
            <a:extLst>
              <a:ext uri="{FF2B5EF4-FFF2-40B4-BE49-F238E27FC236}">
                <a16:creationId xmlns:a16="http://schemas.microsoft.com/office/drawing/2014/main" id="{CB7127BB-45D1-DFE3-D64D-D5F0AFD9FE41}"/>
              </a:ext>
            </a:extLst>
          </p:cNvPr>
          <p:cNvSpPr/>
          <p:nvPr/>
        </p:nvSpPr>
        <p:spPr bwMode="gray">
          <a:xfrm>
            <a:off x="6392318" y="1851427"/>
            <a:ext cx="1058616" cy="1049867"/>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t>Boat Landings</a:t>
            </a:r>
          </a:p>
        </p:txBody>
      </p:sp>
      <p:sp>
        <p:nvSpPr>
          <p:cNvPr id="9" name="Oval 8">
            <a:extLst>
              <a:ext uri="{FF2B5EF4-FFF2-40B4-BE49-F238E27FC236}">
                <a16:creationId xmlns:a16="http://schemas.microsoft.com/office/drawing/2014/main" id="{350B6519-E71E-A6A9-04AC-96C2115DF983}"/>
              </a:ext>
            </a:extLst>
          </p:cNvPr>
          <p:cNvSpPr/>
          <p:nvPr/>
        </p:nvSpPr>
        <p:spPr bwMode="gray">
          <a:xfrm>
            <a:off x="8654853" y="5448659"/>
            <a:ext cx="1058616" cy="1049867"/>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500" b="1" dirty="0">
                <a:solidFill>
                  <a:schemeClr val="bg1"/>
                </a:solidFill>
              </a:rPr>
              <a:t>Ergonomics</a:t>
            </a:r>
          </a:p>
        </p:txBody>
      </p:sp>
      <p:sp>
        <p:nvSpPr>
          <p:cNvPr id="12" name="Oval 11">
            <a:extLst>
              <a:ext uri="{FF2B5EF4-FFF2-40B4-BE49-F238E27FC236}">
                <a16:creationId xmlns:a16="http://schemas.microsoft.com/office/drawing/2014/main" id="{81058C25-146D-C0D8-D7E5-5A9854CD6A43}"/>
              </a:ext>
            </a:extLst>
          </p:cNvPr>
          <p:cNvSpPr/>
          <p:nvPr/>
        </p:nvSpPr>
        <p:spPr bwMode="gray">
          <a:xfrm>
            <a:off x="935267" y="3667888"/>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600" b="1" dirty="0">
                <a:solidFill>
                  <a:schemeClr val="bg1"/>
                </a:solidFill>
              </a:rPr>
              <a:t>Emergency</a:t>
            </a:r>
          </a:p>
          <a:p>
            <a:pPr algn="ctr"/>
            <a:r>
              <a:rPr lang="en-GB" sz="1600" b="1" dirty="0">
                <a:solidFill>
                  <a:schemeClr val="bg1"/>
                </a:solidFill>
              </a:rPr>
              <a:t>Evacuation</a:t>
            </a:r>
          </a:p>
          <a:p>
            <a:pPr algn="ctr"/>
            <a:r>
              <a:rPr lang="en-GB" sz="1600" b="1" dirty="0">
                <a:solidFill>
                  <a:schemeClr val="bg1"/>
                </a:solidFill>
              </a:rPr>
              <a:t>Down</a:t>
            </a:r>
            <a:endParaRPr lang="en-GB" sz="1400" b="1" dirty="0">
              <a:solidFill>
                <a:schemeClr val="bg1"/>
              </a:solidFill>
            </a:endParaRPr>
          </a:p>
        </p:txBody>
      </p:sp>
    </p:spTree>
    <p:extLst>
      <p:ext uri="{BB962C8B-B14F-4D97-AF65-F5344CB8AC3E}">
        <p14:creationId xmlns:p14="http://schemas.microsoft.com/office/powerpoint/2010/main" val="8289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781B447-205F-820E-A796-D93A3564DB3B}"/>
              </a:ext>
            </a:extLst>
          </p:cNvPr>
          <p:cNvSpPr/>
          <p:nvPr/>
        </p:nvSpPr>
        <p:spPr bwMode="gray">
          <a:xfrm>
            <a:off x="196982" y="3073428"/>
            <a:ext cx="2897091" cy="2039885"/>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COMAH/HSC Qualification:</a:t>
            </a:r>
          </a:p>
          <a:p>
            <a:pPr algn="l"/>
            <a:r>
              <a:rPr lang="en-GB" sz="2000" b="1" dirty="0">
                <a:solidFill>
                  <a:srgbClr val="585858"/>
                </a:solidFill>
              </a:rPr>
              <a:t>  - Identify ‘Dangerous’ / ‘Controlled’ Substances.</a:t>
            </a:r>
          </a:p>
          <a:p>
            <a:pPr algn="l"/>
            <a:r>
              <a:rPr lang="en-GB" sz="2000" b="1" dirty="0">
                <a:solidFill>
                  <a:srgbClr val="585858"/>
                </a:solidFill>
              </a:rPr>
              <a:t>- Compare quantities with thresholds.</a:t>
            </a:r>
          </a:p>
        </p:txBody>
      </p:sp>
      <p:sp>
        <p:nvSpPr>
          <p:cNvPr id="13" name="Arrow: Pentagon 12">
            <a:extLst>
              <a:ext uri="{FF2B5EF4-FFF2-40B4-BE49-F238E27FC236}">
                <a16:creationId xmlns:a16="http://schemas.microsoft.com/office/drawing/2014/main" id="{49607A74-5E80-FF54-0DFD-8548EF379F2E}"/>
              </a:ext>
            </a:extLst>
          </p:cNvPr>
          <p:cNvSpPr/>
          <p:nvPr/>
        </p:nvSpPr>
        <p:spPr bwMode="gray">
          <a:xfrm>
            <a:off x="3760630" y="1625794"/>
            <a:ext cx="4514690" cy="1269169"/>
          </a:xfrm>
          <a:prstGeom prst="homePlate">
            <a:avLst/>
          </a:prstGeom>
          <a:solidFill>
            <a:schemeClr val="accent6">
              <a:lumMod val="20000"/>
              <a:lumOff val="80000"/>
            </a:schemeClr>
          </a:solidFill>
          <a:ln>
            <a:noFill/>
          </a:ln>
          <a:effectLst/>
        </p:spPr>
        <p:txBody>
          <a:bodyPr lIns="0" tIns="0" rIns="0" bIns="0" rtlCol="0" anchor="t" anchorCtr="0"/>
          <a:lstStyle/>
          <a:p>
            <a:pPr algn="l"/>
            <a:r>
              <a:rPr lang="en-GB" sz="2400" dirty="0"/>
              <a:t>- Detailed Design</a:t>
            </a:r>
          </a:p>
          <a:p>
            <a:pPr algn="l"/>
            <a:r>
              <a:rPr lang="en-GB" sz="2400" dirty="0"/>
              <a:t>          - Construction</a:t>
            </a:r>
          </a:p>
          <a:p>
            <a:pPr algn="l"/>
            <a:r>
              <a:rPr lang="en-GB" sz="2400" dirty="0"/>
              <a:t>                        - Commissioning</a:t>
            </a:r>
          </a:p>
        </p:txBody>
      </p:sp>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a:xfrm>
            <a:off x="219016" y="78234"/>
            <a:ext cx="9016424" cy="1325563"/>
          </a:xfrm>
        </p:spPr>
        <p:txBody>
          <a:bodyPr>
            <a:normAutofit/>
          </a:bodyPr>
          <a:lstStyle/>
          <a:p>
            <a:r>
              <a:rPr lang="en-GB" dirty="0"/>
              <a:t>Major Accident Hazards</a:t>
            </a:r>
          </a:p>
        </p:txBody>
      </p:sp>
      <p:sp>
        <p:nvSpPr>
          <p:cNvPr id="10" name="Flowchart: Document 9">
            <a:extLst>
              <a:ext uri="{FF2B5EF4-FFF2-40B4-BE49-F238E27FC236}">
                <a16:creationId xmlns:a16="http://schemas.microsoft.com/office/drawing/2014/main" id="{AB6C5F7D-3338-87C2-0DAE-C84449CA172E}"/>
              </a:ext>
            </a:extLst>
          </p:cNvPr>
          <p:cNvSpPr/>
          <p:nvPr/>
        </p:nvSpPr>
        <p:spPr bwMode="gray">
          <a:xfrm>
            <a:off x="8558685" y="3177920"/>
            <a:ext cx="3236814" cy="2773300"/>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COMAH Safety Report &amp;  5-Yearly Update:</a:t>
            </a:r>
          </a:p>
          <a:p>
            <a:pPr algn="l"/>
            <a:r>
              <a:rPr lang="en-GB" sz="2000" b="1" dirty="0">
                <a:solidFill>
                  <a:srgbClr val="585858"/>
                </a:solidFill>
              </a:rPr>
              <a:t>  - As-built/modified.</a:t>
            </a:r>
          </a:p>
          <a:p>
            <a:pPr algn="l"/>
            <a:r>
              <a:rPr lang="en-GB" sz="2000" b="1" dirty="0">
                <a:solidFill>
                  <a:srgbClr val="585858"/>
                </a:solidFill>
              </a:rPr>
              <a:t>  - Safety Management System</a:t>
            </a:r>
          </a:p>
          <a:p>
            <a:pPr algn="l"/>
            <a:r>
              <a:rPr lang="en-GB" sz="2000" b="1" dirty="0">
                <a:solidFill>
                  <a:srgbClr val="585858"/>
                </a:solidFill>
              </a:rPr>
              <a:t>  - Operation and Maintenance</a:t>
            </a:r>
          </a:p>
          <a:p>
            <a:pPr algn="l"/>
            <a:r>
              <a:rPr lang="en-GB" sz="2000" b="1" dirty="0">
                <a:solidFill>
                  <a:srgbClr val="585858"/>
                </a:solidFill>
              </a:rPr>
              <a:t>  - Management of Change</a:t>
            </a:r>
          </a:p>
          <a:p>
            <a:pPr algn="l"/>
            <a:r>
              <a:rPr lang="en-GB" sz="2000" b="1" dirty="0">
                <a:solidFill>
                  <a:srgbClr val="585858"/>
                </a:solidFill>
              </a:rPr>
              <a:t>  - Incident learning</a:t>
            </a:r>
          </a:p>
          <a:p>
            <a:pPr algn="l"/>
            <a:r>
              <a:rPr lang="en-GB" sz="2000" b="1" dirty="0">
                <a:solidFill>
                  <a:srgbClr val="585858"/>
                </a:solidFill>
              </a:rPr>
              <a:t>  - ALARP Review</a:t>
            </a:r>
          </a:p>
        </p:txBody>
      </p:sp>
      <p:sp>
        <p:nvSpPr>
          <p:cNvPr id="12" name="Arrow: Pentagon 11">
            <a:extLst>
              <a:ext uri="{FF2B5EF4-FFF2-40B4-BE49-F238E27FC236}">
                <a16:creationId xmlns:a16="http://schemas.microsoft.com/office/drawing/2014/main" id="{7E1A3CD1-A58F-7145-CA35-21DAF0CE0F2D}"/>
              </a:ext>
            </a:extLst>
          </p:cNvPr>
          <p:cNvSpPr/>
          <p:nvPr/>
        </p:nvSpPr>
        <p:spPr bwMode="gray">
          <a:xfrm>
            <a:off x="219016" y="1588770"/>
            <a:ext cx="3236814" cy="1325243"/>
          </a:xfrm>
          <a:prstGeom prst="homePlate">
            <a:avLst/>
          </a:prstGeom>
          <a:solidFill>
            <a:schemeClr val="accent6">
              <a:lumMod val="20000"/>
              <a:lumOff val="80000"/>
            </a:schemeClr>
          </a:solidFill>
          <a:ln>
            <a:noFill/>
          </a:ln>
          <a:effectLst/>
        </p:spPr>
        <p:txBody>
          <a:bodyPr lIns="0" tIns="0" rIns="0" bIns="0" rtlCol="0" anchor="t" anchorCtr="0"/>
          <a:lstStyle/>
          <a:p>
            <a:r>
              <a:rPr lang="en-GB" sz="2400" dirty="0"/>
              <a:t>- Project Evaluation</a:t>
            </a:r>
          </a:p>
          <a:p>
            <a:r>
              <a:rPr lang="en-GB" sz="2400" dirty="0"/>
              <a:t>      - Concept</a:t>
            </a:r>
          </a:p>
          <a:p>
            <a:r>
              <a:rPr lang="en-GB" sz="2400" dirty="0"/>
              <a:t>          - FEED                </a:t>
            </a:r>
          </a:p>
        </p:txBody>
      </p:sp>
      <p:sp>
        <p:nvSpPr>
          <p:cNvPr id="15" name="Arrow: Pentagon 14">
            <a:extLst>
              <a:ext uri="{FF2B5EF4-FFF2-40B4-BE49-F238E27FC236}">
                <a16:creationId xmlns:a16="http://schemas.microsoft.com/office/drawing/2014/main" id="{49AEEFDB-8B7A-F248-1FEE-204EBB17408E}"/>
              </a:ext>
            </a:extLst>
          </p:cNvPr>
          <p:cNvSpPr/>
          <p:nvPr/>
        </p:nvSpPr>
        <p:spPr bwMode="gray">
          <a:xfrm>
            <a:off x="8580120" y="1629604"/>
            <a:ext cx="3236814" cy="1269169"/>
          </a:xfrm>
          <a:prstGeom prst="homePlate">
            <a:avLst/>
          </a:prstGeom>
          <a:solidFill>
            <a:schemeClr val="accent6">
              <a:lumMod val="20000"/>
              <a:lumOff val="80000"/>
            </a:schemeClr>
          </a:solidFill>
          <a:ln>
            <a:noFill/>
          </a:ln>
          <a:effectLst/>
        </p:spPr>
        <p:txBody>
          <a:bodyPr lIns="0" tIns="0" rIns="0" bIns="0" rtlCol="0" anchor="t" anchorCtr="0"/>
          <a:lstStyle/>
          <a:p>
            <a:r>
              <a:rPr lang="en-GB" sz="2400" dirty="0"/>
              <a:t>- Handover</a:t>
            </a:r>
          </a:p>
          <a:p>
            <a:r>
              <a:rPr lang="en-GB" sz="2400" dirty="0"/>
              <a:t>   - Operation</a:t>
            </a:r>
          </a:p>
          <a:p>
            <a:r>
              <a:rPr lang="en-GB" sz="2400" dirty="0"/>
              <a:t>      - MOC</a:t>
            </a:r>
          </a:p>
          <a:p>
            <a:endParaRPr lang="en-GB" sz="2400" dirty="0"/>
          </a:p>
        </p:txBody>
      </p:sp>
      <p:sp>
        <p:nvSpPr>
          <p:cNvPr id="5" name="Flowchart: Document 4">
            <a:extLst>
              <a:ext uri="{FF2B5EF4-FFF2-40B4-BE49-F238E27FC236}">
                <a16:creationId xmlns:a16="http://schemas.microsoft.com/office/drawing/2014/main" id="{F6CE2065-42CA-E044-9A4F-9BAFFCF962FF}"/>
              </a:ext>
            </a:extLst>
          </p:cNvPr>
          <p:cNvSpPr/>
          <p:nvPr/>
        </p:nvSpPr>
        <p:spPr bwMode="gray">
          <a:xfrm>
            <a:off x="302817" y="3985343"/>
            <a:ext cx="3236814" cy="1485900"/>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EIA Scoping:</a:t>
            </a:r>
          </a:p>
          <a:p>
            <a:r>
              <a:rPr lang="en-GB" sz="2000" b="1" dirty="0">
                <a:solidFill>
                  <a:srgbClr val="585858"/>
                </a:solidFill>
              </a:rPr>
              <a:t>- Major Accidents &amp; Disasters</a:t>
            </a:r>
          </a:p>
          <a:p>
            <a:r>
              <a:rPr lang="en-GB" sz="2000" b="1" dirty="0">
                <a:solidFill>
                  <a:srgbClr val="585858"/>
                </a:solidFill>
              </a:rPr>
              <a:t>  ALARP</a:t>
            </a:r>
          </a:p>
        </p:txBody>
      </p:sp>
      <p:sp>
        <p:nvSpPr>
          <p:cNvPr id="4" name="Flowchart: Document 3">
            <a:extLst>
              <a:ext uri="{FF2B5EF4-FFF2-40B4-BE49-F238E27FC236}">
                <a16:creationId xmlns:a16="http://schemas.microsoft.com/office/drawing/2014/main" id="{99B68AF9-52E1-714F-3E41-28467286BDD5}"/>
              </a:ext>
            </a:extLst>
          </p:cNvPr>
          <p:cNvSpPr/>
          <p:nvPr/>
        </p:nvSpPr>
        <p:spPr bwMode="gray">
          <a:xfrm>
            <a:off x="847800" y="4692510"/>
            <a:ext cx="3236814" cy="2189663"/>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COMAH Pre-Construction Safety Report (PCSR):</a:t>
            </a:r>
          </a:p>
          <a:p>
            <a:pPr algn="l"/>
            <a:r>
              <a:rPr lang="en-GB" sz="2000" b="1" dirty="0">
                <a:solidFill>
                  <a:srgbClr val="585858"/>
                </a:solidFill>
              </a:rPr>
              <a:t>- HSE / Environment (CA)</a:t>
            </a:r>
          </a:p>
          <a:p>
            <a:pPr algn="l"/>
            <a:r>
              <a:rPr lang="en-GB" sz="2000" b="1" dirty="0">
                <a:solidFill>
                  <a:srgbClr val="585858"/>
                </a:solidFill>
              </a:rPr>
              <a:t>- Process / Location / Layout</a:t>
            </a:r>
          </a:p>
          <a:p>
            <a:pPr algn="l"/>
            <a:r>
              <a:rPr lang="en-GB" sz="2000" b="1" dirty="0">
                <a:solidFill>
                  <a:srgbClr val="585858"/>
                </a:solidFill>
              </a:rPr>
              <a:t>- Consequence based assessment.</a:t>
            </a:r>
          </a:p>
        </p:txBody>
      </p:sp>
      <p:sp>
        <p:nvSpPr>
          <p:cNvPr id="6" name="Flowchart: Document 5">
            <a:extLst>
              <a:ext uri="{FF2B5EF4-FFF2-40B4-BE49-F238E27FC236}">
                <a16:creationId xmlns:a16="http://schemas.microsoft.com/office/drawing/2014/main" id="{3D77C86C-600E-9FDE-31DA-DE292BC821A5}"/>
              </a:ext>
            </a:extLst>
          </p:cNvPr>
          <p:cNvSpPr/>
          <p:nvPr/>
        </p:nvSpPr>
        <p:spPr bwMode="gray">
          <a:xfrm>
            <a:off x="3760630" y="3164176"/>
            <a:ext cx="3236814" cy="1179096"/>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Planning Application EIA:</a:t>
            </a:r>
          </a:p>
          <a:p>
            <a:pPr algn="l"/>
            <a:r>
              <a:rPr lang="en-GB" sz="2000" b="1" dirty="0">
                <a:solidFill>
                  <a:srgbClr val="585858"/>
                </a:solidFill>
              </a:rPr>
              <a:t>- Major Accidents &amp; Disasters  (MAD) – ALARP</a:t>
            </a:r>
          </a:p>
        </p:txBody>
      </p:sp>
      <p:sp>
        <p:nvSpPr>
          <p:cNvPr id="3" name="Flowchart: Document 2">
            <a:extLst>
              <a:ext uri="{FF2B5EF4-FFF2-40B4-BE49-F238E27FC236}">
                <a16:creationId xmlns:a16="http://schemas.microsoft.com/office/drawing/2014/main" id="{C8645673-2C04-48E0-ACAB-7649A8294F82}"/>
              </a:ext>
            </a:extLst>
          </p:cNvPr>
          <p:cNvSpPr/>
          <p:nvPr/>
        </p:nvSpPr>
        <p:spPr bwMode="gray">
          <a:xfrm>
            <a:off x="4300545" y="3818040"/>
            <a:ext cx="3815424" cy="1485901"/>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COMAH Pre-Operational SR:</a:t>
            </a:r>
          </a:p>
          <a:p>
            <a:pPr algn="l"/>
            <a:r>
              <a:rPr lang="en-GB" sz="2000" b="1" dirty="0">
                <a:solidFill>
                  <a:srgbClr val="585858"/>
                </a:solidFill>
              </a:rPr>
              <a:t> - Commissioning &amp; Operation</a:t>
            </a:r>
          </a:p>
          <a:p>
            <a:pPr algn="l"/>
            <a:r>
              <a:rPr lang="en-GB" sz="2000" b="1" dirty="0">
                <a:solidFill>
                  <a:srgbClr val="585858"/>
                </a:solidFill>
              </a:rPr>
              <a:t> - ALARP Demonstration</a:t>
            </a:r>
          </a:p>
          <a:p>
            <a:pPr algn="l"/>
            <a:r>
              <a:rPr lang="en-GB" sz="2000" b="1" dirty="0">
                <a:solidFill>
                  <a:srgbClr val="585858"/>
                </a:solidFill>
              </a:rPr>
              <a:t> - Emergency Response</a:t>
            </a:r>
          </a:p>
        </p:txBody>
      </p:sp>
      <p:sp>
        <p:nvSpPr>
          <p:cNvPr id="11" name="Flowchart: Document 10">
            <a:extLst>
              <a:ext uri="{FF2B5EF4-FFF2-40B4-BE49-F238E27FC236}">
                <a16:creationId xmlns:a16="http://schemas.microsoft.com/office/drawing/2014/main" id="{DC2B7ED3-37A6-7172-6485-AD495633AE61}"/>
              </a:ext>
            </a:extLst>
          </p:cNvPr>
          <p:cNvSpPr/>
          <p:nvPr/>
        </p:nvSpPr>
        <p:spPr bwMode="gray">
          <a:xfrm>
            <a:off x="4869171" y="5113314"/>
            <a:ext cx="2908872" cy="1179096"/>
          </a:xfrm>
          <a:prstGeom prst="flowChartDocument">
            <a:avLst/>
          </a:prstGeom>
          <a:solidFill>
            <a:schemeClr val="bg1"/>
          </a:solidFill>
          <a:ln>
            <a:solidFill>
              <a:schemeClr val="tx1"/>
            </a:solidFill>
          </a:ln>
          <a:effectLst/>
        </p:spPr>
        <p:txBody>
          <a:bodyPr lIns="0" tIns="0" rIns="0" bIns="0" rtlCol="0" anchor="t" anchorCtr="0"/>
          <a:lstStyle/>
          <a:p>
            <a:pPr algn="l"/>
            <a:r>
              <a:rPr lang="en-GB" sz="2400" b="1" u="sng" dirty="0">
                <a:solidFill>
                  <a:srgbClr val="585858"/>
                </a:solidFill>
              </a:rPr>
              <a:t>Hazardous Substances Consent:</a:t>
            </a:r>
          </a:p>
          <a:p>
            <a:pPr algn="l"/>
            <a:r>
              <a:rPr lang="en-GB" sz="2000" b="1" dirty="0">
                <a:solidFill>
                  <a:srgbClr val="585858"/>
                </a:solidFill>
              </a:rPr>
              <a:t>  - Planning Authority</a:t>
            </a:r>
          </a:p>
        </p:txBody>
      </p:sp>
      <p:sp>
        <p:nvSpPr>
          <p:cNvPr id="7" name="Arrow: Pentagon 6">
            <a:extLst>
              <a:ext uri="{FF2B5EF4-FFF2-40B4-BE49-F238E27FC236}">
                <a16:creationId xmlns:a16="http://schemas.microsoft.com/office/drawing/2014/main" id="{55CC300B-0EA8-6DED-5553-78BE630298F2}"/>
              </a:ext>
            </a:extLst>
          </p:cNvPr>
          <p:cNvSpPr/>
          <p:nvPr/>
        </p:nvSpPr>
        <p:spPr bwMode="gray">
          <a:xfrm>
            <a:off x="3775870" y="1629604"/>
            <a:ext cx="4514690" cy="1284409"/>
          </a:xfrm>
          <a:prstGeom prst="homePlate">
            <a:avLst/>
          </a:prstGeom>
          <a:solidFill>
            <a:schemeClr val="accent6">
              <a:lumMod val="20000"/>
              <a:lumOff val="80000"/>
            </a:schemeClr>
          </a:solidFill>
          <a:ln>
            <a:noFill/>
          </a:ln>
          <a:effectLst/>
        </p:spPr>
        <p:txBody>
          <a:bodyPr lIns="0" tIns="0" rIns="0" bIns="0" rtlCol="0" anchor="t" anchorCtr="0"/>
          <a:lstStyle/>
          <a:p>
            <a:pPr algn="l"/>
            <a:r>
              <a:rPr lang="en-GB" sz="2400" dirty="0"/>
              <a:t>- Detailed Design</a:t>
            </a:r>
          </a:p>
          <a:p>
            <a:pPr algn="l"/>
            <a:r>
              <a:rPr lang="en-GB" sz="2400" dirty="0"/>
              <a:t>             - Construction</a:t>
            </a:r>
          </a:p>
          <a:p>
            <a:pPr algn="l"/>
            <a:r>
              <a:rPr lang="en-GB" sz="2400" dirty="0"/>
              <a:t>                       - Commissioning</a:t>
            </a:r>
          </a:p>
        </p:txBody>
      </p:sp>
      <p:sp>
        <p:nvSpPr>
          <p:cNvPr id="8" name="Arrow: Pentagon 7">
            <a:extLst>
              <a:ext uri="{FF2B5EF4-FFF2-40B4-BE49-F238E27FC236}">
                <a16:creationId xmlns:a16="http://schemas.microsoft.com/office/drawing/2014/main" id="{72229CD1-A7FF-2E08-2AF7-DA8F7CCF5554}"/>
              </a:ext>
            </a:extLst>
          </p:cNvPr>
          <p:cNvSpPr/>
          <p:nvPr/>
        </p:nvSpPr>
        <p:spPr bwMode="gray">
          <a:xfrm>
            <a:off x="8583930" y="1644844"/>
            <a:ext cx="3236814" cy="1269169"/>
          </a:xfrm>
          <a:prstGeom prst="homePlate">
            <a:avLst/>
          </a:prstGeom>
          <a:solidFill>
            <a:schemeClr val="accent6">
              <a:lumMod val="20000"/>
              <a:lumOff val="80000"/>
            </a:schemeClr>
          </a:solidFill>
          <a:ln>
            <a:noFill/>
          </a:ln>
          <a:effectLst/>
        </p:spPr>
        <p:txBody>
          <a:bodyPr lIns="0" tIns="0" rIns="0" bIns="0" rtlCol="0" anchor="t" anchorCtr="0"/>
          <a:lstStyle/>
          <a:p>
            <a:r>
              <a:rPr lang="en-GB" sz="2400" dirty="0"/>
              <a:t>- Handover</a:t>
            </a:r>
          </a:p>
          <a:p>
            <a:r>
              <a:rPr lang="en-GB" sz="2400" dirty="0"/>
              <a:t>   - Operation</a:t>
            </a:r>
          </a:p>
          <a:p>
            <a:r>
              <a:rPr lang="en-GB" sz="2400" dirty="0"/>
              <a:t>      - MOC</a:t>
            </a:r>
          </a:p>
          <a:p>
            <a:endParaRPr lang="en-GB" sz="2400" dirty="0"/>
          </a:p>
        </p:txBody>
      </p:sp>
      <p:sp>
        <p:nvSpPr>
          <p:cNvPr id="14" name="Arrow: Pentagon 13">
            <a:extLst>
              <a:ext uri="{FF2B5EF4-FFF2-40B4-BE49-F238E27FC236}">
                <a16:creationId xmlns:a16="http://schemas.microsoft.com/office/drawing/2014/main" id="{822643BC-EE66-A36A-B9D6-5DC0BD636D37}"/>
              </a:ext>
            </a:extLst>
          </p:cNvPr>
          <p:cNvSpPr/>
          <p:nvPr/>
        </p:nvSpPr>
        <p:spPr bwMode="gray">
          <a:xfrm>
            <a:off x="189728" y="3073428"/>
            <a:ext cx="11656493" cy="2925700"/>
          </a:xfrm>
          <a:prstGeom prst="homePlate">
            <a:avLst/>
          </a:prstGeom>
          <a:solidFill>
            <a:srgbClr val="FFC000">
              <a:alpha val="65000"/>
            </a:srgbClr>
          </a:solidFill>
          <a:ln w="9525">
            <a:noFill/>
            <a:miter lim="800000"/>
            <a:headEnd/>
            <a:tailEnd/>
          </a:ln>
          <a:effectLst/>
        </p:spPr>
        <p:txBody>
          <a:bodyPr lIns="360000" tIns="0" rIns="0" bIns="0" rtlCol="0" anchor="ctr" anchorCtr="0"/>
          <a:lstStyle/>
          <a:p>
            <a:pPr algn="l"/>
            <a:r>
              <a:rPr lang="en-GB" sz="4000" b="1" dirty="0"/>
              <a:t>Dialogue with Regulators and Key Stakeholders</a:t>
            </a:r>
            <a:endParaRPr lang="en-GB" sz="700" b="1" dirty="0"/>
          </a:p>
        </p:txBody>
      </p:sp>
    </p:spTree>
    <p:custDataLst>
      <p:tags r:id="rId1"/>
    </p:custDataLst>
    <p:extLst>
      <p:ext uri="{BB962C8B-B14F-4D97-AF65-F5344CB8AC3E}">
        <p14:creationId xmlns:p14="http://schemas.microsoft.com/office/powerpoint/2010/main" val="3480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P spid="15" grpId="0" animBg="1"/>
      <p:bldP spid="5" grpId="0" animBg="1"/>
      <p:bldP spid="4" grpId="0" animBg="1"/>
      <p:bldP spid="6" grpId="0" animBg="1"/>
      <p:bldP spid="3" grpId="0" animBg="1"/>
      <p:bldP spid="11" grpId="0" animBg="1"/>
      <p:bldP spid="7" grpId="0" animBg="1"/>
      <p:bldP spid="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9DD-6727-B71A-0E5F-B2F703A2632D}"/>
              </a:ext>
            </a:extLst>
          </p:cNvPr>
          <p:cNvSpPr>
            <a:spLocks noGrp="1"/>
          </p:cNvSpPr>
          <p:nvPr>
            <p:ph type="title"/>
          </p:nvPr>
        </p:nvSpPr>
        <p:spPr/>
        <p:txBody>
          <a:bodyPr>
            <a:normAutofit/>
          </a:bodyPr>
          <a:lstStyle/>
          <a:p>
            <a:r>
              <a:rPr lang="en-GB" dirty="0"/>
              <a:t>Blue H</a:t>
            </a:r>
            <a:r>
              <a:rPr lang="en-GB" baseline="-25000" dirty="0"/>
              <a:t>2</a:t>
            </a:r>
            <a:r>
              <a:rPr lang="en-GB" dirty="0"/>
              <a:t> &amp; CCS Project</a:t>
            </a:r>
          </a:p>
        </p:txBody>
      </p:sp>
      <p:sp>
        <p:nvSpPr>
          <p:cNvPr id="3" name="Content Placeholder 2">
            <a:extLst>
              <a:ext uri="{FF2B5EF4-FFF2-40B4-BE49-F238E27FC236}">
                <a16:creationId xmlns:a16="http://schemas.microsoft.com/office/drawing/2014/main" id="{7846F01D-3595-7379-ADE5-5E5E367B6B4E}"/>
              </a:ext>
            </a:extLst>
          </p:cNvPr>
          <p:cNvSpPr>
            <a:spLocks noGrp="1"/>
          </p:cNvSpPr>
          <p:nvPr>
            <p:ph idx="1"/>
          </p:nvPr>
        </p:nvSpPr>
        <p:spPr>
          <a:xfrm>
            <a:off x="219016" y="1523539"/>
            <a:ext cx="11753968" cy="4787454"/>
          </a:xfrm>
        </p:spPr>
        <p:txBody>
          <a:bodyPr>
            <a:normAutofit fontScale="92500" lnSpcReduction="10000"/>
          </a:bodyPr>
          <a:lstStyle/>
          <a:p>
            <a:r>
              <a:rPr lang="en-GB" dirty="0"/>
              <a:t>Innovative project for H</a:t>
            </a:r>
            <a:r>
              <a:rPr lang="en-GB" baseline="-25000" dirty="0"/>
              <a:t>2</a:t>
            </a:r>
            <a:r>
              <a:rPr lang="en-GB" dirty="0"/>
              <a:t> fuelled power generation with CCS commenced 2003.</a:t>
            </a:r>
          </a:p>
          <a:p>
            <a:r>
              <a:rPr lang="en-GB" dirty="0"/>
              <a:t>EIA covered MAH criteria in evaluation of location options.</a:t>
            </a:r>
          </a:p>
          <a:p>
            <a:r>
              <a:rPr lang="en-GB" dirty="0"/>
              <a:t>COMAH Pre-construction Safety Report (PCSR) was produced for FEED.</a:t>
            </a:r>
          </a:p>
          <a:p>
            <a:r>
              <a:rPr lang="en-GB" dirty="0"/>
              <a:t>Issues addressed included:</a:t>
            </a:r>
          </a:p>
          <a:p>
            <a:pPr lvl="1"/>
            <a:r>
              <a:rPr lang="en-GB" dirty="0"/>
              <a:t>Rationale for the project.</a:t>
            </a:r>
          </a:p>
          <a:p>
            <a:pPr lvl="1"/>
            <a:r>
              <a:rPr lang="en-GB" dirty="0"/>
              <a:t>Selection of a location from alternatives nationally and locally.</a:t>
            </a:r>
          </a:p>
          <a:p>
            <a:pPr lvl="1"/>
            <a:r>
              <a:rPr lang="en-GB" dirty="0"/>
              <a:t>Selection of the process technology (auto-thermal reformer) and layout.</a:t>
            </a:r>
          </a:p>
          <a:p>
            <a:pPr lvl="1"/>
            <a:r>
              <a:rPr lang="en-GB" dirty="0"/>
              <a:t>Site-wide HAZID, and identification of representative scenarios.</a:t>
            </a:r>
          </a:p>
          <a:p>
            <a:pPr lvl="1"/>
            <a:r>
              <a:rPr lang="en-GB" dirty="0"/>
              <a:t>Hazard from CO</a:t>
            </a:r>
            <a:r>
              <a:rPr lang="en-GB" baseline="-25000" dirty="0"/>
              <a:t>2</a:t>
            </a:r>
            <a:r>
              <a:rPr lang="en-GB" dirty="0"/>
              <a:t> included in ALARP assessment despite not being a COMAH DS.</a:t>
            </a:r>
          </a:p>
          <a:p>
            <a:pPr lvl="1"/>
            <a:r>
              <a:rPr lang="en-GB" dirty="0"/>
              <a:t>Conservative worst case consequences of representative scenarios.</a:t>
            </a:r>
          </a:p>
          <a:p>
            <a:pPr lvl="1"/>
            <a:r>
              <a:rPr lang="en-GB" dirty="0"/>
              <a:t>Major Accident Prevention Policy (MAPP) and Safety Management System for design.</a:t>
            </a:r>
          </a:p>
          <a:p>
            <a:endParaRPr lang="en-GB" dirty="0"/>
          </a:p>
        </p:txBody>
      </p:sp>
    </p:spTree>
    <p:extLst>
      <p:ext uri="{BB962C8B-B14F-4D97-AF65-F5344CB8AC3E}">
        <p14:creationId xmlns:p14="http://schemas.microsoft.com/office/powerpoint/2010/main" val="29253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9DD-6727-B71A-0E5F-B2F703A2632D}"/>
              </a:ext>
            </a:extLst>
          </p:cNvPr>
          <p:cNvSpPr>
            <a:spLocks noGrp="1"/>
          </p:cNvSpPr>
          <p:nvPr>
            <p:ph type="title"/>
          </p:nvPr>
        </p:nvSpPr>
        <p:spPr/>
        <p:txBody>
          <a:bodyPr>
            <a:normAutofit/>
          </a:bodyPr>
          <a:lstStyle/>
          <a:p>
            <a:r>
              <a:rPr lang="en-GB" dirty="0"/>
              <a:t>Blue H</a:t>
            </a:r>
            <a:r>
              <a:rPr lang="en-GB" baseline="-25000" dirty="0"/>
              <a:t>2</a:t>
            </a:r>
            <a:r>
              <a:rPr lang="en-GB" dirty="0"/>
              <a:t> &amp; CCS Project</a:t>
            </a:r>
          </a:p>
        </p:txBody>
      </p:sp>
      <p:sp>
        <p:nvSpPr>
          <p:cNvPr id="3" name="Content Placeholder 2">
            <a:extLst>
              <a:ext uri="{FF2B5EF4-FFF2-40B4-BE49-F238E27FC236}">
                <a16:creationId xmlns:a16="http://schemas.microsoft.com/office/drawing/2014/main" id="{7846F01D-3595-7379-ADE5-5E5E367B6B4E}"/>
              </a:ext>
            </a:extLst>
          </p:cNvPr>
          <p:cNvSpPr>
            <a:spLocks noGrp="1"/>
          </p:cNvSpPr>
          <p:nvPr>
            <p:ph idx="1"/>
          </p:nvPr>
        </p:nvSpPr>
        <p:spPr>
          <a:xfrm>
            <a:off x="219016" y="1523539"/>
            <a:ext cx="11753968" cy="4787454"/>
          </a:xfrm>
        </p:spPr>
        <p:txBody>
          <a:bodyPr>
            <a:normAutofit/>
          </a:bodyPr>
          <a:lstStyle/>
          <a:p>
            <a:r>
              <a:rPr lang="en-GB" dirty="0"/>
              <a:t>Cross-country pipeline for CO</a:t>
            </a:r>
            <a:r>
              <a:rPr lang="en-GB" baseline="-25000" dirty="0"/>
              <a:t>2</a:t>
            </a:r>
            <a:r>
              <a:rPr lang="en-GB" dirty="0"/>
              <a:t> export. Repurposed NG import pipeline to CO</a:t>
            </a:r>
            <a:r>
              <a:rPr lang="en-GB" baseline="-25000" dirty="0"/>
              <a:t>2</a:t>
            </a:r>
            <a:r>
              <a:rPr lang="en-GB" dirty="0"/>
              <a:t> export.</a:t>
            </a:r>
          </a:p>
          <a:p>
            <a:r>
              <a:rPr lang="en-GB" dirty="0"/>
              <a:t>Concurrent study of modification to offshore platform for CO</a:t>
            </a:r>
            <a:r>
              <a:rPr lang="en-GB" baseline="-25000" dirty="0"/>
              <a:t>2</a:t>
            </a:r>
            <a:r>
              <a:rPr lang="en-GB" dirty="0"/>
              <a:t> receipt and well injection.</a:t>
            </a:r>
          </a:p>
          <a:p>
            <a:r>
              <a:rPr lang="en-GB" dirty="0"/>
              <a:t>FEED COMAH PCSR submitted in 2005.</a:t>
            </a:r>
          </a:p>
          <a:p>
            <a:r>
              <a:rPr lang="en-GB" dirty="0"/>
              <a:t>COMAH CA assessment concluded there were no serious deficiencies in the ALARP demonstration for FEED, and ALARP demonstration for detailed design would be submitted in the POSR.</a:t>
            </a:r>
          </a:p>
          <a:p>
            <a:r>
              <a:rPr lang="en-GB" dirty="0"/>
              <a:t>All regulatory compliance boxes had been ticked that would have enabled the project to move to the next phase of detailed design.</a:t>
            </a:r>
          </a:p>
          <a:p>
            <a:endParaRPr lang="en-GB" dirty="0"/>
          </a:p>
        </p:txBody>
      </p:sp>
    </p:spTree>
    <p:extLst>
      <p:ext uri="{BB962C8B-B14F-4D97-AF65-F5344CB8AC3E}">
        <p14:creationId xmlns:p14="http://schemas.microsoft.com/office/powerpoint/2010/main" val="292813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9DD-6727-B71A-0E5F-B2F703A2632D}"/>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7846F01D-3595-7379-ADE5-5E5E367B6B4E}"/>
              </a:ext>
            </a:extLst>
          </p:cNvPr>
          <p:cNvSpPr>
            <a:spLocks noGrp="1"/>
          </p:cNvSpPr>
          <p:nvPr>
            <p:ph idx="1"/>
          </p:nvPr>
        </p:nvSpPr>
        <p:spPr>
          <a:xfrm>
            <a:off x="219016" y="1523539"/>
            <a:ext cx="11753968" cy="4787454"/>
          </a:xfrm>
        </p:spPr>
        <p:txBody>
          <a:bodyPr>
            <a:normAutofit fontScale="92500"/>
          </a:bodyPr>
          <a:lstStyle/>
          <a:p>
            <a:r>
              <a:rPr lang="en-GB" sz="2400" dirty="0"/>
              <a:t>A range of energy transition technologies are required to reduce global carbon emissions and mitigate the effects of climate change.</a:t>
            </a:r>
          </a:p>
          <a:p>
            <a:r>
              <a:rPr lang="en-GB" sz="2400" dirty="0"/>
              <a:t>Project process safety assurance frameworks develop ALARP arguments that allow consensus, support planning processes and regulatory compliance.</a:t>
            </a:r>
          </a:p>
          <a:p>
            <a:r>
              <a:rPr lang="en-GB" sz="2400" dirty="0"/>
              <a:t>Two examples have been given that show ways that safety assurance has supported decision making. Key factors include:</a:t>
            </a:r>
          </a:p>
          <a:p>
            <a:pPr lvl="1"/>
            <a:r>
              <a:rPr lang="en-GB" dirty="0"/>
              <a:t>Identifies and manages key issues early, including Significant Accident Hazards (conventional safety) and Major Accident Hazards (COMAH dangerous substances).</a:t>
            </a:r>
          </a:p>
          <a:p>
            <a:pPr lvl="1"/>
            <a:r>
              <a:rPr lang="en-GB" dirty="0"/>
              <a:t>Gains consensus on ALARP with key stakeholders e.g. designer, installer and operator.</a:t>
            </a:r>
          </a:p>
          <a:p>
            <a:pPr lvl="1"/>
            <a:r>
              <a:rPr lang="en-GB" dirty="0"/>
              <a:t>Allows projects to proceed through design and construction phases with agreed ALARP demonstrations e.g. for the technology, location and layout.</a:t>
            </a:r>
          </a:p>
          <a:p>
            <a:pPr lvl="1"/>
            <a:r>
              <a:rPr lang="en-GB" dirty="0"/>
              <a:t>Provides safety information that facilitates planning approval.</a:t>
            </a:r>
          </a:p>
          <a:p>
            <a:pPr lvl="1"/>
            <a:r>
              <a:rPr lang="en-GB" dirty="0"/>
              <a:t>Facilitates due diligence, corporate approval and funding.</a:t>
            </a:r>
          </a:p>
        </p:txBody>
      </p:sp>
    </p:spTree>
    <p:extLst>
      <p:ext uri="{BB962C8B-B14F-4D97-AF65-F5344CB8AC3E}">
        <p14:creationId xmlns:p14="http://schemas.microsoft.com/office/powerpoint/2010/main" val="299672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9DD-6727-B71A-0E5F-B2F703A2632D}"/>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7846F01D-3595-7379-ADE5-5E5E367B6B4E}"/>
              </a:ext>
            </a:extLst>
          </p:cNvPr>
          <p:cNvSpPr>
            <a:spLocks noGrp="1"/>
          </p:cNvSpPr>
          <p:nvPr>
            <p:ph idx="1"/>
          </p:nvPr>
        </p:nvSpPr>
        <p:spPr/>
        <p:txBody>
          <a:bodyPr>
            <a:normAutofit/>
          </a:bodyPr>
          <a:lstStyle/>
          <a:p>
            <a:r>
              <a:rPr lang="en-GB" dirty="0"/>
              <a:t>The safety assurance process delivers a documented ALARP argument which, together with other relevant documentation, provides a </a:t>
            </a:r>
            <a:br>
              <a:rPr lang="en-GB" dirty="0"/>
            </a:br>
            <a:r>
              <a:rPr lang="en-GB" dirty="0"/>
              <a:t>‘Golden Thread Of Information’ which can be maintained throughout the lifetime of the project.</a:t>
            </a:r>
          </a:p>
          <a:p>
            <a:r>
              <a:rPr lang="en-GB" dirty="0"/>
              <a:t>This gives the duty holders, at any given time, a line of sight between the hazards identified and the critical measures that have been put in place to ensure that the risks, to the safety of people and to the environment, are being managed to As Low As Reasonably Practicable.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143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49A0-774C-AF1A-26DE-A9F8AACD6CC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0CB63E60-800F-2F56-C437-126325197B1F}"/>
              </a:ext>
            </a:extLst>
          </p:cNvPr>
          <p:cNvSpPr>
            <a:spLocks noGrp="1"/>
          </p:cNvSpPr>
          <p:nvPr>
            <p:ph idx="1"/>
          </p:nvPr>
        </p:nvSpPr>
        <p:spPr/>
        <p:txBody>
          <a:bodyPr>
            <a:normAutofit/>
          </a:bodyPr>
          <a:lstStyle/>
          <a:p>
            <a:pPr marL="0" indent="0" algn="ctr">
              <a:buNone/>
            </a:pPr>
            <a:r>
              <a:rPr lang="en-GB" sz="4400" dirty="0"/>
              <a:t>Thank you.</a:t>
            </a:r>
          </a:p>
          <a:p>
            <a:pPr marL="0" indent="0" algn="ctr">
              <a:buNone/>
            </a:pPr>
            <a:endParaRPr lang="en-GB" sz="4400" dirty="0"/>
          </a:p>
          <a:p>
            <a:pPr marL="0" indent="0" algn="ctr">
              <a:buNone/>
            </a:pPr>
            <a:r>
              <a:rPr lang="en-GB" sz="4400"/>
              <a:t>Are there any </a:t>
            </a:r>
            <a:r>
              <a:rPr lang="en-GB" sz="4400" dirty="0"/>
              <a:t>comments or questions?</a:t>
            </a:r>
          </a:p>
        </p:txBody>
      </p:sp>
    </p:spTree>
    <p:extLst>
      <p:ext uri="{BB962C8B-B14F-4D97-AF65-F5344CB8AC3E}">
        <p14:creationId xmlns:p14="http://schemas.microsoft.com/office/powerpoint/2010/main" val="199360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BC5-8C9B-0978-9CE3-A853C4BBCBAD}"/>
              </a:ext>
            </a:extLst>
          </p:cNvPr>
          <p:cNvSpPr>
            <a:spLocks noGrp="1"/>
          </p:cNvSpPr>
          <p:nvPr>
            <p:ph type="title"/>
          </p:nvPr>
        </p:nvSpPr>
        <p:spPr/>
        <p:txBody>
          <a:bodyPr/>
          <a:lstStyle/>
          <a:p>
            <a:r>
              <a:rPr lang="en-GB" dirty="0"/>
              <a:t>Energy Transition</a:t>
            </a:r>
          </a:p>
        </p:txBody>
      </p:sp>
      <p:sp>
        <p:nvSpPr>
          <p:cNvPr id="5" name="Content Placeholder 4">
            <a:extLst>
              <a:ext uri="{FF2B5EF4-FFF2-40B4-BE49-F238E27FC236}">
                <a16:creationId xmlns:a16="http://schemas.microsoft.com/office/drawing/2014/main" id="{4DFBDF1F-47CC-23A3-55AC-26701B0120B4}"/>
              </a:ext>
            </a:extLst>
          </p:cNvPr>
          <p:cNvSpPr>
            <a:spLocks noGrp="1"/>
          </p:cNvSpPr>
          <p:nvPr>
            <p:ph idx="1"/>
          </p:nvPr>
        </p:nvSpPr>
        <p:spPr>
          <a:xfrm>
            <a:off x="219016" y="1732547"/>
            <a:ext cx="6124634" cy="4444416"/>
          </a:xfrm>
        </p:spPr>
        <p:txBody>
          <a:bodyPr>
            <a:normAutofit fontScale="92500" lnSpcReduction="10000"/>
          </a:bodyPr>
          <a:lstStyle/>
          <a:p>
            <a:pPr>
              <a:lnSpc>
                <a:spcPct val="110000"/>
              </a:lnSpc>
            </a:pPr>
            <a:r>
              <a:rPr lang="en-GB" dirty="0"/>
              <a:t>Global emissions of CO</a:t>
            </a:r>
            <a:r>
              <a:rPr lang="en-GB" baseline="-25000" dirty="0"/>
              <a:t>2</a:t>
            </a:r>
            <a:r>
              <a:rPr lang="en-GB" dirty="0"/>
              <a:t> are at all-time highs of around 35Gt.</a:t>
            </a:r>
          </a:p>
          <a:p>
            <a:pPr>
              <a:lnSpc>
                <a:spcPct val="110000"/>
              </a:lnSpc>
            </a:pPr>
            <a:r>
              <a:rPr lang="en-GB" dirty="0"/>
              <a:t>IEA temperature increase predictions for policy scenarios show 2050 Net Zero scenario keeps to below 1.5</a:t>
            </a:r>
            <a:r>
              <a:rPr lang="en-GB" dirty="0">
                <a:latin typeface="Calibri" panose="020F0502020204030204" pitchFamily="34" charset="0"/>
                <a:cs typeface="Calibri" panose="020F0502020204030204" pitchFamily="34" charset="0"/>
              </a:rPr>
              <a:t>°</a:t>
            </a:r>
            <a:r>
              <a:rPr lang="en-GB" dirty="0"/>
              <a:t>C by 2100 (World Energy Outlook 2021).</a:t>
            </a:r>
          </a:p>
          <a:p>
            <a:pPr>
              <a:lnSpc>
                <a:spcPct val="110000"/>
              </a:lnSpc>
            </a:pPr>
            <a:r>
              <a:rPr lang="en-GB" dirty="0"/>
              <a:t>Energy transition is </a:t>
            </a:r>
            <a:r>
              <a:rPr lang="en-GB" b="1" dirty="0">
                <a:solidFill>
                  <a:srgbClr val="1E3A72"/>
                </a:solidFill>
              </a:rPr>
              <a:t>essential</a:t>
            </a:r>
            <a:r>
              <a:rPr lang="en-GB" dirty="0"/>
              <a:t> to reduce CO</a:t>
            </a:r>
            <a:r>
              <a:rPr lang="en-GB" baseline="-25000" dirty="0"/>
              <a:t>2</a:t>
            </a:r>
            <a:r>
              <a:rPr lang="en-GB" dirty="0"/>
              <a:t> emissions, and other gases such as methane, to slow climate change.</a:t>
            </a:r>
          </a:p>
        </p:txBody>
      </p:sp>
      <p:pic>
        <p:nvPicPr>
          <p:cNvPr id="3" name="Content Placeholder 3" descr="A graph of different colored lines&#10;&#10;Description automatically generated">
            <a:extLst>
              <a:ext uri="{FF2B5EF4-FFF2-40B4-BE49-F238E27FC236}">
                <a16:creationId xmlns:a16="http://schemas.microsoft.com/office/drawing/2014/main" id="{0CF1CA8B-233F-EECC-44EC-8D90D1269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1492517"/>
            <a:ext cx="5332095" cy="4443413"/>
          </a:xfrm>
          <a:prstGeom prst="rect">
            <a:avLst/>
          </a:prstGeom>
        </p:spPr>
      </p:pic>
      <p:sp>
        <p:nvSpPr>
          <p:cNvPr id="4" name="Content Placeholder 4">
            <a:extLst>
              <a:ext uri="{FF2B5EF4-FFF2-40B4-BE49-F238E27FC236}">
                <a16:creationId xmlns:a16="http://schemas.microsoft.com/office/drawing/2014/main" id="{485E27BF-39D5-D043-116C-265AA8C971F6}"/>
              </a:ext>
            </a:extLst>
          </p:cNvPr>
          <p:cNvSpPr txBox="1">
            <a:spLocks/>
          </p:cNvSpPr>
          <p:nvPr/>
        </p:nvSpPr>
        <p:spPr>
          <a:xfrm>
            <a:off x="6528376" y="5828247"/>
            <a:ext cx="4970204" cy="530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E3A72"/>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3A72"/>
              </a:buClr>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3A72"/>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dirty="0"/>
              <a:t>IEA, Global median surface temperature rise in the WEO-2021 scenarios, 2000-2010, IEA, Paris.</a:t>
            </a:r>
          </a:p>
        </p:txBody>
      </p:sp>
    </p:spTree>
    <p:extLst>
      <p:ext uri="{BB962C8B-B14F-4D97-AF65-F5344CB8AC3E}">
        <p14:creationId xmlns:p14="http://schemas.microsoft.com/office/powerpoint/2010/main" val="290107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D82C-B66C-AD16-9F34-2288997AB517}"/>
              </a:ext>
            </a:extLst>
          </p:cNvPr>
          <p:cNvSpPr>
            <a:spLocks noGrp="1"/>
          </p:cNvSpPr>
          <p:nvPr>
            <p:ph type="title"/>
          </p:nvPr>
        </p:nvSpPr>
        <p:spPr/>
        <p:txBody>
          <a:bodyPr>
            <a:normAutofit/>
          </a:bodyPr>
          <a:lstStyle/>
          <a:p>
            <a:r>
              <a:rPr lang="en-GB" dirty="0"/>
              <a:t>Some Examples Of Energy Transition Technologies</a:t>
            </a:r>
          </a:p>
        </p:txBody>
      </p:sp>
      <p:sp>
        <p:nvSpPr>
          <p:cNvPr id="3" name="Content Placeholder 2">
            <a:extLst>
              <a:ext uri="{FF2B5EF4-FFF2-40B4-BE49-F238E27FC236}">
                <a16:creationId xmlns:a16="http://schemas.microsoft.com/office/drawing/2014/main" id="{C5FD82FF-D00A-5628-C513-FA14CAC30717}"/>
              </a:ext>
            </a:extLst>
          </p:cNvPr>
          <p:cNvSpPr>
            <a:spLocks noGrp="1"/>
          </p:cNvSpPr>
          <p:nvPr>
            <p:ph idx="1"/>
          </p:nvPr>
        </p:nvSpPr>
        <p:spPr/>
        <p:txBody>
          <a:bodyPr>
            <a:normAutofit/>
          </a:bodyPr>
          <a:lstStyle/>
          <a:p>
            <a:r>
              <a:rPr lang="en-GB" dirty="0"/>
              <a:t>Renewables; offshore/onshore wind, solar, tidal, wave.</a:t>
            </a:r>
          </a:p>
          <a:p>
            <a:r>
              <a:rPr lang="en-GB" dirty="0"/>
              <a:t>Hydrogen/ammonia production (electrolysis, NG reformation), transport, storage and end use.</a:t>
            </a:r>
          </a:p>
          <a:p>
            <a:r>
              <a:rPr lang="en-GB" dirty="0"/>
              <a:t>Carbon dioxide capture, transport and storage; compression, pipeline, ship, geological storage.</a:t>
            </a:r>
          </a:p>
          <a:p>
            <a:r>
              <a:rPr lang="en-GB" dirty="0"/>
              <a:t>Energy storage/grid balancing; Battery Energy Storage System (BESS), cold liquefied air / hot molten salt.</a:t>
            </a:r>
          </a:p>
          <a:p>
            <a:r>
              <a:rPr lang="en-GB" dirty="0"/>
              <a:t>Biofuel / bioethanol / Recovery of fuel from waste.</a:t>
            </a:r>
          </a:p>
          <a:p>
            <a:r>
              <a:rPr lang="en-GB" dirty="0"/>
              <a:t>Nuclear; modular / molten salt.</a:t>
            </a:r>
          </a:p>
          <a:p>
            <a:endParaRPr lang="en-GB" dirty="0"/>
          </a:p>
        </p:txBody>
      </p:sp>
    </p:spTree>
    <p:extLst>
      <p:ext uri="{BB962C8B-B14F-4D97-AF65-F5344CB8AC3E}">
        <p14:creationId xmlns:p14="http://schemas.microsoft.com/office/powerpoint/2010/main" val="347741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0E39-E537-A678-8E4D-5CA0E78D17CA}"/>
              </a:ext>
            </a:extLst>
          </p:cNvPr>
          <p:cNvSpPr>
            <a:spLocks noGrp="1"/>
          </p:cNvSpPr>
          <p:nvPr>
            <p:ph type="title"/>
          </p:nvPr>
        </p:nvSpPr>
        <p:spPr/>
        <p:txBody>
          <a:bodyPr/>
          <a:lstStyle/>
          <a:p>
            <a:r>
              <a:rPr lang="en-GB" dirty="0"/>
              <a:t>Challenges Facing Energy Transition Projects</a:t>
            </a:r>
          </a:p>
        </p:txBody>
      </p:sp>
      <p:sp>
        <p:nvSpPr>
          <p:cNvPr id="3" name="Content Placeholder 2">
            <a:extLst>
              <a:ext uri="{FF2B5EF4-FFF2-40B4-BE49-F238E27FC236}">
                <a16:creationId xmlns:a16="http://schemas.microsoft.com/office/drawing/2014/main" id="{DA4C539C-AAC5-AE40-8510-97AB26DB77DE}"/>
              </a:ext>
            </a:extLst>
          </p:cNvPr>
          <p:cNvSpPr>
            <a:spLocks noGrp="1"/>
          </p:cNvSpPr>
          <p:nvPr>
            <p:ph idx="1"/>
          </p:nvPr>
        </p:nvSpPr>
        <p:spPr/>
        <p:txBody>
          <a:bodyPr/>
          <a:lstStyle/>
          <a:p>
            <a:pPr>
              <a:lnSpc>
                <a:spcPct val="120000"/>
              </a:lnSpc>
            </a:pPr>
            <a:r>
              <a:rPr lang="en-GB" dirty="0"/>
              <a:t>Scaling up to increase capacity.</a:t>
            </a:r>
          </a:p>
          <a:p>
            <a:pPr>
              <a:lnSpc>
                <a:spcPct val="120000"/>
              </a:lnSpc>
            </a:pPr>
            <a:r>
              <a:rPr lang="en-GB" dirty="0"/>
              <a:t>New technology – new problems.</a:t>
            </a:r>
          </a:p>
          <a:p>
            <a:pPr>
              <a:lnSpc>
                <a:spcPct val="120000"/>
              </a:lnSpc>
            </a:pPr>
            <a:r>
              <a:rPr lang="en-GB" dirty="0"/>
              <a:t>Planning process to meet climate targets.</a:t>
            </a:r>
          </a:p>
          <a:p>
            <a:pPr>
              <a:lnSpc>
                <a:spcPct val="120000"/>
              </a:lnSpc>
            </a:pPr>
            <a:r>
              <a:rPr lang="en-GB" dirty="0"/>
              <a:t>Regulatory regime.</a:t>
            </a:r>
          </a:p>
          <a:p>
            <a:pPr>
              <a:lnSpc>
                <a:spcPct val="120000"/>
              </a:lnSpc>
            </a:pPr>
            <a:r>
              <a:rPr lang="en-GB" dirty="0"/>
              <a:t>Safety concerns could challenge and delay projects.</a:t>
            </a:r>
          </a:p>
          <a:p>
            <a:pPr>
              <a:lnSpc>
                <a:spcPct val="120000"/>
              </a:lnSpc>
            </a:pPr>
            <a:r>
              <a:rPr lang="en-GB" dirty="0"/>
              <a:t>Environmental impacts need to be considered.</a:t>
            </a:r>
          </a:p>
          <a:p>
            <a:endParaRPr lang="en-GB" dirty="0"/>
          </a:p>
          <a:p>
            <a:endParaRPr lang="en-GB" dirty="0"/>
          </a:p>
          <a:p>
            <a:endParaRPr lang="en-GB" dirty="0"/>
          </a:p>
        </p:txBody>
      </p:sp>
    </p:spTree>
    <p:extLst>
      <p:ext uri="{BB962C8B-B14F-4D97-AF65-F5344CB8AC3E}">
        <p14:creationId xmlns:p14="http://schemas.microsoft.com/office/powerpoint/2010/main" val="365466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Groups of Risk &amp; Proportionality</a:t>
            </a:r>
          </a:p>
        </p:txBody>
      </p:sp>
      <p:sp>
        <p:nvSpPr>
          <p:cNvPr id="9" name="Oval 8">
            <a:extLst>
              <a:ext uri="{FF2B5EF4-FFF2-40B4-BE49-F238E27FC236}">
                <a16:creationId xmlns:a16="http://schemas.microsoft.com/office/drawing/2014/main" id="{1DB486EA-9C64-67EA-9F10-B03F5B43FB06}"/>
              </a:ext>
            </a:extLst>
          </p:cNvPr>
          <p:cNvSpPr/>
          <p:nvPr/>
        </p:nvSpPr>
        <p:spPr bwMode="gray">
          <a:xfrm>
            <a:off x="1549109" y="2235197"/>
            <a:ext cx="1058616"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Electrical</a:t>
            </a:r>
          </a:p>
        </p:txBody>
      </p:sp>
      <p:sp>
        <p:nvSpPr>
          <p:cNvPr id="10" name="Oval 9">
            <a:extLst>
              <a:ext uri="{FF2B5EF4-FFF2-40B4-BE49-F238E27FC236}">
                <a16:creationId xmlns:a16="http://schemas.microsoft.com/office/drawing/2014/main" id="{06C29ED7-84E4-60C5-12E7-48062513B4C1}"/>
              </a:ext>
            </a:extLst>
          </p:cNvPr>
          <p:cNvSpPr/>
          <p:nvPr/>
        </p:nvSpPr>
        <p:spPr bwMode="gray">
          <a:xfrm>
            <a:off x="2734443" y="2235196"/>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Pressure</a:t>
            </a:r>
          </a:p>
        </p:txBody>
      </p:sp>
      <p:sp>
        <p:nvSpPr>
          <p:cNvPr id="11" name="Oval 10">
            <a:extLst>
              <a:ext uri="{FF2B5EF4-FFF2-40B4-BE49-F238E27FC236}">
                <a16:creationId xmlns:a16="http://schemas.microsoft.com/office/drawing/2014/main" id="{D243DED9-C4AB-FB67-8FDF-EB27286A816A}"/>
              </a:ext>
            </a:extLst>
          </p:cNvPr>
          <p:cNvSpPr/>
          <p:nvPr/>
        </p:nvSpPr>
        <p:spPr bwMode="gray">
          <a:xfrm>
            <a:off x="349626" y="3600177"/>
            <a:ext cx="1058616" cy="1049867"/>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Rotating </a:t>
            </a:r>
            <a:r>
              <a:rPr lang="en-GB" sz="1400" b="1" dirty="0" err="1">
                <a:solidFill>
                  <a:schemeClr val="bg1"/>
                </a:solidFill>
              </a:rPr>
              <a:t>Equipm’t</a:t>
            </a:r>
            <a:endParaRPr lang="en-GB" sz="1400" b="1" dirty="0">
              <a:solidFill>
                <a:schemeClr val="bg1"/>
              </a:solidFill>
            </a:endParaRPr>
          </a:p>
        </p:txBody>
      </p:sp>
      <p:grpSp>
        <p:nvGrpSpPr>
          <p:cNvPr id="58" name="Group 57">
            <a:extLst>
              <a:ext uri="{FF2B5EF4-FFF2-40B4-BE49-F238E27FC236}">
                <a16:creationId xmlns:a16="http://schemas.microsoft.com/office/drawing/2014/main" id="{538D6024-5164-93B6-D7DE-B8F1D6F9FCF4}"/>
              </a:ext>
            </a:extLst>
          </p:cNvPr>
          <p:cNvGrpSpPr/>
          <p:nvPr/>
        </p:nvGrpSpPr>
        <p:grpSpPr>
          <a:xfrm>
            <a:off x="231415" y="1537269"/>
            <a:ext cx="3764845" cy="676341"/>
            <a:chOff x="231415" y="1537269"/>
            <a:chExt cx="3764845" cy="676341"/>
          </a:xfrm>
        </p:grpSpPr>
        <p:sp>
          <p:nvSpPr>
            <p:cNvPr id="12" name="Left Brace 11">
              <a:extLst>
                <a:ext uri="{FF2B5EF4-FFF2-40B4-BE49-F238E27FC236}">
                  <a16:creationId xmlns:a16="http://schemas.microsoft.com/office/drawing/2014/main" id="{B467996B-7973-0D49-D169-BF9349E9317B}"/>
                </a:ext>
              </a:extLst>
            </p:cNvPr>
            <p:cNvSpPr/>
            <p:nvPr/>
          </p:nvSpPr>
          <p:spPr>
            <a:xfrm rot="5400000">
              <a:off x="1814682" y="-45998"/>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211CF73-9E5D-EC18-D889-D865784000C5}"/>
                </a:ext>
              </a:extLst>
            </p:cNvPr>
            <p:cNvSpPr txBox="1"/>
            <p:nvPr/>
          </p:nvSpPr>
          <p:spPr>
            <a:xfrm>
              <a:off x="758612" y="1844278"/>
              <a:ext cx="2872970" cy="369332"/>
            </a:xfrm>
            <a:prstGeom prst="rect">
              <a:avLst/>
            </a:prstGeom>
            <a:noFill/>
          </p:spPr>
          <p:txBody>
            <a:bodyPr wrap="square" rtlCol="0">
              <a:spAutoFit/>
            </a:bodyPr>
            <a:lstStyle/>
            <a:p>
              <a:r>
                <a:rPr lang="en-GB" b="1" dirty="0"/>
                <a:t>Significant Accident Hazards</a:t>
              </a:r>
            </a:p>
          </p:txBody>
        </p:sp>
      </p:grpSp>
      <p:sp>
        <p:nvSpPr>
          <p:cNvPr id="14" name="Oval 13">
            <a:extLst>
              <a:ext uri="{FF2B5EF4-FFF2-40B4-BE49-F238E27FC236}">
                <a16:creationId xmlns:a16="http://schemas.microsoft.com/office/drawing/2014/main" id="{BAD8D4B9-2C49-0BBF-CF71-B3FDE400F90B}"/>
              </a:ext>
            </a:extLst>
          </p:cNvPr>
          <p:cNvSpPr/>
          <p:nvPr/>
        </p:nvSpPr>
        <p:spPr bwMode="gray">
          <a:xfrm>
            <a:off x="1585904" y="3594524"/>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Lifting</a:t>
            </a:r>
            <a:endParaRPr lang="en-GB" sz="1400" b="1" dirty="0">
              <a:solidFill>
                <a:schemeClr val="bg1"/>
              </a:solidFill>
            </a:endParaRPr>
          </a:p>
        </p:txBody>
      </p:sp>
      <p:sp>
        <p:nvSpPr>
          <p:cNvPr id="15" name="Oval 14">
            <a:extLst>
              <a:ext uri="{FF2B5EF4-FFF2-40B4-BE49-F238E27FC236}">
                <a16:creationId xmlns:a16="http://schemas.microsoft.com/office/drawing/2014/main" id="{4F9C0684-0364-4A19-47FF-718BF0A2E348}"/>
              </a:ext>
            </a:extLst>
          </p:cNvPr>
          <p:cNvSpPr/>
          <p:nvPr/>
        </p:nvSpPr>
        <p:spPr bwMode="gray">
          <a:xfrm>
            <a:off x="2734443" y="3594524"/>
            <a:ext cx="1058616" cy="1049867"/>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Work at Height</a:t>
            </a:r>
          </a:p>
        </p:txBody>
      </p:sp>
      <p:sp>
        <p:nvSpPr>
          <p:cNvPr id="16" name="Oval 15">
            <a:extLst>
              <a:ext uri="{FF2B5EF4-FFF2-40B4-BE49-F238E27FC236}">
                <a16:creationId xmlns:a16="http://schemas.microsoft.com/office/drawing/2014/main" id="{71F0E4F5-9E2A-128E-5141-206E0CD62590}"/>
              </a:ext>
            </a:extLst>
          </p:cNvPr>
          <p:cNvSpPr/>
          <p:nvPr/>
        </p:nvSpPr>
        <p:spPr bwMode="gray">
          <a:xfrm>
            <a:off x="4297951" y="2240846"/>
            <a:ext cx="1058616" cy="104986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Flamm-able</a:t>
            </a:r>
          </a:p>
        </p:txBody>
      </p:sp>
      <p:sp>
        <p:nvSpPr>
          <p:cNvPr id="17" name="Oval 16">
            <a:extLst>
              <a:ext uri="{FF2B5EF4-FFF2-40B4-BE49-F238E27FC236}">
                <a16:creationId xmlns:a16="http://schemas.microsoft.com/office/drawing/2014/main" id="{C55C7F14-A6FF-32DE-CE5A-A6DE844D0C3C}"/>
              </a:ext>
            </a:extLst>
          </p:cNvPr>
          <p:cNvSpPr/>
          <p:nvPr/>
        </p:nvSpPr>
        <p:spPr bwMode="gray">
          <a:xfrm>
            <a:off x="5485453" y="3594522"/>
            <a:ext cx="1069202"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err="1">
                <a:solidFill>
                  <a:schemeClr val="bg1"/>
                </a:solidFill>
              </a:rPr>
              <a:t>Environm-ent</a:t>
            </a:r>
            <a:endParaRPr lang="en-GB" sz="1400" b="1" dirty="0">
              <a:solidFill>
                <a:schemeClr val="bg1"/>
              </a:solidFill>
            </a:endParaRPr>
          </a:p>
        </p:txBody>
      </p:sp>
      <p:sp>
        <p:nvSpPr>
          <p:cNvPr id="18" name="Oval 17">
            <a:extLst>
              <a:ext uri="{FF2B5EF4-FFF2-40B4-BE49-F238E27FC236}">
                <a16:creationId xmlns:a16="http://schemas.microsoft.com/office/drawing/2014/main" id="{9FF289D7-D195-A64B-681F-4079077D2718}"/>
              </a:ext>
            </a:extLst>
          </p:cNvPr>
          <p:cNvSpPr/>
          <p:nvPr/>
        </p:nvSpPr>
        <p:spPr bwMode="gray">
          <a:xfrm>
            <a:off x="6682484" y="3594522"/>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MA Pipeline</a:t>
            </a:r>
          </a:p>
        </p:txBody>
      </p:sp>
      <p:sp>
        <p:nvSpPr>
          <p:cNvPr id="19" name="Oval 18">
            <a:extLst>
              <a:ext uri="{FF2B5EF4-FFF2-40B4-BE49-F238E27FC236}">
                <a16:creationId xmlns:a16="http://schemas.microsoft.com/office/drawing/2014/main" id="{520B8A36-19EA-719D-D959-9135AAEB6A38}"/>
              </a:ext>
            </a:extLst>
          </p:cNvPr>
          <p:cNvSpPr/>
          <p:nvPr/>
        </p:nvSpPr>
        <p:spPr bwMode="gray">
          <a:xfrm>
            <a:off x="4297951" y="3594523"/>
            <a:ext cx="1058616" cy="1049867"/>
          </a:xfrm>
          <a:prstGeom prst="ellips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err="1">
                <a:solidFill>
                  <a:schemeClr val="bg1"/>
                </a:solidFill>
              </a:rPr>
              <a:t>Explo-sive</a:t>
            </a:r>
            <a:endParaRPr lang="en-GB" sz="1400" b="1" dirty="0">
              <a:solidFill>
                <a:schemeClr val="bg1"/>
              </a:solidFill>
            </a:endParaRPr>
          </a:p>
        </p:txBody>
      </p:sp>
      <p:grpSp>
        <p:nvGrpSpPr>
          <p:cNvPr id="59" name="Group 58">
            <a:extLst>
              <a:ext uri="{FF2B5EF4-FFF2-40B4-BE49-F238E27FC236}">
                <a16:creationId xmlns:a16="http://schemas.microsoft.com/office/drawing/2014/main" id="{BD8E80D1-7B8C-FF20-1690-89AEB1BC4C24}"/>
              </a:ext>
            </a:extLst>
          </p:cNvPr>
          <p:cNvGrpSpPr/>
          <p:nvPr/>
        </p:nvGrpSpPr>
        <p:grpSpPr>
          <a:xfrm>
            <a:off x="4041412" y="1542918"/>
            <a:ext cx="3764845" cy="653759"/>
            <a:chOff x="4165591" y="1542918"/>
            <a:chExt cx="3764845" cy="653759"/>
          </a:xfrm>
        </p:grpSpPr>
        <p:sp>
          <p:nvSpPr>
            <p:cNvPr id="20" name="Left Brace 19">
              <a:extLst>
                <a:ext uri="{FF2B5EF4-FFF2-40B4-BE49-F238E27FC236}">
                  <a16:creationId xmlns:a16="http://schemas.microsoft.com/office/drawing/2014/main" id="{EA99E943-E22F-0890-A3EF-BEC7672E6F74}"/>
                </a:ext>
              </a:extLst>
            </p:cNvPr>
            <p:cNvSpPr/>
            <p:nvPr/>
          </p:nvSpPr>
          <p:spPr>
            <a:xfrm rot="5400000">
              <a:off x="5748858" y="-40349"/>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00C73EA9-F425-06A2-59B4-38229EE11F1D}"/>
                </a:ext>
              </a:extLst>
            </p:cNvPr>
            <p:cNvSpPr txBox="1"/>
            <p:nvPr/>
          </p:nvSpPr>
          <p:spPr>
            <a:xfrm>
              <a:off x="4737944" y="1827345"/>
              <a:ext cx="2797655" cy="369332"/>
            </a:xfrm>
            <a:prstGeom prst="rect">
              <a:avLst/>
            </a:prstGeom>
            <a:noFill/>
          </p:spPr>
          <p:txBody>
            <a:bodyPr wrap="square" rtlCol="0">
              <a:spAutoFit/>
            </a:bodyPr>
            <a:lstStyle/>
            <a:p>
              <a:r>
                <a:rPr lang="en-GB" b="1" dirty="0"/>
                <a:t>Major Accident Hazards</a:t>
              </a:r>
            </a:p>
          </p:txBody>
        </p:sp>
      </p:grpSp>
      <p:sp>
        <p:nvSpPr>
          <p:cNvPr id="22" name="Oval 21">
            <a:extLst>
              <a:ext uri="{FF2B5EF4-FFF2-40B4-BE49-F238E27FC236}">
                <a16:creationId xmlns:a16="http://schemas.microsoft.com/office/drawing/2014/main" id="{0254019D-13F2-39ED-71D9-C8F357A02CA5}"/>
              </a:ext>
            </a:extLst>
          </p:cNvPr>
          <p:cNvSpPr/>
          <p:nvPr/>
        </p:nvSpPr>
        <p:spPr bwMode="gray">
          <a:xfrm>
            <a:off x="6663061" y="2235196"/>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Reactive</a:t>
            </a:r>
            <a:endParaRPr lang="en-GB" sz="1400" b="1" dirty="0">
              <a:solidFill>
                <a:schemeClr val="bg1"/>
              </a:solidFill>
            </a:endParaRPr>
          </a:p>
        </p:txBody>
      </p:sp>
      <p:sp>
        <p:nvSpPr>
          <p:cNvPr id="32" name="Oval 31">
            <a:extLst>
              <a:ext uri="{FF2B5EF4-FFF2-40B4-BE49-F238E27FC236}">
                <a16:creationId xmlns:a16="http://schemas.microsoft.com/office/drawing/2014/main" id="{BE518BFF-2398-2D41-5227-CF46F88025C1}"/>
              </a:ext>
            </a:extLst>
          </p:cNvPr>
          <p:cNvSpPr/>
          <p:nvPr/>
        </p:nvSpPr>
        <p:spPr bwMode="gray">
          <a:xfrm>
            <a:off x="375281" y="2207957"/>
            <a:ext cx="1058616" cy="1049867"/>
          </a:xfrm>
          <a:prstGeom prst="ellips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COSHH</a:t>
            </a:r>
          </a:p>
        </p:txBody>
      </p:sp>
      <p:sp>
        <p:nvSpPr>
          <p:cNvPr id="33" name="Oval 32">
            <a:extLst>
              <a:ext uri="{FF2B5EF4-FFF2-40B4-BE49-F238E27FC236}">
                <a16:creationId xmlns:a16="http://schemas.microsoft.com/office/drawing/2014/main" id="{FCD5CF07-0E23-7892-3D83-534E55C5A07F}"/>
              </a:ext>
            </a:extLst>
          </p:cNvPr>
          <p:cNvSpPr/>
          <p:nvPr/>
        </p:nvSpPr>
        <p:spPr bwMode="gray">
          <a:xfrm>
            <a:off x="8209567" y="2269043"/>
            <a:ext cx="1058616" cy="104986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Collision</a:t>
            </a:r>
          </a:p>
        </p:txBody>
      </p:sp>
      <p:sp>
        <p:nvSpPr>
          <p:cNvPr id="34" name="Oval 33">
            <a:extLst>
              <a:ext uri="{FF2B5EF4-FFF2-40B4-BE49-F238E27FC236}">
                <a16:creationId xmlns:a16="http://schemas.microsoft.com/office/drawing/2014/main" id="{13ADE4E9-E320-A91F-CD26-5866BF91A1B5}"/>
              </a:ext>
            </a:extLst>
          </p:cNvPr>
          <p:cNvSpPr/>
          <p:nvPr/>
        </p:nvSpPr>
        <p:spPr bwMode="gray">
          <a:xfrm>
            <a:off x="9394901" y="2269043"/>
            <a:ext cx="1058616"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Cargo</a:t>
            </a:r>
          </a:p>
        </p:txBody>
      </p:sp>
      <p:sp>
        <p:nvSpPr>
          <p:cNvPr id="35" name="Oval 34">
            <a:extLst>
              <a:ext uri="{FF2B5EF4-FFF2-40B4-BE49-F238E27FC236}">
                <a16:creationId xmlns:a16="http://schemas.microsoft.com/office/drawing/2014/main" id="{2328740E-CFEB-0753-F773-6ABC41FB942B}"/>
              </a:ext>
            </a:extLst>
          </p:cNvPr>
          <p:cNvSpPr/>
          <p:nvPr/>
        </p:nvSpPr>
        <p:spPr bwMode="gray">
          <a:xfrm>
            <a:off x="10580235" y="2269042"/>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Jetty Ops</a:t>
            </a:r>
          </a:p>
        </p:txBody>
      </p:sp>
      <p:grpSp>
        <p:nvGrpSpPr>
          <p:cNvPr id="60" name="Group 59">
            <a:extLst>
              <a:ext uri="{FF2B5EF4-FFF2-40B4-BE49-F238E27FC236}">
                <a16:creationId xmlns:a16="http://schemas.microsoft.com/office/drawing/2014/main" id="{0F04798E-078C-1BD2-6186-01506140CF00}"/>
              </a:ext>
            </a:extLst>
          </p:cNvPr>
          <p:cNvGrpSpPr/>
          <p:nvPr/>
        </p:nvGrpSpPr>
        <p:grpSpPr>
          <a:xfrm>
            <a:off x="7953028" y="1571115"/>
            <a:ext cx="3764845" cy="653759"/>
            <a:chOff x="8077207" y="1571115"/>
            <a:chExt cx="3764845" cy="653759"/>
          </a:xfrm>
        </p:grpSpPr>
        <p:sp>
          <p:nvSpPr>
            <p:cNvPr id="37" name="Left Brace 36">
              <a:extLst>
                <a:ext uri="{FF2B5EF4-FFF2-40B4-BE49-F238E27FC236}">
                  <a16:creationId xmlns:a16="http://schemas.microsoft.com/office/drawing/2014/main" id="{81B456E5-575F-E4F9-3BC5-54C9AB62F4DF}"/>
                </a:ext>
              </a:extLst>
            </p:cNvPr>
            <p:cNvSpPr/>
            <p:nvPr/>
          </p:nvSpPr>
          <p:spPr>
            <a:xfrm rot="5400000">
              <a:off x="9660474" y="-12152"/>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7AF4D885-080F-9113-154C-FBD390A74767}"/>
                </a:ext>
              </a:extLst>
            </p:cNvPr>
            <p:cNvSpPr txBox="1"/>
            <p:nvPr/>
          </p:nvSpPr>
          <p:spPr>
            <a:xfrm>
              <a:off x="8649560" y="1855542"/>
              <a:ext cx="2797655" cy="369332"/>
            </a:xfrm>
            <a:prstGeom prst="rect">
              <a:avLst/>
            </a:prstGeom>
            <a:noFill/>
          </p:spPr>
          <p:txBody>
            <a:bodyPr wrap="square" rtlCol="0">
              <a:spAutoFit/>
            </a:bodyPr>
            <a:lstStyle/>
            <a:p>
              <a:r>
                <a:rPr lang="en-GB" b="1" dirty="0"/>
                <a:t>Marine / Shipping Hazards</a:t>
              </a:r>
            </a:p>
          </p:txBody>
        </p:sp>
      </p:grpSp>
      <p:sp>
        <p:nvSpPr>
          <p:cNvPr id="62" name="Oval 61">
            <a:extLst>
              <a:ext uri="{FF2B5EF4-FFF2-40B4-BE49-F238E27FC236}">
                <a16:creationId xmlns:a16="http://schemas.microsoft.com/office/drawing/2014/main" id="{EADAEDD8-CA7F-79A9-503D-638D55940FC4}"/>
              </a:ext>
            </a:extLst>
          </p:cNvPr>
          <p:cNvSpPr/>
          <p:nvPr/>
        </p:nvSpPr>
        <p:spPr bwMode="gray">
          <a:xfrm>
            <a:off x="5482350" y="2196677"/>
            <a:ext cx="1058616" cy="1049867"/>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rgbClr val="7030A0"/>
                </a:solidFill>
              </a:rPr>
              <a:t>Toxic</a:t>
            </a:r>
          </a:p>
        </p:txBody>
      </p:sp>
      <p:sp>
        <p:nvSpPr>
          <p:cNvPr id="64" name="Oval 63">
            <a:extLst>
              <a:ext uri="{FF2B5EF4-FFF2-40B4-BE49-F238E27FC236}">
                <a16:creationId xmlns:a16="http://schemas.microsoft.com/office/drawing/2014/main" id="{FE620470-44BC-0B02-A215-CA9424BE572C}"/>
              </a:ext>
            </a:extLst>
          </p:cNvPr>
          <p:cNvSpPr/>
          <p:nvPr/>
        </p:nvSpPr>
        <p:spPr bwMode="gray">
          <a:xfrm>
            <a:off x="1585904" y="4948877"/>
            <a:ext cx="1058616" cy="1049867"/>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t>Boat Landing</a:t>
            </a:r>
          </a:p>
        </p:txBody>
      </p:sp>
    </p:spTree>
    <p:extLst>
      <p:ext uri="{BB962C8B-B14F-4D97-AF65-F5344CB8AC3E}">
        <p14:creationId xmlns:p14="http://schemas.microsoft.com/office/powerpoint/2010/main" val="26762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500"/>
                            </p:stCondLst>
                            <p:childTnLst>
                              <p:par>
                                <p:cTn id="42" presetID="10" presetClass="entr" presetSubtype="0" fill="hold" grpId="0" nodeType="after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250"/>
                            </p:stCondLst>
                            <p:childTnLst>
                              <p:par>
                                <p:cTn id="46" presetID="10" presetClass="entr" presetSubtype="0" fill="hold" grpId="0" nodeType="afterEffect">
                                  <p:stCondLst>
                                    <p:cond delay="25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000"/>
                            </p:stCondLst>
                            <p:childTnLst>
                              <p:par>
                                <p:cTn id="50" presetID="10" presetClass="entr" presetSubtype="0" fill="hold" grpId="0" nodeType="afterEffect">
                                  <p:stCondLst>
                                    <p:cond delay="25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par>
                          <p:cTn id="53" fill="hold">
                            <p:stCondLst>
                              <p:cond delay="2750"/>
                            </p:stCondLst>
                            <p:childTnLst>
                              <p:par>
                                <p:cTn id="54" presetID="10" presetClass="entr" presetSubtype="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3500"/>
                            </p:stCondLst>
                            <p:childTnLst>
                              <p:par>
                                <p:cTn id="58" presetID="10" presetClass="entr" presetSubtype="0" fill="hold" grpId="0" nodeType="afterEffect">
                                  <p:stCondLst>
                                    <p:cond delay="25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4250"/>
                            </p:stCondLst>
                            <p:childTnLst>
                              <p:par>
                                <p:cTn id="62" presetID="10" presetClass="entr" presetSubtype="0" fill="hold" grpId="0" nodeType="afterEffect">
                                  <p:stCondLst>
                                    <p:cond delay="25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par>
                          <p:cTn id="70" fill="hold">
                            <p:stCondLst>
                              <p:cond delay="500"/>
                            </p:stCondLst>
                            <p:childTnLst>
                              <p:par>
                                <p:cTn id="71" presetID="10" presetClass="entr" presetSubtype="0" fill="hold" grpId="0" nodeType="afterEffect">
                                  <p:stCondLst>
                                    <p:cond delay="5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1500"/>
                            </p:stCondLst>
                            <p:childTnLst>
                              <p:par>
                                <p:cTn id="75" presetID="10" presetClass="entr" presetSubtype="0" fill="hold" grpId="0" nodeType="afterEffect">
                                  <p:stCondLst>
                                    <p:cond delay="5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par>
                          <p:cTn id="78" fill="hold">
                            <p:stCondLst>
                              <p:cond delay="2500"/>
                            </p:stCondLst>
                            <p:childTnLst>
                              <p:par>
                                <p:cTn id="79" presetID="10" presetClass="entr" presetSubtype="0" fill="hold" grpId="0" nodeType="afterEffect">
                                  <p:stCondLst>
                                    <p:cond delay="50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animBg="1"/>
      <p:bldP spid="18" grpId="0" animBg="1"/>
      <p:bldP spid="19" grpId="0" animBg="1"/>
      <p:bldP spid="22" grpId="0" animBg="1"/>
      <p:bldP spid="32" grpId="0" animBg="1"/>
      <p:bldP spid="33" grpId="0" animBg="1"/>
      <p:bldP spid="34" grpId="0" animBg="1"/>
      <p:bldP spid="35" grpId="0" animBg="1"/>
      <p:bldP spid="62"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Groups of Risk &amp; Proportionality</a:t>
            </a:r>
          </a:p>
        </p:txBody>
      </p:sp>
      <p:grpSp>
        <p:nvGrpSpPr>
          <p:cNvPr id="61" name="Group 60">
            <a:extLst>
              <a:ext uri="{FF2B5EF4-FFF2-40B4-BE49-F238E27FC236}">
                <a16:creationId xmlns:a16="http://schemas.microsoft.com/office/drawing/2014/main" id="{30908A73-F3CB-75CC-ADD3-8DEF36762924}"/>
              </a:ext>
            </a:extLst>
          </p:cNvPr>
          <p:cNvGrpSpPr/>
          <p:nvPr/>
        </p:nvGrpSpPr>
        <p:grpSpPr>
          <a:xfrm>
            <a:off x="2957688" y="2111022"/>
            <a:ext cx="9121423" cy="4737351"/>
            <a:chOff x="4404566" y="4017940"/>
            <a:chExt cx="7245563" cy="2830433"/>
          </a:xfrm>
        </p:grpSpPr>
        <p:pic>
          <p:nvPicPr>
            <p:cNvPr id="47" name="Picture 46" descr="Architecture facade of a building">
              <a:extLst>
                <a:ext uri="{FF2B5EF4-FFF2-40B4-BE49-F238E27FC236}">
                  <a16:creationId xmlns:a16="http://schemas.microsoft.com/office/drawing/2014/main" id="{2E1DAE5B-767D-40BD-8145-8368AF9B3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78" y="4688575"/>
              <a:ext cx="2159798" cy="2159798"/>
            </a:xfrm>
            <a:prstGeom prst="rect">
              <a:avLst/>
            </a:prstGeom>
          </p:spPr>
        </p:pic>
        <p:pic>
          <p:nvPicPr>
            <p:cNvPr id="48" name="Picture 47" descr="Architecture facade of a building">
              <a:extLst>
                <a:ext uri="{FF2B5EF4-FFF2-40B4-BE49-F238E27FC236}">
                  <a16:creationId xmlns:a16="http://schemas.microsoft.com/office/drawing/2014/main" id="{80C004C2-5D81-13D8-481C-EC160C8DA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563" y="4688575"/>
              <a:ext cx="2159798" cy="2159798"/>
            </a:xfrm>
            <a:prstGeom prst="rect">
              <a:avLst/>
            </a:prstGeom>
          </p:spPr>
        </p:pic>
        <p:pic>
          <p:nvPicPr>
            <p:cNvPr id="49" name="Picture 48" descr="Architecture facade of a building">
              <a:extLst>
                <a:ext uri="{FF2B5EF4-FFF2-40B4-BE49-F238E27FC236}">
                  <a16:creationId xmlns:a16="http://schemas.microsoft.com/office/drawing/2014/main" id="{F8E947DE-3381-91A0-50AC-8968B7DBD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70" y="4682931"/>
              <a:ext cx="2159798" cy="2159798"/>
            </a:xfrm>
            <a:prstGeom prst="rect">
              <a:avLst/>
            </a:prstGeom>
          </p:spPr>
        </p:pic>
        <p:sp>
          <p:nvSpPr>
            <p:cNvPr id="50" name="Left Brace 49">
              <a:extLst>
                <a:ext uri="{FF2B5EF4-FFF2-40B4-BE49-F238E27FC236}">
                  <a16:creationId xmlns:a16="http://schemas.microsoft.com/office/drawing/2014/main" id="{66D87A47-3D73-F9CF-D739-102C3B902CC0}"/>
                </a:ext>
              </a:extLst>
            </p:cNvPr>
            <p:cNvSpPr/>
            <p:nvPr/>
          </p:nvSpPr>
          <p:spPr>
            <a:xfrm rot="5400000">
              <a:off x="7728192" y="694314"/>
              <a:ext cx="598311" cy="7245563"/>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3FFEAA63-3F71-49FF-3284-949FF57F9809}"/>
                </a:ext>
              </a:extLst>
            </p:cNvPr>
            <p:cNvSpPr txBox="1"/>
            <p:nvPr/>
          </p:nvSpPr>
          <p:spPr>
            <a:xfrm>
              <a:off x="6492920" y="4335246"/>
              <a:ext cx="3435072" cy="275832"/>
            </a:xfrm>
            <a:prstGeom prst="rect">
              <a:avLst/>
            </a:prstGeom>
            <a:noFill/>
          </p:spPr>
          <p:txBody>
            <a:bodyPr wrap="square" rtlCol="0">
              <a:spAutoFit/>
            </a:bodyPr>
            <a:lstStyle/>
            <a:p>
              <a:r>
                <a:rPr lang="en-GB" sz="2400" b="1" dirty="0"/>
                <a:t>High Risk Residential Buildings</a:t>
              </a:r>
            </a:p>
          </p:txBody>
        </p:sp>
      </p:grpSp>
      <p:sp>
        <p:nvSpPr>
          <p:cNvPr id="52" name="Oval 51">
            <a:extLst>
              <a:ext uri="{FF2B5EF4-FFF2-40B4-BE49-F238E27FC236}">
                <a16:creationId xmlns:a16="http://schemas.microsoft.com/office/drawing/2014/main" id="{721D198E-6F3F-009B-C6E7-8C59ED018D73}"/>
              </a:ext>
            </a:extLst>
          </p:cNvPr>
          <p:cNvSpPr/>
          <p:nvPr/>
        </p:nvSpPr>
        <p:spPr bwMode="gray">
          <a:xfrm>
            <a:off x="4080326" y="5363934"/>
            <a:ext cx="877983" cy="87072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Fire</a:t>
            </a:r>
          </a:p>
        </p:txBody>
      </p:sp>
      <p:sp>
        <p:nvSpPr>
          <p:cNvPr id="53" name="Oval 52">
            <a:extLst>
              <a:ext uri="{FF2B5EF4-FFF2-40B4-BE49-F238E27FC236}">
                <a16:creationId xmlns:a16="http://schemas.microsoft.com/office/drawing/2014/main" id="{B7123572-0453-75FB-8356-873D47FF4CD8}"/>
              </a:ext>
            </a:extLst>
          </p:cNvPr>
          <p:cNvSpPr/>
          <p:nvPr/>
        </p:nvSpPr>
        <p:spPr bwMode="gray">
          <a:xfrm>
            <a:off x="6973525" y="3522718"/>
            <a:ext cx="849066" cy="842049"/>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Escape</a:t>
            </a:r>
            <a:endParaRPr lang="en-GB" sz="1400" b="1" dirty="0">
              <a:solidFill>
                <a:schemeClr val="bg1"/>
              </a:solidFill>
            </a:endParaRPr>
          </a:p>
        </p:txBody>
      </p:sp>
      <p:sp>
        <p:nvSpPr>
          <p:cNvPr id="54" name="Oval 53">
            <a:extLst>
              <a:ext uri="{FF2B5EF4-FFF2-40B4-BE49-F238E27FC236}">
                <a16:creationId xmlns:a16="http://schemas.microsoft.com/office/drawing/2014/main" id="{FC31997B-1D85-0914-6D87-7427605911B0}"/>
              </a:ext>
            </a:extLst>
          </p:cNvPr>
          <p:cNvSpPr/>
          <p:nvPr/>
        </p:nvSpPr>
        <p:spPr bwMode="gray">
          <a:xfrm>
            <a:off x="6973525" y="5423848"/>
            <a:ext cx="877983" cy="870727"/>
          </a:xfrm>
          <a:prstGeom prst="ellipse">
            <a:avLst/>
          </a:prstGeom>
          <a:solidFill>
            <a:schemeClr val="bg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Smoke</a:t>
            </a:r>
          </a:p>
        </p:txBody>
      </p:sp>
      <p:sp>
        <p:nvSpPr>
          <p:cNvPr id="55" name="Oval 54">
            <a:extLst>
              <a:ext uri="{FF2B5EF4-FFF2-40B4-BE49-F238E27FC236}">
                <a16:creationId xmlns:a16="http://schemas.microsoft.com/office/drawing/2014/main" id="{9F1B14A2-B177-C327-BBF9-5D62F21EB420}"/>
              </a:ext>
            </a:extLst>
          </p:cNvPr>
          <p:cNvSpPr/>
          <p:nvPr/>
        </p:nvSpPr>
        <p:spPr bwMode="gray">
          <a:xfrm>
            <a:off x="9882200" y="3522718"/>
            <a:ext cx="877983" cy="870727"/>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Struct-</a:t>
            </a:r>
            <a:r>
              <a:rPr lang="en-GB" sz="1600" b="1" dirty="0" err="1">
                <a:solidFill>
                  <a:schemeClr val="bg1"/>
                </a:solidFill>
              </a:rPr>
              <a:t>ural</a:t>
            </a:r>
            <a:endParaRPr lang="en-GB" sz="1600" b="1" dirty="0">
              <a:solidFill>
                <a:schemeClr val="bg1"/>
              </a:solidFill>
            </a:endParaRPr>
          </a:p>
        </p:txBody>
      </p:sp>
      <p:sp>
        <p:nvSpPr>
          <p:cNvPr id="56" name="Oval 55">
            <a:extLst>
              <a:ext uri="{FF2B5EF4-FFF2-40B4-BE49-F238E27FC236}">
                <a16:creationId xmlns:a16="http://schemas.microsoft.com/office/drawing/2014/main" id="{424F0D4E-B95D-7E3D-ACB4-8A6BB4946030}"/>
              </a:ext>
            </a:extLst>
          </p:cNvPr>
          <p:cNvSpPr/>
          <p:nvPr/>
        </p:nvSpPr>
        <p:spPr bwMode="gray">
          <a:xfrm>
            <a:off x="9911117" y="5452526"/>
            <a:ext cx="849066" cy="842049"/>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500" b="1" dirty="0">
                <a:solidFill>
                  <a:schemeClr val="bg1"/>
                </a:solidFill>
              </a:rPr>
              <a:t>Security</a:t>
            </a:r>
          </a:p>
        </p:txBody>
      </p:sp>
      <p:sp>
        <p:nvSpPr>
          <p:cNvPr id="57" name="Oval 56">
            <a:extLst>
              <a:ext uri="{FF2B5EF4-FFF2-40B4-BE49-F238E27FC236}">
                <a16:creationId xmlns:a16="http://schemas.microsoft.com/office/drawing/2014/main" id="{D43CEBC2-2E17-64D9-BB36-65DA482C7D85}"/>
              </a:ext>
            </a:extLst>
          </p:cNvPr>
          <p:cNvSpPr/>
          <p:nvPr/>
        </p:nvSpPr>
        <p:spPr bwMode="gray">
          <a:xfrm>
            <a:off x="4093727" y="3469386"/>
            <a:ext cx="849066" cy="842049"/>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Energy</a:t>
            </a:r>
            <a:endParaRPr lang="en-GB" sz="1400" b="1" dirty="0">
              <a:solidFill>
                <a:schemeClr val="bg1"/>
              </a:solidFill>
            </a:endParaRPr>
          </a:p>
        </p:txBody>
      </p:sp>
    </p:spTree>
    <p:extLst>
      <p:ext uri="{BB962C8B-B14F-4D97-AF65-F5344CB8AC3E}">
        <p14:creationId xmlns:p14="http://schemas.microsoft.com/office/powerpoint/2010/main" val="16429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Groups of Risk &amp; Proportionality</a:t>
            </a:r>
          </a:p>
        </p:txBody>
      </p:sp>
      <p:sp>
        <p:nvSpPr>
          <p:cNvPr id="9" name="Oval 8">
            <a:extLst>
              <a:ext uri="{FF2B5EF4-FFF2-40B4-BE49-F238E27FC236}">
                <a16:creationId xmlns:a16="http://schemas.microsoft.com/office/drawing/2014/main" id="{1DB486EA-9C64-67EA-9F10-B03F5B43FB06}"/>
              </a:ext>
            </a:extLst>
          </p:cNvPr>
          <p:cNvSpPr/>
          <p:nvPr/>
        </p:nvSpPr>
        <p:spPr bwMode="gray">
          <a:xfrm>
            <a:off x="1549109" y="2235197"/>
            <a:ext cx="1058616"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Electrical</a:t>
            </a:r>
          </a:p>
        </p:txBody>
      </p:sp>
      <p:sp>
        <p:nvSpPr>
          <p:cNvPr id="10" name="Oval 9">
            <a:extLst>
              <a:ext uri="{FF2B5EF4-FFF2-40B4-BE49-F238E27FC236}">
                <a16:creationId xmlns:a16="http://schemas.microsoft.com/office/drawing/2014/main" id="{06C29ED7-84E4-60C5-12E7-48062513B4C1}"/>
              </a:ext>
            </a:extLst>
          </p:cNvPr>
          <p:cNvSpPr/>
          <p:nvPr/>
        </p:nvSpPr>
        <p:spPr bwMode="gray">
          <a:xfrm>
            <a:off x="2734443" y="2235196"/>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Pressure</a:t>
            </a:r>
          </a:p>
        </p:txBody>
      </p:sp>
      <p:sp>
        <p:nvSpPr>
          <p:cNvPr id="11" name="Oval 10">
            <a:extLst>
              <a:ext uri="{FF2B5EF4-FFF2-40B4-BE49-F238E27FC236}">
                <a16:creationId xmlns:a16="http://schemas.microsoft.com/office/drawing/2014/main" id="{D243DED9-C4AB-FB67-8FDF-EB27286A816A}"/>
              </a:ext>
            </a:extLst>
          </p:cNvPr>
          <p:cNvSpPr/>
          <p:nvPr/>
        </p:nvSpPr>
        <p:spPr bwMode="gray">
          <a:xfrm>
            <a:off x="370437" y="3330201"/>
            <a:ext cx="1058616" cy="1049867"/>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Rotating </a:t>
            </a:r>
            <a:r>
              <a:rPr lang="en-GB" sz="1400" b="1" dirty="0" err="1">
                <a:solidFill>
                  <a:schemeClr val="bg1"/>
                </a:solidFill>
              </a:rPr>
              <a:t>Equipm’t</a:t>
            </a:r>
            <a:endParaRPr lang="en-GB" sz="1400" b="1" dirty="0">
              <a:solidFill>
                <a:schemeClr val="bg1"/>
              </a:solidFill>
            </a:endParaRPr>
          </a:p>
        </p:txBody>
      </p:sp>
      <p:grpSp>
        <p:nvGrpSpPr>
          <p:cNvPr id="58" name="Group 57">
            <a:extLst>
              <a:ext uri="{FF2B5EF4-FFF2-40B4-BE49-F238E27FC236}">
                <a16:creationId xmlns:a16="http://schemas.microsoft.com/office/drawing/2014/main" id="{538D6024-5164-93B6-D7DE-B8F1D6F9FCF4}"/>
              </a:ext>
            </a:extLst>
          </p:cNvPr>
          <p:cNvGrpSpPr/>
          <p:nvPr/>
        </p:nvGrpSpPr>
        <p:grpSpPr>
          <a:xfrm>
            <a:off x="231415" y="1537269"/>
            <a:ext cx="3764845" cy="676341"/>
            <a:chOff x="231415" y="1537269"/>
            <a:chExt cx="3764845" cy="676341"/>
          </a:xfrm>
        </p:grpSpPr>
        <p:sp>
          <p:nvSpPr>
            <p:cNvPr id="12" name="Left Brace 11">
              <a:extLst>
                <a:ext uri="{FF2B5EF4-FFF2-40B4-BE49-F238E27FC236}">
                  <a16:creationId xmlns:a16="http://schemas.microsoft.com/office/drawing/2014/main" id="{B467996B-7973-0D49-D169-BF9349E9317B}"/>
                </a:ext>
              </a:extLst>
            </p:cNvPr>
            <p:cNvSpPr/>
            <p:nvPr/>
          </p:nvSpPr>
          <p:spPr>
            <a:xfrm rot="5400000">
              <a:off x="1814682" y="-45998"/>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211CF73-9E5D-EC18-D889-D865784000C5}"/>
                </a:ext>
              </a:extLst>
            </p:cNvPr>
            <p:cNvSpPr txBox="1"/>
            <p:nvPr/>
          </p:nvSpPr>
          <p:spPr>
            <a:xfrm>
              <a:off x="758612" y="1844278"/>
              <a:ext cx="2872970" cy="369332"/>
            </a:xfrm>
            <a:prstGeom prst="rect">
              <a:avLst/>
            </a:prstGeom>
            <a:noFill/>
          </p:spPr>
          <p:txBody>
            <a:bodyPr wrap="square" rtlCol="0">
              <a:spAutoFit/>
            </a:bodyPr>
            <a:lstStyle/>
            <a:p>
              <a:r>
                <a:rPr lang="en-GB" b="1" dirty="0"/>
                <a:t>Significant Accident Hazards</a:t>
              </a:r>
            </a:p>
          </p:txBody>
        </p:sp>
      </p:grpSp>
      <p:sp>
        <p:nvSpPr>
          <p:cNvPr id="14" name="Oval 13">
            <a:extLst>
              <a:ext uri="{FF2B5EF4-FFF2-40B4-BE49-F238E27FC236}">
                <a16:creationId xmlns:a16="http://schemas.microsoft.com/office/drawing/2014/main" id="{BAD8D4B9-2C49-0BBF-CF71-B3FDE400F90B}"/>
              </a:ext>
            </a:extLst>
          </p:cNvPr>
          <p:cNvSpPr/>
          <p:nvPr/>
        </p:nvSpPr>
        <p:spPr bwMode="gray">
          <a:xfrm>
            <a:off x="1549109" y="3330201"/>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Lifting</a:t>
            </a:r>
            <a:endParaRPr lang="en-GB" sz="1400" b="1" dirty="0">
              <a:solidFill>
                <a:schemeClr val="bg1"/>
              </a:solidFill>
            </a:endParaRPr>
          </a:p>
        </p:txBody>
      </p:sp>
      <p:sp>
        <p:nvSpPr>
          <p:cNvPr id="15" name="Oval 14">
            <a:extLst>
              <a:ext uri="{FF2B5EF4-FFF2-40B4-BE49-F238E27FC236}">
                <a16:creationId xmlns:a16="http://schemas.microsoft.com/office/drawing/2014/main" id="{4F9C0684-0364-4A19-47FF-718BF0A2E348}"/>
              </a:ext>
            </a:extLst>
          </p:cNvPr>
          <p:cNvSpPr/>
          <p:nvPr/>
        </p:nvSpPr>
        <p:spPr bwMode="gray">
          <a:xfrm>
            <a:off x="2717162" y="3330201"/>
            <a:ext cx="1058616" cy="1049867"/>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Work at Height</a:t>
            </a:r>
          </a:p>
        </p:txBody>
      </p:sp>
      <p:sp>
        <p:nvSpPr>
          <p:cNvPr id="16" name="Oval 15">
            <a:extLst>
              <a:ext uri="{FF2B5EF4-FFF2-40B4-BE49-F238E27FC236}">
                <a16:creationId xmlns:a16="http://schemas.microsoft.com/office/drawing/2014/main" id="{71F0E4F5-9E2A-128E-5141-206E0CD62590}"/>
              </a:ext>
            </a:extLst>
          </p:cNvPr>
          <p:cNvSpPr/>
          <p:nvPr/>
        </p:nvSpPr>
        <p:spPr bwMode="gray">
          <a:xfrm>
            <a:off x="4297951" y="2240846"/>
            <a:ext cx="1058616" cy="104986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Flamm-able</a:t>
            </a:r>
          </a:p>
        </p:txBody>
      </p:sp>
      <p:sp>
        <p:nvSpPr>
          <p:cNvPr id="17" name="Oval 16">
            <a:extLst>
              <a:ext uri="{FF2B5EF4-FFF2-40B4-BE49-F238E27FC236}">
                <a16:creationId xmlns:a16="http://schemas.microsoft.com/office/drawing/2014/main" id="{C55C7F14-A6FF-32DE-CE5A-A6DE844D0C3C}"/>
              </a:ext>
            </a:extLst>
          </p:cNvPr>
          <p:cNvSpPr/>
          <p:nvPr/>
        </p:nvSpPr>
        <p:spPr bwMode="gray">
          <a:xfrm>
            <a:off x="6054077" y="3159672"/>
            <a:ext cx="1069202"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err="1">
                <a:solidFill>
                  <a:schemeClr val="bg1"/>
                </a:solidFill>
              </a:rPr>
              <a:t>Environm-ent</a:t>
            </a:r>
            <a:endParaRPr lang="en-GB" sz="1400" b="1" dirty="0">
              <a:solidFill>
                <a:schemeClr val="bg1"/>
              </a:solidFill>
            </a:endParaRPr>
          </a:p>
        </p:txBody>
      </p:sp>
      <p:sp>
        <p:nvSpPr>
          <p:cNvPr id="18" name="Oval 17">
            <a:extLst>
              <a:ext uri="{FF2B5EF4-FFF2-40B4-BE49-F238E27FC236}">
                <a16:creationId xmlns:a16="http://schemas.microsoft.com/office/drawing/2014/main" id="{9FF289D7-D195-A64B-681F-4079077D2718}"/>
              </a:ext>
            </a:extLst>
          </p:cNvPr>
          <p:cNvSpPr/>
          <p:nvPr/>
        </p:nvSpPr>
        <p:spPr bwMode="gray">
          <a:xfrm>
            <a:off x="7185512" y="3173941"/>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MA Pipeline</a:t>
            </a:r>
          </a:p>
        </p:txBody>
      </p:sp>
      <p:sp>
        <p:nvSpPr>
          <p:cNvPr id="19" name="Oval 18">
            <a:extLst>
              <a:ext uri="{FF2B5EF4-FFF2-40B4-BE49-F238E27FC236}">
                <a16:creationId xmlns:a16="http://schemas.microsoft.com/office/drawing/2014/main" id="{520B8A36-19EA-719D-D959-9135AAEB6A38}"/>
              </a:ext>
            </a:extLst>
          </p:cNvPr>
          <p:cNvSpPr/>
          <p:nvPr/>
        </p:nvSpPr>
        <p:spPr bwMode="gray">
          <a:xfrm>
            <a:off x="4890618" y="3166534"/>
            <a:ext cx="1058616" cy="1049867"/>
          </a:xfrm>
          <a:prstGeom prst="ellips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600" b="1" dirty="0">
                <a:solidFill>
                  <a:schemeClr val="bg1"/>
                </a:solidFill>
              </a:rPr>
              <a:t>Explosive</a:t>
            </a:r>
            <a:endParaRPr lang="en-GB" sz="1400" b="1" dirty="0">
              <a:solidFill>
                <a:schemeClr val="bg1"/>
              </a:solidFill>
            </a:endParaRPr>
          </a:p>
        </p:txBody>
      </p:sp>
      <p:grpSp>
        <p:nvGrpSpPr>
          <p:cNvPr id="59" name="Group 58">
            <a:extLst>
              <a:ext uri="{FF2B5EF4-FFF2-40B4-BE49-F238E27FC236}">
                <a16:creationId xmlns:a16="http://schemas.microsoft.com/office/drawing/2014/main" id="{BD8E80D1-7B8C-FF20-1690-89AEB1BC4C24}"/>
              </a:ext>
            </a:extLst>
          </p:cNvPr>
          <p:cNvGrpSpPr/>
          <p:nvPr/>
        </p:nvGrpSpPr>
        <p:grpSpPr>
          <a:xfrm>
            <a:off x="4041412" y="1542918"/>
            <a:ext cx="3764845" cy="653759"/>
            <a:chOff x="4165591" y="1542918"/>
            <a:chExt cx="3764845" cy="653759"/>
          </a:xfrm>
        </p:grpSpPr>
        <p:sp>
          <p:nvSpPr>
            <p:cNvPr id="20" name="Left Brace 19">
              <a:extLst>
                <a:ext uri="{FF2B5EF4-FFF2-40B4-BE49-F238E27FC236}">
                  <a16:creationId xmlns:a16="http://schemas.microsoft.com/office/drawing/2014/main" id="{EA99E943-E22F-0890-A3EF-BEC7672E6F74}"/>
                </a:ext>
              </a:extLst>
            </p:cNvPr>
            <p:cNvSpPr/>
            <p:nvPr/>
          </p:nvSpPr>
          <p:spPr>
            <a:xfrm rot="5400000">
              <a:off x="5748858" y="-40349"/>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00C73EA9-F425-06A2-59B4-38229EE11F1D}"/>
                </a:ext>
              </a:extLst>
            </p:cNvPr>
            <p:cNvSpPr txBox="1"/>
            <p:nvPr/>
          </p:nvSpPr>
          <p:spPr>
            <a:xfrm>
              <a:off x="4737944" y="1827345"/>
              <a:ext cx="2797655" cy="369332"/>
            </a:xfrm>
            <a:prstGeom prst="rect">
              <a:avLst/>
            </a:prstGeom>
            <a:noFill/>
          </p:spPr>
          <p:txBody>
            <a:bodyPr wrap="square" rtlCol="0">
              <a:spAutoFit/>
            </a:bodyPr>
            <a:lstStyle/>
            <a:p>
              <a:r>
                <a:rPr lang="en-GB" b="1" dirty="0"/>
                <a:t>Major Accident Hazards</a:t>
              </a:r>
            </a:p>
          </p:txBody>
        </p:sp>
      </p:grpSp>
      <p:sp>
        <p:nvSpPr>
          <p:cNvPr id="22" name="Oval 21">
            <a:extLst>
              <a:ext uri="{FF2B5EF4-FFF2-40B4-BE49-F238E27FC236}">
                <a16:creationId xmlns:a16="http://schemas.microsoft.com/office/drawing/2014/main" id="{0254019D-13F2-39ED-71D9-C8F357A02CA5}"/>
              </a:ext>
            </a:extLst>
          </p:cNvPr>
          <p:cNvSpPr/>
          <p:nvPr/>
        </p:nvSpPr>
        <p:spPr bwMode="gray">
          <a:xfrm>
            <a:off x="6663061" y="2235196"/>
            <a:ext cx="1058616" cy="1049867"/>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Reactive</a:t>
            </a:r>
            <a:endParaRPr lang="en-GB" sz="1400" b="1" dirty="0">
              <a:solidFill>
                <a:schemeClr val="bg1"/>
              </a:solidFill>
            </a:endParaRPr>
          </a:p>
        </p:txBody>
      </p:sp>
      <p:sp>
        <p:nvSpPr>
          <p:cNvPr id="32" name="Oval 31">
            <a:extLst>
              <a:ext uri="{FF2B5EF4-FFF2-40B4-BE49-F238E27FC236}">
                <a16:creationId xmlns:a16="http://schemas.microsoft.com/office/drawing/2014/main" id="{BE518BFF-2398-2D41-5227-CF46F88025C1}"/>
              </a:ext>
            </a:extLst>
          </p:cNvPr>
          <p:cNvSpPr/>
          <p:nvPr/>
        </p:nvSpPr>
        <p:spPr bwMode="gray">
          <a:xfrm>
            <a:off x="375281" y="2207957"/>
            <a:ext cx="1058616" cy="1049867"/>
          </a:xfrm>
          <a:prstGeom prst="ellips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COSHH</a:t>
            </a:r>
          </a:p>
        </p:txBody>
      </p:sp>
      <p:sp>
        <p:nvSpPr>
          <p:cNvPr id="33" name="Oval 32">
            <a:extLst>
              <a:ext uri="{FF2B5EF4-FFF2-40B4-BE49-F238E27FC236}">
                <a16:creationId xmlns:a16="http://schemas.microsoft.com/office/drawing/2014/main" id="{FCD5CF07-0E23-7892-3D83-534E55C5A07F}"/>
              </a:ext>
            </a:extLst>
          </p:cNvPr>
          <p:cNvSpPr/>
          <p:nvPr/>
        </p:nvSpPr>
        <p:spPr bwMode="gray">
          <a:xfrm>
            <a:off x="8209567" y="2269043"/>
            <a:ext cx="1058616" cy="104986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Collision</a:t>
            </a:r>
          </a:p>
        </p:txBody>
      </p:sp>
      <p:sp>
        <p:nvSpPr>
          <p:cNvPr id="34" name="Oval 33">
            <a:extLst>
              <a:ext uri="{FF2B5EF4-FFF2-40B4-BE49-F238E27FC236}">
                <a16:creationId xmlns:a16="http://schemas.microsoft.com/office/drawing/2014/main" id="{13ADE4E9-E320-A91F-CD26-5866BF91A1B5}"/>
              </a:ext>
            </a:extLst>
          </p:cNvPr>
          <p:cNvSpPr/>
          <p:nvPr/>
        </p:nvSpPr>
        <p:spPr bwMode="gray">
          <a:xfrm>
            <a:off x="9394901" y="2269043"/>
            <a:ext cx="1058616" cy="1049867"/>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400" b="1" dirty="0">
                <a:solidFill>
                  <a:schemeClr val="bg1"/>
                </a:solidFill>
              </a:rPr>
              <a:t>Cargo</a:t>
            </a:r>
          </a:p>
        </p:txBody>
      </p:sp>
      <p:sp>
        <p:nvSpPr>
          <p:cNvPr id="35" name="Oval 34">
            <a:extLst>
              <a:ext uri="{FF2B5EF4-FFF2-40B4-BE49-F238E27FC236}">
                <a16:creationId xmlns:a16="http://schemas.microsoft.com/office/drawing/2014/main" id="{2328740E-CFEB-0753-F773-6ABC41FB942B}"/>
              </a:ext>
            </a:extLst>
          </p:cNvPr>
          <p:cNvSpPr/>
          <p:nvPr/>
        </p:nvSpPr>
        <p:spPr bwMode="gray">
          <a:xfrm>
            <a:off x="10580235" y="2269042"/>
            <a:ext cx="1058616" cy="1049867"/>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Jetty Ops</a:t>
            </a:r>
          </a:p>
        </p:txBody>
      </p:sp>
      <p:grpSp>
        <p:nvGrpSpPr>
          <p:cNvPr id="60" name="Group 59">
            <a:extLst>
              <a:ext uri="{FF2B5EF4-FFF2-40B4-BE49-F238E27FC236}">
                <a16:creationId xmlns:a16="http://schemas.microsoft.com/office/drawing/2014/main" id="{0F04798E-078C-1BD2-6186-01506140CF00}"/>
              </a:ext>
            </a:extLst>
          </p:cNvPr>
          <p:cNvGrpSpPr/>
          <p:nvPr/>
        </p:nvGrpSpPr>
        <p:grpSpPr>
          <a:xfrm>
            <a:off x="7953028" y="1571115"/>
            <a:ext cx="3764845" cy="653759"/>
            <a:chOff x="8077207" y="1571115"/>
            <a:chExt cx="3764845" cy="653759"/>
          </a:xfrm>
        </p:grpSpPr>
        <p:sp>
          <p:nvSpPr>
            <p:cNvPr id="37" name="Left Brace 36">
              <a:extLst>
                <a:ext uri="{FF2B5EF4-FFF2-40B4-BE49-F238E27FC236}">
                  <a16:creationId xmlns:a16="http://schemas.microsoft.com/office/drawing/2014/main" id="{81B456E5-575F-E4F9-3BC5-54C9AB62F4DF}"/>
                </a:ext>
              </a:extLst>
            </p:cNvPr>
            <p:cNvSpPr/>
            <p:nvPr/>
          </p:nvSpPr>
          <p:spPr>
            <a:xfrm rot="5400000">
              <a:off x="9660474" y="-12152"/>
              <a:ext cx="598311" cy="3764845"/>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7AF4D885-080F-9113-154C-FBD390A74767}"/>
                </a:ext>
              </a:extLst>
            </p:cNvPr>
            <p:cNvSpPr txBox="1"/>
            <p:nvPr/>
          </p:nvSpPr>
          <p:spPr>
            <a:xfrm>
              <a:off x="8649560" y="1855542"/>
              <a:ext cx="2797655" cy="369332"/>
            </a:xfrm>
            <a:prstGeom prst="rect">
              <a:avLst/>
            </a:prstGeom>
            <a:noFill/>
          </p:spPr>
          <p:txBody>
            <a:bodyPr wrap="square" rtlCol="0">
              <a:spAutoFit/>
            </a:bodyPr>
            <a:lstStyle/>
            <a:p>
              <a:r>
                <a:rPr lang="en-GB" b="1" dirty="0"/>
                <a:t>Marine / Shipping Hazards</a:t>
              </a:r>
            </a:p>
          </p:txBody>
        </p:sp>
      </p:grpSp>
      <p:grpSp>
        <p:nvGrpSpPr>
          <p:cNvPr id="61" name="Group 60">
            <a:extLst>
              <a:ext uri="{FF2B5EF4-FFF2-40B4-BE49-F238E27FC236}">
                <a16:creationId xmlns:a16="http://schemas.microsoft.com/office/drawing/2014/main" id="{30908A73-F3CB-75CC-ADD3-8DEF36762924}"/>
              </a:ext>
            </a:extLst>
          </p:cNvPr>
          <p:cNvGrpSpPr/>
          <p:nvPr/>
        </p:nvGrpSpPr>
        <p:grpSpPr>
          <a:xfrm>
            <a:off x="4833548" y="4017940"/>
            <a:ext cx="7245563" cy="2830433"/>
            <a:chOff x="4404566" y="4017940"/>
            <a:chExt cx="7245563" cy="2830433"/>
          </a:xfrm>
        </p:grpSpPr>
        <p:pic>
          <p:nvPicPr>
            <p:cNvPr id="47" name="Picture 46" descr="Architecture facade of a building">
              <a:extLst>
                <a:ext uri="{FF2B5EF4-FFF2-40B4-BE49-F238E27FC236}">
                  <a16:creationId xmlns:a16="http://schemas.microsoft.com/office/drawing/2014/main" id="{2E1DAE5B-767D-40BD-8145-8368AF9B3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878" y="4688575"/>
              <a:ext cx="2159798" cy="2159798"/>
            </a:xfrm>
            <a:prstGeom prst="rect">
              <a:avLst/>
            </a:prstGeom>
          </p:spPr>
        </p:pic>
        <p:pic>
          <p:nvPicPr>
            <p:cNvPr id="48" name="Picture 47" descr="Architecture facade of a building">
              <a:extLst>
                <a:ext uri="{FF2B5EF4-FFF2-40B4-BE49-F238E27FC236}">
                  <a16:creationId xmlns:a16="http://schemas.microsoft.com/office/drawing/2014/main" id="{80C004C2-5D81-13D8-481C-EC160C8DA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563" y="4688575"/>
              <a:ext cx="2159798" cy="2159798"/>
            </a:xfrm>
            <a:prstGeom prst="rect">
              <a:avLst/>
            </a:prstGeom>
          </p:spPr>
        </p:pic>
        <p:pic>
          <p:nvPicPr>
            <p:cNvPr id="49" name="Picture 48" descr="Architecture facade of a building">
              <a:extLst>
                <a:ext uri="{FF2B5EF4-FFF2-40B4-BE49-F238E27FC236}">
                  <a16:creationId xmlns:a16="http://schemas.microsoft.com/office/drawing/2014/main" id="{F8E947DE-3381-91A0-50AC-8968B7DBD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70" y="4682931"/>
              <a:ext cx="2159798" cy="2159798"/>
            </a:xfrm>
            <a:prstGeom prst="rect">
              <a:avLst/>
            </a:prstGeom>
          </p:spPr>
        </p:pic>
        <p:sp>
          <p:nvSpPr>
            <p:cNvPr id="50" name="Left Brace 49">
              <a:extLst>
                <a:ext uri="{FF2B5EF4-FFF2-40B4-BE49-F238E27FC236}">
                  <a16:creationId xmlns:a16="http://schemas.microsoft.com/office/drawing/2014/main" id="{66D87A47-3D73-F9CF-D739-102C3B902CC0}"/>
                </a:ext>
              </a:extLst>
            </p:cNvPr>
            <p:cNvSpPr/>
            <p:nvPr/>
          </p:nvSpPr>
          <p:spPr>
            <a:xfrm rot="5400000">
              <a:off x="7728192" y="694314"/>
              <a:ext cx="598311" cy="7245563"/>
            </a:xfrm>
            <a:prstGeom prst="leftBrace">
              <a:avLst>
                <a:gd name="adj1" fmla="val 128303"/>
                <a:gd name="adj2" fmla="val 464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3FFEAA63-3F71-49FF-3284-949FF57F9809}"/>
                </a:ext>
              </a:extLst>
            </p:cNvPr>
            <p:cNvSpPr txBox="1"/>
            <p:nvPr/>
          </p:nvSpPr>
          <p:spPr>
            <a:xfrm>
              <a:off x="6492920" y="4335246"/>
              <a:ext cx="3192492" cy="369332"/>
            </a:xfrm>
            <a:prstGeom prst="rect">
              <a:avLst/>
            </a:prstGeom>
            <a:noFill/>
          </p:spPr>
          <p:txBody>
            <a:bodyPr wrap="square" rtlCol="0">
              <a:spAutoFit/>
            </a:bodyPr>
            <a:lstStyle/>
            <a:p>
              <a:r>
                <a:rPr lang="en-GB" b="1" dirty="0"/>
                <a:t>High Risk Residential Buildings</a:t>
              </a:r>
            </a:p>
          </p:txBody>
        </p:sp>
      </p:grpSp>
      <p:sp>
        <p:nvSpPr>
          <p:cNvPr id="52" name="Oval 51">
            <a:extLst>
              <a:ext uri="{FF2B5EF4-FFF2-40B4-BE49-F238E27FC236}">
                <a16:creationId xmlns:a16="http://schemas.microsoft.com/office/drawing/2014/main" id="{721D198E-6F3F-009B-C6E7-8C59ED018D73}"/>
              </a:ext>
            </a:extLst>
          </p:cNvPr>
          <p:cNvSpPr/>
          <p:nvPr/>
        </p:nvSpPr>
        <p:spPr bwMode="gray">
          <a:xfrm>
            <a:off x="6540966" y="5784958"/>
            <a:ext cx="877983" cy="870727"/>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Fire</a:t>
            </a:r>
          </a:p>
        </p:txBody>
      </p:sp>
      <p:sp>
        <p:nvSpPr>
          <p:cNvPr id="53" name="Oval 52">
            <a:extLst>
              <a:ext uri="{FF2B5EF4-FFF2-40B4-BE49-F238E27FC236}">
                <a16:creationId xmlns:a16="http://schemas.microsoft.com/office/drawing/2014/main" id="{B7123572-0453-75FB-8356-873D47FF4CD8}"/>
              </a:ext>
            </a:extLst>
          </p:cNvPr>
          <p:cNvSpPr/>
          <p:nvPr/>
        </p:nvSpPr>
        <p:spPr bwMode="gray">
          <a:xfrm>
            <a:off x="8557964" y="5766310"/>
            <a:ext cx="849066" cy="842049"/>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Escape</a:t>
            </a:r>
            <a:endParaRPr lang="en-GB" sz="1400" b="1" dirty="0">
              <a:solidFill>
                <a:schemeClr val="bg1"/>
              </a:solidFill>
            </a:endParaRPr>
          </a:p>
        </p:txBody>
      </p:sp>
      <p:sp>
        <p:nvSpPr>
          <p:cNvPr id="54" name="Oval 53">
            <a:extLst>
              <a:ext uri="{FF2B5EF4-FFF2-40B4-BE49-F238E27FC236}">
                <a16:creationId xmlns:a16="http://schemas.microsoft.com/office/drawing/2014/main" id="{FC31997B-1D85-0914-6D87-7427605911B0}"/>
              </a:ext>
            </a:extLst>
          </p:cNvPr>
          <p:cNvSpPr/>
          <p:nvPr/>
        </p:nvSpPr>
        <p:spPr bwMode="gray">
          <a:xfrm>
            <a:off x="7545354" y="4864572"/>
            <a:ext cx="877983" cy="870727"/>
          </a:xfrm>
          <a:prstGeom prst="ellipse">
            <a:avLst/>
          </a:prstGeom>
          <a:solidFill>
            <a:schemeClr val="bg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Smoke</a:t>
            </a:r>
          </a:p>
        </p:txBody>
      </p:sp>
      <p:sp>
        <p:nvSpPr>
          <p:cNvPr id="55" name="Oval 54">
            <a:extLst>
              <a:ext uri="{FF2B5EF4-FFF2-40B4-BE49-F238E27FC236}">
                <a16:creationId xmlns:a16="http://schemas.microsoft.com/office/drawing/2014/main" id="{9F1B14A2-B177-C327-BBF9-5D62F21EB420}"/>
              </a:ext>
            </a:extLst>
          </p:cNvPr>
          <p:cNvSpPr/>
          <p:nvPr/>
        </p:nvSpPr>
        <p:spPr bwMode="gray">
          <a:xfrm>
            <a:off x="9636206" y="4864571"/>
            <a:ext cx="877983" cy="870727"/>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500" b="1" dirty="0">
                <a:solidFill>
                  <a:schemeClr val="bg1"/>
                </a:solidFill>
              </a:rPr>
              <a:t>Structural</a:t>
            </a:r>
          </a:p>
        </p:txBody>
      </p:sp>
      <p:sp>
        <p:nvSpPr>
          <p:cNvPr id="56" name="Oval 55">
            <a:extLst>
              <a:ext uri="{FF2B5EF4-FFF2-40B4-BE49-F238E27FC236}">
                <a16:creationId xmlns:a16="http://schemas.microsoft.com/office/drawing/2014/main" id="{424F0D4E-B95D-7E3D-ACB4-8A6BB4946030}"/>
              </a:ext>
            </a:extLst>
          </p:cNvPr>
          <p:cNvSpPr/>
          <p:nvPr/>
        </p:nvSpPr>
        <p:spPr bwMode="gray">
          <a:xfrm>
            <a:off x="10514189" y="5813636"/>
            <a:ext cx="849066" cy="842049"/>
          </a:xfrm>
          <a:prstGeom prst="ellipse">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rtlCol="0" anchor="ctr"/>
          <a:lstStyle/>
          <a:p>
            <a:pPr algn="ctr"/>
            <a:r>
              <a:rPr lang="en-GB" sz="1600" b="1" dirty="0">
                <a:solidFill>
                  <a:schemeClr val="bg1"/>
                </a:solidFill>
              </a:rPr>
              <a:t>Security</a:t>
            </a:r>
            <a:endParaRPr lang="en-GB" sz="1400" b="1" dirty="0">
              <a:solidFill>
                <a:schemeClr val="bg1"/>
              </a:solidFill>
            </a:endParaRPr>
          </a:p>
        </p:txBody>
      </p:sp>
      <p:sp>
        <p:nvSpPr>
          <p:cNvPr id="57" name="Oval 56">
            <a:extLst>
              <a:ext uri="{FF2B5EF4-FFF2-40B4-BE49-F238E27FC236}">
                <a16:creationId xmlns:a16="http://schemas.microsoft.com/office/drawing/2014/main" id="{D43CEBC2-2E17-64D9-BB36-65DA482C7D85}"/>
              </a:ext>
            </a:extLst>
          </p:cNvPr>
          <p:cNvSpPr/>
          <p:nvPr/>
        </p:nvSpPr>
        <p:spPr bwMode="gray">
          <a:xfrm>
            <a:off x="5654811" y="4870549"/>
            <a:ext cx="849066" cy="842049"/>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chemeClr val="bg1"/>
                </a:solidFill>
              </a:rPr>
              <a:t>Energy</a:t>
            </a:r>
            <a:endParaRPr lang="en-GB" sz="1400" b="1" dirty="0">
              <a:solidFill>
                <a:schemeClr val="bg1"/>
              </a:solidFill>
            </a:endParaRPr>
          </a:p>
        </p:txBody>
      </p:sp>
      <p:sp>
        <p:nvSpPr>
          <p:cNvPr id="62" name="Oval 61">
            <a:extLst>
              <a:ext uri="{FF2B5EF4-FFF2-40B4-BE49-F238E27FC236}">
                <a16:creationId xmlns:a16="http://schemas.microsoft.com/office/drawing/2014/main" id="{EADAEDD8-CA7F-79A9-503D-638D55940FC4}"/>
              </a:ext>
            </a:extLst>
          </p:cNvPr>
          <p:cNvSpPr/>
          <p:nvPr/>
        </p:nvSpPr>
        <p:spPr bwMode="gray">
          <a:xfrm>
            <a:off x="5482350" y="2196677"/>
            <a:ext cx="1058616" cy="1049867"/>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solidFill>
                  <a:srgbClr val="7030A0"/>
                </a:solidFill>
              </a:rPr>
              <a:t>Toxic</a:t>
            </a:r>
          </a:p>
        </p:txBody>
      </p:sp>
      <p:sp>
        <p:nvSpPr>
          <p:cNvPr id="64" name="Oval 63">
            <a:extLst>
              <a:ext uri="{FF2B5EF4-FFF2-40B4-BE49-F238E27FC236}">
                <a16:creationId xmlns:a16="http://schemas.microsoft.com/office/drawing/2014/main" id="{FE620470-44BC-0B02-A215-CA9424BE572C}"/>
              </a:ext>
            </a:extLst>
          </p:cNvPr>
          <p:cNvSpPr/>
          <p:nvPr/>
        </p:nvSpPr>
        <p:spPr bwMode="gray">
          <a:xfrm>
            <a:off x="1549109" y="4425205"/>
            <a:ext cx="1058616" cy="1049867"/>
          </a:xfrm>
          <a:prstGeom prst="ellips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ctr"/>
          <a:lstStyle/>
          <a:p>
            <a:pPr algn="ctr"/>
            <a:r>
              <a:rPr lang="en-GB" sz="1600" b="1" dirty="0"/>
              <a:t>Boat Landing</a:t>
            </a:r>
          </a:p>
        </p:txBody>
      </p:sp>
    </p:spTree>
    <p:extLst>
      <p:ext uri="{BB962C8B-B14F-4D97-AF65-F5344CB8AC3E}">
        <p14:creationId xmlns:p14="http://schemas.microsoft.com/office/powerpoint/2010/main" val="2924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Building A Safer Future</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161411" y="1981201"/>
            <a:ext cx="11869178" cy="3875314"/>
          </a:xfrm>
        </p:spPr>
        <p:txBody>
          <a:bodyPr>
            <a:noAutofit/>
          </a:bodyPr>
          <a:lstStyle/>
          <a:p>
            <a:pPr marL="0" indent="0" algn="ctr">
              <a:lnSpc>
                <a:spcPct val="120000"/>
              </a:lnSpc>
              <a:buNone/>
            </a:pPr>
            <a:r>
              <a:rPr lang="en-GB" sz="4000" b="1" dirty="0"/>
              <a:t>‘A robust Golden Thread of information should be passed across to future building owners to underpin more effective safety management throughout the building lifecycle.’</a:t>
            </a:r>
          </a:p>
          <a:p>
            <a:pPr marL="0" indent="0" algn="r">
              <a:lnSpc>
                <a:spcPct val="120000"/>
              </a:lnSpc>
              <a:buNone/>
            </a:pPr>
            <a:r>
              <a:rPr lang="en-GB" b="1" dirty="0">
                <a:solidFill>
                  <a:srgbClr val="02468D"/>
                </a:solidFill>
              </a:rPr>
              <a:t>Dame Judith Hackitt</a:t>
            </a:r>
            <a:endParaRPr lang="en-GB" sz="4000" b="1" dirty="0">
              <a:solidFill>
                <a:srgbClr val="02468D"/>
              </a:solidFill>
            </a:endParaRPr>
          </a:p>
        </p:txBody>
      </p:sp>
    </p:spTree>
    <p:extLst>
      <p:ext uri="{BB962C8B-B14F-4D97-AF65-F5344CB8AC3E}">
        <p14:creationId xmlns:p14="http://schemas.microsoft.com/office/powerpoint/2010/main" val="373826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a:xfrm>
            <a:off x="219016" y="78234"/>
            <a:ext cx="9016424" cy="1325563"/>
          </a:xfrm>
        </p:spPr>
        <p:txBody>
          <a:bodyPr>
            <a:normAutofit/>
          </a:bodyPr>
          <a:lstStyle/>
          <a:p>
            <a:r>
              <a:rPr lang="en-GB" dirty="0"/>
              <a:t>Risk Related Decision Making Framework </a:t>
            </a:r>
            <a:r>
              <a:rPr lang="en-GB" sz="1400" dirty="0"/>
              <a:t>(OGUK, 2014, Guidance on Risk Related Decision Making, Issue2)</a:t>
            </a:r>
            <a:r>
              <a:rPr lang="en-GB" sz="1200" dirty="0"/>
              <a:t> </a:t>
            </a:r>
          </a:p>
        </p:txBody>
      </p:sp>
      <p:pic>
        <p:nvPicPr>
          <p:cNvPr id="7" name="Picture 6">
            <a:extLst>
              <a:ext uri="{FF2B5EF4-FFF2-40B4-BE49-F238E27FC236}">
                <a16:creationId xmlns:a16="http://schemas.microsoft.com/office/drawing/2014/main" id="{CC3D18ED-F1BA-4688-8CA9-1FC9E8A11F58}"/>
              </a:ext>
            </a:extLst>
          </p:cNvPr>
          <p:cNvPicPr>
            <a:picLocks noChangeAspect="1"/>
          </p:cNvPicPr>
          <p:nvPr/>
        </p:nvPicPr>
        <p:blipFill>
          <a:blip r:embed="rId4"/>
          <a:stretch>
            <a:fillRect/>
          </a:stretch>
        </p:blipFill>
        <p:spPr>
          <a:xfrm>
            <a:off x="855126" y="1452867"/>
            <a:ext cx="8791794" cy="5326899"/>
          </a:xfrm>
          <a:prstGeom prst="rect">
            <a:avLst/>
          </a:prstGeom>
        </p:spPr>
      </p:pic>
      <p:cxnSp>
        <p:nvCxnSpPr>
          <p:cNvPr id="19" name="Straight Arrow Connector 18">
            <a:extLst>
              <a:ext uri="{FF2B5EF4-FFF2-40B4-BE49-F238E27FC236}">
                <a16:creationId xmlns:a16="http://schemas.microsoft.com/office/drawing/2014/main" id="{717146F4-AAE2-C06C-56C7-DBE63F99F737}"/>
              </a:ext>
            </a:extLst>
          </p:cNvPr>
          <p:cNvCxnSpPr/>
          <p:nvPr/>
        </p:nvCxnSpPr>
        <p:spPr>
          <a:xfrm>
            <a:off x="4206240" y="1783080"/>
            <a:ext cx="4080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F8D3C9-C810-8C83-576E-D87B9ED4E97C}"/>
              </a:ext>
            </a:extLst>
          </p:cNvPr>
          <p:cNvCxnSpPr>
            <a:cxnSpLocks/>
          </p:cNvCxnSpPr>
          <p:nvPr/>
        </p:nvCxnSpPr>
        <p:spPr>
          <a:xfrm>
            <a:off x="4206240" y="6629400"/>
            <a:ext cx="42405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E374AB4-A1FE-9516-5128-E43C47011353}"/>
              </a:ext>
            </a:extLst>
          </p:cNvPr>
          <p:cNvSpPr txBox="1"/>
          <p:nvPr/>
        </p:nvSpPr>
        <p:spPr>
          <a:xfrm>
            <a:off x="9646920" y="1485900"/>
            <a:ext cx="2277017" cy="830997"/>
          </a:xfrm>
          <a:prstGeom prst="rect">
            <a:avLst/>
          </a:prstGeom>
          <a:noFill/>
        </p:spPr>
        <p:txBody>
          <a:bodyPr wrap="square" rtlCol="0">
            <a:spAutoFit/>
          </a:bodyPr>
          <a:lstStyle/>
          <a:p>
            <a:r>
              <a:rPr lang="en-GB" sz="2400" b="1" dirty="0"/>
              <a:t>Increasing Level of Risk</a:t>
            </a:r>
          </a:p>
        </p:txBody>
      </p:sp>
      <p:sp>
        <p:nvSpPr>
          <p:cNvPr id="26" name="TextBox 25">
            <a:extLst>
              <a:ext uri="{FF2B5EF4-FFF2-40B4-BE49-F238E27FC236}">
                <a16:creationId xmlns:a16="http://schemas.microsoft.com/office/drawing/2014/main" id="{0C626D1D-71E0-7BCD-D0C6-5B7A6CB6154B}"/>
              </a:ext>
            </a:extLst>
          </p:cNvPr>
          <p:cNvSpPr txBox="1"/>
          <p:nvPr/>
        </p:nvSpPr>
        <p:spPr>
          <a:xfrm>
            <a:off x="9656664" y="6001363"/>
            <a:ext cx="2277017" cy="830997"/>
          </a:xfrm>
          <a:prstGeom prst="rect">
            <a:avLst/>
          </a:prstGeom>
          <a:solidFill>
            <a:schemeClr val="bg1"/>
          </a:solidFill>
        </p:spPr>
        <p:txBody>
          <a:bodyPr wrap="square" rtlCol="0">
            <a:spAutoFit/>
          </a:bodyPr>
          <a:lstStyle/>
          <a:p>
            <a:r>
              <a:rPr lang="en-GB" sz="2400" b="1" dirty="0"/>
              <a:t>Increased level of assessment.</a:t>
            </a:r>
          </a:p>
        </p:txBody>
      </p:sp>
      <p:sp>
        <p:nvSpPr>
          <p:cNvPr id="4" name="TextBox 3">
            <a:extLst>
              <a:ext uri="{FF2B5EF4-FFF2-40B4-BE49-F238E27FC236}">
                <a16:creationId xmlns:a16="http://schemas.microsoft.com/office/drawing/2014/main" id="{76998D02-9D50-7578-CF64-94AB8F087EBD}"/>
              </a:ext>
            </a:extLst>
          </p:cNvPr>
          <p:cNvSpPr txBox="1"/>
          <p:nvPr/>
        </p:nvSpPr>
        <p:spPr>
          <a:xfrm>
            <a:off x="38100" y="6467584"/>
            <a:ext cx="1929223" cy="276999"/>
          </a:xfrm>
          <a:prstGeom prst="rect">
            <a:avLst/>
          </a:prstGeom>
          <a:solidFill>
            <a:schemeClr val="bg1"/>
          </a:solidFill>
        </p:spPr>
        <p:txBody>
          <a:bodyPr wrap="square" rtlCol="0">
            <a:spAutoFit/>
          </a:bodyPr>
          <a:lstStyle/>
          <a:p>
            <a:r>
              <a:rPr lang="en-GB" sz="1200" b="1" dirty="0"/>
              <a:t>Credit: OGUK (now OEUK)</a:t>
            </a:r>
          </a:p>
        </p:txBody>
      </p:sp>
    </p:spTree>
    <p:custDataLst>
      <p:tags r:id="rId1"/>
    </p:custDataLst>
    <p:extLst>
      <p:ext uri="{BB962C8B-B14F-4D97-AF65-F5344CB8AC3E}">
        <p14:creationId xmlns:p14="http://schemas.microsoft.com/office/powerpoint/2010/main" val="1932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5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4|27"/>
</p:tagLst>
</file>

<file path=ppt/tags/tag2.xml><?xml version="1.0" encoding="utf-8"?>
<p:tagLst xmlns:a="http://schemas.openxmlformats.org/drawingml/2006/main" xmlns:r="http://schemas.openxmlformats.org/officeDocument/2006/relationships" xmlns:p="http://schemas.openxmlformats.org/presentationml/2006/main">
  <p:tag name="TIMING" val="|77.1"/>
</p:tagLst>
</file>

<file path=ppt/tags/tag3.xml><?xml version="1.0" encoding="utf-8"?>
<p:tagLst xmlns:a="http://schemas.openxmlformats.org/drawingml/2006/main" xmlns:r="http://schemas.openxmlformats.org/officeDocument/2006/relationships" xmlns:p="http://schemas.openxmlformats.org/presentationml/2006/main">
  <p:tag name="TIMING" val="|14.6|20.6|17.4|36.1|19.6|12.3|16.4|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lstStyle>
        <a:defPPr algn="l">
          <a:defRPr sz="700" dirty="0">
            <a:solidFill>
              <a:srgbClr val="585858"/>
            </a:solidFill>
          </a:defRPr>
        </a:defPPr>
      </a:lstStyle>
    </a:spDef>
  </a:objectDefaults>
  <a:extraClrSchemeLst/>
  <a:extLst>
    <a:ext uri="{05A4C25C-085E-4340-85A3-A5531E510DB2}">
      <thm15:themeFamily xmlns:thm15="http://schemas.microsoft.com/office/thememl/2012/main" name="Presentation2" id="{17B778C9-7D0B-4B5D-BD55-5932AEB9DAA1}" vid="{43CE6E12-1655-4AC7-A5F9-D4D617301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34F14B48-A913-415E-9E0C-BB20C12F843A}"/>
</file>

<file path=customXml/itemProps2.xml><?xml version="1.0" encoding="utf-8"?>
<ds:datastoreItem xmlns:ds="http://schemas.openxmlformats.org/officeDocument/2006/customXml" ds:itemID="{AA2BE868-D0EA-4DE4-A5A5-9D6CE0964EBF}"/>
</file>

<file path=customXml/itemProps3.xml><?xml version="1.0" encoding="utf-8"?>
<ds:datastoreItem xmlns:ds="http://schemas.openxmlformats.org/officeDocument/2006/customXml" ds:itemID="{448E4571-6804-4600-9A08-A41171B48887}"/>
</file>

<file path=docProps/app.xml><?xml version="1.0" encoding="utf-8"?>
<Properties xmlns="http://schemas.openxmlformats.org/officeDocument/2006/extended-properties" xmlns:vt="http://schemas.openxmlformats.org/officeDocument/2006/docPropsVTypes">
  <Template>An Introduction to ESR Technology</Template>
  <TotalTime>26130</TotalTime>
  <Words>4041</Words>
  <Application>Microsoft Office PowerPoint</Application>
  <PresentationFormat>Widescreen</PresentationFormat>
  <Paragraphs>345</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Assessment techniques for supporting ALARP demonstration for energy transition projects</vt:lpstr>
      <vt:lpstr>Energy Transition</vt:lpstr>
      <vt:lpstr>Some Examples Of Energy Transition Technologies</vt:lpstr>
      <vt:lpstr>Challenges Facing Energy Transition Projects</vt:lpstr>
      <vt:lpstr>Groups of Risk &amp; Proportionality</vt:lpstr>
      <vt:lpstr>Groups of Risk &amp; Proportionality</vt:lpstr>
      <vt:lpstr>Groups of Risk &amp; Proportionality</vt:lpstr>
      <vt:lpstr>Building A Safer Future</vt:lpstr>
      <vt:lpstr>Risk Related Decision Making Framework (OGUK, 2014, Guidance on Risk Related Decision Making, Issue2) </vt:lpstr>
      <vt:lpstr>Risk Management</vt:lpstr>
      <vt:lpstr>Documented ALARP Demonstration</vt:lpstr>
      <vt:lpstr>Deep Water Offshore Wind</vt:lpstr>
      <vt:lpstr>Boat Landing Significant Hazards</vt:lpstr>
      <vt:lpstr>Major Accident Hazards</vt:lpstr>
      <vt:lpstr>Blue H2 &amp; CCS Project</vt:lpstr>
      <vt:lpstr>Blue H2 &amp; CCS Project</vt:lpstr>
      <vt:lpstr>Conclusions</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Griffin</dc:creator>
  <cp:lastModifiedBy>Richard Tiffin</cp:lastModifiedBy>
  <cp:revision>345</cp:revision>
  <cp:lastPrinted>2023-11-03T10:02:06Z</cp:lastPrinted>
  <dcterms:created xsi:type="dcterms:W3CDTF">2019-07-25T11:21:49Z</dcterms:created>
  <dcterms:modified xsi:type="dcterms:W3CDTF">2023-11-06T12:35:36Z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