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3_FF1AF763.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4"/>
  </p:sldMasterIdLst>
  <p:notesMasterIdLst>
    <p:notesMasterId r:id="rId21"/>
  </p:notesMasterIdLst>
  <p:sldIdLst>
    <p:sldId id="274" r:id="rId5"/>
    <p:sldId id="305" r:id="rId6"/>
    <p:sldId id="306" r:id="rId7"/>
    <p:sldId id="307" r:id="rId8"/>
    <p:sldId id="330" r:id="rId9"/>
    <p:sldId id="333" r:id="rId10"/>
    <p:sldId id="335" r:id="rId11"/>
    <p:sldId id="308" r:id="rId12"/>
    <p:sldId id="313" r:id="rId13"/>
    <p:sldId id="324" r:id="rId14"/>
    <p:sldId id="323" r:id="rId15"/>
    <p:sldId id="326" r:id="rId16"/>
    <p:sldId id="328" r:id="rId17"/>
    <p:sldId id="309" r:id="rId18"/>
    <p:sldId id="310" r:id="rId19"/>
    <p:sldId id="311" r:id="rId20"/>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698AF0-978D-47C4-8368-67A5987BF82C}">
          <p14:sldIdLst>
            <p14:sldId id="274"/>
            <p14:sldId id="305"/>
            <p14:sldId id="306"/>
            <p14:sldId id="307"/>
            <p14:sldId id="330"/>
            <p14:sldId id="333"/>
            <p14:sldId id="335"/>
            <p14:sldId id="308"/>
            <p14:sldId id="313"/>
            <p14:sldId id="324"/>
            <p14:sldId id="323"/>
            <p14:sldId id="326"/>
            <p14:sldId id="328"/>
            <p14:sldId id="309"/>
            <p14:sldId id="310"/>
            <p14:sldId id="311"/>
          </p14:sldIdLst>
        </p14:section>
        <p14:section name="Reference" id="{2ECBDAA7-2483-4F6C-9F9B-9744159CBC1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072656-20D5-9F89-210A-5BAB74A508F0}" name="Cook, Graeme" initials="CG" userId="S::graeme.cook@aecom.com::962a34a1-f8dd-4ceb-b011-fd97aea65ddc" providerId="AD"/>
  <p188:author id="{F48B3299-D564-450C-468A-990274DFAEF1}" name="Luke Butcher" initials="LB" userId="S::luke.butcher@esrtechnology.com::71009178-20a8-4562-84bd-767533b27258" providerId="AD"/>
  <p188:author id="{DAFC12A7-6C05-7B9D-6473-06B085008DC7}" name="Andrew Lawson" initials="AL" userId="S::Andrew.Lawson@esrtechnology.com::6a909ea0-cd23-4431-8ccf-4f1f09732b8f" providerId="AD"/>
  <p188:author id="{D37C94AE-3112-6BD3-B8A2-CEA2588EC3A1}" name="Adam Roberts" initials="AR" userId="S::adam.roberts@esrtechnology.com::53c1ddb6-e1c5-4384-863e-5a88aae30f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Wickens" initials="DW" lastIdx="1" clrIdx="0">
    <p:extLst>
      <p:ext uri="{19B8F6BF-5375-455C-9EA6-DF929625EA0E}">
        <p15:presenceInfo xmlns:p15="http://schemas.microsoft.com/office/powerpoint/2012/main" userId="S-1-5-21-2037179309-3917924446-2860197641-11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8D"/>
    <a:srgbClr val="CC99FF"/>
    <a:srgbClr val="02468D"/>
    <a:srgbClr val="1E3A72"/>
    <a:srgbClr val="888D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26" autoAdjust="0"/>
    <p:restoredTop sz="77725" autoAdjust="0"/>
  </p:normalViewPr>
  <p:slideViewPr>
    <p:cSldViewPr snapToGrid="0">
      <p:cViewPr varScale="1">
        <p:scale>
          <a:sx n="66" d="100"/>
          <a:sy n="66" d="100"/>
        </p:scale>
        <p:origin x="1642"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8" d="100"/>
          <a:sy n="58" d="100"/>
        </p:scale>
        <p:origin x="327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comments/modernComment_133_FF1AF763.xml><?xml version="1.0" encoding="utf-8"?>
<p188:cmLst xmlns:a="http://schemas.openxmlformats.org/drawingml/2006/main" xmlns:r="http://schemas.openxmlformats.org/officeDocument/2006/relationships" xmlns:p188="http://schemas.microsoft.com/office/powerpoint/2018/8/main">
  <p188:cm id="{8B8DF53C-97A7-4EFE-9766-CA749C2F0F04}" authorId="{A3072656-20D5-9F89-210A-5BAB74A508F0}" created="2023-09-28T07:47:15.442">
    <ac:deMkLst xmlns:ac="http://schemas.microsoft.com/office/drawing/2013/main/command">
      <pc:docMk xmlns:pc="http://schemas.microsoft.com/office/powerpoint/2013/main/command"/>
      <pc:sldMk xmlns:pc="http://schemas.microsoft.com/office/powerpoint/2013/main/command" cId="4279957347" sldId="307"/>
      <ac:spMk id="2" creationId="{CCE14BE2-E16D-00DE-F72D-D8B27D29EC80}"/>
    </ac:deMkLst>
    <p188:replyLst>
      <p188:reply id="{11A85986-F3E2-47B4-B28F-559F42BC1ED7}" authorId="{A3072656-20D5-9F89-210A-5BAB74A508F0}" created="2023-10-05T10:57:01.208">
        <p188:txBody>
          <a:bodyPr/>
          <a:lstStyle/>
          <a:p>
            <a:r>
              <a:rPr lang="en-GB"/>
              <a:t>– balance between theoretical stoichiometric consideration and flame temperature management – combination of engineering development and market development – technical development</a:t>
            </a:r>
          </a:p>
        </p188:txBody>
      </p188:reply>
    </p188:replyLst>
    <p188:txBody>
      <a:bodyPr/>
      <a:lstStyle/>
      <a:p>
        <a:r>
          <a:rPr lang="en-GB"/>
          <a:t>Expand number of slides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CC220-BE49-4F8A-A3E4-CB5FE76B45C4}"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GB"/>
        </a:p>
      </dgm:t>
    </dgm:pt>
    <dgm:pt modelId="{A1E7B08F-F38E-4E93-96AA-B8F046B425F2}">
      <dgm:prSet phldrT="[Text]"/>
      <dgm:spPr/>
      <dgm:t>
        <a:bodyPr/>
        <a:lstStyle/>
        <a:p>
          <a:r>
            <a:rPr lang="en-GB"/>
            <a:t>Increased Risk due to H</a:t>
          </a:r>
          <a:r>
            <a:rPr lang="en-GB" baseline="-25000"/>
            <a:t>2</a:t>
          </a:r>
          <a:r>
            <a:rPr lang="en-GB"/>
            <a:t> Fires and Explosions</a:t>
          </a:r>
        </a:p>
      </dgm:t>
    </dgm:pt>
    <dgm:pt modelId="{0EC632BC-0494-4162-8630-C4E4B7D057B4}" type="parTrans" cxnId="{41A7FAA1-154C-4724-8FA0-8100F99BCE15}">
      <dgm:prSet/>
      <dgm:spPr/>
      <dgm:t>
        <a:bodyPr/>
        <a:lstStyle/>
        <a:p>
          <a:endParaRPr lang="en-GB"/>
        </a:p>
      </dgm:t>
    </dgm:pt>
    <dgm:pt modelId="{97EBAB8B-5E9D-4130-A39C-0C87A4781D16}" type="sibTrans" cxnId="{41A7FAA1-154C-4724-8FA0-8100F99BCE15}">
      <dgm:prSet/>
      <dgm:spPr/>
      <dgm:t>
        <a:bodyPr/>
        <a:lstStyle/>
        <a:p>
          <a:endParaRPr lang="en-GB"/>
        </a:p>
      </dgm:t>
    </dgm:pt>
    <dgm:pt modelId="{E8144B43-494C-4D92-A70C-49F10B15EF7A}">
      <dgm:prSet phldrT="[Text]"/>
      <dgm:spPr/>
      <dgm:t>
        <a:bodyPr/>
        <a:lstStyle/>
        <a:p>
          <a:r>
            <a:rPr lang="en-GB" dirty="0"/>
            <a:t>Lower Ignition Energy</a:t>
          </a:r>
        </a:p>
      </dgm:t>
    </dgm:pt>
    <dgm:pt modelId="{8683DB94-8055-40B4-8FF8-E9BE3AE67B19}" type="parTrans" cxnId="{742AC4DD-8594-4255-B9FD-99BA8F18C50A}">
      <dgm:prSet/>
      <dgm:spPr/>
      <dgm:t>
        <a:bodyPr/>
        <a:lstStyle/>
        <a:p>
          <a:endParaRPr lang="en-GB"/>
        </a:p>
      </dgm:t>
    </dgm:pt>
    <dgm:pt modelId="{DD42642A-3512-4C34-88B4-6047CA940F09}" type="sibTrans" cxnId="{742AC4DD-8594-4255-B9FD-99BA8F18C50A}">
      <dgm:prSet/>
      <dgm:spPr/>
      <dgm:t>
        <a:bodyPr/>
        <a:lstStyle/>
        <a:p>
          <a:endParaRPr lang="en-GB"/>
        </a:p>
      </dgm:t>
    </dgm:pt>
    <dgm:pt modelId="{E1C235B3-E840-4612-A018-5CFC378DCB68}">
      <dgm:prSet phldrT="[Text]"/>
      <dgm:spPr/>
      <dgm:t>
        <a:bodyPr/>
        <a:lstStyle/>
        <a:p>
          <a:r>
            <a:rPr lang="en-GB" dirty="0"/>
            <a:t>Wider Flammable Limits</a:t>
          </a:r>
        </a:p>
      </dgm:t>
    </dgm:pt>
    <dgm:pt modelId="{3AF25B19-B2E8-49F2-B989-0C7A798596B7}" type="parTrans" cxnId="{8F8E5B01-6BFF-4D90-9978-2F859EA03384}">
      <dgm:prSet/>
      <dgm:spPr/>
      <dgm:t>
        <a:bodyPr/>
        <a:lstStyle/>
        <a:p>
          <a:endParaRPr lang="en-GB"/>
        </a:p>
      </dgm:t>
    </dgm:pt>
    <dgm:pt modelId="{D2DEED32-D78E-4329-931C-E988B5941E46}" type="sibTrans" cxnId="{8F8E5B01-6BFF-4D90-9978-2F859EA03384}">
      <dgm:prSet/>
      <dgm:spPr/>
      <dgm:t>
        <a:bodyPr/>
        <a:lstStyle/>
        <a:p>
          <a:endParaRPr lang="en-GB"/>
        </a:p>
      </dgm:t>
    </dgm:pt>
    <dgm:pt modelId="{5671542B-9812-4F06-B0A4-C510442E0E7A}">
      <dgm:prSet phldrT="[Text]"/>
      <dgm:spPr/>
      <dgm:t>
        <a:bodyPr/>
        <a:lstStyle/>
        <a:p>
          <a:r>
            <a:rPr lang="en-GB" dirty="0"/>
            <a:t>Higher </a:t>
          </a:r>
          <a:r>
            <a:rPr lang="en-GB" dirty="0" err="1"/>
            <a:t>flamespeeds</a:t>
          </a:r>
          <a:r>
            <a:rPr lang="en-GB" dirty="0"/>
            <a:t> leading to more severe explosion effects</a:t>
          </a:r>
        </a:p>
      </dgm:t>
    </dgm:pt>
    <dgm:pt modelId="{788C6752-9BD4-460A-9F62-74E70C6C6716}" type="parTrans" cxnId="{34C22983-44E7-4A2C-87A3-8B0D56B6C155}">
      <dgm:prSet/>
      <dgm:spPr/>
      <dgm:t>
        <a:bodyPr/>
        <a:lstStyle/>
        <a:p>
          <a:endParaRPr lang="en-GB"/>
        </a:p>
      </dgm:t>
    </dgm:pt>
    <dgm:pt modelId="{72393B3F-950A-4A11-9B87-27C53C6A7934}" type="sibTrans" cxnId="{34C22983-44E7-4A2C-87A3-8B0D56B6C155}">
      <dgm:prSet/>
      <dgm:spPr/>
      <dgm:t>
        <a:bodyPr/>
        <a:lstStyle/>
        <a:p>
          <a:endParaRPr lang="en-GB"/>
        </a:p>
      </dgm:t>
    </dgm:pt>
    <dgm:pt modelId="{96625A7E-A83F-4BE4-BA4D-383E94508947}">
      <dgm:prSet phldrT="[Text]"/>
      <dgm:spPr/>
      <dgm:t>
        <a:bodyPr/>
        <a:lstStyle/>
        <a:p>
          <a:r>
            <a:rPr lang="en-GB"/>
            <a:t>Increased likelihood of detonation causing catastrophic explosion effects</a:t>
          </a:r>
        </a:p>
      </dgm:t>
    </dgm:pt>
    <dgm:pt modelId="{0098C4B4-DD93-4BE9-9AF7-A40007B2EA69}" type="parTrans" cxnId="{18B4D39B-1343-43E8-83D8-F71D30D4B353}">
      <dgm:prSet/>
      <dgm:spPr/>
      <dgm:t>
        <a:bodyPr/>
        <a:lstStyle/>
        <a:p>
          <a:endParaRPr lang="en-GB"/>
        </a:p>
      </dgm:t>
    </dgm:pt>
    <dgm:pt modelId="{A07EE81A-05FF-4540-A17C-E06F142887A2}" type="sibTrans" cxnId="{18B4D39B-1343-43E8-83D8-F71D30D4B353}">
      <dgm:prSet/>
      <dgm:spPr/>
      <dgm:t>
        <a:bodyPr/>
        <a:lstStyle/>
        <a:p>
          <a:endParaRPr lang="en-GB"/>
        </a:p>
      </dgm:t>
    </dgm:pt>
    <dgm:pt modelId="{FB240D1E-DE09-49B7-8F53-3255DFD6365C}">
      <dgm:prSet phldrT="[Text]"/>
      <dgm:spPr/>
      <dgm:t>
        <a:bodyPr/>
        <a:lstStyle/>
        <a:p>
          <a:r>
            <a:rPr lang="en-GB"/>
            <a:t>Decreased flame visibility</a:t>
          </a:r>
        </a:p>
      </dgm:t>
    </dgm:pt>
    <dgm:pt modelId="{AFB9263F-3624-491D-A68F-518611C20FCC}" type="parTrans" cxnId="{37B74AEC-6198-421E-B8F0-31B3CA738D1A}">
      <dgm:prSet/>
      <dgm:spPr/>
      <dgm:t>
        <a:bodyPr/>
        <a:lstStyle/>
        <a:p>
          <a:endParaRPr lang="en-GB"/>
        </a:p>
      </dgm:t>
    </dgm:pt>
    <dgm:pt modelId="{AE705114-B330-44D7-9B37-8E791532E48A}" type="sibTrans" cxnId="{37B74AEC-6198-421E-B8F0-31B3CA738D1A}">
      <dgm:prSet/>
      <dgm:spPr/>
      <dgm:t>
        <a:bodyPr/>
        <a:lstStyle/>
        <a:p>
          <a:endParaRPr lang="en-GB"/>
        </a:p>
      </dgm:t>
    </dgm:pt>
    <dgm:pt modelId="{53040435-4A65-4F02-A9BE-C9D60EC5C1BA}">
      <dgm:prSet phldrT="[Text]"/>
      <dgm:spPr/>
      <dgm:t>
        <a:bodyPr/>
        <a:lstStyle/>
        <a:p>
          <a:r>
            <a:rPr lang="en-GB" dirty="0"/>
            <a:t>Increased volumetric flowrates leading to larger gas clouds</a:t>
          </a:r>
        </a:p>
      </dgm:t>
    </dgm:pt>
    <dgm:pt modelId="{D66961AA-A111-4E96-9E35-81D4FBA75D18}" type="parTrans" cxnId="{8A1AC32C-8F49-4093-A59F-A3B4688D04BC}">
      <dgm:prSet/>
      <dgm:spPr/>
      <dgm:t>
        <a:bodyPr/>
        <a:lstStyle/>
        <a:p>
          <a:endParaRPr lang="en-GB"/>
        </a:p>
      </dgm:t>
    </dgm:pt>
    <dgm:pt modelId="{EBE98343-B7F8-4E83-9089-CDEFB20C29B9}" type="sibTrans" cxnId="{8A1AC32C-8F49-4093-A59F-A3B4688D04BC}">
      <dgm:prSet/>
      <dgm:spPr/>
      <dgm:t>
        <a:bodyPr/>
        <a:lstStyle/>
        <a:p>
          <a:endParaRPr lang="en-GB"/>
        </a:p>
      </dgm:t>
    </dgm:pt>
    <dgm:pt modelId="{139AA41C-7135-4C35-A731-86082B269366}">
      <dgm:prSet phldrT="[Text]"/>
      <dgm:spPr/>
      <dgm:t>
        <a:bodyPr/>
        <a:lstStyle/>
        <a:p>
          <a:r>
            <a:rPr lang="en-GB"/>
            <a:t>Increased buyoancy which can lead to gas accumulation at elevated positions in buildings</a:t>
          </a:r>
        </a:p>
      </dgm:t>
    </dgm:pt>
    <dgm:pt modelId="{9B360ECC-ACD6-4D08-A462-F25230FD3B49}" type="parTrans" cxnId="{AF1579C1-8D8A-4B42-B576-9BCE31C9D2B3}">
      <dgm:prSet/>
      <dgm:spPr/>
      <dgm:t>
        <a:bodyPr/>
        <a:lstStyle/>
        <a:p>
          <a:endParaRPr lang="en-GB"/>
        </a:p>
      </dgm:t>
    </dgm:pt>
    <dgm:pt modelId="{56E7E439-32B1-4E0A-B346-80196CC84B28}" type="sibTrans" cxnId="{AF1579C1-8D8A-4B42-B576-9BCE31C9D2B3}">
      <dgm:prSet/>
      <dgm:spPr/>
      <dgm:t>
        <a:bodyPr/>
        <a:lstStyle/>
        <a:p>
          <a:endParaRPr lang="en-GB"/>
        </a:p>
      </dgm:t>
    </dgm:pt>
    <dgm:pt modelId="{F7975254-CBCD-42EF-BC1E-34CD70C89173}" type="pres">
      <dgm:prSet presAssocID="{8A5CC220-BE49-4F8A-A3E4-CB5FE76B45C4}" presName="cycle" presStyleCnt="0">
        <dgm:presLayoutVars>
          <dgm:chMax val="1"/>
          <dgm:dir/>
          <dgm:animLvl val="ctr"/>
          <dgm:resizeHandles val="exact"/>
        </dgm:presLayoutVars>
      </dgm:prSet>
      <dgm:spPr/>
    </dgm:pt>
    <dgm:pt modelId="{B119BD16-F682-481D-8873-A038EEBFD961}" type="pres">
      <dgm:prSet presAssocID="{A1E7B08F-F38E-4E93-96AA-B8F046B425F2}" presName="centerShape" presStyleLbl="node0" presStyleIdx="0" presStyleCnt="1"/>
      <dgm:spPr/>
    </dgm:pt>
    <dgm:pt modelId="{8A74E156-382C-46CF-BDC4-A97F790EAA5F}" type="pres">
      <dgm:prSet presAssocID="{8683DB94-8055-40B4-8FF8-E9BE3AE67B19}" presName="parTrans" presStyleLbl="bgSibTrans2D1" presStyleIdx="0" presStyleCnt="7"/>
      <dgm:spPr/>
    </dgm:pt>
    <dgm:pt modelId="{5834C397-72F0-4752-9DEE-32D774C5FDB7}" type="pres">
      <dgm:prSet presAssocID="{E8144B43-494C-4D92-A70C-49F10B15EF7A}" presName="node" presStyleLbl="node1" presStyleIdx="0" presStyleCnt="7">
        <dgm:presLayoutVars>
          <dgm:bulletEnabled val="1"/>
        </dgm:presLayoutVars>
      </dgm:prSet>
      <dgm:spPr/>
    </dgm:pt>
    <dgm:pt modelId="{F602ABF8-C859-42E4-B63D-18EAC9EFDB03}" type="pres">
      <dgm:prSet presAssocID="{3AF25B19-B2E8-49F2-B989-0C7A798596B7}" presName="parTrans" presStyleLbl="bgSibTrans2D1" presStyleIdx="1" presStyleCnt="7"/>
      <dgm:spPr/>
    </dgm:pt>
    <dgm:pt modelId="{32399150-4CC6-4D36-9F28-E92E9BC18DC5}" type="pres">
      <dgm:prSet presAssocID="{E1C235B3-E840-4612-A018-5CFC378DCB68}" presName="node" presStyleLbl="node1" presStyleIdx="1" presStyleCnt="7">
        <dgm:presLayoutVars>
          <dgm:bulletEnabled val="1"/>
        </dgm:presLayoutVars>
      </dgm:prSet>
      <dgm:spPr/>
    </dgm:pt>
    <dgm:pt modelId="{B4389DB5-AFC1-4B97-B6D6-9DB36B05462D}" type="pres">
      <dgm:prSet presAssocID="{788C6752-9BD4-460A-9F62-74E70C6C6716}" presName="parTrans" presStyleLbl="bgSibTrans2D1" presStyleIdx="2" presStyleCnt="7"/>
      <dgm:spPr/>
    </dgm:pt>
    <dgm:pt modelId="{FCDCFBFB-4EA2-4E9A-885B-EB40B35525EF}" type="pres">
      <dgm:prSet presAssocID="{5671542B-9812-4F06-B0A4-C510442E0E7A}" presName="node" presStyleLbl="node1" presStyleIdx="2" presStyleCnt="7">
        <dgm:presLayoutVars>
          <dgm:bulletEnabled val="1"/>
        </dgm:presLayoutVars>
      </dgm:prSet>
      <dgm:spPr/>
    </dgm:pt>
    <dgm:pt modelId="{74DB0D4F-00C0-4521-8442-1E41CF3F2A1E}" type="pres">
      <dgm:prSet presAssocID="{0098C4B4-DD93-4BE9-9AF7-A40007B2EA69}" presName="parTrans" presStyleLbl="bgSibTrans2D1" presStyleIdx="3" presStyleCnt="7"/>
      <dgm:spPr/>
    </dgm:pt>
    <dgm:pt modelId="{59B9C524-05D9-4312-9AEE-AA5AD71327C8}" type="pres">
      <dgm:prSet presAssocID="{96625A7E-A83F-4BE4-BA4D-383E94508947}" presName="node" presStyleLbl="node1" presStyleIdx="3" presStyleCnt="7">
        <dgm:presLayoutVars>
          <dgm:bulletEnabled val="1"/>
        </dgm:presLayoutVars>
      </dgm:prSet>
      <dgm:spPr/>
    </dgm:pt>
    <dgm:pt modelId="{4F2CF1B2-0BDC-4381-9B9B-724CD7A380CA}" type="pres">
      <dgm:prSet presAssocID="{AFB9263F-3624-491D-A68F-518611C20FCC}" presName="parTrans" presStyleLbl="bgSibTrans2D1" presStyleIdx="4" presStyleCnt="7"/>
      <dgm:spPr/>
    </dgm:pt>
    <dgm:pt modelId="{730FF52D-71EF-4620-B425-D2F1C5F78510}" type="pres">
      <dgm:prSet presAssocID="{FB240D1E-DE09-49B7-8F53-3255DFD6365C}" presName="node" presStyleLbl="node1" presStyleIdx="4" presStyleCnt="7">
        <dgm:presLayoutVars>
          <dgm:bulletEnabled val="1"/>
        </dgm:presLayoutVars>
      </dgm:prSet>
      <dgm:spPr/>
    </dgm:pt>
    <dgm:pt modelId="{2B5667BE-BB3F-4252-A9BE-78C742AE0F73}" type="pres">
      <dgm:prSet presAssocID="{D66961AA-A111-4E96-9E35-81D4FBA75D18}" presName="parTrans" presStyleLbl="bgSibTrans2D1" presStyleIdx="5" presStyleCnt="7"/>
      <dgm:spPr/>
    </dgm:pt>
    <dgm:pt modelId="{7C6B5A71-D39A-4D7F-8EB3-F50ED6E8305A}" type="pres">
      <dgm:prSet presAssocID="{53040435-4A65-4F02-A9BE-C9D60EC5C1BA}" presName="node" presStyleLbl="node1" presStyleIdx="5" presStyleCnt="7">
        <dgm:presLayoutVars>
          <dgm:bulletEnabled val="1"/>
        </dgm:presLayoutVars>
      </dgm:prSet>
      <dgm:spPr/>
    </dgm:pt>
    <dgm:pt modelId="{2AC959F9-809A-47B5-B243-4F848F54B4D8}" type="pres">
      <dgm:prSet presAssocID="{9B360ECC-ACD6-4D08-A462-F25230FD3B49}" presName="parTrans" presStyleLbl="bgSibTrans2D1" presStyleIdx="6" presStyleCnt="7"/>
      <dgm:spPr/>
    </dgm:pt>
    <dgm:pt modelId="{842B0A6A-F955-46AB-A36F-FB288D6C245D}" type="pres">
      <dgm:prSet presAssocID="{139AA41C-7135-4C35-A731-86082B269366}" presName="node" presStyleLbl="node1" presStyleIdx="6" presStyleCnt="7">
        <dgm:presLayoutVars>
          <dgm:bulletEnabled val="1"/>
        </dgm:presLayoutVars>
      </dgm:prSet>
      <dgm:spPr/>
    </dgm:pt>
  </dgm:ptLst>
  <dgm:cxnLst>
    <dgm:cxn modelId="{8F8E5B01-6BFF-4D90-9978-2F859EA03384}" srcId="{A1E7B08F-F38E-4E93-96AA-B8F046B425F2}" destId="{E1C235B3-E840-4612-A018-5CFC378DCB68}" srcOrd="1" destOrd="0" parTransId="{3AF25B19-B2E8-49F2-B989-0C7A798596B7}" sibTransId="{D2DEED32-D78E-4329-931C-E988B5941E46}"/>
    <dgm:cxn modelId="{9A221213-1912-4F05-9B3B-8FBCB9EE5A15}" type="presOf" srcId="{53040435-4A65-4F02-A9BE-C9D60EC5C1BA}" destId="{7C6B5A71-D39A-4D7F-8EB3-F50ED6E8305A}" srcOrd="0" destOrd="0" presId="urn:microsoft.com/office/officeart/2005/8/layout/radial4"/>
    <dgm:cxn modelId="{8A1AC32C-8F49-4093-A59F-A3B4688D04BC}" srcId="{A1E7B08F-F38E-4E93-96AA-B8F046B425F2}" destId="{53040435-4A65-4F02-A9BE-C9D60EC5C1BA}" srcOrd="5" destOrd="0" parTransId="{D66961AA-A111-4E96-9E35-81D4FBA75D18}" sibTransId="{EBE98343-B7F8-4E83-9089-CDEFB20C29B9}"/>
    <dgm:cxn modelId="{384FE53B-6224-4D06-AC67-94720F2F91D6}" type="presOf" srcId="{3AF25B19-B2E8-49F2-B989-0C7A798596B7}" destId="{F602ABF8-C859-42E4-B63D-18EAC9EFDB03}" srcOrd="0" destOrd="0" presId="urn:microsoft.com/office/officeart/2005/8/layout/radial4"/>
    <dgm:cxn modelId="{63F3583D-D69A-4C26-969F-35EE0FD6FAEB}" type="presOf" srcId="{A1E7B08F-F38E-4E93-96AA-B8F046B425F2}" destId="{B119BD16-F682-481D-8873-A038EEBFD961}" srcOrd="0" destOrd="0" presId="urn:microsoft.com/office/officeart/2005/8/layout/radial4"/>
    <dgm:cxn modelId="{2C325146-28D3-45F5-B478-D803450A05DC}" type="presOf" srcId="{E8144B43-494C-4D92-A70C-49F10B15EF7A}" destId="{5834C397-72F0-4752-9DEE-32D774C5FDB7}" srcOrd="0" destOrd="0" presId="urn:microsoft.com/office/officeart/2005/8/layout/radial4"/>
    <dgm:cxn modelId="{B540557D-46F3-4554-B9C3-788C217DC221}" type="presOf" srcId="{9B360ECC-ACD6-4D08-A462-F25230FD3B49}" destId="{2AC959F9-809A-47B5-B243-4F848F54B4D8}" srcOrd="0" destOrd="0" presId="urn:microsoft.com/office/officeart/2005/8/layout/radial4"/>
    <dgm:cxn modelId="{34C22983-44E7-4A2C-87A3-8B0D56B6C155}" srcId="{A1E7B08F-F38E-4E93-96AA-B8F046B425F2}" destId="{5671542B-9812-4F06-B0A4-C510442E0E7A}" srcOrd="2" destOrd="0" parTransId="{788C6752-9BD4-460A-9F62-74E70C6C6716}" sibTransId="{72393B3F-950A-4A11-9B87-27C53C6A7934}"/>
    <dgm:cxn modelId="{B8E00897-70C3-4327-B9E1-51270C070163}" type="presOf" srcId="{AFB9263F-3624-491D-A68F-518611C20FCC}" destId="{4F2CF1B2-0BDC-4381-9B9B-724CD7A380CA}" srcOrd="0" destOrd="0" presId="urn:microsoft.com/office/officeart/2005/8/layout/radial4"/>
    <dgm:cxn modelId="{18B4D39B-1343-43E8-83D8-F71D30D4B353}" srcId="{A1E7B08F-F38E-4E93-96AA-B8F046B425F2}" destId="{96625A7E-A83F-4BE4-BA4D-383E94508947}" srcOrd="3" destOrd="0" parTransId="{0098C4B4-DD93-4BE9-9AF7-A40007B2EA69}" sibTransId="{A07EE81A-05FF-4540-A17C-E06F142887A2}"/>
    <dgm:cxn modelId="{7DD5069C-72C3-4A9C-B25F-798F46FF0E60}" type="presOf" srcId="{139AA41C-7135-4C35-A731-86082B269366}" destId="{842B0A6A-F955-46AB-A36F-FB288D6C245D}" srcOrd="0" destOrd="0" presId="urn:microsoft.com/office/officeart/2005/8/layout/radial4"/>
    <dgm:cxn modelId="{41A7FAA1-154C-4724-8FA0-8100F99BCE15}" srcId="{8A5CC220-BE49-4F8A-A3E4-CB5FE76B45C4}" destId="{A1E7B08F-F38E-4E93-96AA-B8F046B425F2}" srcOrd="0" destOrd="0" parTransId="{0EC632BC-0494-4162-8630-C4E4B7D057B4}" sibTransId="{97EBAB8B-5E9D-4130-A39C-0C87A4781D16}"/>
    <dgm:cxn modelId="{729E09A5-A4BE-4775-AA55-22EF6C150B05}" type="presOf" srcId="{8683DB94-8055-40B4-8FF8-E9BE3AE67B19}" destId="{8A74E156-382C-46CF-BDC4-A97F790EAA5F}" srcOrd="0" destOrd="0" presId="urn:microsoft.com/office/officeart/2005/8/layout/radial4"/>
    <dgm:cxn modelId="{ABC30FA8-3274-4087-965A-978D86CE2A69}" type="presOf" srcId="{788C6752-9BD4-460A-9F62-74E70C6C6716}" destId="{B4389DB5-AFC1-4B97-B6D6-9DB36B05462D}" srcOrd="0" destOrd="0" presId="urn:microsoft.com/office/officeart/2005/8/layout/radial4"/>
    <dgm:cxn modelId="{CC62D2AA-E947-421D-BDD6-9A3EFA70E80E}" type="presOf" srcId="{D66961AA-A111-4E96-9E35-81D4FBA75D18}" destId="{2B5667BE-BB3F-4252-A9BE-78C742AE0F73}" srcOrd="0" destOrd="0" presId="urn:microsoft.com/office/officeart/2005/8/layout/radial4"/>
    <dgm:cxn modelId="{F5C6F6BD-CD5E-450B-B873-548A5333FC9A}" type="presOf" srcId="{FB240D1E-DE09-49B7-8F53-3255DFD6365C}" destId="{730FF52D-71EF-4620-B425-D2F1C5F78510}" srcOrd="0" destOrd="0" presId="urn:microsoft.com/office/officeart/2005/8/layout/radial4"/>
    <dgm:cxn modelId="{AF1579C1-8D8A-4B42-B576-9BCE31C9D2B3}" srcId="{A1E7B08F-F38E-4E93-96AA-B8F046B425F2}" destId="{139AA41C-7135-4C35-A731-86082B269366}" srcOrd="6" destOrd="0" parTransId="{9B360ECC-ACD6-4D08-A462-F25230FD3B49}" sibTransId="{56E7E439-32B1-4E0A-B346-80196CC84B28}"/>
    <dgm:cxn modelId="{93A63EC2-BE37-4635-9FC6-7136E728AED3}" type="presOf" srcId="{5671542B-9812-4F06-B0A4-C510442E0E7A}" destId="{FCDCFBFB-4EA2-4E9A-885B-EB40B35525EF}" srcOrd="0" destOrd="0" presId="urn:microsoft.com/office/officeart/2005/8/layout/radial4"/>
    <dgm:cxn modelId="{631ADBD4-9145-4B31-8C43-411D46031CCC}" type="presOf" srcId="{E1C235B3-E840-4612-A018-5CFC378DCB68}" destId="{32399150-4CC6-4D36-9F28-E92E9BC18DC5}" srcOrd="0" destOrd="0" presId="urn:microsoft.com/office/officeart/2005/8/layout/radial4"/>
    <dgm:cxn modelId="{2E5D80D5-5E60-4852-B355-BD7609FCBDBD}" type="presOf" srcId="{0098C4B4-DD93-4BE9-9AF7-A40007B2EA69}" destId="{74DB0D4F-00C0-4521-8442-1E41CF3F2A1E}" srcOrd="0" destOrd="0" presId="urn:microsoft.com/office/officeart/2005/8/layout/radial4"/>
    <dgm:cxn modelId="{742AC4DD-8594-4255-B9FD-99BA8F18C50A}" srcId="{A1E7B08F-F38E-4E93-96AA-B8F046B425F2}" destId="{E8144B43-494C-4D92-A70C-49F10B15EF7A}" srcOrd="0" destOrd="0" parTransId="{8683DB94-8055-40B4-8FF8-E9BE3AE67B19}" sibTransId="{DD42642A-3512-4C34-88B4-6047CA940F09}"/>
    <dgm:cxn modelId="{5EA0B3EA-ED98-4EC8-96C9-D923AF23FF5F}" type="presOf" srcId="{8A5CC220-BE49-4F8A-A3E4-CB5FE76B45C4}" destId="{F7975254-CBCD-42EF-BC1E-34CD70C89173}" srcOrd="0" destOrd="0" presId="urn:microsoft.com/office/officeart/2005/8/layout/radial4"/>
    <dgm:cxn modelId="{37B74AEC-6198-421E-B8F0-31B3CA738D1A}" srcId="{A1E7B08F-F38E-4E93-96AA-B8F046B425F2}" destId="{FB240D1E-DE09-49B7-8F53-3255DFD6365C}" srcOrd="4" destOrd="0" parTransId="{AFB9263F-3624-491D-A68F-518611C20FCC}" sibTransId="{AE705114-B330-44D7-9B37-8E791532E48A}"/>
    <dgm:cxn modelId="{86FEA7F7-2838-4A83-92A4-B33B74E7E621}" type="presOf" srcId="{96625A7E-A83F-4BE4-BA4D-383E94508947}" destId="{59B9C524-05D9-4312-9AEE-AA5AD71327C8}" srcOrd="0" destOrd="0" presId="urn:microsoft.com/office/officeart/2005/8/layout/radial4"/>
    <dgm:cxn modelId="{6CFFAAB2-0309-47FC-A290-A6CA42C0B78B}" type="presParOf" srcId="{F7975254-CBCD-42EF-BC1E-34CD70C89173}" destId="{B119BD16-F682-481D-8873-A038EEBFD961}" srcOrd="0" destOrd="0" presId="urn:microsoft.com/office/officeart/2005/8/layout/radial4"/>
    <dgm:cxn modelId="{FDEE0F30-6DB3-464C-B6FC-720860BECF21}" type="presParOf" srcId="{F7975254-CBCD-42EF-BC1E-34CD70C89173}" destId="{8A74E156-382C-46CF-BDC4-A97F790EAA5F}" srcOrd="1" destOrd="0" presId="urn:microsoft.com/office/officeart/2005/8/layout/radial4"/>
    <dgm:cxn modelId="{A0492B2F-AADA-4F9F-8573-AA5C4AADDBE6}" type="presParOf" srcId="{F7975254-CBCD-42EF-BC1E-34CD70C89173}" destId="{5834C397-72F0-4752-9DEE-32D774C5FDB7}" srcOrd="2" destOrd="0" presId="urn:microsoft.com/office/officeart/2005/8/layout/radial4"/>
    <dgm:cxn modelId="{F5204C19-A190-4FE5-9FDA-5E553A57988E}" type="presParOf" srcId="{F7975254-CBCD-42EF-BC1E-34CD70C89173}" destId="{F602ABF8-C859-42E4-B63D-18EAC9EFDB03}" srcOrd="3" destOrd="0" presId="urn:microsoft.com/office/officeart/2005/8/layout/radial4"/>
    <dgm:cxn modelId="{EE4D7A50-FE42-4F0E-9268-AF80316698AC}" type="presParOf" srcId="{F7975254-CBCD-42EF-BC1E-34CD70C89173}" destId="{32399150-4CC6-4D36-9F28-E92E9BC18DC5}" srcOrd="4" destOrd="0" presId="urn:microsoft.com/office/officeart/2005/8/layout/radial4"/>
    <dgm:cxn modelId="{23CF9037-0D38-47F5-BDED-8C0D42A11F4E}" type="presParOf" srcId="{F7975254-CBCD-42EF-BC1E-34CD70C89173}" destId="{B4389DB5-AFC1-4B97-B6D6-9DB36B05462D}" srcOrd="5" destOrd="0" presId="urn:microsoft.com/office/officeart/2005/8/layout/radial4"/>
    <dgm:cxn modelId="{E7783A4E-3D2F-4BCD-B280-2A351BD1BFF6}" type="presParOf" srcId="{F7975254-CBCD-42EF-BC1E-34CD70C89173}" destId="{FCDCFBFB-4EA2-4E9A-885B-EB40B35525EF}" srcOrd="6" destOrd="0" presId="urn:microsoft.com/office/officeart/2005/8/layout/radial4"/>
    <dgm:cxn modelId="{13AF92CD-149F-42E8-BAB1-C1A6372A631E}" type="presParOf" srcId="{F7975254-CBCD-42EF-BC1E-34CD70C89173}" destId="{74DB0D4F-00C0-4521-8442-1E41CF3F2A1E}" srcOrd="7" destOrd="0" presId="urn:microsoft.com/office/officeart/2005/8/layout/radial4"/>
    <dgm:cxn modelId="{41F95FA9-F6B0-4CBE-BA93-A0C2051D1151}" type="presParOf" srcId="{F7975254-CBCD-42EF-BC1E-34CD70C89173}" destId="{59B9C524-05D9-4312-9AEE-AA5AD71327C8}" srcOrd="8" destOrd="0" presId="urn:microsoft.com/office/officeart/2005/8/layout/radial4"/>
    <dgm:cxn modelId="{177430BB-F4CE-4016-AC6C-AA07591844DC}" type="presParOf" srcId="{F7975254-CBCD-42EF-BC1E-34CD70C89173}" destId="{4F2CF1B2-0BDC-4381-9B9B-724CD7A380CA}" srcOrd="9" destOrd="0" presId="urn:microsoft.com/office/officeart/2005/8/layout/radial4"/>
    <dgm:cxn modelId="{B86CC622-3A5B-405D-A017-DEAF37C5A7FB}" type="presParOf" srcId="{F7975254-CBCD-42EF-BC1E-34CD70C89173}" destId="{730FF52D-71EF-4620-B425-D2F1C5F78510}" srcOrd="10" destOrd="0" presId="urn:microsoft.com/office/officeart/2005/8/layout/radial4"/>
    <dgm:cxn modelId="{38250765-0A62-4D6B-870C-FEA5858DFB5F}" type="presParOf" srcId="{F7975254-CBCD-42EF-BC1E-34CD70C89173}" destId="{2B5667BE-BB3F-4252-A9BE-78C742AE0F73}" srcOrd="11" destOrd="0" presId="urn:microsoft.com/office/officeart/2005/8/layout/radial4"/>
    <dgm:cxn modelId="{A2DC4F5E-D2FC-4F76-8EC1-8B7A8599C9BD}" type="presParOf" srcId="{F7975254-CBCD-42EF-BC1E-34CD70C89173}" destId="{7C6B5A71-D39A-4D7F-8EB3-F50ED6E8305A}" srcOrd="12" destOrd="0" presId="urn:microsoft.com/office/officeart/2005/8/layout/radial4"/>
    <dgm:cxn modelId="{C788ABAA-0B5E-42E2-B40B-B90D80F6E363}" type="presParOf" srcId="{F7975254-CBCD-42EF-BC1E-34CD70C89173}" destId="{2AC959F9-809A-47B5-B243-4F848F54B4D8}" srcOrd="13" destOrd="0" presId="urn:microsoft.com/office/officeart/2005/8/layout/radial4"/>
    <dgm:cxn modelId="{91FA3071-CCA8-44A7-9EA1-CE4066EC0073}" type="presParOf" srcId="{F7975254-CBCD-42EF-BC1E-34CD70C89173}" destId="{842B0A6A-F955-46AB-A36F-FB288D6C245D}"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9BD16-F682-481D-8873-A038EEBFD961}">
      <dsp:nvSpPr>
        <dsp:cNvPr id="0" name=""/>
        <dsp:cNvSpPr/>
      </dsp:nvSpPr>
      <dsp:spPr>
        <a:xfrm>
          <a:off x="4968871" y="2627892"/>
          <a:ext cx="1816107" cy="181610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Increased Risk due to H</a:t>
          </a:r>
          <a:r>
            <a:rPr lang="en-GB" sz="2000" kern="1200" baseline="-25000"/>
            <a:t>2</a:t>
          </a:r>
          <a:r>
            <a:rPr lang="en-GB" sz="2000" kern="1200"/>
            <a:t> Fires and Explosions</a:t>
          </a:r>
        </a:p>
      </dsp:txBody>
      <dsp:txXfrm>
        <a:off x="5234834" y="2893855"/>
        <a:ext cx="1284181" cy="1284181"/>
      </dsp:txXfrm>
    </dsp:sp>
    <dsp:sp modelId="{8A74E156-382C-46CF-BDC4-A97F790EAA5F}">
      <dsp:nvSpPr>
        <dsp:cNvPr id="0" name=""/>
        <dsp:cNvSpPr/>
      </dsp:nvSpPr>
      <dsp:spPr>
        <a:xfrm rot="10800000">
          <a:off x="2850488" y="3277151"/>
          <a:ext cx="2001871" cy="5175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34C397-72F0-4752-9DEE-32D774C5FDB7}">
      <dsp:nvSpPr>
        <dsp:cNvPr id="0" name=""/>
        <dsp:cNvSpPr/>
      </dsp:nvSpPr>
      <dsp:spPr>
        <a:xfrm>
          <a:off x="2214850" y="3027436"/>
          <a:ext cx="1271275" cy="10170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dirty="0"/>
            <a:t>Lower Ignition Energy</a:t>
          </a:r>
        </a:p>
      </dsp:txBody>
      <dsp:txXfrm>
        <a:off x="2244637" y="3057223"/>
        <a:ext cx="1211701" cy="957446"/>
      </dsp:txXfrm>
    </dsp:sp>
    <dsp:sp modelId="{F602ABF8-C859-42E4-B63D-18EAC9EFDB03}">
      <dsp:nvSpPr>
        <dsp:cNvPr id="0" name=""/>
        <dsp:cNvSpPr/>
      </dsp:nvSpPr>
      <dsp:spPr>
        <a:xfrm rot="12600000">
          <a:off x="3121853" y="2264400"/>
          <a:ext cx="2001871" cy="5175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399150-4CC6-4D36-9F28-E92E9BC18DC5}">
      <dsp:nvSpPr>
        <dsp:cNvPr id="0" name=""/>
        <dsp:cNvSpPr/>
      </dsp:nvSpPr>
      <dsp:spPr>
        <a:xfrm>
          <a:off x="2620316" y="1514218"/>
          <a:ext cx="1271275" cy="10170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dirty="0"/>
            <a:t>Wider Flammable Limits</a:t>
          </a:r>
        </a:p>
      </dsp:txBody>
      <dsp:txXfrm>
        <a:off x="2650103" y="1544005"/>
        <a:ext cx="1211701" cy="957446"/>
      </dsp:txXfrm>
    </dsp:sp>
    <dsp:sp modelId="{B4389DB5-AFC1-4B97-B6D6-9DB36B05462D}">
      <dsp:nvSpPr>
        <dsp:cNvPr id="0" name=""/>
        <dsp:cNvSpPr/>
      </dsp:nvSpPr>
      <dsp:spPr>
        <a:xfrm rot="14400000">
          <a:off x="3863238" y="1523016"/>
          <a:ext cx="2001871" cy="5175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DCFBFB-4EA2-4E9A-885B-EB40B35525EF}">
      <dsp:nvSpPr>
        <dsp:cNvPr id="0" name=""/>
        <dsp:cNvSpPr/>
      </dsp:nvSpPr>
      <dsp:spPr>
        <a:xfrm>
          <a:off x="3728069" y="406465"/>
          <a:ext cx="1271275" cy="10170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dirty="0"/>
            <a:t>Higher </a:t>
          </a:r>
          <a:r>
            <a:rPr lang="en-GB" sz="1100" kern="1200" dirty="0" err="1"/>
            <a:t>flamespeeds</a:t>
          </a:r>
          <a:r>
            <a:rPr lang="en-GB" sz="1100" kern="1200" dirty="0"/>
            <a:t> leading to more severe explosion effects</a:t>
          </a:r>
        </a:p>
      </dsp:txBody>
      <dsp:txXfrm>
        <a:off x="3757856" y="436252"/>
        <a:ext cx="1211701" cy="957446"/>
      </dsp:txXfrm>
    </dsp:sp>
    <dsp:sp modelId="{74DB0D4F-00C0-4521-8442-1E41CF3F2A1E}">
      <dsp:nvSpPr>
        <dsp:cNvPr id="0" name=""/>
        <dsp:cNvSpPr/>
      </dsp:nvSpPr>
      <dsp:spPr>
        <a:xfrm rot="16200000">
          <a:off x="4875989" y="1251650"/>
          <a:ext cx="2001871" cy="5175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B9C524-05D9-4312-9AEE-AA5AD71327C8}">
      <dsp:nvSpPr>
        <dsp:cNvPr id="0" name=""/>
        <dsp:cNvSpPr/>
      </dsp:nvSpPr>
      <dsp:spPr>
        <a:xfrm>
          <a:off x="5241287" y="999"/>
          <a:ext cx="1271275" cy="10170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a:t>Increased likelihood of detonation causing catastrophic explosion effects</a:t>
          </a:r>
        </a:p>
      </dsp:txBody>
      <dsp:txXfrm>
        <a:off x="5271074" y="30786"/>
        <a:ext cx="1211701" cy="957446"/>
      </dsp:txXfrm>
    </dsp:sp>
    <dsp:sp modelId="{4F2CF1B2-0BDC-4381-9B9B-724CD7A380CA}">
      <dsp:nvSpPr>
        <dsp:cNvPr id="0" name=""/>
        <dsp:cNvSpPr/>
      </dsp:nvSpPr>
      <dsp:spPr>
        <a:xfrm rot="18000000">
          <a:off x="5888739" y="1523016"/>
          <a:ext cx="2001871" cy="5175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0FF52D-71EF-4620-B425-D2F1C5F78510}">
      <dsp:nvSpPr>
        <dsp:cNvPr id="0" name=""/>
        <dsp:cNvSpPr/>
      </dsp:nvSpPr>
      <dsp:spPr>
        <a:xfrm>
          <a:off x="6754505" y="406465"/>
          <a:ext cx="1271275" cy="10170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a:t>Decreased flame visibility</a:t>
          </a:r>
        </a:p>
      </dsp:txBody>
      <dsp:txXfrm>
        <a:off x="6784292" y="436252"/>
        <a:ext cx="1211701" cy="957446"/>
      </dsp:txXfrm>
    </dsp:sp>
    <dsp:sp modelId="{2B5667BE-BB3F-4252-A9BE-78C742AE0F73}">
      <dsp:nvSpPr>
        <dsp:cNvPr id="0" name=""/>
        <dsp:cNvSpPr/>
      </dsp:nvSpPr>
      <dsp:spPr>
        <a:xfrm rot="19800000">
          <a:off x="6630124" y="2264400"/>
          <a:ext cx="2001871" cy="5175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6B5A71-D39A-4D7F-8EB3-F50ED6E8305A}">
      <dsp:nvSpPr>
        <dsp:cNvPr id="0" name=""/>
        <dsp:cNvSpPr/>
      </dsp:nvSpPr>
      <dsp:spPr>
        <a:xfrm>
          <a:off x="7862258" y="1514218"/>
          <a:ext cx="1271275" cy="10170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dirty="0"/>
            <a:t>Increased volumetric flowrates leading to larger gas clouds</a:t>
          </a:r>
        </a:p>
      </dsp:txBody>
      <dsp:txXfrm>
        <a:off x="7892045" y="1544005"/>
        <a:ext cx="1211701" cy="957446"/>
      </dsp:txXfrm>
    </dsp:sp>
    <dsp:sp modelId="{2AC959F9-809A-47B5-B243-4F848F54B4D8}">
      <dsp:nvSpPr>
        <dsp:cNvPr id="0" name=""/>
        <dsp:cNvSpPr/>
      </dsp:nvSpPr>
      <dsp:spPr>
        <a:xfrm>
          <a:off x="6901489" y="3277151"/>
          <a:ext cx="2001871" cy="5175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2B0A6A-F955-46AB-A36F-FB288D6C245D}">
      <dsp:nvSpPr>
        <dsp:cNvPr id="0" name=""/>
        <dsp:cNvSpPr/>
      </dsp:nvSpPr>
      <dsp:spPr>
        <a:xfrm>
          <a:off x="8267724" y="3027436"/>
          <a:ext cx="1271275" cy="10170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a:t>Increased buyoancy which can lead to gas accumulation at elevated positions in buildings</a:t>
          </a:r>
        </a:p>
      </dsp:txBody>
      <dsp:txXfrm>
        <a:off x="8297511" y="3057223"/>
        <a:ext cx="1211701" cy="95744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B4C86B7-0310-4AD5-B5F6-8C7E959C0999}" type="datetimeFigureOut">
              <a:rPr lang="en-GB" smtClean="0"/>
              <a:t>06/10/2023</a:t>
            </a:fld>
            <a:endParaRPr lang="en-GB"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F35692FA-CDD6-4D36-9FC4-1EF5B78D6958}" type="slidenum">
              <a:rPr lang="en-GB" smtClean="0"/>
              <a:t>‹#›</a:t>
            </a:fld>
            <a:endParaRPr lang="en-GB" dirty="0"/>
          </a:p>
        </p:txBody>
      </p:sp>
    </p:spTree>
    <p:extLst>
      <p:ext uri="{BB962C8B-B14F-4D97-AF65-F5344CB8AC3E}">
        <p14:creationId xmlns:p14="http://schemas.microsoft.com/office/powerpoint/2010/main" val="263877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5692FA-CDD6-4D36-9FC4-1EF5B78D6958}" type="slidenum">
              <a:rPr lang="en-GB" smtClean="0"/>
              <a:t>1</a:t>
            </a:fld>
            <a:endParaRPr lang="en-GB" dirty="0"/>
          </a:p>
        </p:txBody>
      </p:sp>
      <p:sp>
        <p:nvSpPr>
          <p:cNvPr id="6" name="Notes Placeholder 5"/>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3828206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gas equipment in industrial sites may have been installed for a long time and may not comply with the current standards</a:t>
            </a:r>
          </a:p>
          <a:p>
            <a:endParaRPr lang="en-GB" dirty="0"/>
          </a:p>
          <a:p>
            <a:r>
              <a:rPr lang="en-GB" dirty="0"/>
              <a:t>The safety measures for legacy equipment will need to be assessed from scratch when switching to hydrogen operation, as this may affect the original design basis and compromise the effectiveness of any existing safety measures.</a:t>
            </a:r>
          </a:p>
          <a:p>
            <a:endParaRPr lang="en-GB" dirty="0"/>
          </a:p>
          <a:p>
            <a:r>
              <a:rPr lang="en-GB" dirty="0"/>
              <a:t>Gas equipment also needs to be verified as safe for hydrogen operation, taking into account factors such as: material compatibility, leak tightness, higher flame temperatures, lower energy density, higher volumetric flows (leading to vibration). </a:t>
            </a:r>
          </a:p>
          <a:p>
            <a:endParaRPr lang="en-GB" dirty="0"/>
          </a:p>
          <a:p>
            <a:pPr algn="l"/>
            <a:r>
              <a:rPr lang="en-GB" b="0" i="0" dirty="0">
                <a:solidFill>
                  <a:srgbClr val="717171"/>
                </a:solidFill>
                <a:effectLst/>
                <a:latin typeface="Segoe UI" panose="020B0502040204020203" pitchFamily="34" charset="0"/>
              </a:rPr>
              <a:t>Hydrogen embrittlement is a well-established phenomenon.  It affects high strength steels in particular. The effects of hydrogen on elastomers/polymers and other materials is still under investigation. More research is needed to assess the material compatibility of existing systems. For older sites, where the identification of all materials in the gas distribution system may be challenging, replacement may be a better option.</a:t>
            </a:r>
          </a:p>
          <a:p>
            <a:pPr algn="l"/>
            <a:br>
              <a:rPr lang="en-GB" b="0" i="0" dirty="0">
                <a:solidFill>
                  <a:srgbClr val="717171"/>
                </a:solidFill>
                <a:effectLst/>
                <a:latin typeface="Segoe UI" panose="020B0502040204020203" pitchFamily="34" charset="0"/>
              </a:rPr>
            </a:br>
            <a:r>
              <a:rPr lang="en-GB" b="0" i="0" dirty="0">
                <a:solidFill>
                  <a:srgbClr val="717171"/>
                </a:solidFill>
                <a:effectLst/>
                <a:latin typeface="Segoe UI" panose="020B0502040204020203" pitchFamily="34" charset="0"/>
              </a:rPr>
              <a:t>The leak tightness and material compatibility of screw and compression jointing techniques for hydrogen service also need to be evaluated (see picture right)</a:t>
            </a:r>
          </a:p>
          <a:p>
            <a:pPr algn="l"/>
            <a:endParaRPr lang="en-GB" b="0" i="0" dirty="0">
              <a:solidFill>
                <a:srgbClr val="717171"/>
              </a:solidFill>
              <a:effectLst/>
              <a:latin typeface="Segoe UI" panose="020B0502040204020203" pitchFamily="34" charset="0"/>
            </a:endParaRPr>
          </a:p>
          <a:p>
            <a:pPr algn="l"/>
            <a:r>
              <a:rPr lang="en-GB" sz="1800" dirty="0">
                <a:effectLst/>
                <a:latin typeface="Calibri" panose="020F0502020204030204" pitchFamily="34" charset="0"/>
                <a:ea typeface="Calibri" panose="020F0502020204030204" pitchFamily="34" charset="0"/>
                <a:cs typeface="Arial" panose="020B0604020202020204" pitchFamily="34" charset="0"/>
              </a:rPr>
              <a:t>The low visibility flame of hydrogen fires could result in accidental burns to workers, unintended ignition of flammable or combustible materials and increase difficulty in determining if a gas torch is ignited with the potential for accidental gas releases (see left/middle pic)</a:t>
            </a:r>
            <a:br>
              <a:rPr lang="en-GB" b="0" i="0" dirty="0">
                <a:solidFill>
                  <a:srgbClr val="717171"/>
                </a:solidFill>
                <a:effectLst/>
                <a:latin typeface="Segoe UI" panose="020B0502040204020203" pitchFamily="34" charset="0"/>
              </a:rPr>
            </a:br>
            <a:br>
              <a:rPr lang="en-GB" dirty="0"/>
            </a:br>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10</a:t>
            </a:fld>
            <a:endParaRPr lang="en-GB" dirty="0"/>
          </a:p>
        </p:txBody>
      </p:sp>
    </p:spTree>
    <p:extLst>
      <p:ext uri="{BB962C8B-B14F-4D97-AF65-F5344CB8AC3E}">
        <p14:creationId xmlns:p14="http://schemas.microsoft.com/office/powerpoint/2010/main" val="67778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Outdoor gas supply pipework tends to result in a Zone 2 of Negligible Extent (NE) for the operating pressures commonly found – not a major issue.</a:t>
            </a:r>
          </a:p>
          <a:p>
            <a:br>
              <a:rPr lang="en-GB" dirty="0"/>
            </a:br>
            <a:r>
              <a:rPr lang="en-GB" dirty="0"/>
              <a:t>For gas pipework and equipment inside enclosures it was commonly found that existing ventilation arrangements would be inadequate for hydrogen to maintain current zones.  Result was typically a Zone 2 for the enclosure.  Can encompass unrated electrical and mechanical equipment (see middle/right pic)</a:t>
            </a:r>
          </a:p>
          <a:p>
            <a:endParaRPr lang="en-GB" dirty="0"/>
          </a:p>
          <a:p>
            <a:r>
              <a:rPr lang="en-GB" sz="1800" dirty="0">
                <a:effectLst/>
                <a:latin typeface="Calibri" panose="020F0502020204030204" pitchFamily="34" charset="0"/>
                <a:ea typeface="Calibri" panose="020F0502020204030204" pitchFamily="34" charset="0"/>
                <a:cs typeface="Arial" panose="020B0604020202020204" pitchFamily="34" charset="0"/>
              </a:rPr>
              <a:t>Ventilation was often absent at high level, as hydrogen is highly buoyant and could collect at roof level. Nearly all meter houses surveyed required increased ventilation area, especially at high level, to maintain the current zone classification when operating in hydrogen service (see left pic)</a:t>
            </a:r>
          </a:p>
          <a:p>
            <a:endParaRPr lang="en-GB" sz="1800" dirty="0">
              <a:effectLst/>
              <a:latin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Where practicable, gas supply systems inside enclosures and buildings should aim to operate below 100 </a:t>
            </a:r>
            <a:r>
              <a:rPr lang="en-GB" sz="1800" dirty="0" err="1">
                <a:effectLst/>
                <a:latin typeface="Calibri" panose="020F0502020204030204" pitchFamily="34" charset="0"/>
                <a:ea typeface="Calibri" panose="020F0502020204030204" pitchFamily="34" charset="0"/>
                <a:cs typeface="Arial" panose="020B0604020202020204" pitchFamily="34" charset="0"/>
              </a:rPr>
              <a:t>mbarg</a:t>
            </a:r>
            <a:r>
              <a:rPr lang="en-GB" sz="1800" dirty="0">
                <a:effectLst/>
                <a:latin typeface="Calibri" panose="020F0502020204030204" pitchFamily="34" charset="0"/>
                <a:ea typeface="Calibri" panose="020F0502020204030204" pitchFamily="34" charset="0"/>
                <a:cs typeface="Arial" panose="020B0604020202020204" pitchFamily="34" charset="0"/>
              </a:rPr>
              <a:t>. Doing so leads to zone 2 NE as long as ventilation can be demonstrated to exceed 1.5 air changes per hour (ACPH).</a:t>
            </a:r>
          </a:p>
          <a:p>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11</a:t>
            </a:fld>
            <a:endParaRPr lang="en-GB" dirty="0"/>
          </a:p>
        </p:txBody>
      </p:sp>
    </p:spTree>
    <p:extLst>
      <p:ext uri="{BB962C8B-B14F-4D97-AF65-F5344CB8AC3E}">
        <p14:creationId xmlns:p14="http://schemas.microsoft.com/office/powerpoint/2010/main" val="427811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sz="1800" dirty="0">
                <a:effectLst/>
                <a:latin typeface="Calibri" panose="020F0502020204030204" pitchFamily="34" charset="0"/>
                <a:ea typeface="Calibri" panose="020F0502020204030204" pitchFamily="34" charset="0"/>
                <a:cs typeface="Arial" panose="020B0604020202020204" pitchFamily="34" charset="0"/>
              </a:rPr>
              <a:t>Applying the draft IGEM guidance for calculating hydrogen hazardous areas [1], Hazardous Area Classification (HAC) extents around vent tips would increase significantly with hydrogen and, depending on vent location and configuration, this could result in additional requirements for ATEX rated equipment versus natural gas</a:t>
            </a:r>
          </a:p>
          <a:p>
            <a:endParaRPr lang="en-GB" sz="1800" dirty="0">
              <a:effectLst/>
              <a:latin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Vents with non-ideal vent tip configurations (e.g. downwards or impeded) have the most significant implications for some sites with hazardous area radii increasing to encompass non-rated ground level equipment. (see all pics)</a:t>
            </a:r>
          </a:p>
          <a:p>
            <a:endParaRPr lang="en-GB" sz="1800" dirty="0">
              <a:effectLst/>
              <a:latin typeface="Calibri" panose="020F0502020204030204" pitchFamily="34" charset="0"/>
              <a:cs typeface="Arial" panose="020B0604020202020204" pitchFamily="34" charset="0"/>
            </a:endParaRPr>
          </a:p>
          <a:p>
            <a:r>
              <a:rPr lang="en-GB" sz="1800" dirty="0">
                <a:effectLst/>
                <a:latin typeface="Calibri" panose="020F0502020204030204" pitchFamily="34" charset="0"/>
                <a:cs typeface="Arial" panose="020B0604020202020204" pitchFamily="34" charset="0"/>
              </a:rPr>
              <a:t>Design of pressure relief (e.g. sizing) needs to be validated under new H2 operating conditions.  Concerns around vegetation leading to explosions (left pic)</a:t>
            </a:r>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12</a:t>
            </a:fld>
            <a:endParaRPr lang="en-GB" dirty="0"/>
          </a:p>
        </p:txBody>
      </p:sp>
    </p:spTree>
    <p:extLst>
      <p:ext uri="{BB962C8B-B14F-4D97-AF65-F5344CB8AC3E}">
        <p14:creationId xmlns:p14="http://schemas.microsoft.com/office/powerpoint/2010/main" val="131610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sz="1800" dirty="0">
                <a:effectLst/>
                <a:latin typeface="Calibri" panose="020F0502020204030204" pitchFamily="34" charset="0"/>
                <a:ea typeface="Calibri" panose="020F0502020204030204" pitchFamily="34" charset="0"/>
                <a:cs typeface="Arial" panose="020B0604020202020204" pitchFamily="34" charset="0"/>
              </a:rPr>
              <a:t>Gas boosters are commonly used where there was a need to boost low pressure gas to the operating pressure of gas burners (e.g. industrial ovens). The integrity of existing gas boosters is unlikely to be adequate for hydrogen and were found in the DSEAR review to result in HAC Zone 2 extents of several meters.  (see right pic)</a:t>
            </a:r>
          </a:p>
          <a:p>
            <a:endParaRPr lang="en-GB" sz="1800" dirty="0">
              <a:effectLst/>
              <a:latin typeface="Calibri" panose="020F0502020204030204" pitchFamily="34" charset="0"/>
              <a:cs typeface="Arial" panose="020B0604020202020204" pitchFamily="34" charset="0"/>
            </a:endParaRPr>
          </a:p>
          <a:p>
            <a:r>
              <a:rPr lang="en-GB" sz="1800" dirty="0">
                <a:effectLst/>
                <a:latin typeface="Calibri" panose="020F0502020204030204" pitchFamily="34" charset="0"/>
                <a:cs typeface="Arial" panose="020B0604020202020204" pitchFamily="34" charset="0"/>
              </a:rPr>
              <a:t>Vibration (see middle pic)</a:t>
            </a:r>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13</a:t>
            </a:fld>
            <a:endParaRPr lang="en-GB" dirty="0"/>
          </a:p>
        </p:txBody>
      </p:sp>
    </p:spTree>
    <p:extLst>
      <p:ext uri="{BB962C8B-B14F-4D97-AF65-F5344CB8AC3E}">
        <p14:creationId xmlns:p14="http://schemas.microsoft.com/office/powerpoint/2010/main" val="1167968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from table 4 </a:t>
            </a:r>
          </a:p>
          <a:p>
            <a:r>
              <a:rPr lang="en-GB" dirty="0"/>
              <a:t>T1. Additional engagement is required from OEMs to better understand the extent of modifications required, NOx guarantees, and impacts on operation (e.g. temperature profiles, efficiencies, thermal rating, control system changes, material suitability, equipment durability) of switching equipment to hydrogen as a fuel. OEMs should consider the implications of recent BEIS work on Hydrogen Ready Industrial Boilers </a:t>
            </a:r>
          </a:p>
          <a:p>
            <a:r>
              <a:rPr lang="en-GB" dirty="0"/>
              <a:t>T2. Further work is required by OEMs, particularly those providing complete packages, to develop commercial hydrogen versions of their equipment ranges. Availability of funding to support their development could encourage OEMs who are hesitant to invest prior to major hydrogen uptake or switchover. An assessment will have to be made by government as to the extent to which existing programmes like Industrial Energy Transformation Fund, Industrial Hydrogen Accelerator, Industrial Fuel Switching 1 &amp; 2, and the Industrial Clusters programme provide sufficient imperative to manufacturers to create Hydrogen Ready solutions.</a:t>
            </a:r>
          </a:p>
          <a:p>
            <a:r>
              <a:rPr lang="en-GB" dirty="0"/>
              <a:t>T3. Further work is required for OEMs to develop Hydrogen Ready boosters/compressors for low pressure applications. </a:t>
            </a:r>
          </a:p>
          <a:p>
            <a:r>
              <a:rPr lang="en-GB" dirty="0"/>
              <a:t>T4. Further work and study are required to understand the impact of the higher moisture content from hydrogen combustion on processes such as ovens and dryers, and if this will have an impact on air flow rates, product flow rates, quality, and fuel consumption. Some potentially complex cases were identified involving combustion products which will require further research at food manufacturers. </a:t>
            </a:r>
          </a:p>
          <a:p>
            <a:r>
              <a:rPr lang="en-GB" dirty="0"/>
              <a:t>T5. Industrial sites will be required to positively identify all materials within a site’s natural gas infrastructure if it is to be repurposed for hydrogen, in particular valve trims and non-metallic components at joints and valves. Whilst hydrogen embrittlement is a known issue, particularly for high strength steels, hydrogen effects on elastomers/polymers and other materials is an area of ongoing research. Further study is required to determine the material compatibility of the existing system. It is also recognised that the positive identification of all materials used in a gas distribution system may be a difficult task on older sites. It may therefore be more cost/time efficient to construct parallel replacement piping; this may be mandated based on the line capacity and size of the pipework required for hydrogen versus natural gas. </a:t>
            </a:r>
          </a:p>
          <a:p>
            <a:r>
              <a:rPr lang="en-GB" dirty="0"/>
              <a:t>T6. Though flowmeters suitable for hydrogen flow measurement exist, a recognised fiscal hydrogen flowmeter is still an area requiring further development. The possibility to modify existing fiscal natural gas flowmeters to work for hydrogen also requires further investigation. </a:t>
            </a:r>
          </a:p>
          <a:p>
            <a:r>
              <a:rPr lang="en-GB" dirty="0"/>
              <a:t>T7. Further work is required to understand the potential demands on the supply chain in assessing the changes required for bespoke end-user equipment, and the ability to provide equipment at the rate required for potential conversion or retrofitting</a:t>
            </a:r>
          </a:p>
        </p:txBody>
      </p:sp>
      <p:sp>
        <p:nvSpPr>
          <p:cNvPr id="4" name="Slide Number Placeholder 3"/>
          <p:cNvSpPr>
            <a:spLocks noGrp="1"/>
          </p:cNvSpPr>
          <p:nvPr>
            <p:ph type="sldNum" sz="quarter" idx="5"/>
          </p:nvPr>
        </p:nvSpPr>
        <p:spPr/>
        <p:txBody>
          <a:bodyPr/>
          <a:lstStyle/>
          <a:p>
            <a:fld id="{F35692FA-CDD6-4D36-9FC4-1EF5B78D6958}" type="slidenum">
              <a:rPr lang="en-GB" smtClean="0"/>
              <a:t>14</a:t>
            </a:fld>
            <a:endParaRPr lang="en-GB" dirty="0"/>
          </a:p>
        </p:txBody>
      </p:sp>
    </p:spTree>
    <p:extLst>
      <p:ext uri="{BB962C8B-B14F-4D97-AF65-F5344CB8AC3E}">
        <p14:creationId xmlns:p14="http://schemas.microsoft.com/office/powerpoint/2010/main" val="707324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16</a:t>
            </a:fld>
            <a:endParaRPr lang="en-GB" dirty="0"/>
          </a:p>
        </p:txBody>
      </p:sp>
    </p:spTree>
    <p:extLst>
      <p:ext uri="{BB962C8B-B14F-4D97-AF65-F5344CB8AC3E}">
        <p14:creationId xmlns:p14="http://schemas.microsoft.com/office/powerpoint/2010/main" val="143099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35692FA-CDD6-4D36-9FC4-1EF5B78D6958}" type="slidenum">
              <a:rPr lang="en-GB" smtClean="0"/>
              <a:t>2</a:t>
            </a:fld>
            <a:endParaRPr lang="en-GB" dirty="0"/>
          </a:p>
        </p:txBody>
      </p:sp>
    </p:spTree>
    <p:extLst>
      <p:ext uri="{BB962C8B-B14F-4D97-AF65-F5344CB8AC3E}">
        <p14:creationId xmlns:p14="http://schemas.microsoft.com/office/powerpoint/2010/main" val="354878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effectLst/>
                <a:latin typeface="Calibri" panose="020F0502020204030204" pitchFamily="34" charset="0"/>
                <a:ea typeface="Calibri" panose="020F0502020204030204" pitchFamily="34" charset="0"/>
                <a:cs typeface="Arial" panose="020B0604020202020204" pitchFamily="34" charset="0"/>
              </a:rPr>
              <a:t>A number of sites were selected across the UK covering a range of gas consuming sectors. Sites expressed their interest in participating. Wide selection of sites but not comprehensive </a:t>
            </a:r>
          </a:p>
          <a:p>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dirty="0">
                <a:effectLst/>
                <a:latin typeface="Calibri" panose="020F0502020204030204" pitchFamily="34" charset="0"/>
                <a:ea typeface="Calibri" panose="020F0502020204030204" pitchFamily="34" charset="0"/>
                <a:cs typeface="Arial" panose="020B0604020202020204" pitchFamily="34" charset="0"/>
              </a:rPr>
              <a:t>The sites selected contain a high proportion of direct fired equipment where the flame / combustion products come into contact with the product. For the sites studied over 90% of the installed gas equipment was used for process heat.</a:t>
            </a:r>
          </a:p>
          <a:p>
            <a:endParaRPr lang="en-GB" sz="2400"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effectLst/>
                <a:latin typeface="Times New Roman" panose="02020603050405020304" pitchFamily="18" charset="0"/>
                <a:ea typeface="Times New Roman" panose="02020603050405020304" pitchFamily="18" charset="0"/>
                <a:cs typeface="Arial" panose="020B0604020202020204" pitchFamily="34" charset="0"/>
              </a:rPr>
              <a:t>Because the site selection process largely prioritised direct fired applications there are potentially fewer examples of indirect applications than would be typical in a larger sample of industrial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effectLst/>
                <a:latin typeface="Times New Roman" panose="02020603050405020304" pitchFamily="18" charset="0"/>
                <a:ea typeface="Times New Roman" panose="02020603050405020304" pitchFamily="18" charset="0"/>
                <a:cs typeface="Arial" panose="020B0604020202020204" pitchFamily="34" charset="0"/>
              </a:rPr>
              <a:t>Graeme with technical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3</a:t>
            </a:fld>
            <a:endParaRPr lang="en-GB" dirty="0"/>
          </a:p>
        </p:txBody>
      </p:sp>
    </p:spTree>
    <p:extLst>
      <p:ext uri="{BB962C8B-B14F-4D97-AF65-F5344CB8AC3E}">
        <p14:creationId xmlns:p14="http://schemas.microsoft.com/office/powerpoint/2010/main" val="270815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Basis of study assumed full site conversion based upon a hydrogen supply available at site connection point. </a:t>
            </a:r>
          </a:p>
          <a:p>
            <a:endParaRPr lang="en-GB" dirty="0">
              <a:highlight>
                <a:srgbClr val="FFFF00"/>
              </a:highlight>
            </a:endParaRPr>
          </a:p>
          <a:p>
            <a:endParaRPr lang="en-GB" b="1" dirty="0">
              <a:highlight>
                <a:srgbClr val="FFFF00"/>
              </a:highlight>
            </a:endParaRPr>
          </a:p>
          <a:p>
            <a:r>
              <a:rPr lang="en-GB" b="1" dirty="0">
                <a:highlight>
                  <a:srgbClr val="FFFF00"/>
                </a:highlight>
              </a:rPr>
              <a:t>Cost - </a:t>
            </a:r>
            <a:r>
              <a:rPr lang="en-GB" dirty="0"/>
              <a:t>For the surveyed sites the 100% hydrogen solution is typically significantly cheaper on CAPEX than the best alternative (non-hydrogen) solution, which is most often electrification, due to the ability to retrofit and by avoidance of new or reinforced electrical infrastructure. A hybrid hydrogen solution may offer a lower CAPEX option in some cases. For the surveyed sites the 100% hydrogen solution is typically less expensive on OPEX than the best alternative (non-hydrogen) solution, which is most often electrification, but there are exceptions. The hybrid hydrogen solution may have a higher OPEX option than 100% hydrogen in most cases, but again with exceptions. For the surveyed sites the 100% hydrogen solution lifecycle cost is very site dependent and so is the difference to the best alternative (non-hydrogen) solution, which is most often electrification. Use of electrification results in high lifecycle costs due to a combination of Capital and Operating costs along with the level of CO2 emissions per kWh of electricity on the long term marginal basis consumed during the projected 2025-2045 period. This results in lower CO2 emission savings relative to the baseline when compared to the hydrogen alternatives leading to a higher cost per tonne of CO2 abated. The hybrid hydrogen solution is generally shown to be more expensive than the 100% hydrogen option in most cases. Averaged across the sites investigated for hydrogen conversion, indirect costs account for approximately 52% of the CAPEX with approximately 43% on end user conversion and 5% on site infrastructure modifications.</a:t>
            </a:r>
          </a:p>
          <a:p>
            <a:r>
              <a:rPr lang="en-GB" b="1" dirty="0"/>
              <a:t>Availability of Hydrogen Ready equipment / burners - </a:t>
            </a:r>
            <a:r>
              <a:rPr lang="en-GB" dirty="0"/>
              <a:t>Within the scope of the study, current technical feasibility and equipment availability varies across applications. There are commercially available hydrogen equivalents for a number of end users such as various types of burner suitable for installation as part of boilers, furnaces, ovens, dryers, water heaters, and thermal fluid heater packages. Complete boiler (steam generator) packages are also available. However there are very few reference plants operating with 100% hydrogen gas. A number of common modifications were observed as being necessary for both direct and indirect applications. Replacement of inlet piping to burners for capacity reasons and removal of threaded fixtures are expected, as are modifications to Programmable Logic Controller and Burner Management System. Flame-eye re-tuning will also be required, and it is likely that the replacement of existing flame-eye or additional flame-eyes specifically calibrated for hydrogen flames will be required. Some bespoke projects and commercial development for hydrogen equivalents have been in the field of large steam generators and small ‘domestic’ type water heaters along with industrial roasters, ovens and fryers. These are not commercially available ‘off the shelf’ hydrogen equivalents and have limited reference projects. For certain applications such as speciality ovens, large air handling units, direct fired space heaters, gas fired torches, complete furnace packages, complete dryer packages, and complete thermal fluid heater packages there appeared to be no commercially available hydrogen equivalents</a:t>
            </a:r>
          </a:p>
          <a:p>
            <a:r>
              <a:rPr lang="en-GB" b="1" dirty="0"/>
              <a:t>Line size adequacy - </a:t>
            </a:r>
            <a:r>
              <a:rPr lang="en-GB" dirty="0"/>
              <a:t>The line capacity of existing natural gas lines is often insufficient for the hydrogen flow required to maintain the same energy flow to the end users. In the majority of sites studied approximately 50% or more of the pipework would need to be replaced because it is undersized for hydrogen service.</a:t>
            </a:r>
          </a:p>
          <a:p>
            <a:r>
              <a:rPr lang="en-GB" b="1" dirty="0"/>
              <a:t>Increased ATEX ratings - </a:t>
            </a:r>
            <a:r>
              <a:rPr lang="en-GB" dirty="0"/>
              <a:t>Equipment such as regulators, fan motors and other electrical equipment present in hazardous areas will be required to be ATEX certified as IIC-T1 for hydrogen, compared to the less stringent (and cheaper) IIA-T1 required for natural gas, due to hydrogen's greater flammability compared to natural gas. In many instances, it may be possible to introduce additional ventilation, or change pipe routings or component locations to mitigate the potentially increased zoning requirements as opposed to upgrading or replacing affected equipment</a:t>
            </a:r>
            <a:endParaRPr lang="en-GB" b="1" dirty="0"/>
          </a:p>
          <a:p>
            <a:r>
              <a:rPr lang="en-GB" b="1" dirty="0"/>
              <a:t>Emissions  - </a:t>
            </a:r>
            <a:r>
              <a:rPr lang="en-GB" dirty="0"/>
              <a:t>For the surveyed sites the 100% hydrogen solution typically gives a greater reduction in CO2e emissions than the best alternative (non-hydrogen) solution, which is most often electrification. The hybrid hydrogen solution is generally shown to be similar to 100% hydrogen in most cases. Burner OEMs consulted indicated that for both retro-fits and new builds further work is required to understand and predict achievable NOx values. There is a risk that any early NOx guarantees offered are potentially more conservative than required and indicate a need for Flue Gas Recirculation (FGR) or Selective Catalytic Reduction (SCR) being specified when not necessary, increasing the capital and operating cost.</a:t>
            </a:r>
            <a:endParaRPr lang="en-GB" b="1" dirty="0">
              <a:highlight>
                <a:srgbClr val="FFFF00"/>
              </a:highlight>
            </a:endParaRPr>
          </a:p>
          <a:p>
            <a:endParaRPr lang="en-GB" dirty="0">
              <a:highlight>
                <a:srgbClr val="FFFF00"/>
              </a:highlight>
            </a:endParaRPr>
          </a:p>
        </p:txBody>
      </p:sp>
      <p:sp>
        <p:nvSpPr>
          <p:cNvPr id="4" name="Slide Number Placeholder 3"/>
          <p:cNvSpPr>
            <a:spLocks noGrp="1"/>
          </p:cNvSpPr>
          <p:nvPr>
            <p:ph type="sldNum" sz="quarter" idx="5"/>
          </p:nvPr>
        </p:nvSpPr>
        <p:spPr/>
        <p:txBody>
          <a:bodyPr/>
          <a:lstStyle/>
          <a:p>
            <a:fld id="{F35692FA-CDD6-4D36-9FC4-1EF5B78D6958}" type="slidenum">
              <a:rPr lang="en-GB" smtClean="0"/>
              <a:t>4</a:t>
            </a:fld>
            <a:endParaRPr lang="en-GB" dirty="0"/>
          </a:p>
        </p:txBody>
      </p:sp>
    </p:spTree>
    <p:extLst>
      <p:ext uri="{BB962C8B-B14F-4D97-AF65-F5344CB8AC3E}">
        <p14:creationId xmlns:p14="http://schemas.microsoft.com/office/powerpoint/2010/main" val="162724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GTC to add – check top 5 from summary report – Table 2 align to report</a:t>
            </a:r>
          </a:p>
          <a:p>
            <a:r>
              <a:rPr lang="en-GB" dirty="0">
                <a:highlight>
                  <a:srgbClr val="FFFF00"/>
                </a:highlight>
              </a:rPr>
              <a:t>Basis of study assumed full site conversion based upon a hydrogen supply available at site connection point. </a:t>
            </a:r>
          </a:p>
          <a:p>
            <a:r>
              <a:rPr lang="en-GB" dirty="0">
                <a:highlight>
                  <a:srgbClr val="FFFF00"/>
                </a:highlight>
              </a:rPr>
              <a:t>Check balance of OPEX vs CAPEX</a:t>
            </a:r>
          </a:p>
          <a:p>
            <a:endParaRPr lang="en-GB" dirty="0">
              <a:highlight>
                <a:srgbClr val="FFFF00"/>
              </a:highlight>
            </a:endParaRPr>
          </a:p>
          <a:p>
            <a:r>
              <a:rPr lang="en-GB" b="1" dirty="0">
                <a:highlight>
                  <a:srgbClr val="FFFF00"/>
                </a:highlight>
              </a:rPr>
              <a:t>Expand notes and add photos</a:t>
            </a:r>
          </a:p>
          <a:p>
            <a:endParaRPr lang="en-GB" b="1" dirty="0">
              <a:highlight>
                <a:srgbClr val="FFFF00"/>
              </a:highlight>
            </a:endParaRPr>
          </a:p>
          <a:p>
            <a:r>
              <a:rPr lang="en-GB" sz="1200" dirty="0">
                <a:highlight>
                  <a:srgbClr val="FFFFFF"/>
                </a:highlight>
              </a:rPr>
              <a:t>Life cycle cost strongly influenced by assumptions of projected utility unit costs and carbon emissions ‘value’ for the sites surveys and will be different for specific sites.</a:t>
            </a:r>
          </a:p>
          <a:p>
            <a:endParaRPr lang="en-GB" sz="1200" dirty="0">
              <a:highlight>
                <a:srgbClr val="FFFFFF"/>
              </a:highlight>
            </a:endParaRPr>
          </a:p>
          <a:p>
            <a:r>
              <a:rPr lang="en-GB" sz="1200" dirty="0">
                <a:highlight>
                  <a:srgbClr val="FFFFFF"/>
                </a:highlight>
              </a:rPr>
              <a:t>CAPEX – for the sites surveys hydrogen solution is typically cheaper on CAPEX than best alternative (non-hydrogen) solution due equipment retrofit and avoidance of new or reinforced electrical infrastructure. A hybrid hydrogen/ electric solution is cheaper in some cases</a:t>
            </a:r>
          </a:p>
          <a:p>
            <a:r>
              <a:rPr lang="en-GB" sz="1200" dirty="0">
                <a:highlight>
                  <a:srgbClr val="FFFFFF"/>
                </a:highlight>
              </a:rPr>
              <a:t>OPEX - for the surveyed sites hydrogen solution is typically less expensive on OPEX than electrification, but there are exceptions. A hybrid hydrogen/ electric solution may have a higher OPEX</a:t>
            </a:r>
          </a:p>
          <a:p>
            <a:r>
              <a:rPr lang="en-GB" sz="1200" dirty="0">
                <a:highlight>
                  <a:srgbClr val="FFFFFF"/>
                </a:highlight>
              </a:rPr>
              <a:t>Whole Life  - for surveyed sites hydrogen solution lifecycle cost is very site dependent and so is the difference to the best alternative (non-hydrogen) solution. Capital and Operating costs and the level of CO2 emissions for electricity during the projected 2025-2045 period results in high lifecycle costs for electrification resulting from lower CO2 emission savings and higher cost per tonne of CO2 abated relative to hydrogen alternatives  </a:t>
            </a:r>
          </a:p>
          <a:p>
            <a:endParaRPr lang="en-GB" sz="1200" dirty="0">
              <a:highlight>
                <a:srgbClr val="FFFFFF"/>
              </a:highlight>
            </a:endParaRPr>
          </a:p>
          <a:p>
            <a:r>
              <a:rPr lang="en-GB" sz="1200" dirty="0"/>
              <a:t>Carbon ‘value’ is a monetary value that society places for assessing  impacts of  policy interventions and differ from carbon prices, which represent the observed prices in a relevant market (such as the UK Emissions Trading Scheme).</a:t>
            </a:r>
          </a:p>
          <a:p>
            <a:pPr lvl="1"/>
            <a:endParaRPr lang="en-GB" sz="1200" dirty="0">
              <a:highlight>
                <a:srgbClr val="FFFFFF"/>
              </a:highlight>
            </a:endParaRPr>
          </a:p>
          <a:p>
            <a:pPr marL="0" indent="0">
              <a:buNone/>
            </a:pPr>
            <a:r>
              <a:rPr lang="en-GB" sz="1200" dirty="0">
                <a:highlight>
                  <a:srgbClr val="FFFFFF"/>
                </a:highlight>
              </a:rPr>
              <a:t>The study highlighted challenges around the availability of Hydrogen Ready equipment / burners depending on application.</a:t>
            </a:r>
          </a:p>
          <a:p>
            <a:r>
              <a:rPr lang="en-GB" sz="1200" dirty="0">
                <a:highlight>
                  <a:srgbClr val="FFFFFF"/>
                </a:highlight>
              </a:rPr>
              <a:t>Commercially available hydrogen equivalents for various types of </a:t>
            </a:r>
            <a:r>
              <a:rPr lang="en-GB" sz="1200" b="1" dirty="0">
                <a:highlight>
                  <a:srgbClr val="FFFFFF"/>
                </a:highlight>
              </a:rPr>
              <a:t>burner</a:t>
            </a:r>
            <a:r>
              <a:rPr lang="en-GB" sz="1200" dirty="0">
                <a:highlight>
                  <a:srgbClr val="FFFFFF"/>
                </a:highlight>
              </a:rPr>
              <a:t> suitable for installation as </a:t>
            </a:r>
            <a:r>
              <a:rPr lang="en-GB" sz="1200" b="1" dirty="0">
                <a:highlight>
                  <a:srgbClr val="FFFFFF"/>
                </a:highlight>
              </a:rPr>
              <a:t>part </a:t>
            </a:r>
            <a:r>
              <a:rPr lang="en-GB" sz="1200" dirty="0">
                <a:highlight>
                  <a:srgbClr val="FFFFFF"/>
                </a:highlight>
              </a:rPr>
              <a:t>of boilers, furnaces, ovens, dryers, water heaters, and thermal fluid heater packages.</a:t>
            </a:r>
          </a:p>
          <a:p>
            <a:r>
              <a:rPr lang="en-GB" sz="1200" dirty="0">
                <a:highlight>
                  <a:srgbClr val="FFFFFF"/>
                </a:highlight>
              </a:rPr>
              <a:t>Complete boiler (steam generator) packages are available. </a:t>
            </a:r>
          </a:p>
          <a:p>
            <a:r>
              <a:rPr lang="en-GB" sz="1200" dirty="0">
                <a:highlight>
                  <a:srgbClr val="FFFFFF"/>
                </a:highlight>
              </a:rPr>
              <a:t>Very few reference plants operating with 100% hydrogen gas. </a:t>
            </a:r>
          </a:p>
          <a:p>
            <a:r>
              <a:rPr lang="en-GB" sz="1200" dirty="0">
                <a:highlight>
                  <a:srgbClr val="FFFFFF"/>
                </a:highlight>
              </a:rPr>
              <a:t>Common modifications necessary </a:t>
            </a:r>
          </a:p>
          <a:p>
            <a:r>
              <a:rPr lang="en-GB" sz="1200" dirty="0">
                <a:highlight>
                  <a:srgbClr val="FFFFFF"/>
                </a:highlight>
              </a:rPr>
              <a:t>Replacement of inlet piping to burners for capacity reasons and removal of threaded fixtures are expected</a:t>
            </a:r>
          </a:p>
          <a:p>
            <a:r>
              <a:rPr lang="en-GB" sz="1200" dirty="0">
                <a:highlight>
                  <a:srgbClr val="FFFFFF"/>
                </a:highlight>
              </a:rPr>
              <a:t>Modifications to Programmable Logic Controller and Burner Management System. </a:t>
            </a:r>
          </a:p>
          <a:p>
            <a:r>
              <a:rPr lang="en-GB" sz="1200" dirty="0">
                <a:highlight>
                  <a:srgbClr val="FFFFFF"/>
                </a:highlight>
              </a:rPr>
              <a:t>Flame-eye re-tuning or replacement of existing flame-eye or additional flame-eyes specifically calibrated for hydrogen flames. </a:t>
            </a:r>
          </a:p>
          <a:p>
            <a:r>
              <a:rPr lang="en-GB" sz="1200" dirty="0">
                <a:highlight>
                  <a:srgbClr val="FFFFFF"/>
                </a:highlight>
              </a:rPr>
              <a:t>Bespoke projects and commercial development for hydrogen equivalents for large steam generators, small ‘domestic’ type water heaters and industrial roasters, ovens and fryers. Not currently available ‘off the shelf’ and have limited reference projects. </a:t>
            </a:r>
          </a:p>
          <a:p>
            <a:r>
              <a:rPr lang="en-GB" sz="1200" dirty="0">
                <a:highlight>
                  <a:srgbClr val="FFFFFF"/>
                </a:highlight>
              </a:rPr>
              <a:t>Speciality ovens, large air handling units, direct fired space heaters, gas fired torches, complete furnace packages, complete dryer packages, and complete thermal fluid heater packages appeared to have  no or few commercially available hydrogen equivalents</a:t>
            </a:r>
          </a:p>
          <a:p>
            <a:endParaRPr lang="en-GB" dirty="0">
              <a:highlight>
                <a:srgbClr val="FFFF00"/>
              </a:highlight>
            </a:endParaRPr>
          </a:p>
        </p:txBody>
      </p:sp>
      <p:sp>
        <p:nvSpPr>
          <p:cNvPr id="4" name="Slide Number Placeholder 3"/>
          <p:cNvSpPr>
            <a:spLocks noGrp="1"/>
          </p:cNvSpPr>
          <p:nvPr>
            <p:ph type="sldNum" sz="quarter" idx="5"/>
          </p:nvPr>
        </p:nvSpPr>
        <p:spPr/>
        <p:txBody>
          <a:bodyPr/>
          <a:lstStyle/>
          <a:p>
            <a:fld id="{F35692FA-CDD6-4D36-9FC4-1EF5B78D6958}" type="slidenum">
              <a:rPr lang="en-GB" smtClean="0"/>
              <a:t>5</a:t>
            </a:fld>
            <a:endParaRPr lang="en-GB" dirty="0"/>
          </a:p>
        </p:txBody>
      </p:sp>
    </p:spTree>
    <p:extLst>
      <p:ext uri="{BB962C8B-B14F-4D97-AF65-F5344CB8AC3E}">
        <p14:creationId xmlns:p14="http://schemas.microsoft.com/office/powerpoint/2010/main" val="233736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GTC to add – check top 5 from summary report – Table 2 align to report</a:t>
            </a:r>
          </a:p>
          <a:p>
            <a:r>
              <a:rPr lang="en-GB" dirty="0">
                <a:highlight>
                  <a:srgbClr val="FFFF00"/>
                </a:highlight>
              </a:rPr>
              <a:t>Basis of study assumed full site conversion based upon a hydrogen supply available at site connection point. </a:t>
            </a:r>
          </a:p>
          <a:p>
            <a:r>
              <a:rPr lang="en-GB" dirty="0">
                <a:highlight>
                  <a:srgbClr val="FFFF00"/>
                </a:highlight>
              </a:rPr>
              <a:t>Check balance of OPEX vs CAPEX</a:t>
            </a:r>
          </a:p>
          <a:p>
            <a:endParaRPr lang="en-GB" dirty="0">
              <a:highlight>
                <a:srgbClr val="FFFF00"/>
              </a:highlight>
            </a:endParaRPr>
          </a:p>
          <a:p>
            <a:r>
              <a:rPr lang="en-GB" b="1" dirty="0">
                <a:highlight>
                  <a:srgbClr val="FFFF00"/>
                </a:highlight>
              </a:rPr>
              <a:t>Expand notes and add photos</a:t>
            </a:r>
          </a:p>
          <a:p>
            <a:endParaRPr lang="en-GB" b="1" dirty="0">
              <a:highlight>
                <a:srgbClr val="FFFF00"/>
              </a:highlight>
            </a:endParaRPr>
          </a:p>
          <a:p>
            <a:r>
              <a:rPr lang="en-GB" b="1" dirty="0"/>
              <a:t>Line size adequacy - </a:t>
            </a:r>
            <a:r>
              <a:rPr lang="en-GB" dirty="0"/>
              <a:t>The line capacity of existing natural gas lines is often insufficient for the hydrogen flow required to maintain the same energy flow to the end users. In the majority of sites studied approximately 50% or more of the pipework would need to be replaced because it is undersized for hydrogen service.</a:t>
            </a:r>
          </a:p>
          <a:p>
            <a:endParaRPr lang="en-GB" dirty="0">
              <a:highlight>
                <a:srgbClr val="FFFF00"/>
              </a:highlight>
            </a:endParaRPr>
          </a:p>
        </p:txBody>
      </p:sp>
      <p:sp>
        <p:nvSpPr>
          <p:cNvPr id="4" name="Slide Number Placeholder 3"/>
          <p:cNvSpPr>
            <a:spLocks noGrp="1"/>
          </p:cNvSpPr>
          <p:nvPr>
            <p:ph type="sldNum" sz="quarter" idx="5"/>
          </p:nvPr>
        </p:nvSpPr>
        <p:spPr/>
        <p:txBody>
          <a:bodyPr/>
          <a:lstStyle/>
          <a:p>
            <a:fld id="{F35692FA-CDD6-4D36-9FC4-1EF5B78D6958}" type="slidenum">
              <a:rPr lang="en-GB" smtClean="0"/>
              <a:t>6</a:t>
            </a:fld>
            <a:endParaRPr lang="en-GB" dirty="0"/>
          </a:p>
        </p:txBody>
      </p:sp>
    </p:spTree>
    <p:extLst>
      <p:ext uri="{BB962C8B-B14F-4D97-AF65-F5344CB8AC3E}">
        <p14:creationId xmlns:p14="http://schemas.microsoft.com/office/powerpoint/2010/main" val="118748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GTC to add – check top 5 from summary report – Table 2 align to report</a:t>
            </a:r>
          </a:p>
          <a:p>
            <a:r>
              <a:rPr lang="en-GB" dirty="0">
                <a:highlight>
                  <a:srgbClr val="FFFF00"/>
                </a:highlight>
              </a:rPr>
              <a:t>Basis of study assumed full site conversion based upon a hydrogen supply available at site connection point. </a:t>
            </a:r>
          </a:p>
          <a:p>
            <a:r>
              <a:rPr lang="en-GB" dirty="0">
                <a:highlight>
                  <a:srgbClr val="FFFF00"/>
                </a:highlight>
              </a:rPr>
              <a:t>Check balance of OPEX vs CAPEX</a:t>
            </a:r>
          </a:p>
          <a:p>
            <a:endParaRPr lang="en-GB" dirty="0">
              <a:highlight>
                <a:srgbClr val="FFFF00"/>
              </a:highlight>
            </a:endParaRPr>
          </a:p>
          <a:p>
            <a:r>
              <a:rPr lang="en-GB" b="1" dirty="0">
                <a:highlight>
                  <a:srgbClr val="FFFF00"/>
                </a:highlight>
              </a:rPr>
              <a:t>Expand notes and add photos</a:t>
            </a:r>
          </a:p>
          <a:p>
            <a:endParaRPr lang="en-GB" b="1" dirty="0">
              <a:highlight>
                <a:srgbClr val="FFFF00"/>
              </a:highlight>
            </a:endParaRPr>
          </a:p>
          <a:p>
            <a:r>
              <a:rPr lang="en-GB" b="1" dirty="0"/>
              <a:t>Emissions  - </a:t>
            </a:r>
            <a:r>
              <a:rPr lang="en-GB" dirty="0"/>
              <a:t>For the surveyed sites the 100% hydrogen solution typically gives a greater reduction in CO2e emissions than the best alternative (non-hydrogen) solution, which is most often electrification. </a:t>
            </a:r>
          </a:p>
          <a:p>
            <a:r>
              <a:rPr lang="en-GB" dirty="0"/>
              <a:t>The hybrid hydrogen solution is generally shown to be similar CO2e emissions to 100% hydrogen in most cases. </a:t>
            </a:r>
          </a:p>
          <a:p>
            <a:r>
              <a:rPr lang="en-GB" dirty="0"/>
              <a:t>Burner OEMs consulted indicated that for both retro-fits and new builds further work is required to understand and predict achievable NOx values. There is a risk that any early NOx guarantees offered are potentially more conservative than required and indicate a need for Flue Gas Recirculation (FGR) or Selective Catalytic Reduction (SCR) being specified when not necessary, increasing the capital and operating cost.</a:t>
            </a:r>
            <a:endParaRPr lang="en-GB" b="1" dirty="0">
              <a:highlight>
                <a:srgbClr val="FFFF00"/>
              </a:highlight>
            </a:endParaRPr>
          </a:p>
          <a:p>
            <a:endParaRPr lang="en-GB" dirty="0">
              <a:highlight>
                <a:srgbClr val="FFFF00"/>
              </a:highlight>
            </a:endParaRPr>
          </a:p>
        </p:txBody>
      </p:sp>
      <p:sp>
        <p:nvSpPr>
          <p:cNvPr id="4" name="Slide Number Placeholder 3"/>
          <p:cNvSpPr>
            <a:spLocks noGrp="1"/>
          </p:cNvSpPr>
          <p:nvPr>
            <p:ph type="sldNum" sz="quarter" idx="5"/>
          </p:nvPr>
        </p:nvSpPr>
        <p:spPr/>
        <p:txBody>
          <a:bodyPr/>
          <a:lstStyle/>
          <a:p>
            <a:fld id="{F35692FA-CDD6-4D36-9FC4-1EF5B78D6958}" type="slidenum">
              <a:rPr lang="en-GB" smtClean="0"/>
              <a:t>7</a:t>
            </a:fld>
            <a:endParaRPr lang="en-GB" dirty="0"/>
          </a:p>
        </p:txBody>
      </p:sp>
    </p:spTree>
    <p:extLst>
      <p:ext uri="{BB962C8B-B14F-4D97-AF65-F5344CB8AC3E}">
        <p14:creationId xmlns:p14="http://schemas.microsoft.com/office/powerpoint/2010/main" val="20808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Overview of differences between H2 and NG</a:t>
            </a:r>
          </a:p>
          <a:p>
            <a:pPr>
              <a:spcBef>
                <a:spcPts val="600"/>
              </a:spcBef>
              <a:spcAft>
                <a:spcPts val="600"/>
              </a:spcAft>
            </a:pP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Sites using hydrogen need to evaluate and implement additional safeguards and controls to ensure that the risk level is comparable to that of natural gas and that the risks are reduced to As Low As Reasonably Practicable (ALARP) in accordance with UK legislation.</a:t>
            </a:r>
          </a:p>
          <a:p>
            <a:pPr>
              <a:spcBef>
                <a:spcPts val="600"/>
              </a:spcBef>
              <a:spcAft>
                <a:spcPts val="600"/>
              </a:spcAft>
            </a:pP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To assess the new or increased risks associated with hydrogen use, we conducted a preliminary Hazard Identification (HAZID) study, a hazardous area classification exercise and a high-level Consequence Assessment for each of the seven sites surveyed. For hazardous area classification we followed draft IGEM guidance for hydrogen installations, which supplements IGEM/SR/25 [2] for natural gas installations and was under development at the time of the study. The draft hydrogen guidance has since been updated and published as IGEM/SR/25 Hydrogen Supplement 1 and is available for use by sites.</a:t>
            </a:r>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8</a:t>
            </a:fld>
            <a:endParaRPr lang="en-GB" dirty="0"/>
          </a:p>
        </p:txBody>
      </p:sp>
    </p:spTree>
    <p:extLst>
      <p:ext uri="{BB962C8B-B14F-4D97-AF65-F5344CB8AC3E}">
        <p14:creationId xmlns:p14="http://schemas.microsoft.com/office/powerpoint/2010/main" val="19055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main issues that emerged from the surveys is the suitability of the current safety systems on combustion devices to avoid internal hydrogen explosions. Before switching to 100% hydrogen, it will be necessary to verify and upgrade / replace gas combustion devices and related burner management systems (BMS) with the supplier. The BMS reliability should be high enough to ensure that the risks are as low as reasonably practicable (ALARP) given the increased severity of internal hydrogen explosions. (see left/middle)</a:t>
            </a:r>
          </a:p>
          <a:p>
            <a:endParaRPr lang="en-GB" dirty="0"/>
          </a:p>
          <a:p>
            <a:r>
              <a:rPr lang="en-GB" dirty="0"/>
              <a:t>Some of the sites surveyed had pre-mixed burners, where air and gas are mixed before reaching the burner. These configurations may need significant modifications or complete replacement to prevent damaging internal explosions in the pipework, because hydrogen has a higher flame speed and a much wider flammable range than natural gas. (see pic right)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any equipment with explosion venting (or explosion suppression) equipment, the design will need to be reviewed and major changes may be required due to the higher flame speeds of hydrogen. In some cases, it may not be feasible to provide adequate explosion relief for equipment.</a:t>
            </a:r>
          </a:p>
          <a:p>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9</a:t>
            </a:fld>
            <a:endParaRPr lang="en-GB" dirty="0"/>
          </a:p>
        </p:txBody>
      </p:sp>
    </p:spTree>
    <p:extLst>
      <p:ext uri="{BB962C8B-B14F-4D97-AF65-F5344CB8AC3E}">
        <p14:creationId xmlns:p14="http://schemas.microsoft.com/office/powerpoint/2010/main" val="871211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810AC-755A-6A32-899A-7CE1C0E445D5}"/>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 name="Title 1"/>
          <p:cNvSpPr>
            <a:spLocks noGrp="1"/>
          </p:cNvSpPr>
          <p:nvPr>
            <p:ph type="ctrTitle"/>
          </p:nvPr>
        </p:nvSpPr>
        <p:spPr>
          <a:xfrm>
            <a:off x="1524000" y="2870952"/>
            <a:ext cx="9144000" cy="2387600"/>
          </a:xfrm>
        </p:spPr>
        <p:txBody>
          <a:bodyPr anchor="b"/>
          <a:lstStyle>
            <a:lvl1pPr algn="r">
              <a:defRPr sz="6000">
                <a:solidFill>
                  <a:srgbClr val="00338D"/>
                </a:solidFill>
              </a:defRPr>
            </a:lvl1pPr>
          </a:lstStyle>
          <a:p>
            <a:r>
              <a:rPr lang="en-US" dirty="0"/>
              <a:t>Click to edit Master title style</a:t>
            </a:r>
            <a:endParaRPr lang="en-GB" dirty="0"/>
          </a:p>
        </p:txBody>
      </p:sp>
      <p:sp>
        <p:nvSpPr>
          <p:cNvPr id="4" name="Rectangle 53">
            <a:extLst>
              <a:ext uri="{FF2B5EF4-FFF2-40B4-BE49-F238E27FC236}">
                <a16:creationId xmlns:a16="http://schemas.microsoft.com/office/drawing/2014/main" id="{8EB88C9A-D660-070E-5D3C-E5639C0922B0}"/>
              </a:ext>
            </a:extLst>
          </p:cNvPr>
          <p:cNvSpPr>
            <a:spLocks noChangeArrowheads="1"/>
          </p:cNvSpPr>
          <p:nvPr userDrawn="1"/>
        </p:nvSpPr>
        <p:spPr bwMode="gray">
          <a:xfrm>
            <a:off x="5216773" y="6509808"/>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a:r>
              <a:rPr lang="en-US" altLang="en-US" sz="700" dirty="0">
                <a:solidFill>
                  <a:srgbClr val="585858"/>
                </a:solidFill>
              </a:rPr>
              <a:t> © ESR Technology | </a:t>
            </a:r>
            <a:fld id="{FD0CC803-C305-4C1D-999E-1FF75E2059A6}" type="datetime1">
              <a:rPr lang="en-GB" altLang="en-US" sz="700" smtClean="0">
                <a:solidFill>
                  <a:srgbClr val="585858"/>
                </a:solidFill>
              </a:rPr>
              <a:pPr algn="ctr"/>
              <a:t>06/10/2023</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ctr"/>
              <a:t>‹#›</a:t>
            </a:fld>
            <a:endParaRPr lang="de-DE" altLang="en-US" sz="700" dirty="0">
              <a:solidFill>
                <a:srgbClr val="5F5F5F"/>
              </a:solidFill>
            </a:endParaRPr>
          </a:p>
        </p:txBody>
      </p:sp>
    </p:spTree>
    <p:extLst>
      <p:ext uri="{BB962C8B-B14F-4D97-AF65-F5344CB8AC3E}">
        <p14:creationId xmlns:p14="http://schemas.microsoft.com/office/powerpoint/2010/main" val="260183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862F7E-00A9-E74A-70A4-E23E457D93F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 name="Title 1"/>
          <p:cNvSpPr>
            <a:spLocks noGrp="1"/>
          </p:cNvSpPr>
          <p:nvPr>
            <p:ph type="title"/>
          </p:nvPr>
        </p:nvSpPr>
        <p:spPr>
          <a:xfrm>
            <a:off x="260684" y="78234"/>
            <a:ext cx="10515600" cy="1325563"/>
          </a:xfrm>
        </p:spPr>
        <p:txBody>
          <a:bodyPr/>
          <a:lstStyle>
            <a:lvl1pPr>
              <a:defRPr>
                <a:solidFill>
                  <a:srgbClr val="00338D"/>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sp>
        <p:nvSpPr>
          <p:cNvPr id="6" name="Rectangle 53">
            <a:extLst>
              <a:ext uri="{FF2B5EF4-FFF2-40B4-BE49-F238E27FC236}">
                <a16:creationId xmlns:a16="http://schemas.microsoft.com/office/drawing/2014/main" id="{86909BF5-B52B-32FB-C360-DE539FA48A1D}"/>
              </a:ext>
            </a:extLst>
          </p:cNvPr>
          <p:cNvSpPr>
            <a:spLocks noChangeArrowheads="1"/>
          </p:cNvSpPr>
          <p:nvPr userDrawn="1"/>
        </p:nvSpPr>
        <p:spPr bwMode="gray">
          <a:xfrm>
            <a:off x="5215594" y="6555422"/>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a:r>
              <a:rPr lang="en-US" altLang="en-US" sz="700" dirty="0">
                <a:solidFill>
                  <a:srgbClr val="585858"/>
                </a:solidFill>
              </a:rPr>
              <a:t> © ESR Technology | </a:t>
            </a:r>
            <a:fld id="{FD0CC803-C305-4C1D-999E-1FF75E2059A6}" type="datetime1">
              <a:rPr lang="en-GB" altLang="en-US" sz="700" smtClean="0">
                <a:solidFill>
                  <a:srgbClr val="585858"/>
                </a:solidFill>
              </a:rPr>
              <a:pPr algn="ctr"/>
              <a:t>06/10/2023</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ctr"/>
              <a:t>‹#›</a:t>
            </a:fld>
            <a:endParaRPr lang="de-DE" altLang="en-US" sz="700" dirty="0">
              <a:solidFill>
                <a:srgbClr val="5F5F5F"/>
              </a:solidFill>
            </a:endParaRPr>
          </a:p>
        </p:txBody>
      </p:sp>
    </p:spTree>
    <p:extLst>
      <p:ext uri="{BB962C8B-B14F-4D97-AF65-F5344CB8AC3E}">
        <p14:creationId xmlns:p14="http://schemas.microsoft.com/office/powerpoint/2010/main" val="336855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85F9BB-D14F-0B46-635E-293362E930F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 name="Title 1"/>
          <p:cNvSpPr>
            <a:spLocks noGrp="1"/>
          </p:cNvSpPr>
          <p:nvPr>
            <p:ph type="title"/>
          </p:nvPr>
        </p:nvSpPr>
        <p:spPr>
          <a:xfrm>
            <a:off x="219016" y="78234"/>
            <a:ext cx="8204321" cy="1325563"/>
          </a:xfrm>
        </p:spPr>
        <p:txBody>
          <a:bodyPr/>
          <a:lstStyle>
            <a:lvl1pPr>
              <a:defRPr>
                <a:solidFill>
                  <a:srgbClr val="00338D"/>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19016" y="1732547"/>
            <a:ext cx="11753968" cy="44444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pic>
        <p:nvPicPr>
          <p:cNvPr id="9" name="Picture 8">
            <a:extLst>
              <a:ext uri="{FF2B5EF4-FFF2-40B4-BE49-F238E27FC236}">
                <a16:creationId xmlns:a16="http://schemas.microsoft.com/office/drawing/2014/main" id="{AE6C3E3E-8E20-48FC-9B65-6C90F8075BB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739926" y="152381"/>
            <a:ext cx="2246867" cy="611238"/>
          </a:xfrm>
          <a:prstGeom prst="rect">
            <a:avLst/>
          </a:prstGeom>
        </p:spPr>
      </p:pic>
      <p:sp>
        <p:nvSpPr>
          <p:cNvPr id="5" name="Rectangle 53">
            <a:extLst>
              <a:ext uri="{FF2B5EF4-FFF2-40B4-BE49-F238E27FC236}">
                <a16:creationId xmlns:a16="http://schemas.microsoft.com/office/drawing/2014/main" id="{47AA4323-8064-D8CE-CB46-A7D1483EC72C}"/>
              </a:ext>
            </a:extLst>
          </p:cNvPr>
          <p:cNvSpPr>
            <a:spLocks noChangeArrowheads="1"/>
          </p:cNvSpPr>
          <p:nvPr userDrawn="1"/>
        </p:nvSpPr>
        <p:spPr bwMode="gray">
          <a:xfrm>
            <a:off x="5215594" y="6555422"/>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a:r>
              <a:rPr lang="en-US" altLang="en-US" sz="700" dirty="0">
                <a:solidFill>
                  <a:srgbClr val="585858"/>
                </a:solidFill>
              </a:rPr>
              <a:t> © ESR Technology | </a:t>
            </a:r>
            <a:fld id="{FD0CC803-C305-4C1D-999E-1FF75E2059A6}" type="datetime1">
              <a:rPr lang="en-GB" altLang="en-US" sz="700" smtClean="0">
                <a:solidFill>
                  <a:srgbClr val="585858"/>
                </a:solidFill>
              </a:rPr>
              <a:pPr algn="ctr"/>
              <a:t>06/10/2023</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ctr"/>
              <a:t>‹#›</a:t>
            </a:fld>
            <a:endParaRPr lang="de-DE" altLang="en-US" sz="700" dirty="0">
              <a:solidFill>
                <a:srgbClr val="5F5F5F"/>
              </a:solidFill>
            </a:endParaRPr>
          </a:p>
        </p:txBody>
      </p:sp>
      <p:pic>
        <p:nvPicPr>
          <p:cNvPr id="6" name="Picture 5">
            <a:extLst>
              <a:ext uri="{FF2B5EF4-FFF2-40B4-BE49-F238E27FC236}">
                <a16:creationId xmlns:a16="http://schemas.microsoft.com/office/drawing/2014/main" id="{6ADB3B5B-7877-764C-3666-A2619C7A4AB0}"/>
              </a:ext>
            </a:extLst>
          </p:cNvPr>
          <p:cNvPicPr>
            <a:picLocks noChangeAspect="1"/>
          </p:cNvPicPr>
          <p:nvPr userDrawn="1"/>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19267" y="886190"/>
            <a:ext cx="1767526" cy="407134"/>
          </a:xfrm>
          <a:prstGeom prst="rect">
            <a:avLst/>
          </a:prstGeom>
        </p:spPr>
      </p:pic>
    </p:spTree>
    <p:extLst>
      <p:ext uri="{BB962C8B-B14F-4D97-AF65-F5344CB8AC3E}">
        <p14:creationId xmlns:p14="http://schemas.microsoft.com/office/powerpoint/2010/main" val="221880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9BA154-BE75-326E-2C84-49544605BB61}"/>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 name="Title 1"/>
          <p:cNvSpPr>
            <a:spLocks noGrp="1"/>
          </p:cNvSpPr>
          <p:nvPr>
            <p:ph type="title"/>
          </p:nvPr>
        </p:nvSpPr>
        <p:spPr>
          <a:xfrm>
            <a:off x="150876" y="272024"/>
            <a:ext cx="10515600" cy="901700"/>
          </a:xfrm>
        </p:spPr>
        <p:txBody>
          <a:bodyPr/>
          <a:lstStyle>
            <a:lvl1pPr>
              <a:defRPr>
                <a:solidFill>
                  <a:srgbClr val="00338D"/>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Rectangle 3">
            <a:extLst>
              <a:ext uri="{FF2B5EF4-FFF2-40B4-BE49-F238E27FC236}">
                <a16:creationId xmlns:a16="http://schemas.microsoft.com/office/drawing/2014/main" id="{458C9E9B-9B69-46C2-861F-1005C157FB5F}"/>
              </a:ext>
            </a:extLst>
          </p:cNvPr>
          <p:cNvSpPr/>
          <p:nvPr userDrawn="1"/>
        </p:nvSpPr>
        <p:spPr bwMode="gray">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b"/>
          <a:lstStyle/>
          <a:p>
            <a:pPr algn="l"/>
            <a:endParaRPr lang="en-GB" sz="700" dirty="0">
              <a:solidFill>
                <a:srgbClr val="585858"/>
              </a:solidFill>
            </a:endParaRPr>
          </a:p>
        </p:txBody>
      </p:sp>
      <p:sp>
        <p:nvSpPr>
          <p:cNvPr id="3" name="Rectangle: Rounded Corners 2">
            <a:extLst>
              <a:ext uri="{FF2B5EF4-FFF2-40B4-BE49-F238E27FC236}">
                <a16:creationId xmlns:a16="http://schemas.microsoft.com/office/drawing/2014/main" id="{F4BA6FD8-05FD-4449-A679-8B36E127D316}"/>
              </a:ext>
            </a:extLst>
          </p:cNvPr>
          <p:cNvSpPr/>
          <p:nvPr userDrawn="1"/>
        </p:nvSpPr>
        <p:spPr bwMode="gray">
          <a:xfrm>
            <a:off x="88076" y="68824"/>
            <a:ext cx="12014200" cy="1308101"/>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sp>
        <p:nvSpPr>
          <p:cNvPr id="7" name="Rectangle 53">
            <a:extLst>
              <a:ext uri="{FF2B5EF4-FFF2-40B4-BE49-F238E27FC236}">
                <a16:creationId xmlns:a16="http://schemas.microsoft.com/office/drawing/2014/main" id="{CCFDF857-8409-C3C3-C13A-3D2FA40FF545}"/>
              </a:ext>
            </a:extLst>
          </p:cNvPr>
          <p:cNvSpPr>
            <a:spLocks noChangeArrowheads="1"/>
          </p:cNvSpPr>
          <p:nvPr userDrawn="1"/>
        </p:nvSpPr>
        <p:spPr bwMode="gray">
          <a:xfrm>
            <a:off x="5215949" y="6542723"/>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a:r>
              <a:rPr lang="en-US" altLang="en-US" sz="700" dirty="0">
                <a:solidFill>
                  <a:srgbClr val="585858"/>
                </a:solidFill>
              </a:rPr>
              <a:t> © ESR Technology | </a:t>
            </a:r>
            <a:fld id="{FD0CC803-C305-4C1D-999E-1FF75E2059A6}" type="datetime1">
              <a:rPr lang="en-GB" altLang="en-US" sz="700" smtClean="0">
                <a:solidFill>
                  <a:srgbClr val="585858"/>
                </a:solidFill>
              </a:rPr>
              <a:pPr algn="ctr"/>
              <a:t>06/10/2023</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ctr"/>
              <a:t>‹#›</a:t>
            </a:fld>
            <a:endParaRPr lang="de-DE" altLang="en-US" sz="700" dirty="0">
              <a:solidFill>
                <a:srgbClr val="5F5F5F"/>
              </a:solidFill>
            </a:endParaRPr>
          </a:p>
        </p:txBody>
      </p:sp>
    </p:spTree>
    <p:extLst>
      <p:ext uri="{BB962C8B-B14F-4D97-AF65-F5344CB8AC3E}">
        <p14:creationId xmlns:p14="http://schemas.microsoft.com/office/powerpoint/2010/main" val="142221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AE828-C97D-E307-96AA-6DE80C17D6B1}"/>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4" name="Rectangle 53">
            <a:extLst>
              <a:ext uri="{FF2B5EF4-FFF2-40B4-BE49-F238E27FC236}">
                <a16:creationId xmlns:a16="http://schemas.microsoft.com/office/drawing/2014/main" id="{14338565-6278-925E-44D8-7954CB039B1C}"/>
              </a:ext>
            </a:extLst>
          </p:cNvPr>
          <p:cNvSpPr>
            <a:spLocks noChangeArrowheads="1"/>
          </p:cNvSpPr>
          <p:nvPr userDrawn="1"/>
        </p:nvSpPr>
        <p:spPr bwMode="gray">
          <a:xfrm>
            <a:off x="5216773" y="6521555"/>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a:r>
              <a:rPr lang="en-US" altLang="en-US" sz="700" dirty="0">
                <a:solidFill>
                  <a:srgbClr val="585858"/>
                </a:solidFill>
              </a:rPr>
              <a:t> © ESR Technology | </a:t>
            </a:r>
            <a:fld id="{FD0CC803-C305-4C1D-999E-1FF75E2059A6}" type="datetime1">
              <a:rPr lang="en-GB" altLang="en-US" sz="700" smtClean="0">
                <a:solidFill>
                  <a:srgbClr val="585858"/>
                </a:solidFill>
              </a:rPr>
              <a:pPr algn="ctr"/>
              <a:t>06/10/2023</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ctr"/>
              <a:t>‹#›</a:t>
            </a:fld>
            <a:endParaRPr lang="de-DE" altLang="en-US" sz="700" dirty="0">
              <a:solidFill>
                <a:srgbClr val="5F5F5F"/>
              </a:solidFill>
            </a:endParaRPr>
          </a:p>
        </p:txBody>
      </p:sp>
    </p:spTree>
    <p:extLst>
      <p:ext uri="{BB962C8B-B14F-4D97-AF65-F5344CB8AC3E}">
        <p14:creationId xmlns:p14="http://schemas.microsoft.com/office/powerpoint/2010/main" val="25903129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53">
            <a:extLst>
              <a:ext uri="{FF2B5EF4-FFF2-40B4-BE49-F238E27FC236}">
                <a16:creationId xmlns:a16="http://schemas.microsoft.com/office/drawing/2014/main" id="{5DA1C741-B473-4026-AD6E-15692CC12A66}"/>
              </a:ext>
            </a:extLst>
          </p:cNvPr>
          <p:cNvSpPr>
            <a:spLocks noChangeArrowheads="1"/>
          </p:cNvSpPr>
          <p:nvPr userDrawn="1"/>
        </p:nvSpPr>
        <p:spPr bwMode="gray">
          <a:xfrm>
            <a:off x="10323056" y="6492875"/>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a:r>
              <a:rPr lang="en-US" altLang="en-US" sz="700" dirty="0">
                <a:solidFill>
                  <a:srgbClr val="585858"/>
                </a:solidFill>
              </a:rPr>
              <a:t> © ESR Technology | </a:t>
            </a:r>
            <a:fld id="{FD0CC803-C305-4C1D-999E-1FF75E2059A6}" type="datetime1">
              <a:rPr lang="en-GB" altLang="en-US" sz="700" smtClean="0">
                <a:solidFill>
                  <a:srgbClr val="585858"/>
                </a:solidFill>
              </a:rPr>
              <a:t>06/10/2023</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l"/>
              <a:t>‹#›</a:t>
            </a:fld>
            <a:endParaRPr lang="de-DE" altLang="en-US" sz="700" dirty="0">
              <a:solidFill>
                <a:srgbClr val="5F5F5F"/>
              </a:solidFill>
            </a:endParaRPr>
          </a:p>
        </p:txBody>
      </p:sp>
    </p:spTree>
    <p:extLst>
      <p:ext uri="{BB962C8B-B14F-4D97-AF65-F5344CB8AC3E}">
        <p14:creationId xmlns:p14="http://schemas.microsoft.com/office/powerpoint/2010/main" val="91902051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2"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rgbClr val="1E3A7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1E3A72"/>
        </a:buClr>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E3A72"/>
        </a:buClr>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E3A72"/>
        </a:buClr>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E3A72"/>
        </a:buClr>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E3A72"/>
        </a:buClr>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future-of-hydrogen-in-industry-initial-industrial-site-survey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33_FF1AF76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101" y="2517694"/>
            <a:ext cx="6509609" cy="945610"/>
          </a:xfrm>
        </p:spPr>
        <p:txBody>
          <a:bodyPr anchor="b">
            <a:noAutofit/>
          </a:bodyPr>
          <a:lstStyle/>
          <a:p>
            <a:pPr algn="l"/>
            <a:r>
              <a:rPr lang="en-GB" sz="3200" b="1" dirty="0">
                <a:effectLst/>
                <a:latin typeface="Arial" panose="020B0604020202020204" pitchFamily="34" charset="0"/>
                <a:ea typeface="Times New Roman" panose="02020603050405020304" pitchFamily="18" charset="0"/>
                <a:cs typeface="Arial" panose="020B0604020202020204" pitchFamily="34" charset="0"/>
              </a:rPr>
              <a:t>Future of hydrogen in industry: </a:t>
            </a:r>
            <a:br>
              <a:rPr lang="en-GB" sz="3200" b="1" dirty="0">
                <a:effectLst/>
                <a:latin typeface="Arial" panose="020B0604020202020204" pitchFamily="34" charset="0"/>
                <a:ea typeface="Times New Roman" panose="02020603050405020304" pitchFamily="18" charset="0"/>
                <a:cs typeface="Arial" panose="020B0604020202020204" pitchFamily="34" charset="0"/>
              </a:rPr>
            </a:br>
            <a:r>
              <a:rPr lang="en-GB" sz="3200" dirty="0">
                <a:effectLst/>
                <a:latin typeface="Arial" panose="020B0604020202020204" pitchFamily="34" charset="0"/>
                <a:ea typeface="Times New Roman" panose="02020603050405020304" pitchFamily="18" charset="0"/>
                <a:cs typeface="Arial" panose="020B0604020202020204" pitchFamily="34" charset="0"/>
              </a:rPr>
              <a:t>Technical and Safety Challenges</a:t>
            </a:r>
            <a:endParaRPr lang="en-GB" sz="3200" dirty="0">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8648305" y="5039718"/>
            <a:ext cx="2943487" cy="676912"/>
          </a:xfrm>
          <a:ln>
            <a:noFill/>
          </a:ln>
        </p:spPr>
        <p:txBody>
          <a:bodyPr anchor="t">
            <a:normAutofit fontScale="85000" lnSpcReduction="20000"/>
          </a:bodyPr>
          <a:lstStyle/>
          <a:p>
            <a:endParaRPr lang="en-GB" sz="1800" dirty="0">
              <a:solidFill>
                <a:srgbClr val="0070C0"/>
              </a:solidFill>
              <a:latin typeface="Arial" panose="020B0604020202020204" pitchFamily="34" charset="0"/>
              <a:cs typeface="Arial" panose="020B0604020202020204" pitchFamily="34" charset="0"/>
            </a:endParaRPr>
          </a:p>
          <a:p>
            <a:pPr marL="0" indent="0" algn="r">
              <a:buNone/>
            </a:pPr>
            <a:r>
              <a:rPr lang="en-GB" dirty="0">
                <a:solidFill>
                  <a:srgbClr val="02468D"/>
                </a:solidFill>
              </a:rPr>
              <a:t>7</a:t>
            </a:r>
            <a:r>
              <a:rPr lang="en-GB" baseline="30000" dirty="0">
                <a:solidFill>
                  <a:srgbClr val="02468D"/>
                </a:solidFill>
              </a:rPr>
              <a:t>th</a:t>
            </a:r>
            <a:r>
              <a:rPr lang="en-GB" dirty="0">
                <a:solidFill>
                  <a:srgbClr val="02468D"/>
                </a:solidFill>
              </a:rPr>
              <a:t> November</a:t>
            </a:r>
            <a:r>
              <a:rPr lang="en-GB" sz="2800" dirty="0">
                <a:solidFill>
                  <a:srgbClr val="02468D"/>
                </a:solidFill>
                <a:latin typeface="Arial" panose="020B0604020202020204" pitchFamily="34" charset="0"/>
                <a:cs typeface="Arial" panose="020B0604020202020204" pitchFamily="34" charset="0"/>
              </a:rPr>
              <a:t> 2023</a:t>
            </a:r>
          </a:p>
        </p:txBody>
      </p:sp>
      <p:sp>
        <p:nvSpPr>
          <p:cNvPr id="5" name="TextBox 4"/>
          <p:cNvSpPr txBox="1"/>
          <p:nvPr/>
        </p:nvSpPr>
        <p:spPr>
          <a:xfrm>
            <a:off x="9989284" y="1099471"/>
            <a:ext cx="1639088"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Space and Vacuum</a:t>
            </a:r>
          </a:p>
        </p:txBody>
      </p:sp>
      <p:sp>
        <p:nvSpPr>
          <p:cNvPr id="12" name="TextBox 11"/>
          <p:cNvSpPr txBox="1"/>
          <p:nvPr/>
        </p:nvSpPr>
        <p:spPr>
          <a:xfrm>
            <a:off x="7991082" y="4632765"/>
            <a:ext cx="1236022"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Management</a:t>
            </a:r>
          </a:p>
        </p:txBody>
      </p:sp>
      <p:sp>
        <p:nvSpPr>
          <p:cNvPr id="13" name="TextBox 12"/>
          <p:cNvSpPr txBox="1"/>
          <p:nvPr/>
        </p:nvSpPr>
        <p:spPr>
          <a:xfrm>
            <a:off x="9683568" y="4632765"/>
            <a:ext cx="1908224"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Non-Destructive Testing</a:t>
            </a:r>
          </a:p>
        </p:txBody>
      </p:sp>
      <p:sp>
        <p:nvSpPr>
          <p:cNvPr id="14" name="TextBox 13"/>
          <p:cNvSpPr txBox="1"/>
          <p:nvPr/>
        </p:nvSpPr>
        <p:spPr>
          <a:xfrm>
            <a:off x="7947067" y="1096051"/>
            <a:ext cx="1715859"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Materials Engineering</a:t>
            </a:r>
          </a:p>
        </p:txBody>
      </p:sp>
      <p:pic>
        <p:nvPicPr>
          <p:cNvPr id="16" name="Picture 15">
            <a:extLst>
              <a:ext uri="{FF2B5EF4-FFF2-40B4-BE49-F238E27FC236}">
                <a16:creationId xmlns:a16="http://schemas.microsoft.com/office/drawing/2014/main" id="{C0C09828-E7EF-49CC-B951-75F4BC9D6E8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719004" y="3034358"/>
            <a:ext cx="1639088" cy="1639088"/>
          </a:xfrm>
          <a:prstGeom prst="rect">
            <a:avLst/>
          </a:prstGeom>
        </p:spPr>
      </p:pic>
      <p:pic>
        <p:nvPicPr>
          <p:cNvPr id="18" name="Picture 17">
            <a:extLst>
              <a:ext uri="{FF2B5EF4-FFF2-40B4-BE49-F238E27FC236}">
                <a16:creationId xmlns:a16="http://schemas.microsoft.com/office/drawing/2014/main" id="{C5CBA2BE-53DA-487D-9E66-3752F19E430E}"/>
              </a:ext>
            </a:extLst>
          </p:cNvPr>
          <p:cNvPicPr/>
          <p:nvPr/>
        </p:nvPicPr>
        <p:blipFill>
          <a:blip r:embed="rId4" cstate="hqprint">
            <a:extLst>
              <a:ext uri="{28A0092B-C50C-407E-A947-70E740481C1C}">
                <a14:useLocalDpi xmlns:a14="http://schemas.microsoft.com/office/drawing/2010/main"/>
              </a:ext>
            </a:extLst>
          </a:blip>
          <a:srcRect/>
          <a:stretch/>
        </p:blipFill>
        <p:spPr bwMode="auto">
          <a:xfrm>
            <a:off x="8051624" y="3045563"/>
            <a:ext cx="1620000" cy="1620000"/>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84510435-5655-4357-8E6F-F8E5DA1DC9CB}"/>
              </a:ext>
            </a:extLst>
          </p:cNvPr>
          <p:cNvSpPr txBox="1"/>
          <p:nvPr/>
        </p:nvSpPr>
        <p:spPr>
          <a:xfrm rot="16200000">
            <a:off x="6908542" y="1959805"/>
            <a:ext cx="1989118"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Industrial Tribology and </a:t>
            </a:r>
          </a:p>
        </p:txBody>
      </p:sp>
      <p:sp>
        <p:nvSpPr>
          <p:cNvPr id="20" name="TextBox 19">
            <a:extLst>
              <a:ext uri="{FF2B5EF4-FFF2-40B4-BE49-F238E27FC236}">
                <a16:creationId xmlns:a16="http://schemas.microsoft.com/office/drawing/2014/main" id="{0E9C000A-0A4A-4F8B-AA19-C9C8C8AA80F0}"/>
              </a:ext>
            </a:extLst>
          </p:cNvPr>
          <p:cNvSpPr txBox="1"/>
          <p:nvPr/>
        </p:nvSpPr>
        <p:spPr>
          <a:xfrm rot="5400000">
            <a:off x="10998053" y="1648615"/>
            <a:ext cx="981687"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Tribology</a:t>
            </a:r>
          </a:p>
        </p:txBody>
      </p:sp>
      <p:sp>
        <p:nvSpPr>
          <p:cNvPr id="21" name="TextBox 20">
            <a:extLst>
              <a:ext uri="{FF2B5EF4-FFF2-40B4-BE49-F238E27FC236}">
                <a16:creationId xmlns:a16="http://schemas.microsoft.com/office/drawing/2014/main" id="{64B2FA9F-643B-435D-84FE-6A09FB2BB6B2}"/>
              </a:ext>
            </a:extLst>
          </p:cNvPr>
          <p:cNvSpPr txBox="1"/>
          <p:nvPr/>
        </p:nvSpPr>
        <p:spPr>
          <a:xfrm rot="5400000">
            <a:off x="7317614" y="4146715"/>
            <a:ext cx="1228307"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Safety &amp; Risk</a:t>
            </a:r>
          </a:p>
        </p:txBody>
      </p:sp>
      <p:pic>
        <p:nvPicPr>
          <p:cNvPr id="29" name="Picture 28">
            <a:extLst>
              <a:ext uri="{FF2B5EF4-FFF2-40B4-BE49-F238E27FC236}">
                <a16:creationId xmlns:a16="http://schemas.microsoft.com/office/drawing/2014/main" id="{9100BACE-E3B8-4611-8632-5800909FFCC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712964" y="1370499"/>
            <a:ext cx="1620000" cy="1620000"/>
          </a:xfrm>
          <a:prstGeom prst="rect">
            <a:avLst/>
          </a:prstGeom>
        </p:spPr>
      </p:pic>
      <p:pic>
        <p:nvPicPr>
          <p:cNvPr id="30" name="Picture 29">
            <a:extLst>
              <a:ext uri="{FF2B5EF4-FFF2-40B4-BE49-F238E27FC236}">
                <a16:creationId xmlns:a16="http://schemas.microsoft.com/office/drawing/2014/main" id="{12DFE2F0-CAC4-4371-8408-75902488B08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t="-1388"/>
          <a:stretch/>
        </p:blipFill>
        <p:spPr>
          <a:xfrm>
            <a:off x="8042926" y="1370499"/>
            <a:ext cx="1620000" cy="1620000"/>
          </a:xfrm>
          <a:prstGeom prst="rect">
            <a:avLst/>
          </a:prstGeom>
          <a:ln w="3175">
            <a:solidFill>
              <a:schemeClr val="bg1">
                <a:lumMod val="75000"/>
              </a:schemeClr>
            </a:solidFill>
          </a:ln>
        </p:spPr>
      </p:pic>
      <p:sp>
        <p:nvSpPr>
          <p:cNvPr id="22" name="TextBox 21">
            <a:extLst>
              <a:ext uri="{FF2B5EF4-FFF2-40B4-BE49-F238E27FC236}">
                <a16:creationId xmlns:a16="http://schemas.microsoft.com/office/drawing/2014/main" id="{8AE5EE52-98CC-4074-8A6E-6BC4106947D5}"/>
              </a:ext>
            </a:extLst>
          </p:cNvPr>
          <p:cNvSpPr txBox="1"/>
          <p:nvPr/>
        </p:nvSpPr>
        <p:spPr>
          <a:xfrm rot="16200000">
            <a:off x="10852491" y="3984961"/>
            <a:ext cx="1216999"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Good Practice</a:t>
            </a:r>
          </a:p>
        </p:txBody>
      </p:sp>
      <p:cxnSp>
        <p:nvCxnSpPr>
          <p:cNvPr id="6" name="Straight Connector 5">
            <a:extLst>
              <a:ext uri="{FF2B5EF4-FFF2-40B4-BE49-F238E27FC236}">
                <a16:creationId xmlns:a16="http://schemas.microsoft.com/office/drawing/2014/main" id="{746608A6-9CAF-4E95-A0A0-56C0A406E605}"/>
              </a:ext>
            </a:extLst>
          </p:cNvPr>
          <p:cNvCxnSpPr/>
          <p:nvPr/>
        </p:nvCxnSpPr>
        <p:spPr>
          <a:xfrm>
            <a:off x="9011989" y="4773096"/>
            <a:ext cx="671579" cy="0"/>
          </a:xfrm>
          <a:prstGeom prst="line">
            <a:avLst/>
          </a:prstGeom>
          <a:ln w="38100">
            <a:solidFill>
              <a:srgbClr val="888DC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269865-6B9A-49F5-9915-EEF4DD9782DB}"/>
              </a:ext>
            </a:extLst>
          </p:cNvPr>
          <p:cNvCxnSpPr>
            <a:cxnSpLocks/>
          </p:cNvCxnSpPr>
          <p:nvPr/>
        </p:nvCxnSpPr>
        <p:spPr>
          <a:xfrm>
            <a:off x="7917615" y="3105150"/>
            <a:ext cx="0" cy="530727"/>
          </a:xfrm>
          <a:prstGeom prst="line">
            <a:avLst/>
          </a:prstGeom>
          <a:ln w="38100">
            <a:solidFill>
              <a:srgbClr val="888DC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B73E88-38BD-4C36-B825-7A899DD17A2D}"/>
              </a:ext>
            </a:extLst>
          </p:cNvPr>
          <p:cNvCxnSpPr>
            <a:cxnSpLocks/>
          </p:cNvCxnSpPr>
          <p:nvPr/>
        </p:nvCxnSpPr>
        <p:spPr>
          <a:xfrm>
            <a:off x="11467385" y="2215221"/>
            <a:ext cx="0" cy="1335366"/>
          </a:xfrm>
          <a:prstGeom prst="line">
            <a:avLst/>
          </a:prstGeom>
          <a:ln w="38100">
            <a:solidFill>
              <a:srgbClr val="888DC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7EC02D-C841-4E38-8075-35C22436F01B}"/>
              </a:ext>
            </a:extLst>
          </p:cNvPr>
          <p:cNvCxnSpPr>
            <a:cxnSpLocks/>
          </p:cNvCxnSpPr>
          <p:nvPr/>
        </p:nvCxnSpPr>
        <p:spPr>
          <a:xfrm>
            <a:off x="9556571" y="1240750"/>
            <a:ext cx="432713" cy="0"/>
          </a:xfrm>
          <a:prstGeom prst="line">
            <a:avLst/>
          </a:prstGeom>
          <a:ln w="38100">
            <a:solidFill>
              <a:srgbClr val="888DC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40D055B-208F-E3E5-7936-0F2BB2C2B4B9}"/>
              </a:ext>
            </a:extLst>
          </p:cNvPr>
          <p:cNvPicPr>
            <a:picLocks noChangeAspect="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60001" y="313567"/>
            <a:ext cx="2736000" cy="630214"/>
          </a:xfrm>
          <a:prstGeom prst="rect">
            <a:avLst/>
          </a:prstGeom>
        </p:spPr>
      </p:pic>
      <p:pic>
        <p:nvPicPr>
          <p:cNvPr id="9" name="Graphic 8">
            <a:extLst>
              <a:ext uri="{FF2B5EF4-FFF2-40B4-BE49-F238E27FC236}">
                <a16:creationId xmlns:a16="http://schemas.microsoft.com/office/drawing/2014/main" id="{68C08800-72CC-957E-792F-9635EB67D7F9}"/>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9101" y="126107"/>
            <a:ext cx="2793415" cy="865466"/>
          </a:xfrm>
          <a:prstGeom prst="rect">
            <a:avLst/>
          </a:prstGeom>
        </p:spPr>
      </p:pic>
      <p:pic>
        <p:nvPicPr>
          <p:cNvPr id="10" name="Picture 9">
            <a:extLst>
              <a:ext uri="{FF2B5EF4-FFF2-40B4-BE49-F238E27FC236}">
                <a16:creationId xmlns:a16="http://schemas.microsoft.com/office/drawing/2014/main" id="{FB387BE3-E3AB-B7AE-33E3-FEEED3D94930}"/>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0" y="5945442"/>
            <a:ext cx="12192000" cy="945610"/>
          </a:xfrm>
          <a:prstGeom prst="rect">
            <a:avLst/>
          </a:prstGeom>
        </p:spPr>
      </p:pic>
      <p:sp>
        <p:nvSpPr>
          <p:cNvPr id="4" name="Title 1">
            <a:extLst>
              <a:ext uri="{FF2B5EF4-FFF2-40B4-BE49-F238E27FC236}">
                <a16:creationId xmlns:a16="http://schemas.microsoft.com/office/drawing/2014/main" id="{C4ED3E04-61E4-E5CD-79CD-0CA9CF4F2A5B}"/>
              </a:ext>
            </a:extLst>
          </p:cNvPr>
          <p:cNvSpPr txBox="1">
            <a:spLocks/>
          </p:cNvSpPr>
          <p:nvPr/>
        </p:nvSpPr>
        <p:spPr>
          <a:xfrm>
            <a:off x="199100" y="4516620"/>
            <a:ext cx="6509609" cy="94561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6000" kern="1200">
                <a:solidFill>
                  <a:srgbClr val="00338D"/>
                </a:solidFill>
                <a:latin typeface="Arial" panose="020B0604020202020204" pitchFamily="34" charset="0"/>
                <a:ea typeface="+mj-ea"/>
                <a:cs typeface="Arial" panose="020B0604020202020204" pitchFamily="34" charset="0"/>
              </a:defRPr>
            </a:lvl1pPr>
          </a:lstStyle>
          <a:p>
            <a:pPr algn="l"/>
            <a:r>
              <a:rPr lang="en-GB" sz="2000" dirty="0">
                <a:ea typeface="Times New Roman" panose="02020603050405020304" pitchFamily="18" charset="0"/>
              </a:rPr>
              <a:t>Luke Butcher – ESR Technology</a:t>
            </a:r>
          </a:p>
          <a:p>
            <a:pPr algn="l"/>
            <a:r>
              <a:rPr lang="en-GB" sz="2000" dirty="0"/>
              <a:t>Graeme Cook – AECOM</a:t>
            </a:r>
          </a:p>
        </p:txBody>
      </p:sp>
    </p:spTree>
    <p:extLst>
      <p:ext uri="{BB962C8B-B14F-4D97-AF65-F5344CB8AC3E}">
        <p14:creationId xmlns:p14="http://schemas.microsoft.com/office/powerpoint/2010/main" val="335220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p:txBody>
          <a:bodyPr>
            <a:normAutofit/>
          </a:bodyPr>
          <a:lstStyle/>
          <a:p>
            <a:r>
              <a:rPr lang="en-GB" dirty="0"/>
              <a:t>Safety Challenge 2 – </a:t>
            </a:r>
            <a:br>
              <a:rPr lang="en-GB" dirty="0"/>
            </a:br>
            <a:r>
              <a:rPr lang="en-GB" dirty="0"/>
              <a:t>Equipment Compatibility for H2</a:t>
            </a:r>
          </a:p>
        </p:txBody>
      </p:sp>
      <p:sp>
        <p:nvSpPr>
          <p:cNvPr id="5" name="Content Placeholder 4">
            <a:extLst>
              <a:ext uri="{FF2B5EF4-FFF2-40B4-BE49-F238E27FC236}">
                <a16:creationId xmlns:a16="http://schemas.microsoft.com/office/drawing/2014/main" id="{7D7512D9-5518-E007-7E0C-E28BF8E2B715}"/>
              </a:ext>
            </a:extLst>
          </p:cNvPr>
          <p:cNvSpPr>
            <a:spLocks noGrp="1"/>
          </p:cNvSpPr>
          <p:nvPr>
            <p:ph idx="1"/>
          </p:nvPr>
        </p:nvSpPr>
        <p:spPr>
          <a:xfrm>
            <a:off x="219016" y="1524001"/>
            <a:ext cx="11869178" cy="1796142"/>
          </a:xfrm>
        </p:spPr>
        <p:txBody>
          <a:bodyPr>
            <a:normAutofit fontScale="55000" lnSpcReduction="20000"/>
          </a:bodyPr>
          <a:lstStyle/>
          <a:p>
            <a:pPr>
              <a:lnSpc>
                <a:spcPct val="120000"/>
              </a:lnSpc>
            </a:pPr>
            <a:r>
              <a:rPr lang="en-GB" dirty="0"/>
              <a:t>Safety measures for legacy equipment will require appraising from scratch for hydrogen operation  - could be challenging for older equipment</a:t>
            </a:r>
          </a:p>
          <a:p>
            <a:pPr>
              <a:lnSpc>
                <a:spcPct val="120000"/>
              </a:lnSpc>
            </a:pPr>
            <a:r>
              <a:rPr lang="en-GB" dirty="0"/>
              <a:t>Small amounts of air ingress into gas systems is a greater concern with H2</a:t>
            </a:r>
          </a:p>
          <a:p>
            <a:pPr>
              <a:lnSpc>
                <a:spcPct val="120000"/>
              </a:lnSpc>
            </a:pPr>
            <a:r>
              <a:rPr lang="en-GB" dirty="0"/>
              <a:t>Leak tightness and material compatibility needs to be confirmed for H2 (e.g. compression fittings)</a:t>
            </a:r>
          </a:p>
          <a:p>
            <a:pPr>
              <a:lnSpc>
                <a:spcPct val="120000"/>
              </a:lnSpc>
            </a:pPr>
            <a:r>
              <a:rPr lang="en-GB" dirty="0"/>
              <a:t>Hand-held gas torches fed from gas headers of particular concern due to low H2 flame visibility</a:t>
            </a:r>
          </a:p>
        </p:txBody>
      </p:sp>
      <p:pic>
        <p:nvPicPr>
          <p:cNvPr id="7" name="Picture 6">
            <a:extLst>
              <a:ext uri="{FF2B5EF4-FFF2-40B4-BE49-F238E27FC236}">
                <a16:creationId xmlns:a16="http://schemas.microsoft.com/office/drawing/2014/main" id="{0567F11B-08BD-0ED8-C7B7-95260210829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85522" y="3429000"/>
            <a:ext cx="2939591" cy="2497724"/>
          </a:xfrm>
          <a:prstGeom prst="rect">
            <a:avLst/>
          </a:prstGeom>
        </p:spPr>
      </p:pic>
      <p:pic>
        <p:nvPicPr>
          <p:cNvPr id="8" name="Content Placeholder 4" descr="A close-up of a pipe&#10;&#10;Description automatically generated">
            <a:extLst>
              <a:ext uri="{FF2B5EF4-FFF2-40B4-BE49-F238E27FC236}">
                <a16:creationId xmlns:a16="http://schemas.microsoft.com/office/drawing/2014/main" id="{0580746B-3F16-D0C4-AE9D-F3A0F7DEC31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880941" y="3428998"/>
            <a:ext cx="2939592" cy="2497725"/>
          </a:xfrm>
          <a:prstGeom prst="rect">
            <a:avLst/>
          </a:prstGeom>
        </p:spPr>
      </p:pic>
      <p:pic>
        <p:nvPicPr>
          <p:cNvPr id="9" name="Picture 8" descr="A close-up of a machine&#10;&#10;Description automatically generated">
            <a:extLst>
              <a:ext uri="{FF2B5EF4-FFF2-40B4-BE49-F238E27FC236}">
                <a16:creationId xmlns:a16="http://schemas.microsoft.com/office/drawing/2014/main" id="{6EFB6ED9-526A-FC9F-F975-1CF4FD86F0A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876361" y="3435776"/>
            <a:ext cx="2939592" cy="2536845"/>
          </a:xfrm>
          <a:prstGeom prst="rect">
            <a:avLst/>
          </a:prstGeom>
        </p:spPr>
      </p:pic>
    </p:spTree>
    <p:extLst>
      <p:ext uri="{BB962C8B-B14F-4D97-AF65-F5344CB8AC3E}">
        <p14:creationId xmlns:p14="http://schemas.microsoft.com/office/powerpoint/2010/main" val="970491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p:txBody>
          <a:bodyPr>
            <a:normAutofit/>
          </a:bodyPr>
          <a:lstStyle/>
          <a:p>
            <a:r>
              <a:rPr lang="en-GB" dirty="0"/>
              <a:t>Safety Challenge 3 – </a:t>
            </a:r>
            <a:br>
              <a:rPr lang="en-GB" dirty="0"/>
            </a:br>
            <a:r>
              <a:rPr lang="en-GB" dirty="0"/>
              <a:t>Enclosure Ventilation and HAC</a:t>
            </a:r>
          </a:p>
        </p:txBody>
      </p:sp>
      <p:sp>
        <p:nvSpPr>
          <p:cNvPr id="5" name="Content Placeholder 4">
            <a:extLst>
              <a:ext uri="{FF2B5EF4-FFF2-40B4-BE49-F238E27FC236}">
                <a16:creationId xmlns:a16="http://schemas.microsoft.com/office/drawing/2014/main" id="{7D7512D9-5518-E007-7E0C-E28BF8E2B715}"/>
              </a:ext>
            </a:extLst>
          </p:cNvPr>
          <p:cNvSpPr>
            <a:spLocks noGrp="1"/>
          </p:cNvSpPr>
          <p:nvPr>
            <p:ph idx="1"/>
          </p:nvPr>
        </p:nvSpPr>
        <p:spPr>
          <a:xfrm>
            <a:off x="219016" y="1524000"/>
            <a:ext cx="11869178" cy="1676399"/>
          </a:xfrm>
        </p:spPr>
        <p:txBody>
          <a:bodyPr>
            <a:normAutofit fontScale="55000" lnSpcReduction="20000"/>
          </a:bodyPr>
          <a:lstStyle/>
          <a:p>
            <a:pPr>
              <a:lnSpc>
                <a:spcPct val="120000"/>
              </a:lnSpc>
            </a:pPr>
            <a:r>
              <a:rPr lang="en-GB" dirty="0"/>
              <a:t>Most enclosure had inadequate ventilation to maintain current HAC zones, including most meter houses! High level ventilation was rarely present but could be easily retrofitted.</a:t>
            </a:r>
          </a:p>
          <a:p>
            <a:pPr>
              <a:lnSpc>
                <a:spcPct val="120000"/>
              </a:lnSpc>
            </a:pPr>
            <a:r>
              <a:rPr lang="en-GB" dirty="0"/>
              <a:t>Where new Zone 2 HACs are predicted this would encompass unrated electrical installations – expensive to remedy. </a:t>
            </a:r>
          </a:p>
          <a:p>
            <a:pPr>
              <a:lnSpc>
                <a:spcPct val="120000"/>
              </a:lnSpc>
            </a:pPr>
            <a:r>
              <a:rPr lang="en-GB" dirty="0"/>
              <a:t>Where Hazardous Areas are unavoidable, tighter ignition control will be required with IIC-T1 ATEX required versus IIA-T1 for NG.</a:t>
            </a:r>
          </a:p>
        </p:txBody>
      </p:sp>
      <p:pic>
        <p:nvPicPr>
          <p:cNvPr id="10" name="Picture 9" descr="A machine in a factory&#10;&#10;Description automatically generated">
            <a:extLst>
              <a:ext uri="{FF2B5EF4-FFF2-40B4-BE49-F238E27FC236}">
                <a16:creationId xmlns:a16="http://schemas.microsoft.com/office/drawing/2014/main" id="{0481AA2A-954E-5A92-08B5-E8DFCBBBD01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19600" y="3317611"/>
            <a:ext cx="3037026" cy="2634530"/>
          </a:xfrm>
          <a:prstGeom prst="rect">
            <a:avLst/>
          </a:prstGeom>
        </p:spPr>
      </p:pic>
      <p:pic>
        <p:nvPicPr>
          <p:cNvPr id="11" name="Picture 10" descr="A room with pipes and valves&#10;&#10;Description automatically generated">
            <a:extLst>
              <a:ext uri="{FF2B5EF4-FFF2-40B4-BE49-F238E27FC236}">
                <a16:creationId xmlns:a16="http://schemas.microsoft.com/office/drawing/2014/main" id="{F7F31C8A-08E6-A469-E35E-E8DF9B9FBEF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651876" y="3317610"/>
            <a:ext cx="3035793" cy="2655011"/>
          </a:xfrm>
          <a:prstGeom prst="rect">
            <a:avLst/>
          </a:prstGeom>
        </p:spPr>
      </p:pic>
      <p:pic>
        <p:nvPicPr>
          <p:cNvPr id="13" name="Content Placeholder 4" descr="A green shed with a chimney&#10;&#10;Description automatically generated with medium confidence">
            <a:extLst>
              <a:ext uri="{FF2B5EF4-FFF2-40B4-BE49-F238E27FC236}">
                <a16:creationId xmlns:a16="http://schemas.microsoft.com/office/drawing/2014/main" id="{E7874268-B77E-9793-DBE4-6A30E63B8A5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rot="5400000">
            <a:off x="718000" y="3557565"/>
            <a:ext cx="2543325" cy="2112026"/>
          </a:xfrm>
          <a:prstGeom prst="rect">
            <a:avLst/>
          </a:prstGeom>
        </p:spPr>
      </p:pic>
    </p:spTree>
    <p:extLst>
      <p:ext uri="{BB962C8B-B14F-4D97-AF65-F5344CB8AC3E}">
        <p14:creationId xmlns:p14="http://schemas.microsoft.com/office/powerpoint/2010/main" val="136316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p:txBody>
          <a:bodyPr>
            <a:normAutofit/>
          </a:bodyPr>
          <a:lstStyle/>
          <a:p>
            <a:r>
              <a:rPr lang="en-GB" dirty="0"/>
              <a:t>Safety Challenge 4 – </a:t>
            </a:r>
            <a:br>
              <a:rPr lang="en-GB" dirty="0"/>
            </a:br>
            <a:r>
              <a:rPr lang="en-GB" dirty="0"/>
              <a:t>Pressure Relief Vents</a:t>
            </a:r>
          </a:p>
        </p:txBody>
      </p:sp>
      <p:sp>
        <p:nvSpPr>
          <p:cNvPr id="5" name="Content Placeholder 4">
            <a:extLst>
              <a:ext uri="{FF2B5EF4-FFF2-40B4-BE49-F238E27FC236}">
                <a16:creationId xmlns:a16="http://schemas.microsoft.com/office/drawing/2014/main" id="{7D7512D9-5518-E007-7E0C-E28BF8E2B715}"/>
              </a:ext>
            </a:extLst>
          </p:cNvPr>
          <p:cNvSpPr>
            <a:spLocks noGrp="1"/>
          </p:cNvSpPr>
          <p:nvPr>
            <p:ph idx="1"/>
          </p:nvPr>
        </p:nvSpPr>
        <p:spPr>
          <a:xfrm>
            <a:off x="219016" y="1524001"/>
            <a:ext cx="11869178" cy="1472104"/>
          </a:xfrm>
        </p:spPr>
        <p:txBody>
          <a:bodyPr>
            <a:normAutofit fontScale="62500" lnSpcReduction="20000"/>
          </a:bodyPr>
          <a:lstStyle/>
          <a:p>
            <a:pPr>
              <a:lnSpc>
                <a:spcPct val="120000"/>
              </a:lnSpc>
            </a:pPr>
            <a:r>
              <a:rPr lang="en-GB" dirty="0"/>
              <a:t>IGEM guidance for calculating HAC extents around vent tips increase significantly with H2 </a:t>
            </a:r>
          </a:p>
          <a:p>
            <a:pPr>
              <a:lnSpc>
                <a:spcPct val="120000"/>
              </a:lnSpc>
            </a:pPr>
            <a:r>
              <a:rPr lang="en-GB" dirty="0"/>
              <a:t>Could result in additional requirements for ATEX rated equipment versus NG. </a:t>
            </a:r>
          </a:p>
          <a:p>
            <a:pPr>
              <a:lnSpc>
                <a:spcPct val="120000"/>
              </a:lnSpc>
            </a:pPr>
            <a:r>
              <a:rPr lang="en-GB" dirty="0"/>
              <a:t>Vents with non-ideal vent tip configurations (e.g. downwards or impeded) had the most significant implications</a:t>
            </a:r>
          </a:p>
        </p:txBody>
      </p:sp>
      <p:pic>
        <p:nvPicPr>
          <p:cNvPr id="7" name="Content Placeholder 4" descr="A close-up of a building&#10;&#10;Description automatically generated">
            <a:extLst>
              <a:ext uri="{FF2B5EF4-FFF2-40B4-BE49-F238E27FC236}">
                <a16:creationId xmlns:a16="http://schemas.microsoft.com/office/drawing/2014/main" id="{501AB46B-4A01-3AD8-C96D-E732D86F674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375511" y="2996105"/>
            <a:ext cx="2825552" cy="2969266"/>
          </a:xfrm>
          <a:prstGeom prst="rect">
            <a:avLst/>
          </a:prstGeom>
        </p:spPr>
      </p:pic>
      <p:pic>
        <p:nvPicPr>
          <p:cNvPr id="8" name="Picture 7" descr="A green box next to a white building&#10;&#10;Description automatically generated">
            <a:extLst>
              <a:ext uri="{FF2B5EF4-FFF2-40B4-BE49-F238E27FC236}">
                <a16:creationId xmlns:a16="http://schemas.microsoft.com/office/drawing/2014/main" id="{AC321C87-B948-6A7C-0C13-F5C8B5BD35B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3172"/>
          <a:stretch/>
        </p:blipFill>
        <p:spPr>
          <a:xfrm>
            <a:off x="7968572" y="2996105"/>
            <a:ext cx="3276371" cy="3088322"/>
          </a:xfrm>
          <a:prstGeom prst="rect">
            <a:avLst/>
          </a:prstGeom>
        </p:spPr>
      </p:pic>
      <p:pic>
        <p:nvPicPr>
          <p:cNvPr id="9" name="Picture 8" descr="A green box in the grass&#10;&#10;Description automatically generated">
            <a:extLst>
              <a:ext uri="{FF2B5EF4-FFF2-40B4-BE49-F238E27FC236}">
                <a16:creationId xmlns:a16="http://schemas.microsoft.com/office/drawing/2014/main" id="{CC805C60-7424-20C3-AAE6-BDCD52128EC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97460" y="3021972"/>
            <a:ext cx="2710543" cy="2917531"/>
          </a:xfrm>
          <a:prstGeom prst="rect">
            <a:avLst/>
          </a:prstGeom>
        </p:spPr>
      </p:pic>
    </p:spTree>
    <p:extLst>
      <p:ext uri="{BB962C8B-B14F-4D97-AF65-F5344CB8AC3E}">
        <p14:creationId xmlns:p14="http://schemas.microsoft.com/office/powerpoint/2010/main" val="26304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p:txBody>
          <a:bodyPr>
            <a:normAutofit/>
          </a:bodyPr>
          <a:lstStyle/>
          <a:p>
            <a:r>
              <a:rPr lang="en-GB" dirty="0"/>
              <a:t>Safety Challenge 5 – </a:t>
            </a:r>
            <a:br>
              <a:rPr lang="en-GB" dirty="0"/>
            </a:br>
            <a:r>
              <a:rPr lang="en-GB" dirty="0"/>
              <a:t>Adverse Conditions</a:t>
            </a:r>
          </a:p>
        </p:txBody>
      </p:sp>
      <p:sp>
        <p:nvSpPr>
          <p:cNvPr id="5" name="Content Placeholder 4">
            <a:extLst>
              <a:ext uri="{FF2B5EF4-FFF2-40B4-BE49-F238E27FC236}">
                <a16:creationId xmlns:a16="http://schemas.microsoft.com/office/drawing/2014/main" id="{7D7512D9-5518-E007-7E0C-E28BF8E2B715}"/>
              </a:ext>
            </a:extLst>
          </p:cNvPr>
          <p:cNvSpPr>
            <a:spLocks noGrp="1"/>
          </p:cNvSpPr>
          <p:nvPr>
            <p:ph idx="1"/>
          </p:nvPr>
        </p:nvSpPr>
        <p:spPr>
          <a:xfrm>
            <a:off x="219016" y="1524001"/>
            <a:ext cx="11869178" cy="1621970"/>
          </a:xfrm>
        </p:spPr>
        <p:txBody>
          <a:bodyPr>
            <a:normAutofit fontScale="47500" lnSpcReduction="20000"/>
          </a:bodyPr>
          <a:lstStyle/>
          <a:p>
            <a:pPr>
              <a:lnSpc>
                <a:spcPct val="120000"/>
              </a:lnSpc>
            </a:pPr>
            <a:r>
              <a:rPr lang="en-GB" dirty="0"/>
              <a:t>The most common source of adverse conditions (as defined in IGEM/SR/25) was associated with flexible hoses and rotating equipment (vibration source).  This result in much larger hazardous areas for hydrogen than for natural gas and can encompass previously non-ATEX rated equipment</a:t>
            </a:r>
          </a:p>
          <a:p>
            <a:pPr>
              <a:lnSpc>
                <a:spcPct val="120000"/>
              </a:lnSpc>
            </a:pPr>
            <a:r>
              <a:rPr lang="en-GB" dirty="0"/>
              <a:t>Gas boosters are commonly used to meet operating pressures of equipment (e.g. ovens) and are unlikely to be adequate for hydrogen and were found to result in HAC Zone 2 extents of several meters</a:t>
            </a:r>
          </a:p>
          <a:p>
            <a:pPr>
              <a:lnSpc>
                <a:spcPct val="120000"/>
              </a:lnSpc>
            </a:pPr>
            <a:r>
              <a:rPr lang="en-GB" dirty="0"/>
              <a:t>No coastal sites were visited as part of this work but these sites would also require significantly increased hazardous areas.</a:t>
            </a:r>
          </a:p>
        </p:txBody>
      </p:sp>
      <p:pic>
        <p:nvPicPr>
          <p:cNvPr id="3" name="Picture 2" descr="A machine with a pipe&#10;&#10;Description automatically generated">
            <a:extLst>
              <a:ext uri="{FF2B5EF4-FFF2-40B4-BE49-F238E27FC236}">
                <a16:creationId xmlns:a16="http://schemas.microsoft.com/office/drawing/2014/main" id="{99974745-66E0-F252-A39E-8A9DBC7F411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434834" y="3058026"/>
            <a:ext cx="3124200" cy="2943398"/>
          </a:xfrm>
          <a:prstGeom prst="rect">
            <a:avLst/>
          </a:prstGeom>
        </p:spPr>
      </p:pic>
      <p:pic>
        <p:nvPicPr>
          <p:cNvPr id="4" name="Content Placeholder 10" descr="Close-up of a machine&#10;&#10;Description automatically generated">
            <a:extLst>
              <a:ext uri="{FF2B5EF4-FFF2-40B4-BE49-F238E27FC236}">
                <a16:creationId xmlns:a16="http://schemas.microsoft.com/office/drawing/2014/main" id="{6272602A-6741-2407-396B-151FA8E6D31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5400000">
            <a:off x="4611366" y="3288373"/>
            <a:ext cx="2969266" cy="2456837"/>
          </a:xfrm>
          <a:prstGeom prst="rect">
            <a:avLst/>
          </a:prstGeom>
        </p:spPr>
      </p:pic>
      <p:pic>
        <p:nvPicPr>
          <p:cNvPr id="6" name="Picture 5" descr="A close-up of a pipe&#10;&#10;Description automatically generated">
            <a:extLst>
              <a:ext uri="{FF2B5EF4-FFF2-40B4-BE49-F238E27FC236}">
                <a16:creationId xmlns:a16="http://schemas.microsoft.com/office/drawing/2014/main" id="{73FCE717-6433-7164-6A7F-665749E5163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rot="5400000">
            <a:off x="630675" y="3324810"/>
            <a:ext cx="2990408" cy="2456839"/>
          </a:xfrm>
          <a:prstGeom prst="rect">
            <a:avLst/>
          </a:prstGeom>
        </p:spPr>
      </p:pic>
    </p:spTree>
    <p:extLst>
      <p:ext uri="{BB962C8B-B14F-4D97-AF65-F5344CB8AC3E}">
        <p14:creationId xmlns:p14="http://schemas.microsoft.com/office/powerpoint/2010/main" val="54375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39DD-6727-B71A-0E5F-B2F703A2632D}"/>
              </a:ext>
            </a:extLst>
          </p:cNvPr>
          <p:cNvSpPr>
            <a:spLocks noGrp="1"/>
          </p:cNvSpPr>
          <p:nvPr>
            <p:ph type="title"/>
          </p:nvPr>
        </p:nvSpPr>
        <p:spPr/>
        <p:txBody>
          <a:bodyPr/>
          <a:lstStyle/>
          <a:p>
            <a:r>
              <a:rPr lang="en-GB" dirty="0"/>
              <a:t>Technical Recommendations</a:t>
            </a:r>
          </a:p>
        </p:txBody>
      </p:sp>
      <p:sp>
        <p:nvSpPr>
          <p:cNvPr id="3" name="Content Placeholder 2">
            <a:extLst>
              <a:ext uri="{FF2B5EF4-FFF2-40B4-BE49-F238E27FC236}">
                <a16:creationId xmlns:a16="http://schemas.microsoft.com/office/drawing/2014/main" id="{7846F01D-3595-7379-ADE5-5E5E367B6B4E}"/>
              </a:ext>
            </a:extLst>
          </p:cNvPr>
          <p:cNvSpPr>
            <a:spLocks noGrp="1"/>
          </p:cNvSpPr>
          <p:nvPr>
            <p:ph idx="1"/>
          </p:nvPr>
        </p:nvSpPr>
        <p:spPr/>
        <p:txBody>
          <a:bodyPr>
            <a:normAutofit fontScale="92500"/>
          </a:bodyPr>
          <a:lstStyle/>
          <a:p>
            <a:pPr marL="457200" indent="-457200">
              <a:lnSpc>
                <a:spcPct val="100000"/>
              </a:lnSpc>
              <a:buFont typeface="+mj-lt"/>
              <a:buAutoNum type="arabicPeriod"/>
            </a:pPr>
            <a:r>
              <a:rPr lang="en-GB" sz="2400" dirty="0"/>
              <a:t>OEM engagement with their clients to understand whole system installation, operational impacts and the extent of modifications required</a:t>
            </a:r>
          </a:p>
          <a:p>
            <a:pPr marL="457200" indent="-457200">
              <a:lnSpc>
                <a:spcPct val="100000"/>
              </a:lnSpc>
              <a:buFont typeface="+mj-lt"/>
              <a:buAutoNum type="arabicPeriod"/>
            </a:pPr>
            <a:r>
              <a:rPr lang="en-GB" sz="2400" dirty="0"/>
              <a:t>OEM development of commercial hydrogen versions of their equipment ranges</a:t>
            </a:r>
          </a:p>
          <a:p>
            <a:pPr marL="457200" indent="-457200">
              <a:lnSpc>
                <a:spcPct val="100000"/>
              </a:lnSpc>
              <a:buFont typeface="+mj-lt"/>
              <a:buAutoNum type="arabicPeriod"/>
            </a:pPr>
            <a:r>
              <a:rPr lang="en-GB" sz="2400" dirty="0"/>
              <a:t>OEM development of hydrogen ready boosters/compressors for low pressure applications</a:t>
            </a:r>
          </a:p>
          <a:p>
            <a:pPr marL="457200" indent="-457200">
              <a:lnSpc>
                <a:spcPct val="100000"/>
              </a:lnSpc>
              <a:buFont typeface="+mj-lt"/>
              <a:buAutoNum type="arabicPeriod"/>
            </a:pPr>
            <a:r>
              <a:rPr lang="en-GB" sz="2400" dirty="0"/>
              <a:t>Develop understanding of higher moisture content effects from hydrogen combustion on product and process in direct combustion applications </a:t>
            </a:r>
          </a:p>
          <a:p>
            <a:pPr marL="457200" indent="-457200">
              <a:lnSpc>
                <a:spcPct val="100000"/>
              </a:lnSpc>
              <a:buFont typeface="+mj-lt"/>
              <a:buAutoNum type="arabicPeriod"/>
            </a:pPr>
            <a:r>
              <a:rPr lang="en-GB" sz="2400" dirty="0"/>
              <a:t>Develop site information on materials and fittings inventory of gas systems</a:t>
            </a:r>
          </a:p>
          <a:p>
            <a:pPr marL="457200" indent="-457200">
              <a:lnSpc>
                <a:spcPct val="100000"/>
              </a:lnSpc>
              <a:buFont typeface="+mj-lt"/>
              <a:buAutoNum type="arabicPeriod"/>
            </a:pPr>
            <a:r>
              <a:rPr lang="en-GB" sz="2400" dirty="0"/>
              <a:t>Develop fiscal meters for hydrogen applications</a:t>
            </a:r>
          </a:p>
          <a:p>
            <a:pPr marL="457200" indent="-457200">
              <a:lnSpc>
                <a:spcPct val="100000"/>
              </a:lnSpc>
              <a:buFont typeface="+mj-lt"/>
              <a:buAutoNum type="arabicPeriod"/>
            </a:pPr>
            <a:r>
              <a:rPr lang="en-GB" sz="2400" dirty="0"/>
              <a:t>Supply chain engagement to identify changes for bespoke end-user equipment at the rate required for decarbonisation</a:t>
            </a:r>
          </a:p>
          <a:p>
            <a:endParaRPr lang="en-GB" dirty="0"/>
          </a:p>
        </p:txBody>
      </p:sp>
    </p:spTree>
    <p:extLst>
      <p:ext uri="{BB962C8B-B14F-4D97-AF65-F5344CB8AC3E}">
        <p14:creationId xmlns:p14="http://schemas.microsoft.com/office/powerpoint/2010/main" val="292813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5DA0E-CF53-DEAB-628F-E07113A9F807}"/>
              </a:ext>
            </a:extLst>
          </p:cNvPr>
          <p:cNvSpPr>
            <a:spLocks noGrp="1"/>
          </p:cNvSpPr>
          <p:nvPr>
            <p:ph type="title"/>
          </p:nvPr>
        </p:nvSpPr>
        <p:spPr/>
        <p:txBody>
          <a:bodyPr/>
          <a:lstStyle/>
          <a:p>
            <a:r>
              <a:rPr lang="en-GB" dirty="0"/>
              <a:t>Safety Recommendations</a:t>
            </a:r>
          </a:p>
        </p:txBody>
      </p:sp>
      <p:sp>
        <p:nvSpPr>
          <p:cNvPr id="3" name="Content Placeholder 2">
            <a:extLst>
              <a:ext uri="{FF2B5EF4-FFF2-40B4-BE49-F238E27FC236}">
                <a16:creationId xmlns:a16="http://schemas.microsoft.com/office/drawing/2014/main" id="{40351F6E-1E85-ECF9-2C9A-D7625E09808F}"/>
              </a:ext>
            </a:extLst>
          </p:cNvPr>
          <p:cNvSpPr>
            <a:spLocks noGrp="1"/>
          </p:cNvSpPr>
          <p:nvPr>
            <p:ph idx="1"/>
          </p:nvPr>
        </p:nvSpPr>
        <p:spPr>
          <a:xfrm>
            <a:off x="219015" y="1732547"/>
            <a:ext cx="11449109" cy="4277728"/>
          </a:xfrm>
        </p:spPr>
        <p:txBody>
          <a:bodyPr>
            <a:normAutofit fontScale="55000" lnSpcReduction="20000"/>
          </a:bodyPr>
          <a:lstStyle/>
          <a:p>
            <a:pPr marL="514350" indent="-514350">
              <a:lnSpc>
                <a:spcPct val="120000"/>
              </a:lnSpc>
              <a:buFont typeface="+mj-lt"/>
              <a:buAutoNum type="arabicPeriod"/>
            </a:pPr>
            <a:r>
              <a:rPr lang="en-GB" dirty="0"/>
              <a:t>Site risk assessments, HACs and operating procedures (e.g. SSOW) should be revised for H2.</a:t>
            </a:r>
          </a:p>
          <a:p>
            <a:pPr marL="514350" indent="-514350">
              <a:lnSpc>
                <a:spcPct val="120000"/>
              </a:lnSpc>
              <a:buFont typeface="+mj-lt"/>
              <a:buAutoNum type="arabicPeriod"/>
            </a:pPr>
            <a:r>
              <a:rPr lang="en-GB" dirty="0"/>
              <a:t>Review enclosure ventilation to determine if it is adequate. In particular, the presence of ventilation at roof level</a:t>
            </a:r>
          </a:p>
          <a:p>
            <a:pPr marL="514350" indent="-514350">
              <a:lnSpc>
                <a:spcPct val="120000"/>
              </a:lnSpc>
              <a:buFont typeface="+mj-lt"/>
              <a:buAutoNum type="arabicPeriod"/>
            </a:pPr>
            <a:r>
              <a:rPr lang="en-GB" dirty="0"/>
              <a:t>Evaluate suitability of current gas equipment for operating with hydrogen and replace or upgrade if found not to be suitable.</a:t>
            </a:r>
          </a:p>
          <a:p>
            <a:pPr marL="514350" indent="-514350">
              <a:lnSpc>
                <a:spcPct val="120000"/>
              </a:lnSpc>
              <a:buFont typeface="+mj-lt"/>
              <a:buAutoNum type="arabicPeriod"/>
            </a:pPr>
            <a:r>
              <a:rPr lang="en-GB" dirty="0"/>
              <a:t>Burners and burner management systems (BMS) should be reviewed and updated, to consider revised combustion air flows, purge cycles, flame detection, gas isolation systems, risk of air ingress and explosion relief adequacy.  Pre-mixed burners are of particular concern.</a:t>
            </a:r>
          </a:p>
          <a:p>
            <a:pPr marL="514350" indent="-514350">
              <a:lnSpc>
                <a:spcPct val="120000"/>
              </a:lnSpc>
              <a:buFont typeface="+mj-lt"/>
              <a:buAutoNum type="arabicPeriod"/>
            </a:pPr>
            <a:r>
              <a:rPr lang="en-GB" dirty="0"/>
              <a:t>A more thorough approach to prevent air ingress into gas pipework (e.g. reverse flow, purging procedures) will be required due to the wider flammable limits of H2.</a:t>
            </a:r>
          </a:p>
          <a:p>
            <a:pPr marL="514350" indent="-514350">
              <a:lnSpc>
                <a:spcPct val="120000"/>
              </a:lnSpc>
              <a:buFont typeface="+mj-lt"/>
              <a:buAutoNum type="arabicPeriod"/>
            </a:pPr>
            <a:r>
              <a:rPr lang="en-GB" dirty="0"/>
              <a:t>HAC zones around pressure relief vents need to be checked and is a particular issue for “non-ideal” vent configurations (e.g. goose neck vents).</a:t>
            </a:r>
          </a:p>
          <a:p>
            <a:pPr marL="514350" indent="-514350">
              <a:lnSpc>
                <a:spcPct val="120000"/>
              </a:lnSpc>
              <a:buFont typeface="+mj-lt"/>
              <a:buAutoNum type="arabicPeriod"/>
            </a:pPr>
            <a:r>
              <a:rPr lang="en-GB" dirty="0"/>
              <a:t>Sites should ensure that all electrical and mechanical equipment located within HAC zones are suitably ATEX rated for H2 (e.g. IIC-T1 rating).</a:t>
            </a:r>
          </a:p>
          <a:p>
            <a:pPr marL="514350" indent="-514350">
              <a:lnSpc>
                <a:spcPct val="120000"/>
              </a:lnSpc>
              <a:buFont typeface="+mj-lt"/>
              <a:buAutoNum type="arabicPeriod"/>
            </a:pPr>
            <a:r>
              <a:rPr lang="en-GB" dirty="0"/>
              <a:t>Existing Relevant Good Practice (RGP) for gas installations (e.g. BS EN 161 and BS EN 746) require revision to ensure they are appropriate for H2. Many small industrial sites rely on RGP compliance to help manage their risks to ALARP.</a:t>
            </a:r>
          </a:p>
          <a:p>
            <a:endParaRPr lang="en-GB" dirty="0"/>
          </a:p>
          <a:p>
            <a:endParaRPr lang="en-GB" dirty="0"/>
          </a:p>
        </p:txBody>
      </p:sp>
    </p:spTree>
    <p:extLst>
      <p:ext uri="{BB962C8B-B14F-4D97-AF65-F5344CB8AC3E}">
        <p14:creationId xmlns:p14="http://schemas.microsoft.com/office/powerpoint/2010/main" val="2001748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33D69-9EED-63FE-DFB3-78D015196DD0}"/>
              </a:ext>
            </a:extLst>
          </p:cNvPr>
          <p:cNvSpPr>
            <a:spLocks noGrp="1"/>
          </p:cNvSpPr>
          <p:nvPr>
            <p:ph type="title"/>
          </p:nvPr>
        </p:nvSpPr>
        <p:spPr/>
        <p:txBody>
          <a:bodyPr/>
          <a:lstStyle/>
          <a:p>
            <a:r>
              <a:rPr lang="en-GB" dirty="0"/>
              <a:t>Acknowledgments</a:t>
            </a:r>
          </a:p>
        </p:txBody>
      </p:sp>
      <p:sp>
        <p:nvSpPr>
          <p:cNvPr id="4" name="Content Placeholder 3">
            <a:extLst>
              <a:ext uri="{FF2B5EF4-FFF2-40B4-BE49-F238E27FC236}">
                <a16:creationId xmlns:a16="http://schemas.microsoft.com/office/drawing/2014/main" id="{6DF9004B-6F60-3971-4AE8-4903198ADB3B}"/>
              </a:ext>
            </a:extLst>
          </p:cNvPr>
          <p:cNvSpPr>
            <a:spLocks noGrp="1"/>
          </p:cNvSpPr>
          <p:nvPr>
            <p:ph idx="1"/>
          </p:nvPr>
        </p:nvSpPr>
        <p:spPr>
          <a:xfrm>
            <a:off x="219016" y="1710776"/>
            <a:ext cx="11753968" cy="4444416"/>
          </a:xfrm>
        </p:spPr>
        <p:txBody>
          <a:bodyPr>
            <a:normAutofit/>
          </a:bodyPr>
          <a:lstStyle/>
          <a:p>
            <a:r>
              <a:rPr lang="en-GB" dirty="0">
                <a:effectLst/>
                <a:latin typeface="Calibri" panose="020F0502020204030204" pitchFamily="34" charset="0"/>
                <a:ea typeface="Calibri" panose="020F0502020204030204" pitchFamily="34" charset="0"/>
                <a:cs typeface="Arial" panose="020B0604020202020204" pitchFamily="34" charset="0"/>
              </a:rPr>
              <a:t>The Department for Energy Security and Net Zero (DESNZ)</a:t>
            </a:r>
          </a:p>
          <a:p>
            <a:r>
              <a:rPr lang="en-GB" dirty="0">
                <a:effectLst/>
                <a:latin typeface="Calibri" panose="020F0502020204030204" pitchFamily="34" charset="0"/>
                <a:ea typeface="Calibri" panose="020F0502020204030204" pitchFamily="34" charset="0"/>
                <a:cs typeface="Arial" panose="020B0604020202020204" pitchFamily="34" charset="0"/>
              </a:rPr>
              <a:t>The seven participating sites</a:t>
            </a:r>
          </a:p>
          <a:p>
            <a:r>
              <a:rPr lang="en-GB" dirty="0">
                <a:latin typeface="Calibri" panose="020F0502020204030204" pitchFamily="34" charset="0"/>
              </a:rPr>
              <a:t>The project teams at ESR Technology and AECOM</a:t>
            </a:r>
            <a:endParaRPr lang="en-GB" dirty="0"/>
          </a:p>
          <a:p>
            <a:pPr lvl="1">
              <a:lnSpc>
                <a:spcPct val="120000"/>
              </a:lnSpc>
            </a:pPr>
            <a:endParaRPr lang="en-GB" dirty="0"/>
          </a:p>
          <a:p>
            <a:pPr lvl="1">
              <a:lnSpc>
                <a:spcPct val="120000"/>
              </a:lnSpc>
            </a:pPr>
            <a:endParaRPr lang="en-GB" dirty="0"/>
          </a:p>
        </p:txBody>
      </p:sp>
    </p:spTree>
    <p:extLst>
      <p:ext uri="{BB962C8B-B14F-4D97-AF65-F5344CB8AC3E}">
        <p14:creationId xmlns:p14="http://schemas.microsoft.com/office/powerpoint/2010/main" val="299020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A827-E1FE-41CC-9681-0D54C6D9EB08}"/>
              </a:ext>
            </a:extLst>
          </p:cNvPr>
          <p:cNvSpPr>
            <a:spLocks noGrp="1"/>
          </p:cNvSpPr>
          <p:nvPr>
            <p:ph type="title"/>
          </p:nvPr>
        </p:nvSpPr>
        <p:spPr/>
        <p:txBody>
          <a:bodyPr/>
          <a:lstStyle/>
          <a:p>
            <a:r>
              <a:rPr lang="en-GB" dirty="0">
                <a:solidFill>
                  <a:srgbClr val="00338D"/>
                </a:solidFill>
                <a:latin typeface="Arial" panose="020B0604020202020204" pitchFamily="34" charset="0"/>
                <a:cs typeface="Arial" panose="020B0604020202020204" pitchFamily="34" charset="0"/>
              </a:rPr>
              <a:t>Background</a:t>
            </a:r>
          </a:p>
        </p:txBody>
      </p:sp>
      <p:sp>
        <p:nvSpPr>
          <p:cNvPr id="4" name="Content Placeholder 3">
            <a:extLst>
              <a:ext uri="{FF2B5EF4-FFF2-40B4-BE49-F238E27FC236}">
                <a16:creationId xmlns:a16="http://schemas.microsoft.com/office/drawing/2014/main" id="{56AA56E8-74FE-4866-93AF-82E846BC4854}"/>
              </a:ext>
            </a:extLst>
          </p:cNvPr>
          <p:cNvSpPr txBox="1">
            <a:spLocks noGrp="1"/>
          </p:cNvSpPr>
          <p:nvPr>
            <p:ph idx="1"/>
          </p:nvPr>
        </p:nvSpPr>
        <p:spPr>
          <a:xfrm>
            <a:off x="219016" y="1732547"/>
            <a:ext cx="6257984" cy="4564839"/>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The Department for Energy Security and Net Zero (formerly BEIS) is working with industry and regulators to deliver R&amp;D projects assessing the feasibility, costs and benefits of using 100% hydrogen for heat</a:t>
            </a:r>
          </a:p>
          <a:p>
            <a:r>
              <a:rPr lang="en-GB" sz="1800" b="1" dirty="0">
                <a:latin typeface="Calibri" panose="020F0502020204030204" pitchFamily="34" charset="0"/>
              </a:rPr>
              <a:t>Future of hydrogen in industry: </a:t>
            </a:r>
            <a:r>
              <a:rPr lang="en-GB" sz="1800" dirty="0">
                <a:latin typeface="Calibri" panose="020F0502020204030204" pitchFamily="34" charset="0"/>
              </a:rPr>
              <a:t>BEIS commissioned AECOM and ESR Technology to survey 7 industrial sites outside clusters</a:t>
            </a:r>
            <a:endParaRPr lang="en-GB" sz="1800" b="1" dirty="0">
              <a:latin typeface="Calibri" panose="020F0502020204030204" pitchFamily="34" charset="0"/>
            </a:endParaRPr>
          </a:p>
          <a:p>
            <a:r>
              <a:rPr lang="en-GB" sz="1800" b="1" dirty="0">
                <a:latin typeface="Calibri" panose="020F0502020204030204" pitchFamily="34" charset="0"/>
              </a:rPr>
              <a:t>Scope</a:t>
            </a:r>
            <a:r>
              <a:rPr lang="en-GB" sz="1800" dirty="0">
                <a:latin typeface="Calibri" panose="020F0502020204030204" pitchFamily="34" charset="0"/>
              </a:rPr>
              <a:t>: Assess the technical feasibility, economics and safety implications of switching from Natural Gas (NG) to 100% Hydrogen (H2)</a:t>
            </a:r>
          </a:p>
          <a:p>
            <a:r>
              <a:rPr lang="en-GB" sz="1800" dirty="0">
                <a:effectLst/>
                <a:latin typeface="Calibri" panose="020F0502020204030204" pitchFamily="34" charset="0"/>
                <a:ea typeface="Calibri" panose="020F0502020204030204" pitchFamily="34" charset="0"/>
                <a:cs typeface="Arial" panose="020B0604020202020204" pitchFamily="34" charset="0"/>
              </a:rPr>
              <a:t>For each site an overall engineering business case and Safety report was prepared</a:t>
            </a:r>
            <a:endParaRPr lang="en-GB" sz="1800" dirty="0">
              <a:latin typeface="Calibri" panose="020F0502020204030204" pitchFamily="34" charset="0"/>
            </a:endParaRPr>
          </a:p>
          <a:p>
            <a:r>
              <a:rPr lang="en-GB" sz="1800" dirty="0">
                <a:latin typeface="Calibri" panose="020F0502020204030204" pitchFamily="34" charset="0"/>
              </a:rPr>
              <a:t>Summary Report is available online:</a:t>
            </a:r>
            <a:endParaRPr lang="en-GB" sz="1800" dirty="0">
              <a:latin typeface="Calibri" panose="020F0502020204030204" pitchFamily="34" charset="0"/>
              <a:hlinkClick r:id="rId3"/>
            </a:endParaRPr>
          </a:p>
          <a:p>
            <a:pPr lvl="1"/>
            <a:r>
              <a:rPr lang="en-GB" sz="1400" dirty="0">
                <a:latin typeface="Calibri" panose="020F0502020204030204" pitchFamily="34" charset="0"/>
                <a:hlinkClick r:id="rId3"/>
              </a:rPr>
              <a:t>https://www.gov.uk/government/publications/future-of-hydrogen-in-industry-initial-industrial-site-surveys</a:t>
            </a:r>
            <a:endParaRPr lang="en-GB" sz="1400" dirty="0">
              <a:latin typeface="Calibri" panose="020F0502020204030204" pitchFamily="34" charset="0"/>
            </a:endParaRPr>
          </a:p>
          <a:p>
            <a:endParaRPr lang="en-GB" dirty="0"/>
          </a:p>
        </p:txBody>
      </p:sp>
      <p:pic>
        <p:nvPicPr>
          <p:cNvPr id="6" name="Picture 5">
            <a:extLst>
              <a:ext uri="{FF2B5EF4-FFF2-40B4-BE49-F238E27FC236}">
                <a16:creationId xmlns:a16="http://schemas.microsoft.com/office/drawing/2014/main" id="{130B7CDB-FD0B-FC8B-279F-DA33FE9EEEAC}"/>
              </a:ext>
            </a:extLst>
          </p:cNvPr>
          <p:cNvPicPr>
            <a:picLocks noChangeAspect="1"/>
          </p:cNvPicPr>
          <p:nvPr/>
        </p:nvPicPr>
        <p:blipFill>
          <a:blip r:embed="rId4"/>
          <a:stretch>
            <a:fillRect/>
          </a:stretch>
        </p:blipFill>
        <p:spPr>
          <a:xfrm>
            <a:off x="7713134" y="1684833"/>
            <a:ext cx="2980567" cy="4235014"/>
          </a:xfrm>
          <a:prstGeom prst="rect">
            <a:avLst/>
          </a:prstGeom>
        </p:spPr>
      </p:pic>
    </p:spTree>
    <p:extLst>
      <p:ext uri="{BB962C8B-B14F-4D97-AF65-F5344CB8AC3E}">
        <p14:creationId xmlns:p14="http://schemas.microsoft.com/office/powerpoint/2010/main" val="245439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6BC5-8C9B-0978-9CE3-A853C4BBCBAD}"/>
              </a:ext>
            </a:extLst>
          </p:cNvPr>
          <p:cNvSpPr>
            <a:spLocks noGrp="1"/>
          </p:cNvSpPr>
          <p:nvPr>
            <p:ph type="title"/>
          </p:nvPr>
        </p:nvSpPr>
        <p:spPr/>
        <p:txBody>
          <a:bodyPr/>
          <a:lstStyle/>
          <a:p>
            <a:r>
              <a:rPr lang="en-GB" dirty="0"/>
              <a:t>Sites Surveyed</a:t>
            </a:r>
          </a:p>
        </p:txBody>
      </p:sp>
      <p:graphicFrame>
        <p:nvGraphicFramePr>
          <p:cNvPr id="4" name="Content Placeholder 3">
            <a:extLst>
              <a:ext uri="{FF2B5EF4-FFF2-40B4-BE49-F238E27FC236}">
                <a16:creationId xmlns:a16="http://schemas.microsoft.com/office/drawing/2014/main" id="{E2128155-4484-01A8-E5A8-3224E64A9F33}"/>
              </a:ext>
            </a:extLst>
          </p:cNvPr>
          <p:cNvGraphicFramePr>
            <a:graphicFrameLocks noGrp="1"/>
          </p:cNvGraphicFramePr>
          <p:nvPr>
            <p:ph idx="1"/>
            <p:extLst>
              <p:ext uri="{D42A27DB-BD31-4B8C-83A1-F6EECF244321}">
                <p14:modId xmlns:p14="http://schemas.microsoft.com/office/powerpoint/2010/main" val="1798586853"/>
              </p:ext>
            </p:extLst>
          </p:nvPr>
        </p:nvGraphicFramePr>
        <p:xfrm>
          <a:off x="827314" y="1497390"/>
          <a:ext cx="10537371" cy="4573595"/>
        </p:xfrm>
        <a:graphic>
          <a:graphicData uri="http://schemas.openxmlformats.org/drawingml/2006/table">
            <a:tbl>
              <a:tblPr firstRow="1" bandRow="1">
                <a:tableStyleId>{6E25E649-3F16-4E02-A733-19D2CDBF48F0}</a:tableStyleId>
              </a:tblPr>
              <a:tblGrid>
                <a:gridCol w="2013857">
                  <a:extLst>
                    <a:ext uri="{9D8B030D-6E8A-4147-A177-3AD203B41FA5}">
                      <a16:colId xmlns:a16="http://schemas.microsoft.com/office/drawing/2014/main" val="2259885522"/>
                    </a:ext>
                  </a:extLst>
                </a:gridCol>
                <a:gridCol w="1390688">
                  <a:extLst>
                    <a:ext uri="{9D8B030D-6E8A-4147-A177-3AD203B41FA5}">
                      <a16:colId xmlns:a16="http://schemas.microsoft.com/office/drawing/2014/main" val="3911562069"/>
                    </a:ext>
                  </a:extLst>
                </a:gridCol>
                <a:gridCol w="5097197">
                  <a:extLst>
                    <a:ext uri="{9D8B030D-6E8A-4147-A177-3AD203B41FA5}">
                      <a16:colId xmlns:a16="http://schemas.microsoft.com/office/drawing/2014/main" val="1135785537"/>
                    </a:ext>
                  </a:extLst>
                </a:gridCol>
                <a:gridCol w="1055915">
                  <a:extLst>
                    <a:ext uri="{9D8B030D-6E8A-4147-A177-3AD203B41FA5}">
                      <a16:colId xmlns:a16="http://schemas.microsoft.com/office/drawing/2014/main" val="272783799"/>
                    </a:ext>
                  </a:extLst>
                </a:gridCol>
                <a:gridCol w="979714">
                  <a:extLst>
                    <a:ext uri="{9D8B030D-6E8A-4147-A177-3AD203B41FA5}">
                      <a16:colId xmlns:a16="http://schemas.microsoft.com/office/drawing/2014/main" val="2288121517"/>
                    </a:ext>
                  </a:extLst>
                </a:gridCol>
              </a:tblGrid>
              <a:tr h="357182">
                <a:tc>
                  <a:txBody>
                    <a:bodyPr/>
                    <a:lstStyle/>
                    <a:p>
                      <a:pPr algn="ctr">
                        <a:spcBef>
                          <a:spcPts val="600"/>
                        </a:spcBef>
                        <a:spcAft>
                          <a:spcPts val="600"/>
                        </a:spcAft>
                      </a:pPr>
                      <a:r>
                        <a:rPr lang="en-GB" sz="1200" dirty="0">
                          <a:effectLst/>
                        </a:rPr>
                        <a:t>Organisation</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nchor="ctr"/>
                </a:tc>
                <a:tc>
                  <a:txBody>
                    <a:bodyPr/>
                    <a:lstStyle/>
                    <a:p>
                      <a:pPr algn="ctr">
                        <a:spcBef>
                          <a:spcPts val="600"/>
                        </a:spcBef>
                        <a:spcAft>
                          <a:spcPts val="600"/>
                        </a:spcAft>
                      </a:pPr>
                      <a:r>
                        <a:rPr lang="en-GB" sz="1200">
                          <a:effectLst/>
                        </a:rPr>
                        <a:t>Industry Sector</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nchor="ctr"/>
                </a:tc>
                <a:tc>
                  <a:txBody>
                    <a:bodyPr/>
                    <a:lstStyle/>
                    <a:p>
                      <a:pPr algn="ctr">
                        <a:spcBef>
                          <a:spcPts val="600"/>
                        </a:spcBef>
                        <a:spcAft>
                          <a:spcPts val="600"/>
                        </a:spcAft>
                      </a:pPr>
                      <a:r>
                        <a:rPr lang="en-GB" sz="1200" dirty="0">
                          <a:effectLst/>
                        </a:rPr>
                        <a:t>Type of Gas Use</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nchor="ctr"/>
                </a:tc>
                <a:tc>
                  <a:txBody>
                    <a:bodyPr/>
                    <a:lstStyle/>
                    <a:p>
                      <a:pPr algn="ctr">
                        <a:spcBef>
                          <a:spcPts val="600"/>
                        </a:spcBef>
                        <a:spcAft>
                          <a:spcPts val="600"/>
                        </a:spcAft>
                      </a:pPr>
                      <a:r>
                        <a:rPr lang="en-GB" sz="1200" dirty="0">
                          <a:effectLst/>
                        </a:rPr>
                        <a:t>Annual Gas Use</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nchor="ctr"/>
                </a:tc>
                <a:tc>
                  <a:txBody>
                    <a:bodyPr/>
                    <a:lstStyle/>
                    <a:p>
                      <a:pPr algn="ctr">
                        <a:spcBef>
                          <a:spcPts val="600"/>
                        </a:spcBef>
                        <a:spcAft>
                          <a:spcPts val="600"/>
                        </a:spcAft>
                      </a:pPr>
                      <a:r>
                        <a:rPr lang="en-GB" sz="1200" dirty="0">
                          <a:effectLst/>
                        </a:rPr>
                        <a:t>Annual Total Energy Use</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nchor="ctr"/>
                </a:tc>
                <a:extLst>
                  <a:ext uri="{0D108BD9-81ED-4DB2-BD59-A6C34878D82A}">
                    <a16:rowId xmlns:a16="http://schemas.microsoft.com/office/drawing/2014/main" val="1589335240"/>
                  </a:ext>
                </a:extLst>
              </a:tr>
              <a:tr h="411438">
                <a:tc>
                  <a:txBody>
                    <a:bodyPr/>
                    <a:lstStyle/>
                    <a:p>
                      <a:pPr>
                        <a:spcBef>
                          <a:spcPts val="600"/>
                        </a:spcBef>
                        <a:spcAft>
                          <a:spcPts val="600"/>
                        </a:spcAft>
                      </a:pPr>
                      <a:r>
                        <a:rPr lang="en-GB" sz="1400" dirty="0">
                          <a:effectLst/>
                        </a:rPr>
                        <a:t>Site 1 – Other Industry 1</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dirty="0">
                          <a:effectLst/>
                        </a:rPr>
                        <a:t>Primary Plastics</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dirty="0">
                          <a:effectLst/>
                        </a:rPr>
                        <a:t>Industrial steam boilers, ovens, water heaters, space heaters, flare pilot &amp; ignition packages</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83,000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143,000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extLst>
                  <a:ext uri="{0D108BD9-81ED-4DB2-BD59-A6C34878D82A}">
                    <a16:rowId xmlns:a16="http://schemas.microsoft.com/office/drawing/2014/main" val="3252690051"/>
                  </a:ext>
                </a:extLst>
              </a:tr>
              <a:tr h="347035">
                <a:tc>
                  <a:txBody>
                    <a:bodyPr/>
                    <a:lstStyle/>
                    <a:p>
                      <a:pPr>
                        <a:spcBef>
                          <a:spcPts val="600"/>
                        </a:spcBef>
                        <a:spcAft>
                          <a:spcPts val="600"/>
                        </a:spcAft>
                      </a:pPr>
                      <a:r>
                        <a:rPr lang="en-GB" sz="1400" dirty="0">
                          <a:effectLst/>
                        </a:rPr>
                        <a:t>Site 2 – Food &amp; Drink 1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a:effectLst/>
                        </a:rPr>
                        <a:t>Food &amp; Drink </a:t>
                      </a:r>
                      <a:endParaRPr lang="en-GB"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dirty="0">
                          <a:effectLst/>
                        </a:rPr>
                        <a:t>Industrial ovens, fryers, air handling units, water heaters</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18,000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20,000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extLst>
                  <a:ext uri="{0D108BD9-81ED-4DB2-BD59-A6C34878D82A}">
                    <a16:rowId xmlns:a16="http://schemas.microsoft.com/office/drawing/2014/main" val="1704047298"/>
                  </a:ext>
                </a:extLst>
              </a:tr>
              <a:tr h="411438">
                <a:tc>
                  <a:txBody>
                    <a:bodyPr/>
                    <a:lstStyle/>
                    <a:p>
                      <a:pPr>
                        <a:spcBef>
                          <a:spcPts val="600"/>
                        </a:spcBef>
                        <a:spcAft>
                          <a:spcPts val="600"/>
                        </a:spcAft>
                      </a:pPr>
                      <a:r>
                        <a:rPr lang="en-GB" sz="1400" dirty="0">
                          <a:effectLst/>
                        </a:rPr>
                        <a:t>Site 3 – Metals 1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dirty="0">
                          <a:effectLst/>
                        </a:rPr>
                        <a:t>Non-ferrous metals</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a:effectLst/>
                        </a:rPr>
                        <a:t>Furnaces, gas torches, burners, water heaters and space heaters</a:t>
                      </a:r>
                      <a:endParaRPr lang="en-GB"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28,000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32,000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extLst>
                  <a:ext uri="{0D108BD9-81ED-4DB2-BD59-A6C34878D82A}">
                    <a16:rowId xmlns:a16="http://schemas.microsoft.com/office/drawing/2014/main" val="240903754"/>
                  </a:ext>
                </a:extLst>
              </a:tr>
              <a:tr h="1347346">
                <a:tc>
                  <a:txBody>
                    <a:bodyPr/>
                    <a:lstStyle/>
                    <a:p>
                      <a:pPr>
                        <a:spcBef>
                          <a:spcPts val="600"/>
                        </a:spcBef>
                        <a:spcAft>
                          <a:spcPts val="600"/>
                        </a:spcAft>
                      </a:pPr>
                      <a:r>
                        <a:rPr lang="en-GB" sz="1400" dirty="0">
                          <a:effectLst/>
                        </a:rPr>
                        <a:t>Site 4 – Vehicles 1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dirty="0">
                          <a:effectLst/>
                        </a:rPr>
                        <a:t>Vehicle Manufacturing</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dirty="0">
                          <a:effectLst/>
                        </a:rPr>
                        <a:t>Industrial ovens, air handling units, recuperative thermal oxidisers, water heaters and space heaters</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Limited site extent: 29,000 MWh</a:t>
                      </a:r>
                    </a:p>
                    <a:p>
                      <a:pPr algn="ctr">
                        <a:spcBef>
                          <a:spcPts val="600"/>
                        </a:spcBef>
                        <a:spcAft>
                          <a:spcPts val="600"/>
                        </a:spcAft>
                      </a:pPr>
                      <a:r>
                        <a:rPr lang="en-GB" sz="1100">
                          <a:effectLst/>
                        </a:rPr>
                        <a:t> </a:t>
                      </a:r>
                    </a:p>
                    <a:p>
                      <a:pPr algn="ctr">
                        <a:spcBef>
                          <a:spcPts val="600"/>
                        </a:spcBef>
                        <a:spcAft>
                          <a:spcPts val="600"/>
                        </a:spcAft>
                      </a:pPr>
                      <a:r>
                        <a:rPr lang="en-GB" sz="1100">
                          <a:effectLst/>
                        </a:rPr>
                        <a:t>Whole site: 246,000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Limited site extent: 29,000 MWh (gas only)</a:t>
                      </a:r>
                    </a:p>
                    <a:p>
                      <a:pPr algn="ctr">
                        <a:spcBef>
                          <a:spcPts val="600"/>
                        </a:spcBef>
                        <a:spcAft>
                          <a:spcPts val="600"/>
                        </a:spcAft>
                      </a:pPr>
                      <a:r>
                        <a:rPr lang="en-GB" sz="1100">
                          <a:effectLst/>
                        </a:rPr>
                        <a:t> </a:t>
                      </a:r>
                    </a:p>
                    <a:p>
                      <a:pPr algn="ctr">
                        <a:spcBef>
                          <a:spcPts val="600"/>
                        </a:spcBef>
                        <a:spcAft>
                          <a:spcPts val="600"/>
                        </a:spcAft>
                      </a:pPr>
                      <a:r>
                        <a:rPr lang="en-GB" sz="1100">
                          <a:effectLst/>
                        </a:rPr>
                        <a:t>Whole site: 364,000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extLst>
                  <a:ext uri="{0D108BD9-81ED-4DB2-BD59-A6C34878D82A}">
                    <a16:rowId xmlns:a16="http://schemas.microsoft.com/office/drawing/2014/main" val="489721085"/>
                  </a:ext>
                </a:extLst>
              </a:tr>
              <a:tr h="411438">
                <a:tc>
                  <a:txBody>
                    <a:bodyPr/>
                    <a:lstStyle/>
                    <a:p>
                      <a:pPr>
                        <a:spcBef>
                          <a:spcPts val="600"/>
                        </a:spcBef>
                        <a:spcAft>
                          <a:spcPts val="600"/>
                        </a:spcAft>
                      </a:pPr>
                      <a:r>
                        <a:rPr lang="en-GB" sz="1400" dirty="0">
                          <a:effectLst/>
                        </a:rPr>
                        <a:t>Site 5 – Minerals 1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dirty="0">
                          <a:effectLst/>
                        </a:rPr>
                        <a:t>Non-metallic minerals</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dirty="0">
                          <a:effectLst/>
                        </a:rPr>
                        <a:t>Aggregate dryer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35,000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35,000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extLst>
                  <a:ext uri="{0D108BD9-81ED-4DB2-BD59-A6C34878D82A}">
                    <a16:rowId xmlns:a16="http://schemas.microsoft.com/office/drawing/2014/main" val="798275715"/>
                  </a:ext>
                </a:extLst>
              </a:tr>
              <a:tr h="411438">
                <a:tc>
                  <a:txBody>
                    <a:bodyPr/>
                    <a:lstStyle/>
                    <a:p>
                      <a:pPr>
                        <a:spcBef>
                          <a:spcPts val="600"/>
                        </a:spcBef>
                        <a:spcAft>
                          <a:spcPts val="600"/>
                        </a:spcAft>
                      </a:pPr>
                      <a:r>
                        <a:rPr lang="en-GB" sz="1400" dirty="0">
                          <a:effectLst/>
                        </a:rPr>
                        <a:t>Site 6 – Metals 2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dirty="0">
                          <a:effectLst/>
                        </a:rPr>
                        <a:t>Metal Packaging</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dirty="0">
                          <a:effectLst/>
                        </a:rPr>
                        <a:t>Industrial ovens, recuperative thermal oxidisers, water heaters and space heaters</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6,000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9,000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extLst>
                  <a:ext uri="{0D108BD9-81ED-4DB2-BD59-A6C34878D82A}">
                    <a16:rowId xmlns:a16="http://schemas.microsoft.com/office/drawing/2014/main" val="2676289566"/>
                  </a:ext>
                </a:extLst>
              </a:tr>
              <a:tr h="411438">
                <a:tc>
                  <a:txBody>
                    <a:bodyPr/>
                    <a:lstStyle/>
                    <a:p>
                      <a:pPr>
                        <a:spcBef>
                          <a:spcPts val="600"/>
                        </a:spcBef>
                        <a:spcAft>
                          <a:spcPts val="600"/>
                        </a:spcAft>
                      </a:pPr>
                      <a:r>
                        <a:rPr lang="en-GB" sz="1400" dirty="0">
                          <a:effectLst/>
                        </a:rPr>
                        <a:t>Site 7 – Food &amp; Drink 2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dirty="0">
                          <a:effectLst/>
                        </a:rPr>
                        <a:t>Food &amp; Drink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spcBef>
                          <a:spcPts val="600"/>
                        </a:spcBef>
                        <a:spcAft>
                          <a:spcPts val="600"/>
                        </a:spcAft>
                      </a:pPr>
                      <a:r>
                        <a:rPr lang="en-GB" sz="1400" dirty="0">
                          <a:effectLst/>
                        </a:rPr>
                        <a:t>Germination kilning vessels, roasters, grain dryers, thermal fluid heaters, water heaters, space heaters</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a:effectLst/>
                        </a:rPr>
                        <a:t>42,000 MWh</a:t>
                      </a:r>
                      <a:endParaRPr lang="en-GB" sz="110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tc>
                  <a:txBody>
                    <a:bodyPr/>
                    <a:lstStyle/>
                    <a:p>
                      <a:pPr algn="ctr">
                        <a:spcBef>
                          <a:spcPts val="600"/>
                        </a:spcBef>
                        <a:spcAft>
                          <a:spcPts val="600"/>
                        </a:spcAft>
                      </a:pPr>
                      <a:r>
                        <a:rPr lang="en-GB" sz="1100" dirty="0">
                          <a:effectLst/>
                        </a:rPr>
                        <a:t>50,000 MWh</a:t>
                      </a:r>
                      <a:endParaRPr lang="en-GB"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975" marR="53975" marT="17780" marB="17780"/>
                </a:tc>
                <a:extLst>
                  <a:ext uri="{0D108BD9-81ED-4DB2-BD59-A6C34878D82A}">
                    <a16:rowId xmlns:a16="http://schemas.microsoft.com/office/drawing/2014/main" val="3916189167"/>
                  </a:ext>
                </a:extLst>
              </a:tr>
            </a:tbl>
          </a:graphicData>
        </a:graphic>
      </p:graphicFrame>
    </p:spTree>
    <p:extLst>
      <p:ext uri="{BB962C8B-B14F-4D97-AF65-F5344CB8AC3E}">
        <p14:creationId xmlns:p14="http://schemas.microsoft.com/office/powerpoint/2010/main" val="62089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4BE2-E16D-00DE-F72D-D8B27D29EC80}"/>
              </a:ext>
            </a:extLst>
          </p:cNvPr>
          <p:cNvSpPr>
            <a:spLocks noGrp="1"/>
          </p:cNvSpPr>
          <p:nvPr>
            <p:ph type="title"/>
          </p:nvPr>
        </p:nvSpPr>
        <p:spPr/>
        <p:txBody>
          <a:bodyPr/>
          <a:lstStyle/>
          <a:p>
            <a:r>
              <a:rPr lang="en-GB" dirty="0"/>
              <a:t>Technical Challenges</a:t>
            </a:r>
          </a:p>
        </p:txBody>
      </p:sp>
      <p:sp>
        <p:nvSpPr>
          <p:cNvPr id="3" name="Content Placeholder 2">
            <a:extLst>
              <a:ext uri="{FF2B5EF4-FFF2-40B4-BE49-F238E27FC236}">
                <a16:creationId xmlns:a16="http://schemas.microsoft.com/office/drawing/2014/main" id="{9F3EC606-A86A-AEF1-416D-B308612281B3}"/>
              </a:ext>
            </a:extLst>
          </p:cNvPr>
          <p:cNvSpPr>
            <a:spLocks noGrp="1"/>
          </p:cNvSpPr>
          <p:nvPr>
            <p:ph idx="1"/>
          </p:nvPr>
        </p:nvSpPr>
        <p:spPr/>
        <p:txBody>
          <a:bodyPr>
            <a:normAutofit/>
          </a:bodyPr>
          <a:lstStyle/>
          <a:p>
            <a:pPr marL="0" indent="0">
              <a:buNone/>
            </a:pPr>
            <a:r>
              <a:rPr lang="en-GB" sz="2000" dirty="0">
                <a:highlight>
                  <a:srgbClr val="FFFFFF"/>
                </a:highlight>
              </a:rPr>
              <a:t>The study considers site readiness for grid hydrogen at site connection point,  the potential impacts , options and mitigations available. The key common technical challenges identified are :</a:t>
            </a:r>
          </a:p>
          <a:p>
            <a:pPr marL="514350" indent="-514350">
              <a:buFont typeface="+mj-lt"/>
              <a:buAutoNum type="arabicPeriod"/>
            </a:pPr>
            <a:r>
              <a:rPr lang="en-GB" sz="2000" dirty="0">
                <a:highlight>
                  <a:srgbClr val="FFFFFF"/>
                </a:highlight>
              </a:rPr>
              <a:t>Cost </a:t>
            </a:r>
          </a:p>
          <a:p>
            <a:pPr marL="514350" indent="-514350">
              <a:buFont typeface="+mj-lt"/>
              <a:buAutoNum type="arabicPeriod"/>
            </a:pPr>
            <a:r>
              <a:rPr lang="en-GB" sz="2000" dirty="0">
                <a:highlight>
                  <a:srgbClr val="FFFFFF"/>
                </a:highlight>
              </a:rPr>
              <a:t>Equipment availability</a:t>
            </a:r>
          </a:p>
          <a:p>
            <a:pPr marL="514350" indent="-514350">
              <a:buFont typeface="+mj-lt"/>
              <a:buAutoNum type="arabicPeriod"/>
            </a:pPr>
            <a:r>
              <a:rPr lang="en-GB" sz="2000" dirty="0">
                <a:highlight>
                  <a:srgbClr val="FFFFFF"/>
                </a:highlight>
              </a:rPr>
              <a:t>Line Size adequacy </a:t>
            </a:r>
          </a:p>
          <a:p>
            <a:pPr marL="514350" indent="-514350">
              <a:buFont typeface="+mj-lt"/>
              <a:buAutoNum type="arabicPeriod"/>
            </a:pPr>
            <a:r>
              <a:rPr lang="en-GB" sz="2000" dirty="0">
                <a:highlight>
                  <a:srgbClr val="FFFFFF"/>
                </a:highlight>
              </a:rPr>
              <a:t>ATEX rating of instrumentation </a:t>
            </a:r>
          </a:p>
          <a:p>
            <a:pPr marL="514350" indent="-514350">
              <a:buFont typeface="+mj-lt"/>
              <a:buAutoNum type="arabicPeriod"/>
            </a:pPr>
            <a:r>
              <a:rPr lang="en-GB" sz="2000" dirty="0">
                <a:highlight>
                  <a:srgbClr val="FFFFFF"/>
                </a:highlight>
              </a:rPr>
              <a:t>Emissions </a:t>
            </a:r>
          </a:p>
          <a:p>
            <a:pPr marL="0" indent="0">
              <a:buNone/>
            </a:pPr>
            <a:endParaRPr lang="en-GB" sz="2000" dirty="0">
              <a:highlight>
                <a:srgbClr val="FFFFFF"/>
              </a:highlight>
            </a:endParaRPr>
          </a:p>
          <a:p>
            <a:pPr marL="0" indent="0">
              <a:buNone/>
            </a:pPr>
            <a:r>
              <a:rPr lang="en-GB" sz="2000" dirty="0">
                <a:highlight>
                  <a:srgbClr val="FFFFFF"/>
                </a:highlight>
              </a:rPr>
              <a:t>These challenges require a range of solutions ranging from market or technical development to ‘simple engineering’ modification</a:t>
            </a:r>
          </a:p>
          <a:p>
            <a:pPr marL="0" indent="0">
              <a:buNone/>
            </a:pPr>
            <a:endParaRPr lang="en-GB" sz="2000" dirty="0">
              <a:highlight>
                <a:srgbClr val="FFFFFF"/>
              </a:highlight>
            </a:endParaRPr>
          </a:p>
        </p:txBody>
      </p:sp>
    </p:spTree>
    <p:extLst>
      <p:ext uri="{BB962C8B-B14F-4D97-AF65-F5344CB8AC3E}">
        <p14:creationId xmlns:p14="http://schemas.microsoft.com/office/powerpoint/2010/main" val="427995734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4BE2-E16D-00DE-F72D-D8B27D29EC80}"/>
              </a:ext>
            </a:extLst>
          </p:cNvPr>
          <p:cNvSpPr>
            <a:spLocks noGrp="1"/>
          </p:cNvSpPr>
          <p:nvPr>
            <p:ph type="title"/>
          </p:nvPr>
        </p:nvSpPr>
        <p:spPr/>
        <p:txBody>
          <a:bodyPr>
            <a:normAutofit/>
          </a:bodyPr>
          <a:lstStyle/>
          <a:p>
            <a:r>
              <a:rPr lang="en-GB" dirty="0"/>
              <a:t>Technical Challenges - </a:t>
            </a:r>
            <a:br>
              <a:rPr lang="en-GB" dirty="0"/>
            </a:br>
            <a:r>
              <a:rPr lang="en-GB" dirty="0"/>
              <a:t>Market Development</a:t>
            </a:r>
          </a:p>
        </p:txBody>
      </p:sp>
      <p:sp>
        <p:nvSpPr>
          <p:cNvPr id="3" name="Content Placeholder 2">
            <a:extLst>
              <a:ext uri="{FF2B5EF4-FFF2-40B4-BE49-F238E27FC236}">
                <a16:creationId xmlns:a16="http://schemas.microsoft.com/office/drawing/2014/main" id="{9F3EC606-A86A-AEF1-416D-B308612281B3}"/>
              </a:ext>
            </a:extLst>
          </p:cNvPr>
          <p:cNvSpPr>
            <a:spLocks noGrp="1"/>
          </p:cNvSpPr>
          <p:nvPr>
            <p:ph idx="1"/>
          </p:nvPr>
        </p:nvSpPr>
        <p:spPr>
          <a:xfrm>
            <a:off x="219016" y="1547490"/>
            <a:ext cx="11753968" cy="3949796"/>
          </a:xfrm>
        </p:spPr>
        <p:txBody>
          <a:bodyPr>
            <a:normAutofit fontScale="25000" lnSpcReduction="20000"/>
          </a:bodyPr>
          <a:lstStyle/>
          <a:p>
            <a:pPr marL="457200" lvl="1" indent="0">
              <a:buNone/>
            </a:pPr>
            <a:endParaRPr lang="en-GB" sz="1200" dirty="0">
              <a:highlight>
                <a:srgbClr val="FFFFFF"/>
              </a:highlight>
            </a:endParaRPr>
          </a:p>
          <a:p>
            <a:pPr marL="0" indent="0">
              <a:lnSpc>
                <a:spcPct val="120000"/>
              </a:lnSpc>
              <a:buNone/>
            </a:pPr>
            <a:r>
              <a:rPr lang="en-GB" sz="6400" b="1" dirty="0">
                <a:highlight>
                  <a:srgbClr val="FFFFFF"/>
                </a:highlight>
              </a:rPr>
              <a:t>Equipment Availability</a:t>
            </a:r>
          </a:p>
          <a:p>
            <a:pPr marL="0" indent="0">
              <a:lnSpc>
                <a:spcPct val="120000"/>
              </a:lnSpc>
              <a:buNone/>
            </a:pPr>
            <a:r>
              <a:rPr lang="en-GB" sz="6400" dirty="0">
                <a:highlight>
                  <a:srgbClr val="FFFFFF"/>
                </a:highlight>
              </a:rPr>
              <a:t>The study highlighted challenges around the availability of Hydrogen Ready equipment / burners depending on application.</a:t>
            </a:r>
          </a:p>
          <a:p>
            <a:pPr>
              <a:lnSpc>
                <a:spcPct val="120000"/>
              </a:lnSpc>
            </a:pPr>
            <a:r>
              <a:rPr lang="en-GB" sz="6400" dirty="0">
                <a:highlight>
                  <a:srgbClr val="FFFFFF"/>
                </a:highlight>
              </a:rPr>
              <a:t>Commercially available hydrogen equivalents for various </a:t>
            </a:r>
            <a:r>
              <a:rPr lang="en-GB" sz="6400" b="1" dirty="0">
                <a:highlight>
                  <a:srgbClr val="FFFFFF"/>
                </a:highlight>
              </a:rPr>
              <a:t>burners</a:t>
            </a:r>
            <a:r>
              <a:rPr lang="en-GB" sz="6400" dirty="0">
                <a:highlight>
                  <a:srgbClr val="FFFFFF"/>
                </a:highlight>
              </a:rPr>
              <a:t> suitable as </a:t>
            </a:r>
            <a:r>
              <a:rPr lang="en-GB" sz="6400" b="1" dirty="0">
                <a:highlight>
                  <a:srgbClr val="FFFFFF"/>
                </a:highlight>
              </a:rPr>
              <a:t>part </a:t>
            </a:r>
            <a:r>
              <a:rPr lang="en-GB" sz="6400" dirty="0">
                <a:highlight>
                  <a:srgbClr val="FFFFFF"/>
                </a:highlight>
              </a:rPr>
              <a:t>of boilers, furnaces, ovens, dryers, water heaters and thermal fluid heater packages. Few reference plants operating with 100% hydrogen gas. </a:t>
            </a:r>
          </a:p>
          <a:p>
            <a:pPr>
              <a:lnSpc>
                <a:spcPct val="120000"/>
              </a:lnSpc>
            </a:pPr>
            <a:r>
              <a:rPr lang="en-GB" sz="6400" dirty="0">
                <a:highlight>
                  <a:srgbClr val="FFFFFF"/>
                </a:highlight>
              </a:rPr>
              <a:t>Common modifications include replacement of inlet piping, mods to PLC / BMS and flame-eye re-tuning or replacement for hydrogen flames. </a:t>
            </a:r>
          </a:p>
          <a:p>
            <a:pPr>
              <a:lnSpc>
                <a:spcPct val="120000"/>
              </a:lnSpc>
            </a:pPr>
            <a:r>
              <a:rPr lang="en-GB" sz="6400" b="1" dirty="0">
                <a:highlight>
                  <a:srgbClr val="FFFFFF"/>
                </a:highlight>
              </a:rPr>
              <a:t>Bespoke</a:t>
            </a:r>
            <a:r>
              <a:rPr lang="en-GB" sz="6400" dirty="0">
                <a:highlight>
                  <a:srgbClr val="FFFFFF"/>
                </a:highlight>
              </a:rPr>
              <a:t> projects and commercial development for hydrogen equivalents for large steam generators and industrial roasters, ovens and fryers. Not currently ‘off the shelf’ and have limited reference projects. </a:t>
            </a:r>
          </a:p>
          <a:p>
            <a:pPr>
              <a:lnSpc>
                <a:spcPct val="120000"/>
              </a:lnSpc>
            </a:pPr>
            <a:r>
              <a:rPr lang="en-GB" sz="6400" dirty="0">
                <a:highlight>
                  <a:srgbClr val="FFFFFF"/>
                </a:highlight>
              </a:rPr>
              <a:t>Speciality ovens, large air handling units, direct fired space heaters, complete furnace packages, complete dryer packages, and complete thermal fluid heater packages appeared to have no or few commercially available hydrogen equivalents.</a:t>
            </a:r>
          </a:p>
          <a:p>
            <a:pPr lvl="1"/>
            <a:endParaRPr lang="en-GB" sz="1200" dirty="0">
              <a:highlight>
                <a:srgbClr val="FFFFFF"/>
              </a:highlight>
            </a:endParaRPr>
          </a:p>
        </p:txBody>
      </p:sp>
    </p:spTree>
    <p:extLst>
      <p:ext uri="{BB962C8B-B14F-4D97-AF65-F5344CB8AC3E}">
        <p14:creationId xmlns:p14="http://schemas.microsoft.com/office/powerpoint/2010/main" val="193910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4BE2-E16D-00DE-F72D-D8B27D29EC80}"/>
              </a:ext>
            </a:extLst>
          </p:cNvPr>
          <p:cNvSpPr>
            <a:spLocks noGrp="1"/>
          </p:cNvSpPr>
          <p:nvPr>
            <p:ph type="title"/>
          </p:nvPr>
        </p:nvSpPr>
        <p:spPr>
          <a:xfrm>
            <a:off x="219016" y="78234"/>
            <a:ext cx="9255184" cy="1325563"/>
          </a:xfrm>
        </p:spPr>
        <p:txBody>
          <a:bodyPr>
            <a:normAutofit/>
          </a:bodyPr>
          <a:lstStyle/>
          <a:p>
            <a:r>
              <a:rPr lang="en-GB" dirty="0"/>
              <a:t>Technical Challenges – </a:t>
            </a:r>
            <a:br>
              <a:rPr lang="en-GB" dirty="0"/>
            </a:br>
            <a:r>
              <a:rPr lang="en-GB" dirty="0"/>
              <a:t>Engineering </a:t>
            </a:r>
          </a:p>
        </p:txBody>
      </p:sp>
      <p:sp>
        <p:nvSpPr>
          <p:cNvPr id="3" name="Content Placeholder 2">
            <a:extLst>
              <a:ext uri="{FF2B5EF4-FFF2-40B4-BE49-F238E27FC236}">
                <a16:creationId xmlns:a16="http://schemas.microsoft.com/office/drawing/2014/main" id="{9F3EC606-A86A-AEF1-416D-B308612281B3}"/>
              </a:ext>
            </a:extLst>
          </p:cNvPr>
          <p:cNvSpPr>
            <a:spLocks noGrp="1"/>
          </p:cNvSpPr>
          <p:nvPr>
            <p:ph idx="1"/>
          </p:nvPr>
        </p:nvSpPr>
        <p:spPr>
          <a:xfrm>
            <a:off x="219016" y="1690213"/>
            <a:ext cx="11753968" cy="4444416"/>
          </a:xfrm>
        </p:spPr>
        <p:txBody>
          <a:bodyPr>
            <a:normAutofit/>
          </a:bodyPr>
          <a:lstStyle/>
          <a:p>
            <a:pPr marL="0" indent="0">
              <a:lnSpc>
                <a:spcPct val="100000"/>
              </a:lnSpc>
              <a:buNone/>
            </a:pPr>
            <a:r>
              <a:rPr lang="en-GB" sz="1600" b="1" dirty="0">
                <a:highlight>
                  <a:srgbClr val="FFFFFF"/>
                </a:highlight>
              </a:rPr>
              <a:t>Line Size adequacy </a:t>
            </a:r>
          </a:p>
          <a:p>
            <a:pPr marL="0" indent="0">
              <a:lnSpc>
                <a:spcPct val="100000"/>
              </a:lnSpc>
              <a:buNone/>
            </a:pPr>
            <a:r>
              <a:rPr lang="en-GB" sz="1600" dirty="0">
                <a:highlight>
                  <a:srgbClr val="FFFFFF"/>
                </a:highlight>
              </a:rPr>
              <a:t>The line capacity of existing natural gas lines is often insufficient for the hydrogen flow required to maintain the same energy flow to the end users. </a:t>
            </a:r>
          </a:p>
          <a:p>
            <a:pPr>
              <a:lnSpc>
                <a:spcPct val="100000"/>
              </a:lnSpc>
            </a:pPr>
            <a:r>
              <a:rPr lang="en-GB" sz="1600" dirty="0">
                <a:highlight>
                  <a:srgbClr val="FFFFFF"/>
                </a:highlight>
              </a:rPr>
              <a:t>Approximately 50% or more of the pipework would need to be replaced because it is undersized for hydrogen service.</a:t>
            </a:r>
          </a:p>
          <a:p>
            <a:pPr>
              <a:lnSpc>
                <a:spcPct val="100000"/>
              </a:lnSpc>
            </a:pPr>
            <a:r>
              <a:rPr lang="en-GB" sz="1600" dirty="0">
                <a:highlight>
                  <a:srgbClr val="FFFFFF"/>
                </a:highlight>
              </a:rPr>
              <a:t>Some sites had ‘over capacity’ due to historic reduction in output</a:t>
            </a:r>
          </a:p>
          <a:p>
            <a:pPr>
              <a:lnSpc>
                <a:spcPct val="100000"/>
              </a:lnSpc>
            </a:pPr>
            <a:r>
              <a:rPr lang="en-GB" sz="1600" dirty="0">
                <a:highlight>
                  <a:srgbClr val="FFFFFF"/>
                </a:highlight>
              </a:rPr>
              <a:t>Unknown material or unknown fittings made replacement a suitable risk mitigation in certain instances</a:t>
            </a:r>
          </a:p>
          <a:p>
            <a:pPr>
              <a:lnSpc>
                <a:spcPct val="100000"/>
              </a:lnSpc>
            </a:pPr>
            <a:endParaRPr lang="en-GB" sz="1600" dirty="0">
              <a:highlight>
                <a:srgbClr val="FFFFFF"/>
              </a:highlight>
            </a:endParaRPr>
          </a:p>
          <a:p>
            <a:pPr marL="0" indent="0">
              <a:lnSpc>
                <a:spcPct val="100000"/>
              </a:lnSpc>
              <a:buNone/>
            </a:pPr>
            <a:r>
              <a:rPr lang="en-GB" sz="1600" b="1" dirty="0"/>
              <a:t>ATEX Rating </a:t>
            </a:r>
          </a:p>
          <a:p>
            <a:pPr marL="0" indent="0">
              <a:lnSpc>
                <a:spcPct val="100000"/>
              </a:lnSpc>
              <a:buNone/>
            </a:pPr>
            <a:r>
              <a:rPr lang="en-GB" sz="1600" dirty="0"/>
              <a:t>Equipment such as regulators, fan motors and other electrical equipment may be required to be ATEX certified as IIC-T1 for hydrogen, compared to the less stringent (and cheaper) IIA-T1 required for natural gas</a:t>
            </a:r>
          </a:p>
          <a:p>
            <a:pPr marL="0" indent="0">
              <a:lnSpc>
                <a:spcPct val="100000"/>
              </a:lnSpc>
              <a:buNone/>
            </a:pPr>
            <a:r>
              <a:rPr lang="en-GB" sz="1600" dirty="0"/>
              <a:t>Additional ventilation, or changed pipe routings or component locations can mitigate increased zoning requirements as opposed to upgrading or replacing affected equipment</a:t>
            </a:r>
            <a:endParaRPr lang="en-GB" sz="1600" b="1" dirty="0"/>
          </a:p>
          <a:p>
            <a:endParaRPr lang="en-GB" sz="1000" dirty="0">
              <a:highlight>
                <a:srgbClr val="FFFFFF"/>
              </a:highlight>
            </a:endParaRPr>
          </a:p>
          <a:p>
            <a:pPr marL="514350" indent="-514350">
              <a:buFont typeface="+mj-lt"/>
              <a:buAutoNum type="arabicPeriod"/>
            </a:pPr>
            <a:endParaRPr lang="en-GB" sz="1800" dirty="0">
              <a:highlight>
                <a:srgbClr val="FFFFFF"/>
              </a:highlight>
            </a:endParaRPr>
          </a:p>
        </p:txBody>
      </p:sp>
    </p:spTree>
    <p:extLst>
      <p:ext uri="{BB962C8B-B14F-4D97-AF65-F5344CB8AC3E}">
        <p14:creationId xmlns:p14="http://schemas.microsoft.com/office/powerpoint/2010/main" val="185650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4BE2-E16D-00DE-F72D-D8B27D29EC80}"/>
              </a:ext>
            </a:extLst>
          </p:cNvPr>
          <p:cNvSpPr>
            <a:spLocks noGrp="1"/>
          </p:cNvSpPr>
          <p:nvPr>
            <p:ph type="title"/>
          </p:nvPr>
        </p:nvSpPr>
        <p:spPr/>
        <p:txBody>
          <a:bodyPr>
            <a:normAutofit/>
          </a:bodyPr>
          <a:lstStyle/>
          <a:p>
            <a:r>
              <a:rPr lang="en-GB" dirty="0"/>
              <a:t>Technical Challenges- </a:t>
            </a:r>
            <a:br>
              <a:rPr lang="en-GB" dirty="0"/>
            </a:br>
            <a:r>
              <a:rPr lang="en-GB" dirty="0"/>
              <a:t>Technical Development</a:t>
            </a:r>
          </a:p>
        </p:txBody>
      </p:sp>
      <p:sp>
        <p:nvSpPr>
          <p:cNvPr id="3" name="Content Placeholder 2">
            <a:extLst>
              <a:ext uri="{FF2B5EF4-FFF2-40B4-BE49-F238E27FC236}">
                <a16:creationId xmlns:a16="http://schemas.microsoft.com/office/drawing/2014/main" id="{9F3EC606-A86A-AEF1-416D-B308612281B3}"/>
              </a:ext>
            </a:extLst>
          </p:cNvPr>
          <p:cNvSpPr>
            <a:spLocks noGrp="1"/>
          </p:cNvSpPr>
          <p:nvPr>
            <p:ph idx="1"/>
          </p:nvPr>
        </p:nvSpPr>
        <p:spPr/>
        <p:txBody>
          <a:bodyPr>
            <a:normAutofit/>
          </a:bodyPr>
          <a:lstStyle/>
          <a:p>
            <a:pPr marL="0" indent="0">
              <a:buNone/>
            </a:pPr>
            <a:r>
              <a:rPr lang="en-GB" sz="1800" b="1" dirty="0"/>
              <a:t>Emissions</a:t>
            </a:r>
          </a:p>
          <a:p>
            <a:pPr>
              <a:lnSpc>
                <a:spcPct val="100000"/>
              </a:lnSpc>
            </a:pPr>
            <a:r>
              <a:rPr lang="en-GB" sz="1800" dirty="0"/>
              <a:t>The 100% hydrogen solution typically gives a greater reduction in CO2e emissions than the best alternative (non-hydrogen) solution, which is most often electrification. </a:t>
            </a:r>
          </a:p>
          <a:p>
            <a:pPr>
              <a:lnSpc>
                <a:spcPct val="100000"/>
              </a:lnSpc>
            </a:pPr>
            <a:r>
              <a:rPr lang="en-GB" sz="1800" dirty="0"/>
              <a:t>Burner OEMs consulted indicated that for both retro-fits and new builds further work is required to understand and predict achievable NOx values. </a:t>
            </a:r>
          </a:p>
          <a:p>
            <a:pPr>
              <a:lnSpc>
                <a:spcPct val="100000"/>
              </a:lnSpc>
            </a:pPr>
            <a:r>
              <a:rPr lang="en-GB" sz="1800" dirty="0"/>
              <a:t>Early NOx guarantees offered are potentially more conservative than required and may indicate a need for Flue Gas Recirculation (FGR) or Selective Catalytic Reduction (SCR) when not necessary</a:t>
            </a:r>
            <a:endParaRPr lang="en-GB" sz="1800" b="1" dirty="0">
              <a:highlight>
                <a:srgbClr val="FFFF00"/>
              </a:highlight>
            </a:endParaRPr>
          </a:p>
        </p:txBody>
      </p:sp>
    </p:spTree>
    <p:extLst>
      <p:ext uri="{BB962C8B-B14F-4D97-AF65-F5344CB8AC3E}">
        <p14:creationId xmlns:p14="http://schemas.microsoft.com/office/powerpoint/2010/main" val="69187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p:txBody>
          <a:bodyPr/>
          <a:lstStyle/>
          <a:p>
            <a:r>
              <a:rPr lang="en-GB" dirty="0"/>
              <a:t>Comparison of H2 to NG</a:t>
            </a:r>
          </a:p>
        </p:txBody>
      </p:sp>
      <p:graphicFrame>
        <p:nvGraphicFramePr>
          <p:cNvPr id="4" name="Content Placeholder 3">
            <a:extLst>
              <a:ext uri="{FF2B5EF4-FFF2-40B4-BE49-F238E27FC236}">
                <a16:creationId xmlns:a16="http://schemas.microsoft.com/office/drawing/2014/main" id="{C92E2404-5477-BF2A-6DB6-D84806FD283F}"/>
              </a:ext>
            </a:extLst>
          </p:cNvPr>
          <p:cNvGraphicFramePr>
            <a:graphicFrameLocks noGrp="1"/>
          </p:cNvGraphicFramePr>
          <p:nvPr>
            <p:ph idx="1"/>
            <p:extLst>
              <p:ext uri="{D42A27DB-BD31-4B8C-83A1-F6EECF244321}">
                <p14:modId xmlns:p14="http://schemas.microsoft.com/office/powerpoint/2010/main" val="1697122773"/>
              </p:ext>
            </p:extLst>
          </p:nvPr>
        </p:nvGraphicFramePr>
        <p:xfrm>
          <a:off x="219075" y="1731963"/>
          <a:ext cx="1175385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527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377D-8F24-D302-09A2-7FD3B2082CF9}"/>
              </a:ext>
            </a:extLst>
          </p:cNvPr>
          <p:cNvSpPr>
            <a:spLocks noGrp="1"/>
          </p:cNvSpPr>
          <p:nvPr>
            <p:ph type="title"/>
          </p:nvPr>
        </p:nvSpPr>
        <p:spPr/>
        <p:txBody>
          <a:bodyPr>
            <a:normAutofit fontScale="90000"/>
          </a:bodyPr>
          <a:lstStyle/>
          <a:p>
            <a:r>
              <a:rPr lang="en-GB" dirty="0"/>
              <a:t>Safety Challenge 1 – </a:t>
            </a:r>
            <a:br>
              <a:rPr lang="en-GB" dirty="0"/>
            </a:br>
            <a:r>
              <a:rPr lang="en-GB" dirty="0"/>
              <a:t>Risk of gas equipment explosions</a:t>
            </a:r>
          </a:p>
        </p:txBody>
      </p:sp>
      <p:sp>
        <p:nvSpPr>
          <p:cNvPr id="5" name="Content Placeholder 4">
            <a:extLst>
              <a:ext uri="{FF2B5EF4-FFF2-40B4-BE49-F238E27FC236}">
                <a16:creationId xmlns:a16="http://schemas.microsoft.com/office/drawing/2014/main" id="{7D7512D9-5518-E007-7E0C-E28BF8E2B715}"/>
              </a:ext>
            </a:extLst>
          </p:cNvPr>
          <p:cNvSpPr>
            <a:spLocks noGrp="1"/>
          </p:cNvSpPr>
          <p:nvPr>
            <p:ph idx="1"/>
          </p:nvPr>
        </p:nvSpPr>
        <p:spPr>
          <a:xfrm>
            <a:off x="219016" y="1732547"/>
            <a:ext cx="11869178" cy="1263557"/>
          </a:xfrm>
        </p:spPr>
        <p:txBody>
          <a:bodyPr>
            <a:normAutofit fontScale="62500" lnSpcReduction="20000"/>
          </a:bodyPr>
          <a:lstStyle/>
          <a:p>
            <a:pPr>
              <a:lnSpc>
                <a:spcPct val="120000"/>
              </a:lnSpc>
            </a:pPr>
            <a:r>
              <a:rPr lang="en-GB" dirty="0"/>
              <a:t>Adequacy of Burner Management Systems (BMS) for hydrogen – flame detection, purge duration, SIL Rating</a:t>
            </a:r>
          </a:p>
          <a:p>
            <a:pPr>
              <a:lnSpc>
                <a:spcPct val="120000"/>
              </a:lnSpc>
            </a:pPr>
            <a:r>
              <a:rPr lang="en-GB" dirty="0"/>
              <a:t>Pre-mixed burners and/or hand lit burners could pose a significant risk</a:t>
            </a:r>
          </a:p>
          <a:p>
            <a:pPr>
              <a:lnSpc>
                <a:spcPct val="120000"/>
              </a:lnSpc>
            </a:pPr>
            <a:r>
              <a:rPr lang="en-GB" dirty="0"/>
              <a:t>Existing explosion relief is unlikely to be sufficient for H</a:t>
            </a:r>
            <a:r>
              <a:rPr lang="en-GB" baseline="-25000" dirty="0"/>
              <a:t>2 </a:t>
            </a:r>
            <a:r>
              <a:rPr lang="en-GB" dirty="0"/>
              <a:t>operation</a:t>
            </a:r>
          </a:p>
          <a:p>
            <a:endParaRPr lang="en-GB" dirty="0"/>
          </a:p>
        </p:txBody>
      </p:sp>
      <p:pic>
        <p:nvPicPr>
          <p:cNvPr id="3" name="Picture 2" descr="A close-up of a metal structure&#10;&#10;Description automatically generated">
            <a:extLst>
              <a:ext uri="{FF2B5EF4-FFF2-40B4-BE49-F238E27FC236}">
                <a16:creationId xmlns:a16="http://schemas.microsoft.com/office/drawing/2014/main" id="{3B3C6B05-473E-0B94-AE7F-E22ADD949E0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665773" y="2834351"/>
            <a:ext cx="2930618" cy="3254128"/>
          </a:xfrm>
          <a:prstGeom prst="rect">
            <a:avLst/>
          </a:prstGeom>
        </p:spPr>
      </p:pic>
      <p:pic>
        <p:nvPicPr>
          <p:cNvPr id="4" name="Picture 3" descr="A person standing under a building&#10;&#10;Description automatically generated">
            <a:extLst>
              <a:ext uri="{FF2B5EF4-FFF2-40B4-BE49-F238E27FC236}">
                <a16:creationId xmlns:a16="http://schemas.microsoft.com/office/drawing/2014/main" id="{F7F83EDD-ABB7-434E-913A-BB73CF0C8BF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297148" y="2996106"/>
            <a:ext cx="3390005" cy="2930618"/>
          </a:xfrm>
          <a:prstGeom prst="rect">
            <a:avLst/>
          </a:prstGeom>
        </p:spPr>
      </p:pic>
      <p:pic>
        <p:nvPicPr>
          <p:cNvPr id="6" name="Picture 5">
            <a:extLst>
              <a:ext uri="{FF2B5EF4-FFF2-40B4-BE49-F238E27FC236}">
                <a16:creationId xmlns:a16="http://schemas.microsoft.com/office/drawing/2014/main" id="{AAF996E2-75A4-AB41-0791-2AD3DAD616E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226154" y="2996104"/>
            <a:ext cx="3390005" cy="2930620"/>
          </a:xfrm>
          <a:prstGeom prst="rect">
            <a:avLst/>
          </a:prstGeom>
        </p:spPr>
      </p:pic>
    </p:spTree>
    <p:extLst>
      <p:ext uri="{BB962C8B-B14F-4D97-AF65-F5344CB8AC3E}">
        <p14:creationId xmlns:p14="http://schemas.microsoft.com/office/powerpoint/2010/main" val="242062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lstStyle>
        <a:defPPr algn="l">
          <a:defRPr sz="700" dirty="0">
            <a:solidFill>
              <a:srgbClr val="585858"/>
            </a:solidFill>
          </a:defRPr>
        </a:defPPr>
      </a:lstStyle>
    </a:spDef>
  </a:objectDefaults>
  <a:extraClrSchemeLst/>
  <a:extLst>
    <a:ext uri="{05A4C25C-085E-4340-85A3-A5531E510DB2}">
      <thm15:themeFamily xmlns:thm15="http://schemas.microsoft.com/office/thememl/2012/main" name="Presentation2" id="{17B778C9-7D0B-4B5D-BD55-5932AEB9DAA1}" vid="{43CE6E12-1655-4AC7-A5F9-D4D6173016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04e031-f840-4ad5-97d2-0b99280ee730">
      <Terms xmlns="http://schemas.microsoft.com/office/infopath/2007/PartnerControls"/>
    </lcf76f155ced4ddcb4097134ff3c332f>
    <TaxCatchAll xmlns="c4b40482-04a4-480f-b826-6548c4a2bcf1" xsi:nil="true"/>
    <_Flow_SignoffStatus xmlns="7604e031-f840-4ad5-97d2-0b99280ee730" xsi:nil="true"/>
    <MediaLengthInSeconds xmlns="7604e031-f840-4ad5-97d2-0b99280ee730" xsi:nil="true"/>
    <SharedWithUsers xmlns="c4b40482-04a4-480f-b826-6548c4a2bcf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4390D4-58FD-4140-B163-06EF09BD57D0}"/>
</file>

<file path=customXml/itemProps2.xml><?xml version="1.0" encoding="utf-8"?>
<ds:datastoreItem xmlns:ds="http://schemas.openxmlformats.org/officeDocument/2006/customXml" ds:itemID="{CD59CBCD-F80B-4DCF-8034-D80BC2099A84}">
  <ds:schemaRefs>
    <ds:schemaRef ds:uri="http://schemas.microsoft.com/office/2006/metadata/properties"/>
    <ds:schemaRef ds:uri="http://schemas.microsoft.com/office/infopath/2007/PartnerControls"/>
    <ds:schemaRef ds:uri="02acaf64-c658-4b54-b2e4-6b0133c96fc5"/>
    <ds:schemaRef ds:uri="7410bf13-7295-4026-9512-8fa75a567b1c"/>
  </ds:schemaRefs>
</ds:datastoreItem>
</file>

<file path=customXml/itemProps3.xml><?xml version="1.0" encoding="utf-8"?>
<ds:datastoreItem xmlns:ds="http://schemas.openxmlformats.org/officeDocument/2006/customXml" ds:itemID="{6654D57D-4C75-42C8-A473-CFF83AB61F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 Introduction to ESR Technology</Template>
  <TotalTime>11338</TotalTime>
  <Words>4776</Words>
  <Application>Microsoft Office PowerPoint</Application>
  <PresentationFormat>Widescreen</PresentationFormat>
  <Paragraphs>262</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Segoe UI</vt:lpstr>
      <vt:lpstr>Times New Roman</vt:lpstr>
      <vt:lpstr>Office Theme</vt:lpstr>
      <vt:lpstr>Future of hydrogen in industry:  Technical and Safety Challenges</vt:lpstr>
      <vt:lpstr>Background</vt:lpstr>
      <vt:lpstr>Sites Surveyed</vt:lpstr>
      <vt:lpstr>Technical Challenges</vt:lpstr>
      <vt:lpstr>Technical Challenges -  Market Development</vt:lpstr>
      <vt:lpstr>Technical Challenges –  Engineering </vt:lpstr>
      <vt:lpstr>Technical Challenges-  Technical Development</vt:lpstr>
      <vt:lpstr>Comparison of H2 to NG</vt:lpstr>
      <vt:lpstr>Safety Challenge 1 –  Risk of gas equipment explosions</vt:lpstr>
      <vt:lpstr>Safety Challenge 2 –  Equipment Compatibility for H2</vt:lpstr>
      <vt:lpstr>Safety Challenge 3 –  Enclosure Ventilation and HAC</vt:lpstr>
      <vt:lpstr>Safety Challenge 4 –  Pressure Relief Vents</vt:lpstr>
      <vt:lpstr>Safety Challenge 5 –  Adverse Conditions</vt:lpstr>
      <vt:lpstr>Technical Recommendations</vt:lpstr>
      <vt:lpstr>Safety Recommendations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Griffin</dc:creator>
  <cp:lastModifiedBy>Luke Butcher</cp:lastModifiedBy>
  <cp:revision>178</cp:revision>
  <cp:lastPrinted>2022-03-03T17:27:55Z</cp:lastPrinted>
  <dcterms:created xsi:type="dcterms:W3CDTF">2019-07-25T11:21:49Z</dcterms:created>
  <dcterms:modified xsi:type="dcterms:W3CDTF">2023-10-06T12:44:40Z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