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diagrams/data1.xml" ContentType="application/vnd.openxmlformats-officedocument.drawingml.diagramData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3.xml" ContentType="application/vnd.openxmlformats-officedocument.theme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3"/>
    <p:sldMasterId id="2147483952" r:id="rId4"/>
  </p:sldMasterIdLst>
  <p:notesMasterIdLst>
    <p:notesMasterId r:id="rId28"/>
  </p:notesMasterIdLst>
  <p:sldIdLst>
    <p:sldId id="258" r:id="rId5"/>
    <p:sldId id="259" r:id="rId6"/>
    <p:sldId id="262" r:id="rId7"/>
    <p:sldId id="260" r:id="rId8"/>
    <p:sldId id="261" r:id="rId9"/>
    <p:sldId id="263" r:id="rId10"/>
    <p:sldId id="264" r:id="rId11"/>
    <p:sldId id="265" r:id="rId12"/>
    <p:sldId id="272" r:id="rId13"/>
    <p:sldId id="273" r:id="rId14"/>
    <p:sldId id="274" r:id="rId15"/>
    <p:sldId id="275" r:id="rId16"/>
    <p:sldId id="285" r:id="rId17"/>
    <p:sldId id="270" r:id="rId18"/>
    <p:sldId id="282" r:id="rId19"/>
    <p:sldId id="276" r:id="rId20"/>
    <p:sldId id="281" r:id="rId21"/>
    <p:sldId id="283" r:id="rId22"/>
    <p:sldId id="277" r:id="rId23"/>
    <p:sldId id="284" r:id="rId24"/>
    <p:sldId id="278" r:id="rId25"/>
    <p:sldId id="279" r:id="rId26"/>
    <p:sldId id="280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002B"/>
    <a:srgbClr val="D86018"/>
    <a:srgbClr val="009CDE"/>
    <a:srgbClr val="509E2F"/>
    <a:srgbClr val="5053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943"/>
    <p:restoredTop sz="96110" autoAdjust="0"/>
  </p:normalViewPr>
  <p:slideViewPr>
    <p:cSldViewPr snapToGrid="0" snapToObjects="1">
      <p:cViewPr varScale="1">
        <p:scale>
          <a:sx n="78" d="100"/>
          <a:sy n="78" d="100"/>
        </p:scale>
        <p:origin x="9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ustomXml" Target="../customXml/item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A4039A-185E-4760-93D2-9616F34B4BB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211865CA-A561-42DD-B626-4015B76E1877}">
      <dgm:prSet phldrT="[Text]"/>
      <dgm:spPr/>
      <dgm:t>
        <a:bodyPr/>
        <a:lstStyle/>
        <a:p>
          <a:r>
            <a:rPr lang="en-IN">
              <a:latin typeface="Times New Roman" panose="02020603050405020304" pitchFamily="18" charset="0"/>
              <a:cs typeface="Times New Roman" panose="02020603050405020304" pitchFamily="18" charset="0"/>
            </a:rPr>
            <a:t>Threshold Quantities of a compound</a:t>
          </a:r>
        </a:p>
      </dgm:t>
    </dgm:pt>
    <dgm:pt modelId="{D6C7AFA7-8D8E-4897-B900-6640145FBDD1}" type="parTrans" cxnId="{6AA4F455-560A-44E0-9126-51094F05CF28}">
      <dgm:prSet/>
      <dgm:spPr/>
      <dgm:t>
        <a:bodyPr/>
        <a:lstStyle/>
        <a:p>
          <a:endParaRPr lang="en-IN"/>
        </a:p>
      </dgm:t>
    </dgm:pt>
    <dgm:pt modelId="{144917AB-FAAB-42A2-9207-6F9497154CA9}" type="sibTrans" cxnId="{6AA4F455-560A-44E0-9126-51094F05CF28}">
      <dgm:prSet/>
      <dgm:spPr/>
      <dgm:t>
        <a:bodyPr/>
        <a:lstStyle/>
        <a:p>
          <a:endParaRPr lang="en-IN"/>
        </a:p>
      </dgm:t>
    </dgm:pt>
    <dgm:pt modelId="{1DA02F0E-7D75-4CE4-8FFC-D235B2D67047}">
      <dgm:prSet phldrT="[Text]"/>
      <dgm:spPr/>
      <dgm:t>
        <a:bodyPr/>
        <a:lstStyle/>
        <a:p>
          <a:r>
            <a:rPr lang="en-IN">
              <a:latin typeface="Times New Roman" panose="02020603050405020304" pitchFamily="18" charset="0"/>
              <a:cs typeface="Times New Roman" panose="02020603050405020304" pitchFamily="18" charset="0"/>
            </a:rPr>
            <a:t>OR Statement Classification</a:t>
          </a:r>
        </a:p>
      </dgm:t>
    </dgm:pt>
    <dgm:pt modelId="{76962369-FD0A-4AB6-9DDD-F7F5C6170BB6}" type="parTrans" cxnId="{6171CAA2-F9D7-44B9-A41E-D9827E6671A4}">
      <dgm:prSet/>
      <dgm:spPr/>
      <dgm:t>
        <a:bodyPr/>
        <a:lstStyle/>
        <a:p>
          <a:endParaRPr lang="en-IN"/>
        </a:p>
      </dgm:t>
    </dgm:pt>
    <dgm:pt modelId="{00C3E7A4-9192-4AEB-B075-32D9CE204E02}" type="sibTrans" cxnId="{6171CAA2-F9D7-44B9-A41E-D9827E6671A4}">
      <dgm:prSet/>
      <dgm:spPr/>
      <dgm:t>
        <a:bodyPr/>
        <a:lstStyle/>
        <a:p>
          <a:endParaRPr lang="en-IN"/>
        </a:p>
      </dgm:t>
    </dgm:pt>
    <dgm:pt modelId="{A0A42A7F-59BC-426D-935F-7B46E1183F26}">
      <dgm:prSet phldrT="[Text]"/>
      <dgm:spPr/>
      <dgm:t>
        <a:bodyPr/>
        <a:lstStyle/>
        <a:p>
          <a:r>
            <a:rPr lang="en-IN">
              <a:latin typeface="Times New Roman" panose="02020603050405020304" pitchFamily="18" charset="0"/>
              <a:cs typeface="Times New Roman" panose="02020603050405020304" pitchFamily="18" charset="0"/>
            </a:rPr>
            <a:t>United Nations</a:t>
          </a:r>
          <a:r>
            <a:rPr lang="en-IN" b="0" i="0">
              <a:latin typeface="Times New Roman" panose="02020603050405020304" pitchFamily="18" charset="0"/>
              <a:cs typeface="Times New Roman" panose="02020603050405020304" pitchFamily="18" charset="0"/>
            </a:rPr>
            <a:t>Dangerous Goods Packing Group</a:t>
          </a:r>
          <a:r>
            <a:rPr lang="en-IN">
              <a:latin typeface="Times New Roman" panose="02020603050405020304" pitchFamily="18" charset="0"/>
              <a:cs typeface="Times New Roman" panose="02020603050405020304" pitchFamily="18" charset="0"/>
            </a:rPr>
            <a:t>, UNDGL</a:t>
          </a:r>
        </a:p>
      </dgm:t>
    </dgm:pt>
    <dgm:pt modelId="{CAC7C3CE-0791-435F-B9BA-36A3D4D62589}" type="parTrans" cxnId="{199249AF-80CC-4C5B-AC67-D513087E678C}">
      <dgm:prSet/>
      <dgm:spPr/>
      <dgm:t>
        <a:bodyPr/>
        <a:lstStyle/>
        <a:p>
          <a:endParaRPr lang="en-IN"/>
        </a:p>
      </dgm:t>
    </dgm:pt>
    <dgm:pt modelId="{1476970D-B650-49FC-96DA-6092E32753C2}" type="sibTrans" cxnId="{199249AF-80CC-4C5B-AC67-D513087E678C}">
      <dgm:prSet/>
      <dgm:spPr/>
      <dgm:t>
        <a:bodyPr/>
        <a:lstStyle/>
        <a:p>
          <a:endParaRPr lang="en-IN"/>
        </a:p>
      </dgm:t>
    </dgm:pt>
    <dgm:pt modelId="{642AB3DC-24DC-4541-B9A8-B8C91FC544EE}">
      <dgm:prSet phldrT="[Text]"/>
      <dgm:spPr/>
      <dgm:t>
        <a:bodyPr/>
        <a:lstStyle/>
        <a:p>
          <a:r>
            <a:rPr lang="en-US">
              <a:latin typeface="Times New Roman" panose="02020603050405020304" pitchFamily="18" charset="0"/>
              <a:cs typeface="Times New Roman" panose="02020603050405020304" pitchFamily="18" charset="0"/>
            </a:rPr>
            <a:t>Globally Harmonized System of Classification and Labelling of Chemicals, </a:t>
          </a:r>
          <a:r>
            <a:rPr lang="en-IN">
              <a:latin typeface="Times New Roman" panose="02020603050405020304" pitchFamily="18" charset="0"/>
              <a:cs typeface="Times New Roman" panose="02020603050405020304" pitchFamily="18" charset="0"/>
            </a:rPr>
            <a:t>GHS</a:t>
          </a:r>
        </a:p>
      </dgm:t>
    </dgm:pt>
    <dgm:pt modelId="{411A3E91-CD51-443B-AC0B-0E5ED486B054}" type="parTrans" cxnId="{57460C70-6B0A-4AC6-9FCD-C78599BF8D98}">
      <dgm:prSet/>
      <dgm:spPr/>
      <dgm:t>
        <a:bodyPr/>
        <a:lstStyle/>
        <a:p>
          <a:endParaRPr lang="en-IN"/>
        </a:p>
      </dgm:t>
    </dgm:pt>
    <dgm:pt modelId="{A3D861F4-D1A1-4F7F-A079-F94E4B1B0A0B}" type="sibTrans" cxnId="{57460C70-6B0A-4AC6-9FCD-C78599BF8D98}">
      <dgm:prSet/>
      <dgm:spPr/>
      <dgm:t>
        <a:bodyPr/>
        <a:lstStyle/>
        <a:p>
          <a:endParaRPr lang="en-IN"/>
        </a:p>
      </dgm:t>
    </dgm:pt>
    <dgm:pt modelId="{3E7482CF-40FE-4A5D-8F83-C8000B442E59}" type="pres">
      <dgm:prSet presAssocID="{9EA4039A-185E-4760-93D2-9616F34B4BB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27EF0E0-F1F2-4888-8821-8B87D502A725}" type="pres">
      <dgm:prSet presAssocID="{211865CA-A561-42DD-B626-4015B76E1877}" presName="hierRoot1" presStyleCnt="0">
        <dgm:presLayoutVars>
          <dgm:hierBranch val="init"/>
        </dgm:presLayoutVars>
      </dgm:prSet>
      <dgm:spPr/>
    </dgm:pt>
    <dgm:pt modelId="{3C270C97-9D73-4F3F-9547-5EB0DBFEAA4B}" type="pres">
      <dgm:prSet presAssocID="{211865CA-A561-42DD-B626-4015B76E1877}" presName="rootComposite1" presStyleCnt="0"/>
      <dgm:spPr/>
    </dgm:pt>
    <dgm:pt modelId="{1D01A8E1-6235-435F-BA9B-875038B3DD5B}" type="pres">
      <dgm:prSet presAssocID="{211865CA-A561-42DD-B626-4015B76E1877}" presName="rootText1" presStyleLbl="node0" presStyleIdx="0" presStyleCnt="1">
        <dgm:presLayoutVars>
          <dgm:chPref val="3"/>
        </dgm:presLayoutVars>
      </dgm:prSet>
      <dgm:spPr/>
    </dgm:pt>
    <dgm:pt modelId="{7D670DA2-21A0-48BF-8FBD-048DDE9B711E}" type="pres">
      <dgm:prSet presAssocID="{211865CA-A561-42DD-B626-4015B76E1877}" presName="rootConnector1" presStyleLbl="node1" presStyleIdx="0" presStyleCnt="0"/>
      <dgm:spPr/>
    </dgm:pt>
    <dgm:pt modelId="{1975989E-4263-4A59-BCA5-8EF556A7541C}" type="pres">
      <dgm:prSet presAssocID="{211865CA-A561-42DD-B626-4015B76E1877}" presName="hierChild2" presStyleCnt="0"/>
      <dgm:spPr/>
    </dgm:pt>
    <dgm:pt modelId="{1492BD6E-4977-4958-80DE-5EF5B50D6FDD}" type="pres">
      <dgm:prSet presAssocID="{76962369-FD0A-4AB6-9DDD-F7F5C6170BB6}" presName="Name37" presStyleLbl="parChTrans1D2" presStyleIdx="0" presStyleCnt="3"/>
      <dgm:spPr/>
    </dgm:pt>
    <dgm:pt modelId="{63868487-C766-4E1F-B223-D2B83ABF049F}" type="pres">
      <dgm:prSet presAssocID="{1DA02F0E-7D75-4CE4-8FFC-D235B2D67047}" presName="hierRoot2" presStyleCnt="0">
        <dgm:presLayoutVars>
          <dgm:hierBranch val="init"/>
        </dgm:presLayoutVars>
      </dgm:prSet>
      <dgm:spPr/>
    </dgm:pt>
    <dgm:pt modelId="{204B7D33-0587-430C-91A0-E1167CADF39C}" type="pres">
      <dgm:prSet presAssocID="{1DA02F0E-7D75-4CE4-8FFC-D235B2D67047}" presName="rootComposite" presStyleCnt="0"/>
      <dgm:spPr/>
    </dgm:pt>
    <dgm:pt modelId="{0132115C-C1CE-4355-97E1-015F69237173}" type="pres">
      <dgm:prSet presAssocID="{1DA02F0E-7D75-4CE4-8FFC-D235B2D67047}" presName="rootText" presStyleLbl="node2" presStyleIdx="0" presStyleCnt="3" custLinFactNeighborX="3563">
        <dgm:presLayoutVars>
          <dgm:chPref val="3"/>
        </dgm:presLayoutVars>
      </dgm:prSet>
      <dgm:spPr/>
    </dgm:pt>
    <dgm:pt modelId="{86D28BC0-F5F7-46AF-8353-DD5414A7EC06}" type="pres">
      <dgm:prSet presAssocID="{1DA02F0E-7D75-4CE4-8FFC-D235B2D67047}" presName="rootConnector" presStyleLbl="node2" presStyleIdx="0" presStyleCnt="3"/>
      <dgm:spPr/>
    </dgm:pt>
    <dgm:pt modelId="{C2B37EF8-973C-41F8-9C70-99F5853B6F12}" type="pres">
      <dgm:prSet presAssocID="{1DA02F0E-7D75-4CE4-8FFC-D235B2D67047}" presName="hierChild4" presStyleCnt="0"/>
      <dgm:spPr/>
    </dgm:pt>
    <dgm:pt modelId="{936F0C10-0606-40EF-9762-A0BB512BC07E}" type="pres">
      <dgm:prSet presAssocID="{1DA02F0E-7D75-4CE4-8FFC-D235B2D67047}" presName="hierChild5" presStyleCnt="0"/>
      <dgm:spPr/>
    </dgm:pt>
    <dgm:pt modelId="{E9324D0C-7004-4519-8E34-CA0928D2181A}" type="pres">
      <dgm:prSet presAssocID="{CAC7C3CE-0791-435F-B9BA-36A3D4D62589}" presName="Name37" presStyleLbl="parChTrans1D2" presStyleIdx="1" presStyleCnt="3"/>
      <dgm:spPr/>
    </dgm:pt>
    <dgm:pt modelId="{FCB8D607-24B3-4DF7-BE6F-3CEF7A6E6E61}" type="pres">
      <dgm:prSet presAssocID="{A0A42A7F-59BC-426D-935F-7B46E1183F26}" presName="hierRoot2" presStyleCnt="0">
        <dgm:presLayoutVars>
          <dgm:hierBranch val="init"/>
        </dgm:presLayoutVars>
      </dgm:prSet>
      <dgm:spPr/>
    </dgm:pt>
    <dgm:pt modelId="{AF66EF81-6529-46C1-8B2A-1621716AF025}" type="pres">
      <dgm:prSet presAssocID="{A0A42A7F-59BC-426D-935F-7B46E1183F26}" presName="rootComposite" presStyleCnt="0"/>
      <dgm:spPr/>
    </dgm:pt>
    <dgm:pt modelId="{26C7D651-F300-4EEF-93AF-433EA838C736}" type="pres">
      <dgm:prSet presAssocID="{A0A42A7F-59BC-426D-935F-7B46E1183F26}" presName="rootText" presStyleLbl="node2" presStyleIdx="1" presStyleCnt="3">
        <dgm:presLayoutVars>
          <dgm:chPref val="3"/>
        </dgm:presLayoutVars>
      </dgm:prSet>
      <dgm:spPr/>
    </dgm:pt>
    <dgm:pt modelId="{F98CB558-95D3-46A3-AE74-7D845937AB5D}" type="pres">
      <dgm:prSet presAssocID="{A0A42A7F-59BC-426D-935F-7B46E1183F26}" presName="rootConnector" presStyleLbl="node2" presStyleIdx="1" presStyleCnt="3"/>
      <dgm:spPr/>
    </dgm:pt>
    <dgm:pt modelId="{7BA5D3A6-4BB4-4C02-9743-226BF28DFBF2}" type="pres">
      <dgm:prSet presAssocID="{A0A42A7F-59BC-426D-935F-7B46E1183F26}" presName="hierChild4" presStyleCnt="0"/>
      <dgm:spPr/>
    </dgm:pt>
    <dgm:pt modelId="{3A3A950D-4A3A-4889-B424-1B67FE82F5E6}" type="pres">
      <dgm:prSet presAssocID="{A0A42A7F-59BC-426D-935F-7B46E1183F26}" presName="hierChild5" presStyleCnt="0"/>
      <dgm:spPr/>
    </dgm:pt>
    <dgm:pt modelId="{716640E5-D228-47A0-A2FB-08A512CD500F}" type="pres">
      <dgm:prSet presAssocID="{411A3E91-CD51-443B-AC0B-0E5ED486B054}" presName="Name37" presStyleLbl="parChTrans1D2" presStyleIdx="2" presStyleCnt="3"/>
      <dgm:spPr/>
    </dgm:pt>
    <dgm:pt modelId="{5A8739F1-22BB-4247-8697-625534FBB435}" type="pres">
      <dgm:prSet presAssocID="{642AB3DC-24DC-4541-B9A8-B8C91FC544EE}" presName="hierRoot2" presStyleCnt="0">
        <dgm:presLayoutVars>
          <dgm:hierBranch val="init"/>
        </dgm:presLayoutVars>
      </dgm:prSet>
      <dgm:spPr/>
    </dgm:pt>
    <dgm:pt modelId="{9B606E9E-2144-4345-928A-F4602EEB6249}" type="pres">
      <dgm:prSet presAssocID="{642AB3DC-24DC-4541-B9A8-B8C91FC544EE}" presName="rootComposite" presStyleCnt="0"/>
      <dgm:spPr/>
    </dgm:pt>
    <dgm:pt modelId="{FF5C5419-4E82-483A-8894-BECFF93B7D39}" type="pres">
      <dgm:prSet presAssocID="{642AB3DC-24DC-4541-B9A8-B8C91FC544EE}" presName="rootText" presStyleLbl="node2" presStyleIdx="2" presStyleCnt="3">
        <dgm:presLayoutVars>
          <dgm:chPref val="3"/>
        </dgm:presLayoutVars>
      </dgm:prSet>
      <dgm:spPr/>
    </dgm:pt>
    <dgm:pt modelId="{C00A72AA-A891-4B19-8432-367C220C2BBB}" type="pres">
      <dgm:prSet presAssocID="{642AB3DC-24DC-4541-B9A8-B8C91FC544EE}" presName="rootConnector" presStyleLbl="node2" presStyleIdx="2" presStyleCnt="3"/>
      <dgm:spPr/>
    </dgm:pt>
    <dgm:pt modelId="{4B46AFCC-331B-4D5B-A9DC-3883A5E9F25B}" type="pres">
      <dgm:prSet presAssocID="{642AB3DC-24DC-4541-B9A8-B8C91FC544EE}" presName="hierChild4" presStyleCnt="0"/>
      <dgm:spPr/>
    </dgm:pt>
    <dgm:pt modelId="{9AC5D57F-4C3E-44B3-AD06-40014D1641D9}" type="pres">
      <dgm:prSet presAssocID="{642AB3DC-24DC-4541-B9A8-B8C91FC544EE}" presName="hierChild5" presStyleCnt="0"/>
      <dgm:spPr/>
    </dgm:pt>
    <dgm:pt modelId="{9DE0F000-EE7A-437D-97F2-38AA53C9F8E5}" type="pres">
      <dgm:prSet presAssocID="{211865CA-A561-42DD-B626-4015B76E1877}" presName="hierChild3" presStyleCnt="0"/>
      <dgm:spPr/>
    </dgm:pt>
  </dgm:ptLst>
  <dgm:cxnLst>
    <dgm:cxn modelId="{6780BF11-C65B-4530-8BAB-D37D270B6973}" type="presOf" srcId="{CAC7C3CE-0791-435F-B9BA-36A3D4D62589}" destId="{E9324D0C-7004-4519-8E34-CA0928D2181A}" srcOrd="0" destOrd="0" presId="urn:microsoft.com/office/officeart/2005/8/layout/orgChart1"/>
    <dgm:cxn modelId="{36C72627-81D2-4030-A73D-22147E06528C}" type="presOf" srcId="{A0A42A7F-59BC-426D-935F-7B46E1183F26}" destId="{26C7D651-F300-4EEF-93AF-433EA838C736}" srcOrd="0" destOrd="0" presId="urn:microsoft.com/office/officeart/2005/8/layout/orgChart1"/>
    <dgm:cxn modelId="{0150EA3E-ACA2-4EB3-94AA-32589E1AC018}" type="presOf" srcId="{1DA02F0E-7D75-4CE4-8FFC-D235B2D67047}" destId="{86D28BC0-F5F7-46AF-8353-DD5414A7EC06}" srcOrd="1" destOrd="0" presId="urn:microsoft.com/office/officeart/2005/8/layout/orgChart1"/>
    <dgm:cxn modelId="{009ADC61-4726-4EFA-BC7A-388283CB4619}" type="presOf" srcId="{642AB3DC-24DC-4541-B9A8-B8C91FC544EE}" destId="{FF5C5419-4E82-483A-8894-BECFF93B7D39}" srcOrd="0" destOrd="0" presId="urn:microsoft.com/office/officeart/2005/8/layout/orgChart1"/>
    <dgm:cxn modelId="{A7086D6A-E8F8-45C9-8757-150D7E30B38B}" type="presOf" srcId="{1DA02F0E-7D75-4CE4-8FFC-D235B2D67047}" destId="{0132115C-C1CE-4355-97E1-015F69237173}" srcOrd="0" destOrd="0" presId="urn:microsoft.com/office/officeart/2005/8/layout/orgChart1"/>
    <dgm:cxn modelId="{3579F96B-C176-4CA9-BDE3-2B84AD4C9791}" type="presOf" srcId="{9EA4039A-185E-4760-93D2-9616F34B4BBD}" destId="{3E7482CF-40FE-4A5D-8F83-C8000B442E59}" srcOrd="0" destOrd="0" presId="urn:microsoft.com/office/officeart/2005/8/layout/orgChart1"/>
    <dgm:cxn modelId="{57460C70-6B0A-4AC6-9FCD-C78599BF8D98}" srcId="{211865CA-A561-42DD-B626-4015B76E1877}" destId="{642AB3DC-24DC-4541-B9A8-B8C91FC544EE}" srcOrd="2" destOrd="0" parTransId="{411A3E91-CD51-443B-AC0B-0E5ED486B054}" sibTransId="{A3D861F4-D1A1-4F7F-A079-F94E4B1B0A0B}"/>
    <dgm:cxn modelId="{6AA4F455-560A-44E0-9126-51094F05CF28}" srcId="{9EA4039A-185E-4760-93D2-9616F34B4BBD}" destId="{211865CA-A561-42DD-B626-4015B76E1877}" srcOrd="0" destOrd="0" parTransId="{D6C7AFA7-8D8E-4897-B900-6640145FBDD1}" sibTransId="{144917AB-FAAB-42A2-9207-6F9497154CA9}"/>
    <dgm:cxn modelId="{68719596-FC44-4218-867A-A6B2A994E11E}" type="presOf" srcId="{642AB3DC-24DC-4541-B9A8-B8C91FC544EE}" destId="{C00A72AA-A891-4B19-8432-367C220C2BBB}" srcOrd="1" destOrd="0" presId="urn:microsoft.com/office/officeart/2005/8/layout/orgChart1"/>
    <dgm:cxn modelId="{6171CAA2-F9D7-44B9-A41E-D9827E6671A4}" srcId="{211865CA-A561-42DD-B626-4015B76E1877}" destId="{1DA02F0E-7D75-4CE4-8FFC-D235B2D67047}" srcOrd="0" destOrd="0" parTransId="{76962369-FD0A-4AB6-9DDD-F7F5C6170BB6}" sibTransId="{00C3E7A4-9192-4AEB-B075-32D9CE204E02}"/>
    <dgm:cxn modelId="{199249AF-80CC-4C5B-AC67-D513087E678C}" srcId="{211865CA-A561-42DD-B626-4015B76E1877}" destId="{A0A42A7F-59BC-426D-935F-7B46E1183F26}" srcOrd="1" destOrd="0" parTransId="{CAC7C3CE-0791-435F-B9BA-36A3D4D62589}" sibTransId="{1476970D-B650-49FC-96DA-6092E32753C2}"/>
    <dgm:cxn modelId="{6DF8A5B9-0B21-4850-90F1-CCF93EE6D325}" type="presOf" srcId="{411A3E91-CD51-443B-AC0B-0E5ED486B054}" destId="{716640E5-D228-47A0-A2FB-08A512CD500F}" srcOrd="0" destOrd="0" presId="urn:microsoft.com/office/officeart/2005/8/layout/orgChart1"/>
    <dgm:cxn modelId="{6C2495BE-B67F-493A-987F-23C1D7CFC958}" type="presOf" srcId="{A0A42A7F-59BC-426D-935F-7B46E1183F26}" destId="{F98CB558-95D3-46A3-AE74-7D845937AB5D}" srcOrd="1" destOrd="0" presId="urn:microsoft.com/office/officeart/2005/8/layout/orgChart1"/>
    <dgm:cxn modelId="{B45401D6-D153-4DFD-B479-602EBE0944B0}" type="presOf" srcId="{211865CA-A561-42DD-B626-4015B76E1877}" destId="{1D01A8E1-6235-435F-BA9B-875038B3DD5B}" srcOrd="0" destOrd="0" presId="urn:microsoft.com/office/officeart/2005/8/layout/orgChart1"/>
    <dgm:cxn modelId="{BCF5E1E2-7B32-4490-AAFF-D7251B7CA9AC}" type="presOf" srcId="{211865CA-A561-42DD-B626-4015B76E1877}" destId="{7D670DA2-21A0-48BF-8FBD-048DDE9B711E}" srcOrd="1" destOrd="0" presId="urn:microsoft.com/office/officeart/2005/8/layout/orgChart1"/>
    <dgm:cxn modelId="{C8A33CEB-D7C2-4D71-950C-F98D4E8E35F2}" type="presOf" srcId="{76962369-FD0A-4AB6-9DDD-F7F5C6170BB6}" destId="{1492BD6E-4977-4958-80DE-5EF5B50D6FDD}" srcOrd="0" destOrd="0" presId="urn:microsoft.com/office/officeart/2005/8/layout/orgChart1"/>
    <dgm:cxn modelId="{967C0BAF-8C03-4E1F-BB9B-EF76E0DC9CB2}" type="presParOf" srcId="{3E7482CF-40FE-4A5D-8F83-C8000B442E59}" destId="{C27EF0E0-F1F2-4888-8821-8B87D502A725}" srcOrd="0" destOrd="0" presId="urn:microsoft.com/office/officeart/2005/8/layout/orgChart1"/>
    <dgm:cxn modelId="{1C9D1B36-D0BC-4103-A02C-C4FBA9AD5C95}" type="presParOf" srcId="{C27EF0E0-F1F2-4888-8821-8B87D502A725}" destId="{3C270C97-9D73-4F3F-9547-5EB0DBFEAA4B}" srcOrd="0" destOrd="0" presId="urn:microsoft.com/office/officeart/2005/8/layout/orgChart1"/>
    <dgm:cxn modelId="{4DE76F1E-983F-44A7-9589-C97D79090437}" type="presParOf" srcId="{3C270C97-9D73-4F3F-9547-5EB0DBFEAA4B}" destId="{1D01A8E1-6235-435F-BA9B-875038B3DD5B}" srcOrd="0" destOrd="0" presId="urn:microsoft.com/office/officeart/2005/8/layout/orgChart1"/>
    <dgm:cxn modelId="{BE240E79-F733-4719-8E61-C4C94244267D}" type="presParOf" srcId="{3C270C97-9D73-4F3F-9547-5EB0DBFEAA4B}" destId="{7D670DA2-21A0-48BF-8FBD-048DDE9B711E}" srcOrd="1" destOrd="0" presId="urn:microsoft.com/office/officeart/2005/8/layout/orgChart1"/>
    <dgm:cxn modelId="{0A76A535-A90A-42D0-9EC9-C1FCB05A6430}" type="presParOf" srcId="{C27EF0E0-F1F2-4888-8821-8B87D502A725}" destId="{1975989E-4263-4A59-BCA5-8EF556A7541C}" srcOrd="1" destOrd="0" presId="urn:microsoft.com/office/officeart/2005/8/layout/orgChart1"/>
    <dgm:cxn modelId="{E57656C5-3AD7-420F-A376-C3B906D162D1}" type="presParOf" srcId="{1975989E-4263-4A59-BCA5-8EF556A7541C}" destId="{1492BD6E-4977-4958-80DE-5EF5B50D6FDD}" srcOrd="0" destOrd="0" presId="urn:microsoft.com/office/officeart/2005/8/layout/orgChart1"/>
    <dgm:cxn modelId="{DA226A81-1438-4F0C-9BD0-57235E1A5855}" type="presParOf" srcId="{1975989E-4263-4A59-BCA5-8EF556A7541C}" destId="{63868487-C766-4E1F-B223-D2B83ABF049F}" srcOrd="1" destOrd="0" presId="urn:microsoft.com/office/officeart/2005/8/layout/orgChart1"/>
    <dgm:cxn modelId="{588BCE98-9749-4AAC-9F3A-3524C9F4F737}" type="presParOf" srcId="{63868487-C766-4E1F-B223-D2B83ABF049F}" destId="{204B7D33-0587-430C-91A0-E1167CADF39C}" srcOrd="0" destOrd="0" presId="urn:microsoft.com/office/officeart/2005/8/layout/orgChart1"/>
    <dgm:cxn modelId="{7FA00D08-DCAA-46FB-9E49-8755855F5089}" type="presParOf" srcId="{204B7D33-0587-430C-91A0-E1167CADF39C}" destId="{0132115C-C1CE-4355-97E1-015F69237173}" srcOrd="0" destOrd="0" presId="urn:microsoft.com/office/officeart/2005/8/layout/orgChart1"/>
    <dgm:cxn modelId="{1ECAFA6C-1791-433B-9779-5389015B35B0}" type="presParOf" srcId="{204B7D33-0587-430C-91A0-E1167CADF39C}" destId="{86D28BC0-F5F7-46AF-8353-DD5414A7EC06}" srcOrd="1" destOrd="0" presId="urn:microsoft.com/office/officeart/2005/8/layout/orgChart1"/>
    <dgm:cxn modelId="{662F779E-6527-4E70-B4D5-D6C8E59EF9BF}" type="presParOf" srcId="{63868487-C766-4E1F-B223-D2B83ABF049F}" destId="{C2B37EF8-973C-41F8-9C70-99F5853B6F12}" srcOrd="1" destOrd="0" presId="urn:microsoft.com/office/officeart/2005/8/layout/orgChart1"/>
    <dgm:cxn modelId="{52670D87-7243-4943-8F06-10B55220D908}" type="presParOf" srcId="{63868487-C766-4E1F-B223-D2B83ABF049F}" destId="{936F0C10-0606-40EF-9762-A0BB512BC07E}" srcOrd="2" destOrd="0" presId="urn:microsoft.com/office/officeart/2005/8/layout/orgChart1"/>
    <dgm:cxn modelId="{6E46A432-0FFD-4B18-ACD3-2CA7CE46CA50}" type="presParOf" srcId="{1975989E-4263-4A59-BCA5-8EF556A7541C}" destId="{E9324D0C-7004-4519-8E34-CA0928D2181A}" srcOrd="2" destOrd="0" presId="urn:microsoft.com/office/officeart/2005/8/layout/orgChart1"/>
    <dgm:cxn modelId="{2461A339-1A45-4C45-9E2D-603E82220907}" type="presParOf" srcId="{1975989E-4263-4A59-BCA5-8EF556A7541C}" destId="{FCB8D607-24B3-4DF7-BE6F-3CEF7A6E6E61}" srcOrd="3" destOrd="0" presId="urn:microsoft.com/office/officeart/2005/8/layout/orgChart1"/>
    <dgm:cxn modelId="{554E796A-9AEE-426B-9EDE-5CD889C816A9}" type="presParOf" srcId="{FCB8D607-24B3-4DF7-BE6F-3CEF7A6E6E61}" destId="{AF66EF81-6529-46C1-8B2A-1621716AF025}" srcOrd="0" destOrd="0" presId="urn:microsoft.com/office/officeart/2005/8/layout/orgChart1"/>
    <dgm:cxn modelId="{93537F9B-BF90-4F6B-AAD9-8196D94AFFA7}" type="presParOf" srcId="{AF66EF81-6529-46C1-8B2A-1621716AF025}" destId="{26C7D651-F300-4EEF-93AF-433EA838C736}" srcOrd="0" destOrd="0" presId="urn:microsoft.com/office/officeart/2005/8/layout/orgChart1"/>
    <dgm:cxn modelId="{137DD741-7E50-41E7-A498-9EE9F1C209C5}" type="presParOf" srcId="{AF66EF81-6529-46C1-8B2A-1621716AF025}" destId="{F98CB558-95D3-46A3-AE74-7D845937AB5D}" srcOrd="1" destOrd="0" presId="urn:microsoft.com/office/officeart/2005/8/layout/orgChart1"/>
    <dgm:cxn modelId="{617051EC-3755-4EDF-BD0E-F83611CE7F83}" type="presParOf" srcId="{FCB8D607-24B3-4DF7-BE6F-3CEF7A6E6E61}" destId="{7BA5D3A6-4BB4-4C02-9743-226BF28DFBF2}" srcOrd="1" destOrd="0" presId="urn:microsoft.com/office/officeart/2005/8/layout/orgChart1"/>
    <dgm:cxn modelId="{5933B76F-E11F-4A88-8A30-4B4849A7DBF6}" type="presParOf" srcId="{FCB8D607-24B3-4DF7-BE6F-3CEF7A6E6E61}" destId="{3A3A950D-4A3A-4889-B424-1B67FE82F5E6}" srcOrd="2" destOrd="0" presId="urn:microsoft.com/office/officeart/2005/8/layout/orgChart1"/>
    <dgm:cxn modelId="{7462ACDB-540E-4426-A550-60097330F1A0}" type="presParOf" srcId="{1975989E-4263-4A59-BCA5-8EF556A7541C}" destId="{716640E5-D228-47A0-A2FB-08A512CD500F}" srcOrd="4" destOrd="0" presId="urn:microsoft.com/office/officeart/2005/8/layout/orgChart1"/>
    <dgm:cxn modelId="{90F891E4-8278-4A8C-89E7-D3CFE2153493}" type="presParOf" srcId="{1975989E-4263-4A59-BCA5-8EF556A7541C}" destId="{5A8739F1-22BB-4247-8697-625534FBB435}" srcOrd="5" destOrd="0" presId="urn:microsoft.com/office/officeart/2005/8/layout/orgChart1"/>
    <dgm:cxn modelId="{FF232EA3-38D4-47DE-9E5E-783344056E08}" type="presParOf" srcId="{5A8739F1-22BB-4247-8697-625534FBB435}" destId="{9B606E9E-2144-4345-928A-F4602EEB6249}" srcOrd="0" destOrd="0" presId="urn:microsoft.com/office/officeart/2005/8/layout/orgChart1"/>
    <dgm:cxn modelId="{E4878A02-24D4-47D7-8020-3E2BD8712462}" type="presParOf" srcId="{9B606E9E-2144-4345-928A-F4602EEB6249}" destId="{FF5C5419-4E82-483A-8894-BECFF93B7D39}" srcOrd="0" destOrd="0" presId="urn:microsoft.com/office/officeart/2005/8/layout/orgChart1"/>
    <dgm:cxn modelId="{6EE5A425-408F-4651-9C98-2B2F753FDFBA}" type="presParOf" srcId="{9B606E9E-2144-4345-928A-F4602EEB6249}" destId="{C00A72AA-A891-4B19-8432-367C220C2BBB}" srcOrd="1" destOrd="0" presId="urn:microsoft.com/office/officeart/2005/8/layout/orgChart1"/>
    <dgm:cxn modelId="{D6DD7F95-A563-43B5-BC36-5080811AB836}" type="presParOf" srcId="{5A8739F1-22BB-4247-8697-625534FBB435}" destId="{4B46AFCC-331B-4D5B-A9DC-3883A5E9F25B}" srcOrd="1" destOrd="0" presId="urn:microsoft.com/office/officeart/2005/8/layout/orgChart1"/>
    <dgm:cxn modelId="{D2645D73-DBD4-4439-9121-4C4CDF3CB1BD}" type="presParOf" srcId="{5A8739F1-22BB-4247-8697-625534FBB435}" destId="{9AC5D57F-4C3E-44B3-AD06-40014D1641D9}" srcOrd="2" destOrd="0" presId="urn:microsoft.com/office/officeart/2005/8/layout/orgChart1"/>
    <dgm:cxn modelId="{E9043730-1BC7-451D-A58D-91064D83E8B7}" type="presParOf" srcId="{C27EF0E0-F1F2-4888-8821-8B87D502A725}" destId="{9DE0F000-EE7A-437D-97F2-38AA53C9F8E5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6640E5-D228-47A0-A2FB-08A512CD500F}">
      <dsp:nvSpPr>
        <dsp:cNvPr id="0" name=""/>
        <dsp:cNvSpPr/>
      </dsp:nvSpPr>
      <dsp:spPr>
        <a:xfrm>
          <a:off x="3410371" y="2204153"/>
          <a:ext cx="2412862" cy="4187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380"/>
              </a:lnTo>
              <a:lnTo>
                <a:pt x="2412862" y="209380"/>
              </a:lnTo>
              <a:lnTo>
                <a:pt x="2412862" y="4187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324D0C-7004-4519-8E34-CA0928D2181A}">
      <dsp:nvSpPr>
        <dsp:cNvPr id="0" name=""/>
        <dsp:cNvSpPr/>
      </dsp:nvSpPr>
      <dsp:spPr>
        <a:xfrm>
          <a:off x="3364651" y="2204153"/>
          <a:ext cx="91440" cy="4187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187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92BD6E-4977-4958-80DE-5EF5B50D6FDD}">
      <dsp:nvSpPr>
        <dsp:cNvPr id="0" name=""/>
        <dsp:cNvSpPr/>
      </dsp:nvSpPr>
      <dsp:spPr>
        <a:xfrm>
          <a:off x="1068558" y="2204153"/>
          <a:ext cx="2341812" cy="418761"/>
        </a:xfrm>
        <a:custGeom>
          <a:avLst/>
          <a:gdLst/>
          <a:ahLst/>
          <a:cxnLst/>
          <a:rect l="0" t="0" r="0" b="0"/>
          <a:pathLst>
            <a:path>
              <a:moveTo>
                <a:pt x="2341812" y="0"/>
              </a:moveTo>
              <a:lnTo>
                <a:pt x="2341812" y="209380"/>
              </a:lnTo>
              <a:lnTo>
                <a:pt x="0" y="209380"/>
              </a:lnTo>
              <a:lnTo>
                <a:pt x="0" y="4187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01A8E1-6235-435F-BA9B-875038B3DD5B}">
      <dsp:nvSpPr>
        <dsp:cNvPr id="0" name=""/>
        <dsp:cNvSpPr/>
      </dsp:nvSpPr>
      <dsp:spPr>
        <a:xfrm>
          <a:off x="2413320" y="1207102"/>
          <a:ext cx="1994101" cy="997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kern="1200">
              <a:latin typeface="Times New Roman" panose="02020603050405020304" pitchFamily="18" charset="0"/>
              <a:cs typeface="Times New Roman" panose="02020603050405020304" pitchFamily="18" charset="0"/>
            </a:rPr>
            <a:t>Threshold Quantities of a compound</a:t>
          </a:r>
        </a:p>
      </dsp:txBody>
      <dsp:txXfrm>
        <a:off x="2413320" y="1207102"/>
        <a:ext cx="1994101" cy="997050"/>
      </dsp:txXfrm>
    </dsp:sp>
    <dsp:sp modelId="{0132115C-C1CE-4355-97E1-015F69237173}">
      <dsp:nvSpPr>
        <dsp:cNvPr id="0" name=""/>
        <dsp:cNvSpPr/>
      </dsp:nvSpPr>
      <dsp:spPr>
        <a:xfrm>
          <a:off x="71507" y="2622914"/>
          <a:ext cx="1994101" cy="997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kern="1200">
              <a:latin typeface="Times New Roman" panose="02020603050405020304" pitchFamily="18" charset="0"/>
              <a:cs typeface="Times New Roman" panose="02020603050405020304" pitchFamily="18" charset="0"/>
            </a:rPr>
            <a:t>OR Statement Classification</a:t>
          </a:r>
        </a:p>
      </dsp:txBody>
      <dsp:txXfrm>
        <a:off x="71507" y="2622914"/>
        <a:ext cx="1994101" cy="997050"/>
      </dsp:txXfrm>
    </dsp:sp>
    <dsp:sp modelId="{26C7D651-F300-4EEF-93AF-433EA838C736}">
      <dsp:nvSpPr>
        <dsp:cNvPr id="0" name=""/>
        <dsp:cNvSpPr/>
      </dsp:nvSpPr>
      <dsp:spPr>
        <a:xfrm>
          <a:off x="2413320" y="2622914"/>
          <a:ext cx="1994101" cy="997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500" kern="1200">
              <a:latin typeface="Times New Roman" panose="02020603050405020304" pitchFamily="18" charset="0"/>
              <a:cs typeface="Times New Roman" panose="02020603050405020304" pitchFamily="18" charset="0"/>
            </a:rPr>
            <a:t>United Nations</a:t>
          </a:r>
          <a:r>
            <a:rPr lang="en-IN" sz="1500" b="0" i="0" kern="1200">
              <a:latin typeface="Times New Roman" panose="02020603050405020304" pitchFamily="18" charset="0"/>
              <a:cs typeface="Times New Roman" panose="02020603050405020304" pitchFamily="18" charset="0"/>
            </a:rPr>
            <a:t>Dangerous Goods Packing Group</a:t>
          </a:r>
          <a:r>
            <a:rPr lang="en-IN" sz="1500" kern="1200">
              <a:latin typeface="Times New Roman" panose="02020603050405020304" pitchFamily="18" charset="0"/>
              <a:cs typeface="Times New Roman" panose="02020603050405020304" pitchFamily="18" charset="0"/>
            </a:rPr>
            <a:t>, UNDGL</a:t>
          </a:r>
        </a:p>
      </dsp:txBody>
      <dsp:txXfrm>
        <a:off x="2413320" y="2622914"/>
        <a:ext cx="1994101" cy="997050"/>
      </dsp:txXfrm>
    </dsp:sp>
    <dsp:sp modelId="{FF5C5419-4E82-483A-8894-BECFF93B7D39}">
      <dsp:nvSpPr>
        <dsp:cNvPr id="0" name=""/>
        <dsp:cNvSpPr/>
      </dsp:nvSpPr>
      <dsp:spPr>
        <a:xfrm>
          <a:off x="4826183" y="2622914"/>
          <a:ext cx="1994101" cy="997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Times New Roman" panose="02020603050405020304" pitchFamily="18" charset="0"/>
              <a:cs typeface="Times New Roman" panose="02020603050405020304" pitchFamily="18" charset="0"/>
            </a:rPr>
            <a:t>Globally Harmonized System of Classification and Labelling of Chemicals, </a:t>
          </a:r>
          <a:r>
            <a:rPr lang="en-IN" sz="1500" kern="1200">
              <a:latin typeface="Times New Roman" panose="02020603050405020304" pitchFamily="18" charset="0"/>
              <a:cs typeface="Times New Roman" panose="02020603050405020304" pitchFamily="18" charset="0"/>
            </a:rPr>
            <a:t>GHS</a:t>
          </a:r>
        </a:p>
      </dsp:txBody>
      <dsp:txXfrm>
        <a:off x="4826183" y="2622914"/>
        <a:ext cx="1994101" cy="997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A965C8-61D8-47D0-839E-FBB2603B0D25}" type="datetimeFigureOut">
              <a:rPr lang="en-IN" smtClean="0"/>
              <a:t>26-10-2023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3955E7-A2C1-431E-8221-BECE9AEF001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48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955E7-A2C1-431E-8221-BECE9AEF001F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18210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955E7-A2C1-431E-8221-BECE9AEF001F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8557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3955E7-A2C1-431E-8221-BECE9AEF001F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9130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8B156B4-40CF-4F7E-9FA4-E63DF3F7BB7D}" type="datetime1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BD31-106C-3048-9C38-F85B692FE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46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994A2-EEE2-4B0A-AF1A-3B9988A203BC}" type="datetime1">
              <a:rPr lang="en-US" smtClean="0"/>
              <a:t>10/26/2023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540644"/>
            <a:ext cx="2743200" cy="365125"/>
          </a:xfrm>
        </p:spPr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EFCBD-43D6-4B0B-8B85-01854B815006}" type="datetime1">
              <a:rPr lang="en-US" smtClean="0"/>
              <a:t>10/26/2023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549880"/>
            <a:ext cx="2743200" cy="365125"/>
          </a:xfrm>
        </p:spPr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A966C-ECDA-45EA-B29B-B655C2F78E2F}" type="datetime1">
              <a:rPr lang="en-US" smtClean="0"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540644"/>
            <a:ext cx="2743200" cy="365125"/>
          </a:xfrm>
        </p:spPr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D80E-D8D0-4ADD-87BB-1A8FC7051116}" type="datetime1">
              <a:rPr lang="en-US" smtClean="0"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2188" y="6538912"/>
            <a:ext cx="2743200" cy="365125"/>
          </a:xfrm>
        </p:spPr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40736-542A-453E-9B1C-E400EA422EF2}" type="datetime1">
              <a:rPr lang="en-US" smtClean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540644"/>
            <a:ext cx="2743200" cy="365125"/>
          </a:xfrm>
        </p:spPr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606AD-4EB6-4A7F-B12F-372142A4B1F6}" type="datetime1">
              <a:rPr lang="en-US" smtClean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2743200" cy="365125"/>
          </a:xfrm>
        </p:spPr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62A9DB-172F-419F-95BC-F9B173A88AC1}" type="datetime1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568353"/>
            <a:ext cx="2743200" cy="365125"/>
          </a:xfrm>
        </p:spPr>
        <p:txBody>
          <a:bodyPr/>
          <a:lstStyle/>
          <a:p>
            <a:fld id="{891ABD31-106C-3048-9C38-F85B692FE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66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5FC0CF8-2943-4BCB-9516-D1DE1CDA2461}" type="datetime1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BD31-106C-3048-9C38-F85B692FE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089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169B9A9-8B8B-4C32-8A32-E8E2A4C3EB4D}" type="datetime1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BD31-106C-3048-9C38-F85B692FE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910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DCB788-C056-4213-8434-C9965E9C6889}" type="datetime1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BD31-106C-3048-9C38-F85B692FE9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329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98A40-5DA9-4503-BCB1-308929176524}" type="datetime1">
              <a:rPr lang="en-US" smtClean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540644"/>
            <a:ext cx="2743200" cy="365125"/>
          </a:xfrm>
        </p:spPr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F1C0D-9850-4625-B3BB-3D9B8123DF1E}" type="datetime1">
              <a:rPr lang="en-US" smtClean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540644"/>
            <a:ext cx="2743200" cy="365125"/>
          </a:xfrm>
        </p:spPr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19418-3E63-48FC-9358-C1E1AD94BD62}" type="datetime1">
              <a:rPr lang="en-US" smtClean="0"/>
              <a:t>10/26/2023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250" y="6540644"/>
            <a:ext cx="2743200" cy="365125"/>
          </a:xfrm>
        </p:spPr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570CB-9D05-4D63-BA5F-164A7CFE234B}" type="datetime1">
              <a:rPr lang="en-US" smtClean="0"/>
              <a:t>10/26/2023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492875"/>
            <a:ext cx="2743200" cy="365125"/>
          </a:xfrm>
        </p:spPr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6972D-12B1-4927-BA64-23C2966FE576}" type="datetime1">
              <a:rPr lang="en-US" smtClean="0"/>
              <a:t>10/26/2023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2188" y="6513080"/>
            <a:ext cx="2743200" cy="365125"/>
          </a:xfrm>
        </p:spPr>
        <p:txBody>
          <a:bodyPr/>
          <a:lstStyle/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0" y="-794"/>
            <a:ext cx="12192000" cy="685799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03A4D6-5951-841D-7192-ECE274079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600" y="5356213"/>
            <a:ext cx="1812278" cy="89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84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924" r:id="rId3"/>
    <p:sldLayoutId id="2147483925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FBB81-01AF-4934-B7BD-156486054BCF}" type="datetime1">
              <a:rPr lang="en-US" smtClean="0"/>
              <a:t>10/26/2023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70D1D-D13A-0C4A-ABE5-C7D6A0CC9299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0" y="-794"/>
            <a:ext cx="12192000" cy="6857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3B9EF9-B482-A166-77A1-57E4EDE1F9C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6945" y="184860"/>
            <a:ext cx="1812278" cy="89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1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khdivya@g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w.cornell.edu/cfr/text/49/173.133#fn3_tbl2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08000" y="1677219"/>
            <a:ext cx="11164800" cy="1287479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b="1" kern="1400" spc="-50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Threshold Quantity for Process Safety Metrics for Special / Coded Chemicals</a:t>
            </a:r>
            <a:endParaRPr lang="en-US" b="1" baseline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15"/>
          <p:cNvSpPr txBox="1">
            <a:spLocks/>
          </p:cNvSpPr>
          <p:nvPr/>
        </p:nvSpPr>
        <p:spPr>
          <a:xfrm>
            <a:off x="1602660" y="3494148"/>
            <a:ext cx="9379974" cy="2149568"/>
          </a:xfrm>
          <a:prstGeom prst="rect">
            <a:avLst/>
          </a:prstGeom>
          <a:noFill/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By 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baseline="0" dirty="0">
                <a:latin typeface="Arial" panose="020B0604020202020204" pitchFamily="34" charset="0"/>
                <a:cs typeface="Arial" panose="020B0604020202020204" pitchFamily="34" charset="0"/>
              </a:rPr>
              <a:t>Hema Divya Katna – </a:t>
            </a:r>
            <a:r>
              <a:rPr lang="en-US" baseline="0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khdivya@gmail.com</a:t>
            </a:r>
            <a:endParaRPr lang="en-US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Rahul Raman – rahul@kaypear.com</a:t>
            </a:r>
            <a:endParaRPr lang="en-GB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96B6B3-699E-15F5-314E-EBD21FBF4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BD31-106C-3048-9C38-F85B692FE92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2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821E5-47C9-C06C-46A3-9F03B5907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19" y="136525"/>
            <a:ext cx="9891252" cy="121641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Based on Oral, Dermal and Inhalation of mists and dusts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6D78C-C1A8-59A9-9855-411408243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85B2-C2D1-4B8E-8603-12AB3273B405}" type="slidenum">
              <a:rPr lang="en-US" smtClean="0"/>
              <a:t>10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A875CD9-F123-2A51-D8D5-995FB3D8B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89" y="1495435"/>
            <a:ext cx="10515600" cy="568414"/>
          </a:xfrm>
        </p:spPr>
        <p:txBody>
          <a:bodyPr>
            <a:normAutofit fontScale="92500"/>
          </a:bodyPr>
          <a:lstStyle/>
          <a:p>
            <a:r>
              <a:rPr lang="en-IN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 Quantities for Oral, Dermal and Inhalation mists and dusts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9476F05-172A-570E-A64A-28B0893062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4662662"/>
              </p:ext>
            </p:extLst>
          </p:nvPr>
        </p:nvGraphicFramePr>
        <p:xfrm>
          <a:off x="1025011" y="2063849"/>
          <a:ext cx="10141978" cy="39100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4797">
                  <a:extLst>
                    <a:ext uri="{9D8B030D-6E8A-4147-A177-3AD203B41FA5}">
                      <a16:colId xmlns:a16="http://schemas.microsoft.com/office/drawing/2014/main" val="1724594332"/>
                    </a:ext>
                  </a:extLst>
                </a:gridCol>
                <a:gridCol w="1570967">
                  <a:extLst>
                    <a:ext uri="{9D8B030D-6E8A-4147-A177-3AD203B41FA5}">
                      <a16:colId xmlns:a16="http://schemas.microsoft.com/office/drawing/2014/main" val="3313168988"/>
                    </a:ext>
                  </a:extLst>
                </a:gridCol>
                <a:gridCol w="1715084">
                  <a:extLst>
                    <a:ext uri="{9D8B030D-6E8A-4147-A177-3AD203B41FA5}">
                      <a16:colId xmlns:a16="http://schemas.microsoft.com/office/drawing/2014/main" val="3101831043"/>
                    </a:ext>
                  </a:extLst>
                </a:gridCol>
                <a:gridCol w="1188670">
                  <a:extLst>
                    <a:ext uri="{9D8B030D-6E8A-4147-A177-3AD203B41FA5}">
                      <a16:colId xmlns:a16="http://schemas.microsoft.com/office/drawing/2014/main" val="3186598552"/>
                    </a:ext>
                  </a:extLst>
                </a:gridCol>
                <a:gridCol w="1145778">
                  <a:extLst>
                    <a:ext uri="{9D8B030D-6E8A-4147-A177-3AD203B41FA5}">
                      <a16:colId xmlns:a16="http://schemas.microsoft.com/office/drawing/2014/main" val="858602313"/>
                    </a:ext>
                  </a:extLst>
                </a:gridCol>
                <a:gridCol w="1431252">
                  <a:extLst>
                    <a:ext uri="{9D8B030D-6E8A-4147-A177-3AD203B41FA5}">
                      <a16:colId xmlns:a16="http://schemas.microsoft.com/office/drawing/2014/main" val="3818408126"/>
                    </a:ext>
                  </a:extLst>
                </a:gridCol>
                <a:gridCol w="1235430">
                  <a:extLst>
                    <a:ext uri="{9D8B030D-6E8A-4147-A177-3AD203B41FA5}">
                      <a16:colId xmlns:a16="http://schemas.microsoft.com/office/drawing/2014/main" val="451391031"/>
                    </a:ext>
                  </a:extLst>
                </a:gridCol>
              </a:tblGrid>
              <a:tr h="14914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Oral Toxicity LD50 (mg/kg)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60" marR="644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Dermal Toxicity LD50 (mg/kg)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60" marR="644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Inhalation mists and dusts LC50 (mg/L)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60" marR="644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Threshold Quantities for Tier-1 (Outdoor)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60" marR="644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Threshold Quantities for Tier-1 (Indoor)</a:t>
                      </a:r>
                      <a:endParaRPr lang="en-I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60" marR="644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Threshold Quantities for Tier-2 (Outdoor)</a:t>
                      </a:r>
                      <a:endParaRPr lang="en-I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60" marR="6446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Threshold Quantities for Tier-2 (Indoor)</a:t>
                      </a:r>
                      <a:endParaRPr lang="en-I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60" marR="64460" marT="0" marB="0" anchor="ctr"/>
                </a:tc>
                <a:extLst>
                  <a:ext uri="{0D108BD9-81ED-4DB2-BD59-A6C34878D82A}">
                    <a16:rowId xmlns:a16="http://schemas.microsoft.com/office/drawing/2014/main" val="506457032"/>
                  </a:ext>
                </a:extLst>
              </a:tr>
              <a:tr h="5720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 than equal to 5</a:t>
                      </a:r>
                      <a:endParaRPr lang="en-I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60" marR="644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 than equal to 50</a:t>
                      </a:r>
                      <a:endParaRPr lang="en-I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60" marR="644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Less than equal 0.2</a:t>
                      </a:r>
                      <a:endParaRPr lang="en-I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60" marR="644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 kg (1100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60" marR="644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kg (110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60" marR="644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kg (110 lb)</a:t>
                      </a:r>
                      <a:endParaRPr lang="en-I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60" marR="644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kg (55 lb)</a:t>
                      </a:r>
                      <a:endParaRPr lang="en-I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60" marR="64460" marT="0" marB="0" anchor="ctr"/>
                </a:tc>
                <a:extLst>
                  <a:ext uri="{0D108BD9-81ED-4DB2-BD59-A6C34878D82A}">
                    <a16:rowId xmlns:a16="http://schemas.microsoft.com/office/drawing/2014/main" val="2682833607"/>
                  </a:ext>
                </a:extLst>
              </a:tr>
              <a:tr h="8218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Greater than 5 and less than equal to 50</a:t>
                      </a:r>
                      <a:endParaRPr lang="en-I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60" marR="644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Greater than 50 and less than equal to 200</a:t>
                      </a:r>
                      <a:endParaRPr lang="en-I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60" marR="644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Greater than 0.2 and less than equal to 2</a:t>
                      </a:r>
                      <a:endParaRPr lang="en-I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60" marR="644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 kg (2200 lb)</a:t>
                      </a:r>
                      <a:endParaRPr lang="en-I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60" marR="644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kg (220 lb)</a:t>
                      </a:r>
                      <a:endParaRPr lang="en-I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60" marR="644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kg (220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60" marR="644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kg (110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60" marR="64460" marT="0" marB="0" anchor="ctr"/>
                </a:tc>
                <a:extLst>
                  <a:ext uri="{0D108BD9-81ED-4DB2-BD59-A6C34878D82A}">
                    <a16:rowId xmlns:a16="http://schemas.microsoft.com/office/drawing/2014/main" val="2036576371"/>
                  </a:ext>
                </a:extLst>
              </a:tr>
              <a:tr h="99931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Greater than 50 and less than equal to 300</a:t>
                      </a:r>
                      <a:endParaRPr lang="en-I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60" marR="644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Greater than 200 and less than equal to 1000</a:t>
                      </a:r>
                      <a:endParaRPr lang="en-I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60" marR="644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Greater than 2 and less than equal to 4</a:t>
                      </a:r>
                      <a:endParaRPr lang="en-I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60" marR="644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 kg (4400 lb)</a:t>
                      </a:r>
                      <a:endParaRPr lang="en-I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60" marR="644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kg (440 lb)</a:t>
                      </a:r>
                      <a:endParaRPr lang="en-IN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60" marR="644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kg (440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60" marR="6446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kg (220 </a:t>
                      </a: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4460" marR="64460" marT="0" marB="0" anchor="ctr"/>
                </a:tc>
                <a:extLst>
                  <a:ext uri="{0D108BD9-81ED-4DB2-BD59-A6C34878D82A}">
                    <a16:rowId xmlns:a16="http://schemas.microsoft.com/office/drawing/2014/main" val="21315341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9476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821E5-47C9-C06C-46A3-9F03B5907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456" y="136525"/>
            <a:ext cx="9352609" cy="836869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Based on Flammability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6D78C-C1A8-59A9-9855-411408243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85B2-C2D1-4B8E-8603-12AB3273B405}" type="slidenum">
              <a:rPr lang="en-US" smtClean="0"/>
              <a:t>11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A875CD9-F123-2A51-D8D5-995FB3D8B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564" y="1021404"/>
            <a:ext cx="10515600" cy="568414"/>
          </a:xfrm>
        </p:spPr>
        <p:txBody>
          <a:bodyPr>
            <a:normAutofit/>
          </a:bodyPr>
          <a:lstStyle/>
          <a:p>
            <a:r>
              <a:rPr lang="en-IN" sz="26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 Quantities for flammability</a:t>
            </a: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endParaRPr lang="en-IN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D083AC3-8C4A-7A5A-4311-5CA1F66120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182175"/>
              </p:ext>
            </p:extLst>
          </p:nvPr>
        </p:nvGraphicFramePr>
        <p:xfrm>
          <a:off x="725456" y="1637829"/>
          <a:ext cx="10893816" cy="44037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85641">
                  <a:extLst>
                    <a:ext uri="{9D8B030D-6E8A-4147-A177-3AD203B41FA5}">
                      <a16:colId xmlns:a16="http://schemas.microsoft.com/office/drawing/2014/main" val="52382366"/>
                    </a:ext>
                  </a:extLst>
                </a:gridCol>
                <a:gridCol w="1641987">
                  <a:extLst>
                    <a:ext uri="{9D8B030D-6E8A-4147-A177-3AD203B41FA5}">
                      <a16:colId xmlns:a16="http://schemas.microsoft.com/office/drawing/2014/main" val="1412684328"/>
                    </a:ext>
                  </a:extLst>
                </a:gridCol>
                <a:gridCol w="1700981">
                  <a:extLst>
                    <a:ext uri="{9D8B030D-6E8A-4147-A177-3AD203B41FA5}">
                      <a16:colId xmlns:a16="http://schemas.microsoft.com/office/drawing/2014/main" val="416240923"/>
                    </a:ext>
                  </a:extLst>
                </a:gridCol>
                <a:gridCol w="1582993">
                  <a:extLst>
                    <a:ext uri="{9D8B030D-6E8A-4147-A177-3AD203B41FA5}">
                      <a16:colId xmlns:a16="http://schemas.microsoft.com/office/drawing/2014/main" val="1622488250"/>
                    </a:ext>
                  </a:extLst>
                </a:gridCol>
                <a:gridCol w="1482214">
                  <a:extLst>
                    <a:ext uri="{9D8B030D-6E8A-4147-A177-3AD203B41FA5}">
                      <a16:colId xmlns:a16="http://schemas.microsoft.com/office/drawing/2014/main" val="1415974435"/>
                    </a:ext>
                  </a:extLst>
                </a:gridCol>
              </a:tblGrid>
              <a:tr h="3787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 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441" marR="374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Threshold Quantities for Tier-1 (Outdoor)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441" marR="374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Threshold Quantities for Tier-1 (Indoor)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441" marR="374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Threshold Quantities for Tier-2 (Outdoor)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441" marR="374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Threshold Quantities for Tier-2 (Indoor)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441" marR="37441" marT="0" marB="0" anchor="ctr"/>
                </a:tc>
                <a:extLst>
                  <a:ext uri="{0D108BD9-81ED-4DB2-BD59-A6C34878D82A}">
                    <a16:rowId xmlns:a16="http://schemas.microsoft.com/office/drawing/2014/main" val="1663229507"/>
                  </a:ext>
                </a:extLst>
              </a:tr>
              <a:tr h="1822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Flammable gases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441" marR="37441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 kg (1100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441" marR="37441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kg (110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441" marR="37441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kg (110 lb)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441" marR="37441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kg (55 lb)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441" marR="37441" marT="0" marB="0" anchor="ctr"/>
                </a:tc>
                <a:extLst>
                  <a:ext uri="{0D108BD9-81ED-4DB2-BD59-A6C34878D82A}">
                    <a16:rowId xmlns:a16="http://schemas.microsoft.com/office/drawing/2014/main" val="4274030190"/>
                  </a:ext>
                </a:extLst>
              </a:tr>
              <a:tr h="5498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Liquids with normal boiling point less than 35 °C (95 °F) and flash point less than 23 °C (73 °F)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441" marR="37441" marT="0" marB="0" anchor="ctr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7058547"/>
                  </a:ext>
                </a:extLst>
              </a:tr>
              <a:tr h="6194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Liquids with normal boiling point greater than 35 °C (95 °F) and flash point less than 23 °C (73 °F)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441" marR="374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 kg (2200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441" marR="374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kg (220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441" marR="374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kg (220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441" marR="374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kg (110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441" marR="37441" marT="0" marB="0" anchor="ctr"/>
                </a:tc>
                <a:extLst>
                  <a:ext uri="{0D108BD9-81ED-4DB2-BD59-A6C34878D82A}">
                    <a16:rowId xmlns:a16="http://schemas.microsoft.com/office/drawing/2014/main" val="2868294651"/>
                  </a:ext>
                </a:extLst>
              </a:tr>
              <a:tr h="7716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Liquids with flash point greater than equal to 23 °C (73 °F) and less than and equal to 60 °C (140 °F)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441" marR="37441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 kg (4400 lb)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441" marR="37441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kg (440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441" marR="37441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kg (440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441" marR="37441" marT="0" marB="0" anchor="ctr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kg (220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441" marR="37441" marT="0" marB="0" anchor="ctr"/>
                </a:tc>
                <a:extLst>
                  <a:ext uri="{0D108BD9-81ED-4DB2-BD59-A6C34878D82A}">
                    <a16:rowId xmlns:a16="http://schemas.microsoft.com/office/drawing/2014/main" val="1301976622"/>
                  </a:ext>
                </a:extLst>
              </a:tr>
              <a:tr h="6146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Liquids with flash point greater than 60 °C (140 °F) released at a temperature at or above flash point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441" marR="37441" marT="0" marB="0" anchor="ctr"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226234"/>
                  </a:ext>
                </a:extLst>
              </a:tr>
              <a:tr h="9681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Liquids with flash point greater than 60 °C (140 °F) and less than equal to 93 °C (200 °F) released at a temperature below flash point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441" marR="374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441" marR="3744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441" marR="374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 kg (2200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441" marR="37441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 kg (1100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37441" marR="37441" marT="0" marB="0" anchor="ctr"/>
                </a:tc>
                <a:extLst>
                  <a:ext uri="{0D108BD9-81ED-4DB2-BD59-A6C34878D82A}">
                    <a16:rowId xmlns:a16="http://schemas.microsoft.com/office/drawing/2014/main" val="4867075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64648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821E5-47C9-C06C-46A3-9F03B5907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1613" y="223551"/>
            <a:ext cx="9458632" cy="740554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Based on Crude Oil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6D78C-C1A8-59A9-9855-411408243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85B2-C2D1-4B8E-8603-12AB3273B405}" type="slidenum">
              <a:rPr lang="en-US" smtClean="0"/>
              <a:t>12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A875CD9-F123-2A51-D8D5-995FB3D8BA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148368"/>
            <a:ext cx="8295970" cy="568414"/>
          </a:xfrm>
        </p:spPr>
        <p:txBody>
          <a:bodyPr>
            <a:normAutofit/>
          </a:bodyPr>
          <a:lstStyle/>
          <a:p>
            <a:r>
              <a:rPr lang="en-IN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 Quantities for Crude Oil </a:t>
            </a: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endParaRPr lang="en-IN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9059CCD-7093-10A8-70F6-A8A1CBAD8E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720510"/>
              </p:ext>
            </p:extLst>
          </p:nvPr>
        </p:nvGraphicFramePr>
        <p:xfrm>
          <a:off x="1465006" y="1901046"/>
          <a:ext cx="8613059" cy="37789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22013">
                  <a:extLst>
                    <a:ext uri="{9D8B030D-6E8A-4147-A177-3AD203B41FA5}">
                      <a16:colId xmlns:a16="http://schemas.microsoft.com/office/drawing/2014/main" val="1059312496"/>
                    </a:ext>
                  </a:extLst>
                </a:gridCol>
                <a:gridCol w="1722013">
                  <a:extLst>
                    <a:ext uri="{9D8B030D-6E8A-4147-A177-3AD203B41FA5}">
                      <a16:colId xmlns:a16="http://schemas.microsoft.com/office/drawing/2014/main" val="2593111469"/>
                    </a:ext>
                  </a:extLst>
                </a:gridCol>
                <a:gridCol w="1723011">
                  <a:extLst>
                    <a:ext uri="{9D8B030D-6E8A-4147-A177-3AD203B41FA5}">
                      <a16:colId xmlns:a16="http://schemas.microsoft.com/office/drawing/2014/main" val="3502014322"/>
                    </a:ext>
                  </a:extLst>
                </a:gridCol>
                <a:gridCol w="1723011">
                  <a:extLst>
                    <a:ext uri="{9D8B030D-6E8A-4147-A177-3AD203B41FA5}">
                      <a16:colId xmlns:a16="http://schemas.microsoft.com/office/drawing/2014/main" val="3264344654"/>
                    </a:ext>
                  </a:extLst>
                </a:gridCol>
                <a:gridCol w="1723011">
                  <a:extLst>
                    <a:ext uri="{9D8B030D-6E8A-4147-A177-3AD203B41FA5}">
                      <a16:colId xmlns:a16="http://schemas.microsoft.com/office/drawing/2014/main" val="1174943922"/>
                    </a:ext>
                  </a:extLst>
                </a:gridCol>
              </a:tblGrid>
              <a:tr h="88627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 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Threshold Quantities for Tier-1 (Outdoor)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Threshold Quantities for Tier-1 (Indoor)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Threshold Quantities for Tier-2 (Outdoor)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Threshold Quantities for Tier-2 (Indoor)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71524853"/>
                  </a:ext>
                </a:extLst>
              </a:tr>
              <a:tr h="1446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Crude oil less than equal to 15 API Gravity (unless actual flash point available)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 kg (2200 lb)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kg (220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kg (220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kg (110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17143581"/>
                  </a:ext>
                </a:extLst>
              </a:tr>
              <a:tr h="14463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Crude oil greater than 15 API Gravity (unless actual flash point available)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 kg (4400 lb)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kg (440 lb)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kg (440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kg (220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28142375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1C8C1C9F-4936-089B-EBC7-E3418AF066B8}"/>
              </a:ext>
            </a:extLst>
          </p:cNvPr>
          <p:cNvSpPr txBox="1">
            <a:spLocks/>
          </p:cNvSpPr>
          <p:nvPr/>
        </p:nvSpPr>
        <p:spPr>
          <a:xfrm>
            <a:off x="6750700" y="1134575"/>
            <a:ext cx="5441300" cy="7405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11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50000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914400"/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CA45A130-CD73-1D5F-3181-101887F1EA7F}"/>
              </a:ext>
            </a:extLst>
          </p:cNvPr>
          <p:cNvSpPr txBox="1">
            <a:spLocks/>
          </p:cNvSpPr>
          <p:nvPr/>
        </p:nvSpPr>
        <p:spPr>
          <a:xfrm>
            <a:off x="6512767" y="1847462"/>
            <a:ext cx="5674569" cy="5684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17216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821E5-47C9-C06C-46A3-9F03B5907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33" y="265278"/>
            <a:ext cx="9458632" cy="568415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Based on Corrosivity 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6D78C-C1A8-59A9-9855-411408243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85B2-C2D1-4B8E-8603-12AB3273B405}" type="slidenum">
              <a:rPr lang="en-US" smtClean="0"/>
              <a:t>13</a:t>
            </a:fld>
            <a:endParaRPr lang="en-US"/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CA45A130-CD73-1D5F-3181-101887F1EA7F}"/>
              </a:ext>
            </a:extLst>
          </p:cNvPr>
          <p:cNvSpPr txBox="1">
            <a:spLocks/>
          </p:cNvSpPr>
          <p:nvPr/>
        </p:nvSpPr>
        <p:spPr>
          <a:xfrm>
            <a:off x="434989" y="1216204"/>
            <a:ext cx="8836830" cy="568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4" indent="-228604" algn="l" defTabSz="914411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15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21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27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32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38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44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49" indent="-228604" algn="l" defTabSz="914411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2400" dirty="0">
                <a:solidFill>
                  <a:srgbClr val="000000"/>
                </a:solidFill>
                <a:ea typeface="Calibri" panose="020F0502020204030204" pitchFamily="34" charset="0"/>
              </a:rPr>
              <a:t>Threshold Quantities for Corrosivity </a:t>
            </a:r>
            <a:endParaRPr lang="en-US" sz="24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C55F87F-DFFD-091F-1732-9017B83C17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830599"/>
              </p:ext>
            </p:extLst>
          </p:nvPr>
        </p:nvGraphicFramePr>
        <p:xfrm>
          <a:off x="963561" y="1911492"/>
          <a:ext cx="9291483" cy="38581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57651">
                  <a:extLst>
                    <a:ext uri="{9D8B030D-6E8A-4147-A177-3AD203B41FA5}">
                      <a16:colId xmlns:a16="http://schemas.microsoft.com/office/drawing/2014/main" val="1395593436"/>
                    </a:ext>
                  </a:extLst>
                </a:gridCol>
                <a:gridCol w="1857651">
                  <a:extLst>
                    <a:ext uri="{9D8B030D-6E8A-4147-A177-3AD203B41FA5}">
                      <a16:colId xmlns:a16="http://schemas.microsoft.com/office/drawing/2014/main" val="2460203276"/>
                    </a:ext>
                  </a:extLst>
                </a:gridCol>
                <a:gridCol w="1858727">
                  <a:extLst>
                    <a:ext uri="{9D8B030D-6E8A-4147-A177-3AD203B41FA5}">
                      <a16:colId xmlns:a16="http://schemas.microsoft.com/office/drawing/2014/main" val="637502925"/>
                    </a:ext>
                  </a:extLst>
                </a:gridCol>
                <a:gridCol w="1858727">
                  <a:extLst>
                    <a:ext uri="{9D8B030D-6E8A-4147-A177-3AD203B41FA5}">
                      <a16:colId xmlns:a16="http://schemas.microsoft.com/office/drawing/2014/main" val="2198989524"/>
                    </a:ext>
                  </a:extLst>
                </a:gridCol>
                <a:gridCol w="1858727">
                  <a:extLst>
                    <a:ext uri="{9D8B030D-6E8A-4147-A177-3AD203B41FA5}">
                      <a16:colId xmlns:a16="http://schemas.microsoft.com/office/drawing/2014/main" val="1860101371"/>
                    </a:ext>
                  </a:extLst>
                </a:gridCol>
              </a:tblGrid>
              <a:tr h="66966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 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Threshold Quantities for Tier-1 (Outdoor)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Threshold Quantities for Tier-1 (Indoor)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Threshold Quantities for Tier-2 (Outdoor)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Threshold Quantities for Tier-2 (Indoor)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97571459"/>
                  </a:ext>
                </a:extLst>
              </a:tr>
              <a:tr h="31884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Strong acids/bases, (substances with GHS Skin Corrosion Category 1A (exposure less than equal to 3 minutes during an observation period less than equal than 1 hour) or substances with pH less than 1 or pH greater than 12.5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N/A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 kg (2200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500 kg (1100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9570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8738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821E5-47C9-C06C-46A3-9F03B5907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114" y="55150"/>
            <a:ext cx="9718783" cy="898427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Flowchart for OR Statement Classification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6D78C-C1A8-59A9-9855-411408243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85B2-C2D1-4B8E-8603-12AB3273B405}" type="slidenum">
              <a:rPr lang="en-US" smtClean="0"/>
              <a:t>14</a:t>
            </a:fld>
            <a:endParaRPr lang="en-US"/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28762E0D-C84D-0E08-948D-3AE42DD9164A}"/>
              </a:ext>
            </a:extLst>
          </p:cNvPr>
          <p:cNvGrpSpPr/>
          <p:nvPr/>
        </p:nvGrpSpPr>
        <p:grpSpPr>
          <a:xfrm>
            <a:off x="6051471" y="1975179"/>
            <a:ext cx="2143063" cy="1408278"/>
            <a:chOff x="6051471" y="1975179"/>
            <a:chExt cx="2143063" cy="1408278"/>
          </a:xfrm>
        </p:grpSpPr>
        <p:sp>
          <p:nvSpPr>
            <p:cNvPr id="77" name="Diamond 76">
              <a:extLst>
                <a:ext uri="{FF2B5EF4-FFF2-40B4-BE49-F238E27FC236}">
                  <a16:creationId xmlns:a16="http://schemas.microsoft.com/office/drawing/2014/main" id="{67E8FDE4-75E6-1737-7241-7922C69D28B1}"/>
                </a:ext>
              </a:extLst>
            </p:cNvPr>
            <p:cNvSpPr/>
            <p:nvPr/>
          </p:nvSpPr>
          <p:spPr>
            <a:xfrm>
              <a:off x="6256467" y="2571922"/>
              <a:ext cx="1938067" cy="811535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IN" sz="1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IN" sz="1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Check the flash point and boiling point</a:t>
              </a:r>
              <a:endParaRPr lang="en-IN" sz="1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sz="1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IN" sz="1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75" name="Connector: Elbow 74">
              <a:extLst>
                <a:ext uri="{FF2B5EF4-FFF2-40B4-BE49-F238E27FC236}">
                  <a16:creationId xmlns:a16="http://schemas.microsoft.com/office/drawing/2014/main" id="{7215DC7D-B6B3-72BC-7C2F-226107B3B07F}"/>
                </a:ext>
              </a:extLst>
            </p:cNvPr>
            <p:cNvCxnSpPr/>
            <p:nvPr/>
          </p:nvCxnSpPr>
          <p:spPr>
            <a:xfrm>
              <a:off x="6051471" y="2190065"/>
              <a:ext cx="1172643" cy="371998"/>
            </a:xfrm>
            <a:prstGeom prst="bentConnector3">
              <a:avLst>
                <a:gd name="adj1" fmla="val 99632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Text Box 91">
              <a:extLst>
                <a:ext uri="{FF2B5EF4-FFF2-40B4-BE49-F238E27FC236}">
                  <a16:creationId xmlns:a16="http://schemas.microsoft.com/office/drawing/2014/main" id="{90DB3151-6D07-88C7-F7E7-D6EE7FF31A53}"/>
                </a:ext>
              </a:extLst>
            </p:cNvPr>
            <p:cNvSpPr txBox="1"/>
            <p:nvPr/>
          </p:nvSpPr>
          <p:spPr>
            <a:xfrm>
              <a:off x="6324909" y="1975179"/>
              <a:ext cx="985481" cy="20476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1" rIns="91440" bIns="4572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sz="10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</a:t>
              </a:r>
              <a:endParaRPr lang="en-IN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6B61409F-BE3F-67BA-3635-FFECA67A92FA}"/>
              </a:ext>
            </a:extLst>
          </p:cNvPr>
          <p:cNvGrpSpPr/>
          <p:nvPr/>
        </p:nvGrpSpPr>
        <p:grpSpPr>
          <a:xfrm>
            <a:off x="2743728" y="2783496"/>
            <a:ext cx="1880567" cy="1060558"/>
            <a:chOff x="2743728" y="2783496"/>
            <a:chExt cx="1880567" cy="1060558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74F949B8-1D73-003A-9D12-CE65182F9302}"/>
                </a:ext>
              </a:extLst>
            </p:cNvPr>
            <p:cNvSpPr/>
            <p:nvPr/>
          </p:nvSpPr>
          <p:spPr>
            <a:xfrm>
              <a:off x="2773970" y="3393563"/>
              <a:ext cx="1850325" cy="45049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IN" sz="1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Use toxic vapor classification based on Section 3.11 and Table-1</a:t>
              </a:r>
              <a:endParaRPr lang="en-IN" sz="1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DDD0663-ADC4-CBD1-6976-D464796D313E}"/>
                </a:ext>
              </a:extLst>
            </p:cNvPr>
            <p:cNvGrpSpPr/>
            <p:nvPr/>
          </p:nvGrpSpPr>
          <p:grpSpPr>
            <a:xfrm>
              <a:off x="2743728" y="2783496"/>
              <a:ext cx="968113" cy="613360"/>
              <a:chOff x="37951" y="-533524"/>
              <a:chExt cx="702355" cy="935146"/>
            </a:xfrm>
          </p:grpSpPr>
          <p:cxnSp>
            <p:nvCxnSpPr>
              <p:cNvPr id="73" name="Connector: Elbow 72">
                <a:extLst>
                  <a:ext uri="{FF2B5EF4-FFF2-40B4-BE49-F238E27FC236}">
                    <a16:creationId xmlns:a16="http://schemas.microsoft.com/office/drawing/2014/main" id="{48B9ACBD-4E1F-4318-FBB9-8ADEAE663F48}"/>
                  </a:ext>
                </a:extLst>
              </p:cNvPr>
              <p:cNvCxnSpPr/>
              <p:nvPr/>
            </p:nvCxnSpPr>
            <p:spPr>
              <a:xfrm>
                <a:off x="121534" y="-148071"/>
                <a:ext cx="618772" cy="549693"/>
              </a:xfrm>
              <a:prstGeom prst="bentConnector3">
                <a:avLst>
                  <a:gd name="adj1" fmla="val 100257"/>
                </a:avLst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 Box 99">
                <a:extLst>
                  <a:ext uri="{FF2B5EF4-FFF2-40B4-BE49-F238E27FC236}">
                    <a16:creationId xmlns:a16="http://schemas.microsoft.com/office/drawing/2014/main" id="{21D6DA13-8E2E-39BF-2B91-2456B1981999}"/>
                  </a:ext>
                </a:extLst>
              </p:cNvPr>
              <p:cNvSpPr txBox="1"/>
              <p:nvPr/>
            </p:nvSpPr>
            <p:spPr>
              <a:xfrm>
                <a:off x="37951" y="-533524"/>
                <a:ext cx="680267" cy="307792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1" rIns="91440" bIns="4572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Gas</a:t>
                </a:r>
                <a:endParaRPr lang="en-IN" sz="10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035A6081-AF24-23F8-AB55-9D67B70EA024}"/>
              </a:ext>
            </a:extLst>
          </p:cNvPr>
          <p:cNvGrpSpPr/>
          <p:nvPr/>
        </p:nvGrpSpPr>
        <p:grpSpPr>
          <a:xfrm>
            <a:off x="2953937" y="748371"/>
            <a:ext cx="3149592" cy="1874606"/>
            <a:chOff x="2953937" y="748371"/>
            <a:chExt cx="3149592" cy="1874606"/>
          </a:xfrm>
        </p:grpSpPr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AC42A8FA-E1F7-37DF-86B5-1714E3B2995F}"/>
                </a:ext>
              </a:extLst>
            </p:cNvPr>
            <p:cNvGrpSpPr/>
            <p:nvPr/>
          </p:nvGrpSpPr>
          <p:grpSpPr>
            <a:xfrm>
              <a:off x="3761285" y="748371"/>
              <a:ext cx="1538728" cy="516256"/>
              <a:chOff x="0" y="0"/>
              <a:chExt cx="1116330" cy="787099"/>
            </a:xfrm>
          </p:grpSpPr>
          <p:sp>
            <p:nvSpPr>
              <p:cNvPr id="69" name="Rectangle: Rounded Corners 68">
                <a:extLst>
                  <a:ext uri="{FF2B5EF4-FFF2-40B4-BE49-F238E27FC236}">
                    <a16:creationId xmlns:a16="http://schemas.microsoft.com/office/drawing/2014/main" id="{263FBC92-3A79-9A9B-7D8A-0D16D976E2D6}"/>
                  </a:ext>
                </a:extLst>
              </p:cNvPr>
              <p:cNvSpPr/>
              <p:nvPr/>
            </p:nvSpPr>
            <p:spPr>
              <a:xfrm>
                <a:off x="0" y="0"/>
                <a:ext cx="1116330" cy="312534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Start </a:t>
                </a:r>
                <a:endParaRPr lang="en-IN" sz="1000" b="1" dirty="0">
                  <a:solidFill>
                    <a:schemeClr val="tx1"/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70" name="Straight Arrow Connector 69">
                <a:extLst>
                  <a:ext uri="{FF2B5EF4-FFF2-40B4-BE49-F238E27FC236}">
                    <a16:creationId xmlns:a16="http://schemas.microsoft.com/office/drawing/2014/main" id="{D52CE94D-30A8-7E56-942D-23C4709C975F}"/>
                  </a:ext>
                </a:extLst>
              </p:cNvPr>
              <p:cNvCxnSpPr/>
              <p:nvPr/>
            </p:nvCxnSpPr>
            <p:spPr>
              <a:xfrm>
                <a:off x="554665" y="312537"/>
                <a:ext cx="0" cy="474562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E79298A-A280-A4A6-99AA-385134F87EB5}"/>
                </a:ext>
              </a:extLst>
            </p:cNvPr>
            <p:cNvSpPr/>
            <p:nvPr/>
          </p:nvSpPr>
          <p:spPr>
            <a:xfrm>
              <a:off x="3606751" y="1264629"/>
              <a:ext cx="1901482" cy="29779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IN" sz="1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Open the safety data sheet (SDS)</a:t>
              </a:r>
              <a:endParaRPr lang="en-IN" sz="1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7" name="Straight Arrow Connector 66">
              <a:extLst>
                <a:ext uri="{FF2B5EF4-FFF2-40B4-BE49-F238E27FC236}">
                  <a16:creationId xmlns:a16="http://schemas.microsoft.com/office/drawing/2014/main" id="{20977B45-B4DE-47FA-3FF2-3C7D8664BC6C}"/>
                </a:ext>
              </a:extLst>
            </p:cNvPr>
            <p:cNvCxnSpPr>
              <a:cxnSpLocks/>
              <a:endCxn id="68" idx="0"/>
            </p:cNvCxnSpPr>
            <p:nvPr/>
          </p:nvCxnSpPr>
          <p:spPr>
            <a:xfrm>
              <a:off x="4525825" y="1562421"/>
              <a:ext cx="2908" cy="218477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Diamond 67">
              <a:extLst>
                <a:ext uri="{FF2B5EF4-FFF2-40B4-BE49-F238E27FC236}">
                  <a16:creationId xmlns:a16="http://schemas.microsoft.com/office/drawing/2014/main" id="{36067F90-6BCD-6C23-3D35-FEF9AEED75E7}"/>
                </a:ext>
              </a:extLst>
            </p:cNvPr>
            <p:cNvSpPr/>
            <p:nvPr/>
          </p:nvSpPr>
          <p:spPr>
            <a:xfrm>
              <a:off x="2953937" y="1780898"/>
              <a:ext cx="3149592" cy="842079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IN" sz="1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Is LC50 inhalation toxicity vapours less than 5000 ppm?</a:t>
              </a:r>
              <a:endParaRPr lang="en-IN" sz="1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73CB9E1-135E-C351-8A84-DD4E1AEF6A9F}"/>
              </a:ext>
            </a:extLst>
          </p:cNvPr>
          <p:cNvGrpSpPr/>
          <p:nvPr/>
        </p:nvGrpSpPr>
        <p:grpSpPr>
          <a:xfrm>
            <a:off x="778111" y="1986328"/>
            <a:ext cx="2217370" cy="1493094"/>
            <a:chOff x="778111" y="1986328"/>
            <a:chExt cx="2217370" cy="1493094"/>
          </a:xfrm>
        </p:grpSpPr>
        <p:cxnSp>
          <p:nvCxnSpPr>
            <p:cNvPr id="61" name="Connector: Elbow 60">
              <a:extLst>
                <a:ext uri="{FF2B5EF4-FFF2-40B4-BE49-F238E27FC236}">
                  <a16:creationId xmlns:a16="http://schemas.microsoft.com/office/drawing/2014/main" id="{F447C023-3AA2-B421-7AAC-80C4C87ADD02}"/>
                </a:ext>
              </a:extLst>
            </p:cNvPr>
            <p:cNvCxnSpPr/>
            <p:nvPr/>
          </p:nvCxnSpPr>
          <p:spPr>
            <a:xfrm flipH="1">
              <a:off x="1824169" y="2189127"/>
              <a:ext cx="1171312" cy="413532"/>
            </a:xfrm>
            <a:prstGeom prst="bentConnector3">
              <a:avLst>
                <a:gd name="adj1" fmla="val 100549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 Box 119">
              <a:extLst>
                <a:ext uri="{FF2B5EF4-FFF2-40B4-BE49-F238E27FC236}">
                  <a16:creationId xmlns:a16="http://schemas.microsoft.com/office/drawing/2014/main" id="{629967A6-82D4-ED9F-0809-487A45F0D729}"/>
                </a:ext>
              </a:extLst>
            </p:cNvPr>
            <p:cNvSpPr txBox="1"/>
            <p:nvPr/>
          </p:nvSpPr>
          <p:spPr>
            <a:xfrm>
              <a:off x="1836304" y="1986328"/>
              <a:ext cx="907424" cy="23535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1" rIns="91440" bIns="4572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sz="1000" b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Yes</a:t>
              </a:r>
              <a:endParaRPr lang="en-IN" sz="10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3" name="Diamond 62">
              <a:extLst>
                <a:ext uri="{FF2B5EF4-FFF2-40B4-BE49-F238E27FC236}">
                  <a16:creationId xmlns:a16="http://schemas.microsoft.com/office/drawing/2014/main" id="{7DA895F8-6EB1-1AAE-D3D3-0110708D0055}"/>
                </a:ext>
              </a:extLst>
            </p:cNvPr>
            <p:cNvSpPr/>
            <p:nvPr/>
          </p:nvSpPr>
          <p:spPr>
            <a:xfrm>
              <a:off x="778111" y="2602682"/>
              <a:ext cx="2095669" cy="87674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IN" sz="1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IN" sz="1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Check physical state of the compound </a:t>
              </a:r>
              <a:endParaRPr lang="en-IN" sz="1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sz="1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 </a:t>
              </a:r>
              <a:endParaRPr lang="en-IN" sz="1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BB499F5-5EDB-8073-9598-A0038D987C82}"/>
              </a:ext>
            </a:extLst>
          </p:cNvPr>
          <p:cNvGrpSpPr/>
          <p:nvPr/>
        </p:nvGrpSpPr>
        <p:grpSpPr>
          <a:xfrm>
            <a:off x="893402" y="3479449"/>
            <a:ext cx="1850325" cy="765898"/>
            <a:chOff x="893402" y="3479449"/>
            <a:chExt cx="1850325" cy="765898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273C5046-AFBF-192C-6E52-A8857C2649A1}"/>
                </a:ext>
              </a:extLst>
            </p:cNvPr>
            <p:cNvCxnSpPr/>
            <p:nvPr/>
          </p:nvCxnSpPr>
          <p:spPr>
            <a:xfrm>
              <a:off x="1803202" y="3479449"/>
              <a:ext cx="0" cy="31128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 Box 115">
              <a:extLst>
                <a:ext uri="{FF2B5EF4-FFF2-40B4-BE49-F238E27FC236}">
                  <a16:creationId xmlns:a16="http://schemas.microsoft.com/office/drawing/2014/main" id="{CDC8C9FA-B740-538A-1B3B-922FF0037AAC}"/>
                </a:ext>
              </a:extLst>
            </p:cNvPr>
            <p:cNvSpPr txBox="1"/>
            <p:nvPr/>
          </p:nvSpPr>
          <p:spPr>
            <a:xfrm>
              <a:off x="1201858" y="3502478"/>
              <a:ext cx="728758" cy="242293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1" rIns="91440" bIns="4572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sz="10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Liquid</a:t>
              </a:r>
              <a:endParaRPr lang="en-IN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2DA35AE-0D37-772C-4E70-D699C2B26460}"/>
                </a:ext>
              </a:extLst>
            </p:cNvPr>
            <p:cNvSpPr/>
            <p:nvPr/>
          </p:nvSpPr>
          <p:spPr>
            <a:xfrm>
              <a:off x="893402" y="3790752"/>
              <a:ext cx="1850325" cy="4545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IN" sz="1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Use toxic liquid classification based on Section 3.1.2 and Table 2</a:t>
              </a:r>
              <a:endParaRPr lang="en-IN" sz="1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0A1F056D-FD48-033C-EB11-E08DAF49A487}"/>
              </a:ext>
            </a:extLst>
          </p:cNvPr>
          <p:cNvGrpSpPr/>
          <p:nvPr/>
        </p:nvGrpSpPr>
        <p:grpSpPr>
          <a:xfrm>
            <a:off x="4737428" y="2591554"/>
            <a:ext cx="1850326" cy="1246724"/>
            <a:chOff x="4737428" y="2591554"/>
            <a:chExt cx="1850326" cy="1246724"/>
          </a:xfrm>
        </p:grpSpPr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4DEA2E73-B595-22F4-242B-782F3090623A}"/>
                </a:ext>
              </a:extLst>
            </p:cNvPr>
            <p:cNvSpPr/>
            <p:nvPr/>
          </p:nvSpPr>
          <p:spPr>
            <a:xfrm>
              <a:off x="4737428" y="3400883"/>
              <a:ext cx="1850326" cy="43739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IN" sz="1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Use flammability classification based on Section 3.2 and Table -4</a:t>
              </a:r>
              <a:endParaRPr lang="en-IN" sz="1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E7AC3A24-1C5E-F3DF-83EF-3BCC1173F304}"/>
                </a:ext>
              </a:extLst>
            </p:cNvPr>
            <p:cNvGrpSpPr/>
            <p:nvPr/>
          </p:nvGrpSpPr>
          <p:grpSpPr>
            <a:xfrm>
              <a:off x="4884649" y="2591554"/>
              <a:ext cx="1379613" cy="812874"/>
              <a:chOff x="-152574" y="-741105"/>
              <a:chExt cx="1000894" cy="1239332"/>
            </a:xfrm>
          </p:grpSpPr>
          <p:cxnSp>
            <p:nvCxnSpPr>
              <p:cNvPr id="51" name="Connector: Elbow 50">
                <a:extLst>
                  <a:ext uri="{FF2B5EF4-FFF2-40B4-BE49-F238E27FC236}">
                    <a16:creationId xmlns:a16="http://schemas.microsoft.com/office/drawing/2014/main" id="{B8BAC50B-0CD2-2ED1-55BE-4D9164BF8000}"/>
                  </a:ext>
                </a:extLst>
              </p:cNvPr>
              <p:cNvCxnSpPr/>
              <p:nvPr/>
            </p:nvCxnSpPr>
            <p:spPr>
              <a:xfrm flipH="1">
                <a:off x="425056" y="-155743"/>
                <a:ext cx="423264" cy="653970"/>
              </a:xfrm>
              <a:prstGeom prst="bentConnector3">
                <a:avLst>
                  <a:gd name="adj1" fmla="val 100465"/>
                </a:avLst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 Box 124">
                <a:extLst>
                  <a:ext uri="{FF2B5EF4-FFF2-40B4-BE49-F238E27FC236}">
                    <a16:creationId xmlns:a16="http://schemas.microsoft.com/office/drawing/2014/main" id="{4F859548-BF22-FF64-937D-320F6190E933}"/>
                  </a:ext>
                </a:extLst>
              </p:cNvPr>
              <p:cNvSpPr txBox="1"/>
              <p:nvPr/>
            </p:nvSpPr>
            <p:spPr>
              <a:xfrm>
                <a:off x="-152574" y="-741105"/>
                <a:ext cx="958197" cy="958834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1" rIns="91440" bIns="4572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 the values are between Table-4</a:t>
                </a:r>
                <a:endParaRPr lang="en-IN" sz="10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C8A3577B-44E9-4479-9C74-106BFB7AFA46}"/>
              </a:ext>
            </a:extLst>
          </p:cNvPr>
          <p:cNvGrpSpPr/>
          <p:nvPr/>
        </p:nvGrpSpPr>
        <p:grpSpPr>
          <a:xfrm>
            <a:off x="7768786" y="2759386"/>
            <a:ext cx="2319111" cy="998678"/>
            <a:chOff x="7768786" y="2759386"/>
            <a:chExt cx="2319111" cy="99867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1C1748A5-5A2F-5429-36FC-521B8F44460E}"/>
                </a:ext>
              </a:extLst>
            </p:cNvPr>
            <p:cNvSpPr/>
            <p:nvPr/>
          </p:nvSpPr>
          <p:spPr>
            <a:xfrm>
              <a:off x="7768786" y="3336139"/>
              <a:ext cx="1396004" cy="42192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IN" sz="1000" b="1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Use crude oil classification  based on Table - 5</a:t>
              </a:r>
              <a:endParaRPr lang="en-IN" sz="1000" b="1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4318A7F9-A75B-0221-390B-E854453FE24B}"/>
                </a:ext>
              </a:extLst>
            </p:cNvPr>
            <p:cNvGrpSpPr/>
            <p:nvPr/>
          </p:nvGrpSpPr>
          <p:grpSpPr>
            <a:xfrm>
              <a:off x="8024426" y="2759386"/>
              <a:ext cx="2063471" cy="576734"/>
              <a:chOff x="-341454" y="-474589"/>
              <a:chExt cx="1497025" cy="879305"/>
            </a:xfrm>
          </p:grpSpPr>
          <p:sp>
            <p:nvSpPr>
              <p:cNvPr id="45" name="Text Box 126">
                <a:extLst>
                  <a:ext uri="{FF2B5EF4-FFF2-40B4-BE49-F238E27FC236}">
                    <a16:creationId xmlns:a16="http://schemas.microsoft.com/office/drawing/2014/main" id="{932A03F0-A6EA-F066-0A3B-94B815C8CA86}"/>
                  </a:ext>
                </a:extLst>
              </p:cNvPr>
              <p:cNvSpPr txBox="1"/>
              <p:nvPr/>
            </p:nvSpPr>
            <p:spPr>
              <a:xfrm>
                <a:off x="-341454" y="-474589"/>
                <a:ext cx="1497025" cy="28357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1" rIns="91440" bIns="4572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Crude Oil </a:t>
                </a:r>
                <a:endParaRPr lang="en-IN" sz="10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cxnSp>
            <p:nvCxnSpPr>
              <p:cNvPr id="46" name="Connector: Elbow 45">
                <a:extLst>
                  <a:ext uri="{FF2B5EF4-FFF2-40B4-BE49-F238E27FC236}">
                    <a16:creationId xmlns:a16="http://schemas.microsoft.com/office/drawing/2014/main" id="{CCA2AF13-2C7E-98C7-2F22-EF7A0E670D30}"/>
                  </a:ext>
                </a:extLst>
              </p:cNvPr>
              <p:cNvCxnSpPr/>
              <p:nvPr/>
            </p:nvCxnSpPr>
            <p:spPr>
              <a:xfrm>
                <a:off x="-218025" y="-145081"/>
                <a:ext cx="185195" cy="549797"/>
              </a:xfrm>
              <a:prstGeom prst="bentConnector3">
                <a:avLst>
                  <a:gd name="adj1" fmla="val 97924"/>
                </a:avLst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1F00FF3-7341-43C5-FBFC-F594B9BA2E28}"/>
              </a:ext>
            </a:extLst>
          </p:cNvPr>
          <p:cNvGrpSpPr/>
          <p:nvPr/>
        </p:nvGrpSpPr>
        <p:grpSpPr>
          <a:xfrm>
            <a:off x="4725282" y="3912852"/>
            <a:ext cx="1852386" cy="980300"/>
            <a:chOff x="4725282" y="3912852"/>
            <a:chExt cx="1852386" cy="98030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E12AEDE-F69C-9855-0122-A5C16095958A}"/>
                </a:ext>
              </a:extLst>
            </p:cNvPr>
            <p:cNvSpPr/>
            <p:nvPr/>
          </p:nvSpPr>
          <p:spPr>
            <a:xfrm>
              <a:off x="4725282" y="4594670"/>
              <a:ext cx="1531180" cy="29848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IN" sz="1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Use classification based on Table-3</a:t>
              </a:r>
              <a:endParaRPr lang="en-IN" sz="1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 Box 131">
              <a:extLst>
                <a:ext uri="{FF2B5EF4-FFF2-40B4-BE49-F238E27FC236}">
                  <a16:creationId xmlns:a16="http://schemas.microsoft.com/office/drawing/2014/main" id="{D20B08D8-EA57-AD47-8FF8-EC5148EF1CC2}"/>
                </a:ext>
              </a:extLst>
            </p:cNvPr>
            <p:cNvSpPr txBox="1"/>
            <p:nvPr/>
          </p:nvSpPr>
          <p:spPr>
            <a:xfrm>
              <a:off x="5562551" y="3912852"/>
              <a:ext cx="1015117" cy="19667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1" rIns="91440" bIns="4572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sz="10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Yes</a:t>
              </a:r>
              <a:endParaRPr lang="en-IN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1" name="Connector: Elbow 30">
              <a:extLst>
                <a:ext uri="{FF2B5EF4-FFF2-40B4-BE49-F238E27FC236}">
                  <a16:creationId xmlns:a16="http://schemas.microsoft.com/office/drawing/2014/main" id="{A7148E22-E6A7-112C-969E-60184D17E50E}"/>
                </a:ext>
              </a:extLst>
            </p:cNvPr>
            <p:cNvCxnSpPr/>
            <p:nvPr/>
          </p:nvCxnSpPr>
          <p:spPr>
            <a:xfrm flipH="1">
              <a:off x="5545029" y="4166204"/>
              <a:ext cx="583420" cy="428962"/>
            </a:xfrm>
            <a:prstGeom prst="bentConnector3">
              <a:avLst>
                <a:gd name="adj1" fmla="val 100465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83BC3902-74D4-0F90-4723-72DB409FB0BC}"/>
              </a:ext>
            </a:extLst>
          </p:cNvPr>
          <p:cNvGrpSpPr/>
          <p:nvPr/>
        </p:nvGrpSpPr>
        <p:grpSpPr>
          <a:xfrm>
            <a:off x="5771164" y="4624387"/>
            <a:ext cx="2914017" cy="1363723"/>
            <a:chOff x="5771164" y="4624387"/>
            <a:chExt cx="2914017" cy="1363723"/>
          </a:xfrm>
        </p:grpSpPr>
        <p:sp>
          <p:nvSpPr>
            <p:cNvPr id="35" name="Text Box 137">
              <a:extLst>
                <a:ext uri="{FF2B5EF4-FFF2-40B4-BE49-F238E27FC236}">
                  <a16:creationId xmlns:a16="http://schemas.microsoft.com/office/drawing/2014/main" id="{B88E760A-01A2-EA80-6F07-B60A4CADA833}"/>
                </a:ext>
              </a:extLst>
            </p:cNvPr>
            <p:cNvSpPr txBox="1"/>
            <p:nvPr/>
          </p:nvSpPr>
          <p:spPr>
            <a:xfrm>
              <a:off x="7160679" y="4646644"/>
              <a:ext cx="964152" cy="19544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1" rIns="91440" bIns="4572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sz="10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</a:t>
              </a:r>
              <a:endParaRPr lang="en-IN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7846C874-A3DB-852B-0C25-171C3DFE8B2F}"/>
                </a:ext>
              </a:extLst>
            </p:cNvPr>
            <p:cNvCxnSpPr/>
            <p:nvPr/>
          </p:nvCxnSpPr>
          <p:spPr>
            <a:xfrm flipH="1">
              <a:off x="7189469" y="4624387"/>
              <a:ext cx="1" cy="333883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Diamond 22">
              <a:extLst>
                <a:ext uri="{FF2B5EF4-FFF2-40B4-BE49-F238E27FC236}">
                  <a16:creationId xmlns:a16="http://schemas.microsoft.com/office/drawing/2014/main" id="{32ED30E2-DE31-B6AC-164D-4B458A3695DE}"/>
                </a:ext>
              </a:extLst>
            </p:cNvPr>
            <p:cNvSpPr/>
            <p:nvPr/>
          </p:nvSpPr>
          <p:spPr>
            <a:xfrm>
              <a:off x="5771164" y="4899518"/>
              <a:ext cx="2914017" cy="1088592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IN" sz="1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If skin corrosion category 1A or substances with pH less than 1 or pH greater than 12.5</a:t>
              </a:r>
              <a:endParaRPr lang="en-IN" sz="1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71EBDC1F-ED3E-9889-12DE-AF788E91A81F}"/>
              </a:ext>
            </a:extLst>
          </p:cNvPr>
          <p:cNvGrpSpPr/>
          <p:nvPr/>
        </p:nvGrpSpPr>
        <p:grpSpPr>
          <a:xfrm>
            <a:off x="4255218" y="5459199"/>
            <a:ext cx="1699906" cy="879219"/>
            <a:chOff x="4424272" y="5459200"/>
            <a:chExt cx="1530852" cy="712478"/>
          </a:xfrm>
        </p:grpSpPr>
        <p:cxnSp>
          <p:nvCxnSpPr>
            <p:cNvPr id="20" name="Connector: Elbow 19">
              <a:extLst>
                <a:ext uri="{FF2B5EF4-FFF2-40B4-BE49-F238E27FC236}">
                  <a16:creationId xmlns:a16="http://schemas.microsoft.com/office/drawing/2014/main" id="{03062AF5-95F2-F21B-9F35-E43ACB1365EC}"/>
                </a:ext>
              </a:extLst>
            </p:cNvPr>
            <p:cNvCxnSpPr/>
            <p:nvPr/>
          </p:nvCxnSpPr>
          <p:spPr>
            <a:xfrm flipH="1">
              <a:off x="5198220" y="5459200"/>
              <a:ext cx="598288" cy="428598"/>
            </a:xfrm>
            <a:prstGeom prst="bentConnector3">
              <a:avLst>
                <a:gd name="adj1" fmla="val 100465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A234AA9-3020-3C3F-1434-0AED9769001A}"/>
                </a:ext>
              </a:extLst>
            </p:cNvPr>
            <p:cNvSpPr/>
            <p:nvPr/>
          </p:nvSpPr>
          <p:spPr>
            <a:xfrm>
              <a:off x="4424272" y="5887798"/>
              <a:ext cx="1530852" cy="2838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IN" sz="1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Use classification  based on Table - 6 </a:t>
              </a:r>
              <a:endParaRPr lang="en-IN" sz="1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 Box 144">
              <a:extLst>
                <a:ext uri="{FF2B5EF4-FFF2-40B4-BE49-F238E27FC236}">
                  <a16:creationId xmlns:a16="http://schemas.microsoft.com/office/drawing/2014/main" id="{52AB3231-7505-9F81-5982-62B029F7F4EC}"/>
                </a:ext>
              </a:extLst>
            </p:cNvPr>
            <p:cNvSpPr txBox="1"/>
            <p:nvPr/>
          </p:nvSpPr>
          <p:spPr>
            <a:xfrm>
              <a:off x="4655551" y="5563329"/>
              <a:ext cx="906783" cy="249912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1" rIns="91440" bIns="4572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sz="1000" b="1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Yes</a:t>
              </a:r>
              <a:endParaRPr lang="en-IN" sz="10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C3B32F7-7E5F-6A11-F8C4-115C45A88C7D}"/>
              </a:ext>
            </a:extLst>
          </p:cNvPr>
          <p:cNvGrpSpPr/>
          <p:nvPr/>
        </p:nvGrpSpPr>
        <p:grpSpPr>
          <a:xfrm>
            <a:off x="6255332" y="5941923"/>
            <a:ext cx="1699906" cy="596534"/>
            <a:chOff x="6255332" y="5933539"/>
            <a:chExt cx="1699906" cy="466994"/>
          </a:xfrm>
        </p:grpSpPr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F03952E9-3679-AA19-3215-D594DD6252C8}"/>
                </a:ext>
              </a:extLst>
            </p:cNvPr>
            <p:cNvCxnSpPr/>
            <p:nvPr/>
          </p:nvCxnSpPr>
          <p:spPr>
            <a:xfrm>
              <a:off x="7185089" y="5963188"/>
              <a:ext cx="0" cy="193634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1F5C01E-5C27-0700-6A48-77D9B1A77FE7}"/>
                </a:ext>
              </a:extLst>
            </p:cNvPr>
            <p:cNvSpPr/>
            <p:nvPr/>
          </p:nvSpPr>
          <p:spPr>
            <a:xfrm>
              <a:off x="6255332" y="6137377"/>
              <a:ext cx="1699906" cy="2631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sz="1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 classification, use conservative approach. </a:t>
              </a:r>
              <a:endParaRPr lang="en-IN" sz="1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 Box 146">
              <a:extLst>
                <a:ext uri="{FF2B5EF4-FFF2-40B4-BE49-F238E27FC236}">
                  <a16:creationId xmlns:a16="http://schemas.microsoft.com/office/drawing/2014/main" id="{AA4C7F7F-FEE6-D81A-F21C-6EEADF7EEC64}"/>
                </a:ext>
              </a:extLst>
            </p:cNvPr>
            <p:cNvSpPr txBox="1"/>
            <p:nvPr/>
          </p:nvSpPr>
          <p:spPr>
            <a:xfrm>
              <a:off x="6848973" y="5933539"/>
              <a:ext cx="508752" cy="19363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1" rIns="91440" bIns="4572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sz="10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</a:t>
              </a:r>
              <a:endParaRPr lang="en-IN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9948FA0-05B0-9DE6-71D2-4282E292DD3C}"/>
              </a:ext>
            </a:extLst>
          </p:cNvPr>
          <p:cNvGrpSpPr/>
          <p:nvPr/>
        </p:nvGrpSpPr>
        <p:grpSpPr>
          <a:xfrm>
            <a:off x="8025349" y="5463365"/>
            <a:ext cx="2583654" cy="1236884"/>
            <a:chOff x="-1" y="0"/>
            <a:chExt cx="1555946" cy="1862286"/>
          </a:xfrm>
        </p:grpSpPr>
        <p:cxnSp>
          <p:nvCxnSpPr>
            <p:cNvPr id="13" name="Connector: Elbow 12">
              <a:extLst>
                <a:ext uri="{FF2B5EF4-FFF2-40B4-BE49-F238E27FC236}">
                  <a16:creationId xmlns:a16="http://schemas.microsoft.com/office/drawing/2014/main" id="{9E04226F-48F6-B828-AFE9-E7ED8735CFB3}"/>
                </a:ext>
              </a:extLst>
            </p:cNvPr>
            <p:cNvCxnSpPr/>
            <p:nvPr/>
          </p:nvCxnSpPr>
          <p:spPr>
            <a:xfrm>
              <a:off x="336550" y="0"/>
              <a:ext cx="185187" cy="549765"/>
            </a:xfrm>
            <a:prstGeom prst="bentConnector3">
              <a:avLst>
                <a:gd name="adj1" fmla="val 97924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07D535B-D85E-1E0E-E71D-BA8FA7D17A28}"/>
                </a:ext>
              </a:extLst>
            </p:cNvPr>
            <p:cNvGrpSpPr/>
            <p:nvPr/>
          </p:nvGrpSpPr>
          <p:grpSpPr>
            <a:xfrm>
              <a:off x="-1" y="48904"/>
              <a:ext cx="1555946" cy="1813382"/>
              <a:chOff x="-1" y="-27296"/>
              <a:chExt cx="1555946" cy="1813382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E0CC354B-EDF9-7642-3C90-3DD7AA8A8C1B}"/>
                  </a:ext>
                </a:extLst>
              </p:cNvPr>
              <p:cNvSpPr/>
              <p:nvPr/>
            </p:nvSpPr>
            <p:spPr>
              <a:xfrm>
                <a:off x="-1" y="457198"/>
                <a:ext cx="1555946" cy="132888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1" rIns="91440" bIns="45721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If multiple classification applied, use worst scenario (lowest Threshold Quantities) or Determine the packing group use precedence table from DOT [6] </a:t>
                </a:r>
              </a:p>
            </p:txBody>
          </p:sp>
          <p:sp>
            <p:nvSpPr>
              <p:cNvPr id="16" name="Text Box 151">
                <a:extLst>
                  <a:ext uri="{FF2B5EF4-FFF2-40B4-BE49-F238E27FC236}">
                    <a16:creationId xmlns:a16="http://schemas.microsoft.com/office/drawing/2014/main" id="{25A61FCD-5FA6-C744-0729-ABAFB9C40329}"/>
                  </a:ext>
                </a:extLst>
              </p:cNvPr>
              <p:cNvSpPr txBox="1"/>
              <p:nvPr/>
            </p:nvSpPr>
            <p:spPr>
              <a:xfrm>
                <a:off x="510537" y="-27296"/>
                <a:ext cx="853104" cy="307341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1" rIns="91440" bIns="45721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Multiple</a:t>
                </a:r>
                <a:endParaRPr lang="en-IN" sz="1000" b="1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058535E8-E835-4641-1AC0-42127430FD9C}"/>
              </a:ext>
            </a:extLst>
          </p:cNvPr>
          <p:cNvGrpSpPr/>
          <p:nvPr/>
        </p:nvGrpSpPr>
        <p:grpSpPr>
          <a:xfrm>
            <a:off x="6016316" y="3383457"/>
            <a:ext cx="2361128" cy="1297583"/>
            <a:chOff x="6016316" y="3383457"/>
            <a:chExt cx="2361128" cy="1297583"/>
          </a:xfrm>
        </p:grpSpPr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E96A5A61-9EFD-14CD-25A6-F811A7F28DF3}"/>
                </a:ext>
              </a:extLst>
            </p:cNvPr>
            <p:cNvCxnSpPr/>
            <p:nvPr/>
          </p:nvCxnSpPr>
          <p:spPr>
            <a:xfrm flipH="1">
              <a:off x="7202548" y="3383485"/>
              <a:ext cx="7877" cy="32653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Diamond 32">
              <a:extLst>
                <a:ext uri="{FF2B5EF4-FFF2-40B4-BE49-F238E27FC236}">
                  <a16:creationId xmlns:a16="http://schemas.microsoft.com/office/drawing/2014/main" id="{62E3D5E4-0505-B1FF-1776-45A48D737C7A}"/>
                </a:ext>
              </a:extLst>
            </p:cNvPr>
            <p:cNvSpPr/>
            <p:nvPr/>
          </p:nvSpPr>
          <p:spPr>
            <a:xfrm>
              <a:off x="6016316" y="3658920"/>
              <a:ext cx="2361128" cy="1022120"/>
            </a:xfrm>
            <a:prstGeom prst="diamon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IN" sz="1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Check oral, dermal or inhalation dusts and mists</a:t>
              </a:r>
              <a:endParaRPr lang="en-IN" sz="1000" b="1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83" name="Text Box 137">
              <a:extLst>
                <a:ext uri="{FF2B5EF4-FFF2-40B4-BE49-F238E27FC236}">
                  <a16:creationId xmlns:a16="http://schemas.microsoft.com/office/drawing/2014/main" id="{2FBF942E-75DE-B010-FC3D-D674D50B3444}"/>
                </a:ext>
              </a:extLst>
            </p:cNvPr>
            <p:cNvSpPr txBox="1"/>
            <p:nvPr/>
          </p:nvSpPr>
          <p:spPr>
            <a:xfrm>
              <a:off x="7224114" y="3383457"/>
              <a:ext cx="964152" cy="195447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1" rIns="91440" bIns="45721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sz="10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No</a:t>
              </a:r>
              <a:endParaRPr lang="en-IN" sz="1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565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821E5-47C9-C06C-46A3-9F03B5907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050" y="-15270"/>
            <a:ext cx="9586376" cy="780382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Example for OR Statement Usage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6D78C-C1A8-59A9-9855-411408243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85B2-C2D1-4B8E-8603-12AB3273B405}" type="slidenum">
              <a:rPr lang="en-US" smtClean="0"/>
              <a:t>15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B5A9AAD-22CB-87BE-44B9-196B13F0A13C}"/>
                  </a:ext>
                </a:extLst>
              </p:cNvPr>
              <p:cNvSpPr txBox="1"/>
              <p:nvPr/>
            </p:nvSpPr>
            <p:spPr>
              <a:xfrm>
                <a:off x="236050" y="876827"/>
                <a:ext cx="4152123" cy="51043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6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Styrene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Source of MSDS: </a:t>
                </a:r>
                <a:r>
                  <a:rPr lang="en-US" sz="14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fishersci</a:t>
                </a:r>
                <a:r>
                  <a:rPr lang="en-US" sz="1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N" sz="1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[9]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Step -1: Check the toxic LC50 Inhalation </a:t>
                </a:r>
                <a:endParaRPr lang="en-IN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LC50 = 11.7 mg/L </a:t>
                </a:r>
                <a:endParaRPr lang="en-IN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LC50 = 2746.66 ppm </a:t>
                </a:r>
                <a:endParaRPr lang="en-IN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We should use toxic liquid as the physical state is liquid </a:t>
                </a:r>
                <a:endParaRPr lang="en-IN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Pi = 7 mbar = 0.7 kPa</a:t>
                </a:r>
                <a:endParaRPr lang="en-IN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1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en-US" sz="1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sub>
                      </m:sSub>
                      <m:r>
                        <a:rPr lang="en-US" sz="1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0.7×</m:t>
                      </m:r>
                      <m:f>
                        <m:fPr>
                          <m:ctrlPr>
                            <a:rPr lang="en-IN" sz="1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N" sz="1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sz="1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6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101.3</m:t>
                          </m:r>
                        </m:den>
                      </m:f>
                      <m:r>
                        <a:rPr lang="en-US" sz="1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=6910.17 </m:t>
                      </m:r>
                      <m:r>
                        <a:rPr lang="en-US" sz="1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𝑚𝐿</m:t>
                      </m:r>
                      <m:r>
                        <a:rPr lang="en-US" sz="14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/</m:t>
                      </m:r>
                      <m:sSup>
                        <m:sSupPr>
                          <m:ctrlPr>
                            <a:rPr lang="en-IN" sz="1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14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IN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Vi &gt; LC50, LC50 &lt; 3000</a:t>
                </a:r>
                <a:endParaRPr lang="en-IN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So, </a:t>
                </a:r>
                <a:endParaRPr lang="en-IN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Tier I (Outdoor) = 1000 kg (2200 </a:t>
                </a:r>
                <a:r>
                  <a:rPr lang="en-US" sz="1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lb</a:t>
                </a:r>
                <a:r>
                  <a:rPr lang="en-US" sz="1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IN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Tier I (Indoor) = 100 kg (220 </a:t>
                </a:r>
                <a:r>
                  <a:rPr lang="en-US" sz="1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lb</a:t>
                </a:r>
                <a:r>
                  <a:rPr lang="en-US" sz="1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IN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Tier II (Outdoor) = 100 kg (220 </a:t>
                </a:r>
                <a:r>
                  <a:rPr lang="en-US" sz="1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lb</a:t>
                </a:r>
                <a:r>
                  <a:rPr lang="en-US" sz="1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IN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1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Tier II (Indoor) = 50 kg (110 </a:t>
                </a:r>
                <a:r>
                  <a:rPr lang="en-US" sz="14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lb</a:t>
                </a:r>
                <a:r>
                  <a:rPr lang="en-US" sz="14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IN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B5A9AAD-22CB-87BE-44B9-196B13F0A1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050" y="876827"/>
                <a:ext cx="4152123" cy="5104346"/>
              </a:xfrm>
              <a:prstGeom prst="rect">
                <a:avLst/>
              </a:prstGeom>
              <a:blipFill>
                <a:blip r:embed="rId2"/>
                <a:stretch>
                  <a:fillRect l="-441" t="-358" r="-441" b="-83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0" name="TextBox 79">
            <a:extLst>
              <a:ext uri="{FF2B5EF4-FFF2-40B4-BE49-F238E27FC236}">
                <a16:creationId xmlns:a16="http://schemas.microsoft.com/office/drawing/2014/main" id="{C9129B55-107A-3F20-963C-9B351F4C2E2D}"/>
              </a:ext>
            </a:extLst>
          </p:cNvPr>
          <p:cNvSpPr txBox="1"/>
          <p:nvPr/>
        </p:nvSpPr>
        <p:spPr>
          <a:xfrm>
            <a:off x="4388173" y="984997"/>
            <a:ext cx="3724297" cy="4888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Methanol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Source: Pioneer Forensics </a:t>
            </a:r>
            <a:r>
              <a:rPr lang="en-IN" sz="1400" dirty="0">
                <a:latin typeface="Arial" panose="020B0604020202020204" pitchFamily="34" charset="0"/>
                <a:cs typeface="Arial" panose="020B0604020202020204" pitchFamily="34" charset="0"/>
              </a:rPr>
              <a:t>[10]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Step -1: Check the toxic LC50 Inhalation </a:t>
            </a:r>
            <a:endParaRPr lang="en-I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LC50 = 81778.67 ppm for 4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hrs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en-I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LC50 &gt; 5000 ppm</a:t>
            </a:r>
            <a:endParaRPr lang="en-I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Step-2: Check the boiling point and flash point </a:t>
            </a:r>
            <a:endParaRPr lang="en-I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Boiling point = 64.7 °C</a:t>
            </a:r>
            <a:endParaRPr lang="en-I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Flash point = 12 °C</a:t>
            </a:r>
            <a:endParaRPr lang="en-I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Using flammability classification</a:t>
            </a:r>
            <a:endParaRPr lang="en-I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Tier I (Outdoor) = 1000 kg (2200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I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Tier I (Indoor) = 100 kg (220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I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Tier II (Outdoor) = 100 kg (220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I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Tier II (Indoor) = 50 kg (110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I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D4751D9-A9A6-CDC1-889E-B9AA01B94A4A}"/>
              </a:ext>
            </a:extLst>
          </p:cNvPr>
          <p:cNvSpPr txBox="1"/>
          <p:nvPr/>
        </p:nvSpPr>
        <p:spPr>
          <a:xfrm>
            <a:off x="8112470" y="1095380"/>
            <a:ext cx="3631338" cy="4831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just"/>
            <a:r>
              <a:rPr lang="en-US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Sodium Hydroxide </a:t>
            </a:r>
          </a:p>
          <a:p>
            <a:pPr lvl="2" algn="just"/>
            <a:endParaRPr lang="en-IN" sz="1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Source of MSDS: DCM Shriram </a:t>
            </a:r>
            <a:r>
              <a:rPr lang="en-IN" sz="1400" dirty="0">
                <a:latin typeface="Arial" panose="020B0604020202020204" pitchFamily="34" charset="0"/>
                <a:cs typeface="Arial" panose="020B0604020202020204" pitchFamily="34" charset="0"/>
              </a:rPr>
              <a:t>[11]</a:t>
            </a:r>
          </a:p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Step -1: Check the toxic LC50 Inhalation </a:t>
            </a:r>
            <a:endParaRPr lang="en-I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LC50 = Not available   </a:t>
            </a:r>
            <a:endParaRPr lang="en-I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Step-2: Check the boiling point and flash point </a:t>
            </a:r>
            <a:endParaRPr lang="en-I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Boiling point = Not available</a:t>
            </a:r>
            <a:endParaRPr lang="en-I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Flash point = Not available</a:t>
            </a:r>
            <a:endParaRPr lang="en-I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Step-3: Check the oral, dermal and inhalation dusts and mists</a:t>
            </a:r>
            <a:endParaRPr lang="en-I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Oral, dermal and inhalation dusts and mists = Not available</a:t>
            </a:r>
            <a:endParaRPr lang="en-I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Step-4: Check pH and skin corrosivity category </a:t>
            </a:r>
            <a:endParaRPr lang="en-I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pH = 13 to 14</a:t>
            </a:r>
            <a:endParaRPr lang="en-I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Using corrosivity classification</a:t>
            </a:r>
            <a:endParaRPr lang="en-I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Tier I (Outdoor) = NA</a:t>
            </a:r>
            <a:endParaRPr lang="en-I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Tier I (Indoor) = NA</a:t>
            </a:r>
            <a:endParaRPr lang="en-I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Tier II (Outdoor) = 1000 kg (2200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I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Tier II (Indoor) = 500 kg (1100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IN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88324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821E5-47C9-C06C-46A3-9F03B5907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432" y="73590"/>
            <a:ext cx="11188958" cy="898427"/>
          </a:xfrm>
        </p:spPr>
        <p:txBody>
          <a:bodyPr>
            <a:no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Flowchart for UNDG Classification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6D78C-C1A8-59A9-9855-411408243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85B2-C2D1-4B8E-8603-12AB3273B405}" type="slidenum">
              <a:rPr lang="en-US" smtClean="0"/>
              <a:t>16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633544B-7727-133D-E347-E603C2849C5E}"/>
              </a:ext>
            </a:extLst>
          </p:cNvPr>
          <p:cNvGrpSpPr/>
          <p:nvPr/>
        </p:nvGrpSpPr>
        <p:grpSpPr>
          <a:xfrm>
            <a:off x="4764166" y="750869"/>
            <a:ext cx="2817897" cy="1640868"/>
            <a:chOff x="4764166" y="750869"/>
            <a:chExt cx="2817897" cy="1640868"/>
          </a:xfrm>
        </p:grpSpPr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C670823D-17EF-E624-3DCE-B4917E023640}"/>
                </a:ext>
              </a:extLst>
            </p:cNvPr>
            <p:cNvSpPr/>
            <p:nvPr/>
          </p:nvSpPr>
          <p:spPr>
            <a:xfrm>
              <a:off x="4965543" y="1147709"/>
              <a:ext cx="2421291" cy="2420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IN" sz="10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IN" sz="1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Open the safety data sheet (SDS)</a:t>
              </a:r>
              <a:endParaRPr lang="en-IN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IN" sz="14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23C96239-A9D6-0110-0A7A-E185CB93F355}"/>
                </a:ext>
              </a:extLst>
            </p:cNvPr>
            <p:cNvGrpSpPr/>
            <p:nvPr/>
          </p:nvGrpSpPr>
          <p:grpSpPr>
            <a:xfrm>
              <a:off x="4764166" y="750869"/>
              <a:ext cx="2817897" cy="1640868"/>
              <a:chOff x="4764166" y="750869"/>
              <a:chExt cx="2817897" cy="1640868"/>
            </a:xfrm>
          </p:grpSpPr>
          <p:sp>
            <p:nvSpPr>
              <p:cNvPr id="113" name="Rectangle: Rounded Corners 112">
                <a:extLst>
                  <a:ext uri="{FF2B5EF4-FFF2-40B4-BE49-F238E27FC236}">
                    <a16:creationId xmlns:a16="http://schemas.microsoft.com/office/drawing/2014/main" id="{EA3EE64F-48F0-0E09-B3AA-09824E28EDED}"/>
                  </a:ext>
                </a:extLst>
              </p:cNvPr>
              <p:cNvSpPr/>
              <p:nvPr/>
            </p:nvSpPr>
            <p:spPr>
              <a:xfrm>
                <a:off x="4983526" y="750869"/>
                <a:ext cx="2443426" cy="222031"/>
              </a:xfrm>
              <a:prstGeom prst="roundRect">
                <a:avLst>
                  <a:gd name="adj" fmla="val 50000"/>
                </a:avLst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00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Start</a:t>
                </a:r>
                <a:endParaRPr lang="en-IN" sz="14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14" name="Straight Arrow Connector 113">
                <a:extLst>
                  <a:ext uri="{FF2B5EF4-FFF2-40B4-BE49-F238E27FC236}">
                    <a16:creationId xmlns:a16="http://schemas.microsoft.com/office/drawing/2014/main" id="{4C854D6E-C2FF-B1D9-F82C-946BA298979A}"/>
                  </a:ext>
                </a:extLst>
              </p:cNvPr>
              <p:cNvCxnSpPr/>
              <p:nvPr/>
            </p:nvCxnSpPr>
            <p:spPr>
              <a:xfrm>
                <a:off x="6190006" y="958374"/>
                <a:ext cx="0" cy="19630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Arrow Connector 115">
                <a:extLst>
                  <a:ext uri="{FF2B5EF4-FFF2-40B4-BE49-F238E27FC236}">
                    <a16:creationId xmlns:a16="http://schemas.microsoft.com/office/drawing/2014/main" id="{01344A66-2181-9325-8B94-34907E35E70C}"/>
                  </a:ext>
                </a:extLst>
              </p:cNvPr>
              <p:cNvCxnSpPr/>
              <p:nvPr/>
            </p:nvCxnSpPr>
            <p:spPr>
              <a:xfrm>
                <a:off x="6165633" y="1398286"/>
                <a:ext cx="0" cy="196300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Flowchart: Decision 116">
                <a:extLst>
                  <a:ext uri="{FF2B5EF4-FFF2-40B4-BE49-F238E27FC236}">
                    <a16:creationId xmlns:a16="http://schemas.microsoft.com/office/drawing/2014/main" id="{4FFB72CF-EFCB-EEED-18C8-27DA05B9E62A}"/>
                  </a:ext>
                </a:extLst>
              </p:cNvPr>
              <p:cNvSpPr/>
              <p:nvPr/>
            </p:nvSpPr>
            <p:spPr>
              <a:xfrm>
                <a:off x="4764166" y="1597491"/>
                <a:ext cx="2817897" cy="794246"/>
              </a:xfrm>
              <a:prstGeom prst="flowChartDecisi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Check if compound there in</a:t>
                </a:r>
                <a:r>
                  <a:rPr lang="en-IN" sz="1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IN" sz="1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UNDGL </a:t>
                </a:r>
                <a:endParaRPr lang="en-IN" sz="14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853393C3-21B8-50BE-199F-96B854ED627D}"/>
              </a:ext>
            </a:extLst>
          </p:cNvPr>
          <p:cNvGrpSpPr/>
          <p:nvPr/>
        </p:nvGrpSpPr>
        <p:grpSpPr>
          <a:xfrm>
            <a:off x="2485260" y="1716678"/>
            <a:ext cx="2454223" cy="791788"/>
            <a:chOff x="2485260" y="1716678"/>
            <a:chExt cx="2454223" cy="791788"/>
          </a:xfrm>
        </p:grpSpPr>
        <p:cxnSp>
          <p:nvCxnSpPr>
            <p:cNvPr id="118" name="Connector: Elbow 117">
              <a:extLst>
                <a:ext uri="{FF2B5EF4-FFF2-40B4-BE49-F238E27FC236}">
                  <a16:creationId xmlns:a16="http://schemas.microsoft.com/office/drawing/2014/main" id="{A4F4188B-70FC-0573-51BA-A92C546C69C9}"/>
                </a:ext>
              </a:extLst>
            </p:cNvPr>
            <p:cNvCxnSpPr/>
            <p:nvPr/>
          </p:nvCxnSpPr>
          <p:spPr>
            <a:xfrm flipH="1">
              <a:off x="3679553" y="1983451"/>
              <a:ext cx="1086619" cy="287103"/>
            </a:xfrm>
            <a:prstGeom prst="bentConnector3">
              <a:avLst>
                <a:gd name="adj1" fmla="val 100578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D130A19A-52ED-29C6-133C-C747B14038AA}"/>
                </a:ext>
              </a:extLst>
            </p:cNvPr>
            <p:cNvSpPr/>
            <p:nvPr/>
          </p:nvSpPr>
          <p:spPr>
            <a:xfrm>
              <a:off x="2485260" y="2273959"/>
              <a:ext cx="2421291" cy="23450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IN" sz="1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Use packing group, from the UNDGL</a:t>
              </a:r>
              <a:endParaRPr lang="en-IN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0" name="Text Box 168">
              <a:extLst>
                <a:ext uri="{FF2B5EF4-FFF2-40B4-BE49-F238E27FC236}">
                  <a16:creationId xmlns:a16="http://schemas.microsoft.com/office/drawing/2014/main" id="{09BD29FE-B4C5-99A7-E7E3-FF5EF8AF02FC}"/>
                </a:ext>
              </a:extLst>
            </p:cNvPr>
            <p:cNvSpPr txBox="1"/>
            <p:nvPr/>
          </p:nvSpPr>
          <p:spPr>
            <a:xfrm>
              <a:off x="3695904" y="1716678"/>
              <a:ext cx="1243579" cy="18142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Yes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1DA5047-691F-3C50-231C-7A7D2AD2B7CE}"/>
              </a:ext>
            </a:extLst>
          </p:cNvPr>
          <p:cNvGrpSpPr/>
          <p:nvPr/>
        </p:nvGrpSpPr>
        <p:grpSpPr>
          <a:xfrm>
            <a:off x="4665051" y="2362949"/>
            <a:ext cx="3052777" cy="1106240"/>
            <a:chOff x="4665051" y="2362949"/>
            <a:chExt cx="3052777" cy="110624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A7C1A63-4CB2-5134-EC32-DA1C494F3A55}"/>
                </a:ext>
              </a:extLst>
            </p:cNvPr>
            <p:cNvGrpSpPr/>
            <p:nvPr/>
          </p:nvGrpSpPr>
          <p:grpSpPr>
            <a:xfrm>
              <a:off x="4665051" y="2377711"/>
              <a:ext cx="3052777" cy="1091478"/>
              <a:chOff x="4665051" y="2377711"/>
              <a:chExt cx="3052777" cy="1091478"/>
            </a:xfrm>
          </p:grpSpPr>
          <p:cxnSp>
            <p:nvCxnSpPr>
              <p:cNvPr id="106" name="Straight Arrow Connector 105">
                <a:extLst>
                  <a:ext uri="{FF2B5EF4-FFF2-40B4-BE49-F238E27FC236}">
                    <a16:creationId xmlns:a16="http://schemas.microsoft.com/office/drawing/2014/main" id="{90390CB7-CD54-46FE-D268-CFEE408C4122}"/>
                  </a:ext>
                </a:extLst>
              </p:cNvPr>
              <p:cNvCxnSpPr/>
              <p:nvPr/>
            </p:nvCxnSpPr>
            <p:spPr>
              <a:xfrm>
                <a:off x="6177819" y="2377711"/>
                <a:ext cx="12958" cy="310155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Flowchart: Decision 106">
                <a:extLst>
                  <a:ext uri="{FF2B5EF4-FFF2-40B4-BE49-F238E27FC236}">
                    <a16:creationId xmlns:a16="http://schemas.microsoft.com/office/drawing/2014/main" id="{F1F819C7-7D61-6F2F-F747-362AEEBAF881}"/>
                  </a:ext>
                </a:extLst>
              </p:cNvPr>
              <p:cNvSpPr/>
              <p:nvPr/>
            </p:nvSpPr>
            <p:spPr>
              <a:xfrm>
                <a:off x="4665051" y="2674943"/>
                <a:ext cx="3052777" cy="794246"/>
              </a:xfrm>
              <a:prstGeom prst="flowChartDecision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0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Check the packing group from safety data sheet</a:t>
                </a:r>
                <a:endParaRPr lang="en-IN" sz="14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1" name="Text Box 169">
              <a:extLst>
                <a:ext uri="{FF2B5EF4-FFF2-40B4-BE49-F238E27FC236}">
                  <a16:creationId xmlns:a16="http://schemas.microsoft.com/office/drawing/2014/main" id="{040FB66A-EC5A-3903-9C50-0675CE97E053}"/>
                </a:ext>
              </a:extLst>
            </p:cNvPr>
            <p:cNvSpPr txBox="1"/>
            <p:nvPr/>
          </p:nvSpPr>
          <p:spPr>
            <a:xfrm>
              <a:off x="6214379" y="2362949"/>
              <a:ext cx="1243579" cy="291033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No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DABDE92-18B7-E84D-31EE-9F39F7A948ED}"/>
              </a:ext>
            </a:extLst>
          </p:cNvPr>
          <p:cNvGrpSpPr/>
          <p:nvPr/>
        </p:nvGrpSpPr>
        <p:grpSpPr>
          <a:xfrm>
            <a:off x="2509514" y="2805194"/>
            <a:ext cx="2666529" cy="881330"/>
            <a:chOff x="2509514" y="2805194"/>
            <a:chExt cx="2666529" cy="881330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DB7DAA68-099B-46CC-79E9-635EA282548C}"/>
                </a:ext>
              </a:extLst>
            </p:cNvPr>
            <p:cNvSpPr/>
            <p:nvPr/>
          </p:nvSpPr>
          <p:spPr>
            <a:xfrm>
              <a:off x="2509514" y="3365412"/>
              <a:ext cx="2421291" cy="3211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IN" sz="1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Use packing group, to determine the Threshold Quantities </a:t>
              </a:r>
              <a:endParaRPr lang="en-IN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9906A42-7AE4-88B5-43D1-FB9E9AC382D3}"/>
                </a:ext>
              </a:extLst>
            </p:cNvPr>
            <p:cNvGrpSpPr/>
            <p:nvPr/>
          </p:nvGrpSpPr>
          <p:grpSpPr>
            <a:xfrm>
              <a:off x="3728300" y="2805194"/>
              <a:ext cx="1447743" cy="552688"/>
              <a:chOff x="3728300" y="2805194"/>
              <a:chExt cx="1447743" cy="552688"/>
            </a:xfrm>
          </p:grpSpPr>
          <p:cxnSp>
            <p:nvCxnSpPr>
              <p:cNvPr id="108" name="Connector: Elbow 107">
                <a:extLst>
                  <a:ext uri="{FF2B5EF4-FFF2-40B4-BE49-F238E27FC236}">
                    <a16:creationId xmlns:a16="http://schemas.microsoft.com/office/drawing/2014/main" id="{893FDE24-4669-1D88-3104-026C6F6ED80C}"/>
                  </a:ext>
                </a:extLst>
              </p:cNvPr>
              <p:cNvCxnSpPr/>
              <p:nvPr/>
            </p:nvCxnSpPr>
            <p:spPr>
              <a:xfrm flipH="1">
                <a:off x="3728300" y="3070779"/>
                <a:ext cx="1086619" cy="287103"/>
              </a:xfrm>
              <a:prstGeom prst="bentConnector3">
                <a:avLst>
                  <a:gd name="adj1" fmla="val 100578"/>
                </a:avLst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2" name="Text Box 170">
                <a:extLst>
                  <a:ext uri="{FF2B5EF4-FFF2-40B4-BE49-F238E27FC236}">
                    <a16:creationId xmlns:a16="http://schemas.microsoft.com/office/drawing/2014/main" id="{FB497C79-2656-8C52-DD52-61D6D19A6AC2}"/>
                  </a:ext>
                </a:extLst>
              </p:cNvPr>
              <p:cNvSpPr txBox="1"/>
              <p:nvPr/>
            </p:nvSpPr>
            <p:spPr>
              <a:xfrm>
                <a:off x="3789233" y="2805194"/>
                <a:ext cx="1386810" cy="18142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Yes</a:t>
                </a: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5F7F680-AA56-A3D9-2A05-9B887F07714D}"/>
              </a:ext>
            </a:extLst>
          </p:cNvPr>
          <p:cNvGrpSpPr/>
          <p:nvPr/>
        </p:nvGrpSpPr>
        <p:grpSpPr>
          <a:xfrm>
            <a:off x="4374193" y="3465149"/>
            <a:ext cx="3631626" cy="1294724"/>
            <a:chOff x="4374193" y="3465149"/>
            <a:chExt cx="3631626" cy="129472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765B01A-BEB2-F866-ED48-73A18EB49EBD}"/>
                </a:ext>
              </a:extLst>
            </p:cNvPr>
            <p:cNvGrpSpPr/>
            <p:nvPr/>
          </p:nvGrpSpPr>
          <p:grpSpPr>
            <a:xfrm>
              <a:off x="6177819" y="3465149"/>
              <a:ext cx="1386810" cy="314195"/>
              <a:chOff x="6177819" y="3465149"/>
              <a:chExt cx="1386810" cy="314195"/>
            </a:xfrm>
          </p:grpSpPr>
          <p:sp>
            <p:nvSpPr>
              <p:cNvPr id="99" name="Text Box 172">
                <a:extLst>
                  <a:ext uri="{FF2B5EF4-FFF2-40B4-BE49-F238E27FC236}">
                    <a16:creationId xmlns:a16="http://schemas.microsoft.com/office/drawing/2014/main" id="{33C8D412-EC21-3BDF-6201-E603BE6682EA}"/>
                  </a:ext>
                </a:extLst>
              </p:cNvPr>
              <p:cNvSpPr txBox="1"/>
              <p:nvPr/>
            </p:nvSpPr>
            <p:spPr>
              <a:xfrm>
                <a:off x="6177819" y="3465149"/>
                <a:ext cx="1386810" cy="181428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No</a:t>
                </a:r>
              </a:p>
            </p:txBody>
          </p:sp>
          <p:cxnSp>
            <p:nvCxnSpPr>
              <p:cNvPr id="101" name="Straight Arrow Connector 100">
                <a:extLst>
                  <a:ext uri="{FF2B5EF4-FFF2-40B4-BE49-F238E27FC236}">
                    <a16:creationId xmlns:a16="http://schemas.microsoft.com/office/drawing/2014/main" id="{6CE44304-3A01-51AE-1E22-6E532360F661}"/>
                  </a:ext>
                </a:extLst>
              </p:cNvPr>
              <p:cNvCxnSpPr/>
              <p:nvPr/>
            </p:nvCxnSpPr>
            <p:spPr>
              <a:xfrm>
                <a:off x="6190006" y="3469189"/>
                <a:ext cx="12958" cy="310155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2" name="Flowchart: Decision 101">
              <a:extLst>
                <a:ext uri="{FF2B5EF4-FFF2-40B4-BE49-F238E27FC236}">
                  <a16:creationId xmlns:a16="http://schemas.microsoft.com/office/drawing/2014/main" id="{59963C20-E494-E077-59EB-6A5CFA4713A6}"/>
                </a:ext>
              </a:extLst>
            </p:cNvPr>
            <p:cNvSpPr/>
            <p:nvPr/>
          </p:nvSpPr>
          <p:spPr>
            <a:xfrm>
              <a:off x="4374193" y="3784597"/>
              <a:ext cx="3631626" cy="975276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IN" sz="100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Check the UNDG Code from the SDS and cross reference it with the UNDGL List</a:t>
              </a:r>
              <a:endParaRPr lang="en-IN" sz="140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0B1A2AB-2DCD-B374-35E4-28F9676ED191}"/>
              </a:ext>
            </a:extLst>
          </p:cNvPr>
          <p:cNvGrpSpPr/>
          <p:nvPr/>
        </p:nvGrpSpPr>
        <p:grpSpPr>
          <a:xfrm>
            <a:off x="2022167" y="4011995"/>
            <a:ext cx="2744005" cy="854033"/>
            <a:chOff x="2022167" y="4011995"/>
            <a:chExt cx="2744005" cy="854033"/>
          </a:xfrm>
        </p:grpSpPr>
        <p:cxnSp>
          <p:nvCxnSpPr>
            <p:cNvPr id="103" name="Connector: Elbow 102">
              <a:extLst>
                <a:ext uri="{FF2B5EF4-FFF2-40B4-BE49-F238E27FC236}">
                  <a16:creationId xmlns:a16="http://schemas.microsoft.com/office/drawing/2014/main" id="{F7A288E9-0073-2B00-0135-54266D56E8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77807" y="4274310"/>
              <a:ext cx="1121173" cy="282622"/>
            </a:xfrm>
            <a:prstGeom prst="bentConnector3">
              <a:avLst>
                <a:gd name="adj1" fmla="val 100578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214F2C9A-ADDE-4510-8387-83F742660BCE}"/>
                </a:ext>
              </a:extLst>
            </p:cNvPr>
            <p:cNvSpPr/>
            <p:nvPr/>
          </p:nvSpPr>
          <p:spPr>
            <a:xfrm>
              <a:off x="2022167" y="4548199"/>
              <a:ext cx="2421291" cy="3178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IN" sz="1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Use packing group, to determine the Threshold Quantities  </a:t>
              </a:r>
              <a:endParaRPr lang="en-IN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Text Box 178">
              <a:extLst>
                <a:ext uri="{FF2B5EF4-FFF2-40B4-BE49-F238E27FC236}">
                  <a16:creationId xmlns:a16="http://schemas.microsoft.com/office/drawing/2014/main" id="{288B34A8-1DB6-ED6C-707D-154D0D1DAC3D}"/>
                </a:ext>
              </a:extLst>
            </p:cNvPr>
            <p:cNvSpPr txBox="1"/>
            <p:nvPr/>
          </p:nvSpPr>
          <p:spPr>
            <a:xfrm>
              <a:off x="3379362" y="4011995"/>
              <a:ext cx="1386810" cy="18142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Yes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5077EC5-45AB-1A9E-1C17-D4899E1C2157}"/>
              </a:ext>
            </a:extLst>
          </p:cNvPr>
          <p:cNvGrpSpPr/>
          <p:nvPr/>
        </p:nvGrpSpPr>
        <p:grpSpPr>
          <a:xfrm>
            <a:off x="4812913" y="4736149"/>
            <a:ext cx="2817896" cy="949198"/>
            <a:chOff x="4812913" y="4736149"/>
            <a:chExt cx="2817896" cy="949198"/>
          </a:xfrm>
        </p:grpSpPr>
        <p:cxnSp>
          <p:nvCxnSpPr>
            <p:cNvPr id="94" name="Straight Arrow Connector 93">
              <a:extLst>
                <a:ext uri="{FF2B5EF4-FFF2-40B4-BE49-F238E27FC236}">
                  <a16:creationId xmlns:a16="http://schemas.microsoft.com/office/drawing/2014/main" id="{656AD838-E3C3-FF23-8661-52E999141F5A}"/>
                </a:ext>
              </a:extLst>
            </p:cNvPr>
            <p:cNvCxnSpPr/>
            <p:nvPr/>
          </p:nvCxnSpPr>
          <p:spPr>
            <a:xfrm>
              <a:off x="6177819" y="4751573"/>
              <a:ext cx="12958" cy="310155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Text Box 180">
              <a:extLst>
                <a:ext uri="{FF2B5EF4-FFF2-40B4-BE49-F238E27FC236}">
                  <a16:creationId xmlns:a16="http://schemas.microsoft.com/office/drawing/2014/main" id="{F261C7DD-9088-DA01-2D2B-1B37A201F116}"/>
                </a:ext>
              </a:extLst>
            </p:cNvPr>
            <p:cNvSpPr txBox="1"/>
            <p:nvPr/>
          </p:nvSpPr>
          <p:spPr>
            <a:xfrm>
              <a:off x="6183373" y="4736149"/>
              <a:ext cx="1386810" cy="18142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No</a:t>
              </a:r>
            </a:p>
          </p:txBody>
        </p:sp>
        <p:sp>
          <p:nvSpPr>
            <p:cNvPr id="96" name="Flowchart: Decision 95">
              <a:extLst>
                <a:ext uri="{FF2B5EF4-FFF2-40B4-BE49-F238E27FC236}">
                  <a16:creationId xmlns:a16="http://schemas.microsoft.com/office/drawing/2014/main" id="{80F609B8-46D9-6106-7B5A-469D7D0C8F55}"/>
                </a:ext>
              </a:extLst>
            </p:cNvPr>
            <p:cNvSpPr/>
            <p:nvPr/>
          </p:nvSpPr>
          <p:spPr>
            <a:xfrm>
              <a:off x="4812913" y="5050381"/>
              <a:ext cx="2817896" cy="634966"/>
            </a:xfrm>
            <a:prstGeom prst="flowChartDecisio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IN" sz="1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Check the class of the compound </a:t>
              </a:r>
              <a:endParaRPr lang="en-IN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99371E3-1A47-EB32-FA5D-E28B43082D58}"/>
              </a:ext>
            </a:extLst>
          </p:cNvPr>
          <p:cNvGrpSpPr/>
          <p:nvPr/>
        </p:nvGrpSpPr>
        <p:grpSpPr>
          <a:xfrm>
            <a:off x="7628032" y="5114651"/>
            <a:ext cx="3725767" cy="1305814"/>
            <a:chOff x="7628032" y="5114651"/>
            <a:chExt cx="3725767" cy="1305814"/>
          </a:xfrm>
        </p:grpSpPr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711A4C8D-0182-20E6-FBE0-A54E36643C6B}"/>
                </a:ext>
              </a:extLst>
            </p:cNvPr>
            <p:cNvSpPr/>
            <p:nvPr/>
          </p:nvSpPr>
          <p:spPr>
            <a:xfrm>
              <a:off x="7932076" y="5697413"/>
              <a:ext cx="3421723" cy="7230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IN" sz="1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IN" sz="1000" dirty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Determine the packing group from UNDG, use precedence table from DOT [6] or use worst scenario (lowest Threshold Quantities)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endParaRPr lang="en-IN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6D7A881D-2432-37C7-0294-318F51A9B4D9}"/>
                </a:ext>
              </a:extLst>
            </p:cNvPr>
            <p:cNvGrpSpPr/>
            <p:nvPr/>
          </p:nvGrpSpPr>
          <p:grpSpPr>
            <a:xfrm>
              <a:off x="7628032" y="5114651"/>
              <a:ext cx="1487406" cy="584298"/>
              <a:chOff x="0" y="-142963"/>
              <a:chExt cx="775030" cy="894023"/>
            </a:xfrm>
          </p:grpSpPr>
          <p:cxnSp>
            <p:nvCxnSpPr>
              <p:cNvPr id="91" name="Connector: Elbow 90">
                <a:extLst>
                  <a:ext uri="{FF2B5EF4-FFF2-40B4-BE49-F238E27FC236}">
                    <a16:creationId xmlns:a16="http://schemas.microsoft.com/office/drawing/2014/main" id="{F6873830-A079-4E71-B814-BD4D44A6AC41}"/>
                  </a:ext>
                </a:extLst>
              </p:cNvPr>
              <p:cNvCxnSpPr/>
              <p:nvPr/>
            </p:nvCxnSpPr>
            <p:spPr>
              <a:xfrm>
                <a:off x="0" y="247650"/>
                <a:ext cx="775030" cy="503410"/>
              </a:xfrm>
              <a:prstGeom prst="bentConnector3">
                <a:avLst>
                  <a:gd name="adj1" fmla="val 100674"/>
                </a:avLst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Text Box 188">
                <a:extLst>
                  <a:ext uri="{FF2B5EF4-FFF2-40B4-BE49-F238E27FC236}">
                    <a16:creationId xmlns:a16="http://schemas.microsoft.com/office/drawing/2014/main" id="{4E285B77-5BB8-C7D5-45D4-76D5DCC25278}"/>
                  </a:ext>
                </a:extLst>
              </p:cNvPr>
              <p:cNvSpPr txBox="1"/>
              <p:nvPr/>
            </p:nvSpPr>
            <p:spPr>
              <a:xfrm>
                <a:off x="46789" y="-142963"/>
                <a:ext cx="722613" cy="27759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Multiple</a:t>
                </a:r>
              </a:p>
            </p:txBody>
          </p:sp>
        </p:grp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7BB95FF-871F-1579-3CE6-881E3ECEE18A}"/>
              </a:ext>
            </a:extLst>
          </p:cNvPr>
          <p:cNvGrpSpPr/>
          <p:nvPr/>
        </p:nvGrpSpPr>
        <p:grpSpPr>
          <a:xfrm>
            <a:off x="2509634" y="5096021"/>
            <a:ext cx="2727343" cy="888134"/>
            <a:chOff x="2509634" y="5096021"/>
            <a:chExt cx="2727343" cy="888134"/>
          </a:xfrm>
        </p:grpSpPr>
        <p:grpSp>
          <p:nvGrpSpPr>
            <p:cNvPr id="87" name="Group 86">
              <a:extLst>
                <a:ext uri="{FF2B5EF4-FFF2-40B4-BE49-F238E27FC236}">
                  <a16:creationId xmlns:a16="http://schemas.microsoft.com/office/drawing/2014/main" id="{50C43644-2CE4-27A4-5CB0-EBE90E0EF279}"/>
                </a:ext>
              </a:extLst>
            </p:cNvPr>
            <p:cNvGrpSpPr/>
            <p:nvPr/>
          </p:nvGrpSpPr>
          <p:grpSpPr>
            <a:xfrm>
              <a:off x="3740487" y="5096021"/>
              <a:ext cx="1496490" cy="548241"/>
              <a:chOff x="0" y="-184168"/>
              <a:chExt cx="779763" cy="838853"/>
            </a:xfrm>
          </p:grpSpPr>
          <p:cxnSp>
            <p:nvCxnSpPr>
              <p:cNvPr id="89" name="Connector: Elbow 88">
                <a:extLst>
                  <a:ext uri="{FF2B5EF4-FFF2-40B4-BE49-F238E27FC236}">
                    <a16:creationId xmlns:a16="http://schemas.microsoft.com/office/drawing/2014/main" id="{247247A7-E51F-6997-82F2-5C6D05EAA749}"/>
                  </a:ext>
                </a:extLst>
              </p:cNvPr>
              <p:cNvCxnSpPr/>
              <p:nvPr/>
            </p:nvCxnSpPr>
            <p:spPr>
              <a:xfrm flipH="1">
                <a:off x="0" y="222250"/>
                <a:ext cx="584200" cy="432435"/>
              </a:xfrm>
              <a:prstGeom prst="bentConnector3">
                <a:avLst>
                  <a:gd name="adj1" fmla="val 100578"/>
                </a:avLst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Text Box 191">
                <a:extLst>
                  <a:ext uri="{FF2B5EF4-FFF2-40B4-BE49-F238E27FC236}">
                    <a16:creationId xmlns:a16="http://schemas.microsoft.com/office/drawing/2014/main" id="{301F7360-ADA6-9277-7184-1C0710D6EAD2}"/>
                  </a:ext>
                </a:extLst>
              </p:cNvPr>
              <p:cNvSpPr txBox="1"/>
              <p:nvPr/>
            </p:nvSpPr>
            <p:spPr>
              <a:xfrm>
                <a:off x="57150" y="-184168"/>
                <a:ext cx="722613" cy="27760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Yes</a:t>
                </a:r>
              </a:p>
            </p:txBody>
          </p:sp>
        </p:grp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F10DBC40-D277-35DD-E4F7-E0C783C1D366}"/>
                </a:ext>
              </a:extLst>
            </p:cNvPr>
            <p:cNvSpPr/>
            <p:nvPr/>
          </p:nvSpPr>
          <p:spPr>
            <a:xfrm>
              <a:off x="2509634" y="5656297"/>
              <a:ext cx="2421290" cy="32785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IN" sz="1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Use class and determine the packing group from UNDGL</a:t>
              </a:r>
              <a:endParaRPr lang="en-IN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DC71450-A824-50EE-3EE0-60DDE89A1B26}"/>
              </a:ext>
            </a:extLst>
          </p:cNvPr>
          <p:cNvGrpSpPr/>
          <p:nvPr/>
        </p:nvGrpSpPr>
        <p:grpSpPr>
          <a:xfrm>
            <a:off x="5105393" y="5676333"/>
            <a:ext cx="2484381" cy="558930"/>
            <a:chOff x="5105393" y="5676333"/>
            <a:chExt cx="2484381" cy="558930"/>
          </a:xfrm>
        </p:grpSpPr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56F2C8E6-8811-1059-E138-9F87A2E1A876}"/>
                </a:ext>
              </a:extLst>
            </p:cNvPr>
            <p:cNvSpPr/>
            <p:nvPr/>
          </p:nvSpPr>
          <p:spPr>
            <a:xfrm>
              <a:off x="5105393" y="6000756"/>
              <a:ext cx="2338621" cy="23450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IN" sz="10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Use conservative approach</a:t>
              </a:r>
              <a:endParaRPr lang="en-IN" sz="14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7861625E-1117-F148-E295-27EF15DBF963}"/>
                </a:ext>
              </a:extLst>
            </p:cNvPr>
            <p:cNvGrpSpPr/>
            <p:nvPr/>
          </p:nvGrpSpPr>
          <p:grpSpPr>
            <a:xfrm>
              <a:off x="6202964" y="5676333"/>
              <a:ext cx="1386810" cy="319170"/>
              <a:chOff x="51202" y="-13794"/>
              <a:chExt cx="722613" cy="488356"/>
            </a:xfrm>
          </p:grpSpPr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91637AFA-93BB-18E5-F3E9-805CCEF321A2}"/>
                  </a:ext>
                </a:extLst>
              </p:cNvPr>
              <p:cNvCxnSpPr/>
              <p:nvPr/>
            </p:nvCxnSpPr>
            <p:spPr>
              <a:xfrm>
                <a:off x="57150" y="0"/>
                <a:ext cx="6752" cy="474562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Text Box 195">
                <a:extLst>
                  <a:ext uri="{FF2B5EF4-FFF2-40B4-BE49-F238E27FC236}">
                    <a16:creationId xmlns:a16="http://schemas.microsoft.com/office/drawing/2014/main" id="{F254CB12-F307-2E63-4B4B-22C81D77DC7A}"/>
                  </a:ext>
                </a:extLst>
              </p:cNvPr>
              <p:cNvSpPr txBox="1"/>
              <p:nvPr/>
            </p:nvSpPr>
            <p:spPr>
              <a:xfrm>
                <a:off x="51202" y="-13794"/>
                <a:ext cx="722613" cy="277599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IN" sz="14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2475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821E5-47C9-C06C-46A3-9F03B5907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217" y="-120105"/>
            <a:ext cx="9324492" cy="898427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Example for UNDG Classification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6D78C-C1A8-59A9-9855-411408243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85B2-C2D1-4B8E-8603-12AB3273B405}" type="slidenum">
              <a:rPr lang="en-US" smtClean="0"/>
              <a:t>17</a:t>
            </a:fld>
            <a:endParaRPr lang="en-US" dirty="0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9129B55-107A-3F20-963C-9B351F4C2E2D}"/>
              </a:ext>
            </a:extLst>
          </p:cNvPr>
          <p:cNvSpPr txBox="1"/>
          <p:nvPr/>
        </p:nvSpPr>
        <p:spPr>
          <a:xfrm>
            <a:off x="370113" y="879478"/>
            <a:ext cx="3601617" cy="5111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Styrene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Step -1: Check if the compound there in UNDGL </a:t>
            </a:r>
            <a:endParaRPr lang="en-IN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 is classified in Class 3, Packing Group III</a:t>
            </a:r>
            <a:endParaRPr lang="en-IN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So, </a:t>
            </a:r>
            <a:endParaRPr lang="en-IN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Tier I (Outdoor) = 2000 kg (4400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IN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Tier I (Indoor) = 200 kg (440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IN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Tier II (Outdoor) = 200 kg (440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IN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Tier II (Indoor) = 100 kg (220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IN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 Let us assume, it is not there in UNDGL </a:t>
            </a:r>
            <a:r>
              <a:rPr lang="en-IN" sz="1200" dirty="0">
                <a:latin typeface="Arial" panose="020B0604020202020204" pitchFamily="34" charset="0"/>
                <a:cs typeface="Arial" panose="020B0604020202020204" pitchFamily="34" charset="0"/>
              </a:rPr>
              <a:t>[4]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list</a:t>
            </a:r>
            <a:endParaRPr lang="en-IN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Step-2: Check in SDS</a:t>
            </a:r>
            <a:endParaRPr lang="en-IN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Source of MSDS: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fishersci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200" dirty="0">
                <a:latin typeface="Arial" panose="020B0604020202020204" pitchFamily="34" charset="0"/>
                <a:cs typeface="Arial" panose="020B0604020202020204" pitchFamily="34" charset="0"/>
              </a:rPr>
              <a:t>[9]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Classified in Packing Group III</a:t>
            </a:r>
            <a:endParaRPr lang="en-IN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So, </a:t>
            </a:r>
            <a:endParaRPr lang="en-IN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Tier I (Outdoor) = 2000 kg (4400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IN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Tier I (Indoor) = 200 kg (440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IN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Tier II (Outdoor) = 200 kg (440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IN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Tier II (Indoor) = 100 kg (220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IN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7B6B525A-A4A2-6952-0592-E5C749178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86818"/>
            <a:ext cx="3920967" cy="529438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B7977C1E-D21A-6042-7441-46C522FA86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410" y="2753034"/>
            <a:ext cx="3601617" cy="472481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87F67305-AFFA-40E3-774F-FB5AC61E1C41}"/>
              </a:ext>
            </a:extLst>
          </p:cNvPr>
          <p:cNvSpPr txBox="1"/>
          <p:nvPr/>
        </p:nvSpPr>
        <p:spPr>
          <a:xfrm>
            <a:off x="3986690" y="1001572"/>
            <a:ext cx="3957775" cy="5445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Methanol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Source: Pioneer Forensics </a:t>
            </a:r>
            <a:r>
              <a:rPr lang="en-IN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[10]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Step -1: Check if the compound there in UNDGL </a:t>
            </a:r>
            <a:endParaRPr lang="en-IN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 is classified in Packing Group II</a:t>
            </a:r>
            <a:endParaRPr lang="en-IN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So,</a:t>
            </a:r>
            <a:endParaRPr lang="en-IN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Tier I (Outdoor) = 1000 kg (2200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IN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Tier I (Indoor) = 100 kg (220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IN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Tier II (Outdoor) = 100 kg (220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IN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Tier II (Indoor) = 50 kg (110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IN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Let us assume, it is not there in UNDGL </a:t>
            </a:r>
            <a:r>
              <a:rPr lang="en-IN" sz="1200" dirty="0">
                <a:latin typeface="Arial" panose="020B0604020202020204" pitchFamily="34" charset="0"/>
                <a:cs typeface="Arial" panose="020B0604020202020204" pitchFamily="34" charset="0"/>
              </a:rPr>
              <a:t>[4]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list</a:t>
            </a:r>
            <a:endParaRPr lang="en-IN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Step-2: Check in SDS</a:t>
            </a:r>
            <a:endParaRPr lang="en-IN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Source of MSDS: Sigma Aldrich </a:t>
            </a:r>
            <a:r>
              <a:rPr lang="en-IN" sz="1200" dirty="0">
                <a:latin typeface="Arial" panose="020B0604020202020204" pitchFamily="34" charset="0"/>
                <a:cs typeface="Arial" panose="020B0604020202020204" pitchFamily="34" charset="0"/>
              </a:rPr>
              <a:t>[12]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Classified in Packing Group II</a:t>
            </a:r>
            <a:endParaRPr lang="en-IN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So, </a:t>
            </a:r>
            <a:endParaRPr lang="en-IN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Tier I (Outdoor) = 1000 kg (2200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IN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Tier I (Indoor) = 100 kg (220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IN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Tier II (Outdoor) = 100 kg (220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IN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Tier II (Indoor) = 50 kg (110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DD897EA-FD42-F2B8-B2C2-482BFBE6EC0D}"/>
              </a:ext>
            </a:extLst>
          </p:cNvPr>
          <p:cNvSpPr txBox="1"/>
          <p:nvPr/>
        </p:nvSpPr>
        <p:spPr>
          <a:xfrm>
            <a:off x="7516728" y="2241818"/>
            <a:ext cx="4174531" cy="3574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Let us assume, the packing group is not there in the SDS as well </a:t>
            </a:r>
            <a:endParaRPr lang="en-IN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Step-3: Check the class the compound </a:t>
            </a:r>
            <a:endParaRPr lang="en-IN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Source of MSDS: Sigma Aldrich </a:t>
            </a:r>
            <a:r>
              <a:rPr lang="en-IN" sz="1200" dirty="0">
                <a:latin typeface="Arial" panose="020B0604020202020204" pitchFamily="34" charset="0"/>
                <a:cs typeface="Arial" panose="020B0604020202020204" pitchFamily="34" charset="0"/>
              </a:rPr>
              <a:t>[12]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Class of methanol 3, packing group II and 6.1 packing group II </a:t>
            </a:r>
            <a:endParaRPr lang="en-IN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Based on Precedence Table </a:t>
            </a:r>
            <a:r>
              <a:rPr lang="en-IN" sz="1200" dirty="0">
                <a:latin typeface="Arial" panose="020B0604020202020204" pitchFamily="34" charset="0"/>
                <a:cs typeface="Arial" panose="020B0604020202020204" pitchFamily="34" charset="0"/>
              </a:rPr>
              <a:t>[6]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Class 3 Packing Group II is preferred </a:t>
            </a:r>
            <a:endParaRPr lang="en-IN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So, </a:t>
            </a:r>
            <a:endParaRPr lang="en-IN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Tier I (Outdoor) = 1000 kg (2200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IN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Tier I (Indoor) = 100 kg (220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IN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Tier II (Outdoor) = 100 kg (220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IN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Tier II (Indoor) = 50 kg (110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lb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IN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4" name="Picture 93">
            <a:extLst>
              <a:ext uri="{FF2B5EF4-FFF2-40B4-BE49-F238E27FC236}">
                <a16:creationId xmlns:a16="http://schemas.microsoft.com/office/drawing/2014/main" id="{4CD3391E-571C-906E-1D08-AA7F4EFBCA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70" y="1904082"/>
            <a:ext cx="6758958" cy="4116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2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821E5-47C9-C06C-46A3-9F03B5907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624" y="302746"/>
            <a:ext cx="9776776" cy="898427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Example for UNDG Classification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6D78C-C1A8-59A9-9855-411408243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85B2-C2D1-4B8E-8603-12AB3273B405}" type="slidenum">
              <a:rPr lang="en-US" smtClean="0"/>
              <a:t>18</a:t>
            </a:fld>
            <a:endParaRPr lang="en-US" dirty="0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D4751D9-A9A6-CDC1-889E-B9AA01B94A4A}"/>
              </a:ext>
            </a:extLst>
          </p:cNvPr>
          <p:cNvSpPr txBox="1"/>
          <p:nvPr/>
        </p:nvSpPr>
        <p:spPr>
          <a:xfrm>
            <a:off x="281624" y="1567144"/>
            <a:ext cx="5576430" cy="37237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Sodium Hydroxide 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Step -1: Check if the compound there in UNDGL 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 this case, refer to the physical properties if solid or vapor and then decide the packing group. Here let us assume its solid 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It is classified has packing group II 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So, 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Tier I (Outdoor) = 1000 kg (2200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Tier I (Indoor) = 100 kg (220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Tier II (Outdoor) = 100 kg (220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Tier II (Indoor) = 50 kg (110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lb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94306E-1375-D287-08B2-274B9C9C59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626" b="-4283"/>
          <a:stretch/>
        </p:blipFill>
        <p:spPr>
          <a:xfrm>
            <a:off x="5964593" y="2206174"/>
            <a:ext cx="4742014" cy="10486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91D5A5-6426-2066-05A3-6A437B3E4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9917" y="4971486"/>
            <a:ext cx="7107160" cy="85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000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821E5-47C9-C06C-46A3-9F03B5907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3021" y="240409"/>
            <a:ext cx="9426385" cy="898427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Flowchart for GHS Classification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6D78C-C1A8-59A9-9855-411408243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85B2-C2D1-4B8E-8603-12AB3273B405}" type="slidenum">
              <a:rPr lang="en-US" smtClean="0"/>
              <a:t>19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2E92EC4-4B81-08DC-7262-59F3FAD95DD4}"/>
              </a:ext>
            </a:extLst>
          </p:cNvPr>
          <p:cNvGrpSpPr/>
          <p:nvPr/>
        </p:nvGrpSpPr>
        <p:grpSpPr>
          <a:xfrm>
            <a:off x="1317521" y="3780737"/>
            <a:ext cx="2909557" cy="1764658"/>
            <a:chOff x="0" y="0"/>
            <a:chExt cx="1666818" cy="1277071"/>
          </a:xfrm>
        </p:grpSpPr>
        <p:cxnSp>
          <p:nvCxnSpPr>
            <p:cNvPr id="38" name="Connector: Elbow 37">
              <a:extLst>
                <a:ext uri="{FF2B5EF4-FFF2-40B4-BE49-F238E27FC236}">
                  <a16:creationId xmlns:a16="http://schemas.microsoft.com/office/drawing/2014/main" id="{8CA1E067-3DDD-AFC3-C0D8-4032BF9E3E6C}"/>
                </a:ext>
              </a:extLst>
            </p:cNvPr>
            <p:cNvCxnSpPr/>
            <p:nvPr/>
          </p:nvCxnSpPr>
          <p:spPr>
            <a:xfrm flipH="1">
              <a:off x="707968" y="224444"/>
              <a:ext cx="958850" cy="457200"/>
            </a:xfrm>
            <a:prstGeom prst="bentConnector3">
              <a:avLst>
                <a:gd name="adj1" fmla="val 100463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9306888-9151-172C-5034-BB1D7BFCC817}"/>
                </a:ext>
              </a:extLst>
            </p:cNvPr>
            <p:cNvSpPr/>
            <p:nvPr/>
          </p:nvSpPr>
          <p:spPr>
            <a:xfrm>
              <a:off x="0" y="689957"/>
              <a:ext cx="1428750" cy="58711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sz="1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Use statements to determine Threshold Quantities </a:t>
              </a:r>
            </a:p>
          </p:txBody>
        </p:sp>
        <p:sp>
          <p:nvSpPr>
            <p:cNvPr id="40" name="Text Box 198">
              <a:extLst>
                <a:ext uri="{FF2B5EF4-FFF2-40B4-BE49-F238E27FC236}">
                  <a16:creationId xmlns:a16="http://schemas.microsoft.com/office/drawing/2014/main" id="{ADC0894C-0167-6BBA-63B7-A891E361BDC0}"/>
                </a:ext>
              </a:extLst>
            </p:cNvPr>
            <p:cNvSpPr txBox="1"/>
            <p:nvPr/>
          </p:nvSpPr>
          <p:spPr>
            <a:xfrm>
              <a:off x="731520" y="0"/>
              <a:ext cx="806450" cy="2984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sz="16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Yes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5F75B69-5D62-2799-EDC4-E3002A5F8AC3}"/>
              </a:ext>
            </a:extLst>
          </p:cNvPr>
          <p:cNvGrpSpPr/>
          <p:nvPr/>
        </p:nvGrpSpPr>
        <p:grpSpPr>
          <a:xfrm>
            <a:off x="4379236" y="1138835"/>
            <a:ext cx="3059296" cy="1705431"/>
            <a:chOff x="0" y="0"/>
            <a:chExt cx="1752600" cy="1234209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663AD1A2-8F88-D045-2805-47294A563B83}"/>
                </a:ext>
              </a:extLst>
            </p:cNvPr>
            <p:cNvSpPr/>
            <p:nvPr/>
          </p:nvSpPr>
          <p:spPr>
            <a:xfrm>
              <a:off x="274320" y="0"/>
              <a:ext cx="1231900" cy="361950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IN" sz="1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Start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4ED9DB52-BA54-17FE-6B70-12E7C1688F94}"/>
                </a:ext>
              </a:extLst>
            </p:cNvPr>
            <p:cNvCxnSpPr/>
            <p:nvPr/>
          </p:nvCxnSpPr>
          <p:spPr>
            <a:xfrm>
              <a:off x="874222" y="349135"/>
              <a:ext cx="0" cy="425450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8DE3AD0-FF12-60A0-F2A0-5EBA535D4A18}"/>
                </a:ext>
              </a:extLst>
            </p:cNvPr>
            <p:cNvSpPr/>
            <p:nvPr/>
          </p:nvSpPr>
          <p:spPr>
            <a:xfrm>
              <a:off x="0" y="789709"/>
              <a:ext cx="1752600" cy="4445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IN" sz="1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Open the safety data sheet</a:t>
              </a:r>
            </a:p>
          </p:txBody>
        </p:sp>
      </p:grp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B1D55CC-7F98-32C7-13A3-EDC31A7D06C5}"/>
              </a:ext>
            </a:extLst>
          </p:cNvPr>
          <p:cNvCxnSpPr/>
          <p:nvPr/>
        </p:nvCxnSpPr>
        <p:spPr>
          <a:xfrm>
            <a:off x="5890746" y="2850328"/>
            <a:ext cx="0" cy="587887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owchart: Decision 13">
            <a:extLst>
              <a:ext uri="{FF2B5EF4-FFF2-40B4-BE49-F238E27FC236}">
                <a16:creationId xmlns:a16="http://schemas.microsoft.com/office/drawing/2014/main" id="{522C72C3-0E9C-56F3-900F-E38C64C48091}"/>
              </a:ext>
            </a:extLst>
          </p:cNvPr>
          <p:cNvSpPr/>
          <p:nvPr/>
        </p:nvSpPr>
        <p:spPr>
          <a:xfrm>
            <a:off x="4223852" y="3416519"/>
            <a:ext cx="3358575" cy="1324940"/>
          </a:xfrm>
          <a:prstGeom prst="flowChartDecis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IN" sz="1600" dirty="0"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Check the hazard statements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IN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EEF87E9-BC0E-A8A0-AC0E-16DE4CA7A88C}"/>
              </a:ext>
            </a:extLst>
          </p:cNvPr>
          <p:cNvGrpSpPr/>
          <p:nvPr/>
        </p:nvGrpSpPr>
        <p:grpSpPr>
          <a:xfrm>
            <a:off x="7557034" y="3757765"/>
            <a:ext cx="2943818" cy="2308737"/>
            <a:chOff x="0" y="0"/>
            <a:chExt cx="1686445" cy="1670818"/>
          </a:xfrm>
        </p:grpSpPr>
        <p:cxnSp>
          <p:nvCxnSpPr>
            <p:cNvPr id="16" name="Connector: Elbow 15">
              <a:extLst>
                <a:ext uri="{FF2B5EF4-FFF2-40B4-BE49-F238E27FC236}">
                  <a16:creationId xmlns:a16="http://schemas.microsoft.com/office/drawing/2014/main" id="{62DED67E-C91B-CB8A-CA9D-4CEF7784C96D}"/>
                </a:ext>
              </a:extLst>
            </p:cNvPr>
            <p:cNvCxnSpPr/>
            <p:nvPr/>
          </p:nvCxnSpPr>
          <p:spPr>
            <a:xfrm>
              <a:off x="0" y="241069"/>
              <a:ext cx="958850" cy="781050"/>
            </a:xfrm>
            <a:prstGeom prst="bentConnector3">
              <a:avLst>
                <a:gd name="adj1" fmla="val 100631"/>
              </a:avLst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AF1FEAD-EE76-237B-11D5-30D038E0FF79}"/>
                </a:ext>
              </a:extLst>
            </p:cNvPr>
            <p:cNvSpPr/>
            <p:nvPr/>
          </p:nvSpPr>
          <p:spPr>
            <a:xfrm>
              <a:off x="14547" y="1022465"/>
              <a:ext cx="1671898" cy="648353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endParaRPr lang="en-IN" sz="16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sz="1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If multiple classification applied, use worst scenario (lowest Threshold Quantities)</a:t>
              </a: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 </a:t>
              </a:r>
              <a:endParaRPr lang="en-IN" sz="16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 Box 197">
              <a:extLst>
                <a:ext uri="{FF2B5EF4-FFF2-40B4-BE49-F238E27FC236}">
                  <a16:creationId xmlns:a16="http://schemas.microsoft.com/office/drawing/2014/main" id="{3182E731-3C46-2687-FDD1-F480EE10F6B3}"/>
                </a:ext>
              </a:extLst>
            </p:cNvPr>
            <p:cNvSpPr txBox="1"/>
            <p:nvPr/>
          </p:nvSpPr>
          <p:spPr>
            <a:xfrm>
              <a:off x="58189" y="0"/>
              <a:ext cx="806450" cy="2984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sz="16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Multiple</a:t>
              </a: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1672CC9-A467-6DF4-0434-AD227F73BB86}"/>
              </a:ext>
            </a:extLst>
          </p:cNvPr>
          <p:cNvGrpSpPr/>
          <p:nvPr/>
        </p:nvGrpSpPr>
        <p:grpSpPr>
          <a:xfrm>
            <a:off x="4167348" y="4741458"/>
            <a:ext cx="3143511" cy="1217901"/>
            <a:chOff x="4167348" y="4741458"/>
            <a:chExt cx="3143511" cy="1217901"/>
          </a:xfrm>
        </p:grpSpPr>
        <p:sp>
          <p:nvSpPr>
            <p:cNvPr id="8" name="Text Box 197">
              <a:extLst>
                <a:ext uri="{FF2B5EF4-FFF2-40B4-BE49-F238E27FC236}">
                  <a16:creationId xmlns:a16="http://schemas.microsoft.com/office/drawing/2014/main" id="{1F216F39-E444-B3D0-8DCC-A3A1405D16DC}"/>
                </a:ext>
              </a:extLst>
            </p:cNvPr>
            <p:cNvSpPr txBox="1"/>
            <p:nvPr/>
          </p:nvSpPr>
          <p:spPr>
            <a:xfrm>
              <a:off x="5903139" y="4887513"/>
              <a:ext cx="1407720" cy="412399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IN" sz="1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No</a:t>
              </a:r>
              <a:endParaRPr lang="en-IN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A3C9B3F1-7794-48AB-D619-BB5294EDF549}"/>
                </a:ext>
              </a:extLst>
            </p:cNvPr>
            <p:cNvCxnSpPr>
              <a:stCxn id="14" idx="2"/>
            </p:cNvCxnSpPr>
            <p:nvPr/>
          </p:nvCxnSpPr>
          <p:spPr>
            <a:xfrm flipH="1">
              <a:off x="5903139" y="4741458"/>
              <a:ext cx="1" cy="606872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30F4361-C36F-212D-FD68-DB910E747789}"/>
                </a:ext>
              </a:extLst>
            </p:cNvPr>
            <p:cNvSpPr/>
            <p:nvPr/>
          </p:nvSpPr>
          <p:spPr>
            <a:xfrm>
              <a:off x="4167348" y="5327600"/>
              <a:ext cx="3048409" cy="63175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IN" sz="1600" dirty="0">
                  <a:solidFill>
                    <a:schemeClr val="tx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Use conservative approach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048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C2C458-D97A-50E5-B3E2-96373B073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BD31-106C-3048-9C38-F85B692FE927}" type="slidenum">
              <a:rPr lang="en-US" smtClean="0"/>
              <a:t>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0EF0AF-525D-F660-4BEE-20E58BC3BE72}"/>
              </a:ext>
            </a:extLst>
          </p:cNvPr>
          <p:cNvSpPr txBox="1"/>
          <p:nvPr/>
        </p:nvSpPr>
        <p:spPr>
          <a:xfrm>
            <a:off x="924232" y="1712212"/>
            <a:ext cx="10343535" cy="4123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Essential element in improving the process safety program is to identify existing process safety performance to improve future performance</a:t>
            </a:r>
          </a:p>
          <a:p>
            <a:pPr marL="285750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improve the performance, a company has to implement leading and lagging process safety metrics</a:t>
            </a:r>
          </a:p>
          <a:p>
            <a:pPr marL="285750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Lagging indicators measures what has already happened, such as accidents and injuries </a:t>
            </a:r>
          </a:p>
          <a:p>
            <a:pPr marL="285750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Lagging process metrics can be developed using the following guideline document CCPS Process Safety Metrics </a:t>
            </a:r>
            <a:r>
              <a:rPr lang="en-US" sz="2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API-754 and HSG-254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Major step involved in implementation is grouping the compounds based on its physical and chemical properties to define its threshold quantities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7479F21-CB9B-17AD-CB8D-A6C45596B8B7}"/>
              </a:ext>
            </a:extLst>
          </p:cNvPr>
          <p:cNvSpPr txBox="1">
            <a:spLocks/>
          </p:cNvSpPr>
          <p:nvPr/>
        </p:nvSpPr>
        <p:spPr>
          <a:xfrm>
            <a:off x="2748078" y="583065"/>
            <a:ext cx="5982968" cy="613697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606157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821E5-47C9-C06C-46A3-9F03B5907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521" y="177332"/>
            <a:ext cx="9586376" cy="703529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Example for GHS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6D78C-C1A8-59A9-9855-411408243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85B2-C2D1-4B8E-8603-12AB3273B405}" type="slidenum">
              <a:rPr lang="en-US" smtClean="0"/>
              <a:t>20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B5A9AAD-22CB-87BE-44B9-196B13F0A13C}"/>
              </a:ext>
            </a:extLst>
          </p:cNvPr>
          <p:cNvSpPr txBox="1"/>
          <p:nvPr/>
        </p:nvSpPr>
        <p:spPr>
          <a:xfrm>
            <a:off x="313957" y="880861"/>
            <a:ext cx="3919607" cy="56247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Styrene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 of MSDS: </a:t>
            </a:r>
            <a:r>
              <a:rPr lang="en-US" sz="16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eChem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Portal </a:t>
            </a:r>
            <a:r>
              <a:rPr lang="en-IN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[13]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 hazard statements are</a:t>
            </a:r>
            <a:endParaRPr lang="en-IN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H226 – Flammable Liquid Category 3</a:t>
            </a:r>
            <a:endParaRPr lang="en-IN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H315 – Skin Irritation Category 2</a:t>
            </a:r>
            <a:endParaRPr lang="en-IN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H319 - Eye Irritation Category 2 </a:t>
            </a:r>
            <a:endParaRPr lang="en-IN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H332 - Acute Toxicity Category 4</a:t>
            </a:r>
            <a:endParaRPr lang="en-IN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Based on the hazard statements H332 - Acute Toxicity Category 4, is having the lowest threshold quantities</a:t>
            </a:r>
            <a:endParaRPr lang="en-IN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So, </a:t>
            </a:r>
            <a:endParaRPr lang="en-IN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Tier I (Outdoor) = 200 kg (440 </a:t>
            </a:r>
            <a:r>
              <a:rPr lang="en-US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lb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IN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Tier I (Indoor) = 20 kg (44 </a:t>
            </a:r>
            <a:r>
              <a:rPr lang="en-US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lb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IN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Tier II (Outdoor) = 20 kg (44 </a:t>
            </a:r>
            <a:r>
              <a:rPr lang="en-US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lb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IN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Tier II (Indoor) = 10 kg (22 </a:t>
            </a:r>
            <a:r>
              <a:rPr lang="en-US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lb</a:t>
            </a:r>
            <a:r>
              <a:rPr lang="en-US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IN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IN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9129B55-107A-3F20-963C-9B351F4C2E2D}"/>
              </a:ext>
            </a:extLst>
          </p:cNvPr>
          <p:cNvSpPr txBox="1"/>
          <p:nvPr/>
        </p:nvSpPr>
        <p:spPr>
          <a:xfrm>
            <a:off x="4377986" y="1046735"/>
            <a:ext cx="3724297" cy="5547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Methanol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 of MSDS: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eChem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Portal </a:t>
            </a:r>
            <a:r>
              <a:rPr lang="en-IN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[14]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hazard statements are</a:t>
            </a:r>
            <a:endParaRPr lang="en-IN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H225 – Flammable Liquid Category 2</a:t>
            </a:r>
            <a:endParaRPr lang="en-IN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H301 – Acute Toxicity Category 3</a:t>
            </a:r>
            <a:endParaRPr lang="en-IN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H311 - Acute Toxicity Category 3 </a:t>
            </a:r>
            <a:endParaRPr lang="en-IN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H331 - Acute Toxicity Category 3</a:t>
            </a:r>
            <a:endParaRPr lang="en-IN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Based on the hazard statements H331 - Acute Toxicity Category 3, is having the lowest threshold quantities</a:t>
            </a:r>
            <a:endParaRPr lang="en-IN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So, </a:t>
            </a:r>
            <a:endParaRPr lang="en-IN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Tier I (Outdoor) = 100 kg (220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lb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IN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Tier I (Indoor) = 10 kg (22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lb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IN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Tier II (Outdoor) = 10 kg (22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lb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IN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Tier II (Indoor) = 5 kg (11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lb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IN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D4751D9-A9A6-CDC1-889E-B9AA01B94A4A}"/>
              </a:ext>
            </a:extLst>
          </p:cNvPr>
          <p:cNvSpPr txBox="1"/>
          <p:nvPr/>
        </p:nvSpPr>
        <p:spPr>
          <a:xfrm>
            <a:off x="8246705" y="1193545"/>
            <a:ext cx="3631338" cy="5353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 algn="just"/>
            <a:r>
              <a:rPr lang="en-US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Sodium Hydroxide </a:t>
            </a:r>
          </a:p>
          <a:p>
            <a:pPr lvl="2" algn="just"/>
            <a:endParaRPr lang="en-IN" sz="16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Source of MSDS: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eChem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Portal </a:t>
            </a:r>
            <a:r>
              <a:rPr lang="en-IN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[15]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hazard statements are</a:t>
            </a:r>
            <a:endParaRPr lang="en-IN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H314 – Skin Corrosion Category 1A</a:t>
            </a:r>
            <a:endParaRPr lang="en-IN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H319 – Eye Irritation Category 2</a:t>
            </a:r>
            <a:endParaRPr lang="en-IN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H315 – Skin Irritation Category 2 </a:t>
            </a:r>
            <a:endParaRPr lang="en-IN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Based on the hazard statements H314 - Skin Corrosion Category 1A, is having the lowest threshold quantities</a:t>
            </a:r>
            <a:endParaRPr lang="en-IN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So, </a:t>
            </a:r>
            <a:endParaRPr lang="en-IN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Tier I (Outdoor) = NA</a:t>
            </a:r>
            <a:endParaRPr lang="en-IN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Tier I (Indoor) = NA</a:t>
            </a:r>
            <a:endParaRPr lang="en-IN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Tier II (Outdoor) = 1000 kg (2200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lb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IN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Tier II (Indoor) = 500 kg (1100 </a:t>
            </a:r>
            <a:r>
              <a:rPr lang="en-US" sz="16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lb</a:t>
            </a: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en-IN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n-IN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19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821E5-47C9-C06C-46A3-9F03B5907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521" y="136525"/>
            <a:ext cx="9488053" cy="898427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  <a:r>
              <a:rPr lang="en-US" dirty="0"/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6D78C-C1A8-59A9-9855-411408243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85B2-C2D1-4B8E-8603-12AB3273B405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A8CB73E-ED9C-3A95-6FCE-AF39C6C0C7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30935"/>
              </p:ext>
            </p:extLst>
          </p:nvPr>
        </p:nvGraphicFramePr>
        <p:xfrm>
          <a:off x="235974" y="1089561"/>
          <a:ext cx="11543070" cy="50596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5767">
                  <a:extLst>
                    <a:ext uri="{9D8B030D-6E8A-4147-A177-3AD203B41FA5}">
                      <a16:colId xmlns:a16="http://schemas.microsoft.com/office/drawing/2014/main" val="2767060725"/>
                    </a:ext>
                  </a:extLst>
                </a:gridCol>
                <a:gridCol w="2885767">
                  <a:extLst>
                    <a:ext uri="{9D8B030D-6E8A-4147-A177-3AD203B41FA5}">
                      <a16:colId xmlns:a16="http://schemas.microsoft.com/office/drawing/2014/main" val="2302293415"/>
                    </a:ext>
                  </a:extLst>
                </a:gridCol>
                <a:gridCol w="3252450">
                  <a:extLst>
                    <a:ext uri="{9D8B030D-6E8A-4147-A177-3AD203B41FA5}">
                      <a16:colId xmlns:a16="http://schemas.microsoft.com/office/drawing/2014/main" val="503598240"/>
                    </a:ext>
                  </a:extLst>
                </a:gridCol>
                <a:gridCol w="2519086">
                  <a:extLst>
                    <a:ext uri="{9D8B030D-6E8A-4147-A177-3AD203B41FA5}">
                      <a16:colId xmlns:a16="http://schemas.microsoft.com/office/drawing/2014/main" val="3937943750"/>
                    </a:ext>
                  </a:extLst>
                </a:gridCol>
              </a:tblGrid>
              <a:tr h="3380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Compounds 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 Statement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United Nations Dangerous Goods Packing Group, UNDGL</a:t>
                      </a:r>
                      <a:endParaRPr lang="en-IN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GHS Method</a:t>
                      </a:r>
                      <a:endParaRPr lang="en-IN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/>
                </a:tc>
                <a:extLst>
                  <a:ext uri="{0D108BD9-81ED-4DB2-BD59-A6C34878D82A}">
                    <a16:rowId xmlns:a16="http://schemas.microsoft.com/office/drawing/2014/main" val="2064539017"/>
                  </a:ext>
                </a:extLst>
              </a:tr>
              <a:tr h="162680">
                <a:tc rowSpan="9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Styrene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8420" marR="284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 I (Outdoor) = 1000 kg (2200 </a:t>
                      </a:r>
                      <a:r>
                        <a:rPr lang="en-US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 I (Outdoor) = 2000 kg (4400 </a:t>
                      </a:r>
                      <a:r>
                        <a:rPr lang="en-US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 I (Outdoor) = 200 kg (440 </a:t>
                      </a:r>
                      <a:r>
                        <a:rPr lang="en-US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18145541"/>
                  </a:ext>
                </a:extLst>
              </a:tr>
              <a:tr h="162680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 I (Indoor) = 100 kg (220 </a:t>
                      </a:r>
                      <a:r>
                        <a:rPr lang="en-US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 I (Indoor) = 200 kg (440 </a:t>
                      </a:r>
                      <a:r>
                        <a:rPr lang="en-US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 I (Indoor) = 20 kg (44 lb)</a:t>
                      </a:r>
                      <a:endParaRPr lang="en-IN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01876635"/>
                  </a:ext>
                </a:extLst>
              </a:tr>
              <a:tr h="162680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 II (Outdoor) = 100 kg (220 </a:t>
                      </a:r>
                      <a:r>
                        <a:rPr lang="en-US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 II (Outdoor) = 200 kg (440 </a:t>
                      </a:r>
                      <a:r>
                        <a:rPr lang="en-US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 II (Outdoor) = 20 kg (44 lb)</a:t>
                      </a:r>
                      <a:endParaRPr lang="en-IN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85402605"/>
                  </a:ext>
                </a:extLst>
              </a:tr>
              <a:tr h="162680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 II (Indoor) = 50 kg (110 lb)</a:t>
                      </a:r>
                      <a:endParaRPr lang="en-IN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 II (Indoor) = 100 kg (220 </a:t>
                      </a:r>
                      <a:r>
                        <a:rPr lang="en-US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 II (Indoor) = 10 kg (22 </a:t>
                      </a:r>
                      <a:r>
                        <a:rPr lang="en-US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57703712"/>
                  </a:ext>
                </a:extLst>
              </a:tr>
              <a:tr h="177520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Assumption 1 – Based on the MSDS </a:t>
                      </a:r>
                      <a:endParaRPr lang="en-IN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80926239"/>
                  </a:ext>
                </a:extLst>
              </a:tr>
              <a:tr h="162680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 I (Outdoor) = 2000 kg (4400 </a:t>
                      </a:r>
                      <a:r>
                        <a:rPr lang="en-US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37830062"/>
                  </a:ext>
                </a:extLst>
              </a:tr>
              <a:tr h="162680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 I (Indoor) = 200 kg (440 </a:t>
                      </a:r>
                      <a:r>
                        <a:rPr lang="en-US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47715404"/>
                  </a:ext>
                </a:extLst>
              </a:tr>
              <a:tr h="162680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 II (Outdoor) = 200 kg (440 </a:t>
                      </a:r>
                      <a:r>
                        <a:rPr lang="en-US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26900567"/>
                  </a:ext>
                </a:extLst>
              </a:tr>
              <a:tr h="220176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 II (Indoor) = 100 kg (220 </a:t>
                      </a:r>
                      <a:r>
                        <a:rPr lang="en-US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3909854"/>
                  </a:ext>
                </a:extLst>
              </a:tr>
              <a:tr h="162680">
                <a:tc rowSpan="1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Methanol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 I (Outdoor) = 1000 kg (2200 </a:t>
                      </a:r>
                      <a:r>
                        <a:rPr lang="en-US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 I (Outdoor) = 1000 kg (2200 </a:t>
                      </a:r>
                      <a:r>
                        <a:rPr lang="en-US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 I (Outdoor) = 100 kg (220 </a:t>
                      </a:r>
                      <a:r>
                        <a:rPr lang="en-US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649599746"/>
                  </a:ext>
                </a:extLst>
              </a:tr>
              <a:tr h="16268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 I (Indoor) = 100 kg (220 </a:t>
                      </a:r>
                      <a:r>
                        <a:rPr lang="en-US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 I (Indoor) = 100 kg (220 </a:t>
                      </a:r>
                      <a:r>
                        <a:rPr lang="en-US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 I (Indoor) = 10 kg (22 </a:t>
                      </a:r>
                      <a:r>
                        <a:rPr lang="en-US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45273760"/>
                  </a:ext>
                </a:extLst>
              </a:tr>
              <a:tr h="16268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 II (Outdoor) = 100 kg (220 </a:t>
                      </a:r>
                      <a:r>
                        <a:rPr lang="en-US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 II (Outdoor) = 100 kg (220 </a:t>
                      </a:r>
                      <a:r>
                        <a:rPr lang="en-US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 II (Outdoor) = 10 kg (22 </a:t>
                      </a:r>
                      <a:r>
                        <a:rPr lang="en-US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951438475"/>
                  </a:ext>
                </a:extLst>
              </a:tr>
              <a:tr h="16268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 II (Indoor) = 50 kg (110 </a:t>
                      </a:r>
                      <a:r>
                        <a:rPr lang="en-US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 II (Indoor) = 50 kg (110 </a:t>
                      </a:r>
                      <a:r>
                        <a:rPr lang="en-US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 II (Indoor) = 5 kg (11 lb)</a:t>
                      </a:r>
                      <a:endParaRPr lang="en-IN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72569854"/>
                  </a:ext>
                </a:extLst>
              </a:tr>
              <a:tr h="213407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Assumption 1 – Based on the MSDS</a:t>
                      </a:r>
                      <a:endParaRPr lang="en-IN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08676062"/>
                  </a:ext>
                </a:extLst>
              </a:tr>
              <a:tr h="16268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 I (Outdoor) = 1000 kg (2200 </a:t>
                      </a:r>
                      <a:r>
                        <a:rPr lang="en-US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931777118"/>
                  </a:ext>
                </a:extLst>
              </a:tr>
              <a:tr h="16268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 I (Indoor) = 100 kg (220 </a:t>
                      </a:r>
                      <a:r>
                        <a:rPr lang="en-US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539446814"/>
                  </a:ext>
                </a:extLst>
              </a:tr>
              <a:tr h="16268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 II (Outdoor) = 100 kg (220 </a:t>
                      </a:r>
                      <a:r>
                        <a:rPr lang="en-US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23674003"/>
                  </a:ext>
                </a:extLst>
              </a:tr>
              <a:tr h="16268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 II (Indoor) = 50 kg (110 </a:t>
                      </a:r>
                      <a:r>
                        <a:rPr lang="en-US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88644109"/>
                  </a:ext>
                </a:extLst>
              </a:tr>
              <a:tr h="188143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Assumption 2 - Based on the class </a:t>
                      </a:r>
                      <a:endParaRPr lang="en-IN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334182428"/>
                  </a:ext>
                </a:extLst>
              </a:tr>
              <a:tr h="16268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 I (Outdoor) = 1000 kg (2200 lb)</a:t>
                      </a:r>
                      <a:endParaRPr lang="en-IN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535878437"/>
                  </a:ext>
                </a:extLst>
              </a:tr>
              <a:tr h="16268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 I (Indoor) = 100 kg (220 lb)</a:t>
                      </a:r>
                      <a:endParaRPr lang="en-IN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4626408"/>
                  </a:ext>
                </a:extLst>
              </a:tr>
              <a:tr h="162680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 II (Outdoor) = 100 kg (220 lb)</a:t>
                      </a:r>
                      <a:endParaRPr lang="en-IN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97920899"/>
                  </a:ext>
                </a:extLst>
              </a:tr>
              <a:tr h="169691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 II (Indoor) = 50 kg (110 lb)</a:t>
                      </a:r>
                      <a:endParaRPr lang="en-IN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5556832"/>
                  </a:ext>
                </a:extLst>
              </a:tr>
              <a:tr h="162680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Sodium Hydroxide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28420" marR="2842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 I (Outdoor) = NA</a:t>
                      </a:r>
                      <a:endParaRPr lang="en-IN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 I (Outdoor) = 1000 kg (2200 lb)</a:t>
                      </a:r>
                      <a:endParaRPr lang="en-IN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 I (Outdoor) = NA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339621559"/>
                  </a:ext>
                </a:extLst>
              </a:tr>
              <a:tr h="162680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 I (Indoor) = NA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 I (Indoor) = 100 kg (220 </a:t>
                      </a:r>
                      <a:r>
                        <a:rPr lang="en-US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 I (Indoor) = NA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/>
                </a:tc>
                <a:extLst>
                  <a:ext uri="{0D108BD9-81ED-4DB2-BD59-A6C34878D82A}">
                    <a16:rowId xmlns:a16="http://schemas.microsoft.com/office/drawing/2014/main" val="635615103"/>
                  </a:ext>
                </a:extLst>
              </a:tr>
              <a:tr h="162680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 II (Outdoor) = 1000 kg (2200 lb)</a:t>
                      </a:r>
                      <a:endParaRPr lang="en-IN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 II (Outdoor) = 100 kg (220 lb)</a:t>
                      </a:r>
                      <a:endParaRPr lang="en-IN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 II (Outdoor) = 1000 kg (2200 </a:t>
                      </a:r>
                      <a:r>
                        <a:rPr lang="en-US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/>
                </a:tc>
                <a:extLst>
                  <a:ext uri="{0D108BD9-81ED-4DB2-BD59-A6C34878D82A}">
                    <a16:rowId xmlns:a16="http://schemas.microsoft.com/office/drawing/2014/main" val="1082736543"/>
                  </a:ext>
                </a:extLst>
              </a:tr>
              <a:tr h="224150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9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 II (Indoor) = 500 kg (1100 lb)</a:t>
                      </a:r>
                      <a:endParaRPr lang="en-IN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 II (Indoor) = 50 kg (110 lb)</a:t>
                      </a:r>
                      <a:endParaRPr lang="en-IN" sz="11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Tier II (Indoor) = 500 kg (1100 </a:t>
                      </a:r>
                      <a:r>
                        <a:rPr lang="en-US" sz="11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1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28420" marR="28420" marT="0" marB="0" anchor="ctr"/>
                </a:tc>
                <a:extLst>
                  <a:ext uri="{0D108BD9-81ED-4DB2-BD59-A6C34878D82A}">
                    <a16:rowId xmlns:a16="http://schemas.microsoft.com/office/drawing/2014/main" val="3472855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28357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821E5-47C9-C06C-46A3-9F03B5907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755" y="208480"/>
            <a:ext cx="8925232" cy="898427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Conclusion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6D78C-C1A8-59A9-9855-411408243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85B2-C2D1-4B8E-8603-12AB3273B405}" type="slidenum">
              <a:rPr lang="en-US" smtClean="0"/>
              <a:t>22</a:t>
            </a:fld>
            <a:endParaRPr lang="en-US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868FF7F1-A7CD-72B5-0DB8-14A9EA010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8612" y="1248261"/>
            <a:ext cx="10755187" cy="474941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n-US" sz="2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Based on the three approaches, a company has to use a consistent approach for all the compounds. </a:t>
            </a:r>
          </a:p>
          <a:p>
            <a:pPr algn="just"/>
            <a:r>
              <a:rPr lang="en-US" sz="2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Choosing the Safety Data Sheet (SDS) is the key factor, company should use an appropriate safety data sheet during the process of classification. </a:t>
            </a:r>
          </a:p>
          <a:p>
            <a:pPr algn="just"/>
            <a:r>
              <a:rPr lang="en-US" sz="2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Company has to decide a conversative approach for the classification. </a:t>
            </a:r>
          </a:p>
          <a:p>
            <a:pPr algn="just"/>
            <a:r>
              <a:rPr lang="en-US" sz="2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Above table shows that different Threshold Quantities can be obtained when using the various approaches. </a:t>
            </a:r>
          </a:p>
          <a:p>
            <a:pPr algn="just"/>
            <a:r>
              <a:rPr lang="en-US" sz="2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GHS classification is most conservative due to the lower threshold values. </a:t>
            </a:r>
          </a:p>
          <a:p>
            <a:pPr algn="just"/>
            <a:r>
              <a:rPr lang="en-US" sz="29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Companies dealing with many coded/special chemicals with global operations must determine the best classification method and consistent so that they can obtain proper process safety metrics across various sites.   </a:t>
            </a:r>
            <a:endParaRPr lang="en-IN" sz="29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IN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US" sz="2800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859993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821E5-47C9-C06C-46A3-9F03B5907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555" y="3462586"/>
            <a:ext cx="11485982" cy="898427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6D78C-C1A8-59A9-9855-411408243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85B2-C2D1-4B8E-8603-12AB3273B405}" type="slidenum">
              <a:rPr lang="en-US" smtClean="0"/>
              <a:t>23</a:t>
            </a:fld>
            <a:endParaRPr lang="en-US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868FF7F1-A7CD-72B5-0DB8-14A9EA010F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0929"/>
            <a:ext cx="10529045" cy="13000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IN" sz="4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 can’t improve what you don’t measure – Peter Drucker</a:t>
            </a:r>
          </a:p>
          <a:p>
            <a:pPr marL="0" indent="0" algn="ctr">
              <a:buNone/>
            </a:pPr>
            <a:endParaRPr lang="en-US" sz="2800" dirty="0">
              <a:solidFill>
                <a:srgbClr val="000000"/>
              </a:solidFill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33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C2C458-D97A-50E5-B3E2-96373B073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BD31-106C-3048-9C38-F85B692FE927}" type="slidenum">
              <a:rPr lang="en-US" smtClean="0"/>
              <a:t>3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0EF0AF-525D-F660-4BEE-20E58BC3BE72}"/>
              </a:ext>
            </a:extLst>
          </p:cNvPr>
          <p:cNvSpPr txBox="1"/>
          <p:nvPr/>
        </p:nvSpPr>
        <p:spPr>
          <a:xfrm>
            <a:off x="383458" y="1189220"/>
            <a:ext cx="11464413" cy="5404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Guideline - organization adopting this guidance already have sufficient safety management systems, the emphasis is on ensuring that their risk controls are effective and functioning as intended. 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lagging and leading process safety indicators are identified based on the hazards involved. </a:t>
            </a:r>
          </a:p>
          <a:p>
            <a:pPr marL="800100" lvl="1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Step 1 - formation of the team and allotting their roles and responsibilities. </a:t>
            </a:r>
          </a:p>
          <a:p>
            <a:pPr marL="800100" lvl="1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Step 2 - the scope, and hazard identification. </a:t>
            </a:r>
          </a:p>
          <a:p>
            <a:pPr marL="800100" lvl="1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Step 3 - identify the risk controls available, set them as lagging indicator. </a:t>
            </a:r>
          </a:p>
          <a:p>
            <a:pPr marL="800100" lvl="1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Step 4 -  identify the critical elements of each risk control, set them as leading indicator. </a:t>
            </a:r>
          </a:p>
          <a:p>
            <a:pPr marL="800100" lvl="1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Step 5 - collect the data of the risk controls and have a reporting system. </a:t>
            </a:r>
          </a:p>
          <a:p>
            <a:pPr marL="800100" lvl="1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Step 6 - audit and review the data at frequent intervals. </a:t>
            </a:r>
            <a:endParaRPr lang="en-IN" sz="2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7479F21-CB9B-17AD-CB8D-A6C45596B8B7}"/>
              </a:ext>
            </a:extLst>
          </p:cNvPr>
          <p:cNvSpPr txBox="1">
            <a:spLocks/>
          </p:cNvSpPr>
          <p:nvPr/>
        </p:nvSpPr>
        <p:spPr>
          <a:xfrm>
            <a:off x="732465" y="298780"/>
            <a:ext cx="9738890" cy="613697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HSG 254 – Process Safety Metrics</a:t>
            </a:r>
          </a:p>
        </p:txBody>
      </p:sp>
    </p:spTree>
    <p:extLst>
      <p:ext uri="{BB962C8B-B14F-4D97-AF65-F5344CB8AC3E}">
        <p14:creationId xmlns:p14="http://schemas.microsoft.com/office/powerpoint/2010/main" val="3040705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C2C458-D97A-50E5-B3E2-96373B073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BD31-106C-3048-9C38-F85B692FE927}" type="slidenum">
              <a:rPr lang="en-US" smtClean="0"/>
              <a:t>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0EF0AF-525D-F660-4BEE-20E58BC3BE72}"/>
              </a:ext>
            </a:extLst>
          </p:cNvPr>
          <p:cNvSpPr txBox="1"/>
          <p:nvPr/>
        </p:nvSpPr>
        <p:spPr>
          <a:xfrm>
            <a:off x="924232" y="1712212"/>
            <a:ext cx="10343535" cy="4134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Guidance provided is not exhaustive 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Especially leaves interpretation of determining threshold quantities for chemical compounds with ambiguity due to the material complexities in a multi-product plant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Standards are US-centric and more guidance is needed for companies who want to implement it in a global scale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Difficulty faced by these companies are grouping the materials and assigning the correct threshold quantities</a:t>
            </a: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these companies use coded chemicals and introduce at least 50 new compounds in 2-3 months of time frame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7479F21-CB9B-17AD-CB8D-A6C45596B8B7}"/>
              </a:ext>
            </a:extLst>
          </p:cNvPr>
          <p:cNvSpPr txBox="1">
            <a:spLocks/>
          </p:cNvSpPr>
          <p:nvPr/>
        </p:nvSpPr>
        <p:spPr>
          <a:xfrm>
            <a:off x="575149" y="571676"/>
            <a:ext cx="9738890" cy="613697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Problems Faced In Using Guideline </a:t>
            </a:r>
          </a:p>
        </p:txBody>
      </p:sp>
    </p:spTree>
    <p:extLst>
      <p:ext uri="{BB962C8B-B14F-4D97-AF65-F5344CB8AC3E}">
        <p14:creationId xmlns:p14="http://schemas.microsoft.com/office/powerpoint/2010/main" val="2851095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C2C458-D97A-50E5-B3E2-96373B073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BD31-106C-3048-9C38-F85B692FE927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0EF0AF-525D-F660-4BEE-20E58BC3BE72}"/>
              </a:ext>
            </a:extLst>
          </p:cNvPr>
          <p:cNvSpPr txBox="1"/>
          <p:nvPr/>
        </p:nvSpPr>
        <p:spPr>
          <a:xfrm>
            <a:off x="452285" y="2026844"/>
            <a:ext cx="5997678" cy="3371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Set Too High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Underreporting of Incidents</a:t>
            </a:r>
            <a:endParaRPr lang="en-IN" sz="2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Delayed Response to Safety Issues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Inaccurate Lagging Indicators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Reduced Focus on Safety Improvement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Risk Accumulation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Safety Culture Impact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Regulatory Compliance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7479F21-CB9B-17AD-CB8D-A6C45596B8B7}"/>
              </a:ext>
            </a:extLst>
          </p:cNvPr>
          <p:cNvSpPr txBox="1">
            <a:spLocks/>
          </p:cNvSpPr>
          <p:nvPr/>
        </p:nvSpPr>
        <p:spPr>
          <a:xfrm>
            <a:off x="243310" y="345127"/>
            <a:ext cx="9738890" cy="1136689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IN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is assigning threshold quantities important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15CCA8-46CE-D52B-714E-385EA5BB02E2}"/>
              </a:ext>
            </a:extLst>
          </p:cNvPr>
          <p:cNvSpPr txBox="1"/>
          <p:nvPr/>
        </p:nvSpPr>
        <p:spPr>
          <a:xfrm>
            <a:off x="6331976" y="2357623"/>
            <a:ext cx="5997678" cy="33715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Set Too Low 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Increased Reporting of Minor Incidents</a:t>
            </a:r>
            <a:endParaRPr lang="en-IN" sz="2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Inflated Lagging Indicators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Resource Drain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Loss of Focus on Critical Issues</a:t>
            </a: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Diminished Employee Engagement</a:t>
            </a:r>
            <a:endParaRPr lang="en-IN" sz="2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Risk of Data Manipulation</a:t>
            </a:r>
            <a:endParaRPr lang="en-IN" sz="2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Misallocation of Resources</a:t>
            </a:r>
          </a:p>
        </p:txBody>
      </p:sp>
    </p:spTree>
    <p:extLst>
      <p:ext uri="{BB962C8B-B14F-4D97-AF65-F5344CB8AC3E}">
        <p14:creationId xmlns:p14="http://schemas.microsoft.com/office/powerpoint/2010/main" val="2105956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C2C458-D97A-50E5-B3E2-96373B073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BD31-106C-3048-9C38-F85B692FE927}" type="slidenum">
              <a:rPr lang="en-US" smtClean="0"/>
              <a:t>6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0EF0AF-525D-F660-4BEE-20E58BC3BE72}"/>
              </a:ext>
            </a:extLst>
          </p:cNvPr>
          <p:cNvSpPr txBox="1"/>
          <p:nvPr/>
        </p:nvSpPr>
        <p:spPr>
          <a:xfrm>
            <a:off x="383458" y="1657137"/>
            <a:ext cx="4640826" cy="4592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 UNDG Classification -  primary method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Globally Harmonized System of Classification and Labelling of Chemicals - GHS Standard - primary method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Simple characteristics such as toxicity, flammability or corrosivity of the compound - OR statement classification - secondary method</a:t>
            </a:r>
            <a:endParaRPr lang="en-IN" sz="2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7479F21-CB9B-17AD-CB8D-A6C45596B8B7}"/>
              </a:ext>
            </a:extLst>
          </p:cNvPr>
          <p:cNvSpPr txBox="1">
            <a:spLocks/>
          </p:cNvSpPr>
          <p:nvPr/>
        </p:nvSpPr>
        <p:spPr>
          <a:xfrm>
            <a:off x="732465" y="298780"/>
            <a:ext cx="9738890" cy="1176059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Understanding the Classification – Based on CCPS and API-754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FD3B7F9-3624-2AAA-08F0-32545813FD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5694024"/>
              </p:ext>
            </p:extLst>
          </p:nvPr>
        </p:nvGraphicFramePr>
        <p:xfrm>
          <a:off x="5122605" y="1037874"/>
          <a:ext cx="6820743" cy="4827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142538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C2C458-D97A-50E5-B3E2-96373B073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BD31-106C-3048-9C38-F85B692FE927}" type="slidenum">
              <a:rPr lang="en-US" smtClean="0"/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0EF0AF-525D-F660-4BEE-20E58BC3BE72}"/>
              </a:ext>
            </a:extLst>
          </p:cNvPr>
          <p:cNvSpPr txBox="1"/>
          <p:nvPr/>
        </p:nvSpPr>
        <p:spPr>
          <a:xfrm>
            <a:off x="147484" y="664163"/>
            <a:ext cx="5624054" cy="6315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UNDG classification and secondary method of classification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 compound can be classified in more than one class by the supplier based on transportation rules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 statement classification a compound can have two characteristics at the same time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Example - styrene is reactive, toxic, and flammable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Precedence table based on the Department Of Transportation (DOT) regulations - used to determine which property or class/packing group of the compound to be used to determine the threshold quantities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IN" sz="2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0000"/>
              </a:lnSpc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7479F21-CB9B-17AD-CB8D-A6C45596B8B7}"/>
              </a:ext>
            </a:extLst>
          </p:cNvPr>
          <p:cNvSpPr txBox="1">
            <a:spLocks/>
          </p:cNvSpPr>
          <p:nvPr/>
        </p:nvSpPr>
        <p:spPr>
          <a:xfrm>
            <a:off x="476826" y="68425"/>
            <a:ext cx="9738890" cy="590930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Precedence of Hazard Characteristics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AD237A-AC93-8977-04D4-D0F52B0527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8380" y="1374957"/>
            <a:ext cx="6146136" cy="426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194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C2C458-D97A-50E5-B3E2-96373B073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ABD31-106C-3048-9C38-F85B692FE927}" type="slidenum">
              <a:rPr lang="en-US" smtClean="0"/>
              <a:t>8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0EF0AF-525D-F660-4BEE-20E58BC3BE72}"/>
              </a:ext>
            </a:extLst>
          </p:cNvPr>
          <p:cNvSpPr txBox="1"/>
          <p:nvPr/>
        </p:nvSpPr>
        <p:spPr>
          <a:xfrm>
            <a:off x="727586" y="1159477"/>
            <a:ext cx="66564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Threshold Quantities for Toxic Vapours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7479F21-CB9B-17AD-CB8D-A6C45596B8B7}"/>
              </a:ext>
            </a:extLst>
          </p:cNvPr>
          <p:cNvSpPr txBox="1">
            <a:spLocks/>
          </p:cNvSpPr>
          <p:nvPr/>
        </p:nvSpPr>
        <p:spPr>
          <a:xfrm>
            <a:off x="476826" y="298781"/>
            <a:ext cx="9738890" cy="590930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Toxicity – Gases 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9E309C0-CCE9-0545-24DB-F73EE672DC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726620"/>
              </p:ext>
            </p:extLst>
          </p:nvPr>
        </p:nvGraphicFramePr>
        <p:xfrm>
          <a:off x="1274520" y="2066781"/>
          <a:ext cx="9297228" cy="3606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73651">
                  <a:extLst>
                    <a:ext uri="{9D8B030D-6E8A-4147-A177-3AD203B41FA5}">
                      <a16:colId xmlns:a16="http://schemas.microsoft.com/office/drawing/2014/main" val="2640321384"/>
                    </a:ext>
                  </a:extLst>
                </a:gridCol>
                <a:gridCol w="2036604">
                  <a:extLst>
                    <a:ext uri="{9D8B030D-6E8A-4147-A177-3AD203B41FA5}">
                      <a16:colId xmlns:a16="http://schemas.microsoft.com/office/drawing/2014/main" val="1061494554"/>
                    </a:ext>
                  </a:extLst>
                </a:gridCol>
                <a:gridCol w="1593192">
                  <a:extLst>
                    <a:ext uri="{9D8B030D-6E8A-4147-A177-3AD203B41FA5}">
                      <a16:colId xmlns:a16="http://schemas.microsoft.com/office/drawing/2014/main" val="2912961459"/>
                    </a:ext>
                  </a:extLst>
                </a:gridCol>
                <a:gridCol w="1412733">
                  <a:extLst>
                    <a:ext uri="{9D8B030D-6E8A-4147-A177-3AD203B41FA5}">
                      <a16:colId xmlns:a16="http://schemas.microsoft.com/office/drawing/2014/main" val="3994691119"/>
                    </a:ext>
                  </a:extLst>
                </a:gridCol>
                <a:gridCol w="1240524">
                  <a:extLst>
                    <a:ext uri="{9D8B030D-6E8A-4147-A177-3AD203B41FA5}">
                      <a16:colId xmlns:a16="http://schemas.microsoft.com/office/drawing/2014/main" val="4209403971"/>
                    </a:ext>
                  </a:extLst>
                </a:gridCol>
                <a:gridCol w="1240524">
                  <a:extLst>
                    <a:ext uri="{9D8B030D-6E8A-4147-A177-3AD203B41FA5}">
                      <a16:colId xmlns:a16="http://schemas.microsoft.com/office/drawing/2014/main" val="2239850639"/>
                    </a:ext>
                  </a:extLst>
                </a:gridCol>
              </a:tblGrid>
              <a:tr h="10107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Zones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Inhalation Toxicity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Threshold Quantities for Tier-1 (Outdoor)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Threshold Quantities for Tier-1 (Indoor)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Threshold Quantities for Tier-2 (Outdoor)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Threshold Quantities for Tier-2 (Indoor)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04484938"/>
                  </a:ext>
                </a:extLst>
              </a:tr>
              <a:tr h="3612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Hazard Zone A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LC</a:t>
                      </a:r>
                      <a:r>
                        <a:rPr lang="en-US" sz="14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less than or equal to 200 ppm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kg (11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 kg (1.1 lb)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 kg (1.1 lb)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 kg (0.55 lb)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00227444"/>
                  </a:ext>
                </a:extLst>
              </a:tr>
              <a:tr h="7185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Hazard Zone B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LC</a:t>
                      </a:r>
                      <a:r>
                        <a:rPr lang="en-US" sz="14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greater than 200 ppm and less than or equal to 1000 ppm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kg (55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 kg (5.5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 kg (5.5 lb)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1.25 kg (2.75 lb)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48876931"/>
                  </a:ext>
                </a:extLst>
              </a:tr>
              <a:tr h="7185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Hazard Zone C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LC</a:t>
                      </a:r>
                      <a:r>
                        <a:rPr lang="en-US" sz="14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greater than 1000 ppm and less than or equal to 3000 ppm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kg (220 lb)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kg (22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kg (22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kg (11 lb)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2149472"/>
                  </a:ext>
                </a:extLst>
              </a:tr>
              <a:tr h="7185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Hazard Zone D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LC</a:t>
                      </a:r>
                      <a:r>
                        <a:rPr lang="en-US" sz="14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greater than 3000 ppm or less than or equal to 5000 ppm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kg (440 lb)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kg (44 lb)</a:t>
                      </a:r>
                      <a:endParaRPr lang="en-IN" sz="14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 kg (44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kg (22 </a:t>
                      </a:r>
                      <a:r>
                        <a:rPr lang="en-US" sz="1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645407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3080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821E5-47C9-C06C-46A3-9F03B5907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928" y="161884"/>
            <a:ext cx="7600337" cy="898427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Based on Toxicity – Liquids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6D78C-C1A8-59A9-9855-411408243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B85B2-C2D1-4B8E-8603-12AB3273B405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35A206E0-9772-ECA4-D953-5EA815BB71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0695" y="1239419"/>
                <a:ext cx="3829524" cy="4886078"/>
              </a:xfrm>
            </p:spPr>
            <p:txBody>
              <a:bodyPr>
                <a:normAutofit fontScale="25000" lnSpcReduction="20000"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8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 is the saturated vapor concentration in air of the material in mL/m3 at 20 °C and standard atmospheric pressure.</a:t>
                </a:r>
                <a:endParaRPr lang="en-IN" sz="86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8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Volatility Vi is given by </a:t>
                </a: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IN" sz="8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8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8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8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  <m:r>
                      <a:rPr lang="en-US" sz="8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IN" sz="8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8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8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8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×</m:t>
                    </m:r>
                    <m:f>
                      <m:fPr>
                        <m:ctrlPr>
                          <a:rPr lang="en-IN" sz="8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IN" sz="86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86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860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6</m:t>
                            </m:r>
                          </m:sup>
                        </m:sSup>
                      </m:num>
                      <m:den>
                        <m:r>
                          <a:rPr lang="en-US" sz="8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101.3</m:t>
                        </m:r>
                      </m:den>
                    </m:f>
                    <m:r>
                      <a:rPr lang="en-US" sz="8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8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𝑚𝐿</m:t>
                    </m:r>
                    <m:r>
                      <a:rPr lang="en-US" sz="860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IN" sz="86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8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860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8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IN" sz="86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860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Where, Pi is vapor pressure in kPa at 20 °C and standard atmospheric pressure.</a:t>
                </a:r>
                <a:endParaRPr lang="en-IN" sz="86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endParaRPr lang="en-US" sz="2201" dirty="0">
                  <a:solidFill>
                    <a:srgbClr val="000000"/>
                  </a:solidFill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5">
                <a:extLst>
                  <a:ext uri="{FF2B5EF4-FFF2-40B4-BE49-F238E27FC236}">
                    <a16:creationId xmlns:a16="http://schemas.microsoft.com/office/drawing/2014/main" id="{35A206E0-9772-ECA4-D953-5EA815BB71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0695" y="1239419"/>
                <a:ext cx="3829524" cy="4886078"/>
              </a:xfrm>
              <a:blipFill>
                <a:blip r:embed="rId2"/>
                <a:stretch>
                  <a:fillRect l="-1911" t="-1621" r="-2070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544B290-D404-E36E-BFDC-592778E5AD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016945"/>
              </p:ext>
            </p:extLst>
          </p:nvPr>
        </p:nvGraphicFramePr>
        <p:xfrm>
          <a:off x="4227873" y="1422536"/>
          <a:ext cx="7747820" cy="43430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79471">
                  <a:extLst>
                    <a:ext uri="{9D8B030D-6E8A-4147-A177-3AD203B41FA5}">
                      <a16:colId xmlns:a16="http://schemas.microsoft.com/office/drawing/2014/main" val="2671375059"/>
                    </a:ext>
                  </a:extLst>
                </a:gridCol>
                <a:gridCol w="1583766">
                  <a:extLst>
                    <a:ext uri="{9D8B030D-6E8A-4147-A177-3AD203B41FA5}">
                      <a16:colId xmlns:a16="http://schemas.microsoft.com/office/drawing/2014/main" val="2388675048"/>
                    </a:ext>
                  </a:extLst>
                </a:gridCol>
                <a:gridCol w="1096519">
                  <a:extLst>
                    <a:ext uri="{9D8B030D-6E8A-4147-A177-3AD203B41FA5}">
                      <a16:colId xmlns:a16="http://schemas.microsoft.com/office/drawing/2014/main" val="1006763405"/>
                    </a:ext>
                  </a:extLst>
                </a:gridCol>
                <a:gridCol w="1217686">
                  <a:extLst>
                    <a:ext uri="{9D8B030D-6E8A-4147-A177-3AD203B41FA5}">
                      <a16:colId xmlns:a16="http://schemas.microsoft.com/office/drawing/2014/main" val="876472261"/>
                    </a:ext>
                  </a:extLst>
                </a:gridCol>
                <a:gridCol w="1218545">
                  <a:extLst>
                    <a:ext uri="{9D8B030D-6E8A-4147-A177-3AD203B41FA5}">
                      <a16:colId xmlns:a16="http://schemas.microsoft.com/office/drawing/2014/main" val="2673701468"/>
                    </a:ext>
                  </a:extLst>
                </a:gridCol>
                <a:gridCol w="1051833">
                  <a:extLst>
                    <a:ext uri="{9D8B030D-6E8A-4147-A177-3AD203B41FA5}">
                      <a16:colId xmlns:a16="http://schemas.microsoft.com/office/drawing/2014/main" val="2870988616"/>
                    </a:ext>
                  </a:extLst>
                </a:gridCol>
              </a:tblGrid>
              <a:tr h="79322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Zones</a:t>
                      </a:r>
                      <a:endParaRPr lang="en-IN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688" marR="656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Vapor concentration and toxicity</a:t>
                      </a:r>
                      <a:endParaRPr lang="en-IN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688" marR="656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Threshold Quantities for Tier-1 (Outdoor)</a:t>
                      </a:r>
                      <a:endParaRPr lang="en-IN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688" marR="656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Threshold Quantities for Tier-1 (Indoor)</a:t>
                      </a:r>
                      <a:endParaRPr lang="en-IN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688" marR="656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Threshold Quantities for Tier-2 (Outdoor)</a:t>
                      </a:r>
                      <a:endParaRPr lang="en-IN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688" marR="656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Threshold Quantities for Tier-2 (Indoor)</a:t>
                      </a:r>
                      <a:endParaRPr lang="en-IN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688" marR="65688" marT="0" marB="0" anchor="ctr"/>
                </a:tc>
                <a:extLst>
                  <a:ext uri="{0D108BD9-81ED-4DB2-BD59-A6C34878D82A}">
                    <a16:rowId xmlns:a16="http://schemas.microsoft.com/office/drawing/2014/main" val="520011198"/>
                  </a:ext>
                </a:extLst>
              </a:tr>
              <a:tr h="4507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Hazard Zone A</a:t>
                      </a:r>
                      <a:endParaRPr lang="en-IN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688" marR="656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 ≥ 500 LC</a:t>
                      </a:r>
                      <a:r>
                        <a:rPr lang="en-US" sz="12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and LC</a:t>
                      </a:r>
                      <a:r>
                        <a:rPr lang="en-US" sz="1200" baseline="-25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≤ 200 mL/m</a:t>
                      </a:r>
                      <a:r>
                        <a:rPr lang="en-US" sz="12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IN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688" marR="656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kg (11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688" marR="656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 kg (1.1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688" marR="656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0.5 kg (1.1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688" marR="656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0.25 kg (0.55 lb)</a:t>
                      </a:r>
                      <a:endParaRPr lang="en-IN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688" marR="65688" marT="0" marB="0" anchor="ctr"/>
                </a:tc>
                <a:extLst>
                  <a:ext uri="{0D108BD9-81ED-4DB2-BD59-A6C34878D82A}">
                    <a16:rowId xmlns:a16="http://schemas.microsoft.com/office/drawing/2014/main" val="449631506"/>
                  </a:ext>
                </a:extLst>
              </a:tr>
              <a:tr h="11086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Hazard Zone B</a:t>
                      </a:r>
                      <a:endParaRPr lang="en-IN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688" marR="656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 ≥ 10 LC</a:t>
                      </a:r>
                      <a:r>
                        <a:rPr lang="en-US" sz="12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LC</a:t>
                      </a:r>
                      <a:r>
                        <a:rPr lang="en-US" sz="12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≤ 1000 mL/m</a:t>
                      </a:r>
                      <a:r>
                        <a:rPr lang="en-US" sz="1200" u="none" strike="noStrike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3</a:t>
                      </a: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and the criteria for Packing Group I, Hazard Zone A are not met.</a:t>
                      </a:r>
                      <a:endParaRPr lang="en-IN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688" marR="656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 kg (55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688" marR="656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 kg (5.5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688" marR="656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2.5 kg (5.5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688" marR="656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1.25 kg (2.75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688" marR="65688" marT="0" marB="0" anchor="ctr"/>
                </a:tc>
                <a:extLst>
                  <a:ext uri="{0D108BD9-81ED-4DB2-BD59-A6C34878D82A}">
                    <a16:rowId xmlns:a16="http://schemas.microsoft.com/office/drawing/2014/main" val="2723560443"/>
                  </a:ext>
                </a:extLst>
              </a:tr>
              <a:tr h="9952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Packing Group II</a:t>
                      </a:r>
                      <a:endParaRPr lang="en-IN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688" marR="656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 ≥ LC</a:t>
                      </a:r>
                      <a:r>
                        <a:rPr lang="en-US" sz="12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LC</a:t>
                      </a:r>
                      <a:r>
                        <a:rPr lang="en-US" sz="12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≤ 3000 mL/m</a:t>
                      </a:r>
                      <a:r>
                        <a:rPr lang="en-US" sz="1200" u="none" strike="noStrike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3</a:t>
                      </a: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and the criteria for Packing Group I, are not met.</a:t>
                      </a:r>
                      <a:endParaRPr lang="en-IN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688" marR="656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 kg (2200 lb)</a:t>
                      </a:r>
                      <a:endParaRPr lang="en-IN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688" marR="656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kg (220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688" marR="656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kg (220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688" marR="656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 kg (110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688" marR="65688" marT="0" marB="0" anchor="ctr"/>
                </a:tc>
                <a:extLst>
                  <a:ext uri="{0D108BD9-81ED-4DB2-BD59-A6C34878D82A}">
                    <a16:rowId xmlns:a16="http://schemas.microsoft.com/office/drawing/2014/main" val="159091320"/>
                  </a:ext>
                </a:extLst>
              </a:tr>
              <a:tr h="9952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Packing Group III</a:t>
                      </a:r>
                      <a:endParaRPr lang="en-IN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688" marR="656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 ≥ 0.2LC</a:t>
                      </a:r>
                      <a:r>
                        <a:rPr lang="en-US" sz="12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LC</a:t>
                      </a:r>
                      <a:r>
                        <a:rPr lang="en-US" sz="1200" baseline="-25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</a:t>
                      </a: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≤ 5000 mL/m</a:t>
                      </a:r>
                      <a:r>
                        <a:rPr lang="en-US" sz="1200" u="none" strike="noStrike" baseline="30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3</a:t>
                      </a: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 and the criteria for Packing Group I and II, are not met.</a:t>
                      </a:r>
                      <a:endParaRPr lang="en-IN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688" marR="656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 kg (4400 lb)</a:t>
                      </a:r>
                      <a:endParaRPr lang="en-IN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688" marR="656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kg (440 lb)</a:t>
                      </a:r>
                      <a:endParaRPr lang="en-IN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688" marR="656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 kg (440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688" marR="6568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kg (220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lb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IN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5688" marR="65688" marT="0" marB="0" anchor="ctr"/>
                </a:tc>
                <a:extLst>
                  <a:ext uri="{0D108BD9-81ED-4DB2-BD59-A6C34878D82A}">
                    <a16:rowId xmlns:a16="http://schemas.microsoft.com/office/drawing/2014/main" val="31774472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229519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46A3490C442E41AC9620621F1F21BE" ma:contentTypeVersion="18" ma:contentTypeDescription="Create a new document." ma:contentTypeScope="" ma:versionID="2e7a6bcb8f68c3b9a6187eb6046a6f6c">
  <xsd:schema xmlns:xsd="http://www.w3.org/2001/XMLSchema" xmlns:xs="http://www.w3.org/2001/XMLSchema" xmlns:p="http://schemas.microsoft.com/office/2006/metadata/properties" xmlns:ns2="7604e031-f840-4ad5-97d2-0b99280ee730" xmlns:ns3="c4b40482-04a4-480f-b826-6548c4a2bcf1" targetNamespace="http://schemas.microsoft.com/office/2006/metadata/properties" ma:root="true" ma:fieldsID="b78a24c1cfda3600f7e848dea9b519ff" ns2:_="" ns3:_="">
    <xsd:import namespace="7604e031-f840-4ad5-97d2-0b99280ee730"/>
    <xsd:import namespace="c4b40482-04a4-480f-b826-6548c4a2bc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04e031-f840-4ad5-97d2-0b99280ee7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_Flow_SignoffStatus" ma:index="18" nillable="true" ma:displayName="Sign-off status" ma:internalName="Sign_x002d_off_x0020_status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456237a7-7071-4e19-8c1f-699d1949a4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b40482-04a4-480f-b826-6548c4a2bcf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956402f1-dbcc-4c60-a824-dfd545cfc5e6}" ma:internalName="TaxCatchAll" ma:showField="CatchAllData" ma:web="c4b40482-04a4-480f-b826-6548c4a2bc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4b40482-04a4-480f-b826-6548c4a2bcf1">
      <UserInfo>
        <DisplayName/>
        <AccountId xsi:nil="true"/>
        <AccountType/>
      </UserInfo>
    </SharedWithUsers>
    <MediaLengthInSeconds xmlns="7604e031-f840-4ad5-97d2-0b99280ee730" xsi:nil="true"/>
    <_Flow_SignoffStatus xmlns="7604e031-f840-4ad5-97d2-0b99280ee730" xsi:nil="true"/>
    <lcf76f155ced4ddcb4097134ff3c332f xmlns="7604e031-f840-4ad5-97d2-0b99280ee730">
      <Terms xmlns="http://schemas.microsoft.com/office/infopath/2007/PartnerControls"/>
    </lcf76f155ced4ddcb4097134ff3c332f>
    <TaxCatchAll xmlns="c4b40482-04a4-480f-b826-6548c4a2bcf1" xsi:nil="true"/>
  </documentManagement>
</p:properties>
</file>

<file path=customXml/itemProps1.xml><?xml version="1.0" encoding="utf-8"?>
<ds:datastoreItem xmlns:ds="http://schemas.openxmlformats.org/officeDocument/2006/customXml" ds:itemID="{A6555C05-0249-4FB9-826C-34E89962A0F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EAA72A6-F3B8-43D8-8B70-D4621BEC8E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04e031-f840-4ad5-97d2-0b99280ee730"/>
    <ds:schemaRef ds:uri="c4b40482-04a4-480f-b826-6548c4a2bc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48418AF-FF6C-4B0C-832B-88F05EDE8CD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</TotalTime>
  <Words>4034</Words>
  <Application>Microsoft Office PowerPoint</Application>
  <PresentationFormat>Widescreen</PresentationFormat>
  <Paragraphs>565</Paragraphs>
  <Slides>23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Symbol</vt:lpstr>
      <vt:lpstr>Times New Roman</vt:lpstr>
      <vt:lpstr>Custom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Based on Toxicity – Liquids </vt:lpstr>
      <vt:lpstr>Based on Oral, Dermal and Inhalation of mists and dusts</vt:lpstr>
      <vt:lpstr>Based on Flammability</vt:lpstr>
      <vt:lpstr>Based on Crude Oil </vt:lpstr>
      <vt:lpstr>Based on Corrosivity  </vt:lpstr>
      <vt:lpstr>Flowchart for OR Statement Classification </vt:lpstr>
      <vt:lpstr>Example for OR Statement Usage</vt:lpstr>
      <vt:lpstr>Flowchart for UNDG Classification </vt:lpstr>
      <vt:lpstr>Example for UNDG Classification</vt:lpstr>
      <vt:lpstr>Example for UNDG Classification</vt:lpstr>
      <vt:lpstr>Flowchart for GHS Classification </vt:lpstr>
      <vt:lpstr>Example for GHS</vt:lpstr>
      <vt:lpstr>Conclusion </vt:lpstr>
      <vt:lpstr>Conclusion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Michael Bubb</dc:creator>
  <cp:lastModifiedBy>Katna Hema Divya</cp:lastModifiedBy>
  <cp:revision>32</cp:revision>
  <dcterms:created xsi:type="dcterms:W3CDTF">2020-10-02T10:29:52Z</dcterms:created>
  <dcterms:modified xsi:type="dcterms:W3CDTF">2023-10-26T10:28:10Z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27531700</vt:r8>
  </property>
  <property fmtid="{D5CDD505-2E9C-101B-9397-08002B2CF9AE}" pid="3" name="ContentTypeId">
    <vt:lpwstr>0x0101000646A3490C442E41AC9620621F1F21BE</vt:lpwstr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MediaServiceImageTags">
    <vt:lpwstr/>
  </property>
</Properties>
</file>