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8" r:id="rId1"/>
  </p:sldMasterIdLst>
  <p:notesMasterIdLst>
    <p:notesMasterId r:id="rId48"/>
  </p:notesMasterIdLst>
  <p:handoutMasterIdLst>
    <p:handoutMasterId r:id="rId49"/>
  </p:handoutMasterIdLst>
  <p:sldIdLst>
    <p:sldId id="256" r:id="rId2"/>
    <p:sldId id="275" r:id="rId3"/>
    <p:sldId id="265" r:id="rId4"/>
    <p:sldId id="277" r:id="rId5"/>
    <p:sldId id="313" r:id="rId6"/>
    <p:sldId id="320" r:id="rId7"/>
    <p:sldId id="314" r:id="rId8"/>
    <p:sldId id="293" r:id="rId9"/>
    <p:sldId id="368" r:id="rId10"/>
    <p:sldId id="330" r:id="rId11"/>
    <p:sldId id="369" r:id="rId12"/>
    <p:sldId id="370" r:id="rId13"/>
    <p:sldId id="371" r:id="rId14"/>
    <p:sldId id="372" r:id="rId15"/>
    <p:sldId id="334" r:id="rId16"/>
    <p:sldId id="335" r:id="rId17"/>
    <p:sldId id="332" r:id="rId18"/>
    <p:sldId id="278" r:id="rId19"/>
    <p:sldId id="328" r:id="rId20"/>
    <p:sldId id="279" r:id="rId21"/>
    <p:sldId id="346" r:id="rId22"/>
    <p:sldId id="347" r:id="rId23"/>
    <p:sldId id="348" r:id="rId24"/>
    <p:sldId id="349" r:id="rId25"/>
    <p:sldId id="350" r:id="rId26"/>
    <p:sldId id="321" r:id="rId27"/>
    <p:sldId id="322" r:id="rId28"/>
    <p:sldId id="329" r:id="rId29"/>
    <p:sldId id="308" r:id="rId30"/>
    <p:sldId id="309" r:id="rId31"/>
    <p:sldId id="298" r:id="rId32"/>
    <p:sldId id="343" r:id="rId33"/>
    <p:sldId id="282" r:id="rId34"/>
    <p:sldId id="286" r:id="rId35"/>
    <p:sldId id="338" r:id="rId36"/>
    <p:sldId id="333" r:id="rId37"/>
    <p:sldId id="336" r:id="rId38"/>
    <p:sldId id="354" r:id="rId39"/>
    <p:sldId id="296" r:id="rId40"/>
    <p:sldId id="337" r:id="rId41"/>
    <p:sldId id="352" r:id="rId42"/>
    <p:sldId id="353" r:id="rId43"/>
    <p:sldId id="366" r:id="rId44"/>
    <p:sldId id="363" r:id="rId45"/>
    <p:sldId id="364" r:id="rId46"/>
    <p:sldId id="367" r:id="rId47"/>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8" pos="383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Canaway" initials="RC" lastIdx="1" clrIdx="0">
    <p:extLst>
      <p:ext uri="{19B8F6BF-5375-455C-9EA6-DF929625EA0E}">
        <p15:presenceInfo xmlns:p15="http://schemas.microsoft.com/office/powerpoint/2012/main" userId="2736be6edfbd4c5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1EFF75-DEF5-4F21-8FD2-F7D034723999}" v="187" dt="2023-08-08T14:37:39.4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712" autoAdjust="0"/>
  </p:normalViewPr>
  <p:slideViewPr>
    <p:cSldViewPr showGuides="1">
      <p:cViewPr varScale="1">
        <p:scale>
          <a:sx n="60" d="100"/>
          <a:sy n="60" d="100"/>
        </p:scale>
        <p:origin x="33" y="530"/>
      </p:cViewPr>
      <p:guideLst>
        <p:guide orient="horz" pos="2160"/>
        <p:guide pos="3839"/>
      </p:guideLst>
    </p:cSldViewPr>
  </p:slideViewPr>
  <p:outlineViewPr>
    <p:cViewPr>
      <p:scale>
        <a:sx n="33" d="100"/>
        <a:sy n="33" d="100"/>
      </p:scale>
      <p:origin x="0" y="-30402"/>
    </p:cViewPr>
  </p:outlin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8" Type="http://schemas.openxmlformats.org/officeDocument/2006/relationships/customXml" Target="../customXml/item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57" Type="http://schemas.openxmlformats.org/officeDocument/2006/relationships/customXml" Target="../customXml/item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Canaway" userId="2736be6edfbd4c56" providerId="LiveId" clId="{8A1EFF75-DEF5-4F21-8FD2-F7D034723999}"/>
    <pc:docChg chg="undo custSel addSld delSld modSld">
      <pc:chgData name="Robert Canaway" userId="2736be6edfbd4c56" providerId="LiveId" clId="{8A1EFF75-DEF5-4F21-8FD2-F7D034723999}" dt="2023-08-08T15:21:32.630" v="1196" actId="6549"/>
      <pc:docMkLst>
        <pc:docMk/>
      </pc:docMkLst>
      <pc:sldChg chg="addSp modSp mod">
        <pc:chgData name="Robert Canaway" userId="2736be6edfbd4c56" providerId="LiveId" clId="{8A1EFF75-DEF5-4F21-8FD2-F7D034723999}" dt="2023-08-08T14:01:55.610" v="77" actId="1076"/>
        <pc:sldMkLst>
          <pc:docMk/>
          <pc:sldMk cId="1493259804" sldId="256"/>
        </pc:sldMkLst>
        <pc:spChg chg="mod">
          <ac:chgData name="Robert Canaway" userId="2736be6edfbd4c56" providerId="LiveId" clId="{8A1EFF75-DEF5-4F21-8FD2-F7D034723999}" dt="2023-08-08T13:59:56.054" v="75" actId="1076"/>
          <ac:spMkLst>
            <pc:docMk/>
            <pc:sldMk cId="1493259804" sldId="256"/>
            <ac:spMk id="2" creationId="{00000000-0000-0000-0000-000000000000}"/>
          </ac:spMkLst>
        </pc:spChg>
        <pc:picChg chg="add mod">
          <ac:chgData name="Robert Canaway" userId="2736be6edfbd4c56" providerId="LiveId" clId="{8A1EFF75-DEF5-4F21-8FD2-F7D034723999}" dt="2023-08-08T14:01:55.610" v="77" actId="1076"/>
          <ac:picMkLst>
            <pc:docMk/>
            <pc:sldMk cId="1493259804" sldId="256"/>
            <ac:picMk id="4" creationId="{58B9A2BD-27EC-393A-5273-5B9D4BF95FD6}"/>
          </ac:picMkLst>
        </pc:picChg>
      </pc:sldChg>
      <pc:sldChg chg="del">
        <pc:chgData name="Robert Canaway" userId="2736be6edfbd4c56" providerId="LiveId" clId="{8A1EFF75-DEF5-4F21-8FD2-F7D034723999}" dt="2023-08-08T14:11:38.556" v="145" actId="2696"/>
        <pc:sldMkLst>
          <pc:docMk/>
          <pc:sldMk cId="83189735" sldId="270"/>
        </pc:sldMkLst>
      </pc:sldChg>
      <pc:sldChg chg="modSp mod">
        <pc:chgData name="Robert Canaway" userId="2736be6edfbd4c56" providerId="LiveId" clId="{8A1EFF75-DEF5-4F21-8FD2-F7D034723999}" dt="2023-08-08T14:03:26.706" v="118" actId="20577"/>
        <pc:sldMkLst>
          <pc:docMk/>
          <pc:sldMk cId="2289889472" sldId="275"/>
        </pc:sldMkLst>
        <pc:spChg chg="mod">
          <ac:chgData name="Robert Canaway" userId="2736be6edfbd4c56" providerId="LiveId" clId="{8A1EFF75-DEF5-4F21-8FD2-F7D034723999}" dt="2023-08-08T14:02:31.813" v="88" actId="20577"/>
          <ac:spMkLst>
            <pc:docMk/>
            <pc:sldMk cId="2289889472" sldId="275"/>
            <ac:spMk id="2" creationId="{CAFAE409-9B5D-43AD-B770-B771271BE7C9}"/>
          </ac:spMkLst>
        </pc:spChg>
        <pc:spChg chg="mod">
          <ac:chgData name="Robert Canaway" userId="2736be6edfbd4c56" providerId="LiveId" clId="{8A1EFF75-DEF5-4F21-8FD2-F7D034723999}" dt="2023-08-08T14:03:26.706" v="118" actId="20577"/>
          <ac:spMkLst>
            <pc:docMk/>
            <pc:sldMk cId="2289889472" sldId="275"/>
            <ac:spMk id="3" creationId="{7C5CFB62-7C07-4516-8CB3-5BA3FCEC1CCD}"/>
          </ac:spMkLst>
        </pc:spChg>
      </pc:sldChg>
      <pc:sldChg chg="del">
        <pc:chgData name="Robert Canaway" userId="2736be6edfbd4c56" providerId="LiveId" clId="{8A1EFF75-DEF5-4F21-8FD2-F7D034723999}" dt="2023-08-08T14:09:30.770" v="130" actId="2696"/>
        <pc:sldMkLst>
          <pc:docMk/>
          <pc:sldMk cId="3742235198" sldId="288"/>
        </pc:sldMkLst>
      </pc:sldChg>
      <pc:sldChg chg="del">
        <pc:chgData name="Robert Canaway" userId="2736be6edfbd4c56" providerId="LiveId" clId="{8A1EFF75-DEF5-4F21-8FD2-F7D034723999}" dt="2023-08-08T14:07:39.584" v="124" actId="2696"/>
        <pc:sldMkLst>
          <pc:docMk/>
          <pc:sldMk cId="1558181800" sldId="289"/>
        </pc:sldMkLst>
      </pc:sldChg>
      <pc:sldChg chg="modSp mod modAnim">
        <pc:chgData name="Robert Canaway" userId="2736be6edfbd4c56" providerId="LiveId" clId="{8A1EFF75-DEF5-4F21-8FD2-F7D034723999}" dt="2023-08-08T14:22:51.066" v="482" actId="20577"/>
        <pc:sldMkLst>
          <pc:docMk/>
          <pc:sldMk cId="1111671604" sldId="293"/>
        </pc:sldMkLst>
        <pc:spChg chg="mod">
          <ac:chgData name="Robert Canaway" userId="2736be6edfbd4c56" providerId="LiveId" clId="{8A1EFF75-DEF5-4F21-8FD2-F7D034723999}" dt="2023-08-08T14:22:51.066" v="482" actId="20577"/>
          <ac:spMkLst>
            <pc:docMk/>
            <pc:sldMk cId="1111671604" sldId="293"/>
            <ac:spMk id="2" creationId="{B3617AC9-2F66-480F-BFA8-0A5A9FDFAD7C}"/>
          </ac:spMkLst>
        </pc:spChg>
        <pc:spChg chg="mod">
          <ac:chgData name="Robert Canaway" userId="2736be6edfbd4c56" providerId="LiveId" clId="{8A1EFF75-DEF5-4F21-8FD2-F7D034723999}" dt="2023-08-08T14:22:44.444" v="480" actId="14100"/>
          <ac:spMkLst>
            <pc:docMk/>
            <pc:sldMk cId="1111671604" sldId="293"/>
            <ac:spMk id="3" creationId="{AD770965-8667-4CF8-9417-A4B139F7E0D7}"/>
          </ac:spMkLst>
        </pc:spChg>
      </pc:sldChg>
      <pc:sldChg chg="addSp delSp modSp del mod chgLayout">
        <pc:chgData name="Robert Canaway" userId="2736be6edfbd4c56" providerId="LiveId" clId="{8A1EFF75-DEF5-4F21-8FD2-F7D034723999}" dt="2023-08-08T14:06:57.462" v="123" actId="2696"/>
        <pc:sldMkLst>
          <pc:docMk/>
          <pc:sldMk cId="2614772249" sldId="295"/>
        </pc:sldMkLst>
        <pc:spChg chg="mod ord">
          <ac:chgData name="Robert Canaway" userId="2736be6edfbd4c56" providerId="LiveId" clId="{8A1EFF75-DEF5-4F21-8FD2-F7D034723999}" dt="2023-08-08T14:05:18.499" v="122" actId="6264"/>
          <ac:spMkLst>
            <pc:docMk/>
            <pc:sldMk cId="2614772249" sldId="295"/>
            <ac:spMk id="2" creationId="{FC9C6237-8ED3-40D6-8413-ACDA34A3FC87}"/>
          </ac:spMkLst>
        </pc:spChg>
        <pc:spChg chg="mod ord">
          <ac:chgData name="Robert Canaway" userId="2736be6edfbd4c56" providerId="LiveId" clId="{8A1EFF75-DEF5-4F21-8FD2-F7D034723999}" dt="2023-08-08T14:05:18.499" v="122" actId="6264"/>
          <ac:spMkLst>
            <pc:docMk/>
            <pc:sldMk cId="2614772249" sldId="295"/>
            <ac:spMk id="3" creationId="{1B70C7D7-72CA-49E3-8289-FAB1C3DA3F5B}"/>
          </ac:spMkLst>
        </pc:spChg>
        <pc:spChg chg="mod ord">
          <ac:chgData name="Robert Canaway" userId="2736be6edfbd4c56" providerId="LiveId" clId="{8A1EFF75-DEF5-4F21-8FD2-F7D034723999}" dt="2023-08-08T14:05:18.499" v="122" actId="6264"/>
          <ac:spMkLst>
            <pc:docMk/>
            <pc:sldMk cId="2614772249" sldId="295"/>
            <ac:spMk id="4" creationId="{68DCA97C-550C-47A3-BFC9-BF29BB8F23EA}"/>
          </ac:spMkLst>
        </pc:spChg>
        <pc:spChg chg="mod ord">
          <ac:chgData name="Robert Canaway" userId="2736be6edfbd4c56" providerId="LiveId" clId="{8A1EFF75-DEF5-4F21-8FD2-F7D034723999}" dt="2023-08-08T14:05:18.499" v="122" actId="6264"/>
          <ac:spMkLst>
            <pc:docMk/>
            <pc:sldMk cId="2614772249" sldId="295"/>
            <ac:spMk id="5" creationId="{58610E71-45D0-4550-AB82-E48BB8B769B0}"/>
          </ac:spMkLst>
        </pc:spChg>
        <pc:spChg chg="mod ord">
          <ac:chgData name="Robert Canaway" userId="2736be6edfbd4c56" providerId="LiveId" clId="{8A1EFF75-DEF5-4F21-8FD2-F7D034723999}" dt="2023-08-08T14:05:18.499" v="122" actId="6264"/>
          <ac:spMkLst>
            <pc:docMk/>
            <pc:sldMk cId="2614772249" sldId="295"/>
            <ac:spMk id="6" creationId="{64D78893-BDA0-4082-8585-237F15F93871}"/>
          </ac:spMkLst>
        </pc:spChg>
        <pc:spChg chg="add del mod">
          <ac:chgData name="Robert Canaway" userId="2736be6edfbd4c56" providerId="LiveId" clId="{8A1EFF75-DEF5-4F21-8FD2-F7D034723999}" dt="2023-08-08T14:05:18.499" v="122" actId="6264"/>
          <ac:spMkLst>
            <pc:docMk/>
            <pc:sldMk cId="2614772249" sldId="295"/>
            <ac:spMk id="7" creationId="{20251DD2-13A7-43B1-4FD5-1F6E40DFB789}"/>
          </ac:spMkLst>
        </pc:spChg>
        <pc:spChg chg="mod ord">
          <ac:chgData name="Robert Canaway" userId="2736be6edfbd4c56" providerId="LiveId" clId="{8A1EFF75-DEF5-4F21-8FD2-F7D034723999}" dt="2023-08-08T14:05:18.499" v="122" actId="6264"/>
          <ac:spMkLst>
            <pc:docMk/>
            <pc:sldMk cId="2614772249" sldId="295"/>
            <ac:spMk id="8" creationId="{67DE3D35-FF9E-4C1F-B2AC-BA4ADA5B617F}"/>
          </ac:spMkLst>
        </pc:spChg>
        <pc:spChg chg="mod ord">
          <ac:chgData name="Robert Canaway" userId="2736be6edfbd4c56" providerId="LiveId" clId="{8A1EFF75-DEF5-4F21-8FD2-F7D034723999}" dt="2023-08-08T14:05:18.499" v="122" actId="6264"/>
          <ac:spMkLst>
            <pc:docMk/>
            <pc:sldMk cId="2614772249" sldId="295"/>
            <ac:spMk id="9" creationId="{9EBB48AD-84A5-4445-965D-2C530F1D2867}"/>
          </ac:spMkLst>
        </pc:spChg>
        <pc:spChg chg="add del mod">
          <ac:chgData name="Robert Canaway" userId="2736be6edfbd4c56" providerId="LiveId" clId="{8A1EFF75-DEF5-4F21-8FD2-F7D034723999}" dt="2023-08-08T14:05:18.499" v="122" actId="6264"/>
          <ac:spMkLst>
            <pc:docMk/>
            <pc:sldMk cId="2614772249" sldId="295"/>
            <ac:spMk id="14" creationId="{9696287F-8D3D-5A7C-A1EC-C2778EB74E4C}"/>
          </ac:spMkLst>
        </pc:spChg>
        <pc:spChg chg="add del mod">
          <ac:chgData name="Robert Canaway" userId="2736be6edfbd4c56" providerId="LiveId" clId="{8A1EFF75-DEF5-4F21-8FD2-F7D034723999}" dt="2023-08-08T14:05:18.499" v="122" actId="6264"/>
          <ac:spMkLst>
            <pc:docMk/>
            <pc:sldMk cId="2614772249" sldId="295"/>
            <ac:spMk id="15" creationId="{CED32EF4-FAAA-33AC-AA07-4CF6C0708D94}"/>
          </ac:spMkLst>
        </pc:spChg>
        <pc:spChg chg="add del mod">
          <ac:chgData name="Robert Canaway" userId="2736be6edfbd4c56" providerId="LiveId" clId="{8A1EFF75-DEF5-4F21-8FD2-F7D034723999}" dt="2023-08-08T14:05:18.499" v="122" actId="6264"/>
          <ac:spMkLst>
            <pc:docMk/>
            <pc:sldMk cId="2614772249" sldId="295"/>
            <ac:spMk id="16" creationId="{114A8886-F94F-4F89-0BD2-6A999559E4D5}"/>
          </ac:spMkLst>
        </pc:spChg>
        <pc:spChg chg="add del mod">
          <ac:chgData name="Robert Canaway" userId="2736be6edfbd4c56" providerId="LiveId" clId="{8A1EFF75-DEF5-4F21-8FD2-F7D034723999}" dt="2023-08-08T14:05:18.499" v="122" actId="6264"/>
          <ac:spMkLst>
            <pc:docMk/>
            <pc:sldMk cId="2614772249" sldId="295"/>
            <ac:spMk id="17" creationId="{BEF98D16-F1DE-2521-68F7-2F90BF566BE9}"/>
          </ac:spMkLst>
        </pc:spChg>
        <pc:spChg chg="add del mod">
          <ac:chgData name="Robert Canaway" userId="2736be6edfbd4c56" providerId="LiveId" clId="{8A1EFF75-DEF5-4F21-8FD2-F7D034723999}" dt="2023-08-08T14:05:18.499" v="122" actId="6264"/>
          <ac:spMkLst>
            <pc:docMk/>
            <pc:sldMk cId="2614772249" sldId="295"/>
            <ac:spMk id="18" creationId="{E926D580-B728-133B-939A-921343F38D5B}"/>
          </ac:spMkLst>
        </pc:spChg>
        <pc:spChg chg="add del mod">
          <ac:chgData name="Robert Canaway" userId="2736be6edfbd4c56" providerId="LiveId" clId="{8A1EFF75-DEF5-4F21-8FD2-F7D034723999}" dt="2023-08-08T14:05:18.499" v="122" actId="6264"/>
          <ac:spMkLst>
            <pc:docMk/>
            <pc:sldMk cId="2614772249" sldId="295"/>
            <ac:spMk id="19" creationId="{E0F2F881-061A-BD7C-5060-11EE987F1F2E}"/>
          </ac:spMkLst>
        </pc:spChg>
      </pc:sldChg>
      <pc:sldChg chg="del">
        <pc:chgData name="Robert Canaway" userId="2736be6edfbd4c56" providerId="LiveId" clId="{8A1EFF75-DEF5-4F21-8FD2-F7D034723999}" dt="2023-08-08T14:10:36.818" v="142" actId="2696"/>
        <pc:sldMkLst>
          <pc:docMk/>
          <pc:sldMk cId="2007104331" sldId="323"/>
        </pc:sldMkLst>
      </pc:sldChg>
      <pc:sldChg chg="del">
        <pc:chgData name="Robert Canaway" userId="2736be6edfbd4c56" providerId="LiveId" clId="{8A1EFF75-DEF5-4F21-8FD2-F7D034723999}" dt="2023-08-08T14:10:44.099" v="143" actId="2696"/>
        <pc:sldMkLst>
          <pc:docMk/>
          <pc:sldMk cId="2999889707" sldId="324"/>
        </pc:sldMkLst>
      </pc:sldChg>
      <pc:sldChg chg="del">
        <pc:chgData name="Robert Canaway" userId="2736be6edfbd4c56" providerId="LiveId" clId="{8A1EFF75-DEF5-4F21-8FD2-F7D034723999}" dt="2023-08-08T14:10:22.270" v="140" actId="2696"/>
        <pc:sldMkLst>
          <pc:docMk/>
          <pc:sldMk cId="3552524072" sldId="325"/>
        </pc:sldMkLst>
      </pc:sldChg>
      <pc:sldChg chg="del">
        <pc:chgData name="Robert Canaway" userId="2736be6edfbd4c56" providerId="LiveId" clId="{8A1EFF75-DEF5-4F21-8FD2-F7D034723999}" dt="2023-08-08T14:10:29.361" v="141" actId="2696"/>
        <pc:sldMkLst>
          <pc:docMk/>
          <pc:sldMk cId="212223901" sldId="327"/>
        </pc:sldMkLst>
      </pc:sldChg>
      <pc:sldChg chg="del">
        <pc:chgData name="Robert Canaway" userId="2736be6edfbd4c56" providerId="LiveId" clId="{8A1EFF75-DEF5-4F21-8FD2-F7D034723999}" dt="2023-08-08T14:11:18.534" v="144" actId="2696"/>
        <pc:sldMkLst>
          <pc:docMk/>
          <pc:sldMk cId="2122399113" sldId="331"/>
        </pc:sldMkLst>
      </pc:sldChg>
      <pc:sldChg chg="del">
        <pc:chgData name="Robert Canaway" userId="2736be6edfbd4c56" providerId="LiveId" clId="{8A1EFF75-DEF5-4F21-8FD2-F7D034723999}" dt="2023-08-08T14:08:38.146" v="125" actId="2696"/>
        <pc:sldMkLst>
          <pc:docMk/>
          <pc:sldMk cId="3034979033" sldId="339"/>
        </pc:sldMkLst>
      </pc:sldChg>
      <pc:sldChg chg="del">
        <pc:chgData name="Robert Canaway" userId="2736be6edfbd4c56" providerId="LiveId" clId="{8A1EFF75-DEF5-4F21-8FD2-F7D034723999}" dt="2023-08-08T14:08:42.072" v="126" actId="2696"/>
        <pc:sldMkLst>
          <pc:docMk/>
          <pc:sldMk cId="199774752" sldId="340"/>
        </pc:sldMkLst>
      </pc:sldChg>
      <pc:sldChg chg="del">
        <pc:chgData name="Robert Canaway" userId="2736be6edfbd4c56" providerId="LiveId" clId="{8A1EFF75-DEF5-4F21-8FD2-F7D034723999}" dt="2023-08-08T14:08:48.099" v="127" actId="2696"/>
        <pc:sldMkLst>
          <pc:docMk/>
          <pc:sldMk cId="1839669295" sldId="341"/>
        </pc:sldMkLst>
      </pc:sldChg>
      <pc:sldChg chg="del">
        <pc:chgData name="Robert Canaway" userId="2736be6edfbd4c56" providerId="LiveId" clId="{8A1EFF75-DEF5-4F21-8FD2-F7D034723999}" dt="2023-08-08T14:12:23.696" v="146" actId="2696"/>
        <pc:sldMkLst>
          <pc:docMk/>
          <pc:sldMk cId="2817320807" sldId="342"/>
        </pc:sldMkLst>
      </pc:sldChg>
      <pc:sldChg chg="del">
        <pc:chgData name="Robert Canaway" userId="2736be6edfbd4c56" providerId="LiveId" clId="{8A1EFF75-DEF5-4F21-8FD2-F7D034723999}" dt="2023-08-08T14:09:09.641" v="128" actId="2696"/>
        <pc:sldMkLst>
          <pc:docMk/>
          <pc:sldMk cId="1457567736" sldId="344"/>
        </pc:sldMkLst>
      </pc:sldChg>
      <pc:sldChg chg="del">
        <pc:chgData name="Robert Canaway" userId="2736be6edfbd4c56" providerId="LiveId" clId="{8A1EFF75-DEF5-4F21-8FD2-F7D034723999}" dt="2023-08-08T14:09:24.687" v="129" actId="2696"/>
        <pc:sldMkLst>
          <pc:docMk/>
          <pc:sldMk cId="2563495359" sldId="345"/>
        </pc:sldMkLst>
      </pc:sldChg>
      <pc:sldChg chg="del">
        <pc:chgData name="Robert Canaway" userId="2736be6edfbd4c56" providerId="LiveId" clId="{8A1EFF75-DEF5-4F21-8FD2-F7D034723999}" dt="2023-08-08T14:09:43.305" v="133" actId="2696"/>
        <pc:sldMkLst>
          <pc:docMk/>
          <pc:sldMk cId="2258607532" sldId="351"/>
        </pc:sldMkLst>
      </pc:sldChg>
      <pc:sldChg chg="del">
        <pc:chgData name="Robert Canaway" userId="2736be6edfbd4c56" providerId="LiveId" clId="{8A1EFF75-DEF5-4F21-8FD2-F7D034723999}" dt="2023-08-08T14:10:18.362" v="139" actId="2696"/>
        <pc:sldMkLst>
          <pc:docMk/>
          <pc:sldMk cId="4098370090" sldId="355"/>
        </pc:sldMkLst>
      </pc:sldChg>
      <pc:sldChg chg="del">
        <pc:chgData name="Robert Canaway" userId="2736be6edfbd4c56" providerId="LiveId" clId="{8A1EFF75-DEF5-4F21-8FD2-F7D034723999}" dt="2023-08-08T14:09:36.433" v="131" actId="2696"/>
        <pc:sldMkLst>
          <pc:docMk/>
          <pc:sldMk cId="226859317" sldId="356"/>
        </pc:sldMkLst>
      </pc:sldChg>
      <pc:sldChg chg="del">
        <pc:chgData name="Robert Canaway" userId="2736be6edfbd4c56" providerId="LiveId" clId="{8A1EFF75-DEF5-4F21-8FD2-F7D034723999}" dt="2023-08-08T14:09:39.966" v="132" actId="2696"/>
        <pc:sldMkLst>
          <pc:docMk/>
          <pc:sldMk cId="1696806119" sldId="357"/>
        </pc:sldMkLst>
      </pc:sldChg>
      <pc:sldChg chg="del">
        <pc:chgData name="Robert Canaway" userId="2736be6edfbd4c56" providerId="LiveId" clId="{8A1EFF75-DEF5-4F21-8FD2-F7D034723999}" dt="2023-08-08T14:09:50.854" v="135" actId="2696"/>
        <pc:sldMkLst>
          <pc:docMk/>
          <pc:sldMk cId="1402463324" sldId="359"/>
        </pc:sldMkLst>
      </pc:sldChg>
      <pc:sldChg chg="del">
        <pc:chgData name="Robert Canaway" userId="2736be6edfbd4c56" providerId="LiveId" clId="{8A1EFF75-DEF5-4F21-8FD2-F7D034723999}" dt="2023-08-08T14:09:55.566" v="136" actId="2696"/>
        <pc:sldMkLst>
          <pc:docMk/>
          <pc:sldMk cId="1729230299" sldId="360"/>
        </pc:sldMkLst>
      </pc:sldChg>
      <pc:sldChg chg="del">
        <pc:chgData name="Robert Canaway" userId="2736be6edfbd4c56" providerId="LiveId" clId="{8A1EFF75-DEF5-4F21-8FD2-F7D034723999}" dt="2023-08-08T14:10:00.046" v="137" actId="2696"/>
        <pc:sldMkLst>
          <pc:docMk/>
          <pc:sldMk cId="3549276198" sldId="361"/>
        </pc:sldMkLst>
      </pc:sldChg>
      <pc:sldChg chg="del">
        <pc:chgData name="Robert Canaway" userId="2736be6edfbd4c56" providerId="LiveId" clId="{8A1EFF75-DEF5-4F21-8FD2-F7D034723999}" dt="2023-08-08T14:10:04.268" v="138" actId="2696"/>
        <pc:sldMkLst>
          <pc:docMk/>
          <pc:sldMk cId="3792070567" sldId="362"/>
        </pc:sldMkLst>
      </pc:sldChg>
      <pc:sldChg chg="del">
        <pc:chgData name="Robert Canaway" userId="2736be6edfbd4c56" providerId="LiveId" clId="{8A1EFF75-DEF5-4F21-8FD2-F7D034723999}" dt="2023-08-08T14:09:46.733" v="134" actId="2696"/>
        <pc:sldMkLst>
          <pc:docMk/>
          <pc:sldMk cId="2394082022" sldId="365"/>
        </pc:sldMkLst>
      </pc:sldChg>
      <pc:sldChg chg="modSp new mod">
        <pc:chgData name="Robert Canaway" userId="2736be6edfbd4c56" providerId="LiveId" clId="{8A1EFF75-DEF5-4F21-8FD2-F7D034723999}" dt="2023-08-08T14:28:58.062" v="517" actId="6549"/>
        <pc:sldMkLst>
          <pc:docMk/>
          <pc:sldMk cId="1152942888" sldId="368"/>
        </pc:sldMkLst>
        <pc:spChg chg="mod">
          <ac:chgData name="Robert Canaway" userId="2736be6edfbd4c56" providerId="LiveId" clId="{8A1EFF75-DEF5-4F21-8FD2-F7D034723999}" dt="2023-08-08T14:28:58.062" v="517" actId="6549"/>
          <ac:spMkLst>
            <pc:docMk/>
            <pc:sldMk cId="1152942888" sldId="368"/>
            <ac:spMk id="2" creationId="{0DD9F1FD-A730-755E-1C30-E689ABEC2F5C}"/>
          </ac:spMkLst>
        </pc:spChg>
        <pc:spChg chg="mod">
          <ac:chgData name="Robert Canaway" userId="2736be6edfbd4c56" providerId="LiveId" clId="{8A1EFF75-DEF5-4F21-8FD2-F7D034723999}" dt="2023-08-08T14:28:02.424" v="516" actId="1076"/>
          <ac:spMkLst>
            <pc:docMk/>
            <pc:sldMk cId="1152942888" sldId="368"/>
            <ac:spMk id="3" creationId="{125AC393-CDF4-FE9A-B7AF-6D79B4791EC7}"/>
          </ac:spMkLst>
        </pc:spChg>
      </pc:sldChg>
      <pc:sldChg chg="addSp delSp modSp new mod">
        <pc:chgData name="Robert Canaway" userId="2736be6edfbd4c56" providerId="LiveId" clId="{8A1EFF75-DEF5-4F21-8FD2-F7D034723999}" dt="2023-08-08T14:52:04.072" v="714" actId="20577"/>
        <pc:sldMkLst>
          <pc:docMk/>
          <pc:sldMk cId="398569782" sldId="369"/>
        </pc:sldMkLst>
        <pc:spChg chg="mod">
          <ac:chgData name="Robert Canaway" userId="2736be6edfbd4c56" providerId="LiveId" clId="{8A1EFF75-DEF5-4F21-8FD2-F7D034723999}" dt="2023-08-08T14:32:18.291" v="547" actId="14100"/>
          <ac:spMkLst>
            <pc:docMk/>
            <pc:sldMk cId="398569782" sldId="369"/>
            <ac:spMk id="2" creationId="{41C00CF6-CB13-002B-A398-ECFADB5958A6}"/>
          </ac:spMkLst>
        </pc:spChg>
        <pc:spChg chg="mod">
          <ac:chgData name="Robert Canaway" userId="2736be6edfbd4c56" providerId="LiveId" clId="{8A1EFF75-DEF5-4F21-8FD2-F7D034723999}" dt="2023-08-08T14:33:27.276" v="553" actId="14100"/>
          <ac:spMkLst>
            <pc:docMk/>
            <pc:sldMk cId="398569782" sldId="369"/>
            <ac:spMk id="3" creationId="{78ABD66E-8EC6-E66C-BA1F-2F6950013697}"/>
          </ac:spMkLst>
        </pc:spChg>
        <pc:spChg chg="mod">
          <ac:chgData name="Robert Canaway" userId="2736be6edfbd4c56" providerId="LiveId" clId="{8A1EFF75-DEF5-4F21-8FD2-F7D034723999}" dt="2023-08-08T14:51:53.243" v="713" actId="27636"/>
          <ac:spMkLst>
            <pc:docMk/>
            <pc:sldMk cId="398569782" sldId="369"/>
            <ac:spMk id="4" creationId="{64B10701-AA8E-F855-1975-31AC26D1274E}"/>
          </ac:spMkLst>
        </pc:spChg>
        <pc:spChg chg="del">
          <ac:chgData name="Robert Canaway" userId="2736be6edfbd4c56" providerId="LiveId" clId="{8A1EFF75-DEF5-4F21-8FD2-F7D034723999}" dt="2023-08-08T14:31:08.740" v="519" actId="478"/>
          <ac:spMkLst>
            <pc:docMk/>
            <pc:sldMk cId="398569782" sldId="369"/>
            <ac:spMk id="5" creationId="{F5236FA9-E96B-2514-7275-A6AD66A53A6E}"/>
          </ac:spMkLst>
        </pc:spChg>
        <pc:spChg chg="del mod">
          <ac:chgData name="Robert Canaway" userId="2736be6edfbd4c56" providerId="LiveId" clId="{8A1EFF75-DEF5-4F21-8FD2-F7D034723999}" dt="2023-08-08T14:31:21.885" v="521" actId="478"/>
          <ac:spMkLst>
            <pc:docMk/>
            <pc:sldMk cId="398569782" sldId="369"/>
            <ac:spMk id="6" creationId="{678ACFAC-7CE6-FFC0-A620-169ACC287255}"/>
          </ac:spMkLst>
        </pc:spChg>
        <pc:spChg chg="add mod">
          <ac:chgData name="Robert Canaway" userId="2736be6edfbd4c56" providerId="LiveId" clId="{8A1EFF75-DEF5-4F21-8FD2-F7D034723999}" dt="2023-08-08T14:52:04.072" v="714" actId="20577"/>
          <ac:spMkLst>
            <pc:docMk/>
            <pc:sldMk cId="398569782" sldId="369"/>
            <ac:spMk id="9" creationId="{52173513-7006-6EF1-BD6C-336DA518C643}"/>
          </ac:spMkLst>
        </pc:spChg>
        <pc:spChg chg="add mod">
          <ac:chgData name="Robert Canaway" userId="2736be6edfbd4c56" providerId="LiveId" clId="{8A1EFF75-DEF5-4F21-8FD2-F7D034723999}" dt="2023-08-08T14:42:08.869" v="645" actId="2711"/>
          <ac:spMkLst>
            <pc:docMk/>
            <pc:sldMk cId="398569782" sldId="369"/>
            <ac:spMk id="10" creationId="{AF5A32CC-7AB0-B208-D91B-91BA82CA82E2}"/>
          </ac:spMkLst>
        </pc:spChg>
      </pc:sldChg>
      <pc:sldChg chg="addSp delSp modSp add mod">
        <pc:chgData name="Robert Canaway" userId="2736be6edfbd4c56" providerId="LiveId" clId="{8A1EFF75-DEF5-4F21-8FD2-F7D034723999}" dt="2023-08-08T15:08:08.610" v="952" actId="20577"/>
        <pc:sldMkLst>
          <pc:docMk/>
          <pc:sldMk cId="2080415722" sldId="370"/>
        </pc:sldMkLst>
        <pc:spChg chg="del">
          <ac:chgData name="Robert Canaway" userId="2736be6edfbd4c56" providerId="LiveId" clId="{8A1EFF75-DEF5-4F21-8FD2-F7D034723999}" dt="2023-08-08T15:01:53.806" v="826" actId="478"/>
          <ac:spMkLst>
            <pc:docMk/>
            <pc:sldMk cId="2080415722" sldId="370"/>
            <ac:spMk id="2" creationId="{41C00CF6-CB13-002B-A398-ECFADB5958A6}"/>
          </ac:spMkLst>
        </pc:spChg>
        <pc:spChg chg="add del mod">
          <ac:chgData name="Robert Canaway" userId="2736be6edfbd4c56" providerId="LiveId" clId="{8A1EFF75-DEF5-4F21-8FD2-F7D034723999}" dt="2023-08-08T15:03:09.081" v="836" actId="1076"/>
          <ac:spMkLst>
            <pc:docMk/>
            <pc:sldMk cId="2080415722" sldId="370"/>
            <ac:spMk id="3" creationId="{78ABD66E-8EC6-E66C-BA1F-2F6950013697}"/>
          </ac:spMkLst>
        </pc:spChg>
        <pc:spChg chg="mod">
          <ac:chgData name="Robert Canaway" userId="2736be6edfbd4c56" providerId="LiveId" clId="{8A1EFF75-DEF5-4F21-8FD2-F7D034723999}" dt="2023-08-08T15:03:17.023" v="837" actId="1076"/>
          <ac:spMkLst>
            <pc:docMk/>
            <pc:sldMk cId="2080415722" sldId="370"/>
            <ac:spMk id="4" creationId="{64B10701-AA8E-F855-1975-31AC26D1274E}"/>
          </ac:spMkLst>
        </pc:spChg>
        <pc:spChg chg="add del mod">
          <ac:chgData name="Robert Canaway" userId="2736be6edfbd4c56" providerId="LiveId" clId="{8A1EFF75-DEF5-4F21-8FD2-F7D034723999}" dt="2023-08-08T15:02:23.357" v="830" actId="478"/>
          <ac:spMkLst>
            <pc:docMk/>
            <pc:sldMk cId="2080415722" sldId="370"/>
            <ac:spMk id="6" creationId="{7BB0BD40-7BE8-3B61-1D49-1313ACF2643E}"/>
          </ac:spMkLst>
        </pc:spChg>
        <pc:spChg chg="mod">
          <ac:chgData name="Robert Canaway" userId="2736be6edfbd4c56" providerId="LiveId" clId="{8A1EFF75-DEF5-4F21-8FD2-F7D034723999}" dt="2023-08-08T14:52:48.120" v="716" actId="6549"/>
          <ac:spMkLst>
            <pc:docMk/>
            <pc:sldMk cId="2080415722" sldId="370"/>
            <ac:spMk id="7" creationId="{8D4F6ABC-623B-1E6F-53E1-C2992042EE51}"/>
          </ac:spMkLst>
        </pc:spChg>
        <pc:spChg chg="mod">
          <ac:chgData name="Robert Canaway" userId="2736be6edfbd4c56" providerId="LiveId" clId="{8A1EFF75-DEF5-4F21-8FD2-F7D034723999}" dt="2023-08-08T15:08:08.610" v="952" actId="20577"/>
          <ac:spMkLst>
            <pc:docMk/>
            <pc:sldMk cId="2080415722" sldId="370"/>
            <ac:spMk id="9" creationId="{52173513-7006-6EF1-BD6C-336DA518C643}"/>
          </ac:spMkLst>
        </pc:spChg>
        <pc:spChg chg="mod">
          <ac:chgData name="Robert Canaway" userId="2736be6edfbd4c56" providerId="LiveId" clId="{8A1EFF75-DEF5-4F21-8FD2-F7D034723999}" dt="2023-08-08T15:03:50.779" v="839" actId="1076"/>
          <ac:spMkLst>
            <pc:docMk/>
            <pc:sldMk cId="2080415722" sldId="370"/>
            <ac:spMk id="10" creationId="{AF5A32CC-7AB0-B208-D91B-91BA82CA82E2}"/>
          </ac:spMkLst>
        </pc:spChg>
        <pc:spChg chg="add del mod">
          <ac:chgData name="Robert Canaway" userId="2736be6edfbd4c56" providerId="LiveId" clId="{8A1EFF75-DEF5-4F21-8FD2-F7D034723999}" dt="2023-08-08T15:03:04.338" v="835" actId="478"/>
          <ac:spMkLst>
            <pc:docMk/>
            <pc:sldMk cId="2080415722" sldId="370"/>
            <ac:spMk id="12" creationId="{3C63017C-5F74-0449-6183-4FF8AC32ADF5}"/>
          </ac:spMkLst>
        </pc:spChg>
      </pc:sldChg>
      <pc:sldChg chg="new del">
        <pc:chgData name="Robert Canaway" userId="2736be6edfbd4c56" providerId="LiveId" clId="{8A1EFF75-DEF5-4F21-8FD2-F7D034723999}" dt="2023-08-08T15:08:24.703" v="954" actId="680"/>
        <pc:sldMkLst>
          <pc:docMk/>
          <pc:sldMk cId="2784368620" sldId="371"/>
        </pc:sldMkLst>
      </pc:sldChg>
      <pc:sldChg chg="modSp add mod">
        <pc:chgData name="Robert Canaway" userId="2736be6edfbd4c56" providerId="LiveId" clId="{8A1EFF75-DEF5-4F21-8FD2-F7D034723999}" dt="2023-08-08T15:14:02.729" v="1071" actId="20577"/>
        <pc:sldMkLst>
          <pc:docMk/>
          <pc:sldMk cId="2867579644" sldId="371"/>
        </pc:sldMkLst>
        <pc:spChg chg="mod">
          <ac:chgData name="Robert Canaway" userId="2736be6edfbd4c56" providerId="LiveId" clId="{8A1EFF75-DEF5-4F21-8FD2-F7D034723999}" dt="2023-08-08T15:09:17.499" v="995" actId="14100"/>
          <ac:spMkLst>
            <pc:docMk/>
            <pc:sldMk cId="2867579644" sldId="371"/>
            <ac:spMk id="3" creationId="{78ABD66E-8EC6-E66C-BA1F-2F6950013697}"/>
          </ac:spMkLst>
        </pc:spChg>
        <pc:spChg chg="mod">
          <ac:chgData name="Robert Canaway" userId="2736be6edfbd4c56" providerId="LiveId" clId="{8A1EFF75-DEF5-4F21-8FD2-F7D034723999}" dt="2023-08-08T15:11:49.193" v="1026" actId="14100"/>
          <ac:spMkLst>
            <pc:docMk/>
            <pc:sldMk cId="2867579644" sldId="371"/>
            <ac:spMk id="4" creationId="{64B10701-AA8E-F855-1975-31AC26D1274E}"/>
          </ac:spMkLst>
        </pc:spChg>
        <pc:spChg chg="mod">
          <ac:chgData name="Robert Canaway" userId="2736be6edfbd4c56" providerId="LiveId" clId="{8A1EFF75-DEF5-4F21-8FD2-F7D034723999}" dt="2023-08-08T15:14:02.729" v="1071" actId="20577"/>
          <ac:spMkLst>
            <pc:docMk/>
            <pc:sldMk cId="2867579644" sldId="371"/>
            <ac:spMk id="9" creationId="{52173513-7006-6EF1-BD6C-336DA518C643}"/>
          </ac:spMkLst>
        </pc:spChg>
        <pc:spChg chg="mod">
          <ac:chgData name="Robert Canaway" userId="2736be6edfbd4c56" providerId="LiveId" clId="{8A1EFF75-DEF5-4F21-8FD2-F7D034723999}" dt="2023-08-08T15:11:54.936" v="1027" actId="1076"/>
          <ac:spMkLst>
            <pc:docMk/>
            <pc:sldMk cId="2867579644" sldId="371"/>
            <ac:spMk id="10" creationId="{AF5A32CC-7AB0-B208-D91B-91BA82CA82E2}"/>
          </ac:spMkLst>
        </pc:spChg>
      </pc:sldChg>
      <pc:sldChg chg="modSp add mod">
        <pc:chgData name="Robert Canaway" userId="2736be6edfbd4c56" providerId="LiveId" clId="{8A1EFF75-DEF5-4F21-8FD2-F7D034723999}" dt="2023-08-08T15:21:32.630" v="1196" actId="6549"/>
        <pc:sldMkLst>
          <pc:docMk/>
          <pc:sldMk cId="4068522393" sldId="372"/>
        </pc:sldMkLst>
        <pc:spChg chg="mod">
          <ac:chgData name="Robert Canaway" userId="2736be6edfbd4c56" providerId="LiveId" clId="{8A1EFF75-DEF5-4F21-8FD2-F7D034723999}" dt="2023-08-08T15:16:52.283" v="1144" actId="14100"/>
          <ac:spMkLst>
            <pc:docMk/>
            <pc:sldMk cId="4068522393" sldId="372"/>
            <ac:spMk id="3" creationId="{78ABD66E-8EC6-E66C-BA1F-2F6950013697}"/>
          </ac:spMkLst>
        </pc:spChg>
        <pc:spChg chg="mod">
          <ac:chgData name="Robert Canaway" userId="2736be6edfbd4c56" providerId="LiveId" clId="{8A1EFF75-DEF5-4F21-8FD2-F7D034723999}" dt="2023-08-08T15:20:12.731" v="1180" actId="6549"/>
          <ac:spMkLst>
            <pc:docMk/>
            <pc:sldMk cId="4068522393" sldId="372"/>
            <ac:spMk id="4" creationId="{64B10701-AA8E-F855-1975-31AC26D1274E}"/>
          </ac:spMkLst>
        </pc:spChg>
        <pc:spChg chg="mod">
          <ac:chgData name="Robert Canaway" userId="2736be6edfbd4c56" providerId="LiveId" clId="{8A1EFF75-DEF5-4F21-8FD2-F7D034723999}" dt="2023-08-08T15:21:32.630" v="1196" actId="6549"/>
          <ac:spMkLst>
            <pc:docMk/>
            <pc:sldMk cId="4068522393" sldId="372"/>
            <ac:spMk id="9" creationId="{52173513-7006-6EF1-BD6C-336DA518C643}"/>
          </ac:spMkLst>
        </pc:spChg>
        <pc:spChg chg="mod">
          <ac:chgData name="Robert Canaway" userId="2736be6edfbd4c56" providerId="LiveId" clId="{8A1EFF75-DEF5-4F21-8FD2-F7D034723999}" dt="2023-08-08T15:20:32.720" v="1182" actId="1076"/>
          <ac:spMkLst>
            <pc:docMk/>
            <pc:sldMk cId="4068522393" sldId="372"/>
            <ac:spMk id="10" creationId="{AF5A32CC-7AB0-B208-D91B-91BA82CA82E2}"/>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43BC01-4937-46CB-B5D2-5963E7FDB26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FBFC583-1724-4FC1-836F-C504532AEA69}">
      <dgm:prSet/>
      <dgm:spPr/>
      <dgm:t>
        <a:bodyPr/>
        <a:lstStyle/>
        <a:p>
          <a:pPr>
            <a:lnSpc>
              <a:spcPct val="100000"/>
            </a:lnSpc>
          </a:pPr>
          <a:r>
            <a:rPr lang="en-GB" b="1" dirty="0"/>
            <a:t>Bench Marking </a:t>
          </a:r>
          <a:r>
            <a:rPr lang="en-GB" dirty="0"/>
            <a:t>– To confirm the Facilities are compliant with International Codes &amp; Standards, have proper (working) safety systems, and are competently operated and maintained</a:t>
          </a:r>
          <a:endParaRPr lang="en-US" dirty="0"/>
        </a:p>
      </dgm:t>
    </dgm:pt>
    <dgm:pt modelId="{4CFC010D-1267-4B28-BA00-F95DB51F1E03}" type="parTrans" cxnId="{2B52E3C1-D288-4BB7-B09F-37A9291685E0}">
      <dgm:prSet/>
      <dgm:spPr/>
      <dgm:t>
        <a:bodyPr/>
        <a:lstStyle/>
        <a:p>
          <a:endParaRPr lang="en-US"/>
        </a:p>
      </dgm:t>
    </dgm:pt>
    <dgm:pt modelId="{16BF0928-A8B6-484C-9E0D-584EEE5F60F1}" type="sibTrans" cxnId="{2B52E3C1-D288-4BB7-B09F-37A9291685E0}">
      <dgm:prSet/>
      <dgm:spPr/>
      <dgm:t>
        <a:bodyPr/>
        <a:lstStyle/>
        <a:p>
          <a:endParaRPr lang="en-US"/>
        </a:p>
      </dgm:t>
    </dgm:pt>
    <dgm:pt modelId="{F44AE479-733E-45D7-9C0E-9A89A9E7D5D8}">
      <dgm:prSet/>
      <dgm:spPr/>
      <dgm:t>
        <a:bodyPr/>
        <a:lstStyle/>
        <a:p>
          <a:pPr>
            <a:lnSpc>
              <a:spcPct val="100000"/>
            </a:lnSpc>
          </a:pPr>
          <a:r>
            <a:rPr lang="en-GB" b="1" dirty="0"/>
            <a:t>Risk Management </a:t>
          </a:r>
          <a:r>
            <a:rPr lang="en-GB" dirty="0"/>
            <a:t>– To confirm that Risks have been identified and are being/have been addressed to minimise loss exposures.</a:t>
          </a:r>
          <a:endParaRPr lang="en-US" dirty="0"/>
        </a:p>
      </dgm:t>
    </dgm:pt>
    <dgm:pt modelId="{3CF92BAF-5758-4E97-AFF7-CCDDA8C03518}" type="parTrans" cxnId="{80FF8B0A-CA97-4A8D-BDFF-8A70679ECBEE}">
      <dgm:prSet/>
      <dgm:spPr/>
      <dgm:t>
        <a:bodyPr/>
        <a:lstStyle/>
        <a:p>
          <a:endParaRPr lang="en-US"/>
        </a:p>
      </dgm:t>
    </dgm:pt>
    <dgm:pt modelId="{7C319767-09FF-4F11-B6C7-58F4B1AAB1EE}" type="sibTrans" cxnId="{80FF8B0A-CA97-4A8D-BDFF-8A70679ECBEE}">
      <dgm:prSet/>
      <dgm:spPr/>
      <dgm:t>
        <a:bodyPr/>
        <a:lstStyle/>
        <a:p>
          <a:endParaRPr lang="en-US"/>
        </a:p>
      </dgm:t>
    </dgm:pt>
    <dgm:pt modelId="{FBCDF943-EFE5-4381-A546-E6C07D85B234}">
      <dgm:prSet/>
      <dgm:spPr/>
      <dgm:t>
        <a:bodyPr/>
        <a:lstStyle/>
        <a:p>
          <a:pPr>
            <a:lnSpc>
              <a:spcPct val="100000"/>
            </a:lnSpc>
          </a:pPr>
          <a:r>
            <a:rPr lang="en-GB" b="1" dirty="0"/>
            <a:t>Corrective Measures </a:t>
          </a:r>
          <a:r>
            <a:rPr lang="en-GB" dirty="0"/>
            <a:t> – Provide feedback from the audit and calculations in the form of unambiguous recommendations which are prioritised for action by the owner   </a:t>
          </a:r>
          <a:endParaRPr lang="en-US" dirty="0"/>
        </a:p>
      </dgm:t>
    </dgm:pt>
    <dgm:pt modelId="{FF34A386-70A6-4F06-BFD3-8925F30A2796}" type="parTrans" cxnId="{210D015F-6622-4AB8-ACB3-AB9D024DE8AF}">
      <dgm:prSet/>
      <dgm:spPr/>
      <dgm:t>
        <a:bodyPr/>
        <a:lstStyle/>
        <a:p>
          <a:endParaRPr lang="en-US"/>
        </a:p>
      </dgm:t>
    </dgm:pt>
    <dgm:pt modelId="{46E762F8-34AC-4F55-9CF5-BF548C10E729}" type="sibTrans" cxnId="{210D015F-6622-4AB8-ACB3-AB9D024DE8AF}">
      <dgm:prSet/>
      <dgm:spPr/>
      <dgm:t>
        <a:bodyPr/>
        <a:lstStyle/>
        <a:p>
          <a:endParaRPr lang="en-US"/>
        </a:p>
      </dgm:t>
    </dgm:pt>
    <dgm:pt modelId="{88946991-BEC1-4A35-92D4-0F0B80C042A4}" type="pres">
      <dgm:prSet presAssocID="{6443BC01-4937-46CB-B5D2-5963E7FDB265}" presName="root" presStyleCnt="0">
        <dgm:presLayoutVars>
          <dgm:dir/>
          <dgm:resizeHandles val="exact"/>
        </dgm:presLayoutVars>
      </dgm:prSet>
      <dgm:spPr/>
    </dgm:pt>
    <dgm:pt modelId="{971D0CB2-7FA8-4A9B-A7D7-90BC1223B599}" type="pres">
      <dgm:prSet presAssocID="{AFBFC583-1724-4FC1-836F-C504532AEA69}" presName="compNode" presStyleCnt="0"/>
      <dgm:spPr/>
    </dgm:pt>
    <dgm:pt modelId="{D1FC62B6-9BCE-43B9-BFC7-5C78D128D199}" type="pres">
      <dgm:prSet presAssocID="{AFBFC583-1724-4FC1-836F-C504532AEA69}" presName="bgRect" presStyleLbl="bgShp" presStyleIdx="0" presStyleCnt="3"/>
      <dgm:spPr/>
    </dgm:pt>
    <dgm:pt modelId="{2BC052EB-DB27-40B5-B31D-33FB1447063C}" type="pres">
      <dgm:prSet presAssocID="{AFBFC583-1724-4FC1-836F-C504532AEA6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9BB54ED7-2EC3-4C35-ADA9-4C73336D6A1C}" type="pres">
      <dgm:prSet presAssocID="{AFBFC583-1724-4FC1-836F-C504532AEA69}" presName="spaceRect" presStyleCnt="0"/>
      <dgm:spPr/>
    </dgm:pt>
    <dgm:pt modelId="{B4DFD614-DA4A-4DB6-A76B-125DB48237DC}" type="pres">
      <dgm:prSet presAssocID="{AFBFC583-1724-4FC1-836F-C504532AEA69}" presName="parTx" presStyleLbl="revTx" presStyleIdx="0" presStyleCnt="3">
        <dgm:presLayoutVars>
          <dgm:chMax val="0"/>
          <dgm:chPref val="0"/>
        </dgm:presLayoutVars>
      </dgm:prSet>
      <dgm:spPr/>
    </dgm:pt>
    <dgm:pt modelId="{047BE76E-918F-4AF8-85E8-500B182167B6}" type="pres">
      <dgm:prSet presAssocID="{16BF0928-A8B6-484C-9E0D-584EEE5F60F1}" presName="sibTrans" presStyleCnt="0"/>
      <dgm:spPr/>
    </dgm:pt>
    <dgm:pt modelId="{5924F64E-1904-430D-86D5-1D7DC598B4C9}" type="pres">
      <dgm:prSet presAssocID="{F44AE479-733E-45D7-9C0E-9A89A9E7D5D8}" presName="compNode" presStyleCnt="0"/>
      <dgm:spPr/>
    </dgm:pt>
    <dgm:pt modelId="{05CA9F89-6D79-45E5-A9BD-A2CFA78450B1}" type="pres">
      <dgm:prSet presAssocID="{F44AE479-733E-45D7-9C0E-9A89A9E7D5D8}" presName="bgRect" presStyleLbl="bgShp" presStyleIdx="1" presStyleCnt="3"/>
      <dgm:spPr/>
    </dgm:pt>
    <dgm:pt modelId="{B900539D-B88D-4F2F-9B36-80B268818C52}" type="pres">
      <dgm:prSet presAssocID="{F44AE479-733E-45D7-9C0E-9A89A9E7D5D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C47DC609-CADA-4E1D-813B-B0E58F3D98EE}" type="pres">
      <dgm:prSet presAssocID="{F44AE479-733E-45D7-9C0E-9A89A9E7D5D8}" presName="spaceRect" presStyleCnt="0"/>
      <dgm:spPr/>
    </dgm:pt>
    <dgm:pt modelId="{36831182-FDDD-46A8-B88F-0BCAECBA5DD0}" type="pres">
      <dgm:prSet presAssocID="{F44AE479-733E-45D7-9C0E-9A89A9E7D5D8}" presName="parTx" presStyleLbl="revTx" presStyleIdx="1" presStyleCnt="3">
        <dgm:presLayoutVars>
          <dgm:chMax val="0"/>
          <dgm:chPref val="0"/>
        </dgm:presLayoutVars>
      </dgm:prSet>
      <dgm:spPr/>
    </dgm:pt>
    <dgm:pt modelId="{730B9453-FD00-47CF-8A47-63BF2B69A64E}" type="pres">
      <dgm:prSet presAssocID="{7C319767-09FF-4F11-B6C7-58F4B1AAB1EE}" presName="sibTrans" presStyleCnt="0"/>
      <dgm:spPr/>
    </dgm:pt>
    <dgm:pt modelId="{63E1E1F9-9612-4AE6-99E3-25F2B72B3EA8}" type="pres">
      <dgm:prSet presAssocID="{FBCDF943-EFE5-4381-A546-E6C07D85B234}" presName="compNode" presStyleCnt="0"/>
      <dgm:spPr/>
    </dgm:pt>
    <dgm:pt modelId="{B412DF22-5C0F-4DF6-A989-E23E300BEAB0}" type="pres">
      <dgm:prSet presAssocID="{FBCDF943-EFE5-4381-A546-E6C07D85B234}" presName="bgRect" presStyleLbl="bgShp" presStyleIdx="2" presStyleCnt="3"/>
      <dgm:spPr/>
    </dgm:pt>
    <dgm:pt modelId="{B174F7D2-37AE-40D4-850B-CD57CFF16EA4}" type="pres">
      <dgm:prSet presAssocID="{FBCDF943-EFE5-4381-A546-E6C07D85B23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15D43AD9-04D8-4997-B4EF-09A830980C70}" type="pres">
      <dgm:prSet presAssocID="{FBCDF943-EFE5-4381-A546-E6C07D85B234}" presName="spaceRect" presStyleCnt="0"/>
      <dgm:spPr/>
    </dgm:pt>
    <dgm:pt modelId="{747D488C-ED22-44C2-9712-60F4616104CD}" type="pres">
      <dgm:prSet presAssocID="{FBCDF943-EFE5-4381-A546-E6C07D85B234}" presName="parTx" presStyleLbl="revTx" presStyleIdx="2" presStyleCnt="3">
        <dgm:presLayoutVars>
          <dgm:chMax val="0"/>
          <dgm:chPref val="0"/>
        </dgm:presLayoutVars>
      </dgm:prSet>
      <dgm:spPr/>
    </dgm:pt>
  </dgm:ptLst>
  <dgm:cxnLst>
    <dgm:cxn modelId="{80FF8B0A-CA97-4A8D-BDFF-8A70679ECBEE}" srcId="{6443BC01-4937-46CB-B5D2-5963E7FDB265}" destId="{F44AE479-733E-45D7-9C0E-9A89A9E7D5D8}" srcOrd="1" destOrd="0" parTransId="{3CF92BAF-5758-4E97-AFF7-CCDDA8C03518}" sibTransId="{7C319767-09FF-4F11-B6C7-58F4B1AAB1EE}"/>
    <dgm:cxn modelId="{86CEF51A-FB10-4B04-96B6-714BB1A61FF9}" type="presOf" srcId="{6443BC01-4937-46CB-B5D2-5963E7FDB265}" destId="{88946991-BEC1-4A35-92D4-0F0B80C042A4}" srcOrd="0" destOrd="0" presId="urn:microsoft.com/office/officeart/2018/2/layout/IconVerticalSolidList"/>
    <dgm:cxn modelId="{210D015F-6622-4AB8-ACB3-AB9D024DE8AF}" srcId="{6443BC01-4937-46CB-B5D2-5963E7FDB265}" destId="{FBCDF943-EFE5-4381-A546-E6C07D85B234}" srcOrd="2" destOrd="0" parTransId="{FF34A386-70A6-4F06-BFD3-8925F30A2796}" sibTransId="{46E762F8-34AC-4F55-9CF5-BF548C10E729}"/>
    <dgm:cxn modelId="{DD7F0A93-C1D8-42DE-9A1D-316A6F51E26E}" type="presOf" srcId="{FBCDF943-EFE5-4381-A546-E6C07D85B234}" destId="{747D488C-ED22-44C2-9712-60F4616104CD}" srcOrd="0" destOrd="0" presId="urn:microsoft.com/office/officeart/2018/2/layout/IconVerticalSolidList"/>
    <dgm:cxn modelId="{80D86CA2-51D9-4D08-A520-3F7A69A3E3B7}" type="presOf" srcId="{AFBFC583-1724-4FC1-836F-C504532AEA69}" destId="{B4DFD614-DA4A-4DB6-A76B-125DB48237DC}" srcOrd="0" destOrd="0" presId="urn:microsoft.com/office/officeart/2018/2/layout/IconVerticalSolidList"/>
    <dgm:cxn modelId="{2B52E3C1-D288-4BB7-B09F-37A9291685E0}" srcId="{6443BC01-4937-46CB-B5D2-5963E7FDB265}" destId="{AFBFC583-1724-4FC1-836F-C504532AEA69}" srcOrd="0" destOrd="0" parTransId="{4CFC010D-1267-4B28-BA00-F95DB51F1E03}" sibTransId="{16BF0928-A8B6-484C-9E0D-584EEE5F60F1}"/>
    <dgm:cxn modelId="{953BA4DF-3E55-42A0-8EAC-F9A800A76BA5}" type="presOf" srcId="{F44AE479-733E-45D7-9C0E-9A89A9E7D5D8}" destId="{36831182-FDDD-46A8-B88F-0BCAECBA5DD0}" srcOrd="0" destOrd="0" presId="urn:microsoft.com/office/officeart/2018/2/layout/IconVerticalSolidList"/>
    <dgm:cxn modelId="{EFAB5AAD-BE0F-45C0-A641-7FB6A13D94D3}" type="presParOf" srcId="{88946991-BEC1-4A35-92D4-0F0B80C042A4}" destId="{971D0CB2-7FA8-4A9B-A7D7-90BC1223B599}" srcOrd="0" destOrd="0" presId="urn:microsoft.com/office/officeart/2018/2/layout/IconVerticalSolidList"/>
    <dgm:cxn modelId="{73EBC7E6-AD8A-4E05-88E2-D76ED48C0820}" type="presParOf" srcId="{971D0CB2-7FA8-4A9B-A7D7-90BC1223B599}" destId="{D1FC62B6-9BCE-43B9-BFC7-5C78D128D199}" srcOrd="0" destOrd="0" presId="urn:microsoft.com/office/officeart/2018/2/layout/IconVerticalSolidList"/>
    <dgm:cxn modelId="{0721F42C-D0C5-4313-B5A2-5A42B02CD4F1}" type="presParOf" srcId="{971D0CB2-7FA8-4A9B-A7D7-90BC1223B599}" destId="{2BC052EB-DB27-40B5-B31D-33FB1447063C}" srcOrd="1" destOrd="0" presId="urn:microsoft.com/office/officeart/2018/2/layout/IconVerticalSolidList"/>
    <dgm:cxn modelId="{C9CD91C0-8C43-4604-B724-FDDD439295FB}" type="presParOf" srcId="{971D0CB2-7FA8-4A9B-A7D7-90BC1223B599}" destId="{9BB54ED7-2EC3-4C35-ADA9-4C73336D6A1C}" srcOrd="2" destOrd="0" presId="urn:microsoft.com/office/officeart/2018/2/layout/IconVerticalSolidList"/>
    <dgm:cxn modelId="{B195E32C-F50E-4326-98F7-FB129A4A532D}" type="presParOf" srcId="{971D0CB2-7FA8-4A9B-A7D7-90BC1223B599}" destId="{B4DFD614-DA4A-4DB6-A76B-125DB48237DC}" srcOrd="3" destOrd="0" presId="urn:microsoft.com/office/officeart/2018/2/layout/IconVerticalSolidList"/>
    <dgm:cxn modelId="{CFE4DB46-177C-4637-A86E-7F1685580E9F}" type="presParOf" srcId="{88946991-BEC1-4A35-92D4-0F0B80C042A4}" destId="{047BE76E-918F-4AF8-85E8-500B182167B6}" srcOrd="1" destOrd="0" presId="urn:microsoft.com/office/officeart/2018/2/layout/IconVerticalSolidList"/>
    <dgm:cxn modelId="{A63DD3CA-1DCC-43FD-B48C-FA7921FA5F15}" type="presParOf" srcId="{88946991-BEC1-4A35-92D4-0F0B80C042A4}" destId="{5924F64E-1904-430D-86D5-1D7DC598B4C9}" srcOrd="2" destOrd="0" presId="urn:microsoft.com/office/officeart/2018/2/layout/IconVerticalSolidList"/>
    <dgm:cxn modelId="{EB5C749E-CBB2-443C-A809-CABC6464F897}" type="presParOf" srcId="{5924F64E-1904-430D-86D5-1D7DC598B4C9}" destId="{05CA9F89-6D79-45E5-A9BD-A2CFA78450B1}" srcOrd="0" destOrd="0" presId="urn:microsoft.com/office/officeart/2018/2/layout/IconVerticalSolidList"/>
    <dgm:cxn modelId="{37902CE4-A6D4-4971-8FAC-6BE041B84E4C}" type="presParOf" srcId="{5924F64E-1904-430D-86D5-1D7DC598B4C9}" destId="{B900539D-B88D-4F2F-9B36-80B268818C52}" srcOrd="1" destOrd="0" presId="urn:microsoft.com/office/officeart/2018/2/layout/IconVerticalSolidList"/>
    <dgm:cxn modelId="{9C3BFF7E-F91A-45F0-8A42-682C09D7B2BD}" type="presParOf" srcId="{5924F64E-1904-430D-86D5-1D7DC598B4C9}" destId="{C47DC609-CADA-4E1D-813B-B0E58F3D98EE}" srcOrd="2" destOrd="0" presId="urn:microsoft.com/office/officeart/2018/2/layout/IconVerticalSolidList"/>
    <dgm:cxn modelId="{1BDBC668-5EE9-4432-8C11-22791441BC65}" type="presParOf" srcId="{5924F64E-1904-430D-86D5-1D7DC598B4C9}" destId="{36831182-FDDD-46A8-B88F-0BCAECBA5DD0}" srcOrd="3" destOrd="0" presId="urn:microsoft.com/office/officeart/2018/2/layout/IconVerticalSolidList"/>
    <dgm:cxn modelId="{1E0EE5BF-B2DB-419A-81DF-9157CBF1E888}" type="presParOf" srcId="{88946991-BEC1-4A35-92D4-0F0B80C042A4}" destId="{730B9453-FD00-47CF-8A47-63BF2B69A64E}" srcOrd="3" destOrd="0" presId="urn:microsoft.com/office/officeart/2018/2/layout/IconVerticalSolidList"/>
    <dgm:cxn modelId="{1C717C98-D1DB-47DA-97CE-FF24A6E78CA5}" type="presParOf" srcId="{88946991-BEC1-4A35-92D4-0F0B80C042A4}" destId="{63E1E1F9-9612-4AE6-99E3-25F2B72B3EA8}" srcOrd="4" destOrd="0" presId="urn:microsoft.com/office/officeart/2018/2/layout/IconVerticalSolidList"/>
    <dgm:cxn modelId="{05E5E5B2-D9B3-4A3E-89A3-FEB253BE2621}" type="presParOf" srcId="{63E1E1F9-9612-4AE6-99E3-25F2B72B3EA8}" destId="{B412DF22-5C0F-4DF6-A989-E23E300BEAB0}" srcOrd="0" destOrd="0" presId="urn:microsoft.com/office/officeart/2018/2/layout/IconVerticalSolidList"/>
    <dgm:cxn modelId="{1DF7B338-ED02-4B36-8828-E47A847BB537}" type="presParOf" srcId="{63E1E1F9-9612-4AE6-99E3-25F2B72B3EA8}" destId="{B174F7D2-37AE-40D4-850B-CD57CFF16EA4}" srcOrd="1" destOrd="0" presId="urn:microsoft.com/office/officeart/2018/2/layout/IconVerticalSolidList"/>
    <dgm:cxn modelId="{7FD515FC-FE41-43E4-9C32-B8E1218C6CB7}" type="presParOf" srcId="{63E1E1F9-9612-4AE6-99E3-25F2B72B3EA8}" destId="{15D43AD9-04D8-4997-B4EF-09A830980C70}" srcOrd="2" destOrd="0" presId="urn:microsoft.com/office/officeart/2018/2/layout/IconVerticalSolidList"/>
    <dgm:cxn modelId="{1CF4279C-0075-44B4-AF93-C29CCAEEFCC4}" type="presParOf" srcId="{63E1E1F9-9612-4AE6-99E3-25F2B72B3EA8}" destId="{747D488C-ED22-44C2-9712-60F4616104C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582B71-6FAF-42ED-9CC7-C0B7657BA6C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3DE6462-CB62-4851-8DB5-CBB0586D1784}">
      <dgm:prSet/>
      <dgm:spPr/>
      <dgm:t>
        <a:bodyPr/>
        <a:lstStyle/>
        <a:p>
          <a:r>
            <a:rPr lang="en-US" dirty="0"/>
            <a:t>Every 5-10 years or whenever a significant change has been made (software or hardware)</a:t>
          </a:r>
        </a:p>
      </dgm:t>
    </dgm:pt>
    <dgm:pt modelId="{56A3C5B8-B484-4F24-AC79-FC9140CB8437}" type="parTrans" cxnId="{37428DD7-B178-45DC-88FA-F5B4B827D910}">
      <dgm:prSet/>
      <dgm:spPr/>
      <dgm:t>
        <a:bodyPr/>
        <a:lstStyle/>
        <a:p>
          <a:endParaRPr lang="en-US"/>
        </a:p>
      </dgm:t>
    </dgm:pt>
    <dgm:pt modelId="{19C2457B-4F05-4396-A872-3088A1C56AED}" type="sibTrans" cxnId="{37428DD7-B178-45DC-88FA-F5B4B827D910}">
      <dgm:prSet/>
      <dgm:spPr/>
      <dgm:t>
        <a:bodyPr/>
        <a:lstStyle/>
        <a:p>
          <a:endParaRPr lang="en-US"/>
        </a:p>
      </dgm:t>
    </dgm:pt>
    <dgm:pt modelId="{9E894E04-4C26-4578-9975-B44C4FC4A7B5}">
      <dgm:prSet/>
      <dgm:spPr/>
      <dgm:t>
        <a:bodyPr/>
        <a:lstStyle/>
        <a:p>
          <a:r>
            <a:rPr lang="en-US" dirty="0"/>
            <a:t>Independent Third-Party Team of qualified engineers/scientists</a:t>
          </a:r>
        </a:p>
      </dgm:t>
    </dgm:pt>
    <dgm:pt modelId="{C237FACD-B36B-43E6-905C-73C8D2AFF656}" type="parTrans" cxnId="{5A402860-32D2-4BDC-937E-C44711EECCF7}">
      <dgm:prSet/>
      <dgm:spPr/>
      <dgm:t>
        <a:bodyPr/>
        <a:lstStyle/>
        <a:p>
          <a:endParaRPr lang="en-US"/>
        </a:p>
      </dgm:t>
    </dgm:pt>
    <dgm:pt modelId="{0202296B-347B-4DC4-B784-0BC0626EBFF1}" type="sibTrans" cxnId="{5A402860-32D2-4BDC-937E-C44711EECCF7}">
      <dgm:prSet/>
      <dgm:spPr/>
      <dgm:t>
        <a:bodyPr/>
        <a:lstStyle/>
        <a:p>
          <a:endParaRPr lang="en-US"/>
        </a:p>
      </dgm:t>
    </dgm:pt>
    <dgm:pt modelId="{E50D369A-CDCA-475A-9BA7-4241C7ECCDF2}">
      <dgm:prSet/>
      <dgm:spPr/>
      <dgm:t>
        <a:bodyPr/>
        <a:lstStyle/>
        <a:p>
          <a:r>
            <a:rPr lang="en-US" dirty="0"/>
            <a:t>Plant Data Collection &amp; technical familiarization by Audit Team </a:t>
          </a:r>
        </a:p>
      </dgm:t>
    </dgm:pt>
    <dgm:pt modelId="{E414369B-2451-494D-B06D-18732F5FD47E}" type="parTrans" cxnId="{12E68D57-FB4E-4FE8-B977-C80073C5FF3B}">
      <dgm:prSet/>
      <dgm:spPr/>
      <dgm:t>
        <a:bodyPr/>
        <a:lstStyle/>
        <a:p>
          <a:endParaRPr lang="en-US"/>
        </a:p>
      </dgm:t>
    </dgm:pt>
    <dgm:pt modelId="{2B4C2742-4E19-4F2C-A322-E5BA9D013536}" type="sibTrans" cxnId="{12E68D57-FB4E-4FE8-B977-C80073C5FF3B}">
      <dgm:prSet/>
      <dgm:spPr/>
      <dgm:t>
        <a:bodyPr/>
        <a:lstStyle/>
        <a:p>
          <a:endParaRPr lang="en-US"/>
        </a:p>
      </dgm:t>
    </dgm:pt>
    <dgm:pt modelId="{E8B774B1-2698-4176-9C55-131C1110867F}">
      <dgm:prSet/>
      <dgm:spPr/>
      <dgm:t>
        <a:bodyPr/>
        <a:lstStyle/>
        <a:p>
          <a:r>
            <a:rPr lang="en-US" dirty="0"/>
            <a:t>Plant Survey of all areas, taking of photographs, recording of findings </a:t>
          </a:r>
        </a:p>
      </dgm:t>
    </dgm:pt>
    <dgm:pt modelId="{FF62B223-81C0-46F4-BAB7-424D6310A44D}" type="parTrans" cxnId="{CA73E47C-9087-45AC-8B41-D815DA0EBD4C}">
      <dgm:prSet/>
      <dgm:spPr/>
      <dgm:t>
        <a:bodyPr/>
        <a:lstStyle/>
        <a:p>
          <a:endParaRPr lang="en-US"/>
        </a:p>
      </dgm:t>
    </dgm:pt>
    <dgm:pt modelId="{334F85BC-8481-457C-A32F-290718B25121}" type="sibTrans" cxnId="{CA73E47C-9087-45AC-8B41-D815DA0EBD4C}">
      <dgm:prSet/>
      <dgm:spPr/>
      <dgm:t>
        <a:bodyPr/>
        <a:lstStyle/>
        <a:p>
          <a:endParaRPr lang="en-US"/>
        </a:p>
      </dgm:t>
    </dgm:pt>
    <dgm:pt modelId="{35494E81-D5A1-4E71-93F4-AC3D9F9E3A3D}">
      <dgm:prSet/>
      <dgm:spPr/>
      <dgm:t>
        <a:bodyPr/>
        <a:lstStyle/>
        <a:p>
          <a:r>
            <a:rPr lang="en-US" dirty="0"/>
            <a:t>Feedback, Report Preparation, Submission, Owner Response, Issue </a:t>
          </a:r>
        </a:p>
      </dgm:t>
    </dgm:pt>
    <dgm:pt modelId="{6359DBF1-F944-434A-9BE8-24DC9E24F0FA}" type="parTrans" cxnId="{3ECD0A37-8423-4C8C-B033-A622DA0F743B}">
      <dgm:prSet/>
      <dgm:spPr/>
      <dgm:t>
        <a:bodyPr/>
        <a:lstStyle/>
        <a:p>
          <a:endParaRPr lang="en-US"/>
        </a:p>
      </dgm:t>
    </dgm:pt>
    <dgm:pt modelId="{EB7F954C-F8C6-4115-82D6-185DAA552628}" type="sibTrans" cxnId="{3ECD0A37-8423-4C8C-B033-A622DA0F743B}">
      <dgm:prSet/>
      <dgm:spPr/>
      <dgm:t>
        <a:bodyPr/>
        <a:lstStyle/>
        <a:p>
          <a:endParaRPr lang="en-US"/>
        </a:p>
      </dgm:t>
    </dgm:pt>
    <dgm:pt modelId="{E4627F2E-9470-4292-8CAB-E474F23485F1}" type="pres">
      <dgm:prSet presAssocID="{06582B71-6FAF-42ED-9CC7-C0B7657BA6C6}" presName="diagram" presStyleCnt="0">
        <dgm:presLayoutVars>
          <dgm:dir/>
          <dgm:resizeHandles val="exact"/>
        </dgm:presLayoutVars>
      </dgm:prSet>
      <dgm:spPr/>
    </dgm:pt>
    <dgm:pt modelId="{26A5A567-3676-4109-A817-B3957580D7C6}" type="pres">
      <dgm:prSet presAssocID="{43DE6462-CB62-4851-8DB5-CBB0586D1784}" presName="node" presStyleLbl="node1" presStyleIdx="0" presStyleCnt="5">
        <dgm:presLayoutVars>
          <dgm:bulletEnabled val="1"/>
        </dgm:presLayoutVars>
      </dgm:prSet>
      <dgm:spPr/>
    </dgm:pt>
    <dgm:pt modelId="{4678B8FD-59EF-4D1C-8C9A-2DA0EC634925}" type="pres">
      <dgm:prSet presAssocID="{19C2457B-4F05-4396-A872-3088A1C56AED}" presName="sibTrans" presStyleCnt="0"/>
      <dgm:spPr/>
    </dgm:pt>
    <dgm:pt modelId="{EB8DB551-9D90-43CB-82E1-E12D59AE7082}" type="pres">
      <dgm:prSet presAssocID="{9E894E04-4C26-4578-9975-B44C4FC4A7B5}" presName="node" presStyleLbl="node1" presStyleIdx="1" presStyleCnt="5">
        <dgm:presLayoutVars>
          <dgm:bulletEnabled val="1"/>
        </dgm:presLayoutVars>
      </dgm:prSet>
      <dgm:spPr/>
    </dgm:pt>
    <dgm:pt modelId="{2472303D-9E1E-4232-8BAF-F1D0E3499594}" type="pres">
      <dgm:prSet presAssocID="{0202296B-347B-4DC4-B784-0BC0626EBFF1}" presName="sibTrans" presStyleCnt="0"/>
      <dgm:spPr/>
    </dgm:pt>
    <dgm:pt modelId="{9C75D593-FF9F-4B1B-9E75-87D1B186C52E}" type="pres">
      <dgm:prSet presAssocID="{E50D369A-CDCA-475A-9BA7-4241C7ECCDF2}" presName="node" presStyleLbl="node1" presStyleIdx="2" presStyleCnt="5">
        <dgm:presLayoutVars>
          <dgm:bulletEnabled val="1"/>
        </dgm:presLayoutVars>
      </dgm:prSet>
      <dgm:spPr/>
    </dgm:pt>
    <dgm:pt modelId="{426DF058-3CF6-4C22-88D5-C048F9B8F32D}" type="pres">
      <dgm:prSet presAssocID="{2B4C2742-4E19-4F2C-A322-E5BA9D013536}" presName="sibTrans" presStyleCnt="0"/>
      <dgm:spPr/>
    </dgm:pt>
    <dgm:pt modelId="{00F98D17-40BE-4AFF-91A2-1111D2D42873}" type="pres">
      <dgm:prSet presAssocID="{E8B774B1-2698-4176-9C55-131C1110867F}" presName="node" presStyleLbl="node1" presStyleIdx="3" presStyleCnt="5">
        <dgm:presLayoutVars>
          <dgm:bulletEnabled val="1"/>
        </dgm:presLayoutVars>
      </dgm:prSet>
      <dgm:spPr/>
    </dgm:pt>
    <dgm:pt modelId="{FD5AC949-DE04-4011-A49A-69FA9669E8A4}" type="pres">
      <dgm:prSet presAssocID="{334F85BC-8481-457C-A32F-290718B25121}" presName="sibTrans" presStyleCnt="0"/>
      <dgm:spPr/>
    </dgm:pt>
    <dgm:pt modelId="{29816395-1063-41DA-BE5B-EAB01F1DEF77}" type="pres">
      <dgm:prSet presAssocID="{35494E81-D5A1-4E71-93F4-AC3D9F9E3A3D}" presName="node" presStyleLbl="node1" presStyleIdx="4" presStyleCnt="5">
        <dgm:presLayoutVars>
          <dgm:bulletEnabled val="1"/>
        </dgm:presLayoutVars>
      </dgm:prSet>
      <dgm:spPr/>
    </dgm:pt>
  </dgm:ptLst>
  <dgm:cxnLst>
    <dgm:cxn modelId="{50942116-74C0-4F26-A913-6E6745229078}" type="presOf" srcId="{E8B774B1-2698-4176-9C55-131C1110867F}" destId="{00F98D17-40BE-4AFF-91A2-1111D2D42873}" srcOrd="0" destOrd="0" presId="urn:microsoft.com/office/officeart/2005/8/layout/default"/>
    <dgm:cxn modelId="{3ECD0A37-8423-4C8C-B033-A622DA0F743B}" srcId="{06582B71-6FAF-42ED-9CC7-C0B7657BA6C6}" destId="{35494E81-D5A1-4E71-93F4-AC3D9F9E3A3D}" srcOrd="4" destOrd="0" parTransId="{6359DBF1-F944-434A-9BE8-24DC9E24F0FA}" sibTransId="{EB7F954C-F8C6-4115-82D6-185DAA552628}"/>
    <dgm:cxn modelId="{5A402860-32D2-4BDC-937E-C44711EECCF7}" srcId="{06582B71-6FAF-42ED-9CC7-C0B7657BA6C6}" destId="{9E894E04-4C26-4578-9975-B44C4FC4A7B5}" srcOrd="1" destOrd="0" parTransId="{C237FACD-B36B-43E6-905C-73C8D2AFF656}" sibTransId="{0202296B-347B-4DC4-B784-0BC0626EBFF1}"/>
    <dgm:cxn modelId="{12E68D57-FB4E-4FE8-B977-C80073C5FF3B}" srcId="{06582B71-6FAF-42ED-9CC7-C0B7657BA6C6}" destId="{E50D369A-CDCA-475A-9BA7-4241C7ECCDF2}" srcOrd="2" destOrd="0" parTransId="{E414369B-2451-494D-B06D-18732F5FD47E}" sibTransId="{2B4C2742-4E19-4F2C-A322-E5BA9D013536}"/>
    <dgm:cxn modelId="{E213EF77-6934-458A-A4A7-D37355D4BEE3}" type="presOf" srcId="{06582B71-6FAF-42ED-9CC7-C0B7657BA6C6}" destId="{E4627F2E-9470-4292-8CAB-E474F23485F1}" srcOrd="0" destOrd="0" presId="urn:microsoft.com/office/officeart/2005/8/layout/default"/>
    <dgm:cxn modelId="{2B5C5478-21BD-4732-8D6A-A46C2B0DEDE2}" type="presOf" srcId="{43DE6462-CB62-4851-8DB5-CBB0586D1784}" destId="{26A5A567-3676-4109-A817-B3957580D7C6}" srcOrd="0" destOrd="0" presId="urn:microsoft.com/office/officeart/2005/8/layout/default"/>
    <dgm:cxn modelId="{26E24C59-3764-4BD5-8B83-ABDEEFF4919E}" type="presOf" srcId="{9E894E04-4C26-4578-9975-B44C4FC4A7B5}" destId="{EB8DB551-9D90-43CB-82E1-E12D59AE7082}" srcOrd="0" destOrd="0" presId="urn:microsoft.com/office/officeart/2005/8/layout/default"/>
    <dgm:cxn modelId="{CA73E47C-9087-45AC-8B41-D815DA0EBD4C}" srcId="{06582B71-6FAF-42ED-9CC7-C0B7657BA6C6}" destId="{E8B774B1-2698-4176-9C55-131C1110867F}" srcOrd="3" destOrd="0" parTransId="{FF62B223-81C0-46F4-BAB7-424D6310A44D}" sibTransId="{334F85BC-8481-457C-A32F-290718B25121}"/>
    <dgm:cxn modelId="{A49BE693-6A69-46AE-8227-5BD1017589EC}" type="presOf" srcId="{35494E81-D5A1-4E71-93F4-AC3D9F9E3A3D}" destId="{29816395-1063-41DA-BE5B-EAB01F1DEF77}" srcOrd="0" destOrd="0" presId="urn:microsoft.com/office/officeart/2005/8/layout/default"/>
    <dgm:cxn modelId="{5639CFA1-CABF-4DBF-A60E-E2892A4AF2E8}" type="presOf" srcId="{E50D369A-CDCA-475A-9BA7-4241C7ECCDF2}" destId="{9C75D593-FF9F-4B1B-9E75-87D1B186C52E}" srcOrd="0" destOrd="0" presId="urn:microsoft.com/office/officeart/2005/8/layout/default"/>
    <dgm:cxn modelId="{37428DD7-B178-45DC-88FA-F5B4B827D910}" srcId="{06582B71-6FAF-42ED-9CC7-C0B7657BA6C6}" destId="{43DE6462-CB62-4851-8DB5-CBB0586D1784}" srcOrd="0" destOrd="0" parTransId="{56A3C5B8-B484-4F24-AC79-FC9140CB8437}" sibTransId="{19C2457B-4F05-4396-A872-3088A1C56AED}"/>
    <dgm:cxn modelId="{A72B8798-4ECE-43C4-AA75-9E0A7BC1261D}" type="presParOf" srcId="{E4627F2E-9470-4292-8CAB-E474F23485F1}" destId="{26A5A567-3676-4109-A817-B3957580D7C6}" srcOrd="0" destOrd="0" presId="urn:microsoft.com/office/officeart/2005/8/layout/default"/>
    <dgm:cxn modelId="{022DB744-EAB7-4AFC-B01E-ACFF85DA7ED1}" type="presParOf" srcId="{E4627F2E-9470-4292-8CAB-E474F23485F1}" destId="{4678B8FD-59EF-4D1C-8C9A-2DA0EC634925}" srcOrd="1" destOrd="0" presId="urn:microsoft.com/office/officeart/2005/8/layout/default"/>
    <dgm:cxn modelId="{B196CDF8-B95A-461F-A2CF-37745D725E5E}" type="presParOf" srcId="{E4627F2E-9470-4292-8CAB-E474F23485F1}" destId="{EB8DB551-9D90-43CB-82E1-E12D59AE7082}" srcOrd="2" destOrd="0" presId="urn:microsoft.com/office/officeart/2005/8/layout/default"/>
    <dgm:cxn modelId="{A97A53A1-16C0-46CD-A1B9-638249A1E601}" type="presParOf" srcId="{E4627F2E-9470-4292-8CAB-E474F23485F1}" destId="{2472303D-9E1E-4232-8BAF-F1D0E3499594}" srcOrd="3" destOrd="0" presId="urn:microsoft.com/office/officeart/2005/8/layout/default"/>
    <dgm:cxn modelId="{5183BE47-6E04-4C7A-965C-881E3A09A375}" type="presParOf" srcId="{E4627F2E-9470-4292-8CAB-E474F23485F1}" destId="{9C75D593-FF9F-4B1B-9E75-87D1B186C52E}" srcOrd="4" destOrd="0" presId="urn:microsoft.com/office/officeart/2005/8/layout/default"/>
    <dgm:cxn modelId="{F3D1AD91-A2FD-4AC1-8CF7-26E20CC46566}" type="presParOf" srcId="{E4627F2E-9470-4292-8CAB-E474F23485F1}" destId="{426DF058-3CF6-4C22-88D5-C048F9B8F32D}" srcOrd="5" destOrd="0" presId="urn:microsoft.com/office/officeart/2005/8/layout/default"/>
    <dgm:cxn modelId="{207B968B-DBC1-4E27-97E1-3C91D9AE5D32}" type="presParOf" srcId="{E4627F2E-9470-4292-8CAB-E474F23485F1}" destId="{00F98D17-40BE-4AFF-91A2-1111D2D42873}" srcOrd="6" destOrd="0" presId="urn:microsoft.com/office/officeart/2005/8/layout/default"/>
    <dgm:cxn modelId="{8E931FC5-52FC-4DB6-B631-06760AB82796}" type="presParOf" srcId="{E4627F2E-9470-4292-8CAB-E474F23485F1}" destId="{FD5AC949-DE04-4011-A49A-69FA9669E8A4}" srcOrd="7" destOrd="0" presId="urn:microsoft.com/office/officeart/2005/8/layout/default"/>
    <dgm:cxn modelId="{EB7D30F3-3181-4963-AB50-05A9698B53F2}" type="presParOf" srcId="{E4627F2E-9470-4292-8CAB-E474F23485F1}" destId="{29816395-1063-41DA-BE5B-EAB01F1DEF7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0C9FEC-6597-4D85-8915-E3C5D9500D81}" type="doc">
      <dgm:prSet loTypeId="urn:microsoft.com/office/officeart/2016/7/layout/VerticalHollowActionList" loCatId="List" qsTypeId="urn:microsoft.com/office/officeart/2005/8/quickstyle/simple1" qsCatId="simple" csTypeId="urn:microsoft.com/office/officeart/2005/8/colors/colorful2" csCatId="colorful" phldr="1"/>
      <dgm:spPr/>
      <dgm:t>
        <a:bodyPr/>
        <a:lstStyle/>
        <a:p>
          <a:endParaRPr lang="en-US"/>
        </a:p>
      </dgm:t>
    </dgm:pt>
    <dgm:pt modelId="{AE92BD69-B3BC-46C9-A9E4-D4586B7BD9FA}" type="pres">
      <dgm:prSet presAssocID="{D60C9FEC-6597-4D85-8915-E3C5D9500D81}" presName="Name0" presStyleCnt="0">
        <dgm:presLayoutVars>
          <dgm:dir/>
          <dgm:animLvl val="lvl"/>
          <dgm:resizeHandles val="exact"/>
        </dgm:presLayoutVars>
      </dgm:prSet>
      <dgm:spPr/>
    </dgm:pt>
  </dgm:ptLst>
  <dgm:cxnLst>
    <dgm:cxn modelId="{CC35569E-8FE5-498A-96A1-AAEBB191E211}" type="presOf" srcId="{D60C9FEC-6597-4D85-8915-E3C5D9500D81}" destId="{AE92BD69-B3BC-46C9-A9E4-D4586B7BD9FA}" srcOrd="0"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C62B6-9BCE-43B9-BFC7-5C78D128D199}">
      <dsp:nvSpPr>
        <dsp:cNvPr id="0" name=""/>
        <dsp:cNvSpPr/>
      </dsp:nvSpPr>
      <dsp:spPr>
        <a:xfrm>
          <a:off x="0" y="603"/>
          <a:ext cx="6594345" cy="141162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C052EB-DB27-40B5-B31D-33FB1447063C}">
      <dsp:nvSpPr>
        <dsp:cNvPr id="0" name=""/>
        <dsp:cNvSpPr/>
      </dsp:nvSpPr>
      <dsp:spPr>
        <a:xfrm>
          <a:off x="427016" y="318218"/>
          <a:ext cx="776392" cy="7763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4DFD614-DA4A-4DB6-A76B-125DB48237DC}">
      <dsp:nvSpPr>
        <dsp:cNvPr id="0" name=""/>
        <dsp:cNvSpPr/>
      </dsp:nvSpPr>
      <dsp:spPr>
        <a:xfrm>
          <a:off x="1630424" y="603"/>
          <a:ext cx="4963920" cy="141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97" tIns="149397" rIns="149397" bIns="149397" numCol="1" spcCol="1270" anchor="ctr" anchorCtr="0">
          <a:noAutofit/>
        </a:bodyPr>
        <a:lstStyle/>
        <a:p>
          <a:pPr marL="0" lvl="0" indent="0" algn="l" defTabSz="711200">
            <a:lnSpc>
              <a:spcPct val="100000"/>
            </a:lnSpc>
            <a:spcBef>
              <a:spcPct val="0"/>
            </a:spcBef>
            <a:spcAft>
              <a:spcPct val="35000"/>
            </a:spcAft>
            <a:buNone/>
          </a:pPr>
          <a:r>
            <a:rPr lang="en-GB" sz="1600" b="1" kern="1200" dirty="0"/>
            <a:t>Bench Marking </a:t>
          </a:r>
          <a:r>
            <a:rPr lang="en-GB" sz="1600" kern="1200" dirty="0"/>
            <a:t>– To confirm the Facilities are compliant with International Codes &amp; Standards, have proper (working) safety systems, and are competently operated and maintained</a:t>
          </a:r>
          <a:endParaRPr lang="en-US" sz="1600" kern="1200" dirty="0"/>
        </a:p>
      </dsp:txBody>
      <dsp:txXfrm>
        <a:off x="1630424" y="603"/>
        <a:ext cx="4963920" cy="1411623"/>
      </dsp:txXfrm>
    </dsp:sp>
    <dsp:sp modelId="{05CA9F89-6D79-45E5-A9BD-A2CFA78450B1}">
      <dsp:nvSpPr>
        <dsp:cNvPr id="0" name=""/>
        <dsp:cNvSpPr/>
      </dsp:nvSpPr>
      <dsp:spPr>
        <a:xfrm>
          <a:off x="0" y="1765132"/>
          <a:ext cx="6594345" cy="141162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00539D-B88D-4F2F-9B36-80B268818C52}">
      <dsp:nvSpPr>
        <dsp:cNvPr id="0" name=""/>
        <dsp:cNvSpPr/>
      </dsp:nvSpPr>
      <dsp:spPr>
        <a:xfrm>
          <a:off x="427016" y="2082747"/>
          <a:ext cx="776392" cy="7763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6831182-FDDD-46A8-B88F-0BCAECBA5DD0}">
      <dsp:nvSpPr>
        <dsp:cNvPr id="0" name=""/>
        <dsp:cNvSpPr/>
      </dsp:nvSpPr>
      <dsp:spPr>
        <a:xfrm>
          <a:off x="1630424" y="1765132"/>
          <a:ext cx="4963920" cy="141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97" tIns="149397" rIns="149397" bIns="149397" numCol="1" spcCol="1270" anchor="ctr" anchorCtr="0">
          <a:noAutofit/>
        </a:bodyPr>
        <a:lstStyle/>
        <a:p>
          <a:pPr marL="0" lvl="0" indent="0" algn="l" defTabSz="711200">
            <a:lnSpc>
              <a:spcPct val="100000"/>
            </a:lnSpc>
            <a:spcBef>
              <a:spcPct val="0"/>
            </a:spcBef>
            <a:spcAft>
              <a:spcPct val="35000"/>
            </a:spcAft>
            <a:buNone/>
          </a:pPr>
          <a:r>
            <a:rPr lang="en-GB" sz="1600" b="1" kern="1200" dirty="0"/>
            <a:t>Risk Management </a:t>
          </a:r>
          <a:r>
            <a:rPr lang="en-GB" sz="1600" kern="1200" dirty="0"/>
            <a:t>– To confirm that Risks have been identified and are being/have been addressed to minimise loss exposures.</a:t>
          </a:r>
          <a:endParaRPr lang="en-US" sz="1600" kern="1200" dirty="0"/>
        </a:p>
      </dsp:txBody>
      <dsp:txXfrm>
        <a:off x="1630424" y="1765132"/>
        <a:ext cx="4963920" cy="1411623"/>
      </dsp:txXfrm>
    </dsp:sp>
    <dsp:sp modelId="{B412DF22-5C0F-4DF6-A989-E23E300BEAB0}">
      <dsp:nvSpPr>
        <dsp:cNvPr id="0" name=""/>
        <dsp:cNvSpPr/>
      </dsp:nvSpPr>
      <dsp:spPr>
        <a:xfrm>
          <a:off x="0" y="3529661"/>
          <a:ext cx="6594345" cy="141162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74F7D2-37AE-40D4-850B-CD57CFF16EA4}">
      <dsp:nvSpPr>
        <dsp:cNvPr id="0" name=""/>
        <dsp:cNvSpPr/>
      </dsp:nvSpPr>
      <dsp:spPr>
        <a:xfrm>
          <a:off x="427016" y="3847276"/>
          <a:ext cx="776392" cy="7763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47D488C-ED22-44C2-9712-60F4616104CD}">
      <dsp:nvSpPr>
        <dsp:cNvPr id="0" name=""/>
        <dsp:cNvSpPr/>
      </dsp:nvSpPr>
      <dsp:spPr>
        <a:xfrm>
          <a:off x="1630424" y="3529661"/>
          <a:ext cx="4963920" cy="141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97" tIns="149397" rIns="149397" bIns="149397" numCol="1" spcCol="1270" anchor="ctr" anchorCtr="0">
          <a:noAutofit/>
        </a:bodyPr>
        <a:lstStyle/>
        <a:p>
          <a:pPr marL="0" lvl="0" indent="0" algn="l" defTabSz="711200">
            <a:lnSpc>
              <a:spcPct val="100000"/>
            </a:lnSpc>
            <a:spcBef>
              <a:spcPct val="0"/>
            </a:spcBef>
            <a:spcAft>
              <a:spcPct val="35000"/>
            </a:spcAft>
            <a:buNone/>
          </a:pPr>
          <a:r>
            <a:rPr lang="en-GB" sz="1600" b="1" kern="1200" dirty="0"/>
            <a:t>Corrective Measures </a:t>
          </a:r>
          <a:r>
            <a:rPr lang="en-GB" sz="1600" kern="1200" dirty="0"/>
            <a:t> – Provide feedback from the audit and calculations in the form of unambiguous recommendations which are prioritised for action by the owner   </a:t>
          </a:r>
          <a:endParaRPr lang="en-US" sz="1600" kern="1200" dirty="0"/>
        </a:p>
      </dsp:txBody>
      <dsp:txXfrm>
        <a:off x="1630424" y="3529661"/>
        <a:ext cx="4963920" cy="14116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5A567-3676-4109-A817-B3957580D7C6}">
      <dsp:nvSpPr>
        <dsp:cNvPr id="0" name=""/>
        <dsp:cNvSpPr/>
      </dsp:nvSpPr>
      <dsp:spPr>
        <a:xfrm>
          <a:off x="648704" y="2701"/>
          <a:ext cx="2468242" cy="148094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Every 5-10 years or whenever a significant change has been made (software or hardware)</a:t>
          </a:r>
        </a:p>
      </dsp:txBody>
      <dsp:txXfrm>
        <a:off x="648704" y="2701"/>
        <a:ext cx="2468242" cy="1480945"/>
      </dsp:txXfrm>
    </dsp:sp>
    <dsp:sp modelId="{EB8DB551-9D90-43CB-82E1-E12D59AE7082}">
      <dsp:nvSpPr>
        <dsp:cNvPr id="0" name=""/>
        <dsp:cNvSpPr/>
      </dsp:nvSpPr>
      <dsp:spPr>
        <a:xfrm>
          <a:off x="3363772" y="2701"/>
          <a:ext cx="2468242" cy="1480945"/>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Independent Third-Party Team of qualified engineers/scientists</a:t>
          </a:r>
        </a:p>
      </dsp:txBody>
      <dsp:txXfrm>
        <a:off x="3363772" y="2701"/>
        <a:ext cx="2468242" cy="1480945"/>
      </dsp:txXfrm>
    </dsp:sp>
    <dsp:sp modelId="{9C75D593-FF9F-4B1B-9E75-87D1B186C52E}">
      <dsp:nvSpPr>
        <dsp:cNvPr id="0" name=""/>
        <dsp:cNvSpPr/>
      </dsp:nvSpPr>
      <dsp:spPr>
        <a:xfrm>
          <a:off x="648704" y="1730471"/>
          <a:ext cx="2468242" cy="1480945"/>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Plant Data Collection &amp; technical familiarization by Audit Team </a:t>
          </a:r>
        </a:p>
      </dsp:txBody>
      <dsp:txXfrm>
        <a:off x="648704" y="1730471"/>
        <a:ext cx="2468242" cy="1480945"/>
      </dsp:txXfrm>
    </dsp:sp>
    <dsp:sp modelId="{00F98D17-40BE-4AFF-91A2-1111D2D42873}">
      <dsp:nvSpPr>
        <dsp:cNvPr id="0" name=""/>
        <dsp:cNvSpPr/>
      </dsp:nvSpPr>
      <dsp:spPr>
        <a:xfrm>
          <a:off x="3363772" y="1730471"/>
          <a:ext cx="2468242" cy="1480945"/>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Plant Survey of all areas, taking of photographs, recording of findings </a:t>
          </a:r>
        </a:p>
      </dsp:txBody>
      <dsp:txXfrm>
        <a:off x="3363772" y="1730471"/>
        <a:ext cx="2468242" cy="1480945"/>
      </dsp:txXfrm>
    </dsp:sp>
    <dsp:sp modelId="{29816395-1063-41DA-BE5B-EAB01F1DEF77}">
      <dsp:nvSpPr>
        <dsp:cNvPr id="0" name=""/>
        <dsp:cNvSpPr/>
      </dsp:nvSpPr>
      <dsp:spPr>
        <a:xfrm>
          <a:off x="2006238" y="3458241"/>
          <a:ext cx="2468242" cy="1480945"/>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Feedback, Report Preparation, Submission, Owner Response, Issue </a:t>
          </a:r>
        </a:p>
      </dsp:txBody>
      <dsp:txXfrm>
        <a:off x="2006238" y="3458241"/>
        <a:ext cx="2468242" cy="14809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24CE221E-83ED-4F6C-BA5F-3F9E6FDB6953}" type="datetimeFigureOut">
              <a:rPr lang="en-US"/>
              <a:t>8/8/2023</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CBEF8-5CDE-472B-839B-B8BB0C881006}" type="slidenum">
              <a:rPr/>
              <a:t>‹#›</a:t>
            </a:fld>
            <a:endParaRPr dirty="0"/>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53E5F-CE67-483C-A264-F17AC70E9CA2}" type="datetimeFigureOut">
              <a:rPr lang="en-US"/>
              <a:t>8/8/2023</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8AFB-CB0D-4DFE-87B9-B4B0D0DE73CD}" type="slidenum">
              <a:rPr/>
              <a:t>‹#›</a:t>
            </a:fld>
            <a:endParaRPr dirty="0"/>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98AFB-CB0D-4DFE-87B9-B4B0D0DE73CD}" type="slidenum">
              <a:rPr lang="en-US" smtClean="0"/>
              <a:t>1</a:t>
            </a:fld>
            <a:endParaRPr lang="en-US" dirty="0"/>
          </a:p>
        </p:txBody>
      </p:sp>
    </p:spTree>
    <p:extLst>
      <p:ext uri="{BB962C8B-B14F-4D97-AF65-F5344CB8AC3E}">
        <p14:creationId xmlns:p14="http://schemas.microsoft.com/office/powerpoint/2010/main" val="4192857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98AFB-CB0D-4DFE-87B9-B4B0D0DE73CD}" type="slidenum">
              <a:rPr lang="en-US" smtClean="0"/>
              <a:t>20</a:t>
            </a:fld>
            <a:endParaRPr lang="en-US" dirty="0"/>
          </a:p>
        </p:txBody>
      </p:sp>
    </p:spTree>
    <p:extLst>
      <p:ext uri="{BB962C8B-B14F-4D97-AF65-F5344CB8AC3E}">
        <p14:creationId xmlns:p14="http://schemas.microsoft.com/office/powerpoint/2010/main" val="782299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98AFB-CB0D-4DFE-87B9-B4B0D0DE73CD}" type="slidenum">
              <a:rPr lang="en-US" smtClean="0"/>
              <a:t>29</a:t>
            </a:fld>
            <a:endParaRPr lang="en-US" dirty="0"/>
          </a:p>
        </p:txBody>
      </p:sp>
    </p:spTree>
    <p:extLst>
      <p:ext uri="{BB962C8B-B14F-4D97-AF65-F5344CB8AC3E}">
        <p14:creationId xmlns:p14="http://schemas.microsoft.com/office/powerpoint/2010/main" val="1074194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98AFB-CB0D-4DFE-87B9-B4B0D0DE73CD}" type="slidenum">
              <a:rPr lang="en-US" smtClean="0"/>
              <a:t>30</a:t>
            </a:fld>
            <a:endParaRPr lang="en-US" dirty="0"/>
          </a:p>
        </p:txBody>
      </p:sp>
    </p:spTree>
    <p:extLst>
      <p:ext uri="{BB962C8B-B14F-4D97-AF65-F5344CB8AC3E}">
        <p14:creationId xmlns:p14="http://schemas.microsoft.com/office/powerpoint/2010/main" val="1230903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98AFB-CB0D-4DFE-87B9-B4B0D0DE73CD}" type="slidenum">
              <a:rPr lang="en-US" smtClean="0"/>
              <a:t>31</a:t>
            </a:fld>
            <a:endParaRPr lang="en-US" dirty="0"/>
          </a:p>
        </p:txBody>
      </p:sp>
    </p:spTree>
    <p:extLst>
      <p:ext uri="{BB962C8B-B14F-4D97-AF65-F5344CB8AC3E}">
        <p14:creationId xmlns:p14="http://schemas.microsoft.com/office/powerpoint/2010/main" val="1062110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98AFB-CB0D-4DFE-87B9-B4B0D0DE73CD}" type="slidenum">
              <a:rPr lang="en-US" smtClean="0"/>
              <a:t>33</a:t>
            </a:fld>
            <a:endParaRPr lang="en-US" dirty="0"/>
          </a:p>
        </p:txBody>
      </p:sp>
    </p:spTree>
    <p:extLst>
      <p:ext uri="{BB962C8B-B14F-4D97-AF65-F5344CB8AC3E}">
        <p14:creationId xmlns:p14="http://schemas.microsoft.com/office/powerpoint/2010/main" val="3437418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98AFB-CB0D-4DFE-87B9-B4B0D0DE73CD}" type="slidenum">
              <a:rPr lang="en-US" smtClean="0"/>
              <a:t>34</a:t>
            </a:fld>
            <a:endParaRPr lang="en-US" dirty="0"/>
          </a:p>
        </p:txBody>
      </p:sp>
    </p:spTree>
    <p:extLst>
      <p:ext uri="{BB962C8B-B14F-4D97-AF65-F5344CB8AC3E}">
        <p14:creationId xmlns:p14="http://schemas.microsoft.com/office/powerpoint/2010/main" val="2871199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98AFB-CB0D-4DFE-87B9-B4B0D0DE73CD}" type="slidenum">
              <a:rPr lang="en-US" smtClean="0"/>
              <a:t>39</a:t>
            </a:fld>
            <a:endParaRPr lang="en-US" dirty="0"/>
          </a:p>
        </p:txBody>
      </p:sp>
    </p:spTree>
    <p:extLst>
      <p:ext uri="{BB962C8B-B14F-4D97-AF65-F5344CB8AC3E}">
        <p14:creationId xmlns:p14="http://schemas.microsoft.com/office/powerpoint/2010/main" val="2470695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98AFB-CB0D-4DFE-87B9-B4B0D0DE73CD}" type="slidenum">
              <a:rPr lang="en-US" smtClean="0"/>
              <a:t>2</a:t>
            </a:fld>
            <a:endParaRPr lang="en-US" dirty="0"/>
          </a:p>
        </p:txBody>
      </p:sp>
    </p:spTree>
    <p:extLst>
      <p:ext uri="{BB962C8B-B14F-4D97-AF65-F5344CB8AC3E}">
        <p14:creationId xmlns:p14="http://schemas.microsoft.com/office/powerpoint/2010/main" val="3340646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98AFB-CB0D-4DFE-87B9-B4B0D0DE73CD}" type="slidenum">
              <a:rPr lang="en-US" smtClean="0"/>
              <a:t>3</a:t>
            </a:fld>
            <a:endParaRPr lang="en-US" dirty="0"/>
          </a:p>
        </p:txBody>
      </p:sp>
    </p:spTree>
    <p:extLst>
      <p:ext uri="{BB962C8B-B14F-4D97-AF65-F5344CB8AC3E}">
        <p14:creationId xmlns:p14="http://schemas.microsoft.com/office/powerpoint/2010/main" val="3611061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98AFB-CB0D-4DFE-87B9-B4B0D0DE73CD}" type="slidenum">
              <a:rPr lang="en-US" smtClean="0"/>
              <a:t>4</a:t>
            </a:fld>
            <a:endParaRPr lang="en-US" dirty="0"/>
          </a:p>
        </p:txBody>
      </p:sp>
    </p:spTree>
    <p:extLst>
      <p:ext uri="{BB962C8B-B14F-4D97-AF65-F5344CB8AC3E}">
        <p14:creationId xmlns:p14="http://schemas.microsoft.com/office/powerpoint/2010/main" val="3186361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98AFB-CB0D-4DFE-87B9-B4B0D0DE73CD}" type="slidenum">
              <a:rPr lang="en-US" smtClean="0"/>
              <a:t>5</a:t>
            </a:fld>
            <a:endParaRPr lang="en-US" dirty="0"/>
          </a:p>
        </p:txBody>
      </p:sp>
    </p:spTree>
    <p:extLst>
      <p:ext uri="{BB962C8B-B14F-4D97-AF65-F5344CB8AC3E}">
        <p14:creationId xmlns:p14="http://schemas.microsoft.com/office/powerpoint/2010/main" val="4064642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98AFB-CB0D-4DFE-87B9-B4B0D0DE73CD}" type="slidenum">
              <a:rPr lang="en-US" smtClean="0"/>
              <a:t>6</a:t>
            </a:fld>
            <a:endParaRPr lang="en-US" dirty="0"/>
          </a:p>
        </p:txBody>
      </p:sp>
    </p:spTree>
    <p:extLst>
      <p:ext uri="{BB962C8B-B14F-4D97-AF65-F5344CB8AC3E}">
        <p14:creationId xmlns:p14="http://schemas.microsoft.com/office/powerpoint/2010/main" val="1059843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98AFB-CB0D-4DFE-87B9-B4B0D0DE73CD}" type="slidenum">
              <a:rPr lang="en-US" smtClean="0"/>
              <a:t>7</a:t>
            </a:fld>
            <a:endParaRPr lang="en-US" dirty="0"/>
          </a:p>
        </p:txBody>
      </p:sp>
    </p:spTree>
    <p:extLst>
      <p:ext uri="{BB962C8B-B14F-4D97-AF65-F5344CB8AC3E}">
        <p14:creationId xmlns:p14="http://schemas.microsoft.com/office/powerpoint/2010/main" val="2974065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98AFB-CB0D-4DFE-87B9-B4B0D0DE73CD}" type="slidenum">
              <a:rPr lang="en-US" smtClean="0"/>
              <a:t>8</a:t>
            </a:fld>
            <a:endParaRPr lang="en-US" dirty="0"/>
          </a:p>
        </p:txBody>
      </p:sp>
    </p:spTree>
    <p:extLst>
      <p:ext uri="{BB962C8B-B14F-4D97-AF65-F5344CB8AC3E}">
        <p14:creationId xmlns:p14="http://schemas.microsoft.com/office/powerpoint/2010/main" val="1731956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98AFB-CB0D-4DFE-87B9-B4B0D0DE73CD}" type="slidenum">
              <a:rPr lang="en-US" smtClean="0"/>
              <a:t>18</a:t>
            </a:fld>
            <a:endParaRPr lang="en-US" dirty="0"/>
          </a:p>
        </p:txBody>
      </p:sp>
    </p:spTree>
    <p:extLst>
      <p:ext uri="{BB962C8B-B14F-4D97-AF65-F5344CB8AC3E}">
        <p14:creationId xmlns:p14="http://schemas.microsoft.com/office/powerpoint/2010/main" val="3092136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6675" y="2404534"/>
            <a:ext cx="7764913" cy="1646302"/>
          </a:xfrm>
        </p:spPr>
        <p:txBody>
          <a:bodyPr anchor="b">
            <a:noAutofit/>
          </a:bodyPr>
          <a:lstStyle>
            <a:lvl1pPr algn="r">
              <a:defRPr sz="5398">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6675" y="4050834"/>
            <a:ext cx="7764913" cy="1096899"/>
          </a:xfrm>
        </p:spPr>
        <p:txBody>
          <a:bodyPr anchor="t"/>
          <a:lstStyle>
            <a:lvl1pPr marL="0" indent="0" algn="r">
              <a:buNone/>
              <a:defRPr>
                <a:solidFill>
                  <a:schemeClr val="tx1">
                    <a:lumMod val="50000"/>
                    <a:lumOff val="5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3B3FC3-EC60-48F6-8BD0-5FBB01FBFE1C}" type="datetime1">
              <a:rPr lang="en-US" smtClean="0"/>
              <a:t>8/8/2023</a:t>
            </a:fld>
            <a:endParaRPr lang="en-US" dirty="0"/>
          </a:p>
        </p:txBody>
      </p:sp>
      <p:sp>
        <p:nvSpPr>
          <p:cNvPr id="5" name="Footer Placeholder 4"/>
          <p:cNvSpPr>
            <a:spLocks noGrp="1"/>
          </p:cNvSpPr>
          <p:nvPr>
            <p:ph type="ftr" sz="quarter" idx="11"/>
          </p:nvPr>
        </p:nvSpPr>
        <p:spPr/>
        <p:txBody>
          <a:bodyPr/>
          <a:lstStyle/>
          <a:p>
            <a:r>
              <a:rPr lang="en-GB"/>
              <a:t>Technical Audting and QRA Presentation </a:t>
            </a:r>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GB" smtClean="0"/>
              <a:t>‹#›</a:t>
            </a:fld>
            <a:endParaRPr lang="en-GB" dirty="0"/>
          </a:p>
        </p:txBody>
      </p:sp>
    </p:spTree>
    <p:extLst>
      <p:ext uri="{BB962C8B-B14F-4D97-AF65-F5344CB8AC3E}">
        <p14:creationId xmlns:p14="http://schemas.microsoft.com/office/powerpoint/2010/main" val="226418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9" y="609600"/>
            <a:ext cx="8594429" cy="3403600"/>
          </a:xfrm>
        </p:spPr>
        <p:txBody>
          <a:bodyPr anchor="ctr">
            <a:normAutofit/>
          </a:bodyPr>
          <a:lstStyle>
            <a:lvl1pPr algn="l">
              <a:defRPr sz="4399" b="0" cap="none"/>
            </a:lvl1pPr>
          </a:lstStyle>
          <a:p>
            <a:r>
              <a:rPr lang="en-US"/>
              <a:t>Click to edit Master title style</a:t>
            </a:r>
            <a:endParaRPr lang="en-US" dirty="0"/>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86A01E-6522-4B7F-8D9F-06E5B944CDBA}" type="datetime1">
              <a:rPr lang="en-US" smtClean="0"/>
              <a:t>8/8/2023</a:t>
            </a:fld>
            <a:endParaRPr lang="en-US" dirty="0"/>
          </a:p>
        </p:txBody>
      </p:sp>
      <p:sp>
        <p:nvSpPr>
          <p:cNvPr id="5" name="Footer Placeholder 4"/>
          <p:cNvSpPr>
            <a:spLocks noGrp="1"/>
          </p:cNvSpPr>
          <p:nvPr>
            <p:ph type="ftr" sz="quarter" idx="11"/>
          </p:nvPr>
        </p:nvSpPr>
        <p:spPr/>
        <p:txBody>
          <a:bodyPr/>
          <a:lstStyle/>
          <a:p>
            <a:r>
              <a:rPr lang="en-GB"/>
              <a:t>Technical Audting and QRA Presentation </a:t>
            </a:r>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pPr/>
              <a:t>‹#›</a:t>
            </a:fld>
            <a:endParaRPr lang="en-US" dirty="0"/>
          </a:p>
        </p:txBody>
      </p:sp>
    </p:spTree>
    <p:extLst>
      <p:ext uri="{BB962C8B-B14F-4D97-AF65-F5344CB8AC3E}">
        <p14:creationId xmlns:p14="http://schemas.microsoft.com/office/powerpoint/2010/main" val="3165546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5783" y="3632200"/>
            <a:ext cx="7222643"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Click to edit Master text styles</a:t>
            </a:r>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3961FF-F037-4297-9500-DDEDCD223DDA}" type="datetime1">
              <a:rPr lang="en-US" smtClean="0"/>
              <a:t>8/8/2023</a:t>
            </a:fld>
            <a:endParaRPr lang="en-US" dirty="0"/>
          </a:p>
        </p:txBody>
      </p:sp>
      <p:sp>
        <p:nvSpPr>
          <p:cNvPr id="5" name="Footer Placeholder 4"/>
          <p:cNvSpPr>
            <a:spLocks noGrp="1"/>
          </p:cNvSpPr>
          <p:nvPr>
            <p:ph type="ftr" sz="quarter" idx="11"/>
          </p:nvPr>
        </p:nvSpPr>
        <p:spPr/>
        <p:txBody>
          <a:bodyPr/>
          <a:lstStyle/>
          <a:p>
            <a:r>
              <a:rPr lang="en-GB"/>
              <a:t>Technical Audting and QRA Presentation </a:t>
            </a:r>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pPr/>
              <a:t>‹#›</a:t>
            </a:fld>
            <a:endParaRPr lang="en-US" dirty="0"/>
          </a:p>
        </p:txBody>
      </p:sp>
      <p:sp>
        <p:nvSpPr>
          <p:cNvPr id="20" name="TextBox 19"/>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latin typeface="Arial"/>
              </a:rPr>
              <a:t>”</a:t>
            </a:r>
            <a:endParaRPr lang="en-US" sz="1799" dirty="0">
              <a:solidFill>
                <a:schemeClr val="accent1">
                  <a:lumMod val="60000"/>
                  <a:lumOff val="40000"/>
                </a:schemeClr>
              </a:solidFill>
              <a:latin typeface="Arial"/>
            </a:endParaRPr>
          </a:p>
        </p:txBody>
      </p:sp>
    </p:spTree>
    <p:extLst>
      <p:ext uri="{BB962C8B-B14F-4D97-AF65-F5344CB8AC3E}">
        <p14:creationId xmlns:p14="http://schemas.microsoft.com/office/powerpoint/2010/main" val="3395494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159" y="1931988"/>
            <a:ext cx="8594429" cy="2595460"/>
          </a:xfrm>
        </p:spPr>
        <p:txBody>
          <a:bodyPr anchor="b">
            <a:normAutofit/>
          </a:bodyPr>
          <a:lstStyle>
            <a:lvl1pPr algn="l">
              <a:defRPr sz="4399" b="0" cap="none"/>
            </a:lvl1pPr>
          </a:lstStyle>
          <a:p>
            <a:r>
              <a:rPr lang="en-US"/>
              <a:t>Click to edit Master title style</a:t>
            </a:r>
            <a:endParaRPr lang="en-US" dirty="0"/>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CFBAD0-E397-4890-9DDF-86F5E41E3CA4}" type="datetime1">
              <a:rPr lang="en-US" smtClean="0"/>
              <a:t>8/8/2023</a:t>
            </a:fld>
            <a:endParaRPr lang="en-US" dirty="0"/>
          </a:p>
        </p:txBody>
      </p:sp>
      <p:sp>
        <p:nvSpPr>
          <p:cNvPr id="5" name="Footer Placeholder 4"/>
          <p:cNvSpPr>
            <a:spLocks noGrp="1"/>
          </p:cNvSpPr>
          <p:nvPr>
            <p:ph type="ftr" sz="quarter" idx="11"/>
          </p:nvPr>
        </p:nvSpPr>
        <p:spPr/>
        <p:txBody>
          <a:bodyPr/>
          <a:lstStyle/>
          <a:p>
            <a:r>
              <a:rPr lang="en-GB"/>
              <a:t>Technical Audting and QRA Presentation </a:t>
            </a:r>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pPr/>
              <a:t>‹#›</a:t>
            </a:fld>
            <a:endParaRPr lang="en-US" dirty="0"/>
          </a:p>
        </p:txBody>
      </p:sp>
    </p:spTree>
    <p:extLst>
      <p:ext uri="{BB962C8B-B14F-4D97-AF65-F5344CB8AC3E}">
        <p14:creationId xmlns:p14="http://schemas.microsoft.com/office/powerpoint/2010/main" val="3979580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tx1">
                    <a:lumMod val="75000"/>
                    <a:lumOff val="25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055D2D-DB5B-4B4E-A4B6-B6B911301194}" type="datetime1">
              <a:rPr lang="en-US" smtClean="0"/>
              <a:t>8/8/2023</a:t>
            </a:fld>
            <a:endParaRPr lang="en-US" dirty="0"/>
          </a:p>
        </p:txBody>
      </p:sp>
      <p:sp>
        <p:nvSpPr>
          <p:cNvPr id="5" name="Footer Placeholder 4"/>
          <p:cNvSpPr>
            <a:spLocks noGrp="1"/>
          </p:cNvSpPr>
          <p:nvPr>
            <p:ph type="ftr" sz="quarter" idx="11"/>
          </p:nvPr>
        </p:nvSpPr>
        <p:spPr/>
        <p:txBody>
          <a:bodyPr/>
          <a:lstStyle/>
          <a:p>
            <a:r>
              <a:rPr lang="en-GB"/>
              <a:t>Technical Audting and QRA Presentation </a:t>
            </a:r>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pPr/>
              <a:t>‹#›</a:t>
            </a:fld>
            <a:endParaRPr lang="en-US" dirty="0"/>
          </a:p>
        </p:txBody>
      </p:sp>
      <p:sp>
        <p:nvSpPr>
          <p:cNvPr id="24" name="TextBox 23"/>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54104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621" y="609600"/>
            <a:ext cx="8585966" cy="3022600"/>
          </a:xfrm>
        </p:spPr>
        <p:txBody>
          <a:bodyPr anchor="ctr">
            <a:normAutofit/>
          </a:bodyPr>
          <a:lstStyle>
            <a:lvl1pPr algn="l">
              <a:defRPr sz="4399"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EB4568-E132-4B8B-B16E-9D8C8BCF71C8}" type="datetime1">
              <a:rPr lang="en-US" smtClean="0"/>
              <a:t>8/8/2023</a:t>
            </a:fld>
            <a:endParaRPr lang="en-US" dirty="0"/>
          </a:p>
        </p:txBody>
      </p:sp>
      <p:sp>
        <p:nvSpPr>
          <p:cNvPr id="5" name="Footer Placeholder 4"/>
          <p:cNvSpPr>
            <a:spLocks noGrp="1"/>
          </p:cNvSpPr>
          <p:nvPr>
            <p:ph type="ftr" sz="quarter" idx="11"/>
          </p:nvPr>
        </p:nvSpPr>
        <p:spPr/>
        <p:txBody>
          <a:bodyPr/>
          <a:lstStyle/>
          <a:p>
            <a:r>
              <a:rPr lang="en-GB"/>
              <a:t>Technical Audting and QRA Presentation </a:t>
            </a:r>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pPr/>
              <a:t>‹#›</a:t>
            </a:fld>
            <a:endParaRPr lang="en-US" dirty="0"/>
          </a:p>
        </p:txBody>
      </p:sp>
    </p:spTree>
    <p:extLst>
      <p:ext uri="{BB962C8B-B14F-4D97-AF65-F5344CB8AC3E}">
        <p14:creationId xmlns:p14="http://schemas.microsoft.com/office/powerpoint/2010/main" val="3807175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03218F-2CB0-42E5-A5E6-68AAE07F3F94}" type="datetime1">
              <a:rPr lang="en-US" smtClean="0"/>
              <a:t>8/8/2023</a:t>
            </a:fld>
            <a:endParaRPr lang="en-US" dirty="0"/>
          </a:p>
        </p:txBody>
      </p:sp>
      <p:sp>
        <p:nvSpPr>
          <p:cNvPr id="5" name="Footer Placeholder 4"/>
          <p:cNvSpPr>
            <a:spLocks noGrp="1"/>
          </p:cNvSpPr>
          <p:nvPr>
            <p:ph type="ftr" sz="quarter" idx="11"/>
          </p:nvPr>
        </p:nvSpPr>
        <p:spPr/>
        <p:txBody>
          <a:bodyPr/>
          <a:lstStyle/>
          <a:p>
            <a:r>
              <a:rPr lang="en-GB"/>
              <a:t>Technical Audting and QRA Presentation </a:t>
            </a:r>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GB" smtClean="0"/>
              <a:t>‹#›</a:t>
            </a:fld>
            <a:endParaRPr lang="en-GB" dirty="0"/>
          </a:p>
        </p:txBody>
      </p:sp>
    </p:spTree>
    <p:extLst>
      <p:ext uri="{BB962C8B-B14F-4D97-AF65-F5344CB8AC3E}">
        <p14:creationId xmlns:p14="http://schemas.microsoft.com/office/powerpoint/2010/main" val="247052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5599" y="609600"/>
            <a:ext cx="130440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159" y="609600"/>
            <a:ext cx="7058311"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291791-FDE3-4F68-B48F-B9E62B6100BC}" type="datetime1">
              <a:rPr lang="en-US" smtClean="0"/>
              <a:t>8/8/2023</a:t>
            </a:fld>
            <a:endParaRPr lang="en-US" dirty="0"/>
          </a:p>
        </p:txBody>
      </p:sp>
      <p:sp>
        <p:nvSpPr>
          <p:cNvPr id="5" name="Footer Placeholder 4"/>
          <p:cNvSpPr>
            <a:spLocks noGrp="1"/>
          </p:cNvSpPr>
          <p:nvPr>
            <p:ph type="ftr" sz="quarter" idx="11"/>
          </p:nvPr>
        </p:nvSpPr>
        <p:spPr/>
        <p:txBody>
          <a:bodyPr/>
          <a:lstStyle/>
          <a:p>
            <a:r>
              <a:rPr lang="en-GB"/>
              <a:t>Technical Audting and QRA Presentation </a:t>
            </a:r>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GB" smtClean="0"/>
              <a:t>‹#›</a:t>
            </a:fld>
            <a:endParaRPr lang="en-GB" dirty="0"/>
          </a:p>
        </p:txBody>
      </p:sp>
    </p:spTree>
    <p:extLst>
      <p:ext uri="{BB962C8B-B14F-4D97-AF65-F5344CB8AC3E}">
        <p14:creationId xmlns:p14="http://schemas.microsoft.com/office/powerpoint/2010/main" val="311253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99"/>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09C0E7-35D3-4AB6-B136-E731EB7FBEF9}" type="datetime1">
              <a:rPr lang="en-US" smtClean="0"/>
              <a:t>8/8/2023</a:t>
            </a:fld>
            <a:endParaRPr lang="en-US" dirty="0"/>
          </a:p>
        </p:txBody>
      </p:sp>
      <p:sp>
        <p:nvSpPr>
          <p:cNvPr id="5" name="Footer Placeholder 4"/>
          <p:cNvSpPr>
            <a:spLocks noGrp="1"/>
          </p:cNvSpPr>
          <p:nvPr>
            <p:ph type="ftr" sz="quarter" idx="11"/>
          </p:nvPr>
        </p:nvSpPr>
        <p:spPr/>
        <p:txBody>
          <a:bodyPr/>
          <a:lstStyle/>
          <a:p>
            <a:r>
              <a:rPr lang="en-GB"/>
              <a:t>Technical Audting and QRA Presentation </a:t>
            </a:r>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GB" smtClean="0"/>
              <a:t>‹#›</a:t>
            </a:fld>
            <a:endParaRPr lang="en-GB" dirty="0"/>
          </a:p>
        </p:txBody>
      </p:sp>
    </p:spTree>
    <p:extLst>
      <p:ext uri="{BB962C8B-B14F-4D97-AF65-F5344CB8AC3E}">
        <p14:creationId xmlns:p14="http://schemas.microsoft.com/office/powerpoint/2010/main" val="328790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159" y="2700868"/>
            <a:ext cx="8594429" cy="1826581"/>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677159" y="4527448"/>
            <a:ext cx="8594429" cy="860400"/>
          </a:xfrm>
        </p:spPr>
        <p:txBody>
          <a:bodyPr anchor="t"/>
          <a:lstStyle>
            <a:lvl1pPr marL="0" indent="0" algn="l">
              <a:buNone/>
              <a:defRPr sz="19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65D837-7704-48AD-A75D-5A9670CF452C}" type="datetime1">
              <a:rPr lang="en-US" smtClean="0"/>
              <a:t>8/8/2023</a:t>
            </a:fld>
            <a:endParaRPr lang="en-US" dirty="0"/>
          </a:p>
        </p:txBody>
      </p:sp>
      <p:sp>
        <p:nvSpPr>
          <p:cNvPr id="5" name="Footer Placeholder 4"/>
          <p:cNvSpPr>
            <a:spLocks noGrp="1"/>
          </p:cNvSpPr>
          <p:nvPr>
            <p:ph type="ftr" sz="quarter" idx="11"/>
          </p:nvPr>
        </p:nvSpPr>
        <p:spPr/>
        <p:txBody>
          <a:bodyPr/>
          <a:lstStyle/>
          <a:p>
            <a:r>
              <a:rPr lang="en-GB"/>
              <a:t>Technical Audting and QRA Presentation </a:t>
            </a:r>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GB" smtClean="0"/>
              <a:t>‹#›</a:t>
            </a:fld>
            <a:endParaRPr lang="en-GB" dirty="0"/>
          </a:p>
        </p:txBody>
      </p:sp>
    </p:spTree>
    <p:extLst>
      <p:ext uri="{BB962C8B-B14F-4D97-AF65-F5344CB8AC3E}">
        <p14:creationId xmlns:p14="http://schemas.microsoft.com/office/powerpoint/2010/main" val="39145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158" y="2160589"/>
            <a:ext cx="418294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8645" y="2160590"/>
            <a:ext cx="418294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B765B3-95FA-4233-9653-09CEF6DFC505}" type="datetime1">
              <a:rPr lang="en-US" smtClean="0"/>
              <a:t>8/8/2023</a:t>
            </a:fld>
            <a:endParaRPr lang="en-US" dirty="0"/>
          </a:p>
        </p:txBody>
      </p:sp>
      <p:sp>
        <p:nvSpPr>
          <p:cNvPr id="6" name="Footer Placeholder 5"/>
          <p:cNvSpPr>
            <a:spLocks noGrp="1"/>
          </p:cNvSpPr>
          <p:nvPr>
            <p:ph type="ftr" sz="quarter" idx="11"/>
          </p:nvPr>
        </p:nvSpPr>
        <p:spPr/>
        <p:txBody>
          <a:bodyPr/>
          <a:lstStyle/>
          <a:p>
            <a:r>
              <a:rPr lang="en-GB"/>
              <a:t>Technical Audting and QRA Presentation </a:t>
            </a:r>
            <a:endParaRPr lang="en-US" dirty="0"/>
          </a:p>
        </p:txBody>
      </p:sp>
      <p:sp>
        <p:nvSpPr>
          <p:cNvPr id="7" name="Slide Number Placeholder 6"/>
          <p:cNvSpPr>
            <a:spLocks noGrp="1"/>
          </p:cNvSpPr>
          <p:nvPr>
            <p:ph type="sldNum" sz="quarter" idx="12"/>
          </p:nvPr>
        </p:nvSpPr>
        <p:spPr/>
        <p:txBody>
          <a:bodyPr/>
          <a:lstStyle/>
          <a:p>
            <a:fld id="{AAEAE4A8-A6E5-453E-B946-FB774B73F48C}" type="slidenum">
              <a:rPr lang="en-GB" smtClean="0"/>
              <a:t>‹#›</a:t>
            </a:fld>
            <a:endParaRPr lang="en-GB" dirty="0"/>
          </a:p>
        </p:txBody>
      </p:sp>
    </p:spTree>
    <p:extLst>
      <p:ext uri="{BB962C8B-B14F-4D97-AF65-F5344CB8AC3E}">
        <p14:creationId xmlns:p14="http://schemas.microsoft.com/office/powerpoint/2010/main" val="345334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570" y="2160983"/>
            <a:ext cx="4184533"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675570" y="2737246"/>
            <a:ext cx="418453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7058" y="2160983"/>
            <a:ext cx="4184528"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7059" y="2737246"/>
            <a:ext cx="418452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6A65DF-A912-40BB-935D-43A4C68257DA}" type="datetime1">
              <a:rPr lang="en-US" smtClean="0"/>
              <a:t>8/8/2023</a:t>
            </a:fld>
            <a:endParaRPr lang="en-US" dirty="0"/>
          </a:p>
        </p:txBody>
      </p:sp>
      <p:sp>
        <p:nvSpPr>
          <p:cNvPr id="8" name="Footer Placeholder 7"/>
          <p:cNvSpPr>
            <a:spLocks noGrp="1"/>
          </p:cNvSpPr>
          <p:nvPr>
            <p:ph type="ftr" sz="quarter" idx="11"/>
          </p:nvPr>
        </p:nvSpPr>
        <p:spPr/>
        <p:txBody>
          <a:bodyPr/>
          <a:lstStyle/>
          <a:p>
            <a:r>
              <a:rPr lang="en-GB"/>
              <a:t>Technical Audting and QRA Presentation </a:t>
            </a:r>
            <a:endParaRPr lang="en-US" dirty="0"/>
          </a:p>
        </p:txBody>
      </p:sp>
      <p:sp>
        <p:nvSpPr>
          <p:cNvPr id="9" name="Slide Number Placeholder 8"/>
          <p:cNvSpPr>
            <a:spLocks noGrp="1"/>
          </p:cNvSpPr>
          <p:nvPr>
            <p:ph type="sldNum" sz="quarter" idx="12"/>
          </p:nvPr>
        </p:nvSpPr>
        <p:spPr/>
        <p:txBody>
          <a:bodyPr/>
          <a:lstStyle/>
          <a:p>
            <a:fld id="{AAEAE4A8-A6E5-453E-B946-FB774B73F48C}" type="slidenum">
              <a:rPr lang="en-GB" smtClean="0"/>
              <a:t>‹#›</a:t>
            </a:fld>
            <a:endParaRPr lang="en-GB" dirty="0"/>
          </a:p>
        </p:txBody>
      </p:sp>
    </p:spTree>
    <p:extLst>
      <p:ext uri="{BB962C8B-B14F-4D97-AF65-F5344CB8AC3E}">
        <p14:creationId xmlns:p14="http://schemas.microsoft.com/office/powerpoint/2010/main" val="123708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158" y="609600"/>
            <a:ext cx="8594429"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F1757F-B5ED-4B29-9E12-03CE667D341F}" type="datetime1">
              <a:rPr lang="en-US" smtClean="0"/>
              <a:t>8/8/2023</a:t>
            </a:fld>
            <a:endParaRPr lang="en-US" dirty="0"/>
          </a:p>
        </p:txBody>
      </p:sp>
      <p:sp>
        <p:nvSpPr>
          <p:cNvPr id="4" name="Footer Placeholder 3"/>
          <p:cNvSpPr>
            <a:spLocks noGrp="1"/>
          </p:cNvSpPr>
          <p:nvPr>
            <p:ph type="ftr" sz="quarter" idx="11"/>
          </p:nvPr>
        </p:nvSpPr>
        <p:spPr/>
        <p:txBody>
          <a:bodyPr/>
          <a:lstStyle/>
          <a:p>
            <a:r>
              <a:rPr lang="en-GB"/>
              <a:t>Technical Audting and QRA Presentation </a:t>
            </a:r>
            <a:endParaRPr lang="en-US" dirty="0"/>
          </a:p>
        </p:txBody>
      </p:sp>
      <p:sp>
        <p:nvSpPr>
          <p:cNvPr id="5" name="Slide Number Placeholder 4"/>
          <p:cNvSpPr>
            <a:spLocks noGrp="1"/>
          </p:cNvSpPr>
          <p:nvPr>
            <p:ph type="sldNum" sz="quarter" idx="12"/>
          </p:nvPr>
        </p:nvSpPr>
        <p:spPr/>
        <p:txBody>
          <a:bodyPr/>
          <a:lstStyle/>
          <a:p>
            <a:fld id="{AAEAE4A8-A6E5-453E-B946-FB774B73F48C}" type="slidenum">
              <a:rPr lang="en-GB" smtClean="0"/>
              <a:t>‹#›</a:t>
            </a:fld>
            <a:endParaRPr lang="en-GB" dirty="0"/>
          </a:p>
        </p:txBody>
      </p:sp>
    </p:spTree>
    <p:extLst>
      <p:ext uri="{BB962C8B-B14F-4D97-AF65-F5344CB8AC3E}">
        <p14:creationId xmlns:p14="http://schemas.microsoft.com/office/powerpoint/2010/main" val="101337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2D4C6F-26EE-47AD-A740-1D1A921BF540}" type="datetime1">
              <a:rPr lang="en-US" smtClean="0"/>
              <a:t>8/8/2023</a:t>
            </a:fld>
            <a:endParaRPr lang="en-US" dirty="0"/>
          </a:p>
        </p:txBody>
      </p:sp>
      <p:sp>
        <p:nvSpPr>
          <p:cNvPr id="3" name="Footer Placeholder 2"/>
          <p:cNvSpPr>
            <a:spLocks noGrp="1"/>
          </p:cNvSpPr>
          <p:nvPr>
            <p:ph type="ftr" sz="quarter" idx="11"/>
          </p:nvPr>
        </p:nvSpPr>
        <p:spPr/>
        <p:txBody>
          <a:bodyPr/>
          <a:lstStyle/>
          <a:p>
            <a:r>
              <a:rPr lang="en-GB"/>
              <a:t>Technical Audting and QRA Presentation </a:t>
            </a:r>
            <a:endParaRPr lang="en-US" dirty="0"/>
          </a:p>
        </p:txBody>
      </p:sp>
      <p:sp>
        <p:nvSpPr>
          <p:cNvPr id="4" name="Slide Number Placeholder 3"/>
          <p:cNvSpPr>
            <a:spLocks noGrp="1"/>
          </p:cNvSpPr>
          <p:nvPr>
            <p:ph type="sldNum" sz="quarter" idx="12"/>
          </p:nvPr>
        </p:nvSpPr>
        <p:spPr/>
        <p:txBody>
          <a:bodyPr/>
          <a:lstStyle/>
          <a:p>
            <a:fld id="{AAEAE4A8-A6E5-453E-B946-FB774B73F48C}" type="slidenum">
              <a:rPr lang="en-GB" smtClean="0"/>
              <a:t>‹#›</a:t>
            </a:fld>
            <a:endParaRPr lang="en-GB" dirty="0"/>
          </a:p>
        </p:txBody>
      </p:sp>
    </p:spTree>
    <p:extLst>
      <p:ext uri="{BB962C8B-B14F-4D97-AF65-F5344CB8AC3E}">
        <p14:creationId xmlns:p14="http://schemas.microsoft.com/office/powerpoint/2010/main" val="386565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1498604"/>
            <a:ext cx="3853524" cy="1278466"/>
          </a:xfrm>
        </p:spPr>
        <p:txBody>
          <a:bodyPr anchor="b">
            <a:normAutofit/>
          </a:bodyPr>
          <a:lstStyle>
            <a:lvl1pPr>
              <a:defRPr sz="1999"/>
            </a:lvl1pPr>
          </a:lstStyle>
          <a:p>
            <a:r>
              <a:rPr lang="en-US"/>
              <a:t>Click to edit Master title style</a:t>
            </a:r>
            <a:endParaRPr lang="en-US" dirty="0"/>
          </a:p>
        </p:txBody>
      </p:sp>
      <p:sp>
        <p:nvSpPr>
          <p:cNvPr id="3" name="Content Placeholder 2"/>
          <p:cNvSpPr>
            <a:spLocks noGrp="1"/>
          </p:cNvSpPr>
          <p:nvPr>
            <p:ph idx="1"/>
          </p:nvPr>
        </p:nvSpPr>
        <p:spPr>
          <a:xfrm>
            <a:off x="4759222" y="514925"/>
            <a:ext cx="451236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158" y="2777069"/>
            <a:ext cx="3853524" cy="2584449"/>
          </a:xfrm>
        </p:spPr>
        <p:txBody>
          <a:bodyPr>
            <a:normAutofit/>
          </a:bodyPr>
          <a:lstStyle>
            <a:lvl1pPr marL="0" indent="0">
              <a:buNone/>
              <a:defRPr sz="1400"/>
            </a:lvl1pPr>
            <a:lvl2pPr marL="456926" indent="0">
              <a:buNone/>
              <a:defRPr sz="1400"/>
            </a:lvl2pPr>
            <a:lvl3pPr marL="913852" indent="0">
              <a:buNone/>
              <a:defRPr sz="1200"/>
            </a:lvl3pPr>
            <a:lvl4pPr marL="1370778" indent="0">
              <a:buNone/>
              <a:defRPr sz="1000"/>
            </a:lvl4pPr>
            <a:lvl5pPr marL="1827703" indent="0">
              <a:buNone/>
              <a:defRPr sz="1000"/>
            </a:lvl5pPr>
            <a:lvl6pPr marL="2284628" indent="0">
              <a:buNone/>
              <a:defRPr sz="1000"/>
            </a:lvl6pPr>
            <a:lvl7pPr marL="2741554" indent="0">
              <a:buNone/>
              <a:defRPr sz="1000"/>
            </a:lvl7pPr>
            <a:lvl8pPr marL="3198480" indent="0">
              <a:buNone/>
              <a:defRPr sz="1000"/>
            </a:lvl8pPr>
            <a:lvl9pPr marL="365540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BC1DA4-6D16-477B-B18D-5B08F3FECC84}" type="datetime1">
              <a:rPr lang="en-US" smtClean="0"/>
              <a:t>8/8/2023</a:t>
            </a:fld>
            <a:endParaRPr lang="en-US" dirty="0"/>
          </a:p>
        </p:txBody>
      </p:sp>
      <p:sp>
        <p:nvSpPr>
          <p:cNvPr id="6" name="Footer Placeholder 5"/>
          <p:cNvSpPr>
            <a:spLocks noGrp="1"/>
          </p:cNvSpPr>
          <p:nvPr>
            <p:ph type="ftr" sz="quarter" idx="11"/>
          </p:nvPr>
        </p:nvSpPr>
        <p:spPr/>
        <p:txBody>
          <a:bodyPr/>
          <a:lstStyle/>
          <a:p>
            <a:r>
              <a:rPr lang="en-GB"/>
              <a:t>Technical Audting and QRA Presentation </a:t>
            </a:r>
            <a:endParaRPr lang="en-US" dirty="0"/>
          </a:p>
        </p:txBody>
      </p:sp>
      <p:sp>
        <p:nvSpPr>
          <p:cNvPr id="7" name="Slide Number Placeholder 6"/>
          <p:cNvSpPr>
            <a:spLocks noGrp="1"/>
          </p:cNvSpPr>
          <p:nvPr>
            <p:ph type="sldNum" sz="quarter" idx="12"/>
          </p:nvPr>
        </p:nvSpPr>
        <p:spPr/>
        <p:txBody>
          <a:bodyPr/>
          <a:lstStyle/>
          <a:p>
            <a:fld id="{AAEAE4A8-A6E5-453E-B946-FB774B73F48C}" type="slidenum">
              <a:rPr lang="en-GB" smtClean="0"/>
              <a:t>‹#›</a:t>
            </a:fld>
            <a:endParaRPr lang="en-GB" dirty="0"/>
          </a:p>
        </p:txBody>
      </p:sp>
    </p:spTree>
    <p:extLst>
      <p:ext uri="{BB962C8B-B14F-4D97-AF65-F5344CB8AC3E}">
        <p14:creationId xmlns:p14="http://schemas.microsoft.com/office/powerpoint/2010/main" val="376645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4800600"/>
            <a:ext cx="8594428"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158" y="609600"/>
            <a:ext cx="8594429" cy="3845718"/>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158" y="5367338"/>
            <a:ext cx="8594428" cy="674024"/>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C04E5B-165E-4781-BF6A-780C9038B423}" type="datetime1">
              <a:rPr lang="en-US" smtClean="0"/>
              <a:t>8/8/2023</a:t>
            </a:fld>
            <a:endParaRPr lang="en-US" dirty="0"/>
          </a:p>
        </p:txBody>
      </p:sp>
      <p:sp>
        <p:nvSpPr>
          <p:cNvPr id="6" name="Footer Placeholder 5"/>
          <p:cNvSpPr>
            <a:spLocks noGrp="1"/>
          </p:cNvSpPr>
          <p:nvPr>
            <p:ph type="ftr" sz="quarter" idx="11"/>
          </p:nvPr>
        </p:nvSpPr>
        <p:spPr/>
        <p:txBody>
          <a:bodyPr/>
          <a:lstStyle/>
          <a:p>
            <a:r>
              <a:rPr lang="en-GB"/>
              <a:t>Technical Audting and QRA Presentation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054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158" y="609600"/>
            <a:ext cx="8594429"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158" y="2160590"/>
            <a:ext cx="8594429"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3257" y="6041363"/>
            <a:ext cx="91170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2F334D-5BDB-4B2D-BD44-0DEEAC510EE8}" type="datetime1">
              <a:rPr lang="en-US" smtClean="0"/>
              <a:t>8/8/2023</a:t>
            </a:fld>
            <a:endParaRPr lang="en-US" dirty="0"/>
          </a:p>
        </p:txBody>
      </p:sp>
      <p:sp>
        <p:nvSpPr>
          <p:cNvPr id="5" name="Footer Placeholder 4"/>
          <p:cNvSpPr>
            <a:spLocks noGrp="1"/>
          </p:cNvSpPr>
          <p:nvPr>
            <p:ph type="ftr" sz="quarter" idx="3"/>
          </p:nvPr>
        </p:nvSpPr>
        <p:spPr>
          <a:xfrm>
            <a:off x="677158" y="6041363"/>
            <a:ext cx="629597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dirty="0"/>
              <a:t>Technical </a:t>
            </a:r>
            <a:r>
              <a:rPr lang="en-GB" dirty="0" err="1"/>
              <a:t>Audting</a:t>
            </a:r>
            <a:r>
              <a:rPr lang="en-GB" dirty="0"/>
              <a:t> and QRA Presentation </a:t>
            </a:r>
            <a:endParaRPr lang="en-US" dirty="0"/>
          </a:p>
        </p:txBody>
      </p:sp>
      <p:sp>
        <p:nvSpPr>
          <p:cNvPr id="6" name="Slide Number Placeholder 5"/>
          <p:cNvSpPr>
            <a:spLocks noGrp="1"/>
          </p:cNvSpPr>
          <p:nvPr>
            <p:ph type="sldNum" sz="quarter" idx="4"/>
          </p:nvPr>
        </p:nvSpPr>
        <p:spPr>
          <a:xfrm>
            <a:off x="8588426" y="6041363"/>
            <a:ext cx="683161" cy="365125"/>
          </a:xfrm>
          <a:prstGeom prst="rect">
            <a:avLst/>
          </a:prstGeom>
        </p:spPr>
        <p:txBody>
          <a:bodyPr vert="horz" lIns="91440" tIns="45720" rIns="91440" bIns="45720" rtlCol="0" anchor="ctr"/>
          <a:lstStyle>
            <a:lvl1pPr algn="r">
              <a:defRPr sz="900">
                <a:solidFill>
                  <a:schemeClr val="accent1"/>
                </a:solidFill>
              </a:defRPr>
            </a:lvl1pPr>
          </a:lstStyle>
          <a:p>
            <a:fld id="{AAEAE4A8-A6E5-453E-B946-FB774B73F48C}" type="slidenum">
              <a:rPr lang="en-US" smtClean="0"/>
              <a:pPr/>
              <a:t>‹#›</a:t>
            </a:fld>
            <a:endParaRPr lang="en-US" dirty="0"/>
          </a:p>
        </p:txBody>
      </p:sp>
    </p:spTree>
    <p:extLst>
      <p:ext uri="{BB962C8B-B14F-4D97-AF65-F5344CB8AC3E}">
        <p14:creationId xmlns:p14="http://schemas.microsoft.com/office/powerpoint/2010/main" val="84321870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57063" rtl="0" eaLnBrk="1" latinLnBrk="0" hangingPunct="1">
        <a:spcBef>
          <a:spcPct val="0"/>
        </a:spcBef>
        <a:buNone/>
        <a:defRPr sz="3599"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3852" y="1268760"/>
            <a:ext cx="8208912" cy="252028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a:normAutofit/>
          </a:bodyPr>
          <a:lstStyle/>
          <a:p>
            <a:pPr algn="ctr"/>
            <a:r>
              <a:rPr lang="en-US" sz="3200" dirty="0">
                <a:solidFill>
                  <a:schemeClr val="tx1"/>
                </a:solidFill>
                <a:latin typeface="Arial Black" panose="020B0A04020102020204" pitchFamily="34" charset="0"/>
              </a:rPr>
              <a:t>Performing a Technical Audit with examples of some of the Findings </a:t>
            </a:r>
          </a:p>
        </p:txBody>
      </p:sp>
      <p:sp>
        <p:nvSpPr>
          <p:cNvPr id="3" name="Subtitle 2"/>
          <p:cNvSpPr>
            <a:spLocks noGrp="1"/>
          </p:cNvSpPr>
          <p:nvPr>
            <p:ph type="subTitle" idx="1"/>
          </p:nvPr>
        </p:nvSpPr>
        <p:spPr>
          <a:xfrm>
            <a:off x="621804" y="5013176"/>
            <a:ext cx="7763735" cy="742279"/>
          </a:xfrm>
        </p:spPr>
        <p:txBody>
          <a:bodyPr>
            <a:normAutofit lnSpcReduction="10000"/>
          </a:bodyPr>
          <a:lstStyle/>
          <a:p>
            <a:r>
              <a:rPr lang="en-US" b="1" dirty="0"/>
              <a:t>Presented by Eur. Ing. R T Canaway, B.Sc. FIChemE., MIMarE.</a:t>
            </a:r>
          </a:p>
          <a:p>
            <a:r>
              <a:rPr lang="en-US" b="1" dirty="0"/>
              <a:t>Suregrove Limited</a:t>
            </a:r>
          </a:p>
        </p:txBody>
      </p:sp>
      <p:pic>
        <p:nvPicPr>
          <p:cNvPr id="4" name="Picture 3">
            <a:extLst>
              <a:ext uri="{FF2B5EF4-FFF2-40B4-BE49-F238E27FC236}">
                <a16:creationId xmlns:a16="http://schemas.microsoft.com/office/drawing/2014/main" id="{58B9A2BD-27EC-393A-5273-5B9D4BF95FD6}"/>
              </a:ext>
            </a:extLst>
          </p:cNvPr>
          <p:cNvPicPr>
            <a:picLocks noChangeAspect="1"/>
          </p:cNvPicPr>
          <p:nvPr/>
        </p:nvPicPr>
        <p:blipFill>
          <a:blip r:embed="rId3"/>
          <a:stretch>
            <a:fillRect/>
          </a:stretch>
        </p:blipFill>
        <p:spPr>
          <a:xfrm>
            <a:off x="7174532" y="260648"/>
            <a:ext cx="2065618" cy="457212"/>
          </a:xfrm>
          <a:prstGeom prst="rect">
            <a:avLst/>
          </a:prstGeom>
        </p:spPr>
      </p:pic>
    </p:spTree>
    <p:extLst>
      <p:ext uri="{BB962C8B-B14F-4D97-AF65-F5344CB8AC3E}">
        <p14:creationId xmlns:p14="http://schemas.microsoft.com/office/powerpoint/2010/main" val="14932598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C047C-9E6A-4620-B406-ADA9E2FB7A0E}"/>
              </a:ext>
            </a:extLst>
          </p:cNvPr>
          <p:cNvSpPr>
            <a:spLocks noGrp="1"/>
          </p:cNvSpPr>
          <p:nvPr>
            <p:ph type="title"/>
          </p:nvPr>
        </p:nvSpPr>
        <p:spPr/>
        <p:txBody>
          <a:bodyPr/>
          <a:lstStyle/>
          <a:p>
            <a:r>
              <a:rPr lang="en-US" dirty="0"/>
              <a:t>Consider an Ethylene Cracker </a:t>
            </a:r>
          </a:p>
        </p:txBody>
      </p:sp>
      <p:sp>
        <p:nvSpPr>
          <p:cNvPr id="3" name="Text Placeholder 2">
            <a:extLst>
              <a:ext uri="{FF2B5EF4-FFF2-40B4-BE49-F238E27FC236}">
                <a16:creationId xmlns:a16="http://schemas.microsoft.com/office/drawing/2014/main" id="{B4617103-A18B-4A8E-87FD-37B7B343680E}"/>
              </a:ext>
            </a:extLst>
          </p:cNvPr>
          <p:cNvSpPr>
            <a:spLocks noGrp="1"/>
          </p:cNvSpPr>
          <p:nvPr>
            <p:ph type="body" idx="1"/>
          </p:nvPr>
        </p:nvSpPr>
        <p:spPr>
          <a:xfrm>
            <a:off x="675570" y="1416445"/>
            <a:ext cx="4184533" cy="513955"/>
          </a:xfrm>
        </p:spPr>
        <p:txBody>
          <a:bodyPr/>
          <a:lstStyle/>
          <a:p>
            <a:r>
              <a:rPr lang="en-US" dirty="0"/>
              <a:t>Explosion Model</a:t>
            </a:r>
          </a:p>
        </p:txBody>
      </p:sp>
      <p:sp>
        <p:nvSpPr>
          <p:cNvPr id="5" name="Text Placeholder 4">
            <a:extLst>
              <a:ext uri="{FF2B5EF4-FFF2-40B4-BE49-F238E27FC236}">
                <a16:creationId xmlns:a16="http://schemas.microsoft.com/office/drawing/2014/main" id="{F3398849-8ABD-4BDA-8541-E6AADFB6F87A}"/>
              </a:ext>
            </a:extLst>
          </p:cNvPr>
          <p:cNvSpPr>
            <a:spLocks noGrp="1"/>
          </p:cNvSpPr>
          <p:nvPr>
            <p:ph type="body" sz="quarter" idx="3"/>
          </p:nvPr>
        </p:nvSpPr>
        <p:spPr>
          <a:xfrm>
            <a:off x="5087059" y="1454704"/>
            <a:ext cx="4184528" cy="576262"/>
          </a:xfrm>
        </p:spPr>
        <p:txBody>
          <a:bodyPr/>
          <a:lstStyle/>
          <a:p>
            <a:r>
              <a:rPr lang="en-US" dirty="0"/>
              <a:t>Key Facts </a:t>
            </a:r>
          </a:p>
        </p:txBody>
      </p:sp>
      <p:sp>
        <p:nvSpPr>
          <p:cNvPr id="6" name="Content Placeholder 5">
            <a:extLst>
              <a:ext uri="{FF2B5EF4-FFF2-40B4-BE49-F238E27FC236}">
                <a16:creationId xmlns:a16="http://schemas.microsoft.com/office/drawing/2014/main" id="{A7C6BBF2-06F6-46BA-BE18-AE0D5EC80C3F}"/>
              </a:ext>
            </a:extLst>
          </p:cNvPr>
          <p:cNvSpPr>
            <a:spLocks noGrp="1"/>
          </p:cNvSpPr>
          <p:nvPr>
            <p:ph sz="quarter" idx="4"/>
          </p:nvPr>
        </p:nvSpPr>
        <p:spPr>
          <a:xfrm>
            <a:off x="5087059" y="2116679"/>
            <a:ext cx="4184527" cy="4131721"/>
          </a:xfrm>
          <a:ln>
            <a:solidFill>
              <a:srgbClr val="FF0000"/>
            </a:solidFill>
          </a:ln>
        </p:spPr>
        <p:txBody>
          <a:bodyPr/>
          <a:lstStyle/>
          <a:p>
            <a:r>
              <a:rPr lang="en-US" dirty="0"/>
              <a:t>Spheres (inside red boxes) are very close to the process units – separation distance meets code but only just!</a:t>
            </a:r>
          </a:p>
          <a:p>
            <a:r>
              <a:rPr lang="en-US" dirty="0"/>
              <a:t>If a 50t release of propylene occurs and is detonated the spheres are at risk (particularly the front row).</a:t>
            </a:r>
          </a:p>
          <a:p>
            <a:r>
              <a:rPr lang="en-US" dirty="0"/>
              <a:t>The most likely damage would be a line rupture on the outlet line from a sphere(s) – resulting in a massive release.</a:t>
            </a:r>
          </a:p>
          <a:p>
            <a:r>
              <a:rPr lang="en-US" dirty="0"/>
              <a:t>How do we mitigate the exposure?</a:t>
            </a:r>
          </a:p>
        </p:txBody>
      </p:sp>
      <p:pic>
        <p:nvPicPr>
          <p:cNvPr id="7" name="Content Placeholder 6">
            <a:extLst>
              <a:ext uri="{FF2B5EF4-FFF2-40B4-BE49-F238E27FC236}">
                <a16:creationId xmlns:a16="http://schemas.microsoft.com/office/drawing/2014/main" id="{BC32F3C8-6488-4E5A-AB2A-70F5A7F2FB56}"/>
              </a:ext>
            </a:extLst>
          </p:cNvPr>
          <p:cNvPicPr>
            <a:picLocks noGrp="1"/>
          </p:cNvPicPr>
          <p:nvPr>
            <p:ph sz="half" idx="2"/>
          </p:nvPr>
        </p:nvPicPr>
        <p:blipFill>
          <a:blip r:embed="rId2"/>
          <a:stretch>
            <a:fillRect/>
          </a:stretch>
        </p:blipFill>
        <p:spPr>
          <a:xfrm>
            <a:off x="639884" y="2276872"/>
            <a:ext cx="3771631" cy="3305175"/>
          </a:xfrm>
          <a:prstGeom prst="rect">
            <a:avLst/>
          </a:prstGeom>
        </p:spPr>
      </p:pic>
      <p:sp>
        <p:nvSpPr>
          <p:cNvPr id="8" name="Rectangle 7">
            <a:extLst>
              <a:ext uri="{FF2B5EF4-FFF2-40B4-BE49-F238E27FC236}">
                <a16:creationId xmlns:a16="http://schemas.microsoft.com/office/drawing/2014/main" id="{A8A2C373-C094-4976-BF8A-5E0C1D53BF06}"/>
              </a:ext>
            </a:extLst>
          </p:cNvPr>
          <p:cNvSpPr/>
          <p:nvPr/>
        </p:nvSpPr>
        <p:spPr>
          <a:xfrm>
            <a:off x="2782044" y="4941168"/>
            <a:ext cx="504056" cy="864096"/>
          </a:xfrm>
          <a:prstGeom prst="rect">
            <a:avLst/>
          </a:prstGeom>
          <a:noFill/>
          <a:ln>
            <a:noFill/>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noFill/>
            </a:endParaRPr>
          </a:p>
        </p:txBody>
      </p:sp>
      <p:sp>
        <p:nvSpPr>
          <p:cNvPr id="9" name="Rectangle 8">
            <a:extLst>
              <a:ext uri="{FF2B5EF4-FFF2-40B4-BE49-F238E27FC236}">
                <a16:creationId xmlns:a16="http://schemas.microsoft.com/office/drawing/2014/main" id="{5D2EE7B7-779F-4610-B68B-90024D4EAC09}"/>
              </a:ext>
            </a:extLst>
          </p:cNvPr>
          <p:cNvSpPr/>
          <p:nvPr/>
        </p:nvSpPr>
        <p:spPr>
          <a:xfrm>
            <a:off x="2561774" y="4437112"/>
            <a:ext cx="504056" cy="98368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023EDA-9556-4362-9AFB-E4F3F8E68527}"/>
              </a:ext>
            </a:extLst>
          </p:cNvPr>
          <p:cNvSpPr/>
          <p:nvPr/>
        </p:nvSpPr>
        <p:spPr>
          <a:xfrm>
            <a:off x="1656629" y="4526637"/>
            <a:ext cx="576064" cy="8640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964CA1CC-9380-4ABD-B657-E43462DFEFDE}"/>
              </a:ext>
            </a:extLst>
          </p:cNvPr>
          <p:cNvSpPr>
            <a:spLocks noGrp="1"/>
          </p:cNvSpPr>
          <p:nvPr>
            <p:ph type="ftr" sz="quarter" idx="11"/>
          </p:nvPr>
        </p:nvSpPr>
        <p:spPr/>
        <p:txBody>
          <a:bodyPr/>
          <a:lstStyle/>
          <a:p>
            <a:r>
              <a:rPr lang="en-GB"/>
              <a:t>Technical Audting and QRA Presentation </a:t>
            </a:r>
            <a:endParaRPr lang="en-US" dirty="0"/>
          </a:p>
        </p:txBody>
      </p:sp>
      <p:sp>
        <p:nvSpPr>
          <p:cNvPr id="11" name="Slide Number Placeholder 10">
            <a:extLst>
              <a:ext uri="{FF2B5EF4-FFF2-40B4-BE49-F238E27FC236}">
                <a16:creationId xmlns:a16="http://schemas.microsoft.com/office/drawing/2014/main" id="{1C0CC07F-04AE-4F6F-8E22-ECE2E33EBC78}"/>
              </a:ext>
            </a:extLst>
          </p:cNvPr>
          <p:cNvSpPr>
            <a:spLocks noGrp="1"/>
          </p:cNvSpPr>
          <p:nvPr>
            <p:ph type="sldNum" sz="quarter" idx="12"/>
          </p:nvPr>
        </p:nvSpPr>
        <p:spPr/>
        <p:txBody>
          <a:bodyPr/>
          <a:lstStyle/>
          <a:p>
            <a:fld id="{AAEAE4A8-A6E5-453E-B946-FB774B73F48C}" type="slidenum">
              <a:rPr lang="en-GB" smtClean="0"/>
              <a:t>10</a:t>
            </a:fld>
            <a:endParaRPr lang="en-GB" dirty="0"/>
          </a:p>
        </p:txBody>
      </p:sp>
    </p:spTree>
    <p:extLst>
      <p:ext uri="{BB962C8B-B14F-4D97-AF65-F5344CB8AC3E}">
        <p14:creationId xmlns:p14="http://schemas.microsoft.com/office/powerpoint/2010/main" val="304097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00CF6-CB13-002B-A398-ECFADB5958A6}"/>
              </a:ext>
            </a:extLst>
          </p:cNvPr>
          <p:cNvSpPr>
            <a:spLocks noGrp="1"/>
          </p:cNvSpPr>
          <p:nvPr>
            <p:ph type="title"/>
          </p:nvPr>
        </p:nvSpPr>
        <p:spPr>
          <a:xfrm>
            <a:off x="677158" y="609600"/>
            <a:ext cx="8594429" cy="803176"/>
          </a:xfrm>
        </p:spPr>
        <p:txBody>
          <a:bodyPr/>
          <a:lstStyle/>
          <a:p>
            <a:r>
              <a:rPr lang="en-US" dirty="0"/>
              <a:t>Typical Technical Audit </a:t>
            </a:r>
          </a:p>
        </p:txBody>
      </p:sp>
      <p:sp>
        <p:nvSpPr>
          <p:cNvPr id="3" name="Text Placeholder 2">
            <a:extLst>
              <a:ext uri="{FF2B5EF4-FFF2-40B4-BE49-F238E27FC236}">
                <a16:creationId xmlns:a16="http://schemas.microsoft.com/office/drawing/2014/main" id="{78ABD66E-8EC6-E66C-BA1F-2F6950013697}"/>
              </a:ext>
            </a:extLst>
          </p:cNvPr>
          <p:cNvSpPr>
            <a:spLocks noGrp="1"/>
          </p:cNvSpPr>
          <p:nvPr>
            <p:ph type="body" idx="1"/>
          </p:nvPr>
        </p:nvSpPr>
        <p:spPr>
          <a:xfrm>
            <a:off x="675570" y="1412776"/>
            <a:ext cx="4184533" cy="959345"/>
          </a:xfrm>
        </p:spPr>
        <p:txBody>
          <a:bodyPr/>
          <a:lstStyle/>
          <a:p>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Plant Layout (Safety Distance)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64B10701-AA8E-F855-1975-31AC26D1274E}"/>
              </a:ext>
            </a:extLst>
          </p:cNvPr>
          <p:cNvSpPr>
            <a:spLocks noGrp="1"/>
          </p:cNvSpPr>
          <p:nvPr>
            <p:ph sz="half" idx="2"/>
          </p:nvPr>
        </p:nvSpPr>
        <p:spPr>
          <a:xfrm>
            <a:off x="675570" y="1988841"/>
            <a:ext cx="10315386" cy="1224136"/>
          </a:xfrm>
        </p:spPr>
        <p:txBody>
          <a:bodyPr>
            <a:normAutofit fontScale="92500" lnSpcReduction="10000"/>
          </a:bodyPr>
          <a:lstStyle/>
          <a:p>
            <a:pPr marL="0" indent="0">
              <a:buNone/>
            </a:pPr>
            <a:r>
              <a:rPr lang="en-US" sz="2200" dirty="0">
                <a:effectLst/>
                <a:latin typeface="Times New Roman" panose="02020603050405020304" pitchFamily="18" charset="0"/>
                <a:ea typeface="Calibri" panose="020F0502020204030204" pitchFamily="34" charset="0"/>
              </a:rPr>
              <a:t>International plant designed by a reputable contractor?  will probably meet the recommended practice, a check on the actual spacing between units, equipment, tanks, roads and accessways, and any surrounding exposures should be carried out particularly when expansions have been inserted in a congested plot</a:t>
            </a:r>
          </a:p>
          <a:p>
            <a:endParaRPr lang="en-US" sz="3400" dirty="0">
              <a:effectLst/>
              <a:latin typeface="Times New Roman" panose="02020603050405020304" pitchFamily="18" charset="0"/>
              <a:ea typeface="Calibri" panose="020F0502020204030204" pitchFamily="34" charset="0"/>
            </a:endParaRPr>
          </a:p>
          <a:p>
            <a:endParaRPr lang="en-US" sz="1600" dirty="0"/>
          </a:p>
        </p:txBody>
      </p:sp>
      <p:sp>
        <p:nvSpPr>
          <p:cNvPr id="7" name="Footer Placeholder 6">
            <a:extLst>
              <a:ext uri="{FF2B5EF4-FFF2-40B4-BE49-F238E27FC236}">
                <a16:creationId xmlns:a16="http://schemas.microsoft.com/office/drawing/2014/main" id="{8D4F6ABC-623B-1E6F-53E1-C2992042EE51}"/>
              </a:ext>
            </a:extLst>
          </p:cNvPr>
          <p:cNvSpPr>
            <a:spLocks noGrp="1"/>
          </p:cNvSpPr>
          <p:nvPr>
            <p:ph type="ftr" sz="quarter" idx="11"/>
          </p:nvPr>
        </p:nvSpPr>
        <p:spPr/>
        <p:txBody>
          <a:bodyPr/>
          <a:lstStyle/>
          <a:p>
            <a:r>
              <a:rPr lang="en-GB"/>
              <a:t>Technical Audting and QRA Presentation </a:t>
            </a:r>
            <a:endParaRPr lang="en-US" dirty="0"/>
          </a:p>
        </p:txBody>
      </p:sp>
      <p:sp>
        <p:nvSpPr>
          <p:cNvPr id="8" name="Slide Number Placeholder 7">
            <a:extLst>
              <a:ext uri="{FF2B5EF4-FFF2-40B4-BE49-F238E27FC236}">
                <a16:creationId xmlns:a16="http://schemas.microsoft.com/office/drawing/2014/main" id="{87896E35-9853-DE20-3922-177FBC0CE1E3}"/>
              </a:ext>
            </a:extLst>
          </p:cNvPr>
          <p:cNvSpPr>
            <a:spLocks noGrp="1"/>
          </p:cNvSpPr>
          <p:nvPr>
            <p:ph type="sldNum" sz="quarter" idx="12"/>
          </p:nvPr>
        </p:nvSpPr>
        <p:spPr/>
        <p:txBody>
          <a:bodyPr/>
          <a:lstStyle/>
          <a:p>
            <a:fld id="{AAEAE4A8-A6E5-453E-B946-FB774B73F48C}" type="slidenum">
              <a:rPr lang="en-GB" smtClean="0"/>
              <a:t>11</a:t>
            </a:fld>
            <a:endParaRPr lang="en-GB" dirty="0"/>
          </a:p>
        </p:txBody>
      </p:sp>
      <p:sp>
        <p:nvSpPr>
          <p:cNvPr id="9" name="Content Placeholder 3">
            <a:extLst>
              <a:ext uri="{FF2B5EF4-FFF2-40B4-BE49-F238E27FC236}">
                <a16:creationId xmlns:a16="http://schemas.microsoft.com/office/drawing/2014/main" id="{52173513-7006-6EF1-BD6C-336DA518C643}"/>
              </a:ext>
            </a:extLst>
          </p:cNvPr>
          <p:cNvSpPr txBox="1">
            <a:spLocks/>
          </p:cNvSpPr>
          <p:nvPr/>
        </p:nvSpPr>
        <p:spPr>
          <a:xfrm>
            <a:off x="621804" y="3645024"/>
            <a:ext cx="10315386" cy="2520280"/>
          </a:xfrm>
          <a:prstGeom prst="rect">
            <a:avLst/>
          </a:prstGeom>
        </p:spPr>
        <p:txBody>
          <a:bodyPr vert="horz" lIns="91440" tIns="45720" rIns="91440" bIns="45720" rtlCol="0">
            <a:noAutofit/>
          </a:bodyPr>
          <a:lst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0"/>
              </a:spcBef>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Design codes/certification procedures should be reviewed against international standards. The inspection routines for all items need to be analyzed for deferrals, unchecked data and any concerns.</a:t>
            </a:r>
          </a:p>
          <a:p>
            <a:pPr marL="0" indent="0">
              <a:spcBef>
                <a:spcPts val="0"/>
              </a:spcBef>
              <a:buNone/>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Include fired heaters where the fire box integrity should be checked (pressure profile).</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position and number of fire safe Emergency Block Valves in the plant should be observed. </a:t>
            </a:r>
          </a:p>
          <a:p>
            <a:pPr marL="0" indent="0">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Overspeed protection for rotating equipment.</a:t>
            </a:r>
            <a:endParaRPr lang="en-US" sz="2000" dirty="0">
              <a:latin typeface="Times New Roman" panose="02020603050405020304" pitchFamily="18" charset="0"/>
              <a:cs typeface="Times New Roman" panose="02020603050405020304" pitchFamily="18" charset="0"/>
            </a:endParaRPr>
          </a:p>
        </p:txBody>
      </p:sp>
      <p:sp>
        <p:nvSpPr>
          <p:cNvPr id="10" name="Text Placeholder 2">
            <a:extLst>
              <a:ext uri="{FF2B5EF4-FFF2-40B4-BE49-F238E27FC236}">
                <a16:creationId xmlns:a16="http://schemas.microsoft.com/office/drawing/2014/main" id="{AF5A32CC-7AB0-B208-D91B-91BA82CA82E2}"/>
              </a:ext>
            </a:extLst>
          </p:cNvPr>
          <p:cNvSpPr txBox="1">
            <a:spLocks/>
          </p:cNvSpPr>
          <p:nvPr/>
        </p:nvSpPr>
        <p:spPr>
          <a:xfrm>
            <a:off x="621804" y="3192311"/>
            <a:ext cx="4184533" cy="452713"/>
          </a:xfrm>
          <a:prstGeom prst="rect">
            <a:avLst/>
          </a:prstGeom>
        </p:spPr>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kern="1200">
                <a:solidFill>
                  <a:schemeClr val="tx1">
                    <a:lumMod val="75000"/>
                    <a:lumOff val="25000"/>
                  </a:schemeClr>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kern="1200">
                <a:solidFill>
                  <a:schemeClr val="tx1">
                    <a:lumMod val="75000"/>
                    <a:lumOff val="25000"/>
                  </a:schemeClr>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kern="1200">
                <a:solidFill>
                  <a:schemeClr val="tx1">
                    <a:lumMod val="75000"/>
                    <a:lumOff val="25000"/>
                  </a:schemeClr>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Equipment, Tanks, Spheres</a:t>
            </a:r>
          </a:p>
        </p:txBody>
      </p:sp>
    </p:spTree>
    <p:extLst>
      <p:ext uri="{BB962C8B-B14F-4D97-AF65-F5344CB8AC3E}">
        <p14:creationId xmlns:p14="http://schemas.microsoft.com/office/powerpoint/2010/main" val="39856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ABD66E-8EC6-E66C-BA1F-2F6950013697}"/>
              </a:ext>
            </a:extLst>
          </p:cNvPr>
          <p:cNvSpPr>
            <a:spLocks noGrp="1"/>
          </p:cNvSpPr>
          <p:nvPr>
            <p:ph type="body" idx="1"/>
          </p:nvPr>
        </p:nvSpPr>
        <p:spPr>
          <a:xfrm>
            <a:off x="621804" y="1052736"/>
            <a:ext cx="4482738" cy="137722"/>
          </a:xfrm>
        </p:spPr>
        <p:txBody>
          <a:bodyPr/>
          <a:lstStyle/>
          <a:p>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Pipelines, Piping &amp; Valves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64B10701-AA8E-F855-1975-31AC26D1274E}"/>
              </a:ext>
            </a:extLst>
          </p:cNvPr>
          <p:cNvSpPr>
            <a:spLocks noGrp="1"/>
          </p:cNvSpPr>
          <p:nvPr>
            <p:ph sz="half" idx="2"/>
          </p:nvPr>
        </p:nvSpPr>
        <p:spPr>
          <a:xfrm>
            <a:off x="549796" y="703845"/>
            <a:ext cx="10315386" cy="2448271"/>
          </a:xfrm>
        </p:spPr>
        <p:txBody>
          <a:bodyPr>
            <a:normAutofit fontScale="25000" lnSpcReduction="20000"/>
          </a:bodyPr>
          <a:lstStyle/>
          <a:p>
            <a:pPr marL="0" marR="0" indent="0">
              <a:spcBef>
                <a:spcPts val="0"/>
              </a:spcBef>
              <a:spcAft>
                <a:spcPts val="0"/>
              </a:spcAft>
              <a:buNone/>
            </a:pPr>
            <a:r>
              <a:rPr lang="en-US" sz="8000" dirty="0">
                <a:effectLst/>
                <a:latin typeface="Times New Roman" panose="02020603050405020304" pitchFamily="18" charset="0"/>
                <a:ea typeface="Calibri" panose="020F0502020204030204" pitchFamily="34" charset="0"/>
                <a:cs typeface="Times New Roman" panose="02020603050405020304" pitchFamily="18" charset="0"/>
              </a:rPr>
              <a:t>Selection of the appropriate materials for services in a plant is made in accordance with the piping specifications. Inspection data will reveal whether the material of construction is suitable and recommendations for any upgrades should be made for short lifetime components (mainly corrosion/erosion). Also pipe stress calculations should be looked into when vibration is occurring on the plant or buckling/deformation is noted.</a:t>
            </a:r>
          </a:p>
          <a:p>
            <a:pPr marL="0" marR="0" indent="0">
              <a:spcBef>
                <a:spcPts val="0"/>
              </a:spcBef>
              <a:spcAft>
                <a:spcPts val="0"/>
              </a:spcAft>
              <a:buNone/>
            </a:pPr>
            <a:r>
              <a:rPr lang="en-US" sz="8000" dirty="0">
                <a:effectLst/>
                <a:latin typeface="Times New Roman" panose="02020603050405020304" pitchFamily="18" charset="0"/>
                <a:ea typeface="Calibri" panose="020F0502020204030204" pitchFamily="34" charset="0"/>
                <a:cs typeface="Times New Roman" panose="02020603050405020304" pitchFamily="18" charset="0"/>
              </a:rPr>
              <a:t>The pressure rating for upstream and downstream systems (for deadheaded pumps, maximum compressor pressure cases) should be checked. </a:t>
            </a:r>
          </a:p>
          <a:p>
            <a:pPr marL="0" marR="0" indent="0">
              <a:spcBef>
                <a:spcPts val="0"/>
              </a:spcBef>
              <a:spcAft>
                <a:spcPts val="0"/>
              </a:spcAft>
              <a:buNone/>
            </a:pPr>
            <a:r>
              <a:rPr lang="en-US" sz="8000" dirty="0">
                <a:effectLst/>
                <a:latin typeface="Times New Roman" panose="02020603050405020304" pitchFamily="18" charset="0"/>
                <a:ea typeface="Calibri" panose="020F0502020204030204" pitchFamily="34" charset="0"/>
                <a:cs typeface="Times New Roman" panose="02020603050405020304" pitchFamily="18" charset="0"/>
              </a:rPr>
              <a:t>Any derated systems should be reviewed where the operator has had to reduce the working pressure/temperature due metal thinning, loss of wall thickness and so on.</a:t>
            </a:r>
          </a:p>
          <a:p>
            <a:endParaRPr lang="en-US" sz="3400" dirty="0">
              <a:effectLst/>
              <a:latin typeface="Times New Roman" panose="02020603050405020304" pitchFamily="18" charset="0"/>
              <a:ea typeface="Calibri" panose="020F0502020204030204" pitchFamily="34" charset="0"/>
            </a:endParaRPr>
          </a:p>
          <a:p>
            <a:endParaRPr lang="en-US" sz="1600" dirty="0"/>
          </a:p>
        </p:txBody>
      </p:sp>
      <p:sp>
        <p:nvSpPr>
          <p:cNvPr id="7" name="Footer Placeholder 6">
            <a:extLst>
              <a:ext uri="{FF2B5EF4-FFF2-40B4-BE49-F238E27FC236}">
                <a16:creationId xmlns:a16="http://schemas.microsoft.com/office/drawing/2014/main" id="{8D4F6ABC-623B-1E6F-53E1-C2992042EE51}"/>
              </a:ext>
            </a:extLst>
          </p:cNvPr>
          <p:cNvSpPr>
            <a:spLocks noGrp="1"/>
          </p:cNvSpPr>
          <p:nvPr>
            <p:ph type="ftr" sz="quarter" idx="11"/>
          </p:nvPr>
        </p:nvSpPr>
        <p:spPr/>
        <p:txBody>
          <a:bodyPr/>
          <a:lstStyle/>
          <a:p>
            <a:r>
              <a:rPr lang="en-GB" dirty="0"/>
              <a:t>Technical </a:t>
            </a:r>
            <a:r>
              <a:rPr lang="en-GB" dirty="0" err="1"/>
              <a:t>Audting</a:t>
            </a:r>
            <a:endParaRPr lang="en-US" dirty="0"/>
          </a:p>
        </p:txBody>
      </p:sp>
      <p:sp>
        <p:nvSpPr>
          <p:cNvPr id="8" name="Slide Number Placeholder 7">
            <a:extLst>
              <a:ext uri="{FF2B5EF4-FFF2-40B4-BE49-F238E27FC236}">
                <a16:creationId xmlns:a16="http://schemas.microsoft.com/office/drawing/2014/main" id="{87896E35-9853-DE20-3922-177FBC0CE1E3}"/>
              </a:ext>
            </a:extLst>
          </p:cNvPr>
          <p:cNvSpPr>
            <a:spLocks noGrp="1"/>
          </p:cNvSpPr>
          <p:nvPr>
            <p:ph type="sldNum" sz="quarter" idx="12"/>
          </p:nvPr>
        </p:nvSpPr>
        <p:spPr/>
        <p:txBody>
          <a:bodyPr/>
          <a:lstStyle/>
          <a:p>
            <a:fld id="{AAEAE4A8-A6E5-453E-B946-FB774B73F48C}" type="slidenum">
              <a:rPr lang="en-GB" smtClean="0"/>
              <a:t>12</a:t>
            </a:fld>
            <a:endParaRPr lang="en-GB" dirty="0"/>
          </a:p>
        </p:txBody>
      </p:sp>
      <p:sp>
        <p:nvSpPr>
          <p:cNvPr id="9" name="Content Placeholder 3">
            <a:extLst>
              <a:ext uri="{FF2B5EF4-FFF2-40B4-BE49-F238E27FC236}">
                <a16:creationId xmlns:a16="http://schemas.microsoft.com/office/drawing/2014/main" id="{52173513-7006-6EF1-BD6C-336DA518C643}"/>
              </a:ext>
            </a:extLst>
          </p:cNvPr>
          <p:cNvSpPr txBox="1">
            <a:spLocks/>
          </p:cNvSpPr>
          <p:nvPr/>
        </p:nvSpPr>
        <p:spPr>
          <a:xfrm>
            <a:off x="547441" y="3429000"/>
            <a:ext cx="10315386" cy="2520280"/>
          </a:xfrm>
          <a:prstGeom prst="rect">
            <a:avLst/>
          </a:prstGeom>
        </p:spPr>
        <p:txBody>
          <a:bodyPr vert="horz" lIns="91440" tIns="45720" rIns="91440" bIns="45720" rtlCol="0">
            <a:noAutofit/>
          </a:bodyPr>
          <a:lst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0"/>
              </a:spcBef>
              <a:buNone/>
            </a:pPr>
            <a:r>
              <a:rPr lang="en-US" sz="1800" dirty="0">
                <a:effectLst/>
                <a:latin typeface="Times New Roman" panose="02020603050405020304" pitchFamily="18" charset="0"/>
                <a:ea typeface="Calibri" panose="020F0502020204030204" pitchFamily="34" charset="0"/>
              </a:rPr>
              <a:t>The starting point will be the Hazardous Area Classification documentation. Cross check with the electrical ratings (basically the requirement for intrinsically safe items in a particular zone). Cable tray location and protection (e.g. potential fire and the impact on cables running in the areas). Inspect the substations, switchgear, MCCs - are they gas tight, fire protected (basements and overhead entry), transformer condition -suitable inspection regime ? include cathodic protection, static electricity, groundings/bonding/lightning protection system. Plant instrumentation can be observed in the control room/P&amp;IDs. Check for alarm flooding - numbers will reveal whether the plant has adequate control, and the number of shutdowns is excessive.  Are the Safety Instrumented Systems adequate? </a:t>
            </a:r>
            <a:endParaRPr lang="en-US" sz="2000" dirty="0">
              <a:latin typeface="Times New Roman" panose="02020603050405020304" pitchFamily="18" charset="0"/>
              <a:cs typeface="Times New Roman" panose="02020603050405020304" pitchFamily="18" charset="0"/>
            </a:endParaRPr>
          </a:p>
        </p:txBody>
      </p:sp>
      <p:sp>
        <p:nvSpPr>
          <p:cNvPr id="10" name="Text Placeholder 2">
            <a:extLst>
              <a:ext uri="{FF2B5EF4-FFF2-40B4-BE49-F238E27FC236}">
                <a16:creationId xmlns:a16="http://schemas.microsoft.com/office/drawing/2014/main" id="{AF5A32CC-7AB0-B208-D91B-91BA82CA82E2}"/>
              </a:ext>
            </a:extLst>
          </p:cNvPr>
          <p:cNvSpPr txBox="1">
            <a:spLocks/>
          </p:cNvSpPr>
          <p:nvPr/>
        </p:nvSpPr>
        <p:spPr>
          <a:xfrm>
            <a:off x="522913" y="3046352"/>
            <a:ext cx="4680520" cy="452713"/>
          </a:xfrm>
          <a:prstGeom prst="rect">
            <a:avLst/>
          </a:prstGeom>
        </p:spPr>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kern="1200">
                <a:solidFill>
                  <a:schemeClr val="tx1">
                    <a:lumMod val="75000"/>
                    <a:lumOff val="25000"/>
                  </a:schemeClr>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kern="1200">
                <a:solidFill>
                  <a:schemeClr val="tx1">
                    <a:lumMod val="75000"/>
                    <a:lumOff val="25000"/>
                  </a:schemeClr>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kern="1200">
                <a:solidFill>
                  <a:schemeClr val="tx1">
                    <a:lumMod val="75000"/>
                    <a:lumOff val="25000"/>
                  </a:schemeClr>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r>
              <a:rPr lang="en-US" b="1" dirty="0">
                <a:latin typeface="Times New Roman" panose="02020603050405020304" pitchFamily="18" charset="0"/>
                <a:cs typeface="Times New Roman" panose="02020603050405020304" pitchFamily="18" charset="0"/>
              </a:rPr>
              <a:t>Electrical and Instrumentation</a:t>
            </a:r>
          </a:p>
        </p:txBody>
      </p:sp>
    </p:spTree>
    <p:extLst>
      <p:ext uri="{BB962C8B-B14F-4D97-AF65-F5344CB8AC3E}">
        <p14:creationId xmlns:p14="http://schemas.microsoft.com/office/powerpoint/2010/main" val="20804157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ABD66E-8EC6-E66C-BA1F-2F6950013697}"/>
              </a:ext>
            </a:extLst>
          </p:cNvPr>
          <p:cNvSpPr>
            <a:spLocks noGrp="1"/>
          </p:cNvSpPr>
          <p:nvPr>
            <p:ph type="body" idx="1"/>
          </p:nvPr>
        </p:nvSpPr>
        <p:spPr>
          <a:xfrm>
            <a:off x="621804" y="1052736"/>
            <a:ext cx="5112568" cy="45719"/>
          </a:xfrm>
        </p:spPr>
        <p:txBody>
          <a:bodyPr/>
          <a:lstStyle/>
          <a:p>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Storage and Handling of Chemicals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64B10701-AA8E-F855-1975-31AC26D1274E}"/>
              </a:ext>
            </a:extLst>
          </p:cNvPr>
          <p:cNvSpPr>
            <a:spLocks noGrp="1"/>
          </p:cNvSpPr>
          <p:nvPr>
            <p:ph sz="half" idx="2"/>
          </p:nvPr>
        </p:nvSpPr>
        <p:spPr>
          <a:xfrm>
            <a:off x="549796" y="703845"/>
            <a:ext cx="10315386" cy="1212987"/>
          </a:xfrm>
        </p:spPr>
        <p:txBody>
          <a:bodyPr>
            <a:normAutofit/>
          </a:bodyPr>
          <a:lstStyle/>
          <a:p>
            <a:pPr marL="0" marR="0" indent="0">
              <a:spcBef>
                <a:spcPts val="0"/>
              </a:spcBef>
              <a:spcAft>
                <a:spcPts val="0"/>
              </a:spcAft>
              <a:buNone/>
            </a:pPr>
            <a:r>
              <a:rPr lang="en-US" sz="1800" dirty="0">
                <a:effectLst/>
                <a:latin typeface="Times New Roman" panose="02020603050405020304" pitchFamily="18" charset="0"/>
                <a:ea typeface="Calibri" panose="020F0502020204030204" pitchFamily="34" charset="0"/>
              </a:rPr>
              <a:t>Loss of containment of flammable liquids such as Liquefied Petroleum Gas, hydrocarbons, unstable reactive chemicals. The need for inert atmospheres and their reliability. Are the dikes adequate for tankage? Confined space entry.  Reactive chemicals stored in a properly segregated area? All storage tanks should be inspected within the recommended time frames and there should be internal photographic evidence of the findings</a:t>
            </a:r>
            <a:endParaRPr lang="en-US" sz="3400" dirty="0">
              <a:effectLst/>
              <a:latin typeface="Times New Roman" panose="02020603050405020304" pitchFamily="18" charset="0"/>
              <a:ea typeface="Calibri" panose="020F0502020204030204" pitchFamily="34" charset="0"/>
            </a:endParaRPr>
          </a:p>
          <a:p>
            <a:endParaRPr lang="en-US" sz="1600" dirty="0"/>
          </a:p>
        </p:txBody>
      </p:sp>
      <p:sp>
        <p:nvSpPr>
          <p:cNvPr id="7" name="Footer Placeholder 6">
            <a:extLst>
              <a:ext uri="{FF2B5EF4-FFF2-40B4-BE49-F238E27FC236}">
                <a16:creationId xmlns:a16="http://schemas.microsoft.com/office/drawing/2014/main" id="{8D4F6ABC-623B-1E6F-53E1-C2992042EE51}"/>
              </a:ext>
            </a:extLst>
          </p:cNvPr>
          <p:cNvSpPr>
            <a:spLocks noGrp="1"/>
          </p:cNvSpPr>
          <p:nvPr>
            <p:ph type="ftr" sz="quarter" idx="11"/>
          </p:nvPr>
        </p:nvSpPr>
        <p:spPr/>
        <p:txBody>
          <a:bodyPr/>
          <a:lstStyle/>
          <a:p>
            <a:r>
              <a:rPr lang="en-GB" dirty="0"/>
              <a:t>Technical </a:t>
            </a:r>
            <a:r>
              <a:rPr lang="en-GB" dirty="0" err="1"/>
              <a:t>Audting</a:t>
            </a:r>
            <a:endParaRPr lang="en-US" dirty="0"/>
          </a:p>
        </p:txBody>
      </p:sp>
      <p:sp>
        <p:nvSpPr>
          <p:cNvPr id="8" name="Slide Number Placeholder 7">
            <a:extLst>
              <a:ext uri="{FF2B5EF4-FFF2-40B4-BE49-F238E27FC236}">
                <a16:creationId xmlns:a16="http://schemas.microsoft.com/office/drawing/2014/main" id="{87896E35-9853-DE20-3922-177FBC0CE1E3}"/>
              </a:ext>
            </a:extLst>
          </p:cNvPr>
          <p:cNvSpPr>
            <a:spLocks noGrp="1"/>
          </p:cNvSpPr>
          <p:nvPr>
            <p:ph type="sldNum" sz="quarter" idx="12"/>
          </p:nvPr>
        </p:nvSpPr>
        <p:spPr/>
        <p:txBody>
          <a:bodyPr/>
          <a:lstStyle/>
          <a:p>
            <a:fld id="{AAEAE4A8-A6E5-453E-B946-FB774B73F48C}" type="slidenum">
              <a:rPr lang="en-GB" smtClean="0"/>
              <a:t>13</a:t>
            </a:fld>
            <a:endParaRPr lang="en-GB" dirty="0"/>
          </a:p>
        </p:txBody>
      </p:sp>
      <p:sp>
        <p:nvSpPr>
          <p:cNvPr id="9" name="Content Placeholder 3">
            <a:extLst>
              <a:ext uri="{FF2B5EF4-FFF2-40B4-BE49-F238E27FC236}">
                <a16:creationId xmlns:a16="http://schemas.microsoft.com/office/drawing/2014/main" id="{52173513-7006-6EF1-BD6C-336DA518C643}"/>
              </a:ext>
            </a:extLst>
          </p:cNvPr>
          <p:cNvSpPr txBox="1">
            <a:spLocks/>
          </p:cNvSpPr>
          <p:nvPr/>
        </p:nvSpPr>
        <p:spPr>
          <a:xfrm>
            <a:off x="573680" y="2424519"/>
            <a:ext cx="10315386" cy="1080119"/>
          </a:xfrm>
          <a:prstGeom prst="rect">
            <a:avLst/>
          </a:prstGeom>
        </p:spPr>
        <p:txBody>
          <a:bodyPr vert="horz" lIns="91440" tIns="45720" rIns="91440" bIns="45720" rtlCol="0">
            <a:noAutofit/>
          </a:bodyPr>
          <a:lst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indent="0">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One of the most important areas which is often overlooked is the utilities – which should be checked for reliability (power source and back-up), cooling water, heating media, relief, blowdown and depressurization, air, nitrogen, water decontamination, run off, and so on.</a:t>
            </a:r>
            <a:r>
              <a:rPr lang="en-US" sz="1800" b="1" i="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spcBef>
                <a:spcPts val="0"/>
              </a:spcBef>
              <a:spcAft>
                <a:spcPts val="0"/>
              </a:spcAft>
              <a:buNone/>
            </a:pPr>
            <a:endParaRPr lang="en-US" sz="18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r>
              <a:rPr lang="en-US" sz="2400" b="1" dirty="0">
                <a:latin typeface="Times New Roman" panose="02020603050405020304" pitchFamily="18" charset="0"/>
                <a:cs typeface="Times New Roman" panose="02020603050405020304" pitchFamily="18" charset="0"/>
              </a:rPr>
              <a:t>Loading/Unloading  Stations</a:t>
            </a:r>
          </a:p>
          <a:p>
            <a:pPr marL="0" indent="0">
              <a:spcBef>
                <a:spcPts val="0"/>
              </a:spcBef>
              <a:buNone/>
            </a:pPr>
            <a:r>
              <a:rPr lang="en-US" sz="1800" dirty="0">
                <a:effectLst/>
                <a:latin typeface="Times New Roman" panose="02020603050405020304" pitchFamily="18" charset="0"/>
                <a:ea typeface="Calibri" panose="020F0502020204030204" pitchFamily="34" charset="0"/>
              </a:rPr>
              <a:t>Most common areas for potential loss of containment are where disconnection and reconnection occurs such jetty loading arms, hoses, railcar, truck systems. How these are controlled to prevent overfilling, accidental spillage, and whether the shutoff systems are suitably designed. The procedures for unloading/loading of ships and barges/rail wagons and trucks need to be reviewed for completeness.</a:t>
            </a:r>
            <a:endParaRPr lang="en-US" b="1" dirty="0">
              <a:latin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Placeholder 2">
            <a:extLst>
              <a:ext uri="{FF2B5EF4-FFF2-40B4-BE49-F238E27FC236}">
                <a16:creationId xmlns:a16="http://schemas.microsoft.com/office/drawing/2014/main" id="{AF5A32CC-7AB0-B208-D91B-91BA82CA82E2}"/>
              </a:ext>
            </a:extLst>
          </p:cNvPr>
          <p:cNvSpPr txBox="1">
            <a:spLocks/>
          </p:cNvSpPr>
          <p:nvPr/>
        </p:nvSpPr>
        <p:spPr>
          <a:xfrm>
            <a:off x="573680" y="1928693"/>
            <a:ext cx="4680520" cy="452713"/>
          </a:xfrm>
          <a:prstGeom prst="rect">
            <a:avLst/>
          </a:prstGeom>
        </p:spPr>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kern="1200">
                <a:solidFill>
                  <a:schemeClr val="tx1">
                    <a:lumMod val="75000"/>
                    <a:lumOff val="25000"/>
                  </a:schemeClr>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kern="1200">
                <a:solidFill>
                  <a:schemeClr val="tx1">
                    <a:lumMod val="75000"/>
                    <a:lumOff val="25000"/>
                  </a:schemeClr>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kern="1200">
                <a:solidFill>
                  <a:schemeClr val="tx1">
                    <a:lumMod val="75000"/>
                    <a:lumOff val="25000"/>
                  </a:schemeClr>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r>
              <a:rPr lang="en-US" b="1" dirty="0">
                <a:latin typeface="Times New Roman" panose="02020603050405020304" pitchFamily="18" charset="0"/>
                <a:cs typeface="Times New Roman" panose="02020603050405020304" pitchFamily="18" charset="0"/>
              </a:rPr>
              <a:t>Utilities</a:t>
            </a:r>
          </a:p>
        </p:txBody>
      </p:sp>
    </p:spTree>
    <p:extLst>
      <p:ext uri="{BB962C8B-B14F-4D97-AF65-F5344CB8AC3E}">
        <p14:creationId xmlns:p14="http://schemas.microsoft.com/office/powerpoint/2010/main" val="28675796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ABD66E-8EC6-E66C-BA1F-2F6950013697}"/>
              </a:ext>
            </a:extLst>
          </p:cNvPr>
          <p:cNvSpPr>
            <a:spLocks noGrp="1"/>
          </p:cNvSpPr>
          <p:nvPr>
            <p:ph type="body" idx="1"/>
          </p:nvPr>
        </p:nvSpPr>
        <p:spPr>
          <a:xfrm>
            <a:off x="549796" y="1052736"/>
            <a:ext cx="5184576" cy="45719"/>
          </a:xfrm>
        </p:spPr>
        <p:txBody>
          <a:bodyPr/>
          <a:lstStyle/>
          <a:p>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Fire &amp; Gas Protection and Detection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64B10701-AA8E-F855-1975-31AC26D1274E}"/>
              </a:ext>
            </a:extLst>
          </p:cNvPr>
          <p:cNvSpPr>
            <a:spLocks noGrp="1"/>
          </p:cNvSpPr>
          <p:nvPr>
            <p:ph sz="half" idx="2"/>
          </p:nvPr>
        </p:nvSpPr>
        <p:spPr>
          <a:xfrm>
            <a:off x="549796" y="703845"/>
            <a:ext cx="10315386" cy="1212987"/>
          </a:xfrm>
        </p:spPr>
        <p:txBody>
          <a:bodyPr>
            <a:noAutofit/>
          </a:bodyPr>
          <a:lstStyle/>
          <a:p>
            <a:pPr marL="0" marR="0" indent="0">
              <a:spcBef>
                <a:spcPts val="0"/>
              </a:spcBef>
              <a:spcAft>
                <a:spcPts val="0"/>
              </a:spcAft>
              <a:buNone/>
              <a:tabLst>
                <a:tab pos="228600" algn="l"/>
                <a:tab pos="400050" algn="l"/>
              </a:tabLs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Checked for faults such as ‘out of service’ fire/gas detectors, panels, and also the plant coverage.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tabLst>
                <a:tab pos="228600" algn="l"/>
                <a:tab pos="400050" algn="l"/>
                <a:tab pos="685800" algn="l"/>
              </a:tabLs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Fire water systems  - best systems usually have a combination of fire pump drivers (electrical and diesel fuel). </a:t>
            </a:r>
          </a:p>
          <a:p>
            <a:pPr marL="0" marR="0" indent="0">
              <a:spcBef>
                <a:spcPts val="0"/>
              </a:spcBef>
              <a:spcAft>
                <a:spcPts val="0"/>
              </a:spcAft>
              <a:buNone/>
              <a:tabLst>
                <a:tab pos="228600" algn="l"/>
                <a:tab pos="400050" algn="l"/>
                <a:tab pos="685800" algn="l"/>
              </a:tabLs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The criteria for assessment  - one fire pump is out of service. </a:t>
            </a:r>
          </a:p>
          <a:p>
            <a:pPr marL="0" marR="0" indent="0">
              <a:spcBef>
                <a:spcPts val="0"/>
              </a:spcBef>
              <a:spcAft>
                <a:spcPts val="0"/>
              </a:spcAft>
              <a:buNone/>
              <a:tabLst>
                <a:tab pos="228600" algn="l"/>
                <a:tab pos="400050" algn="l"/>
                <a:tab pos="685800" algn="l"/>
              </a:tabLs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Similarly, the foam system should be checked for capacity (enough to meet the code guidelines). </a:t>
            </a:r>
          </a:p>
          <a:p>
            <a:pPr marL="0" marR="0" indent="0">
              <a:spcBef>
                <a:spcPts val="0"/>
              </a:spcBef>
              <a:spcAft>
                <a:spcPts val="0"/>
              </a:spcAft>
              <a:buNone/>
              <a:tabLst>
                <a:tab pos="228600" algn="l"/>
                <a:tab pos="400050" algn="l"/>
                <a:tab pos="685800" algn="l"/>
              </a:tabLs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 useful exercise is to run a wet test and note the response time for wet and dry pipe sprinkler systems, the effectiveness of deluge systems, fluid curtains, inert gas systems. Correct use of water, foam, dry chemical and gases such as carbon dioxide,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Inergen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FM-200 in areas of the site should be verified. </a:t>
            </a:r>
            <a:r>
              <a:rPr lang="en-US" sz="1600" dirty="0">
                <a:effectLst/>
                <a:latin typeface="Times New Roman" panose="02020603050405020304" pitchFamily="18" charset="0"/>
                <a:ea typeface="Calibri" panose="020F0502020204030204" pitchFamily="34" charset="0"/>
              </a:rPr>
              <a:t>The physical status of the fireproofing and insulation for Fire Protection should be examined as well as the extent to which it has been applied</a:t>
            </a:r>
            <a:endParaRPr lang="en-US" sz="1600" dirty="0"/>
          </a:p>
        </p:txBody>
      </p:sp>
      <p:sp>
        <p:nvSpPr>
          <p:cNvPr id="7" name="Footer Placeholder 6">
            <a:extLst>
              <a:ext uri="{FF2B5EF4-FFF2-40B4-BE49-F238E27FC236}">
                <a16:creationId xmlns:a16="http://schemas.microsoft.com/office/drawing/2014/main" id="{8D4F6ABC-623B-1E6F-53E1-C2992042EE51}"/>
              </a:ext>
            </a:extLst>
          </p:cNvPr>
          <p:cNvSpPr>
            <a:spLocks noGrp="1"/>
          </p:cNvSpPr>
          <p:nvPr>
            <p:ph type="ftr" sz="quarter" idx="11"/>
          </p:nvPr>
        </p:nvSpPr>
        <p:spPr/>
        <p:txBody>
          <a:bodyPr/>
          <a:lstStyle/>
          <a:p>
            <a:r>
              <a:rPr lang="en-GB" dirty="0"/>
              <a:t>Technical </a:t>
            </a:r>
            <a:r>
              <a:rPr lang="en-GB" dirty="0" err="1"/>
              <a:t>Audting</a:t>
            </a:r>
            <a:endParaRPr lang="en-US" dirty="0"/>
          </a:p>
        </p:txBody>
      </p:sp>
      <p:sp>
        <p:nvSpPr>
          <p:cNvPr id="8" name="Slide Number Placeholder 7">
            <a:extLst>
              <a:ext uri="{FF2B5EF4-FFF2-40B4-BE49-F238E27FC236}">
                <a16:creationId xmlns:a16="http://schemas.microsoft.com/office/drawing/2014/main" id="{87896E35-9853-DE20-3922-177FBC0CE1E3}"/>
              </a:ext>
            </a:extLst>
          </p:cNvPr>
          <p:cNvSpPr>
            <a:spLocks noGrp="1"/>
          </p:cNvSpPr>
          <p:nvPr>
            <p:ph type="sldNum" sz="quarter" idx="12"/>
          </p:nvPr>
        </p:nvSpPr>
        <p:spPr/>
        <p:txBody>
          <a:bodyPr/>
          <a:lstStyle/>
          <a:p>
            <a:fld id="{AAEAE4A8-A6E5-453E-B946-FB774B73F48C}" type="slidenum">
              <a:rPr lang="en-GB" smtClean="0"/>
              <a:t>14</a:t>
            </a:fld>
            <a:endParaRPr lang="en-GB" dirty="0"/>
          </a:p>
        </p:txBody>
      </p:sp>
      <p:sp>
        <p:nvSpPr>
          <p:cNvPr id="9" name="Content Placeholder 3">
            <a:extLst>
              <a:ext uri="{FF2B5EF4-FFF2-40B4-BE49-F238E27FC236}">
                <a16:creationId xmlns:a16="http://schemas.microsoft.com/office/drawing/2014/main" id="{52173513-7006-6EF1-BD6C-336DA518C643}"/>
              </a:ext>
            </a:extLst>
          </p:cNvPr>
          <p:cNvSpPr txBox="1">
            <a:spLocks/>
          </p:cNvSpPr>
          <p:nvPr/>
        </p:nvSpPr>
        <p:spPr>
          <a:xfrm>
            <a:off x="573680" y="2424519"/>
            <a:ext cx="10315386" cy="452713"/>
          </a:xfrm>
          <a:prstGeom prst="rect">
            <a:avLst/>
          </a:prstGeom>
        </p:spPr>
        <p:txBody>
          <a:bodyPr vert="horz" lIns="91440" tIns="45720" rIns="91440" bIns="45720" rtlCol="0">
            <a:noAutofit/>
          </a:bodyPr>
          <a:lst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indent="0">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List the location of occupied buildings subject to Process Hazards and then their robustness examined. Is the Control Room blast resistant? (does it have windows, is it positively pressurized to prevent gas ingress). An explosion prediction model should be used to calculate the damage radius when volatile flammable material is released.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r>
              <a:rPr lang="en-US" sz="2400" b="1" dirty="0">
                <a:latin typeface="Times New Roman" panose="02020603050405020304" pitchFamily="18" charset="0"/>
                <a:cs typeface="Times New Roman" panose="02020603050405020304" pitchFamily="18" charset="0"/>
              </a:rPr>
              <a:t>Security Systems</a:t>
            </a:r>
          </a:p>
          <a:p>
            <a:pPr marL="0" marR="0" indent="0">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Often overlooked but important to site integrity. CCTV is now sophisticated so that roving cameras can be used to patrol the entire site. Gate access, fencing, motion detectors are key parameters but also access to the site by third parties should be controlled.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Placeholder 2">
            <a:extLst>
              <a:ext uri="{FF2B5EF4-FFF2-40B4-BE49-F238E27FC236}">
                <a16:creationId xmlns:a16="http://schemas.microsoft.com/office/drawing/2014/main" id="{AF5A32CC-7AB0-B208-D91B-91BA82CA82E2}"/>
              </a:ext>
            </a:extLst>
          </p:cNvPr>
          <p:cNvSpPr txBox="1">
            <a:spLocks/>
          </p:cNvSpPr>
          <p:nvPr/>
        </p:nvSpPr>
        <p:spPr>
          <a:xfrm>
            <a:off x="522741" y="2871049"/>
            <a:ext cx="4680520" cy="452713"/>
          </a:xfrm>
          <a:prstGeom prst="rect">
            <a:avLst/>
          </a:prstGeom>
        </p:spPr>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kern="1200">
                <a:solidFill>
                  <a:schemeClr val="tx1">
                    <a:lumMod val="75000"/>
                    <a:lumOff val="25000"/>
                  </a:schemeClr>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kern="1200">
                <a:solidFill>
                  <a:schemeClr val="tx1">
                    <a:lumMod val="75000"/>
                    <a:lumOff val="25000"/>
                  </a:schemeClr>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kern="1200">
                <a:solidFill>
                  <a:schemeClr val="tx1">
                    <a:lumMod val="75000"/>
                    <a:lumOff val="25000"/>
                  </a:schemeClr>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Buildings </a:t>
            </a:r>
          </a:p>
        </p:txBody>
      </p:sp>
    </p:spTree>
    <p:extLst>
      <p:ext uri="{BB962C8B-B14F-4D97-AF65-F5344CB8AC3E}">
        <p14:creationId xmlns:p14="http://schemas.microsoft.com/office/powerpoint/2010/main" val="40685223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B93CB-D791-4463-B813-DF3CFC0296F2}"/>
              </a:ext>
            </a:extLst>
          </p:cNvPr>
          <p:cNvSpPr>
            <a:spLocks noGrp="1"/>
          </p:cNvSpPr>
          <p:nvPr>
            <p:ph type="title"/>
          </p:nvPr>
        </p:nvSpPr>
        <p:spPr/>
        <p:txBody>
          <a:bodyPr/>
          <a:lstStyle/>
          <a:p>
            <a:r>
              <a:rPr lang="en-US" dirty="0"/>
              <a:t>Sphere </a:t>
            </a:r>
            <a:br>
              <a:rPr lang="en-US" dirty="0"/>
            </a:br>
            <a:r>
              <a:rPr lang="en-US" dirty="0"/>
              <a:t>BLEVE</a:t>
            </a:r>
          </a:p>
        </p:txBody>
      </p:sp>
      <p:sp>
        <p:nvSpPr>
          <p:cNvPr id="6" name="Rectangle 18">
            <a:extLst>
              <a:ext uri="{FF2B5EF4-FFF2-40B4-BE49-F238E27FC236}">
                <a16:creationId xmlns:a16="http://schemas.microsoft.com/office/drawing/2014/main" id="{27852AE8-6CCC-4363-A3BF-CD0A2A98C54D}"/>
              </a:ext>
            </a:extLst>
          </p:cNvPr>
          <p:cNvSpPr>
            <a:spLocks noChangeArrowheads="1"/>
          </p:cNvSpPr>
          <p:nvPr/>
        </p:nvSpPr>
        <p:spPr bwMode="auto">
          <a:xfrm>
            <a:off x="0" y="103501"/>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20">
            <a:extLst>
              <a:ext uri="{FF2B5EF4-FFF2-40B4-BE49-F238E27FC236}">
                <a16:creationId xmlns:a16="http://schemas.microsoft.com/office/drawing/2014/main" id="{7C617BD5-4A07-4A8C-9A36-F6E9370A08E8}"/>
              </a:ext>
            </a:extLst>
          </p:cNvPr>
          <p:cNvSpPr>
            <a:spLocks noChangeArrowheads="1"/>
          </p:cNvSpPr>
          <p:nvPr/>
        </p:nvSpPr>
        <p:spPr bwMode="auto">
          <a:xfrm>
            <a:off x="0" y="595536"/>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7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1">
            <a:extLst>
              <a:ext uri="{FF2B5EF4-FFF2-40B4-BE49-F238E27FC236}">
                <a16:creationId xmlns:a16="http://schemas.microsoft.com/office/drawing/2014/main" id="{11B64C92-10B1-4B20-B920-0C552EDBF92F}"/>
              </a:ext>
            </a:extLst>
          </p:cNvPr>
          <p:cNvSpPr>
            <a:spLocks noChangeArrowheads="1"/>
          </p:cNvSpPr>
          <p:nvPr/>
        </p:nvSpPr>
        <p:spPr bwMode="auto">
          <a:xfrm>
            <a:off x="0" y="3510186"/>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9AABC780-BF5E-4259-B12C-84C1C90126A3}"/>
              </a:ext>
            </a:extLst>
          </p:cNvPr>
          <p:cNvPicPr>
            <a:picLocks noChangeAspect="1"/>
          </p:cNvPicPr>
          <p:nvPr/>
        </p:nvPicPr>
        <p:blipFill>
          <a:blip r:embed="rId2"/>
          <a:stretch>
            <a:fillRect/>
          </a:stretch>
        </p:blipFill>
        <p:spPr>
          <a:xfrm>
            <a:off x="2718682" y="438150"/>
            <a:ext cx="5852251" cy="5655386"/>
          </a:xfrm>
          <a:prstGeom prst="rect">
            <a:avLst/>
          </a:prstGeom>
        </p:spPr>
      </p:pic>
      <p:sp>
        <p:nvSpPr>
          <p:cNvPr id="9" name="AutoShape 2">
            <a:extLst>
              <a:ext uri="{FF2B5EF4-FFF2-40B4-BE49-F238E27FC236}">
                <a16:creationId xmlns:a16="http://schemas.microsoft.com/office/drawing/2014/main" id="{22FA4EF9-0354-4383-9E0D-9893677387A3}"/>
              </a:ext>
            </a:extLst>
          </p:cNvPr>
          <p:cNvSpPr>
            <a:spLocks noChangeArrowheads="1"/>
          </p:cNvSpPr>
          <p:nvPr/>
        </p:nvSpPr>
        <p:spPr bwMode="auto">
          <a:xfrm>
            <a:off x="5086300" y="1387385"/>
            <a:ext cx="1512168" cy="1033496"/>
          </a:xfrm>
          <a:prstGeom prst="irregularSeal1">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 name="Footer Placeholder 2">
            <a:extLst>
              <a:ext uri="{FF2B5EF4-FFF2-40B4-BE49-F238E27FC236}">
                <a16:creationId xmlns:a16="http://schemas.microsoft.com/office/drawing/2014/main" id="{B44A67CB-591C-48AB-8E23-351E760041BC}"/>
              </a:ext>
            </a:extLst>
          </p:cNvPr>
          <p:cNvSpPr>
            <a:spLocks noGrp="1"/>
          </p:cNvSpPr>
          <p:nvPr>
            <p:ph type="ftr" sz="quarter" idx="11"/>
          </p:nvPr>
        </p:nvSpPr>
        <p:spPr/>
        <p:txBody>
          <a:bodyPr/>
          <a:lstStyle/>
          <a:p>
            <a:r>
              <a:rPr lang="en-GB"/>
              <a:t>Technical Audting and QRA Presentation </a:t>
            </a:r>
            <a:endParaRPr lang="en-US" dirty="0"/>
          </a:p>
        </p:txBody>
      </p:sp>
      <p:sp>
        <p:nvSpPr>
          <p:cNvPr id="4" name="Slide Number Placeholder 3">
            <a:extLst>
              <a:ext uri="{FF2B5EF4-FFF2-40B4-BE49-F238E27FC236}">
                <a16:creationId xmlns:a16="http://schemas.microsoft.com/office/drawing/2014/main" id="{2DD2AFB0-AD5C-499E-8C4C-B205EAC0AD8E}"/>
              </a:ext>
            </a:extLst>
          </p:cNvPr>
          <p:cNvSpPr>
            <a:spLocks noGrp="1"/>
          </p:cNvSpPr>
          <p:nvPr>
            <p:ph type="sldNum" sz="quarter" idx="12"/>
          </p:nvPr>
        </p:nvSpPr>
        <p:spPr/>
        <p:txBody>
          <a:bodyPr/>
          <a:lstStyle/>
          <a:p>
            <a:fld id="{AAEAE4A8-A6E5-453E-B946-FB774B73F48C}" type="slidenum">
              <a:rPr lang="en-GB" smtClean="0"/>
              <a:t>15</a:t>
            </a:fld>
            <a:endParaRPr lang="en-GB" dirty="0"/>
          </a:p>
        </p:txBody>
      </p:sp>
    </p:spTree>
    <p:extLst>
      <p:ext uri="{BB962C8B-B14F-4D97-AF65-F5344CB8AC3E}">
        <p14:creationId xmlns:p14="http://schemas.microsoft.com/office/powerpoint/2010/main" val="211565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E273-541C-400A-99F6-1D6D3CD52D91}"/>
              </a:ext>
            </a:extLst>
          </p:cNvPr>
          <p:cNvSpPr>
            <a:spLocks noGrp="1"/>
          </p:cNvSpPr>
          <p:nvPr>
            <p:ph type="title"/>
          </p:nvPr>
        </p:nvSpPr>
        <p:spPr>
          <a:xfrm>
            <a:off x="477788" y="332656"/>
            <a:ext cx="5921899" cy="1320800"/>
          </a:xfrm>
        </p:spPr>
        <p:txBody>
          <a:bodyPr anchor="ctr">
            <a:normAutofit fontScale="90000"/>
          </a:bodyPr>
          <a:lstStyle/>
          <a:p>
            <a:r>
              <a:rPr lang="en-US" dirty="0"/>
              <a:t>Slope ground under sphere to direct LPG away from sphere shadow</a:t>
            </a:r>
          </a:p>
        </p:txBody>
      </p:sp>
      <p:sp>
        <p:nvSpPr>
          <p:cNvPr id="3" name="Content Placeholder 2">
            <a:extLst>
              <a:ext uri="{FF2B5EF4-FFF2-40B4-BE49-F238E27FC236}">
                <a16:creationId xmlns:a16="http://schemas.microsoft.com/office/drawing/2014/main" id="{AA8D515F-8F98-4EC5-956C-B58E9526AEF1}"/>
              </a:ext>
            </a:extLst>
          </p:cNvPr>
          <p:cNvSpPr>
            <a:spLocks noGrp="1"/>
          </p:cNvSpPr>
          <p:nvPr>
            <p:ph idx="1"/>
          </p:nvPr>
        </p:nvSpPr>
        <p:spPr>
          <a:xfrm>
            <a:off x="621804" y="2564904"/>
            <a:ext cx="3719947" cy="3560733"/>
          </a:xfrm>
        </p:spPr>
        <p:txBody>
          <a:bodyPr>
            <a:normAutofit/>
          </a:bodyPr>
          <a:lstStyle/>
          <a:p>
            <a:endParaRPr lang="en-US" dirty="0"/>
          </a:p>
          <a:p>
            <a:endParaRPr lang="en-US" dirty="0"/>
          </a:p>
          <a:p>
            <a:endParaRPr lang="en-US" dirty="0"/>
          </a:p>
          <a:p>
            <a:pPr marL="0" indent="0">
              <a:buNone/>
            </a:pPr>
            <a:endParaRPr lang="en-US" dirty="0"/>
          </a:p>
        </p:txBody>
      </p:sp>
      <p:pic>
        <p:nvPicPr>
          <p:cNvPr id="135" name="Picture 134">
            <a:extLst>
              <a:ext uri="{FF2B5EF4-FFF2-40B4-BE49-F238E27FC236}">
                <a16:creationId xmlns:a16="http://schemas.microsoft.com/office/drawing/2014/main" id="{AA5F2C39-625C-4EFF-93F5-DD743BA7C968}"/>
              </a:ext>
            </a:extLst>
          </p:cNvPr>
          <p:cNvPicPr>
            <a:picLocks noChangeAspect="1"/>
          </p:cNvPicPr>
          <p:nvPr/>
        </p:nvPicPr>
        <p:blipFill>
          <a:blip r:embed="rId2"/>
          <a:stretch>
            <a:fillRect/>
          </a:stretch>
        </p:blipFill>
        <p:spPr>
          <a:xfrm>
            <a:off x="405780" y="1961563"/>
            <a:ext cx="3582958" cy="3941254"/>
          </a:xfrm>
          <a:prstGeom prst="rect">
            <a:avLst/>
          </a:prstGeom>
        </p:spPr>
      </p:pic>
      <p:sp>
        <p:nvSpPr>
          <p:cNvPr id="4" name="Footer Placeholder 3">
            <a:extLst>
              <a:ext uri="{FF2B5EF4-FFF2-40B4-BE49-F238E27FC236}">
                <a16:creationId xmlns:a16="http://schemas.microsoft.com/office/drawing/2014/main" id="{10ECF66E-909A-4448-82A8-EFB839D8C08E}"/>
              </a:ext>
            </a:extLst>
          </p:cNvPr>
          <p:cNvSpPr>
            <a:spLocks noGrp="1"/>
          </p:cNvSpPr>
          <p:nvPr>
            <p:ph type="ftr" sz="quarter" idx="11"/>
          </p:nvPr>
        </p:nvSpPr>
        <p:spPr/>
        <p:txBody>
          <a:bodyPr/>
          <a:lstStyle/>
          <a:p>
            <a:r>
              <a:rPr lang="en-GB"/>
              <a:t>Technical Audting and QRA Presentation </a:t>
            </a:r>
            <a:endParaRPr lang="en-US" dirty="0"/>
          </a:p>
        </p:txBody>
      </p:sp>
      <p:sp>
        <p:nvSpPr>
          <p:cNvPr id="5" name="Slide Number Placeholder 4">
            <a:extLst>
              <a:ext uri="{FF2B5EF4-FFF2-40B4-BE49-F238E27FC236}">
                <a16:creationId xmlns:a16="http://schemas.microsoft.com/office/drawing/2014/main" id="{B917C965-E9AE-4D84-9DBC-71B42162ABE2}"/>
              </a:ext>
            </a:extLst>
          </p:cNvPr>
          <p:cNvSpPr>
            <a:spLocks noGrp="1"/>
          </p:cNvSpPr>
          <p:nvPr>
            <p:ph type="sldNum" sz="quarter" idx="12"/>
          </p:nvPr>
        </p:nvSpPr>
        <p:spPr/>
        <p:txBody>
          <a:bodyPr/>
          <a:lstStyle/>
          <a:p>
            <a:fld id="{AAEAE4A8-A6E5-453E-B946-FB774B73F48C}" type="slidenum">
              <a:rPr lang="en-GB" smtClean="0"/>
              <a:t>16</a:t>
            </a:fld>
            <a:endParaRPr lang="en-GB" dirty="0"/>
          </a:p>
        </p:txBody>
      </p:sp>
      <p:pic>
        <p:nvPicPr>
          <p:cNvPr id="6" name="Picture 5">
            <a:extLst>
              <a:ext uri="{FF2B5EF4-FFF2-40B4-BE49-F238E27FC236}">
                <a16:creationId xmlns:a16="http://schemas.microsoft.com/office/drawing/2014/main" id="{0C4D0F0F-45B6-4BB0-A8E9-68EED4DD1BA5}"/>
              </a:ext>
            </a:extLst>
          </p:cNvPr>
          <p:cNvPicPr>
            <a:picLocks noChangeAspect="1"/>
          </p:cNvPicPr>
          <p:nvPr/>
        </p:nvPicPr>
        <p:blipFill>
          <a:blip r:embed="rId3"/>
          <a:stretch>
            <a:fillRect/>
          </a:stretch>
        </p:blipFill>
        <p:spPr>
          <a:xfrm>
            <a:off x="4341751" y="1569938"/>
            <a:ext cx="4576823" cy="4854674"/>
          </a:xfrm>
          <a:prstGeom prst="rect">
            <a:avLst/>
          </a:prstGeom>
        </p:spPr>
      </p:pic>
      <p:sp>
        <p:nvSpPr>
          <p:cNvPr id="7" name="Oval 6">
            <a:extLst>
              <a:ext uri="{FF2B5EF4-FFF2-40B4-BE49-F238E27FC236}">
                <a16:creationId xmlns:a16="http://schemas.microsoft.com/office/drawing/2014/main" id="{7395640B-FFA6-49AE-8A6D-71CD39CB71BA}"/>
              </a:ext>
            </a:extLst>
          </p:cNvPr>
          <p:cNvSpPr/>
          <p:nvPr/>
        </p:nvSpPr>
        <p:spPr>
          <a:xfrm>
            <a:off x="6973130" y="4869160"/>
            <a:ext cx="1615296" cy="8640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37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F31F7-8B3C-4A64-981C-B7963EECBEFE}"/>
              </a:ext>
            </a:extLst>
          </p:cNvPr>
          <p:cNvSpPr>
            <a:spLocks noGrp="1"/>
          </p:cNvSpPr>
          <p:nvPr>
            <p:ph type="title"/>
          </p:nvPr>
        </p:nvSpPr>
        <p:spPr>
          <a:xfrm>
            <a:off x="677158" y="262975"/>
            <a:ext cx="8594429" cy="1320800"/>
          </a:xfrm>
        </p:spPr>
        <p:txBody>
          <a:bodyPr/>
          <a:lstStyle/>
          <a:p>
            <a:r>
              <a:rPr lang="en-US" dirty="0"/>
              <a:t>Control Rooms - Findings</a:t>
            </a:r>
          </a:p>
        </p:txBody>
      </p:sp>
      <p:sp>
        <p:nvSpPr>
          <p:cNvPr id="3" name="Text Placeholder 2">
            <a:extLst>
              <a:ext uri="{FF2B5EF4-FFF2-40B4-BE49-F238E27FC236}">
                <a16:creationId xmlns:a16="http://schemas.microsoft.com/office/drawing/2014/main" id="{3927D0B3-07F7-4909-8E58-E3E5DBE7D639}"/>
              </a:ext>
            </a:extLst>
          </p:cNvPr>
          <p:cNvSpPr>
            <a:spLocks noGrp="1"/>
          </p:cNvSpPr>
          <p:nvPr>
            <p:ph type="body" idx="1"/>
          </p:nvPr>
        </p:nvSpPr>
        <p:spPr>
          <a:xfrm>
            <a:off x="689876" y="1306870"/>
            <a:ext cx="4585664" cy="1180453"/>
          </a:xfrm>
        </p:spPr>
        <p:txBody>
          <a:bodyPr/>
          <a:lstStyle/>
          <a:p>
            <a:r>
              <a:rPr lang="en-US" dirty="0"/>
              <a:t>Some </a:t>
            </a:r>
            <a:r>
              <a:rPr lang="en-US" dirty="0">
                <a:solidFill>
                  <a:srgbClr val="FF0000"/>
                </a:solidFill>
              </a:rPr>
              <a:t>control rooms </a:t>
            </a:r>
            <a:r>
              <a:rPr lang="en-US" dirty="0"/>
              <a:t>are found to be </a:t>
            </a:r>
            <a:r>
              <a:rPr lang="en-US" dirty="0">
                <a:solidFill>
                  <a:srgbClr val="FF0000"/>
                </a:solidFill>
              </a:rPr>
              <a:t>close to the Process Area </a:t>
            </a:r>
            <a:r>
              <a:rPr lang="en-US" dirty="0"/>
              <a:t>and have </a:t>
            </a:r>
            <a:r>
              <a:rPr lang="en-US" dirty="0">
                <a:solidFill>
                  <a:srgbClr val="FF0000"/>
                </a:solidFill>
              </a:rPr>
              <a:t>no blast resistance or no positive </a:t>
            </a:r>
            <a:r>
              <a:rPr lang="en-US" dirty="0" err="1">
                <a:solidFill>
                  <a:srgbClr val="FF0000"/>
                </a:solidFill>
              </a:rPr>
              <a:t>pressurisation</a:t>
            </a:r>
            <a:endParaRPr lang="en-US" dirty="0">
              <a:solidFill>
                <a:srgbClr val="FF0000"/>
              </a:solidFill>
            </a:endParaRPr>
          </a:p>
        </p:txBody>
      </p:sp>
      <p:sp>
        <p:nvSpPr>
          <p:cNvPr id="5" name="Text Placeholder 4">
            <a:extLst>
              <a:ext uri="{FF2B5EF4-FFF2-40B4-BE49-F238E27FC236}">
                <a16:creationId xmlns:a16="http://schemas.microsoft.com/office/drawing/2014/main" id="{AFCBF977-DD7C-4C28-97CE-79BB51AD0D1F}"/>
              </a:ext>
            </a:extLst>
          </p:cNvPr>
          <p:cNvSpPr>
            <a:spLocks noGrp="1"/>
          </p:cNvSpPr>
          <p:nvPr>
            <p:ph type="body" sz="quarter" idx="3"/>
          </p:nvPr>
        </p:nvSpPr>
        <p:spPr>
          <a:xfrm>
            <a:off x="6094412" y="1027686"/>
            <a:ext cx="4184528" cy="792088"/>
          </a:xfrm>
        </p:spPr>
        <p:txBody>
          <a:bodyPr/>
          <a:lstStyle/>
          <a:p>
            <a:r>
              <a:rPr lang="en-US" dirty="0"/>
              <a:t>The Double Airlock prevents gas ingress </a:t>
            </a:r>
          </a:p>
        </p:txBody>
      </p:sp>
      <p:pic>
        <p:nvPicPr>
          <p:cNvPr id="14" name="Content Placeholder 13">
            <a:extLst>
              <a:ext uri="{FF2B5EF4-FFF2-40B4-BE49-F238E27FC236}">
                <a16:creationId xmlns:a16="http://schemas.microsoft.com/office/drawing/2014/main" id="{1DB4410E-BE21-4702-9725-DD060C982A28}"/>
              </a:ext>
            </a:extLst>
          </p:cNvPr>
          <p:cNvPicPr>
            <a:picLocks noGrp="1" noChangeAspect="1"/>
          </p:cNvPicPr>
          <p:nvPr>
            <p:ph sz="quarter" idx="4"/>
          </p:nvPr>
        </p:nvPicPr>
        <p:blipFill>
          <a:blip r:embed="rId2"/>
          <a:stretch>
            <a:fillRect/>
          </a:stretch>
        </p:blipFill>
        <p:spPr>
          <a:xfrm>
            <a:off x="6022404" y="2267554"/>
            <a:ext cx="4987699" cy="3670337"/>
          </a:xfrm>
          <a:prstGeom prst="rect">
            <a:avLst/>
          </a:prstGeom>
        </p:spPr>
      </p:pic>
      <p:sp>
        <p:nvSpPr>
          <p:cNvPr id="4" name="Footer Placeholder 3">
            <a:extLst>
              <a:ext uri="{FF2B5EF4-FFF2-40B4-BE49-F238E27FC236}">
                <a16:creationId xmlns:a16="http://schemas.microsoft.com/office/drawing/2014/main" id="{6F462D08-1A3C-410D-85AD-35F70E69C27C}"/>
              </a:ext>
            </a:extLst>
          </p:cNvPr>
          <p:cNvSpPr>
            <a:spLocks noGrp="1"/>
          </p:cNvSpPr>
          <p:nvPr>
            <p:ph type="ftr" sz="quarter" idx="11"/>
          </p:nvPr>
        </p:nvSpPr>
        <p:spPr/>
        <p:txBody>
          <a:bodyPr/>
          <a:lstStyle/>
          <a:p>
            <a:r>
              <a:rPr lang="en-GB"/>
              <a:t>Technical Audting and QRA Presentation </a:t>
            </a:r>
            <a:endParaRPr lang="en-US" dirty="0"/>
          </a:p>
        </p:txBody>
      </p:sp>
      <p:sp>
        <p:nvSpPr>
          <p:cNvPr id="6" name="Slide Number Placeholder 5">
            <a:extLst>
              <a:ext uri="{FF2B5EF4-FFF2-40B4-BE49-F238E27FC236}">
                <a16:creationId xmlns:a16="http://schemas.microsoft.com/office/drawing/2014/main" id="{992E13BA-D7D1-418E-8BEB-152226A45DE3}"/>
              </a:ext>
            </a:extLst>
          </p:cNvPr>
          <p:cNvSpPr>
            <a:spLocks noGrp="1"/>
          </p:cNvSpPr>
          <p:nvPr>
            <p:ph type="sldNum" sz="quarter" idx="12"/>
          </p:nvPr>
        </p:nvSpPr>
        <p:spPr/>
        <p:txBody>
          <a:bodyPr/>
          <a:lstStyle/>
          <a:p>
            <a:fld id="{AAEAE4A8-A6E5-453E-B946-FB774B73F48C}" type="slidenum">
              <a:rPr lang="en-GB" smtClean="0"/>
              <a:t>17</a:t>
            </a:fld>
            <a:endParaRPr lang="en-GB" dirty="0"/>
          </a:p>
        </p:txBody>
      </p:sp>
      <p:sp>
        <p:nvSpPr>
          <p:cNvPr id="8" name="Content Placeholder 7">
            <a:extLst>
              <a:ext uri="{FF2B5EF4-FFF2-40B4-BE49-F238E27FC236}">
                <a16:creationId xmlns:a16="http://schemas.microsoft.com/office/drawing/2014/main" id="{6E890A32-92B8-4E1C-8A3B-A4810CF89ECE}"/>
              </a:ext>
            </a:extLst>
          </p:cNvPr>
          <p:cNvSpPr>
            <a:spLocks noGrp="1"/>
          </p:cNvSpPr>
          <p:nvPr>
            <p:ph sz="half" idx="2"/>
          </p:nvPr>
        </p:nvSpPr>
        <p:spPr>
          <a:xfrm>
            <a:off x="747605" y="2530209"/>
            <a:ext cx="4698762" cy="3511154"/>
          </a:xfrm>
        </p:spPr>
        <p:txBody>
          <a:bodyPr/>
          <a:lstStyle/>
          <a:p>
            <a:endParaRPr lang="en-US" dirty="0"/>
          </a:p>
        </p:txBody>
      </p:sp>
      <p:pic>
        <p:nvPicPr>
          <p:cNvPr id="9" name="Picture 8">
            <a:extLst>
              <a:ext uri="{FF2B5EF4-FFF2-40B4-BE49-F238E27FC236}">
                <a16:creationId xmlns:a16="http://schemas.microsoft.com/office/drawing/2014/main" id="{52E7C966-70F6-4295-B912-753834DA569D}"/>
              </a:ext>
            </a:extLst>
          </p:cNvPr>
          <p:cNvPicPr>
            <a:picLocks noChangeAspect="1"/>
          </p:cNvPicPr>
          <p:nvPr/>
        </p:nvPicPr>
        <p:blipFill>
          <a:blip r:embed="rId3"/>
          <a:stretch>
            <a:fillRect/>
          </a:stretch>
        </p:blipFill>
        <p:spPr>
          <a:xfrm>
            <a:off x="714034" y="2601247"/>
            <a:ext cx="4564783" cy="2949883"/>
          </a:xfrm>
          <a:prstGeom prst="rect">
            <a:avLst/>
          </a:prstGeom>
        </p:spPr>
      </p:pic>
    </p:spTree>
    <p:extLst>
      <p:ext uri="{BB962C8B-B14F-4D97-AF65-F5344CB8AC3E}">
        <p14:creationId xmlns:p14="http://schemas.microsoft.com/office/powerpoint/2010/main" val="50245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FEB7-6DF2-4B9D-9F18-5D142E2596A5}"/>
              </a:ext>
            </a:extLst>
          </p:cNvPr>
          <p:cNvSpPr>
            <a:spLocks noGrp="1"/>
          </p:cNvSpPr>
          <p:nvPr>
            <p:ph type="title"/>
          </p:nvPr>
        </p:nvSpPr>
        <p:spPr>
          <a:xfrm>
            <a:off x="405780" y="476672"/>
            <a:ext cx="10588622" cy="1066800"/>
          </a:xfrm>
        </p:spPr>
        <p:txBody>
          <a:bodyPr/>
          <a:lstStyle/>
          <a:p>
            <a:r>
              <a:rPr lang="en-GB" dirty="0"/>
              <a:t>KEY PERFORMANCE INDICATORS (AUDIT KPIs)</a:t>
            </a:r>
          </a:p>
        </p:txBody>
      </p:sp>
      <p:sp>
        <p:nvSpPr>
          <p:cNvPr id="3" name="Content Placeholder 2">
            <a:extLst>
              <a:ext uri="{FF2B5EF4-FFF2-40B4-BE49-F238E27FC236}">
                <a16:creationId xmlns:a16="http://schemas.microsoft.com/office/drawing/2014/main" id="{7A6BB8F6-4804-4758-81ED-5C9EB6F04EF0}"/>
              </a:ext>
            </a:extLst>
          </p:cNvPr>
          <p:cNvSpPr>
            <a:spLocks noGrp="1"/>
          </p:cNvSpPr>
          <p:nvPr>
            <p:ph idx="1"/>
          </p:nvPr>
        </p:nvSpPr>
        <p:spPr>
          <a:xfrm>
            <a:off x="405780" y="1221912"/>
            <a:ext cx="11017224" cy="5184576"/>
          </a:xfrm>
        </p:spPr>
        <p:txBody>
          <a:bodyPr>
            <a:normAutofit fontScale="77500" lnSpcReduction="20000"/>
          </a:bodyPr>
          <a:lstStyle/>
          <a:p>
            <a:r>
              <a:rPr lang="en-GB" sz="2800" dirty="0"/>
              <a:t>Frequency of Turnaround Maintenance, Backlog of Work (deferrals)</a:t>
            </a:r>
          </a:p>
          <a:p>
            <a:r>
              <a:rPr lang="en-GB" sz="2800" dirty="0"/>
              <a:t>Trending of Equipment &amp; Instrumentation Failure Data</a:t>
            </a:r>
          </a:p>
          <a:p>
            <a:r>
              <a:rPr lang="en-GB" sz="2800" dirty="0"/>
              <a:t>Inspection Thickness Data, Breather Valve, Relief Valve &amp; ESD Valve Testing</a:t>
            </a:r>
          </a:p>
          <a:p>
            <a:r>
              <a:rPr lang="en-GB" sz="2800" dirty="0"/>
              <a:t>Positive Material Identification, Rejection Data</a:t>
            </a:r>
          </a:p>
          <a:p>
            <a:r>
              <a:rPr lang="en-GB" sz="2800" dirty="0"/>
              <a:t>Process Safety Management Programme, Elements Fully Implemented</a:t>
            </a:r>
          </a:p>
          <a:p>
            <a:r>
              <a:rPr lang="en-GB" sz="2800" dirty="0"/>
              <a:t>Loss Record (last 10 years) – any repetitive losses?</a:t>
            </a:r>
          </a:p>
          <a:p>
            <a:r>
              <a:rPr lang="en-GB" sz="2800" dirty="0"/>
              <a:t>Near Miss Reporting and Corrective Action List</a:t>
            </a:r>
          </a:p>
          <a:p>
            <a:r>
              <a:rPr lang="en-GB" sz="2800" dirty="0"/>
              <a:t>Site Status – housekeeping, short bolting, electrical system integrity</a:t>
            </a:r>
          </a:p>
          <a:p>
            <a:r>
              <a:rPr lang="en-GB" sz="2800" dirty="0"/>
              <a:t>Power failures (last 5 years), Other Key Utilities Reliability</a:t>
            </a:r>
          </a:p>
          <a:p>
            <a:r>
              <a:rPr lang="en-GB" sz="2800" dirty="0"/>
              <a:t>Any Thermal Cycling Issues ? This ages the plant !</a:t>
            </a:r>
          </a:p>
          <a:p>
            <a:r>
              <a:rPr lang="en-GB" sz="2800" dirty="0"/>
              <a:t>Isolation of Equipment, Bypass Management, Impairment of Fire Protection Systems </a:t>
            </a:r>
          </a:p>
          <a:p>
            <a:r>
              <a:rPr lang="en-GB" sz="2800" dirty="0"/>
              <a:t>Work Permit Control (Effectiveness)</a:t>
            </a:r>
          </a:p>
          <a:p>
            <a:endParaRPr lang="en-GB" sz="2800" dirty="0"/>
          </a:p>
          <a:p>
            <a:endParaRPr lang="en-GB" sz="2000" dirty="0"/>
          </a:p>
          <a:p>
            <a:pPr lvl="2"/>
            <a:endParaRPr lang="en-GB" sz="2800" dirty="0"/>
          </a:p>
          <a:p>
            <a:pPr lvl="2"/>
            <a:endParaRPr lang="en-GB" dirty="0"/>
          </a:p>
        </p:txBody>
      </p:sp>
      <p:sp>
        <p:nvSpPr>
          <p:cNvPr id="4" name="Footer Placeholder 3">
            <a:extLst>
              <a:ext uri="{FF2B5EF4-FFF2-40B4-BE49-F238E27FC236}">
                <a16:creationId xmlns:a16="http://schemas.microsoft.com/office/drawing/2014/main" id="{35D2ECF1-5022-44B5-8F9C-94DA7D6AC11C}"/>
              </a:ext>
            </a:extLst>
          </p:cNvPr>
          <p:cNvSpPr>
            <a:spLocks noGrp="1"/>
          </p:cNvSpPr>
          <p:nvPr>
            <p:ph type="ftr" sz="quarter" idx="11"/>
          </p:nvPr>
        </p:nvSpPr>
        <p:spPr/>
        <p:txBody>
          <a:bodyPr/>
          <a:lstStyle/>
          <a:p>
            <a:r>
              <a:rPr lang="en-GB"/>
              <a:t>Technical Audting and QRA Presentation </a:t>
            </a:r>
            <a:endParaRPr lang="en-US" dirty="0"/>
          </a:p>
        </p:txBody>
      </p:sp>
      <p:sp>
        <p:nvSpPr>
          <p:cNvPr id="5" name="Slide Number Placeholder 4">
            <a:extLst>
              <a:ext uri="{FF2B5EF4-FFF2-40B4-BE49-F238E27FC236}">
                <a16:creationId xmlns:a16="http://schemas.microsoft.com/office/drawing/2014/main" id="{6D60945D-5035-4407-AC39-E6E590D18B5E}"/>
              </a:ext>
            </a:extLst>
          </p:cNvPr>
          <p:cNvSpPr>
            <a:spLocks noGrp="1"/>
          </p:cNvSpPr>
          <p:nvPr>
            <p:ph type="sldNum" sz="quarter" idx="12"/>
          </p:nvPr>
        </p:nvSpPr>
        <p:spPr/>
        <p:txBody>
          <a:bodyPr/>
          <a:lstStyle/>
          <a:p>
            <a:fld id="{AAEAE4A8-A6E5-453E-B946-FB774B73F48C}" type="slidenum">
              <a:rPr lang="en-GB" smtClean="0"/>
              <a:t>18</a:t>
            </a:fld>
            <a:endParaRPr lang="en-GB" dirty="0"/>
          </a:p>
        </p:txBody>
      </p:sp>
    </p:spTree>
    <p:extLst>
      <p:ext uri="{BB962C8B-B14F-4D97-AF65-F5344CB8AC3E}">
        <p14:creationId xmlns:p14="http://schemas.microsoft.com/office/powerpoint/2010/main" val="365430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down)">
                                      <p:cBhvr>
                                        <p:cTn id="34" dur="500"/>
                                        <p:tgtEl>
                                          <p:spTgt spid="3">
                                            <p:txEl>
                                              <p:pRg st="9" end="9"/>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down)">
                                      <p:cBhvr>
                                        <p:cTn id="37" dur="500"/>
                                        <p:tgtEl>
                                          <p:spTgt spid="3">
                                            <p:txEl>
                                              <p:pRg st="10" end="10"/>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wipe(down)">
                                      <p:cBhvr>
                                        <p:cTn id="4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0536E-E974-42FF-BBC1-B9EE6F6460ED}"/>
              </a:ext>
            </a:extLst>
          </p:cNvPr>
          <p:cNvSpPr>
            <a:spLocks noGrp="1"/>
          </p:cNvSpPr>
          <p:nvPr>
            <p:ph type="title"/>
          </p:nvPr>
        </p:nvSpPr>
        <p:spPr>
          <a:xfrm>
            <a:off x="405781" y="585216"/>
            <a:ext cx="10335622" cy="1187600"/>
          </a:xfrm>
        </p:spPr>
        <p:txBody>
          <a:bodyPr/>
          <a:lstStyle/>
          <a:p>
            <a:r>
              <a:rPr lang="en-US" dirty="0"/>
              <a:t>KPI</a:t>
            </a:r>
            <a:r>
              <a:rPr lang="en-US" sz="3200" dirty="0"/>
              <a:t>s - Continued</a:t>
            </a:r>
          </a:p>
        </p:txBody>
      </p:sp>
      <p:sp>
        <p:nvSpPr>
          <p:cNvPr id="3" name="Content Placeholder 2">
            <a:extLst>
              <a:ext uri="{FF2B5EF4-FFF2-40B4-BE49-F238E27FC236}">
                <a16:creationId xmlns:a16="http://schemas.microsoft.com/office/drawing/2014/main" id="{AF3DA2CF-7DAB-4206-9F38-1324F92B1381}"/>
              </a:ext>
            </a:extLst>
          </p:cNvPr>
          <p:cNvSpPr>
            <a:spLocks noGrp="1"/>
          </p:cNvSpPr>
          <p:nvPr>
            <p:ph idx="1"/>
          </p:nvPr>
        </p:nvSpPr>
        <p:spPr>
          <a:xfrm>
            <a:off x="405781" y="1340768"/>
            <a:ext cx="11089231" cy="4608552"/>
          </a:xfrm>
        </p:spPr>
        <p:txBody>
          <a:bodyPr>
            <a:normAutofit fontScale="70000" lnSpcReduction="20000"/>
          </a:bodyPr>
          <a:lstStyle/>
          <a:p>
            <a:r>
              <a:rPr lang="en-GB" sz="3600" dirty="0"/>
              <a:t>GAPs in Standard and Emergency Operating Procedures</a:t>
            </a:r>
          </a:p>
          <a:p>
            <a:r>
              <a:rPr lang="en-GB" sz="3600" dirty="0"/>
              <a:t>GAPs in Maintenance and Inspection Procedures</a:t>
            </a:r>
          </a:p>
          <a:p>
            <a:r>
              <a:rPr lang="en-GB" sz="3600" dirty="0"/>
              <a:t>Structural Criteria for Plant, Jetties, Buildings (Piling, Soil Data)</a:t>
            </a:r>
          </a:p>
          <a:p>
            <a:r>
              <a:rPr lang="en-GB" sz="3600" dirty="0"/>
              <a:t>Earthquake, Wind, Storm, Cyclone, Typhoon, Tsunami Design </a:t>
            </a:r>
          </a:p>
          <a:p>
            <a:r>
              <a:rPr lang="en-GB" sz="3600" dirty="0"/>
              <a:t>Fire Pump Testing - with copy of the standard form used</a:t>
            </a:r>
          </a:p>
          <a:p>
            <a:r>
              <a:rPr lang="en-GB" sz="3600" dirty="0"/>
              <a:t>Fire &amp; Gas Detection (coverage), Manual Call Points (accessibility)</a:t>
            </a:r>
          </a:p>
          <a:p>
            <a:r>
              <a:rPr lang="en-GB" sz="3600" dirty="0"/>
              <a:t>Firewater and Foam Coverage (Fixed Monitor, Mobile Units, Hydrants)</a:t>
            </a:r>
          </a:p>
          <a:p>
            <a:r>
              <a:rPr lang="en-GB" sz="3600" dirty="0"/>
              <a:t>Fire Suppression (inert gas), Powder, Portable Extinguishers</a:t>
            </a:r>
          </a:p>
          <a:p>
            <a:r>
              <a:rPr lang="en-GB" sz="3600" dirty="0"/>
              <a:t>Fire Brigade onsite, external, National Support, Emergency Response </a:t>
            </a:r>
          </a:p>
          <a:p>
            <a:r>
              <a:rPr lang="en-GB" sz="3600" dirty="0"/>
              <a:t>Security, Traffic Control, Training including Emergency Response</a:t>
            </a:r>
            <a:endParaRPr lang="en-US" sz="3600" dirty="0"/>
          </a:p>
          <a:p>
            <a:pPr marL="0" indent="0">
              <a:buNone/>
            </a:pPr>
            <a:endParaRPr lang="en-US" sz="3600" dirty="0"/>
          </a:p>
          <a:p>
            <a:endParaRPr lang="en-US" dirty="0"/>
          </a:p>
        </p:txBody>
      </p:sp>
      <p:sp>
        <p:nvSpPr>
          <p:cNvPr id="4" name="Footer Placeholder 3">
            <a:extLst>
              <a:ext uri="{FF2B5EF4-FFF2-40B4-BE49-F238E27FC236}">
                <a16:creationId xmlns:a16="http://schemas.microsoft.com/office/drawing/2014/main" id="{320954EF-0458-4C48-8FC8-90342BE5FBB2}"/>
              </a:ext>
            </a:extLst>
          </p:cNvPr>
          <p:cNvSpPr>
            <a:spLocks noGrp="1"/>
          </p:cNvSpPr>
          <p:nvPr>
            <p:ph type="ftr" sz="quarter" idx="11"/>
          </p:nvPr>
        </p:nvSpPr>
        <p:spPr/>
        <p:txBody>
          <a:bodyPr/>
          <a:lstStyle/>
          <a:p>
            <a:r>
              <a:rPr lang="en-GB"/>
              <a:t>Technical Audting and QRA Presentation </a:t>
            </a:r>
            <a:endParaRPr lang="en-US" dirty="0"/>
          </a:p>
        </p:txBody>
      </p:sp>
      <p:sp>
        <p:nvSpPr>
          <p:cNvPr id="5" name="Slide Number Placeholder 4">
            <a:extLst>
              <a:ext uri="{FF2B5EF4-FFF2-40B4-BE49-F238E27FC236}">
                <a16:creationId xmlns:a16="http://schemas.microsoft.com/office/drawing/2014/main" id="{CFC7C4C9-AEEA-44A5-9C7E-1186AB96B7DB}"/>
              </a:ext>
            </a:extLst>
          </p:cNvPr>
          <p:cNvSpPr>
            <a:spLocks noGrp="1"/>
          </p:cNvSpPr>
          <p:nvPr>
            <p:ph type="sldNum" sz="quarter" idx="12"/>
          </p:nvPr>
        </p:nvSpPr>
        <p:spPr/>
        <p:txBody>
          <a:bodyPr/>
          <a:lstStyle/>
          <a:p>
            <a:fld id="{AAEAE4A8-A6E5-453E-B946-FB774B73F48C}" type="slidenum">
              <a:rPr lang="en-GB" smtClean="0"/>
              <a:t>19</a:t>
            </a:fld>
            <a:endParaRPr lang="en-GB" dirty="0"/>
          </a:p>
        </p:txBody>
      </p:sp>
    </p:spTree>
    <p:extLst>
      <p:ext uri="{BB962C8B-B14F-4D97-AF65-F5344CB8AC3E}">
        <p14:creationId xmlns:p14="http://schemas.microsoft.com/office/powerpoint/2010/main" val="291655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down)">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AE409-9B5D-43AD-B770-B771271BE7C9}"/>
              </a:ext>
            </a:extLst>
          </p:cNvPr>
          <p:cNvSpPr>
            <a:spLocks noGrp="1"/>
          </p:cNvSpPr>
          <p:nvPr>
            <p:ph type="title"/>
          </p:nvPr>
        </p:nvSpPr>
        <p:spPr>
          <a:xfrm>
            <a:off x="7894612" y="2348879"/>
            <a:ext cx="3705247" cy="3865653"/>
          </a:xfrm>
        </p:spPr>
        <p:txBody>
          <a:bodyPr>
            <a:normAutofit/>
          </a:bodyPr>
          <a:lstStyle/>
          <a:p>
            <a:r>
              <a:rPr lang="en-GB" dirty="0">
                <a:solidFill>
                  <a:schemeClr val="accent5">
                    <a:lumMod val="75000"/>
                  </a:schemeClr>
                </a:solidFill>
              </a:rPr>
              <a:t>PURPOSE of TECHNICAL AUDITING</a:t>
            </a:r>
          </a:p>
        </p:txBody>
      </p:sp>
      <p:graphicFrame>
        <p:nvGraphicFramePr>
          <p:cNvPr id="5" name="Content Placeholder 2">
            <a:extLst>
              <a:ext uri="{FF2B5EF4-FFF2-40B4-BE49-F238E27FC236}">
                <a16:creationId xmlns:a16="http://schemas.microsoft.com/office/drawing/2014/main" id="{3D71C305-A78B-472A-B8E9-405F3B4498A0}"/>
              </a:ext>
            </a:extLst>
          </p:cNvPr>
          <p:cNvGraphicFramePr>
            <a:graphicFrameLocks noGrp="1"/>
          </p:cNvGraphicFramePr>
          <p:nvPr>
            <p:ph idx="1"/>
            <p:extLst>
              <p:ext uri="{D42A27DB-BD31-4B8C-83A1-F6EECF244321}">
                <p14:modId xmlns:p14="http://schemas.microsoft.com/office/powerpoint/2010/main" val="2729568041"/>
              </p:ext>
            </p:extLst>
          </p:nvPr>
        </p:nvGraphicFramePr>
        <p:xfrm>
          <a:off x="942729" y="933450"/>
          <a:ext cx="6594345" cy="4941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7C5CFB62-7C07-4516-8CB3-5BA3FCEC1CCD}"/>
              </a:ext>
            </a:extLst>
          </p:cNvPr>
          <p:cNvSpPr>
            <a:spLocks noGrp="1"/>
          </p:cNvSpPr>
          <p:nvPr>
            <p:ph type="ftr" sz="quarter" idx="11"/>
          </p:nvPr>
        </p:nvSpPr>
        <p:spPr>
          <a:xfrm>
            <a:off x="677157" y="6041363"/>
            <a:ext cx="10922701" cy="365125"/>
          </a:xfrm>
        </p:spPr>
        <p:txBody>
          <a:bodyPr/>
          <a:lstStyle/>
          <a:p>
            <a:r>
              <a:rPr lang="en-GB" dirty="0"/>
              <a:t>Technical Auditing 									Suregrove Limited</a:t>
            </a:r>
            <a:endParaRPr lang="en-US" dirty="0"/>
          </a:p>
        </p:txBody>
      </p:sp>
      <p:sp>
        <p:nvSpPr>
          <p:cNvPr id="4" name="Slide Number Placeholder 3">
            <a:extLst>
              <a:ext uri="{FF2B5EF4-FFF2-40B4-BE49-F238E27FC236}">
                <a16:creationId xmlns:a16="http://schemas.microsoft.com/office/drawing/2014/main" id="{3A756B90-AE38-4BD2-876C-5988F5E2B084}"/>
              </a:ext>
            </a:extLst>
          </p:cNvPr>
          <p:cNvSpPr>
            <a:spLocks noGrp="1"/>
          </p:cNvSpPr>
          <p:nvPr>
            <p:ph type="sldNum" sz="quarter" idx="12"/>
          </p:nvPr>
        </p:nvSpPr>
        <p:spPr/>
        <p:txBody>
          <a:bodyPr/>
          <a:lstStyle/>
          <a:p>
            <a:fld id="{AAEAE4A8-A6E5-453E-B946-FB774B73F48C}" type="slidenum">
              <a:rPr lang="en-GB" smtClean="0"/>
              <a:t>2</a:t>
            </a:fld>
            <a:endParaRPr lang="en-GB" dirty="0"/>
          </a:p>
        </p:txBody>
      </p:sp>
    </p:spTree>
    <p:extLst>
      <p:ext uri="{BB962C8B-B14F-4D97-AF65-F5344CB8AC3E}">
        <p14:creationId xmlns:p14="http://schemas.microsoft.com/office/powerpoint/2010/main" val="228988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B262E-AB93-4640-8600-E2E32E48C9EA}"/>
              </a:ext>
            </a:extLst>
          </p:cNvPr>
          <p:cNvSpPr>
            <a:spLocks noGrp="1"/>
          </p:cNvSpPr>
          <p:nvPr>
            <p:ph type="title"/>
          </p:nvPr>
        </p:nvSpPr>
        <p:spPr>
          <a:xfrm>
            <a:off x="261764" y="609600"/>
            <a:ext cx="9009823" cy="1019200"/>
          </a:xfrm>
        </p:spPr>
        <p:txBody>
          <a:bodyPr/>
          <a:lstStyle/>
          <a:p>
            <a:r>
              <a:rPr lang="en-GB" dirty="0"/>
              <a:t>Facility Workforce</a:t>
            </a:r>
          </a:p>
        </p:txBody>
      </p:sp>
      <p:sp>
        <p:nvSpPr>
          <p:cNvPr id="3" name="Content Placeholder 2">
            <a:extLst>
              <a:ext uri="{FF2B5EF4-FFF2-40B4-BE49-F238E27FC236}">
                <a16:creationId xmlns:a16="http://schemas.microsoft.com/office/drawing/2014/main" id="{B8AFF443-221B-4F2B-983E-6B42FE66A3C0}"/>
              </a:ext>
            </a:extLst>
          </p:cNvPr>
          <p:cNvSpPr>
            <a:spLocks noGrp="1"/>
          </p:cNvSpPr>
          <p:nvPr>
            <p:ph idx="1"/>
          </p:nvPr>
        </p:nvSpPr>
        <p:spPr>
          <a:xfrm>
            <a:off x="261764" y="1488613"/>
            <a:ext cx="10352498" cy="3880773"/>
          </a:xfrm>
        </p:spPr>
        <p:txBody>
          <a:bodyPr>
            <a:normAutofit fontScale="92500" lnSpcReduction="10000"/>
          </a:bodyPr>
          <a:lstStyle/>
          <a:p>
            <a:r>
              <a:rPr lang="en-GB" sz="2800" dirty="0"/>
              <a:t>Assess the capability of each department:  </a:t>
            </a:r>
          </a:p>
          <a:p>
            <a:pPr lvl="1"/>
            <a:r>
              <a:rPr lang="en-GB" sz="2800" dirty="0"/>
              <a:t>Experience, Blend of Recruitment and </a:t>
            </a:r>
            <a:r>
              <a:rPr lang="en-GB" sz="2800" dirty="0" err="1"/>
              <a:t>Longterm</a:t>
            </a:r>
            <a:r>
              <a:rPr lang="en-GB" sz="2800" dirty="0"/>
              <a:t> Employees</a:t>
            </a:r>
          </a:p>
          <a:p>
            <a:pPr lvl="1"/>
            <a:r>
              <a:rPr lang="en-GB" sz="2800" dirty="0"/>
              <a:t>Review current status and what will happen in next 2-5 years (expertise handover)</a:t>
            </a:r>
          </a:p>
          <a:p>
            <a:pPr lvl="1"/>
            <a:r>
              <a:rPr lang="en-GB" sz="2800" dirty="0"/>
              <a:t>Problem solving (ability testing)</a:t>
            </a:r>
          </a:p>
          <a:p>
            <a:pPr lvl="1"/>
            <a:r>
              <a:rPr lang="en-GB" sz="2800" dirty="0"/>
              <a:t>Attitude and Stress Level (working hours)</a:t>
            </a:r>
          </a:p>
          <a:p>
            <a:pPr lvl="1"/>
            <a:r>
              <a:rPr lang="en-GB" sz="2800" dirty="0"/>
              <a:t>Manning Level, Shift Handover</a:t>
            </a:r>
          </a:p>
          <a:p>
            <a:pPr lvl="1"/>
            <a:r>
              <a:rPr lang="en-GB" sz="2800" dirty="0"/>
              <a:t>Keyman Cover (sickness)</a:t>
            </a:r>
          </a:p>
          <a:p>
            <a:pPr lvl="1"/>
            <a:endParaRPr lang="en-GB" sz="2800" dirty="0"/>
          </a:p>
        </p:txBody>
      </p:sp>
      <p:sp>
        <p:nvSpPr>
          <p:cNvPr id="4" name="Footer Placeholder 3">
            <a:extLst>
              <a:ext uri="{FF2B5EF4-FFF2-40B4-BE49-F238E27FC236}">
                <a16:creationId xmlns:a16="http://schemas.microsoft.com/office/drawing/2014/main" id="{6375E865-7D9E-4F38-895A-E64CA23E2334}"/>
              </a:ext>
            </a:extLst>
          </p:cNvPr>
          <p:cNvSpPr>
            <a:spLocks noGrp="1"/>
          </p:cNvSpPr>
          <p:nvPr>
            <p:ph type="ftr" sz="quarter" idx="11"/>
          </p:nvPr>
        </p:nvSpPr>
        <p:spPr/>
        <p:txBody>
          <a:bodyPr/>
          <a:lstStyle/>
          <a:p>
            <a:r>
              <a:rPr lang="en-GB"/>
              <a:t>Technical Audting and QRA Presentation </a:t>
            </a:r>
            <a:endParaRPr lang="en-US" dirty="0"/>
          </a:p>
        </p:txBody>
      </p:sp>
      <p:sp>
        <p:nvSpPr>
          <p:cNvPr id="5" name="Slide Number Placeholder 4">
            <a:extLst>
              <a:ext uri="{FF2B5EF4-FFF2-40B4-BE49-F238E27FC236}">
                <a16:creationId xmlns:a16="http://schemas.microsoft.com/office/drawing/2014/main" id="{32FA425E-A0C5-463E-A30F-14C257865459}"/>
              </a:ext>
            </a:extLst>
          </p:cNvPr>
          <p:cNvSpPr>
            <a:spLocks noGrp="1"/>
          </p:cNvSpPr>
          <p:nvPr>
            <p:ph type="sldNum" sz="quarter" idx="12"/>
          </p:nvPr>
        </p:nvSpPr>
        <p:spPr/>
        <p:txBody>
          <a:bodyPr/>
          <a:lstStyle/>
          <a:p>
            <a:fld id="{AAEAE4A8-A6E5-453E-B946-FB774B73F48C}" type="slidenum">
              <a:rPr lang="en-GB" smtClean="0"/>
              <a:t>20</a:t>
            </a:fld>
            <a:endParaRPr lang="en-GB" dirty="0"/>
          </a:p>
        </p:txBody>
      </p:sp>
    </p:spTree>
    <p:extLst>
      <p:ext uri="{BB962C8B-B14F-4D97-AF65-F5344CB8AC3E}">
        <p14:creationId xmlns:p14="http://schemas.microsoft.com/office/powerpoint/2010/main" val="396440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BFDA9-7617-4213-A1F6-087592D35FA3}"/>
              </a:ext>
            </a:extLst>
          </p:cNvPr>
          <p:cNvSpPr>
            <a:spLocks noGrp="1"/>
          </p:cNvSpPr>
          <p:nvPr>
            <p:ph type="title"/>
          </p:nvPr>
        </p:nvSpPr>
        <p:spPr>
          <a:xfrm>
            <a:off x="677158" y="609600"/>
            <a:ext cx="8594429" cy="947192"/>
          </a:xfrm>
        </p:spPr>
        <p:txBody>
          <a:bodyPr/>
          <a:lstStyle/>
          <a:p>
            <a:r>
              <a:rPr lang="en-US" dirty="0"/>
              <a:t>Some Notable Audit Findings</a:t>
            </a:r>
          </a:p>
        </p:txBody>
      </p:sp>
      <p:sp>
        <p:nvSpPr>
          <p:cNvPr id="3" name="Content Placeholder 2">
            <a:extLst>
              <a:ext uri="{FF2B5EF4-FFF2-40B4-BE49-F238E27FC236}">
                <a16:creationId xmlns:a16="http://schemas.microsoft.com/office/drawing/2014/main" id="{C24B30D1-4E70-474B-828B-562F9C582895}"/>
              </a:ext>
            </a:extLst>
          </p:cNvPr>
          <p:cNvSpPr>
            <a:spLocks noGrp="1"/>
          </p:cNvSpPr>
          <p:nvPr>
            <p:ph idx="1"/>
          </p:nvPr>
        </p:nvSpPr>
        <p:spPr>
          <a:xfrm>
            <a:off x="677158" y="1556792"/>
            <a:ext cx="8801630" cy="4484571"/>
          </a:xfrm>
        </p:spPr>
        <p:txBody>
          <a:bodyPr>
            <a:normAutofit lnSpcReduction="10000"/>
          </a:bodyPr>
          <a:lstStyle/>
          <a:p>
            <a:r>
              <a:rPr lang="en-US" dirty="0"/>
              <a:t>Control Room </a:t>
            </a:r>
            <a:r>
              <a:rPr lang="en-US" dirty="0">
                <a:solidFill>
                  <a:srgbClr val="FF0000"/>
                </a:solidFill>
              </a:rPr>
              <a:t>is not pressurized</a:t>
            </a:r>
            <a:r>
              <a:rPr lang="en-US" dirty="0"/>
              <a:t>, has openings permitting gas ingress, cable transits are sealed with polyurethane foam (flammable!) – doors often left open</a:t>
            </a:r>
          </a:p>
          <a:p>
            <a:r>
              <a:rPr lang="en-US" dirty="0"/>
              <a:t>Emergency Shutdown System </a:t>
            </a:r>
            <a:r>
              <a:rPr lang="en-US" dirty="0">
                <a:solidFill>
                  <a:srgbClr val="FF0000"/>
                </a:solidFill>
              </a:rPr>
              <a:t>does not fully function </a:t>
            </a:r>
            <a:r>
              <a:rPr lang="en-US" dirty="0"/>
              <a:t>(never fully tested)</a:t>
            </a:r>
          </a:p>
          <a:p>
            <a:r>
              <a:rPr lang="en-US" dirty="0">
                <a:solidFill>
                  <a:srgbClr val="FF0000"/>
                </a:solidFill>
              </a:rPr>
              <a:t>Not enough Fire pumps, Fireproofing inadequate</a:t>
            </a:r>
          </a:p>
          <a:p>
            <a:r>
              <a:rPr lang="en-US" dirty="0"/>
              <a:t>Plant maintenance – </a:t>
            </a:r>
            <a:r>
              <a:rPr lang="en-US" dirty="0">
                <a:solidFill>
                  <a:srgbClr val="FF0000"/>
                </a:solidFill>
              </a:rPr>
              <a:t>incomplete bolting, gasket leaks, external corrosion, CUI</a:t>
            </a:r>
          </a:p>
          <a:p>
            <a:r>
              <a:rPr lang="en-US" dirty="0"/>
              <a:t>Plant Inspection – </a:t>
            </a:r>
            <a:r>
              <a:rPr lang="en-US" dirty="0">
                <a:solidFill>
                  <a:srgbClr val="FF0000"/>
                </a:solidFill>
              </a:rPr>
              <a:t>Lack of data for thickness trending</a:t>
            </a:r>
            <a:r>
              <a:rPr lang="en-US" dirty="0"/>
              <a:t>, RBI used well beyond its limitations (particularly rotating standby machines – never run-up)</a:t>
            </a:r>
          </a:p>
          <a:p>
            <a:r>
              <a:rPr lang="en-US" dirty="0">
                <a:solidFill>
                  <a:srgbClr val="FF0000"/>
                </a:solidFill>
              </a:rPr>
              <a:t>No Positive Material Identification</a:t>
            </a:r>
            <a:r>
              <a:rPr lang="en-US" dirty="0"/>
              <a:t> (unknown materials)</a:t>
            </a:r>
          </a:p>
          <a:p>
            <a:r>
              <a:rPr lang="en-US" dirty="0"/>
              <a:t>Safety Procedures – </a:t>
            </a:r>
            <a:r>
              <a:rPr lang="en-US" dirty="0">
                <a:solidFill>
                  <a:srgbClr val="FF0000"/>
                </a:solidFill>
              </a:rPr>
              <a:t>cannot control Lockout, poor PTW, inadequate isolation</a:t>
            </a:r>
          </a:p>
          <a:p>
            <a:r>
              <a:rPr lang="en-US" dirty="0">
                <a:solidFill>
                  <a:srgbClr val="FF0000"/>
                </a:solidFill>
              </a:rPr>
              <a:t>PSSR not conducted </a:t>
            </a:r>
            <a:r>
              <a:rPr lang="en-US" dirty="0"/>
              <a:t>before re-commencing Operations</a:t>
            </a:r>
          </a:p>
          <a:p>
            <a:r>
              <a:rPr lang="en-US" dirty="0"/>
              <a:t>Too much work being carried out with fully operational plant </a:t>
            </a:r>
            <a:r>
              <a:rPr lang="en-US" dirty="0">
                <a:solidFill>
                  <a:srgbClr val="FF0000"/>
                </a:solidFill>
              </a:rPr>
              <a:t>(SIMOPs)</a:t>
            </a:r>
          </a:p>
          <a:p>
            <a:r>
              <a:rPr lang="en-US" dirty="0">
                <a:solidFill>
                  <a:srgbClr val="FF0000"/>
                </a:solidFill>
              </a:rPr>
              <a:t>Turnaround frequency </a:t>
            </a:r>
            <a:r>
              <a:rPr lang="en-US" dirty="0"/>
              <a:t>is too long</a:t>
            </a:r>
          </a:p>
          <a:p>
            <a:endParaRPr lang="en-US" dirty="0"/>
          </a:p>
        </p:txBody>
      </p:sp>
      <p:sp>
        <p:nvSpPr>
          <p:cNvPr id="4" name="Footer Placeholder 3">
            <a:extLst>
              <a:ext uri="{FF2B5EF4-FFF2-40B4-BE49-F238E27FC236}">
                <a16:creationId xmlns:a16="http://schemas.microsoft.com/office/drawing/2014/main" id="{7A734A0A-548A-42C8-9DC0-F54C048AD4E9}"/>
              </a:ext>
            </a:extLst>
          </p:cNvPr>
          <p:cNvSpPr>
            <a:spLocks noGrp="1"/>
          </p:cNvSpPr>
          <p:nvPr>
            <p:ph type="ftr" sz="quarter" idx="11"/>
          </p:nvPr>
        </p:nvSpPr>
        <p:spPr/>
        <p:txBody>
          <a:bodyPr/>
          <a:lstStyle/>
          <a:p>
            <a:r>
              <a:rPr lang="en-GB"/>
              <a:t>Technical Audting and QRA Presentation </a:t>
            </a:r>
            <a:endParaRPr lang="en-US" dirty="0"/>
          </a:p>
        </p:txBody>
      </p:sp>
      <p:sp>
        <p:nvSpPr>
          <p:cNvPr id="5" name="Slide Number Placeholder 4">
            <a:extLst>
              <a:ext uri="{FF2B5EF4-FFF2-40B4-BE49-F238E27FC236}">
                <a16:creationId xmlns:a16="http://schemas.microsoft.com/office/drawing/2014/main" id="{6F95D2B7-56FB-41C8-9A9D-80DF6BD222B7}"/>
              </a:ext>
            </a:extLst>
          </p:cNvPr>
          <p:cNvSpPr>
            <a:spLocks noGrp="1"/>
          </p:cNvSpPr>
          <p:nvPr>
            <p:ph type="sldNum" sz="quarter" idx="12"/>
          </p:nvPr>
        </p:nvSpPr>
        <p:spPr/>
        <p:txBody>
          <a:bodyPr/>
          <a:lstStyle/>
          <a:p>
            <a:fld id="{AAEAE4A8-A6E5-453E-B946-FB774B73F48C}" type="slidenum">
              <a:rPr lang="en-GB" smtClean="0"/>
              <a:t>21</a:t>
            </a:fld>
            <a:endParaRPr lang="en-GB" dirty="0"/>
          </a:p>
        </p:txBody>
      </p:sp>
    </p:spTree>
    <p:extLst>
      <p:ext uri="{BB962C8B-B14F-4D97-AF65-F5344CB8AC3E}">
        <p14:creationId xmlns:p14="http://schemas.microsoft.com/office/powerpoint/2010/main" val="215726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1C5A1-CEE7-43E9-8915-79059EED4F75}"/>
              </a:ext>
            </a:extLst>
          </p:cNvPr>
          <p:cNvSpPr>
            <a:spLocks noGrp="1"/>
          </p:cNvSpPr>
          <p:nvPr>
            <p:ph type="title"/>
          </p:nvPr>
        </p:nvSpPr>
        <p:spPr/>
        <p:txBody>
          <a:bodyPr/>
          <a:lstStyle/>
          <a:p>
            <a:r>
              <a:rPr lang="en-US" dirty="0"/>
              <a:t>Continued </a:t>
            </a:r>
          </a:p>
        </p:txBody>
      </p:sp>
      <p:sp>
        <p:nvSpPr>
          <p:cNvPr id="3" name="Content Placeholder 2">
            <a:extLst>
              <a:ext uri="{FF2B5EF4-FFF2-40B4-BE49-F238E27FC236}">
                <a16:creationId xmlns:a16="http://schemas.microsoft.com/office/drawing/2014/main" id="{6D216701-BB1D-4828-B345-5829E347A67E}"/>
              </a:ext>
            </a:extLst>
          </p:cNvPr>
          <p:cNvSpPr>
            <a:spLocks noGrp="1"/>
          </p:cNvSpPr>
          <p:nvPr>
            <p:ph idx="1"/>
          </p:nvPr>
        </p:nvSpPr>
        <p:spPr>
          <a:xfrm>
            <a:off x="677158" y="1412776"/>
            <a:ext cx="9161670" cy="4628587"/>
          </a:xfrm>
        </p:spPr>
        <p:txBody>
          <a:bodyPr>
            <a:normAutofit lnSpcReduction="10000"/>
          </a:bodyPr>
          <a:lstStyle/>
          <a:p>
            <a:r>
              <a:rPr lang="en-US" dirty="0">
                <a:solidFill>
                  <a:srgbClr val="FF0000"/>
                </a:solidFill>
              </a:rPr>
              <a:t>Personnel overstressed </a:t>
            </a:r>
            <a:r>
              <a:rPr lang="en-US" dirty="0"/>
              <a:t>(hours too long)</a:t>
            </a:r>
          </a:p>
          <a:p>
            <a:r>
              <a:rPr lang="en-US" dirty="0">
                <a:solidFill>
                  <a:srgbClr val="FF0000"/>
                </a:solidFill>
              </a:rPr>
              <a:t>Documents out of date </a:t>
            </a:r>
            <a:r>
              <a:rPr lang="en-US" dirty="0"/>
              <a:t>– negating any PHA (HAZOPs)</a:t>
            </a:r>
          </a:p>
          <a:p>
            <a:r>
              <a:rPr lang="en-US" dirty="0">
                <a:solidFill>
                  <a:srgbClr val="FF0000"/>
                </a:solidFill>
              </a:rPr>
              <a:t>No refresher training </a:t>
            </a:r>
          </a:p>
          <a:p>
            <a:r>
              <a:rPr lang="en-US" dirty="0">
                <a:solidFill>
                  <a:srgbClr val="FF0000"/>
                </a:solidFill>
              </a:rPr>
              <a:t>Disconnection between Senior Management &amp; Workforce </a:t>
            </a:r>
            <a:r>
              <a:rPr lang="en-US" dirty="0"/>
              <a:t>(unable to report)</a:t>
            </a:r>
          </a:p>
          <a:p>
            <a:r>
              <a:rPr lang="en-US" dirty="0">
                <a:solidFill>
                  <a:srgbClr val="FF0000"/>
                </a:solidFill>
              </a:rPr>
              <a:t>Operating significantly outside design envelope of plant</a:t>
            </a:r>
          </a:p>
          <a:p>
            <a:r>
              <a:rPr lang="en-US" dirty="0">
                <a:solidFill>
                  <a:srgbClr val="FF0000"/>
                </a:solidFill>
              </a:rPr>
              <a:t>Too many plant bypasses </a:t>
            </a:r>
            <a:r>
              <a:rPr lang="en-US" dirty="0"/>
              <a:t>on executive instrumentation</a:t>
            </a:r>
          </a:p>
          <a:p>
            <a:r>
              <a:rPr lang="en-US" dirty="0">
                <a:solidFill>
                  <a:srgbClr val="FF0000"/>
                </a:solidFill>
              </a:rPr>
              <a:t>Passive fireproofing in poor condition </a:t>
            </a:r>
          </a:p>
          <a:p>
            <a:r>
              <a:rPr lang="en-US" dirty="0">
                <a:solidFill>
                  <a:srgbClr val="FF0000"/>
                </a:solidFill>
              </a:rPr>
              <a:t>Double Block and Bleed missing</a:t>
            </a:r>
            <a:r>
              <a:rPr lang="en-US" dirty="0"/>
              <a:t>, blind flanges not at same pressure rating as flange</a:t>
            </a:r>
          </a:p>
          <a:p>
            <a:r>
              <a:rPr lang="en-US" dirty="0">
                <a:solidFill>
                  <a:srgbClr val="FF0000"/>
                </a:solidFill>
              </a:rPr>
              <a:t>Stacking of products in warehouse too high, unprotected stacks outside shadow of firewater deluge</a:t>
            </a:r>
          </a:p>
          <a:p>
            <a:r>
              <a:rPr lang="en-US" dirty="0">
                <a:solidFill>
                  <a:srgbClr val="FF0000"/>
                </a:solidFill>
              </a:rPr>
              <a:t>Warehouses too dusty </a:t>
            </a:r>
            <a:r>
              <a:rPr lang="en-US" dirty="0"/>
              <a:t>– health hazard and explosion risk</a:t>
            </a:r>
          </a:p>
          <a:p>
            <a:r>
              <a:rPr lang="en-US" dirty="0">
                <a:solidFill>
                  <a:srgbClr val="FF0000"/>
                </a:solidFill>
              </a:rPr>
              <a:t>Contamination issues</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853E298D-C484-4B65-9979-E070448ED208}"/>
              </a:ext>
            </a:extLst>
          </p:cNvPr>
          <p:cNvSpPr>
            <a:spLocks noGrp="1"/>
          </p:cNvSpPr>
          <p:nvPr>
            <p:ph type="ftr" sz="quarter" idx="11"/>
          </p:nvPr>
        </p:nvSpPr>
        <p:spPr/>
        <p:txBody>
          <a:bodyPr/>
          <a:lstStyle/>
          <a:p>
            <a:r>
              <a:rPr lang="en-GB"/>
              <a:t>Technical Audting and QRA Presentation </a:t>
            </a:r>
            <a:endParaRPr lang="en-US" dirty="0"/>
          </a:p>
        </p:txBody>
      </p:sp>
      <p:sp>
        <p:nvSpPr>
          <p:cNvPr id="5" name="Slide Number Placeholder 4">
            <a:extLst>
              <a:ext uri="{FF2B5EF4-FFF2-40B4-BE49-F238E27FC236}">
                <a16:creationId xmlns:a16="http://schemas.microsoft.com/office/drawing/2014/main" id="{0C8781B5-A241-4D05-9E15-FBE79A9B5529}"/>
              </a:ext>
            </a:extLst>
          </p:cNvPr>
          <p:cNvSpPr>
            <a:spLocks noGrp="1"/>
          </p:cNvSpPr>
          <p:nvPr>
            <p:ph type="sldNum" sz="quarter" idx="12"/>
          </p:nvPr>
        </p:nvSpPr>
        <p:spPr/>
        <p:txBody>
          <a:bodyPr/>
          <a:lstStyle/>
          <a:p>
            <a:fld id="{AAEAE4A8-A6E5-453E-B946-FB774B73F48C}" type="slidenum">
              <a:rPr lang="en-GB" smtClean="0"/>
              <a:t>22</a:t>
            </a:fld>
            <a:endParaRPr lang="en-GB" dirty="0"/>
          </a:p>
        </p:txBody>
      </p:sp>
    </p:spTree>
    <p:extLst>
      <p:ext uri="{BB962C8B-B14F-4D97-AF65-F5344CB8AC3E}">
        <p14:creationId xmlns:p14="http://schemas.microsoft.com/office/powerpoint/2010/main" val="45881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1CEBD-884D-4C94-8D04-B8A6C7BA9BB8}"/>
              </a:ext>
            </a:extLst>
          </p:cNvPr>
          <p:cNvSpPr>
            <a:spLocks noGrp="1"/>
          </p:cNvSpPr>
          <p:nvPr>
            <p:ph type="title"/>
          </p:nvPr>
        </p:nvSpPr>
        <p:spPr/>
        <p:txBody>
          <a:bodyPr/>
          <a:lstStyle/>
          <a:p>
            <a:r>
              <a:rPr lang="en-US" dirty="0"/>
              <a:t>Continued </a:t>
            </a:r>
          </a:p>
        </p:txBody>
      </p:sp>
      <p:sp>
        <p:nvSpPr>
          <p:cNvPr id="3" name="Content Placeholder 2">
            <a:extLst>
              <a:ext uri="{FF2B5EF4-FFF2-40B4-BE49-F238E27FC236}">
                <a16:creationId xmlns:a16="http://schemas.microsoft.com/office/drawing/2014/main" id="{6D5BC6F6-0558-4027-BA6A-1AF54387D660}"/>
              </a:ext>
            </a:extLst>
          </p:cNvPr>
          <p:cNvSpPr>
            <a:spLocks noGrp="1"/>
          </p:cNvSpPr>
          <p:nvPr>
            <p:ph idx="1"/>
          </p:nvPr>
        </p:nvSpPr>
        <p:spPr>
          <a:xfrm>
            <a:off x="677157" y="1270000"/>
            <a:ext cx="8594429" cy="4319240"/>
          </a:xfrm>
        </p:spPr>
        <p:txBody>
          <a:bodyPr/>
          <a:lstStyle/>
          <a:p>
            <a:r>
              <a:rPr lang="en-US" dirty="0">
                <a:solidFill>
                  <a:srgbClr val="FF0000"/>
                </a:solidFill>
              </a:rPr>
              <a:t>Non-essential vehicles parked close to plant </a:t>
            </a:r>
            <a:r>
              <a:rPr lang="en-US" dirty="0"/>
              <a:t>and non-essential staff in Control Room</a:t>
            </a:r>
          </a:p>
          <a:p>
            <a:r>
              <a:rPr lang="en-US" dirty="0">
                <a:solidFill>
                  <a:srgbClr val="FF0000"/>
                </a:solidFill>
              </a:rPr>
              <a:t>Poor scaffolding </a:t>
            </a:r>
            <a:r>
              <a:rPr lang="en-US" dirty="0"/>
              <a:t>without tag certificate</a:t>
            </a:r>
          </a:p>
          <a:p>
            <a:r>
              <a:rPr lang="en-US" dirty="0">
                <a:solidFill>
                  <a:srgbClr val="FF0000"/>
                </a:solidFill>
              </a:rPr>
              <a:t>Insufficient fence height </a:t>
            </a:r>
            <a:r>
              <a:rPr lang="en-US" dirty="0"/>
              <a:t>around the perimeter and open access to site via jetty  </a:t>
            </a:r>
          </a:p>
          <a:p>
            <a:r>
              <a:rPr lang="en-US" dirty="0">
                <a:solidFill>
                  <a:srgbClr val="FF0000"/>
                </a:solidFill>
              </a:rPr>
              <a:t>Inadequate security </a:t>
            </a:r>
            <a:r>
              <a:rPr lang="en-US" dirty="0"/>
              <a:t>measures at entrance – no barrier gate or security check</a:t>
            </a:r>
          </a:p>
          <a:p>
            <a:r>
              <a:rPr lang="en-US" dirty="0">
                <a:solidFill>
                  <a:srgbClr val="FF0000"/>
                </a:solidFill>
              </a:rPr>
              <a:t>Poor tank bunding </a:t>
            </a:r>
            <a:r>
              <a:rPr lang="en-US" dirty="0"/>
              <a:t>(capacity does not meet code), earth mounds have asphalt coverage deteriorating in sunshine, blocked bund drains, </a:t>
            </a:r>
            <a:r>
              <a:rPr lang="en-US" dirty="0" err="1"/>
              <a:t>piperacks</a:t>
            </a:r>
            <a:r>
              <a:rPr lang="en-US" dirty="0"/>
              <a:t> supported on bund wall (lifting damage), pipework penetrations are not sealed at bund wall</a:t>
            </a:r>
          </a:p>
          <a:p>
            <a:r>
              <a:rPr lang="en-US" dirty="0">
                <a:solidFill>
                  <a:srgbClr val="FF0000"/>
                </a:solidFill>
              </a:rPr>
              <a:t>Piping routed through bund </a:t>
            </a:r>
            <a:r>
              <a:rPr lang="en-US" dirty="0"/>
              <a:t>(also pumps inside bund)</a:t>
            </a:r>
          </a:p>
          <a:p>
            <a:r>
              <a:rPr lang="en-US" dirty="0">
                <a:solidFill>
                  <a:srgbClr val="FF0000"/>
                </a:solidFill>
              </a:rPr>
              <a:t>Pipework continuously vibrating</a:t>
            </a:r>
            <a:r>
              <a:rPr lang="en-US" dirty="0"/>
              <a:t>, inadequately supported </a:t>
            </a:r>
          </a:p>
          <a:p>
            <a:endParaRPr lang="en-US" dirty="0"/>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C547A192-130A-4D99-ADE8-FC96AB4BB5AB}"/>
              </a:ext>
            </a:extLst>
          </p:cNvPr>
          <p:cNvSpPr>
            <a:spLocks noGrp="1"/>
          </p:cNvSpPr>
          <p:nvPr>
            <p:ph type="ftr" sz="quarter" idx="11"/>
          </p:nvPr>
        </p:nvSpPr>
        <p:spPr/>
        <p:txBody>
          <a:bodyPr/>
          <a:lstStyle/>
          <a:p>
            <a:r>
              <a:rPr lang="en-GB"/>
              <a:t>Technical Audting and QRA Presentation </a:t>
            </a:r>
            <a:endParaRPr lang="en-US" dirty="0"/>
          </a:p>
        </p:txBody>
      </p:sp>
      <p:sp>
        <p:nvSpPr>
          <p:cNvPr id="5" name="Slide Number Placeholder 4">
            <a:extLst>
              <a:ext uri="{FF2B5EF4-FFF2-40B4-BE49-F238E27FC236}">
                <a16:creationId xmlns:a16="http://schemas.microsoft.com/office/drawing/2014/main" id="{02113C90-2B99-4919-8D7D-349CC42D15E5}"/>
              </a:ext>
            </a:extLst>
          </p:cNvPr>
          <p:cNvSpPr>
            <a:spLocks noGrp="1"/>
          </p:cNvSpPr>
          <p:nvPr>
            <p:ph type="sldNum" sz="quarter" idx="12"/>
          </p:nvPr>
        </p:nvSpPr>
        <p:spPr/>
        <p:txBody>
          <a:bodyPr/>
          <a:lstStyle/>
          <a:p>
            <a:fld id="{AAEAE4A8-A6E5-453E-B946-FB774B73F48C}" type="slidenum">
              <a:rPr lang="en-GB" smtClean="0"/>
              <a:t>23</a:t>
            </a:fld>
            <a:endParaRPr lang="en-GB" dirty="0"/>
          </a:p>
        </p:txBody>
      </p:sp>
    </p:spTree>
    <p:extLst>
      <p:ext uri="{BB962C8B-B14F-4D97-AF65-F5344CB8AC3E}">
        <p14:creationId xmlns:p14="http://schemas.microsoft.com/office/powerpoint/2010/main" val="412351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2CB21-79C7-4C5B-B393-F646455B20BE}"/>
              </a:ext>
            </a:extLst>
          </p:cNvPr>
          <p:cNvSpPr>
            <a:spLocks noGrp="1"/>
          </p:cNvSpPr>
          <p:nvPr>
            <p:ph type="title"/>
          </p:nvPr>
        </p:nvSpPr>
        <p:spPr/>
        <p:txBody>
          <a:bodyPr/>
          <a:lstStyle/>
          <a:p>
            <a:r>
              <a:rPr lang="en-US" dirty="0"/>
              <a:t>Continued</a:t>
            </a:r>
          </a:p>
        </p:txBody>
      </p:sp>
      <p:sp>
        <p:nvSpPr>
          <p:cNvPr id="3" name="Content Placeholder 2">
            <a:extLst>
              <a:ext uri="{FF2B5EF4-FFF2-40B4-BE49-F238E27FC236}">
                <a16:creationId xmlns:a16="http://schemas.microsoft.com/office/drawing/2014/main" id="{0B487F44-9E79-40B1-B178-98223B6C8B95}"/>
              </a:ext>
            </a:extLst>
          </p:cNvPr>
          <p:cNvSpPr>
            <a:spLocks noGrp="1"/>
          </p:cNvSpPr>
          <p:nvPr>
            <p:ph idx="1"/>
          </p:nvPr>
        </p:nvSpPr>
        <p:spPr>
          <a:xfrm>
            <a:off x="677158" y="1628800"/>
            <a:ext cx="8594429" cy="4412563"/>
          </a:xfrm>
        </p:spPr>
        <p:txBody>
          <a:bodyPr/>
          <a:lstStyle/>
          <a:p>
            <a:r>
              <a:rPr lang="en-US" dirty="0">
                <a:solidFill>
                  <a:srgbClr val="FF0000"/>
                </a:solidFill>
              </a:rPr>
              <a:t>Lack of </a:t>
            </a:r>
            <a:r>
              <a:rPr lang="en-US" dirty="0" err="1">
                <a:solidFill>
                  <a:srgbClr val="FF0000"/>
                </a:solidFill>
              </a:rPr>
              <a:t>kerbing</a:t>
            </a:r>
            <a:r>
              <a:rPr lang="en-US" dirty="0">
                <a:solidFill>
                  <a:srgbClr val="FF0000"/>
                </a:solidFill>
              </a:rPr>
              <a:t> in loading areas to contain spillage, Fire Boxes located inside </a:t>
            </a:r>
            <a:r>
              <a:rPr lang="en-US" dirty="0" err="1">
                <a:solidFill>
                  <a:srgbClr val="FF0000"/>
                </a:solidFill>
              </a:rPr>
              <a:t>kerb</a:t>
            </a:r>
            <a:r>
              <a:rPr lang="en-US" dirty="0">
                <a:solidFill>
                  <a:srgbClr val="FF0000"/>
                </a:solidFill>
              </a:rPr>
              <a:t> (sitting in potential hydrocarbon area)</a:t>
            </a:r>
          </a:p>
          <a:p>
            <a:r>
              <a:rPr lang="en-US" dirty="0">
                <a:solidFill>
                  <a:srgbClr val="FF0000"/>
                </a:solidFill>
              </a:rPr>
              <a:t>Fixed firewater monitors too close </a:t>
            </a:r>
            <a:r>
              <a:rPr lang="en-US" dirty="0"/>
              <a:t>to plant for use by fireman</a:t>
            </a:r>
          </a:p>
          <a:p>
            <a:r>
              <a:rPr lang="en-US" dirty="0">
                <a:solidFill>
                  <a:srgbClr val="FF0000"/>
                </a:solidFill>
              </a:rPr>
              <a:t>No plans, documents or procedures in ECC </a:t>
            </a:r>
          </a:p>
          <a:p>
            <a:r>
              <a:rPr lang="en-US" dirty="0">
                <a:solidFill>
                  <a:srgbClr val="FF0000"/>
                </a:solidFill>
              </a:rPr>
              <a:t>Limited CCTV </a:t>
            </a:r>
            <a:r>
              <a:rPr lang="en-US" dirty="0"/>
              <a:t>coverage of site</a:t>
            </a:r>
          </a:p>
          <a:p>
            <a:r>
              <a:rPr lang="en-US" dirty="0">
                <a:solidFill>
                  <a:srgbClr val="FF0000"/>
                </a:solidFill>
              </a:rPr>
              <a:t>No transformer firewalls</a:t>
            </a:r>
            <a:r>
              <a:rPr lang="en-US" dirty="0"/>
              <a:t>, or too low so all lost in a fire case</a:t>
            </a:r>
          </a:p>
          <a:p>
            <a:r>
              <a:rPr lang="en-US" dirty="0">
                <a:solidFill>
                  <a:srgbClr val="FF0000"/>
                </a:solidFill>
              </a:rPr>
              <a:t>Open drainage blocked </a:t>
            </a:r>
            <a:r>
              <a:rPr lang="en-US" dirty="0"/>
              <a:t>by silt, weeds, debris</a:t>
            </a:r>
          </a:p>
          <a:p>
            <a:r>
              <a:rPr lang="en-US" dirty="0">
                <a:solidFill>
                  <a:srgbClr val="FF0000"/>
                </a:solidFill>
              </a:rPr>
              <a:t>Closed drains drum is atmospheric tank and could be pressurized </a:t>
            </a:r>
          </a:p>
          <a:p>
            <a:r>
              <a:rPr lang="en-US" dirty="0">
                <a:solidFill>
                  <a:srgbClr val="FF0000"/>
                </a:solidFill>
              </a:rPr>
              <a:t>Liquid carryover </a:t>
            </a:r>
            <a:r>
              <a:rPr lang="en-US" dirty="0"/>
              <a:t>in KO drums, flare drums</a:t>
            </a:r>
          </a:p>
          <a:p>
            <a:r>
              <a:rPr lang="en-US" dirty="0">
                <a:solidFill>
                  <a:srgbClr val="FF0000"/>
                </a:solidFill>
              </a:rPr>
              <a:t>Hydrate formation, Wax formation</a:t>
            </a:r>
            <a:r>
              <a:rPr lang="en-US" dirty="0"/>
              <a:t>, No-</a:t>
            </a:r>
            <a:r>
              <a:rPr lang="en-US" dirty="0" err="1"/>
              <a:t>winterisation</a:t>
            </a:r>
            <a:endParaRPr lang="en-US" dirty="0"/>
          </a:p>
          <a:p>
            <a:endParaRPr lang="en-US" dirty="0"/>
          </a:p>
        </p:txBody>
      </p:sp>
      <p:sp>
        <p:nvSpPr>
          <p:cNvPr id="4" name="Footer Placeholder 3">
            <a:extLst>
              <a:ext uri="{FF2B5EF4-FFF2-40B4-BE49-F238E27FC236}">
                <a16:creationId xmlns:a16="http://schemas.microsoft.com/office/drawing/2014/main" id="{FDECD65C-9D09-4967-9EDC-FEADD6733852}"/>
              </a:ext>
            </a:extLst>
          </p:cNvPr>
          <p:cNvSpPr>
            <a:spLocks noGrp="1"/>
          </p:cNvSpPr>
          <p:nvPr>
            <p:ph type="ftr" sz="quarter" idx="11"/>
          </p:nvPr>
        </p:nvSpPr>
        <p:spPr/>
        <p:txBody>
          <a:bodyPr/>
          <a:lstStyle/>
          <a:p>
            <a:r>
              <a:rPr lang="en-GB"/>
              <a:t>Technical Audting and QRA Presentation </a:t>
            </a:r>
            <a:endParaRPr lang="en-US" dirty="0"/>
          </a:p>
        </p:txBody>
      </p:sp>
      <p:sp>
        <p:nvSpPr>
          <p:cNvPr id="5" name="Slide Number Placeholder 4">
            <a:extLst>
              <a:ext uri="{FF2B5EF4-FFF2-40B4-BE49-F238E27FC236}">
                <a16:creationId xmlns:a16="http://schemas.microsoft.com/office/drawing/2014/main" id="{48ECFB1E-2547-45C3-9325-E980E2C73557}"/>
              </a:ext>
            </a:extLst>
          </p:cNvPr>
          <p:cNvSpPr>
            <a:spLocks noGrp="1"/>
          </p:cNvSpPr>
          <p:nvPr>
            <p:ph type="sldNum" sz="quarter" idx="12"/>
          </p:nvPr>
        </p:nvSpPr>
        <p:spPr/>
        <p:txBody>
          <a:bodyPr/>
          <a:lstStyle/>
          <a:p>
            <a:fld id="{AAEAE4A8-A6E5-453E-B946-FB774B73F48C}" type="slidenum">
              <a:rPr lang="en-GB" smtClean="0"/>
              <a:t>24</a:t>
            </a:fld>
            <a:endParaRPr lang="en-GB" dirty="0"/>
          </a:p>
        </p:txBody>
      </p:sp>
    </p:spTree>
    <p:extLst>
      <p:ext uri="{BB962C8B-B14F-4D97-AF65-F5344CB8AC3E}">
        <p14:creationId xmlns:p14="http://schemas.microsoft.com/office/powerpoint/2010/main" val="425143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CA65C-8D98-425C-851E-A265FDD7117B}"/>
              </a:ext>
            </a:extLst>
          </p:cNvPr>
          <p:cNvSpPr>
            <a:spLocks noGrp="1"/>
          </p:cNvSpPr>
          <p:nvPr>
            <p:ph type="title"/>
          </p:nvPr>
        </p:nvSpPr>
        <p:spPr/>
        <p:txBody>
          <a:bodyPr/>
          <a:lstStyle/>
          <a:p>
            <a:r>
              <a:rPr lang="en-US" dirty="0"/>
              <a:t>Continued </a:t>
            </a:r>
          </a:p>
        </p:txBody>
      </p:sp>
      <p:sp>
        <p:nvSpPr>
          <p:cNvPr id="3" name="Content Placeholder 2">
            <a:extLst>
              <a:ext uri="{FF2B5EF4-FFF2-40B4-BE49-F238E27FC236}">
                <a16:creationId xmlns:a16="http://schemas.microsoft.com/office/drawing/2014/main" id="{37493600-8574-4D69-8EF4-BE020BD29151}"/>
              </a:ext>
            </a:extLst>
          </p:cNvPr>
          <p:cNvSpPr>
            <a:spLocks noGrp="1"/>
          </p:cNvSpPr>
          <p:nvPr>
            <p:ph idx="1"/>
          </p:nvPr>
        </p:nvSpPr>
        <p:spPr>
          <a:xfrm>
            <a:off x="677158" y="1412776"/>
            <a:ext cx="8594429" cy="4628587"/>
          </a:xfrm>
        </p:spPr>
        <p:txBody>
          <a:bodyPr/>
          <a:lstStyle/>
          <a:p>
            <a:r>
              <a:rPr lang="en-US" dirty="0"/>
              <a:t>Equipment foundations – </a:t>
            </a:r>
            <a:r>
              <a:rPr lang="en-US" dirty="0">
                <a:solidFill>
                  <a:srgbClr val="FF0000"/>
                </a:solidFill>
              </a:rPr>
              <a:t>inadequate piling </a:t>
            </a:r>
            <a:r>
              <a:rPr lang="en-US" dirty="0"/>
              <a:t>causing pipe stress, subsidence </a:t>
            </a:r>
          </a:p>
          <a:p>
            <a:r>
              <a:rPr lang="en-US" dirty="0">
                <a:solidFill>
                  <a:srgbClr val="FF0000"/>
                </a:solidFill>
              </a:rPr>
              <a:t>Welding failures </a:t>
            </a:r>
            <a:r>
              <a:rPr lang="en-US" dirty="0"/>
              <a:t>– incorrect welding materials used (Delayed Hydrogen Cracking)</a:t>
            </a:r>
          </a:p>
          <a:p>
            <a:r>
              <a:rPr lang="en-US" dirty="0">
                <a:solidFill>
                  <a:srgbClr val="FF0000"/>
                </a:solidFill>
              </a:rPr>
              <a:t>Bolts/nuts materials mismatch </a:t>
            </a:r>
            <a:r>
              <a:rPr lang="en-US" dirty="0"/>
              <a:t>causing corrosion</a:t>
            </a:r>
          </a:p>
          <a:p>
            <a:r>
              <a:rPr lang="en-US" dirty="0">
                <a:solidFill>
                  <a:srgbClr val="FF0000"/>
                </a:solidFill>
              </a:rPr>
              <a:t>No internal pipeline inspection </a:t>
            </a:r>
            <a:r>
              <a:rPr lang="en-US" dirty="0"/>
              <a:t>(not pigged)</a:t>
            </a:r>
          </a:p>
          <a:p>
            <a:r>
              <a:rPr lang="en-US" dirty="0"/>
              <a:t>Underground, Buried lines and equipment </a:t>
            </a:r>
            <a:r>
              <a:rPr lang="en-US" dirty="0">
                <a:solidFill>
                  <a:srgbClr val="FF0000"/>
                </a:solidFill>
              </a:rPr>
              <a:t>never inspected </a:t>
            </a:r>
          </a:p>
          <a:p>
            <a:r>
              <a:rPr lang="en-US" dirty="0">
                <a:solidFill>
                  <a:srgbClr val="FF0000"/>
                </a:solidFill>
              </a:rPr>
              <a:t>Flare tip damaged </a:t>
            </a:r>
            <a:r>
              <a:rPr lang="en-US" dirty="0"/>
              <a:t>by previous significant relief cases </a:t>
            </a:r>
          </a:p>
          <a:p>
            <a:r>
              <a:rPr lang="en-US" dirty="0">
                <a:solidFill>
                  <a:srgbClr val="FF0000"/>
                </a:solidFill>
              </a:rPr>
              <a:t>Thermal cycling </a:t>
            </a:r>
            <a:r>
              <a:rPr lang="en-US" dirty="0"/>
              <a:t>has significantly aged the plant (usually due to power failures, control system instability, poor operating experience)</a:t>
            </a:r>
          </a:p>
          <a:p>
            <a:r>
              <a:rPr lang="en-US" dirty="0">
                <a:solidFill>
                  <a:srgbClr val="FF0000"/>
                </a:solidFill>
              </a:rPr>
              <a:t>Security inadequate </a:t>
            </a:r>
            <a:r>
              <a:rPr lang="en-US" dirty="0"/>
              <a:t>– risk of intruders causing damage to site and/or being injured/killed</a:t>
            </a:r>
          </a:p>
          <a:p>
            <a:endParaRPr lang="en-US" dirty="0"/>
          </a:p>
        </p:txBody>
      </p:sp>
      <p:sp>
        <p:nvSpPr>
          <p:cNvPr id="4" name="Footer Placeholder 3">
            <a:extLst>
              <a:ext uri="{FF2B5EF4-FFF2-40B4-BE49-F238E27FC236}">
                <a16:creationId xmlns:a16="http://schemas.microsoft.com/office/drawing/2014/main" id="{2098E3AD-ACD6-4607-98C4-395FE849297F}"/>
              </a:ext>
            </a:extLst>
          </p:cNvPr>
          <p:cNvSpPr>
            <a:spLocks noGrp="1"/>
          </p:cNvSpPr>
          <p:nvPr>
            <p:ph type="ftr" sz="quarter" idx="11"/>
          </p:nvPr>
        </p:nvSpPr>
        <p:spPr/>
        <p:txBody>
          <a:bodyPr/>
          <a:lstStyle/>
          <a:p>
            <a:r>
              <a:rPr lang="en-GB"/>
              <a:t>Technical Audting and QRA Presentation </a:t>
            </a:r>
            <a:endParaRPr lang="en-US" dirty="0"/>
          </a:p>
        </p:txBody>
      </p:sp>
      <p:sp>
        <p:nvSpPr>
          <p:cNvPr id="5" name="Slide Number Placeholder 4">
            <a:extLst>
              <a:ext uri="{FF2B5EF4-FFF2-40B4-BE49-F238E27FC236}">
                <a16:creationId xmlns:a16="http://schemas.microsoft.com/office/drawing/2014/main" id="{8A72885A-8FC0-4BB2-9E52-E35AB2BB9F08}"/>
              </a:ext>
            </a:extLst>
          </p:cNvPr>
          <p:cNvSpPr>
            <a:spLocks noGrp="1"/>
          </p:cNvSpPr>
          <p:nvPr>
            <p:ph type="sldNum" sz="quarter" idx="12"/>
          </p:nvPr>
        </p:nvSpPr>
        <p:spPr/>
        <p:txBody>
          <a:bodyPr/>
          <a:lstStyle/>
          <a:p>
            <a:fld id="{AAEAE4A8-A6E5-453E-B946-FB774B73F48C}" type="slidenum">
              <a:rPr lang="en-GB" smtClean="0"/>
              <a:t>25</a:t>
            </a:fld>
            <a:endParaRPr lang="en-GB" dirty="0"/>
          </a:p>
        </p:txBody>
      </p:sp>
    </p:spTree>
    <p:extLst>
      <p:ext uri="{BB962C8B-B14F-4D97-AF65-F5344CB8AC3E}">
        <p14:creationId xmlns:p14="http://schemas.microsoft.com/office/powerpoint/2010/main" val="1294993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58000">
              <a:schemeClr val="accent1">
                <a:lumMod val="5000"/>
                <a:lumOff val="95000"/>
              </a:schemeClr>
            </a:gs>
            <a:gs pos="93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3DD13-5141-4593-8815-F62C6F84E2F2}"/>
              </a:ext>
            </a:extLst>
          </p:cNvPr>
          <p:cNvSpPr>
            <a:spLocks noGrp="1"/>
          </p:cNvSpPr>
          <p:nvPr>
            <p:ph type="title"/>
          </p:nvPr>
        </p:nvSpPr>
        <p:spPr>
          <a:xfrm>
            <a:off x="405780" y="609600"/>
            <a:ext cx="8865807" cy="1320800"/>
          </a:xfrm>
        </p:spPr>
        <p:txBody>
          <a:bodyPr/>
          <a:lstStyle/>
          <a:p>
            <a:r>
              <a:rPr lang="en-US" dirty="0"/>
              <a:t>FIRE PROTECTIONS</a:t>
            </a:r>
          </a:p>
        </p:txBody>
      </p:sp>
      <p:sp>
        <p:nvSpPr>
          <p:cNvPr id="3" name="Content Placeholder 2">
            <a:extLst>
              <a:ext uri="{FF2B5EF4-FFF2-40B4-BE49-F238E27FC236}">
                <a16:creationId xmlns:a16="http://schemas.microsoft.com/office/drawing/2014/main" id="{5567F3B8-A9D0-4E6B-93F0-0A3E6634350A}"/>
              </a:ext>
            </a:extLst>
          </p:cNvPr>
          <p:cNvSpPr>
            <a:spLocks noGrp="1"/>
          </p:cNvSpPr>
          <p:nvPr>
            <p:ph sz="half" idx="1"/>
          </p:nvPr>
        </p:nvSpPr>
        <p:spPr>
          <a:xfrm>
            <a:off x="405780" y="1412776"/>
            <a:ext cx="3096344" cy="4896584"/>
          </a:xfrm>
        </p:spPr>
        <p:txBody>
          <a:bodyPr/>
          <a:lstStyle/>
          <a:p>
            <a:r>
              <a:rPr lang="en-US" dirty="0"/>
              <a:t>Firewater</a:t>
            </a:r>
          </a:p>
        </p:txBody>
      </p:sp>
      <p:sp>
        <p:nvSpPr>
          <p:cNvPr id="4" name="Content Placeholder 3">
            <a:extLst>
              <a:ext uri="{FF2B5EF4-FFF2-40B4-BE49-F238E27FC236}">
                <a16:creationId xmlns:a16="http://schemas.microsoft.com/office/drawing/2014/main" id="{4F3CEC55-1E91-4B09-BE5B-D54DC3B814BA}"/>
              </a:ext>
            </a:extLst>
          </p:cNvPr>
          <p:cNvSpPr>
            <a:spLocks noGrp="1"/>
          </p:cNvSpPr>
          <p:nvPr>
            <p:ph sz="half" idx="2"/>
          </p:nvPr>
        </p:nvSpPr>
        <p:spPr>
          <a:xfrm>
            <a:off x="2197157" y="1412776"/>
            <a:ext cx="7569663" cy="4896585"/>
          </a:xfrm>
        </p:spPr>
        <p:txBody>
          <a:bodyPr/>
          <a:lstStyle/>
          <a:p>
            <a:r>
              <a:rPr lang="en-US" dirty="0"/>
              <a:t>Determine the maximum firewater load case and number of pumps required plus the power source (diesel/electric) - assume one pump may be out for repair and one does not start</a:t>
            </a:r>
          </a:p>
          <a:p>
            <a:r>
              <a:rPr lang="en-US" dirty="0"/>
              <a:t>Run a firewater test to observe a tank/sphere/major vessel deluge assess the wettage</a:t>
            </a:r>
          </a:p>
          <a:p>
            <a:r>
              <a:rPr lang="en-US" dirty="0"/>
              <a:t>Check the delivery pressure at the furthest hydrant from the pumphouse (jetty end?)</a:t>
            </a:r>
          </a:p>
          <a:p>
            <a:r>
              <a:rPr lang="en-US" dirty="0"/>
              <a:t>Review the access to all plant areas for deluge (e.g. inside a bund, reach, roadway access, check diameter of deluge rings and delivery rate against code)</a:t>
            </a:r>
          </a:p>
          <a:p>
            <a:r>
              <a:rPr lang="en-US" dirty="0"/>
              <a:t>Look for leaks in the system, if the jockey pump is running this may be because the </a:t>
            </a:r>
            <a:r>
              <a:rPr lang="en-US" dirty="0" err="1"/>
              <a:t>firemain</a:t>
            </a:r>
            <a:r>
              <a:rPr lang="en-US" dirty="0"/>
              <a:t> is leaking.</a:t>
            </a:r>
          </a:p>
        </p:txBody>
      </p:sp>
      <p:sp>
        <p:nvSpPr>
          <p:cNvPr id="5" name="Footer Placeholder 4">
            <a:extLst>
              <a:ext uri="{FF2B5EF4-FFF2-40B4-BE49-F238E27FC236}">
                <a16:creationId xmlns:a16="http://schemas.microsoft.com/office/drawing/2014/main" id="{CBC20F55-F9C8-4762-9078-4B3D82716BB8}"/>
              </a:ext>
            </a:extLst>
          </p:cNvPr>
          <p:cNvSpPr>
            <a:spLocks noGrp="1"/>
          </p:cNvSpPr>
          <p:nvPr>
            <p:ph type="ftr" sz="quarter" idx="11"/>
          </p:nvPr>
        </p:nvSpPr>
        <p:spPr/>
        <p:txBody>
          <a:bodyPr/>
          <a:lstStyle/>
          <a:p>
            <a:r>
              <a:rPr lang="en-GB"/>
              <a:t>Technical Audting and QRA Presentation </a:t>
            </a:r>
            <a:endParaRPr lang="en-US" dirty="0"/>
          </a:p>
        </p:txBody>
      </p:sp>
      <p:sp>
        <p:nvSpPr>
          <p:cNvPr id="6" name="Slide Number Placeholder 5">
            <a:extLst>
              <a:ext uri="{FF2B5EF4-FFF2-40B4-BE49-F238E27FC236}">
                <a16:creationId xmlns:a16="http://schemas.microsoft.com/office/drawing/2014/main" id="{291EB74E-ED56-4056-AF80-53010DBC011F}"/>
              </a:ext>
            </a:extLst>
          </p:cNvPr>
          <p:cNvSpPr>
            <a:spLocks noGrp="1"/>
          </p:cNvSpPr>
          <p:nvPr>
            <p:ph type="sldNum" sz="quarter" idx="12"/>
          </p:nvPr>
        </p:nvSpPr>
        <p:spPr/>
        <p:txBody>
          <a:bodyPr/>
          <a:lstStyle/>
          <a:p>
            <a:fld id="{AAEAE4A8-A6E5-453E-B946-FB774B73F48C}" type="slidenum">
              <a:rPr lang="en-GB" smtClean="0"/>
              <a:t>26</a:t>
            </a:fld>
            <a:endParaRPr lang="en-GB" dirty="0"/>
          </a:p>
        </p:txBody>
      </p:sp>
    </p:spTree>
    <p:extLst>
      <p:ext uri="{BB962C8B-B14F-4D97-AF65-F5344CB8AC3E}">
        <p14:creationId xmlns:p14="http://schemas.microsoft.com/office/powerpoint/2010/main" val="104399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07004-AB44-45B4-8200-28AFF2F0D8AF}"/>
              </a:ext>
            </a:extLst>
          </p:cNvPr>
          <p:cNvSpPr>
            <a:spLocks noGrp="1"/>
          </p:cNvSpPr>
          <p:nvPr>
            <p:ph type="title"/>
          </p:nvPr>
        </p:nvSpPr>
        <p:spPr>
          <a:xfrm>
            <a:off x="549796" y="609600"/>
            <a:ext cx="8721791" cy="1320800"/>
          </a:xfrm>
        </p:spPr>
        <p:txBody>
          <a:bodyPr/>
          <a:lstStyle/>
          <a:p>
            <a:r>
              <a:rPr lang="en-US" dirty="0"/>
              <a:t>Continued</a:t>
            </a:r>
          </a:p>
        </p:txBody>
      </p:sp>
      <p:sp>
        <p:nvSpPr>
          <p:cNvPr id="3" name="Content Placeholder 2">
            <a:extLst>
              <a:ext uri="{FF2B5EF4-FFF2-40B4-BE49-F238E27FC236}">
                <a16:creationId xmlns:a16="http://schemas.microsoft.com/office/drawing/2014/main" id="{1FDD254D-7705-4558-A77B-E62B188E5D6D}"/>
              </a:ext>
            </a:extLst>
          </p:cNvPr>
          <p:cNvSpPr>
            <a:spLocks noGrp="1"/>
          </p:cNvSpPr>
          <p:nvPr>
            <p:ph sz="half" idx="1"/>
          </p:nvPr>
        </p:nvSpPr>
        <p:spPr>
          <a:xfrm>
            <a:off x="549796" y="1916832"/>
            <a:ext cx="2088232" cy="4392528"/>
          </a:xfrm>
        </p:spPr>
        <p:txBody>
          <a:bodyPr>
            <a:noAutofit/>
          </a:bodyPr>
          <a:lstStyle/>
          <a:p>
            <a:r>
              <a:rPr lang="en-US" sz="2800" dirty="0"/>
              <a:t>Foam</a:t>
            </a:r>
          </a:p>
          <a:p>
            <a:r>
              <a:rPr lang="en-US" sz="2800" dirty="0"/>
              <a:t>Inert gas</a:t>
            </a:r>
          </a:p>
          <a:p>
            <a:endParaRPr lang="en-US" sz="2800" dirty="0"/>
          </a:p>
          <a:p>
            <a:r>
              <a:rPr lang="en-US" sz="2800" dirty="0"/>
              <a:t>PFEs </a:t>
            </a:r>
          </a:p>
          <a:p>
            <a:r>
              <a:rPr lang="en-US" sz="2800" dirty="0"/>
              <a:t>Fire Brigade </a:t>
            </a:r>
          </a:p>
        </p:txBody>
      </p:sp>
      <p:sp>
        <p:nvSpPr>
          <p:cNvPr id="4" name="Content Placeholder 3">
            <a:extLst>
              <a:ext uri="{FF2B5EF4-FFF2-40B4-BE49-F238E27FC236}">
                <a16:creationId xmlns:a16="http://schemas.microsoft.com/office/drawing/2014/main" id="{DF25DD42-EE96-4B6B-A3A3-2CAA29E116AF}"/>
              </a:ext>
            </a:extLst>
          </p:cNvPr>
          <p:cNvSpPr>
            <a:spLocks noGrp="1"/>
          </p:cNvSpPr>
          <p:nvPr>
            <p:ph sz="half" idx="2"/>
          </p:nvPr>
        </p:nvSpPr>
        <p:spPr>
          <a:xfrm>
            <a:off x="2854053" y="1988840"/>
            <a:ext cx="7560840" cy="4320520"/>
          </a:xfrm>
        </p:spPr>
        <p:txBody>
          <a:bodyPr>
            <a:normAutofit fontScale="25000" lnSpcReduction="20000"/>
          </a:bodyPr>
          <a:lstStyle/>
          <a:p>
            <a:r>
              <a:rPr lang="en-US" sz="9600" dirty="0"/>
              <a:t>Calculate the delivery volume for the worst case (usually a tank fire), review distribution system</a:t>
            </a:r>
          </a:p>
          <a:p>
            <a:r>
              <a:rPr lang="en-US" sz="9600" dirty="0"/>
              <a:t>Examine building which has fire suppressant for openings, pressurization, calculate volume required, activation method, evacuation plan</a:t>
            </a:r>
          </a:p>
          <a:p>
            <a:r>
              <a:rPr lang="en-US" sz="9600" dirty="0"/>
              <a:t>Determine number per code, condition, access, type of extinguishant is correct for service?</a:t>
            </a:r>
          </a:p>
          <a:p>
            <a:r>
              <a:rPr lang="en-US" sz="9600" dirty="0"/>
              <a:t>Capability - trucks, trailers, mobile units, telescopic units, back up from outside.</a:t>
            </a:r>
          </a:p>
          <a:p>
            <a:endParaRPr lang="en-US" dirty="0"/>
          </a:p>
          <a:p>
            <a:endParaRPr lang="en-US" dirty="0"/>
          </a:p>
          <a:p>
            <a:r>
              <a:rPr lang="en-US" dirty="0"/>
              <a:t> </a:t>
            </a:r>
          </a:p>
        </p:txBody>
      </p:sp>
      <p:sp>
        <p:nvSpPr>
          <p:cNvPr id="5" name="Footer Placeholder 4">
            <a:extLst>
              <a:ext uri="{FF2B5EF4-FFF2-40B4-BE49-F238E27FC236}">
                <a16:creationId xmlns:a16="http://schemas.microsoft.com/office/drawing/2014/main" id="{20CC7DB1-31E2-4DE5-A860-7CFE8F7058A7}"/>
              </a:ext>
            </a:extLst>
          </p:cNvPr>
          <p:cNvSpPr>
            <a:spLocks noGrp="1"/>
          </p:cNvSpPr>
          <p:nvPr>
            <p:ph type="ftr" sz="quarter" idx="11"/>
          </p:nvPr>
        </p:nvSpPr>
        <p:spPr/>
        <p:txBody>
          <a:bodyPr/>
          <a:lstStyle/>
          <a:p>
            <a:r>
              <a:rPr lang="en-GB"/>
              <a:t>Technical Audting and QRA Presentation </a:t>
            </a:r>
            <a:endParaRPr lang="en-US" dirty="0"/>
          </a:p>
        </p:txBody>
      </p:sp>
      <p:sp>
        <p:nvSpPr>
          <p:cNvPr id="6" name="Slide Number Placeholder 5">
            <a:extLst>
              <a:ext uri="{FF2B5EF4-FFF2-40B4-BE49-F238E27FC236}">
                <a16:creationId xmlns:a16="http://schemas.microsoft.com/office/drawing/2014/main" id="{61FF8AB9-B4B0-4515-9697-2D1AD5716069}"/>
              </a:ext>
            </a:extLst>
          </p:cNvPr>
          <p:cNvSpPr>
            <a:spLocks noGrp="1"/>
          </p:cNvSpPr>
          <p:nvPr>
            <p:ph type="sldNum" sz="quarter" idx="12"/>
          </p:nvPr>
        </p:nvSpPr>
        <p:spPr/>
        <p:txBody>
          <a:bodyPr/>
          <a:lstStyle/>
          <a:p>
            <a:fld id="{AAEAE4A8-A6E5-453E-B946-FB774B73F48C}" type="slidenum">
              <a:rPr lang="en-GB" smtClean="0"/>
              <a:t>27</a:t>
            </a:fld>
            <a:endParaRPr lang="en-GB" dirty="0"/>
          </a:p>
        </p:txBody>
      </p:sp>
    </p:spTree>
    <p:extLst>
      <p:ext uri="{BB962C8B-B14F-4D97-AF65-F5344CB8AC3E}">
        <p14:creationId xmlns:p14="http://schemas.microsoft.com/office/powerpoint/2010/main" val="307283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A712D-08AE-4B51-A389-A1D6DF5166D0}"/>
              </a:ext>
            </a:extLst>
          </p:cNvPr>
          <p:cNvSpPr>
            <a:spLocks noGrp="1"/>
          </p:cNvSpPr>
          <p:nvPr>
            <p:ph type="title"/>
          </p:nvPr>
        </p:nvSpPr>
        <p:spPr/>
        <p:txBody>
          <a:bodyPr/>
          <a:lstStyle/>
          <a:p>
            <a:r>
              <a:rPr lang="en-US" dirty="0"/>
              <a:t>Continued</a:t>
            </a:r>
          </a:p>
        </p:txBody>
      </p:sp>
      <p:sp>
        <p:nvSpPr>
          <p:cNvPr id="3" name="Content Placeholder 2">
            <a:extLst>
              <a:ext uri="{FF2B5EF4-FFF2-40B4-BE49-F238E27FC236}">
                <a16:creationId xmlns:a16="http://schemas.microsoft.com/office/drawing/2014/main" id="{E8E70599-14DD-40C3-83D3-0EF32F370F94}"/>
              </a:ext>
            </a:extLst>
          </p:cNvPr>
          <p:cNvSpPr>
            <a:spLocks noGrp="1"/>
          </p:cNvSpPr>
          <p:nvPr>
            <p:ph sz="half" idx="1"/>
          </p:nvPr>
        </p:nvSpPr>
        <p:spPr>
          <a:xfrm>
            <a:off x="677158" y="1700808"/>
            <a:ext cx="4182945" cy="4340553"/>
          </a:xfrm>
        </p:spPr>
        <p:txBody>
          <a:bodyPr/>
          <a:lstStyle/>
          <a:p>
            <a:r>
              <a:rPr lang="en-US" dirty="0"/>
              <a:t>Passive Fire Protection</a:t>
            </a:r>
          </a:p>
        </p:txBody>
      </p:sp>
      <p:sp>
        <p:nvSpPr>
          <p:cNvPr id="4" name="Content Placeholder 3">
            <a:extLst>
              <a:ext uri="{FF2B5EF4-FFF2-40B4-BE49-F238E27FC236}">
                <a16:creationId xmlns:a16="http://schemas.microsoft.com/office/drawing/2014/main" id="{AC86FD7A-A92A-4B56-A6AB-4E9CEC54E277}"/>
              </a:ext>
            </a:extLst>
          </p:cNvPr>
          <p:cNvSpPr>
            <a:spLocks noGrp="1"/>
          </p:cNvSpPr>
          <p:nvPr>
            <p:ph sz="half" idx="2"/>
          </p:nvPr>
        </p:nvSpPr>
        <p:spPr>
          <a:xfrm>
            <a:off x="5088645" y="1700808"/>
            <a:ext cx="4182944" cy="4340555"/>
          </a:xfrm>
        </p:spPr>
        <p:txBody>
          <a:bodyPr/>
          <a:lstStyle/>
          <a:p>
            <a:r>
              <a:rPr lang="en-US" dirty="0"/>
              <a:t>Determine the Class Rating in hours</a:t>
            </a:r>
          </a:p>
          <a:p>
            <a:r>
              <a:rPr lang="en-US" dirty="0"/>
              <a:t>Assess the extent by considering the nearest pool fire exposure</a:t>
            </a:r>
          </a:p>
          <a:p>
            <a:r>
              <a:rPr lang="en-US" dirty="0"/>
              <a:t>Assess the condition (is it deteriorating?)</a:t>
            </a:r>
          </a:p>
          <a:p>
            <a:r>
              <a:rPr lang="en-US" dirty="0"/>
              <a:t>Locate heavy weights in </a:t>
            </a:r>
            <a:r>
              <a:rPr lang="en-US" dirty="0" err="1"/>
              <a:t>piperacks</a:t>
            </a:r>
            <a:r>
              <a:rPr lang="en-US" dirty="0"/>
              <a:t> above and also the supporting structures</a:t>
            </a:r>
          </a:p>
          <a:p>
            <a:r>
              <a:rPr lang="en-US" dirty="0">
                <a:solidFill>
                  <a:srgbClr val="FF0000"/>
                </a:solidFill>
              </a:rPr>
              <a:t>Study the cabling routing for power and control – is it subject to fire damage – this could be a minor physical damage loss but major interruption to business continuity</a:t>
            </a:r>
          </a:p>
          <a:p>
            <a:endParaRPr lang="en-US" dirty="0"/>
          </a:p>
          <a:p>
            <a:endParaRPr lang="en-US" dirty="0"/>
          </a:p>
          <a:p>
            <a:endParaRPr lang="en-US" dirty="0"/>
          </a:p>
          <a:p>
            <a:endParaRPr lang="en-US" dirty="0"/>
          </a:p>
        </p:txBody>
      </p:sp>
      <p:sp>
        <p:nvSpPr>
          <p:cNvPr id="5" name="Footer Placeholder 4">
            <a:extLst>
              <a:ext uri="{FF2B5EF4-FFF2-40B4-BE49-F238E27FC236}">
                <a16:creationId xmlns:a16="http://schemas.microsoft.com/office/drawing/2014/main" id="{08930396-941C-4D2F-98C1-FCDECAE6F036}"/>
              </a:ext>
            </a:extLst>
          </p:cNvPr>
          <p:cNvSpPr>
            <a:spLocks noGrp="1"/>
          </p:cNvSpPr>
          <p:nvPr>
            <p:ph type="ftr" sz="quarter" idx="11"/>
          </p:nvPr>
        </p:nvSpPr>
        <p:spPr/>
        <p:txBody>
          <a:bodyPr/>
          <a:lstStyle/>
          <a:p>
            <a:r>
              <a:rPr lang="en-GB"/>
              <a:t>Technical Audting and QRA Presentation </a:t>
            </a:r>
            <a:endParaRPr lang="en-US" dirty="0"/>
          </a:p>
        </p:txBody>
      </p:sp>
      <p:sp>
        <p:nvSpPr>
          <p:cNvPr id="6" name="Slide Number Placeholder 5">
            <a:extLst>
              <a:ext uri="{FF2B5EF4-FFF2-40B4-BE49-F238E27FC236}">
                <a16:creationId xmlns:a16="http://schemas.microsoft.com/office/drawing/2014/main" id="{1BFF216B-7C56-4E85-8138-A2E48A5C72FE}"/>
              </a:ext>
            </a:extLst>
          </p:cNvPr>
          <p:cNvSpPr>
            <a:spLocks noGrp="1"/>
          </p:cNvSpPr>
          <p:nvPr>
            <p:ph type="sldNum" sz="quarter" idx="12"/>
          </p:nvPr>
        </p:nvSpPr>
        <p:spPr/>
        <p:txBody>
          <a:bodyPr/>
          <a:lstStyle/>
          <a:p>
            <a:fld id="{AAEAE4A8-A6E5-453E-B946-FB774B73F48C}" type="slidenum">
              <a:rPr lang="en-GB" smtClean="0"/>
              <a:t>28</a:t>
            </a:fld>
            <a:endParaRPr lang="en-GB" dirty="0"/>
          </a:p>
        </p:txBody>
      </p:sp>
    </p:spTree>
    <p:extLst>
      <p:ext uri="{BB962C8B-B14F-4D97-AF65-F5344CB8AC3E}">
        <p14:creationId xmlns:p14="http://schemas.microsoft.com/office/powerpoint/2010/main" val="133074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3214-6438-41A5-8AAD-34A0A7A6E19A}"/>
              </a:ext>
            </a:extLst>
          </p:cNvPr>
          <p:cNvSpPr>
            <a:spLocks noGrp="1"/>
          </p:cNvSpPr>
          <p:nvPr>
            <p:ph type="title"/>
          </p:nvPr>
        </p:nvSpPr>
        <p:spPr>
          <a:xfrm>
            <a:off x="189756" y="609600"/>
            <a:ext cx="9081831" cy="875184"/>
          </a:xfrm>
        </p:spPr>
        <p:txBody>
          <a:bodyPr/>
          <a:lstStyle/>
          <a:p>
            <a:r>
              <a:rPr lang="en-GB" dirty="0"/>
              <a:t>KEY DOCUMENTS </a:t>
            </a:r>
          </a:p>
        </p:txBody>
      </p:sp>
      <p:sp>
        <p:nvSpPr>
          <p:cNvPr id="3" name="Text Placeholder 2">
            <a:extLst>
              <a:ext uri="{FF2B5EF4-FFF2-40B4-BE49-F238E27FC236}">
                <a16:creationId xmlns:a16="http://schemas.microsoft.com/office/drawing/2014/main" id="{7F8B06C2-4CCC-4C45-8368-D60FFACF2260}"/>
              </a:ext>
            </a:extLst>
          </p:cNvPr>
          <p:cNvSpPr>
            <a:spLocks noGrp="1"/>
          </p:cNvSpPr>
          <p:nvPr>
            <p:ph type="body" idx="1"/>
          </p:nvPr>
        </p:nvSpPr>
        <p:spPr>
          <a:xfrm>
            <a:off x="189756" y="1484784"/>
            <a:ext cx="5587747" cy="648072"/>
          </a:xfrm>
        </p:spPr>
        <p:txBody>
          <a:bodyPr/>
          <a:lstStyle/>
          <a:p>
            <a:r>
              <a:rPr lang="en-GB" dirty="0"/>
              <a:t>Safety Aspect</a:t>
            </a:r>
          </a:p>
        </p:txBody>
      </p:sp>
      <p:sp>
        <p:nvSpPr>
          <p:cNvPr id="4" name="Content Placeholder 3">
            <a:extLst>
              <a:ext uri="{FF2B5EF4-FFF2-40B4-BE49-F238E27FC236}">
                <a16:creationId xmlns:a16="http://schemas.microsoft.com/office/drawing/2014/main" id="{4AF63250-3469-4499-B5D6-5B731FB4A695}"/>
              </a:ext>
            </a:extLst>
          </p:cNvPr>
          <p:cNvSpPr>
            <a:spLocks noGrp="1"/>
          </p:cNvSpPr>
          <p:nvPr>
            <p:ph sz="half" idx="2"/>
          </p:nvPr>
        </p:nvSpPr>
        <p:spPr>
          <a:xfrm>
            <a:off x="189756" y="2420888"/>
            <a:ext cx="3384376" cy="3773620"/>
          </a:xfrm>
        </p:spPr>
        <p:txBody>
          <a:bodyPr>
            <a:normAutofit/>
          </a:bodyPr>
          <a:lstStyle/>
          <a:p>
            <a:r>
              <a:rPr lang="en-GB" dirty="0"/>
              <a:t>Fire</a:t>
            </a:r>
          </a:p>
          <a:p>
            <a:r>
              <a:rPr lang="en-GB" dirty="0"/>
              <a:t>Work Permit </a:t>
            </a:r>
          </a:p>
          <a:p>
            <a:r>
              <a:rPr lang="en-GB" dirty="0"/>
              <a:t>ERP</a:t>
            </a:r>
          </a:p>
          <a:p>
            <a:r>
              <a:rPr lang="en-GB" dirty="0"/>
              <a:t>Firepump Test Records</a:t>
            </a:r>
          </a:p>
          <a:p>
            <a:r>
              <a:rPr lang="en-GB" dirty="0">
                <a:solidFill>
                  <a:srgbClr val="FF0000"/>
                </a:solidFill>
              </a:rPr>
              <a:t>Hit and Miss Register</a:t>
            </a:r>
          </a:p>
        </p:txBody>
      </p:sp>
      <p:sp>
        <p:nvSpPr>
          <p:cNvPr id="5" name="Text Placeholder 4">
            <a:extLst>
              <a:ext uri="{FF2B5EF4-FFF2-40B4-BE49-F238E27FC236}">
                <a16:creationId xmlns:a16="http://schemas.microsoft.com/office/drawing/2014/main" id="{034687F2-3629-4FD7-8B9D-A11A1BCE36A4}"/>
              </a:ext>
            </a:extLst>
          </p:cNvPr>
          <p:cNvSpPr>
            <a:spLocks noGrp="1"/>
          </p:cNvSpPr>
          <p:nvPr>
            <p:ph type="body" sz="quarter" idx="3"/>
          </p:nvPr>
        </p:nvSpPr>
        <p:spPr>
          <a:xfrm>
            <a:off x="3142084" y="1484784"/>
            <a:ext cx="7600886" cy="648072"/>
          </a:xfrm>
        </p:spPr>
        <p:txBody>
          <a:bodyPr/>
          <a:lstStyle/>
          <a:p>
            <a:r>
              <a:rPr lang="en-GB" dirty="0"/>
              <a:t>Document</a:t>
            </a:r>
          </a:p>
        </p:txBody>
      </p:sp>
      <p:sp>
        <p:nvSpPr>
          <p:cNvPr id="6" name="Content Placeholder 5">
            <a:extLst>
              <a:ext uri="{FF2B5EF4-FFF2-40B4-BE49-F238E27FC236}">
                <a16:creationId xmlns:a16="http://schemas.microsoft.com/office/drawing/2014/main" id="{875EA957-7CA5-4C0F-9028-ED7F6992F3A1}"/>
              </a:ext>
            </a:extLst>
          </p:cNvPr>
          <p:cNvSpPr>
            <a:spLocks noGrp="1"/>
          </p:cNvSpPr>
          <p:nvPr>
            <p:ph sz="quarter" idx="4"/>
          </p:nvPr>
        </p:nvSpPr>
        <p:spPr>
          <a:xfrm>
            <a:off x="3214092" y="2420888"/>
            <a:ext cx="8640960" cy="3888472"/>
          </a:xfrm>
        </p:spPr>
        <p:txBody>
          <a:bodyPr>
            <a:normAutofit/>
          </a:bodyPr>
          <a:lstStyle/>
          <a:p>
            <a:r>
              <a:rPr lang="en-GB" dirty="0"/>
              <a:t>Fire Pre-plans should be available for each area</a:t>
            </a:r>
          </a:p>
          <a:p>
            <a:r>
              <a:rPr lang="en-GB" dirty="0"/>
              <a:t>For Naked flame, Cold work, CSE, Excavation, Vehicle, Isolation, Radiation</a:t>
            </a:r>
          </a:p>
          <a:p>
            <a:r>
              <a:rPr lang="en-GB" dirty="0"/>
              <a:t>Review adequacy, clarity, emergency response team, Location</a:t>
            </a:r>
          </a:p>
          <a:p>
            <a:r>
              <a:rPr lang="en-GB" dirty="0"/>
              <a:t>Check Performance at 3 points, duty point, zero flow and 150% flow</a:t>
            </a:r>
          </a:p>
          <a:p>
            <a:r>
              <a:rPr lang="en-GB" dirty="0"/>
              <a:t>Look for Repetitive Occurrence, Corrective actions applied ?</a:t>
            </a:r>
          </a:p>
          <a:p>
            <a:r>
              <a:rPr lang="en-GB" dirty="0"/>
              <a:t>Frequency of reporting (should be 10000 HSE Cards/year plus for large installation). The serious incidents should be elevated to Management Level so that they are immediately corrected</a:t>
            </a:r>
          </a:p>
        </p:txBody>
      </p:sp>
      <p:sp>
        <p:nvSpPr>
          <p:cNvPr id="7" name="Footer Placeholder 6">
            <a:extLst>
              <a:ext uri="{FF2B5EF4-FFF2-40B4-BE49-F238E27FC236}">
                <a16:creationId xmlns:a16="http://schemas.microsoft.com/office/drawing/2014/main" id="{E3436980-6C9D-44BC-A003-ED13CEE5B4C6}"/>
              </a:ext>
            </a:extLst>
          </p:cNvPr>
          <p:cNvSpPr>
            <a:spLocks noGrp="1"/>
          </p:cNvSpPr>
          <p:nvPr>
            <p:ph type="ftr" sz="quarter" idx="11"/>
          </p:nvPr>
        </p:nvSpPr>
        <p:spPr/>
        <p:txBody>
          <a:bodyPr/>
          <a:lstStyle/>
          <a:p>
            <a:r>
              <a:rPr lang="en-GB"/>
              <a:t>Technical Audting and QRA Presentation </a:t>
            </a:r>
            <a:endParaRPr lang="en-US" dirty="0"/>
          </a:p>
        </p:txBody>
      </p:sp>
      <p:sp>
        <p:nvSpPr>
          <p:cNvPr id="8" name="Slide Number Placeholder 7">
            <a:extLst>
              <a:ext uri="{FF2B5EF4-FFF2-40B4-BE49-F238E27FC236}">
                <a16:creationId xmlns:a16="http://schemas.microsoft.com/office/drawing/2014/main" id="{C44A400E-2895-4D84-9A3B-F781E88F85DF}"/>
              </a:ext>
            </a:extLst>
          </p:cNvPr>
          <p:cNvSpPr>
            <a:spLocks noGrp="1"/>
          </p:cNvSpPr>
          <p:nvPr>
            <p:ph type="sldNum" sz="quarter" idx="12"/>
          </p:nvPr>
        </p:nvSpPr>
        <p:spPr/>
        <p:txBody>
          <a:bodyPr/>
          <a:lstStyle/>
          <a:p>
            <a:fld id="{AAEAE4A8-A6E5-453E-B946-FB774B73F48C}" type="slidenum">
              <a:rPr lang="en-GB" smtClean="0"/>
              <a:t>29</a:t>
            </a:fld>
            <a:endParaRPr lang="en-GB" dirty="0"/>
          </a:p>
        </p:txBody>
      </p:sp>
    </p:spTree>
    <p:extLst>
      <p:ext uri="{BB962C8B-B14F-4D97-AF65-F5344CB8AC3E}">
        <p14:creationId xmlns:p14="http://schemas.microsoft.com/office/powerpoint/2010/main" val="150379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pattFill prst="pct60">
          <a:fgClr>
            <a:schemeClr val="accent1"/>
          </a:fgClr>
          <a:bgClr>
            <a:schemeClr val="bg1"/>
          </a:bgClr>
        </a:patt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7246540" y="836711"/>
            <a:ext cx="4608512" cy="4705135"/>
          </a:xfrm>
          <a:solidFill>
            <a:schemeClr val="bg1"/>
          </a:solidFill>
        </p:spPr>
        <p:txBody>
          <a:bodyPr>
            <a:normAutofit/>
          </a:bodyPr>
          <a:lstStyle/>
          <a:p>
            <a:r>
              <a:rPr lang="en-US" sz="4200" dirty="0">
                <a:solidFill>
                  <a:srgbClr val="FF0000"/>
                </a:solidFill>
              </a:rPr>
              <a:t>AUDITING FREQUENCY/TEAM</a:t>
            </a:r>
            <a:br>
              <a:rPr lang="en-US" sz="4200" dirty="0">
                <a:solidFill>
                  <a:srgbClr val="FF0000"/>
                </a:solidFill>
              </a:rPr>
            </a:br>
            <a:br>
              <a:rPr lang="en-US" sz="4200" dirty="0">
                <a:solidFill>
                  <a:srgbClr val="FF0000"/>
                </a:solidFill>
              </a:rPr>
            </a:br>
            <a:r>
              <a:rPr lang="en-US" sz="4200" dirty="0">
                <a:solidFill>
                  <a:srgbClr val="FF0000"/>
                </a:solidFill>
              </a:rPr>
              <a:t>SCOPE</a:t>
            </a:r>
            <a:br>
              <a:rPr lang="en-US" sz="4200" dirty="0">
                <a:solidFill>
                  <a:srgbClr val="FF0000"/>
                </a:solidFill>
              </a:rPr>
            </a:br>
            <a:br>
              <a:rPr lang="en-US" sz="4200" dirty="0">
                <a:solidFill>
                  <a:srgbClr val="FF0000"/>
                </a:solidFill>
              </a:rPr>
            </a:br>
            <a:br>
              <a:rPr lang="en-US" sz="4200" dirty="0">
                <a:solidFill>
                  <a:srgbClr val="FF0000"/>
                </a:solidFill>
              </a:rPr>
            </a:br>
            <a:r>
              <a:rPr lang="en-US" sz="4200" dirty="0">
                <a:solidFill>
                  <a:srgbClr val="FF0000"/>
                </a:solidFill>
              </a:rPr>
              <a:t>RESULT</a:t>
            </a:r>
          </a:p>
        </p:txBody>
      </p:sp>
      <p:graphicFrame>
        <p:nvGraphicFramePr>
          <p:cNvPr id="16" name="Content Placeholder 13">
            <a:extLst>
              <a:ext uri="{FF2B5EF4-FFF2-40B4-BE49-F238E27FC236}">
                <a16:creationId xmlns:a16="http://schemas.microsoft.com/office/drawing/2014/main" id="{C5A97E37-AC86-4EDB-9D37-EC21F8DF9BEF}"/>
              </a:ext>
            </a:extLst>
          </p:cNvPr>
          <p:cNvGraphicFramePr>
            <a:graphicFrameLocks noGrp="1"/>
          </p:cNvGraphicFramePr>
          <p:nvPr>
            <p:ph idx="1"/>
            <p:extLst>
              <p:ext uri="{D42A27DB-BD31-4B8C-83A1-F6EECF244321}">
                <p14:modId xmlns:p14="http://schemas.microsoft.com/office/powerpoint/2010/main" val="2130248936"/>
              </p:ext>
            </p:extLst>
          </p:nvPr>
        </p:nvGraphicFramePr>
        <p:xfrm>
          <a:off x="477789" y="933450"/>
          <a:ext cx="6480720" cy="4941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rrow: Left-Right 2">
            <a:extLst>
              <a:ext uri="{FF2B5EF4-FFF2-40B4-BE49-F238E27FC236}">
                <a16:creationId xmlns:a16="http://schemas.microsoft.com/office/drawing/2014/main" id="{E51FB85A-517C-493F-8DF7-C8C1EB3D88AC}"/>
              </a:ext>
            </a:extLst>
          </p:cNvPr>
          <p:cNvSpPr/>
          <p:nvPr/>
        </p:nvSpPr>
        <p:spPr>
          <a:xfrm>
            <a:off x="6310437" y="1412776"/>
            <a:ext cx="792088" cy="5760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Left-Right 7">
            <a:extLst>
              <a:ext uri="{FF2B5EF4-FFF2-40B4-BE49-F238E27FC236}">
                <a16:creationId xmlns:a16="http://schemas.microsoft.com/office/drawing/2014/main" id="{4C79896E-0FF5-4AD2-8170-318715036872}"/>
              </a:ext>
            </a:extLst>
          </p:cNvPr>
          <p:cNvSpPr/>
          <p:nvPr/>
        </p:nvSpPr>
        <p:spPr>
          <a:xfrm>
            <a:off x="6436283" y="2862461"/>
            <a:ext cx="792088" cy="5760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Left-Right 8">
            <a:extLst>
              <a:ext uri="{FF2B5EF4-FFF2-40B4-BE49-F238E27FC236}">
                <a16:creationId xmlns:a16="http://schemas.microsoft.com/office/drawing/2014/main" id="{61D2A16B-9DD1-4EBF-9464-6E34B7C4FD53}"/>
              </a:ext>
            </a:extLst>
          </p:cNvPr>
          <p:cNvSpPr/>
          <p:nvPr/>
        </p:nvSpPr>
        <p:spPr>
          <a:xfrm>
            <a:off x="5230316" y="4725144"/>
            <a:ext cx="1872207" cy="5760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96283086-7623-4E71-B1E6-A223C73D4763}"/>
              </a:ext>
            </a:extLst>
          </p:cNvPr>
          <p:cNvSpPr>
            <a:spLocks noGrp="1"/>
          </p:cNvSpPr>
          <p:nvPr>
            <p:ph type="ftr" sz="quarter" idx="11"/>
          </p:nvPr>
        </p:nvSpPr>
        <p:spPr/>
        <p:txBody>
          <a:bodyPr/>
          <a:lstStyle/>
          <a:p>
            <a:r>
              <a:rPr lang="en-GB"/>
              <a:t>Technical Audting and QRA Presentation </a:t>
            </a:r>
            <a:endParaRPr lang="en-US" dirty="0"/>
          </a:p>
        </p:txBody>
      </p:sp>
      <p:sp>
        <p:nvSpPr>
          <p:cNvPr id="4" name="Slide Number Placeholder 3">
            <a:extLst>
              <a:ext uri="{FF2B5EF4-FFF2-40B4-BE49-F238E27FC236}">
                <a16:creationId xmlns:a16="http://schemas.microsoft.com/office/drawing/2014/main" id="{E10E118B-C668-49D1-B4C9-56415384F068}"/>
              </a:ext>
            </a:extLst>
          </p:cNvPr>
          <p:cNvSpPr>
            <a:spLocks noGrp="1"/>
          </p:cNvSpPr>
          <p:nvPr>
            <p:ph type="sldNum" sz="quarter" idx="12"/>
          </p:nvPr>
        </p:nvSpPr>
        <p:spPr/>
        <p:txBody>
          <a:bodyPr/>
          <a:lstStyle/>
          <a:p>
            <a:fld id="{AAEAE4A8-A6E5-453E-B946-FB774B73F48C}" type="slidenum">
              <a:rPr lang="en-GB" smtClean="0"/>
              <a:t>3</a:t>
            </a:fld>
            <a:endParaRPr lang="en-GB" dirty="0"/>
          </a:p>
        </p:txBody>
      </p:sp>
    </p:spTree>
    <p:extLst>
      <p:ext uri="{BB962C8B-B14F-4D97-AF65-F5344CB8AC3E}">
        <p14:creationId xmlns:p14="http://schemas.microsoft.com/office/powerpoint/2010/main" val="143723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93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812D8-E05F-486F-B3D4-7C197A35EF51}"/>
              </a:ext>
            </a:extLst>
          </p:cNvPr>
          <p:cNvSpPr>
            <a:spLocks noGrp="1"/>
          </p:cNvSpPr>
          <p:nvPr>
            <p:ph type="title"/>
          </p:nvPr>
        </p:nvSpPr>
        <p:spPr>
          <a:xfrm>
            <a:off x="677158" y="609600"/>
            <a:ext cx="8594429" cy="822960"/>
          </a:xfrm>
        </p:spPr>
        <p:txBody>
          <a:bodyPr/>
          <a:lstStyle/>
          <a:p>
            <a:r>
              <a:rPr lang="en-GB" dirty="0"/>
              <a:t>Safety Systems</a:t>
            </a:r>
          </a:p>
        </p:txBody>
      </p:sp>
      <p:sp>
        <p:nvSpPr>
          <p:cNvPr id="3" name="Text Placeholder 2">
            <a:extLst>
              <a:ext uri="{FF2B5EF4-FFF2-40B4-BE49-F238E27FC236}">
                <a16:creationId xmlns:a16="http://schemas.microsoft.com/office/drawing/2014/main" id="{FA9D671F-C293-4DC3-9805-A88768F762CB}"/>
              </a:ext>
            </a:extLst>
          </p:cNvPr>
          <p:cNvSpPr>
            <a:spLocks noGrp="1"/>
          </p:cNvSpPr>
          <p:nvPr>
            <p:ph type="body" idx="1"/>
          </p:nvPr>
        </p:nvSpPr>
        <p:spPr>
          <a:xfrm>
            <a:off x="675570" y="1628801"/>
            <a:ext cx="4184533" cy="550836"/>
          </a:xfrm>
        </p:spPr>
        <p:txBody>
          <a:bodyPr/>
          <a:lstStyle/>
          <a:p>
            <a:r>
              <a:rPr lang="en-GB" dirty="0"/>
              <a:t>System</a:t>
            </a:r>
          </a:p>
        </p:txBody>
      </p:sp>
      <p:sp>
        <p:nvSpPr>
          <p:cNvPr id="4" name="Content Placeholder 3">
            <a:extLst>
              <a:ext uri="{FF2B5EF4-FFF2-40B4-BE49-F238E27FC236}">
                <a16:creationId xmlns:a16="http://schemas.microsoft.com/office/drawing/2014/main" id="{FD643DA7-EFDE-478D-882D-0B93DACBD5FF}"/>
              </a:ext>
            </a:extLst>
          </p:cNvPr>
          <p:cNvSpPr>
            <a:spLocks noGrp="1"/>
          </p:cNvSpPr>
          <p:nvPr>
            <p:ph sz="half" idx="2"/>
          </p:nvPr>
        </p:nvSpPr>
        <p:spPr>
          <a:xfrm>
            <a:off x="724572" y="2492896"/>
            <a:ext cx="5032462" cy="3567897"/>
          </a:xfrm>
        </p:spPr>
        <p:txBody>
          <a:bodyPr>
            <a:normAutofit/>
          </a:bodyPr>
          <a:lstStyle/>
          <a:p>
            <a:r>
              <a:rPr lang="en-GB" dirty="0"/>
              <a:t>Fire and Gas System </a:t>
            </a:r>
          </a:p>
          <a:p>
            <a:r>
              <a:rPr lang="en-GB" dirty="0"/>
              <a:t>ESD Valves </a:t>
            </a:r>
          </a:p>
          <a:p>
            <a:endParaRPr lang="en-GB" dirty="0"/>
          </a:p>
          <a:p>
            <a:endParaRPr lang="en-GB" dirty="0"/>
          </a:p>
          <a:p>
            <a:endParaRPr lang="en-GB" dirty="0"/>
          </a:p>
          <a:p>
            <a:r>
              <a:rPr lang="en-GB" dirty="0"/>
              <a:t>Duplicity of PSVs</a:t>
            </a:r>
          </a:p>
          <a:p>
            <a:r>
              <a:rPr lang="en-GB" dirty="0"/>
              <a:t>Interlocks </a:t>
            </a:r>
          </a:p>
          <a:p>
            <a:r>
              <a:rPr lang="en-GB" dirty="0"/>
              <a:t>LOTO System</a:t>
            </a:r>
          </a:p>
        </p:txBody>
      </p:sp>
      <p:sp>
        <p:nvSpPr>
          <p:cNvPr id="5" name="Text Placeholder 4">
            <a:extLst>
              <a:ext uri="{FF2B5EF4-FFF2-40B4-BE49-F238E27FC236}">
                <a16:creationId xmlns:a16="http://schemas.microsoft.com/office/drawing/2014/main" id="{5E00CE14-DF47-4C3A-AAD0-37838A044420}"/>
              </a:ext>
            </a:extLst>
          </p:cNvPr>
          <p:cNvSpPr>
            <a:spLocks noGrp="1"/>
          </p:cNvSpPr>
          <p:nvPr>
            <p:ph type="body" sz="quarter" idx="3"/>
          </p:nvPr>
        </p:nvSpPr>
        <p:spPr>
          <a:xfrm>
            <a:off x="4006180" y="1848766"/>
            <a:ext cx="6736790" cy="330871"/>
          </a:xfrm>
          <a:noFill/>
        </p:spPr>
        <p:txBody>
          <a:bodyPr/>
          <a:lstStyle/>
          <a:p>
            <a:r>
              <a:rPr lang="en-GB" dirty="0"/>
              <a:t>Remark</a:t>
            </a:r>
          </a:p>
        </p:txBody>
      </p:sp>
      <p:sp>
        <p:nvSpPr>
          <p:cNvPr id="6" name="Content Placeholder 5">
            <a:extLst>
              <a:ext uri="{FF2B5EF4-FFF2-40B4-BE49-F238E27FC236}">
                <a16:creationId xmlns:a16="http://schemas.microsoft.com/office/drawing/2014/main" id="{51305F18-4FFC-4E78-A22F-D94348CFADED}"/>
              </a:ext>
            </a:extLst>
          </p:cNvPr>
          <p:cNvSpPr>
            <a:spLocks noGrp="1"/>
          </p:cNvSpPr>
          <p:nvPr>
            <p:ph sz="quarter" idx="4"/>
          </p:nvPr>
        </p:nvSpPr>
        <p:spPr>
          <a:xfrm>
            <a:off x="4006180" y="2492896"/>
            <a:ext cx="7425306" cy="3888432"/>
          </a:xfrm>
        </p:spPr>
        <p:txBody>
          <a:bodyPr>
            <a:normAutofit/>
          </a:bodyPr>
          <a:lstStyle/>
          <a:p>
            <a:r>
              <a:rPr lang="en-GB" dirty="0"/>
              <a:t>Check Functionality – identify faults, check Field Location</a:t>
            </a:r>
          </a:p>
          <a:p>
            <a:r>
              <a:rPr lang="en-GB" dirty="0"/>
              <a:t>Check position on screen and in field</a:t>
            </a:r>
          </a:p>
          <a:p>
            <a:r>
              <a:rPr lang="en-GB" dirty="0"/>
              <a:t>- Review need for HIPPS</a:t>
            </a:r>
          </a:p>
          <a:p>
            <a:r>
              <a:rPr lang="en-GB" dirty="0"/>
              <a:t>- Voting Systems (such as 2oo4 etc.)</a:t>
            </a:r>
          </a:p>
          <a:p>
            <a:r>
              <a:rPr lang="en-GB" dirty="0"/>
              <a:t>- Review SIL Studies </a:t>
            </a:r>
          </a:p>
          <a:p>
            <a:r>
              <a:rPr lang="en-GB" dirty="0"/>
              <a:t>Any additional? Will one valve removal stop process?</a:t>
            </a:r>
          </a:p>
          <a:p>
            <a:r>
              <a:rPr lang="en-GB" dirty="0"/>
              <a:t>Study the Cause &amp; Effects – all events covered?</a:t>
            </a:r>
          </a:p>
          <a:p>
            <a:r>
              <a:rPr lang="en-GB" dirty="0"/>
              <a:t>Isolation in field, electrical substation, control of work – can the system be bypassed (shortcut will invalidate safety)</a:t>
            </a:r>
          </a:p>
        </p:txBody>
      </p:sp>
      <p:pic>
        <p:nvPicPr>
          <p:cNvPr id="8" name="Picture 7" descr="See the source image">
            <a:extLst>
              <a:ext uri="{FF2B5EF4-FFF2-40B4-BE49-F238E27FC236}">
                <a16:creationId xmlns:a16="http://schemas.microsoft.com/office/drawing/2014/main" id="{567E8A35-369F-41F5-8BDA-05A98F21183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830716" y="2915384"/>
            <a:ext cx="2190115" cy="1027231"/>
          </a:xfrm>
          <a:prstGeom prst="rect">
            <a:avLst/>
          </a:prstGeom>
          <a:noFill/>
          <a:ln>
            <a:noFill/>
          </a:ln>
        </p:spPr>
      </p:pic>
      <p:sp>
        <p:nvSpPr>
          <p:cNvPr id="7" name="Footer Placeholder 6">
            <a:extLst>
              <a:ext uri="{FF2B5EF4-FFF2-40B4-BE49-F238E27FC236}">
                <a16:creationId xmlns:a16="http://schemas.microsoft.com/office/drawing/2014/main" id="{CA3799C6-80E8-4EA2-9CDC-AC122715A356}"/>
              </a:ext>
            </a:extLst>
          </p:cNvPr>
          <p:cNvSpPr>
            <a:spLocks noGrp="1"/>
          </p:cNvSpPr>
          <p:nvPr>
            <p:ph type="ftr" sz="quarter" idx="11"/>
          </p:nvPr>
        </p:nvSpPr>
        <p:spPr/>
        <p:txBody>
          <a:bodyPr/>
          <a:lstStyle/>
          <a:p>
            <a:r>
              <a:rPr lang="en-GB"/>
              <a:t>Technical Audting and QRA Presentation </a:t>
            </a:r>
            <a:endParaRPr lang="en-US" dirty="0"/>
          </a:p>
        </p:txBody>
      </p:sp>
      <p:sp>
        <p:nvSpPr>
          <p:cNvPr id="9" name="Slide Number Placeholder 8">
            <a:extLst>
              <a:ext uri="{FF2B5EF4-FFF2-40B4-BE49-F238E27FC236}">
                <a16:creationId xmlns:a16="http://schemas.microsoft.com/office/drawing/2014/main" id="{E3641D6B-9AD2-457A-A724-C214FF9D92CC}"/>
              </a:ext>
            </a:extLst>
          </p:cNvPr>
          <p:cNvSpPr>
            <a:spLocks noGrp="1"/>
          </p:cNvSpPr>
          <p:nvPr>
            <p:ph type="sldNum" sz="quarter" idx="12"/>
          </p:nvPr>
        </p:nvSpPr>
        <p:spPr/>
        <p:txBody>
          <a:bodyPr/>
          <a:lstStyle/>
          <a:p>
            <a:fld id="{AAEAE4A8-A6E5-453E-B946-FB774B73F48C}" type="slidenum">
              <a:rPr lang="en-GB" smtClean="0"/>
              <a:t>30</a:t>
            </a:fld>
            <a:endParaRPr lang="en-GB" dirty="0"/>
          </a:p>
        </p:txBody>
      </p:sp>
    </p:spTree>
    <p:extLst>
      <p:ext uri="{BB962C8B-B14F-4D97-AF65-F5344CB8AC3E}">
        <p14:creationId xmlns:p14="http://schemas.microsoft.com/office/powerpoint/2010/main" val="110372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C9C0C-B412-4960-B112-BAF912274B3B}"/>
              </a:ext>
            </a:extLst>
          </p:cNvPr>
          <p:cNvSpPr>
            <a:spLocks noGrp="1"/>
          </p:cNvSpPr>
          <p:nvPr>
            <p:ph type="title"/>
          </p:nvPr>
        </p:nvSpPr>
        <p:spPr/>
        <p:txBody>
          <a:bodyPr/>
          <a:lstStyle/>
          <a:p>
            <a:r>
              <a:rPr lang="en-GB" dirty="0"/>
              <a:t>SECURITY</a:t>
            </a:r>
          </a:p>
        </p:txBody>
      </p:sp>
      <p:sp>
        <p:nvSpPr>
          <p:cNvPr id="6" name="Content Placeholder 5">
            <a:extLst>
              <a:ext uri="{FF2B5EF4-FFF2-40B4-BE49-F238E27FC236}">
                <a16:creationId xmlns:a16="http://schemas.microsoft.com/office/drawing/2014/main" id="{96921470-83C9-44DF-A104-75C55604F5AD}"/>
              </a:ext>
            </a:extLst>
          </p:cNvPr>
          <p:cNvSpPr>
            <a:spLocks noGrp="1"/>
          </p:cNvSpPr>
          <p:nvPr>
            <p:ph sz="half" idx="2"/>
          </p:nvPr>
        </p:nvSpPr>
        <p:spPr>
          <a:xfrm>
            <a:off x="677159" y="1340768"/>
            <a:ext cx="3689062" cy="4968592"/>
          </a:xfrm>
        </p:spPr>
        <p:txBody>
          <a:bodyPr>
            <a:normAutofit/>
          </a:bodyPr>
          <a:lstStyle/>
          <a:p>
            <a:r>
              <a:rPr lang="en-GB" sz="2000" dirty="0"/>
              <a:t>Simple Theft</a:t>
            </a:r>
          </a:p>
          <a:p>
            <a:r>
              <a:rPr lang="en-GB" sz="2000" dirty="0"/>
              <a:t>Sophisticated Fraud</a:t>
            </a:r>
          </a:p>
          <a:p>
            <a:r>
              <a:rPr lang="en-GB" sz="2000" dirty="0"/>
              <a:t>Intrusion Prevention</a:t>
            </a:r>
          </a:p>
          <a:p>
            <a:endParaRPr lang="en-GB" sz="2000" dirty="0"/>
          </a:p>
          <a:p>
            <a:r>
              <a:rPr lang="en-GB" sz="2000" dirty="0"/>
              <a:t>Vehicle Access</a:t>
            </a:r>
          </a:p>
          <a:p>
            <a:r>
              <a:rPr lang="en-GB" sz="2000" dirty="0"/>
              <a:t>Terrorism &amp; Sabotage Risk</a:t>
            </a:r>
          </a:p>
          <a:p>
            <a:r>
              <a:rPr lang="en-GB" sz="2000" dirty="0"/>
              <a:t>Civil Unrest, Malicious Damage </a:t>
            </a:r>
          </a:p>
          <a:p>
            <a:r>
              <a:rPr lang="en-GB" sz="2000" dirty="0"/>
              <a:t>Cyber Exposure</a:t>
            </a:r>
          </a:p>
          <a:p>
            <a:endParaRPr lang="en-GB" dirty="0"/>
          </a:p>
        </p:txBody>
      </p:sp>
      <p:sp>
        <p:nvSpPr>
          <p:cNvPr id="5" name="Text Placeholder 4">
            <a:extLst>
              <a:ext uri="{FF2B5EF4-FFF2-40B4-BE49-F238E27FC236}">
                <a16:creationId xmlns:a16="http://schemas.microsoft.com/office/drawing/2014/main" id="{84E65359-413E-4962-83F7-97538D532787}"/>
              </a:ext>
            </a:extLst>
          </p:cNvPr>
          <p:cNvSpPr>
            <a:spLocks noGrp="1"/>
          </p:cNvSpPr>
          <p:nvPr>
            <p:ph type="body" sz="quarter" idx="3"/>
          </p:nvPr>
        </p:nvSpPr>
        <p:spPr>
          <a:xfrm>
            <a:off x="4582244" y="692696"/>
            <a:ext cx="6120680" cy="5328592"/>
          </a:xfrm>
        </p:spPr>
        <p:txBody>
          <a:bodyPr>
            <a:normAutofit fontScale="70000" lnSpcReduction="20000"/>
          </a:bodyPr>
          <a:lstStyle/>
          <a:p>
            <a:r>
              <a:rPr lang="en-GB" sz="3400" dirty="0"/>
              <a:t>Check manning level in security &amp; Integrity</a:t>
            </a:r>
          </a:p>
          <a:p>
            <a:r>
              <a:rPr lang="en-GB" sz="3400" dirty="0"/>
              <a:t>Physical Barriers such as warehouse entry, CCTV</a:t>
            </a:r>
          </a:p>
          <a:p>
            <a:r>
              <a:rPr lang="en-GB" sz="3400" dirty="0"/>
              <a:t>Fencing, Gates, Personnel Recruitment and Background Checks</a:t>
            </a:r>
          </a:p>
          <a:p>
            <a:r>
              <a:rPr lang="en-GB" sz="3400" dirty="0"/>
              <a:t>Necessary? Fit for Purpose? Drug &amp; Alcohol Testing</a:t>
            </a:r>
          </a:p>
          <a:p>
            <a:r>
              <a:rPr lang="en-GB" sz="3400" dirty="0"/>
              <a:t>Identify the Risk in the particular global region</a:t>
            </a:r>
          </a:p>
          <a:p>
            <a:r>
              <a:rPr lang="en-GB" sz="3400" dirty="0"/>
              <a:t>Do not layoff contractors inside the site boundary</a:t>
            </a:r>
          </a:p>
          <a:p>
            <a:r>
              <a:rPr lang="en-GB" sz="3400" dirty="0"/>
              <a:t>Investigate vulnerability to outside &amp; inside attack</a:t>
            </a:r>
          </a:p>
          <a:p>
            <a:r>
              <a:rPr lang="en-GB" sz="3400" dirty="0"/>
              <a:t> </a:t>
            </a:r>
          </a:p>
          <a:p>
            <a:endParaRPr lang="en-GB" dirty="0"/>
          </a:p>
        </p:txBody>
      </p:sp>
      <p:sp>
        <p:nvSpPr>
          <p:cNvPr id="3" name="Footer Placeholder 2">
            <a:extLst>
              <a:ext uri="{FF2B5EF4-FFF2-40B4-BE49-F238E27FC236}">
                <a16:creationId xmlns:a16="http://schemas.microsoft.com/office/drawing/2014/main" id="{425F532A-2893-41C1-8131-F1F83B9D3365}"/>
              </a:ext>
            </a:extLst>
          </p:cNvPr>
          <p:cNvSpPr>
            <a:spLocks noGrp="1"/>
          </p:cNvSpPr>
          <p:nvPr>
            <p:ph type="ftr" sz="quarter" idx="11"/>
          </p:nvPr>
        </p:nvSpPr>
        <p:spPr/>
        <p:txBody>
          <a:bodyPr/>
          <a:lstStyle/>
          <a:p>
            <a:r>
              <a:rPr lang="en-GB"/>
              <a:t>Technical Audting and QRA Presentation </a:t>
            </a:r>
            <a:endParaRPr lang="en-US" dirty="0"/>
          </a:p>
        </p:txBody>
      </p:sp>
      <p:sp>
        <p:nvSpPr>
          <p:cNvPr id="4" name="Slide Number Placeholder 3">
            <a:extLst>
              <a:ext uri="{FF2B5EF4-FFF2-40B4-BE49-F238E27FC236}">
                <a16:creationId xmlns:a16="http://schemas.microsoft.com/office/drawing/2014/main" id="{AFEA4FF4-B4B9-4FCF-95A2-DE59A6ABBA01}"/>
              </a:ext>
            </a:extLst>
          </p:cNvPr>
          <p:cNvSpPr>
            <a:spLocks noGrp="1"/>
          </p:cNvSpPr>
          <p:nvPr>
            <p:ph type="sldNum" sz="quarter" idx="12"/>
          </p:nvPr>
        </p:nvSpPr>
        <p:spPr/>
        <p:txBody>
          <a:bodyPr/>
          <a:lstStyle/>
          <a:p>
            <a:fld id="{AAEAE4A8-A6E5-453E-B946-FB774B73F48C}" type="slidenum">
              <a:rPr lang="en-GB" smtClean="0"/>
              <a:t>31</a:t>
            </a:fld>
            <a:endParaRPr lang="en-GB" dirty="0"/>
          </a:p>
        </p:txBody>
      </p:sp>
    </p:spTree>
    <p:extLst>
      <p:ext uri="{BB962C8B-B14F-4D97-AF65-F5344CB8AC3E}">
        <p14:creationId xmlns:p14="http://schemas.microsoft.com/office/powerpoint/2010/main" val="177870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22C39-D2FC-4E45-8C60-42647FD27032}"/>
              </a:ext>
            </a:extLst>
          </p:cNvPr>
          <p:cNvSpPr>
            <a:spLocks noGrp="1"/>
          </p:cNvSpPr>
          <p:nvPr>
            <p:ph type="title"/>
          </p:nvPr>
        </p:nvSpPr>
        <p:spPr/>
        <p:txBody>
          <a:bodyPr/>
          <a:lstStyle/>
          <a:p>
            <a:r>
              <a:rPr lang="en-US" dirty="0"/>
              <a:t>Offshore Platforms </a:t>
            </a:r>
          </a:p>
        </p:txBody>
      </p:sp>
      <p:sp>
        <p:nvSpPr>
          <p:cNvPr id="3" name="Text Placeholder 2">
            <a:extLst>
              <a:ext uri="{FF2B5EF4-FFF2-40B4-BE49-F238E27FC236}">
                <a16:creationId xmlns:a16="http://schemas.microsoft.com/office/drawing/2014/main" id="{94B1BD1F-1CFC-49D1-9D5B-0EC4F6B7AA56}"/>
              </a:ext>
            </a:extLst>
          </p:cNvPr>
          <p:cNvSpPr>
            <a:spLocks noGrp="1"/>
          </p:cNvSpPr>
          <p:nvPr>
            <p:ph type="body" idx="1"/>
          </p:nvPr>
        </p:nvSpPr>
        <p:spPr>
          <a:xfrm>
            <a:off x="675570" y="1416445"/>
            <a:ext cx="4184533" cy="513955"/>
          </a:xfrm>
        </p:spPr>
        <p:txBody>
          <a:bodyPr/>
          <a:lstStyle/>
          <a:p>
            <a:r>
              <a:rPr lang="en-US" dirty="0"/>
              <a:t>Typical Complex</a:t>
            </a:r>
          </a:p>
        </p:txBody>
      </p:sp>
      <p:sp>
        <p:nvSpPr>
          <p:cNvPr id="5" name="Text Placeholder 4">
            <a:extLst>
              <a:ext uri="{FF2B5EF4-FFF2-40B4-BE49-F238E27FC236}">
                <a16:creationId xmlns:a16="http://schemas.microsoft.com/office/drawing/2014/main" id="{8D14BBBE-A1E1-4E3E-AAA2-FF7CF9BB07E5}"/>
              </a:ext>
            </a:extLst>
          </p:cNvPr>
          <p:cNvSpPr>
            <a:spLocks noGrp="1"/>
          </p:cNvSpPr>
          <p:nvPr>
            <p:ph type="body" sz="quarter" idx="3"/>
          </p:nvPr>
        </p:nvSpPr>
        <p:spPr>
          <a:xfrm>
            <a:off x="5060700" y="1354138"/>
            <a:ext cx="4184528" cy="576262"/>
          </a:xfrm>
        </p:spPr>
        <p:txBody>
          <a:bodyPr/>
          <a:lstStyle/>
          <a:p>
            <a:r>
              <a:rPr lang="en-US" dirty="0"/>
              <a:t>Important Aspects </a:t>
            </a:r>
          </a:p>
        </p:txBody>
      </p:sp>
      <p:sp>
        <p:nvSpPr>
          <p:cNvPr id="6" name="Content Placeholder 5">
            <a:extLst>
              <a:ext uri="{FF2B5EF4-FFF2-40B4-BE49-F238E27FC236}">
                <a16:creationId xmlns:a16="http://schemas.microsoft.com/office/drawing/2014/main" id="{B3ACFDDA-EA06-4394-8974-3B1E5E6E5449}"/>
              </a:ext>
            </a:extLst>
          </p:cNvPr>
          <p:cNvSpPr>
            <a:spLocks noGrp="1"/>
          </p:cNvSpPr>
          <p:nvPr>
            <p:ph sz="quarter" idx="4"/>
          </p:nvPr>
        </p:nvSpPr>
        <p:spPr>
          <a:xfrm>
            <a:off x="5086793" y="2139640"/>
            <a:ext cx="5543857" cy="4025664"/>
          </a:xfrm>
        </p:spPr>
        <p:txBody>
          <a:bodyPr>
            <a:normAutofit/>
          </a:bodyPr>
          <a:lstStyle/>
          <a:p>
            <a:r>
              <a:rPr lang="en-US" dirty="0">
                <a:solidFill>
                  <a:schemeClr val="accent4"/>
                </a:solidFill>
              </a:rPr>
              <a:t>Safe Refuge &amp; Escape, Gas and Smoke Ingress</a:t>
            </a:r>
          </a:p>
          <a:p>
            <a:r>
              <a:rPr lang="en-US" dirty="0"/>
              <a:t>Structural Integrity, Member Flooding &amp; Undersea Fouling </a:t>
            </a:r>
          </a:p>
          <a:p>
            <a:r>
              <a:rPr lang="en-US" dirty="0"/>
              <a:t>Shipping Collision Risk</a:t>
            </a:r>
          </a:p>
          <a:p>
            <a:r>
              <a:rPr lang="en-US" dirty="0"/>
              <a:t>Layout of Decks, Dropped Objects, Aviation</a:t>
            </a:r>
          </a:p>
          <a:p>
            <a:r>
              <a:rPr lang="en-US" dirty="0"/>
              <a:t>Spillage Dissipation from Topsides (Drains!)  </a:t>
            </a:r>
          </a:p>
          <a:p>
            <a:r>
              <a:rPr lang="en-US" dirty="0"/>
              <a:t>Connection to Wells, Isolation, </a:t>
            </a:r>
            <a:r>
              <a:rPr lang="en-US" dirty="0" err="1"/>
              <a:t>Depressurisation</a:t>
            </a:r>
            <a:endParaRPr lang="en-US" dirty="0"/>
          </a:p>
          <a:p>
            <a:r>
              <a:rPr lang="en-US" dirty="0"/>
              <a:t>Isolation of Pipelines from platforms</a:t>
            </a:r>
          </a:p>
          <a:p>
            <a:r>
              <a:rPr lang="en-US" dirty="0">
                <a:solidFill>
                  <a:srgbClr val="FF0000"/>
                </a:solidFill>
              </a:rPr>
              <a:t>SIMOPS – check the controls in place as the platforms will continue to operate</a:t>
            </a:r>
          </a:p>
          <a:p>
            <a:endParaRPr lang="en-US" dirty="0"/>
          </a:p>
          <a:p>
            <a:endParaRPr lang="en-US" dirty="0"/>
          </a:p>
        </p:txBody>
      </p:sp>
      <p:pic>
        <p:nvPicPr>
          <p:cNvPr id="5122" name="Picture 2" descr="See the source image">
            <a:extLst>
              <a:ext uri="{FF2B5EF4-FFF2-40B4-BE49-F238E27FC236}">
                <a16:creationId xmlns:a16="http://schemas.microsoft.com/office/drawing/2014/main" id="{58943CAE-34A9-4E35-9A21-B2193E8B26D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5570" y="2348880"/>
            <a:ext cx="4040131" cy="269342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ED33C88B-00C3-4882-9BDB-D004F696C15D}"/>
              </a:ext>
            </a:extLst>
          </p:cNvPr>
          <p:cNvSpPr>
            <a:spLocks noGrp="1"/>
          </p:cNvSpPr>
          <p:nvPr>
            <p:ph type="ftr" sz="quarter" idx="11"/>
          </p:nvPr>
        </p:nvSpPr>
        <p:spPr/>
        <p:txBody>
          <a:bodyPr/>
          <a:lstStyle/>
          <a:p>
            <a:r>
              <a:rPr lang="en-GB"/>
              <a:t>Technical Audting and QRA Presentation </a:t>
            </a:r>
            <a:endParaRPr lang="en-US" dirty="0"/>
          </a:p>
        </p:txBody>
      </p:sp>
      <p:sp>
        <p:nvSpPr>
          <p:cNvPr id="7" name="Slide Number Placeholder 6">
            <a:extLst>
              <a:ext uri="{FF2B5EF4-FFF2-40B4-BE49-F238E27FC236}">
                <a16:creationId xmlns:a16="http://schemas.microsoft.com/office/drawing/2014/main" id="{8E77D822-F68F-4103-8FDF-20FAE0F8613E}"/>
              </a:ext>
            </a:extLst>
          </p:cNvPr>
          <p:cNvSpPr>
            <a:spLocks noGrp="1"/>
          </p:cNvSpPr>
          <p:nvPr>
            <p:ph type="sldNum" sz="quarter" idx="12"/>
          </p:nvPr>
        </p:nvSpPr>
        <p:spPr/>
        <p:txBody>
          <a:bodyPr/>
          <a:lstStyle/>
          <a:p>
            <a:fld id="{AAEAE4A8-A6E5-453E-B946-FB774B73F48C}" type="slidenum">
              <a:rPr lang="en-GB" smtClean="0"/>
              <a:t>32</a:t>
            </a:fld>
            <a:endParaRPr lang="en-GB" dirty="0"/>
          </a:p>
        </p:txBody>
      </p:sp>
    </p:spTree>
    <p:extLst>
      <p:ext uri="{BB962C8B-B14F-4D97-AF65-F5344CB8AC3E}">
        <p14:creationId xmlns:p14="http://schemas.microsoft.com/office/powerpoint/2010/main" val="91447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7F6CA-6C20-44DF-AEB1-A878BC49D18A}"/>
              </a:ext>
            </a:extLst>
          </p:cNvPr>
          <p:cNvSpPr>
            <a:spLocks noGrp="1"/>
          </p:cNvSpPr>
          <p:nvPr>
            <p:ph type="title"/>
          </p:nvPr>
        </p:nvSpPr>
        <p:spPr>
          <a:xfrm>
            <a:off x="333773" y="332656"/>
            <a:ext cx="10407630" cy="1309126"/>
          </a:xfrm>
        </p:spPr>
        <p:txBody>
          <a:bodyPr/>
          <a:lstStyle/>
          <a:p>
            <a:r>
              <a:rPr lang="en-GB" dirty="0"/>
              <a:t>REPORT WRITING</a:t>
            </a:r>
          </a:p>
        </p:txBody>
      </p:sp>
      <p:sp>
        <p:nvSpPr>
          <p:cNvPr id="3" name="Text Placeholder 2">
            <a:extLst>
              <a:ext uri="{FF2B5EF4-FFF2-40B4-BE49-F238E27FC236}">
                <a16:creationId xmlns:a16="http://schemas.microsoft.com/office/drawing/2014/main" id="{B2F81E74-1A96-4233-B662-70588A2D5DDE}"/>
              </a:ext>
            </a:extLst>
          </p:cNvPr>
          <p:cNvSpPr>
            <a:spLocks noGrp="1"/>
          </p:cNvSpPr>
          <p:nvPr>
            <p:ph type="body" idx="1"/>
          </p:nvPr>
        </p:nvSpPr>
        <p:spPr>
          <a:xfrm>
            <a:off x="405780" y="1357621"/>
            <a:ext cx="4563774" cy="576262"/>
          </a:xfrm>
        </p:spPr>
        <p:txBody>
          <a:bodyPr/>
          <a:lstStyle/>
          <a:p>
            <a:r>
              <a:rPr lang="en-GB" dirty="0"/>
              <a:t>Topic</a:t>
            </a:r>
          </a:p>
        </p:txBody>
      </p:sp>
      <p:sp>
        <p:nvSpPr>
          <p:cNvPr id="4" name="Content Placeholder 3">
            <a:extLst>
              <a:ext uri="{FF2B5EF4-FFF2-40B4-BE49-F238E27FC236}">
                <a16:creationId xmlns:a16="http://schemas.microsoft.com/office/drawing/2014/main" id="{FB3CC723-D504-485D-B12D-2681C58A20B2}"/>
              </a:ext>
            </a:extLst>
          </p:cNvPr>
          <p:cNvSpPr>
            <a:spLocks noGrp="1"/>
          </p:cNvSpPr>
          <p:nvPr>
            <p:ph sz="half" idx="2"/>
          </p:nvPr>
        </p:nvSpPr>
        <p:spPr>
          <a:xfrm>
            <a:off x="549796" y="2045365"/>
            <a:ext cx="3312368" cy="3891271"/>
          </a:xfrm>
        </p:spPr>
        <p:txBody>
          <a:bodyPr>
            <a:normAutofit fontScale="85000" lnSpcReduction="10000"/>
          </a:bodyPr>
          <a:lstStyle/>
          <a:p>
            <a:r>
              <a:rPr lang="en-GB" dirty="0"/>
              <a:t>Introduction</a:t>
            </a:r>
          </a:p>
          <a:p>
            <a:r>
              <a:rPr lang="en-GB" dirty="0"/>
              <a:t>Summary</a:t>
            </a:r>
          </a:p>
          <a:p>
            <a:r>
              <a:rPr lang="en-GB" dirty="0"/>
              <a:t>Description of Facilities </a:t>
            </a:r>
          </a:p>
          <a:p>
            <a:r>
              <a:rPr lang="en-GB" dirty="0"/>
              <a:t>Plant Safety Criteria</a:t>
            </a:r>
          </a:p>
          <a:p>
            <a:r>
              <a:rPr lang="en-GB" dirty="0"/>
              <a:t>Site Location – Safety Criteria</a:t>
            </a:r>
          </a:p>
          <a:p>
            <a:endParaRPr lang="en-GB" dirty="0"/>
          </a:p>
          <a:p>
            <a:r>
              <a:rPr lang="en-GB" dirty="0"/>
              <a:t>Appendices </a:t>
            </a:r>
          </a:p>
          <a:p>
            <a:pPr lvl="1"/>
            <a:r>
              <a:rPr lang="en-GB" dirty="0"/>
              <a:t>Photographs </a:t>
            </a:r>
          </a:p>
          <a:p>
            <a:pPr lvl="1"/>
            <a:r>
              <a:rPr lang="en-GB" dirty="0"/>
              <a:t>Site Plan</a:t>
            </a:r>
          </a:p>
          <a:p>
            <a:pPr lvl="1"/>
            <a:r>
              <a:rPr lang="en-GB" dirty="0"/>
              <a:t>QRA Results</a:t>
            </a:r>
          </a:p>
          <a:p>
            <a:pPr lvl="1"/>
            <a:r>
              <a:rPr lang="en-GB" dirty="0"/>
              <a:t>Supplementary Safety &amp; Loss Prevention Guidelines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5" name="Text Placeholder 4">
            <a:extLst>
              <a:ext uri="{FF2B5EF4-FFF2-40B4-BE49-F238E27FC236}">
                <a16:creationId xmlns:a16="http://schemas.microsoft.com/office/drawing/2014/main" id="{A035D406-94E0-42C3-AEE9-1E0F53979E09}"/>
              </a:ext>
            </a:extLst>
          </p:cNvPr>
          <p:cNvSpPr>
            <a:spLocks noGrp="1"/>
          </p:cNvSpPr>
          <p:nvPr>
            <p:ph type="body" sz="quarter" idx="3"/>
          </p:nvPr>
        </p:nvSpPr>
        <p:spPr>
          <a:xfrm>
            <a:off x="4366221" y="1253818"/>
            <a:ext cx="5427144" cy="685801"/>
          </a:xfrm>
        </p:spPr>
        <p:txBody>
          <a:bodyPr/>
          <a:lstStyle/>
          <a:p>
            <a:r>
              <a:rPr lang="en-GB" dirty="0"/>
              <a:t>Remark</a:t>
            </a:r>
          </a:p>
        </p:txBody>
      </p:sp>
      <p:sp>
        <p:nvSpPr>
          <p:cNvPr id="6" name="Content Placeholder 5">
            <a:extLst>
              <a:ext uri="{FF2B5EF4-FFF2-40B4-BE49-F238E27FC236}">
                <a16:creationId xmlns:a16="http://schemas.microsoft.com/office/drawing/2014/main" id="{8555934C-1B1E-4FC2-B0A7-0E3AB2A633A0}"/>
              </a:ext>
            </a:extLst>
          </p:cNvPr>
          <p:cNvSpPr>
            <a:spLocks noGrp="1"/>
          </p:cNvSpPr>
          <p:nvPr>
            <p:ph sz="quarter" idx="4"/>
          </p:nvPr>
        </p:nvSpPr>
        <p:spPr>
          <a:xfrm>
            <a:off x="3934172" y="2045365"/>
            <a:ext cx="6807231" cy="3891272"/>
          </a:xfrm>
        </p:spPr>
        <p:txBody>
          <a:bodyPr>
            <a:normAutofit fontScale="85000" lnSpcReduction="10000"/>
          </a:bodyPr>
          <a:lstStyle/>
          <a:p>
            <a:r>
              <a:rPr lang="en-GB" dirty="0">
                <a:solidFill>
                  <a:srgbClr val="FF0000"/>
                </a:solidFill>
              </a:rPr>
              <a:t>Scope</a:t>
            </a:r>
            <a:r>
              <a:rPr lang="en-GB" dirty="0"/>
              <a:t>, Location, Attendees</a:t>
            </a:r>
          </a:p>
          <a:p>
            <a:r>
              <a:rPr lang="en-GB" dirty="0">
                <a:solidFill>
                  <a:srgbClr val="FF0000"/>
                </a:solidFill>
              </a:rPr>
              <a:t>Key Findings, Illustrated, Action List (prioritized) by system, plant, area</a:t>
            </a:r>
          </a:p>
          <a:p>
            <a:r>
              <a:rPr lang="en-GB" dirty="0"/>
              <a:t>A </a:t>
            </a:r>
            <a:r>
              <a:rPr lang="en-GB" dirty="0">
                <a:solidFill>
                  <a:srgbClr val="FF0000"/>
                </a:solidFill>
              </a:rPr>
              <a:t>very brief description </a:t>
            </a:r>
            <a:r>
              <a:rPr lang="en-GB" dirty="0"/>
              <a:t>of the plant with key parameters </a:t>
            </a:r>
          </a:p>
          <a:p>
            <a:r>
              <a:rPr lang="en-GB" dirty="0">
                <a:solidFill>
                  <a:srgbClr val="FF0000"/>
                </a:solidFill>
              </a:rPr>
              <a:t>Subsection for each topic </a:t>
            </a:r>
            <a:r>
              <a:rPr lang="en-GB" dirty="0"/>
              <a:t>selected (e.g. layout &amp; construction….)</a:t>
            </a:r>
          </a:p>
          <a:p>
            <a:r>
              <a:rPr lang="en-GB" dirty="0">
                <a:solidFill>
                  <a:srgbClr val="FF0000"/>
                </a:solidFill>
              </a:rPr>
              <a:t>Exposure</a:t>
            </a:r>
            <a:r>
              <a:rPr lang="en-GB" dirty="0"/>
              <a:t> to all perils (e.g. fire and explosion, natural peril…)</a:t>
            </a:r>
          </a:p>
          <a:p>
            <a:endParaRPr lang="en-GB" dirty="0"/>
          </a:p>
          <a:p>
            <a:endParaRPr lang="en-GB" dirty="0"/>
          </a:p>
          <a:p>
            <a:r>
              <a:rPr lang="en-GB" sz="1600" dirty="0"/>
              <a:t>Provide photo-evidence of findings, deficiencies…</a:t>
            </a:r>
          </a:p>
          <a:p>
            <a:r>
              <a:rPr lang="en-GB" sz="1600" dirty="0"/>
              <a:t>Detailed scaled layout of site</a:t>
            </a:r>
          </a:p>
          <a:p>
            <a:r>
              <a:rPr lang="en-GB" sz="1600" dirty="0"/>
              <a:t>Failure frequencies analysis </a:t>
            </a:r>
          </a:p>
          <a:p>
            <a:r>
              <a:rPr lang="en-GB" sz="1600" dirty="0"/>
              <a:t>Advise/list any topics not addressed by owner </a:t>
            </a:r>
          </a:p>
          <a:p>
            <a:endParaRPr lang="en-GB" dirty="0"/>
          </a:p>
          <a:p>
            <a:endParaRPr lang="en-GB" dirty="0"/>
          </a:p>
          <a:p>
            <a:endParaRPr lang="en-GB" dirty="0"/>
          </a:p>
          <a:p>
            <a:endParaRPr lang="en-GB" dirty="0"/>
          </a:p>
        </p:txBody>
      </p:sp>
      <p:sp>
        <p:nvSpPr>
          <p:cNvPr id="7" name="Footer Placeholder 6">
            <a:extLst>
              <a:ext uri="{FF2B5EF4-FFF2-40B4-BE49-F238E27FC236}">
                <a16:creationId xmlns:a16="http://schemas.microsoft.com/office/drawing/2014/main" id="{41C5EFDC-214F-4AD8-AA63-2B94417598CB}"/>
              </a:ext>
            </a:extLst>
          </p:cNvPr>
          <p:cNvSpPr>
            <a:spLocks noGrp="1"/>
          </p:cNvSpPr>
          <p:nvPr>
            <p:ph type="ftr" sz="quarter" idx="11"/>
          </p:nvPr>
        </p:nvSpPr>
        <p:spPr/>
        <p:txBody>
          <a:bodyPr/>
          <a:lstStyle/>
          <a:p>
            <a:r>
              <a:rPr lang="en-GB"/>
              <a:t>Technical Audting and QRA Presentation </a:t>
            </a:r>
            <a:endParaRPr lang="en-US" dirty="0"/>
          </a:p>
        </p:txBody>
      </p:sp>
      <p:sp>
        <p:nvSpPr>
          <p:cNvPr id="8" name="Slide Number Placeholder 7">
            <a:extLst>
              <a:ext uri="{FF2B5EF4-FFF2-40B4-BE49-F238E27FC236}">
                <a16:creationId xmlns:a16="http://schemas.microsoft.com/office/drawing/2014/main" id="{759AD7DF-9A99-46D6-B5F1-3B6EFC41EF20}"/>
              </a:ext>
            </a:extLst>
          </p:cNvPr>
          <p:cNvSpPr>
            <a:spLocks noGrp="1"/>
          </p:cNvSpPr>
          <p:nvPr>
            <p:ph type="sldNum" sz="quarter" idx="12"/>
          </p:nvPr>
        </p:nvSpPr>
        <p:spPr/>
        <p:txBody>
          <a:bodyPr/>
          <a:lstStyle/>
          <a:p>
            <a:fld id="{AAEAE4A8-A6E5-453E-B946-FB774B73F48C}" type="slidenum">
              <a:rPr lang="en-GB" smtClean="0"/>
              <a:t>33</a:t>
            </a:fld>
            <a:endParaRPr lang="en-GB" dirty="0"/>
          </a:p>
        </p:txBody>
      </p:sp>
    </p:spTree>
    <p:extLst>
      <p:ext uri="{BB962C8B-B14F-4D97-AF65-F5344CB8AC3E}">
        <p14:creationId xmlns:p14="http://schemas.microsoft.com/office/powerpoint/2010/main" val="609213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19EB4-0B28-4C90-9A0F-115ABA74BFA8}"/>
              </a:ext>
            </a:extLst>
          </p:cNvPr>
          <p:cNvSpPr>
            <a:spLocks noGrp="1"/>
          </p:cNvSpPr>
          <p:nvPr>
            <p:ph type="title"/>
          </p:nvPr>
        </p:nvSpPr>
        <p:spPr/>
        <p:txBody>
          <a:bodyPr/>
          <a:lstStyle/>
          <a:p>
            <a:r>
              <a:rPr lang="en-GB" dirty="0"/>
              <a:t>KEY POINTS (Positives or Negatives)</a:t>
            </a:r>
          </a:p>
        </p:txBody>
      </p:sp>
      <p:sp>
        <p:nvSpPr>
          <p:cNvPr id="3" name="Content Placeholder 2">
            <a:extLst>
              <a:ext uri="{FF2B5EF4-FFF2-40B4-BE49-F238E27FC236}">
                <a16:creationId xmlns:a16="http://schemas.microsoft.com/office/drawing/2014/main" id="{A7338698-C242-4AD6-8CEC-52B2523FFAA8}"/>
              </a:ext>
            </a:extLst>
          </p:cNvPr>
          <p:cNvSpPr>
            <a:spLocks noGrp="1"/>
          </p:cNvSpPr>
          <p:nvPr>
            <p:ph idx="1"/>
          </p:nvPr>
        </p:nvSpPr>
        <p:spPr>
          <a:xfrm>
            <a:off x="677158" y="1297906"/>
            <a:ext cx="10094236" cy="4536544"/>
          </a:xfrm>
        </p:spPr>
        <p:txBody>
          <a:bodyPr>
            <a:normAutofit fontScale="92500" lnSpcReduction="10000"/>
          </a:bodyPr>
          <a:lstStyle/>
          <a:p>
            <a:r>
              <a:rPr lang="en-GB" dirty="0"/>
              <a:t>Does the site appear well managed ? Is it clean &amp; tidy, properly bolted?</a:t>
            </a:r>
          </a:p>
          <a:p>
            <a:r>
              <a:rPr lang="en-GB" dirty="0"/>
              <a:t>Are there proper written procedures, work instructions – are they enforced?</a:t>
            </a:r>
          </a:p>
          <a:p>
            <a:r>
              <a:rPr lang="en-GB" dirty="0"/>
              <a:t>Review Control Room Vulnerability to Fire/Explosion, Gas Ingress, Natural Peril</a:t>
            </a:r>
          </a:p>
          <a:p>
            <a:r>
              <a:rPr lang="en-GB" dirty="0"/>
              <a:t>Check for indications of subsidence and collapse </a:t>
            </a:r>
          </a:p>
          <a:p>
            <a:r>
              <a:rPr lang="en-GB" dirty="0"/>
              <a:t>Assess Maintenance/Inspection – scope and budget, look at Turnaround Findings  </a:t>
            </a:r>
          </a:p>
          <a:p>
            <a:r>
              <a:rPr lang="en-GB" dirty="0"/>
              <a:t>Sample the inspection records (where you would expect deterioration might occur)</a:t>
            </a:r>
          </a:p>
          <a:p>
            <a:r>
              <a:rPr lang="en-GB" dirty="0"/>
              <a:t>Are there any critical items which are ‘Bad Actors’ ? Why have they not been replaced?</a:t>
            </a:r>
          </a:p>
          <a:p>
            <a:r>
              <a:rPr lang="en-GB" dirty="0"/>
              <a:t>Examine failure data for all equipment, piping and structures (Mean Time Between)</a:t>
            </a:r>
          </a:p>
          <a:p>
            <a:r>
              <a:rPr lang="en-GB" dirty="0"/>
              <a:t>How is corrosion being handled both externally and internally?</a:t>
            </a:r>
          </a:p>
          <a:p>
            <a:r>
              <a:rPr lang="en-GB" dirty="0"/>
              <a:t>Check Isolations in field for pipework, valves, electrical and so on</a:t>
            </a:r>
          </a:p>
          <a:p>
            <a:r>
              <a:rPr lang="en-GB" dirty="0"/>
              <a:t>How are safety systems being tested (frequency and scope of test)</a:t>
            </a:r>
          </a:p>
          <a:p>
            <a:r>
              <a:rPr lang="en-GB" dirty="0"/>
              <a:t>Assess capability of fire and gas detection, protections and responses plans</a:t>
            </a:r>
          </a:p>
          <a:p>
            <a:endParaRPr lang="en-GB" dirty="0"/>
          </a:p>
        </p:txBody>
      </p:sp>
      <p:sp>
        <p:nvSpPr>
          <p:cNvPr id="4" name="Footer Placeholder 3">
            <a:extLst>
              <a:ext uri="{FF2B5EF4-FFF2-40B4-BE49-F238E27FC236}">
                <a16:creationId xmlns:a16="http://schemas.microsoft.com/office/drawing/2014/main" id="{7F112C09-4C47-4451-AB72-415FD0A5D9F6}"/>
              </a:ext>
            </a:extLst>
          </p:cNvPr>
          <p:cNvSpPr>
            <a:spLocks noGrp="1"/>
          </p:cNvSpPr>
          <p:nvPr>
            <p:ph type="ftr" sz="quarter" idx="11"/>
          </p:nvPr>
        </p:nvSpPr>
        <p:spPr/>
        <p:txBody>
          <a:bodyPr/>
          <a:lstStyle/>
          <a:p>
            <a:r>
              <a:rPr lang="en-GB"/>
              <a:t>Technical Audting and QRA Presentation </a:t>
            </a:r>
            <a:endParaRPr lang="en-US" dirty="0"/>
          </a:p>
        </p:txBody>
      </p:sp>
      <p:sp>
        <p:nvSpPr>
          <p:cNvPr id="5" name="Slide Number Placeholder 4">
            <a:extLst>
              <a:ext uri="{FF2B5EF4-FFF2-40B4-BE49-F238E27FC236}">
                <a16:creationId xmlns:a16="http://schemas.microsoft.com/office/drawing/2014/main" id="{696A2DDA-94C2-47CB-9E70-D45C1710CAEA}"/>
              </a:ext>
            </a:extLst>
          </p:cNvPr>
          <p:cNvSpPr>
            <a:spLocks noGrp="1"/>
          </p:cNvSpPr>
          <p:nvPr>
            <p:ph type="sldNum" sz="quarter" idx="12"/>
          </p:nvPr>
        </p:nvSpPr>
        <p:spPr/>
        <p:txBody>
          <a:bodyPr/>
          <a:lstStyle/>
          <a:p>
            <a:fld id="{AAEAE4A8-A6E5-453E-B946-FB774B73F48C}" type="slidenum">
              <a:rPr lang="en-GB" smtClean="0"/>
              <a:t>34</a:t>
            </a:fld>
            <a:endParaRPr lang="en-GB" dirty="0"/>
          </a:p>
        </p:txBody>
      </p:sp>
    </p:spTree>
    <p:extLst>
      <p:ext uri="{BB962C8B-B14F-4D97-AF65-F5344CB8AC3E}">
        <p14:creationId xmlns:p14="http://schemas.microsoft.com/office/powerpoint/2010/main" val="34485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2000"/>
                                        <p:tgtEl>
                                          <p:spTgt spid="3">
                                            <p:txEl>
                                              <p:pRg st="4" end="4"/>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heel(1)">
                                      <p:cBhvr>
                                        <p:cTn id="22" dur="2000"/>
                                        <p:tgtEl>
                                          <p:spTgt spid="3">
                                            <p:txEl>
                                              <p:pRg st="5" end="5"/>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heel(1)">
                                      <p:cBhvr>
                                        <p:cTn id="25" dur="2000"/>
                                        <p:tgtEl>
                                          <p:spTgt spid="3">
                                            <p:txEl>
                                              <p:pRg st="6" end="6"/>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heel(1)">
                                      <p:cBhvr>
                                        <p:cTn id="28" dur="2000"/>
                                        <p:tgtEl>
                                          <p:spTgt spid="3">
                                            <p:txEl>
                                              <p:pRg st="7" end="7"/>
                                            </p:txEl>
                                          </p:spTgt>
                                        </p:tgtEl>
                                      </p:cBhvr>
                                    </p:animEffect>
                                  </p:childTnLst>
                                </p:cTn>
                              </p:par>
                              <p:par>
                                <p:cTn id="29" presetID="21" presetClass="entr" presetSubtype="1"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heel(1)">
                                      <p:cBhvr>
                                        <p:cTn id="31" dur="2000"/>
                                        <p:tgtEl>
                                          <p:spTgt spid="3">
                                            <p:txEl>
                                              <p:pRg st="8" end="8"/>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heel(1)">
                                      <p:cBhvr>
                                        <p:cTn id="34" dur="2000"/>
                                        <p:tgtEl>
                                          <p:spTgt spid="3">
                                            <p:txEl>
                                              <p:pRg st="9" end="9"/>
                                            </p:txEl>
                                          </p:spTgt>
                                        </p:tgtEl>
                                      </p:cBhvr>
                                    </p:animEffect>
                                  </p:childTnLst>
                                </p:cTn>
                              </p:par>
                              <p:par>
                                <p:cTn id="35" presetID="21" presetClass="entr" presetSubtype="1"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heel(1)">
                                      <p:cBhvr>
                                        <p:cTn id="37" dur="2000"/>
                                        <p:tgtEl>
                                          <p:spTgt spid="3">
                                            <p:txEl>
                                              <p:pRg st="10" end="10"/>
                                            </p:txEl>
                                          </p:spTgt>
                                        </p:tgtEl>
                                      </p:cBhvr>
                                    </p:animEffect>
                                  </p:childTnLst>
                                </p:cTn>
                              </p:par>
                              <p:par>
                                <p:cTn id="38" presetID="21" presetClass="entr" presetSubtype="1"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wheel(1)">
                                      <p:cBhvr>
                                        <p:cTn id="40"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E47DC-663D-4CEB-A464-1EA68F135A0C}"/>
              </a:ext>
            </a:extLst>
          </p:cNvPr>
          <p:cNvSpPr>
            <a:spLocks noGrp="1"/>
          </p:cNvSpPr>
          <p:nvPr>
            <p:ph type="title"/>
          </p:nvPr>
        </p:nvSpPr>
        <p:spPr/>
        <p:txBody>
          <a:bodyPr/>
          <a:lstStyle/>
          <a:p>
            <a:r>
              <a:rPr lang="en-US" dirty="0"/>
              <a:t>Continued</a:t>
            </a:r>
          </a:p>
        </p:txBody>
      </p:sp>
      <p:sp>
        <p:nvSpPr>
          <p:cNvPr id="3" name="Content Placeholder 2">
            <a:extLst>
              <a:ext uri="{FF2B5EF4-FFF2-40B4-BE49-F238E27FC236}">
                <a16:creationId xmlns:a16="http://schemas.microsoft.com/office/drawing/2014/main" id="{5F867D32-4106-4ECE-A0C0-27A83274277E}"/>
              </a:ext>
            </a:extLst>
          </p:cNvPr>
          <p:cNvSpPr>
            <a:spLocks noGrp="1"/>
          </p:cNvSpPr>
          <p:nvPr>
            <p:ph idx="1"/>
          </p:nvPr>
        </p:nvSpPr>
        <p:spPr>
          <a:xfrm>
            <a:off x="699941" y="1293010"/>
            <a:ext cx="8594429" cy="4340555"/>
          </a:xfrm>
        </p:spPr>
        <p:txBody>
          <a:bodyPr/>
          <a:lstStyle/>
          <a:p>
            <a:r>
              <a:rPr lang="en-GB" dirty="0"/>
              <a:t>Examine Recruitment &amp; Training adequacy</a:t>
            </a:r>
          </a:p>
          <a:p>
            <a:r>
              <a:rPr lang="en-GB" dirty="0"/>
              <a:t>Carry out a review of the Emergency Response Plans, ECC and practice frequency – are they satisfactory?</a:t>
            </a:r>
          </a:p>
          <a:p>
            <a:r>
              <a:rPr lang="en-GB" dirty="0"/>
              <a:t>Determine the status of the PSM system? Is it complete and is it working?</a:t>
            </a:r>
          </a:p>
          <a:p>
            <a:r>
              <a:rPr lang="en-GB" dirty="0"/>
              <a:t>Review the management of Change System (how many outstanding and how will these be closed out)?</a:t>
            </a:r>
          </a:p>
          <a:p>
            <a:r>
              <a:rPr lang="en-GB" dirty="0"/>
              <a:t>Any Third-Party exposures?</a:t>
            </a:r>
          </a:p>
          <a:p>
            <a:r>
              <a:rPr lang="en-US" dirty="0"/>
              <a:t>Are Documents up to date ?</a:t>
            </a:r>
          </a:p>
          <a:p>
            <a:r>
              <a:rPr lang="en-US" dirty="0"/>
              <a:t>Are refresher HAZOPs carried out every 5 years?</a:t>
            </a:r>
          </a:p>
          <a:p>
            <a:r>
              <a:rPr lang="en-US" dirty="0"/>
              <a:t>Spares – any difficulty with obtaining spares, obsoleteness, what is kept in stock?</a:t>
            </a:r>
          </a:p>
          <a:p>
            <a:endParaRPr lang="en-US" dirty="0"/>
          </a:p>
          <a:p>
            <a:endParaRPr lang="en-US" dirty="0"/>
          </a:p>
        </p:txBody>
      </p:sp>
      <p:sp>
        <p:nvSpPr>
          <p:cNvPr id="4" name="Footer Placeholder 3">
            <a:extLst>
              <a:ext uri="{FF2B5EF4-FFF2-40B4-BE49-F238E27FC236}">
                <a16:creationId xmlns:a16="http://schemas.microsoft.com/office/drawing/2014/main" id="{987F36F6-796A-4B2C-AE5F-58747C524B1A}"/>
              </a:ext>
            </a:extLst>
          </p:cNvPr>
          <p:cNvSpPr>
            <a:spLocks noGrp="1"/>
          </p:cNvSpPr>
          <p:nvPr>
            <p:ph type="ftr" sz="quarter" idx="11"/>
          </p:nvPr>
        </p:nvSpPr>
        <p:spPr/>
        <p:txBody>
          <a:bodyPr/>
          <a:lstStyle/>
          <a:p>
            <a:r>
              <a:rPr lang="en-GB"/>
              <a:t>Technical Audting and QRA Presentation </a:t>
            </a:r>
            <a:endParaRPr lang="en-US" dirty="0"/>
          </a:p>
        </p:txBody>
      </p:sp>
      <p:sp>
        <p:nvSpPr>
          <p:cNvPr id="5" name="Slide Number Placeholder 4">
            <a:extLst>
              <a:ext uri="{FF2B5EF4-FFF2-40B4-BE49-F238E27FC236}">
                <a16:creationId xmlns:a16="http://schemas.microsoft.com/office/drawing/2014/main" id="{6D13F325-9FA5-4A58-A0AC-AD2B4541FCF4}"/>
              </a:ext>
            </a:extLst>
          </p:cNvPr>
          <p:cNvSpPr>
            <a:spLocks noGrp="1"/>
          </p:cNvSpPr>
          <p:nvPr>
            <p:ph type="sldNum" sz="quarter" idx="12"/>
          </p:nvPr>
        </p:nvSpPr>
        <p:spPr/>
        <p:txBody>
          <a:bodyPr/>
          <a:lstStyle/>
          <a:p>
            <a:fld id="{AAEAE4A8-A6E5-453E-B946-FB774B73F48C}" type="slidenum">
              <a:rPr lang="en-GB" smtClean="0"/>
              <a:t>35</a:t>
            </a:fld>
            <a:endParaRPr lang="en-GB" dirty="0"/>
          </a:p>
        </p:txBody>
      </p:sp>
    </p:spTree>
    <p:extLst>
      <p:ext uri="{BB962C8B-B14F-4D97-AF65-F5344CB8AC3E}">
        <p14:creationId xmlns:p14="http://schemas.microsoft.com/office/powerpoint/2010/main" val="261959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2000"/>
                                        <p:tgtEl>
                                          <p:spTgt spid="3">
                                            <p:txEl>
                                              <p:pRg st="4" end="4"/>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heel(1)">
                                      <p:cBhvr>
                                        <p:cTn id="22" dur="2000"/>
                                        <p:tgtEl>
                                          <p:spTgt spid="3">
                                            <p:txEl>
                                              <p:pRg st="5" end="5"/>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heel(1)">
                                      <p:cBhvr>
                                        <p:cTn id="25" dur="2000"/>
                                        <p:tgtEl>
                                          <p:spTgt spid="3">
                                            <p:txEl>
                                              <p:pRg st="6" end="6"/>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heel(1)">
                                      <p:cBhvr>
                                        <p:cTn id="2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D747B-8977-4ECA-A482-22875FD106F6}"/>
              </a:ext>
            </a:extLst>
          </p:cNvPr>
          <p:cNvSpPr>
            <a:spLocks noGrp="1"/>
          </p:cNvSpPr>
          <p:nvPr>
            <p:ph type="title"/>
          </p:nvPr>
        </p:nvSpPr>
        <p:spPr>
          <a:xfrm>
            <a:off x="677158" y="314153"/>
            <a:ext cx="8594429" cy="803176"/>
          </a:xfrm>
        </p:spPr>
        <p:txBody>
          <a:bodyPr/>
          <a:lstStyle/>
          <a:p>
            <a:r>
              <a:rPr lang="en-US" dirty="0"/>
              <a:t>Some Typical Audit Findings </a:t>
            </a:r>
          </a:p>
        </p:txBody>
      </p:sp>
      <p:sp>
        <p:nvSpPr>
          <p:cNvPr id="3" name="Content Placeholder 2">
            <a:extLst>
              <a:ext uri="{FF2B5EF4-FFF2-40B4-BE49-F238E27FC236}">
                <a16:creationId xmlns:a16="http://schemas.microsoft.com/office/drawing/2014/main" id="{DEB7AAB6-5ADD-4AA2-9D10-DB0444ADC7C0}"/>
              </a:ext>
            </a:extLst>
          </p:cNvPr>
          <p:cNvSpPr>
            <a:spLocks noGrp="1"/>
          </p:cNvSpPr>
          <p:nvPr>
            <p:ph idx="1"/>
          </p:nvPr>
        </p:nvSpPr>
        <p:spPr>
          <a:xfrm>
            <a:off x="669336" y="1072072"/>
            <a:ext cx="10457814" cy="5040560"/>
          </a:xfrm>
        </p:spPr>
        <p:txBody>
          <a:bodyPr>
            <a:normAutofit/>
          </a:bodyPr>
          <a:lstStyle/>
          <a:p>
            <a:r>
              <a:rPr lang="en-US" dirty="0">
                <a:solidFill>
                  <a:srgbClr val="FF0000"/>
                </a:solidFill>
              </a:rPr>
              <a:t>The Fire pumps are located within a process area so a relatively minor explosion could result in no firewater </a:t>
            </a:r>
            <a:r>
              <a:rPr lang="en-US" dirty="0"/>
              <a:t>– relocate to safer area or install second set.</a:t>
            </a:r>
          </a:p>
          <a:p>
            <a:r>
              <a:rPr lang="en-US" dirty="0">
                <a:solidFill>
                  <a:srgbClr val="FF0000"/>
                </a:solidFill>
              </a:rPr>
              <a:t>Deluge sprays do not actually cover </a:t>
            </a:r>
            <a:r>
              <a:rPr lang="en-US" dirty="0"/>
              <a:t>pump seals (they are directed over the pump/motor)</a:t>
            </a:r>
          </a:p>
          <a:p>
            <a:r>
              <a:rPr lang="en-US" dirty="0">
                <a:solidFill>
                  <a:srgbClr val="FF0000"/>
                </a:solidFill>
              </a:rPr>
              <a:t>Tank, Sphere, Vessels sprays are blocked</a:t>
            </a:r>
            <a:r>
              <a:rPr lang="en-US" dirty="0"/>
              <a:t>, with paint, rust or face the wrong way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A5A20E82-794D-4731-9A20-B88762C281A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7771" y="3339567"/>
            <a:ext cx="4529998" cy="2675384"/>
          </a:xfrm>
          <a:prstGeom prst="rect">
            <a:avLst/>
          </a:prstGeom>
          <a:noFill/>
          <a:ln>
            <a:noFill/>
          </a:ln>
        </p:spPr>
      </p:pic>
      <p:sp>
        <p:nvSpPr>
          <p:cNvPr id="5" name="Right Arrow 4">
            <a:extLst>
              <a:ext uri="{FF2B5EF4-FFF2-40B4-BE49-F238E27FC236}">
                <a16:creationId xmlns:a16="http://schemas.microsoft.com/office/drawing/2014/main" id="{5D1C5973-BEC9-4D3F-88B1-898734627A73}"/>
              </a:ext>
            </a:extLst>
          </p:cNvPr>
          <p:cNvSpPr>
            <a:spLocks/>
          </p:cNvSpPr>
          <p:nvPr/>
        </p:nvSpPr>
        <p:spPr>
          <a:xfrm>
            <a:off x="7246540" y="4540070"/>
            <a:ext cx="316230" cy="79248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a:extLst>
              <a:ext uri="{FF2B5EF4-FFF2-40B4-BE49-F238E27FC236}">
                <a16:creationId xmlns:a16="http://schemas.microsoft.com/office/drawing/2014/main" id="{FBA85830-9358-4CD2-ACFA-A73E2BA0A77A}"/>
              </a:ext>
            </a:extLst>
          </p:cNvPr>
          <p:cNvPicPr/>
          <p:nvPr/>
        </p:nvPicPr>
        <p:blipFill>
          <a:blip r:embed="rId3" cstate="print"/>
          <a:srcRect/>
          <a:stretch>
            <a:fillRect/>
          </a:stretch>
        </p:blipFill>
        <p:spPr bwMode="auto">
          <a:xfrm>
            <a:off x="770113" y="2620048"/>
            <a:ext cx="3024336" cy="1944608"/>
          </a:xfrm>
          <a:prstGeom prst="rect">
            <a:avLst/>
          </a:prstGeom>
          <a:noFill/>
          <a:ln w="9525">
            <a:noFill/>
            <a:miter lim="800000"/>
            <a:headEnd/>
            <a:tailEnd/>
          </a:ln>
        </p:spPr>
      </p:pic>
      <p:sp>
        <p:nvSpPr>
          <p:cNvPr id="9" name="TextBox 8">
            <a:extLst>
              <a:ext uri="{FF2B5EF4-FFF2-40B4-BE49-F238E27FC236}">
                <a16:creationId xmlns:a16="http://schemas.microsoft.com/office/drawing/2014/main" id="{A3536C3F-1516-4C1A-8630-5440495F4BEB}"/>
              </a:ext>
            </a:extLst>
          </p:cNvPr>
          <p:cNvSpPr txBox="1"/>
          <p:nvPr/>
        </p:nvSpPr>
        <p:spPr>
          <a:xfrm>
            <a:off x="565125" y="4645203"/>
            <a:ext cx="4176464" cy="1477328"/>
          </a:xfrm>
          <a:prstGeom prst="rect">
            <a:avLst/>
          </a:prstGeom>
          <a:noFill/>
        </p:spPr>
        <p:txBody>
          <a:bodyPr wrap="square" rtlCol="0">
            <a:spAutoFit/>
          </a:bodyPr>
          <a:lstStyle/>
          <a:p>
            <a:r>
              <a:rPr lang="en-US" dirty="0"/>
              <a:t>Inadequate (blocked) drainage causes flooding and transfers hydrocarbon leak across the site usually the result of open drainage piping being </a:t>
            </a:r>
          </a:p>
          <a:p>
            <a:r>
              <a:rPr lang="en-US" dirty="0"/>
              <a:t>too small in diameter</a:t>
            </a:r>
          </a:p>
        </p:txBody>
      </p:sp>
      <p:sp>
        <p:nvSpPr>
          <p:cNvPr id="10" name="TextBox 9">
            <a:extLst>
              <a:ext uri="{FF2B5EF4-FFF2-40B4-BE49-F238E27FC236}">
                <a16:creationId xmlns:a16="http://schemas.microsoft.com/office/drawing/2014/main" id="{9DEBC1AF-9A1D-40D3-8A53-F63A00D39FEC}"/>
              </a:ext>
            </a:extLst>
          </p:cNvPr>
          <p:cNvSpPr txBox="1"/>
          <p:nvPr/>
        </p:nvSpPr>
        <p:spPr>
          <a:xfrm>
            <a:off x="1701924" y="2595556"/>
            <a:ext cx="8640960" cy="646331"/>
          </a:xfrm>
          <a:prstGeom prst="rect">
            <a:avLst/>
          </a:prstGeom>
          <a:noFill/>
        </p:spPr>
        <p:txBody>
          <a:bodyPr wrap="square" rtlCol="0">
            <a:spAutoFit/>
          </a:bodyPr>
          <a:lstStyle/>
          <a:p>
            <a:pPr lvl="8"/>
            <a:endParaRPr lang="en-US" dirty="0"/>
          </a:p>
          <a:p>
            <a:pPr lvl="8"/>
            <a:r>
              <a:rPr lang="en-US" dirty="0"/>
              <a:t>Fireproofing is peeling off structure beams </a:t>
            </a:r>
          </a:p>
        </p:txBody>
      </p:sp>
      <p:sp>
        <p:nvSpPr>
          <p:cNvPr id="7" name="Footer Placeholder 6">
            <a:extLst>
              <a:ext uri="{FF2B5EF4-FFF2-40B4-BE49-F238E27FC236}">
                <a16:creationId xmlns:a16="http://schemas.microsoft.com/office/drawing/2014/main" id="{92355BD3-8C13-4666-9460-E3CC8F16C6A8}"/>
              </a:ext>
            </a:extLst>
          </p:cNvPr>
          <p:cNvSpPr>
            <a:spLocks noGrp="1"/>
          </p:cNvSpPr>
          <p:nvPr>
            <p:ph type="ftr" sz="quarter" idx="11"/>
          </p:nvPr>
        </p:nvSpPr>
        <p:spPr/>
        <p:txBody>
          <a:bodyPr/>
          <a:lstStyle/>
          <a:p>
            <a:r>
              <a:rPr lang="en-GB"/>
              <a:t>Technical Audting and QRA Presentation </a:t>
            </a:r>
            <a:endParaRPr lang="en-US" dirty="0"/>
          </a:p>
        </p:txBody>
      </p:sp>
      <p:sp>
        <p:nvSpPr>
          <p:cNvPr id="8" name="Slide Number Placeholder 7">
            <a:extLst>
              <a:ext uri="{FF2B5EF4-FFF2-40B4-BE49-F238E27FC236}">
                <a16:creationId xmlns:a16="http://schemas.microsoft.com/office/drawing/2014/main" id="{0A0223E9-928A-4DA8-B1BC-726256EBFC0C}"/>
              </a:ext>
            </a:extLst>
          </p:cNvPr>
          <p:cNvSpPr>
            <a:spLocks noGrp="1"/>
          </p:cNvSpPr>
          <p:nvPr>
            <p:ph type="sldNum" sz="quarter" idx="12"/>
          </p:nvPr>
        </p:nvSpPr>
        <p:spPr/>
        <p:txBody>
          <a:bodyPr/>
          <a:lstStyle/>
          <a:p>
            <a:fld id="{AAEAE4A8-A6E5-453E-B946-FB774B73F48C}" type="slidenum">
              <a:rPr lang="en-GB" smtClean="0"/>
              <a:t>36</a:t>
            </a:fld>
            <a:endParaRPr lang="en-GB" dirty="0"/>
          </a:p>
        </p:txBody>
      </p:sp>
    </p:spTree>
    <p:extLst>
      <p:ext uri="{BB962C8B-B14F-4D97-AF65-F5344CB8AC3E}">
        <p14:creationId xmlns:p14="http://schemas.microsoft.com/office/powerpoint/2010/main" val="341101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FD8970-FBA1-4FAE-BEDB-1974C819A065}"/>
              </a:ext>
            </a:extLst>
          </p:cNvPr>
          <p:cNvSpPr>
            <a:spLocks noGrp="1"/>
          </p:cNvSpPr>
          <p:nvPr>
            <p:ph idx="1"/>
          </p:nvPr>
        </p:nvSpPr>
        <p:spPr>
          <a:xfrm>
            <a:off x="405780" y="332656"/>
            <a:ext cx="8594429" cy="4896544"/>
          </a:xfrm>
        </p:spPr>
        <p:txBody>
          <a:bodyPr/>
          <a:lstStyle/>
          <a:p>
            <a:pPr marL="0" indent="0">
              <a:buNone/>
            </a:pPr>
            <a:endParaRPr lang="en-US" dirty="0"/>
          </a:p>
          <a:p>
            <a:pPr marL="0" indent="0">
              <a:buNone/>
            </a:pPr>
            <a:endParaRPr lang="en-US" dirty="0"/>
          </a:p>
          <a:p>
            <a:pPr marL="0" indent="0">
              <a:buNone/>
            </a:pPr>
            <a:endParaRPr lang="en-US" dirty="0"/>
          </a:p>
          <a:p>
            <a:endParaRPr lang="en-US" dirty="0"/>
          </a:p>
        </p:txBody>
      </p:sp>
      <p:pic>
        <p:nvPicPr>
          <p:cNvPr id="4" name="Picture 3">
            <a:extLst>
              <a:ext uri="{FF2B5EF4-FFF2-40B4-BE49-F238E27FC236}">
                <a16:creationId xmlns:a16="http://schemas.microsoft.com/office/drawing/2014/main" id="{BE119F40-1469-4D01-832E-44F9BEBDB38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5038" y="217778"/>
            <a:ext cx="2556284" cy="2232248"/>
          </a:xfrm>
          <a:prstGeom prst="rect">
            <a:avLst/>
          </a:prstGeom>
          <a:noFill/>
          <a:ln>
            <a:noFill/>
          </a:ln>
        </p:spPr>
      </p:pic>
      <p:pic>
        <p:nvPicPr>
          <p:cNvPr id="5" name="Picture 4">
            <a:extLst>
              <a:ext uri="{FF2B5EF4-FFF2-40B4-BE49-F238E27FC236}">
                <a16:creationId xmlns:a16="http://schemas.microsoft.com/office/drawing/2014/main" id="{CCD738F1-4A9D-4755-8F7A-3834EBADF29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916" y="1201288"/>
            <a:ext cx="3269147" cy="2342370"/>
          </a:xfrm>
          <a:prstGeom prst="rect">
            <a:avLst/>
          </a:prstGeom>
          <a:noFill/>
          <a:ln>
            <a:noFill/>
          </a:ln>
        </p:spPr>
      </p:pic>
      <p:sp>
        <p:nvSpPr>
          <p:cNvPr id="8" name="TextBox 7">
            <a:extLst>
              <a:ext uri="{FF2B5EF4-FFF2-40B4-BE49-F238E27FC236}">
                <a16:creationId xmlns:a16="http://schemas.microsoft.com/office/drawing/2014/main" id="{BB13104F-5A2C-4CFE-B3D5-806AA2009E9B}"/>
              </a:ext>
            </a:extLst>
          </p:cNvPr>
          <p:cNvSpPr txBox="1"/>
          <p:nvPr/>
        </p:nvSpPr>
        <p:spPr>
          <a:xfrm>
            <a:off x="4942284" y="2542887"/>
            <a:ext cx="5340700" cy="1477328"/>
          </a:xfrm>
          <a:prstGeom prst="rect">
            <a:avLst/>
          </a:prstGeom>
          <a:noFill/>
        </p:spPr>
        <p:txBody>
          <a:bodyPr wrap="square" rtlCol="0">
            <a:spAutoFit/>
          </a:bodyPr>
          <a:lstStyle/>
          <a:p>
            <a:r>
              <a:rPr lang="en-US" dirty="0"/>
              <a:t>Missing shutdown valves – this valve actuator failed so the valve was removed from the jetty import line and a spool was inserted (not possible to isolate Jetty from ship unloading pumps)</a:t>
            </a:r>
          </a:p>
          <a:p>
            <a:endParaRPr lang="en-US" dirty="0"/>
          </a:p>
        </p:txBody>
      </p:sp>
      <p:sp>
        <p:nvSpPr>
          <p:cNvPr id="9" name="TextBox 8">
            <a:extLst>
              <a:ext uri="{FF2B5EF4-FFF2-40B4-BE49-F238E27FC236}">
                <a16:creationId xmlns:a16="http://schemas.microsoft.com/office/drawing/2014/main" id="{5E0E831F-A4C3-41E7-ADCD-8039CC68B5F0}"/>
              </a:ext>
            </a:extLst>
          </p:cNvPr>
          <p:cNvSpPr txBox="1"/>
          <p:nvPr/>
        </p:nvSpPr>
        <p:spPr>
          <a:xfrm>
            <a:off x="420800" y="170133"/>
            <a:ext cx="3888432" cy="923330"/>
          </a:xfrm>
          <a:prstGeom prst="rect">
            <a:avLst/>
          </a:prstGeom>
          <a:noFill/>
        </p:spPr>
        <p:txBody>
          <a:bodyPr wrap="square" rtlCol="0">
            <a:spAutoFit/>
          </a:bodyPr>
          <a:lstStyle/>
          <a:p>
            <a:r>
              <a:rPr lang="en-US" dirty="0"/>
              <a:t>Power lines appear to be </a:t>
            </a:r>
          </a:p>
          <a:p>
            <a:r>
              <a:rPr lang="en-US" dirty="0"/>
              <a:t>run down an open drainage gulley supported by unfixed metal poles </a:t>
            </a:r>
          </a:p>
        </p:txBody>
      </p:sp>
      <p:sp>
        <p:nvSpPr>
          <p:cNvPr id="2" name="Footer Placeholder 1">
            <a:extLst>
              <a:ext uri="{FF2B5EF4-FFF2-40B4-BE49-F238E27FC236}">
                <a16:creationId xmlns:a16="http://schemas.microsoft.com/office/drawing/2014/main" id="{009D20AB-002D-4A32-9EB9-2A5D2ACF3BBA}"/>
              </a:ext>
            </a:extLst>
          </p:cNvPr>
          <p:cNvSpPr>
            <a:spLocks noGrp="1"/>
          </p:cNvSpPr>
          <p:nvPr>
            <p:ph type="ftr" sz="quarter" idx="11"/>
          </p:nvPr>
        </p:nvSpPr>
        <p:spPr/>
        <p:txBody>
          <a:bodyPr/>
          <a:lstStyle/>
          <a:p>
            <a:r>
              <a:rPr lang="en-GB"/>
              <a:t>Technical Audting and QRA Presentation </a:t>
            </a:r>
            <a:endParaRPr lang="en-US" dirty="0"/>
          </a:p>
        </p:txBody>
      </p:sp>
      <p:sp>
        <p:nvSpPr>
          <p:cNvPr id="6" name="Slide Number Placeholder 5">
            <a:extLst>
              <a:ext uri="{FF2B5EF4-FFF2-40B4-BE49-F238E27FC236}">
                <a16:creationId xmlns:a16="http://schemas.microsoft.com/office/drawing/2014/main" id="{CB119822-7C30-4D87-A943-2711B5C51456}"/>
              </a:ext>
            </a:extLst>
          </p:cNvPr>
          <p:cNvSpPr>
            <a:spLocks noGrp="1"/>
          </p:cNvSpPr>
          <p:nvPr>
            <p:ph type="sldNum" sz="quarter" idx="12"/>
          </p:nvPr>
        </p:nvSpPr>
        <p:spPr/>
        <p:txBody>
          <a:bodyPr/>
          <a:lstStyle/>
          <a:p>
            <a:fld id="{AAEAE4A8-A6E5-453E-B946-FB774B73F48C}" type="slidenum">
              <a:rPr lang="en-GB" smtClean="0"/>
              <a:t>37</a:t>
            </a:fld>
            <a:endParaRPr lang="en-GB" dirty="0"/>
          </a:p>
        </p:txBody>
      </p:sp>
      <p:pic>
        <p:nvPicPr>
          <p:cNvPr id="10" name="Picture 9">
            <a:extLst>
              <a:ext uri="{FF2B5EF4-FFF2-40B4-BE49-F238E27FC236}">
                <a16:creationId xmlns:a16="http://schemas.microsoft.com/office/drawing/2014/main" id="{718E91B9-AE7F-4B58-811C-00A6F5ABCA24}"/>
              </a:ext>
            </a:extLst>
          </p:cNvPr>
          <p:cNvPicPr/>
          <p:nvPr/>
        </p:nvPicPr>
        <p:blipFill>
          <a:blip r:embed="rId4" cstate="print"/>
          <a:srcRect/>
          <a:stretch>
            <a:fillRect/>
          </a:stretch>
        </p:blipFill>
        <p:spPr bwMode="auto">
          <a:xfrm>
            <a:off x="460674" y="3750160"/>
            <a:ext cx="2701285" cy="1756410"/>
          </a:xfrm>
          <a:prstGeom prst="rect">
            <a:avLst/>
          </a:prstGeom>
          <a:noFill/>
          <a:ln w="9525">
            <a:noFill/>
            <a:miter lim="800000"/>
            <a:headEnd/>
            <a:tailEnd/>
          </a:ln>
        </p:spPr>
      </p:pic>
      <p:sp>
        <p:nvSpPr>
          <p:cNvPr id="7" name="Oval 6">
            <a:extLst>
              <a:ext uri="{FF2B5EF4-FFF2-40B4-BE49-F238E27FC236}">
                <a16:creationId xmlns:a16="http://schemas.microsoft.com/office/drawing/2014/main" id="{AF6A0FBD-70B2-4F3C-BB74-AFBCA1F662CC}"/>
              </a:ext>
            </a:extLst>
          </p:cNvPr>
          <p:cNvSpPr/>
          <p:nvPr/>
        </p:nvSpPr>
        <p:spPr>
          <a:xfrm>
            <a:off x="1743449" y="4098397"/>
            <a:ext cx="72008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261025-43AA-4CC1-BA41-019584E9727A}"/>
              </a:ext>
            </a:extLst>
          </p:cNvPr>
          <p:cNvSpPr txBox="1"/>
          <p:nvPr/>
        </p:nvSpPr>
        <p:spPr>
          <a:xfrm>
            <a:off x="468916" y="5733256"/>
            <a:ext cx="2601160" cy="369332"/>
          </a:xfrm>
          <a:prstGeom prst="rect">
            <a:avLst/>
          </a:prstGeom>
          <a:noFill/>
        </p:spPr>
        <p:txBody>
          <a:bodyPr wrap="square" rtlCol="0">
            <a:spAutoFit/>
          </a:bodyPr>
          <a:lstStyle/>
          <a:p>
            <a:r>
              <a:rPr lang="en-US" dirty="0"/>
              <a:t>Only 4 bolts – 4 missing</a:t>
            </a:r>
          </a:p>
        </p:txBody>
      </p:sp>
      <p:pic>
        <p:nvPicPr>
          <p:cNvPr id="13" name="Picture 12">
            <a:extLst>
              <a:ext uri="{FF2B5EF4-FFF2-40B4-BE49-F238E27FC236}">
                <a16:creationId xmlns:a16="http://schemas.microsoft.com/office/drawing/2014/main" id="{648A36A0-7FF9-4E68-AA45-9101EAAB5CF2}"/>
              </a:ext>
            </a:extLst>
          </p:cNvPr>
          <p:cNvPicPr/>
          <p:nvPr/>
        </p:nvPicPr>
        <p:blipFill>
          <a:blip r:embed="rId5" cstate="print"/>
          <a:srcRect/>
          <a:stretch>
            <a:fillRect/>
          </a:stretch>
        </p:blipFill>
        <p:spPr bwMode="auto">
          <a:xfrm>
            <a:off x="5055038" y="3767808"/>
            <a:ext cx="3003704" cy="1996185"/>
          </a:xfrm>
          <a:prstGeom prst="rect">
            <a:avLst/>
          </a:prstGeom>
          <a:noFill/>
          <a:ln w="9525">
            <a:noFill/>
            <a:miter lim="800000"/>
            <a:headEnd/>
            <a:tailEnd/>
          </a:ln>
        </p:spPr>
      </p:pic>
      <p:sp>
        <p:nvSpPr>
          <p:cNvPr id="14" name="Oval 13">
            <a:extLst>
              <a:ext uri="{FF2B5EF4-FFF2-40B4-BE49-F238E27FC236}">
                <a16:creationId xmlns:a16="http://schemas.microsoft.com/office/drawing/2014/main" id="{4DF06443-1117-4C72-B19B-8CCC074AE4B5}"/>
              </a:ext>
            </a:extLst>
          </p:cNvPr>
          <p:cNvSpPr/>
          <p:nvPr/>
        </p:nvSpPr>
        <p:spPr>
          <a:xfrm>
            <a:off x="6814492" y="3894706"/>
            <a:ext cx="72008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B68E97B-39BA-486B-B690-8CD80B1770B9}"/>
              </a:ext>
            </a:extLst>
          </p:cNvPr>
          <p:cNvSpPr txBox="1"/>
          <p:nvPr/>
        </p:nvSpPr>
        <p:spPr>
          <a:xfrm>
            <a:off x="4973896" y="5861114"/>
            <a:ext cx="2601160" cy="369332"/>
          </a:xfrm>
          <a:prstGeom prst="rect">
            <a:avLst/>
          </a:prstGeom>
          <a:noFill/>
        </p:spPr>
        <p:txBody>
          <a:bodyPr wrap="square" rtlCol="0">
            <a:spAutoFit/>
          </a:bodyPr>
          <a:lstStyle/>
          <a:p>
            <a:r>
              <a:rPr lang="en-US" dirty="0"/>
              <a:t>Dangerous Stacking</a:t>
            </a:r>
          </a:p>
        </p:txBody>
      </p:sp>
    </p:spTree>
    <p:extLst>
      <p:ext uri="{BB962C8B-B14F-4D97-AF65-F5344CB8AC3E}">
        <p14:creationId xmlns:p14="http://schemas.microsoft.com/office/powerpoint/2010/main" val="322545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CD729-AEA7-46F9-846C-C4CD7A264C97}"/>
              </a:ext>
            </a:extLst>
          </p:cNvPr>
          <p:cNvSpPr>
            <a:spLocks noGrp="1"/>
          </p:cNvSpPr>
          <p:nvPr>
            <p:ph type="title"/>
          </p:nvPr>
        </p:nvSpPr>
        <p:spPr>
          <a:xfrm>
            <a:off x="677158" y="609600"/>
            <a:ext cx="8594429" cy="947192"/>
          </a:xfrm>
        </p:spPr>
        <p:txBody>
          <a:bodyPr/>
          <a:lstStyle/>
          <a:p>
            <a:r>
              <a:rPr lang="en-US" dirty="0"/>
              <a:t>More findings </a:t>
            </a:r>
          </a:p>
        </p:txBody>
      </p:sp>
      <p:sp>
        <p:nvSpPr>
          <p:cNvPr id="4" name="Footer Placeholder 3">
            <a:extLst>
              <a:ext uri="{FF2B5EF4-FFF2-40B4-BE49-F238E27FC236}">
                <a16:creationId xmlns:a16="http://schemas.microsoft.com/office/drawing/2014/main" id="{A36168A8-DC20-481E-8315-EFB28E56D8BA}"/>
              </a:ext>
            </a:extLst>
          </p:cNvPr>
          <p:cNvSpPr>
            <a:spLocks noGrp="1"/>
          </p:cNvSpPr>
          <p:nvPr>
            <p:ph type="ftr" sz="quarter" idx="11"/>
          </p:nvPr>
        </p:nvSpPr>
        <p:spPr/>
        <p:txBody>
          <a:bodyPr/>
          <a:lstStyle/>
          <a:p>
            <a:r>
              <a:rPr lang="en-GB" dirty="0"/>
              <a:t>Technical </a:t>
            </a:r>
            <a:r>
              <a:rPr lang="en-GB" dirty="0" err="1"/>
              <a:t>Audting</a:t>
            </a:r>
            <a:r>
              <a:rPr lang="en-GB" dirty="0"/>
              <a:t> and QRA Presentation </a:t>
            </a:r>
            <a:endParaRPr lang="en-US" dirty="0"/>
          </a:p>
        </p:txBody>
      </p:sp>
      <p:sp>
        <p:nvSpPr>
          <p:cNvPr id="5" name="Slide Number Placeholder 4">
            <a:extLst>
              <a:ext uri="{FF2B5EF4-FFF2-40B4-BE49-F238E27FC236}">
                <a16:creationId xmlns:a16="http://schemas.microsoft.com/office/drawing/2014/main" id="{97AFB3FE-E010-4331-9257-CEE7AC69E89A}"/>
              </a:ext>
            </a:extLst>
          </p:cNvPr>
          <p:cNvSpPr>
            <a:spLocks noGrp="1"/>
          </p:cNvSpPr>
          <p:nvPr>
            <p:ph type="sldNum" sz="quarter" idx="12"/>
          </p:nvPr>
        </p:nvSpPr>
        <p:spPr/>
        <p:txBody>
          <a:bodyPr/>
          <a:lstStyle/>
          <a:p>
            <a:fld id="{AAEAE4A8-A6E5-453E-B946-FB774B73F48C}" type="slidenum">
              <a:rPr lang="en-GB" smtClean="0"/>
              <a:t>38</a:t>
            </a:fld>
            <a:endParaRPr lang="en-GB" dirty="0"/>
          </a:p>
        </p:txBody>
      </p:sp>
      <p:pic>
        <p:nvPicPr>
          <p:cNvPr id="6" name="Content Placeholder 5">
            <a:extLst>
              <a:ext uri="{FF2B5EF4-FFF2-40B4-BE49-F238E27FC236}">
                <a16:creationId xmlns:a16="http://schemas.microsoft.com/office/drawing/2014/main" id="{C6FA9B90-3E74-46FD-B920-3E64993FDBDA}"/>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56258" y="1450732"/>
            <a:ext cx="3133898" cy="2348345"/>
          </a:xfrm>
          <a:prstGeom prst="rect">
            <a:avLst/>
          </a:prstGeom>
          <a:noFill/>
          <a:ln>
            <a:noFill/>
          </a:ln>
        </p:spPr>
      </p:pic>
      <p:sp>
        <p:nvSpPr>
          <p:cNvPr id="8" name="TextBox 7">
            <a:extLst>
              <a:ext uri="{FF2B5EF4-FFF2-40B4-BE49-F238E27FC236}">
                <a16:creationId xmlns:a16="http://schemas.microsoft.com/office/drawing/2014/main" id="{36434923-7FDF-4ADD-9120-567A98159286}"/>
              </a:ext>
            </a:extLst>
          </p:cNvPr>
          <p:cNvSpPr txBox="1"/>
          <p:nvPr/>
        </p:nvSpPr>
        <p:spPr>
          <a:xfrm>
            <a:off x="677158" y="4172614"/>
            <a:ext cx="3112998" cy="1754326"/>
          </a:xfrm>
          <a:prstGeom prst="rect">
            <a:avLst/>
          </a:prstGeom>
          <a:noFill/>
        </p:spPr>
        <p:txBody>
          <a:bodyPr wrap="square" rtlCol="0">
            <a:spAutoFit/>
          </a:bodyPr>
          <a:lstStyle/>
          <a:p>
            <a:r>
              <a:rPr lang="en-US" dirty="0"/>
              <a:t>Redundant Reactor – blocking plant entrance </a:t>
            </a:r>
          </a:p>
          <a:p>
            <a:r>
              <a:rPr lang="en-US" dirty="0"/>
              <a:t>Vessel empty and flanged with blank plates</a:t>
            </a:r>
          </a:p>
          <a:p>
            <a:r>
              <a:rPr lang="en-US" dirty="0"/>
              <a:t>Not able to drive a fire engine into plant </a:t>
            </a:r>
          </a:p>
        </p:txBody>
      </p:sp>
      <p:pic>
        <p:nvPicPr>
          <p:cNvPr id="9" name="Picture 8">
            <a:extLst>
              <a:ext uri="{FF2B5EF4-FFF2-40B4-BE49-F238E27FC236}">
                <a16:creationId xmlns:a16="http://schemas.microsoft.com/office/drawing/2014/main" id="{226686D4-78B3-4F74-8208-403260A000B5}"/>
              </a:ext>
            </a:extLst>
          </p:cNvPr>
          <p:cNvPicPr/>
          <p:nvPr/>
        </p:nvPicPr>
        <p:blipFill>
          <a:blip r:embed="rId3" cstate="print"/>
          <a:srcRect/>
          <a:stretch>
            <a:fillRect/>
          </a:stretch>
        </p:blipFill>
        <p:spPr bwMode="auto">
          <a:xfrm>
            <a:off x="4399167" y="1124744"/>
            <a:ext cx="4071509" cy="3024336"/>
          </a:xfrm>
          <a:prstGeom prst="rect">
            <a:avLst/>
          </a:prstGeom>
          <a:noFill/>
          <a:ln w="9525">
            <a:noFill/>
            <a:miter lim="800000"/>
            <a:headEnd/>
            <a:tailEnd/>
          </a:ln>
        </p:spPr>
      </p:pic>
      <p:sp>
        <p:nvSpPr>
          <p:cNvPr id="11" name="TextBox 10">
            <a:extLst>
              <a:ext uri="{FF2B5EF4-FFF2-40B4-BE49-F238E27FC236}">
                <a16:creationId xmlns:a16="http://schemas.microsoft.com/office/drawing/2014/main" id="{8467A598-59CF-4573-95FB-250D00B85CFE}"/>
              </a:ext>
            </a:extLst>
          </p:cNvPr>
          <p:cNvSpPr txBox="1"/>
          <p:nvPr/>
        </p:nvSpPr>
        <p:spPr>
          <a:xfrm>
            <a:off x="4294212" y="4437111"/>
            <a:ext cx="3600400" cy="1200329"/>
          </a:xfrm>
          <a:prstGeom prst="rect">
            <a:avLst/>
          </a:prstGeom>
          <a:noFill/>
        </p:spPr>
        <p:txBody>
          <a:bodyPr wrap="square" rtlCol="0">
            <a:spAutoFit/>
          </a:bodyPr>
          <a:lstStyle/>
          <a:p>
            <a:r>
              <a:rPr lang="en-US" dirty="0"/>
              <a:t>Hot embers from a coal boiler dumped in coal storage shed</a:t>
            </a:r>
          </a:p>
          <a:p>
            <a:endParaRPr lang="en-US" dirty="0"/>
          </a:p>
          <a:p>
            <a:r>
              <a:rPr lang="en-US" dirty="0"/>
              <a:t>Potential fire risk</a:t>
            </a:r>
          </a:p>
        </p:txBody>
      </p:sp>
    </p:spTree>
    <p:extLst>
      <p:ext uri="{BB962C8B-B14F-4D97-AF65-F5344CB8AC3E}">
        <p14:creationId xmlns:p14="http://schemas.microsoft.com/office/powerpoint/2010/main" val="295876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9E83A-6569-443D-96F1-48646BF956D0}"/>
              </a:ext>
            </a:extLst>
          </p:cNvPr>
          <p:cNvSpPr>
            <a:spLocks noGrp="1"/>
          </p:cNvSpPr>
          <p:nvPr>
            <p:ph type="title"/>
          </p:nvPr>
        </p:nvSpPr>
        <p:spPr/>
        <p:txBody>
          <a:bodyPr/>
          <a:lstStyle/>
          <a:p>
            <a:r>
              <a:rPr lang="en-GB" dirty="0"/>
              <a:t>REPORT CONCLUSIONS</a:t>
            </a:r>
          </a:p>
        </p:txBody>
      </p:sp>
      <p:sp>
        <p:nvSpPr>
          <p:cNvPr id="3" name="Content Placeholder 2">
            <a:extLst>
              <a:ext uri="{FF2B5EF4-FFF2-40B4-BE49-F238E27FC236}">
                <a16:creationId xmlns:a16="http://schemas.microsoft.com/office/drawing/2014/main" id="{0BEF4BCE-8455-4E4F-B22C-22EA8EFDD409}"/>
              </a:ext>
            </a:extLst>
          </p:cNvPr>
          <p:cNvSpPr>
            <a:spLocks noGrp="1"/>
          </p:cNvSpPr>
          <p:nvPr>
            <p:ph idx="1"/>
          </p:nvPr>
        </p:nvSpPr>
        <p:spPr>
          <a:xfrm>
            <a:off x="477788" y="1412776"/>
            <a:ext cx="11233248" cy="4968552"/>
          </a:xfrm>
        </p:spPr>
        <p:txBody>
          <a:bodyPr>
            <a:normAutofit fontScale="55000" lnSpcReduction="20000"/>
          </a:bodyPr>
          <a:lstStyle/>
          <a:p>
            <a:r>
              <a:rPr lang="en-GB" sz="3500" dirty="0"/>
              <a:t>Prioritise the Corrective Actions</a:t>
            </a:r>
          </a:p>
          <a:p>
            <a:pPr lvl="1"/>
            <a:r>
              <a:rPr lang="en-GB" sz="3500" dirty="0">
                <a:solidFill>
                  <a:srgbClr val="FF0000"/>
                </a:solidFill>
              </a:rPr>
              <a:t>High (Major issue - as soon as practically possible)  </a:t>
            </a:r>
            <a:r>
              <a:rPr lang="en-GB" sz="3500" dirty="0"/>
              <a:t>     </a:t>
            </a:r>
          </a:p>
          <a:p>
            <a:pPr lvl="1"/>
            <a:r>
              <a:rPr lang="en-GB" sz="3500" dirty="0">
                <a:solidFill>
                  <a:srgbClr val="C00000"/>
                </a:solidFill>
              </a:rPr>
              <a:t>Medium (Moderate issue - at next shutdown)  </a:t>
            </a:r>
            <a:r>
              <a:rPr lang="en-GB" sz="3500" dirty="0"/>
              <a:t>    </a:t>
            </a:r>
          </a:p>
          <a:p>
            <a:pPr lvl="1"/>
            <a:r>
              <a:rPr lang="en-GB" sz="3500" dirty="0">
                <a:solidFill>
                  <a:schemeClr val="accent5">
                    <a:lumMod val="75000"/>
                  </a:schemeClr>
                </a:solidFill>
              </a:rPr>
              <a:t>Low (Considered minor issue - for correction/consideration) </a:t>
            </a:r>
          </a:p>
          <a:p>
            <a:r>
              <a:rPr lang="en-GB" sz="3500" dirty="0"/>
              <a:t>Rank the site under topics given above</a:t>
            </a:r>
          </a:p>
          <a:p>
            <a:r>
              <a:rPr lang="en-GB" sz="3500" dirty="0"/>
              <a:t>Suggest solutions to gaps and provide back-up references or supplementary practices</a:t>
            </a:r>
          </a:p>
          <a:p>
            <a:r>
              <a:rPr lang="en-GB" sz="3500" dirty="0"/>
              <a:t>Identify the top five loss scenarios, estimate the exposure in terms of plant damage, business interruption and financial loss.</a:t>
            </a:r>
          </a:p>
          <a:p>
            <a:r>
              <a:rPr lang="en-GB" sz="3500" dirty="0"/>
              <a:t>Calculate the expected frequency of each loss and decide whether it is within tolerable limits</a:t>
            </a:r>
          </a:p>
          <a:p>
            <a:r>
              <a:rPr lang="en-GB" sz="3500" dirty="0"/>
              <a:t>Appendices </a:t>
            </a:r>
          </a:p>
          <a:p>
            <a:pPr lvl="1"/>
            <a:r>
              <a:rPr lang="en-GB" sz="3100" dirty="0"/>
              <a:t>Photographic illustrations </a:t>
            </a:r>
          </a:p>
          <a:p>
            <a:pPr lvl="1"/>
            <a:r>
              <a:rPr lang="en-GB" sz="3100" dirty="0"/>
              <a:t>Site Plans</a:t>
            </a:r>
          </a:p>
          <a:p>
            <a:pPr lvl="1"/>
            <a:r>
              <a:rPr lang="en-GB" sz="3100" dirty="0"/>
              <a:t>QRA Calculations, Output</a:t>
            </a:r>
          </a:p>
          <a:p>
            <a:pPr lvl="1"/>
            <a:r>
              <a:rPr lang="en-GB" sz="3100" dirty="0"/>
              <a:t>Any other submissions</a:t>
            </a:r>
          </a:p>
          <a:p>
            <a:endParaRPr lang="en-GB" sz="3500" dirty="0"/>
          </a:p>
          <a:p>
            <a:endParaRPr lang="en-GB" dirty="0"/>
          </a:p>
          <a:p>
            <a:endParaRPr lang="en-GB" dirty="0"/>
          </a:p>
          <a:p>
            <a:endParaRPr lang="en-GB" dirty="0"/>
          </a:p>
          <a:p>
            <a:endParaRPr lang="en-GB" dirty="0"/>
          </a:p>
        </p:txBody>
      </p:sp>
      <p:sp>
        <p:nvSpPr>
          <p:cNvPr id="4" name="Footer Placeholder 3">
            <a:extLst>
              <a:ext uri="{FF2B5EF4-FFF2-40B4-BE49-F238E27FC236}">
                <a16:creationId xmlns:a16="http://schemas.microsoft.com/office/drawing/2014/main" id="{93B1153E-2598-46D8-89D1-774FD063AD66}"/>
              </a:ext>
            </a:extLst>
          </p:cNvPr>
          <p:cNvSpPr>
            <a:spLocks noGrp="1"/>
          </p:cNvSpPr>
          <p:nvPr>
            <p:ph type="ftr" sz="quarter" idx="11"/>
          </p:nvPr>
        </p:nvSpPr>
        <p:spPr/>
        <p:txBody>
          <a:bodyPr/>
          <a:lstStyle/>
          <a:p>
            <a:r>
              <a:rPr lang="en-GB"/>
              <a:t>Technical Audting and QRA Presentation </a:t>
            </a:r>
            <a:endParaRPr lang="en-US" dirty="0"/>
          </a:p>
        </p:txBody>
      </p:sp>
      <p:sp>
        <p:nvSpPr>
          <p:cNvPr id="5" name="Slide Number Placeholder 4">
            <a:extLst>
              <a:ext uri="{FF2B5EF4-FFF2-40B4-BE49-F238E27FC236}">
                <a16:creationId xmlns:a16="http://schemas.microsoft.com/office/drawing/2014/main" id="{23890837-5219-4220-8EA7-D037E755187D}"/>
              </a:ext>
            </a:extLst>
          </p:cNvPr>
          <p:cNvSpPr>
            <a:spLocks noGrp="1"/>
          </p:cNvSpPr>
          <p:nvPr>
            <p:ph type="sldNum" sz="quarter" idx="12"/>
          </p:nvPr>
        </p:nvSpPr>
        <p:spPr/>
        <p:txBody>
          <a:bodyPr/>
          <a:lstStyle/>
          <a:p>
            <a:fld id="{AAEAE4A8-A6E5-453E-B946-FB774B73F48C}" type="slidenum">
              <a:rPr lang="en-GB" smtClean="0"/>
              <a:t>39</a:t>
            </a:fld>
            <a:endParaRPr lang="en-GB" dirty="0"/>
          </a:p>
        </p:txBody>
      </p:sp>
    </p:spTree>
    <p:extLst>
      <p:ext uri="{BB962C8B-B14F-4D97-AF65-F5344CB8AC3E}">
        <p14:creationId xmlns:p14="http://schemas.microsoft.com/office/powerpoint/2010/main" val="105202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20EF7-465E-4BD3-8A65-FA853A2C0BDD}"/>
              </a:ext>
            </a:extLst>
          </p:cNvPr>
          <p:cNvSpPr>
            <a:spLocks noGrp="1"/>
          </p:cNvSpPr>
          <p:nvPr>
            <p:ph type="title"/>
          </p:nvPr>
        </p:nvSpPr>
        <p:spPr>
          <a:xfrm>
            <a:off x="333773" y="476672"/>
            <a:ext cx="3456384" cy="5760639"/>
          </a:xfrm>
        </p:spPr>
        <p:txBody>
          <a:bodyPr>
            <a:normAutofit fontScale="90000"/>
          </a:bodyPr>
          <a:lstStyle/>
          <a:p>
            <a:pPr algn="r"/>
            <a:r>
              <a:rPr lang="en-GB" dirty="0">
                <a:ln cmpd="thickThin">
                  <a:solidFill>
                    <a:schemeClr val="accent1">
                      <a:shade val="50000"/>
                    </a:schemeClr>
                  </a:solidFill>
                </a:ln>
                <a:solidFill>
                  <a:schemeClr val="tx1"/>
                </a:solidFill>
              </a:rPr>
              <a:t>DATA</a:t>
            </a:r>
            <a:br>
              <a:rPr lang="en-GB" dirty="0">
                <a:ln cmpd="thickThin">
                  <a:solidFill>
                    <a:schemeClr val="accent1">
                      <a:shade val="50000"/>
                    </a:schemeClr>
                  </a:solidFill>
                </a:ln>
                <a:solidFill>
                  <a:schemeClr val="tx1"/>
                </a:solidFill>
              </a:rPr>
            </a:br>
            <a:r>
              <a:rPr lang="en-GB" dirty="0">
                <a:ln cmpd="thickThin">
                  <a:solidFill>
                    <a:schemeClr val="accent1">
                      <a:shade val="50000"/>
                    </a:schemeClr>
                  </a:solidFill>
                </a:ln>
                <a:solidFill>
                  <a:schemeClr val="tx1"/>
                </a:solidFill>
              </a:rPr>
              <a:t>REQUIREMENTS</a:t>
            </a:r>
            <a:br>
              <a:rPr lang="en-GB" dirty="0">
                <a:ln cmpd="thickThin">
                  <a:solidFill>
                    <a:schemeClr val="accent1">
                      <a:shade val="50000"/>
                    </a:schemeClr>
                  </a:solidFill>
                </a:ln>
                <a:solidFill>
                  <a:schemeClr val="tx1"/>
                </a:solidFill>
              </a:rPr>
            </a:br>
            <a:r>
              <a:rPr lang="en-GB" dirty="0">
                <a:ln cmpd="thickThin">
                  <a:solidFill>
                    <a:schemeClr val="accent1">
                      <a:shade val="50000"/>
                    </a:schemeClr>
                  </a:solidFill>
                </a:ln>
                <a:solidFill>
                  <a:schemeClr val="tx1"/>
                </a:solidFill>
              </a:rPr>
              <a:t>TO BE STUDIED ONE MONTH</a:t>
            </a:r>
            <a:br>
              <a:rPr lang="en-GB" dirty="0">
                <a:ln cmpd="thickThin">
                  <a:solidFill>
                    <a:schemeClr val="accent1">
                      <a:shade val="50000"/>
                    </a:schemeClr>
                  </a:solidFill>
                </a:ln>
                <a:solidFill>
                  <a:schemeClr val="tx1"/>
                </a:solidFill>
              </a:rPr>
            </a:br>
            <a:r>
              <a:rPr lang="en-GB" dirty="0">
                <a:ln cmpd="thickThin">
                  <a:solidFill>
                    <a:schemeClr val="accent1">
                      <a:shade val="50000"/>
                    </a:schemeClr>
                  </a:solidFill>
                </a:ln>
                <a:solidFill>
                  <a:schemeClr val="tx1"/>
                </a:solidFill>
              </a:rPr>
              <a:t>in ADVANCE </a:t>
            </a:r>
            <a:r>
              <a:rPr lang="en-GB" dirty="0">
                <a:ln>
                  <a:solidFill>
                    <a:schemeClr val="accent1">
                      <a:shade val="50000"/>
                    </a:schemeClr>
                  </a:solidFill>
                </a:ln>
                <a:solidFill>
                  <a:schemeClr val="tx1"/>
                </a:solidFill>
              </a:rPr>
              <a:t>OF AUDIT DATE</a:t>
            </a:r>
            <a:br>
              <a:rPr lang="en-GB" dirty="0">
                <a:ln>
                  <a:solidFill>
                    <a:schemeClr val="accent1">
                      <a:shade val="50000"/>
                    </a:schemeClr>
                  </a:solidFill>
                </a:ln>
                <a:solidFill>
                  <a:schemeClr val="tx1"/>
                </a:solidFill>
              </a:rPr>
            </a:br>
            <a:br>
              <a:rPr lang="en-GB" dirty="0">
                <a:ln>
                  <a:solidFill>
                    <a:schemeClr val="accent1">
                      <a:shade val="50000"/>
                    </a:schemeClr>
                  </a:solidFill>
                </a:ln>
                <a:solidFill>
                  <a:schemeClr val="tx1"/>
                </a:solidFill>
              </a:rPr>
            </a:br>
            <a:r>
              <a:rPr lang="en-GB" dirty="0">
                <a:ln>
                  <a:solidFill>
                    <a:schemeClr val="accent1">
                      <a:shade val="50000"/>
                    </a:schemeClr>
                  </a:solidFill>
                </a:ln>
                <a:solidFill>
                  <a:schemeClr val="accent5">
                    <a:lumMod val="60000"/>
                    <a:lumOff val="40000"/>
                  </a:schemeClr>
                </a:solidFill>
              </a:rPr>
              <a:t>KNOW YOUR SITE BEFORE YOU AUDIT IT!</a:t>
            </a:r>
            <a:r>
              <a:rPr lang="en-GB" dirty="0">
                <a:solidFill>
                  <a:schemeClr val="accent5">
                    <a:lumMod val="60000"/>
                    <a:lumOff val="40000"/>
                  </a:schemeClr>
                </a:solidFill>
              </a:rPr>
              <a:t> </a:t>
            </a:r>
            <a:r>
              <a:rPr lang="en-GB" dirty="0">
                <a:solidFill>
                  <a:srgbClr val="FFFFFF"/>
                </a:solidFill>
              </a:rPr>
              <a:t>ADVANCE) </a:t>
            </a:r>
          </a:p>
        </p:txBody>
      </p:sp>
      <p:sp>
        <p:nvSpPr>
          <p:cNvPr id="3" name="Content Placeholder 2">
            <a:extLst>
              <a:ext uri="{FF2B5EF4-FFF2-40B4-BE49-F238E27FC236}">
                <a16:creationId xmlns:a16="http://schemas.microsoft.com/office/drawing/2014/main" id="{5C5BD2D2-6729-46A1-8D6F-B1E17C416D30}"/>
              </a:ext>
            </a:extLst>
          </p:cNvPr>
          <p:cNvSpPr>
            <a:spLocks noGrp="1"/>
          </p:cNvSpPr>
          <p:nvPr>
            <p:ph idx="1"/>
          </p:nvPr>
        </p:nvSpPr>
        <p:spPr>
          <a:xfrm>
            <a:off x="4006180" y="451512"/>
            <a:ext cx="7319947" cy="6294941"/>
          </a:xfrm>
        </p:spPr>
        <p:txBody>
          <a:bodyPr anchor="ctr">
            <a:normAutofit fontScale="55000" lnSpcReduction="20000"/>
          </a:bodyPr>
          <a:lstStyle/>
          <a:p>
            <a:endParaRPr lang="en-GB" dirty="0"/>
          </a:p>
          <a:p>
            <a:r>
              <a:rPr lang="en-GB" sz="2500" dirty="0"/>
              <a:t>Process &amp; Utility Flow Diagrams </a:t>
            </a:r>
          </a:p>
          <a:p>
            <a:r>
              <a:rPr lang="en-GB" sz="2500" dirty="0"/>
              <a:t>Piping and Instrumentation Diagrams </a:t>
            </a:r>
          </a:p>
          <a:p>
            <a:r>
              <a:rPr lang="en-GB" sz="2500" dirty="0"/>
              <a:t>Plot Plans, Structural Drawings, General Arrangements  </a:t>
            </a:r>
          </a:p>
          <a:p>
            <a:r>
              <a:rPr lang="en-GB" sz="2500" dirty="0"/>
              <a:t>Selected Isometrics (for major inventory calculations)</a:t>
            </a:r>
          </a:p>
          <a:p>
            <a:r>
              <a:rPr lang="en-GB" sz="2500" dirty="0"/>
              <a:t>Corrosion Circuit Diagrams</a:t>
            </a:r>
          </a:p>
          <a:p>
            <a:r>
              <a:rPr lang="en-GB" sz="2500" dirty="0"/>
              <a:t>Single Line Diagrams</a:t>
            </a:r>
          </a:p>
          <a:p>
            <a:r>
              <a:rPr lang="en-GB" sz="2500" dirty="0"/>
              <a:t>Tagged items Data Sheets (Equipment List)</a:t>
            </a:r>
          </a:p>
          <a:p>
            <a:r>
              <a:rPr lang="en-GB" sz="2500" dirty="0"/>
              <a:t>Piping Specification </a:t>
            </a:r>
          </a:p>
          <a:p>
            <a:r>
              <a:rPr lang="en-GB" sz="2500" dirty="0"/>
              <a:t>Design Philosophies, Specifications, Design Codes</a:t>
            </a:r>
          </a:p>
          <a:p>
            <a:r>
              <a:rPr lang="en-GB" sz="2500" dirty="0"/>
              <a:t>Marine Data </a:t>
            </a:r>
          </a:p>
          <a:p>
            <a:r>
              <a:rPr lang="en-GB" sz="2500" dirty="0"/>
              <a:t>Fire/Explosion Protection Details </a:t>
            </a:r>
          </a:p>
          <a:p>
            <a:r>
              <a:rPr lang="en-GB" sz="2500" dirty="0"/>
              <a:t>Research natural perils exposure – earthquake, cyclone, flooding …</a:t>
            </a:r>
          </a:p>
          <a:p>
            <a:r>
              <a:rPr lang="en-GB" sz="2500" dirty="0"/>
              <a:t>Business Continuity and Incident Response Plans</a:t>
            </a:r>
          </a:p>
          <a:p>
            <a:r>
              <a:rPr lang="en-GB" sz="2500" dirty="0" err="1"/>
              <a:t>Hazid</a:t>
            </a:r>
            <a:r>
              <a:rPr lang="en-GB" sz="2500" dirty="0"/>
              <a:t>/</a:t>
            </a:r>
            <a:r>
              <a:rPr lang="en-GB" sz="2500" dirty="0" err="1"/>
              <a:t>Hazop</a:t>
            </a:r>
            <a:r>
              <a:rPr lang="en-GB" sz="2500" dirty="0"/>
              <a:t> Results and subsequent actions taken</a:t>
            </a:r>
          </a:p>
          <a:p>
            <a:r>
              <a:rPr lang="en-GB" sz="2500" dirty="0"/>
              <a:t>Safety Case Reports</a:t>
            </a:r>
          </a:p>
          <a:p>
            <a:r>
              <a:rPr lang="en-GB" sz="2500" dirty="0"/>
              <a:t>Loss Records for 10 years</a:t>
            </a:r>
          </a:p>
          <a:p>
            <a:r>
              <a:rPr lang="en-GB" sz="2500" dirty="0"/>
              <a:t>Management of Change Records</a:t>
            </a:r>
          </a:p>
          <a:p>
            <a:r>
              <a:rPr lang="en-GB" sz="2500" dirty="0"/>
              <a:t>All Department Procedures, Work Instructions and Permits</a:t>
            </a:r>
          </a:p>
          <a:p>
            <a:r>
              <a:rPr lang="en-GB" sz="2500" dirty="0"/>
              <a:t>Security Arrangements</a:t>
            </a:r>
          </a:p>
          <a:p>
            <a:r>
              <a:rPr lang="en-GB" sz="2500" dirty="0"/>
              <a:t>Emergency Response Plans for all types of Incidents </a:t>
            </a:r>
          </a:p>
          <a:p>
            <a:endParaRPr lang="en-GB" sz="2200" dirty="0"/>
          </a:p>
          <a:p>
            <a:endParaRPr lang="en-GB" sz="2200" dirty="0"/>
          </a:p>
          <a:p>
            <a:endParaRPr lang="en-GB" dirty="0"/>
          </a:p>
          <a:p>
            <a:pPr lvl="1"/>
            <a:endParaRPr lang="en-GB" dirty="0"/>
          </a:p>
          <a:p>
            <a:endParaRPr lang="en-GB" dirty="0"/>
          </a:p>
        </p:txBody>
      </p:sp>
      <p:sp>
        <p:nvSpPr>
          <p:cNvPr id="4" name="Footer Placeholder 3">
            <a:extLst>
              <a:ext uri="{FF2B5EF4-FFF2-40B4-BE49-F238E27FC236}">
                <a16:creationId xmlns:a16="http://schemas.microsoft.com/office/drawing/2014/main" id="{AA7D53EC-C880-4B60-93F9-25818BA02327}"/>
              </a:ext>
            </a:extLst>
          </p:cNvPr>
          <p:cNvSpPr>
            <a:spLocks noGrp="1"/>
          </p:cNvSpPr>
          <p:nvPr>
            <p:ph type="ftr" sz="quarter" idx="11"/>
          </p:nvPr>
        </p:nvSpPr>
        <p:spPr>
          <a:xfrm>
            <a:off x="642171" y="6381328"/>
            <a:ext cx="6295972" cy="365125"/>
          </a:xfrm>
        </p:spPr>
        <p:txBody>
          <a:bodyPr/>
          <a:lstStyle/>
          <a:p>
            <a:r>
              <a:rPr lang="en-GB" dirty="0"/>
              <a:t>Technical </a:t>
            </a:r>
            <a:r>
              <a:rPr lang="en-GB" dirty="0" err="1"/>
              <a:t>Audting</a:t>
            </a:r>
            <a:r>
              <a:rPr lang="en-GB" dirty="0"/>
              <a:t> and QRA Presentation </a:t>
            </a:r>
            <a:endParaRPr lang="en-US" dirty="0"/>
          </a:p>
        </p:txBody>
      </p:sp>
      <p:sp>
        <p:nvSpPr>
          <p:cNvPr id="5" name="Slide Number Placeholder 4">
            <a:extLst>
              <a:ext uri="{FF2B5EF4-FFF2-40B4-BE49-F238E27FC236}">
                <a16:creationId xmlns:a16="http://schemas.microsoft.com/office/drawing/2014/main" id="{8E290DFB-45F2-4F78-82EE-89EED677CF08}"/>
              </a:ext>
            </a:extLst>
          </p:cNvPr>
          <p:cNvSpPr>
            <a:spLocks noGrp="1"/>
          </p:cNvSpPr>
          <p:nvPr>
            <p:ph type="sldNum" sz="quarter" idx="12"/>
          </p:nvPr>
        </p:nvSpPr>
        <p:spPr/>
        <p:txBody>
          <a:bodyPr/>
          <a:lstStyle/>
          <a:p>
            <a:fld id="{AAEAE4A8-A6E5-453E-B946-FB774B73F48C}" type="slidenum">
              <a:rPr lang="en-GB" smtClean="0"/>
              <a:t>4</a:t>
            </a:fld>
            <a:endParaRPr lang="en-GB" dirty="0"/>
          </a:p>
        </p:txBody>
      </p:sp>
    </p:spTree>
    <p:extLst>
      <p:ext uri="{BB962C8B-B14F-4D97-AF65-F5344CB8AC3E}">
        <p14:creationId xmlns:p14="http://schemas.microsoft.com/office/powerpoint/2010/main" val="249871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8FEE-FB03-412B-96C6-9DD52966B36B}"/>
              </a:ext>
            </a:extLst>
          </p:cNvPr>
          <p:cNvSpPr>
            <a:spLocks noGrp="1"/>
          </p:cNvSpPr>
          <p:nvPr>
            <p:ph type="title"/>
          </p:nvPr>
        </p:nvSpPr>
        <p:spPr>
          <a:xfrm>
            <a:off x="693812" y="332656"/>
            <a:ext cx="8594429" cy="864096"/>
          </a:xfrm>
        </p:spPr>
        <p:txBody>
          <a:bodyPr/>
          <a:lstStyle/>
          <a:p>
            <a:r>
              <a:rPr lang="en-US" dirty="0"/>
              <a:t>Output for the Report - Ratings</a:t>
            </a:r>
          </a:p>
        </p:txBody>
      </p:sp>
      <p:graphicFrame>
        <p:nvGraphicFramePr>
          <p:cNvPr id="4" name="Content Placeholder 3">
            <a:extLst>
              <a:ext uri="{FF2B5EF4-FFF2-40B4-BE49-F238E27FC236}">
                <a16:creationId xmlns:a16="http://schemas.microsoft.com/office/drawing/2014/main" id="{5A74C5DB-316B-4784-B0F4-ED71BD3AAB54}"/>
              </a:ext>
            </a:extLst>
          </p:cNvPr>
          <p:cNvGraphicFramePr>
            <a:graphicFrameLocks noGrp="1"/>
          </p:cNvGraphicFramePr>
          <p:nvPr>
            <p:ph idx="1"/>
            <p:extLst>
              <p:ext uri="{D42A27DB-BD31-4B8C-83A1-F6EECF244321}">
                <p14:modId xmlns:p14="http://schemas.microsoft.com/office/powerpoint/2010/main" val="2674272376"/>
              </p:ext>
            </p:extLst>
          </p:nvPr>
        </p:nvGraphicFramePr>
        <p:xfrm>
          <a:off x="765820" y="980728"/>
          <a:ext cx="7056784" cy="4608512"/>
        </p:xfrm>
        <a:graphic>
          <a:graphicData uri="http://schemas.openxmlformats.org/drawingml/2006/table">
            <a:tbl>
              <a:tblPr firstRow="1" firstCol="1" bandRow="1" bandCol="1">
                <a:tableStyleId>{C4B1156A-380E-4F78-BDF5-A606A8083BF9}</a:tableStyleId>
              </a:tblPr>
              <a:tblGrid>
                <a:gridCol w="5689738">
                  <a:extLst>
                    <a:ext uri="{9D8B030D-6E8A-4147-A177-3AD203B41FA5}">
                      <a16:colId xmlns:a16="http://schemas.microsoft.com/office/drawing/2014/main" val="2483341904"/>
                    </a:ext>
                  </a:extLst>
                </a:gridCol>
                <a:gridCol w="1367046">
                  <a:extLst>
                    <a:ext uri="{9D8B030D-6E8A-4147-A177-3AD203B41FA5}">
                      <a16:colId xmlns:a16="http://schemas.microsoft.com/office/drawing/2014/main" val="3759821914"/>
                    </a:ext>
                  </a:extLst>
                </a:gridCol>
              </a:tblGrid>
              <a:tr h="288032">
                <a:tc>
                  <a:txBody>
                    <a:bodyPr/>
                    <a:lstStyle/>
                    <a:p>
                      <a:pPr marL="17145" marR="0" algn="just">
                        <a:spcBef>
                          <a:spcPts val="0"/>
                        </a:spcBef>
                        <a:spcAft>
                          <a:spcPts val="0"/>
                        </a:spcAft>
                      </a:pPr>
                      <a:r>
                        <a:rPr lang="en-US" sz="1200" dirty="0">
                          <a:effectLst/>
                        </a:rPr>
                        <a:t>Topic </a:t>
                      </a:r>
                      <a:endParaRPr lang="en-US" sz="1200" dirty="0">
                        <a:effectLst/>
                        <a:latin typeface="Times New Roman" panose="02020603050405020304" pitchFamily="18" charset="0"/>
                        <a:ea typeface="Times New Roman" panose="02020603050405020304" pitchFamily="18" charset="0"/>
                      </a:endParaRPr>
                    </a:p>
                  </a:txBody>
                  <a:tcPr marL="73025" marR="73025" marT="0" marB="0"/>
                </a:tc>
                <a:tc>
                  <a:txBody>
                    <a:bodyPr/>
                    <a:lstStyle/>
                    <a:p>
                      <a:pPr marL="17145" marR="0" algn="ctr">
                        <a:spcBef>
                          <a:spcPts val="0"/>
                        </a:spcBef>
                        <a:spcAft>
                          <a:spcPts val="0"/>
                        </a:spcAft>
                      </a:pPr>
                      <a:r>
                        <a:rPr lang="en-US" sz="1200">
                          <a:effectLst/>
                        </a:rPr>
                        <a:t>EP</a:t>
                      </a:r>
                      <a:endParaRPr lang="en-US" sz="1200">
                        <a:effectLst/>
                        <a:latin typeface="Times New Roman" panose="02020603050405020304" pitchFamily="18" charset="0"/>
                        <a:ea typeface="Times New Roman" panose="02020603050405020304" pitchFamily="18" charset="0"/>
                      </a:endParaRPr>
                    </a:p>
                  </a:txBody>
                  <a:tcPr marL="73025" marR="73025" marT="0" marB="0"/>
                </a:tc>
                <a:extLst>
                  <a:ext uri="{0D108BD9-81ED-4DB2-BD59-A6C34878D82A}">
                    <a16:rowId xmlns:a16="http://schemas.microsoft.com/office/drawing/2014/main" val="1122486431"/>
                  </a:ext>
                </a:extLst>
              </a:tr>
              <a:tr h="216024">
                <a:tc>
                  <a:txBody>
                    <a:bodyPr/>
                    <a:lstStyle/>
                    <a:p>
                      <a:pPr marL="342900" marR="0" lvl="0" indent="-342900" algn="just">
                        <a:spcBef>
                          <a:spcPts val="600"/>
                        </a:spcBef>
                        <a:spcAft>
                          <a:spcPts val="0"/>
                        </a:spcAft>
                        <a:buFont typeface="+mj-lt"/>
                        <a:buAutoNum type="arabicPeriod"/>
                      </a:pPr>
                      <a:r>
                        <a:rPr lang="en-US" sz="900">
                          <a:effectLst/>
                        </a:rPr>
                        <a:t>1. Plant Layout (Safety Distances) – against code guidelines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tc>
                <a:tc>
                  <a:txBody>
                    <a:bodyPr/>
                    <a:lstStyle/>
                    <a:p>
                      <a:pPr marL="17145" marR="0" algn="ctr">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endParaRPr>
                    </a:p>
                  </a:txBody>
                  <a:tcPr marL="73025" marR="73025" marT="0" marB="0"/>
                </a:tc>
                <a:extLst>
                  <a:ext uri="{0D108BD9-81ED-4DB2-BD59-A6C34878D82A}">
                    <a16:rowId xmlns:a16="http://schemas.microsoft.com/office/drawing/2014/main" val="3323422347"/>
                  </a:ext>
                </a:extLst>
              </a:tr>
              <a:tr h="216024">
                <a:tc>
                  <a:txBody>
                    <a:bodyPr/>
                    <a:lstStyle/>
                    <a:p>
                      <a:pPr marL="17145" marR="0" algn="just">
                        <a:spcBef>
                          <a:spcPts val="0"/>
                        </a:spcBef>
                        <a:spcAft>
                          <a:spcPts val="0"/>
                        </a:spcAft>
                      </a:pPr>
                      <a:r>
                        <a:rPr lang="en-US" sz="900">
                          <a:effectLst/>
                        </a:rPr>
                        <a:t>– Surrounding Exposures</a:t>
                      </a:r>
                      <a:endParaRPr lang="en-US" sz="12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17145" marR="0" algn="ctr">
                        <a:spcBef>
                          <a:spcPts val="0"/>
                        </a:spcBef>
                        <a:spcAft>
                          <a:spcPts val="0"/>
                        </a:spcAft>
                      </a:pPr>
                      <a:r>
                        <a:rPr lang="en-US" sz="900">
                          <a:effectLst/>
                        </a:rPr>
                        <a:t>4</a:t>
                      </a:r>
                      <a:endParaRPr lang="en-US" sz="1200">
                        <a:effectLst/>
                        <a:latin typeface="Times New Roman" panose="02020603050405020304" pitchFamily="18" charset="0"/>
                        <a:ea typeface="Times New Roman" panose="02020603050405020304" pitchFamily="18" charset="0"/>
                      </a:endParaRPr>
                    </a:p>
                  </a:txBody>
                  <a:tcPr marL="73025" marR="73025" marT="0" marB="0"/>
                </a:tc>
                <a:extLst>
                  <a:ext uri="{0D108BD9-81ED-4DB2-BD59-A6C34878D82A}">
                    <a16:rowId xmlns:a16="http://schemas.microsoft.com/office/drawing/2014/main" val="2782146624"/>
                  </a:ext>
                </a:extLst>
              </a:tr>
              <a:tr h="216024">
                <a:tc>
                  <a:txBody>
                    <a:bodyPr/>
                    <a:lstStyle/>
                    <a:p>
                      <a:pPr marL="17145" marR="0" algn="just">
                        <a:spcBef>
                          <a:spcPts val="0"/>
                        </a:spcBef>
                        <a:spcAft>
                          <a:spcPts val="0"/>
                        </a:spcAft>
                      </a:pPr>
                      <a:r>
                        <a:rPr lang="en-US" sz="900">
                          <a:effectLst/>
                        </a:rPr>
                        <a:t>– Road and Accessways</a:t>
                      </a:r>
                      <a:endParaRPr lang="en-US" sz="12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17145" marR="0" algn="ctr">
                        <a:spcBef>
                          <a:spcPts val="0"/>
                        </a:spcBef>
                        <a:spcAft>
                          <a:spcPts val="0"/>
                        </a:spcAft>
                      </a:pPr>
                      <a:r>
                        <a:rPr lang="en-US" sz="900">
                          <a:effectLst/>
                        </a:rPr>
                        <a:t>3</a:t>
                      </a:r>
                      <a:endParaRPr lang="en-US" sz="1200">
                        <a:effectLst/>
                        <a:latin typeface="Times New Roman" panose="02020603050405020304" pitchFamily="18" charset="0"/>
                        <a:ea typeface="Times New Roman" panose="02020603050405020304" pitchFamily="18" charset="0"/>
                      </a:endParaRPr>
                    </a:p>
                  </a:txBody>
                  <a:tcPr marL="73025" marR="73025" marT="0" marB="0"/>
                </a:tc>
                <a:extLst>
                  <a:ext uri="{0D108BD9-81ED-4DB2-BD59-A6C34878D82A}">
                    <a16:rowId xmlns:a16="http://schemas.microsoft.com/office/drawing/2014/main" val="920919400"/>
                  </a:ext>
                </a:extLst>
              </a:tr>
              <a:tr h="216024">
                <a:tc>
                  <a:txBody>
                    <a:bodyPr/>
                    <a:lstStyle/>
                    <a:p>
                      <a:pPr marL="17145" marR="0" algn="just">
                        <a:spcBef>
                          <a:spcPts val="0"/>
                        </a:spcBef>
                        <a:spcAft>
                          <a:spcPts val="0"/>
                        </a:spcAft>
                      </a:pPr>
                      <a:r>
                        <a:rPr lang="en-US" sz="900">
                          <a:effectLst/>
                        </a:rPr>
                        <a:t>– Drainage Systems, Sewer and Sumps</a:t>
                      </a:r>
                      <a:endParaRPr lang="en-US" sz="12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17145" marR="0" algn="ctr">
                        <a:spcBef>
                          <a:spcPts val="0"/>
                        </a:spcBef>
                        <a:spcAft>
                          <a:spcPts val="0"/>
                        </a:spcAft>
                      </a:pPr>
                      <a:r>
                        <a:rPr lang="en-US" sz="900">
                          <a:effectLst/>
                        </a:rPr>
                        <a:t>1</a:t>
                      </a:r>
                      <a:endParaRPr lang="en-US" sz="1200">
                        <a:effectLst/>
                        <a:latin typeface="Times New Roman" panose="02020603050405020304" pitchFamily="18" charset="0"/>
                        <a:ea typeface="Times New Roman" panose="02020603050405020304" pitchFamily="18" charset="0"/>
                      </a:endParaRPr>
                    </a:p>
                  </a:txBody>
                  <a:tcPr marL="73025" marR="73025" marT="0" marB="0"/>
                </a:tc>
                <a:extLst>
                  <a:ext uri="{0D108BD9-81ED-4DB2-BD59-A6C34878D82A}">
                    <a16:rowId xmlns:a16="http://schemas.microsoft.com/office/drawing/2014/main" val="3453269858"/>
                  </a:ext>
                </a:extLst>
              </a:tr>
              <a:tr h="216024">
                <a:tc>
                  <a:txBody>
                    <a:bodyPr/>
                    <a:lstStyle/>
                    <a:p>
                      <a:pPr marL="17145" marR="0" algn="just">
                        <a:spcBef>
                          <a:spcPts val="0"/>
                        </a:spcBef>
                        <a:spcAft>
                          <a:spcPts val="0"/>
                        </a:spcAft>
                      </a:pPr>
                      <a:r>
                        <a:rPr lang="en-US" sz="900">
                          <a:effectLst/>
                        </a:rPr>
                        <a:t>2. Void</a:t>
                      </a:r>
                      <a:endParaRPr lang="en-US" sz="12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17145" marR="0" algn="ctr">
                        <a:spcBef>
                          <a:spcPts val="0"/>
                        </a:spcBef>
                        <a:spcAft>
                          <a:spcPts val="0"/>
                        </a:spcAft>
                      </a:pPr>
                      <a:r>
                        <a:rPr lang="en-US" sz="900">
                          <a:effectLst/>
                        </a:rPr>
                        <a:t>-</a:t>
                      </a:r>
                      <a:endParaRPr lang="en-US" sz="1200">
                        <a:effectLst/>
                        <a:latin typeface="Times New Roman" panose="02020603050405020304" pitchFamily="18" charset="0"/>
                        <a:ea typeface="Times New Roman" panose="02020603050405020304" pitchFamily="18" charset="0"/>
                      </a:endParaRPr>
                    </a:p>
                  </a:txBody>
                  <a:tcPr marL="73025" marR="73025" marT="0" marB="0"/>
                </a:tc>
                <a:extLst>
                  <a:ext uri="{0D108BD9-81ED-4DB2-BD59-A6C34878D82A}">
                    <a16:rowId xmlns:a16="http://schemas.microsoft.com/office/drawing/2014/main" val="2650844982"/>
                  </a:ext>
                </a:extLst>
              </a:tr>
              <a:tr h="216024">
                <a:tc>
                  <a:txBody>
                    <a:bodyPr/>
                    <a:lstStyle/>
                    <a:p>
                      <a:pPr marL="342900" marR="0" lvl="0" indent="-342900" algn="just">
                        <a:spcBef>
                          <a:spcPts val="600"/>
                        </a:spcBef>
                        <a:spcAft>
                          <a:spcPts val="0"/>
                        </a:spcAft>
                        <a:buFont typeface="+mj-lt"/>
                        <a:buAutoNum type="arabicPeriod"/>
                      </a:pPr>
                      <a:r>
                        <a:rPr lang="en-US" sz="900">
                          <a:effectLst/>
                        </a:rPr>
                        <a:t>3. Electrical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tc>
                <a:tc>
                  <a:txBody>
                    <a:bodyPr/>
                    <a:lstStyle/>
                    <a:p>
                      <a:pPr marL="17145" marR="0" algn="ctr">
                        <a:spcBef>
                          <a:spcPts val="0"/>
                        </a:spcBef>
                        <a:spcAft>
                          <a:spcPts val="0"/>
                        </a:spcAft>
                      </a:pPr>
                      <a:r>
                        <a:rPr lang="en-US" sz="900">
                          <a:effectLst/>
                          <a:highlight>
                            <a:srgbClr val="FFFF00"/>
                          </a:highlight>
                        </a:rPr>
                        <a:t> </a:t>
                      </a:r>
                      <a:endParaRPr lang="en-US" sz="1200">
                        <a:effectLst/>
                        <a:latin typeface="Times New Roman" panose="02020603050405020304" pitchFamily="18" charset="0"/>
                        <a:ea typeface="Times New Roman" panose="02020603050405020304" pitchFamily="18" charset="0"/>
                      </a:endParaRPr>
                    </a:p>
                  </a:txBody>
                  <a:tcPr marL="73025" marR="73025" marT="0" marB="0"/>
                </a:tc>
                <a:extLst>
                  <a:ext uri="{0D108BD9-81ED-4DB2-BD59-A6C34878D82A}">
                    <a16:rowId xmlns:a16="http://schemas.microsoft.com/office/drawing/2014/main" val="673211268"/>
                  </a:ext>
                </a:extLst>
              </a:tr>
              <a:tr h="216024">
                <a:tc>
                  <a:txBody>
                    <a:bodyPr/>
                    <a:lstStyle/>
                    <a:p>
                      <a:pPr marL="17145" marR="0" algn="just">
                        <a:spcBef>
                          <a:spcPts val="0"/>
                        </a:spcBef>
                        <a:spcAft>
                          <a:spcPts val="0"/>
                        </a:spcAft>
                      </a:pPr>
                      <a:r>
                        <a:rPr lang="en-US" sz="900">
                          <a:effectLst/>
                        </a:rPr>
                        <a:t>– Hazardous Locations</a:t>
                      </a:r>
                      <a:endParaRPr lang="en-US" sz="12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17145" marR="0" algn="ctr">
                        <a:spcBef>
                          <a:spcPts val="0"/>
                        </a:spcBef>
                        <a:spcAft>
                          <a:spcPts val="0"/>
                        </a:spcAft>
                      </a:pPr>
                      <a:r>
                        <a:rPr lang="en-US" sz="900">
                          <a:effectLst/>
                        </a:rPr>
                        <a:t>4</a:t>
                      </a:r>
                      <a:endParaRPr lang="en-US" sz="1200">
                        <a:effectLst/>
                        <a:latin typeface="Times New Roman" panose="02020603050405020304" pitchFamily="18" charset="0"/>
                        <a:ea typeface="Times New Roman" panose="02020603050405020304" pitchFamily="18" charset="0"/>
                      </a:endParaRPr>
                    </a:p>
                  </a:txBody>
                  <a:tcPr marL="73025" marR="73025" marT="0" marB="0"/>
                </a:tc>
                <a:extLst>
                  <a:ext uri="{0D108BD9-81ED-4DB2-BD59-A6C34878D82A}">
                    <a16:rowId xmlns:a16="http://schemas.microsoft.com/office/drawing/2014/main" val="3252221800"/>
                  </a:ext>
                </a:extLst>
              </a:tr>
              <a:tr h="216024">
                <a:tc>
                  <a:txBody>
                    <a:bodyPr/>
                    <a:lstStyle/>
                    <a:p>
                      <a:pPr marL="17145" marR="0" algn="just">
                        <a:spcBef>
                          <a:spcPts val="0"/>
                        </a:spcBef>
                        <a:spcAft>
                          <a:spcPts val="0"/>
                        </a:spcAft>
                      </a:pPr>
                      <a:r>
                        <a:rPr lang="en-US" sz="900">
                          <a:effectLst/>
                        </a:rPr>
                        <a:t>– Cable Tray Location &amp; Protection</a:t>
                      </a:r>
                      <a:endParaRPr lang="en-US" sz="12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17145" marR="0" algn="ctr">
                        <a:spcBef>
                          <a:spcPts val="0"/>
                        </a:spcBef>
                        <a:spcAft>
                          <a:spcPts val="0"/>
                        </a:spcAft>
                      </a:pPr>
                      <a:r>
                        <a:rPr lang="en-US" sz="900">
                          <a:effectLst/>
                        </a:rPr>
                        <a:t>3</a:t>
                      </a:r>
                      <a:endParaRPr lang="en-US" sz="1200">
                        <a:effectLst/>
                        <a:latin typeface="Times New Roman" panose="02020603050405020304" pitchFamily="18" charset="0"/>
                        <a:ea typeface="Times New Roman" panose="02020603050405020304" pitchFamily="18" charset="0"/>
                      </a:endParaRPr>
                    </a:p>
                  </a:txBody>
                  <a:tcPr marL="73025" marR="73025" marT="0" marB="0"/>
                </a:tc>
                <a:extLst>
                  <a:ext uri="{0D108BD9-81ED-4DB2-BD59-A6C34878D82A}">
                    <a16:rowId xmlns:a16="http://schemas.microsoft.com/office/drawing/2014/main" val="1930442479"/>
                  </a:ext>
                </a:extLst>
              </a:tr>
              <a:tr h="432048">
                <a:tc>
                  <a:txBody>
                    <a:bodyPr/>
                    <a:lstStyle/>
                    <a:p>
                      <a:pPr marL="17145" marR="0" algn="just">
                        <a:spcBef>
                          <a:spcPts val="0"/>
                        </a:spcBef>
                        <a:spcAft>
                          <a:spcPts val="0"/>
                        </a:spcAft>
                      </a:pPr>
                      <a:r>
                        <a:rPr lang="en-US" sz="900">
                          <a:effectLst/>
                        </a:rPr>
                        <a:t>– Substations, Switchgear, MCC, Electrical Room, and Electrical Equipment </a:t>
                      </a:r>
                      <a:endParaRPr lang="en-US" sz="12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17145" marR="0" algn="ctr">
                        <a:spcBef>
                          <a:spcPts val="0"/>
                        </a:spcBef>
                        <a:spcAft>
                          <a:spcPts val="0"/>
                        </a:spcAft>
                      </a:pPr>
                      <a:r>
                        <a:rPr lang="en-US" sz="900">
                          <a:effectLst/>
                        </a:rPr>
                        <a:t>3</a:t>
                      </a:r>
                      <a:endParaRPr lang="en-US" sz="1200">
                        <a:effectLst/>
                        <a:latin typeface="Times New Roman" panose="02020603050405020304" pitchFamily="18" charset="0"/>
                        <a:ea typeface="Times New Roman" panose="02020603050405020304" pitchFamily="18" charset="0"/>
                      </a:endParaRPr>
                    </a:p>
                  </a:txBody>
                  <a:tcPr marL="73025" marR="73025" marT="0" marB="0"/>
                </a:tc>
                <a:extLst>
                  <a:ext uri="{0D108BD9-81ED-4DB2-BD59-A6C34878D82A}">
                    <a16:rowId xmlns:a16="http://schemas.microsoft.com/office/drawing/2014/main" val="1085928162"/>
                  </a:ext>
                </a:extLst>
              </a:tr>
              <a:tr h="216024">
                <a:tc>
                  <a:txBody>
                    <a:bodyPr/>
                    <a:lstStyle/>
                    <a:p>
                      <a:pPr marL="17145" marR="0" algn="just">
                        <a:spcBef>
                          <a:spcPts val="0"/>
                        </a:spcBef>
                        <a:spcAft>
                          <a:spcPts val="0"/>
                        </a:spcAft>
                      </a:pPr>
                      <a:r>
                        <a:rPr lang="en-US" sz="900">
                          <a:effectLst/>
                        </a:rPr>
                        <a:t>– Transformers </a:t>
                      </a:r>
                      <a:endParaRPr lang="en-US" sz="12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17145" marR="0" algn="ctr">
                        <a:spcBef>
                          <a:spcPts val="0"/>
                        </a:spcBef>
                        <a:spcAft>
                          <a:spcPts val="0"/>
                        </a:spcAft>
                      </a:pPr>
                      <a:r>
                        <a:rPr lang="en-US" sz="900">
                          <a:effectLst/>
                        </a:rPr>
                        <a:t>3</a:t>
                      </a:r>
                      <a:endParaRPr lang="en-US" sz="1200">
                        <a:effectLst/>
                        <a:latin typeface="Times New Roman" panose="02020603050405020304" pitchFamily="18" charset="0"/>
                        <a:ea typeface="Times New Roman" panose="02020603050405020304" pitchFamily="18" charset="0"/>
                      </a:endParaRPr>
                    </a:p>
                  </a:txBody>
                  <a:tcPr marL="73025" marR="73025" marT="0" marB="0"/>
                </a:tc>
                <a:extLst>
                  <a:ext uri="{0D108BD9-81ED-4DB2-BD59-A6C34878D82A}">
                    <a16:rowId xmlns:a16="http://schemas.microsoft.com/office/drawing/2014/main" val="2021917806"/>
                  </a:ext>
                </a:extLst>
              </a:tr>
              <a:tr h="216024">
                <a:tc>
                  <a:txBody>
                    <a:bodyPr/>
                    <a:lstStyle/>
                    <a:p>
                      <a:pPr marL="17145" marR="0" algn="just">
                        <a:spcBef>
                          <a:spcPts val="0"/>
                        </a:spcBef>
                        <a:spcAft>
                          <a:spcPts val="0"/>
                        </a:spcAft>
                      </a:pPr>
                      <a:r>
                        <a:rPr lang="en-US" sz="900" dirty="0">
                          <a:effectLst/>
                        </a:rPr>
                        <a:t>– Static Electricity Grounding and Bonding</a:t>
                      </a:r>
                      <a:endParaRPr lang="en-US" sz="1200" dirty="0">
                        <a:effectLst/>
                        <a:latin typeface="Times New Roman" panose="02020603050405020304" pitchFamily="18" charset="0"/>
                        <a:ea typeface="Times New Roman" panose="02020603050405020304" pitchFamily="18" charset="0"/>
                      </a:endParaRPr>
                    </a:p>
                  </a:txBody>
                  <a:tcPr marL="73025" marR="73025" marT="0" marB="0"/>
                </a:tc>
                <a:tc>
                  <a:txBody>
                    <a:bodyPr/>
                    <a:lstStyle/>
                    <a:p>
                      <a:pPr marL="17145" marR="0" algn="ctr">
                        <a:spcBef>
                          <a:spcPts val="0"/>
                        </a:spcBef>
                        <a:spcAft>
                          <a:spcPts val="0"/>
                        </a:spcAft>
                      </a:pPr>
                      <a:r>
                        <a:rPr lang="en-US" sz="900">
                          <a:effectLst/>
                        </a:rPr>
                        <a:t>4</a:t>
                      </a:r>
                      <a:endParaRPr lang="en-US" sz="1200">
                        <a:effectLst/>
                        <a:latin typeface="Times New Roman" panose="02020603050405020304" pitchFamily="18" charset="0"/>
                        <a:ea typeface="Times New Roman" panose="02020603050405020304" pitchFamily="18" charset="0"/>
                      </a:endParaRPr>
                    </a:p>
                  </a:txBody>
                  <a:tcPr marL="73025" marR="73025" marT="0" marB="0"/>
                </a:tc>
                <a:extLst>
                  <a:ext uri="{0D108BD9-81ED-4DB2-BD59-A6C34878D82A}">
                    <a16:rowId xmlns:a16="http://schemas.microsoft.com/office/drawing/2014/main" val="2613601018"/>
                  </a:ext>
                </a:extLst>
              </a:tr>
              <a:tr h="216024">
                <a:tc>
                  <a:txBody>
                    <a:bodyPr/>
                    <a:lstStyle/>
                    <a:p>
                      <a:pPr marL="17145" marR="0" algn="just">
                        <a:spcBef>
                          <a:spcPts val="0"/>
                        </a:spcBef>
                        <a:spcAft>
                          <a:spcPts val="0"/>
                        </a:spcAft>
                      </a:pPr>
                      <a:r>
                        <a:rPr lang="en-US" sz="900" dirty="0">
                          <a:effectLst/>
                        </a:rPr>
                        <a:t>– Lightning Protection System</a:t>
                      </a:r>
                      <a:endParaRPr lang="en-US" sz="1200" dirty="0">
                        <a:effectLst/>
                        <a:latin typeface="Times New Roman" panose="02020603050405020304" pitchFamily="18" charset="0"/>
                        <a:ea typeface="Times New Roman" panose="02020603050405020304" pitchFamily="18" charset="0"/>
                      </a:endParaRPr>
                    </a:p>
                  </a:txBody>
                  <a:tcPr marL="73025" marR="73025" marT="0" marB="0"/>
                </a:tc>
                <a:tc>
                  <a:txBody>
                    <a:bodyPr/>
                    <a:lstStyle/>
                    <a:p>
                      <a:pPr marL="17145" marR="0" algn="ctr">
                        <a:spcBef>
                          <a:spcPts val="0"/>
                        </a:spcBef>
                        <a:spcAft>
                          <a:spcPts val="0"/>
                        </a:spcAft>
                      </a:pPr>
                      <a:r>
                        <a:rPr lang="en-US" sz="900">
                          <a:effectLst/>
                        </a:rPr>
                        <a:t>3</a:t>
                      </a:r>
                      <a:endParaRPr lang="en-US" sz="1200">
                        <a:effectLst/>
                        <a:latin typeface="Times New Roman" panose="02020603050405020304" pitchFamily="18" charset="0"/>
                        <a:ea typeface="Times New Roman" panose="02020603050405020304" pitchFamily="18" charset="0"/>
                      </a:endParaRPr>
                    </a:p>
                  </a:txBody>
                  <a:tcPr marL="73025" marR="73025" marT="0" marB="0"/>
                </a:tc>
                <a:extLst>
                  <a:ext uri="{0D108BD9-81ED-4DB2-BD59-A6C34878D82A}">
                    <a16:rowId xmlns:a16="http://schemas.microsoft.com/office/drawing/2014/main" val="1635461445"/>
                  </a:ext>
                </a:extLst>
              </a:tr>
              <a:tr h="216024">
                <a:tc>
                  <a:txBody>
                    <a:bodyPr/>
                    <a:lstStyle/>
                    <a:p>
                      <a:pPr marL="17145" marR="0" algn="just">
                        <a:spcBef>
                          <a:spcPts val="0"/>
                        </a:spcBef>
                        <a:spcAft>
                          <a:spcPts val="0"/>
                        </a:spcAft>
                      </a:pPr>
                      <a:r>
                        <a:rPr lang="en-US" sz="900">
                          <a:effectLst/>
                        </a:rPr>
                        <a:t>4.  Equipment – protections installed – improvements, adequacy</a:t>
                      </a:r>
                      <a:endParaRPr lang="en-US" sz="12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17145" marR="0" algn="ctr">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endParaRPr>
                    </a:p>
                  </a:txBody>
                  <a:tcPr marL="73025" marR="73025" marT="0" marB="0"/>
                </a:tc>
                <a:extLst>
                  <a:ext uri="{0D108BD9-81ED-4DB2-BD59-A6C34878D82A}">
                    <a16:rowId xmlns:a16="http://schemas.microsoft.com/office/drawing/2014/main" val="2082948351"/>
                  </a:ext>
                </a:extLst>
              </a:tr>
              <a:tr h="216024">
                <a:tc>
                  <a:txBody>
                    <a:bodyPr/>
                    <a:lstStyle/>
                    <a:p>
                      <a:pPr marL="17145" marR="0" algn="just">
                        <a:spcBef>
                          <a:spcPts val="0"/>
                        </a:spcBef>
                        <a:spcAft>
                          <a:spcPts val="0"/>
                        </a:spcAft>
                      </a:pPr>
                      <a:r>
                        <a:rPr lang="en-US" sz="900">
                          <a:effectLst/>
                        </a:rPr>
                        <a:t>– Tanks and Vessels</a:t>
                      </a:r>
                      <a:endParaRPr lang="en-US" sz="12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17145" marR="0" algn="ctr">
                        <a:spcBef>
                          <a:spcPts val="0"/>
                        </a:spcBef>
                        <a:spcAft>
                          <a:spcPts val="0"/>
                        </a:spcAft>
                      </a:pPr>
                      <a:r>
                        <a:rPr lang="en-US" sz="900">
                          <a:effectLst/>
                        </a:rPr>
                        <a:t>3</a:t>
                      </a:r>
                      <a:endParaRPr lang="en-US" sz="1200">
                        <a:effectLst/>
                        <a:latin typeface="Times New Roman" panose="02020603050405020304" pitchFamily="18" charset="0"/>
                        <a:ea typeface="Times New Roman" panose="02020603050405020304" pitchFamily="18" charset="0"/>
                      </a:endParaRPr>
                    </a:p>
                  </a:txBody>
                  <a:tcPr marL="73025" marR="73025" marT="0" marB="0"/>
                </a:tc>
                <a:extLst>
                  <a:ext uri="{0D108BD9-81ED-4DB2-BD59-A6C34878D82A}">
                    <a16:rowId xmlns:a16="http://schemas.microsoft.com/office/drawing/2014/main" val="949561846"/>
                  </a:ext>
                </a:extLst>
              </a:tr>
              <a:tr h="216024">
                <a:tc>
                  <a:txBody>
                    <a:bodyPr/>
                    <a:lstStyle/>
                    <a:p>
                      <a:pPr marL="17145" marR="0" algn="just">
                        <a:spcBef>
                          <a:spcPts val="0"/>
                        </a:spcBef>
                        <a:spcAft>
                          <a:spcPts val="0"/>
                        </a:spcAft>
                      </a:pPr>
                      <a:r>
                        <a:rPr lang="en-US" sz="900">
                          <a:effectLst/>
                        </a:rPr>
                        <a:t>– Cathodic Protection </a:t>
                      </a:r>
                      <a:endParaRPr lang="en-US" sz="12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17145" marR="0" algn="ctr">
                        <a:spcBef>
                          <a:spcPts val="0"/>
                        </a:spcBef>
                        <a:spcAft>
                          <a:spcPts val="0"/>
                        </a:spcAft>
                      </a:pPr>
                      <a:r>
                        <a:rPr lang="en-US" sz="900">
                          <a:effectLst/>
                        </a:rPr>
                        <a:t>3</a:t>
                      </a:r>
                      <a:endParaRPr lang="en-US" sz="1200">
                        <a:effectLst/>
                        <a:latin typeface="Times New Roman" panose="02020603050405020304" pitchFamily="18" charset="0"/>
                        <a:ea typeface="Times New Roman" panose="02020603050405020304" pitchFamily="18" charset="0"/>
                      </a:endParaRPr>
                    </a:p>
                  </a:txBody>
                  <a:tcPr marL="73025" marR="73025" marT="0" marB="0"/>
                </a:tc>
                <a:extLst>
                  <a:ext uri="{0D108BD9-81ED-4DB2-BD59-A6C34878D82A}">
                    <a16:rowId xmlns:a16="http://schemas.microsoft.com/office/drawing/2014/main" val="2706571457"/>
                  </a:ext>
                </a:extLst>
              </a:tr>
              <a:tr h="216024">
                <a:tc>
                  <a:txBody>
                    <a:bodyPr/>
                    <a:lstStyle/>
                    <a:p>
                      <a:pPr marL="17145" marR="0" algn="just">
                        <a:spcBef>
                          <a:spcPts val="0"/>
                        </a:spcBef>
                        <a:spcAft>
                          <a:spcPts val="0"/>
                        </a:spcAft>
                      </a:pPr>
                      <a:r>
                        <a:rPr lang="en-US" sz="900">
                          <a:effectLst/>
                        </a:rPr>
                        <a:t>– Heat Exchangers </a:t>
                      </a:r>
                      <a:endParaRPr lang="en-US" sz="12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17145" marR="0" algn="ctr">
                        <a:spcBef>
                          <a:spcPts val="0"/>
                        </a:spcBef>
                        <a:spcAft>
                          <a:spcPts val="0"/>
                        </a:spcAft>
                      </a:pPr>
                      <a:r>
                        <a:rPr lang="en-US" sz="900">
                          <a:effectLst/>
                        </a:rPr>
                        <a:t>3</a:t>
                      </a:r>
                      <a:endParaRPr lang="en-US" sz="1200">
                        <a:effectLst/>
                        <a:latin typeface="Times New Roman" panose="02020603050405020304" pitchFamily="18" charset="0"/>
                        <a:ea typeface="Times New Roman" panose="02020603050405020304" pitchFamily="18" charset="0"/>
                      </a:endParaRPr>
                    </a:p>
                  </a:txBody>
                  <a:tcPr marL="73025" marR="73025" marT="0" marB="0"/>
                </a:tc>
                <a:extLst>
                  <a:ext uri="{0D108BD9-81ED-4DB2-BD59-A6C34878D82A}">
                    <a16:rowId xmlns:a16="http://schemas.microsoft.com/office/drawing/2014/main" val="2129562627"/>
                  </a:ext>
                </a:extLst>
              </a:tr>
              <a:tr h="216024">
                <a:tc>
                  <a:txBody>
                    <a:bodyPr/>
                    <a:lstStyle/>
                    <a:p>
                      <a:pPr marL="17145" marR="0" algn="just">
                        <a:spcBef>
                          <a:spcPts val="0"/>
                        </a:spcBef>
                        <a:spcAft>
                          <a:spcPts val="0"/>
                        </a:spcAft>
                      </a:pPr>
                      <a:r>
                        <a:rPr lang="en-US" sz="900">
                          <a:effectLst/>
                        </a:rPr>
                        <a:t>– Pumps &amp; Compressors </a:t>
                      </a:r>
                      <a:endParaRPr lang="en-US" sz="12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17145" marR="0" algn="ctr">
                        <a:spcBef>
                          <a:spcPts val="0"/>
                        </a:spcBef>
                        <a:spcAft>
                          <a:spcPts val="0"/>
                        </a:spcAft>
                      </a:pPr>
                      <a:r>
                        <a:rPr lang="en-US" sz="900">
                          <a:effectLst/>
                        </a:rPr>
                        <a:t>3</a:t>
                      </a:r>
                      <a:endParaRPr lang="en-US" sz="1200">
                        <a:effectLst/>
                        <a:latin typeface="Times New Roman" panose="02020603050405020304" pitchFamily="18" charset="0"/>
                        <a:ea typeface="Times New Roman" panose="02020603050405020304" pitchFamily="18" charset="0"/>
                      </a:endParaRPr>
                    </a:p>
                  </a:txBody>
                  <a:tcPr marL="73025" marR="73025" marT="0" marB="0"/>
                </a:tc>
                <a:extLst>
                  <a:ext uri="{0D108BD9-81ED-4DB2-BD59-A6C34878D82A}">
                    <a16:rowId xmlns:a16="http://schemas.microsoft.com/office/drawing/2014/main" val="1015734854"/>
                  </a:ext>
                </a:extLst>
              </a:tr>
              <a:tr h="216024">
                <a:tc>
                  <a:txBody>
                    <a:bodyPr/>
                    <a:lstStyle/>
                    <a:p>
                      <a:pPr marL="17145" marR="0" algn="just">
                        <a:spcBef>
                          <a:spcPts val="0"/>
                        </a:spcBef>
                        <a:spcAft>
                          <a:spcPts val="0"/>
                        </a:spcAft>
                      </a:pPr>
                      <a:r>
                        <a:rPr lang="en-US" sz="900">
                          <a:effectLst/>
                        </a:rPr>
                        <a:t>– Metals, Alloys and Non Metallic Materials of Construction</a:t>
                      </a:r>
                      <a:endParaRPr lang="en-US" sz="12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17145" marR="0" algn="ctr">
                        <a:spcBef>
                          <a:spcPts val="0"/>
                        </a:spcBef>
                        <a:spcAft>
                          <a:spcPts val="0"/>
                        </a:spcAft>
                      </a:pPr>
                      <a:r>
                        <a:rPr lang="en-US" sz="900" dirty="0">
                          <a:effectLst/>
                        </a:rPr>
                        <a:t>3</a:t>
                      </a:r>
                      <a:endParaRPr lang="en-US" sz="1200" dirty="0">
                        <a:effectLst/>
                        <a:latin typeface="Times New Roman" panose="02020603050405020304" pitchFamily="18" charset="0"/>
                        <a:ea typeface="Times New Roman" panose="02020603050405020304" pitchFamily="18" charset="0"/>
                      </a:endParaRPr>
                    </a:p>
                  </a:txBody>
                  <a:tcPr marL="73025" marR="73025" marT="0" marB="0"/>
                </a:tc>
                <a:extLst>
                  <a:ext uri="{0D108BD9-81ED-4DB2-BD59-A6C34878D82A}">
                    <a16:rowId xmlns:a16="http://schemas.microsoft.com/office/drawing/2014/main" val="2446161143"/>
                  </a:ext>
                </a:extLst>
              </a:tr>
              <a:tr h="216024">
                <a:tc>
                  <a:txBody>
                    <a:bodyPr/>
                    <a:lstStyle/>
                    <a:p>
                      <a:pPr marL="17145" marR="0" algn="just">
                        <a:spcBef>
                          <a:spcPts val="0"/>
                        </a:spcBef>
                        <a:spcAft>
                          <a:spcPts val="0"/>
                        </a:spcAft>
                      </a:pPr>
                      <a:r>
                        <a:rPr lang="en-US" sz="900">
                          <a:effectLst/>
                        </a:rPr>
                        <a:t>– Glass and Transparent Devices</a:t>
                      </a:r>
                      <a:endParaRPr lang="en-US" sz="12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17145" marR="0" algn="ctr">
                        <a:spcBef>
                          <a:spcPts val="0"/>
                        </a:spcBef>
                        <a:spcAft>
                          <a:spcPts val="0"/>
                        </a:spcAft>
                      </a:pPr>
                      <a:r>
                        <a:rPr lang="en-US" sz="900" dirty="0">
                          <a:effectLst/>
                        </a:rPr>
                        <a:t>2</a:t>
                      </a:r>
                      <a:endParaRPr lang="en-US" sz="1200" dirty="0">
                        <a:effectLst/>
                        <a:latin typeface="Times New Roman" panose="02020603050405020304" pitchFamily="18" charset="0"/>
                        <a:ea typeface="Times New Roman" panose="02020603050405020304" pitchFamily="18" charset="0"/>
                      </a:endParaRPr>
                    </a:p>
                  </a:txBody>
                  <a:tcPr marL="73025" marR="73025" marT="0" marB="0"/>
                </a:tc>
                <a:extLst>
                  <a:ext uri="{0D108BD9-81ED-4DB2-BD59-A6C34878D82A}">
                    <a16:rowId xmlns:a16="http://schemas.microsoft.com/office/drawing/2014/main" val="1306539555"/>
                  </a:ext>
                </a:extLst>
              </a:tr>
            </a:tbl>
          </a:graphicData>
        </a:graphic>
      </p:graphicFrame>
      <p:sp>
        <p:nvSpPr>
          <p:cNvPr id="3" name="Footer Placeholder 2">
            <a:extLst>
              <a:ext uri="{FF2B5EF4-FFF2-40B4-BE49-F238E27FC236}">
                <a16:creationId xmlns:a16="http://schemas.microsoft.com/office/drawing/2014/main" id="{6093A6AA-4AFE-4468-A241-84E78314BF3A}"/>
              </a:ext>
            </a:extLst>
          </p:cNvPr>
          <p:cNvSpPr>
            <a:spLocks noGrp="1"/>
          </p:cNvSpPr>
          <p:nvPr>
            <p:ph type="ftr" sz="quarter" idx="11"/>
          </p:nvPr>
        </p:nvSpPr>
        <p:spPr/>
        <p:txBody>
          <a:bodyPr/>
          <a:lstStyle/>
          <a:p>
            <a:r>
              <a:rPr lang="en-GB"/>
              <a:t>Technical Audting and QRA Presentation </a:t>
            </a:r>
            <a:endParaRPr lang="en-US" dirty="0"/>
          </a:p>
        </p:txBody>
      </p:sp>
      <p:sp>
        <p:nvSpPr>
          <p:cNvPr id="5" name="Slide Number Placeholder 4">
            <a:extLst>
              <a:ext uri="{FF2B5EF4-FFF2-40B4-BE49-F238E27FC236}">
                <a16:creationId xmlns:a16="http://schemas.microsoft.com/office/drawing/2014/main" id="{839CD7D1-1003-423A-92CC-3FA14371F8B3}"/>
              </a:ext>
            </a:extLst>
          </p:cNvPr>
          <p:cNvSpPr>
            <a:spLocks noGrp="1"/>
          </p:cNvSpPr>
          <p:nvPr>
            <p:ph type="sldNum" sz="quarter" idx="12"/>
          </p:nvPr>
        </p:nvSpPr>
        <p:spPr/>
        <p:txBody>
          <a:bodyPr/>
          <a:lstStyle/>
          <a:p>
            <a:fld id="{AAEAE4A8-A6E5-453E-B946-FB774B73F48C}" type="slidenum">
              <a:rPr lang="en-GB" smtClean="0"/>
              <a:t>40</a:t>
            </a:fld>
            <a:endParaRPr lang="en-GB" dirty="0"/>
          </a:p>
        </p:txBody>
      </p:sp>
    </p:spTree>
    <p:extLst>
      <p:ext uri="{BB962C8B-B14F-4D97-AF65-F5344CB8AC3E}">
        <p14:creationId xmlns:p14="http://schemas.microsoft.com/office/powerpoint/2010/main" val="281723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DE2A1-7266-4F6A-8661-DE5A9B507A63}"/>
              </a:ext>
            </a:extLst>
          </p:cNvPr>
          <p:cNvSpPr>
            <a:spLocks noGrp="1"/>
          </p:cNvSpPr>
          <p:nvPr>
            <p:ph type="title"/>
          </p:nvPr>
        </p:nvSpPr>
        <p:spPr>
          <a:xfrm>
            <a:off x="261764" y="609600"/>
            <a:ext cx="9009823" cy="659160"/>
          </a:xfrm>
        </p:spPr>
        <p:txBody>
          <a:bodyPr>
            <a:normAutofit fontScale="90000"/>
          </a:bodyPr>
          <a:lstStyle/>
          <a:p>
            <a:r>
              <a:rPr lang="en-US" altLang="en-US" sz="2000" b="1" u="sng" dirty="0">
                <a:solidFill>
                  <a:schemeClr val="tx1"/>
                </a:solidFill>
                <a:latin typeface="Arial" panose="020B0604020202020204" pitchFamily="34" charset="0"/>
                <a:ea typeface="Times New Roman" panose="02020603050405020304" pitchFamily="18" charset="0"/>
              </a:rPr>
              <a:t>Table 1 Potential Major Source Inventories for VCE Cases</a:t>
            </a:r>
            <a:br>
              <a:rPr lang="en-US" altLang="en-US" sz="800" dirty="0">
                <a:solidFill>
                  <a:schemeClr val="tx1"/>
                </a:solidFill>
                <a:latin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9E5A8522-7B8E-426B-B524-C1D01A63D2E4}"/>
              </a:ext>
            </a:extLst>
          </p:cNvPr>
          <p:cNvGraphicFramePr>
            <a:graphicFrameLocks noGrp="1"/>
          </p:cNvGraphicFramePr>
          <p:nvPr>
            <p:ph idx="1"/>
            <p:extLst>
              <p:ext uri="{D42A27DB-BD31-4B8C-83A1-F6EECF244321}">
                <p14:modId xmlns:p14="http://schemas.microsoft.com/office/powerpoint/2010/main" val="663371398"/>
              </p:ext>
            </p:extLst>
          </p:nvPr>
        </p:nvGraphicFramePr>
        <p:xfrm>
          <a:off x="333772" y="1616482"/>
          <a:ext cx="9073008" cy="2705214"/>
        </p:xfrm>
        <a:graphic>
          <a:graphicData uri="http://schemas.openxmlformats.org/drawingml/2006/table">
            <a:tbl>
              <a:tblPr firstRow="1" firstCol="1" bandRow="1">
                <a:tableStyleId>{5C22544A-7EE6-4342-B048-85BDC9FD1C3A}</a:tableStyleId>
              </a:tblPr>
              <a:tblGrid>
                <a:gridCol w="1922247">
                  <a:extLst>
                    <a:ext uri="{9D8B030D-6E8A-4147-A177-3AD203B41FA5}">
                      <a16:colId xmlns:a16="http://schemas.microsoft.com/office/drawing/2014/main" val="1152369479"/>
                    </a:ext>
                  </a:extLst>
                </a:gridCol>
                <a:gridCol w="825146">
                  <a:extLst>
                    <a:ext uri="{9D8B030D-6E8A-4147-A177-3AD203B41FA5}">
                      <a16:colId xmlns:a16="http://schemas.microsoft.com/office/drawing/2014/main" val="1600093841"/>
                    </a:ext>
                  </a:extLst>
                </a:gridCol>
                <a:gridCol w="990243">
                  <a:extLst>
                    <a:ext uri="{9D8B030D-6E8A-4147-A177-3AD203B41FA5}">
                      <a16:colId xmlns:a16="http://schemas.microsoft.com/office/drawing/2014/main" val="1284085243"/>
                    </a:ext>
                  </a:extLst>
                </a:gridCol>
                <a:gridCol w="5335372">
                  <a:extLst>
                    <a:ext uri="{9D8B030D-6E8A-4147-A177-3AD203B41FA5}">
                      <a16:colId xmlns:a16="http://schemas.microsoft.com/office/drawing/2014/main" val="484293983"/>
                    </a:ext>
                  </a:extLst>
                </a:gridCol>
              </a:tblGrid>
              <a:tr h="876414">
                <a:tc>
                  <a:txBody>
                    <a:bodyPr/>
                    <a:lstStyle/>
                    <a:p>
                      <a:pPr marL="0" marR="0" algn="just">
                        <a:spcBef>
                          <a:spcPts val="0"/>
                        </a:spcBef>
                        <a:spcAft>
                          <a:spcPts val="0"/>
                        </a:spcAft>
                      </a:pPr>
                      <a:r>
                        <a:rPr lang="en-US" sz="1200" dirty="0">
                          <a:effectLst/>
                        </a:rPr>
                        <a:t>Source </a:t>
                      </a:r>
                    </a:p>
                    <a:p>
                      <a:pPr marL="0" marR="0" algn="just">
                        <a:spcBef>
                          <a:spcPts val="0"/>
                        </a:spcBef>
                        <a:spcAft>
                          <a:spcPts val="0"/>
                        </a:spcAft>
                      </a:pPr>
                      <a:r>
                        <a:rPr lang="en-US" sz="1200" dirty="0">
                          <a:effectLst/>
                        </a:rPr>
                        <a:t>Tower/Drum Considered for VCE </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just">
                        <a:spcBef>
                          <a:spcPts val="0"/>
                        </a:spcBef>
                        <a:spcAft>
                          <a:spcPts val="0"/>
                        </a:spcAft>
                      </a:pPr>
                      <a:r>
                        <a:rPr lang="en-US" sz="1200">
                          <a:effectLst/>
                        </a:rPr>
                        <a:t> </a:t>
                      </a:r>
                    </a:p>
                    <a:p>
                      <a:pPr marL="0" marR="0" algn="just">
                        <a:spcBef>
                          <a:spcPts val="0"/>
                        </a:spcBef>
                        <a:spcAft>
                          <a:spcPts val="0"/>
                        </a:spcAft>
                      </a:pPr>
                      <a:r>
                        <a:rPr lang="en-US" sz="1200">
                          <a:effectLst/>
                        </a:rPr>
                        <a:t>Inventory </a:t>
                      </a:r>
                    </a:p>
                    <a:p>
                      <a:pPr marL="0" marR="0" algn="just">
                        <a:spcBef>
                          <a:spcPts val="0"/>
                        </a:spcBef>
                        <a:spcAft>
                          <a:spcPts val="0"/>
                        </a:spcAft>
                      </a:pPr>
                      <a:r>
                        <a:rPr lang="en-US" sz="1200">
                          <a:effectLst/>
                        </a:rPr>
                        <a:t>Released</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a:effectLst/>
                        </a:rPr>
                        <a:t> </a:t>
                      </a:r>
                    </a:p>
                    <a:p>
                      <a:pPr marL="0" marR="0" algn="just">
                        <a:spcBef>
                          <a:spcPts val="0"/>
                        </a:spcBef>
                        <a:spcAft>
                          <a:spcPts val="0"/>
                        </a:spcAft>
                      </a:pPr>
                      <a:r>
                        <a:rPr lang="en-US" sz="1200">
                          <a:effectLst/>
                        </a:rPr>
                        <a:t>Total Loss</a:t>
                      </a:r>
                    </a:p>
                    <a:p>
                      <a:pPr marL="0" marR="0" algn="just">
                        <a:spcBef>
                          <a:spcPts val="0"/>
                        </a:spcBef>
                        <a:spcAft>
                          <a:spcPts val="0"/>
                        </a:spcAft>
                      </a:pPr>
                      <a:r>
                        <a:rPr lang="en-US" sz="1200">
                          <a:effectLst/>
                        </a:rPr>
                        <a:t>to Site</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a:effectLst/>
                        </a:rPr>
                        <a:t> </a:t>
                      </a:r>
                    </a:p>
                    <a:p>
                      <a:pPr marL="0" marR="0" algn="just">
                        <a:spcBef>
                          <a:spcPts val="0"/>
                        </a:spcBef>
                        <a:spcAft>
                          <a:spcPts val="0"/>
                        </a:spcAft>
                      </a:pPr>
                      <a:r>
                        <a:rPr lang="en-US" sz="1200">
                          <a:effectLst/>
                        </a:rPr>
                        <a:t>Units damaged (% of Unit Lost)</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12109608"/>
                  </a:ext>
                </a:extLst>
              </a:tr>
              <a:tr h="0">
                <a:tc>
                  <a:txBody>
                    <a:bodyPr/>
                    <a:lstStyle/>
                    <a:p>
                      <a:pPr marL="0" marR="0" algn="just">
                        <a:spcBef>
                          <a:spcPts val="0"/>
                        </a:spcBef>
                        <a:spcAft>
                          <a:spcPts val="0"/>
                        </a:spcAft>
                      </a:pPr>
                      <a:r>
                        <a:rPr lang="en-US" sz="1200">
                          <a:effectLst/>
                        </a:rPr>
                        <a:t>DA-406</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a:effectLst/>
                        </a:rPr>
                        <a:t>41</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a:effectLst/>
                        </a:rPr>
                        <a:t>39.3%</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dirty="0">
                          <a:effectLst/>
                        </a:rPr>
                        <a:t>Butadiene 40%, Boilers 29%,Cracker 69%, MCR 38%, Tankage 8%, Spheres 16%, Substations 31%, Power Units 26%</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75290899"/>
                  </a:ext>
                </a:extLst>
              </a:tr>
              <a:tr h="301625">
                <a:tc>
                  <a:txBody>
                    <a:bodyPr/>
                    <a:lstStyle/>
                    <a:p>
                      <a:pPr marL="0" marR="0" algn="just">
                        <a:spcBef>
                          <a:spcPts val="0"/>
                        </a:spcBef>
                        <a:spcAft>
                          <a:spcPts val="0"/>
                        </a:spcAft>
                      </a:pPr>
                      <a:r>
                        <a:rPr lang="en-US" sz="1200">
                          <a:effectLst/>
                        </a:rPr>
                        <a:t>FA-404</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a:effectLst/>
                        </a:rPr>
                        <a:t>32</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70510" algn="l"/>
                        </a:tabLst>
                      </a:pPr>
                      <a:r>
                        <a:rPr lang="en-US" sz="1200">
                          <a:effectLst/>
                        </a:rPr>
                        <a:t>36.5%</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70510" algn="l"/>
                        </a:tabLst>
                      </a:pPr>
                      <a:r>
                        <a:rPr lang="en-US" sz="1200">
                          <a:effectLst/>
                        </a:rPr>
                        <a:t>Butadiene 40%, Boilers 17%,Cracker 65%, MCR 39%, Tankage 4%, Spheres 13%, Substations 23%, Power Units 21%</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53822522"/>
                  </a:ext>
                </a:extLst>
              </a:tr>
              <a:tr h="0">
                <a:tc>
                  <a:txBody>
                    <a:bodyPr/>
                    <a:lstStyle/>
                    <a:p>
                      <a:pPr marL="0" marR="0" algn="just">
                        <a:spcBef>
                          <a:spcPts val="0"/>
                        </a:spcBef>
                        <a:spcAft>
                          <a:spcPts val="0"/>
                        </a:spcAft>
                      </a:pPr>
                      <a:r>
                        <a:rPr lang="en-US" sz="1200">
                          <a:effectLst/>
                        </a:rPr>
                        <a:t>FA-424</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a:effectLst/>
                        </a:rPr>
                        <a:t>27</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70510" algn="l"/>
                        </a:tabLst>
                      </a:pPr>
                      <a:r>
                        <a:rPr lang="en-US" sz="1200">
                          <a:effectLst/>
                        </a:rPr>
                        <a:t>36.5%</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70510" algn="l"/>
                        </a:tabLst>
                      </a:pPr>
                      <a:r>
                        <a:rPr lang="en-US" sz="1200">
                          <a:effectLst/>
                        </a:rPr>
                        <a:t>Butadiene 39%, Boilers 3%,Cracker 61%, MCR 19%, Tankage 4%, Spheres 12%, Substations 40%, Power Units 14%</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89625101"/>
                  </a:ext>
                </a:extLst>
              </a:tr>
              <a:tr h="0">
                <a:tc>
                  <a:txBody>
                    <a:bodyPr/>
                    <a:lstStyle/>
                    <a:p>
                      <a:pPr marL="0" marR="0" algn="just">
                        <a:spcBef>
                          <a:spcPts val="0"/>
                        </a:spcBef>
                        <a:spcAft>
                          <a:spcPts val="0"/>
                        </a:spcAft>
                      </a:pPr>
                      <a:r>
                        <a:rPr lang="en-US" sz="1200">
                          <a:effectLst/>
                        </a:rPr>
                        <a:t>FA-427</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a:effectLst/>
                        </a:rPr>
                        <a:t>34</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a:effectLst/>
                        </a:rPr>
                        <a:t>40.9%</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70510" algn="l"/>
                        </a:tabLst>
                      </a:pPr>
                      <a:r>
                        <a:rPr lang="en-US" sz="1200">
                          <a:effectLst/>
                        </a:rPr>
                        <a:t>BD 40%, Boilers 33%, Cracker 71%, MCR 39%, Tankage 10%, Spheres 18%, Substations 36%, Power Units 30%</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90784059"/>
                  </a:ext>
                </a:extLst>
              </a:tr>
              <a:tr h="0">
                <a:tc>
                  <a:txBody>
                    <a:bodyPr/>
                    <a:lstStyle/>
                    <a:p>
                      <a:pPr marL="0" marR="0" algn="just">
                        <a:spcBef>
                          <a:spcPts val="0"/>
                        </a:spcBef>
                        <a:spcAft>
                          <a:spcPts val="0"/>
                        </a:spcAft>
                      </a:pPr>
                      <a:r>
                        <a:rPr lang="en-US" sz="1200">
                          <a:effectLst/>
                        </a:rPr>
                        <a:t>FA-654</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a:effectLst/>
                        </a:rPr>
                        <a:t>32</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70510" algn="l"/>
                        </a:tabLst>
                      </a:pPr>
                      <a:r>
                        <a:rPr lang="en-US" sz="1200">
                          <a:effectLst/>
                        </a:rPr>
                        <a:t>40.2%</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70510" algn="l"/>
                        </a:tabLst>
                      </a:pPr>
                      <a:r>
                        <a:rPr lang="en-US" sz="1200" dirty="0">
                          <a:effectLst/>
                        </a:rPr>
                        <a:t>BD 40%, Boilers 30%, Cracker 71%, MCR 39%, Tankage 17%, Spheres 16%, Substations 30%, Power Units 30%</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25796141"/>
                  </a:ext>
                </a:extLst>
              </a:tr>
            </a:tbl>
          </a:graphicData>
        </a:graphic>
      </p:graphicFrame>
      <p:sp>
        <p:nvSpPr>
          <p:cNvPr id="4" name="Footer Placeholder 3">
            <a:extLst>
              <a:ext uri="{FF2B5EF4-FFF2-40B4-BE49-F238E27FC236}">
                <a16:creationId xmlns:a16="http://schemas.microsoft.com/office/drawing/2014/main" id="{6C42EFBD-167E-4372-A0D0-11BC76898D86}"/>
              </a:ext>
            </a:extLst>
          </p:cNvPr>
          <p:cNvSpPr>
            <a:spLocks noGrp="1"/>
          </p:cNvSpPr>
          <p:nvPr>
            <p:ph type="ftr" sz="quarter" idx="11"/>
          </p:nvPr>
        </p:nvSpPr>
        <p:spPr/>
        <p:txBody>
          <a:bodyPr/>
          <a:lstStyle/>
          <a:p>
            <a:r>
              <a:rPr lang="en-GB"/>
              <a:t>Technical Audting and QRA Presentation </a:t>
            </a:r>
            <a:endParaRPr lang="en-US" dirty="0"/>
          </a:p>
        </p:txBody>
      </p:sp>
      <p:sp>
        <p:nvSpPr>
          <p:cNvPr id="5" name="Slide Number Placeholder 4">
            <a:extLst>
              <a:ext uri="{FF2B5EF4-FFF2-40B4-BE49-F238E27FC236}">
                <a16:creationId xmlns:a16="http://schemas.microsoft.com/office/drawing/2014/main" id="{CA3FBB5C-0173-4CDE-8DCD-8A59721ED6CA}"/>
              </a:ext>
            </a:extLst>
          </p:cNvPr>
          <p:cNvSpPr>
            <a:spLocks noGrp="1"/>
          </p:cNvSpPr>
          <p:nvPr>
            <p:ph type="sldNum" sz="quarter" idx="12"/>
          </p:nvPr>
        </p:nvSpPr>
        <p:spPr/>
        <p:txBody>
          <a:bodyPr/>
          <a:lstStyle/>
          <a:p>
            <a:fld id="{AAEAE4A8-A6E5-453E-B946-FB774B73F48C}" type="slidenum">
              <a:rPr lang="en-GB" smtClean="0"/>
              <a:t>41</a:t>
            </a:fld>
            <a:endParaRPr lang="en-GB" dirty="0"/>
          </a:p>
        </p:txBody>
      </p:sp>
      <p:sp>
        <p:nvSpPr>
          <p:cNvPr id="8" name="TextBox 7">
            <a:extLst>
              <a:ext uri="{FF2B5EF4-FFF2-40B4-BE49-F238E27FC236}">
                <a16:creationId xmlns:a16="http://schemas.microsoft.com/office/drawing/2014/main" id="{95E41F12-BF45-4F4F-BF65-2CF8F6A589D5}"/>
              </a:ext>
            </a:extLst>
          </p:cNvPr>
          <p:cNvSpPr txBox="1"/>
          <p:nvPr/>
        </p:nvSpPr>
        <p:spPr>
          <a:xfrm>
            <a:off x="477789" y="4869160"/>
            <a:ext cx="8568952" cy="646331"/>
          </a:xfrm>
          <a:prstGeom prst="rect">
            <a:avLst/>
          </a:prstGeom>
          <a:noFill/>
        </p:spPr>
        <p:txBody>
          <a:bodyPr wrap="square" rtlCol="0">
            <a:spAutoFit/>
          </a:bodyPr>
          <a:lstStyle/>
          <a:p>
            <a:pPr lvl="0" algn="just" defTabSz="914400" eaLnBrk="0" fontAlgn="base" hangingPunct="0">
              <a:spcBef>
                <a:spcPct val="0"/>
              </a:spcBef>
              <a:spcAft>
                <a:spcPct val="0"/>
              </a:spcAft>
              <a:tabLst>
                <a:tab pos="269875" algn="l"/>
              </a:tabLst>
            </a:pPr>
            <a:r>
              <a:rPr lang="en-US" altLang="en-US" dirty="0">
                <a:latin typeface="Arial" panose="020B0604020202020204" pitchFamily="34" charset="0"/>
                <a:ea typeface="Times New Roman" panose="02020603050405020304" pitchFamily="18" charset="0"/>
              </a:rPr>
              <a:t>The rebuild time for any of the above scenarios is 28-36 months based on delivery times, re-engineering a, procurement and construction to start-up.</a:t>
            </a:r>
            <a:endParaRPr lang="en-US" altLang="en-US" sz="2800" dirty="0">
              <a:latin typeface="Arial" panose="020B0604020202020204" pitchFamily="34" charset="0"/>
            </a:endParaRPr>
          </a:p>
        </p:txBody>
      </p:sp>
    </p:spTree>
    <p:extLst>
      <p:ext uri="{BB962C8B-B14F-4D97-AF65-F5344CB8AC3E}">
        <p14:creationId xmlns:p14="http://schemas.microsoft.com/office/powerpoint/2010/main" val="1076503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E6F73-8FF0-4243-9218-ABE55A5F9B66}"/>
              </a:ext>
            </a:extLst>
          </p:cNvPr>
          <p:cNvSpPr>
            <a:spLocks noGrp="1"/>
          </p:cNvSpPr>
          <p:nvPr>
            <p:ph type="title"/>
          </p:nvPr>
        </p:nvSpPr>
        <p:spPr>
          <a:xfrm>
            <a:off x="335577" y="263293"/>
            <a:ext cx="8594429" cy="810195"/>
          </a:xfrm>
        </p:spPr>
        <p:txBody>
          <a:bodyPr/>
          <a:lstStyle/>
          <a:p>
            <a:r>
              <a:rPr lang="en-US" dirty="0"/>
              <a:t>Typical VCE Model </a:t>
            </a:r>
          </a:p>
        </p:txBody>
      </p:sp>
      <p:sp>
        <p:nvSpPr>
          <p:cNvPr id="4" name="Footer Placeholder 3">
            <a:extLst>
              <a:ext uri="{FF2B5EF4-FFF2-40B4-BE49-F238E27FC236}">
                <a16:creationId xmlns:a16="http://schemas.microsoft.com/office/drawing/2014/main" id="{8E2D409B-F392-4C87-8968-BEF374C71986}"/>
              </a:ext>
            </a:extLst>
          </p:cNvPr>
          <p:cNvSpPr>
            <a:spLocks noGrp="1"/>
          </p:cNvSpPr>
          <p:nvPr>
            <p:ph type="ftr" sz="quarter" idx="11"/>
          </p:nvPr>
        </p:nvSpPr>
        <p:spPr/>
        <p:txBody>
          <a:bodyPr/>
          <a:lstStyle/>
          <a:p>
            <a:r>
              <a:rPr lang="en-GB"/>
              <a:t>Technical Audting and QRA Presentation </a:t>
            </a:r>
            <a:endParaRPr lang="en-US" dirty="0"/>
          </a:p>
        </p:txBody>
      </p:sp>
      <p:sp>
        <p:nvSpPr>
          <p:cNvPr id="5" name="Slide Number Placeholder 4">
            <a:extLst>
              <a:ext uri="{FF2B5EF4-FFF2-40B4-BE49-F238E27FC236}">
                <a16:creationId xmlns:a16="http://schemas.microsoft.com/office/drawing/2014/main" id="{D7E2912F-34F7-47BE-BE26-998060329CD4}"/>
              </a:ext>
            </a:extLst>
          </p:cNvPr>
          <p:cNvSpPr>
            <a:spLocks noGrp="1"/>
          </p:cNvSpPr>
          <p:nvPr>
            <p:ph type="sldNum" sz="quarter" idx="12"/>
          </p:nvPr>
        </p:nvSpPr>
        <p:spPr/>
        <p:txBody>
          <a:bodyPr/>
          <a:lstStyle/>
          <a:p>
            <a:fld id="{AAEAE4A8-A6E5-453E-B946-FB774B73F48C}" type="slidenum">
              <a:rPr lang="en-GB" smtClean="0"/>
              <a:t>42</a:t>
            </a:fld>
            <a:endParaRPr lang="en-GB" dirty="0"/>
          </a:p>
        </p:txBody>
      </p:sp>
      <p:pic>
        <p:nvPicPr>
          <p:cNvPr id="6" name="Content Placeholder 5">
            <a:extLst>
              <a:ext uri="{FF2B5EF4-FFF2-40B4-BE49-F238E27FC236}">
                <a16:creationId xmlns:a16="http://schemas.microsoft.com/office/drawing/2014/main" id="{7FBF0C41-656B-496F-8329-0F8350448F78}"/>
              </a:ext>
            </a:extLst>
          </p:cNvPr>
          <p:cNvPicPr>
            <a:picLocks noGrp="1"/>
          </p:cNvPicPr>
          <p:nvPr>
            <p:ph idx="1"/>
          </p:nvPr>
        </p:nvPicPr>
        <p:blipFill>
          <a:blip r:embed="rId2" cstate="print"/>
          <a:srcRect/>
          <a:stretch>
            <a:fillRect/>
          </a:stretch>
        </p:blipFill>
        <p:spPr bwMode="auto">
          <a:xfrm>
            <a:off x="1629916" y="1073488"/>
            <a:ext cx="4898844" cy="5019808"/>
          </a:xfrm>
          <a:prstGeom prst="rect">
            <a:avLst/>
          </a:prstGeom>
          <a:noFill/>
          <a:ln w="9525">
            <a:noFill/>
            <a:miter lim="800000"/>
            <a:headEnd/>
            <a:tailEnd/>
          </a:ln>
        </p:spPr>
      </p:pic>
      <p:pic>
        <p:nvPicPr>
          <p:cNvPr id="7" name="Picture 6">
            <a:extLst>
              <a:ext uri="{FF2B5EF4-FFF2-40B4-BE49-F238E27FC236}">
                <a16:creationId xmlns:a16="http://schemas.microsoft.com/office/drawing/2014/main" id="{293AE8B6-9763-47D9-AF47-382A7D3F8EB4}"/>
              </a:ext>
            </a:extLst>
          </p:cNvPr>
          <p:cNvPicPr/>
          <p:nvPr/>
        </p:nvPicPr>
        <p:blipFill>
          <a:blip r:embed="rId3"/>
          <a:srcRect/>
          <a:stretch>
            <a:fillRect/>
          </a:stretch>
        </p:blipFill>
        <p:spPr bwMode="auto">
          <a:xfrm>
            <a:off x="6814492" y="1556792"/>
            <a:ext cx="1558662" cy="3233966"/>
          </a:xfrm>
          <a:prstGeom prst="rect">
            <a:avLst/>
          </a:prstGeom>
          <a:noFill/>
          <a:ln w="9525">
            <a:noFill/>
            <a:miter lim="800000"/>
            <a:headEnd/>
            <a:tailEnd/>
          </a:ln>
        </p:spPr>
      </p:pic>
      <p:pic>
        <p:nvPicPr>
          <p:cNvPr id="8" name="Picture 7">
            <a:extLst>
              <a:ext uri="{FF2B5EF4-FFF2-40B4-BE49-F238E27FC236}">
                <a16:creationId xmlns:a16="http://schemas.microsoft.com/office/drawing/2014/main" id="{E4655B1F-F7D4-4BFF-8C3A-CCE1F1F39EA0}"/>
              </a:ext>
            </a:extLst>
          </p:cNvPr>
          <p:cNvPicPr/>
          <p:nvPr/>
        </p:nvPicPr>
        <p:blipFill>
          <a:blip r:embed="rId4"/>
          <a:srcRect/>
          <a:stretch>
            <a:fillRect/>
          </a:stretch>
        </p:blipFill>
        <p:spPr bwMode="auto">
          <a:xfrm>
            <a:off x="8431534" y="1628800"/>
            <a:ext cx="1558662" cy="1800916"/>
          </a:xfrm>
          <a:prstGeom prst="rect">
            <a:avLst/>
          </a:prstGeom>
          <a:noFill/>
          <a:ln w="9525">
            <a:noFill/>
            <a:miter lim="800000"/>
            <a:headEnd/>
            <a:tailEnd/>
          </a:ln>
        </p:spPr>
      </p:pic>
    </p:spTree>
    <p:extLst>
      <p:ext uri="{BB962C8B-B14F-4D97-AF65-F5344CB8AC3E}">
        <p14:creationId xmlns:p14="http://schemas.microsoft.com/office/powerpoint/2010/main" val="239849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2696393-3A9E-4ED8-A7C0-ACD01312F785}"/>
              </a:ext>
            </a:extLst>
          </p:cNvPr>
          <p:cNvSpPr>
            <a:spLocks noGrp="1"/>
          </p:cNvSpPr>
          <p:nvPr>
            <p:ph type="ftr" sz="quarter" idx="11"/>
          </p:nvPr>
        </p:nvSpPr>
        <p:spPr/>
        <p:txBody>
          <a:bodyPr/>
          <a:lstStyle/>
          <a:p>
            <a:r>
              <a:rPr lang="en-GB"/>
              <a:t>Technical Audting and QRA Presentation </a:t>
            </a:r>
            <a:endParaRPr lang="en-US" dirty="0"/>
          </a:p>
        </p:txBody>
      </p:sp>
      <p:sp>
        <p:nvSpPr>
          <p:cNvPr id="5" name="Slide Number Placeholder 4">
            <a:extLst>
              <a:ext uri="{FF2B5EF4-FFF2-40B4-BE49-F238E27FC236}">
                <a16:creationId xmlns:a16="http://schemas.microsoft.com/office/drawing/2014/main" id="{7ED8445B-8665-41FE-BDB6-490624120B65}"/>
              </a:ext>
            </a:extLst>
          </p:cNvPr>
          <p:cNvSpPr>
            <a:spLocks noGrp="1"/>
          </p:cNvSpPr>
          <p:nvPr>
            <p:ph type="sldNum" sz="quarter" idx="12"/>
          </p:nvPr>
        </p:nvSpPr>
        <p:spPr/>
        <p:txBody>
          <a:bodyPr/>
          <a:lstStyle/>
          <a:p>
            <a:fld id="{AAEAE4A8-A6E5-453E-B946-FB774B73F48C}" type="slidenum">
              <a:rPr lang="en-GB" smtClean="0"/>
              <a:t>43</a:t>
            </a:fld>
            <a:endParaRPr lang="en-GB" dirty="0"/>
          </a:p>
        </p:txBody>
      </p:sp>
      <p:sp>
        <p:nvSpPr>
          <p:cNvPr id="3" name="Title 2">
            <a:extLst>
              <a:ext uri="{FF2B5EF4-FFF2-40B4-BE49-F238E27FC236}">
                <a16:creationId xmlns:a16="http://schemas.microsoft.com/office/drawing/2014/main" id="{145BD2C2-C253-4B14-87CB-65F6AF918182}"/>
              </a:ext>
            </a:extLst>
          </p:cNvPr>
          <p:cNvSpPr>
            <a:spLocks noGrp="1"/>
          </p:cNvSpPr>
          <p:nvPr>
            <p:ph type="title"/>
          </p:nvPr>
        </p:nvSpPr>
        <p:spPr>
          <a:xfrm>
            <a:off x="981844" y="609600"/>
            <a:ext cx="8594429" cy="1320800"/>
          </a:xfrm>
        </p:spPr>
        <p:txBody>
          <a:bodyPr/>
          <a:lstStyle/>
          <a:p>
            <a:r>
              <a:rPr lang="en-US" dirty="0">
                <a:solidFill>
                  <a:schemeClr val="tx1"/>
                </a:solidFill>
              </a:rPr>
              <a:t>Fire &amp; VCE Cases – Expected Frequency </a:t>
            </a:r>
          </a:p>
        </p:txBody>
      </p:sp>
      <p:graphicFrame>
        <p:nvGraphicFramePr>
          <p:cNvPr id="16" name="Content Placeholder 15">
            <a:extLst>
              <a:ext uri="{FF2B5EF4-FFF2-40B4-BE49-F238E27FC236}">
                <a16:creationId xmlns:a16="http://schemas.microsoft.com/office/drawing/2014/main" id="{3A0A299C-4EDE-40BA-A8AD-A4320491E007}"/>
              </a:ext>
            </a:extLst>
          </p:cNvPr>
          <p:cNvGraphicFramePr>
            <a:graphicFrameLocks noGrp="1"/>
          </p:cNvGraphicFramePr>
          <p:nvPr>
            <p:ph idx="1"/>
            <p:extLst>
              <p:ext uri="{D42A27DB-BD31-4B8C-83A1-F6EECF244321}">
                <p14:modId xmlns:p14="http://schemas.microsoft.com/office/powerpoint/2010/main" val="2108879163"/>
              </p:ext>
            </p:extLst>
          </p:nvPr>
        </p:nvGraphicFramePr>
        <p:xfrm>
          <a:off x="981844" y="1628800"/>
          <a:ext cx="9001001" cy="3084084"/>
        </p:xfrm>
        <a:graphic>
          <a:graphicData uri="http://schemas.openxmlformats.org/drawingml/2006/table">
            <a:tbl>
              <a:tblPr firstRow="1" firstCol="1" bandRow="1">
                <a:tableStyleId>{073A0DAA-6AF3-43AB-8588-CEC1D06C72B9}</a:tableStyleId>
              </a:tblPr>
              <a:tblGrid>
                <a:gridCol w="1553105">
                  <a:extLst>
                    <a:ext uri="{9D8B030D-6E8A-4147-A177-3AD203B41FA5}">
                      <a16:colId xmlns:a16="http://schemas.microsoft.com/office/drawing/2014/main" val="3019447500"/>
                    </a:ext>
                  </a:extLst>
                </a:gridCol>
                <a:gridCol w="187071">
                  <a:extLst>
                    <a:ext uri="{9D8B030D-6E8A-4147-A177-3AD203B41FA5}">
                      <a16:colId xmlns:a16="http://schemas.microsoft.com/office/drawing/2014/main" val="234944560"/>
                    </a:ext>
                  </a:extLst>
                </a:gridCol>
                <a:gridCol w="1574445">
                  <a:extLst>
                    <a:ext uri="{9D8B030D-6E8A-4147-A177-3AD203B41FA5}">
                      <a16:colId xmlns:a16="http://schemas.microsoft.com/office/drawing/2014/main" val="274043438"/>
                    </a:ext>
                  </a:extLst>
                </a:gridCol>
                <a:gridCol w="1308239">
                  <a:extLst>
                    <a:ext uri="{9D8B030D-6E8A-4147-A177-3AD203B41FA5}">
                      <a16:colId xmlns:a16="http://schemas.microsoft.com/office/drawing/2014/main" val="1477454148"/>
                    </a:ext>
                  </a:extLst>
                </a:gridCol>
                <a:gridCol w="957718">
                  <a:extLst>
                    <a:ext uri="{9D8B030D-6E8A-4147-A177-3AD203B41FA5}">
                      <a16:colId xmlns:a16="http://schemas.microsoft.com/office/drawing/2014/main" val="1243242526"/>
                    </a:ext>
                  </a:extLst>
                </a:gridCol>
                <a:gridCol w="684085">
                  <a:extLst>
                    <a:ext uri="{9D8B030D-6E8A-4147-A177-3AD203B41FA5}">
                      <a16:colId xmlns:a16="http://schemas.microsoft.com/office/drawing/2014/main" val="694805467"/>
                    </a:ext>
                  </a:extLst>
                </a:gridCol>
                <a:gridCol w="2736338">
                  <a:extLst>
                    <a:ext uri="{9D8B030D-6E8A-4147-A177-3AD203B41FA5}">
                      <a16:colId xmlns:a16="http://schemas.microsoft.com/office/drawing/2014/main" val="3953877848"/>
                    </a:ext>
                  </a:extLst>
                </a:gridCol>
              </a:tblGrid>
              <a:tr h="1080120">
                <a:tc>
                  <a:txBody>
                    <a:bodyPr/>
                    <a:lstStyle/>
                    <a:p>
                      <a:pPr marL="0" marR="0" algn="just">
                        <a:spcBef>
                          <a:spcPts val="0"/>
                        </a:spcBef>
                        <a:spcAft>
                          <a:spcPts val="0"/>
                        </a:spcAft>
                        <a:tabLst>
                          <a:tab pos="270510" algn="l"/>
                        </a:tabLst>
                      </a:pPr>
                      <a:r>
                        <a:rPr lang="en-US" sz="900" u="sng" dirty="0">
                          <a:effectLst/>
                        </a:rPr>
                        <a:t>Case Considered</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70510" algn="l"/>
                        </a:tabLst>
                      </a:pPr>
                      <a:r>
                        <a:rPr lang="en-US" sz="900" u="none" strike="noStrike">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70510" algn="l"/>
                        </a:tabLst>
                      </a:pPr>
                      <a:r>
                        <a:rPr lang="en-US" sz="900" u="sng" dirty="0">
                          <a:effectLst/>
                        </a:rPr>
                        <a:t>Probability of a Full-Bore line failure (Zone 5-8 Earthquake Area)</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70510" algn="l"/>
                        </a:tabLst>
                      </a:pPr>
                      <a:r>
                        <a:rPr lang="en-US" sz="900" u="sng">
                          <a:effectLst/>
                        </a:rPr>
                        <a:t>Probability of a </a:t>
                      </a:r>
                      <a:endParaRPr lang="en-US" sz="1200">
                        <a:effectLst/>
                      </a:endParaRPr>
                    </a:p>
                    <a:p>
                      <a:pPr marL="0" marR="0" algn="just">
                        <a:spcBef>
                          <a:spcPts val="0"/>
                        </a:spcBef>
                        <a:spcAft>
                          <a:spcPts val="0"/>
                        </a:spcAft>
                        <a:tabLst>
                          <a:tab pos="270510" algn="l"/>
                        </a:tabLst>
                      </a:pPr>
                      <a:r>
                        <a:rPr lang="en-US" sz="900" u="sng">
                          <a:effectLst/>
                        </a:rPr>
                        <a:t>Catastrophic Vessel Failure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70510" algn="l"/>
                        </a:tabLst>
                      </a:pPr>
                      <a:r>
                        <a:rPr lang="en-US" sz="900" u="sng">
                          <a:effectLst/>
                        </a:rPr>
                        <a:t>Worst Case Total</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70510" algn="l"/>
                        </a:tabLst>
                      </a:pPr>
                      <a:r>
                        <a:rPr lang="en-US" sz="900" u="sng">
                          <a:effectLst/>
                        </a:rPr>
                        <a:t>Failure Once in Years</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70510" algn="l"/>
                        </a:tabLst>
                      </a:pPr>
                      <a:r>
                        <a:rPr lang="en-US" sz="900" u="sng">
                          <a:effectLst/>
                        </a:rPr>
                        <a:t>Remark</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63952648"/>
                  </a:ext>
                </a:extLst>
              </a:tr>
              <a:tr h="364357">
                <a:tc>
                  <a:txBody>
                    <a:bodyPr/>
                    <a:lstStyle/>
                    <a:p>
                      <a:pPr marL="0" marR="0" algn="just">
                        <a:spcBef>
                          <a:spcPts val="0"/>
                        </a:spcBef>
                        <a:spcAft>
                          <a:spcPts val="0"/>
                        </a:spcAft>
                        <a:tabLst>
                          <a:tab pos="270510" algn="l"/>
                        </a:tabLst>
                      </a:pPr>
                      <a:r>
                        <a:rPr lang="en-US" sz="900">
                          <a:effectLst/>
                        </a:rPr>
                        <a:t>Quench Tower  Failure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70510" algn="l"/>
                        </a:tabLst>
                      </a:pPr>
                      <a:r>
                        <a:rPr lang="en-US" sz="9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70510" algn="l"/>
                        </a:tabLst>
                      </a:pPr>
                      <a:r>
                        <a:rPr lang="en-US" sz="900">
                          <a:effectLst/>
                        </a:rPr>
                        <a:t>12 x 10</a:t>
                      </a:r>
                      <a:r>
                        <a:rPr lang="en-US" sz="900" baseline="30000">
                          <a:effectLst/>
                        </a:rPr>
                        <a:t>-4</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70510" algn="l"/>
                        </a:tabLst>
                      </a:pPr>
                      <a:r>
                        <a:rPr lang="en-US" sz="900">
                          <a:effectLst/>
                        </a:rPr>
                        <a:t>10</a:t>
                      </a:r>
                      <a:r>
                        <a:rPr lang="en-US" sz="900" baseline="30000">
                          <a:effectLst/>
                        </a:rPr>
                        <a:t>-5</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70510" algn="l"/>
                        </a:tabLst>
                      </a:pPr>
                      <a:r>
                        <a:rPr lang="en-US" sz="900">
                          <a:effectLst/>
                        </a:rPr>
                        <a:t>12.1 x 10</a:t>
                      </a:r>
                      <a:r>
                        <a:rPr lang="en-US" sz="900" baseline="30000">
                          <a:effectLst/>
                        </a:rPr>
                        <a:t>-4</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70510" algn="l"/>
                        </a:tabLst>
                      </a:pPr>
                      <a:r>
                        <a:rPr lang="en-US" sz="900">
                          <a:effectLst/>
                        </a:rPr>
                        <a:t>826</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70510" algn="l"/>
                        </a:tabLst>
                      </a:pPr>
                      <a:r>
                        <a:rPr lang="en-US" sz="900" dirty="0">
                          <a:effectLst/>
                        </a:rPr>
                        <a:t>LP vessel, Low Leakage Rate – consider Pool Fire Only</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80866681"/>
                  </a:ext>
                </a:extLst>
              </a:tr>
              <a:tr h="364357">
                <a:tc>
                  <a:txBody>
                    <a:bodyPr/>
                    <a:lstStyle/>
                    <a:p>
                      <a:pPr marL="0" marR="0" algn="just">
                        <a:spcBef>
                          <a:spcPts val="0"/>
                        </a:spcBef>
                        <a:spcAft>
                          <a:spcPts val="0"/>
                        </a:spcAft>
                        <a:tabLst>
                          <a:tab pos="270510" algn="l"/>
                        </a:tabLst>
                      </a:pPr>
                      <a:r>
                        <a:rPr lang="en-US" sz="900">
                          <a:effectLst/>
                        </a:rPr>
                        <a:t>Fireball in EP (one of 18 vessels)</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70510" algn="l"/>
                        </a:tabLst>
                      </a:pPr>
                      <a:r>
                        <a:rPr lang="en-US" sz="9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70510" algn="l"/>
                        </a:tabLst>
                      </a:pPr>
                      <a:r>
                        <a:rPr lang="en-US" sz="900">
                          <a:effectLst/>
                        </a:rPr>
                        <a:t>18x2.52 x 10</a:t>
                      </a:r>
                      <a:r>
                        <a:rPr lang="en-US" sz="900" baseline="30000">
                          <a:effectLst/>
                        </a:rPr>
                        <a:t>-3</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70510" algn="l"/>
                        </a:tabLst>
                      </a:pPr>
                      <a:r>
                        <a:rPr lang="en-US" sz="900">
                          <a:effectLst/>
                        </a:rPr>
                        <a:t>10</a:t>
                      </a:r>
                      <a:r>
                        <a:rPr lang="en-US" sz="900" baseline="30000">
                          <a:effectLst/>
                        </a:rPr>
                        <a:t>-5</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70510" algn="l"/>
                        </a:tabLst>
                      </a:pPr>
                      <a:r>
                        <a:rPr lang="en-US" sz="900">
                          <a:effectLst/>
                        </a:rPr>
                        <a:t>45.36 x 10</a:t>
                      </a:r>
                      <a:r>
                        <a:rPr lang="en-US" sz="900" baseline="30000">
                          <a:effectLst/>
                        </a:rPr>
                        <a:t>-3</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70510" algn="l"/>
                        </a:tabLst>
                      </a:pPr>
                      <a:r>
                        <a:rPr lang="en-US" sz="900">
                          <a:effectLst/>
                        </a:rPr>
                        <a:t>22</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70510" algn="l"/>
                        </a:tabLst>
                      </a:pPr>
                      <a:r>
                        <a:rPr lang="en-US" sz="900" dirty="0">
                          <a:effectLst/>
                        </a:rPr>
                        <a:t>Some Unit Damage 5-7% of Total Value – investigate damage potential</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5535857"/>
                  </a:ext>
                </a:extLst>
              </a:tr>
              <a:tr h="364357">
                <a:tc>
                  <a:txBody>
                    <a:bodyPr/>
                    <a:lstStyle/>
                    <a:p>
                      <a:pPr marL="0" marR="0" algn="just">
                        <a:spcBef>
                          <a:spcPts val="0"/>
                        </a:spcBef>
                        <a:spcAft>
                          <a:spcPts val="0"/>
                        </a:spcAft>
                        <a:tabLst>
                          <a:tab pos="270510" algn="l"/>
                        </a:tabLst>
                      </a:pPr>
                      <a:r>
                        <a:rPr lang="en-US" sz="900">
                          <a:effectLst/>
                        </a:rPr>
                        <a:t>Distillation or </a:t>
                      </a:r>
                      <a:endParaRPr lang="en-US" sz="1200">
                        <a:effectLst/>
                      </a:endParaRPr>
                    </a:p>
                    <a:p>
                      <a:pPr marL="0" marR="0" algn="just">
                        <a:spcBef>
                          <a:spcPts val="0"/>
                        </a:spcBef>
                        <a:spcAft>
                          <a:spcPts val="0"/>
                        </a:spcAft>
                        <a:tabLst>
                          <a:tab pos="270510" algn="l"/>
                        </a:tabLst>
                      </a:pPr>
                      <a:r>
                        <a:rPr lang="en-US" sz="900">
                          <a:effectLst/>
                        </a:rPr>
                        <a:t>Accumulator Failure</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70510" algn="l"/>
                        </a:tabLst>
                      </a:pPr>
                      <a:r>
                        <a:rPr lang="en-US" sz="9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70510" algn="l"/>
                        </a:tabLst>
                      </a:pPr>
                      <a:r>
                        <a:rPr lang="en-US" sz="900">
                          <a:effectLst/>
                        </a:rPr>
                        <a:t>18x12.6 x 10</a:t>
                      </a:r>
                      <a:r>
                        <a:rPr lang="en-US" sz="900" baseline="30000">
                          <a:effectLst/>
                        </a:rPr>
                        <a:t>-4</a:t>
                      </a:r>
                      <a:r>
                        <a:rPr lang="en-US" sz="9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70510" algn="l"/>
                        </a:tabLst>
                      </a:pPr>
                      <a:r>
                        <a:rPr lang="en-US" sz="900">
                          <a:effectLst/>
                        </a:rPr>
                        <a:t>10</a:t>
                      </a:r>
                      <a:r>
                        <a:rPr lang="en-US" sz="900" baseline="30000">
                          <a:effectLst/>
                        </a:rPr>
                        <a:t>-5</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70510" algn="l"/>
                        </a:tabLst>
                      </a:pPr>
                      <a:r>
                        <a:rPr lang="en-US" sz="900">
                          <a:effectLst/>
                        </a:rPr>
                        <a:t>226.8x10</a:t>
                      </a:r>
                      <a:r>
                        <a:rPr lang="en-US" sz="900" baseline="30000">
                          <a:effectLst/>
                        </a:rPr>
                        <a:t>-4</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70510" algn="l"/>
                        </a:tabLst>
                      </a:pPr>
                      <a:r>
                        <a:rPr lang="en-US" sz="900">
                          <a:effectLst/>
                        </a:rPr>
                        <a:t>44.1</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70510" algn="l"/>
                        </a:tabLst>
                      </a:pPr>
                      <a:r>
                        <a:rPr lang="en-US" sz="900" dirty="0">
                          <a:effectLst/>
                        </a:rPr>
                        <a:t>Many units - composite Probability VCE case (up to 40% of Total Value) – </a:t>
                      </a:r>
                      <a:r>
                        <a:rPr lang="en-US" sz="900" dirty="0">
                          <a:solidFill>
                            <a:srgbClr val="FF0000"/>
                          </a:solidFill>
                          <a:effectLst/>
                        </a:rPr>
                        <a:t>CONTROLLING EXPOSURE</a:t>
                      </a:r>
                      <a:endParaRPr lang="en-US" sz="12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04349076"/>
                  </a:ext>
                </a:extLst>
              </a:tr>
              <a:tr h="546536">
                <a:tc>
                  <a:txBody>
                    <a:bodyPr/>
                    <a:lstStyle/>
                    <a:p>
                      <a:pPr marL="0" marR="0" algn="just">
                        <a:spcBef>
                          <a:spcPts val="0"/>
                        </a:spcBef>
                        <a:spcAft>
                          <a:spcPts val="0"/>
                        </a:spcAft>
                        <a:tabLst>
                          <a:tab pos="270510" algn="l"/>
                        </a:tabLst>
                      </a:pPr>
                      <a:r>
                        <a:rPr lang="en-US" sz="900">
                          <a:effectLst/>
                        </a:rPr>
                        <a:t>Non-Destructive Fire in EP (assume 18 vessels)</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70510" algn="l"/>
                        </a:tabLst>
                      </a:pPr>
                      <a:r>
                        <a:rPr lang="en-US" sz="9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70510" algn="l"/>
                        </a:tabLst>
                      </a:pPr>
                      <a:r>
                        <a:rPr lang="en-US" sz="900">
                          <a:effectLst/>
                        </a:rPr>
                        <a:t>18 x 25.2 x 10</a:t>
                      </a:r>
                      <a:r>
                        <a:rPr lang="en-US" sz="900" baseline="30000">
                          <a:effectLst/>
                        </a:rPr>
                        <a:t>-3</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70510" algn="l"/>
                        </a:tabLst>
                      </a:pPr>
                      <a:r>
                        <a:rPr lang="en-US" sz="900">
                          <a:effectLst/>
                        </a:rPr>
                        <a:t>10</a:t>
                      </a:r>
                      <a:r>
                        <a:rPr lang="en-US" sz="900" baseline="30000">
                          <a:effectLst/>
                        </a:rPr>
                        <a:t>-5</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70510" algn="l"/>
                        </a:tabLst>
                      </a:pPr>
                      <a:r>
                        <a:rPr lang="en-US" sz="900">
                          <a:effectLst/>
                        </a:rPr>
                        <a:t>453.61x10</a:t>
                      </a:r>
                      <a:r>
                        <a:rPr lang="en-US" sz="900" baseline="30000">
                          <a:effectLst/>
                        </a:rPr>
                        <a:t>-3</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70510" algn="l"/>
                        </a:tabLst>
                      </a:pPr>
                      <a:r>
                        <a:rPr lang="en-US" sz="900">
                          <a:effectLst/>
                        </a:rPr>
                        <a:t>2.2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70510" algn="l"/>
                        </a:tabLst>
                      </a:pPr>
                      <a:r>
                        <a:rPr lang="en-US" sz="900" dirty="0">
                          <a:effectLst/>
                        </a:rPr>
                        <a:t>Minimum Damage assumed -</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01237960"/>
                  </a:ext>
                </a:extLst>
              </a:tr>
              <a:tr h="364357">
                <a:tc>
                  <a:txBody>
                    <a:bodyPr/>
                    <a:lstStyle/>
                    <a:p>
                      <a:pPr marL="0" marR="0" algn="just">
                        <a:spcBef>
                          <a:spcPts val="0"/>
                        </a:spcBef>
                        <a:spcAft>
                          <a:spcPts val="0"/>
                        </a:spcAft>
                        <a:tabLst>
                          <a:tab pos="270510" algn="l"/>
                        </a:tabLst>
                      </a:pPr>
                      <a:r>
                        <a:rPr lang="en-US" sz="900">
                          <a:effectLst/>
                        </a:rPr>
                        <a:t>Tank Failure (4</a:t>
                      </a:r>
                      <a:endParaRPr lang="en-US" sz="1200">
                        <a:effectLst/>
                      </a:endParaRPr>
                    </a:p>
                    <a:p>
                      <a:pPr marL="0" marR="0" algn="just">
                        <a:spcBef>
                          <a:spcPts val="0"/>
                        </a:spcBef>
                        <a:spcAft>
                          <a:spcPts val="0"/>
                        </a:spcAft>
                        <a:tabLst>
                          <a:tab pos="270510" algn="l"/>
                        </a:tabLst>
                      </a:pPr>
                      <a:r>
                        <a:rPr lang="en-US" sz="900">
                          <a:effectLst/>
                        </a:rPr>
                        <a:t> Naphtha Tanks)</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70510" algn="l"/>
                        </a:tabLst>
                      </a:pPr>
                      <a:r>
                        <a:rPr lang="en-US" sz="9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70510" algn="l"/>
                        </a:tabLst>
                      </a:pPr>
                      <a:r>
                        <a:rPr lang="en-US" sz="900">
                          <a:effectLst/>
                        </a:rPr>
                        <a:t>4 x 4 x 10</a:t>
                      </a:r>
                      <a:r>
                        <a:rPr lang="en-US" sz="900" baseline="30000">
                          <a:effectLst/>
                        </a:rPr>
                        <a:t>-4</a:t>
                      </a:r>
                      <a:r>
                        <a:rPr lang="en-US" sz="9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70510" algn="l"/>
                        </a:tabLst>
                      </a:pPr>
                      <a:r>
                        <a:rPr lang="en-US" sz="900">
                          <a:effectLst/>
                        </a:rPr>
                        <a:t>10</a:t>
                      </a:r>
                      <a:r>
                        <a:rPr lang="en-US" sz="900" baseline="30000">
                          <a:effectLst/>
                        </a:rPr>
                        <a:t>-6</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70510" algn="l"/>
                        </a:tabLst>
                      </a:pPr>
                      <a:r>
                        <a:rPr lang="en-US" sz="900">
                          <a:effectLst/>
                        </a:rPr>
                        <a:t>16.01x10</a:t>
                      </a:r>
                      <a:r>
                        <a:rPr lang="en-US" sz="900" baseline="30000">
                          <a:effectLst/>
                        </a:rPr>
                        <a:t>-4</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70510" algn="l"/>
                        </a:tabLst>
                      </a:pPr>
                      <a:r>
                        <a:rPr lang="en-US" sz="900">
                          <a:effectLst/>
                        </a:rPr>
                        <a:t>624</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tabLst>
                          <a:tab pos="270510" algn="l"/>
                        </a:tabLst>
                      </a:pPr>
                      <a:r>
                        <a:rPr lang="en-US" sz="900" dirty="0">
                          <a:effectLst/>
                        </a:rPr>
                        <a:t>Major Fire - tanks lost</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07602367"/>
                  </a:ext>
                </a:extLst>
              </a:tr>
            </a:tbl>
          </a:graphicData>
        </a:graphic>
      </p:graphicFrame>
      <p:sp>
        <p:nvSpPr>
          <p:cNvPr id="17" name="Rectangle 1">
            <a:extLst>
              <a:ext uri="{FF2B5EF4-FFF2-40B4-BE49-F238E27FC236}">
                <a16:creationId xmlns:a16="http://schemas.microsoft.com/office/drawing/2014/main" id="{BD718241-005B-4D09-BFFC-0FA75B18DD77}"/>
              </a:ext>
            </a:extLst>
          </p:cNvPr>
          <p:cNvSpPr>
            <a:spLocks noChangeArrowheads="1"/>
          </p:cNvSpPr>
          <p:nvPr/>
        </p:nvSpPr>
        <p:spPr bwMode="auto">
          <a:xfrm>
            <a:off x="304686" y="0"/>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TextBox 1">
            <a:extLst>
              <a:ext uri="{FF2B5EF4-FFF2-40B4-BE49-F238E27FC236}">
                <a16:creationId xmlns:a16="http://schemas.microsoft.com/office/drawing/2014/main" id="{B4461D15-5BF1-4BB5-958D-32701FB2F383}"/>
              </a:ext>
            </a:extLst>
          </p:cNvPr>
          <p:cNvSpPr txBox="1"/>
          <p:nvPr/>
        </p:nvSpPr>
        <p:spPr>
          <a:xfrm>
            <a:off x="981844" y="5013176"/>
            <a:ext cx="9001001" cy="923330"/>
          </a:xfrm>
          <a:prstGeom prst="rect">
            <a:avLst/>
          </a:prstGeom>
          <a:noFill/>
        </p:spPr>
        <p:txBody>
          <a:bodyPr wrap="square" rtlCol="0">
            <a:spAutoFit/>
          </a:bodyPr>
          <a:lstStyle/>
          <a:p>
            <a:r>
              <a:rPr lang="en-US" dirty="0"/>
              <a:t>The probability of line failure is significant in a high earthquake area – check the design basis for line movement – all of the plant should be designed for the appropriate acceleration rates and accept movement. </a:t>
            </a:r>
          </a:p>
        </p:txBody>
      </p:sp>
    </p:spTree>
    <p:extLst>
      <p:ext uri="{BB962C8B-B14F-4D97-AF65-F5344CB8AC3E}">
        <p14:creationId xmlns:p14="http://schemas.microsoft.com/office/powerpoint/2010/main" val="274613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AF545-D75C-45D7-A97E-924A0BEC0282}"/>
              </a:ext>
            </a:extLst>
          </p:cNvPr>
          <p:cNvSpPr>
            <a:spLocks noGrp="1"/>
          </p:cNvSpPr>
          <p:nvPr>
            <p:ph type="title"/>
          </p:nvPr>
        </p:nvSpPr>
        <p:spPr>
          <a:xfrm>
            <a:off x="717077" y="597978"/>
            <a:ext cx="8594429" cy="1320800"/>
          </a:xfrm>
        </p:spPr>
        <p:txBody>
          <a:bodyPr>
            <a:normAutofit fontScale="90000"/>
          </a:bodyPr>
          <a:lstStyle/>
          <a:p>
            <a:r>
              <a:rPr lang="en-US" sz="2400" dirty="0">
                <a:solidFill>
                  <a:srgbClr val="FF0000"/>
                </a:solidFill>
              </a:rPr>
              <a:t>Why we should audit !</a:t>
            </a:r>
            <a:br>
              <a:rPr lang="en-US" sz="2400" dirty="0">
                <a:solidFill>
                  <a:srgbClr val="FF0000"/>
                </a:solidFill>
              </a:rPr>
            </a:br>
            <a:br>
              <a:rPr lang="en-US" sz="2400" dirty="0">
                <a:solidFill>
                  <a:schemeClr val="tx1"/>
                </a:solidFill>
              </a:rPr>
            </a:br>
            <a:r>
              <a:rPr lang="en-US" sz="2400" dirty="0">
                <a:solidFill>
                  <a:schemeClr val="tx1"/>
                </a:solidFill>
              </a:rPr>
              <a:t>Sphere containing 2000 </a:t>
            </a:r>
            <a:r>
              <a:rPr lang="en-US" sz="2400" dirty="0" err="1">
                <a:solidFill>
                  <a:schemeClr val="tx1"/>
                </a:solidFill>
              </a:rPr>
              <a:t>cu.m</a:t>
            </a:r>
            <a:r>
              <a:rPr lang="en-US" sz="2400" dirty="0">
                <a:solidFill>
                  <a:schemeClr val="tx1"/>
                </a:solidFill>
              </a:rPr>
              <a:t> of liquid Propane usually pumped out by a pump directly below the sphere</a:t>
            </a:r>
          </a:p>
        </p:txBody>
      </p:sp>
      <p:sp>
        <p:nvSpPr>
          <p:cNvPr id="3" name="Content Placeholder 2">
            <a:extLst>
              <a:ext uri="{FF2B5EF4-FFF2-40B4-BE49-F238E27FC236}">
                <a16:creationId xmlns:a16="http://schemas.microsoft.com/office/drawing/2014/main" id="{B596C50C-9ADF-46C8-A362-AA950555EED0}"/>
              </a:ext>
            </a:extLst>
          </p:cNvPr>
          <p:cNvSpPr>
            <a:spLocks noGrp="1"/>
          </p:cNvSpPr>
          <p:nvPr>
            <p:ph idx="1"/>
          </p:nvPr>
        </p:nvSpPr>
        <p:spPr>
          <a:xfrm>
            <a:off x="705725" y="2160590"/>
            <a:ext cx="8594429" cy="3880773"/>
          </a:xfrm>
        </p:spPr>
        <p:txBody>
          <a:bodyPr/>
          <a:lstStyle/>
          <a:p>
            <a:r>
              <a:rPr lang="en-US" dirty="0"/>
              <a:t>Single LPG Pump</a:t>
            </a:r>
          </a:p>
        </p:txBody>
      </p:sp>
      <p:sp>
        <p:nvSpPr>
          <p:cNvPr id="4" name="Footer Placeholder 3">
            <a:extLst>
              <a:ext uri="{FF2B5EF4-FFF2-40B4-BE49-F238E27FC236}">
                <a16:creationId xmlns:a16="http://schemas.microsoft.com/office/drawing/2014/main" id="{E77752CF-AED2-4239-9619-5F48A07FAA2B}"/>
              </a:ext>
            </a:extLst>
          </p:cNvPr>
          <p:cNvSpPr>
            <a:spLocks noGrp="1"/>
          </p:cNvSpPr>
          <p:nvPr>
            <p:ph type="ftr" sz="quarter" idx="11"/>
          </p:nvPr>
        </p:nvSpPr>
        <p:spPr/>
        <p:txBody>
          <a:bodyPr/>
          <a:lstStyle/>
          <a:p>
            <a:r>
              <a:rPr lang="en-GB"/>
              <a:t>Technical Audting and QRA Presentation </a:t>
            </a:r>
            <a:endParaRPr lang="en-US" dirty="0"/>
          </a:p>
        </p:txBody>
      </p:sp>
      <p:sp>
        <p:nvSpPr>
          <p:cNvPr id="5" name="Slide Number Placeholder 4">
            <a:extLst>
              <a:ext uri="{FF2B5EF4-FFF2-40B4-BE49-F238E27FC236}">
                <a16:creationId xmlns:a16="http://schemas.microsoft.com/office/drawing/2014/main" id="{1E566C07-67ED-4036-AC95-117FBA3C7EF4}"/>
              </a:ext>
            </a:extLst>
          </p:cNvPr>
          <p:cNvSpPr>
            <a:spLocks noGrp="1"/>
          </p:cNvSpPr>
          <p:nvPr>
            <p:ph type="sldNum" sz="quarter" idx="12"/>
          </p:nvPr>
        </p:nvSpPr>
        <p:spPr/>
        <p:txBody>
          <a:bodyPr/>
          <a:lstStyle/>
          <a:p>
            <a:fld id="{AAEAE4A8-A6E5-453E-B946-FB774B73F48C}" type="slidenum">
              <a:rPr lang="en-GB" smtClean="0"/>
              <a:t>44</a:t>
            </a:fld>
            <a:endParaRPr lang="en-GB" dirty="0"/>
          </a:p>
        </p:txBody>
      </p:sp>
      <p:sp>
        <p:nvSpPr>
          <p:cNvPr id="6" name="Oval 5">
            <a:extLst>
              <a:ext uri="{FF2B5EF4-FFF2-40B4-BE49-F238E27FC236}">
                <a16:creationId xmlns:a16="http://schemas.microsoft.com/office/drawing/2014/main" id="{2277CCE0-68A4-4758-8F6B-6AAF58D9860F}"/>
              </a:ext>
            </a:extLst>
          </p:cNvPr>
          <p:cNvSpPr/>
          <p:nvPr/>
        </p:nvSpPr>
        <p:spPr>
          <a:xfrm>
            <a:off x="3502124" y="2780928"/>
            <a:ext cx="1584176"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Single Corner Rounded 6">
            <a:extLst>
              <a:ext uri="{FF2B5EF4-FFF2-40B4-BE49-F238E27FC236}">
                <a16:creationId xmlns:a16="http://schemas.microsoft.com/office/drawing/2014/main" id="{5BE0D1B1-22AC-4EEA-A42B-33B931986DC2}"/>
              </a:ext>
            </a:extLst>
          </p:cNvPr>
          <p:cNvSpPr/>
          <p:nvPr/>
        </p:nvSpPr>
        <p:spPr>
          <a:xfrm>
            <a:off x="3502124" y="3573016"/>
            <a:ext cx="144016" cy="1728192"/>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Single Corner Rounded 7">
            <a:extLst>
              <a:ext uri="{FF2B5EF4-FFF2-40B4-BE49-F238E27FC236}">
                <a16:creationId xmlns:a16="http://schemas.microsoft.com/office/drawing/2014/main" id="{1AC585AF-814B-4129-8A0D-ECA4E5D16780}"/>
              </a:ext>
            </a:extLst>
          </p:cNvPr>
          <p:cNvSpPr/>
          <p:nvPr/>
        </p:nvSpPr>
        <p:spPr>
          <a:xfrm>
            <a:off x="4942284" y="3573016"/>
            <a:ext cx="144016" cy="1728192"/>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Summing Junction 10">
            <a:extLst>
              <a:ext uri="{FF2B5EF4-FFF2-40B4-BE49-F238E27FC236}">
                <a16:creationId xmlns:a16="http://schemas.microsoft.com/office/drawing/2014/main" id="{4CA9D692-D072-4925-804A-72EE8EA500CC}"/>
              </a:ext>
            </a:extLst>
          </p:cNvPr>
          <p:cNvSpPr/>
          <p:nvPr/>
        </p:nvSpPr>
        <p:spPr>
          <a:xfrm>
            <a:off x="4123906" y="4942507"/>
            <a:ext cx="242313" cy="214685"/>
          </a:xfrm>
          <a:prstGeom prst="flowChartSummingJunct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7630F9B-25CA-4253-857C-371ADEA35BEC}"/>
              </a:ext>
            </a:extLst>
          </p:cNvPr>
          <p:cNvSpPr/>
          <p:nvPr/>
        </p:nvSpPr>
        <p:spPr>
          <a:xfrm>
            <a:off x="4078188" y="5157192"/>
            <a:ext cx="360040" cy="144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2E3EF37-4C8A-4B17-ACC8-1EDEF8FCB213}"/>
              </a:ext>
            </a:extLst>
          </p:cNvPr>
          <p:cNvSpPr/>
          <p:nvPr/>
        </p:nvSpPr>
        <p:spPr>
          <a:xfrm>
            <a:off x="4222203" y="4365104"/>
            <a:ext cx="45720" cy="64528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 name="Rectangle: Single Corner Rounded 13">
            <a:extLst>
              <a:ext uri="{FF2B5EF4-FFF2-40B4-BE49-F238E27FC236}">
                <a16:creationId xmlns:a16="http://schemas.microsoft.com/office/drawing/2014/main" id="{D3B5A477-D9CE-45C9-AEDE-6B821A7D0533}"/>
              </a:ext>
            </a:extLst>
          </p:cNvPr>
          <p:cNvSpPr/>
          <p:nvPr/>
        </p:nvSpPr>
        <p:spPr>
          <a:xfrm>
            <a:off x="4320501" y="5010391"/>
            <a:ext cx="2304255" cy="45719"/>
          </a:xfrm>
          <a:prstGeom prst="round1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C4D3729-782A-4BAE-B78D-527E00441731}"/>
              </a:ext>
            </a:extLst>
          </p:cNvPr>
          <p:cNvSpPr txBox="1"/>
          <p:nvPr/>
        </p:nvSpPr>
        <p:spPr>
          <a:xfrm>
            <a:off x="6742484" y="4365104"/>
            <a:ext cx="1440160" cy="1477328"/>
          </a:xfrm>
          <a:prstGeom prst="rect">
            <a:avLst/>
          </a:prstGeom>
          <a:noFill/>
        </p:spPr>
        <p:txBody>
          <a:bodyPr wrap="square" rtlCol="0">
            <a:spAutoFit/>
          </a:bodyPr>
          <a:lstStyle/>
          <a:p>
            <a:r>
              <a:rPr lang="en-US" dirty="0"/>
              <a:t>Butane pumped to LPG bottling Plant</a:t>
            </a:r>
          </a:p>
        </p:txBody>
      </p:sp>
      <p:sp>
        <p:nvSpPr>
          <p:cNvPr id="21" name="Rectangle 20">
            <a:extLst>
              <a:ext uri="{FF2B5EF4-FFF2-40B4-BE49-F238E27FC236}">
                <a16:creationId xmlns:a16="http://schemas.microsoft.com/office/drawing/2014/main" id="{A0F22A67-7768-4E62-B5B7-73C6E9167F1F}"/>
              </a:ext>
            </a:extLst>
          </p:cNvPr>
          <p:cNvSpPr/>
          <p:nvPr/>
        </p:nvSpPr>
        <p:spPr>
          <a:xfrm>
            <a:off x="4271147" y="2496181"/>
            <a:ext cx="49353" cy="28474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B46EEF92-9E1E-4B2F-91B5-2DB1AD3E091F}"/>
              </a:ext>
            </a:extLst>
          </p:cNvPr>
          <p:cNvCxnSpPr/>
          <p:nvPr/>
        </p:nvCxnSpPr>
        <p:spPr>
          <a:xfrm>
            <a:off x="2349996" y="2564904"/>
            <a:ext cx="1728192" cy="22322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883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AF545-D75C-45D7-A97E-924A0BEC0282}"/>
              </a:ext>
            </a:extLst>
          </p:cNvPr>
          <p:cNvSpPr>
            <a:spLocks noGrp="1"/>
          </p:cNvSpPr>
          <p:nvPr>
            <p:ph type="title"/>
          </p:nvPr>
        </p:nvSpPr>
        <p:spPr>
          <a:xfrm>
            <a:off x="717077" y="597978"/>
            <a:ext cx="8594429" cy="1320800"/>
          </a:xfrm>
        </p:spPr>
        <p:txBody>
          <a:bodyPr/>
          <a:lstStyle/>
          <a:p>
            <a:r>
              <a:rPr lang="en-US" dirty="0"/>
              <a:t>Sphere containing 2000 </a:t>
            </a:r>
            <a:r>
              <a:rPr lang="en-US" dirty="0" err="1"/>
              <a:t>cu.m</a:t>
            </a:r>
            <a:r>
              <a:rPr lang="en-US" dirty="0"/>
              <a:t> of liquid Butane</a:t>
            </a:r>
          </a:p>
        </p:txBody>
      </p:sp>
      <p:sp>
        <p:nvSpPr>
          <p:cNvPr id="3" name="Content Placeholder 2">
            <a:extLst>
              <a:ext uri="{FF2B5EF4-FFF2-40B4-BE49-F238E27FC236}">
                <a16:creationId xmlns:a16="http://schemas.microsoft.com/office/drawing/2014/main" id="{B596C50C-9ADF-46C8-A362-AA950555EED0}"/>
              </a:ext>
            </a:extLst>
          </p:cNvPr>
          <p:cNvSpPr>
            <a:spLocks noGrp="1"/>
          </p:cNvSpPr>
          <p:nvPr>
            <p:ph idx="1"/>
          </p:nvPr>
        </p:nvSpPr>
        <p:spPr>
          <a:xfrm>
            <a:off x="261764" y="2160590"/>
            <a:ext cx="9009823" cy="3880773"/>
          </a:xfrm>
        </p:spPr>
        <p:txBody>
          <a:bodyPr/>
          <a:lstStyle/>
          <a:p>
            <a:r>
              <a:rPr lang="en-US" dirty="0">
                <a:solidFill>
                  <a:srgbClr val="FF0000"/>
                </a:solidFill>
              </a:rPr>
              <a:t>Pump removed (not working)</a:t>
            </a:r>
          </a:p>
        </p:txBody>
      </p:sp>
      <p:sp>
        <p:nvSpPr>
          <p:cNvPr id="4" name="Footer Placeholder 3">
            <a:extLst>
              <a:ext uri="{FF2B5EF4-FFF2-40B4-BE49-F238E27FC236}">
                <a16:creationId xmlns:a16="http://schemas.microsoft.com/office/drawing/2014/main" id="{E77752CF-AED2-4239-9619-5F48A07FAA2B}"/>
              </a:ext>
            </a:extLst>
          </p:cNvPr>
          <p:cNvSpPr>
            <a:spLocks noGrp="1"/>
          </p:cNvSpPr>
          <p:nvPr>
            <p:ph type="ftr" sz="quarter" idx="11"/>
          </p:nvPr>
        </p:nvSpPr>
        <p:spPr/>
        <p:txBody>
          <a:bodyPr/>
          <a:lstStyle/>
          <a:p>
            <a:r>
              <a:rPr lang="en-GB"/>
              <a:t>Technical Audting and QRA Presentation </a:t>
            </a:r>
            <a:endParaRPr lang="en-US" dirty="0"/>
          </a:p>
        </p:txBody>
      </p:sp>
      <p:sp>
        <p:nvSpPr>
          <p:cNvPr id="5" name="Slide Number Placeholder 4">
            <a:extLst>
              <a:ext uri="{FF2B5EF4-FFF2-40B4-BE49-F238E27FC236}">
                <a16:creationId xmlns:a16="http://schemas.microsoft.com/office/drawing/2014/main" id="{1E566C07-67ED-4036-AC95-117FBA3C7EF4}"/>
              </a:ext>
            </a:extLst>
          </p:cNvPr>
          <p:cNvSpPr>
            <a:spLocks noGrp="1"/>
          </p:cNvSpPr>
          <p:nvPr>
            <p:ph type="sldNum" sz="quarter" idx="12"/>
          </p:nvPr>
        </p:nvSpPr>
        <p:spPr/>
        <p:txBody>
          <a:bodyPr/>
          <a:lstStyle/>
          <a:p>
            <a:fld id="{AAEAE4A8-A6E5-453E-B946-FB774B73F48C}" type="slidenum">
              <a:rPr lang="en-GB" smtClean="0"/>
              <a:t>45</a:t>
            </a:fld>
            <a:endParaRPr lang="en-GB" dirty="0"/>
          </a:p>
        </p:txBody>
      </p:sp>
      <p:sp>
        <p:nvSpPr>
          <p:cNvPr id="6" name="Oval 5">
            <a:extLst>
              <a:ext uri="{FF2B5EF4-FFF2-40B4-BE49-F238E27FC236}">
                <a16:creationId xmlns:a16="http://schemas.microsoft.com/office/drawing/2014/main" id="{2277CCE0-68A4-4758-8F6B-6AAF58D9860F}"/>
              </a:ext>
            </a:extLst>
          </p:cNvPr>
          <p:cNvSpPr/>
          <p:nvPr/>
        </p:nvSpPr>
        <p:spPr>
          <a:xfrm>
            <a:off x="3502124" y="2780928"/>
            <a:ext cx="1584176"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Single Corner Rounded 6">
            <a:extLst>
              <a:ext uri="{FF2B5EF4-FFF2-40B4-BE49-F238E27FC236}">
                <a16:creationId xmlns:a16="http://schemas.microsoft.com/office/drawing/2014/main" id="{5BE0D1B1-22AC-4EEA-A42B-33B931986DC2}"/>
              </a:ext>
            </a:extLst>
          </p:cNvPr>
          <p:cNvSpPr/>
          <p:nvPr/>
        </p:nvSpPr>
        <p:spPr>
          <a:xfrm>
            <a:off x="3502124" y="3573016"/>
            <a:ext cx="144016" cy="1728192"/>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Single Corner Rounded 7">
            <a:extLst>
              <a:ext uri="{FF2B5EF4-FFF2-40B4-BE49-F238E27FC236}">
                <a16:creationId xmlns:a16="http://schemas.microsoft.com/office/drawing/2014/main" id="{1AC585AF-814B-4129-8A0D-ECA4E5D16780}"/>
              </a:ext>
            </a:extLst>
          </p:cNvPr>
          <p:cNvSpPr/>
          <p:nvPr/>
        </p:nvSpPr>
        <p:spPr>
          <a:xfrm>
            <a:off x="4942284" y="3573016"/>
            <a:ext cx="144016" cy="1728192"/>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7630F9B-25CA-4253-857C-371ADEA35BEC}"/>
              </a:ext>
            </a:extLst>
          </p:cNvPr>
          <p:cNvSpPr/>
          <p:nvPr/>
        </p:nvSpPr>
        <p:spPr>
          <a:xfrm>
            <a:off x="4078188" y="5157192"/>
            <a:ext cx="360040" cy="144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2E3EF37-4C8A-4B17-ACC8-1EDEF8FCB213}"/>
              </a:ext>
            </a:extLst>
          </p:cNvPr>
          <p:cNvSpPr/>
          <p:nvPr/>
        </p:nvSpPr>
        <p:spPr>
          <a:xfrm>
            <a:off x="4222202" y="4353642"/>
            <a:ext cx="45719" cy="70246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bg1"/>
              </a:solidFill>
            </a:endParaRPr>
          </a:p>
        </p:txBody>
      </p:sp>
      <p:sp>
        <p:nvSpPr>
          <p:cNvPr id="14" name="Rectangle: Single Corner Rounded 13">
            <a:extLst>
              <a:ext uri="{FF2B5EF4-FFF2-40B4-BE49-F238E27FC236}">
                <a16:creationId xmlns:a16="http://schemas.microsoft.com/office/drawing/2014/main" id="{D3B5A477-D9CE-45C9-AEDE-6B821A7D0533}"/>
              </a:ext>
            </a:extLst>
          </p:cNvPr>
          <p:cNvSpPr/>
          <p:nvPr/>
        </p:nvSpPr>
        <p:spPr>
          <a:xfrm>
            <a:off x="4267921" y="5010391"/>
            <a:ext cx="2356835" cy="45719"/>
          </a:xfrm>
          <a:prstGeom prst="round1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9B2CF90F-7514-43AE-86E1-C3283FFCC769}"/>
              </a:ext>
            </a:extLst>
          </p:cNvPr>
          <p:cNvSpPr/>
          <p:nvPr/>
        </p:nvSpPr>
        <p:spPr>
          <a:xfrm>
            <a:off x="2061964" y="5056110"/>
            <a:ext cx="720081" cy="2450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EE4EB76-CF37-4145-955A-7221F7169A4A}"/>
              </a:ext>
            </a:extLst>
          </p:cNvPr>
          <p:cNvSpPr/>
          <p:nvPr/>
        </p:nvSpPr>
        <p:spPr>
          <a:xfrm>
            <a:off x="2399144" y="2710867"/>
            <a:ext cx="45719" cy="232238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accent3">
                  <a:lumMod val="60000"/>
                  <a:lumOff val="40000"/>
                </a:schemeClr>
              </a:solidFill>
            </a:endParaRPr>
          </a:p>
        </p:txBody>
      </p:sp>
      <p:sp>
        <p:nvSpPr>
          <p:cNvPr id="16" name="Rectangle: Single Corner Rounded 15">
            <a:extLst>
              <a:ext uri="{FF2B5EF4-FFF2-40B4-BE49-F238E27FC236}">
                <a16:creationId xmlns:a16="http://schemas.microsoft.com/office/drawing/2014/main" id="{3C053163-BDDD-4978-975B-6E6C60B3E74E}"/>
              </a:ext>
            </a:extLst>
          </p:cNvPr>
          <p:cNvSpPr/>
          <p:nvPr/>
        </p:nvSpPr>
        <p:spPr>
          <a:xfrm flipV="1">
            <a:off x="2409882" y="2674211"/>
            <a:ext cx="1812321" cy="45719"/>
          </a:xfrm>
          <a:prstGeom prst="round1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accent3">
                  <a:lumMod val="60000"/>
                  <a:lumOff val="40000"/>
                </a:schemeClr>
              </a:solidFill>
            </a:endParaRPr>
          </a:p>
        </p:txBody>
      </p:sp>
      <p:sp>
        <p:nvSpPr>
          <p:cNvPr id="17" name="Rectangle 16">
            <a:extLst>
              <a:ext uri="{FF2B5EF4-FFF2-40B4-BE49-F238E27FC236}">
                <a16:creationId xmlns:a16="http://schemas.microsoft.com/office/drawing/2014/main" id="{0E783172-328F-4AA4-85B9-7C9C84247762}"/>
              </a:ext>
            </a:extLst>
          </p:cNvPr>
          <p:cNvSpPr/>
          <p:nvPr/>
        </p:nvSpPr>
        <p:spPr>
          <a:xfrm>
            <a:off x="4222203" y="2225777"/>
            <a:ext cx="45719" cy="55515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bg1"/>
              </a:solidFill>
            </a:endParaRPr>
          </a:p>
        </p:txBody>
      </p:sp>
      <p:sp>
        <p:nvSpPr>
          <p:cNvPr id="18" name="TextBox 17">
            <a:extLst>
              <a:ext uri="{FF2B5EF4-FFF2-40B4-BE49-F238E27FC236}">
                <a16:creationId xmlns:a16="http://schemas.microsoft.com/office/drawing/2014/main" id="{0F9BBE3E-0EB7-43F0-A033-CA9870E9DFCD}"/>
              </a:ext>
            </a:extLst>
          </p:cNvPr>
          <p:cNvSpPr txBox="1"/>
          <p:nvPr/>
        </p:nvSpPr>
        <p:spPr>
          <a:xfrm>
            <a:off x="549796" y="3481390"/>
            <a:ext cx="1368153" cy="1477328"/>
          </a:xfrm>
          <a:prstGeom prst="rect">
            <a:avLst/>
          </a:prstGeom>
          <a:noFill/>
        </p:spPr>
        <p:txBody>
          <a:bodyPr wrap="square" rtlCol="0">
            <a:spAutoFit/>
          </a:bodyPr>
          <a:lstStyle/>
          <a:p>
            <a:r>
              <a:rPr lang="en-US" dirty="0">
                <a:solidFill>
                  <a:srgbClr val="FF0000"/>
                </a:solidFill>
              </a:rPr>
              <a:t>Paint (Air) compressor</a:t>
            </a:r>
          </a:p>
          <a:p>
            <a:r>
              <a:rPr lang="en-US" dirty="0">
                <a:solidFill>
                  <a:srgbClr val="FF0000"/>
                </a:solidFill>
              </a:rPr>
              <a:t>Installed to move out Butane</a:t>
            </a:r>
          </a:p>
        </p:txBody>
      </p:sp>
      <p:cxnSp>
        <p:nvCxnSpPr>
          <p:cNvPr id="20" name="Straight Arrow Connector 19">
            <a:extLst>
              <a:ext uri="{FF2B5EF4-FFF2-40B4-BE49-F238E27FC236}">
                <a16:creationId xmlns:a16="http://schemas.microsoft.com/office/drawing/2014/main" id="{7B93218B-A192-42B4-A735-B4B55C1E1949}"/>
              </a:ext>
            </a:extLst>
          </p:cNvPr>
          <p:cNvCxnSpPr/>
          <p:nvPr/>
        </p:nvCxnSpPr>
        <p:spPr>
          <a:xfrm>
            <a:off x="1917949" y="4578730"/>
            <a:ext cx="360039" cy="4773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8D2AA2A-F02E-4B8D-976B-DAFE26F7C575}"/>
              </a:ext>
            </a:extLst>
          </p:cNvPr>
          <p:cNvSpPr txBox="1"/>
          <p:nvPr/>
        </p:nvSpPr>
        <p:spPr>
          <a:xfrm>
            <a:off x="6742484" y="4365104"/>
            <a:ext cx="1440160" cy="1200329"/>
          </a:xfrm>
          <a:prstGeom prst="rect">
            <a:avLst/>
          </a:prstGeom>
          <a:noFill/>
        </p:spPr>
        <p:txBody>
          <a:bodyPr wrap="square" rtlCol="0">
            <a:spAutoFit/>
          </a:bodyPr>
          <a:lstStyle/>
          <a:p>
            <a:r>
              <a:rPr lang="en-US" dirty="0"/>
              <a:t>Butane to LPG bottling Plant</a:t>
            </a:r>
          </a:p>
        </p:txBody>
      </p:sp>
    </p:spTree>
    <p:extLst>
      <p:ext uri="{BB962C8B-B14F-4D97-AF65-F5344CB8AC3E}">
        <p14:creationId xmlns:p14="http://schemas.microsoft.com/office/powerpoint/2010/main" val="1153978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589E5-56C0-46CE-8182-DDFF86D3D64E}"/>
              </a:ext>
            </a:extLst>
          </p:cNvPr>
          <p:cNvSpPr>
            <a:spLocks noGrp="1"/>
          </p:cNvSpPr>
          <p:nvPr>
            <p:ph type="title"/>
          </p:nvPr>
        </p:nvSpPr>
        <p:spPr/>
        <p:txBody>
          <a:bodyPr/>
          <a:lstStyle/>
          <a:p>
            <a:r>
              <a:rPr lang="en-US" dirty="0"/>
              <a:t>We did not have time to write the report on this one</a:t>
            </a:r>
          </a:p>
        </p:txBody>
      </p:sp>
      <p:sp>
        <p:nvSpPr>
          <p:cNvPr id="3" name="Content Placeholder 2">
            <a:extLst>
              <a:ext uri="{FF2B5EF4-FFF2-40B4-BE49-F238E27FC236}">
                <a16:creationId xmlns:a16="http://schemas.microsoft.com/office/drawing/2014/main" id="{FBBD2B4F-B2FA-4CB6-8632-5CF3DA0D1930}"/>
              </a:ext>
            </a:extLst>
          </p:cNvPr>
          <p:cNvSpPr>
            <a:spLocks noGrp="1"/>
          </p:cNvSpPr>
          <p:nvPr>
            <p:ph idx="1"/>
          </p:nvPr>
        </p:nvSpPr>
        <p:spPr/>
        <p:txBody>
          <a:bodyPr/>
          <a:lstStyle/>
          <a:p>
            <a:r>
              <a:rPr lang="en-US" dirty="0"/>
              <a:t>Stopped all operations </a:t>
            </a:r>
          </a:p>
          <a:p>
            <a:r>
              <a:rPr lang="en-US" dirty="0"/>
              <a:t>Direct visit to the Management to obtain the parts to repair the pump</a:t>
            </a:r>
          </a:p>
          <a:p>
            <a:r>
              <a:rPr lang="en-US" dirty="0"/>
              <a:t>Requested any future ‘ideas’ were subject to Management of Change </a:t>
            </a:r>
          </a:p>
          <a:p>
            <a:r>
              <a:rPr lang="en-US" dirty="0"/>
              <a:t>Put in a request to audit all their facilities </a:t>
            </a:r>
          </a:p>
          <a:p>
            <a:r>
              <a:rPr lang="en-US" dirty="0"/>
              <a:t>Corrective Actions</a:t>
            </a:r>
          </a:p>
          <a:p>
            <a:endParaRPr lang="en-US" sz="3200" dirty="0"/>
          </a:p>
          <a:p>
            <a:r>
              <a:rPr lang="en-US" sz="3200" dirty="0"/>
              <a:t>THANK YOU - THE END </a:t>
            </a:r>
          </a:p>
        </p:txBody>
      </p:sp>
      <p:sp>
        <p:nvSpPr>
          <p:cNvPr id="4" name="Footer Placeholder 3">
            <a:extLst>
              <a:ext uri="{FF2B5EF4-FFF2-40B4-BE49-F238E27FC236}">
                <a16:creationId xmlns:a16="http://schemas.microsoft.com/office/drawing/2014/main" id="{B88BB909-5F16-4FBF-ABED-233E82908C8A}"/>
              </a:ext>
            </a:extLst>
          </p:cNvPr>
          <p:cNvSpPr>
            <a:spLocks noGrp="1"/>
          </p:cNvSpPr>
          <p:nvPr>
            <p:ph type="ftr" sz="quarter" idx="11"/>
          </p:nvPr>
        </p:nvSpPr>
        <p:spPr/>
        <p:txBody>
          <a:bodyPr/>
          <a:lstStyle/>
          <a:p>
            <a:r>
              <a:rPr lang="en-GB" dirty="0"/>
              <a:t>Technical Audting and QRA Presentation </a:t>
            </a:r>
            <a:endParaRPr lang="en-US" dirty="0"/>
          </a:p>
        </p:txBody>
      </p:sp>
      <p:sp>
        <p:nvSpPr>
          <p:cNvPr id="5" name="Slide Number Placeholder 4">
            <a:extLst>
              <a:ext uri="{FF2B5EF4-FFF2-40B4-BE49-F238E27FC236}">
                <a16:creationId xmlns:a16="http://schemas.microsoft.com/office/drawing/2014/main" id="{9143B4B2-133A-477D-A488-477F752C2F1E}"/>
              </a:ext>
            </a:extLst>
          </p:cNvPr>
          <p:cNvSpPr>
            <a:spLocks noGrp="1"/>
          </p:cNvSpPr>
          <p:nvPr>
            <p:ph type="sldNum" sz="quarter" idx="12"/>
          </p:nvPr>
        </p:nvSpPr>
        <p:spPr/>
        <p:txBody>
          <a:bodyPr/>
          <a:lstStyle/>
          <a:p>
            <a:fld id="{AAEAE4A8-A6E5-453E-B946-FB774B73F48C}" type="slidenum">
              <a:rPr lang="en-GB" smtClean="0"/>
              <a:t>46</a:t>
            </a:fld>
            <a:endParaRPr lang="en-GB" dirty="0"/>
          </a:p>
        </p:txBody>
      </p:sp>
    </p:spTree>
    <p:extLst>
      <p:ext uri="{BB962C8B-B14F-4D97-AF65-F5344CB8AC3E}">
        <p14:creationId xmlns:p14="http://schemas.microsoft.com/office/powerpoint/2010/main" val="35923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49614-4E11-4486-8935-67C789D7D64D}"/>
              </a:ext>
            </a:extLst>
          </p:cNvPr>
          <p:cNvSpPr>
            <a:spLocks noGrp="1"/>
          </p:cNvSpPr>
          <p:nvPr>
            <p:ph type="title"/>
          </p:nvPr>
        </p:nvSpPr>
        <p:spPr>
          <a:xfrm>
            <a:off x="-386307" y="3873203"/>
            <a:ext cx="4176464" cy="1765715"/>
          </a:xfrm>
        </p:spPr>
        <p:txBody>
          <a:bodyPr>
            <a:normAutofit/>
          </a:bodyPr>
          <a:lstStyle/>
          <a:p>
            <a:pPr algn="r"/>
            <a:r>
              <a:rPr lang="en-GB" sz="4400" dirty="0">
                <a:solidFill>
                  <a:schemeClr val="tx1"/>
                </a:solidFill>
              </a:rPr>
              <a:t>SITE SURVEY</a:t>
            </a:r>
            <a:br>
              <a:rPr lang="en-GB" sz="4400" dirty="0">
                <a:solidFill>
                  <a:schemeClr val="tx1"/>
                </a:solidFill>
              </a:rPr>
            </a:br>
            <a:r>
              <a:rPr lang="en-GB" sz="4400" dirty="0">
                <a:solidFill>
                  <a:schemeClr val="tx1"/>
                </a:solidFill>
              </a:rPr>
              <a:t>(DEMIODAL)</a:t>
            </a:r>
          </a:p>
        </p:txBody>
      </p:sp>
      <p:sp>
        <p:nvSpPr>
          <p:cNvPr id="9" name="Content Placeholder 8">
            <a:extLst>
              <a:ext uri="{FF2B5EF4-FFF2-40B4-BE49-F238E27FC236}">
                <a16:creationId xmlns:a16="http://schemas.microsoft.com/office/drawing/2014/main" id="{14ACF05F-A097-447D-ACC1-10198A5AF98C}"/>
              </a:ext>
            </a:extLst>
          </p:cNvPr>
          <p:cNvSpPr>
            <a:spLocks noGrp="1"/>
          </p:cNvSpPr>
          <p:nvPr>
            <p:ph idx="1"/>
          </p:nvPr>
        </p:nvSpPr>
        <p:spPr>
          <a:xfrm>
            <a:off x="4078188" y="836712"/>
            <a:ext cx="7088460" cy="5904656"/>
          </a:xfrm>
        </p:spPr>
        <p:txBody>
          <a:bodyPr anchor="ctr">
            <a:normAutofit fontScale="70000" lnSpcReduction="20000"/>
          </a:bodyPr>
          <a:lstStyle/>
          <a:p>
            <a:r>
              <a:rPr lang="en-US" sz="2300" dirty="0">
                <a:solidFill>
                  <a:schemeClr val="accent4"/>
                </a:solidFill>
              </a:rPr>
              <a:t>Decide</a:t>
            </a:r>
            <a:r>
              <a:rPr lang="en-US" sz="2300" dirty="0">
                <a:solidFill>
                  <a:schemeClr val="tx1"/>
                </a:solidFill>
              </a:rPr>
              <a:t> on a programme with the Owner/Operator </a:t>
            </a:r>
          </a:p>
          <a:p>
            <a:pPr lvl="1"/>
            <a:r>
              <a:rPr lang="en-US" sz="2300" dirty="0">
                <a:solidFill>
                  <a:schemeClr val="tx1"/>
                </a:solidFill>
              </a:rPr>
              <a:t>2-3 days per major process unit,</a:t>
            </a:r>
          </a:p>
          <a:p>
            <a:pPr lvl="1"/>
            <a:r>
              <a:rPr lang="en-US" sz="2300" dirty="0">
                <a:solidFill>
                  <a:schemeClr val="tx1"/>
                </a:solidFill>
              </a:rPr>
              <a:t>1-2 days for utility areas, </a:t>
            </a:r>
          </a:p>
          <a:p>
            <a:pPr lvl="1"/>
            <a:r>
              <a:rPr lang="en-US" sz="2300" dirty="0">
                <a:solidFill>
                  <a:schemeClr val="tx1"/>
                </a:solidFill>
              </a:rPr>
              <a:t>2 days for tank farms, </a:t>
            </a:r>
          </a:p>
          <a:p>
            <a:pPr lvl="1"/>
            <a:r>
              <a:rPr lang="en-US" sz="2300" dirty="0">
                <a:solidFill>
                  <a:schemeClr val="tx1"/>
                </a:solidFill>
              </a:rPr>
              <a:t>1 day for jetties, </a:t>
            </a:r>
          </a:p>
          <a:p>
            <a:pPr lvl="1"/>
            <a:r>
              <a:rPr lang="en-US" sz="2300" dirty="0">
                <a:solidFill>
                  <a:schemeClr val="tx1"/>
                </a:solidFill>
              </a:rPr>
              <a:t>2-3 days for interviews of departments</a:t>
            </a:r>
          </a:p>
          <a:p>
            <a:r>
              <a:rPr lang="en-US" sz="2300" dirty="0">
                <a:solidFill>
                  <a:schemeClr val="accent4"/>
                </a:solidFill>
              </a:rPr>
              <a:t>Explain</a:t>
            </a:r>
            <a:r>
              <a:rPr lang="en-US" sz="2300" dirty="0">
                <a:solidFill>
                  <a:schemeClr val="tx1"/>
                </a:solidFill>
              </a:rPr>
              <a:t> your task to site personnel, gain their confidence that the audit has the objective of improving their safety as well as that of the site</a:t>
            </a:r>
          </a:p>
          <a:p>
            <a:r>
              <a:rPr lang="en-US" sz="2300" dirty="0">
                <a:solidFill>
                  <a:schemeClr val="accent4"/>
                </a:solidFill>
              </a:rPr>
              <a:t>Make comprehensive notes </a:t>
            </a:r>
            <a:r>
              <a:rPr lang="en-US" sz="2300" dirty="0">
                <a:solidFill>
                  <a:schemeClr val="tx1"/>
                </a:solidFill>
              </a:rPr>
              <a:t>on each walk through, taking photographs of any deficiencies, anomalies </a:t>
            </a:r>
          </a:p>
          <a:p>
            <a:r>
              <a:rPr lang="en-US" sz="2300" dirty="0">
                <a:solidFill>
                  <a:schemeClr val="accent4"/>
                </a:solidFill>
              </a:rPr>
              <a:t>Identify Key Areas </a:t>
            </a:r>
            <a:r>
              <a:rPr lang="en-US" sz="2300" dirty="0">
                <a:solidFill>
                  <a:schemeClr val="tx1"/>
                </a:solidFill>
              </a:rPr>
              <a:t>for Possible Loss of Containment, Significant Fire, Explosion, Toxic Release and so on </a:t>
            </a:r>
          </a:p>
          <a:p>
            <a:r>
              <a:rPr lang="en-US" sz="2300" dirty="0">
                <a:solidFill>
                  <a:schemeClr val="accent4"/>
                </a:solidFill>
              </a:rPr>
              <a:t>Observe</a:t>
            </a:r>
            <a:r>
              <a:rPr lang="en-US" sz="2300" dirty="0">
                <a:solidFill>
                  <a:schemeClr val="tx1"/>
                </a:solidFill>
              </a:rPr>
              <a:t> risk to your site and also to/from neighbouring sites </a:t>
            </a:r>
          </a:p>
          <a:p>
            <a:r>
              <a:rPr lang="en-US" sz="2300" dirty="0">
                <a:solidFill>
                  <a:schemeClr val="accent4"/>
                </a:solidFill>
              </a:rPr>
              <a:t>Determine </a:t>
            </a:r>
            <a:r>
              <a:rPr lang="en-US" sz="2300" dirty="0">
                <a:solidFill>
                  <a:schemeClr val="tx1"/>
                </a:solidFill>
              </a:rPr>
              <a:t>the adequacy of the facilities to start-up, operate and shutdown safely </a:t>
            </a:r>
          </a:p>
          <a:p>
            <a:r>
              <a:rPr lang="en-US" sz="2300" dirty="0">
                <a:solidFill>
                  <a:schemeClr val="accent4"/>
                </a:solidFill>
              </a:rPr>
              <a:t>Assess the competency </a:t>
            </a:r>
            <a:r>
              <a:rPr lang="en-US" sz="2300" dirty="0">
                <a:solidFill>
                  <a:schemeClr val="tx1"/>
                </a:solidFill>
              </a:rPr>
              <a:t>of the workforce from the shop floor upwards to management, the standards which are being deployed and identify any problem areas suc</a:t>
            </a:r>
            <a:r>
              <a:rPr lang="en-US" dirty="0">
                <a:solidFill>
                  <a:schemeClr val="tx1"/>
                </a:solidFill>
              </a:rPr>
              <a:t>h </a:t>
            </a:r>
            <a:r>
              <a:rPr lang="en-US" sz="2200" dirty="0">
                <a:solidFill>
                  <a:schemeClr val="tx1"/>
                </a:solidFill>
              </a:rPr>
              <a:t>as manning levels, inexperience, attitude to risk taking.</a:t>
            </a:r>
          </a:p>
          <a:p>
            <a:r>
              <a:rPr lang="en-US" sz="2200" dirty="0">
                <a:solidFill>
                  <a:schemeClr val="accent4"/>
                </a:solidFill>
              </a:rPr>
              <a:t>List main findings </a:t>
            </a:r>
            <a:r>
              <a:rPr lang="en-US" sz="2200" dirty="0">
                <a:solidFill>
                  <a:schemeClr val="tx1"/>
                </a:solidFill>
              </a:rPr>
              <a:t>and agree with management/senior staff before leaving the site</a:t>
            </a:r>
          </a:p>
          <a:p>
            <a:endParaRPr lang="en-US" dirty="0">
              <a:solidFill>
                <a:schemeClr val="tx1"/>
              </a:solidFill>
            </a:endParaRPr>
          </a:p>
          <a:p>
            <a:endParaRPr lang="en-US" dirty="0">
              <a:solidFill>
                <a:schemeClr val="tx1"/>
              </a:solidFill>
            </a:endParaRPr>
          </a:p>
          <a:p>
            <a:endParaRPr lang="en-US" dirty="0">
              <a:solidFill>
                <a:srgbClr val="FFFFFF"/>
              </a:solidFill>
            </a:endParaRPr>
          </a:p>
        </p:txBody>
      </p:sp>
      <p:sp>
        <p:nvSpPr>
          <p:cNvPr id="3" name="Footer Placeholder 2">
            <a:extLst>
              <a:ext uri="{FF2B5EF4-FFF2-40B4-BE49-F238E27FC236}">
                <a16:creationId xmlns:a16="http://schemas.microsoft.com/office/drawing/2014/main" id="{6345DC4E-7B71-4283-8583-6B808DAEAAE0}"/>
              </a:ext>
            </a:extLst>
          </p:cNvPr>
          <p:cNvSpPr>
            <a:spLocks noGrp="1"/>
          </p:cNvSpPr>
          <p:nvPr>
            <p:ph type="ftr" sz="quarter" idx="11"/>
          </p:nvPr>
        </p:nvSpPr>
        <p:spPr/>
        <p:txBody>
          <a:bodyPr/>
          <a:lstStyle/>
          <a:p>
            <a:r>
              <a:rPr lang="en-GB"/>
              <a:t>Technical Audting and QRA Presentation </a:t>
            </a:r>
            <a:endParaRPr lang="en-US" dirty="0"/>
          </a:p>
        </p:txBody>
      </p:sp>
      <p:sp>
        <p:nvSpPr>
          <p:cNvPr id="4" name="Slide Number Placeholder 3">
            <a:extLst>
              <a:ext uri="{FF2B5EF4-FFF2-40B4-BE49-F238E27FC236}">
                <a16:creationId xmlns:a16="http://schemas.microsoft.com/office/drawing/2014/main" id="{5D1090CB-FF69-4CAD-8660-B4868F954B13}"/>
              </a:ext>
            </a:extLst>
          </p:cNvPr>
          <p:cNvSpPr>
            <a:spLocks noGrp="1"/>
          </p:cNvSpPr>
          <p:nvPr>
            <p:ph type="sldNum" sz="quarter" idx="12"/>
          </p:nvPr>
        </p:nvSpPr>
        <p:spPr/>
        <p:txBody>
          <a:bodyPr/>
          <a:lstStyle/>
          <a:p>
            <a:fld id="{AAEAE4A8-A6E5-453E-B946-FB774B73F48C}" type="slidenum">
              <a:rPr lang="en-GB" smtClean="0"/>
              <a:t>5</a:t>
            </a:fld>
            <a:endParaRPr lang="en-GB" dirty="0"/>
          </a:p>
        </p:txBody>
      </p:sp>
      <p:pic>
        <p:nvPicPr>
          <p:cNvPr id="6" name="Picture 5">
            <a:extLst>
              <a:ext uri="{FF2B5EF4-FFF2-40B4-BE49-F238E27FC236}">
                <a16:creationId xmlns:a16="http://schemas.microsoft.com/office/drawing/2014/main" id="{55C02BFA-563D-4E75-A349-4FC947BEF875}"/>
              </a:ext>
            </a:extLst>
          </p:cNvPr>
          <p:cNvPicPr>
            <a:picLocks noChangeAspect="1"/>
          </p:cNvPicPr>
          <p:nvPr/>
        </p:nvPicPr>
        <p:blipFill>
          <a:blip r:embed="rId3"/>
          <a:stretch>
            <a:fillRect/>
          </a:stretch>
        </p:blipFill>
        <p:spPr>
          <a:xfrm>
            <a:off x="666398" y="454937"/>
            <a:ext cx="2791196" cy="2791196"/>
          </a:xfrm>
          <a:prstGeom prst="rect">
            <a:avLst/>
          </a:prstGeom>
        </p:spPr>
      </p:pic>
    </p:spTree>
    <p:extLst>
      <p:ext uri="{BB962C8B-B14F-4D97-AF65-F5344CB8AC3E}">
        <p14:creationId xmlns:p14="http://schemas.microsoft.com/office/powerpoint/2010/main" val="18896087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4F28A-F4C8-46B5-8FCF-8E277AF486B9}"/>
              </a:ext>
            </a:extLst>
          </p:cNvPr>
          <p:cNvSpPr>
            <a:spLocks noGrp="1"/>
          </p:cNvSpPr>
          <p:nvPr>
            <p:ph type="title"/>
          </p:nvPr>
        </p:nvSpPr>
        <p:spPr>
          <a:xfrm>
            <a:off x="117749" y="804333"/>
            <a:ext cx="2376264" cy="5249334"/>
          </a:xfrm>
        </p:spPr>
        <p:txBody>
          <a:bodyPr>
            <a:normAutofit/>
          </a:bodyPr>
          <a:lstStyle/>
          <a:p>
            <a:pPr algn="r"/>
            <a:r>
              <a:rPr lang="en-GB" dirty="0">
                <a:solidFill>
                  <a:srgbClr val="FF0000"/>
                </a:solidFill>
              </a:rPr>
              <a:t>KEY AREAS FOR THE SITE WORK </a:t>
            </a:r>
          </a:p>
        </p:txBody>
      </p:sp>
      <p:sp>
        <p:nvSpPr>
          <p:cNvPr id="3" name="Content Placeholder 2">
            <a:extLst>
              <a:ext uri="{FF2B5EF4-FFF2-40B4-BE49-F238E27FC236}">
                <a16:creationId xmlns:a16="http://schemas.microsoft.com/office/drawing/2014/main" id="{408139DA-23D4-4C10-A65D-11424B1D1E1D}"/>
              </a:ext>
            </a:extLst>
          </p:cNvPr>
          <p:cNvSpPr>
            <a:spLocks noGrp="1"/>
          </p:cNvSpPr>
          <p:nvPr>
            <p:ph idx="1"/>
          </p:nvPr>
        </p:nvSpPr>
        <p:spPr>
          <a:xfrm>
            <a:off x="2638028" y="260648"/>
            <a:ext cx="9433048" cy="6145840"/>
          </a:xfrm>
          <a:gradFill>
            <a:gsLst>
              <a:gs pos="0">
                <a:schemeClr val="accent1">
                  <a:lumMod val="5000"/>
                  <a:lumOff val="95000"/>
                </a:schemeClr>
              </a:gs>
              <a:gs pos="93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txBody>
          <a:bodyPr anchor="ctr">
            <a:normAutofit fontScale="25000" lnSpcReduction="20000"/>
          </a:bodyPr>
          <a:lstStyle/>
          <a:p>
            <a:pPr marL="0" indent="0">
              <a:buNone/>
            </a:pPr>
            <a:endParaRPr lang="en-GB" sz="3300" b="1" dirty="0"/>
          </a:p>
          <a:p>
            <a:pPr marL="0" indent="0">
              <a:buNone/>
            </a:pPr>
            <a:r>
              <a:rPr lang="en-GB" sz="5600" b="1" dirty="0"/>
              <a:t>Physical Parameters</a:t>
            </a:r>
          </a:p>
          <a:p>
            <a:r>
              <a:rPr lang="en-GB" sz="5600" dirty="0"/>
              <a:t>Layout of Site – compactness, spacing (meets recommended criteria?) – vulnerability of the Control Room</a:t>
            </a:r>
          </a:p>
          <a:p>
            <a:r>
              <a:rPr lang="en-GB" sz="5600" dirty="0"/>
              <a:t>Assess any terracing – can leakage flood over the site</a:t>
            </a:r>
          </a:p>
          <a:p>
            <a:r>
              <a:rPr lang="en-GB" sz="5600" dirty="0"/>
              <a:t>Construction – assess standard, look for deficiencies (need for a structural  expert)</a:t>
            </a:r>
          </a:p>
          <a:p>
            <a:r>
              <a:rPr lang="en-GB" sz="5600" dirty="0"/>
              <a:t>Condition – appearance, bolting completion, painting, housekeeping, rust, passive fireproofing status, evidence of water ingress, pooling, oil/chemical spillage, out of service equipment and instrumentation</a:t>
            </a:r>
          </a:p>
          <a:p>
            <a:r>
              <a:rPr lang="en-GB" sz="5600" dirty="0"/>
              <a:t>Identify Major inventories – such as accumulators, towers, tanks, pipelines </a:t>
            </a:r>
          </a:p>
          <a:p>
            <a:r>
              <a:rPr lang="en-GB" sz="5600" dirty="0"/>
              <a:t>Identify all ESD valves in the site, their function, the risk of these being lost in a fire</a:t>
            </a:r>
          </a:p>
          <a:p>
            <a:r>
              <a:rPr lang="en-GB" sz="5600" dirty="0"/>
              <a:t>Study Drainage – open and closed routing, capacity and sophistication</a:t>
            </a:r>
          </a:p>
          <a:p>
            <a:r>
              <a:rPr lang="en-GB" sz="5600" dirty="0"/>
              <a:t>Study Relief Systems – to Vents Stacks, Closed Flare (drums, piping, relief valve discharges)</a:t>
            </a:r>
          </a:p>
          <a:p>
            <a:r>
              <a:rPr lang="en-GB" sz="5600" dirty="0"/>
              <a:t>Map all incoming pipelines and exiting pipelines – isolations </a:t>
            </a:r>
          </a:p>
          <a:p>
            <a:r>
              <a:rPr lang="en-GB" sz="5600" dirty="0"/>
              <a:t>Loading/Unloading Systems – review road, rail, pipeline, ship, barge delivery and send-out – how are these shutdown in an emergency</a:t>
            </a:r>
          </a:p>
          <a:p>
            <a:r>
              <a:rPr lang="en-GB" sz="5600" dirty="0"/>
              <a:t>Identify exposures from natural perils to the site (earthquake, tsunami, lightning, flood, storm) </a:t>
            </a:r>
          </a:p>
          <a:p>
            <a:r>
              <a:rPr lang="en-GB" sz="5600" dirty="0"/>
              <a:t>Visit all buildings – assess blast resistance, gas ingress, pressurisation, internal fire risk &amp; protections</a:t>
            </a:r>
          </a:p>
          <a:p>
            <a:r>
              <a:rPr lang="en-GB" sz="5600" dirty="0"/>
              <a:t>Visit the fire station and assess the vulnerability due to its location, collect all information concerning fire water &amp; foam systems plus any fire suppression systems</a:t>
            </a:r>
          </a:p>
          <a:p>
            <a:r>
              <a:rPr lang="en-GB" sz="5600" dirty="0"/>
              <a:t>Identify the fire fighting routes for vehicles and mobile equipment and check the reach limitations </a:t>
            </a:r>
          </a:p>
          <a:p>
            <a:r>
              <a:rPr lang="en-GB" sz="5600" dirty="0"/>
              <a:t>Look out for hot work being done close to the site, temporary equipment being used in Classified Areas, redundant equipment being left in the site</a:t>
            </a:r>
          </a:p>
          <a:p>
            <a:endParaRPr lang="en-GB" sz="5600" dirty="0"/>
          </a:p>
          <a:p>
            <a:endParaRPr lang="en-GB" sz="1600" dirty="0"/>
          </a:p>
          <a:p>
            <a:pPr marL="0" indent="0">
              <a:buNone/>
            </a:pPr>
            <a:r>
              <a:rPr lang="en-GB" sz="1600" dirty="0"/>
              <a:t> </a:t>
            </a:r>
          </a:p>
          <a:p>
            <a:endParaRPr lang="en-GB" sz="900" dirty="0"/>
          </a:p>
        </p:txBody>
      </p:sp>
      <p:sp>
        <p:nvSpPr>
          <p:cNvPr id="4" name="Footer Placeholder 3">
            <a:extLst>
              <a:ext uri="{FF2B5EF4-FFF2-40B4-BE49-F238E27FC236}">
                <a16:creationId xmlns:a16="http://schemas.microsoft.com/office/drawing/2014/main" id="{E8EE80FE-0EDC-49FB-9B9C-A26FA06F0026}"/>
              </a:ext>
            </a:extLst>
          </p:cNvPr>
          <p:cNvSpPr>
            <a:spLocks noGrp="1"/>
          </p:cNvSpPr>
          <p:nvPr>
            <p:ph type="ftr" sz="quarter" idx="11"/>
          </p:nvPr>
        </p:nvSpPr>
        <p:spPr/>
        <p:txBody>
          <a:bodyPr/>
          <a:lstStyle/>
          <a:p>
            <a:r>
              <a:rPr lang="en-GB"/>
              <a:t>Technical Audting and QRA Presentation </a:t>
            </a:r>
            <a:endParaRPr lang="en-US" dirty="0"/>
          </a:p>
        </p:txBody>
      </p:sp>
      <p:sp>
        <p:nvSpPr>
          <p:cNvPr id="5" name="Slide Number Placeholder 4">
            <a:extLst>
              <a:ext uri="{FF2B5EF4-FFF2-40B4-BE49-F238E27FC236}">
                <a16:creationId xmlns:a16="http://schemas.microsoft.com/office/drawing/2014/main" id="{E16DC2BE-D932-4680-AA10-4D10B4356859}"/>
              </a:ext>
            </a:extLst>
          </p:cNvPr>
          <p:cNvSpPr>
            <a:spLocks noGrp="1"/>
          </p:cNvSpPr>
          <p:nvPr>
            <p:ph type="sldNum" sz="quarter" idx="12"/>
          </p:nvPr>
        </p:nvSpPr>
        <p:spPr/>
        <p:txBody>
          <a:bodyPr/>
          <a:lstStyle/>
          <a:p>
            <a:fld id="{AAEAE4A8-A6E5-453E-B946-FB774B73F48C}" type="slidenum">
              <a:rPr lang="en-GB" smtClean="0"/>
              <a:t>6</a:t>
            </a:fld>
            <a:endParaRPr lang="en-GB" dirty="0"/>
          </a:p>
        </p:txBody>
      </p:sp>
    </p:spTree>
    <p:extLst>
      <p:ext uri="{BB962C8B-B14F-4D97-AF65-F5344CB8AC3E}">
        <p14:creationId xmlns:p14="http://schemas.microsoft.com/office/powerpoint/2010/main" val="1649761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D996C-071F-4A2C-87F0-C84AA4FFDEC1}"/>
              </a:ext>
            </a:extLst>
          </p:cNvPr>
          <p:cNvSpPr>
            <a:spLocks noGrp="1"/>
          </p:cNvSpPr>
          <p:nvPr>
            <p:ph type="title"/>
          </p:nvPr>
        </p:nvSpPr>
        <p:spPr>
          <a:xfrm flipV="1">
            <a:off x="1557908" y="116632"/>
            <a:ext cx="2500113" cy="526834"/>
          </a:xfrm>
        </p:spPr>
        <p:txBody>
          <a:bodyPr>
            <a:normAutofit fontScale="90000"/>
          </a:bodyPr>
          <a:lstStyle/>
          <a:p>
            <a:r>
              <a:rPr lang="en-GB" dirty="0">
                <a:solidFill>
                  <a:srgbClr val="FFFFFF"/>
                </a:solidFill>
              </a:rPr>
              <a:t>Key</a:t>
            </a:r>
          </a:p>
        </p:txBody>
      </p:sp>
      <p:graphicFrame>
        <p:nvGraphicFramePr>
          <p:cNvPr id="11" name="Content Placeholder 8">
            <a:extLst>
              <a:ext uri="{FF2B5EF4-FFF2-40B4-BE49-F238E27FC236}">
                <a16:creationId xmlns:a16="http://schemas.microsoft.com/office/drawing/2014/main" id="{458BA1BE-6F53-442C-ADE7-E5343F206645}"/>
              </a:ext>
            </a:extLst>
          </p:cNvPr>
          <p:cNvGraphicFramePr>
            <a:graphicFrameLocks noGrp="1"/>
          </p:cNvGraphicFramePr>
          <p:nvPr>
            <p:ph idx="1"/>
            <p:extLst>
              <p:ext uri="{D42A27DB-BD31-4B8C-83A1-F6EECF244321}">
                <p14:modId xmlns:p14="http://schemas.microsoft.com/office/powerpoint/2010/main" val="1019710372"/>
              </p:ext>
            </p:extLst>
          </p:nvPr>
        </p:nvGraphicFramePr>
        <p:xfrm>
          <a:off x="1557909" y="954088"/>
          <a:ext cx="770485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2BD2F3D2-184F-4496-B6E6-617D2C356E03}"/>
              </a:ext>
            </a:extLst>
          </p:cNvPr>
          <p:cNvSpPr>
            <a:spLocks noGrp="1"/>
          </p:cNvSpPr>
          <p:nvPr>
            <p:ph type="ftr" sz="quarter" idx="11"/>
          </p:nvPr>
        </p:nvSpPr>
        <p:spPr/>
        <p:txBody>
          <a:bodyPr/>
          <a:lstStyle/>
          <a:p>
            <a:r>
              <a:rPr lang="en-GB"/>
              <a:t>Technical Audting and QRA Presentation </a:t>
            </a:r>
            <a:endParaRPr lang="en-US" dirty="0"/>
          </a:p>
        </p:txBody>
      </p:sp>
      <p:sp>
        <p:nvSpPr>
          <p:cNvPr id="4" name="Slide Number Placeholder 3">
            <a:extLst>
              <a:ext uri="{FF2B5EF4-FFF2-40B4-BE49-F238E27FC236}">
                <a16:creationId xmlns:a16="http://schemas.microsoft.com/office/drawing/2014/main" id="{97479CC0-FB09-43D9-AE2F-58FBB1675C62}"/>
              </a:ext>
            </a:extLst>
          </p:cNvPr>
          <p:cNvSpPr>
            <a:spLocks noGrp="1"/>
          </p:cNvSpPr>
          <p:nvPr>
            <p:ph type="sldNum" sz="quarter" idx="12"/>
          </p:nvPr>
        </p:nvSpPr>
        <p:spPr/>
        <p:txBody>
          <a:bodyPr/>
          <a:lstStyle/>
          <a:p>
            <a:fld id="{AAEAE4A8-A6E5-453E-B946-FB774B73F48C}" type="slidenum">
              <a:rPr lang="en-GB" smtClean="0"/>
              <a:t>7</a:t>
            </a:fld>
            <a:endParaRPr lang="en-GB" dirty="0"/>
          </a:p>
        </p:txBody>
      </p:sp>
      <p:sp>
        <p:nvSpPr>
          <p:cNvPr id="5" name="TextBox 4">
            <a:extLst>
              <a:ext uri="{FF2B5EF4-FFF2-40B4-BE49-F238E27FC236}">
                <a16:creationId xmlns:a16="http://schemas.microsoft.com/office/drawing/2014/main" id="{3DFF5EA4-A8D4-4CAA-8C26-E7C93E634378}"/>
              </a:ext>
            </a:extLst>
          </p:cNvPr>
          <p:cNvSpPr txBox="1"/>
          <p:nvPr/>
        </p:nvSpPr>
        <p:spPr>
          <a:xfrm>
            <a:off x="1557908" y="116632"/>
            <a:ext cx="8208912" cy="461665"/>
          </a:xfrm>
          <a:prstGeom prst="rect">
            <a:avLst/>
          </a:prstGeom>
          <a:noFill/>
        </p:spPr>
        <p:txBody>
          <a:bodyPr wrap="square" rtlCol="0">
            <a:spAutoFit/>
          </a:bodyPr>
          <a:lstStyle/>
          <a:p>
            <a:r>
              <a:rPr lang="en-US" sz="2400" dirty="0"/>
              <a:t>The facility must be able to shutdown in a safe manner</a:t>
            </a:r>
          </a:p>
        </p:txBody>
      </p:sp>
      <p:sp>
        <p:nvSpPr>
          <p:cNvPr id="8" name="TextBox 7">
            <a:extLst>
              <a:ext uri="{FF2B5EF4-FFF2-40B4-BE49-F238E27FC236}">
                <a16:creationId xmlns:a16="http://schemas.microsoft.com/office/drawing/2014/main" id="{A5A2CCCC-621D-4793-BB2B-BF2B5E7B577A}"/>
              </a:ext>
            </a:extLst>
          </p:cNvPr>
          <p:cNvSpPr txBox="1"/>
          <p:nvPr/>
        </p:nvSpPr>
        <p:spPr>
          <a:xfrm>
            <a:off x="1557908" y="945734"/>
            <a:ext cx="7030518" cy="230832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Control &amp; Safety</a:t>
            </a:r>
          </a:p>
          <a:p>
            <a:r>
              <a:rPr lang="en-US" dirty="0"/>
              <a:t>	The systems deployed </a:t>
            </a:r>
          </a:p>
          <a:p>
            <a:r>
              <a:rPr lang="en-US" dirty="0"/>
              <a:t>	Whether they are fully functional</a:t>
            </a:r>
          </a:p>
          <a:p>
            <a:r>
              <a:rPr lang="en-US" dirty="0"/>
              <a:t>	Alarm Management (number per station in 10-minute period)</a:t>
            </a:r>
          </a:p>
          <a:p>
            <a:r>
              <a:rPr lang="en-US" dirty="0"/>
              <a:t>	Assess Fire and Gas Detection Effectiveness</a:t>
            </a:r>
          </a:p>
          <a:p>
            <a:r>
              <a:rPr lang="en-US" dirty="0"/>
              <a:t>	Location of ESD buttons</a:t>
            </a:r>
          </a:p>
          <a:p>
            <a:r>
              <a:rPr lang="en-US" dirty="0"/>
              <a:t>	Cause &amp; Effects Logic</a:t>
            </a:r>
          </a:p>
          <a:p>
            <a:endParaRPr lang="en-US" dirty="0"/>
          </a:p>
        </p:txBody>
      </p:sp>
      <p:sp>
        <p:nvSpPr>
          <p:cNvPr id="13" name="TextBox 12">
            <a:extLst>
              <a:ext uri="{FF2B5EF4-FFF2-40B4-BE49-F238E27FC236}">
                <a16:creationId xmlns:a16="http://schemas.microsoft.com/office/drawing/2014/main" id="{C1841EBA-2E34-4985-ACC6-7D7C96EA8688}"/>
              </a:ext>
            </a:extLst>
          </p:cNvPr>
          <p:cNvSpPr txBox="1"/>
          <p:nvPr/>
        </p:nvSpPr>
        <p:spPr>
          <a:xfrm>
            <a:off x="1557908" y="3489250"/>
            <a:ext cx="7030518" cy="175432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Isolation, </a:t>
            </a:r>
            <a:r>
              <a:rPr lang="en-US" dirty="0" err="1"/>
              <a:t>Depressurisation</a:t>
            </a:r>
            <a:r>
              <a:rPr lang="en-US" dirty="0"/>
              <a:t>, Blowdown</a:t>
            </a:r>
          </a:p>
          <a:p>
            <a:r>
              <a:rPr lang="en-US" dirty="0"/>
              <a:t>	Fire Zones </a:t>
            </a:r>
          </a:p>
          <a:p>
            <a:r>
              <a:rPr lang="en-US" dirty="0"/>
              <a:t>	Time required to meet codes</a:t>
            </a:r>
          </a:p>
          <a:p>
            <a:r>
              <a:rPr lang="en-US" dirty="0"/>
              <a:t>	Review the Flare &amp; Vent Design Basis</a:t>
            </a:r>
          </a:p>
          <a:p>
            <a:r>
              <a:rPr lang="en-US" dirty="0"/>
              <a:t>	Are there any problematic cases  </a:t>
            </a:r>
          </a:p>
          <a:p>
            <a:r>
              <a:rPr lang="en-US" dirty="0"/>
              <a:t>	</a:t>
            </a:r>
          </a:p>
        </p:txBody>
      </p:sp>
    </p:spTree>
    <p:extLst>
      <p:ext uri="{BB962C8B-B14F-4D97-AF65-F5344CB8AC3E}">
        <p14:creationId xmlns:p14="http://schemas.microsoft.com/office/powerpoint/2010/main" val="163564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17AC9-2F66-480F-BFA8-0A5A9FDFAD7C}"/>
              </a:ext>
            </a:extLst>
          </p:cNvPr>
          <p:cNvSpPr>
            <a:spLocks noGrp="1"/>
          </p:cNvSpPr>
          <p:nvPr>
            <p:ph type="title"/>
          </p:nvPr>
        </p:nvSpPr>
        <p:spPr>
          <a:xfrm>
            <a:off x="5806380" y="908720"/>
            <a:ext cx="6087825" cy="5751700"/>
          </a:xfrm>
        </p:spPr>
        <p:txBody>
          <a:bodyPr>
            <a:normAutofit/>
          </a:bodyPr>
          <a:lstStyle/>
          <a:p>
            <a:br>
              <a:rPr lang="en-GB" sz="2000" dirty="0">
                <a:solidFill>
                  <a:srgbClr val="FFFFFF"/>
                </a:solidFill>
              </a:rPr>
            </a:br>
            <a:br>
              <a:rPr lang="en-GB" sz="2000" dirty="0">
                <a:solidFill>
                  <a:srgbClr val="FFFFFF"/>
                </a:solidFill>
              </a:rPr>
            </a:br>
            <a:r>
              <a:rPr lang="en-GB" sz="2000" dirty="0">
                <a:solidFill>
                  <a:srgbClr val="FFFFFF"/>
                </a:solidFill>
              </a:rPr>
              <a:t>Ranking of the Risk (Example) </a:t>
            </a:r>
            <a:br>
              <a:rPr lang="en-GB" sz="2000" dirty="0">
                <a:solidFill>
                  <a:srgbClr val="FFFFFF"/>
                </a:solidFill>
              </a:rPr>
            </a:br>
            <a:br>
              <a:rPr lang="en-GB" sz="2000" dirty="0">
                <a:solidFill>
                  <a:srgbClr val="FFFFFF"/>
                </a:solidFill>
              </a:rPr>
            </a:br>
            <a:r>
              <a:rPr lang="en-GB" sz="2000" dirty="0">
                <a:solidFill>
                  <a:srgbClr val="FFFFFF"/>
                </a:solidFill>
              </a:rPr>
              <a:t>Rate the risk </a:t>
            </a:r>
            <a:br>
              <a:rPr lang="en-GB" sz="2000" dirty="0">
                <a:solidFill>
                  <a:srgbClr val="FFFFFF"/>
                </a:solidFill>
              </a:rPr>
            </a:br>
            <a:r>
              <a:rPr lang="en-GB" sz="2000" dirty="0">
                <a:solidFill>
                  <a:srgbClr val="FFFFFF"/>
                </a:solidFill>
              </a:rPr>
              <a:t>(e.g. 1 to 5) </a:t>
            </a:r>
            <a:br>
              <a:rPr lang="en-GB" sz="2000" dirty="0">
                <a:solidFill>
                  <a:srgbClr val="FFFFFF"/>
                </a:solidFill>
              </a:rPr>
            </a:br>
            <a:br>
              <a:rPr lang="en-GB" sz="2000" dirty="0">
                <a:solidFill>
                  <a:srgbClr val="FFFFFF"/>
                </a:solidFill>
              </a:rPr>
            </a:br>
            <a:r>
              <a:rPr lang="en-GB" sz="2000" dirty="0">
                <a:solidFill>
                  <a:srgbClr val="FFFFFF"/>
                </a:solidFill>
              </a:rPr>
              <a:t>5 - Excellent </a:t>
            </a:r>
            <a:br>
              <a:rPr lang="en-GB" sz="2000" dirty="0">
                <a:solidFill>
                  <a:srgbClr val="FFFFFF"/>
                </a:solidFill>
              </a:rPr>
            </a:br>
            <a:r>
              <a:rPr lang="en-GB" sz="2000" dirty="0">
                <a:solidFill>
                  <a:srgbClr val="FFFFFF"/>
                </a:solidFill>
              </a:rPr>
              <a:t>4 - Good</a:t>
            </a:r>
            <a:br>
              <a:rPr lang="en-GB" sz="2000" dirty="0">
                <a:solidFill>
                  <a:srgbClr val="FFFFFF"/>
                </a:solidFill>
              </a:rPr>
            </a:br>
            <a:r>
              <a:rPr lang="en-GB" sz="2000" dirty="0">
                <a:solidFill>
                  <a:srgbClr val="FFFFFF"/>
                </a:solidFill>
              </a:rPr>
              <a:t>3 - Average</a:t>
            </a:r>
            <a:br>
              <a:rPr lang="en-GB" sz="2000" dirty="0">
                <a:solidFill>
                  <a:srgbClr val="FFFFFF"/>
                </a:solidFill>
              </a:rPr>
            </a:br>
            <a:r>
              <a:rPr lang="en-GB" sz="2000" dirty="0">
                <a:solidFill>
                  <a:srgbClr val="FFFFFF"/>
                </a:solidFill>
              </a:rPr>
              <a:t>2 - Substandard (recommendation to improve)</a:t>
            </a:r>
            <a:br>
              <a:rPr lang="en-GB" sz="2000" dirty="0">
                <a:solidFill>
                  <a:srgbClr val="FFFFFF"/>
                </a:solidFill>
              </a:rPr>
            </a:br>
            <a:r>
              <a:rPr lang="en-GB" sz="2000" dirty="0">
                <a:solidFill>
                  <a:srgbClr val="FFFFFF"/>
                </a:solidFill>
              </a:rPr>
              <a:t>1 – Poor (recommendation to correct – mandatory)</a:t>
            </a:r>
            <a:br>
              <a:rPr lang="en-GB" sz="2000" dirty="0">
                <a:solidFill>
                  <a:srgbClr val="FFFFFF"/>
                </a:solidFill>
              </a:rPr>
            </a:br>
            <a:endParaRPr lang="en-GB" sz="2000" dirty="0">
              <a:solidFill>
                <a:srgbClr val="FFFFFF"/>
              </a:solidFill>
            </a:endParaRPr>
          </a:p>
        </p:txBody>
      </p:sp>
      <p:sp>
        <p:nvSpPr>
          <p:cNvPr id="3" name="Content Placeholder 2">
            <a:extLst>
              <a:ext uri="{FF2B5EF4-FFF2-40B4-BE49-F238E27FC236}">
                <a16:creationId xmlns:a16="http://schemas.microsoft.com/office/drawing/2014/main" id="{AD770965-8667-4CF8-9417-A4B139F7E0D7}"/>
              </a:ext>
            </a:extLst>
          </p:cNvPr>
          <p:cNvSpPr>
            <a:spLocks noGrp="1"/>
          </p:cNvSpPr>
          <p:nvPr>
            <p:ph idx="1"/>
          </p:nvPr>
        </p:nvSpPr>
        <p:spPr>
          <a:xfrm>
            <a:off x="261764" y="451513"/>
            <a:ext cx="5256584" cy="5713792"/>
          </a:xfrm>
        </p:spPr>
        <p:txBody>
          <a:bodyPr anchor="ctr">
            <a:noAutofit/>
          </a:bodyPr>
          <a:lstStyle/>
          <a:p>
            <a:r>
              <a:rPr lang="en-US" sz="1400" dirty="0">
                <a:solidFill>
                  <a:srgbClr val="FFFFFF"/>
                </a:solidFill>
              </a:rPr>
              <a:t>1         Plant Layout (Safety Distance) </a:t>
            </a:r>
            <a:r>
              <a:rPr lang="en-GB" sz="1400" dirty="0">
                <a:solidFill>
                  <a:srgbClr val="FFFFFF"/>
                </a:solidFill>
              </a:rPr>
              <a:t>- meets code?</a:t>
            </a:r>
          </a:p>
          <a:p>
            <a:r>
              <a:rPr lang="en-US" sz="1400" dirty="0">
                <a:solidFill>
                  <a:srgbClr val="FFFFFF"/>
                </a:solidFill>
              </a:rPr>
              <a:t>2.</a:t>
            </a:r>
            <a:r>
              <a:rPr lang="en-GB" sz="1400" dirty="0">
                <a:solidFill>
                  <a:srgbClr val="FFFFFF"/>
                </a:solidFill>
              </a:rPr>
              <a:t>        Equipment, Tanks, Spheres</a:t>
            </a:r>
          </a:p>
          <a:p>
            <a:r>
              <a:rPr lang="en-GB" sz="1400" dirty="0">
                <a:solidFill>
                  <a:srgbClr val="FFFFFF"/>
                </a:solidFill>
              </a:rPr>
              <a:t>3. 	Pipelines, Piping &amp; Valves </a:t>
            </a:r>
          </a:p>
          <a:p>
            <a:r>
              <a:rPr lang="en-US" sz="1400" dirty="0">
                <a:solidFill>
                  <a:srgbClr val="FFFFFF"/>
                </a:solidFill>
              </a:rPr>
              <a:t>4.</a:t>
            </a:r>
            <a:r>
              <a:rPr lang="en-GB" sz="1400" dirty="0">
                <a:solidFill>
                  <a:srgbClr val="FFFFFF"/>
                </a:solidFill>
              </a:rPr>
              <a:t>        </a:t>
            </a:r>
            <a:r>
              <a:rPr lang="en-US" sz="1400" dirty="0">
                <a:solidFill>
                  <a:srgbClr val="FFFFFF"/>
                </a:solidFill>
              </a:rPr>
              <a:t>Electrical &amp; Instrumentation</a:t>
            </a:r>
          </a:p>
          <a:p>
            <a:r>
              <a:rPr lang="en-US" sz="1400" dirty="0">
                <a:solidFill>
                  <a:srgbClr val="FFFFFF"/>
                </a:solidFill>
              </a:rPr>
              <a:t>5.        Storage and Handling of Chemicals</a:t>
            </a:r>
            <a:r>
              <a:rPr lang="en-GB" sz="1400" dirty="0">
                <a:solidFill>
                  <a:srgbClr val="FFFFFF"/>
                </a:solidFill>
              </a:rPr>
              <a:t>	</a:t>
            </a:r>
            <a:endParaRPr lang="en-US" sz="1400" dirty="0">
              <a:solidFill>
                <a:srgbClr val="FFFFFF"/>
              </a:solidFill>
            </a:endParaRPr>
          </a:p>
          <a:p>
            <a:r>
              <a:rPr lang="en-US" sz="1400" dirty="0">
                <a:solidFill>
                  <a:srgbClr val="FFFFFF"/>
                </a:solidFill>
              </a:rPr>
              <a:t>6.        Utility Systems </a:t>
            </a:r>
          </a:p>
          <a:p>
            <a:r>
              <a:rPr lang="en-US" sz="1400" dirty="0">
                <a:solidFill>
                  <a:srgbClr val="FFFFFF"/>
                </a:solidFill>
              </a:rPr>
              <a:t>7.	Loading &amp; Unloading stations</a:t>
            </a:r>
          </a:p>
          <a:p>
            <a:r>
              <a:rPr lang="en-US" sz="1400" dirty="0">
                <a:solidFill>
                  <a:srgbClr val="FFFFFF"/>
                </a:solidFill>
              </a:rPr>
              <a:t>7.	</a:t>
            </a:r>
            <a:r>
              <a:rPr lang="en-GB" sz="1400" dirty="0">
                <a:solidFill>
                  <a:srgbClr val="FFFFFF"/>
                </a:solidFill>
              </a:rPr>
              <a:t>Fire &amp; Gas Protection &amp; Detection Systems	</a:t>
            </a:r>
            <a:endParaRPr lang="en-US" sz="1400" dirty="0">
              <a:solidFill>
                <a:srgbClr val="FFFFFF"/>
              </a:solidFill>
            </a:endParaRPr>
          </a:p>
          <a:p>
            <a:r>
              <a:rPr lang="en-US" sz="1400" dirty="0">
                <a:solidFill>
                  <a:srgbClr val="FFFFFF"/>
                </a:solidFill>
              </a:rPr>
              <a:t>9</a:t>
            </a:r>
            <a:r>
              <a:rPr lang="en-GB" sz="1400" dirty="0">
                <a:solidFill>
                  <a:srgbClr val="FFFFFF"/>
                </a:solidFill>
              </a:rPr>
              <a:t>	.	Buildings </a:t>
            </a:r>
            <a:endParaRPr lang="en-US" sz="1400" dirty="0">
              <a:solidFill>
                <a:srgbClr val="FFFFFF"/>
              </a:solidFill>
            </a:endParaRPr>
          </a:p>
          <a:p>
            <a:r>
              <a:rPr lang="en-GB" sz="1400" dirty="0">
                <a:solidFill>
                  <a:srgbClr val="FFFFFF"/>
                </a:solidFill>
              </a:rPr>
              <a:t>10</a:t>
            </a:r>
            <a:r>
              <a:rPr lang="en-US" sz="1400" dirty="0">
                <a:solidFill>
                  <a:srgbClr val="FFFFFF"/>
                </a:solidFill>
              </a:rPr>
              <a:t>.      Security Systems</a:t>
            </a:r>
            <a:r>
              <a:rPr lang="en-GB" sz="1400" dirty="0">
                <a:solidFill>
                  <a:srgbClr val="FFFFFF"/>
                </a:solidFill>
              </a:rPr>
              <a:t>	</a:t>
            </a:r>
            <a:endParaRPr lang="en-US" sz="1400" dirty="0">
              <a:solidFill>
                <a:srgbClr val="FFFFFF"/>
              </a:solidFill>
            </a:endParaRPr>
          </a:p>
          <a:p>
            <a:endParaRPr lang="en-US" sz="1400" dirty="0">
              <a:solidFill>
                <a:srgbClr val="FFFFFF"/>
              </a:solidFill>
            </a:endParaRPr>
          </a:p>
        </p:txBody>
      </p:sp>
      <p:sp>
        <p:nvSpPr>
          <p:cNvPr id="4" name="Footer Placeholder 3">
            <a:extLst>
              <a:ext uri="{FF2B5EF4-FFF2-40B4-BE49-F238E27FC236}">
                <a16:creationId xmlns:a16="http://schemas.microsoft.com/office/drawing/2014/main" id="{45F54F6F-2F54-435A-B7FE-69D9EA9BBB52}"/>
              </a:ext>
            </a:extLst>
          </p:cNvPr>
          <p:cNvSpPr>
            <a:spLocks noGrp="1"/>
          </p:cNvSpPr>
          <p:nvPr>
            <p:ph type="ftr" sz="quarter" idx="11"/>
          </p:nvPr>
        </p:nvSpPr>
        <p:spPr/>
        <p:txBody>
          <a:bodyPr/>
          <a:lstStyle/>
          <a:p>
            <a:r>
              <a:rPr lang="en-GB"/>
              <a:t>Technical Audting and QRA Presentation </a:t>
            </a:r>
            <a:endParaRPr lang="en-US" dirty="0"/>
          </a:p>
        </p:txBody>
      </p:sp>
      <p:sp>
        <p:nvSpPr>
          <p:cNvPr id="5" name="Slide Number Placeholder 4">
            <a:extLst>
              <a:ext uri="{FF2B5EF4-FFF2-40B4-BE49-F238E27FC236}">
                <a16:creationId xmlns:a16="http://schemas.microsoft.com/office/drawing/2014/main" id="{F7212E68-3F0F-4E0F-96B1-61210EAAA672}"/>
              </a:ext>
            </a:extLst>
          </p:cNvPr>
          <p:cNvSpPr>
            <a:spLocks noGrp="1"/>
          </p:cNvSpPr>
          <p:nvPr>
            <p:ph type="sldNum" sz="quarter" idx="12"/>
          </p:nvPr>
        </p:nvSpPr>
        <p:spPr/>
        <p:txBody>
          <a:bodyPr/>
          <a:lstStyle/>
          <a:p>
            <a:fld id="{AAEAE4A8-A6E5-453E-B946-FB774B73F48C}" type="slidenum">
              <a:rPr lang="en-GB" smtClean="0"/>
              <a:t>8</a:t>
            </a:fld>
            <a:endParaRPr lang="en-GB" dirty="0"/>
          </a:p>
        </p:txBody>
      </p:sp>
    </p:spTree>
    <p:extLst>
      <p:ext uri="{BB962C8B-B14F-4D97-AF65-F5344CB8AC3E}">
        <p14:creationId xmlns:p14="http://schemas.microsoft.com/office/powerpoint/2010/main" val="11116716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3">
                                            <p:txEl>
                                              <p:pRg st="3" end="3"/>
                                            </p:txEl>
                                          </p:spTgt>
                                        </p:tgtEl>
                                      </p:cBhvr>
                                    </p:animEffect>
                                    <p:animScale>
                                      <p:cBhvr>
                                        <p:cTn id="22" dur="250" autoRev="1" fill="hold"/>
                                        <p:tgtEl>
                                          <p:spTgt spid="3">
                                            <p:txEl>
                                              <p:pRg st="3" end="3"/>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3">
                                            <p:txEl>
                                              <p:pRg st="4" end="4"/>
                                            </p:txEl>
                                          </p:spTgt>
                                        </p:tgtEl>
                                      </p:cBhvr>
                                    </p:animEffect>
                                    <p:animScale>
                                      <p:cBhvr>
                                        <p:cTn id="27" dur="250" autoRev="1" fill="hold"/>
                                        <p:tgtEl>
                                          <p:spTgt spid="3">
                                            <p:txEl>
                                              <p:pRg st="4" end="4"/>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3">
                                            <p:txEl>
                                              <p:pRg st="5" end="5"/>
                                            </p:txEl>
                                          </p:spTgt>
                                        </p:tgtEl>
                                      </p:cBhvr>
                                    </p:animEffect>
                                    <p:animScale>
                                      <p:cBhvr>
                                        <p:cTn id="32" dur="250" autoRev="1" fill="hold"/>
                                        <p:tgtEl>
                                          <p:spTgt spid="3">
                                            <p:txEl>
                                              <p:pRg st="5" end="5"/>
                                            </p:txEl>
                                          </p:spTgt>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500" tmFilter="0, 0; .2, .5; .8, .5; 1, 0"/>
                                        <p:tgtEl>
                                          <p:spTgt spid="3">
                                            <p:txEl>
                                              <p:pRg st="6" end="6"/>
                                            </p:txEl>
                                          </p:spTgt>
                                        </p:tgtEl>
                                      </p:cBhvr>
                                    </p:animEffect>
                                    <p:animScale>
                                      <p:cBhvr>
                                        <p:cTn id="37" dur="250" autoRev="1" fill="hold"/>
                                        <p:tgtEl>
                                          <p:spTgt spid="3">
                                            <p:txEl>
                                              <p:pRg st="6" end="6"/>
                                            </p:txEl>
                                          </p:spTgt>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3">
                                            <p:txEl>
                                              <p:pRg st="7" end="7"/>
                                            </p:txEl>
                                          </p:spTgt>
                                        </p:tgtEl>
                                      </p:cBhvr>
                                    </p:animEffect>
                                    <p:animScale>
                                      <p:cBhvr>
                                        <p:cTn id="42" dur="250" autoRev="1" fill="hold"/>
                                        <p:tgtEl>
                                          <p:spTgt spid="3">
                                            <p:txEl>
                                              <p:pRg st="7" end="7"/>
                                            </p:txEl>
                                          </p:spTgt>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3">
                                            <p:txEl>
                                              <p:pRg st="8" end="8"/>
                                            </p:txEl>
                                          </p:spTgt>
                                        </p:tgtEl>
                                      </p:cBhvr>
                                    </p:animEffect>
                                    <p:animScale>
                                      <p:cBhvr>
                                        <p:cTn id="47" dur="250" autoRev="1" fill="hold"/>
                                        <p:tgtEl>
                                          <p:spTgt spid="3">
                                            <p:txEl>
                                              <p:pRg st="8" end="8"/>
                                            </p:txEl>
                                          </p:spTgt>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nodeType="clickEffect">
                                  <p:stCondLst>
                                    <p:cond delay="0"/>
                                  </p:stCondLst>
                                  <p:childTnLst>
                                    <p:animEffect transition="out" filter="fade">
                                      <p:cBhvr>
                                        <p:cTn id="51" dur="500" tmFilter="0, 0; .2, .5; .8, .5; 1, 0"/>
                                        <p:tgtEl>
                                          <p:spTgt spid="3">
                                            <p:txEl>
                                              <p:pRg st="9" end="9"/>
                                            </p:txEl>
                                          </p:spTgt>
                                        </p:tgtEl>
                                      </p:cBhvr>
                                    </p:animEffect>
                                    <p:animScale>
                                      <p:cBhvr>
                                        <p:cTn id="52" dur="250" autoRev="1" fill="hold"/>
                                        <p:tgtEl>
                                          <p:spTgt spid="3">
                                            <p:txEl>
                                              <p:pRg st="9" end="9"/>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9F1FD-A730-755E-1C30-E689ABEC2F5C}"/>
              </a:ext>
            </a:extLst>
          </p:cNvPr>
          <p:cNvSpPr>
            <a:spLocks noGrp="1"/>
          </p:cNvSpPr>
          <p:nvPr>
            <p:ph type="title"/>
          </p:nvPr>
        </p:nvSpPr>
        <p:spPr/>
        <p:txBody>
          <a:bodyPr/>
          <a:lstStyle/>
          <a:p>
            <a:r>
              <a:rPr lang="en-US" dirty="0"/>
              <a:t>Assembling the Audit Team</a:t>
            </a:r>
          </a:p>
        </p:txBody>
      </p:sp>
      <p:sp>
        <p:nvSpPr>
          <p:cNvPr id="3" name="Content Placeholder 2">
            <a:extLst>
              <a:ext uri="{FF2B5EF4-FFF2-40B4-BE49-F238E27FC236}">
                <a16:creationId xmlns:a16="http://schemas.microsoft.com/office/drawing/2014/main" id="{125AC393-CDF4-FE9A-B7AF-6D79B4791EC7}"/>
              </a:ext>
            </a:extLst>
          </p:cNvPr>
          <p:cNvSpPr>
            <a:spLocks noGrp="1"/>
          </p:cNvSpPr>
          <p:nvPr>
            <p:ph idx="1"/>
          </p:nvPr>
        </p:nvSpPr>
        <p:spPr>
          <a:xfrm>
            <a:off x="621804" y="1700808"/>
            <a:ext cx="8594429" cy="3880773"/>
          </a:xfrm>
        </p:spPr>
        <p:txBody>
          <a:bodyPr/>
          <a:lstStyle/>
          <a:p>
            <a:pPr marL="342900" marR="0" lvl="0" indent="-342900">
              <a:spcBef>
                <a:spcPts val="0"/>
              </a:spcBef>
              <a:spcAft>
                <a:spcPts val="0"/>
              </a:spcAft>
              <a:buFont typeface="+mj-lt"/>
              <a:buAutoNum type="arabicParen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key auditors must be fully qualified and suitably experienced to conduct the audit – there can be no learning curve for the team except for the support staff (who should be trainees).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Many audits may be overseas and require travel and assignment of several weeks – thus suitable staff must be selected. In order to avoid misunderstandings, the team should include personnel who can converse in any foreign languages used at the site location.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main goals are to review the company’s facilities, safeguards and method of working to achieve their business objectives.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8428CF66-AC68-CE3B-F079-0D53C66F8323}"/>
              </a:ext>
            </a:extLst>
          </p:cNvPr>
          <p:cNvSpPr>
            <a:spLocks noGrp="1"/>
          </p:cNvSpPr>
          <p:nvPr>
            <p:ph type="ftr" sz="quarter" idx="11"/>
          </p:nvPr>
        </p:nvSpPr>
        <p:spPr/>
        <p:txBody>
          <a:bodyPr/>
          <a:lstStyle/>
          <a:p>
            <a:r>
              <a:rPr lang="en-GB"/>
              <a:t>Technical Audting and QRA Presentation </a:t>
            </a:r>
            <a:endParaRPr lang="en-US" dirty="0"/>
          </a:p>
        </p:txBody>
      </p:sp>
      <p:sp>
        <p:nvSpPr>
          <p:cNvPr id="5" name="Slide Number Placeholder 4">
            <a:extLst>
              <a:ext uri="{FF2B5EF4-FFF2-40B4-BE49-F238E27FC236}">
                <a16:creationId xmlns:a16="http://schemas.microsoft.com/office/drawing/2014/main" id="{3260FCD4-2DD9-02EC-857B-D6EFABAC0348}"/>
              </a:ext>
            </a:extLst>
          </p:cNvPr>
          <p:cNvSpPr>
            <a:spLocks noGrp="1"/>
          </p:cNvSpPr>
          <p:nvPr>
            <p:ph type="sldNum" sz="quarter" idx="12"/>
          </p:nvPr>
        </p:nvSpPr>
        <p:spPr/>
        <p:txBody>
          <a:bodyPr/>
          <a:lstStyle/>
          <a:p>
            <a:fld id="{AAEAE4A8-A6E5-453E-B946-FB774B73F48C}" type="slidenum">
              <a:rPr lang="en-GB" smtClean="0"/>
              <a:t>9</a:t>
            </a:fld>
            <a:endParaRPr lang="en-GB" dirty="0"/>
          </a:p>
        </p:txBody>
      </p:sp>
    </p:spTree>
    <p:extLst>
      <p:ext uri="{BB962C8B-B14F-4D97-AF65-F5344CB8AC3E}">
        <p14:creationId xmlns:p14="http://schemas.microsoft.com/office/powerpoint/2010/main" val="115294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8" ma:contentTypeDescription="Create a new document." ma:contentTypeScope="" ma:versionID="2e7a6bcb8f68c3b9a6187eb6046a6f6c">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b78a24c1cfda3600f7e848dea9b519ff"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7604e031-f840-4ad5-97d2-0b99280ee730" xsi:nil="true"/>
    <_Flow_SignoffStatus xmlns="7604e031-f840-4ad5-97d2-0b99280ee730" xsi:nil="true"/>
    <SharedWithUsers xmlns="c4b40482-04a4-480f-b826-6548c4a2bcf1">
      <UserInfo>
        <DisplayName/>
        <AccountId xsi:nil="true"/>
        <AccountType/>
      </UserInfo>
    </SharedWithUsers>
    <lcf76f155ced4ddcb4097134ff3c332f xmlns="7604e031-f840-4ad5-97d2-0b99280ee730">
      <Terms xmlns="http://schemas.microsoft.com/office/infopath/2007/PartnerControls"/>
    </lcf76f155ced4ddcb4097134ff3c332f>
    <TaxCatchAll xmlns="c4b40482-04a4-480f-b826-6548c4a2bcf1" xsi:nil="true"/>
  </documentManagement>
</p:properties>
</file>

<file path=customXml/itemProps1.xml><?xml version="1.0" encoding="utf-8"?>
<ds:datastoreItem xmlns:ds="http://schemas.openxmlformats.org/officeDocument/2006/customXml" ds:itemID="{09CD3391-D0ED-40AA-8DDC-5CEE6EE72116}"/>
</file>

<file path=customXml/itemProps2.xml><?xml version="1.0" encoding="utf-8"?>
<ds:datastoreItem xmlns:ds="http://schemas.openxmlformats.org/officeDocument/2006/customXml" ds:itemID="{11F61EC3-43AE-421C-ACEF-F542186762EA}"/>
</file>

<file path=customXml/itemProps3.xml><?xml version="1.0" encoding="utf-8"?>
<ds:datastoreItem xmlns:ds="http://schemas.openxmlformats.org/officeDocument/2006/customXml" ds:itemID="{68F4AB31-A6C0-4D77-AAAA-756A094F3875}"/>
</file>

<file path=docProps/app.xml><?xml version="1.0" encoding="utf-8"?>
<Properties xmlns="http://schemas.openxmlformats.org/officeDocument/2006/extended-properties" xmlns:vt="http://schemas.openxmlformats.org/officeDocument/2006/docPropsVTypes">
  <Template>Facet</Template>
  <TotalTime>2929</TotalTime>
  <Words>5143</Words>
  <Application>Microsoft Office PowerPoint</Application>
  <PresentationFormat>Custom</PresentationFormat>
  <Paragraphs>684</Paragraphs>
  <Slides>46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Arial Black</vt:lpstr>
      <vt:lpstr>Calibri</vt:lpstr>
      <vt:lpstr>Franklin Gothic Medium</vt:lpstr>
      <vt:lpstr>Times New Roman</vt:lpstr>
      <vt:lpstr>Trebuchet MS</vt:lpstr>
      <vt:lpstr>Wingdings 3</vt:lpstr>
      <vt:lpstr>Facet</vt:lpstr>
      <vt:lpstr>Performing a Technical Audit with examples of some of the Findings </vt:lpstr>
      <vt:lpstr>PURPOSE of TECHNICAL AUDITING</vt:lpstr>
      <vt:lpstr>AUDITING FREQUENCY/TEAM  SCOPE   RESULT</vt:lpstr>
      <vt:lpstr>DATA REQUIREMENTS TO BE STUDIED ONE MONTH in ADVANCE OF AUDIT DATE  KNOW YOUR SITE BEFORE YOU AUDIT IT! ADVANCE) </vt:lpstr>
      <vt:lpstr>SITE SURVEY (DEMIODAL)</vt:lpstr>
      <vt:lpstr>KEY AREAS FOR THE SITE WORK </vt:lpstr>
      <vt:lpstr>Key</vt:lpstr>
      <vt:lpstr>  Ranking of the Risk (Example)   Rate the risk  (e.g. 1 to 5)   5 - Excellent  4 - Good 3 - Average 2 - Substandard (recommendation to improve) 1 – Poor (recommendation to correct – mandatory) </vt:lpstr>
      <vt:lpstr>Assembling the Audit Team</vt:lpstr>
      <vt:lpstr>Consider an Ethylene Cracker </vt:lpstr>
      <vt:lpstr>Typical Technical Audit </vt:lpstr>
      <vt:lpstr>PowerPoint Presentation</vt:lpstr>
      <vt:lpstr>PowerPoint Presentation</vt:lpstr>
      <vt:lpstr>PowerPoint Presentation</vt:lpstr>
      <vt:lpstr>Sphere  BLEVE</vt:lpstr>
      <vt:lpstr>Slope ground under sphere to direct LPG away from sphere shadow</vt:lpstr>
      <vt:lpstr>Control Rooms - Findings</vt:lpstr>
      <vt:lpstr>KEY PERFORMANCE INDICATORS (AUDIT KPIs)</vt:lpstr>
      <vt:lpstr>KPIs - Continued</vt:lpstr>
      <vt:lpstr>Facility Workforce</vt:lpstr>
      <vt:lpstr>Some Notable Audit Findings</vt:lpstr>
      <vt:lpstr>Continued </vt:lpstr>
      <vt:lpstr>Continued </vt:lpstr>
      <vt:lpstr>Continued</vt:lpstr>
      <vt:lpstr>Continued </vt:lpstr>
      <vt:lpstr>FIRE PROTECTIONS</vt:lpstr>
      <vt:lpstr>Continued</vt:lpstr>
      <vt:lpstr>Continued</vt:lpstr>
      <vt:lpstr>KEY DOCUMENTS </vt:lpstr>
      <vt:lpstr>Safety Systems</vt:lpstr>
      <vt:lpstr>SECURITY</vt:lpstr>
      <vt:lpstr>Offshore Platforms </vt:lpstr>
      <vt:lpstr>REPORT WRITING</vt:lpstr>
      <vt:lpstr>KEY POINTS (Positives or Negatives)</vt:lpstr>
      <vt:lpstr>Continued</vt:lpstr>
      <vt:lpstr>Some Typical Audit Findings </vt:lpstr>
      <vt:lpstr>PowerPoint Presentation</vt:lpstr>
      <vt:lpstr>More findings </vt:lpstr>
      <vt:lpstr>REPORT CONCLUSIONS</vt:lpstr>
      <vt:lpstr>Output for the Report - Ratings</vt:lpstr>
      <vt:lpstr>Table 1 Potential Major Source Inventories for VCE Cases </vt:lpstr>
      <vt:lpstr>Typical VCE Model </vt:lpstr>
      <vt:lpstr>Fire &amp; VCE Cases – Expected Frequency </vt:lpstr>
      <vt:lpstr>Why we should audit !  Sphere containing 2000 cu.m of liquid Propane usually pumped out by a pump directly below the sphere</vt:lpstr>
      <vt:lpstr>Sphere containing 2000 cu.m of liquid Butane</vt:lpstr>
      <vt:lpstr>We did not have time to write the report on this 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Canaway</dc:creator>
  <cp:lastModifiedBy>Robert Canaway</cp:lastModifiedBy>
  <cp:revision>166</cp:revision>
  <cp:lastPrinted>2020-04-14T11:44:49Z</cp:lastPrinted>
  <dcterms:created xsi:type="dcterms:W3CDTF">2020-04-14T09:23:58Z</dcterms:created>
  <dcterms:modified xsi:type="dcterms:W3CDTF">2023-08-08T15:21:41Z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0x0101000646A3490C442E41AC9620621F1F21BE</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