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tags/tag1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ppt/tags/tag2.xml" ContentType="application/vnd.openxmlformats-officedocument.presentationml.tags+xml"/>
  <Override PartName="/docProps/app.xml" ContentType="application/vnd.openxmlformats-officedocument.extended-properties+xml"/>
  <Override PartName="/ppt/tags/tag5.xml" ContentType="application/vnd.openxmlformats-officedocument.presentationml.tag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23"/>
  </p:notesMasterIdLst>
  <p:sldIdLst>
    <p:sldId id="499" r:id="rId4"/>
    <p:sldId id="500" r:id="rId5"/>
    <p:sldId id="501" r:id="rId6"/>
    <p:sldId id="503" r:id="rId7"/>
    <p:sldId id="505" r:id="rId8"/>
    <p:sldId id="506" r:id="rId9"/>
    <p:sldId id="507" r:id="rId10"/>
    <p:sldId id="508" r:id="rId11"/>
    <p:sldId id="510" r:id="rId12"/>
    <p:sldId id="509" r:id="rId13"/>
    <p:sldId id="511" r:id="rId14"/>
    <p:sldId id="512" r:id="rId15"/>
    <p:sldId id="514" r:id="rId16"/>
    <p:sldId id="513" r:id="rId17"/>
    <p:sldId id="504" r:id="rId18"/>
    <p:sldId id="516" r:id="rId19"/>
    <p:sldId id="515" r:id="rId20"/>
    <p:sldId id="517" r:id="rId21"/>
    <p:sldId id="51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06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F250"/>
    <a:srgbClr val="ECFF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80"/>
  </p:normalViewPr>
  <p:slideViewPr>
    <p:cSldViewPr snapToGrid="0">
      <p:cViewPr varScale="1">
        <p:scale>
          <a:sx n="62" d="100"/>
          <a:sy n="62" d="100"/>
        </p:scale>
        <p:origin x="96" y="1056"/>
      </p:cViewPr>
      <p:guideLst>
        <p:guide orient="horz" pos="3906"/>
        <p:guide pos="3840"/>
      </p:guideLst>
    </p:cSldViewPr>
  </p:slideViewPr>
  <p:outlineViewPr>
    <p:cViewPr>
      <p:scale>
        <a:sx n="33" d="100"/>
        <a:sy n="33" d="100"/>
      </p:scale>
      <p:origin x="0" y="-520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ustomXml" Target="../customXml/item4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5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\\HKHKGDC02\Data\Hong%20Kong\General\WPFILES\Pasindu%20Samaranayake\IChemE%20Paper\Presentation\TargetBuilding%20(2).xlsx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Target!$G$2:$G$127</cx:f>
        <cx:lvl ptCount="126" formatCode="General">
          <cx:pt idx="0">6</cx:pt>
          <cx:pt idx="1">105</cx:pt>
          <cx:pt idx="2">57</cx:pt>
          <cx:pt idx="3">311</cx:pt>
          <cx:pt idx="4">296</cx:pt>
          <cx:pt idx="5">473</cx:pt>
          <cx:pt idx="6">531</cx:pt>
          <cx:pt idx="7">354</cx:pt>
          <cx:pt idx="8">349</cx:pt>
          <cx:pt idx="9">245</cx:pt>
          <cx:pt idx="10">1292</cx:pt>
          <cx:pt idx="11">1515</cx:pt>
          <cx:pt idx="12">748</cx:pt>
          <cx:pt idx="13">3467</cx:pt>
          <cx:pt idx="14">2563</cx:pt>
          <cx:pt idx="15">1514</cx:pt>
          <cx:pt idx="16">569</cx:pt>
          <cx:pt idx="17">0</cx:pt>
          <cx:pt idx="18">1169</cx:pt>
          <cx:pt idx="19">0</cx:pt>
          <cx:pt idx="20">662</cx:pt>
          <cx:pt idx="21">6</cx:pt>
          <cx:pt idx="22">105</cx:pt>
          <cx:pt idx="23">311</cx:pt>
          <cx:pt idx="24">57</cx:pt>
          <cx:pt idx="25">662</cx:pt>
          <cx:pt idx="26">296</cx:pt>
          <cx:pt idx="27">473</cx:pt>
          <cx:pt idx="28">349</cx:pt>
          <cx:pt idx="29">245</cx:pt>
          <cx:pt idx="30">1292</cx:pt>
          <cx:pt idx="31">531</cx:pt>
          <cx:pt idx="32">1514</cx:pt>
          <cx:pt idx="33">422</cx:pt>
          <cx:pt idx="34">454</cx:pt>
          <cx:pt idx="35">748</cx:pt>
          <cx:pt idx="36">405</cx:pt>
          <cx:pt idx="37">1169</cx:pt>
          <cx:pt idx="38">0</cx:pt>
          <cx:pt idx="39">6</cx:pt>
          <cx:pt idx="40">105</cx:pt>
          <cx:pt idx="41">311</cx:pt>
          <cx:pt idx="42">296</cx:pt>
          <cx:pt idx="43">1453</cx:pt>
          <cx:pt idx="44">364</cx:pt>
          <cx:pt idx="45">245</cx:pt>
          <cx:pt idx="46">17</cx:pt>
          <cx:pt idx="47">237</cx:pt>
          <cx:pt idx="48">422</cx:pt>
          <cx:pt idx="49">401</cx:pt>
          <cx:pt idx="50">1514</cx:pt>
          <cx:pt idx="51">22</cx:pt>
          <cx:pt idx="52">826</cx:pt>
          <cx:pt idx="53">2002</cx:pt>
          <cx:pt idx="54">0</cx:pt>
          <cx:pt idx="55">401</cx:pt>
          <cx:pt idx="56">105</cx:pt>
          <cx:pt idx="57">5</cx:pt>
          <cx:pt idx="58">6618</cx:pt>
          <cx:pt idx="59">198</cx:pt>
          <cx:pt idx="60">4626</cx:pt>
          <cx:pt idx="61">237</cx:pt>
          <cx:pt idx="62">0</cx:pt>
          <cx:pt idx="63">1453</cx:pt>
          <cx:pt idx="64">1514</cx:pt>
          <cx:pt idx="65">63</cx:pt>
          <cx:pt idx="66">564</cx:pt>
          <cx:pt idx="67">1112</cx:pt>
          <cx:pt idx="68">17</cx:pt>
          <cx:pt idx="69">2002</cx:pt>
          <cx:pt idx="70">311</cx:pt>
          <cx:pt idx="71">245</cx:pt>
          <cx:pt idx="72">1</cx:pt>
          <cx:pt idx="73">826</cx:pt>
          <cx:pt idx="74">0</cx:pt>
          <cx:pt idx="75">422</cx:pt>
          <cx:pt idx="76">0</cx:pt>
          <cx:pt idx="77">167</cx:pt>
          <cx:pt idx="78">105</cx:pt>
          <cx:pt idx="79">6618</cx:pt>
          <cx:pt idx="80">198</cx:pt>
          <cx:pt idx="81">4626</cx:pt>
          <cx:pt idx="82">237</cx:pt>
          <cx:pt idx="83">1514</cx:pt>
          <cx:pt idx="84">63</cx:pt>
          <cx:pt idx="85">564</cx:pt>
          <cx:pt idx="86">228</cx:pt>
          <cx:pt idx="87">37</cx:pt>
          <cx:pt idx="88">2002</cx:pt>
          <cx:pt idx="89">311</cx:pt>
          <cx:pt idx="90">245</cx:pt>
          <cx:pt idx="91">505</cx:pt>
          <cx:pt idx="92">864</cx:pt>
          <cx:pt idx="93">550</cx:pt>
          <cx:pt idx="94">0</cx:pt>
          <cx:pt idx="95">422</cx:pt>
          <cx:pt idx="96">1292</cx:pt>
          <cx:pt idx="97">0</cx:pt>
          <cx:pt idx="98">220</cx:pt>
          <cx:pt idx="99">5</cx:pt>
          <cx:pt idx="100">6618</cx:pt>
          <cx:pt idx="101">320</cx:pt>
          <cx:pt idx="102">63</cx:pt>
          <cx:pt idx="103">37</cx:pt>
          <cx:pt idx="104">311</cx:pt>
          <cx:pt idx="105">126</cx:pt>
          <cx:pt idx="106">1</cx:pt>
          <cx:pt idx="107">748</cx:pt>
          <cx:pt idx="108">572</cx:pt>
          <cx:pt idx="109">550</cx:pt>
          <cx:pt idx="110">422</cx:pt>
          <cx:pt idx="111">422</cx:pt>
          <cx:pt idx="112">220</cx:pt>
          <cx:pt idx="113">5</cx:pt>
          <cx:pt idx="114">105</cx:pt>
          <cx:pt idx="115">311</cx:pt>
          <cx:pt idx="116">126</cx:pt>
          <cx:pt idx="117">740</cx:pt>
          <cx:pt idx="118">296</cx:pt>
          <cx:pt idx="119">0</cx:pt>
          <cx:pt idx="120">4626</cx:pt>
          <cx:pt idx="121">57</cx:pt>
          <cx:pt idx="122">228</cx:pt>
          <cx:pt idx="123">335</cx:pt>
          <cx:pt idx="124">572</cx:pt>
          <cx:pt idx="125">17</cx:pt>
        </cx:lvl>
      </cx:numDim>
    </cx:data>
  </cx:chartData>
  <cx:chart>
    <cx:plotArea>
      <cx:plotAreaRegion>
        <cx:series layoutId="clusteredColumn" uniqueId="{969533FC-E3ED-9143-98C7-C7DC3A70FE8A}">
          <cx:tx>
            <cx:txData>
              <cx:f>Target!$G$1</cx:f>
              <cx:v>Ranking</cx:v>
            </cx:txData>
          </cx:tx>
          <cx:spPr>
            <a:solidFill>
              <a:srgbClr val="DDFF00"/>
            </a:solidFill>
          </cx:spPr>
          <cx:dataLabels pos="outEnd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>
                    <a:solidFill>
                      <a:schemeClr val="bg1"/>
                    </a:solidFill>
                  </a:defRPr>
                </a:pPr>
                <a:endParaRPr lang="en-US" sz="900" b="0" i="0" u="none" strike="noStrike" baseline="0">
                  <a:solidFill>
                    <a:schemeClr val="bg1"/>
                  </a:solidFill>
                  <a:latin typeface="Cambria" panose="02040503050406030204"/>
                </a:endParaRPr>
              </a:p>
            </cx:txPr>
            <cx:visibility seriesName="0" categoryName="0" value="1"/>
            <cx:separator>, </cx:separator>
          </cx:dataLabels>
          <cx:dataId val="0"/>
          <cx:layoutPr>
            <cx:binning intervalClosed="r">
              <cx:binSize val="500"/>
            </cx:binning>
          </cx:layoutPr>
        </cx:series>
      </cx:plotAreaRegion>
      <cx:axis id="0">
        <cx:catScaling gapWidth="0"/>
        <cx:title>
          <cx:tx>
            <cx:txData>
              <cx:v>Ranking of Risk Score</cx:v>
            </cx:txData>
          </cx:tx>
          <cx:txPr>
            <a:bodyPr spcFirstLastPara="1" vertOverflow="ellipsis" horzOverflow="overflow" wrap="square" lIns="0" tIns="0" rIns="0" bIns="0" anchor="ctr" anchorCtr="1"/>
            <a:lstStyle/>
            <a:p>
              <a:pPr algn="ctr" rtl="0">
                <a:defRPr/>
              </a:pPr>
              <a:r>
                <a:rPr lang="en-US" sz="900" b="0" i="0" u="none" strike="noStrike" baseline="0" dirty="0">
                  <a:solidFill>
                    <a:schemeClr val="bg1"/>
                  </a:solidFill>
                  <a:latin typeface="Cambria" panose="02040503050406030204"/>
                </a:rPr>
                <a:t>Ranking of Risk Score</a:t>
              </a:r>
            </a:p>
          </cx:txPr>
        </cx:title>
        <cx:tickLabels/>
        <cx:spPr>
          <a:ln>
            <a:solidFill>
              <a:schemeClr val="bg1"/>
            </a:solidFill>
          </a:ln>
        </cx:spPr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>
                <a:solidFill>
                  <a:schemeClr val="bg1"/>
                </a:solidFill>
              </a:defRPr>
            </a:pPr>
            <a:endParaRPr lang="en-US" sz="900" b="0" i="0" u="none" strike="noStrike" baseline="0">
              <a:solidFill>
                <a:schemeClr val="bg1"/>
              </a:solidFill>
              <a:latin typeface="Cambria" panose="02040503050406030204"/>
            </a:endParaRPr>
          </a:p>
        </cx:txPr>
      </cx:axis>
      <cx:axis id="1">
        <cx:valScaling/>
        <cx:title>
          <cx:tx>
            <cx:txData>
              <cx:v>Count of Buildings </cx:v>
            </cx:txData>
          </cx:tx>
          <cx:txPr>
            <a:bodyPr spcFirstLastPara="1" vertOverflow="ellipsis" horzOverflow="overflow" wrap="square" lIns="0" tIns="0" rIns="0" bIns="0" anchor="ctr" anchorCtr="1"/>
            <a:lstStyle/>
            <a:p>
              <a:pPr algn="ctr" rtl="0">
                <a:defRPr>
                  <a:solidFill>
                    <a:schemeClr val="bg1"/>
                  </a:solidFill>
                </a:defRPr>
              </a:pPr>
              <a:r>
                <a:rPr lang="en-GB" sz="900" b="0" i="0" u="none" strike="noStrike" baseline="0" dirty="0">
                  <a:solidFill>
                    <a:schemeClr val="bg1"/>
                  </a:solidFill>
                  <a:latin typeface="Calibri" panose="020F0502020204030204"/>
                </a:rPr>
                <a:t>Count of Buildings </a:t>
              </a:r>
            </a:p>
          </cx:txPr>
        </cx:title>
        <cx:majorGridlines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>
                <a:solidFill>
                  <a:schemeClr val="bg1"/>
                </a:solidFill>
              </a:defRPr>
            </a:pPr>
            <a:endParaRPr lang="en-US" sz="900" b="0" i="0" u="none" strike="noStrike" baseline="0">
              <a:solidFill>
                <a:schemeClr val="bg1"/>
              </a:solidFill>
              <a:latin typeface="Cambria" panose="02040503050406030204"/>
            </a:endParaRPr>
          </a:p>
        </cx:tx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A8532-E3AD-794D-A3E0-B244CEE0D8EA}" type="datetimeFigureOut">
              <a:rPr lang="en-GB" smtClean="0"/>
              <a:t>06/10/2023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F42C9-FDEE-DF49-A3EE-C81CC5C2A2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372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+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E3F6531-A2E7-573A-09FB-BE272766818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AC0189-234E-4BC0-5081-AA8C4B7F43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1318" y="2700000"/>
            <a:ext cx="5580000" cy="1384995"/>
          </a:xfrm>
        </p:spPr>
        <p:txBody>
          <a:bodyPr anchor="b"/>
          <a:lstStyle>
            <a:lvl1pPr algn="l">
              <a:lnSpc>
                <a:spcPct val="90000"/>
              </a:lnSpc>
              <a:defRPr sz="5000" b="0" spc="1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slide with one or two lines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76A97B-C249-D527-AD85-C03F3265CE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311" y="4284000"/>
            <a:ext cx="5580000" cy="158120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1000" b="0" i="0" kern="1000" cap="all" spc="4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[optional] Presented TO: Name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93F38FB-A7EE-C3E5-54A4-67258B799C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0664" y="4500000"/>
            <a:ext cx="5580000" cy="158120"/>
          </a:xfrm>
        </p:spPr>
        <p:txBody>
          <a:bodyPr>
            <a:spAutoFit/>
          </a:bodyPr>
          <a:lstStyle>
            <a:lvl1pPr marL="0" indent="0">
              <a:buNone/>
              <a:defRPr sz="1000" cap="all" spc="4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[optional] presented by: Name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86C30FDA-D787-33A1-AE0D-BE411F43EE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366" y="151824"/>
            <a:ext cx="2149716" cy="838859"/>
          </a:xfrm>
          <a:prstGeom prst="rect">
            <a:avLst/>
          </a:prstGeom>
        </p:spPr>
      </p:pic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F692CC04-6689-53E4-41BC-B88F2534B4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0663" y="4772016"/>
            <a:ext cx="1800000" cy="180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00" b="0" i="0" cap="all" spc="4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5" name="object 9">
            <a:extLst>
              <a:ext uri="{FF2B5EF4-FFF2-40B4-BE49-F238E27FC236}">
                <a16:creationId xmlns:a16="http://schemas.microsoft.com/office/drawing/2014/main" id="{9A6A5ADE-88A5-5D9C-FB2B-10E8D9C0E930}"/>
              </a:ext>
            </a:extLst>
          </p:cNvPr>
          <p:cNvSpPr txBox="1"/>
          <p:nvPr userDrawn="1"/>
        </p:nvSpPr>
        <p:spPr>
          <a:xfrm>
            <a:off x="221310" y="6155342"/>
            <a:ext cx="3888000" cy="489182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0">
              <a:spcBef>
                <a:spcPts val="55"/>
              </a:spcBef>
            </a:pPr>
            <a:r>
              <a:rPr sz="1300" kern="1000" spc="10" baseline="0" dirty="0">
                <a:solidFill>
                  <a:srgbClr val="FFFFFF"/>
                </a:solidFill>
                <a:latin typeface="+mn-lt"/>
                <a:cs typeface="Georgia"/>
              </a:rPr>
              <a:t>Sustainability is our business</a:t>
            </a:r>
            <a:endParaRPr sz="1300" kern="1000" spc="10" baseline="0" dirty="0">
              <a:latin typeface="+mn-lt"/>
              <a:cs typeface="Georgia"/>
            </a:endParaRPr>
          </a:p>
          <a:p>
            <a:pPr marL="0" indent="0">
              <a:spcBef>
                <a:spcPts val="1000"/>
              </a:spcBef>
              <a:tabLst/>
            </a:pPr>
            <a:r>
              <a:rPr lang="en-GB" sz="500" b="0" i="0" spc="0" baseline="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Copyright 2023 by the ERM International Group Limited and/or its affiliates (‘ERM’). All rights reserved. No part of this work may be reproduced or transmitted in any form or by any means, without prior written permission of ERM.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7118F892-08D6-C831-9CEC-1FB9C53BFE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900" y="2354316"/>
            <a:ext cx="5580000" cy="237181"/>
          </a:xfrm>
        </p:spPr>
        <p:txBody>
          <a:bodyPr wrap="square">
            <a:spAutoFit/>
          </a:bodyPr>
          <a:lstStyle>
            <a:lvl1pPr marL="0" indent="0">
              <a:buNone/>
              <a:defRPr sz="1500" cap="all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Small title</a:t>
            </a:r>
          </a:p>
        </p:txBody>
      </p:sp>
    </p:spTree>
    <p:extLst>
      <p:ext uri="{BB962C8B-B14F-4D97-AF65-F5344CB8AC3E}">
        <p14:creationId xmlns:p14="http://schemas.microsoft.com/office/powerpoint/2010/main" val="724043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+ L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692585-0626-69A4-41A4-E638CA24D486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474364-E17C-6658-072F-1A342A14B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6100" y="6426000"/>
            <a:ext cx="540000" cy="180000"/>
          </a:xfrm>
        </p:spPr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3B4D905-96F1-0B22-9047-40EA4D5B4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3999" y="6426000"/>
            <a:ext cx="4690800" cy="180000"/>
          </a:xfrm>
        </p:spPr>
        <p:txBody>
          <a:bodyPr/>
          <a:lstStyle/>
          <a:p>
            <a:r>
              <a:rPr lang="en-US"/>
              <a:t>Statistical-based Maintenance for Aboveground Gas Risers in Domestic High-rise Buildings</a:t>
            </a:r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40BC527-3BE4-6112-4034-9BB01466B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E1040C-ECD7-71D7-A646-2CFE5E496D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15901" y="1512000"/>
            <a:ext cx="5688000" cy="4680000"/>
          </a:xfrm>
        </p:spPr>
        <p:txBody>
          <a:bodyPr>
            <a:noAutofit/>
          </a:bodyPr>
          <a:lstStyle>
            <a:lvl1pPr indent="-180000"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0895F00-B7AE-47F3-8701-306832CE23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5" y="216000"/>
            <a:ext cx="5688000" cy="720000"/>
          </a:xfrm>
        </p:spPr>
        <p:txBody>
          <a:bodyPr>
            <a:no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C44D116-10DA-18FF-2A4A-B17A0FA9DF2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5" y="972000"/>
            <a:ext cx="5688000" cy="258084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D670BDE-7257-5BC1-A556-80D0DAA8BFC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0861" y="1512000"/>
            <a:ext cx="5585239" cy="4680000"/>
          </a:xfrm>
        </p:spPr>
        <p:txBody>
          <a:bodyPr>
            <a:noAutofit/>
          </a:bodyPr>
          <a:lstStyle>
            <a:lvl1pPr indent="-180000"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2095410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- 1/3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474364-E17C-6658-072F-1A342A14B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6100" y="6426000"/>
            <a:ext cx="540000" cy="180000"/>
          </a:xfrm>
        </p:spPr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3B4D905-96F1-0B22-9047-40EA4D5B4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000" y="6426000"/>
            <a:ext cx="4680000" cy="180000"/>
          </a:xfrm>
        </p:spPr>
        <p:txBody>
          <a:bodyPr/>
          <a:lstStyle/>
          <a:p>
            <a:r>
              <a:rPr lang="en-US"/>
              <a:t>Statistical-based Maintenance for Aboveground Gas Risers in Domestic High-rise Buildings</a:t>
            </a:r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40BC527-3BE4-6112-4034-9BB01466B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E1040C-ECD7-71D7-A646-2CFE5E496D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15900" y="1512000"/>
            <a:ext cx="7783200" cy="4683600"/>
          </a:xfrm>
        </p:spPr>
        <p:txBody>
          <a:bodyPr>
            <a:noAutofit/>
          </a:bodyPr>
          <a:lstStyle>
            <a:lvl1pPr indent="-180000"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A95E517-386D-01C9-3437-312358C2E36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149300" y="1512000"/>
            <a:ext cx="3826800" cy="4683600"/>
          </a:xfrm>
        </p:spPr>
        <p:txBody>
          <a:bodyPr>
            <a:noAutofit/>
          </a:bodyPr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0895F00-B7AE-47F3-8701-306832CE23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5" y="216000"/>
            <a:ext cx="11757600" cy="720000"/>
          </a:xfrm>
        </p:spPr>
        <p:txBody>
          <a:bodyPr>
            <a:sp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C44D116-10DA-18FF-2A4A-B17A0FA9DF2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5" y="972000"/>
            <a:ext cx="11757600" cy="258084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C5E8DBB-A87B-1782-675A-3411C2B5EA02}"/>
              </a:ext>
            </a:extLst>
          </p:cNvPr>
          <p:cNvCxnSpPr/>
          <p:nvPr userDrawn="1"/>
        </p:nvCxnSpPr>
        <p:spPr>
          <a:xfrm>
            <a:off x="8073887" y="1548000"/>
            <a:ext cx="0" cy="46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9193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87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474364-E17C-6658-072F-1A342A14B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6100" y="6426000"/>
            <a:ext cx="540000" cy="180000"/>
          </a:xfrm>
        </p:spPr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3B4D905-96F1-0B22-9047-40EA4D5B4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000" y="6426000"/>
            <a:ext cx="4680000" cy="180000"/>
          </a:xfrm>
        </p:spPr>
        <p:txBody>
          <a:bodyPr/>
          <a:lstStyle/>
          <a:p>
            <a:r>
              <a:rPr lang="en-US"/>
              <a:t>Statistical-based Maintenance for Aboveground Gas Risers in Domestic High-rise Buildings</a:t>
            </a:r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40BC527-3BE4-6112-4034-9BB01466B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E1040C-ECD7-71D7-A646-2CFE5E496D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15901" y="1512000"/>
            <a:ext cx="3826800" cy="4680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0895F00-B7AE-47F3-8701-306832CE23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4" y="216000"/>
            <a:ext cx="11760187" cy="720000"/>
          </a:xfrm>
        </p:spPr>
        <p:txBody>
          <a:bodyPr>
            <a:sp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C44D116-10DA-18FF-2A4A-B17A0FA9DF2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4" y="972000"/>
            <a:ext cx="11760187" cy="258084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9C4E343-8FA3-3FB3-AE7B-94DDFF8453C5}"/>
              </a:ext>
            </a:extLst>
          </p:cNvPr>
          <p:cNvCxnSpPr/>
          <p:nvPr userDrawn="1"/>
        </p:nvCxnSpPr>
        <p:spPr>
          <a:xfrm>
            <a:off x="4118113" y="1548000"/>
            <a:ext cx="0" cy="46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F08B8C6-28B0-A043-B5DF-5EE9D68A3FC5}"/>
              </a:ext>
            </a:extLst>
          </p:cNvPr>
          <p:cNvCxnSpPr/>
          <p:nvPr userDrawn="1"/>
        </p:nvCxnSpPr>
        <p:spPr>
          <a:xfrm>
            <a:off x="8073887" y="1548000"/>
            <a:ext cx="0" cy="46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6AD785-72F4-505C-91A3-E9072F00906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182600" y="1512000"/>
            <a:ext cx="3826800" cy="4680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E7C4AE9B-BD80-C2BD-F928-E5B99E4B87C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149291" y="1512000"/>
            <a:ext cx="3826800" cy="4680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3075499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3" userDrawn="1">
          <p15:clr>
            <a:srgbClr val="FBAE40"/>
          </p15:clr>
        </p15:guide>
        <p15:guide id="2" pos="5087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474364-E17C-6658-072F-1A342A14B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6100" y="6426000"/>
            <a:ext cx="540000" cy="180000"/>
          </a:xfrm>
        </p:spPr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3B4D905-96F1-0B22-9047-40EA4D5B4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000" y="6426000"/>
            <a:ext cx="4680000" cy="180000"/>
          </a:xfrm>
        </p:spPr>
        <p:txBody>
          <a:bodyPr/>
          <a:lstStyle/>
          <a:p>
            <a:r>
              <a:rPr lang="en-US"/>
              <a:t>Statistical-based Maintenance for Aboveground Gas Risers in Domestic High-rise Buildings</a:t>
            </a:r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40BC527-3BE4-6112-4034-9BB01466B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E1040C-ECD7-71D7-A646-2CFE5E496D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15901" y="1512000"/>
            <a:ext cx="3826800" cy="4680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A95E517-386D-01C9-3437-312358C2E36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49299" y="1512000"/>
            <a:ext cx="3826800" cy="46800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0" indent="0">
              <a:spcBef>
                <a:spcPts val="700"/>
              </a:spcBef>
              <a:buNone/>
              <a:defRPr sz="1000" b="0" i="0" kern="900" cap="all" spc="3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</a:lstStyle>
          <a:p>
            <a:pPr lvl="0"/>
            <a:r>
              <a:rPr lang="en-GB" dirty="0"/>
              <a:t>“Quote text”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0895F00-B7AE-47F3-8701-306832CE23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4" y="216000"/>
            <a:ext cx="11757600" cy="720000"/>
          </a:xfrm>
        </p:spPr>
        <p:txBody>
          <a:bodyPr>
            <a:sp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C44D116-10DA-18FF-2A4A-B17A0FA9DF2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4" y="972000"/>
            <a:ext cx="11760187" cy="258084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9C4E343-8FA3-3FB3-AE7B-94DDFF8453C5}"/>
              </a:ext>
            </a:extLst>
          </p:cNvPr>
          <p:cNvCxnSpPr/>
          <p:nvPr userDrawn="1"/>
        </p:nvCxnSpPr>
        <p:spPr>
          <a:xfrm>
            <a:off x="4118113" y="1548000"/>
            <a:ext cx="0" cy="46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F08B8C6-28B0-A043-B5DF-5EE9D68A3FC5}"/>
              </a:ext>
            </a:extLst>
          </p:cNvPr>
          <p:cNvCxnSpPr/>
          <p:nvPr userDrawn="1"/>
        </p:nvCxnSpPr>
        <p:spPr>
          <a:xfrm>
            <a:off x="8073887" y="1548000"/>
            <a:ext cx="0" cy="46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6AD785-72F4-505C-91A3-E9072F00906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182600" y="1512000"/>
            <a:ext cx="3826800" cy="4680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532330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3" userDrawn="1">
          <p15:clr>
            <a:srgbClr val="FBAE40"/>
          </p15:clr>
        </p15:guide>
        <p15:guide id="2" pos="5087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474364-E17C-6658-072F-1A342A14B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6100" y="6426000"/>
            <a:ext cx="540000" cy="180000"/>
          </a:xfrm>
        </p:spPr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3B4D905-96F1-0B22-9047-40EA4D5B4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000" y="6426000"/>
            <a:ext cx="4680000" cy="180000"/>
          </a:xfrm>
        </p:spPr>
        <p:txBody>
          <a:bodyPr/>
          <a:lstStyle/>
          <a:p>
            <a:r>
              <a:rPr lang="en-US"/>
              <a:t>Statistical-based Maintenance for Aboveground Gas Risers in Domestic High-rise Buildings</a:t>
            </a:r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40BC527-3BE4-6112-4034-9BB01466B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E1040C-ECD7-71D7-A646-2CFE5E496D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15900" y="1512000"/>
            <a:ext cx="2808000" cy="4680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0895F00-B7AE-47F3-8701-306832CE23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216000"/>
            <a:ext cx="11761200" cy="720000"/>
          </a:xfrm>
        </p:spPr>
        <p:txBody>
          <a:bodyPr>
            <a:sp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C44D116-10DA-18FF-2A4A-B17A0FA9DF2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4" y="972000"/>
            <a:ext cx="11760187" cy="258084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9C4E343-8FA3-3FB3-AE7B-94DDFF8453C5}"/>
              </a:ext>
            </a:extLst>
          </p:cNvPr>
          <p:cNvCxnSpPr/>
          <p:nvPr userDrawn="1"/>
        </p:nvCxnSpPr>
        <p:spPr>
          <a:xfrm>
            <a:off x="3110315" y="1548000"/>
            <a:ext cx="0" cy="46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F08B8C6-28B0-A043-B5DF-5EE9D68A3FC5}"/>
              </a:ext>
            </a:extLst>
          </p:cNvPr>
          <p:cNvCxnSpPr/>
          <p:nvPr userDrawn="1"/>
        </p:nvCxnSpPr>
        <p:spPr>
          <a:xfrm>
            <a:off x="9071975" y="1548000"/>
            <a:ext cx="0" cy="46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6AD785-72F4-505C-91A3-E9072F00906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196730" y="1512000"/>
            <a:ext cx="2808000" cy="4680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9FFD04E-317D-1D48-E085-731458A9CE3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77560" y="1512000"/>
            <a:ext cx="2808000" cy="4680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3423C91-6737-EB62-AF6E-996AE641708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158392" y="1512000"/>
            <a:ext cx="2808000" cy="4680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80C723B-D3F4-EB4D-BFEE-C928DDC8A6CE}"/>
              </a:ext>
            </a:extLst>
          </p:cNvPr>
          <p:cNvCxnSpPr/>
          <p:nvPr userDrawn="1"/>
        </p:nvCxnSpPr>
        <p:spPr>
          <a:xfrm>
            <a:off x="6091145" y="1548000"/>
            <a:ext cx="0" cy="46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4846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58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572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C3B91-8549-5034-B702-E0CA780321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899" y="216000"/>
            <a:ext cx="11760081" cy="720000"/>
          </a:xfrm>
        </p:spPr>
        <p:txBody>
          <a:bodyPr wrap="square">
            <a:sp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E6E04-2857-0849-DC35-2ED63A1FA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Statistical-based Maintenance for Aboveground Gas Risers in Domestic High-rise Buildings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5FC36-980D-4972-C74B-30AFF1342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961E437-4C43-98D8-2A88-E57637C610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8C956C2-A9E9-760D-0B84-D913BE9619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899" y="972000"/>
            <a:ext cx="11760081" cy="246221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190C7E3-4562-032F-9FF6-B7F9C3C775D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5900" y="1512000"/>
            <a:ext cx="3830400" cy="4680000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0" indent="0" algn="l">
              <a:lnSpc>
                <a:spcPct val="110000"/>
              </a:lnSpc>
              <a:spcBef>
                <a:spcPts val="2000"/>
              </a:spcBef>
              <a:buNone/>
              <a:defRPr sz="2000" b="1"/>
            </a:lvl2pPr>
            <a:lvl3pPr marL="0" indent="0" algn="l">
              <a:spcBef>
                <a:spcPts val="0"/>
              </a:spcBef>
              <a:buNone/>
              <a:defRPr sz="20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Quote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69BB513-64B6-6047-903A-B11C11B685A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182600" y="1512000"/>
            <a:ext cx="3826800" cy="4680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9AF0283-3C03-9623-4B51-C30E889305D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149291" y="1512000"/>
            <a:ext cx="3826800" cy="4680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688E5A0-3E4E-32BA-6F59-CD676BEC02D2}"/>
              </a:ext>
            </a:extLst>
          </p:cNvPr>
          <p:cNvCxnSpPr/>
          <p:nvPr userDrawn="1"/>
        </p:nvCxnSpPr>
        <p:spPr>
          <a:xfrm>
            <a:off x="4118113" y="1548000"/>
            <a:ext cx="0" cy="46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788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946">
          <p15:clr>
            <a:srgbClr val="FBAE40"/>
          </p15:clr>
        </p15:guide>
        <p15:guide id="3" pos="2593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– Ligh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C3B91-8549-5034-B702-E0CA780321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0" y="216000"/>
            <a:ext cx="11760200" cy="720000"/>
          </a:xfrm>
        </p:spPr>
        <p:txBody>
          <a:bodyPr>
            <a:sp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5FC36-980D-4972-C74B-30AFF1342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8C956C2-A9E9-760D-0B84-D913BE9619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6000" y="972000"/>
            <a:ext cx="11760200" cy="258084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B629FD4-E5AB-00BB-A2FD-ED38B1C7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000" y="6426000"/>
            <a:ext cx="4680000" cy="180000"/>
          </a:xfrm>
        </p:spPr>
        <p:txBody>
          <a:bodyPr/>
          <a:lstStyle/>
          <a:p>
            <a:r>
              <a:rPr lang="en-US"/>
              <a:t>Statistical-based Maintenance for Aboveground Gas Risers in Domestic High-rise Buildings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0825979-AE6F-4E8E-4A2D-40B0AF1830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10262C27-B9D8-76AE-ED16-D940917596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5898" y="1512000"/>
            <a:ext cx="11760199" cy="4680000"/>
          </a:xfrm>
        </p:spPr>
        <p:txBody>
          <a:bodyPr/>
          <a:lstStyle>
            <a:lvl6pPr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1102176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– Dim Gra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C3B91-8549-5034-B702-E0CA780321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0" y="216000"/>
            <a:ext cx="11760200" cy="720000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5FC36-980D-4972-C74B-30AFF1342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54854E-1B22-401C-B4EE-1698A89C07E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8C956C2-A9E9-760D-0B84-D913BE9619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0" y="972000"/>
            <a:ext cx="11760200" cy="258084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B629FD4-E5AB-00BB-A2FD-ED38B1C7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000" y="6426000"/>
            <a:ext cx="4680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Statistical-based Maintenance for Aboveground Gas Risers in Domestic High-rise Buildings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0825979-AE6F-4E8E-4A2D-40B0AF1830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DA5D1B0B-7338-A434-6DF3-D0546BF9AE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5898" y="1512000"/>
            <a:ext cx="11760199" cy="46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16220485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nly – Dark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C3B91-8549-5034-B702-E0CA780321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0" y="216000"/>
            <a:ext cx="11760200" cy="720000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5FC36-980D-4972-C74B-30AFF1342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54854E-1B22-401C-B4EE-1698A89C07E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8C956C2-A9E9-760D-0B84-D913BE9619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0" y="972000"/>
            <a:ext cx="11760200" cy="258084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B629FD4-E5AB-00BB-A2FD-ED38B1C7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000" y="6426000"/>
            <a:ext cx="4680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Statistical-based Maintenance for Aboveground Gas Risers in Domestic High-rise Buildings</a:t>
            </a:r>
            <a:endParaRPr lang="en-GB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DA5D1B0B-7338-A434-6DF3-D0546BF9AE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5898" y="1512000"/>
            <a:ext cx="11760199" cy="46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1724508-BCE0-6F08-7E3F-B952DA74D7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4211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C6C29FF-EF07-59B1-F766-1B9F0E8AC5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0" y="216000"/>
            <a:ext cx="11760200" cy="720000"/>
          </a:xfrm>
        </p:spPr>
        <p:txBody>
          <a:bodyPr wrap="square">
            <a:sp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474364-E17C-6658-072F-1A342A14B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6100" y="6426000"/>
            <a:ext cx="540000" cy="180000"/>
          </a:xfrm>
        </p:spPr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5BD3A30-6FF2-78D1-05F4-58E905CCD9D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0" y="972000"/>
            <a:ext cx="11760200" cy="258084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3B4D905-96F1-0B22-9047-40EA4D5B4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000" y="6426000"/>
            <a:ext cx="4680000" cy="180000"/>
          </a:xfrm>
        </p:spPr>
        <p:txBody>
          <a:bodyPr/>
          <a:lstStyle/>
          <a:p>
            <a:r>
              <a:rPr lang="en-US"/>
              <a:t>Statistical-based Maintenance for Aboveground Gas Risers in Domestic High-rise Buildings</a:t>
            </a:r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40BC527-3BE4-6112-4034-9BB01466B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16A921C-E649-AC21-06D4-734253972A3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15900" y="1512000"/>
            <a:ext cx="11760200" cy="468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3474969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+ Imag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E3F6531-A2E7-573A-09FB-BE272766818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AC0189-234E-4BC0-5081-AA8C4B7F43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1318" y="2700000"/>
            <a:ext cx="5580000" cy="1384995"/>
          </a:xfrm>
        </p:spPr>
        <p:txBody>
          <a:bodyPr anchor="b"/>
          <a:lstStyle>
            <a:lvl1pPr algn="l">
              <a:lnSpc>
                <a:spcPct val="90000"/>
              </a:lnSpc>
              <a:defRPr sz="5000" b="0" spc="12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slide with one or two lines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76A97B-C249-D527-AD85-C03F3265CE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311" y="4284000"/>
            <a:ext cx="5580000" cy="158120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1000" b="0" i="0" kern="1000" cap="all" spc="4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[optional] Presented TO: Name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93F38FB-A7EE-C3E5-54A4-67258B799C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0664" y="4500000"/>
            <a:ext cx="5580000" cy="158120"/>
          </a:xfrm>
        </p:spPr>
        <p:txBody>
          <a:bodyPr>
            <a:spAutoFit/>
          </a:bodyPr>
          <a:lstStyle>
            <a:lvl1pPr marL="0" indent="0">
              <a:buNone/>
              <a:defRPr sz="1000" cap="all" spc="4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[optional] presented by: Name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86C30FDA-D787-33A1-AE0D-BE411F43EE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1366" y="151824"/>
            <a:ext cx="2149715" cy="838859"/>
          </a:xfrm>
          <a:prstGeom prst="rect">
            <a:avLst/>
          </a:prstGeom>
        </p:spPr>
      </p:pic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F692CC04-6689-53E4-41BC-B88F2534B4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0663" y="4772016"/>
            <a:ext cx="1800000" cy="180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00" b="0" i="0" cap="all" spc="4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5" name="object 9">
            <a:extLst>
              <a:ext uri="{FF2B5EF4-FFF2-40B4-BE49-F238E27FC236}">
                <a16:creationId xmlns:a16="http://schemas.microsoft.com/office/drawing/2014/main" id="{9A6A5ADE-88A5-5D9C-FB2B-10E8D9C0E930}"/>
              </a:ext>
            </a:extLst>
          </p:cNvPr>
          <p:cNvSpPr txBox="1"/>
          <p:nvPr userDrawn="1"/>
        </p:nvSpPr>
        <p:spPr>
          <a:xfrm>
            <a:off x="221310" y="6155342"/>
            <a:ext cx="3888000" cy="489182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0">
              <a:spcBef>
                <a:spcPts val="55"/>
              </a:spcBef>
            </a:pPr>
            <a:r>
              <a:rPr sz="1300" kern="1000" spc="10" baseline="0" dirty="0">
                <a:solidFill>
                  <a:schemeClr val="tx1"/>
                </a:solidFill>
                <a:latin typeface="+mn-lt"/>
                <a:cs typeface="Georgia"/>
              </a:rPr>
              <a:t>Sustainability is our business</a:t>
            </a:r>
          </a:p>
          <a:p>
            <a:pPr marL="0" indent="0">
              <a:spcBef>
                <a:spcPts val="1000"/>
              </a:spcBef>
              <a:tabLst/>
            </a:pPr>
            <a:r>
              <a:rPr lang="en-GB" sz="500" b="0" i="0" spc="0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Copyright 2023 by the ERM International Group Limited and/or its affiliates (‘ERM’). All rights reserved. No part of this work may be reproduced or transmitted in any form or by any means, without prior written permission of ERM.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7118F892-08D6-C831-9CEC-1FB9C53BFE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900" y="2354316"/>
            <a:ext cx="5580000" cy="237181"/>
          </a:xfrm>
        </p:spPr>
        <p:txBody>
          <a:bodyPr wrap="square">
            <a:spAutoFit/>
          </a:bodyPr>
          <a:lstStyle>
            <a:lvl1pPr marL="0" indent="0">
              <a:buNone/>
              <a:defRPr sz="1500" cap="all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Small title</a:t>
            </a:r>
          </a:p>
        </p:txBody>
      </p:sp>
    </p:spTree>
    <p:extLst>
      <p:ext uri="{BB962C8B-B14F-4D97-AF65-F5344CB8AC3E}">
        <p14:creationId xmlns:p14="http://schemas.microsoft.com/office/powerpoint/2010/main" val="2778845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D91C57-5834-F945-2A9D-E64A414AF74D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215899" y="1512000"/>
            <a:ext cx="55800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6C6DA110-A830-6F96-396F-E888CF014DA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FC3B91-8549-5034-B702-E0CA780321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0" y="216000"/>
            <a:ext cx="5580000" cy="720000"/>
          </a:xfrm>
        </p:spPr>
        <p:txBody>
          <a:bodyPr>
            <a:sp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E6E04-2857-0849-DC35-2ED63A1FA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Statistical-based Maintenance for Aboveground Gas Risers in Domestic High-rise Buildings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5FC36-980D-4972-C74B-30AFF1342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961E437-4C43-98D8-2A88-E57637C610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8C956C2-A9E9-760D-0B84-D913BE9619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0" y="972000"/>
            <a:ext cx="5580000" cy="258084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70765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946" userDrawn="1">
          <p15:clr>
            <a:srgbClr val="FBAE40"/>
          </p15:clr>
        </p15:guide>
        <p15:guide id="3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6C6DA110-A830-6F96-396F-E888CF014DA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91134" y="0"/>
            <a:ext cx="8000866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FC3B91-8549-5034-B702-E0CA780321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0" y="216000"/>
            <a:ext cx="3744000" cy="720000"/>
          </a:xfrm>
        </p:spPr>
        <p:txBody>
          <a:bodyPr>
            <a:sp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E6E04-2857-0849-DC35-2ED63A1FA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3999" y="6426000"/>
            <a:ext cx="2645901" cy="180000"/>
          </a:xfrm>
        </p:spPr>
        <p:txBody>
          <a:bodyPr/>
          <a:lstStyle/>
          <a:p>
            <a:r>
              <a:rPr lang="en-US"/>
              <a:t>Statistical-based Maintenance for Aboveground Gas Risers in Domestic High-rise Buildings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5FC36-980D-4972-C74B-30AFF1342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961E437-4C43-98D8-2A88-E57637C610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AC6BB79-E1F2-2868-DB18-8EF04F4DB6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5900" y="1512000"/>
            <a:ext cx="3744000" cy="468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8C956C2-A9E9-760D-0B84-D913BE9619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0" y="972000"/>
            <a:ext cx="3744000" cy="258084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110125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15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1/3 Image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D91C57-5834-F945-2A9D-E64A414AF74D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215896" y="1512000"/>
            <a:ext cx="75600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6C6DA110-A830-6F96-396F-E888CF014DA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73886" y="0"/>
            <a:ext cx="4118113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FC3B91-8549-5034-B702-E0CA780321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0" y="216000"/>
            <a:ext cx="7560000" cy="720000"/>
          </a:xfrm>
        </p:spPr>
        <p:txBody>
          <a:bodyPr>
            <a:sp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E6E04-2857-0849-DC35-2ED63A1FA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Statistical-based Maintenance for Aboveground Gas Risers in Domestic High-rise Buildings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5FC36-980D-4972-C74B-30AFF1342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961E437-4C43-98D8-2A88-E57637C610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8C956C2-A9E9-760D-0B84-D913BE9619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0" y="972000"/>
            <a:ext cx="7560000" cy="258084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444788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946" userDrawn="1">
          <p15:clr>
            <a:srgbClr val="FBAE40"/>
          </p15:clr>
        </p15:guide>
        <p15:guide id="3" pos="5087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6C6DA110-A830-6F96-396F-E888CF014DA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0"/>
            <a:ext cx="6096000" cy="3429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E617C3B0-E252-31FE-DA09-C85B5D0C79A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3429000"/>
            <a:ext cx="6096000" cy="3429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FC3B91-8549-5034-B702-E0CA780321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0" y="216000"/>
            <a:ext cx="5580000" cy="720000"/>
          </a:xfrm>
        </p:spPr>
        <p:txBody>
          <a:bodyPr>
            <a:sp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E6E04-2857-0849-DC35-2ED63A1FA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Statistical-based Maintenance for Aboveground Gas Risers in Domestic High-rise Buildings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5FC36-980D-4972-C74B-30AFF1342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961E437-4C43-98D8-2A88-E57637C610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AC6BB79-E1F2-2868-DB18-8EF04F4DB6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5899" y="1512000"/>
            <a:ext cx="5580000" cy="468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8C956C2-A9E9-760D-0B84-D913BE9619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0" y="972000"/>
            <a:ext cx="5580000" cy="258084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872202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6C6DA110-A830-6F96-396F-E888CF014DA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91134" y="0"/>
            <a:ext cx="8000866" cy="3429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FC3B91-8549-5034-B702-E0CA780321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0" y="216000"/>
            <a:ext cx="3744000" cy="720000"/>
          </a:xfrm>
        </p:spPr>
        <p:txBody>
          <a:bodyPr>
            <a:sp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E6E04-2857-0849-DC35-2ED63A1FA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3999" y="6426000"/>
            <a:ext cx="2645901" cy="180000"/>
          </a:xfrm>
        </p:spPr>
        <p:txBody>
          <a:bodyPr/>
          <a:lstStyle/>
          <a:p>
            <a:r>
              <a:rPr lang="en-US"/>
              <a:t>Statistical-based Maintenance for Aboveground Gas Risers in Domestic High-rise Buildings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5FC36-980D-4972-C74B-30AFF1342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961E437-4C43-98D8-2A88-E57637C610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AC6BB79-E1F2-2868-DB18-8EF04F4DB6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5900" y="1512000"/>
            <a:ext cx="3744000" cy="468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8C956C2-A9E9-760D-0B84-D913BE9619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0" y="972000"/>
            <a:ext cx="3744000" cy="258084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5639068E-C22B-B8FD-5920-151DDCCB344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191134" y="3429000"/>
            <a:ext cx="3992429" cy="3429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1226C5C8-C41E-0C38-7004-A1EB8A4E581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91567" y="3429000"/>
            <a:ext cx="4000433" cy="3429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769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38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C3B91-8549-5034-B702-E0CA780321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0" y="216000"/>
            <a:ext cx="3744000" cy="720000"/>
          </a:xfrm>
        </p:spPr>
        <p:txBody>
          <a:bodyPr>
            <a:sp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E6E04-2857-0849-DC35-2ED63A1FA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3999" y="6426000"/>
            <a:ext cx="2645901" cy="180000"/>
          </a:xfrm>
        </p:spPr>
        <p:txBody>
          <a:bodyPr/>
          <a:lstStyle/>
          <a:p>
            <a:r>
              <a:rPr lang="en-US"/>
              <a:t>Statistical-based Maintenance for Aboveground Gas Risers in Domestic High-rise Buildings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5FC36-980D-4972-C74B-30AFF1342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961E437-4C43-98D8-2A88-E57637C610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AC6BB79-E1F2-2868-DB18-8EF04F4DB6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5900" y="1512000"/>
            <a:ext cx="3744000" cy="468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8C956C2-A9E9-760D-0B84-D913BE9619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0" y="972000"/>
            <a:ext cx="3744000" cy="258084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5639068E-C22B-B8FD-5920-151DDCCB344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191134" y="3429000"/>
            <a:ext cx="3992429" cy="3429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1226C5C8-C41E-0C38-7004-A1EB8A4E581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91567" y="3429000"/>
            <a:ext cx="4000433" cy="3429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7BA53E6C-89E2-FF8E-1ABF-A22CDBF621D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191134" y="0"/>
            <a:ext cx="3992429" cy="3429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C6C550CC-5B20-9126-C608-61DA9C5A64B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91567" y="0"/>
            <a:ext cx="4000433" cy="3429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621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38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BF71426A-8DDA-C844-A546-31F3390F847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501774"/>
            <a:ext cx="12192000" cy="53562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FC3B91-8549-5034-B702-E0CA780321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0" y="216000"/>
            <a:ext cx="11760200" cy="720000"/>
          </a:xfrm>
        </p:spPr>
        <p:txBody>
          <a:bodyPr wrap="square">
            <a:sp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5FC36-980D-4972-C74B-30AFF1342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8C956C2-A9E9-760D-0B84-D913BE9619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0" y="972000"/>
            <a:ext cx="11760200" cy="258084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2594803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BF71426A-8DDA-C844-A546-31F3390F847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1501775"/>
            <a:ext cx="6096000" cy="535622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C78ADD7D-421C-A11E-16C6-8F0AABCC93E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1501775"/>
            <a:ext cx="6096000" cy="535622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FC3B91-8549-5034-B702-E0CA780321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0" y="216000"/>
            <a:ext cx="11761200" cy="720000"/>
          </a:xfrm>
        </p:spPr>
        <p:txBody>
          <a:bodyPr wrap="square">
            <a:sp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5FC36-980D-4972-C74B-30AFF1342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8C956C2-A9E9-760D-0B84-D913BE9619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0" y="972000"/>
            <a:ext cx="11760200" cy="258084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0932584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6C6DA110-A830-6F96-396F-E888CF014DA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FC3B91-8549-5034-B702-E0CA780321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0" y="216000"/>
            <a:ext cx="5580000" cy="720000"/>
          </a:xfrm>
        </p:spPr>
        <p:txBody>
          <a:bodyPr>
            <a:sp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E6E04-2857-0849-DC35-2ED63A1FA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Statistical-based Maintenance for Aboveground Gas Risers in Domestic High-rise Buildings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5FC36-980D-4972-C74B-30AFF1342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961E437-4C43-98D8-2A88-E57637C610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8C956C2-A9E9-760D-0B84-D913BE9619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0" y="972000"/>
            <a:ext cx="5580000" cy="258084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190C7E3-4562-032F-9FF6-B7F9C3C775D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5900" y="1512000"/>
            <a:ext cx="5579999" cy="4680000"/>
          </a:xfrm>
        </p:spPr>
        <p:txBody>
          <a:bodyPr anchor="t" anchorCtr="0"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0" indent="0" algn="l">
              <a:lnSpc>
                <a:spcPct val="110000"/>
              </a:lnSpc>
              <a:spcBef>
                <a:spcPts val="2000"/>
              </a:spcBef>
              <a:buNone/>
              <a:defRPr sz="2000" b="1"/>
            </a:lvl2pPr>
            <a:lvl3pPr marL="0" indent="0" algn="l">
              <a:spcBef>
                <a:spcPts val="0"/>
              </a:spcBef>
              <a:buNone/>
              <a:defRPr sz="20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Quote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837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946" userDrawn="1">
          <p15:clr>
            <a:srgbClr val="FBAE40"/>
          </p15:clr>
        </p15:guide>
        <p15:guide id="3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Ligh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C3B91-8549-5034-B702-E0CA780321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0" y="216000"/>
            <a:ext cx="11760200" cy="720000"/>
          </a:xfrm>
        </p:spPr>
        <p:txBody>
          <a:bodyPr wrap="square">
            <a:sp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5FC36-980D-4972-C74B-30AFF1342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8C956C2-A9E9-760D-0B84-D913BE9619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0" y="972000"/>
            <a:ext cx="11760200" cy="258084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B629FD4-E5AB-00BB-A2FD-ED38B1C7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000" y="6426000"/>
            <a:ext cx="4680000" cy="180000"/>
          </a:xfrm>
        </p:spPr>
        <p:txBody>
          <a:bodyPr/>
          <a:lstStyle/>
          <a:p>
            <a:r>
              <a:rPr lang="en-US"/>
              <a:t>Statistical-based Maintenance for Aboveground Gas Risers in Domestic High-rise Buildings</a:t>
            </a:r>
            <a:endParaRPr lang="en-GB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63A8B26-65B5-ADC0-AFFD-53E4D22456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30DAF6A-464C-4B41-9FA5-6FEBB8FF68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5900" y="1566863"/>
            <a:ext cx="11760200" cy="4122737"/>
          </a:xfrm>
        </p:spPr>
        <p:txBody>
          <a:bodyPr anchor="ctr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2400"/>
            </a:lvl1pPr>
            <a:lvl2pPr marL="0" indent="0" algn="ctr">
              <a:lnSpc>
                <a:spcPct val="110000"/>
              </a:lnSpc>
              <a:spcBef>
                <a:spcPts val="2000"/>
              </a:spcBef>
              <a:buNone/>
              <a:defRPr sz="2400" b="1"/>
            </a:lvl2pPr>
            <a:lvl3pPr marL="0" indent="0" algn="ctr">
              <a:spcBef>
                <a:spcPts val="0"/>
              </a:spcBef>
              <a:buNone/>
              <a:defRPr sz="24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64295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+ Image - Gra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E3F6531-A2E7-573A-09FB-BE272766818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AC0189-234E-4BC0-5081-AA8C4B7F43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1318" y="2700000"/>
            <a:ext cx="5580000" cy="1384995"/>
          </a:xfrm>
        </p:spPr>
        <p:txBody>
          <a:bodyPr anchor="b"/>
          <a:lstStyle>
            <a:lvl1pPr algn="l">
              <a:lnSpc>
                <a:spcPct val="90000"/>
              </a:lnSpc>
              <a:defRPr sz="5000" b="0" spc="12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slide with one or two lines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76A97B-C249-D527-AD85-C03F3265CE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311" y="4284000"/>
            <a:ext cx="5580000" cy="158120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1000" b="0" i="0" kern="1000" cap="all" spc="4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[optional] Presented TO: Name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93F38FB-A7EE-C3E5-54A4-67258B799C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0664" y="4500000"/>
            <a:ext cx="5580000" cy="158120"/>
          </a:xfrm>
        </p:spPr>
        <p:txBody>
          <a:bodyPr>
            <a:spAutoFit/>
          </a:bodyPr>
          <a:lstStyle>
            <a:lvl1pPr marL="0" indent="0">
              <a:buNone/>
              <a:defRPr sz="1000" cap="all" spc="4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[optional] presented by: Name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86C30FDA-D787-33A1-AE0D-BE411F43EE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1366" y="151879"/>
            <a:ext cx="2149716" cy="838749"/>
          </a:xfrm>
          <a:prstGeom prst="rect">
            <a:avLst/>
          </a:prstGeom>
        </p:spPr>
      </p:pic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F692CC04-6689-53E4-41BC-B88F2534B4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0663" y="4772016"/>
            <a:ext cx="1800000" cy="180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00" b="0" i="0" cap="all" spc="4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5" name="object 9">
            <a:extLst>
              <a:ext uri="{FF2B5EF4-FFF2-40B4-BE49-F238E27FC236}">
                <a16:creationId xmlns:a16="http://schemas.microsoft.com/office/drawing/2014/main" id="{9A6A5ADE-88A5-5D9C-FB2B-10E8D9C0E930}"/>
              </a:ext>
            </a:extLst>
          </p:cNvPr>
          <p:cNvSpPr txBox="1"/>
          <p:nvPr userDrawn="1"/>
        </p:nvSpPr>
        <p:spPr>
          <a:xfrm>
            <a:off x="221310" y="6155342"/>
            <a:ext cx="3888000" cy="489182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0">
              <a:spcBef>
                <a:spcPts val="55"/>
              </a:spcBef>
            </a:pPr>
            <a:r>
              <a:rPr sz="1300" kern="1000" spc="10" baseline="0" dirty="0">
                <a:solidFill>
                  <a:schemeClr val="tx1"/>
                </a:solidFill>
                <a:latin typeface="+mn-lt"/>
                <a:cs typeface="Georgia"/>
              </a:rPr>
              <a:t>Sustainability is our business</a:t>
            </a:r>
          </a:p>
          <a:p>
            <a:pPr marL="0" indent="0">
              <a:spcBef>
                <a:spcPts val="1000"/>
              </a:spcBef>
              <a:tabLst/>
            </a:pPr>
            <a:r>
              <a:rPr lang="en-GB" sz="500" b="0" i="0" spc="0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Copyright 2023 by the ERM International Group Limited and/or its affiliates (‘ERM’). All rights reserved. No part of this work may be reproduced or transmitted in any form or by any means, without prior written permission of ERM.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7118F892-08D6-C831-9CEC-1FB9C53BFE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900" y="2354316"/>
            <a:ext cx="5580000" cy="237181"/>
          </a:xfrm>
        </p:spPr>
        <p:txBody>
          <a:bodyPr wrap="square">
            <a:spAutoFit/>
          </a:bodyPr>
          <a:lstStyle>
            <a:lvl1pPr marL="0" indent="0">
              <a:buNone/>
              <a:defRPr sz="1500" cap="all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Small title</a:t>
            </a:r>
          </a:p>
        </p:txBody>
      </p:sp>
    </p:spTree>
    <p:extLst>
      <p:ext uri="{BB962C8B-B14F-4D97-AF65-F5344CB8AC3E}">
        <p14:creationId xmlns:p14="http://schemas.microsoft.com/office/powerpoint/2010/main" val="79430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Mint">
    <p:bg>
      <p:bgPr>
        <a:solidFill>
          <a:srgbClr val="00FF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C3B91-8549-5034-B702-E0CA780321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0" y="216000"/>
            <a:ext cx="11760200" cy="720000"/>
          </a:xfrm>
        </p:spPr>
        <p:txBody>
          <a:bodyPr wrap="square">
            <a:sp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5FC36-980D-4972-C74B-30AFF1342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8C956C2-A9E9-760D-0B84-D913BE9619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0" y="972000"/>
            <a:ext cx="11760200" cy="258084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B629FD4-E5AB-00BB-A2FD-ED38B1C7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000" y="6426000"/>
            <a:ext cx="4680000" cy="180000"/>
          </a:xfrm>
        </p:spPr>
        <p:txBody>
          <a:bodyPr/>
          <a:lstStyle/>
          <a:p>
            <a:r>
              <a:rPr lang="en-US"/>
              <a:t>Statistical-based Maintenance for Aboveground Gas Risers in Domestic High-rise Buildings</a:t>
            </a:r>
            <a:endParaRPr lang="en-GB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63A8B26-65B5-ADC0-AFFD-53E4D22456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30DAF6A-464C-4B41-9FA5-6FEBB8FF68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5900" y="1566863"/>
            <a:ext cx="11760200" cy="4122737"/>
          </a:xfrm>
        </p:spPr>
        <p:txBody>
          <a:bodyPr anchor="ctr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2400"/>
            </a:lvl1pPr>
            <a:lvl2pPr marL="0" indent="0" algn="ctr">
              <a:lnSpc>
                <a:spcPct val="110000"/>
              </a:lnSpc>
              <a:spcBef>
                <a:spcPts val="2000"/>
              </a:spcBef>
              <a:buNone/>
              <a:defRPr sz="2400" b="1"/>
            </a:lvl2pPr>
            <a:lvl3pPr marL="0" indent="0" algn="ctr">
              <a:spcBef>
                <a:spcPts val="0"/>
              </a:spcBef>
              <a:buNone/>
              <a:defRPr sz="24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692282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DEF31-A8CE-4DB5-300E-6E4486005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Statistical-based Maintenance for Aboveground Gas Risers in Domestic High-rise Buildings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3B7BA-687F-545E-6132-C08F424DB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54854E-1B22-401C-B4EE-1698A89C07E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AD23F35-C60A-5FD3-7D1B-FB9A6C1717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CC54858-286D-0FAE-56FC-0A28D07083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3167494"/>
            <a:ext cx="10515600" cy="1038745"/>
          </a:xfrm>
        </p:spPr>
        <p:txBody>
          <a:bodyPr anchor="b"/>
          <a:lstStyle>
            <a:lvl1pPr>
              <a:defRPr sz="7500" b="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9441387-A40C-960D-A4C2-5E3FE34C93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311" y="4284000"/>
            <a:ext cx="7560000" cy="237244"/>
          </a:xfrm>
        </p:spPr>
        <p:txBody>
          <a:bodyPr>
            <a:spAutoFit/>
          </a:bodyPr>
          <a:lstStyle>
            <a:lvl1pPr marL="0" indent="0" algn="l">
              <a:buNone/>
              <a:defRPr sz="1500" b="0" i="0" kern="1000" cap="all" spc="4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[optional]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106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Mi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DEF31-A8CE-4DB5-300E-6E4486005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Statistical-based Maintenance for Aboveground Gas Risers in Domestic High-rise Buildings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3B7BA-687F-545E-6132-C08F424DB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954854E-1B22-401C-B4EE-1698A89C07E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CC54858-286D-0FAE-56FC-0A28D07083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3167494"/>
            <a:ext cx="10515600" cy="1038745"/>
          </a:xfrm>
        </p:spPr>
        <p:txBody>
          <a:bodyPr anchor="b"/>
          <a:lstStyle>
            <a:lvl1pPr>
              <a:defRPr sz="7500" b="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Divider title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9441387-A40C-960D-A4C2-5E3FE34C93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311" y="4284000"/>
            <a:ext cx="7560000" cy="237244"/>
          </a:xfrm>
        </p:spPr>
        <p:txBody>
          <a:bodyPr>
            <a:spAutoFit/>
          </a:bodyPr>
          <a:lstStyle>
            <a:lvl1pPr marL="0" indent="0" algn="l">
              <a:buNone/>
              <a:defRPr sz="1500" b="0" i="0" kern="1000" cap="all" spc="4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[optional] subtitle</a:t>
            </a:r>
            <a:endParaRPr lang="en-GB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63B3703-3CB3-458E-3454-75CAED8153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6605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S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DEF31-A8CE-4DB5-300E-6E4486005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Statistical-based Maintenance for Aboveground Gas Risers in Domestic High-rise Buildings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3B7BA-687F-545E-6132-C08F424DB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954854E-1B22-401C-B4EE-1698A89C07E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CC54858-286D-0FAE-56FC-0A28D07083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3167494"/>
            <a:ext cx="10515600" cy="1038745"/>
          </a:xfrm>
        </p:spPr>
        <p:txBody>
          <a:bodyPr anchor="b"/>
          <a:lstStyle>
            <a:lvl1pPr>
              <a:defRPr sz="7500" b="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Divider title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9441387-A40C-960D-A4C2-5E3FE34C93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311" y="4284000"/>
            <a:ext cx="7560000" cy="237244"/>
          </a:xfrm>
        </p:spPr>
        <p:txBody>
          <a:bodyPr>
            <a:spAutoFit/>
          </a:bodyPr>
          <a:lstStyle>
            <a:lvl1pPr marL="0" indent="0" algn="l">
              <a:buNone/>
              <a:defRPr sz="1500" b="0" i="0" kern="1000" cap="all" spc="4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[optional] subtitle</a:t>
            </a:r>
            <a:endParaRPr lang="en-GB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63B3703-3CB3-458E-3454-75CAED8153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763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+ 1/2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D22B40-A452-0BE3-5671-990838D99D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chemeClr val="accent5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DEF31-A8CE-4DB5-300E-6E4486005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Statistical-based Maintenance for Aboveground Gas Risers in Domestic High-rise Buildings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3B7BA-687F-545E-6132-C08F424DB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54854E-1B22-401C-B4EE-1698A89C07E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8FBB10A-FF0C-5828-3B38-B73DD31F0C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3167494"/>
            <a:ext cx="5678832" cy="1038745"/>
          </a:xfrm>
        </p:spPr>
        <p:txBody>
          <a:bodyPr anchor="b"/>
          <a:lstStyle>
            <a:lvl1pPr>
              <a:defRPr sz="7500" b="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</a:t>
            </a:r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5461D2F-BFB2-6F37-26E2-6A410868AC1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311" y="4284000"/>
            <a:ext cx="5673521" cy="237244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1500" b="0" i="0" kern="1000" cap="all" spc="4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[optional] subtitle</a:t>
            </a:r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40C86AB-9971-E01B-79EF-7D32FDB56E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963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+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D22B40-A452-0BE3-5671-990838D99D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192000"/>
          </a:xfrm>
          <a:solidFill>
            <a:schemeClr val="accent5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DEF31-A8CE-4DB5-300E-6E4486005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Statistical-based Maintenance for Aboveground Gas Risers in Domestic High-rise Buildings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3B7BA-687F-545E-6132-C08F424DB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54854E-1B22-401C-B4EE-1698A89C07E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8FBB10A-FF0C-5828-3B38-B73DD31F0C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3167494"/>
            <a:ext cx="10515600" cy="1038745"/>
          </a:xfrm>
        </p:spPr>
        <p:txBody>
          <a:bodyPr anchor="b"/>
          <a:lstStyle>
            <a:lvl1pPr>
              <a:defRPr sz="7500" b="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</a:t>
            </a:r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5461D2F-BFB2-6F37-26E2-6A410868AC1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311" y="4284000"/>
            <a:ext cx="7560000" cy="237244"/>
          </a:xfrm>
        </p:spPr>
        <p:txBody>
          <a:bodyPr>
            <a:spAutoFit/>
          </a:bodyPr>
          <a:lstStyle>
            <a:lvl1pPr marL="0" indent="0" algn="l">
              <a:buNone/>
              <a:defRPr sz="1500" b="0" i="0" kern="1000" cap="all" spc="4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[optional] subtitle</a:t>
            </a:r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40C86AB-9971-E01B-79EF-7D32FDB56E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7539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/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C3B91-8549-5034-B702-E0CA780321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0" y="216000"/>
            <a:ext cx="11760200" cy="720000"/>
          </a:xfrm>
        </p:spPr>
        <p:txBody>
          <a:bodyPr wrap="square">
            <a:sp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5FC36-980D-4972-C74B-30AFF1342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8C956C2-A9E9-760D-0B84-D913BE9619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0" y="972000"/>
            <a:ext cx="11760200" cy="258084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E9CC1310-B36A-1173-D697-9C708F271480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215900" y="1501775"/>
            <a:ext cx="11760200" cy="451022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GB" dirty="0"/>
              <a:t>Projects – Create a table using 12pt text with left border (see example slide for reference)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B629FD4-E5AB-00BB-A2FD-ED38B1C7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000" y="6426000"/>
            <a:ext cx="4680000" cy="180000"/>
          </a:xfrm>
        </p:spPr>
        <p:txBody>
          <a:bodyPr/>
          <a:lstStyle/>
          <a:p>
            <a:r>
              <a:rPr lang="en-US"/>
              <a:t>Statistical-based Maintenance for Aboveground Gas Risers in Domestic High-rise Buildings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0825979-AE6F-4E8E-4A2D-40B0AF1830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8923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C6C29FF-EF07-59B1-F766-1B9F0E8AC5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0" y="216000"/>
            <a:ext cx="6696000" cy="720000"/>
          </a:xfrm>
        </p:spPr>
        <p:txBody>
          <a:bodyPr>
            <a:sp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474364-E17C-6658-072F-1A342A14B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6100" y="6426000"/>
            <a:ext cx="540000" cy="180000"/>
          </a:xfrm>
        </p:spPr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5BD3A30-6FF2-78D1-05F4-58E905CCD9D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0" y="972000"/>
            <a:ext cx="6696000" cy="258084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3B4D905-96F1-0B22-9047-40EA4D5B4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000" y="6426000"/>
            <a:ext cx="4680000" cy="180000"/>
          </a:xfrm>
        </p:spPr>
        <p:txBody>
          <a:bodyPr/>
          <a:lstStyle/>
          <a:p>
            <a:r>
              <a:rPr lang="en-US"/>
              <a:t>Statistical-based Maintenance for Aboveground Gas Risers in Domestic High-rise Buildings</a:t>
            </a:r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40BC527-3BE4-6112-4034-9BB01466B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16A921C-E649-AC21-06D4-734253972A3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200000" y="180000"/>
            <a:ext cx="4795371" cy="601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069215F-F792-9855-743A-A27AC11AF58F}"/>
              </a:ext>
            </a:extLst>
          </p:cNvPr>
          <p:cNvCxnSpPr/>
          <p:nvPr userDrawn="1"/>
        </p:nvCxnSpPr>
        <p:spPr>
          <a:xfrm>
            <a:off x="7086600" y="216000"/>
            <a:ext cx="0" cy="601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7CC7D93E-3EDB-D9F2-2BE1-7AC1896CB2C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15899" y="1511300"/>
            <a:ext cx="6768000" cy="4716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3974757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75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harts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C6C29FF-EF07-59B1-F766-1B9F0E8AC5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5" y="216000"/>
            <a:ext cx="5688000" cy="720000"/>
          </a:xfrm>
        </p:spPr>
        <p:txBody>
          <a:bodyPr>
            <a:sp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474364-E17C-6658-072F-1A342A14B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6100" y="6426000"/>
            <a:ext cx="540000" cy="180000"/>
          </a:xfrm>
        </p:spPr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3B4D905-96F1-0B22-9047-40EA4D5B4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000" y="6426000"/>
            <a:ext cx="4680000" cy="180000"/>
          </a:xfrm>
        </p:spPr>
        <p:txBody>
          <a:bodyPr/>
          <a:lstStyle/>
          <a:p>
            <a:r>
              <a:rPr lang="en-US"/>
              <a:t>Statistical-based Maintenance for Aboveground Gas Risers in Domestic High-rise Buildings</a:t>
            </a:r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40BC527-3BE4-6112-4034-9BB01466B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16A921C-E649-AC21-06D4-734253972A3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87996" y="180000"/>
            <a:ext cx="5707375" cy="601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Insert table or chart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069215F-F792-9855-743A-A27AC11AF58F}"/>
              </a:ext>
            </a:extLst>
          </p:cNvPr>
          <p:cNvCxnSpPr/>
          <p:nvPr userDrawn="1"/>
        </p:nvCxnSpPr>
        <p:spPr>
          <a:xfrm>
            <a:off x="6096000" y="216000"/>
            <a:ext cx="0" cy="601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7CC7D93E-3EDB-D9F2-2BE1-7AC1896CB2C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15899" y="1511300"/>
            <a:ext cx="5687994" cy="47164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Insert table or chart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E05F4784-02EA-72F7-0DA4-DECC3703801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5" y="972000"/>
            <a:ext cx="5688000" cy="258084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14966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- Gro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0719B7-0ECB-67DA-B2AC-7DE198D4F71D}"/>
              </a:ext>
            </a:extLst>
          </p:cNvPr>
          <p:cNvSpPr/>
          <p:nvPr userDrawn="1"/>
        </p:nvSpPr>
        <p:spPr>
          <a:xfrm>
            <a:off x="4110789" y="0"/>
            <a:ext cx="808120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Picture Placeholder 23">
            <a:extLst>
              <a:ext uri="{FF2B5EF4-FFF2-40B4-BE49-F238E27FC236}">
                <a16:creationId xmlns:a16="http://schemas.microsoft.com/office/drawing/2014/main" id="{076B83F2-77EC-FAA5-4A8C-50E89857998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24009" y="1014084"/>
            <a:ext cx="1332000" cy="133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43982-B5B9-C71B-13F4-A2B3581D0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6100" y="6426000"/>
            <a:ext cx="540000" cy="180000"/>
          </a:xfrm>
        </p:spPr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854A09A-6B08-24DF-EB1F-6C5428C7C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3999" y="6426000"/>
            <a:ext cx="2501905" cy="180000"/>
          </a:xfrm>
        </p:spPr>
        <p:txBody>
          <a:bodyPr/>
          <a:lstStyle/>
          <a:p>
            <a:r>
              <a:rPr lang="en-US"/>
              <a:t>Statistical-based Maintenance for Aboveground Gas Risers in Domestic High-rise Buildings</a:t>
            </a:r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542B505B-8A12-9399-D36E-C652E706FA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A509475D-092E-CED1-C8EC-DFF7536FE6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5" y="216000"/>
            <a:ext cx="3600000" cy="720000"/>
          </a:xfrm>
        </p:spPr>
        <p:txBody>
          <a:bodyPr>
            <a:sp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D1464F7C-09F1-AFC9-E4E7-456657BCAE6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5" y="972000"/>
            <a:ext cx="3600000" cy="258084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8" name="Picture Placeholder 23">
            <a:extLst>
              <a:ext uri="{FF2B5EF4-FFF2-40B4-BE49-F238E27FC236}">
                <a16:creationId xmlns:a16="http://schemas.microsoft.com/office/drawing/2014/main" id="{468E8857-A9D7-077B-9119-28B95172C47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924009" y="2641178"/>
            <a:ext cx="1332000" cy="133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21" name="Picture Placeholder 23">
            <a:extLst>
              <a:ext uri="{FF2B5EF4-FFF2-40B4-BE49-F238E27FC236}">
                <a16:creationId xmlns:a16="http://schemas.microsoft.com/office/drawing/2014/main" id="{B7819518-A2B2-DE36-E503-4D93DFFD990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924009" y="4281720"/>
            <a:ext cx="1332000" cy="133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B0FCB0-7514-20B7-5277-55C6EAB635F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15900" y="1501775"/>
            <a:ext cx="3600450" cy="36083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8203676-0E56-E785-AA7E-2D79EB2DC9C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73654" y="993102"/>
            <a:ext cx="4602446" cy="133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1"/>
            <a:r>
              <a:rPr lang="en-GB" dirty="0"/>
              <a:t>Name</a:t>
            </a:r>
          </a:p>
          <a:p>
            <a:pPr lvl="0"/>
            <a:r>
              <a:rPr lang="en-GB" dirty="0"/>
              <a:t>Bio</a:t>
            </a:r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C90F1DAB-F5B9-F490-8035-6C39BCF143A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373654" y="2641178"/>
            <a:ext cx="4602446" cy="133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1"/>
            <a:r>
              <a:rPr lang="en-GB" dirty="0"/>
              <a:t>Name</a:t>
            </a:r>
          </a:p>
          <a:p>
            <a:pPr lvl="0"/>
            <a:r>
              <a:rPr lang="en-GB" dirty="0"/>
              <a:t>Bio</a:t>
            </a:r>
            <a:endParaRPr lang="en-US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8779AB05-BB6B-8868-75EA-E59F1C8F72F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373654" y="4281720"/>
            <a:ext cx="4602446" cy="133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1"/>
            <a:r>
              <a:rPr lang="en-GB" dirty="0"/>
              <a:t>Name</a:t>
            </a:r>
          </a:p>
          <a:p>
            <a:pPr lvl="0"/>
            <a:r>
              <a:rPr lang="en-GB" dirty="0"/>
              <a:t>Bio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817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+ Image - Mi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E3F6531-A2E7-573A-09FB-BE272766818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AC0189-234E-4BC0-5081-AA8C4B7F43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1318" y="2700000"/>
            <a:ext cx="5580000" cy="1384995"/>
          </a:xfrm>
        </p:spPr>
        <p:txBody>
          <a:bodyPr anchor="b"/>
          <a:lstStyle>
            <a:lvl1pPr algn="l">
              <a:lnSpc>
                <a:spcPct val="90000"/>
              </a:lnSpc>
              <a:defRPr sz="5000" b="0" spc="12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slide with one or two lines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76A97B-C249-D527-AD85-C03F3265CE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311" y="4284000"/>
            <a:ext cx="5580000" cy="158120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1000" b="0" i="0" kern="1000" cap="all" spc="4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[optional] Presented TO: Name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93F38FB-A7EE-C3E5-54A4-67258B799C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0664" y="4500000"/>
            <a:ext cx="5580000" cy="158120"/>
          </a:xfrm>
        </p:spPr>
        <p:txBody>
          <a:bodyPr>
            <a:spAutoFit/>
          </a:bodyPr>
          <a:lstStyle>
            <a:lvl1pPr marL="0" indent="0">
              <a:buNone/>
              <a:defRPr sz="1000" cap="all" spc="4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[optional] presented by: Name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86C30FDA-D787-33A1-AE0D-BE411F43EE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1366" y="151879"/>
            <a:ext cx="2149716" cy="838749"/>
          </a:xfrm>
          <a:prstGeom prst="rect">
            <a:avLst/>
          </a:prstGeom>
        </p:spPr>
      </p:pic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F692CC04-6689-53E4-41BC-B88F2534B4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0663" y="4772016"/>
            <a:ext cx="1800000" cy="180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00" b="0" i="0" cap="all" spc="4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5" name="object 9">
            <a:extLst>
              <a:ext uri="{FF2B5EF4-FFF2-40B4-BE49-F238E27FC236}">
                <a16:creationId xmlns:a16="http://schemas.microsoft.com/office/drawing/2014/main" id="{9A6A5ADE-88A5-5D9C-FB2B-10E8D9C0E930}"/>
              </a:ext>
            </a:extLst>
          </p:cNvPr>
          <p:cNvSpPr txBox="1"/>
          <p:nvPr userDrawn="1"/>
        </p:nvSpPr>
        <p:spPr>
          <a:xfrm>
            <a:off x="221310" y="6155342"/>
            <a:ext cx="3888000" cy="489182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0">
              <a:spcBef>
                <a:spcPts val="55"/>
              </a:spcBef>
            </a:pPr>
            <a:r>
              <a:rPr sz="1300" kern="1000" spc="10" baseline="0" dirty="0">
                <a:solidFill>
                  <a:schemeClr val="tx1"/>
                </a:solidFill>
                <a:latin typeface="+mn-lt"/>
                <a:cs typeface="Georgia"/>
              </a:rPr>
              <a:t>Sustainability is our business</a:t>
            </a:r>
          </a:p>
          <a:p>
            <a:pPr marL="0" indent="0">
              <a:spcBef>
                <a:spcPts val="1000"/>
              </a:spcBef>
              <a:tabLst/>
            </a:pPr>
            <a:r>
              <a:rPr lang="en-GB" sz="500" b="0" i="0" spc="0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Copyright 2023 by the ERM International Group Limited and/or its affiliates (‘ERM’). All rights reserved. No part of this work may be reproduced or transmitted in any form or by any means, without prior written permission of ERM.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7118F892-08D6-C831-9CEC-1FB9C53BFE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900" y="2354316"/>
            <a:ext cx="5580000" cy="237181"/>
          </a:xfrm>
        </p:spPr>
        <p:txBody>
          <a:bodyPr wrap="square">
            <a:spAutoFit/>
          </a:bodyPr>
          <a:lstStyle>
            <a:lvl1pPr marL="0" indent="0">
              <a:buNone/>
              <a:defRPr sz="1500" cap="all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Small title</a:t>
            </a:r>
          </a:p>
        </p:txBody>
      </p:sp>
    </p:spTree>
    <p:extLst>
      <p:ext uri="{BB962C8B-B14F-4D97-AF65-F5344CB8AC3E}">
        <p14:creationId xmlns:p14="http://schemas.microsoft.com/office/powerpoint/2010/main" val="3660105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- Bi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BF5D841-3E75-0D6E-29B3-AC93C1B33412}"/>
              </a:ext>
            </a:extLst>
          </p:cNvPr>
          <p:cNvCxnSpPr/>
          <p:nvPr userDrawn="1"/>
        </p:nvCxnSpPr>
        <p:spPr>
          <a:xfrm>
            <a:off x="4093827" y="460800"/>
            <a:ext cx="0" cy="57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icture Placeholder 23">
            <a:extLst>
              <a:ext uri="{FF2B5EF4-FFF2-40B4-BE49-F238E27FC236}">
                <a16:creationId xmlns:a16="http://schemas.microsoft.com/office/drawing/2014/main" id="{076B83F2-77EC-FAA5-4A8C-50E89857998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629143" y="533210"/>
            <a:ext cx="1332000" cy="133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43982-B5B9-C71B-13F4-A2B3581D0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6100" y="6426000"/>
            <a:ext cx="540000" cy="180000"/>
          </a:xfrm>
        </p:spPr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854A09A-6B08-24DF-EB1F-6C5428C7C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000" y="6426000"/>
            <a:ext cx="4680000" cy="180000"/>
          </a:xfrm>
        </p:spPr>
        <p:txBody>
          <a:bodyPr/>
          <a:lstStyle/>
          <a:p>
            <a:r>
              <a:rPr lang="en-US"/>
              <a:t>Statistical-based Maintenance for Aboveground Gas Risers in Domestic High-rise Buildings</a:t>
            </a:r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542B505B-8A12-9399-D36E-C652E706FA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79BA1B9-509D-E4E7-CAD9-61B1DA32A8C3}"/>
              </a:ext>
            </a:extLst>
          </p:cNvPr>
          <p:cNvCxnSpPr/>
          <p:nvPr userDrawn="1"/>
        </p:nvCxnSpPr>
        <p:spPr>
          <a:xfrm>
            <a:off x="8105681" y="460800"/>
            <a:ext cx="0" cy="57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A509475D-092E-CED1-C8EC-DFF7536FE6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5" y="504000"/>
            <a:ext cx="2300026" cy="664797"/>
          </a:xfrm>
        </p:spPr>
        <p:txBody>
          <a:bodyPr wrap="square">
            <a:spAutoFit/>
          </a:bodyPr>
          <a:lstStyle>
            <a:lvl1pPr>
              <a:defRPr sz="2400"/>
            </a:lvl1pPr>
          </a:lstStyle>
          <a:p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Surname</a:t>
            </a:r>
            <a:endParaRPr lang="en-GB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D1464F7C-09F1-AFC9-E4E7-456657BCAE6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5" y="1219932"/>
            <a:ext cx="2268000" cy="258084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F52E6E0-386A-7F0D-4199-20975D01D99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15900" y="2239963"/>
            <a:ext cx="3744000" cy="39512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8899A843-2281-A12D-39A7-F6D9D43971B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227754" y="477775"/>
            <a:ext cx="3744000" cy="57134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4E0F1A1C-95CF-A1B8-806A-4B74C82BF10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239607" y="477775"/>
            <a:ext cx="3744000" cy="57134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36111095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C3B91-8549-5034-B702-E0CA780321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0" y="216000"/>
            <a:ext cx="11760200" cy="720000"/>
          </a:xfrm>
        </p:spPr>
        <p:txBody>
          <a:bodyPr wrap="square">
            <a:sp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5FC36-980D-4972-C74B-30AFF1342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8C956C2-A9E9-760D-0B84-D913BE9619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0" y="972000"/>
            <a:ext cx="11760200" cy="258084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B629FD4-E5AB-00BB-A2FD-ED38B1C7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000" y="6426000"/>
            <a:ext cx="4680000" cy="180000"/>
          </a:xfrm>
        </p:spPr>
        <p:txBody>
          <a:bodyPr/>
          <a:lstStyle/>
          <a:p>
            <a:r>
              <a:rPr lang="en-US"/>
              <a:t>Statistical-based Maintenance for Aboveground Gas Risers in Domestic High-rise Buildings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0825979-AE6F-4E8E-4A2D-40B0AF1830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sp>
        <p:nvSpPr>
          <p:cNvPr id="3" name="Picture Placeholder 23">
            <a:extLst>
              <a:ext uri="{FF2B5EF4-FFF2-40B4-BE49-F238E27FC236}">
                <a16:creationId xmlns:a16="http://schemas.microsoft.com/office/drawing/2014/main" id="{AFF61CE1-63A5-524B-4B66-2AAD84A920C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0427" y="1717863"/>
            <a:ext cx="2536825" cy="25368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4" name="Picture Placeholder 23">
            <a:extLst>
              <a:ext uri="{FF2B5EF4-FFF2-40B4-BE49-F238E27FC236}">
                <a16:creationId xmlns:a16="http://schemas.microsoft.com/office/drawing/2014/main" id="{572E622A-5D39-601C-DD25-BE9D980CADE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834073" y="1717863"/>
            <a:ext cx="2536825" cy="25368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0" name="Picture Placeholder 23">
            <a:extLst>
              <a:ext uri="{FF2B5EF4-FFF2-40B4-BE49-F238E27FC236}">
                <a16:creationId xmlns:a16="http://schemas.microsoft.com/office/drawing/2014/main" id="{9321EE6F-A2E7-65CE-72CF-DC83A7F4ECD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439275" y="1717863"/>
            <a:ext cx="2536825" cy="25368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9ACB15-9FCF-EC00-F496-7DF0EFFB11F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370427" y="4641831"/>
            <a:ext cx="2520000" cy="221599"/>
          </a:xfrm>
          <a:noFill/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8E28797-59D6-9E69-01E9-B3AA9A1FAC41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368500" y="4374000"/>
            <a:ext cx="2520000" cy="221599"/>
          </a:xfrm>
          <a:noFill/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737B27D-7AD3-BE89-5BCF-1D4CA6B35E5A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4836000" y="4641831"/>
            <a:ext cx="2520000" cy="221599"/>
          </a:xfrm>
          <a:noFill/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86B4DD3-D0C4-C716-AB5D-F73755153819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4834073" y="4374000"/>
            <a:ext cx="2520000" cy="221599"/>
          </a:xfrm>
          <a:noFill/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C90A017-3021-F72B-D67D-3801C98C0EA9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9441202" y="4641831"/>
            <a:ext cx="2520000" cy="221599"/>
          </a:xfrm>
          <a:noFill/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6960525-BC0D-1F29-53A3-6390EAA53F1D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9439275" y="4374000"/>
            <a:ext cx="2520000" cy="221599"/>
          </a:xfrm>
          <a:noFill/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</p:spTree>
    <p:extLst>
      <p:ext uri="{BB962C8B-B14F-4D97-AF65-F5344CB8AC3E}">
        <p14:creationId xmlns:p14="http://schemas.microsoft.com/office/powerpoint/2010/main" val="39311871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- 4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C3B91-8549-5034-B702-E0CA780321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0" y="216000"/>
            <a:ext cx="11760200" cy="720000"/>
          </a:xfrm>
        </p:spPr>
        <p:txBody>
          <a:bodyPr wrap="square">
            <a:sp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5FC36-980D-4972-C74B-30AFF1342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8C956C2-A9E9-760D-0B84-D913BE9619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0" y="972000"/>
            <a:ext cx="11760200" cy="258084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B629FD4-E5AB-00BB-A2FD-ED38B1C7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000" y="6426000"/>
            <a:ext cx="4680000" cy="180000"/>
          </a:xfrm>
        </p:spPr>
        <p:txBody>
          <a:bodyPr/>
          <a:lstStyle/>
          <a:p>
            <a:r>
              <a:rPr lang="en-US"/>
              <a:t>Statistical-based Maintenance for Aboveground Gas Risers in Domestic High-rise Buildings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0825979-AE6F-4E8E-4A2D-40B0AF1830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sp>
        <p:nvSpPr>
          <p:cNvPr id="5" name="Picture Placeholder 23">
            <a:extLst>
              <a:ext uri="{FF2B5EF4-FFF2-40B4-BE49-F238E27FC236}">
                <a16:creationId xmlns:a16="http://schemas.microsoft.com/office/drawing/2014/main" id="{B8CB97A3-322E-2D03-4326-BA480591B10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0427" y="1717863"/>
            <a:ext cx="2536825" cy="25368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8" name="Picture Placeholder 23">
            <a:extLst>
              <a:ext uri="{FF2B5EF4-FFF2-40B4-BE49-F238E27FC236}">
                <a16:creationId xmlns:a16="http://schemas.microsoft.com/office/drawing/2014/main" id="{FB92161A-F3DE-921E-212E-9ADE3C53335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45447" y="1717863"/>
            <a:ext cx="2536825" cy="25368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9" name="Picture Placeholder 23">
            <a:extLst>
              <a:ext uri="{FF2B5EF4-FFF2-40B4-BE49-F238E27FC236}">
                <a16:creationId xmlns:a16="http://schemas.microsoft.com/office/drawing/2014/main" id="{17000195-F09B-B160-B276-A11602096C4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20467" y="1717863"/>
            <a:ext cx="2536825" cy="25368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0" name="Picture Placeholder 23">
            <a:extLst>
              <a:ext uri="{FF2B5EF4-FFF2-40B4-BE49-F238E27FC236}">
                <a16:creationId xmlns:a16="http://schemas.microsoft.com/office/drawing/2014/main" id="{EFD5EBCC-1A25-1DDE-5287-8A3D054F70B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295486" y="1717863"/>
            <a:ext cx="2536825" cy="25368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690AAB32-6A38-1D08-03C2-CBA9DB6713C9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370427" y="4641831"/>
            <a:ext cx="2520000" cy="2215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0913C16D-81A0-1FA0-D678-27FD33146E6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368500" y="4374000"/>
            <a:ext cx="2520000" cy="2215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6552B6E-70BE-F3F3-79C8-2F99E6B78E5D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347374" y="4641831"/>
            <a:ext cx="2520000" cy="2215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8622743-2831-00F8-5556-5F3BFE6DB102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3345447" y="4374000"/>
            <a:ext cx="2520000" cy="2215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A37E62D-1438-13AC-2BF4-A4BB5B6FE54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6322394" y="4641831"/>
            <a:ext cx="2520000" cy="2215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A18B835-0537-C48E-FE65-A2F78813ACC4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320467" y="4374000"/>
            <a:ext cx="2520000" cy="2215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56DD194B-A398-6CFB-FF3D-6F6B6C3F3738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9297413" y="4641831"/>
            <a:ext cx="2520000" cy="2215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CC3BB2D0-1D22-E303-FD69-8755B17D1373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9295486" y="4374000"/>
            <a:ext cx="2520000" cy="2215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</p:spTree>
    <p:extLst>
      <p:ext uri="{BB962C8B-B14F-4D97-AF65-F5344CB8AC3E}">
        <p14:creationId xmlns:p14="http://schemas.microsoft.com/office/powerpoint/2010/main" val="39056234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- 3 Up - Dark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B35E099-749D-F90F-A00C-7E5B96B119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0" y="216000"/>
            <a:ext cx="11760200" cy="720000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1238DC7-9953-67E5-076B-835C32A68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6100" y="6426000"/>
            <a:ext cx="540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54854E-1B22-401C-B4EE-1698A89C07E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8F99CD2-89BF-CF6C-382E-BCF60A0085B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0" y="972000"/>
            <a:ext cx="11760200" cy="258084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613B98E-790B-D427-AD63-A9B9AFA4C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000" y="6426000"/>
            <a:ext cx="4680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Statistical-based Maintenance for Aboveground Gas Risers in Domestic High-rise Buildings</a:t>
            </a:r>
            <a:endParaRPr lang="en-GB"/>
          </a:p>
        </p:txBody>
      </p:sp>
      <p:sp>
        <p:nvSpPr>
          <p:cNvPr id="28" name="Picture Placeholder 23">
            <a:extLst>
              <a:ext uri="{FF2B5EF4-FFF2-40B4-BE49-F238E27FC236}">
                <a16:creationId xmlns:a16="http://schemas.microsoft.com/office/drawing/2014/main" id="{076B83F2-77EC-FAA5-4A8C-50E89857998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0427" y="1717863"/>
            <a:ext cx="2536825" cy="25368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9" name="Picture Placeholder 23">
            <a:extLst>
              <a:ext uri="{FF2B5EF4-FFF2-40B4-BE49-F238E27FC236}">
                <a16:creationId xmlns:a16="http://schemas.microsoft.com/office/drawing/2014/main" id="{085AF28B-7E7A-563A-D568-FEC67B5D5D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834073" y="1717863"/>
            <a:ext cx="2536825" cy="25368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0" name="Picture Placeholder 23">
            <a:extLst>
              <a:ext uri="{FF2B5EF4-FFF2-40B4-BE49-F238E27FC236}">
                <a16:creationId xmlns:a16="http://schemas.microsoft.com/office/drawing/2014/main" id="{DC0DC504-98AF-18B6-2D60-4883D56A4CD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439275" y="1717863"/>
            <a:ext cx="2536825" cy="25368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521F7054-5AD9-E675-47B8-A53E59B6BECB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370427" y="4641831"/>
            <a:ext cx="2520000" cy="252000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18764479-B250-4657-27B8-0BEB7CA6FB05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368500" y="4374000"/>
            <a:ext cx="2520000" cy="252000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876B32EE-3490-B492-A7C9-090BDDF6B95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4836000" y="4641831"/>
            <a:ext cx="2520000" cy="252000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EEF5EFAA-55C0-EB9B-23C4-4653D792D4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4834073" y="4374000"/>
            <a:ext cx="2520000" cy="252000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ADF3FE58-5360-0D0E-B6CA-CA7C296B3AC1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9441202" y="4641831"/>
            <a:ext cx="2520000" cy="252000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4EC01587-88DD-9342-3097-F731D6F84861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9439275" y="4374000"/>
            <a:ext cx="2520000" cy="252000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C578D897-4791-AC57-6E6E-F37EDF15AF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0529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- 4 Up - Dark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B35E099-749D-F90F-A00C-7E5B96B119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0" y="216000"/>
            <a:ext cx="11761200" cy="720000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1238DC7-9953-67E5-076B-835C32A68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6100" y="6426000"/>
            <a:ext cx="540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54854E-1B22-401C-B4EE-1698A89C07E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8F99CD2-89BF-CF6C-382E-BCF60A0085B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0" y="972000"/>
            <a:ext cx="11760200" cy="258084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613B98E-790B-D427-AD63-A9B9AFA4C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000" y="6426000"/>
            <a:ext cx="4680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Statistical-based Maintenance for Aboveground Gas Risers in Domestic High-rise Buildings</a:t>
            </a:r>
            <a:endParaRPr lang="en-GB"/>
          </a:p>
        </p:txBody>
      </p:sp>
      <p:sp>
        <p:nvSpPr>
          <p:cNvPr id="28" name="Picture Placeholder 23">
            <a:extLst>
              <a:ext uri="{FF2B5EF4-FFF2-40B4-BE49-F238E27FC236}">
                <a16:creationId xmlns:a16="http://schemas.microsoft.com/office/drawing/2014/main" id="{076B83F2-77EC-FAA5-4A8C-50E89857998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0427" y="1717863"/>
            <a:ext cx="2536825" cy="25368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9" name="Picture Placeholder 23">
            <a:extLst>
              <a:ext uri="{FF2B5EF4-FFF2-40B4-BE49-F238E27FC236}">
                <a16:creationId xmlns:a16="http://schemas.microsoft.com/office/drawing/2014/main" id="{085AF28B-7E7A-563A-D568-FEC67B5D5D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45447" y="1717863"/>
            <a:ext cx="2536825" cy="25368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0" name="Picture Placeholder 23">
            <a:extLst>
              <a:ext uri="{FF2B5EF4-FFF2-40B4-BE49-F238E27FC236}">
                <a16:creationId xmlns:a16="http://schemas.microsoft.com/office/drawing/2014/main" id="{DC0DC504-98AF-18B6-2D60-4883D56A4CD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20467" y="1717863"/>
            <a:ext cx="2536825" cy="25368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1" name="Picture Placeholder 23">
            <a:extLst>
              <a:ext uri="{FF2B5EF4-FFF2-40B4-BE49-F238E27FC236}">
                <a16:creationId xmlns:a16="http://schemas.microsoft.com/office/drawing/2014/main" id="{F1078E2B-10B7-7247-3D10-6A98153451C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295486" y="1717863"/>
            <a:ext cx="2536825" cy="25368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521F7054-5AD9-E675-47B8-A53E59B6BECB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370427" y="4641831"/>
            <a:ext cx="2520000" cy="252000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18764479-B250-4657-27B8-0BEB7CA6FB05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368500" y="4374000"/>
            <a:ext cx="2520000" cy="252000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876B32EE-3490-B492-A7C9-090BDDF6B95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347374" y="4641831"/>
            <a:ext cx="2520000" cy="252000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EEF5EFAA-55C0-EB9B-23C4-4653D792D4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3345447" y="4374000"/>
            <a:ext cx="2520000" cy="252000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ADF3FE58-5360-0D0E-B6CA-CA7C296B3AC1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6322394" y="4641831"/>
            <a:ext cx="2520000" cy="252000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4EC01587-88DD-9342-3097-F731D6F84861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320467" y="4374000"/>
            <a:ext cx="2520000" cy="252000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BFF54D34-672A-BB5A-CB69-62D46066BE92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9297413" y="4641831"/>
            <a:ext cx="2520000" cy="252000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345DF2A1-0A32-B329-259A-A91AA2A5F43A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9295486" y="4374000"/>
            <a:ext cx="2520000" cy="252000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C578D897-4791-AC57-6E6E-F37EDF15AF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6371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- 12 Up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23">
            <a:extLst>
              <a:ext uri="{FF2B5EF4-FFF2-40B4-BE49-F238E27FC236}">
                <a16:creationId xmlns:a16="http://schemas.microsoft.com/office/drawing/2014/main" id="{2ACD89B1-8865-EF81-01AE-0D1CFB09DC6C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310067" y="3912010"/>
            <a:ext cx="1655999" cy="165599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48" name="Picture Placeholder 23">
            <a:extLst>
              <a:ext uri="{FF2B5EF4-FFF2-40B4-BE49-F238E27FC236}">
                <a16:creationId xmlns:a16="http://schemas.microsoft.com/office/drawing/2014/main" id="{A136AC5F-B9A0-1537-85FB-49B1E943F19B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2292486" y="3912010"/>
            <a:ext cx="1655999" cy="165599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49" name="Picture Placeholder 23">
            <a:extLst>
              <a:ext uri="{FF2B5EF4-FFF2-40B4-BE49-F238E27FC236}">
                <a16:creationId xmlns:a16="http://schemas.microsoft.com/office/drawing/2014/main" id="{7E7D50F3-F1E1-839E-3FF4-467850180BFD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4274905" y="3912010"/>
            <a:ext cx="1655999" cy="165599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50" name="Picture Placeholder 23">
            <a:extLst>
              <a:ext uri="{FF2B5EF4-FFF2-40B4-BE49-F238E27FC236}">
                <a16:creationId xmlns:a16="http://schemas.microsoft.com/office/drawing/2014/main" id="{928616A9-9519-E55E-830E-2AC4B0AA7386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6257324" y="3912010"/>
            <a:ext cx="1655999" cy="165599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51" name="Picture Placeholder 23">
            <a:extLst>
              <a:ext uri="{FF2B5EF4-FFF2-40B4-BE49-F238E27FC236}">
                <a16:creationId xmlns:a16="http://schemas.microsoft.com/office/drawing/2014/main" id="{4B3B4FA4-EB03-2B13-4838-682983AF3EB3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8239743" y="3912010"/>
            <a:ext cx="1655999" cy="165599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52" name="Picture Placeholder 23">
            <a:extLst>
              <a:ext uri="{FF2B5EF4-FFF2-40B4-BE49-F238E27FC236}">
                <a16:creationId xmlns:a16="http://schemas.microsoft.com/office/drawing/2014/main" id="{2ED7BE30-0A4D-077F-6630-60E0430E5F9C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0222163" y="3912010"/>
            <a:ext cx="1655999" cy="165599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6DA293FD-58DD-8F6D-1041-6D44B66E30E1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264941" y="5822047"/>
            <a:ext cx="1655999" cy="1384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7E8CEE19-DE3C-A52B-55DF-4A7B4AA16058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263014" y="5660047"/>
            <a:ext cx="1655999" cy="1384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2BA748E4-77E4-F012-03F8-627C3E269FA1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2256771" y="5822047"/>
            <a:ext cx="1655999" cy="1384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C1680619-44EA-B533-5CC9-B6C1847FEFEA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2254844" y="5660047"/>
            <a:ext cx="1655999" cy="1384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33DB2F1E-9ADF-732F-307A-393D6CC1DE32}"/>
              </a:ext>
            </a:extLst>
          </p:cNvPr>
          <p:cNvSpPr>
            <a:spLocks noGrp="1"/>
          </p:cNvSpPr>
          <p:nvPr>
            <p:ph type="body" idx="53" hasCustomPrompt="1"/>
          </p:nvPr>
        </p:nvSpPr>
        <p:spPr>
          <a:xfrm>
            <a:off x="4248601" y="5822047"/>
            <a:ext cx="1655999" cy="1384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3542CFA8-3657-0E76-7BE4-A5B4BF43873E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4246674" y="5660047"/>
            <a:ext cx="1655999" cy="1384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3C0A5B9F-4AB2-4194-670A-6BAA659BBE04}"/>
              </a:ext>
            </a:extLst>
          </p:cNvPr>
          <p:cNvSpPr>
            <a:spLocks noGrp="1"/>
          </p:cNvSpPr>
          <p:nvPr>
            <p:ph type="body" idx="55" hasCustomPrompt="1"/>
          </p:nvPr>
        </p:nvSpPr>
        <p:spPr>
          <a:xfrm>
            <a:off x="6240431" y="5822047"/>
            <a:ext cx="1655999" cy="1384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FBC78671-41AE-760E-F295-0C66D76600CC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6238504" y="5660047"/>
            <a:ext cx="1655999" cy="1384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6B617818-3C65-4310-3192-D7C616903311}"/>
              </a:ext>
            </a:extLst>
          </p:cNvPr>
          <p:cNvSpPr>
            <a:spLocks noGrp="1"/>
          </p:cNvSpPr>
          <p:nvPr>
            <p:ph type="body" idx="57" hasCustomPrompt="1"/>
          </p:nvPr>
        </p:nvSpPr>
        <p:spPr>
          <a:xfrm>
            <a:off x="8232261" y="5822047"/>
            <a:ext cx="1655999" cy="1384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0DEF8692-E32C-DC14-EFC6-312C62ED6DB2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8230334" y="5660047"/>
            <a:ext cx="1655999" cy="1384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AE732792-1C3B-2C5A-DAC5-DF8F70D8543E}"/>
              </a:ext>
            </a:extLst>
          </p:cNvPr>
          <p:cNvSpPr>
            <a:spLocks noGrp="1"/>
          </p:cNvSpPr>
          <p:nvPr>
            <p:ph type="body" idx="59" hasCustomPrompt="1"/>
          </p:nvPr>
        </p:nvSpPr>
        <p:spPr>
          <a:xfrm>
            <a:off x="10224090" y="5822047"/>
            <a:ext cx="1655999" cy="1384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10A77E73-E69F-CF11-F6B2-F83590DC92AD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10222163" y="5660047"/>
            <a:ext cx="1655999" cy="1384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28" name="Picture Placeholder 23">
            <a:extLst>
              <a:ext uri="{FF2B5EF4-FFF2-40B4-BE49-F238E27FC236}">
                <a16:creationId xmlns:a16="http://schemas.microsoft.com/office/drawing/2014/main" id="{076B83F2-77EC-FAA5-4A8C-50E89857998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0067" y="1383963"/>
            <a:ext cx="1655999" cy="165599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9" name="Picture Placeholder 23">
            <a:extLst>
              <a:ext uri="{FF2B5EF4-FFF2-40B4-BE49-F238E27FC236}">
                <a16:creationId xmlns:a16="http://schemas.microsoft.com/office/drawing/2014/main" id="{B992DD5D-E996-41F5-0414-6899F16BE68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292486" y="1383963"/>
            <a:ext cx="1655999" cy="165599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2" name="Picture Placeholder 23">
            <a:extLst>
              <a:ext uri="{FF2B5EF4-FFF2-40B4-BE49-F238E27FC236}">
                <a16:creationId xmlns:a16="http://schemas.microsoft.com/office/drawing/2014/main" id="{331BDA4E-EF3C-48FB-9AFB-C947E7BBC1D8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274905" y="1383963"/>
            <a:ext cx="1655999" cy="165599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C03E2EC8-B176-FDF0-32C5-167F56EC145F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257324" y="1383963"/>
            <a:ext cx="1655999" cy="165599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4" name="Picture Placeholder 23">
            <a:extLst>
              <a:ext uri="{FF2B5EF4-FFF2-40B4-BE49-F238E27FC236}">
                <a16:creationId xmlns:a16="http://schemas.microsoft.com/office/drawing/2014/main" id="{3545FDAC-B642-EB51-6D8D-D93C67DB3694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239743" y="1383963"/>
            <a:ext cx="1655999" cy="165599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44" name="Picture Placeholder 23">
            <a:extLst>
              <a:ext uri="{FF2B5EF4-FFF2-40B4-BE49-F238E27FC236}">
                <a16:creationId xmlns:a16="http://schemas.microsoft.com/office/drawing/2014/main" id="{7E94B64A-998D-9BB4-B63F-29E70581505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10222163" y="1383963"/>
            <a:ext cx="1655999" cy="165599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B35E099-749D-F90F-A00C-7E5B96B119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0" y="216000"/>
            <a:ext cx="11800800" cy="720000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1238DC7-9953-67E5-076B-835C32A68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6100" y="6426000"/>
            <a:ext cx="540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54854E-1B22-401C-B4EE-1698A89C07E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8F99CD2-89BF-CF6C-382E-BCF60A0085B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0" y="972000"/>
            <a:ext cx="11801929" cy="258084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613B98E-790B-D427-AD63-A9B9AFA4C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000" y="6426000"/>
            <a:ext cx="4680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Statistical-based Maintenance for Aboveground Gas Risers in Domestic High-rise Buildings</a:t>
            </a:r>
            <a:endParaRPr lang="en-GB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521F7054-5AD9-E675-47B8-A53E59B6BECB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264941" y="3294000"/>
            <a:ext cx="1655999" cy="1384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18764479-B250-4657-27B8-0BEB7CA6FB05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263014" y="3132000"/>
            <a:ext cx="1655999" cy="1384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C578D897-4791-AC57-6E6E-F37EDF15AF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sp>
        <p:nvSpPr>
          <p:cNvPr id="6" name="object 81">
            <a:extLst>
              <a:ext uri="{FF2B5EF4-FFF2-40B4-BE49-F238E27FC236}">
                <a16:creationId xmlns:a16="http://schemas.microsoft.com/office/drawing/2014/main" id="{030B48AF-B9DD-73C4-C3A9-0828AF5B9511}"/>
              </a:ext>
            </a:extLst>
          </p:cNvPr>
          <p:cNvSpPr/>
          <p:nvPr/>
        </p:nvSpPr>
        <p:spPr>
          <a:xfrm>
            <a:off x="320451" y="3915689"/>
            <a:ext cx="1646151" cy="1646151"/>
          </a:xfrm>
          <a:custGeom>
            <a:avLst/>
            <a:gdLst/>
            <a:ahLst/>
            <a:cxnLst/>
            <a:rect l="l" t="t" r="r" b="b"/>
            <a:pathLst>
              <a:path w="2714625" h="2714625">
                <a:moveTo>
                  <a:pt x="1357162" y="0"/>
                </a:moveTo>
                <a:lnTo>
                  <a:pt x="1308485" y="856"/>
                </a:lnTo>
                <a:lnTo>
                  <a:pt x="1260240" y="3407"/>
                </a:lnTo>
                <a:lnTo>
                  <a:pt x="1212454" y="7624"/>
                </a:lnTo>
                <a:lnTo>
                  <a:pt x="1165156" y="13477"/>
                </a:lnTo>
                <a:lnTo>
                  <a:pt x="1118376" y="20938"/>
                </a:lnTo>
                <a:lnTo>
                  <a:pt x="1072142" y="29979"/>
                </a:lnTo>
                <a:lnTo>
                  <a:pt x="1026482" y="40571"/>
                </a:lnTo>
                <a:lnTo>
                  <a:pt x="981426" y="52684"/>
                </a:lnTo>
                <a:lnTo>
                  <a:pt x="937002" y="66291"/>
                </a:lnTo>
                <a:lnTo>
                  <a:pt x="893238" y="81362"/>
                </a:lnTo>
                <a:lnTo>
                  <a:pt x="850164" y="97869"/>
                </a:lnTo>
                <a:lnTo>
                  <a:pt x="807808" y="115784"/>
                </a:lnTo>
                <a:lnTo>
                  <a:pt x="766199" y="135077"/>
                </a:lnTo>
                <a:lnTo>
                  <a:pt x="725366" y="155719"/>
                </a:lnTo>
                <a:lnTo>
                  <a:pt x="685337" y="177683"/>
                </a:lnTo>
                <a:lnTo>
                  <a:pt x="646141" y="200939"/>
                </a:lnTo>
                <a:lnTo>
                  <a:pt x="607807" y="225458"/>
                </a:lnTo>
                <a:lnTo>
                  <a:pt x="570363" y="251213"/>
                </a:lnTo>
                <a:lnTo>
                  <a:pt x="533838" y="278174"/>
                </a:lnTo>
                <a:lnTo>
                  <a:pt x="498261" y="306312"/>
                </a:lnTo>
                <a:lnTo>
                  <a:pt x="463661" y="335599"/>
                </a:lnTo>
                <a:lnTo>
                  <a:pt x="430066" y="366006"/>
                </a:lnTo>
                <a:lnTo>
                  <a:pt x="397504" y="397504"/>
                </a:lnTo>
                <a:lnTo>
                  <a:pt x="366006" y="430066"/>
                </a:lnTo>
                <a:lnTo>
                  <a:pt x="335599" y="463661"/>
                </a:lnTo>
                <a:lnTo>
                  <a:pt x="306312" y="498261"/>
                </a:lnTo>
                <a:lnTo>
                  <a:pt x="278174" y="533838"/>
                </a:lnTo>
                <a:lnTo>
                  <a:pt x="251213" y="570363"/>
                </a:lnTo>
                <a:lnTo>
                  <a:pt x="225458" y="607807"/>
                </a:lnTo>
                <a:lnTo>
                  <a:pt x="200939" y="646141"/>
                </a:lnTo>
                <a:lnTo>
                  <a:pt x="177683" y="685337"/>
                </a:lnTo>
                <a:lnTo>
                  <a:pt x="155719" y="725366"/>
                </a:lnTo>
                <a:lnTo>
                  <a:pt x="135077" y="766199"/>
                </a:lnTo>
                <a:lnTo>
                  <a:pt x="115784" y="807808"/>
                </a:lnTo>
                <a:lnTo>
                  <a:pt x="97869" y="850164"/>
                </a:lnTo>
                <a:lnTo>
                  <a:pt x="81362" y="893238"/>
                </a:lnTo>
                <a:lnTo>
                  <a:pt x="66291" y="937002"/>
                </a:lnTo>
                <a:lnTo>
                  <a:pt x="52684" y="981426"/>
                </a:lnTo>
                <a:lnTo>
                  <a:pt x="40571" y="1026482"/>
                </a:lnTo>
                <a:lnTo>
                  <a:pt x="29979" y="1072142"/>
                </a:lnTo>
                <a:lnTo>
                  <a:pt x="20938" y="1118376"/>
                </a:lnTo>
                <a:lnTo>
                  <a:pt x="13477" y="1165156"/>
                </a:lnTo>
                <a:lnTo>
                  <a:pt x="7624" y="1212454"/>
                </a:lnTo>
                <a:lnTo>
                  <a:pt x="3407" y="1260240"/>
                </a:lnTo>
                <a:lnTo>
                  <a:pt x="856" y="1308485"/>
                </a:lnTo>
                <a:lnTo>
                  <a:pt x="0" y="1357162"/>
                </a:lnTo>
                <a:lnTo>
                  <a:pt x="856" y="1405839"/>
                </a:lnTo>
                <a:lnTo>
                  <a:pt x="3407" y="1454085"/>
                </a:lnTo>
                <a:lnTo>
                  <a:pt x="7624" y="1501871"/>
                </a:lnTo>
                <a:lnTo>
                  <a:pt x="13477" y="1549168"/>
                </a:lnTo>
                <a:lnTo>
                  <a:pt x="20938" y="1595948"/>
                </a:lnTo>
                <a:lnTo>
                  <a:pt x="29979" y="1642183"/>
                </a:lnTo>
                <a:lnTo>
                  <a:pt x="40571" y="1687842"/>
                </a:lnTo>
                <a:lnTo>
                  <a:pt x="52684" y="1732898"/>
                </a:lnTo>
                <a:lnTo>
                  <a:pt x="66291" y="1777322"/>
                </a:lnTo>
                <a:lnTo>
                  <a:pt x="81362" y="1821085"/>
                </a:lnTo>
                <a:lnTo>
                  <a:pt x="97869" y="1864159"/>
                </a:lnTo>
                <a:lnTo>
                  <a:pt x="115784" y="1906515"/>
                </a:lnTo>
                <a:lnTo>
                  <a:pt x="135077" y="1948123"/>
                </a:lnTo>
                <a:lnTo>
                  <a:pt x="155719" y="1988956"/>
                </a:lnTo>
                <a:lnTo>
                  <a:pt x="177683" y="2028985"/>
                </a:lnTo>
                <a:lnTo>
                  <a:pt x="200939" y="2068181"/>
                </a:lnTo>
                <a:lnTo>
                  <a:pt x="225458" y="2106515"/>
                </a:lnTo>
                <a:lnTo>
                  <a:pt x="251213" y="2143958"/>
                </a:lnTo>
                <a:lnTo>
                  <a:pt x="278174" y="2180483"/>
                </a:lnTo>
                <a:lnTo>
                  <a:pt x="306312" y="2216059"/>
                </a:lnTo>
                <a:lnTo>
                  <a:pt x="335599" y="2250660"/>
                </a:lnTo>
                <a:lnTo>
                  <a:pt x="366006" y="2284254"/>
                </a:lnTo>
                <a:lnTo>
                  <a:pt x="397504" y="2316815"/>
                </a:lnTo>
                <a:lnTo>
                  <a:pt x="430066" y="2348313"/>
                </a:lnTo>
                <a:lnTo>
                  <a:pt x="463661" y="2378720"/>
                </a:lnTo>
                <a:lnTo>
                  <a:pt x="498261" y="2408007"/>
                </a:lnTo>
                <a:lnTo>
                  <a:pt x="533838" y="2436145"/>
                </a:lnTo>
                <a:lnTo>
                  <a:pt x="570363" y="2463105"/>
                </a:lnTo>
                <a:lnTo>
                  <a:pt x="607807" y="2488859"/>
                </a:lnTo>
                <a:lnTo>
                  <a:pt x="646141" y="2513378"/>
                </a:lnTo>
                <a:lnTo>
                  <a:pt x="685337" y="2536634"/>
                </a:lnTo>
                <a:lnTo>
                  <a:pt x="725366" y="2558597"/>
                </a:lnTo>
                <a:lnTo>
                  <a:pt x="766199" y="2579240"/>
                </a:lnTo>
                <a:lnTo>
                  <a:pt x="807808" y="2598532"/>
                </a:lnTo>
                <a:lnTo>
                  <a:pt x="850164" y="2616446"/>
                </a:lnTo>
                <a:lnTo>
                  <a:pt x="893238" y="2632953"/>
                </a:lnTo>
                <a:lnTo>
                  <a:pt x="937002" y="2648024"/>
                </a:lnTo>
                <a:lnTo>
                  <a:pt x="981426" y="2661631"/>
                </a:lnTo>
                <a:lnTo>
                  <a:pt x="1026482" y="2673744"/>
                </a:lnTo>
                <a:lnTo>
                  <a:pt x="1072142" y="2684336"/>
                </a:lnTo>
                <a:lnTo>
                  <a:pt x="1118376" y="2693376"/>
                </a:lnTo>
                <a:lnTo>
                  <a:pt x="1165156" y="2700838"/>
                </a:lnTo>
                <a:lnTo>
                  <a:pt x="1212454" y="2706691"/>
                </a:lnTo>
                <a:lnTo>
                  <a:pt x="1260240" y="2710907"/>
                </a:lnTo>
                <a:lnTo>
                  <a:pt x="1308485" y="2713458"/>
                </a:lnTo>
                <a:lnTo>
                  <a:pt x="1357162" y="2714315"/>
                </a:lnTo>
                <a:lnTo>
                  <a:pt x="1405839" y="2713458"/>
                </a:lnTo>
                <a:lnTo>
                  <a:pt x="1454085" y="2710907"/>
                </a:lnTo>
                <a:lnTo>
                  <a:pt x="1501871" y="2706691"/>
                </a:lnTo>
                <a:lnTo>
                  <a:pt x="1549168" y="2700838"/>
                </a:lnTo>
                <a:lnTo>
                  <a:pt x="1595949" y="2693376"/>
                </a:lnTo>
                <a:lnTo>
                  <a:pt x="1642183" y="2684336"/>
                </a:lnTo>
                <a:lnTo>
                  <a:pt x="1687843" y="2673744"/>
                </a:lnTo>
                <a:lnTo>
                  <a:pt x="1732899" y="2661631"/>
                </a:lnTo>
                <a:lnTo>
                  <a:pt x="1777323" y="2648024"/>
                </a:lnTo>
                <a:lnTo>
                  <a:pt x="1821087" y="2632953"/>
                </a:lnTo>
                <a:lnTo>
                  <a:pt x="1864161" y="2616446"/>
                </a:lnTo>
                <a:lnTo>
                  <a:pt x="1906516" y="2598532"/>
                </a:lnTo>
                <a:lnTo>
                  <a:pt x="1948125" y="2579240"/>
                </a:lnTo>
                <a:lnTo>
                  <a:pt x="1988959" y="2558597"/>
                </a:lnTo>
                <a:lnTo>
                  <a:pt x="2028988" y="2536634"/>
                </a:lnTo>
                <a:lnTo>
                  <a:pt x="2068184" y="2513378"/>
                </a:lnTo>
                <a:lnTo>
                  <a:pt x="2106518" y="2488859"/>
                </a:lnTo>
                <a:lnTo>
                  <a:pt x="2143962" y="2463105"/>
                </a:lnTo>
                <a:lnTo>
                  <a:pt x="2180487" y="2436145"/>
                </a:lnTo>
                <a:lnTo>
                  <a:pt x="2216064" y="2408007"/>
                </a:lnTo>
                <a:lnTo>
                  <a:pt x="2250664" y="2378720"/>
                </a:lnTo>
                <a:lnTo>
                  <a:pt x="2284259" y="2348313"/>
                </a:lnTo>
                <a:lnTo>
                  <a:pt x="2316820" y="2316815"/>
                </a:lnTo>
                <a:lnTo>
                  <a:pt x="2348319" y="2284254"/>
                </a:lnTo>
                <a:lnTo>
                  <a:pt x="2378726" y="2250660"/>
                </a:lnTo>
                <a:lnTo>
                  <a:pt x="2408013" y="2216059"/>
                </a:lnTo>
                <a:lnTo>
                  <a:pt x="2436151" y="2180483"/>
                </a:lnTo>
                <a:lnTo>
                  <a:pt x="2463112" y="2143958"/>
                </a:lnTo>
                <a:lnTo>
                  <a:pt x="2488866" y="2106515"/>
                </a:lnTo>
                <a:lnTo>
                  <a:pt x="2513386" y="2068181"/>
                </a:lnTo>
                <a:lnTo>
                  <a:pt x="2536642" y="2028985"/>
                </a:lnTo>
                <a:lnTo>
                  <a:pt x="2558605" y="1988956"/>
                </a:lnTo>
                <a:lnTo>
                  <a:pt x="2579248" y="1948123"/>
                </a:lnTo>
                <a:lnTo>
                  <a:pt x="2598541" y="1906515"/>
                </a:lnTo>
                <a:lnTo>
                  <a:pt x="2616455" y="1864159"/>
                </a:lnTo>
                <a:lnTo>
                  <a:pt x="2632963" y="1821085"/>
                </a:lnTo>
                <a:lnTo>
                  <a:pt x="2648034" y="1777322"/>
                </a:lnTo>
                <a:lnTo>
                  <a:pt x="2661641" y="1732898"/>
                </a:lnTo>
                <a:lnTo>
                  <a:pt x="2673754" y="1687842"/>
                </a:lnTo>
                <a:lnTo>
                  <a:pt x="2684346" y="1642183"/>
                </a:lnTo>
                <a:lnTo>
                  <a:pt x="2693386" y="1595948"/>
                </a:lnTo>
                <a:lnTo>
                  <a:pt x="2700848" y="1549168"/>
                </a:lnTo>
                <a:lnTo>
                  <a:pt x="2706701" y="1501871"/>
                </a:lnTo>
                <a:lnTo>
                  <a:pt x="2710918" y="1454085"/>
                </a:lnTo>
                <a:lnTo>
                  <a:pt x="2713469" y="1405839"/>
                </a:lnTo>
                <a:lnTo>
                  <a:pt x="2714325" y="1357162"/>
                </a:lnTo>
                <a:lnTo>
                  <a:pt x="2713469" y="1308485"/>
                </a:lnTo>
                <a:lnTo>
                  <a:pt x="2710918" y="1260240"/>
                </a:lnTo>
                <a:lnTo>
                  <a:pt x="2706701" y="1212454"/>
                </a:lnTo>
                <a:lnTo>
                  <a:pt x="2700848" y="1165156"/>
                </a:lnTo>
                <a:lnTo>
                  <a:pt x="2693386" y="1118376"/>
                </a:lnTo>
                <a:lnTo>
                  <a:pt x="2684346" y="1072142"/>
                </a:lnTo>
                <a:lnTo>
                  <a:pt x="2673754" y="1026482"/>
                </a:lnTo>
                <a:lnTo>
                  <a:pt x="2661641" y="981426"/>
                </a:lnTo>
                <a:lnTo>
                  <a:pt x="2648034" y="937002"/>
                </a:lnTo>
                <a:lnTo>
                  <a:pt x="2632963" y="893238"/>
                </a:lnTo>
                <a:lnTo>
                  <a:pt x="2616455" y="850164"/>
                </a:lnTo>
                <a:lnTo>
                  <a:pt x="2598541" y="807808"/>
                </a:lnTo>
                <a:lnTo>
                  <a:pt x="2579248" y="766199"/>
                </a:lnTo>
                <a:lnTo>
                  <a:pt x="2558605" y="725366"/>
                </a:lnTo>
                <a:lnTo>
                  <a:pt x="2536642" y="685337"/>
                </a:lnTo>
                <a:lnTo>
                  <a:pt x="2513386" y="646141"/>
                </a:lnTo>
                <a:lnTo>
                  <a:pt x="2488866" y="607807"/>
                </a:lnTo>
                <a:lnTo>
                  <a:pt x="2463112" y="570363"/>
                </a:lnTo>
                <a:lnTo>
                  <a:pt x="2436151" y="533838"/>
                </a:lnTo>
                <a:lnTo>
                  <a:pt x="2408013" y="498261"/>
                </a:lnTo>
                <a:lnTo>
                  <a:pt x="2378726" y="463661"/>
                </a:lnTo>
                <a:lnTo>
                  <a:pt x="2348319" y="430066"/>
                </a:lnTo>
                <a:lnTo>
                  <a:pt x="2316820" y="397504"/>
                </a:lnTo>
                <a:lnTo>
                  <a:pt x="2284259" y="366006"/>
                </a:lnTo>
                <a:lnTo>
                  <a:pt x="2250664" y="335599"/>
                </a:lnTo>
                <a:lnTo>
                  <a:pt x="2216064" y="306312"/>
                </a:lnTo>
                <a:lnTo>
                  <a:pt x="2180487" y="278174"/>
                </a:lnTo>
                <a:lnTo>
                  <a:pt x="2143962" y="251213"/>
                </a:lnTo>
                <a:lnTo>
                  <a:pt x="2106518" y="225458"/>
                </a:lnTo>
                <a:lnTo>
                  <a:pt x="2068184" y="200939"/>
                </a:lnTo>
                <a:lnTo>
                  <a:pt x="2028988" y="177683"/>
                </a:lnTo>
                <a:lnTo>
                  <a:pt x="1988959" y="155719"/>
                </a:lnTo>
                <a:lnTo>
                  <a:pt x="1948125" y="135077"/>
                </a:lnTo>
                <a:lnTo>
                  <a:pt x="1906516" y="115784"/>
                </a:lnTo>
                <a:lnTo>
                  <a:pt x="1864161" y="97869"/>
                </a:lnTo>
                <a:lnTo>
                  <a:pt x="1821087" y="81362"/>
                </a:lnTo>
                <a:lnTo>
                  <a:pt x="1777323" y="66291"/>
                </a:lnTo>
                <a:lnTo>
                  <a:pt x="1732899" y="52684"/>
                </a:lnTo>
                <a:lnTo>
                  <a:pt x="1687843" y="40571"/>
                </a:lnTo>
                <a:lnTo>
                  <a:pt x="1642183" y="29979"/>
                </a:lnTo>
                <a:lnTo>
                  <a:pt x="1595949" y="20938"/>
                </a:lnTo>
                <a:lnTo>
                  <a:pt x="1549168" y="13477"/>
                </a:lnTo>
                <a:lnTo>
                  <a:pt x="1501871" y="7624"/>
                </a:lnTo>
                <a:lnTo>
                  <a:pt x="1454085" y="3407"/>
                </a:lnTo>
                <a:lnTo>
                  <a:pt x="1405839" y="856"/>
                </a:lnTo>
                <a:lnTo>
                  <a:pt x="1357162" y="0"/>
                </a:lnTo>
                <a:close/>
              </a:path>
            </a:pathLst>
          </a:custGeom>
          <a:solidFill>
            <a:srgbClr val="FAFB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C5799E15-F5F0-D2FF-33C2-24DA89856540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2256771" y="3294000"/>
            <a:ext cx="1655999" cy="1384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92613FED-E458-A826-5E6F-F5FAA4068A3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2254844" y="3132000"/>
            <a:ext cx="1655999" cy="1384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0355E87E-ABDD-0B69-6B0B-1CE56BA96CF0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4248601" y="3294000"/>
            <a:ext cx="1655999" cy="1384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27E0936-46FF-8948-1DBA-2A6D5333BD04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4246674" y="3132000"/>
            <a:ext cx="1655999" cy="1384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4DEA0C02-7A7A-11FE-CA87-D00C1CA50D34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40431" y="3294000"/>
            <a:ext cx="1655999" cy="1384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D7E94A64-2364-C8D2-3115-73741481F082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6238504" y="3132000"/>
            <a:ext cx="1655999" cy="1384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75F54919-0519-E02D-1E00-2886C084D4E9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8232261" y="3294000"/>
            <a:ext cx="1655999" cy="1384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3A26BB3D-5F07-0225-B224-7DB428F51D72}"/>
              </a:ext>
            </a:extLst>
          </p:cNvPr>
          <p:cNvSpPr>
            <a:spLocks noGrp="1"/>
          </p:cNvSpPr>
          <p:nvPr>
            <p:ph type="body" idx="39" hasCustomPrompt="1"/>
          </p:nvPr>
        </p:nvSpPr>
        <p:spPr>
          <a:xfrm>
            <a:off x="8230334" y="3132000"/>
            <a:ext cx="1655999" cy="1384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3291D82C-3DCD-1456-981E-B79F26BE88F5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0224090" y="3294000"/>
            <a:ext cx="1655999" cy="1384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9AF2170-84DA-D239-F41B-9FC49CD2648A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10222163" y="3132000"/>
            <a:ext cx="1655999" cy="1384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</p:spTree>
    <p:extLst>
      <p:ext uri="{BB962C8B-B14F-4D97-AF65-F5344CB8AC3E}">
        <p14:creationId xmlns:p14="http://schemas.microsoft.com/office/powerpoint/2010/main" val="39983205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3">
            <a:extLst>
              <a:ext uri="{FF2B5EF4-FFF2-40B4-BE49-F238E27FC236}">
                <a16:creationId xmlns:a16="http://schemas.microsoft.com/office/drawing/2014/main" id="{076B83F2-77EC-FAA5-4A8C-50E89857998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51310" y="1501775"/>
            <a:ext cx="846000" cy="846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GB"/>
          </a:p>
        </p:txBody>
      </p:sp>
      <p:sp>
        <p:nvSpPr>
          <p:cNvPr id="29" name="Picture Placeholder 23">
            <a:extLst>
              <a:ext uri="{FF2B5EF4-FFF2-40B4-BE49-F238E27FC236}">
                <a16:creationId xmlns:a16="http://schemas.microsoft.com/office/drawing/2014/main" id="{085AF28B-7E7A-563A-D568-FEC67B5D5D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98255" y="1501775"/>
            <a:ext cx="846000" cy="846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GB"/>
          </a:p>
        </p:txBody>
      </p:sp>
      <p:sp>
        <p:nvSpPr>
          <p:cNvPr id="30" name="Picture Placeholder 23">
            <a:extLst>
              <a:ext uri="{FF2B5EF4-FFF2-40B4-BE49-F238E27FC236}">
                <a16:creationId xmlns:a16="http://schemas.microsoft.com/office/drawing/2014/main" id="{DC0DC504-98AF-18B6-2D60-4883D56A4CD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145200" y="1501775"/>
            <a:ext cx="846000" cy="846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GB"/>
          </a:p>
        </p:txBody>
      </p:sp>
      <p:sp>
        <p:nvSpPr>
          <p:cNvPr id="31" name="Picture Placeholder 23">
            <a:extLst>
              <a:ext uri="{FF2B5EF4-FFF2-40B4-BE49-F238E27FC236}">
                <a16:creationId xmlns:a16="http://schemas.microsoft.com/office/drawing/2014/main" id="{F1078E2B-10B7-7247-3D10-6A98153451C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099742" y="1501775"/>
            <a:ext cx="846000" cy="846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43982-B5B9-C71B-13F4-A2B3581D0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6100" y="6426000"/>
            <a:ext cx="540000" cy="180000"/>
          </a:xfrm>
        </p:spPr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854A09A-6B08-24DF-EB1F-6C5428C7C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000" y="6426000"/>
            <a:ext cx="4680000" cy="180000"/>
          </a:xfrm>
        </p:spPr>
        <p:txBody>
          <a:bodyPr/>
          <a:lstStyle/>
          <a:p>
            <a:r>
              <a:rPr lang="en-US"/>
              <a:t>Statistical-based Maintenance for Aboveground Gas Risers in Domestic High-rise Buildings</a:t>
            </a:r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542B505B-8A12-9399-D36E-C652E706FA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08B59AA-8702-1080-9437-961BB5137F4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54488" y="2675972"/>
            <a:ext cx="1655999" cy="216000"/>
          </a:xfrm>
          <a:solidFill>
            <a:schemeClr val="bg1"/>
          </a:solidFill>
        </p:spPr>
        <p:txBody>
          <a:bodyPr anchor="t" anchorCtr="0">
            <a:noAutofit/>
          </a:bodyPr>
          <a:lstStyle>
            <a:lvl1pPr marL="0" indent="0" algn="ctr">
              <a:lnSpc>
                <a:spcPct val="90000"/>
              </a:lnSpc>
              <a:buNone/>
              <a:defRPr sz="1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03C7AE4-2D3A-ED1F-D320-99A36D465F29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52561" y="2513972"/>
            <a:ext cx="1655999" cy="162000"/>
          </a:xfrm>
          <a:solidFill>
            <a:schemeClr val="bg1"/>
          </a:solidFill>
        </p:spPr>
        <p:txBody>
          <a:bodyPr anchor="t" anchorCtr="0">
            <a:noAutofit/>
          </a:bodyPr>
          <a:lstStyle>
            <a:lvl1pPr marL="0" indent="0" algn="ctr">
              <a:lnSpc>
                <a:spcPct val="90000"/>
              </a:lnSpc>
              <a:buNone/>
              <a:defRPr sz="1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60205D-A59C-DA07-A65A-E76329E2DA4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01240" y="2675972"/>
            <a:ext cx="1655999" cy="216000"/>
          </a:xfrm>
          <a:solidFill>
            <a:schemeClr val="bg1"/>
          </a:solidFill>
        </p:spPr>
        <p:txBody>
          <a:bodyPr anchor="t" anchorCtr="0">
            <a:noAutofit/>
          </a:bodyPr>
          <a:lstStyle>
            <a:lvl1pPr marL="0" indent="0" algn="ctr">
              <a:lnSpc>
                <a:spcPct val="90000"/>
              </a:lnSpc>
              <a:buNone/>
              <a:defRPr sz="1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C8E91CC-CBDB-1BA1-9B16-162B6F4BBB71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3799955" y="2513972"/>
            <a:ext cx="1655999" cy="162000"/>
          </a:xfrm>
          <a:solidFill>
            <a:schemeClr val="bg1"/>
          </a:solidFill>
        </p:spPr>
        <p:txBody>
          <a:bodyPr anchor="t" anchorCtr="0">
            <a:noAutofit/>
          </a:bodyPr>
          <a:lstStyle>
            <a:lvl1pPr marL="0" indent="0" algn="ctr">
              <a:lnSpc>
                <a:spcPct val="90000"/>
              </a:lnSpc>
              <a:buNone/>
              <a:defRPr sz="1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2933C7E-5712-A0CB-4D56-610BCED9E0DD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9694743" y="2675972"/>
            <a:ext cx="1655999" cy="216000"/>
          </a:xfrm>
          <a:solidFill>
            <a:schemeClr val="bg1"/>
          </a:solidFill>
        </p:spPr>
        <p:txBody>
          <a:bodyPr anchor="t" anchorCtr="0">
            <a:noAutofit/>
          </a:bodyPr>
          <a:lstStyle>
            <a:lvl1pPr marL="0" indent="0" algn="ctr">
              <a:lnSpc>
                <a:spcPct val="90000"/>
              </a:lnSpc>
              <a:buNone/>
              <a:defRPr sz="1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085E58C-FD8D-E6D6-BC6A-7A52AEDA346D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9694743" y="2513972"/>
            <a:ext cx="1655999" cy="162000"/>
          </a:xfrm>
          <a:solidFill>
            <a:schemeClr val="bg1"/>
          </a:solidFill>
        </p:spPr>
        <p:txBody>
          <a:bodyPr anchor="t" anchorCtr="0">
            <a:noAutofit/>
          </a:bodyPr>
          <a:lstStyle>
            <a:lvl1pPr marL="0" indent="0" algn="ctr">
              <a:lnSpc>
                <a:spcPct val="90000"/>
              </a:lnSpc>
              <a:buNone/>
              <a:defRPr sz="1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8020368-B452-2EC0-5E49-920A57860FC8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6747992" y="2675972"/>
            <a:ext cx="1655999" cy="216000"/>
          </a:xfrm>
          <a:solidFill>
            <a:schemeClr val="bg1"/>
          </a:solidFill>
        </p:spPr>
        <p:txBody>
          <a:bodyPr anchor="t" anchorCtr="0">
            <a:noAutofit/>
          </a:bodyPr>
          <a:lstStyle>
            <a:lvl1pPr marL="0" indent="0" algn="ctr">
              <a:lnSpc>
                <a:spcPct val="90000"/>
              </a:lnSpc>
              <a:buNone/>
              <a:defRPr sz="1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EB07F0A-1557-16CE-9EE9-FFEB0A65F52B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747349" y="2513972"/>
            <a:ext cx="1655999" cy="162000"/>
          </a:xfrm>
          <a:solidFill>
            <a:schemeClr val="bg1"/>
          </a:solidFill>
        </p:spPr>
        <p:txBody>
          <a:bodyPr anchor="t" anchorCtr="0">
            <a:noAutofit/>
          </a:bodyPr>
          <a:lstStyle>
            <a:lvl1pPr marL="0" indent="0" algn="ctr">
              <a:lnSpc>
                <a:spcPct val="90000"/>
              </a:lnSpc>
              <a:buNone/>
              <a:defRPr sz="1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7" name="Picture Placeholder 23">
            <a:extLst>
              <a:ext uri="{FF2B5EF4-FFF2-40B4-BE49-F238E27FC236}">
                <a16:creationId xmlns:a16="http://schemas.microsoft.com/office/drawing/2014/main" id="{541CE664-9D92-6E26-647B-BD78B1C3BAF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251310" y="3336630"/>
            <a:ext cx="846000" cy="846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GB"/>
          </a:p>
        </p:txBody>
      </p:sp>
      <p:sp>
        <p:nvSpPr>
          <p:cNvPr id="18" name="Picture Placeholder 23">
            <a:extLst>
              <a:ext uri="{FF2B5EF4-FFF2-40B4-BE49-F238E27FC236}">
                <a16:creationId xmlns:a16="http://schemas.microsoft.com/office/drawing/2014/main" id="{AD365B99-B214-DFAD-E857-477BFE025F9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198255" y="3336630"/>
            <a:ext cx="846000" cy="846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GB"/>
          </a:p>
        </p:txBody>
      </p:sp>
      <p:sp>
        <p:nvSpPr>
          <p:cNvPr id="19" name="Picture Placeholder 23">
            <a:extLst>
              <a:ext uri="{FF2B5EF4-FFF2-40B4-BE49-F238E27FC236}">
                <a16:creationId xmlns:a16="http://schemas.microsoft.com/office/drawing/2014/main" id="{E624F012-5DC7-F199-05E7-12D92EA8033F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145200" y="3336630"/>
            <a:ext cx="846000" cy="846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GB"/>
          </a:p>
        </p:txBody>
      </p:sp>
      <p:sp>
        <p:nvSpPr>
          <p:cNvPr id="20" name="Picture Placeholder 23">
            <a:extLst>
              <a:ext uri="{FF2B5EF4-FFF2-40B4-BE49-F238E27FC236}">
                <a16:creationId xmlns:a16="http://schemas.microsoft.com/office/drawing/2014/main" id="{5A105501-7838-3326-4EDC-E1A8E4D963D7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0099742" y="3336630"/>
            <a:ext cx="846000" cy="846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GB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056C4071-D79D-A904-99D4-9F6DC76B4585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54488" y="4510827"/>
            <a:ext cx="1655999" cy="216000"/>
          </a:xfrm>
          <a:solidFill>
            <a:schemeClr val="bg1"/>
          </a:solidFill>
        </p:spPr>
        <p:txBody>
          <a:bodyPr anchor="t" anchorCtr="0">
            <a:noAutofit/>
          </a:bodyPr>
          <a:lstStyle>
            <a:lvl1pPr marL="0" indent="0" algn="ctr">
              <a:lnSpc>
                <a:spcPct val="90000"/>
              </a:lnSpc>
              <a:buNone/>
              <a:defRPr sz="1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44A4C343-A943-9F42-5D6C-BDDC79EB4361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852561" y="4348827"/>
            <a:ext cx="1655999" cy="162000"/>
          </a:xfrm>
          <a:solidFill>
            <a:schemeClr val="bg1"/>
          </a:solidFill>
        </p:spPr>
        <p:txBody>
          <a:bodyPr anchor="t" anchorCtr="0">
            <a:noAutofit/>
          </a:bodyPr>
          <a:lstStyle>
            <a:lvl1pPr marL="0" indent="0" algn="ctr">
              <a:lnSpc>
                <a:spcPct val="90000"/>
              </a:lnSpc>
              <a:buNone/>
              <a:defRPr sz="1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703BE71F-D393-7D02-92C5-C8E88CEF5D3D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801240" y="4510827"/>
            <a:ext cx="1655999" cy="216000"/>
          </a:xfrm>
          <a:solidFill>
            <a:schemeClr val="bg1"/>
          </a:solidFill>
        </p:spPr>
        <p:txBody>
          <a:bodyPr anchor="t" anchorCtr="0">
            <a:noAutofit/>
          </a:bodyPr>
          <a:lstStyle>
            <a:lvl1pPr marL="0" indent="0" algn="ctr">
              <a:lnSpc>
                <a:spcPct val="90000"/>
              </a:lnSpc>
              <a:buNone/>
              <a:defRPr sz="1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4218086-D5BB-7736-EE5D-2A816DBB9EE6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3799955" y="4348827"/>
            <a:ext cx="1655999" cy="162000"/>
          </a:xfrm>
          <a:solidFill>
            <a:schemeClr val="bg1"/>
          </a:solidFill>
        </p:spPr>
        <p:txBody>
          <a:bodyPr anchor="t" anchorCtr="0">
            <a:noAutofit/>
          </a:bodyPr>
          <a:lstStyle>
            <a:lvl1pPr marL="0" indent="0" algn="ctr">
              <a:lnSpc>
                <a:spcPct val="90000"/>
              </a:lnSpc>
              <a:buNone/>
              <a:defRPr sz="1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A4636F1-8A51-DC6B-E78B-5F2CC4BDAC68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694743" y="4510827"/>
            <a:ext cx="1655999" cy="216000"/>
          </a:xfrm>
          <a:solidFill>
            <a:schemeClr val="bg1"/>
          </a:solidFill>
        </p:spPr>
        <p:txBody>
          <a:bodyPr anchor="t" anchorCtr="0">
            <a:noAutofit/>
          </a:bodyPr>
          <a:lstStyle>
            <a:lvl1pPr marL="0" indent="0" algn="ctr">
              <a:lnSpc>
                <a:spcPct val="90000"/>
              </a:lnSpc>
              <a:buNone/>
              <a:defRPr sz="1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41E22ED4-B303-90F8-7C3A-CABD53112027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9694743" y="4348827"/>
            <a:ext cx="1655999" cy="162000"/>
          </a:xfrm>
          <a:solidFill>
            <a:schemeClr val="bg1"/>
          </a:solidFill>
        </p:spPr>
        <p:txBody>
          <a:bodyPr anchor="t" anchorCtr="0">
            <a:noAutofit/>
          </a:bodyPr>
          <a:lstStyle>
            <a:lvl1pPr marL="0" indent="0" algn="ctr">
              <a:lnSpc>
                <a:spcPct val="90000"/>
              </a:lnSpc>
              <a:buNone/>
              <a:defRPr sz="1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6F2AE0BB-9C08-20C1-8DD3-8FE0FEC093E0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6747992" y="4510827"/>
            <a:ext cx="1655999" cy="216000"/>
          </a:xfrm>
          <a:solidFill>
            <a:schemeClr val="bg1"/>
          </a:solidFill>
        </p:spPr>
        <p:txBody>
          <a:bodyPr anchor="t" anchorCtr="0">
            <a:noAutofit/>
          </a:bodyPr>
          <a:lstStyle>
            <a:lvl1pPr marL="0" indent="0" algn="ctr">
              <a:lnSpc>
                <a:spcPct val="90000"/>
              </a:lnSpc>
              <a:buNone/>
              <a:defRPr sz="1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6E366E56-074F-929D-311C-EB94F3F7018C}"/>
              </a:ext>
            </a:extLst>
          </p:cNvPr>
          <p:cNvSpPr>
            <a:spLocks noGrp="1"/>
          </p:cNvSpPr>
          <p:nvPr>
            <p:ph type="body" idx="39" hasCustomPrompt="1"/>
          </p:nvPr>
        </p:nvSpPr>
        <p:spPr>
          <a:xfrm>
            <a:off x="6747349" y="4348827"/>
            <a:ext cx="1655999" cy="162000"/>
          </a:xfrm>
          <a:solidFill>
            <a:schemeClr val="bg1"/>
          </a:solidFill>
        </p:spPr>
        <p:txBody>
          <a:bodyPr anchor="t" anchorCtr="0">
            <a:noAutofit/>
          </a:bodyPr>
          <a:lstStyle>
            <a:lvl1pPr marL="0" indent="0" algn="ctr">
              <a:lnSpc>
                <a:spcPct val="90000"/>
              </a:lnSpc>
              <a:buNone/>
              <a:defRPr sz="1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03B73FD8-6755-4ED7-9545-A939A3A50A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0" y="216000"/>
            <a:ext cx="11760200" cy="720000"/>
          </a:xfrm>
        </p:spPr>
        <p:txBody>
          <a:bodyPr wrap="square">
            <a:sp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A14B7C1-DE92-0CF3-398A-78021A09024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0" y="972000"/>
            <a:ext cx="11760200" cy="258084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1973302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474364-E17C-6658-072F-1A342A14B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6100" y="6426000"/>
            <a:ext cx="540000" cy="180000"/>
          </a:xfrm>
        </p:spPr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5BD3A30-6FF2-78D1-05F4-58E905CCD9D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6" y="1152705"/>
            <a:ext cx="1835999" cy="361637"/>
          </a:xfrm>
        </p:spPr>
        <p:txBody>
          <a:bodyPr anchor="t" anchorCtr="0">
            <a:spAutoFit/>
          </a:bodyPr>
          <a:lstStyle>
            <a:lvl1pPr marL="0" indent="0">
              <a:lnSpc>
                <a:spcPct val="110000"/>
              </a:lnSpc>
              <a:spcBef>
                <a:spcPts val="300"/>
              </a:spcBef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300"/>
              </a:spcBef>
              <a:buNone/>
              <a:defRPr sz="10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LOCATION:</a:t>
            </a:r>
          </a:p>
          <a:p>
            <a:pPr lvl="1"/>
            <a:r>
              <a:rPr lang="en-US" dirty="0"/>
              <a:t>Latin America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3B4D905-96F1-0B22-9047-40EA4D5B4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000" y="6426000"/>
            <a:ext cx="4680000" cy="180000"/>
          </a:xfrm>
        </p:spPr>
        <p:txBody>
          <a:bodyPr/>
          <a:lstStyle/>
          <a:p>
            <a:r>
              <a:rPr lang="en-US"/>
              <a:t>Statistical-based Maintenance for Aboveground Gas Risers in Domestic High-rise Buildings</a:t>
            </a:r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40BC527-3BE4-6112-4034-9BB01466B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7CC7D93E-3EDB-D9F2-2BE1-7AC1896CB2C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251158" y="3361315"/>
            <a:ext cx="4759200" cy="26654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Insert image</a:t>
            </a:r>
          </a:p>
        </p:txBody>
      </p:sp>
      <p:sp>
        <p:nvSpPr>
          <p:cNvPr id="5" name="Content Placeholder 15">
            <a:extLst>
              <a:ext uri="{FF2B5EF4-FFF2-40B4-BE49-F238E27FC236}">
                <a16:creationId xmlns:a16="http://schemas.microsoft.com/office/drawing/2014/main" id="{7434F32A-BB06-4081-4A4B-ADDD8F490104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207634" y="3361315"/>
            <a:ext cx="4759200" cy="26654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Insert image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E7E8B8B-CEF9-C40F-A076-109E18ECE678}"/>
              </a:ext>
            </a:extLst>
          </p:cNvPr>
          <p:cNvCxnSpPr>
            <a:cxnSpLocks/>
          </p:cNvCxnSpPr>
          <p:nvPr userDrawn="1"/>
        </p:nvCxnSpPr>
        <p:spPr>
          <a:xfrm>
            <a:off x="7113616" y="1152705"/>
            <a:ext cx="0" cy="50722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EE57B69-E8CC-2F60-9121-471EDB7C6F0D}"/>
              </a:ext>
            </a:extLst>
          </p:cNvPr>
          <p:cNvCxnSpPr>
            <a:cxnSpLocks/>
          </p:cNvCxnSpPr>
          <p:nvPr userDrawn="1"/>
        </p:nvCxnSpPr>
        <p:spPr>
          <a:xfrm>
            <a:off x="2138597" y="1152705"/>
            <a:ext cx="0" cy="50722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E9289C6D-B4A9-671A-17D2-D79694EE6858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215900" y="1609905"/>
            <a:ext cx="1835999" cy="361637"/>
          </a:xfrm>
        </p:spPr>
        <p:txBody>
          <a:bodyPr anchor="t" anchorCtr="0">
            <a:spAutoFit/>
          </a:bodyPr>
          <a:lstStyle>
            <a:lvl1pPr marL="0" indent="0">
              <a:lnSpc>
                <a:spcPct val="110000"/>
              </a:lnSpc>
              <a:spcBef>
                <a:spcPts val="300"/>
              </a:spcBef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300"/>
              </a:spcBef>
              <a:buNone/>
              <a:defRPr sz="10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INDUSTRY:</a:t>
            </a:r>
          </a:p>
          <a:p>
            <a:pPr lvl="1"/>
            <a:r>
              <a:rPr lang="en-US" dirty="0"/>
              <a:t>Oil &amp; Gas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05CB0D90-A18E-9000-8D7B-F2112D8B6704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215900" y="2067105"/>
            <a:ext cx="1835999" cy="361637"/>
          </a:xfrm>
        </p:spPr>
        <p:txBody>
          <a:bodyPr anchor="t" anchorCtr="0">
            <a:spAutoFit/>
          </a:bodyPr>
          <a:lstStyle>
            <a:lvl1pPr marL="0" indent="0">
              <a:lnSpc>
                <a:spcPct val="110000"/>
              </a:lnSpc>
              <a:spcBef>
                <a:spcPts val="300"/>
              </a:spcBef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300"/>
              </a:spcBef>
              <a:buNone/>
              <a:defRPr sz="10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SERVICE:</a:t>
            </a:r>
          </a:p>
          <a:p>
            <a:pPr lvl="1"/>
            <a:r>
              <a:rPr lang="en-US" dirty="0"/>
              <a:t>Capital Project Delivery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24E02BA7-1EB1-8025-45E5-C025A10B43F0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4236255" y="6104440"/>
            <a:ext cx="2754000" cy="126509"/>
          </a:xfrm>
        </p:spPr>
        <p:txBody>
          <a:bodyPr anchor="t" anchorCtr="0">
            <a:spAutoFit/>
          </a:bodyPr>
          <a:lstStyle>
            <a:lvl1pPr marL="0" indent="0" algn="r">
              <a:lnSpc>
                <a:spcPct val="110000"/>
              </a:lnSpc>
              <a:buNone/>
              <a:defRPr sz="800" b="0" i="0" kern="100" spc="20" baseline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158D0FC7-CD06-2182-54E5-3AC496964972}"/>
              </a:ext>
            </a:extLst>
          </p:cNvPr>
          <p:cNvSpPr>
            <a:spLocks noGrp="1"/>
          </p:cNvSpPr>
          <p:nvPr>
            <p:ph type="body" idx="39" hasCustomPrompt="1"/>
          </p:nvPr>
        </p:nvSpPr>
        <p:spPr>
          <a:xfrm>
            <a:off x="9212834" y="6104440"/>
            <a:ext cx="2754000" cy="126509"/>
          </a:xfrm>
        </p:spPr>
        <p:txBody>
          <a:bodyPr anchor="t" anchorCtr="0">
            <a:spAutoFit/>
          </a:bodyPr>
          <a:lstStyle>
            <a:lvl1pPr marL="0" indent="0" algn="r">
              <a:lnSpc>
                <a:spcPct val="110000"/>
              </a:lnSpc>
              <a:buNone/>
              <a:defRPr sz="800" b="0" i="0" kern="100" spc="20" baseline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4FE3CCE-31D8-10CB-877C-0E318FE48FD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51158" y="1152705"/>
            <a:ext cx="4759174" cy="21309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B03F51A-91E0-9BB0-EE1E-2BAB05E16D9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216900" y="1152705"/>
            <a:ext cx="4759200" cy="21309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56F4691-BA23-FB99-F5CB-28090B6AE2F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215906" y="215997"/>
            <a:ext cx="11760194" cy="720000"/>
          </a:xfrm>
        </p:spPr>
        <p:txBody>
          <a:bodyPr wrap="square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eorgia" panose="02040502050405020303" pitchFamily="18" charset="0"/>
              <a:buNone/>
              <a:tabLst/>
              <a:defRPr/>
            </a:pPr>
            <a:r>
              <a:rPr lang="en-US" dirty="0"/>
              <a:t>Case study: Project title</a:t>
            </a:r>
          </a:p>
        </p:txBody>
      </p:sp>
    </p:spTree>
    <p:extLst>
      <p:ext uri="{BB962C8B-B14F-4D97-AF65-F5344CB8AC3E}">
        <p14:creationId xmlns:p14="http://schemas.microsoft.com/office/powerpoint/2010/main" val="3055052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345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- 2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474364-E17C-6658-072F-1A342A14B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6100" y="6426000"/>
            <a:ext cx="540000" cy="180000"/>
          </a:xfrm>
        </p:spPr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5BD3A30-6FF2-78D1-05F4-58E905CCD9D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6" y="971580"/>
            <a:ext cx="5788799" cy="153504"/>
          </a:xfrm>
        </p:spPr>
        <p:txBody>
          <a:bodyPr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Sector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3B4D905-96F1-0B22-9047-40EA4D5B4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000" y="6426000"/>
            <a:ext cx="4680000" cy="180000"/>
          </a:xfrm>
        </p:spPr>
        <p:txBody>
          <a:bodyPr/>
          <a:lstStyle/>
          <a:p>
            <a:r>
              <a:rPr lang="en-US"/>
              <a:t>Statistical-based Maintenance for Aboveground Gas Risers in Domestic High-rise Buildings</a:t>
            </a:r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40BC527-3BE4-6112-4034-9BB01466B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069215F-F792-9855-743A-A27AC11AF58F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15998"/>
            <a:ext cx="0" cy="60120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7CC7D93E-3EDB-D9F2-2BE1-7AC1896CB2C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15898" y="3361315"/>
            <a:ext cx="5790571" cy="26654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Insert image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E1040C-ECD7-71D7-A646-2CFE5E496D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15900" y="1512000"/>
            <a:ext cx="5790565" cy="175522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5" name="Content Placeholder 15">
            <a:extLst>
              <a:ext uri="{FF2B5EF4-FFF2-40B4-BE49-F238E27FC236}">
                <a16:creationId xmlns:a16="http://schemas.microsoft.com/office/drawing/2014/main" id="{7434F32A-BB06-4081-4A4B-ADDD8F490104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85533" y="3361315"/>
            <a:ext cx="5790571" cy="26654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Insert image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AD495C4-71A7-CD33-7783-D08183DFC4BA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215906" y="1157964"/>
            <a:ext cx="5788799" cy="153504"/>
          </a:xfrm>
        </p:spPr>
        <p:txBody>
          <a:bodyPr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Location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9BFEC7E4-B54F-0965-3DFF-4956358FF01F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185541" y="971580"/>
            <a:ext cx="5788799" cy="153504"/>
          </a:xfrm>
        </p:spPr>
        <p:txBody>
          <a:bodyPr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Sector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A95E517-386D-01C9-3437-312358C2E36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185535" y="1512000"/>
            <a:ext cx="5790565" cy="175522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B8BD864-AF6C-78ED-4BDE-FCE8C711B156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6185541" y="1157964"/>
            <a:ext cx="5788799" cy="153504"/>
          </a:xfrm>
        </p:spPr>
        <p:txBody>
          <a:bodyPr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Location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7ED2FB72-0E6C-F8C4-FF37-1CBDA08475F5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215905" y="215998"/>
            <a:ext cx="5788799" cy="7200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eorgia" panose="02040502050405020303" pitchFamily="18" charset="0"/>
              <a:buNone/>
              <a:tabLst/>
              <a:defRPr/>
            </a:pPr>
            <a:r>
              <a:rPr lang="en-US" dirty="0"/>
              <a:t>Case study: Project title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DAB0B5E8-2013-2DDC-ABD6-A52108412A16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6185532" y="215998"/>
            <a:ext cx="5788799" cy="7200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eorgia" panose="02040502050405020303" pitchFamily="18" charset="0"/>
              <a:buNone/>
              <a:tabLst/>
              <a:defRPr/>
            </a:pPr>
            <a:r>
              <a:rPr lang="en-US" dirty="0"/>
              <a:t>Case study: Project title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8F93F4E-F1C1-0924-03A5-3C50D2B72093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3252469" y="6104440"/>
            <a:ext cx="2754000" cy="126509"/>
          </a:xfrm>
        </p:spPr>
        <p:txBody>
          <a:bodyPr anchor="t" anchorCtr="0">
            <a:spAutoFit/>
          </a:bodyPr>
          <a:lstStyle>
            <a:lvl1pPr marL="0" indent="0" algn="r">
              <a:lnSpc>
                <a:spcPct val="110000"/>
              </a:lnSpc>
              <a:buNone/>
              <a:defRPr sz="800" b="0" i="0" kern="100" spc="20" baseline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5F59D18-7C55-92E8-2A10-96D5F6546B89}"/>
              </a:ext>
            </a:extLst>
          </p:cNvPr>
          <p:cNvSpPr>
            <a:spLocks noGrp="1"/>
          </p:cNvSpPr>
          <p:nvPr>
            <p:ph type="body" idx="39" hasCustomPrompt="1"/>
          </p:nvPr>
        </p:nvSpPr>
        <p:spPr>
          <a:xfrm>
            <a:off x="9212834" y="6104440"/>
            <a:ext cx="2754000" cy="126509"/>
          </a:xfrm>
        </p:spPr>
        <p:txBody>
          <a:bodyPr anchor="t" anchorCtr="0">
            <a:spAutoFit/>
          </a:bodyPr>
          <a:lstStyle>
            <a:lvl1pPr marL="0" indent="0" algn="r">
              <a:lnSpc>
                <a:spcPct val="110000"/>
              </a:lnSpc>
              <a:buNone/>
              <a:defRPr sz="800" b="0" i="0" kern="100" spc="20" baseline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422961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474364-E17C-6658-072F-1A342A14B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6100" y="6426000"/>
            <a:ext cx="540000" cy="180000"/>
          </a:xfrm>
        </p:spPr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5BD3A30-6FF2-78D1-05F4-58E905CCD9D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898" y="972000"/>
            <a:ext cx="3780000" cy="153568"/>
          </a:xfrm>
        </p:spPr>
        <p:txBody>
          <a:bodyPr wrap="square"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Industry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3B4D905-96F1-0B22-9047-40EA4D5B4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000" y="6426000"/>
            <a:ext cx="4680000" cy="180000"/>
          </a:xfrm>
        </p:spPr>
        <p:txBody>
          <a:bodyPr/>
          <a:lstStyle/>
          <a:p>
            <a:r>
              <a:rPr lang="en-US"/>
              <a:t>Statistical-based Maintenance for Aboveground Gas Risers in Domestic High-rise Buildings</a:t>
            </a:r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40BC527-3BE4-6112-4034-9BB01466B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7CC7D93E-3EDB-D9F2-2BE1-7AC1896CB2C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15897" y="4119783"/>
            <a:ext cx="3780000" cy="190696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Insert image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AD495C4-71A7-CD33-7783-D08183DFC4BA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215898" y="1159200"/>
            <a:ext cx="3780000" cy="153568"/>
          </a:xfrm>
        </p:spPr>
        <p:txBody>
          <a:bodyPr wrap="square"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Location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7ED2FB72-0E6C-F8C4-FF37-1CBDA08475F5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215898" y="215999"/>
            <a:ext cx="3780000" cy="720000"/>
          </a:xfrm>
        </p:spPr>
        <p:txBody>
          <a:bodyPr wrap="square" anchor="t" anchorCtr="0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eorgia" panose="02040502050405020303" pitchFamily="18" charset="0"/>
              <a:buNone/>
              <a:tabLst/>
              <a:defRPr/>
            </a:pPr>
            <a:r>
              <a:rPr lang="en-US" dirty="0"/>
              <a:t>Case study: Project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EF5E3EE-C0CA-A333-F535-775C65491B88}"/>
              </a:ext>
            </a:extLst>
          </p:cNvPr>
          <p:cNvCxnSpPr/>
          <p:nvPr userDrawn="1"/>
        </p:nvCxnSpPr>
        <p:spPr>
          <a:xfrm>
            <a:off x="4100950" y="216000"/>
            <a:ext cx="0" cy="601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B647DA0-B554-1F01-5AA4-72DF0D75A6B5}"/>
              </a:ext>
            </a:extLst>
          </p:cNvPr>
          <p:cNvCxnSpPr/>
          <p:nvPr userDrawn="1"/>
        </p:nvCxnSpPr>
        <p:spPr>
          <a:xfrm>
            <a:off x="8091052" y="216000"/>
            <a:ext cx="0" cy="601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5">
            <a:extLst>
              <a:ext uri="{FF2B5EF4-FFF2-40B4-BE49-F238E27FC236}">
                <a16:creationId xmlns:a16="http://schemas.microsoft.com/office/drawing/2014/main" id="{B8DE38C8-0E02-CC6E-D1C8-FA3398892812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4206001" y="4119783"/>
            <a:ext cx="3780000" cy="190696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Insert image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9A75EBF-74BA-B450-8AFB-8A7E1E018ED0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4206001" y="972000"/>
            <a:ext cx="3780000" cy="153568"/>
          </a:xfrm>
        </p:spPr>
        <p:txBody>
          <a:bodyPr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Industry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3DA0BA23-A434-64A1-6612-584D1BB6ABF3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4206001" y="1159200"/>
            <a:ext cx="3780000" cy="153568"/>
          </a:xfrm>
        </p:spPr>
        <p:txBody>
          <a:bodyPr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Location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0C900878-F1B3-C9D3-5887-5A4BE3AF8771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4206001" y="215999"/>
            <a:ext cx="3780000" cy="720000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eorgia" panose="02040502050405020303" pitchFamily="18" charset="0"/>
              <a:buNone/>
              <a:tabLst/>
              <a:defRPr/>
            </a:pPr>
            <a:r>
              <a:rPr lang="en-US" dirty="0"/>
              <a:t>Case study: Project title</a:t>
            </a:r>
          </a:p>
        </p:txBody>
      </p:sp>
      <p:sp>
        <p:nvSpPr>
          <p:cNvPr id="28" name="Content Placeholder 15">
            <a:extLst>
              <a:ext uri="{FF2B5EF4-FFF2-40B4-BE49-F238E27FC236}">
                <a16:creationId xmlns:a16="http://schemas.microsoft.com/office/drawing/2014/main" id="{E5EA2615-C54C-A646-9166-8099FB2CEB64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8196104" y="4119783"/>
            <a:ext cx="3780000" cy="190696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Insert image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BBBEE641-12AC-4C2C-F27E-6EA8CDB1173D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8196104" y="972000"/>
            <a:ext cx="3780000" cy="153568"/>
          </a:xfrm>
        </p:spPr>
        <p:txBody>
          <a:bodyPr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Georgia" panose="02040502050405020303" pitchFamily="18" charset="0"/>
              <a:buNone/>
              <a:tabLst/>
              <a:defRPr/>
            </a:pPr>
            <a:r>
              <a:rPr lang="en-US" dirty="0"/>
              <a:t>Industry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E4CFB5A-56F8-F2E9-7701-D71DF508B51F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8196104" y="1159200"/>
            <a:ext cx="3780000" cy="153568"/>
          </a:xfrm>
        </p:spPr>
        <p:txBody>
          <a:bodyPr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Location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C3A3B6D8-CC94-DB18-94EF-93DFA11C7121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196104" y="215999"/>
            <a:ext cx="3780000" cy="720000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eorgia" panose="02040502050405020303" pitchFamily="18" charset="0"/>
              <a:buNone/>
              <a:tabLst/>
              <a:defRPr/>
            </a:pPr>
            <a:r>
              <a:rPr lang="en-US" dirty="0"/>
              <a:t>Case study: Project title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DF091384-EDE5-486E-AF6E-0CADB050BD06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4206001" y="6104440"/>
            <a:ext cx="3780000" cy="126509"/>
          </a:xfrm>
        </p:spPr>
        <p:txBody>
          <a:bodyPr anchor="t" anchorCtr="0">
            <a:spAutoFit/>
          </a:bodyPr>
          <a:lstStyle>
            <a:lvl1pPr marL="0" indent="0" algn="r">
              <a:lnSpc>
                <a:spcPct val="110000"/>
              </a:lnSpc>
              <a:buNone/>
              <a:defRPr sz="800" b="0" i="0" kern="100" spc="20" baseline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4E2DD002-8DEB-E121-D5A6-1E1EF154FB04}"/>
              </a:ext>
            </a:extLst>
          </p:cNvPr>
          <p:cNvSpPr>
            <a:spLocks noGrp="1"/>
          </p:cNvSpPr>
          <p:nvPr>
            <p:ph type="body" idx="39" hasCustomPrompt="1"/>
          </p:nvPr>
        </p:nvSpPr>
        <p:spPr>
          <a:xfrm>
            <a:off x="8196104" y="6104440"/>
            <a:ext cx="3780000" cy="126509"/>
          </a:xfrm>
        </p:spPr>
        <p:txBody>
          <a:bodyPr anchor="t" anchorCtr="0">
            <a:spAutoFit/>
          </a:bodyPr>
          <a:lstStyle>
            <a:lvl1pPr marL="0" indent="0" algn="r">
              <a:lnSpc>
                <a:spcPct val="110000"/>
              </a:lnSpc>
              <a:buNone/>
              <a:defRPr sz="800" b="0" i="0" kern="100" spc="20" baseline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9647ADE7-A677-D823-F40A-A80FDF0C9E24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215898" y="6104440"/>
            <a:ext cx="3780000" cy="126509"/>
          </a:xfrm>
        </p:spPr>
        <p:txBody>
          <a:bodyPr wrap="square" anchor="t" anchorCtr="0">
            <a:spAutoFit/>
          </a:bodyPr>
          <a:lstStyle>
            <a:lvl1pPr marL="0" indent="0" algn="r">
              <a:lnSpc>
                <a:spcPct val="110000"/>
              </a:lnSpc>
              <a:buNone/>
              <a:defRPr sz="800" b="0" i="0" kern="100" spc="20" baseline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FD093115-F3C5-AC82-41F3-5E4EDA57504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215897" y="1512000"/>
            <a:ext cx="3780000" cy="2448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39" name="Text Placeholder 37">
            <a:extLst>
              <a:ext uri="{FF2B5EF4-FFF2-40B4-BE49-F238E27FC236}">
                <a16:creationId xmlns:a16="http://schemas.microsoft.com/office/drawing/2014/main" id="{6BA2BCB9-78C7-6143-5DB3-DF07E84F866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206001" y="1512000"/>
            <a:ext cx="3780000" cy="2448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7050A0B7-1239-6742-D944-C505491EB68D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96104" y="1512000"/>
            <a:ext cx="3780000" cy="2448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30029936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3" userDrawn="1">
          <p15:clr>
            <a:srgbClr val="FBAE40"/>
          </p15:clr>
        </p15:guide>
        <p15:guide id="2" pos="508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Image - Fu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C0189-234E-4BC0-5081-AA8C4B7F43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1311" y="2196000"/>
            <a:ext cx="7560000" cy="1962076"/>
          </a:xfrm>
        </p:spPr>
        <p:txBody>
          <a:bodyPr anchor="b"/>
          <a:lstStyle>
            <a:lvl1pPr algn="l">
              <a:lnSpc>
                <a:spcPct val="85000"/>
              </a:lnSpc>
              <a:defRPr sz="7500" b="0" spc="1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slide – </a:t>
            </a:r>
            <a:br>
              <a:rPr lang="en-US" dirty="0"/>
            </a:br>
            <a:r>
              <a:rPr lang="en-US" dirty="0"/>
              <a:t>Dark photo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76A97B-C249-D527-AD85-C03F3265CE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311" y="4284000"/>
            <a:ext cx="7560000" cy="158120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1000" b="0" i="0" kern="1000" cap="all" spc="4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[optional] Presented TO: Name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D364F-0471-FD87-D910-3D72FACD2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0663" y="4772016"/>
            <a:ext cx="1800000" cy="180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00" b="0" i="0" cap="all" spc="4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93F38FB-A7EE-C3E5-54A4-67258B799C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0663" y="4500000"/>
            <a:ext cx="7561262" cy="158120"/>
          </a:xfrm>
        </p:spPr>
        <p:txBody>
          <a:bodyPr>
            <a:spAutoFit/>
          </a:bodyPr>
          <a:lstStyle>
            <a:lvl1pPr marL="0" indent="0">
              <a:buNone/>
              <a:defRPr sz="1000" cap="all" spc="4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[optional] presented by: Name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1BD52E9-8A2C-098C-9B3C-65CD7F63D7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366" y="151824"/>
            <a:ext cx="2149716" cy="838859"/>
          </a:xfrm>
          <a:prstGeom prst="rect">
            <a:avLst/>
          </a:prstGeom>
        </p:spPr>
      </p:pic>
      <p:sp>
        <p:nvSpPr>
          <p:cNvPr id="15" name="object 9">
            <a:extLst>
              <a:ext uri="{FF2B5EF4-FFF2-40B4-BE49-F238E27FC236}">
                <a16:creationId xmlns:a16="http://schemas.microsoft.com/office/drawing/2014/main" id="{5A2DF0DB-1B16-3C7F-91C3-AB86140B4556}"/>
              </a:ext>
            </a:extLst>
          </p:cNvPr>
          <p:cNvSpPr txBox="1"/>
          <p:nvPr userDrawn="1"/>
        </p:nvSpPr>
        <p:spPr>
          <a:xfrm>
            <a:off x="221310" y="6155342"/>
            <a:ext cx="3888000" cy="489182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0">
              <a:spcBef>
                <a:spcPts val="55"/>
              </a:spcBef>
            </a:pPr>
            <a:r>
              <a:rPr sz="1300" kern="1000" spc="10" baseline="0" dirty="0">
                <a:solidFill>
                  <a:schemeClr val="bg1"/>
                </a:solidFill>
                <a:latin typeface="+mn-lt"/>
                <a:cs typeface="Georgia"/>
              </a:rPr>
              <a:t>Sustainability is our business</a:t>
            </a:r>
          </a:p>
          <a:p>
            <a:pPr marL="0" indent="0">
              <a:spcBef>
                <a:spcPts val="1000"/>
              </a:spcBef>
              <a:tabLst/>
            </a:pPr>
            <a:r>
              <a:rPr lang="en-GB" sz="500" b="0" i="0" spc="0" baseline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Copyright 2023 by the ERM International Group Limited and/or its affiliates (‘ERM’). All rights reserved. No part of this work may be reproduced or transmitted in any form or by any means, without prior written permission of ERM.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C3C9E3BA-72EB-B611-FA61-01F382A4D9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5900" y="1872000"/>
            <a:ext cx="7561262" cy="237181"/>
          </a:xfrm>
        </p:spPr>
        <p:txBody>
          <a:bodyPr>
            <a:spAutoFit/>
          </a:bodyPr>
          <a:lstStyle>
            <a:lvl1pPr marL="0" indent="0">
              <a:buNone/>
              <a:defRPr sz="1500" cap="all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Small title</a:t>
            </a:r>
          </a:p>
        </p:txBody>
      </p:sp>
    </p:spTree>
    <p:extLst>
      <p:ext uri="{BB962C8B-B14F-4D97-AF65-F5344CB8AC3E}">
        <p14:creationId xmlns:p14="http://schemas.microsoft.com/office/powerpoint/2010/main" val="13615519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- 4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474364-E17C-6658-072F-1A342A14B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6100" y="6426000"/>
            <a:ext cx="540000" cy="180000"/>
          </a:xfrm>
        </p:spPr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5BD3A30-6FF2-78D1-05F4-58E905CCD9D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6" y="972000"/>
            <a:ext cx="2754000" cy="153568"/>
          </a:xfrm>
        </p:spPr>
        <p:txBody>
          <a:bodyPr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Industry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3B4D905-96F1-0B22-9047-40EA4D5B4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000" y="6426000"/>
            <a:ext cx="4680000" cy="180000"/>
          </a:xfrm>
        </p:spPr>
        <p:txBody>
          <a:bodyPr/>
          <a:lstStyle/>
          <a:p>
            <a:r>
              <a:rPr lang="en-US"/>
              <a:t>Statistical-based Maintenance for Aboveground Gas Risers in Domestic High-rise Buildings</a:t>
            </a:r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40BC527-3BE4-6112-4034-9BB01466B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069215F-F792-9855-743A-A27AC11AF58F}"/>
              </a:ext>
            </a:extLst>
          </p:cNvPr>
          <p:cNvCxnSpPr/>
          <p:nvPr userDrawn="1"/>
        </p:nvCxnSpPr>
        <p:spPr>
          <a:xfrm>
            <a:off x="6057802" y="216000"/>
            <a:ext cx="0" cy="601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7CC7D93E-3EDB-D9F2-2BE1-7AC1896CB2C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15898" y="4119783"/>
            <a:ext cx="2753999" cy="190696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Insert image</a:t>
            </a:r>
          </a:p>
        </p:txBody>
      </p:sp>
      <p:sp>
        <p:nvSpPr>
          <p:cNvPr id="5" name="Content Placeholder 15">
            <a:extLst>
              <a:ext uri="{FF2B5EF4-FFF2-40B4-BE49-F238E27FC236}">
                <a16:creationId xmlns:a16="http://schemas.microsoft.com/office/drawing/2014/main" id="{7434F32A-BB06-4081-4A4B-ADDD8F490104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9101" y="4119783"/>
            <a:ext cx="2754000" cy="190696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Insert image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AD495C4-71A7-CD33-7783-D08183DFC4BA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215906" y="1159200"/>
            <a:ext cx="2754000" cy="153568"/>
          </a:xfrm>
        </p:spPr>
        <p:txBody>
          <a:bodyPr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Location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9BFEC7E4-B54F-0965-3DFF-4956358FF01F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169101" y="972000"/>
            <a:ext cx="2754000" cy="153568"/>
          </a:xfrm>
        </p:spPr>
        <p:txBody>
          <a:bodyPr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Industry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B8BD864-AF6C-78ED-4BDE-FCE8C711B156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6169101" y="1159200"/>
            <a:ext cx="2754000" cy="153568"/>
          </a:xfrm>
        </p:spPr>
        <p:txBody>
          <a:bodyPr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Location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7ED2FB72-0E6C-F8C4-FF37-1CBDA08475F5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215905" y="215998"/>
            <a:ext cx="2754000" cy="720000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eorgia" panose="02040502050405020303" pitchFamily="18" charset="0"/>
              <a:buNone/>
              <a:tabLst/>
              <a:defRPr/>
            </a:pPr>
            <a:r>
              <a:rPr lang="en-US" dirty="0"/>
              <a:t>Case study: Project title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DAB0B5E8-2013-2DDC-ABD6-A52108412A16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6169101" y="215998"/>
            <a:ext cx="2754000" cy="720000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eorgia" panose="02040502050405020303" pitchFamily="18" charset="0"/>
              <a:buNone/>
              <a:tabLst/>
              <a:defRPr/>
            </a:pPr>
            <a:r>
              <a:rPr lang="en-US" dirty="0"/>
              <a:t>Case study: Project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EF5E3EE-C0CA-A333-F535-775C65491B88}"/>
              </a:ext>
            </a:extLst>
          </p:cNvPr>
          <p:cNvCxnSpPr/>
          <p:nvPr userDrawn="1"/>
        </p:nvCxnSpPr>
        <p:spPr>
          <a:xfrm>
            <a:off x="3081204" y="216000"/>
            <a:ext cx="0" cy="601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B647DA0-B554-1F01-5AA4-72DF0D75A6B5}"/>
              </a:ext>
            </a:extLst>
          </p:cNvPr>
          <p:cNvCxnSpPr/>
          <p:nvPr userDrawn="1"/>
        </p:nvCxnSpPr>
        <p:spPr>
          <a:xfrm>
            <a:off x="9034400" y="216000"/>
            <a:ext cx="0" cy="601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5">
            <a:extLst>
              <a:ext uri="{FF2B5EF4-FFF2-40B4-BE49-F238E27FC236}">
                <a16:creationId xmlns:a16="http://schemas.microsoft.com/office/drawing/2014/main" id="{B8DE38C8-0E02-CC6E-D1C8-FA3398892812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3192503" y="4119783"/>
            <a:ext cx="2767555" cy="190696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Insert image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9A75EBF-74BA-B450-8AFB-8A7E1E018ED0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3192503" y="972000"/>
            <a:ext cx="2754000" cy="153568"/>
          </a:xfrm>
        </p:spPr>
        <p:txBody>
          <a:bodyPr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Industry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3DA0BA23-A434-64A1-6612-584D1BB6ABF3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192503" y="1159200"/>
            <a:ext cx="2754000" cy="153568"/>
          </a:xfrm>
        </p:spPr>
        <p:txBody>
          <a:bodyPr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Location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0C900878-F1B3-C9D3-5887-5A4BE3AF8771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3192503" y="215998"/>
            <a:ext cx="2754000" cy="720000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eorgia" panose="02040502050405020303" pitchFamily="18" charset="0"/>
              <a:buNone/>
              <a:tabLst/>
              <a:defRPr/>
            </a:pPr>
            <a:r>
              <a:rPr lang="en-US" dirty="0"/>
              <a:t>Case study: Project title</a:t>
            </a:r>
          </a:p>
        </p:txBody>
      </p:sp>
      <p:sp>
        <p:nvSpPr>
          <p:cNvPr id="28" name="Content Placeholder 15">
            <a:extLst>
              <a:ext uri="{FF2B5EF4-FFF2-40B4-BE49-F238E27FC236}">
                <a16:creationId xmlns:a16="http://schemas.microsoft.com/office/drawing/2014/main" id="{E5EA2615-C54C-A646-9166-8099FB2CEB64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9145698" y="4119783"/>
            <a:ext cx="2754000" cy="190696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Insert image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BBBEE641-12AC-4C2C-F27E-6EA8CDB1173D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9145698" y="972000"/>
            <a:ext cx="2754000" cy="153568"/>
          </a:xfrm>
        </p:spPr>
        <p:txBody>
          <a:bodyPr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Georgia" panose="02040502050405020303" pitchFamily="18" charset="0"/>
              <a:buNone/>
              <a:tabLst/>
              <a:defRPr/>
            </a:pPr>
            <a:r>
              <a:rPr lang="en-US" dirty="0"/>
              <a:t>Industry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E4CFB5A-56F8-F2E9-7701-D71DF508B51F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9145698" y="1159200"/>
            <a:ext cx="2754000" cy="153568"/>
          </a:xfrm>
        </p:spPr>
        <p:txBody>
          <a:bodyPr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Location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C3A3B6D8-CC94-DB18-94EF-93DFA11C7121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145698" y="215998"/>
            <a:ext cx="2754000" cy="720000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eorgia" panose="02040502050405020303" pitchFamily="18" charset="0"/>
              <a:buNone/>
              <a:tabLst/>
              <a:defRPr/>
            </a:pPr>
            <a:r>
              <a:rPr lang="en-US" dirty="0"/>
              <a:t>Case study: Project title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DF091384-EDE5-486E-AF6E-0CADB050BD06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3238912" y="6104440"/>
            <a:ext cx="2754000" cy="126509"/>
          </a:xfrm>
        </p:spPr>
        <p:txBody>
          <a:bodyPr anchor="t" anchorCtr="0">
            <a:spAutoFit/>
          </a:bodyPr>
          <a:lstStyle>
            <a:lvl1pPr marL="0" indent="0" algn="r">
              <a:lnSpc>
                <a:spcPct val="110000"/>
              </a:lnSpc>
              <a:buNone/>
              <a:defRPr sz="800" b="0" i="0" kern="100" spc="20" baseline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B782E82C-83F2-5B6B-0368-B7514B259E6C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6199088" y="6104440"/>
            <a:ext cx="2754000" cy="126509"/>
          </a:xfrm>
        </p:spPr>
        <p:txBody>
          <a:bodyPr anchor="t" anchorCtr="0">
            <a:spAutoFit/>
          </a:bodyPr>
          <a:lstStyle>
            <a:lvl1pPr marL="0" indent="0" algn="r">
              <a:lnSpc>
                <a:spcPct val="110000"/>
              </a:lnSpc>
              <a:buNone/>
              <a:defRPr sz="800" b="0" i="0" kern="100" spc="20" baseline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4E2DD002-8DEB-E121-D5A6-1E1EF154FB04}"/>
              </a:ext>
            </a:extLst>
          </p:cNvPr>
          <p:cNvSpPr>
            <a:spLocks noGrp="1"/>
          </p:cNvSpPr>
          <p:nvPr>
            <p:ph type="body" idx="39" hasCustomPrompt="1"/>
          </p:nvPr>
        </p:nvSpPr>
        <p:spPr>
          <a:xfrm>
            <a:off x="9145698" y="6104440"/>
            <a:ext cx="2754000" cy="126509"/>
          </a:xfrm>
        </p:spPr>
        <p:txBody>
          <a:bodyPr anchor="t" anchorCtr="0">
            <a:spAutoFit/>
          </a:bodyPr>
          <a:lstStyle>
            <a:lvl1pPr marL="0" indent="0" algn="r">
              <a:lnSpc>
                <a:spcPct val="110000"/>
              </a:lnSpc>
              <a:buNone/>
              <a:defRPr sz="800" b="0" i="0" kern="100" spc="20" baseline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9647ADE7-A677-D823-F40A-A80FDF0C9E24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215900" y="6104440"/>
            <a:ext cx="2754000" cy="126509"/>
          </a:xfrm>
        </p:spPr>
        <p:txBody>
          <a:bodyPr anchor="t" anchorCtr="0">
            <a:spAutoFit/>
          </a:bodyPr>
          <a:lstStyle>
            <a:lvl1pPr marL="0" indent="0" algn="r">
              <a:lnSpc>
                <a:spcPct val="110000"/>
              </a:lnSpc>
              <a:buNone/>
              <a:defRPr sz="800" b="0" i="0" kern="100" spc="20" baseline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FD093115-F3C5-AC82-41F3-5E4EDA57504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215900" y="1512000"/>
            <a:ext cx="2754313" cy="2448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39" name="Text Placeholder 37">
            <a:extLst>
              <a:ext uri="{FF2B5EF4-FFF2-40B4-BE49-F238E27FC236}">
                <a16:creationId xmlns:a16="http://schemas.microsoft.com/office/drawing/2014/main" id="{6BA2BCB9-78C7-6143-5DB3-DF07E84F866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92503" y="1512000"/>
            <a:ext cx="2754313" cy="2448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40" name="Text Placeholder 37">
            <a:extLst>
              <a:ext uri="{FF2B5EF4-FFF2-40B4-BE49-F238E27FC236}">
                <a16:creationId xmlns:a16="http://schemas.microsoft.com/office/drawing/2014/main" id="{CA21D913-3D69-C3C9-8A5C-B848F44EE07F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169101" y="1512000"/>
            <a:ext cx="2754313" cy="2448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7050A0B7-1239-6742-D944-C505491EB68D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9145698" y="1512000"/>
            <a:ext cx="2754313" cy="2448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2980153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5" userDrawn="1">
          <p15:clr>
            <a:srgbClr val="FBAE40"/>
          </p15:clr>
        </p15:guide>
        <p15:guide id="2" pos="5677" userDrawn="1">
          <p15:clr>
            <a:srgbClr val="FBAE40"/>
          </p15:clr>
        </p15:guide>
        <p15:guide id="3" pos="3817" userDrawn="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1238DC7-9953-67E5-076B-835C32A68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6100" y="6426000"/>
            <a:ext cx="540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54854E-1B22-401C-B4EE-1698A89C07E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613B98E-790B-D427-AD63-A9B9AFA4C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000" y="6426000"/>
            <a:ext cx="4680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Statistical-based Maintenance for Aboveground Gas Risers in Domestic High-rise Buildings</a:t>
            </a:r>
            <a:endParaRPr lang="en-GB"/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C578D897-4791-AC57-6E6E-F37EDF15AF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B2C830-6981-AC29-3A83-F01B7FC80BA0}"/>
              </a:ext>
            </a:extLst>
          </p:cNvPr>
          <p:cNvSpPr txBox="1"/>
          <p:nvPr userDrawn="1"/>
        </p:nvSpPr>
        <p:spPr>
          <a:xfrm>
            <a:off x="216706" y="106273"/>
            <a:ext cx="184867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800" spc="40" baseline="0" dirty="0">
                <a:solidFill>
                  <a:schemeClr val="bg1"/>
                </a:solidFill>
              </a:rPr>
              <a:t>Thank you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4A621A8-DF02-4872-A0EE-D9A2BD32104B}"/>
              </a:ext>
            </a:extLst>
          </p:cNvPr>
          <p:cNvCxnSpPr>
            <a:cxnSpLocks/>
          </p:cNvCxnSpPr>
          <p:nvPr userDrawn="1"/>
        </p:nvCxnSpPr>
        <p:spPr>
          <a:xfrm>
            <a:off x="2135465" y="198766"/>
            <a:ext cx="0" cy="130300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40430-5D73-9449-8351-023593D9E3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54250" y="198438"/>
            <a:ext cx="2779388" cy="1303337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If further information is required, please contact:</a:t>
            </a:r>
          </a:p>
        </p:txBody>
      </p:sp>
    </p:spTree>
    <p:extLst>
      <p:ext uri="{BB962C8B-B14F-4D97-AF65-F5344CB8AC3E}">
        <p14:creationId xmlns:p14="http://schemas.microsoft.com/office/powerpoint/2010/main" val="17222509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C3B91-8549-5034-B702-E0CA780321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0" y="216000"/>
            <a:ext cx="11760200" cy="720000"/>
          </a:xfrm>
        </p:spPr>
        <p:txBody>
          <a:bodyPr>
            <a:sp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5FC36-980D-4972-C74B-30AFF1342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8C956C2-A9E9-760D-0B84-D913BE9619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0" y="972000"/>
            <a:ext cx="11760200" cy="258084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B629FD4-E5AB-00BB-A2FD-ED38B1C7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000" y="6426000"/>
            <a:ext cx="4680000" cy="180000"/>
          </a:xfrm>
        </p:spPr>
        <p:txBody>
          <a:bodyPr/>
          <a:lstStyle/>
          <a:p>
            <a:r>
              <a:rPr lang="en-US"/>
              <a:t>Statistical-based Maintenance for Aboveground Gas Risers in Domestic High-rise Buildings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0825979-AE6F-4E8E-4A2D-40B0AF1830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2475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74302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 not use">
            <a:extLst>
              <a:ext uri="{FF2B5EF4-FFF2-40B4-BE49-F238E27FC236}">
                <a16:creationId xmlns:a16="http://schemas.microsoft.com/office/drawing/2014/main" id="{18DBAB69-9F01-979A-4BAC-74690AAD4DB3}"/>
              </a:ext>
            </a:extLst>
          </p:cNvPr>
          <p:cNvSpPr txBox="1"/>
          <p:nvPr userDrawn="1"/>
        </p:nvSpPr>
        <p:spPr>
          <a:xfrm>
            <a:off x="215900" y="656823"/>
            <a:ext cx="11760199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4400" b="0" noProof="0" dirty="0">
                <a:solidFill>
                  <a:schemeClr val="tx1"/>
                </a:solidFill>
              </a:rPr>
              <a:t>If you see any </a:t>
            </a:r>
            <a:r>
              <a:rPr lang="en-GB" sz="4400" b="1" i="0" noProof="0" dirty="0">
                <a:solidFill>
                  <a:schemeClr val="tx1"/>
                </a:solidFill>
              </a:rPr>
              <a:t>layouts after this </a:t>
            </a:r>
            <a:r>
              <a:rPr lang="en-GB" sz="4400" b="0" i="0" noProof="0" dirty="0">
                <a:solidFill>
                  <a:schemeClr val="tx1"/>
                </a:solidFill>
              </a:rPr>
              <a:t>one</a:t>
            </a:r>
            <a:r>
              <a:rPr lang="en-GB" sz="4400" b="1" i="1" noProof="0" dirty="0">
                <a:solidFill>
                  <a:schemeClr val="tx1"/>
                </a:solidFill>
              </a:rPr>
              <a:t>,</a:t>
            </a:r>
            <a:br>
              <a:rPr lang="en-GB" sz="4400" b="0" i="0" noProof="0" dirty="0">
                <a:solidFill>
                  <a:schemeClr val="tx1"/>
                </a:solidFill>
              </a:rPr>
            </a:br>
            <a:r>
              <a:rPr lang="en-GB" sz="4400" b="0" noProof="0" dirty="0">
                <a:solidFill>
                  <a:schemeClr val="tx1"/>
                </a:solidFill>
              </a:rPr>
              <a:t>do not use them. These layouts </a:t>
            </a:r>
            <a:r>
              <a:rPr lang="en-GB" sz="4400" b="1" i="0" u="none" noProof="0" dirty="0">
                <a:solidFill>
                  <a:schemeClr val="tx1"/>
                </a:solidFill>
              </a:rPr>
              <a:t>are not </a:t>
            </a:r>
            <a:r>
              <a:rPr lang="en-GB" sz="4400" b="0" noProof="0" dirty="0">
                <a:solidFill>
                  <a:schemeClr val="tx1"/>
                </a:solidFill>
              </a:rPr>
              <a:t>part </a:t>
            </a:r>
            <a:br>
              <a:rPr lang="en-GB" sz="4400" b="0" noProof="0" dirty="0">
                <a:solidFill>
                  <a:schemeClr val="tx1"/>
                </a:solidFill>
              </a:rPr>
            </a:br>
            <a:r>
              <a:rPr lang="en-GB" sz="4400" b="0" noProof="0" dirty="0">
                <a:solidFill>
                  <a:schemeClr val="tx1"/>
                </a:solidFill>
              </a:rPr>
              <a:t>of our </a:t>
            </a:r>
            <a:r>
              <a:rPr lang="en-GB" sz="4400" b="1" noProof="0" dirty="0">
                <a:solidFill>
                  <a:schemeClr val="tx1"/>
                </a:solidFill>
              </a:rPr>
              <a:t>NEW </a:t>
            </a:r>
            <a:r>
              <a:rPr lang="en-GB" sz="4400" b="0" noProof="0" dirty="0">
                <a:solidFill>
                  <a:schemeClr val="tx1"/>
                </a:solidFill>
              </a:rPr>
              <a:t>template.</a:t>
            </a:r>
            <a:endParaRPr lang="en-GB" sz="2800" b="0" noProof="0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03B67A-6898-DD83-F263-BCB7AC7CFAC6}"/>
              </a:ext>
            </a:extLst>
          </p:cNvPr>
          <p:cNvSpPr/>
          <p:nvPr userDrawn="1"/>
        </p:nvSpPr>
        <p:spPr>
          <a:xfrm>
            <a:off x="215900" y="2578102"/>
            <a:ext cx="117602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0" b="1" i="0" noProof="0" dirty="0">
                <a:solidFill>
                  <a:schemeClr val="tx1"/>
                </a:solidFill>
              </a:rPr>
              <a:t>Do not use </a:t>
            </a:r>
            <a:endParaRPr lang="en-GB" sz="15000" b="1" i="0" dirty="0">
              <a:solidFill>
                <a:schemeClr val="tx1"/>
              </a:solidFill>
            </a:endParaRPr>
          </a:p>
        </p:txBody>
      </p:sp>
      <p:sp>
        <p:nvSpPr>
          <p:cNvPr id="5" name="Do not use">
            <a:extLst>
              <a:ext uri="{FF2B5EF4-FFF2-40B4-BE49-F238E27FC236}">
                <a16:creationId xmlns:a16="http://schemas.microsoft.com/office/drawing/2014/main" id="{820CAA70-789B-106B-50B8-51F1A167D0B8}"/>
              </a:ext>
            </a:extLst>
          </p:cNvPr>
          <p:cNvSpPr txBox="1"/>
          <p:nvPr userDrawn="1"/>
        </p:nvSpPr>
        <p:spPr>
          <a:xfrm>
            <a:off x="215900" y="5186455"/>
            <a:ext cx="117602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 dirty="0">
                <a:solidFill>
                  <a:schemeClr val="tx1"/>
                </a:solidFill>
              </a:rPr>
              <a:t>Due to PowerPoint’s standard Copy/Paste functionality additional layouts </a:t>
            </a:r>
            <a:br>
              <a:rPr lang="en-GB" sz="2000" b="0" noProof="0" dirty="0">
                <a:solidFill>
                  <a:schemeClr val="tx1"/>
                </a:solidFill>
              </a:rPr>
            </a:br>
            <a:r>
              <a:rPr lang="en-GB" sz="2000" b="0" noProof="0" dirty="0">
                <a:solidFill>
                  <a:schemeClr val="tx1"/>
                </a:solidFill>
              </a:rPr>
              <a:t>can appear from old templates – please delete old slide masters if possible.</a:t>
            </a:r>
            <a:endParaRPr lang="en-GB" sz="1800" b="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688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Image - Ligh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C0189-234E-4BC0-5081-AA8C4B7F43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1311" y="2196000"/>
            <a:ext cx="7560000" cy="1962076"/>
          </a:xfrm>
        </p:spPr>
        <p:txBody>
          <a:bodyPr anchor="b"/>
          <a:lstStyle>
            <a:lvl1pPr algn="l">
              <a:lnSpc>
                <a:spcPct val="85000"/>
              </a:lnSpc>
              <a:defRPr sz="7500" b="0" spc="12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slide – </a:t>
            </a:r>
            <a:br>
              <a:rPr lang="en-US" dirty="0"/>
            </a:br>
            <a:r>
              <a:rPr lang="en-US" dirty="0"/>
              <a:t>Light photo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76A97B-C249-D527-AD85-C03F3265CE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312" y="4284000"/>
            <a:ext cx="7560000" cy="158120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1000" b="0" i="0" kern="1000" cap="all" spc="4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[optional] Presented TO: Name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D364F-0471-FD87-D910-3D72FACD2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0663" y="4772016"/>
            <a:ext cx="1800000" cy="180000"/>
          </a:xfrm>
          <a:prstGeom prst="rect">
            <a:avLst/>
          </a:prstGeom>
        </p:spPr>
        <p:txBody>
          <a:bodyPr/>
          <a:lstStyle>
            <a:lvl1pPr algn="l">
              <a:defRPr sz="1000" b="0" i="0" cap="all" spc="4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93F38FB-A7EE-C3E5-54A4-67258B799C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0663" y="4500000"/>
            <a:ext cx="7561262" cy="158120"/>
          </a:xfrm>
        </p:spPr>
        <p:txBody>
          <a:bodyPr>
            <a:spAutoFit/>
          </a:bodyPr>
          <a:lstStyle>
            <a:lvl1pPr marL="0" indent="0">
              <a:buNone/>
              <a:defRPr sz="1000" cap="all" spc="4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[optional] presented by: Name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1BD52E9-8A2C-098C-9B3C-65CD7F63D7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51881" y="152080"/>
            <a:ext cx="2148685" cy="838347"/>
          </a:xfrm>
          <a:prstGeom prst="rect">
            <a:avLst/>
          </a:prstGeom>
        </p:spPr>
      </p:pic>
      <p:sp>
        <p:nvSpPr>
          <p:cNvPr id="15" name="object 9">
            <a:extLst>
              <a:ext uri="{FF2B5EF4-FFF2-40B4-BE49-F238E27FC236}">
                <a16:creationId xmlns:a16="http://schemas.microsoft.com/office/drawing/2014/main" id="{5A2DF0DB-1B16-3C7F-91C3-AB86140B4556}"/>
              </a:ext>
            </a:extLst>
          </p:cNvPr>
          <p:cNvSpPr txBox="1"/>
          <p:nvPr userDrawn="1"/>
        </p:nvSpPr>
        <p:spPr>
          <a:xfrm>
            <a:off x="221310" y="6155342"/>
            <a:ext cx="3888000" cy="489182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0">
              <a:spcBef>
                <a:spcPts val="55"/>
              </a:spcBef>
            </a:pPr>
            <a:r>
              <a:rPr sz="1300" kern="1000" spc="10" baseline="0" dirty="0">
                <a:solidFill>
                  <a:schemeClr val="tx1"/>
                </a:solidFill>
                <a:latin typeface="+mn-lt"/>
                <a:cs typeface="Georgia"/>
              </a:rPr>
              <a:t>Sustainability is our business</a:t>
            </a:r>
          </a:p>
          <a:p>
            <a:pPr marL="0" indent="0">
              <a:spcBef>
                <a:spcPts val="1000"/>
              </a:spcBef>
              <a:tabLst/>
            </a:pPr>
            <a:r>
              <a:rPr lang="en-GB" sz="500" b="0" i="0" spc="0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Copyright 2023 by the ERM International Group Limited and/or its affiliates (‘ERM’). All rights reserved. No part of this work may be reproduced or transmitted in any form or by any means, without prior written permission of ERM.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D865E905-91CA-2A4F-5B0D-33E8833047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5900" y="1872000"/>
            <a:ext cx="7561262" cy="237181"/>
          </a:xfrm>
        </p:spPr>
        <p:txBody>
          <a:bodyPr>
            <a:spAutoFit/>
          </a:bodyPr>
          <a:lstStyle>
            <a:lvl1pPr marL="0" indent="0">
              <a:buNone/>
              <a:defRPr sz="1500" cap="all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Small title</a:t>
            </a:r>
          </a:p>
        </p:txBody>
      </p:sp>
    </p:spTree>
    <p:extLst>
      <p:ext uri="{BB962C8B-B14F-4D97-AF65-F5344CB8AC3E}">
        <p14:creationId xmlns:p14="http://schemas.microsoft.com/office/powerpoint/2010/main" val="2228262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E6E04-2857-0849-DC35-2ED63A1FA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Statistical-based Maintenance for Aboveground Gas Risers in Domestic High-rise Buildings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5FC36-980D-4972-C74B-30AFF1342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54854E-1B22-401C-B4EE-1698A89C07E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961E437-4C43-98D8-2A88-E57637C610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380113-EB15-D278-5FA4-A2227E451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3930" y="504000"/>
            <a:ext cx="2392714" cy="7755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Agenda/</a:t>
            </a:r>
            <a:br>
              <a:rPr lang="en-GB" dirty="0"/>
            </a:br>
            <a:r>
              <a:rPr lang="en-GB" dirty="0"/>
              <a:t>contents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CE7B54-B736-2F71-DD6B-061B8DECB81A}"/>
              </a:ext>
            </a:extLst>
          </p:cNvPr>
          <p:cNvCxnSpPr>
            <a:cxnSpLocks/>
          </p:cNvCxnSpPr>
          <p:nvPr userDrawn="1"/>
        </p:nvCxnSpPr>
        <p:spPr>
          <a:xfrm>
            <a:off x="3296887" y="475013"/>
            <a:ext cx="0" cy="128253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89F9443-AEE3-EB37-C7A0-7A567BE323F2}"/>
              </a:ext>
            </a:extLst>
          </p:cNvPr>
          <p:cNvCxnSpPr>
            <a:cxnSpLocks/>
          </p:cNvCxnSpPr>
          <p:nvPr userDrawn="1"/>
        </p:nvCxnSpPr>
        <p:spPr>
          <a:xfrm>
            <a:off x="6096000" y="475013"/>
            <a:ext cx="0" cy="57832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19830C7-7146-11DB-4084-0AA2745E06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7282" y="503238"/>
            <a:ext cx="5668818" cy="5754687"/>
          </a:xfrm>
        </p:spPr>
        <p:txBody>
          <a:bodyPr/>
          <a:lstStyle>
            <a:lvl1pPr marL="457200" indent="-457200">
              <a:buAutoNum type="arabicPlain"/>
              <a:tabLst>
                <a:tab pos="540000" algn="l"/>
              </a:tabLst>
              <a:defRPr sz="28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1</a:t>
            </a:r>
          </a:p>
          <a:p>
            <a:pPr lvl="0"/>
            <a:r>
              <a:rPr lang="en-GB" dirty="0" err="1"/>
              <a:t>Sectiion</a:t>
            </a:r>
            <a:r>
              <a:rPr lang="en-GB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1519720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C3B91-8549-5034-B702-E0CA780321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0" y="216000"/>
            <a:ext cx="11760200" cy="720000"/>
          </a:xfrm>
        </p:spPr>
        <p:txBody>
          <a:bodyPr>
            <a:no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5FC36-980D-4972-C74B-30AFF1342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8C956C2-A9E9-760D-0B84-D913BE9619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0" y="972000"/>
            <a:ext cx="11760200" cy="258084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B629FD4-E5AB-00BB-A2FD-ED38B1C7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000" y="6426000"/>
            <a:ext cx="4680000" cy="180000"/>
          </a:xfrm>
        </p:spPr>
        <p:txBody>
          <a:bodyPr/>
          <a:lstStyle/>
          <a:p>
            <a:r>
              <a:rPr lang="en-US"/>
              <a:t>Statistical-based Maintenance for Aboveground Gas Risers in Domestic High-rise Buildings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0825979-AE6F-4E8E-4A2D-40B0AF1830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2E989688-6A3A-4541-AAF9-E4CC1729012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5898" y="1512000"/>
            <a:ext cx="11760199" cy="468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3209805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474364-E17C-6658-072F-1A342A14B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6100" y="6426000"/>
            <a:ext cx="540000" cy="180000"/>
          </a:xfrm>
        </p:spPr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3B4D905-96F1-0B22-9047-40EA4D5B4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000" y="6426000"/>
            <a:ext cx="4680000" cy="180000"/>
          </a:xfrm>
        </p:spPr>
        <p:txBody>
          <a:bodyPr/>
          <a:lstStyle/>
          <a:p>
            <a:r>
              <a:rPr lang="en-US"/>
              <a:t>Statistical-based Maintenance for Aboveground Gas Risers in Domestic High-rise Buildings</a:t>
            </a:r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40BC527-3BE4-6112-4034-9BB01466B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069215F-F792-9855-743A-A27AC11AF58F}"/>
              </a:ext>
            </a:extLst>
          </p:cNvPr>
          <p:cNvCxnSpPr/>
          <p:nvPr userDrawn="1"/>
        </p:nvCxnSpPr>
        <p:spPr>
          <a:xfrm>
            <a:off x="6096000" y="1548000"/>
            <a:ext cx="0" cy="46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E1040C-ECD7-71D7-A646-2CFE5E496D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15900" y="1512000"/>
            <a:ext cx="5790565" cy="4680000"/>
          </a:xfrm>
        </p:spPr>
        <p:txBody>
          <a:bodyPr>
            <a:noAutofit/>
          </a:bodyPr>
          <a:lstStyle>
            <a:lvl1pPr indent="-180000"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A95E517-386D-01C9-3437-312358C2E36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185535" y="1512000"/>
            <a:ext cx="5790565" cy="4680000"/>
          </a:xfrm>
        </p:spPr>
        <p:txBody>
          <a:bodyPr>
            <a:noAutofit/>
          </a:bodyPr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0895F00-B7AE-47F3-8701-306832CE23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5" y="216000"/>
            <a:ext cx="11757600" cy="720000"/>
          </a:xfrm>
        </p:spPr>
        <p:txBody>
          <a:bodyPr>
            <a:sp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C44D116-10DA-18FF-2A4A-B17A0FA9DF2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5" y="972000"/>
            <a:ext cx="11757600" cy="258084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59003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39D252-AA11-F8B2-BB0D-DE7B7C47A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216000"/>
            <a:ext cx="1176020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1D4C98-DAD2-504C-23D9-81EDD5036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899" y="1512000"/>
            <a:ext cx="11760201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C863A-680A-A08D-A073-166C02C2AB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13999" y="6426000"/>
            <a:ext cx="468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Statistical-based Maintenance for Aboveground Gas Risers in Domestic High-rise Buildings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80B84-6DC2-D2A3-4529-8282B23312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6100" y="6426000"/>
            <a:ext cx="54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3954854E-1B22-401C-B4EE-1698A89C07E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1423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8" r:id="rId2"/>
    <p:sldLayoutId id="2147483704" r:id="rId3"/>
    <p:sldLayoutId id="2147483701" r:id="rId4"/>
    <p:sldLayoutId id="2147483649" r:id="rId5"/>
    <p:sldLayoutId id="2147483685" r:id="rId6"/>
    <p:sldLayoutId id="2147483650" r:id="rId7"/>
    <p:sldLayoutId id="2147483670" r:id="rId8"/>
    <p:sldLayoutId id="2147483679" r:id="rId9"/>
    <p:sldLayoutId id="2147483696" r:id="rId10"/>
    <p:sldLayoutId id="2147483702" r:id="rId11"/>
    <p:sldLayoutId id="2147483686" r:id="rId12"/>
    <p:sldLayoutId id="2147483680" r:id="rId13"/>
    <p:sldLayoutId id="2147483692" r:id="rId14"/>
    <p:sldLayoutId id="2147483705" r:id="rId15"/>
    <p:sldLayoutId id="2147483671" r:id="rId16"/>
    <p:sldLayoutId id="2147483672" r:id="rId17"/>
    <p:sldLayoutId id="2147483706" r:id="rId18"/>
    <p:sldLayoutId id="2147483654" r:id="rId19"/>
    <p:sldLayoutId id="2147483662" r:id="rId20"/>
    <p:sldLayoutId id="2147483664" r:id="rId21"/>
    <p:sldLayoutId id="2147483703" r:id="rId22"/>
    <p:sldLayoutId id="2147483663" r:id="rId23"/>
    <p:sldLayoutId id="2147483665" r:id="rId24"/>
    <p:sldLayoutId id="2147483666" r:id="rId25"/>
    <p:sldLayoutId id="2147483667" r:id="rId26"/>
    <p:sldLayoutId id="2147483668" r:id="rId27"/>
    <p:sldLayoutId id="2147483697" r:id="rId28"/>
    <p:sldLayoutId id="2147483707" r:id="rId29"/>
    <p:sldLayoutId id="2147483673" r:id="rId30"/>
    <p:sldLayoutId id="2147483674" r:id="rId31"/>
    <p:sldLayoutId id="2147483683" r:id="rId32"/>
    <p:sldLayoutId id="2147483687" r:id="rId33"/>
    <p:sldLayoutId id="2147483688" r:id="rId34"/>
    <p:sldLayoutId id="2147483651" r:id="rId35"/>
    <p:sldLayoutId id="2147483669" r:id="rId36"/>
    <p:sldLayoutId id="2147483676" r:id="rId37"/>
    <p:sldLayoutId id="2147483678" r:id="rId38"/>
    <p:sldLayoutId id="2147483694" r:id="rId39"/>
    <p:sldLayoutId id="2147483693" r:id="rId40"/>
    <p:sldLayoutId id="2147483699" r:id="rId41"/>
    <p:sldLayoutId id="2147483700" r:id="rId42"/>
    <p:sldLayoutId id="2147483684" r:id="rId43"/>
    <p:sldLayoutId id="2147483652" r:id="rId44"/>
    <p:sldLayoutId id="2147483675" r:id="rId45"/>
    <p:sldLayoutId id="2147483695" r:id="rId46"/>
    <p:sldLayoutId id="2147483689" r:id="rId47"/>
    <p:sldLayoutId id="2147483677" r:id="rId48"/>
    <p:sldLayoutId id="2147483691" r:id="rId49"/>
    <p:sldLayoutId id="2147483690" r:id="rId50"/>
    <p:sldLayoutId id="2147483681" r:id="rId51"/>
    <p:sldLayoutId id="2147483698" r:id="rId52"/>
    <p:sldLayoutId id="2147483655" r:id="rId53"/>
    <p:sldLayoutId id="2147483682" r:id="rId5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900"/>
        </a:spcBef>
        <a:buFont typeface="Georgia" panose="02040502050405020303" pitchFamily="18" charset="0"/>
        <a:buNone/>
        <a:defRPr sz="1600" kern="100" spc="2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900"/>
        </a:spcBef>
        <a:buFont typeface="Georgia" panose="02040502050405020303" pitchFamily="18" charset="0"/>
        <a:buNone/>
        <a:defRPr sz="1600" b="1" kern="100" spc="20">
          <a:solidFill>
            <a:schemeClr val="tx1"/>
          </a:solidFill>
          <a:latin typeface="+mn-lt"/>
          <a:ea typeface="+mn-ea"/>
          <a:cs typeface="+mn-cs"/>
        </a:defRPr>
      </a:lvl2pPr>
      <a:lvl3pPr marL="252000" indent="-252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600" kern="100" spc="20">
          <a:solidFill>
            <a:schemeClr val="tx1"/>
          </a:solidFill>
          <a:latin typeface="+mn-lt"/>
          <a:ea typeface="+mn-ea"/>
          <a:cs typeface="+mn-cs"/>
        </a:defRPr>
      </a:lvl3pPr>
      <a:lvl4pPr marL="504000" indent="-252000" algn="l" defTabSz="914400" rtl="0" eaLnBrk="1" latinLnBrk="0" hangingPunct="1">
        <a:lnSpc>
          <a:spcPct val="100000"/>
        </a:lnSpc>
        <a:spcBef>
          <a:spcPts val="900"/>
        </a:spcBef>
        <a:buFont typeface="System Font Regular"/>
        <a:buChar char="◦"/>
        <a:defRPr sz="1600" b="0" kern="100" spc="20">
          <a:solidFill>
            <a:schemeClr val="tx1"/>
          </a:solidFill>
          <a:latin typeface="+mn-lt"/>
          <a:ea typeface="+mn-ea"/>
          <a:cs typeface="+mn-cs"/>
        </a:defRPr>
      </a:lvl4pPr>
      <a:lvl5pPr marL="756000" indent="-252000" algn="l" defTabSz="914400" rtl="0" eaLnBrk="1" latinLnBrk="0" hangingPunct="1">
        <a:lnSpc>
          <a:spcPct val="100000"/>
        </a:lnSpc>
        <a:spcBef>
          <a:spcPts val="900"/>
        </a:spcBef>
        <a:buFont typeface="System Font Regular"/>
        <a:buChar char="-"/>
        <a:defRPr sz="1600" kern="100" spc="2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None/>
        <a:defRPr sz="1200" kern="100" cap="all" spc="20" baseline="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0" indent="-1800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1300" kern="100" spc="20">
          <a:solidFill>
            <a:schemeClr val="tx1"/>
          </a:solidFill>
          <a:latin typeface="+mn-lt"/>
          <a:ea typeface="+mn-ea"/>
          <a:cs typeface="+mn-cs"/>
        </a:defRPr>
      </a:lvl7pPr>
      <a:lvl8pPr marL="0" indent="-1800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1300" kern="100" spc="20">
          <a:solidFill>
            <a:schemeClr val="tx1"/>
          </a:solidFill>
          <a:latin typeface="+mn-lt"/>
          <a:ea typeface="+mn-ea"/>
          <a:cs typeface="+mn-cs"/>
        </a:defRPr>
      </a:lvl8pPr>
      <a:lvl9pPr marL="0" indent="-1800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1300" kern="100" spc="2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46" userDrawn="1">
          <p15:clr>
            <a:srgbClr val="F26B43"/>
          </p15:clr>
        </p15:guide>
        <p15:guide id="2" pos="136" userDrawn="1">
          <p15:clr>
            <a:srgbClr val="F26B43"/>
          </p15:clr>
        </p15:guide>
        <p15:guide id="3" pos="7544" userDrawn="1">
          <p15:clr>
            <a:srgbClr val="F26B43"/>
          </p15:clr>
        </p15:guide>
        <p15:guide id="6" orient="horz" pos="4043" userDrawn="1">
          <p15:clr>
            <a:srgbClr val="F26B43"/>
          </p15:clr>
        </p15:guide>
        <p15:guide id="8" orient="horz" pos="131" userDrawn="1">
          <p15:clr>
            <a:srgbClr val="F26B43"/>
          </p15:clr>
        </p15:guide>
        <p15:guide id="9" orient="horz" pos="370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7.jpe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7" Type="http://schemas.openxmlformats.org/officeDocument/2006/relationships/image" Target="../media/image5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Relationship Id="rId6" Type="http://schemas.microsoft.com/office/2014/relationships/chartEx" Target="../charts/chartEx1.xml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tags" Target="../tags/tag4.xml"/><Relationship Id="rId7" Type="http://schemas.openxmlformats.org/officeDocument/2006/relationships/image" Target="../media/image28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7.png"/><Relationship Id="rId5" Type="http://schemas.openxmlformats.org/officeDocument/2006/relationships/slideLayout" Target="../slideLayouts/slideLayout18.xml"/><Relationship Id="rId4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2">
            <a:extLst>
              <a:ext uri="{FF2B5EF4-FFF2-40B4-BE49-F238E27FC236}">
                <a16:creationId xmlns:a16="http://schemas.microsoft.com/office/drawing/2014/main" id="{3F0ECD22-178A-381B-9958-844F343EFB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7" b="7697"/>
          <a:stretch/>
        </p:blipFill>
        <p:spPr>
          <a:xfrm flipH="1">
            <a:off x="-2" y="-5745"/>
            <a:ext cx="12192002" cy="686374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D2FE33-894E-2643-377C-A60F97108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854E-1B22-401C-B4EE-1698A89C07E3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3E53A5C-6373-0D56-CF78-5CDD050EF815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B2387DF-3B88-1F5D-412E-350AF0EAE19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671" y="5598368"/>
            <a:ext cx="2929279" cy="1143607"/>
          </a:xfrm>
          <a:prstGeom prst="rect">
            <a:avLst/>
          </a:prstGeom>
        </p:spPr>
      </p:pic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44E03D37-1267-F6B9-6D5E-B768EFFAF8A5}"/>
              </a:ext>
            </a:extLst>
          </p:cNvPr>
          <p:cNvSpPr txBox="1">
            <a:spLocks/>
          </p:cNvSpPr>
          <p:nvPr/>
        </p:nvSpPr>
        <p:spPr>
          <a:xfrm>
            <a:off x="327347" y="365753"/>
            <a:ext cx="5777205" cy="13004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Georgia" panose="02040502050405020303" pitchFamily="18" charset="0"/>
              <a:buNone/>
              <a:defRPr sz="1600" kern="1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Georgia" panose="02040502050405020303" pitchFamily="18" charset="0"/>
              <a:buNone/>
              <a:defRPr sz="1600" b="1" kern="100" spc="2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kern="100" spc="2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252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System Font Regular"/>
              <a:buChar char="◦"/>
              <a:defRPr sz="1600" b="0" kern="100" spc="2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-252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System Font Regular"/>
              <a:buChar char="-"/>
              <a:defRPr sz="1600" kern="100" spc="2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00" cap="all" spc="20" baseline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0" indent="-1800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 kern="100" spc="2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-1800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 kern="100" spc="2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-1800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 kern="100" spc="2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solidFill>
                  <a:schemeClr val="bg1"/>
                </a:solidFill>
              </a:rPr>
              <a:t>"Statistical-Based Maintenance for Aboveground Gas Risers in Domestic High-Rise Buildings“</a:t>
            </a:r>
            <a:endParaRPr lang="en-GB" sz="3000" b="1" dirty="0">
              <a:solidFill>
                <a:schemeClr val="bg1"/>
              </a:solidFill>
            </a:endParaRP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1F2C78CD-5590-9E2E-F6BC-21A4262D8E3A}"/>
              </a:ext>
            </a:extLst>
          </p:cNvPr>
          <p:cNvSpPr txBox="1">
            <a:spLocks/>
          </p:cNvSpPr>
          <p:nvPr/>
        </p:nvSpPr>
        <p:spPr>
          <a:xfrm>
            <a:off x="352229" y="2130805"/>
            <a:ext cx="6973919" cy="78427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Georgia" panose="02040502050405020303" pitchFamily="18" charset="0"/>
              <a:buNone/>
              <a:defRPr sz="1600" kern="1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Georgia" panose="02040502050405020303" pitchFamily="18" charset="0"/>
              <a:buNone/>
              <a:defRPr sz="1600" b="1" kern="100" spc="2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kern="100" spc="2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252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System Font Regular"/>
              <a:buChar char="◦"/>
              <a:defRPr sz="1600" b="0" kern="100" spc="2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-252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System Font Regular"/>
              <a:buChar char="-"/>
              <a:defRPr sz="1600" kern="100" spc="2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00" cap="all" spc="20" baseline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0" indent="-1800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 kern="100" spc="2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-1800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 kern="100" spc="2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-1800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 kern="100" spc="2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bg1"/>
                </a:solidFill>
              </a:rPr>
              <a:t>Hazards 33, </a:t>
            </a:r>
            <a:r>
              <a:rPr lang="en-GB" sz="2800" dirty="0" err="1">
                <a:solidFill>
                  <a:schemeClr val="bg1"/>
                </a:solidFill>
              </a:rPr>
              <a:t>IChemE</a:t>
            </a:r>
            <a:endParaRPr lang="en-GB" sz="2800" dirty="0">
              <a:solidFill>
                <a:schemeClr val="bg1"/>
              </a:solidFill>
            </a:endParaRPr>
          </a:p>
          <a:p>
            <a:r>
              <a:rPr lang="nl-NL" sz="1400" dirty="0">
                <a:solidFill>
                  <a:schemeClr val="bg1"/>
                </a:solidFill>
              </a:rPr>
              <a:t>7–9 November 2023, Birmingham, UK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2FA1B67B-0B09-0DFD-58EA-53F3CD92BC7B}"/>
              </a:ext>
            </a:extLst>
          </p:cNvPr>
          <p:cNvSpPr txBox="1">
            <a:spLocks/>
          </p:cNvSpPr>
          <p:nvPr/>
        </p:nvSpPr>
        <p:spPr>
          <a:xfrm>
            <a:off x="352229" y="4624027"/>
            <a:ext cx="3631232" cy="126359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797814" rtl="0" eaLnBrk="1" latinLnBrk="0" hangingPunct="1">
              <a:lnSpc>
                <a:spcPct val="90000"/>
              </a:lnSpc>
              <a:spcBef>
                <a:spcPts val="873"/>
              </a:spcBef>
              <a:buFont typeface="Arial" panose="020B0604020202020204" pitchFamily="34" charset="0"/>
              <a:buNone/>
              <a:defRPr sz="2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98361" indent="-199454" algn="l" defTabSz="797814" rtl="0" eaLnBrk="1" latinLnBrk="0" hangingPunct="1">
              <a:lnSpc>
                <a:spcPct val="90000"/>
              </a:lnSpc>
              <a:spcBef>
                <a:spcPts val="436"/>
              </a:spcBef>
              <a:buFont typeface="Arial" panose="020B0604020202020204" pitchFamily="34" charset="0"/>
              <a:buChar char="•"/>
              <a:defRPr sz="20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7268" indent="-199454" algn="l" defTabSz="797814" rtl="0" eaLnBrk="1" latinLnBrk="0" hangingPunct="1">
              <a:lnSpc>
                <a:spcPct val="90000"/>
              </a:lnSpc>
              <a:spcBef>
                <a:spcPts val="436"/>
              </a:spcBef>
              <a:buFont typeface="Arial" panose="020B0604020202020204" pitchFamily="34" charset="0"/>
              <a:buChar char="•"/>
              <a:defRPr sz="1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6175" indent="-199454" algn="l" defTabSz="797814" rtl="0" eaLnBrk="1" latinLnBrk="0" hangingPunct="1">
              <a:lnSpc>
                <a:spcPct val="90000"/>
              </a:lnSpc>
              <a:spcBef>
                <a:spcPts val="436"/>
              </a:spcBef>
              <a:buFont typeface="Arial" panose="020B0604020202020204" pitchFamily="34" charset="0"/>
              <a:buChar char="•"/>
              <a:defRPr sz="15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5082" indent="-199454" algn="l" defTabSz="797814" rtl="0" eaLnBrk="1" latinLnBrk="0" hangingPunct="1">
              <a:lnSpc>
                <a:spcPct val="90000"/>
              </a:lnSpc>
              <a:spcBef>
                <a:spcPts val="436"/>
              </a:spcBef>
              <a:buFont typeface="Arial" panose="020B0604020202020204" pitchFamily="34" charset="0"/>
              <a:buChar char="•"/>
              <a:defRPr sz="15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93989" indent="-199454" algn="l" defTabSz="797814" rtl="0" eaLnBrk="1" latinLnBrk="0" hangingPunct="1">
              <a:lnSpc>
                <a:spcPct val="90000"/>
              </a:lnSpc>
              <a:spcBef>
                <a:spcPts val="436"/>
              </a:spcBef>
              <a:buFont typeface="Arial" panose="020B0604020202020204" pitchFamily="34" charset="0"/>
              <a:buChar char="•"/>
              <a:defRPr sz="15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92896" indent="-199454" algn="l" defTabSz="797814" rtl="0" eaLnBrk="1" latinLnBrk="0" hangingPunct="1">
              <a:lnSpc>
                <a:spcPct val="90000"/>
              </a:lnSpc>
              <a:spcBef>
                <a:spcPts val="436"/>
              </a:spcBef>
              <a:buFont typeface="Arial" panose="020B0604020202020204" pitchFamily="34" charset="0"/>
              <a:buChar char="•"/>
              <a:defRPr sz="15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91803" indent="-199454" algn="l" defTabSz="797814" rtl="0" eaLnBrk="1" latinLnBrk="0" hangingPunct="1">
              <a:lnSpc>
                <a:spcPct val="90000"/>
              </a:lnSpc>
              <a:spcBef>
                <a:spcPts val="436"/>
              </a:spcBef>
              <a:buFont typeface="Arial" panose="020B0604020202020204" pitchFamily="34" charset="0"/>
              <a:buChar char="•"/>
              <a:defRPr sz="15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90710" indent="-199454" algn="l" defTabSz="797814" rtl="0" eaLnBrk="1" latinLnBrk="0" hangingPunct="1">
              <a:lnSpc>
                <a:spcPct val="90000"/>
              </a:lnSpc>
              <a:spcBef>
                <a:spcPts val="436"/>
              </a:spcBef>
              <a:buFont typeface="Arial" panose="020B0604020202020204" pitchFamily="34" charset="0"/>
              <a:buChar char="•"/>
              <a:defRPr sz="15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51028">
              <a:lnSpc>
                <a:spcPct val="100000"/>
              </a:lnSpc>
              <a:spcBef>
                <a:spcPts val="0"/>
              </a:spcBef>
            </a:pPr>
            <a:r>
              <a:rPr lang="en-US" sz="1500" b="1" dirty="0">
                <a:solidFill>
                  <a:srgbClr val="FFFFFF"/>
                </a:solidFill>
                <a:latin typeface="Arial" panose="020B0604020202020204"/>
              </a:rPr>
              <a:t>Simon Au</a:t>
            </a:r>
            <a:br>
              <a:rPr lang="en-US" sz="1500" dirty="0">
                <a:solidFill>
                  <a:srgbClr val="FFFFFF"/>
                </a:solidFill>
                <a:latin typeface="Arial" panose="020B0604020202020204"/>
              </a:rPr>
            </a:br>
            <a:r>
              <a:rPr lang="en-US" sz="1500" dirty="0">
                <a:solidFill>
                  <a:srgbClr val="FFFFFF"/>
                </a:solidFill>
                <a:latin typeface="Arial" panose="020B0604020202020204"/>
              </a:rPr>
              <a:t>Managing Consultant</a:t>
            </a:r>
            <a:br>
              <a:rPr lang="en-US" sz="1500" dirty="0">
                <a:solidFill>
                  <a:srgbClr val="FFFFFF"/>
                </a:solidFill>
                <a:latin typeface="Arial" panose="020B0604020202020204"/>
              </a:rPr>
            </a:br>
            <a:r>
              <a:rPr lang="en-US" sz="1500" dirty="0">
                <a:solidFill>
                  <a:srgbClr val="FFFFFF"/>
                </a:solidFill>
                <a:latin typeface="Arial" panose="020B0604020202020204"/>
              </a:rPr>
              <a:t>ERM Hong Kong</a:t>
            </a:r>
            <a:endParaRPr lang="en-GB" sz="1500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78DA97AE-5B52-41DA-2782-B54C88565888}"/>
              </a:ext>
            </a:extLst>
          </p:cNvPr>
          <p:cNvSpPr txBox="1">
            <a:spLocks/>
          </p:cNvSpPr>
          <p:nvPr/>
        </p:nvSpPr>
        <p:spPr>
          <a:xfrm>
            <a:off x="3281508" y="4714535"/>
            <a:ext cx="3251228" cy="126359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797814" rtl="0" eaLnBrk="1" latinLnBrk="0" hangingPunct="1">
              <a:lnSpc>
                <a:spcPct val="90000"/>
              </a:lnSpc>
              <a:spcBef>
                <a:spcPts val="873"/>
              </a:spcBef>
              <a:buFont typeface="Arial" panose="020B0604020202020204" pitchFamily="34" charset="0"/>
              <a:buNone/>
              <a:defRPr sz="2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98361" indent="-199454" algn="l" defTabSz="797814" rtl="0" eaLnBrk="1" latinLnBrk="0" hangingPunct="1">
              <a:lnSpc>
                <a:spcPct val="90000"/>
              </a:lnSpc>
              <a:spcBef>
                <a:spcPts val="436"/>
              </a:spcBef>
              <a:buFont typeface="Arial" panose="020B0604020202020204" pitchFamily="34" charset="0"/>
              <a:buChar char="•"/>
              <a:defRPr sz="20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7268" indent="-199454" algn="l" defTabSz="797814" rtl="0" eaLnBrk="1" latinLnBrk="0" hangingPunct="1">
              <a:lnSpc>
                <a:spcPct val="90000"/>
              </a:lnSpc>
              <a:spcBef>
                <a:spcPts val="436"/>
              </a:spcBef>
              <a:buFont typeface="Arial" panose="020B0604020202020204" pitchFamily="34" charset="0"/>
              <a:buChar char="•"/>
              <a:defRPr sz="1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6175" indent="-199454" algn="l" defTabSz="797814" rtl="0" eaLnBrk="1" latinLnBrk="0" hangingPunct="1">
              <a:lnSpc>
                <a:spcPct val="90000"/>
              </a:lnSpc>
              <a:spcBef>
                <a:spcPts val="436"/>
              </a:spcBef>
              <a:buFont typeface="Arial" panose="020B0604020202020204" pitchFamily="34" charset="0"/>
              <a:buChar char="•"/>
              <a:defRPr sz="15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5082" indent="-199454" algn="l" defTabSz="797814" rtl="0" eaLnBrk="1" latinLnBrk="0" hangingPunct="1">
              <a:lnSpc>
                <a:spcPct val="90000"/>
              </a:lnSpc>
              <a:spcBef>
                <a:spcPts val="436"/>
              </a:spcBef>
              <a:buFont typeface="Arial" panose="020B0604020202020204" pitchFamily="34" charset="0"/>
              <a:buChar char="•"/>
              <a:defRPr sz="15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93989" indent="-199454" algn="l" defTabSz="797814" rtl="0" eaLnBrk="1" latinLnBrk="0" hangingPunct="1">
              <a:lnSpc>
                <a:spcPct val="90000"/>
              </a:lnSpc>
              <a:spcBef>
                <a:spcPts val="436"/>
              </a:spcBef>
              <a:buFont typeface="Arial" panose="020B0604020202020204" pitchFamily="34" charset="0"/>
              <a:buChar char="•"/>
              <a:defRPr sz="15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92896" indent="-199454" algn="l" defTabSz="797814" rtl="0" eaLnBrk="1" latinLnBrk="0" hangingPunct="1">
              <a:lnSpc>
                <a:spcPct val="90000"/>
              </a:lnSpc>
              <a:spcBef>
                <a:spcPts val="436"/>
              </a:spcBef>
              <a:buFont typeface="Arial" panose="020B0604020202020204" pitchFamily="34" charset="0"/>
              <a:buChar char="•"/>
              <a:defRPr sz="15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91803" indent="-199454" algn="l" defTabSz="797814" rtl="0" eaLnBrk="1" latinLnBrk="0" hangingPunct="1">
              <a:lnSpc>
                <a:spcPct val="90000"/>
              </a:lnSpc>
              <a:spcBef>
                <a:spcPts val="436"/>
              </a:spcBef>
              <a:buFont typeface="Arial" panose="020B0604020202020204" pitchFamily="34" charset="0"/>
              <a:buChar char="•"/>
              <a:defRPr sz="15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90710" indent="-199454" algn="l" defTabSz="797814" rtl="0" eaLnBrk="1" latinLnBrk="0" hangingPunct="1">
              <a:lnSpc>
                <a:spcPct val="90000"/>
              </a:lnSpc>
              <a:spcBef>
                <a:spcPts val="436"/>
              </a:spcBef>
              <a:buFont typeface="Arial" panose="020B0604020202020204" pitchFamily="34" charset="0"/>
              <a:buChar char="•"/>
              <a:defRPr sz="15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51028">
              <a:lnSpc>
                <a:spcPct val="100000"/>
              </a:lnSpc>
              <a:spcBef>
                <a:spcPts val="0"/>
              </a:spcBef>
            </a:pPr>
            <a:r>
              <a:rPr lang="en-US" sz="1500" b="1" dirty="0" err="1">
                <a:solidFill>
                  <a:srgbClr val="FFFFFF"/>
                </a:solidFill>
                <a:latin typeface="Arial" panose="020B0604020202020204"/>
              </a:rPr>
              <a:t>Pasindu</a:t>
            </a:r>
            <a:r>
              <a:rPr lang="en-US" sz="1500" b="1" dirty="0">
                <a:solidFill>
                  <a:srgbClr val="FFFFFF"/>
                </a:solidFill>
                <a:latin typeface="Arial" panose="020B0604020202020204"/>
              </a:rPr>
              <a:t> Samaranayake</a:t>
            </a:r>
            <a:br>
              <a:rPr lang="en-US" sz="1500" dirty="0">
                <a:solidFill>
                  <a:srgbClr val="FFFFFF"/>
                </a:solidFill>
                <a:latin typeface="Arial" panose="020B0604020202020204"/>
              </a:rPr>
            </a:br>
            <a:r>
              <a:rPr lang="en-US" sz="1500" dirty="0">
                <a:solidFill>
                  <a:srgbClr val="FFFFFF"/>
                </a:solidFill>
                <a:latin typeface="Arial" panose="020B0604020202020204"/>
              </a:rPr>
              <a:t>Consultant</a:t>
            </a:r>
            <a:br>
              <a:rPr lang="en-US" sz="1500" dirty="0">
                <a:solidFill>
                  <a:srgbClr val="FFFFFF"/>
                </a:solidFill>
                <a:latin typeface="Arial" panose="020B0604020202020204"/>
              </a:rPr>
            </a:br>
            <a:r>
              <a:rPr lang="en-US" sz="1500" dirty="0">
                <a:solidFill>
                  <a:srgbClr val="FFFFFF"/>
                </a:solidFill>
                <a:latin typeface="Arial" panose="020B0604020202020204"/>
              </a:rPr>
              <a:t>ERM Hong Kong</a:t>
            </a:r>
            <a:endParaRPr lang="en-GB" sz="1500" dirty="0">
              <a:solidFill>
                <a:srgbClr val="FFFFFF"/>
              </a:solidFill>
              <a:latin typeface="Arial" panose="020B0604020202020204"/>
            </a:endParaRPr>
          </a:p>
        </p:txBody>
      </p:sp>
      <p:pic>
        <p:nvPicPr>
          <p:cNvPr id="24" name="Picture 23" descr="A person in a suit and tie&#10;&#10;Description automatically generated">
            <a:extLst>
              <a:ext uri="{FF2B5EF4-FFF2-40B4-BE49-F238E27FC236}">
                <a16:creationId xmlns:a16="http://schemas.microsoft.com/office/drawing/2014/main" id="{4233AA49-0683-C94F-6FF9-E234C39A5E0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11670" y="3082790"/>
            <a:ext cx="1440000" cy="1440000"/>
          </a:xfrm>
          <a:prstGeom prst="ellipse">
            <a:avLst/>
          </a:prstGeom>
        </p:spPr>
      </p:pic>
      <p:pic>
        <p:nvPicPr>
          <p:cNvPr id="25" name="Picture 24" descr="A person wearing glasses and a grey shirt&#10;&#10;Description automatically generated">
            <a:extLst>
              <a:ext uri="{FF2B5EF4-FFF2-40B4-BE49-F238E27FC236}">
                <a16:creationId xmlns:a16="http://schemas.microsoft.com/office/drawing/2014/main" id="{47BC39D6-2201-7C09-B13B-2B1CDF08C3A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352229" y="3082790"/>
            <a:ext cx="1440000" cy="144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10462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EB476-A32D-1A92-ABB5-9746E6E51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Statistical-based Maintenance for Aboveground Gas Risers in Domestic High-rise Buildings</a:t>
            </a:r>
            <a:endParaRPr lang="en-GB"/>
          </a:p>
        </p:txBody>
      </p:sp>
      <p:sp>
        <p:nvSpPr>
          <p:cNvPr id="32" name="Slide Number Placeholder 2">
            <a:extLst>
              <a:ext uri="{FF2B5EF4-FFF2-40B4-BE49-F238E27FC236}">
                <a16:creationId xmlns:a16="http://schemas.microsoft.com/office/drawing/2014/main" id="{58831271-9696-FA04-9B56-8F9550DE7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4151" y="6473099"/>
            <a:ext cx="342898" cy="255494"/>
          </a:xfrm>
        </p:spPr>
        <p:txBody>
          <a:bodyPr/>
          <a:lstStyle/>
          <a:p>
            <a:fld id="{0B12063C-9A34-41FE-BD41-DD9A793D09C1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5AE0159-5134-9267-536F-4438CC464AB2}"/>
              </a:ext>
            </a:extLst>
          </p:cNvPr>
          <p:cNvSpPr txBox="1"/>
          <p:nvPr/>
        </p:nvSpPr>
        <p:spPr>
          <a:xfrm>
            <a:off x="3902905" y="1031884"/>
            <a:ext cx="4793058" cy="28037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endParaRPr lang="en-IN" sz="1600" b="1" i="1" dirty="0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E7F4E3B3-6995-84E1-6635-0F0642C0CA9D}"/>
              </a:ext>
            </a:extLst>
          </p:cNvPr>
          <p:cNvSpPr/>
          <p:nvPr/>
        </p:nvSpPr>
        <p:spPr>
          <a:xfrm>
            <a:off x="4210813" y="1751524"/>
            <a:ext cx="3433665" cy="310709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/>
              <a:t>Value addition to operators using our solution</a:t>
            </a:r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F0261C83-646A-D878-84D2-CCC68EA2FC5D}"/>
              </a:ext>
            </a:extLst>
          </p:cNvPr>
          <p:cNvSpPr/>
          <p:nvPr/>
        </p:nvSpPr>
        <p:spPr>
          <a:xfrm>
            <a:off x="1250585" y="266381"/>
            <a:ext cx="2623519" cy="196868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Providing an overall picture of how different factors affects Asset performance instead of using only operational data and experience</a:t>
            </a: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70144A2B-FF7C-458D-ACB9-B8CDD32EB092}"/>
              </a:ext>
            </a:extLst>
          </p:cNvPr>
          <p:cNvSpPr/>
          <p:nvPr/>
        </p:nvSpPr>
        <p:spPr>
          <a:xfrm>
            <a:off x="2806059" y="4973074"/>
            <a:ext cx="2623519" cy="133531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Scalable solution that is adaptable to any users' data availability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27FEB7D-282A-B098-A3F2-6D1769FE6B07}"/>
              </a:ext>
            </a:extLst>
          </p:cNvPr>
          <p:cNvSpPr/>
          <p:nvPr/>
        </p:nvSpPr>
        <p:spPr>
          <a:xfrm>
            <a:off x="7981187" y="252000"/>
            <a:ext cx="2623519" cy="196868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Allows users to strategize and prioritize maintenance of assets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A371CF9-1249-CFC8-857D-75937E4E5FF5}"/>
              </a:ext>
            </a:extLst>
          </p:cNvPr>
          <p:cNvSpPr/>
          <p:nvPr/>
        </p:nvSpPr>
        <p:spPr>
          <a:xfrm>
            <a:off x="6449602" y="4966166"/>
            <a:ext cx="2623519" cy="133531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Impact due to aging of assets are inherently identified in the model.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A078FFF-3B7F-2D5B-21C3-CDA0DB1C4A7C}"/>
              </a:ext>
            </a:extLst>
          </p:cNvPr>
          <p:cNvSpPr/>
          <p:nvPr/>
        </p:nvSpPr>
        <p:spPr>
          <a:xfrm>
            <a:off x="1184845" y="2822931"/>
            <a:ext cx="2752674" cy="196788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Lower overhead and deployment costs than a fully fledged Predictive Maintenance system. Attractive for users with budgetary constraints</a:t>
            </a:r>
            <a:r>
              <a:rPr lang="en-US" sz="1600" dirty="0"/>
              <a:t>.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5A28F7B-5252-1BB8-A4F3-E93606F0AD4F}"/>
              </a:ext>
            </a:extLst>
          </p:cNvPr>
          <p:cNvSpPr/>
          <p:nvPr/>
        </p:nvSpPr>
        <p:spPr>
          <a:xfrm>
            <a:off x="294692" y="215616"/>
            <a:ext cx="1115736" cy="453414"/>
          </a:xfrm>
          <a:prstGeom prst="roundRect">
            <a:avLst>
              <a:gd name="adj" fmla="val 50000"/>
            </a:avLst>
          </a:prstGeom>
          <a:solidFill>
            <a:srgbClr val="ECFF7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Asset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B2A7589-0ED6-F05D-33EE-1F1126B004AC}"/>
              </a:ext>
            </a:extLst>
          </p:cNvPr>
          <p:cNvSpPr/>
          <p:nvPr/>
        </p:nvSpPr>
        <p:spPr>
          <a:xfrm>
            <a:off x="248589" y="1256894"/>
            <a:ext cx="1161839" cy="453414"/>
          </a:xfrm>
          <a:prstGeom prst="roundRect">
            <a:avLst>
              <a:gd name="adj" fmla="val 50000"/>
            </a:avLst>
          </a:prstGeom>
          <a:solidFill>
            <a:srgbClr val="ECFF7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Procedures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66B4B28-FA46-7D77-0156-9B515AB449CE}"/>
              </a:ext>
            </a:extLst>
          </p:cNvPr>
          <p:cNvSpPr/>
          <p:nvPr/>
        </p:nvSpPr>
        <p:spPr>
          <a:xfrm>
            <a:off x="149319" y="1777533"/>
            <a:ext cx="1261109" cy="453414"/>
          </a:xfrm>
          <a:prstGeom prst="roundRect">
            <a:avLst>
              <a:gd name="adj" fmla="val 50000"/>
            </a:avLst>
          </a:prstGeom>
          <a:solidFill>
            <a:srgbClr val="ECFF7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Environment/Climate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FD68B21-2A27-BF08-1DF9-98308C8145AC}"/>
              </a:ext>
            </a:extLst>
          </p:cNvPr>
          <p:cNvSpPr/>
          <p:nvPr/>
        </p:nvSpPr>
        <p:spPr>
          <a:xfrm>
            <a:off x="294692" y="736255"/>
            <a:ext cx="1115736" cy="453414"/>
          </a:xfrm>
          <a:prstGeom prst="roundRect">
            <a:avLst>
              <a:gd name="adj" fmla="val 50000"/>
            </a:avLst>
          </a:prstGeom>
          <a:solidFill>
            <a:srgbClr val="ECFF7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People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EFE3ED1-EA48-91A4-FB8A-3CBCE80928F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74734" y="3213868"/>
            <a:ext cx="1703352" cy="113528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F544ECB-B452-DC41-6A52-DAAFC2FAAC59}"/>
              </a:ext>
            </a:extLst>
          </p:cNvPr>
          <p:cNvSpPr/>
          <p:nvPr/>
        </p:nvSpPr>
        <p:spPr>
          <a:xfrm>
            <a:off x="7917772" y="2873087"/>
            <a:ext cx="2623519" cy="196868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Convenient deployment in operators' local notebooks and familiar data input formats (MS Excel)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2D69F07-8863-34A0-838F-1A4917ACAEF1}"/>
              </a:ext>
            </a:extLst>
          </p:cNvPr>
          <p:cNvSpPr/>
          <p:nvPr/>
        </p:nvSpPr>
        <p:spPr>
          <a:xfrm>
            <a:off x="4615885" y="109827"/>
            <a:ext cx="2623519" cy="160048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/>
              <a:t>Users can understand influential factors that could not be accounted for previously, in typical operational settings</a:t>
            </a:r>
          </a:p>
        </p:txBody>
      </p:sp>
    </p:spTree>
    <p:extLst>
      <p:ext uri="{BB962C8B-B14F-4D97-AF65-F5344CB8AC3E}">
        <p14:creationId xmlns:p14="http://schemas.microsoft.com/office/powerpoint/2010/main" val="1699994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EB476-A32D-1A92-ABB5-9746E6E51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Statistical-based Maintenance for Aboveground Gas Risers in Domestic High-rise Buildings</a:t>
            </a:r>
            <a:endParaRPr lang="en-GB"/>
          </a:p>
        </p:txBody>
      </p:sp>
      <p:sp>
        <p:nvSpPr>
          <p:cNvPr id="32" name="Slide Number Placeholder 2">
            <a:extLst>
              <a:ext uri="{FF2B5EF4-FFF2-40B4-BE49-F238E27FC236}">
                <a16:creationId xmlns:a16="http://schemas.microsoft.com/office/drawing/2014/main" id="{58831271-9696-FA04-9B56-8F9550DE7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4151" y="6473099"/>
            <a:ext cx="342898" cy="255494"/>
          </a:xfrm>
        </p:spPr>
        <p:txBody>
          <a:bodyPr/>
          <a:lstStyle/>
          <a:p>
            <a:fld id="{0B12063C-9A34-41FE-BD41-DD9A793D09C1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5AE0159-5134-9267-536F-4438CC464AB2}"/>
              </a:ext>
            </a:extLst>
          </p:cNvPr>
          <p:cNvSpPr txBox="1"/>
          <p:nvPr/>
        </p:nvSpPr>
        <p:spPr>
          <a:xfrm>
            <a:off x="3902905" y="1031884"/>
            <a:ext cx="4793058" cy="28037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endParaRPr lang="en-IN" sz="1600" b="1" i="1" dirty="0"/>
          </a:p>
        </p:txBody>
      </p:sp>
      <p:pic>
        <p:nvPicPr>
          <p:cNvPr id="2" name="Picture 4" descr="Popular Monster Building In Hong Kong Stock Photo - Download Image Now -  Hong Kong, City, Apartment - iStock">
            <a:extLst>
              <a:ext uri="{FF2B5EF4-FFF2-40B4-BE49-F238E27FC236}">
                <a16:creationId xmlns:a16="http://schemas.microsoft.com/office/drawing/2014/main" id="{D62E48A4-229E-679A-C086-7B06EC0CC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73" y="616282"/>
            <a:ext cx="4858744" cy="513937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DFD4E8F-3D5F-9B66-DC11-429EAF3D2A37}"/>
              </a:ext>
            </a:extLst>
          </p:cNvPr>
          <p:cNvSpPr txBox="1">
            <a:spLocks/>
          </p:cNvSpPr>
          <p:nvPr/>
        </p:nvSpPr>
        <p:spPr>
          <a:xfrm>
            <a:off x="6095395" y="2473073"/>
            <a:ext cx="4960139" cy="166199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3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latin typeface="+mn-lt"/>
                <a:cs typeface="Arial" panose="020B0604020202020204" pitchFamily="34" charset="0"/>
              </a:rPr>
              <a:t>A Case study on Gas Risers of High-Rise Buildings</a:t>
            </a:r>
          </a:p>
        </p:txBody>
      </p:sp>
    </p:spTree>
    <p:extLst>
      <p:ext uri="{BB962C8B-B14F-4D97-AF65-F5344CB8AC3E}">
        <p14:creationId xmlns:p14="http://schemas.microsoft.com/office/powerpoint/2010/main" val="1574427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EB476-A32D-1A92-ABB5-9746E6E51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Statistical-based Maintenance for Aboveground Gas Risers in Domestic High-rise Buildings</a:t>
            </a:r>
            <a:endParaRPr lang="en-GB"/>
          </a:p>
        </p:txBody>
      </p:sp>
      <p:sp>
        <p:nvSpPr>
          <p:cNvPr id="32" name="Slide Number Placeholder 2">
            <a:extLst>
              <a:ext uri="{FF2B5EF4-FFF2-40B4-BE49-F238E27FC236}">
                <a16:creationId xmlns:a16="http://schemas.microsoft.com/office/drawing/2014/main" id="{58831271-9696-FA04-9B56-8F9550DE7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4151" y="6473099"/>
            <a:ext cx="342898" cy="255494"/>
          </a:xfrm>
        </p:spPr>
        <p:txBody>
          <a:bodyPr/>
          <a:lstStyle/>
          <a:p>
            <a:fld id="{0B12063C-9A34-41FE-BD41-DD9A793D09C1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5AE0159-5134-9267-536F-4438CC464AB2}"/>
              </a:ext>
            </a:extLst>
          </p:cNvPr>
          <p:cNvSpPr txBox="1"/>
          <p:nvPr/>
        </p:nvSpPr>
        <p:spPr>
          <a:xfrm>
            <a:off x="3902905" y="1031884"/>
            <a:ext cx="4793058" cy="28037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endParaRPr lang="en-IN" sz="1600" b="1" i="1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7CA68CA-656B-B2D2-73A5-6100A9BAEF34}"/>
              </a:ext>
            </a:extLst>
          </p:cNvPr>
          <p:cNvSpPr txBox="1">
            <a:spLocks/>
          </p:cNvSpPr>
          <p:nvPr/>
        </p:nvSpPr>
        <p:spPr>
          <a:xfrm>
            <a:off x="131148" y="373950"/>
            <a:ext cx="3771757" cy="4154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3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>
                <a:latin typeface="+mn-lt"/>
                <a:cs typeface="Arial" panose="020B0604020202020204" pitchFamily="34" charset="0"/>
              </a:rPr>
              <a:t>Dataset Description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2FEB860-23DA-AC1C-39B7-CB933D07EC94}"/>
              </a:ext>
            </a:extLst>
          </p:cNvPr>
          <p:cNvSpPr/>
          <p:nvPr/>
        </p:nvSpPr>
        <p:spPr>
          <a:xfrm>
            <a:off x="269665" y="1051986"/>
            <a:ext cx="2697469" cy="26711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53ED12-9845-D7FE-EA1E-40B0F508FBA0}"/>
              </a:ext>
            </a:extLst>
          </p:cNvPr>
          <p:cNvSpPr txBox="1"/>
          <p:nvPr/>
        </p:nvSpPr>
        <p:spPr>
          <a:xfrm>
            <a:off x="651527" y="1432528"/>
            <a:ext cx="972000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500" dirty="0">
                <a:solidFill>
                  <a:schemeClr val="bg1"/>
                </a:solidFill>
              </a:rPr>
              <a:t>16,421 High Rise Buildings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A9D1AAA-9639-6AEF-57B1-F0E49F843C38}"/>
              </a:ext>
            </a:extLst>
          </p:cNvPr>
          <p:cNvSpPr/>
          <p:nvPr/>
        </p:nvSpPr>
        <p:spPr>
          <a:xfrm>
            <a:off x="821094" y="2109929"/>
            <a:ext cx="1688229" cy="1427584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3,193 Buildings with one or more  gas riser failures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C8AC2CDE-B204-E2DE-040D-EBCD980A2F42}"/>
              </a:ext>
            </a:extLst>
          </p:cNvPr>
          <p:cNvSpPr>
            <a:spLocks noEditPoints="1"/>
          </p:cNvSpPr>
          <p:nvPr/>
        </p:nvSpPr>
        <p:spPr bwMode="auto">
          <a:xfrm>
            <a:off x="3119881" y="1945583"/>
            <a:ext cx="440070" cy="440070"/>
          </a:xfrm>
          <a:custGeom>
            <a:avLst/>
            <a:gdLst>
              <a:gd name="T0" fmla="*/ 1465 w 2930"/>
              <a:gd name="T1" fmla="*/ 2929 h 2929"/>
              <a:gd name="T2" fmla="*/ 0 w 2930"/>
              <a:gd name="T3" fmla="*/ 1464 h 2929"/>
              <a:gd name="T4" fmla="*/ 1465 w 2930"/>
              <a:gd name="T5" fmla="*/ 0 h 2929"/>
              <a:gd name="T6" fmla="*/ 2930 w 2930"/>
              <a:gd name="T7" fmla="*/ 1464 h 2929"/>
              <a:gd name="T8" fmla="*/ 1465 w 2930"/>
              <a:gd name="T9" fmla="*/ 2929 h 2929"/>
              <a:gd name="T10" fmla="*/ 1465 w 2930"/>
              <a:gd name="T11" fmla="*/ 292 h 2929"/>
              <a:gd name="T12" fmla="*/ 292 w 2930"/>
              <a:gd name="T13" fmla="*/ 1464 h 2929"/>
              <a:gd name="T14" fmla="*/ 1465 w 2930"/>
              <a:gd name="T15" fmla="*/ 2637 h 2929"/>
              <a:gd name="T16" fmla="*/ 2638 w 2930"/>
              <a:gd name="T17" fmla="*/ 1464 h 2929"/>
              <a:gd name="T18" fmla="*/ 1465 w 2930"/>
              <a:gd name="T19" fmla="*/ 292 h 2929"/>
              <a:gd name="T20" fmla="*/ 1465 w 2930"/>
              <a:gd name="T21" fmla="*/ 1638 h 2929"/>
              <a:gd name="T22" fmla="*/ 1291 w 2930"/>
              <a:gd name="T23" fmla="*/ 1464 h 2929"/>
              <a:gd name="T24" fmla="*/ 1465 w 2930"/>
              <a:gd name="T25" fmla="*/ 1291 h 2929"/>
              <a:gd name="T26" fmla="*/ 1639 w 2930"/>
              <a:gd name="T27" fmla="*/ 1464 h 2929"/>
              <a:gd name="T28" fmla="*/ 1465 w 2930"/>
              <a:gd name="T29" fmla="*/ 1638 h 2929"/>
              <a:gd name="T30" fmla="*/ 722 w 2930"/>
              <a:gd name="T31" fmla="*/ 1592 h 2929"/>
              <a:gd name="T32" fmla="*/ 591 w 2930"/>
              <a:gd name="T33" fmla="*/ 1464 h 2929"/>
              <a:gd name="T34" fmla="*/ 722 w 2930"/>
              <a:gd name="T35" fmla="*/ 1337 h 2929"/>
              <a:gd name="T36" fmla="*/ 1214 w 2930"/>
              <a:gd name="T37" fmla="*/ 1337 h 2929"/>
              <a:gd name="T38" fmla="*/ 1205 w 2930"/>
              <a:gd name="T39" fmla="*/ 1360 h 2929"/>
              <a:gd name="T40" fmla="*/ 1184 w 2930"/>
              <a:gd name="T41" fmla="*/ 1464 h 2929"/>
              <a:gd name="T42" fmla="*/ 1205 w 2930"/>
              <a:gd name="T43" fmla="*/ 1569 h 2929"/>
              <a:gd name="T44" fmla="*/ 1214 w 2930"/>
              <a:gd name="T45" fmla="*/ 1592 h 2929"/>
              <a:gd name="T46" fmla="*/ 722 w 2930"/>
              <a:gd name="T47" fmla="*/ 1592 h 2929"/>
              <a:gd name="T48" fmla="*/ 1338 w 2930"/>
              <a:gd name="T49" fmla="*/ 1189 h 2929"/>
              <a:gd name="T50" fmla="*/ 1338 w 2930"/>
              <a:gd name="T51" fmla="*/ 1185 h 2929"/>
              <a:gd name="T52" fmla="*/ 1338 w 2930"/>
              <a:gd name="T53" fmla="*/ 553 h 2929"/>
              <a:gd name="T54" fmla="*/ 1465 w 2930"/>
              <a:gd name="T55" fmla="*/ 422 h 2929"/>
              <a:gd name="T56" fmla="*/ 1592 w 2930"/>
              <a:gd name="T57" fmla="*/ 553 h 2929"/>
              <a:gd name="T58" fmla="*/ 1592 w 2930"/>
              <a:gd name="T59" fmla="*/ 1185 h 2929"/>
              <a:gd name="T60" fmla="*/ 1592 w 2930"/>
              <a:gd name="T61" fmla="*/ 1188 h 2929"/>
              <a:gd name="T62" fmla="*/ 1592 w 2930"/>
              <a:gd name="T63" fmla="*/ 1212 h 2929"/>
              <a:gd name="T64" fmla="*/ 1570 w 2930"/>
              <a:gd name="T65" fmla="*/ 1204 h 2929"/>
              <a:gd name="T66" fmla="*/ 1465 w 2930"/>
              <a:gd name="T67" fmla="*/ 1184 h 2929"/>
              <a:gd name="T68" fmla="*/ 1360 w 2930"/>
              <a:gd name="T69" fmla="*/ 1204 h 2929"/>
              <a:gd name="T70" fmla="*/ 1338 w 2930"/>
              <a:gd name="T71" fmla="*/ 1213 h 2929"/>
              <a:gd name="T72" fmla="*/ 1338 w 2930"/>
              <a:gd name="T73" fmla="*/ 1189 h 2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930" h="2929">
                <a:moveTo>
                  <a:pt x="1465" y="2929"/>
                </a:moveTo>
                <a:cubicBezTo>
                  <a:pt x="658" y="2929"/>
                  <a:pt x="0" y="2272"/>
                  <a:pt x="0" y="1464"/>
                </a:cubicBezTo>
                <a:cubicBezTo>
                  <a:pt x="0" y="657"/>
                  <a:pt x="658" y="0"/>
                  <a:pt x="1465" y="0"/>
                </a:cubicBezTo>
                <a:cubicBezTo>
                  <a:pt x="2273" y="0"/>
                  <a:pt x="2930" y="657"/>
                  <a:pt x="2930" y="1464"/>
                </a:cubicBezTo>
                <a:cubicBezTo>
                  <a:pt x="2930" y="2272"/>
                  <a:pt x="2273" y="2929"/>
                  <a:pt x="1465" y="2929"/>
                </a:cubicBezTo>
                <a:close/>
                <a:moveTo>
                  <a:pt x="1465" y="292"/>
                </a:moveTo>
                <a:cubicBezTo>
                  <a:pt x="819" y="292"/>
                  <a:pt x="292" y="818"/>
                  <a:pt x="292" y="1464"/>
                </a:cubicBezTo>
                <a:cubicBezTo>
                  <a:pt x="292" y="2111"/>
                  <a:pt x="819" y="2637"/>
                  <a:pt x="1465" y="2637"/>
                </a:cubicBezTo>
                <a:cubicBezTo>
                  <a:pt x="2112" y="2637"/>
                  <a:pt x="2638" y="2111"/>
                  <a:pt x="2638" y="1464"/>
                </a:cubicBezTo>
                <a:cubicBezTo>
                  <a:pt x="2638" y="818"/>
                  <a:pt x="2112" y="292"/>
                  <a:pt x="1465" y="292"/>
                </a:cubicBezTo>
                <a:close/>
                <a:moveTo>
                  <a:pt x="1465" y="1638"/>
                </a:moveTo>
                <a:cubicBezTo>
                  <a:pt x="1369" y="1638"/>
                  <a:pt x="1291" y="1560"/>
                  <a:pt x="1291" y="1464"/>
                </a:cubicBezTo>
                <a:cubicBezTo>
                  <a:pt x="1291" y="1369"/>
                  <a:pt x="1369" y="1291"/>
                  <a:pt x="1465" y="1291"/>
                </a:cubicBezTo>
                <a:cubicBezTo>
                  <a:pt x="1561" y="1291"/>
                  <a:pt x="1639" y="1369"/>
                  <a:pt x="1639" y="1464"/>
                </a:cubicBezTo>
                <a:cubicBezTo>
                  <a:pt x="1639" y="1560"/>
                  <a:pt x="1561" y="1638"/>
                  <a:pt x="1465" y="1638"/>
                </a:cubicBezTo>
                <a:close/>
                <a:moveTo>
                  <a:pt x="722" y="1592"/>
                </a:moveTo>
                <a:cubicBezTo>
                  <a:pt x="650" y="1592"/>
                  <a:pt x="591" y="1535"/>
                  <a:pt x="591" y="1464"/>
                </a:cubicBezTo>
                <a:cubicBezTo>
                  <a:pt x="591" y="1394"/>
                  <a:pt x="650" y="1337"/>
                  <a:pt x="722" y="1337"/>
                </a:cubicBezTo>
                <a:lnTo>
                  <a:pt x="1214" y="1337"/>
                </a:lnTo>
                <a:lnTo>
                  <a:pt x="1205" y="1360"/>
                </a:lnTo>
                <a:cubicBezTo>
                  <a:pt x="1191" y="1393"/>
                  <a:pt x="1184" y="1428"/>
                  <a:pt x="1184" y="1464"/>
                </a:cubicBezTo>
                <a:cubicBezTo>
                  <a:pt x="1184" y="1500"/>
                  <a:pt x="1191" y="1536"/>
                  <a:pt x="1205" y="1569"/>
                </a:cubicBezTo>
                <a:lnTo>
                  <a:pt x="1214" y="1592"/>
                </a:lnTo>
                <a:lnTo>
                  <a:pt x="722" y="1592"/>
                </a:lnTo>
                <a:close/>
                <a:moveTo>
                  <a:pt x="1338" y="1189"/>
                </a:moveTo>
                <a:cubicBezTo>
                  <a:pt x="1338" y="1187"/>
                  <a:pt x="1338" y="1186"/>
                  <a:pt x="1338" y="1185"/>
                </a:cubicBezTo>
                <a:lnTo>
                  <a:pt x="1338" y="553"/>
                </a:lnTo>
                <a:cubicBezTo>
                  <a:pt x="1338" y="480"/>
                  <a:pt x="1395" y="422"/>
                  <a:pt x="1465" y="422"/>
                </a:cubicBezTo>
                <a:cubicBezTo>
                  <a:pt x="1535" y="422"/>
                  <a:pt x="1592" y="480"/>
                  <a:pt x="1592" y="553"/>
                </a:cubicBezTo>
                <a:lnTo>
                  <a:pt x="1592" y="1185"/>
                </a:lnTo>
                <a:cubicBezTo>
                  <a:pt x="1592" y="1186"/>
                  <a:pt x="1592" y="1187"/>
                  <a:pt x="1592" y="1188"/>
                </a:cubicBezTo>
                <a:lnTo>
                  <a:pt x="1592" y="1212"/>
                </a:lnTo>
                <a:lnTo>
                  <a:pt x="1570" y="1204"/>
                </a:lnTo>
                <a:cubicBezTo>
                  <a:pt x="1536" y="1191"/>
                  <a:pt x="1501" y="1184"/>
                  <a:pt x="1465" y="1184"/>
                </a:cubicBezTo>
                <a:cubicBezTo>
                  <a:pt x="1429" y="1184"/>
                  <a:pt x="1394" y="1191"/>
                  <a:pt x="1360" y="1204"/>
                </a:cubicBezTo>
                <a:lnTo>
                  <a:pt x="1338" y="1213"/>
                </a:lnTo>
                <a:lnTo>
                  <a:pt x="1338" y="1189"/>
                </a:lnTo>
                <a:close/>
              </a:path>
            </a:pathLst>
          </a:custGeom>
          <a:solidFill>
            <a:schemeClr val="tx2"/>
          </a:solidFill>
          <a:ln w="1270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F2478F-DE60-019D-6B45-EF17CB0B42F4}"/>
              </a:ext>
            </a:extLst>
          </p:cNvPr>
          <p:cNvSpPr txBox="1"/>
          <p:nvPr/>
        </p:nvSpPr>
        <p:spPr>
          <a:xfrm>
            <a:off x="3667148" y="1960790"/>
            <a:ext cx="2466621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Data was collected from 2016 to 2022</a:t>
            </a:r>
          </a:p>
          <a:p>
            <a:pPr algn="l"/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id="{393B70D1-BDF9-EE5E-ED41-55402D7B4F83}"/>
              </a:ext>
            </a:extLst>
          </p:cNvPr>
          <p:cNvSpPr>
            <a:spLocks noEditPoints="1"/>
          </p:cNvSpPr>
          <p:nvPr/>
        </p:nvSpPr>
        <p:spPr bwMode="auto">
          <a:xfrm>
            <a:off x="3121639" y="2624971"/>
            <a:ext cx="414779" cy="459039"/>
          </a:xfrm>
          <a:custGeom>
            <a:avLst/>
            <a:gdLst>
              <a:gd name="T0" fmla="*/ 2351 w 2760"/>
              <a:gd name="T1" fmla="*/ 457 h 3049"/>
              <a:gd name="T2" fmla="*/ 1881 w 2760"/>
              <a:gd name="T3" fmla="*/ 457 h 3049"/>
              <a:gd name="T4" fmla="*/ 879 w 2760"/>
              <a:gd name="T5" fmla="*/ 290 h 3049"/>
              <a:gd name="T6" fmla="*/ 644 w 2760"/>
              <a:gd name="T7" fmla="*/ 696 h 3049"/>
              <a:gd name="T8" fmla="*/ 409 w 2760"/>
              <a:gd name="T9" fmla="*/ 295 h 3049"/>
              <a:gd name="T10" fmla="*/ 0 w 2760"/>
              <a:gd name="T11" fmla="*/ 2571 h 3049"/>
              <a:gd name="T12" fmla="*/ 2281 w 2760"/>
              <a:gd name="T13" fmla="*/ 3049 h 3049"/>
              <a:gd name="T14" fmla="*/ 2760 w 2760"/>
              <a:gd name="T15" fmla="*/ 768 h 3049"/>
              <a:gd name="T16" fmla="*/ 2502 w 2760"/>
              <a:gd name="T17" fmla="*/ 2571 h 3049"/>
              <a:gd name="T18" fmla="*/ 479 w 2760"/>
              <a:gd name="T19" fmla="*/ 2791 h 3049"/>
              <a:gd name="T20" fmla="*/ 258 w 2760"/>
              <a:gd name="T21" fmla="*/ 1117 h 3049"/>
              <a:gd name="T22" fmla="*/ 2502 w 2760"/>
              <a:gd name="T23" fmla="*/ 2571 h 3049"/>
              <a:gd name="T24" fmla="*/ 501 w 2760"/>
              <a:gd name="T25" fmla="*/ 457 h 3049"/>
              <a:gd name="T26" fmla="*/ 644 w 2760"/>
              <a:gd name="T27" fmla="*/ 0 h 3049"/>
              <a:gd name="T28" fmla="*/ 787 w 2760"/>
              <a:gd name="T29" fmla="*/ 457 h 3049"/>
              <a:gd name="T30" fmla="*/ 2116 w 2760"/>
              <a:gd name="T31" fmla="*/ 604 h 3049"/>
              <a:gd name="T32" fmla="*/ 1973 w 2760"/>
              <a:gd name="T33" fmla="*/ 147 h 3049"/>
              <a:gd name="T34" fmla="*/ 2259 w 2760"/>
              <a:gd name="T35" fmla="*/ 147 h 3049"/>
              <a:gd name="T36" fmla="*/ 2116 w 2760"/>
              <a:gd name="T37" fmla="*/ 604 h 3049"/>
              <a:gd name="T38" fmla="*/ 1069 w 2760"/>
              <a:gd name="T39" fmla="*/ 2465 h 3049"/>
              <a:gd name="T40" fmla="*/ 778 w 2760"/>
              <a:gd name="T41" fmla="*/ 1774 h 3049"/>
              <a:gd name="T42" fmla="*/ 475 w 2760"/>
              <a:gd name="T43" fmla="*/ 1925 h 3049"/>
              <a:gd name="T44" fmla="*/ 703 w 2760"/>
              <a:gd name="T45" fmla="*/ 1575 h 3049"/>
              <a:gd name="T46" fmla="*/ 1069 w 2760"/>
              <a:gd name="T47" fmla="*/ 1411 h 3049"/>
              <a:gd name="T48" fmla="*/ 1361 w 2760"/>
              <a:gd name="T49" fmla="*/ 2465 h 3049"/>
              <a:gd name="T50" fmla="*/ 1733 w 2760"/>
              <a:gd name="T51" fmla="*/ 1958 h 3049"/>
              <a:gd name="T52" fmla="*/ 1930 w 2760"/>
              <a:gd name="T53" fmla="*/ 1722 h 3049"/>
              <a:gd name="T54" fmla="*/ 1807 w 2760"/>
              <a:gd name="T55" fmla="*/ 1608 h 3049"/>
              <a:gd name="T56" fmla="*/ 1670 w 2760"/>
              <a:gd name="T57" fmla="*/ 1765 h 3049"/>
              <a:gd name="T58" fmla="*/ 1444 w 2760"/>
              <a:gd name="T59" fmla="*/ 1552 h 3049"/>
              <a:gd name="T60" fmla="*/ 1799 w 2760"/>
              <a:gd name="T61" fmla="*/ 1411 h 3049"/>
              <a:gd name="T62" fmla="*/ 2169 w 2760"/>
              <a:gd name="T63" fmla="*/ 1552 h 3049"/>
              <a:gd name="T64" fmla="*/ 2162 w 2760"/>
              <a:gd name="T65" fmla="*/ 1894 h 3049"/>
              <a:gd name="T66" fmla="*/ 1844 w 2760"/>
              <a:gd name="T67" fmla="*/ 2167 h 3049"/>
              <a:gd name="T68" fmla="*/ 2224 w 2760"/>
              <a:gd name="T69" fmla="*/ 2230 h 30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760" h="3049">
                <a:moveTo>
                  <a:pt x="2351" y="295"/>
                </a:moveTo>
                <a:lnTo>
                  <a:pt x="2351" y="457"/>
                </a:lnTo>
                <a:cubicBezTo>
                  <a:pt x="2351" y="589"/>
                  <a:pt x="2246" y="696"/>
                  <a:pt x="2116" y="696"/>
                </a:cubicBezTo>
                <a:cubicBezTo>
                  <a:pt x="1986" y="696"/>
                  <a:pt x="1881" y="589"/>
                  <a:pt x="1881" y="457"/>
                </a:cubicBezTo>
                <a:lnTo>
                  <a:pt x="1881" y="290"/>
                </a:lnTo>
                <a:lnTo>
                  <a:pt x="879" y="290"/>
                </a:lnTo>
                <a:lnTo>
                  <a:pt x="879" y="457"/>
                </a:lnTo>
                <a:cubicBezTo>
                  <a:pt x="879" y="589"/>
                  <a:pt x="774" y="696"/>
                  <a:pt x="644" y="696"/>
                </a:cubicBezTo>
                <a:cubicBezTo>
                  <a:pt x="515" y="696"/>
                  <a:pt x="409" y="589"/>
                  <a:pt x="409" y="457"/>
                </a:cubicBezTo>
                <a:lnTo>
                  <a:pt x="409" y="295"/>
                </a:lnTo>
                <a:cubicBezTo>
                  <a:pt x="178" y="328"/>
                  <a:pt x="0" y="528"/>
                  <a:pt x="0" y="768"/>
                </a:cubicBezTo>
                <a:lnTo>
                  <a:pt x="0" y="2571"/>
                </a:lnTo>
                <a:cubicBezTo>
                  <a:pt x="0" y="2834"/>
                  <a:pt x="215" y="3049"/>
                  <a:pt x="479" y="3049"/>
                </a:cubicBezTo>
                <a:lnTo>
                  <a:pt x="2281" y="3049"/>
                </a:lnTo>
                <a:cubicBezTo>
                  <a:pt x="2545" y="3049"/>
                  <a:pt x="2760" y="2834"/>
                  <a:pt x="2760" y="2571"/>
                </a:cubicBezTo>
                <a:lnTo>
                  <a:pt x="2760" y="768"/>
                </a:lnTo>
                <a:cubicBezTo>
                  <a:pt x="2760" y="528"/>
                  <a:pt x="2582" y="328"/>
                  <a:pt x="2351" y="295"/>
                </a:cubicBezTo>
                <a:close/>
                <a:moveTo>
                  <a:pt x="2502" y="2571"/>
                </a:moveTo>
                <a:cubicBezTo>
                  <a:pt x="2502" y="2692"/>
                  <a:pt x="2403" y="2791"/>
                  <a:pt x="2281" y="2791"/>
                </a:cubicBezTo>
                <a:lnTo>
                  <a:pt x="479" y="2791"/>
                </a:lnTo>
                <a:cubicBezTo>
                  <a:pt x="357" y="2791"/>
                  <a:pt x="258" y="2692"/>
                  <a:pt x="258" y="2571"/>
                </a:cubicBezTo>
                <a:lnTo>
                  <a:pt x="258" y="1117"/>
                </a:lnTo>
                <a:lnTo>
                  <a:pt x="2502" y="1117"/>
                </a:lnTo>
                <a:lnTo>
                  <a:pt x="2502" y="2571"/>
                </a:lnTo>
                <a:close/>
                <a:moveTo>
                  <a:pt x="644" y="604"/>
                </a:moveTo>
                <a:cubicBezTo>
                  <a:pt x="566" y="604"/>
                  <a:pt x="501" y="538"/>
                  <a:pt x="501" y="457"/>
                </a:cubicBezTo>
                <a:lnTo>
                  <a:pt x="501" y="147"/>
                </a:lnTo>
                <a:cubicBezTo>
                  <a:pt x="501" y="66"/>
                  <a:pt x="566" y="0"/>
                  <a:pt x="644" y="0"/>
                </a:cubicBezTo>
                <a:cubicBezTo>
                  <a:pt x="723" y="0"/>
                  <a:pt x="787" y="66"/>
                  <a:pt x="787" y="147"/>
                </a:cubicBezTo>
                <a:lnTo>
                  <a:pt x="787" y="457"/>
                </a:lnTo>
                <a:cubicBezTo>
                  <a:pt x="787" y="538"/>
                  <a:pt x="723" y="604"/>
                  <a:pt x="644" y="604"/>
                </a:cubicBezTo>
                <a:close/>
                <a:moveTo>
                  <a:pt x="2116" y="604"/>
                </a:moveTo>
                <a:cubicBezTo>
                  <a:pt x="2037" y="604"/>
                  <a:pt x="1973" y="538"/>
                  <a:pt x="1973" y="457"/>
                </a:cubicBezTo>
                <a:lnTo>
                  <a:pt x="1973" y="147"/>
                </a:lnTo>
                <a:cubicBezTo>
                  <a:pt x="1973" y="66"/>
                  <a:pt x="2037" y="0"/>
                  <a:pt x="2116" y="0"/>
                </a:cubicBezTo>
                <a:cubicBezTo>
                  <a:pt x="2195" y="0"/>
                  <a:pt x="2259" y="66"/>
                  <a:pt x="2259" y="147"/>
                </a:cubicBezTo>
                <a:lnTo>
                  <a:pt x="2259" y="457"/>
                </a:lnTo>
                <a:cubicBezTo>
                  <a:pt x="2259" y="538"/>
                  <a:pt x="2195" y="604"/>
                  <a:pt x="2116" y="604"/>
                </a:cubicBezTo>
                <a:close/>
                <a:moveTo>
                  <a:pt x="1069" y="1411"/>
                </a:moveTo>
                <a:lnTo>
                  <a:pt x="1069" y="2465"/>
                </a:lnTo>
                <a:lnTo>
                  <a:pt x="778" y="2465"/>
                </a:lnTo>
                <a:lnTo>
                  <a:pt x="778" y="1774"/>
                </a:lnTo>
                <a:cubicBezTo>
                  <a:pt x="730" y="1810"/>
                  <a:pt x="685" y="1839"/>
                  <a:pt x="641" y="1861"/>
                </a:cubicBezTo>
                <a:cubicBezTo>
                  <a:pt x="597" y="1883"/>
                  <a:pt x="541" y="1904"/>
                  <a:pt x="475" y="1925"/>
                </a:cubicBezTo>
                <a:lnTo>
                  <a:pt x="475" y="1689"/>
                </a:lnTo>
                <a:cubicBezTo>
                  <a:pt x="573" y="1657"/>
                  <a:pt x="649" y="1619"/>
                  <a:pt x="703" y="1575"/>
                </a:cubicBezTo>
                <a:cubicBezTo>
                  <a:pt x="757" y="1531"/>
                  <a:pt x="800" y="1476"/>
                  <a:pt x="831" y="1411"/>
                </a:cubicBezTo>
                <a:lnTo>
                  <a:pt x="1069" y="1411"/>
                </a:lnTo>
                <a:close/>
                <a:moveTo>
                  <a:pt x="2224" y="2465"/>
                </a:moveTo>
                <a:lnTo>
                  <a:pt x="1361" y="2465"/>
                </a:lnTo>
                <a:cubicBezTo>
                  <a:pt x="1370" y="2379"/>
                  <a:pt x="1401" y="2299"/>
                  <a:pt x="1451" y="2224"/>
                </a:cubicBezTo>
                <a:cubicBezTo>
                  <a:pt x="1501" y="2149"/>
                  <a:pt x="1595" y="2060"/>
                  <a:pt x="1733" y="1958"/>
                </a:cubicBezTo>
                <a:cubicBezTo>
                  <a:pt x="1817" y="1895"/>
                  <a:pt x="1871" y="1848"/>
                  <a:pt x="1895" y="1815"/>
                </a:cubicBezTo>
                <a:cubicBezTo>
                  <a:pt x="1918" y="1783"/>
                  <a:pt x="1930" y="1752"/>
                  <a:pt x="1930" y="1722"/>
                </a:cubicBezTo>
                <a:cubicBezTo>
                  <a:pt x="1930" y="1691"/>
                  <a:pt x="1919" y="1664"/>
                  <a:pt x="1895" y="1642"/>
                </a:cubicBezTo>
                <a:cubicBezTo>
                  <a:pt x="1872" y="1619"/>
                  <a:pt x="1843" y="1608"/>
                  <a:pt x="1807" y="1608"/>
                </a:cubicBezTo>
                <a:cubicBezTo>
                  <a:pt x="1770" y="1608"/>
                  <a:pt x="1740" y="1620"/>
                  <a:pt x="1717" y="1643"/>
                </a:cubicBezTo>
                <a:cubicBezTo>
                  <a:pt x="1694" y="1666"/>
                  <a:pt x="1678" y="1707"/>
                  <a:pt x="1670" y="1765"/>
                </a:cubicBezTo>
                <a:lnTo>
                  <a:pt x="1382" y="1742"/>
                </a:lnTo>
                <a:cubicBezTo>
                  <a:pt x="1393" y="1661"/>
                  <a:pt x="1414" y="1597"/>
                  <a:pt x="1444" y="1552"/>
                </a:cubicBezTo>
                <a:cubicBezTo>
                  <a:pt x="1474" y="1506"/>
                  <a:pt x="1517" y="1471"/>
                  <a:pt x="1572" y="1447"/>
                </a:cubicBezTo>
                <a:cubicBezTo>
                  <a:pt x="1626" y="1423"/>
                  <a:pt x="1702" y="1411"/>
                  <a:pt x="1799" y="1411"/>
                </a:cubicBezTo>
                <a:cubicBezTo>
                  <a:pt x="1901" y="1411"/>
                  <a:pt x="1980" y="1422"/>
                  <a:pt x="2036" y="1445"/>
                </a:cubicBezTo>
                <a:cubicBezTo>
                  <a:pt x="2092" y="1469"/>
                  <a:pt x="2136" y="1504"/>
                  <a:pt x="2169" y="1552"/>
                </a:cubicBezTo>
                <a:cubicBezTo>
                  <a:pt x="2201" y="1600"/>
                  <a:pt x="2217" y="1653"/>
                  <a:pt x="2217" y="1713"/>
                </a:cubicBezTo>
                <a:cubicBezTo>
                  <a:pt x="2217" y="1776"/>
                  <a:pt x="2199" y="1836"/>
                  <a:pt x="2162" y="1894"/>
                </a:cubicBezTo>
                <a:cubicBezTo>
                  <a:pt x="2125" y="1951"/>
                  <a:pt x="2057" y="2014"/>
                  <a:pt x="1960" y="2083"/>
                </a:cubicBezTo>
                <a:cubicBezTo>
                  <a:pt x="1902" y="2123"/>
                  <a:pt x="1863" y="2151"/>
                  <a:pt x="1844" y="2167"/>
                </a:cubicBezTo>
                <a:cubicBezTo>
                  <a:pt x="1824" y="2183"/>
                  <a:pt x="1801" y="2204"/>
                  <a:pt x="1775" y="2230"/>
                </a:cubicBezTo>
                <a:lnTo>
                  <a:pt x="2224" y="2230"/>
                </a:lnTo>
                <a:lnTo>
                  <a:pt x="2224" y="2465"/>
                </a:lnTo>
                <a:close/>
              </a:path>
            </a:pathLst>
          </a:custGeom>
          <a:solidFill>
            <a:schemeClr val="tx2"/>
          </a:solidFill>
          <a:ln w="1270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31DFF9-990F-C0F5-9513-159B9FF928E7}"/>
              </a:ext>
            </a:extLst>
          </p:cNvPr>
          <p:cNvSpPr txBox="1"/>
          <p:nvPr/>
        </p:nvSpPr>
        <p:spPr>
          <a:xfrm>
            <a:off x="3667149" y="2653287"/>
            <a:ext cx="315979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Failure date of each incident was available in the dataset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5B7182F-8272-5972-3578-1743F1960811}"/>
              </a:ext>
            </a:extLst>
          </p:cNvPr>
          <p:cNvSpPr/>
          <p:nvPr/>
        </p:nvSpPr>
        <p:spPr>
          <a:xfrm>
            <a:off x="1477263" y="4449492"/>
            <a:ext cx="1831392" cy="135203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19,668 Data Instances </a:t>
            </a:r>
          </a:p>
        </p:txBody>
      </p:sp>
      <p:pic>
        <p:nvPicPr>
          <p:cNvPr id="19" name="Graphic 18" descr="Arrow Right with solid fill">
            <a:extLst>
              <a:ext uri="{FF2B5EF4-FFF2-40B4-BE49-F238E27FC236}">
                <a16:creationId xmlns:a16="http://schemas.microsoft.com/office/drawing/2014/main" id="{83A049B6-9B3B-FD95-6004-4C63A98898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975695" flipV="1">
            <a:off x="2943673" y="4275590"/>
            <a:ext cx="1228940" cy="91440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BCA435E-F844-2FCC-6E03-808CD3B901D5}"/>
              </a:ext>
            </a:extLst>
          </p:cNvPr>
          <p:cNvSpPr/>
          <p:nvPr/>
        </p:nvSpPr>
        <p:spPr>
          <a:xfrm>
            <a:off x="4093328" y="3898451"/>
            <a:ext cx="1831392" cy="97108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13,228 are censored data points (without gas-riser failures)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087F149-3612-FE70-C28A-BBAF76ADE694}"/>
              </a:ext>
            </a:extLst>
          </p:cNvPr>
          <p:cNvSpPr/>
          <p:nvPr/>
        </p:nvSpPr>
        <p:spPr>
          <a:xfrm>
            <a:off x="4093328" y="5249085"/>
            <a:ext cx="1831392" cy="97108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6,440 gas-riser failures across 3,193 buildings</a:t>
            </a:r>
          </a:p>
        </p:txBody>
      </p:sp>
      <p:pic>
        <p:nvPicPr>
          <p:cNvPr id="22" name="Graphic 21" descr="Arrow Right with solid fill">
            <a:extLst>
              <a:ext uri="{FF2B5EF4-FFF2-40B4-BE49-F238E27FC236}">
                <a16:creationId xmlns:a16="http://schemas.microsoft.com/office/drawing/2014/main" id="{F85FC2CB-136B-DA4A-6D1C-605FFE3D51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93416" flipV="1">
            <a:off x="2933416" y="5100513"/>
            <a:ext cx="1228940" cy="9144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9F8AA2A-6FC8-B916-DA62-1E40F73AD3A5}"/>
              </a:ext>
            </a:extLst>
          </p:cNvPr>
          <p:cNvSpPr txBox="1"/>
          <p:nvPr/>
        </p:nvSpPr>
        <p:spPr>
          <a:xfrm>
            <a:off x="158332" y="4663846"/>
            <a:ext cx="118285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Total Dataset</a:t>
            </a:r>
          </a:p>
        </p:txBody>
      </p:sp>
      <p:graphicFrame>
        <p:nvGraphicFramePr>
          <p:cNvPr id="25" name="Table 25">
            <a:extLst>
              <a:ext uri="{FF2B5EF4-FFF2-40B4-BE49-F238E27FC236}">
                <a16:creationId xmlns:a16="http://schemas.microsoft.com/office/drawing/2014/main" id="{BEB0037A-54B1-DC4A-6691-F0B7B745F0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222536"/>
              </p:ext>
            </p:extLst>
          </p:nvPr>
        </p:nvGraphicFramePr>
        <p:xfrm>
          <a:off x="6624735" y="398288"/>
          <a:ext cx="5129416" cy="6101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7104">
                  <a:extLst>
                    <a:ext uri="{9D8B030D-6E8A-4147-A177-3AD203B41FA5}">
                      <a16:colId xmlns:a16="http://schemas.microsoft.com/office/drawing/2014/main" val="2905585110"/>
                    </a:ext>
                  </a:extLst>
                </a:gridCol>
                <a:gridCol w="4372312">
                  <a:extLst>
                    <a:ext uri="{9D8B030D-6E8A-4147-A177-3AD203B41FA5}">
                      <a16:colId xmlns:a16="http://schemas.microsoft.com/office/drawing/2014/main" val="41927864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Item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Parameter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284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Number of gas consumers in Building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0875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Gas riser installation year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53429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Regular Safety Inspection within 5 years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90437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Building Category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2385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Riser Condition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6254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Number of Gas Risers in the Building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46753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Installation pipe to consumer concealed in bathroom ceiling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5874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Location of Installation Pipe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48784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Installation pipe to consumer protected by concrete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3624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Riser Pipe Diameter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50408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Flowrate/Consumption Rate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0856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Number of valve/joints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7001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Lateral Pipe Diameter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5827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Riser Coating material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904963"/>
                  </a:ext>
                </a:extLst>
              </a:tr>
            </a:tbl>
          </a:graphicData>
        </a:graphic>
      </p:graphicFrame>
      <p:sp>
        <p:nvSpPr>
          <p:cNvPr id="2" name="Freeform 50">
            <a:extLst>
              <a:ext uri="{FF2B5EF4-FFF2-40B4-BE49-F238E27FC236}">
                <a16:creationId xmlns:a16="http://schemas.microsoft.com/office/drawing/2014/main" id="{B6C84C3F-40CF-BF7D-7F45-D110C0206BA5}"/>
              </a:ext>
            </a:extLst>
          </p:cNvPr>
          <p:cNvSpPr>
            <a:spLocks noEditPoints="1"/>
          </p:cNvSpPr>
          <p:nvPr/>
        </p:nvSpPr>
        <p:spPr bwMode="auto">
          <a:xfrm>
            <a:off x="3119881" y="1295427"/>
            <a:ext cx="440069" cy="410838"/>
          </a:xfrm>
          <a:custGeom>
            <a:avLst/>
            <a:gdLst>
              <a:gd name="T0" fmla="*/ 535 w 921"/>
              <a:gd name="T1" fmla="*/ 286 h 921"/>
              <a:gd name="T2" fmla="*/ 571 w 921"/>
              <a:gd name="T3" fmla="*/ 287 h 921"/>
              <a:gd name="T4" fmla="*/ 537 w 921"/>
              <a:gd name="T5" fmla="*/ 265 h 921"/>
              <a:gd name="T6" fmla="*/ 305 w 921"/>
              <a:gd name="T7" fmla="*/ 771 h 921"/>
              <a:gd name="T8" fmla="*/ 259 w 921"/>
              <a:gd name="T9" fmla="*/ 827 h 921"/>
              <a:gd name="T10" fmla="*/ 292 w 921"/>
              <a:gd name="T11" fmla="*/ 868 h 921"/>
              <a:gd name="T12" fmla="*/ 236 w 921"/>
              <a:gd name="T13" fmla="*/ 837 h 921"/>
              <a:gd name="T14" fmla="*/ 193 w 921"/>
              <a:gd name="T15" fmla="*/ 759 h 921"/>
              <a:gd name="T16" fmla="*/ 106 w 921"/>
              <a:gd name="T17" fmla="*/ 523 h 921"/>
              <a:gd name="T18" fmla="*/ 56 w 921"/>
              <a:gd name="T19" fmla="*/ 332 h 921"/>
              <a:gd name="T20" fmla="*/ 156 w 921"/>
              <a:gd name="T21" fmla="*/ 166 h 921"/>
              <a:gd name="T22" fmla="*/ 183 w 921"/>
              <a:gd name="T23" fmla="*/ 138 h 921"/>
              <a:gd name="T24" fmla="*/ 219 w 921"/>
              <a:gd name="T25" fmla="*/ 105 h 921"/>
              <a:gd name="T26" fmla="*/ 289 w 921"/>
              <a:gd name="T27" fmla="*/ 66 h 921"/>
              <a:gd name="T28" fmla="*/ 305 w 921"/>
              <a:gd name="T29" fmla="*/ 64 h 921"/>
              <a:gd name="T30" fmla="*/ 262 w 921"/>
              <a:gd name="T31" fmla="*/ 95 h 921"/>
              <a:gd name="T32" fmla="*/ 265 w 921"/>
              <a:gd name="T33" fmla="*/ 124 h 921"/>
              <a:gd name="T34" fmla="*/ 286 w 921"/>
              <a:gd name="T35" fmla="*/ 130 h 921"/>
              <a:gd name="T36" fmla="*/ 278 w 921"/>
              <a:gd name="T37" fmla="*/ 164 h 921"/>
              <a:gd name="T38" fmla="*/ 218 w 921"/>
              <a:gd name="T39" fmla="*/ 231 h 921"/>
              <a:gd name="T40" fmla="*/ 294 w 921"/>
              <a:gd name="T41" fmla="*/ 232 h 921"/>
              <a:gd name="T42" fmla="*/ 250 w 921"/>
              <a:gd name="T43" fmla="*/ 301 h 921"/>
              <a:gd name="T44" fmla="*/ 188 w 921"/>
              <a:gd name="T45" fmla="*/ 343 h 921"/>
              <a:gd name="T46" fmla="*/ 120 w 921"/>
              <a:gd name="T47" fmla="*/ 380 h 921"/>
              <a:gd name="T48" fmla="*/ 84 w 921"/>
              <a:gd name="T49" fmla="*/ 445 h 921"/>
              <a:gd name="T50" fmla="*/ 149 w 921"/>
              <a:gd name="T51" fmla="*/ 527 h 921"/>
              <a:gd name="T52" fmla="*/ 250 w 921"/>
              <a:gd name="T53" fmla="*/ 582 h 921"/>
              <a:gd name="T54" fmla="*/ 276 w 921"/>
              <a:gd name="T55" fmla="*/ 632 h 921"/>
              <a:gd name="T56" fmla="*/ 462 w 921"/>
              <a:gd name="T57" fmla="*/ 135 h 921"/>
              <a:gd name="T58" fmla="*/ 354 w 921"/>
              <a:gd name="T59" fmla="*/ 205 h 921"/>
              <a:gd name="T60" fmla="*/ 377 w 921"/>
              <a:gd name="T61" fmla="*/ 105 h 921"/>
              <a:gd name="T62" fmla="*/ 449 w 921"/>
              <a:gd name="T63" fmla="*/ 83 h 921"/>
              <a:gd name="T64" fmla="*/ 858 w 921"/>
              <a:gd name="T65" fmla="*/ 625 h 921"/>
              <a:gd name="T66" fmla="*/ 858 w 921"/>
              <a:gd name="T67" fmla="*/ 625 h 921"/>
              <a:gd name="T68" fmla="*/ 838 w 921"/>
              <a:gd name="T69" fmla="*/ 368 h 921"/>
              <a:gd name="T70" fmla="*/ 796 w 921"/>
              <a:gd name="T71" fmla="*/ 417 h 921"/>
              <a:gd name="T72" fmla="*/ 800 w 921"/>
              <a:gd name="T73" fmla="*/ 690 h 921"/>
              <a:gd name="T74" fmla="*/ 680 w 921"/>
              <a:gd name="T75" fmla="*/ 618 h 921"/>
              <a:gd name="T76" fmla="*/ 563 w 921"/>
              <a:gd name="T77" fmla="*/ 602 h 921"/>
              <a:gd name="T78" fmla="*/ 613 w 921"/>
              <a:gd name="T79" fmla="*/ 383 h 921"/>
              <a:gd name="T80" fmla="*/ 741 w 921"/>
              <a:gd name="T81" fmla="*/ 349 h 921"/>
              <a:gd name="T82" fmla="*/ 732 w 921"/>
              <a:gd name="T83" fmla="*/ 292 h 921"/>
              <a:gd name="T84" fmla="*/ 703 w 921"/>
              <a:gd name="T85" fmla="*/ 332 h 921"/>
              <a:gd name="T86" fmla="*/ 708 w 921"/>
              <a:gd name="T87" fmla="*/ 357 h 921"/>
              <a:gd name="T88" fmla="*/ 674 w 921"/>
              <a:gd name="T89" fmla="*/ 341 h 921"/>
              <a:gd name="T90" fmla="*/ 532 w 921"/>
              <a:gd name="T91" fmla="*/ 351 h 921"/>
              <a:gd name="T92" fmla="*/ 602 w 921"/>
              <a:gd name="T93" fmla="*/ 271 h 921"/>
              <a:gd name="T94" fmla="*/ 616 w 921"/>
              <a:gd name="T95" fmla="*/ 261 h 921"/>
              <a:gd name="T96" fmla="*/ 645 w 921"/>
              <a:gd name="T97" fmla="*/ 226 h 921"/>
              <a:gd name="T98" fmla="*/ 630 w 921"/>
              <a:gd name="T99" fmla="*/ 203 h 921"/>
              <a:gd name="T100" fmla="*/ 576 w 921"/>
              <a:gd name="T101" fmla="*/ 227 h 921"/>
              <a:gd name="T102" fmla="*/ 572 w 921"/>
              <a:gd name="T103" fmla="*/ 200 h 921"/>
              <a:gd name="T104" fmla="*/ 574 w 921"/>
              <a:gd name="T105" fmla="*/ 147 h 921"/>
              <a:gd name="T106" fmla="*/ 638 w 921"/>
              <a:gd name="T107" fmla="*/ 158 h 921"/>
              <a:gd name="T108" fmla="*/ 648 w 921"/>
              <a:gd name="T109" fmla="*/ 121 h 921"/>
              <a:gd name="T110" fmla="*/ 602 w 921"/>
              <a:gd name="T111" fmla="*/ 73 h 921"/>
              <a:gd name="T112" fmla="*/ 574 w 921"/>
              <a:gd name="T113" fmla="*/ 49 h 921"/>
              <a:gd name="T114" fmla="*/ 525 w 921"/>
              <a:gd name="T115" fmla="*/ 35 h 921"/>
              <a:gd name="T116" fmla="*/ 874 w 921"/>
              <a:gd name="T117" fmla="*/ 339 h 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21" h="921">
                <a:moveTo>
                  <a:pt x="460" y="0"/>
                </a:moveTo>
                <a:cubicBezTo>
                  <a:pt x="206" y="0"/>
                  <a:pt x="0" y="206"/>
                  <a:pt x="0" y="460"/>
                </a:cubicBezTo>
                <a:cubicBezTo>
                  <a:pt x="0" y="715"/>
                  <a:pt x="206" y="921"/>
                  <a:pt x="460" y="921"/>
                </a:cubicBezTo>
                <a:cubicBezTo>
                  <a:pt x="715" y="921"/>
                  <a:pt x="921" y="715"/>
                  <a:pt x="921" y="460"/>
                </a:cubicBezTo>
                <a:cubicBezTo>
                  <a:pt x="921" y="206"/>
                  <a:pt x="715" y="0"/>
                  <a:pt x="460" y="0"/>
                </a:cubicBezTo>
                <a:close/>
                <a:moveTo>
                  <a:pt x="517" y="274"/>
                </a:moveTo>
                <a:cubicBezTo>
                  <a:pt x="525" y="273"/>
                  <a:pt x="521" y="267"/>
                  <a:pt x="526" y="266"/>
                </a:cubicBezTo>
                <a:cubicBezTo>
                  <a:pt x="526" y="266"/>
                  <a:pt x="536" y="271"/>
                  <a:pt x="537" y="271"/>
                </a:cubicBezTo>
                <a:cubicBezTo>
                  <a:pt x="537" y="273"/>
                  <a:pt x="536" y="274"/>
                  <a:pt x="533" y="273"/>
                </a:cubicBezTo>
                <a:cubicBezTo>
                  <a:pt x="533" y="276"/>
                  <a:pt x="533" y="284"/>
                  <a:pt x="535" y="286"/>
                </a:cubicBezTo>
                <a:cubicBezTo>
                  <a:pt x="532" y="286"/>
                  <a:pt x="520" y="299"/>
                  <a:pt x="517" y="289"/>
                </a:cubicBezTo>
                <a:cubicBezTo>
                  <a:pt x="527" y="291"/>
                  <a:pt x="517" y="278"/>
                  <a:pt x="517" y="277"/>
                </a:cubicBezTo>
                <a:cubicBezTo>
                  <a:pt x="522" y="277"/>
                  <a:pt x="518" y="276"/>
                  <a:pt x="517" y="274"/>
                </a:cubicBezTo>
                <a:close/>
                <a:moveTo>
                  <a:pt x="531" y="239"/>
                </a:moveTo>
                <a:cubicBezTo>
                  <a:pt x="533" y="239"/>
                  <a:pt x="546" y="244"/>
                  <a:pt x="546" y="246"/>
                </a:cubicBezTo>
                <a:cubicBezTo>
                  <a:pt x="545" y="246"/>
                  <a:pt x="547" y="257"/>
                  <a:pt x="545" y="258"/>
                </a:cubicBezTo>
                <a:cubicBezTo>
                  <a:pt x="547" y="263"/>
                  <a:pt x="563" y="264"/>
                  <a:pt x="566" y="271"/>
                </a:cubicBezTo>
                <a:cubicBezTo>
                  <a:pt x="565" y="271"/>
                  <a:pt x="564" y="271"/>
                  <a:pt x="562" y="271"/>
                </a:cubicBezTo>
                <a:cubicBezTo>
                  <a:pt x="563" y="273"/>
                  <a:pt x="567" y="276"/>
                  <a:pt x="568" y="278"/>
                </a:cubicBezTo>
                <a:cubicBezTo>
                  <a:pt x="580" y="272"/>
                  <a:pt x="572" y="282"/>
                  <a:pt x="571" y="287"/>
                </a:cubicBezTo>
                <a:cubicBezTo>
                  <a:pt x="573" y="286"/>
                  <a:pt x="574" y="286"/>
                  <a:pt x="575" y="287"/>
                </a:cubicBezTo>
                <a:cubicBezTo>
                  <a:pt x="575" y="290"/>
                  <a:pt x="567" y="291"/>
                  <a:pt x="565" y="291"/>
                </a:cubicBezTo>
                <a:cubicBezTo>
                  <a:pt x="558" y="292"/>
                  <a:pt x="551" y="298"/>
                  <a:pt x="544" y="301"/>
                </a:cubicBezTo>
                <a:cubicBezTo>
                  <a:pt x="542" y="291"/>
                  <a:pt x="557" y="290"/>
                  <a:pt x="555" y="286"/>
                </a:cubicBezTo>
                <a:cubicBezTo>
                  <a:pt x="551" y="287"/>
                  <a:pt x="548" y="289"/>
                  <a:pt x="543" y="290"/>
                </a:cubicBezTo>
                <a:cubicBezTo>
                  <a:pt x="543" y="286"/>
                  <a:pt x="551" y="279"/>
                  <a:pt x="542" y="281"/>
                </a:cubicBezTo>
                <a:cubicBezTo>
                  <a:pt x="541" y="274"/>
                  <a:pt x="546" y="276"/>
                  <a:pt x="551" y="275"/>
                </a:cubicBezTo>
                <a:cubicBezTo>
                  <a:pt x="551" y="275"/>
                  <a:pt x="551" y="269"/>
                  <a:pt x="549" y="269"/>
                </a:cubicBezTo>
                <a:cubicBezTo>
                  <a:pt x="550" y="271"/>
                  <a:pt x="542" y="267"/>
                  <a:pt x="547" y="266"/>
                </a:cubicBezTo>
                <a:cubicBezTo>
                  <a:pt x="546" y="262"/>
                  <a:pt x="538" y="272"/>
                  <a:pt x="537" y="265"/>
                </a:cubicBezTo>
                <a:cubicBezTo>
                  <a:pt x="537" y="264"/>
                  <a:pt x="539" y="259"/>
                  <a:pt x="536" y="259"/>
                </a:cubicBezTo>
                <a:cubicBezTo>
                  <a:pt x="536" y="260"/>
                  <a:pt x="536" y="260"/>
                  <a:pt x="533" y="260"/>
                </a:cubicBezTo>
                <a:cubicBezTo>
                  <a:pt x="536" y="260"/>
                  <a:pt x="530" y="249"/>
                  <a:pt x="530" y="249"/>
                </a:cubicBezTo>
                <a:cubicBezTo>
                  <a:pt x="531" y="246"/>
                  <a:pt x="533" y="244"/>
                  <a:pt x="531" y="239"/>
                </a:cubicBezTo>
                <a:close/>
                <a:moveTo>
                  <a:pt x="380" y="694"/>
                </a:moveTo>
                <a:cubicBezTo>
                  <a:pt x="368" y="705"/>
                  <a:pt x="355" y="706"/>
                  <a:pt x="359" y="722"/>
                </a:cubicBezTo>
                <a:cubicBezTo>
                  <a:pt x="360" y="728"/>
                  <a:pt x="358" y="740"/>
                  <a:pt x="355" y="746"/>
                </a:cubicBezTo>
                <a:cubicBezTo>
                  <a:pt x="354" y="748"/>
                  <a:pt x="340" y="765"/>
                  <a:pt x="338" y="761"/>
                </a:cubicBezTo>
                <a:cubicBezTo>
                  <a:pt x="335" y="761"/>
                  <a:pt x="323" y="764"/>
                  <a:pt x="321" y="764"/>
                </a:cubicBezTo>
                <a:cubicBezTo>
                  <a:pt x="321" y="763"/>
                  <a:pt x="303" y="771"/>
                  <a:pt x="305" y="771"/>
                </a:cubicBezTo>
                <a:cubicBezTo>
                  <a:pt x="315" y="780"/>
                  <a:pt x="303" y="792"/>
                  <a:pt x="301" y="791"/>
                </a:cubicBezTo>
                <a:cubicBezTo>
                  <a:pt x="295" y="786"/>
                  <a:pt x="294" y="800"/>
                  <a:pt x="293" y="800"/>
                </a:cubicBezTo>
                <a:cubicBezTo>
                  <a:pt x="294" y="803"/>
                  <a:pt x="277" y="804"/>
                  <a:pt x="268" y="798"/>
                </a:cubicBezTo>
                <a:cubicBezTo>
                  <a:pt x="272" y="803"/>
                  <a:pt x="277" y="812"/>
                  <a:pt x="280" y="812"/>
                </a:cubicBezTo>
                <a:cubicBezTo>
                  <a:pt x="283" y="822"/>
                  <a:pt x="256" y="815"/>
                  <a:pt x="257" y="815"/>
                </a:cubicBezTo>
                <a:cubicBezTo>
                  <a:pt x="259" y="816"/>
                  <a:pt x="261" y="820"/>
                  <a:pt x="262" y="823"/>
                </a:cubicBezTo>
                <a:cubicBezTo>
                  <a:pt x="260" y="823"/>
                  <a:pt x="260" y="823"/>
                  <a:pt x="261" y="824"/>
                </a:cubicBezTo>
                <a:cubicBezTo>
                  <a:pt x="258" y="825"/>
                  <a:pt x="253" y="819"/>
                  <a:pt x="251" y="821"/>
                </a:cubicBezTo>
                <a:cubicBezTo>
                  <a:pt x="251" y="821"/>
                  <a:pt x="251" y="821"/>
                  <a:pt x="251" y="821"/>
                </a:cubicBezTo>
                <a:cubicBezTo>
                  <a:pt x="251" y="822"/>
                  <a:pt x="259" y="828"/>
                  <a:pt x="259" y="827"/>
                </a:cubicBezTo>
                <a:cubicBezTo>
                  <a:pt x="260" y="827"/>
                  <a:pt x="261" y="828"/>
                  <a:pt x="261" y="830"/>
                </a:cubicBezTo>
                <a:cubicBezTo>
                  <a:pt x="259" y="829"/>
                  <a:pt x="258" y="829"/>
                  <a:pt x="259" y="829"/>
                </a:cubicBezTo>
                <a:cubicBezTo>
                  <a:pt x="255" y="829"/>
                  <a:pt x="259" y="835"/>
                  <a:pt x="260" y="836"/>
                </a:cubicBezTo>
                <a:cubicBezTo>
                  <a:pt x="255" y="835"/>
                  <a:pt x="258" y="837"/>
                  <a:pt x="254" y="837"/>
                </a:cubicBezTo>
                <a:cubicBezTo>
                  <a:pt x="254" y="840"/>
                  <a:pt x="267" y="847"/>
                  <a:pt x="269" y="847"/>
                </a:cubicBezTo>
                <a:cubicBezTo>
                  <a:pt x="264" y="847"/>
                  <a:pt x="266" y="848"/>
                  <a:pt x="268" y="852"/>
                </a:cubicBezTo>
                <a:cubicBezTo>
                  <a:pt x="261" y="853"/>
                  <a:pt x="266" y="851"/>
                  <a:pt x="263" y="850"/>
                </a:cubicBezTo>
                <a:cubicBezTo>
                  <a:pt x="264" y="854"/>
                  <a:pt x="268" y="856"/>
                  <a:pt x="272" y="858"/>
                </a:cubicBezTo>
                <a:cubicBezTo>
                  <a:pt x="272" y="858"/>
                  <a:pt x="272" y="858"/>
                  <a:pt x="272" y="858"/>
                </a:cubicBezTo>
                <a:cubicBezTo>
                  <a:pt x="272" y="858"/>
                  <a:pt x="291" y="866"/>
                  <a:pt x="292" y="868"/>
                </a:cubicBezTo>
                <a:cubicBezTo>
                  <a:pt x="290" y="867"/>
                  <a:pt x="288" y="867"/>
                  <a:pt x="286" y="866"/>
                </a:cubicBezTo>
                <a:cubicBezTo>
                  <a:pt x="286" y="867"/>
                  <a:pt x="287" y="867"/>
                  <a:pt x="287" y="867"/>
                </a:cubicBezTo>
                <a:cubicBezTo>
                  <a:pt x="282" y="867"/>
                  <a:pt x="272" y="863"/>
                  <a:pt x="268" y="861"/>
                </a:cubicBezTo>
                <a:cubicBezTo>
                  <a:pt x="269" y="861"/>
                  <a:pt x="261" y="857"/>
                  <a:pt x="255" y="853"/>
                </a:cubicBezTo>
                <a:cubicBezTo>
                  <a:pt x="260" y="854"/>
                  <a:pt x="252" y="851"/>
                  <a:pt x="251" y="850"/>
                </a:cubicBezTo>
                <a:cubicBezTo>
                  <a:pt x="251" y="851"/>
                  <a:pt x="251" y="851"/>
                  <a:pt x="251" y="850"/>
                </a:cubicBezTo>
                <a:cubicBezTo>
                  <a:pt x="256" y="853"/>
                  <a:pt x="249" y="850"/>
                  <a:pt x="253" y="851"/>
                </a:cubicBezTo>
                <a:cubicBezTo>
                  <a:pt x="245" y="845"/>
                  <a:pt x="243" y="844"/>
                  <a:pt x="236" y="837"/>
                </a:cubicBezTo>
                <a:cubicBezTo>
                  <a:pt x="235" y="837"/>
                  <a:pt x="236" y="837"/>
                  <a:pt x="236" y="837"/>
                </a:cubicBezTo>
                <a:cubicBezTo>
                  <a:pt x="236" y="837"/>
                  <a:pt x="236" y="837"/>
                  <a:pt x="236" y="837"/>
                </a:cubicBezTo>
                <a:cubicBezTo>
                  <a:pt x="236" y="837"/>
                  <a:pt x="236" y="837"/>
                  <a:pt x="236" y="837"/>
                </a:cubicBezTo>
                <a:cubicBezTo>
                  <a:pt x="236" y="837"/>
                  <a:pt x="236" y="837"/>
                  <a:pt x="236" y="837"/>
                </a:cubicBezTo>
                <a:cubicBezTo>
                  <a:pt x="236" y="837"/>
                  <a:pt x="237" y="837"/>
                  <a:pt x="237" y="837"/>
                </a:cubicBezTo>
                <a:cubicBezTo>
                  <a:pt x="236" y="836"/>
                  <a:pt x="231" y="832"/>
                  <a:pt x="229" y="831"/>
                </a:cubicBezTo>
                <a:cubicBezTo>
                  <a:pt x="229" y="831"/>
                  <a:pt x="228" y="834"/>
                  <a:pt x="226" y="829"/>
                </a:cubicBezTo>
                <a:cubicBezTo>
                  <a:pt x="230" y="830"/>
                  <a:pt x="231" y="832"/>
                  <a:pt x="234" y="832"/>
                </a:cubicBezTo>
                <a:cubicBezTo>
                  <a:pt x="231" y="829"/>
                  <a:pt x="230" y="828"/>
                  <a:pt x="227" y="825"/>
                </a:cubicBezTo>
                <a:cubicBezTo>
                  <a:pt x="229" y="826"/>
                  <a:pt x="228" y="825"/>
                  <a:pt x="227" y="824"/>
                </a:cubicBezTo>
                <a:cubicBezTo>
                  <a:pt x="228" y="825"/>
                  <a:pt x="215" y="808"/>
                  <a:pt x="212" y="804"/>
                </a:cubicBezTo>
                <a:cubicBezTo>
                  <a:pt x="202" y="791"/>
                  <a:pt x="205" y="777"/>
                  <a:pt x="193" y="759"/>
                </a:cubicBezTo>
                <a:cubicBezTo>
                  <a:pt x="193" y="759"/>
                  <a:pt x="175" y="714"/>
                  <a:pt x="169" y="706"/>
                </a:cubicBezTo>
                <a:cubicBezTo>
                  <a:pt x="157" y="690"/>
                  <a:pt x="150" y="676"/>
                  <a:pt x="142" y="659"/>
                </a:cubicBezTo>
                <a:cubicBezTo>
                  <a:pt x="134" y="641"/>
                  <a:pt x="121" y="624"/>
                  <a:pt x="119" y="604"/>
                </a:cubicBezTo>
                <a:cubicBezTo>
                  <a:pt x="120" y="604"/>
                  <a:pt x="117" y="602"/>
                  <a:pt x="121" y="604"/>
                </a:cubicBezTo>
                <a:cubicBezTo>
                  <a:pt x="120" y="595"/>
                  <a:pt x="117" y="593"/>
                  <a:pt x="119" y="584"/>
                </a:cubicBezTo>
                <a:cubicBezTo>
                  <a:pt x="120" y="580"/>
                  <a:pt x="119" y="574"/>
                  <a:pt x="125" y="576"/>
                </a:cubicBezTo>
                <a:cubicBezTo>
                  <a:pt x="124" y="569"/>
                  <a:pt x="129" y="568"/>
                  <a:pt x="130" y="559"/>
                </a:cubicBezTo>
                <a:cubicBezTo>
                  <a:pt x="130" y="550"/>
                  <a:pt x="130" y="544"/>
                  <a:pt x="128" y="538"/>
                </a:cubicBezTo>
                <a:cubicBezTo>
                  <a:pt x="126" y="537"/>
                  <a:pt x="124" y="535"/>
                  <a:pt x="122" y="532"/>
                </a:cubicBezTo>
                <a:cubicBezTo>
                  <a:pt x="119" y="540"/>
                  <a:pt x="107" y="528"/>
                  <a:pt x="106" y="523"/>
                </a:cubicBezTo>
                <a:cubicBezTo>
                  <a:pt x="106" y="523"/>
                  <a:pt x="96" y="511"/>
                  <a:pt x="98" y="505"/>
                </a:cubicBezTo>
                <a:cubicBezTo>
                  <a:pt x="95" y="504"/>
                  <a:pt x="92" y="489"/>
                  <a:pt x="94" y="486"/>
                </a:cubicBezTo>
                <a:cubicBezTo>
                  <a:pt x="82" y="480"/>
                  <a:pt x="78" y="467"/>
                  <a:pt x="72" y="454"/>
                </a:cubicBezTo>
                <a:cubicBezTo>
                  <a:pt x="71" y="451"/>
                  <a:pt x="66" y="449"/>
                  <a:pt x="62" y="444"/>
                </a:cubicBezTo>
                <a:cubicBezTo>
                  <a:pt x="55" y="434"/>
                  <a:pt x="53" y="422"/>
                  <a:pt x="52" y="410"/>
                </a:cubicBezTo>
                <a:cubicBezTo>
                  <a:pt x="50" y="395"/>
                  <a:pt x="52" y="379"/>
                  <a:pt x="55" y="363"/>
                </a:cubicBezTo>
                <a:cubicBezTo>
                  <a:pt x="56" y="358"/>
                  <a:pt x="63" y="338"/>
                  <a:pt x="61" y="334"/>
                </a:cubicBezTo>
                <a:cubicBezTo>
                  <a:pt x="65" y="326"/>
                  <a:pt x="67" y="316"/>
                  <a:pt x="66" y="310"/>
                </a:cubicBezTo>
                <a:cubicBezTo>
                  <a:pt x="57" y="330"/>
                  <a:pt x="57" y="353"/>
                  <a:pt x="50" y="374"/>
                </a:cubicBezTo>
                <a:cubicBezTo>
                  <a:pt x="45" y="365"/>
                  <a:pt x="53" y="341"/>
                  <a:pt x="56" y="332"/>
                </a:cubicBezTo>
                <a:cubicBezTo>
                  <a:pt x="57" y="336"/>
                  <a:pt x="64" y="309"/>
                  <a:pt x="65" y="305"/>
                </a:cubicBezTo>
                <a:cubicBezTo>
                  <a:pt x="70" y="287"/>
                  <a:pt x="80" y="268"/>
                  <a:pt x="85" y="257"/>
                </a:cubicBezTo>
                <a:cubicBezTo>
                  <a:pt x="87" y="252"/>
                  <a:pt x="96" y="241"/>
                  <a:pt x="96" y="238"/>
                </a:cubicBezTo>
                <a:cubicBezTo>
                  <a:pt x="102" y="229"/>
                  <a:pt x="110" y="220"/>
                  <a:pt x="117" y="212"/>
                </a:cubicBezTo>
                <a:cubicBezTo>
                  <a:pt x="117" y="212"/>
                  <a:pt x="126" y="195"/>
                  <a:pt x="124" y="207"/>
                </a:cubicBezTo>
                <a:cubicBezTo>
                  <a:pt x="124" y="205"/>
                  <a:pt x="139" y="185"/>
                  <a:pt x="139" y="184"/>
                </a:cubicBezTo>
                <a:cubicBezTo>
                  <a:pt x="141" y="178"/>
                  <a:pt x="149" y="178"/>
                  <a:pt x="151" y="170"/>
                </a:cubicBezTo>
                <a:cubicBezTo>
                  <a:pt x="149" y="172"/>
                  <a:pt x="151" y="170"/>
                  <a:pt x="150" y="171"/>
                </a:cubicBezTo>
                <a:cubicBezTo>
                  <a:pt x="153" y="161"/>
                  <a:pt x="152" y="179"/>
                  <a:pt x="156" y="166"/>
                </a:cubicBezTo>
                <a:cubicBezTo>
                  <a:pt x="155" y="166"/>
                  <a:pt x="155" y="166"/>
                  <a:pt x="156" y="166"/>
                </a:cubicBezTo>
                <a:cubicBezTo>
                  <a:pt x="153" y="167"/>
                  <a:pt x="160" y="163"/>
                  <a:pt x="154" y="167"/>
                </a:cubicBezTo>
                <a:cubicBezTo>
                  <a:pt x="159" y="162"/>
                  <a:pt x="170" y="151"/>
                  <a:pt x="167" y="154"/>
                </a:cubicBezTo>
                <a:cubicBezTo>
                  <a:pt x="167" y="154"/>
                  <a:pt x="164" y="157"/>
                  <a:pt x="164" y="157"/>
                </a:cubicBezTo>
                <a:cubicBezTo>
                  <a:pt x="166" y="155"/>
                  <a:pt x="170" y="152"/>
                  <a:pt x="172" y="150"/>
                </a:cubicBezTo>
                <a:cubicBezTo>
                  <a:pt x="171" y="150"/>
                  <a:pt x="171" y="150"/>
                  <a:pt x="170" y="150"/>
                </a:cubicBezTo>
                <a:cubicBezTo>
                  <a:pt x="177" y="145"/>
                  <a:pt x="189" y="138"/>
                  <a:pt x="193" y="130"/>
                </a:cubicBezTo>
                <a:cubicBezTo>
                  <a:pt x="192" y="131"/>
                  <a:pt x="190" y="132"/>
                  <a:pt x="190" y="133"/>
                </a:cubicBezTo>
                <a:cubicBezTo>
                  <a:pt x="188" y="134"/>
                  <a:pt x="185" y="136"/>
                  <a:pt x="190" y="133"/>
                </a:cubicBezTo>
                <a:cubicBezTo>
                  <a:pt x="190" y="133"/>
                  <a:pt x="190" y="132"/>
                  <a:pt x="190" y="132"/>
                </a:cubicBezTo>
                <a:cubicBezTo>
                  <a:pt x="188" y="134"/>
                  <a:pt x="184" y="137"/>
                  <a:pt x="183" y="138"/>
                </a:cubicBezTo>
                <a:cubicBezTo>
                  <a:pt x="186" y="136"/>
                  <a:pt x="186" y="135"/>
                  <a:pt x="184" y="136"/>
                </a:cubicBezTo>
                <a:cubicBezTo>
                  <a:pt x="192" y="129"/>
                  <a:pt x="201" y="122"/>
                  <a:pt x="210" y="114"/>
                </a:cubicBezTo>
                <a:cubicBezTo>
                  <a:pt x="210" y="114"/>
                  <a:pt x="209" y="114"/>
                  <a:pt x="209" y="114"/>
                </a:cubicBezTo>
                <a:cubicBezTo>
                  <a:pt x="210" y="111"/>
                  <a:pt x="218" y="107"/>
                  <a:pt x="220" y="105"/>
                </a:cubicBezTo>
                <a:cubicBezTo>
                  <a:pt x="220" y="105"/>
                  <a:pt x="220" y="106"/>
                  <a:pt x="220" y="106"/>
                </a:cubicBezTo>
                <a:cubicBezTo>
                  <a:pt x="223" y="104"/>
                  <a:pt x="222" y="104"/>
                  <a:pt x="225" y="102"/>
                </a:cubicBezTo>
                <a:cubicBezTo>
                  <a:pt x="206" y="112"/>
                  <a:pt x="227" y="101"/>
                  <a:pt x="218" y="106"/>
                </a:cubicBezTo>
                <a:cubicBezTo>
                  <a:pt x="220" y="105"/>
                  <a:pt x="212" y="109"/>
                  <a:pt x="211" y="110"/>
                </a:cubicBezTo>
                <a:cubicBezTo>
                  <a:pt x="214" y="107"/>
                  <a:pt x="221" y="103"/>
                  <a:pt x="219" y="105"/>
                </a:cubicBezTo>
                <a:cubicBezTo>
                  <a:pt x="218" y="105"/>
                  <a:pt x="218" y="106"/>
                  <a:pt x="219" y="105"/>
                </a:cubicBezTo>
                <a:cubicBezTo>
                  <a:pt x="219" y="105"/>
                  <a:pt x="218" y="105"/>
                  <a:pt x="217" y="105"/>
                </a:cubicBezTo>
                <a:cubicBezTo>
                  <a:pt x="221" y="103"/>
                  <a:pt x="224" y="101"/>
                  <a:pt x="228" y="99"/>
                </a:cubicBezTo>
                <a:cubicBezTo>
                  <a:pt x="227" y="99"/>
                  <a:pt x="227" y="99"/>
                  <a:pt x="228" y="99"/>
                </a:cubicBezTo>
                <a:cubicBezTo>
                  <a:pt x="230" y="97"/>
                  <a:pt x="223" y="101"/>
                  <a:pt x="219" y="104"/>
                </a:cubicBezTo>
                <a:cubicBezTo>
                  <a:pt x="241" y="89"/>
                  <a:pt x="267" y="75"/>
                  <a:pt x="289" y="66"/>
                </a:cubicBezTo>
                <a:cubicBezTo>
                  <a:pt x="289" y="66"/>
                  <a:pt x="289" y="66"/>
                  <a:pt x="289" y="66"/>
                </a:cubicBezTo>
                <a:cubicBezTo>
                  <a:pt x="292" y="65"/>
                  <a:pt x="289" y="66"/>
                  <a:pt x="289" y="66"/>
                </a:cubicBezTo>
                <a:cubicBezTo>
                  <a:pt x="289" y="66"/>
                  <a:pt x="289" y="66"/>
                  <a:pt x="289" y="66"/>
                </a:cubicBezTo>
                <a:cubicBezTo>
                  <a:pt x="289" y="66"/>
                  <a:pt x="289" y="66"/>
                  <a:pt x="289" y="66"/>
                </a:cubicBezTo>
                <a:cubicBezTo>
                  <a:pt x="289" y="66"/>
                  <a:pt x="289" y="66"/>
                  <a:pt x="289" y="66"/>
                </a:cubicBezTo>
                <a:cubicBezTo>
                  <a:pt x="288" y="66"/>
                  <a:pt x="288" y="67"/>
                  <a:pt x="287" y="67"/>
                </a:cubicBezTo>
                <a:cubicBezTo>
                  <a:pt x="291" y="66"/>
                  <a:pt x="278" y="71"/>
                  <a:pt x="277" y="72"/>
                </a:cubicBezTo>
                <a:cubicBezTo>
                  <a:pt x="286" y="68"/>
                  <a:pt x="294" y="64"/>
                  <a:pt x="304" y="61"/>
                </a:cubicBezTo>
                <a:cubicBezTo>
                  <a:pt x="303" y="62"/>
                  <a:pt x="301" y="62"/>
                  <a:pt x="300" y="63"/>
                </a:cubicBezTo>
                <a:cubicBezTo>
                  <a:pt x="300" y="63"/>
                  <a:pt x="300" y="63"/>
                  <a:pt x="300" y="63"/>
                </a:cubicBezTo>
                <a:cubicBezTo>
                  <a:pt x="300" y="63"/>
                  <a:pt x="300" y="63"/>
                  <a:pt x="299" y="63"/>
                </a:cubicBezTo>
                <a:cubicBezTo>
                  <a:pt x="301" y="63"/>
                  <a:pt x="305" y="62"/>
                  <a:pt x="307" y="62"/>
                </a:cubicBezTo>
                <a:cubicBezTo>
                  <a:pt x="305" y="63"/>
                  <a:pt x="305" y="63"/>
                  <a:pt x="306" y="63"/>
                </a:cubicBezTo>
                <a:cubicBezTo>
                  <a:pt x="306" y="63"/>
                  <a:pt x="306" y="63"/>
                  <a:pt x="306" y="63"/>
                </a:cubicBezTo>
                <a:cubicBezTo>
                  <a:pt x="306" y="63"/>
                  <a:pt x="305" y="63"/>
                  <a:pt x="305" y="64"/>
                </a:cubicBezTo>
                <a:cubicBezTo>
                  <a:pt x="305" y="64"/>
                  <a:pt x="308" y="63"/>
                  <a:pt x="306" y="64"/>
                </a:cubicBezTo>
                <a:cubicBezTo>
                  <a:pt x="305" y="64"/>
                  <a:pt x="291" y="66"/>
                  <a:pt x="301" y="66"/>
                </a:cubicBezTo>
                <a:cubicBezTo>
                  <a:pt x="301" y="66"/>
                  <a:pt x="301" y="66"/>
                  <a:pt x="302" y="66"/>
                </a:cubicBezTo>
                <a:cubicBezTo>
                  <a:pt x="296" y="70"/>
                  <a:pt x="287" y="73"/>
                  <a:pt x="282" y="79"/>
                </a:cubicBezTo>
                <a:cubicBezTo>
                  <a:pt x="282" y="79"/>
                  <a:pt x="280" y="80"/>
                  <a:pt x="282" y="79"/>
                </a:cubicBezTo>
                <a:cubicBezTo>
                  <a:pt x="276" y="82"/>
                  <a:pt x="266" y="87"/>
                  <a:pt x="262" y="93"/>
                </a:cubicBezTo>
                <a:cubicBezTo>
                  <a:pt x="264" y="92"/>
                  <a:pt x="266" y="91"/>
                  <a:pt x="268" y="90"/>
                </a:cubicBezTo>
                <a:cubicBezTo>
                  <a:pt x="267" y="90"/>
                  <a:pt x="267" y="91"/>
                  <a:pt x="267" y="91"/>
                </a:cubicBezTo>
                <a:cubicBezTo>
                  <a:pt x="268" y="90"/>
                  <a:pt x="270" y="90"/>
                  <a:pt x="272" y="89"/>
                </a:cubicBezTo>
                <a:cubicBezTo>
                  <a:pt x="271" y="92"/>
                  <a:pt x="266" y="94"/>
                  <a:pt x="262" y="95"/>
                </a:cubicBezTo>
                <a:cubicBezTo>
                  <a:pt x="268" y="94"/>
                  <a:pt x="272" y="94"/>
                  <a:pt x="280" y="92"/>
                </a:cubicBezTo>
                <a:cubicBezTo>
                  <a:pt x="266" y="97"/>
                  <a:pt x="266" y="105"/>
                  <a:pt x="258" y="115"/>
                </a:cubicBezTo>
                <a:cubicBezTo>
                  <a:pt x="258" y="114"/>
                  <a:pt x="259" y="114"/>
                  <a:pt x="260" y="115"/>
                </a:cubicBezTo>
                <a:cubicBezTo>
                  <a:pt x="258" y="116"/>
                  <a:pt x="251" y="118"/>
                  <a:pt x="250" y="121"/>
                </a:cubicBezTo>
                <a:cubicBezTo>
                  <a:pt x="251" y="122"/>
                  <a:pt x="252" y="125"/>
                  <a:pt x="255" y="123"/>
                </a:cubicBezTo>
                <a:cubicBezTo>
                  <a:pt x="255" y="124"/>
                  <a:pt x="246" y="132"/>
                  <a:pt x="245" y="133"/>
                </a:cubicBezTo>
                <a:cubicBezTo>
                  <a:pt x="247" y="131"/>
                  <a:pt x="263" y="125"/>
                  <a:pt x="263" y="125"/>
                </a:cubicBezTo>
                <a:cubicBezTo>
                  <a:pt x="259" y="127"/>
                  <a:pt x="260" y="125"/>
                  <a:pt x="257" y="126"/>
                </a:cubicBezTo>
                <a:cubicBezTo>
                  <a:pt x="258" y="125"/>
                  <a:pt x="258" y="125"/>
                  <a:pt x="257" y="125"/>
                </a:cubicBezTo>
                <a:cubicBezTo>
                  <a:pt x="260" y="122"/>
                  <a:pt x="264" y="125"/>
                  <a:pt x="265" y="124"/>
                </a:cubicBezTo>
                <a:cubicBezTo>
                  <a:pt x="264" y="127"/>
                  <a:pt x="260" y="130"/>
                  <a:pt x="259" y="131"/>
                </a:cubicBezTo>
                <a:cubicBezTo>
                  <a:pt x="260" y="131"/>
                  <a:pt x="262" y="132"/>
                  <a:pt x="261" y="132"/>
                </a:cubicBezTo>
                <a:cubicBezTo>
                  <a:pt x="259" y="133"/>
                  <a:pt x="260" y="134"/>
                  <a:pt x="259" y="136"/>
                </a:cubicBezTo>
                <a:cubicBezTo>
                  <a:pt x="259" y="136"/>
                  <a:pt x="272" y="138"/>
                  <a:pt x="269" y="135"/>
                </a:cubicBezTo>
                <a:cubicBezTo>
                  <a:pt x="266" y="139"/>
                  <a:pt x="267" y="140"/>
                  <a:pt x="270" y="138"/>
                </a:cubicBezTo>
                <a:cubicBezTo>
                  <a:pt x="267" y="138"/>
                  <a:pt x="261" y="144"/>
                  <a:pt x="261" y="147"/>
                </a:cubicBezTo>
                <a:cubicBezTo>
                  <a:pt x="266" y="147"/>
                  <a:pt x="279" y="137"/>
                  <a:pt x="276" y="139"/>
                </a:cubicBezTo>
                <a:cubicBezTo>
                  <a:pt x="277" y="138"/>
                  <a:pt x="288" y="135"/>
                  <a:pt x="287" y="134"/>
                </a:cubicBezTo>
                <a:cubicBezTo>
                  <a:pt x="286" y="134"/>
                  <a:pt x="285" y="134"/>
                  <a:pt x="283" y="134"/>
                </a:cubicBezTo>
                <a:cubicBezTo>
                  <a:pt x="284" y="133"/>
                  <a:pt x="285" y="131"/>
                  <a:pt x="286" y="130"/>
                </a:cubicBezTo>
                <a:cubicBezTo>
                  <a:pt x="285" y="131"/>
                  <a:pt x="284" y="131"/>
                  <a:pt x="282" y="132"/>
                </a:cubicBezTo>
                <a:cubicBezTo>
                  <a:pt x="284" y="131"/>
                  <a:pt x="284" y="131"/>
                  <a:pt x="282" y="131"/>
                </a:cubicBezTo>
                <a:cubicBezTo>
                  <a:pt x="295" y="123"/>
                  <a:pt x="312" y="114"/>
                  <a:pt x="323" y="111"/>
                </a:cubicBezTo>
                <a:cubicBezTo>
                  <a:pt x="318" y="113"/>
                  <a:pt x="276" y="140"/>
                  <a:pt x="280" y="146"/>
                </a:cubicBezTo>
                <a:cubicBezTo>
                  <a:pt x="282" y="144"/>
                  <a:pt x="287" y="139"/>
                  <a:pt x="291" y="141"/>
                </a:cubicBezTo>
                <a:cubicBezTo>
                  <a:pt x="287" y="148"/>
                  <a:pt x="278" y="146"/>
                  <a:pt x="276" y="155"/>
                </a:cubicBezTo>
                <a:cubicBezTo>
                  <a:pt x="277" y="155"/>
                  <a:pt x="277" y="155"/>
                  <a:pt x="277" y="156"/>
                </a:cubicBezTo>
                <a:cubicBezTo>
                  <a:pt x="286" y="160"/>
                  <a:pt x="296" y="137"/>
                  <a:pt x="304" y="143"/>
                </a:cubicBezTo>
                <a:cubicBezTo>
                  <a:pt x="301" y="145"/>
                  <a:pt x="295" y="152"/>
                  <a:pt x="293" y="156"/>
                </a:cubicBezTo>
                <a:cubicBezTo>
                  <a:pt x="290" y="162"/>
                  <a:pt x="281" y="160"/>
                  <a:pt x="278" y="164"/>
                </a:cubicBezTo>
                <a:cubicBezTo>
                  <a:pt x="278" y="162"/>
                  <a:pt x="279" y="161"/>
                  <a:pt x="278" y="160"/>
                </a:cubicBezTo>
                <a:cubicBezTo>
                  <a:pt x="278" y="160"/>
                  <a:pt x="276" y="166"/>
                  <a:pt x="274" y="165"/>
                </a:cubicBezTo>
                <a:cubicBezTo>
                  <a:pt x="273" y="164"/>
                  <a:pt x="273" y="162"/>
                  <a:pt x="274" y="161"/>
                </a:cubicBezTo>
                <a:cubicBezTo>
                  <a:pt x="272" y="161"/>
                  <a:pt x="267" y="167"/>
                  <a:pt x="265" y="166"/>
                </a:cubicBezTo>
                <a:cubicBezTo>
                  <a:pt x="268" y="163"/>
                  <a:pt x="263" y="163"/>
                  <a:pt x="264" y="160"/>
                </a:cubicBezTo>
                <a:cubicBezTo>
                  <a:pt x="262" y="161"/>
                  <a:pt x="260" y="162"/>
                  <a:pt x="259" y="162"/>
                </a:cubicBezTo>
                <a:cubicBezTo>
                  <a:pt x="265" y="169"/>
                  <a:pt x="262" y="166"/>
                  <a:pt x="255" y="171"/>
                </a:cubicBezTo>
                <a:cubicBezTo>
                  <a:pt x="255" y="170"/>
                  <a:pt x="255" y="168"/>
                  <a:pt x="255" y="168"/>
                </a:cubicBezTo>
                <a:cubicBezTo>
                  <a:pt x="243" y="161"/>
                  <a:pt x="201" y="196"/>
                  <a:pt x="211" y="207"/>
                </a:cubicBezTo>
                <a:cubicBezTo>
                  <a:pt x="216" y="212"/>
                  <a:pt x="215" y="225"/>
                  <a:pt x="218" y="231"/>
                </a:cubicBezTo>
                <a:cubicBezTo>
                  <a:pt x="221" y="238"/>
                  <a:pt x="216" y="252"/>
                  <a:pt x="210" y="259"/>
                </a:cubicBezTo>
                <a:cubicBezTo>
                  <a:pt x="218" y="263"/>
                  <a:pt x="243" y="233"/>
                  <a:pt x="244" y="228"/>
                </a:cubicBezTo>
                <a:cubicBezTo>
                  <a:pt x="245" y="226"/>
                  <a:pt x="255" y="206"/>
                  <a:pt x="257" y="208"/>
                </a:cubicBezTo>
                <a:cubicBezTo>
                  <a:pt x="260" y="204"/>
                  <a:pt x="263" y="200"/>
                  <a:pt x="266" y="197"/>
                </a:cubicBezTo>
                <a:cubicBezTo>
                  <a:pt x="273" y="189"/>
                  <a:pt x="274" y="199"/>
                  <a:pt x="282" y="195"/>
                </a:cubicBezTo>
                <a:cubicBezTo>
                  <a:pt x="285" y="199"/>
                  <a:pt x="285" y="204"/>
                  <a:pt x="283" y="208"/>
                </a:cubicBezTo>
                <a:cubicBezTo>
                  <a:pt x="284" y="208"/>
                  <a:pt x="286" y="208"/>
                  <a:pt x="288" y="208"/>
                </a:cubicBezTo>
                <a:cubicBezTo>
                  <a:pt x="275" y="204"/>
                  <a:pt x="282" y="228"/>
                  <a:pt x="282" y="228"/>
                </a:cubicBezTo>
                <a:cubicBezTo>
                  <a:pt x="286" y="227"/>
                  <a:pt x="296" y="214"/>
                  <a:pt x="300" y="216"/>
                </a:cubicBezTo>
                <a:cubicBezTo>
                  <a:pt x="295" y="222"/>
                  <a:pt x="297" y="227"/>
                  <a:pt x="294" y="232"/>
                </a:cubicBezTo>
                <a:cubicBezTo>
                  <a:pt x="295" y="232"/>
                  <a:pt x="296" y="232"/>
                  <a:pt x="297" y="233"/>
                </a:cubicBezTo>
                <a:cubicBezTo>
                  <a:pt x="289" y="241"/>
                  <a:pt x="294" y="253"/>
                  <a:pt x="299" y="261"/>
                </a:cubicBezTo>
                <a:cubicBezTo>
                  <a:pt x="300" y="261"/>
                  <a:pt x="302" y="261"/>
                  <a:pt x="303" y="261"/>
                </a:cubicBezTo>
                <a:cubicBezTo>
                  <a:pt x="302" y="262"/>
                  <a:pt x="303" y="263"/>
                  <a:pt x="304" y="263"/>
                </a:cubicBezTo>
                <a:cubicBezTo>
                  <a:pt x="303" y="266"/>
                  <a:pt x="288" y="267"/>
                  <a:pt x="288" y="269"/>
                </a:cubicBezTo>
                <a:cubicBezTo>
                  <a:pt x="289" y="273"/>
                  <a:pt x="333" y="269"/>
                  <a:pt x="288" y="284"/>
                </a:cubicBezTo>
                <a:cubicBezTo>
                  <a:pt x="278" y="287"/>
                  <a:pt x="269" y="283"/>
                  <a:pt x="260" y="284"/>
                </a:cubicBezTo>
                <a:cubicBezTo>
                  <a:pt x="247" y="286"/>
                  <a:pt x="238" y="294"/>
                  <a:pt x="227" y="301"/>
                </a:cubicBezTo>
                <a:cubicBezTo>
                  <a:pt x="234" y="303"/>
                  <a:pt x="248" y="289"/>
                  <a:pt x="255" y="288"/>
                </a:cubicBezTo>
                <a:cubicBezTo>
                  <a:pt x="272" y="284"/>
                  <a:pt x="250" y="301"/>
                  <a:pt x="250" y="301"/>
                </a:cubicBezTo>
                <a:cubicBezTo>
                  <a:pt x="251" y="301"/>
                  <a:pt x="253" y="302"/>
                  <a:pt x="255" y="302"/>
                </a:cubicBezTo>
                <a:cubicBezTo>
                  <a:pt x="254" y="301"/>
                  <a:pt x="253" y="316"/>
                  <a:pt x="253" y="316"/>
                </a:cubicBezTo>
                <a:cubicBezTo>
                  <a:pt x="256" y="317"/>
                  <a:pt x="260" y="317"/>
                  <a:pt x="263" y="317"/>
                </a:cubicBezTo>
                <a:cubicBezTo>
                  <a:pt x="258" y="327"/>
                  <a:pt x="263" y="316"/>
                  <a:pt x="263" y="321"/>
                </a:cubicBezTo>
                <a:cubicBezTo>
                  <a:pt x="258" y="320"/>
                  <a:pt x="244" y="332"/>
                  <a:pt x="240" y="330"/>
                </a:cubicBezTo>
                <a:cubicBezTo>
                  <a:pt x="228" y="323"/>
                  <a:pt x="255" y="319"/>
                  <a:pt x="254" y="319"/>
                </a:cubicBezTo>
                <a:cubicBezTo>
                  <a:pt x="252" y="318"/>
                  <a:pt x="243" y="319"/>
                  <a:pt x="244" y="315"/>
                </a:cubicBezTo>
                <a:cubicBezTo>
                  <a:pt x="238" y="319"/>
                  <a:pt x="212" y="321"/>
                  <a:pt x="216" y="334"/>
                </a:cubicBezTo>
                <a:cubicBezTo>
                  <a:pt x="208" y="331"/>
                  <a:pt x="202" y="334"/>
                  <a:pt x="196" y="340"/>
                </a:cubicBezTo>
                <a:cubicBezTo>
                  <a:pt x="194" y="344"/>
                  <a:pt x="191" y="344"/>
                  <a:pt x="188" y="343"/>
                </a:cubicBezTo>
                <a:cubicBezTo>
                  <a:pt x="186" y="347"/>
                  <a:pt x="187" y="352"/>
                  <a:pt x="182" y="353"/>
                </a:cubicBezTo>
                <a:cubicBezTo>
                  <a:pt x="183" y="350"/>
                  <a:pt x="180" y="350"/>
                  <a:pt x="180" y="352"/>
                </a:cubicBezTo>
                <a:cubicBezTo>
                  <a:pt x="180" y="350"/>
                  <a:pt x="183" y="340"/>
                  <a:pt x="182" y="340"/>
                </a:cubicBezTo>
                <a:cubicBezTo>
                  <a:pt x="179" y="343"/>
                  <a:pt x="171" y="366"/>
                  <a:pt x="176" y="367"/>
                </a:cubicBezTo>
                <a:cubicBezTo>
                  <a:pt x="175" y="372"/>
                  <a:pt x="173" y="365"/>
                  <a:pt x="172" y="366"/>
                </a:cubicBezTo>
                <a:cubicBezTo>
                  <a:pt x="171" y="368"/>
                  <a:pt x="170" y="370"/>
                  <a:pt x="169" y="372"/>
                </a:cubicBezTo>
                <a:cubicBezTo>
                  <a:pt x="165" y="370"/>
                  <a:pt x="151" y="381"/>
                  <a:pt x="147" y="382"/>
                </a:cubicBezTo>
                <a:cubicBezTo>
                  <a:pt x="147" y="393"/>
                  <a:pt x="144" y="415"/>
                  <a:pt x="135" y="424"/>
                </a:cubicBezTo>
                <a:cubicBezTo>
                  <a:pt x="136" y="420"/>
                  <a:pt x="134" y="404"/>
                  <a:pt x="132" y="405"/>
                </a:cubicBezTo>
                <a:cubicBezTo>
                  <a:pt x="132" y="403"/>
                  <a:pt x="124" y="371"/>
                  <a:pt x="120" y="380"/>
                </a:cubicBezTo>
                <a:cubicBezTo>
                  <a:pt x="120" y="379"/>
                  <a:pt x="120" y="378"/>
                  <a:pt x="119" y="377"/>
                </a:cubicBezTo>
                <a:cubicBezTo>
                  <a:pt x="119" y="379"/>
                  <a:pt x="115" y="376"/>
                  <a:pt x="112" y="376"/>
                </a:cubicBezTo>
                <a:cubicBezTo>
                  <a:pt x="115" y="377"/>
                  <a:pt x="114" y="383"/>
                  <a:pt x="112" y="385"/>
                </a:cubicBezTo>
                <a:cubicBezTo>
                  <a:pt x="111" y="382"/>
                  <a:pt x="110" y="380"/>
                  <a:pt x="109" y="377"/>
                </a:cubicBezTo>
                <a:cubicBezTo>
                  <a:pt x="108" y="382"/>
                  <a:pt x="96" y="371"/>
                  <a:pt x="95" y="368"/>
                </a:cubicBezTo>
                <a:cubicBezTo>
                  <a:pt x="93" y="374"/>
                  <a:pt x="88" y="371"/>
                  <a:pt x="85" y="372"/>
                </a:cubicBezTo>
                <a:cubicBezTo>
                  <a:pt x="81" y="375"/>
                  <a:pt x="78" y="390"/>
                  <a:pt x="77" y="394"/>
                </a:cubicBezTo>
                <a:cubicBezTo>
                  <a:pt x="73" y="405"/>
                  <a:pt x="69" y="413"/>
                  <a:pt x="70" y="424"/>
                </a:cubicBezTo>
                <a:cubicBezTo>
                  <a:pt x="71" y="431"/>
                  <a:pt x="73" y="440"/>
                  <a:pt x="79" y="444"/>
                </a:cubicBezTo>
                <a:cubicBezTo>
                  <a:pt x="80" y="440"/>
                  <a:pt x="84" y="444"/>
                  <a:pt x="84" y="445"/>
                </a:cubicBezTo>
                <a:cubicBezTo>
                  <a:pt x="84" y="444"/>
                  <a:pt x="96" y="433"/>
                  <a:pt x="96" y="433"/>
                </a:cubicBezTo>
                <a:cubicBezTo>
                  <a:pt x="102" y="437"/>
                  <a:pt x="106" y="431"/>
                  <a:pt x="103" y="441"/>
                </a:cubicBezTo>
                <a:cubicBezTo>
                  <a:pt x="103" y="440"/>
                  <a:pt x="98" y="454"/>
                  <a:pt x="97" y="456"/>
                </a:cubicBezTo>
                <a:cubicBezTo>
                  <a:pt x="92" y="453"/>
                  <a:pt x="92" y="469"/>
                  <a:pt x="96" y="472"/>
                </a:cubicBezTo>
                <a:cubicBezTo>
                  <a:pt x="106" y="478"/>
                  <a:pt x="111" y="479"/>
                  <a:pt x="110" y="490"/>
                </a:cubicBezTo>
                <a:cubicBezTo>
                  <a:pt x="106" y="489"/>
                  <a:pt x="112" y="518"/>
                  <a:pt x="122" y="532"/>
                </a:cubicBezTo>
                <a:cubicBezTo>
                  <a:pt x="123" y="531"/>
                  <a:pt x="123" y="530"/>
                  <a:pt x="123" y="529"/>
                </a:cubicBezTo>
                <a:cubicBezTo>
                  <a:pt x="125" y="532"/>
                  <a:pt x="127" y="535"/>
                  <a:pt x="128" y="538"/>
                </a:cubicBezTo>
                <a:cubicBezTo>
                  <a:pt x="132" y="541"/>
                  <a:pt x="136" y="541"/>
                  <a:pt x="141" y="535"/>
                </a:cubicBezTo>
                <a:cubicBezTo>
                  <a:pt x="146" y="529"/>
                  <a:pt x="141" y="529"/>
                  <a:pt x="149" y="527"/>
                </a:cubicBezTo>
                <a:cubicBezTo>
                  <a:pt x="152" y="528"/>
                  <a:pt x="154" y="528"/>
                  <a:pt x="154" y="526"/>
                </a:cubicBezTo>
                <a:cubicBezTo>
                  <a:pt x="155" y="526"/>
                  <a:pt x="156" y="526"/>
                  <a:pt x="156" y="526"/>
                </a:cubicBezTo>
                <a:cubicBezTo>
                  <a:pt x="159" y="526"/>
                  <a:pt x="168" y="520"/>
                  <a:pt x="158" y="530"/>
                </a:cubicBezTo>
                <a:cubicBezTo>
                  <a:pt x="161" y="530"/>
                  <a:pt x="157" y="545"/>
                  <a:pt x="161" y="543"/>
                </a:cubicBezTo>
                <a:cubicBezTo>
                  <a:pt x="170" y="537"/>
                  <a:pt x="187" y="542"/>
                  <a:pt x="189" y="543"/>
                </a:cubicBezTo>
                <a:cubicBezTo>
                  <a:pt x="193" y="544"/>
                  <a:pt x="204" y="546"/>
                  <a:pt x="202" y="545"/>
                </a:cubicBezTo>
                <a:cubicBezTo>
                  <a:pt x="206" y="546"/>
                  <a:pt x="213" y="552"/>
                  <a:pt x="214" y="553"/>
                </a:cubicBezTo>
                <a:cubicBezTo>
                  <a:pt x="223" y="555"/>
                  <a:pt x="210" y="561"/>
                  <a:pt x="208" y="562"/>
                </a:cubicBezTo>
                <a:cubicBezTo>
                  <a:pt x="215" y="563"/>
                  <a:pt x="234" y="562"/>
                  <a:pt x="229" y="577"/>
                </a:cubicBezTo>
                <a:cubicBezTo>
                  <a:pt x="229" y="574"/>
                  <a:pt x="250" y="588"/>
                  <a:pt x="250" y="582"/>
                </a:cubicBezTo>
                <a:cubicBezTo>
                  <a:pt x="254" y="584"/>
                  <a:pt x="257" y="584"/>
                  <a:pt x="261" y="589"/>
                </a:cubicBezTo>
                <a:cubicBezTo>
                  <a:pt x="266" y="594"/>
                  <a:pt x="273" y="597"/>
                  <a:pt x="276" y="603"/>
                </a:cubicBezTo>
                <a:cubicBezTo>
                  <a:pt x="276" y="604"/>
                  <a:pt x="277" y="614"/>
                  <a:pt x="279" y="614"/>
                </a:cubicBezTo>
                <a:cubicBezTo>
                  <a:pt x="279" y="616"/>
                  <a:pt x="282" y="617"/>
                  <a:pt x="279" y="622"/>
                </a:cubicBezTo>
                <a:cubicBezTo>
                  <a:pt x="281" y="622"/>
                  <a:pt x="280" y="620"/>
                  <a:pt x="283" y="621"/>
                </a:cubicBezTo>
                <a:cubicBezTo>
                  <a:pt x="283" y="623"/>
                  <a:pt x="282" y="624"/>
                  <a:pt x="280" y="623"/>
                </a:cubicBezTo>
                <a:cubicBezTo>
                  <a:pt x="281" y="624"/>
                  <a:pt x="282" y="625"/>
                  <a:pt x="282" y="626"/>
                </a:cubicBezTo>
                <a:cubicBezTo>
                  <a:pt x="278" y="626"/>
                  <a:pt x="278" y="626"/>
                  <a:pt x="273" y="626"/>
                </a:cubicBezTo>
                <a:cubicBezTo>
                  <a:pt x="273" y="626"/>
                  <a:pt x="273" y="628"/>
                  <a:pt x="273" y="627"/>
                </a:cubicBezTo>
                <a:cubicBezTo>
                  <a:pt x="273" y="636"/>
                  <a:pt x="276" y="632"/>
                  <a:pt x="276" y="632"/>
                </a:cubicBezTo>
                <a:cubicBezTo>
                  <a:pt x="279" y="633"/>
                  <a:pt x="279" y="638"/>
                  <a:pt x="283" y="639"/>
                </a:cubicBezTo>
                <a:cubicBezTo>
                  <a:pt x="283" y="638"/>
                  <a:pt x="292" y="637"/>
                  <a:pt x="294" y="637"/>
                </a:cubicBezTo>
                <a:cubicBezTo>
                  <a:pt x="294" y="627"/>
                  <a:pt x="311" y="640"/>
                  <a:pt x="314" y="642"/>
                </a:cubicBezTo>
                <a:cubicBezTo>
                  <a:pt x="322" y="648"/>
                  <a:pt x="317" y="647"/>
                  <a:pt x="326" y="648"/>
                </a:cubicBezTo>
                <a:cubicBezTo>
                  <a:pt x="327" y="652"/>
                  <a:pt x="402" y="674"/>
                  <a:pt x="380" y="694"/>
                </a:cubicBezTo>
                <a:cubicBezTo>
                  <a:pt x="368" y="705"/>
                  <a:pt x="402" y="674"/>
                  <a:pt x="380" y="694"/>
                </a:cubicBezTo>
                <a:close/>
                <a:moveTo>
                  <a:pt x="457" y="116"/>
                </a:moveTo>
                <a:cubicBezTo>
                  <a:pt x="458" y="118"/>
                  <a:pt x="459" y="120"/>
                  <a:pt x="462" y="121"/>
                </a:cubicBezTo>
                <a:cubicBezTo>
                  <a:pt x="460" y="121"/>
                  <a:pt x="453" y="120"/>
                  <a:pt x="457" y="125"/>
                </a:cubicBezTo>
                <a:cubicBezTo>
                  <a:pt x="457" y="124"/>
                  <a:pt x="459" y="134"/>
                  <a:pt x="462" y="135"/>
                </a:cubicBezTo>
                <a:cubicBezTo>
                  <a:pt x="460" y="139"/>
                  <a:pt x="458" y="139"/>
                  <a:pt x="455" y="135"/>
                </a:cubicBezTo>
                <a:cubicBezTo>
                  <a:pt x="454" y="139"/>
                  <a:pt x="456" y="141"/>
                  <a:pt x="459" y="140"/>
                </a:cubicBezTo>
                <a:cubicBezTo>
                  <a:pt x="459" y="140"/>
                  <a:pt x="446" y="146"/>
                  <a:pt x="444" y="146"/>
                </a:cubicBezTo>
                <a:cubicBezTo>
                  <a:pt x="447" y="147"/>
                  <a:pt x="462" y="159"/>
                  <a:pt x="453" y="161"/>
                </a:cubicBezTo>
                <a:cubicBezTo>
                  <a:pt x="450" y="160"/>
                  <a:pt x="448" y="159"/>
                  <a:pt x="446" y="158"/>
                </a:cubicBezTo>
                <a:cubicBezTo>
                  <a:pt x="445" y="160"/>
                  <a:pt x="444" y="163"/>
                  <a:pt x="445" y="166"/>
                </a:cubicBezTo>
                <a:cubicBezTo>
                  <a:pt x="452" y="168"/>
                  <a:pt x="451" y="169"/>
                  <a:pt x="452" y="170"/>
                </a:cubicBezTo>
                <a:cubicBezTo>
                  <a:pt x="437" y="185"/>
                  <a:pt x="393" y="190"/>
                  <a:pt x="389" y="213"/>
                </a:cubicBezTo>
                <a:cubicBezTo>
                  <a:pt x="390" y="210"/>
                  <a:pt x="375" y="230"/>
                  <a:pt x="372" y="232"/>
                </a:cubicBezTo>
                <a:cubicBezTo>
                  <a:pt x="372" y="233"/>
                  <a:pt x="348" y="212"/>
                  <a:pt x="354" y="205"/>
                </a:cubicBezTo>
                <a:cubicBezTo>
                  <a:pt x="354" y="202"/>
                  <a:pt x="355" y="200"/>
                  <a:pt x="358" y="200"/>
                </a:cubicBezTo>
                <a:cubicBezTo>
                  <a:pt x="355" y="197"/>
                  <a:pt x="357" y="178"/>
                  <a:pt x="366" y="178"/>
                </a:cubicBezTo>
                <a:cubicBezTo>
                  <a:pt x="365" y="178"/>
                  <a:pt x="359" y="177"/>
                  <a:pt x="360" y="176"/>
                </a:cubicBezTo>
                <a:cubicBezTo>
                  <a:pt x="378" y="164"/>
                  <a:pt x="372" y="167"/>
                  <a:pt x="362" y="159"/>
                </a:cubicBezTo>
                <a:cubicBezTo>
                  <a:pt x="365" y="161"/>
                  <a:pt x="381" y="158"/>
                  <a:pt x="379" y="152"/>
                </a:cubicBezTo>
                <a:cubicBezTo>
                  <a:pt x="377" y="148"/>
                  <a:pt x="375" y="147"/>
                  <a:pt x="371" y="150"/>
                </a:cubicBezTo>
                <a:cubicBezTo>
                  <a:pt x="382" y="133"/>
                  <a:pt x="391" y="119"/>
                  <a:pt x="367" y="116"/>
                </a:cubicBezTo>
                <a:cubicBezTo>
                  <a:pt x="369" y="114"/>
                  <a:pt x="368" y="110"/>
                  <a:pt x="373" y="109"/>
                </a:cubicBezTo>
                <a:cubicBezTo>
                  <a:pt x="372" y="109"/>
                  <a:pt x="381" y="110"/>
                  <a:pt x="382" y="109"/>
                </a:cubicBezTo>
                <a:cubicBezTo>
                  <a:pt x="378" y="109"/>
                  <a:pt x="376" y="108"/>
                  <a:pt x="377" y="105"/>
                </a:cubicBezTo>
                <a:cubicBezTo>
                  <a:pt x="380" y="102"/>
                  <a:pt x="400" y="101"/>
                  <a:pt x="400" y="96"/>
                </a:cubicBezTo>
                <a:cubicBezTo>
                  <a:pt x="397" y="95"/>
                  <a:pt x="395" y="93"/>
                  <a:pt x="394" y="90"/>
                </a:cubicBezTo>
                <a:cubicBezTo>
                  <a:pt x="395" y="94"/>
                  <a:pt x="421" y="86"/>
                  <a:pt x="423" y="87"/>
                </a:cubicBezTo>
                <a:cubicBezTo>
                  <a:pt x="422" y="88"/>
                  <a:pt x="421" y="89"/>
                  <a:pt x="420" y="89"/>
                </a:cubicBezTo>
                <a:cubicBezTo>
                  <a:pt x="420" y="89"/>
                  <a:pt x="421" y="89"/>
                  <a:pt x="422" y="89"/>
                </a:cubicBezTo>
                <a:cubicBezTo>
                  <a:pt x="422" y="90"/>
                  <a:pt x="421" y="91"/>
                  <a:pt x="422" y="92"/>
                </a:cubicBezTo>
                <a:cubicBezTo>
                  <a:pt x="422" y="91"/>
                  <a:pt x="432" y="82"/>
                  <a:pt x="426" y="87"/>
                </a:cubicBezTo>
                <a:cubicBezTo>
                  <a:pt x="425" y="90"/>
                  <a:pt x="428" y="93"/>
                  <a:pt x="428" y="93"/>
                </a:cubicBezTo>
                <a:cubicBezTo>
                  <a:pt x="422" y="88"/>
                  <a:pt x="449" y="80"/>
                  <a:pt x="449" y="80"/>
                </a:cubicBezTo>
                <a:cubicBezTo>
                  <a:pt x="450" y="81"/>
                  <a:pt x="449" y="82"/>
                  <a:pt x="449" y="83"/>
                </a:cubicBezTo>
                <a:cubicBezTo>
                  <a:pt x="450" y="85"/>
                  <a:pt x="452" y="87"/>
                  <a:pt x="453" y="88"/>
                </a:cubicBezTo>
                <a:cubicBezTo>
                  <a:pt x="450" y="88"/>
                  <a:pt x="447" y="89"/>
                  <a:pt x="444" y="92"/>
                </a:cubicBezTo>
                <a:cubicBezTo>
                  <a:pt x="445" y="91"/>
                  <a:pt x="448" y="91"/>
                  <a:pt x="453" y="91"/>
                </a:cubicBezTo>
                <a:cubicBezTo>
                  <a:pt x="453" y="92"/>
                  <a:pt x="442" y="94"/>
                  <a:pt x="444" y="92"/>
                </a:cubicBezTo>
                <a:cubicBezTo>
                  <a:pt x="442" y="92"/>
                  <a:pt x="465" y="94"/>
                  <a:pt x="464" y="92"/>
                </a:cubicBezTo>
                <a:cubicBezTo>
                  <a:pt x="453" y="93"/>
                  <a:pt x="459" y="113"/>
                  <a:pt x="457" y="116"/>
                </a:cubicBezTo>
                <a:cubicBezTo>
                  <a:pt x="458" y="118"/>
                  <a:pt x="459" y="113"/>
                  <a:pt x="457" y="116"/>
                </a:cubicBezTo>
                <a:close/>
                <a:moveTo>
                  <a:pt x="858" y="625"/>
                </a:moveTo>
                <a:cubicBezTo>
                  <a:pt x="858" y="625"/>
                  <a:pt x="858" y="625"/>
                  <a:pt x="858" y="626"/>
                </a:cubicBezTo>
                <a:cubicBezTo>
                  <a:pt x="858" y="625"/>
                  <a:pt x="858" y="625"/>
                  <a:pt x="858" y="625"/>
                </a:cubicBezTo>
                <a:cubicBezTo>
                  <a:pt x="859" y="624"/>
                  <a:pt x="857" y="624"/>
                  <a:pt x="857" y="624"/>
                </a:cubicBezTo>
                <a:cubicBezTo>
                  <a:pt x="849" y="634"/>
                  <a:pt x="846" y="660"/>
                  <a:pt x="839" y="674"/>
                </a:cubicBezTo>
                <a:cubicBezTo>
                  <a:pt x="839" y="675"/>
                  <a:pt x="827" y="692"/>
                  <a:pt x="826" y="688"/>
                </a:cubicBezTo>
                <a:cubicBezTo>
                  <a:pt x="824" y="690"/>
                  <a:pt x="826" y="684"/>
                  <a:pt x="825" y="685"/>
                </a:cubicBezTo>
                <a:cubicBezTo>
                  <a:pt x="827" y="681"/>
                  <a:pt x="825" y="672"/>
                  <a:pt x="831" y="668"/>
                </a:cubicBezTo>
                <a:cubicBezTo>
                  <a:pt x="831" y="667"/>
                  <a:pt x="837" y="652"/>
                  <a:pt x="836" y="652"/>
                </a:cubicBezTo>
                <a:cubicBezTo>
                  <a:pt x="839" y="646"/>
                  <a:pt x="848" y="635"/>
                  <a:pt x="849" y="631"/>
                </a:cubicBezTo>
                <a:cubicBezTo>
                  <a:pt x="854" y="628"/>
                  <a:pt x="858" y="613"/>
                  <a:pt x="859" y="607"/>
                </a:cubicBezTo>
                <a:cubicBezTo>
                  <a:pt x="859" y="610"/>
                  <a:pt x="860" y="611"/>
                  <a:pt x="860" y="614"/>
                </a:cubicBezTo>
                <a:cubicBezTo>
                  <a:pt x="858" y="616"/>
                  <a:pt x="861" y="621"/>
                  <a:pt x="858" y="625"/>
                </a:cubicBezTo>
                <a:close/>
                <a:moveTo>
                  <a:pt x="874" y="339"/>
                </a:moveTo>
                <a:cubicBezTo>
                  <a:pt x="874" y="342"/>
                  <a:pt x="874" y="353"/>
                  <a:pt x="871" y="341"/>
                </a:cubicBezTo>
                <a:cubicBezTo>
                  <a:pt x="870" y="344"/>
                  <a:pt x="868" y="342"/>
                  <a:pt x="866" y="338"/>
                </a:cubicBezTo>
                <a:cubicBezTo>
                  <a:pt x="863" y="346"/>
                  <a:pt x="857" y="349"/>
                  <a:pt x="852" y="356"/>
                </a:cubicBezTo>
                <a:cubicBezTo>
                  <a:pt x="851" y="354"/>
                  <a:pt x="848" y="352"/>
                  <a:pt x="847" y="350"/>
                </a:cubicBezTo>
                <a:cubicBezTo>
                  <a:pt x="845" y="353"/>
                  <a:pt x="841" y="370"/>
                  <a:pt x="835" y="356"/>
                </a:cubicBezTo>
                <a:cubicBezTo>
                  <a:pt x="834" y="356"/>
                  <a:pt x="826" y="343"/>
                  <a:pt x="822" y="347"/>
                </a:cubicBezTo>
                <a:cubicBezTo>
                  <a:pt x="816" y="351"/>
                  <a:pt x="835" y="373"/>
                  <a:pt x="838" y="374"/>
                </a:cubicBezTo>
                <a:cubicBezTo>
                  <a:pt x="838" y="372"/>
                  <a:pt x="838" y="370"/>
                  <a:pt x="838" y="368"/>
                </a:cubicBezTo>
                <a:cubicBezTo>
                  <a:pt x="838" y="368"/>
                  <a:pt x="838" y="368"/>
                  <a:pt x="838" y="368"/>
                </a:cubicBezTo>
                <a:cubicBezTo>
                  <a:pt x="838" y="368"/>
                  <a:pt x="838" y="368"/>
                  <a:pt x="838" y="368"/>
                </a:cubicBezTo>
                <a:cubicBezTo>
                  <a:pt x="839" y="370"/>
                  <a:pt x="842" y="376"/>
                  <a:pt x="843" y="377"/>
                </a:cubicBezTo>
                <a:cubicBezTo>
                  <a:pt x="848" y="370"/>
                  <a:pt x="850" y="367"/>
                  <a:pt x="849" y="356"/>
                </a:cubicBezTo>
                <a:cubicBezTo>
                  <a:pt x="853" y="365"/>
                  <a:pt x="856" y="363"/>
                  <a:pt x="860" y="367"/>
                </a:cubicBezTo>
                <a:cubicBezTo>
                  <a:pt x="862" y="365"/>
                  <a:pt x="867" y="385"/>
                  <a:pt x="867" y="385"/>
                </a:cubicBezTo>
                <a:cubicBezTo>
                  <a:pt x="867" y="393"/>
                  <a:pt x="865" y="401"/>
                  <a:pt x="863" y="409"/>
                </a:cubicBezTo>
                <a:cubicBezTo>
                  <a:pt x="858" y="427"/>
                  <a:pt x="847" y="448"/>
                  <a:pt x="836" y="456"/>
                </a:cubicBezTo>
                <a:cubicBezTo>
                  <a:pt x="829" y="435"/>
                  <a:pt x="814" y="429"/>
                  <a:pt x="808" y="410"/>
                </a:cubicBezTo>
                <a:cubicBezTo>
                  <a:pt x="807" y="410"/>
                  <a:pt x="782" y="387"/>
                  <a:pt x="782" y="387"/>
                </a:cubicBezTo>
                <a:cubicBezTo>
                  <a:pt x="770" y="393"/>
                  <a:pt x="794" y="411"/>
                  <a:pt x="796" y="417"/>
                </a:cubicBezTo>
                <a:cubicBezTo>
                  <a:pt x="804" y="413"/>
                  <a:pt x="810" y="443"/>
                  <a:pt x="814" y="444"/>
                </a:cubicBezTo>
                <a:cubicBezTo>
                  <a:pt x="819" y="445"/>
                  <a:pt x="819" y="444"/>
                  <a:pt x="820" y="449"/>
                </a:cubicBezTo>
                <a:cubicBezTo>
                  <a:pt x="814" y="453"/>
                  <a:pt x="834" y="460"/>
                  <a:pt x="834" y="460"/>
                </a:cubicBezTo>
                <a:cubicBezTo>
                  <a:pt x="837" y="463"/>
                  <a:pt x="844" y="479"/>
                  <a:pt x="845" y="478"/>
                </a:cubicBezTo>
                <a:cubicBezTo>
                  <a:pt x="852" y="479"/>
                  <a:pt x="856" y="457"/>
                  <a:pt x="864" y="457"/>
                </a:cubicBezTo>
                <a:cubicBezTo>
                  <a:pt x="854" y="466"/>
                  <a:pt x="852" y="490"/>
                  <a:pt x="850" y="502"/>
                </a:cubicBezTo>
                <a:cubicBezTo>
                  <a:pt x="845" y="525"/>
                  <a:pt x="841" y="548"/>
                  <a:pt x="837" y="572"/>
                </a:cubicBezTo>
                <a:cubicBezTo>
                  <a:pt x="836" y="576"/>
                  <a:pt x="834" y="607"/>
                  <a:pt x="832" y="609"/>
                </a:cubicBezTo>
                <a:cubicBezTo>
                  <a:pt x="831" y="619"/>
                  <a:pt x="836" y="626"/>
                  <a:pt x="830" y="638"/>
                </a:cubicBezTo>
                <a:cubicBezTo>
                  <a:pt x="822" y="658"/>
                  <a:pt x="806" y="669"/>
                  <a:pt x="800" y="690"/>
                </a:cubicBezTo>
                <a:cubicBezTo>
                  <a:pt x="799" y="690"/>
                  <a:pt x="794" y="707"/>
                  <a:pt x="789" y="712"/>
                </a:cubicBezTo>
                <a:cubicBezTo>
                  <a:pt x="779" y="720"/>
                  <a:pt x="778" y="731"/>
                  <a:pt x="770" y="741"/>
                </a:cubicBezTo>
                <a:cubicBezTo>
                  <a:pt x="761" y="752"/>
                  <a:pt x="748" y="759"/>
                  <a:pt x="736" y="766"/>
                </a:cubicBezTo>
                <a:cubicBezTo>
                  <a:pt x="726" y="772"/>
                  <a:pt x="713" y="777"/>
                  <a:pt x="704" y="781"/>
                </a:cubicBezTo>
                <a:cubicBezTo>
                  <a:pt x="709" y="767"/>
                  <a:pt x="709" y="764"/>
                  <a:pt x="702" y="754"/>
                </a:cubicBezTo>
                <a:cubicBezTo>
                  <a:pt x="702" y="753"/>
                  <a:pt x="700" y="746"/>
                  <a:pt x="701" y="746"/>
                </a:cubicBezTo>
                <a:cubicBezTo>
                  <a:pt x="708" y="721"/>
                  <a:pt x="686" y="712"/>
                  <a:pt x="701" y="688"/>
                </a:cubicBezTo>
                <a:cubicBezTo>
                  <a:pt x="717" y="661"/>
                  <a:pt x="706" y="638"/>
                  <a:pt x="683" y="622"/>
                </a:cubicBezTo>
                <a:cubicBezTo>
                  <a:pt x="684" y="622"/>
                  <a:pt x="685" y="621"/>
                  <a:pt x="685" y="620"/>
                </a:cubicBezTo>
                <a:cubicBezTo>
                  <a:pt x="684" y="621"/>
                  <a:pt x="681" y="618"/>
                  <a:pt x="680" y="618"/>
                </a:cubicBezTo>
                <a:cubicBezTo>
                  <a:pt x="680" y="606"/>
                  <a:pt x="690" y="597"/>
                  <a:pt x="685" y="583"/>
                </a:cubicBezTo>
                <a:cubicBezTo>
                  <a:pt x="682" y="584"/>
                  <a:pt x="680" y="587"/>
                  <a:pt x="680" y="582"/>
                </a:cubicBezTo>
                <a:cubicBezTo>
                  <a:pt x="678" y="582"/>
                  <a:pt x="677" y="584"/>
                  <a:pt x="675" y="584"/>
                </a:cubicBezTo>
                <a:cubicBezTo>
                  <a:pt x="675" y="585"/>
                  <a:pt x="651" y="589"/>
                  <a:pt x="659" y="582"/>
                </a:cubicBezTo>
                <a:cubicBezTo>
                  <a:pt x="658" y="577"/>
                  <a:pt x="647" y="578"/>
                  <a:pt x="643" y="578"/>
                </a:cubicBezTo>
                <a:cubicBezTo>
                  <a:pt x="643" y="578"/>
                  <a:pt x="644" y="577"/>
                  <a:pt x="644" y="577"/>
                </a:cubicBezTo>
                <a:cubicBezTo>
                  <a:pt x="639" y="578"/>
                  <a:pt x="633" y="585"/>
                  <a:pt x="628" y="585"/>
                </a:cubicBezTo>
                <a:cubicBezTo>
                  <a:pt x="628" y="581"/>
                  <a:pt x="628" y="583"/>
                  <a:pt x="622" y="583"/>
                </a:cubicBezTo>
                <a:cubicBezTo>
                  <a:pt x="627" y="586"/>
                  <a:pt x="598" y="597"/>
                  <a:pt x="592" y="596"/>
                </a:cubicBezTo>
                <a:cubicBezTo>
                  <a:pt x="585" y="595"/>
                  <a:pt x="568" y="604"/>
                  <a:pt x="563" y="602"/>
                </a:cubicBezTo>
                <a:cubicBezTo>
                  <a:pt x="563" y="603"/>
                  <a:pt x="528" y="580"/>
                  <a:pt x="523" y="573"/>
                </a:cubicBezTo>
                <a:cubicBezTo>
                  <a:pt x="521" y="571"/>
                  <a:pt x="512" y="563"/>
                  <a:pt x="511" y="560"/>
                </a:cubicBezTo>
                <a:cubicBezTo>
                  <a:pt x="503" y="561"/>
                  <a:pt x="503" y="548"/>
                  <a:pt x="498" y="543"/>
                </a:cubicBezTo>
                <a:cubicBezTo>
                  <a:pt x="518" y="541"/>
                  <a:pt x="489" y="487"/>
                  <a:pt x="506" y="486"/>
                </a:cubicBezTo>
                <a:cubicBezTo>
                  <a:pt x="505" y="477"/>
                  <a:pt x="532" y="446"/>
                  <a:pt x="539" y="442"/>
                </a:cubicBezTo>
                <a:cubicBezTo>
                  <a:pt x="546" y="437"/>
                  <a:pt x="535" y="432"/>
                  <a:pt x="541" y="425"/>
                </a:cubicBezTo>
                <a:cubicBezTo>
                  <a:pt x="542" y="424"/>
                  <a:pt x="552" y="411"/>
                  <a:pt x="552" y="413"/>
                </a:cubicBezTo>
                <a:cubicBezTo>
                  <a:pt x="554" y="413"/>
                  <a:pt x="558" y="408"/>
                  <a:pt x="558" y="406"/>
                </a:cubicBezTo>
                <a:cubicBezTo>
                  <a:pt x="558" y="392"/>
                  <a:pt x="566" y="402"/>
                  <a:pt x="572" y="400"/>
                </a:cubicBezTo>
                <a:cubicBezTo>
                  <a:pt x="572" y="404"/>
                  <a:pt x="609" y="383"/>
                  <a:pt x="613" y="383"/>
                </a:cubicBezTo>
                <a:cubicBezTo>
                  <a:pt x="624" y="384"/>
                  <a:pt x="642" y="375"/>
                  <a:pt x="655" y="374"/>
                </a:cubicBezTo>
                <a:cubicBezTo>
                  <a:pt x="655" y="375"/>
                  <a:pt x="657" y="383"/>
                  <a:pt x="658" y="383"/>
                </a:cubicBezTo>
                <a:cubicBezTo>
                  <a:pt x="661" y="389"/>
                  <a:pt x="656" y="387"/>
                  <a:pt x="657" y="392"/>
                </a:cubicBezTo>
                <a:cubicBezTo>
                  <a:pt x="655" y="393"/>
                  <a:pt x="685" y="399"/>
                  <a:pt x="686" y="399"/>
                </a:cubicBezTo>
                <a:cubicBezTo>
                  <a:pt x="691" y="404"/>
                  <a:pt x="696" y="402"/>
                  <a:pt x="703" y="404"/>
                </a:cubicBezTo>
                <a:cubicBezTo>
                  <a:pt x="708" y="405"/>
                  <a:pt x="721" y="400"/>
                  <a:pt x="712" y="394"/>
                </a:cubicBezTo>
                <a:cubicBezTo>
                  <a:pt x="701" y="387"/>
                  <a:pt x="730" y="384"/>
                  <a:pt x="731" y="384"/>
                </a:cubicBezTo>
                <a:cubicBezTo>
                  <a:pt x="732" y="393"/>
                  <a:pt x="770" y="374"/>
                  <a:pt x="770" y="374"/>
                </a:cubicBezTo>
                <a:cubicBezTo>
                  <a:pt x="775" y="360"/>
                  <a:pt x="772" y="344"/>
                  <a:pt x="764" y="333"/>
                </a:cubicBezTo>
                <a:cubicBezTo>
                  <a:pt x="758" y="337"/>
                  <a:pt x="749" y="345"/>
                  <a:pt x="741" y="349"/>
                </a:cubicBezTo>
                <a:cubicBezTo>
                  <a:pt x="740" y="345"/>
                  <a:pt x="727" y="350"/>
                  <a:pt x="725" y="340"/>
                </a:cubicBezTo>
                <a:cubicBezTo>
                  <a:pt x="729" y="340"/>
                  <a:pt x="725" y="331"/>
                  <a:pt x="721" y="334"/>
                </a:cubicBezTo>
                <a:cubicBezTo>
                  <a:pt x="719" y="330"/>
                  <a:pt x="727" y="320"/>
                  <a:pt x="730" y="319"/>
                </a:cubicBezTo>
                <a:cubicBezTo>
                  <a:pt x="721" y="316"/>
                  <a:pt x="741" y="308"/>
                  <a:pt x="745" y="303"/>
                </a:cubicBezTo>
                <a:cubicBezTo>
                  <a:pt x="747" y="306"/>
                  <a:pt x="759" y="304"/>
                  <a:pt x="761" y="301"/>
                </a:cubicBezTo>
                <a:cubicBezTo>
                  <a:pt x="775" y="288"/>
                  <a:pt x="741" y="280"/>
                  <a:pt x="739" y="282"/>
                </a:cubicBezTo>
                <a:cubicBezTo>
                  <a:pt x="737" y="278"/>
                  <a:pt x="743" y="276"/>
                  <a:pt x="737" y="272"/>
                </a:cubicBezTo>
                <a:cubicBezTo>
                  <a:pt x="738" y="271"/>
                  <a:pt x="739" y="267"/>
                  <a:pt x="739" y="265"/>
                </a:cubicBezTo>
                <a:cubicBezTo>
                  <a:pt x="739" y="267"/>
                  <a:pt x="730" y="278"/>
                  <a:pt x="726" y="279"/>
                </a:cubicBezTo>
                <a:cubicBezTo>
                  <a:pt x="733" y="290"/>
                  <a:pt x="745" y="274"/>
                  <a:pt x="732" y="292"/>
                </a:cubicBezTo>
                <a:cubicBezTo>
                  <a:pt x="730" y="290"/>
                  <a:pt x="729" y="286"/>
                  <a:pt x="725" y="288"/>
                </a:cubicBezTo>
                <a:cubicBezTo>
                  <a:pt x="725" y="286"/>
                  <a:pt x="726" y="284"/>
                  <a:pt x="728" y="283"/>
                </a:cubicBezTo>
                <a:cubicBezTo>
                  <a:pt x="724" y="278"/>
                  <a:pt x="721" y="288"/>
                  <a:pt x="718" y="283"/>
                </a:cubicBezTo>
                <a:cubicBezTo>
                  <a:pt x="720" y="282"/>
                  <a:pt x="720" y="282"/>
                  <a:pt x="718" y="280"/>
                </a:cubicBezTo>
                <a:cubicBezTo>
                  <a:pt x="718" y="281"/>
                  <a:pt x="715" y="296"/>
                  <a:pt x="716" y="299"/>
                </a:cubicBezTo>
                <a:cubicBezTo>
                  <a:pt x="720" y="314"/>
                  <a:pt x="731" y="317"/>
                  <a:pt x="719" y="329"/>
                </a:cubicBezTo>
                <a:cubicBezTo>
                  <a:pt x="717" y="327"/>
                  <a:pt x="708" y="325"/>
                  <a:pt x="706" y="328"/>
                </a:cubicBezTo>
                <a:cubicBezTo>
                  <a:pt x="705" y="330"/>
                  <a:pt x="710" y="331"/>
                  <a:pt x="710" y="332"/>
                </a:cubicBezTo>
                <a:cubicBezTo>
                  <a:pt x="709" y="332"/>
                  <a:pt x="707" y="334"/>
                  <a:pt x="708" y="335"/>
                </a:cubicBezTo>
                <a:cubicBezTo>
                  <a:pt x="706" y="334"/>
                  <a:pt x="705" y="334"/>
                  <a:pt x="703" y="332"/>
                </a:cubicBezTo>
                <a:cubicBezTo>
                  <a:pt x="705" y="335"/>
                  <a:pt x="707" y="337"/>
                  <a:pt x="710" y="341"/>
                </a:cubicBezTo>
                <a:cubicBezTo>
                  <a:pt x="709" y="341"/>
                  <a:pt x="708" y="341"/>
                  <a:pt x="707" y="340"/>
                </a:cubicBezTo>
                <a:cubicBezTo>
                  <a:pt x="707" y="341"/>
                  <a:pt x="708" y="344"/>
                  <a:pt x="708" y="344"/>
                </a:cubicBezTo>
                <a:cubicBezTo>
                  <a:pt x="708" y="343"/>
                  <a:pt x="716" y="343"/>
                  <a:pt x="719" y="346"/>
                </a:cubicBezTo>
                <a:cubicBezTo>
                  <a:pt x="719" y="346"/>
                  <a:pt x="719" y="347"/>
                  <a:pt x="719" y="347"/>
                </a:cubicBezTo>
                <a:cubicBezTo>
                  <a:pt x="716" y="346"/>
                  <a:pt x="713" y="345"/>
                  <a:pt x="710" y="344"/>
                </a:cubicBezTo>
                <a:cubicBezTo>
                  <a:pt x="712" y="346"/>
                  <a:pt x="715" y="348"/>
                  <a:pt x="717" y="350"/>
                </a:cubicBezTo>
                <a:cubicBezTo>
                  <a:pt x="714" y="350"/>
                  <a:pt x="715" y="349"/>
                  <a:pt x="712" y="350"/>
                </a:cubicBezTo>
                <a:cubicBezTo>
                  <a:pt x="713" y="351"/>
                  <a:pt x="714" y="352"/>
                  <a:pt x="715" y="352"/>
                </a:cubicBezTo>
                <a:cubicBezTo>
                  <a:pt x="713" y="353"/>
                  <a:pt x="709" y="359"/>
                  <a:pt x="708" y="357"/>
                </a:cubicBezTo>
                <a:cubicBezTo>
                  <a:pt x="698" y="357"/>
                  <a:pt x="708" y="350"/>
                  <a:pt x="711" y="349"/>
                </a:cubicBezTo>
                <a:cubicBezTo>
                  <a:pt x="701" y="353"/>
                  <a:pt x="689" y="337"/>
                  <a:pt x="686" y="331"/>
                </a:cubicBezTo>
                <a:cubicBezTo>
                  <a:pt x="684" y="332"/>
                  <a:pt x="671" y="320"/>
                  <a:pt x="665" y="324"/>
                </a:cubicBezTo>
                <a:cubicBezTo>
                  <a:pt x="666" y="326"/>
                  <a:pt x="652" y="314"/>
                  <a:pt x="652" y="314"/>
                </a:cubicBezTo>
                <a:cubicBezTo>
                  <a:pt x="652" y="317"/>
                  <a:pt x="651" y="318"/>
                  <a:pt x="651" y="320"/>
                </a:cubicBezTo>
                <a:cubicBezTo>
                  <a:pt x="652" y="320"/>
                  <a:pt x="647" y="313"/>
                  <a:pt x="647" y="313"/>
                </a:cubicBezTo>
                <a:cubicBezTo>
                  <a:pt x="647" y="314"/>
                  <a:pt x="642" y="316"/>
                  <a:pt x="642" y="316"/>
                </a:cubicBezTo>
                <a:cubicBezTo>
                  <a:pt x="644" y="321"/>
                  <a:pt x="649" y="325"/>
                  <a:pt x="652" y="329"/>
                </a:cubicBezTo>
                <a:cubicBezTo>
                  <a:pt x="659" y="335"/>
                  <a:pt x="680" y="336"/>
                  <a:pt x="683" y="344"/>
                </a:cubicBezTo>
                <a:cubicBezTo>
                  <a:pt x="679" y="346"/>
                  <a:pt x="674" y="344"/>
                  <a:pt x="674" y="341"/>
                </a:cubicBezTo>
                <a:cubicBezTo>
                  <a:pt x="674" y="344"/>
                  <a:pt x="687" y="360"/>
                  <a:pt x="676" y="362"/>
                </a:cubicBezTo>
                <a:cubicBezTo>
                  <a:pt x="670" y="353"/>
                  <a:pt x="677" y="354"/>
                  <a:pt x="666" y="350"/>
                </a:cubicBezTo>
                <a:cubicBezTo>
                  <a:pt x="660" y="347"/>
                  <a:pt x="654" y="342"/>
                  <a:pt x="648" y="337"/>
                </a:cubicBezTo>
                <a:cubicBezTo>
                  <a:pt x="643" y="333"/>
                  <a:pt x="637" y="328"/>
                  <a:pt x="630" y="327"/>
                </a:cubicBezTo>
                <a:cubicBezTo>
                  <a:pt x="622" y="326"/>
                  <a:pt x="630" y="331"/>
                  <a:pt x="623" y="332"/>
                </a:cubicBezTo>
                <a:cubicBezTo>
                  <a:pt x="625" y="336"/>
                  <a:pt x="610" y="337"/>
                  <a:pt x="608" y="337"/>
                </a:cubicBezTo>
                <a:cubicBezTo>
                  <a:pt x="601" y="338"/>
                  <a:pt x="605" y="344"/>
                  <a:pt x="605" y="348"/>
                </a:cubicBezTo>
                <a:cubicBezTo>
                  <a:pt x="588" y="351"/>
                  <a:pt x="593" y="375"/>
                  <a:pt x="583" y="384"/>
                </a:cubicBezTo>
                <a:cubicBezTo>
                  <a:pt x="571" y="395"/>
                  <a:pt x="554" y="385"/>
                  <a:pt x="540" y="390"/>
                </a:cubicBezTo>
                <a:cubicBezTo>
                  <a:pt x="534" y="378"/>
                  <a:pt x="540" y="365"/>
                  <a:pt x="532" y="351"/>
                </a:cubicBezTo>
                <a:cubicBezTo>
                  <a:pt x="540" y="350"/>
                  <a:pt x="543" y="345"/>
                  <a:pt x="552" y="345"/>
                </a:cubicBezTo>
                <a:cubicBezTo>
                  <a:pt x="559" y="345"/>
                  <a:pt x="571" y="347"/>
                  <a:pt x="576" y="343"/>
                </a:cubicBezTo>
                <a:cubicBezTo>
                  <a:pt x="584" y="337"/>
                  <a:pt x="566" y="320"/>
                  <a:pt x="564" y="319"/>
                </a:cubicBezTo>
                <a:cubicBezTo>
                  <a:pt x="563" y="319"/>
                  <a:pt x="550" y="315"/>
                  <a:pt x="550" y="315"/>
                </a:cubicBezTo>
                <a:cubicBezTo>
                  <a:pt x="552" y="314"/>
                  <a:pt x="554" y="312"/>
                  <a:pt x="550" y="311"/>
                </a:cubicBezTo>
                <a:cubicBezTo>
                  <a:pt x="551" y="311"/>
                  <a:pt x="565" y="307"/>
                  <a:pt x="565" y="307"/>
                </a:cubicBezTo>
                <a:cubicBezTo>
                  <a:pt x="565" y="305"/>
                  <a:pt x="564" y="302"/>
                  <a:pt x="562" y="300"/>
                </a:cubicBezTo>
                <a:cubicBezTo>
                  <a:pt x="565" y="298"/>
                  <a:pt x="582" y="301"/>
                  <a:pt x="577" y="288"/>
                </a:cubicBezTo>
                <a:cubicBezTo>
                  <a:pt x="582" y="286"/>
                  <a:pt x="585" y="285"/>
                  <a:pt x="589" y="284"/>
                </a:cubicBezTo>
                <a:cubicBezTo>
                  <a:pt x="586" y="274"/>
                  <a:pt x="593" y="269"/>
                  <a:pt x="602" y="271"/>
                </a:cubicBezTo>
                <a:cubicBezTo>
                  <a:pt x="601" y="270"/>
                  <a:pt x="606" y="260"/>
                  <a:pt x="603" y="261"/>
                </a:cubicBezTo>
                <a:cubicBezTo>
                  <a:pt x="601" y="257"/>
                  <a:pt x="592" y="248"/>
                  <a:pt x="593" y="245"/>
                </a:cubicBezTo>
                <a:cubicBezTo>
                  <a:pt x="595" y="244"/>
                  <a:pt x="596" y="244"/>
                  <a:pt x="598" y="243"/>
                </a:cubicBezTo>
                <a:cubicBezTo>
                  <a:pt x="595" y="237"/>
                  <a:pt x="595" y="244"/>
                  <a:pt x="593" y="239"/>
                </a:cubicBezTo>
                <a:cubicBezTo>
                  <a:pt x="595" y="239"/>
                  <a:pt x="598" y="235"/>
                  <a:pt x="598" y="233"/>
                </a:cubicBezTo>
                <a:cubicBezTo>
                  <a:pt x="599" y="236"/>
                  <a:pt x="600" y="238"/>
                  <a:pt x="598" y="239"/>
                </a:cubicBezTo>
                <a:cubicBezTo>
                  <a:pt x="598" y="240"/>
                  <a:pt x="598" y="240"/>
                  <a:pt x="598" y="239"/>
                </a:cubicBezTo>
                <a:cubicBezTo>
                  <a:pt x="600" y="240"/>
                  <a:pt x="605" y="242"/>
                  <a:pt x="605" y="244"/>
                </a:cubicBezTo>
                <a:cubicBezTo>
                  <a:pt x="605" y="249"/>
                  <a:pt x="603" y="251"/>
                  <a:pt x="605" y="254"/>
                </a:cubicBezTo>
                <a:cubicBezTo>
                  <a:pt x="608" y="256"/>
                  <a:pt x="610" y="263"/>
                  <a:pt x="616" y="261"/>
                </a:cubicBezTo>
                <a:cubicBezTo>
                  <a:pt x="613" y="258"/>
                  <a:pt x="636" y="252"/>
                  <a:pt x="640" y="249"/>
                </a:cubicBezTo>
                <a:cubicBezTo>
                  <a:pt x="640" y="249"/>
                  <a:pt x="639" y="249"/>
                  <a:pt x="640" y="248"/>
                </a:cubicBezTo>
                <a:cubicBezTo>
                  <a:pt x="640" y="249"/>
                  <a:pt x="640" y="249"/>
                  <a:pt x="641" y="248"/>
                </a:cubicBezTo>
                <a:cubicBezTo>
                  <a:pt x="641" y="248"/>
                  <a:pt x="641" y="249"/>
                  <a:pt x="640" y="249"/>
                </a:cubicBezTo>
                <a:cubicBezTo>
                  <a:pt x="641" y="249"/>
                  <a:pt x="644" y="249"/>
                  <a:pt x="644" y="249"/>
                </a:cubicBezTo>
                <a:cubicBezTo>
                  <a:pt x="646" y="244"/>
                  <a:pt x="641" y="245"/>
                  <a:pt x="644" y="240"/>
                </a:cubicBezTo>
                <a:cubicBezTo>
                  <a:pt x="644" y="241"/>
                  <a:pt x="644" y="241"/>
                  <a:pt x="645" y="241"/>
                </a:cubicBezTo>
                <a:cubicBezTo>
                  <a:pt x="645" y="241"/>
                  <a:pt x="645" y="240"/>
                  <a:pt x="646" y="240"/>
                </a:cubicBezTo>
                <a:cubicBezTo>
                  <a:pt x="645" y="238"/>
                  <a:pt x="637" y="225"/>
                  <a:pt x="639" y="225"/>
                </a:cubicBezTo>
                <a:cubicBezTo>
                  <a:pt x="641" y="224"/>
                  <a:pt x="643" y="227"/>
                  <a:pt x="645" y="226"/>
                </a:cubicBezTo>
                <a:cubicBezTo>
                  <a:pt x="650" y="224"/>
                  <a:pt x="639" y="213"/>
                  <a:pt x="638" y="211"/>
                </a:cubicBezTo>
                <a:cubicBezTo>
                  <a:pt x="636" y="209"/>
                  <a:pt x="646" y="206"/>
                  <a:pt x="645" y="204"/>
                </a:cubicBezTo>
                <a:cubicBezTo>
                  <a:pt x="646" y="204"/>
                  <a:pt x="647" y="204"/>
                  <a:pt x="649" y="204"/>
                </a:cubicBezTo>
                <a:cubicBezTo>
                  <a:pt x="647" y="201"/>
                  <a:pt x="649" y="199"/>
                  <a:pt x="653" y="198"/>
                </a:cubicBezTo>
                <a:cubicBezTo>
                  <a:pt x="651" y="198"/>
                  <a:pt x="642" y="196"/>
                  <a:pt x="643" y="196"/>
                </a:cubicBezTo>
                <a:cubicBezTo>
                  <a:pt x="640" y="192"/>
                  <a:pt x="636" y="205"/>
                  <a:pt x="635" y="205"/>
                </a:cubicBezTo>
                <a:cubicBezTo>
                  <a:pt x="637" y="207"/>
                  <a:pt x="630" y="204"/>
                  <a:pt x="630" y="204"/>
                </a:cubicBezTo>
                <a:cubicBezTo>
                  <a:pt x="631" y="204"/>
                  <a:pt x="631" y="204"/>
                  <a:pt x="630" y="204"/>
                </a:cubicBezTo>
                <a:cubicBezTo>
                  <a:pt x="631" y="205"/>
                  <a:pt x="632" y="205"/>
                  <a:pt x="630" y="206"/>
                </a:cubicBezTo>
                <a:cubicBezTo>
                  <a:pt x="629" y="205"/>
                  <a:pt x="628" y="205"/>
                  <a:pt x="630" y="203"/>
                </a:cubicBezTo>
                <a:cubicBezTo>
                  <a:pt x="630" y="202"/>
                  <a:pt x="622" y="199"/>
                  <a:pt x="627" y="203"/>
                </a:cubicBezTo>
                <a:cubicBezTo>
                  <a:pt x="619" y="205"/>
                  <a:pt x="608" y="177"/>
                  <a:pt x="612" y="174"/>
                </a:cubicBezTo>
                <a:cubicBezTo>
                  <a:pt x="607" y="168"/>
                  <a:pt x="603" y="172"/>
                  <a:pt x="599" y="169"/>
                </a:cubicBezTo>
                <a:cubicBezTo>
                  <a:pt x="601" y="172"/>
                  <a:pt x="607" y="198"/>
                  <a:pt x="605" y="199"/>
                </a:cubicBezTo>
                <a:cubicBezTo>
                  <a:pt x="609" y="205"/>
                  <a:pt x="632" y="218"/>
                  <a:pt x="616" y="222"/>
                </a:cubicBezTo>
                <a:cubicBezTo>
                  <a:pt x="618" y="227"/>
                  <a:pt x="624" y="235"/>
                  <a:pt x="625" y="234"/>
                </a:cubicBezTo>
                <a:cubicBezTo>
                  <a:pt x="625" y="235"/>
                  <a:pt x="619" y="246"/>
                  <a:pt x="617" y="247"/>
                </a:cubicBezTo>
                <a:cubicBezTo>
                  <a:pt x="615" y="248"/>
                  <a:pt x="600" y="228"/>
                  <a:pt x="596" y="226"/>
                </a:cubicBezTo>
                <a:cubicBezTo>
                  <a:pt x="596" y="226"/>
                  <a:pt x="588" y="235"/>
                  <a:pt x="587" y="235"/>
                </a:cubicBezTo>
                <a:cubicBezTo>
                  <a:pt x="590" y="241"/>
                  <a:pt x="572" y="227"/>
                  <a:pt x="576" y="227"/>
                </a:cubicBezTo>
                <a:cubicBezTo>
                  <a:pt x="572" y="227"/>
                  <a:pt x="576" y="229"/>
                  <a:pt x="575" y="230"/>
                </a:cubicBezTo>
                <a:cubicBezTo>
                  <a:pt x="574" y="228"/>
                  <a:pt x="570" y="218"/>
                  <a:pt x="567" y="217"/>
                </a:cubicBezTo>
                <a:cubicBezTo>
                  <a:pt x="567" y="218"/>
                  <a:pt x="567" y="218"/>
                  <a:pt x="566" y="218"/>
                </a:cubicBezTo>
                <a:cubicBezTo>
                  <a:pt x="567" y="217"/>
                  <a:pt x="567" y="217"/>
                  <a:pt x="567" y="217"/>
                </a:cubicBezTo>
                <a:cubicBezTo>
                  <a:pt x="568" y="217"/>
                  <a:pt x="568" y="216"/>
                  <a:pt x="571" y="217"/>
                </a:cubicBezTo>
                <a:cubicBezTo>
                  <a:pt x="569" y="215"/>
                  <a:pt x="561" y="209"/>
                  <a:pt x="569" y="208"/>
                </a:cubicBezTo>
                <a:cubicBezTo>
                  <a:pt x="569" y="207"/>
                  <a:pt x="569" y="206"/>
                  <a:pt x="569" y="206"/>
                </a:cubicBezTo>
                <a:cubicBezTo>
                  <a:pt x="568" y="206"/>
                  <a:pt x="568" y="206"/>
                  <a:pt x="569" y="205"/>
                </a:cubicBezTo>
                <a:cubicBezTo>
                  <a:pt x="569" y="205"/>
                  <a:pt x="569" y="206"/>
                  <a:pt x="569" y="206"/>
                </a:cubicBezTo>
                <a:cubicBezTo>
                  <a:pt x="569" y="205"/>
                  <a:pt x="571" y="201"/>
                  <a:pt x="572" y="200"/>
                </a:cubicBezTo>
                <a:cubicBezTo>
                  <a:pt x="570" y="196"/>
                  <a:pt x="571" y="195"/>
                  <a:pt x="576" y="196"/>
                </a:cubicBezTo>
                <a:cubicBezTo>
                  <a:pt x="577" y="195"/>
                  <a:pt x="577" y="195"/>
                  <a:pt x="578" y="195"/>
                </a:cubicBezTo>
                <a:cubicBezTo>
                  <a:pt x="578" y="193"/>
                  <a:pt x="574" y="189"/>
                  <a:pt x="575" y="189"/>
                </a:cubicBezTo>
                <a:cubicBezTo>
                  <a:pt x="576" y="190"/>
                  <a:pt x="579" y="182"/>
                  <a:pt x="579" y="178"/>
                </a:cubicBezTo>
                <a:cubicBezTo>
                  <a:pt x="579" y="178"/>
                  <a:pt x="579" y="178"/>
                  <a:pt x="579" y="178"/>
                </a:cubicBezTo>
                <a:cubicBezTo>
                  <a:pt x="579" y="178"/>
                  <a:pt x="579" y="178"/>
                  <a:pt x="579" y="178"/>
                </a:cubicBezTo>
                <a:cubicBezTo>
                  <a:pt x="579" y="177"/>
                  <a:pt x="579" y="177"/>
                  <a:pt x="579" y="176"/>
                </a:cubicBezTo>
                <a:cubicBezTo>
                  <a:pt x="579" y="175"/>
                  <a:pt x="570" y="149"/>
                  <a:pt x="571" y="149"/>
                </a:cubicBezTo>
                <a:cubicBezTo>
                  <a:pt x="570" y="148"/>
                  <a:pt x="574" y="150"/>
                  <a:pt x="574" y="150"/>
                </a:cubicBezTo>
                <a:cubicBezTo>
                  <a:pt x="573" y="148"/>
                  <a:pt x="569" y="146"/>
                  <a:pt x="574" y="147"/>
                </a:cubicBezTo>
                <a:cubicBezTo>
                  <a:pt x="572" y="147"/>
                  <a:pt x="572" y="147"/>
                  <a:pt x="576" y="146"/>
                </a:cubicBezTo>
                <a:cubicBezTo>
                  <a:pt x="575" y="146"/>
                  <a:pt x="578" y="145"/>
                  <a:pt x="578" y="145"/>
                </a:cubicBezTo>
                <a:cubicBezTo>
                  <a:pt x="571" y="138"/>
                  <a:pt x="581" y="142"/>
                  <a:pt x="584" y="144"/>
                </a:cubicBezTo>
                <a:cubicBezTo>
                  <a:pt x="583" y="143"/>
                  <a:pt x="581" y="137"/>
                  <a:pt x="582" y="135"/>
                </a:cubicBezTo>
                <a:cubicBezTo>
                  <a:pt x="579" y="129"/>
                  <a:pt x="607" y="138"/>
                  <a:pt x="610" y="140"/>
                </a:cubicBezTo>
                <a:cubicBezTo>
                  <a:pt x="608" y="139"/>
                  <a:pt x="642" y="147"/>
                  <a:pt x="635" y="151"/>
                </a:cubicBezTo>
                <a:cubicBezTo>
                  <a:pt x="636" y="152"/>
                  <a:pt x="635" y="153"/>
                  <a:pt x="636" y="153"/>
                </a:cubicBezTo>
                <a:cubicBezTo>
                  <a:pt x="631" y="155"/>
                  <a:pt x="619" y="155"/>
                  <a:pt x="614" y="153"/>
                </a:cubicBezTo>
                <a:cubicBezTo>
                  <a:pt x="620" y="158"/>
                  <a:pt x="643" y="171"/>
                  <a:pt x="649" y="168"/>
                </a:cubicBezTo>
                <a:cubicBezTo>
                  <a:pt x="649" y="163"/>
                  <a:pt x="645" y="159"/>
                  <a:pt x="638" y="158"/>
                </a:cubicBezTo>
                <a:cubicBezTo>
                  <a:pt x="641" y="161"/>
                  <a:pt x="645" y="161"/>
                  <a:pt x="648" y="159"/>
                </a:cubicBezTo>
                <a:cubicBezTo>
                  <a:pt x="644" y="156"/>
                  <a:pt x="641" y="152"/>
                  <a:pt x="638" y="148"/>
                </a:cubicBezTo>
                <a:cubicBezTo>
                  <a:pt x="638" y="148"/>
                  <a:pt x="639" y="148"/>
                  <a:pt x="640" y="149"/>
                </a:cubicBezTo>
                <a:cubicBezTo>
                  <a:pt x="640" y="149"/>
                  <a:pt x="639" y="148"/>
                  <a:pt x="639" y="148"/>
                </a:cubicBezTo>
                <a:cubicBezTo>
                  <a:pt x="641" y="149"/>
                  <a:pt x="642" y="149"/>
                  <a:pt x="644" y="149"/>
                </a:cubicBezTo>
                <a:cubicBezTo>
                  <a:pt x="637" y="144"/>
                  <a:pt x="631" y="139"/>
                  <a:pt x="624" y="134"/>
                </a:cubicBezTo>
                <a:cubicBezTo>
                  <a:pt x="632" y="128"/>
                  <a:pt x="641" y="147"/>
                  <a:pt x="645" y="144"/>
                </a:cubicBezTo>
                <a:cubicBezTo>
                  <a:pt x="645" y="136"/>
                  <a:pt x="641" y="129"/>
                  <a:pt x="636" y="124"/>
                </a:cubicBezTo>
                <a:cubicBezTo>
                  <a:pt x="638" y="127"/>
                  <a:pt x="641" y="127"/>
                  <a:pt x="644" y="126"/>
                </a:cubicBezTo>
                <a:cubicBezTo>
                  <a:pt x="639" y="119"/>
                  <a:pt x="641" y="117"/>
                  <a:pt x="648" y="121"/>
                </a:cubicBezTo>
                <a:cubicBezTo>
                  <a:pt x="618" y="115"/>
                  <a:pt x="643" y="107"/>
                  <a:pt x="654" y="112"/>
                </a:cubicBezTo>
                <a:cubicBezTo>
                  <a:pt x="653" y="112"/>
                  <a:pt x="611" y="94"/>
                  <a:pt x="610" y="88"/>
                </a:cubicBezTo>
                <a:cubicBezTo>
                  <a:pt x="634" y="89"/>
                  <a:pt x="626" y="93"/>
                  <a:pt x="631" y="92"/>
                </a:cubicBezTo>
                <a:cubicBezTo>
                  <a:pt x="631" y="92"/>
                  <a:pt x="629" y="90"/>
                  <a:pt x="631" y="90"/>
                </a:cubicBezTo>
                <a:cubicBezTo>
                  <a:pt x="630" y="90"/>
                  <a:pt x="617" y="86"/>
                  <a:pt x="617" y="84"/>
                </a:cubicBezTo>
                <a:cubicBezTo>
                  <a:pt x="624" y="80"/>
                  <a:pt x="631" y="82"/>
                  <a:pt x="639" y="89"/>
                </a:cubicBezTo>
                <a:cubicBezTo>
                  <a:pt x="638" y="89"/>
                  <a:pt x="637" y="88"/>
                  <a:pt x="636" y="88"/>
                </a:cubicBezTo>
                <a:cubicBezTo>
                  <a:pt x="641" y="89"/>
                  <a:pt x="640" y="88"/>
                  <a:pt x="643" y="87"/>
                </a:cubicBezTo>
                <a:cubicBezTo>
                  <a:pt x="631" y="83"/>
                  <a:pt x="614" y="83"/>
                  <a:pt x="600" y="73"/>
                </a:cubicBezTo>
                <a:cubicBezTo>
                  <a:pt x="600" y="73"/>
                  <a:pt x="601" y="73"/>
                  <a:pt x="602" y="73"/>
                </a:cubicBezTo>
                <a:cubicBezTo>
                  <a:pt x="600" y="73"/>
                  <a:pt x="553" y="55"/>
                  <a:pt x="552" y="54"/>
                </a:cubicBezTo>
                <a:cubicBezTo>
                  <a:pt x="547" y="53"/>
                  <a:pt x="563" y="53"/>
                  <a:pt x="562" y="53"/>
                </a:cubicBezTo>
                <a:cubicBezTo>
                  <a:pt x="559" y="51"/>
                  <a:pt x="556" y="50"/>
                  <a:pt x="553" y="50"/>
                </a:cubicBezTo>
                <a:cubicBezTo>
                  <a:pt x="561" y="46"/>
                  <a:pt x="609" y="63"/>
                  <a:pt x="599" y="60"/>
                </a:cubicBezTo>
                <a:cubicBezTo>
                  <a:pt x="593" y="58"/>
                  <a:pt x="586" y="55"/>
                  <a:pt x="580" y="54"/>
                </a:cubicBezTo>
                <a:cubicBezTo>
                  <a:pt x="580" y="54"/>
                  <a:pt x="580" y="54"/>
                  <a:pt x="581" y="54"/>
                </a:cubicBezTo>
                <a:cubicBezTo>
                  <a:pt x="580" y="53"/>
                  <a:pt x="578" y="53"/>
                  <a:pt x="577" y="52"/>
                </a:cubicBezTo>
                <a:cubicBezTo>
                  <a:pt x="577" y="52"/>
                  <a:pt x="578" y="52"/>
                  <a:pt x="578" y="52"/>
                </a:cubicBezTo>
                <a:cubicBezTo>
                  <a:pt x="575" y="51"/>
                  <a:pt x="573" y="50"/>
                  <a:pt x="570" y="49"/>
                </a:cubicBezTo>
                <a:cubicBezTo>
                  <a:pt x="598" y="52"/>
                  <a:pt x="574" y="49"/>
                  <a:pt x="574" y="49"/>
                </a:cubicBezTo>
                <a:cubicBezTo>
                  <a:pt x="573" y="49"/>
                  <a:pt x="573" y="49"/>
                  <a:pt x="574" y="49"/>
                </a:cubicBezTo>
                <a:cubicBezTo>
                  <a:pt x="573" y="49"/>
                  <a:pt x="573" y="49"/>
                  <a:pt x="574" y="49"/>
                </a:cubicBezTo>
                <a:cubicBezTo>
                  <a:pt x="574" y="49"/>
                  <a:pt x="574" y="48"/>
                  <a:pt x="574" y="48"/>
                </a:cubicBezTo>
                <a:cubicBezTo>
                  <a:pt x="570" y="48"/>
                  <a:pt x="571" y="47"/>
                  <a:pt x="566" y="45"/>
                </a:cubicBezTo>
                <a:cubicBezTo>
                  <a:pt x="571" y="46"/>
                  <a:pt x="564" y="44"/>
                  <a:pt x="569" y="45"/>
                </a:cubicBezTo>
                <a:cubicBezTo>
                  <a:pt x="567" y="44"/>
                  <a:pt x="565" y="44"/>
                  <a:pt x="564" y="43"/>
                </a:cubicBezTo>
                <a:cubicBezTo>
                  <a:pt x="567" y="44"/>
                  <a:pt x="566" y="44"/>
                  <a:pt x="565" y="44"/>
                </a:cubicBezTo>
                <a:cubicBezTo>
                  <a:pt x="565" y="44"/>
                  <a:pt x="565" y="44"/>
                  <a:pt x="565" y="44"/>
                </a:cubicBezTo>
                <a:cubicBezTo>
                  <a:pt x="565" y="44"/>
                  <a:pt x="565" y="44"/>
                  <a:pt x="565" y="44"/>
                </a:cubicBezTo>
                <a:cubicBezTo>
                  <a:pt x="550" y="39"/>
                  <a:pt x="551" y="39"/>
                  <a:pt x="525" y="35"/>
                </a:cubicBezTo>
                <a:cubicBezTo>
                  <a:pt x="525" y="35"/>
                  <a:pt x="526" y="35"/>
                  <a:pt x="526" y="35"/>
                </a:cubicBezTo>
                <a:cubicBezTo>
                  <a:pt x="523" y="35"/>
                  <a:pt x="523" y="35"/>
                  <a:pt x="526" y="35"/>
                </a:cubicBezTo>
                <a:cubicBezTo>
                  <a:pt x="614" y="48"/>
                  <a:pt x="696" y="89"/>
                  <a:pt x="761" y="149"/>
                </a:cubicBezTo>
                <a:cubicBezTo>
                  <a:pt x="761" y="149"/>
                  <a:pt x="761" y="149"/>
                  <a:pt x="761" y="149"/>
                </a:cubicBezTo>
                <a:cubicBezTo>
                  <a:pt x="765" y="152"/>
                  <a:pt x="763" y="151"/>
                  <a:pt x="762" y="150"/>
                </a:cubicBezTo>
                <a:cubicBezTo>
                  <a:pt x="769" y="157"/>
                  <a:pt x="777" y="165"/>
                  <a:pt x="784" y="172"/>
                </a:cubicBezTo>
                <a:cubicBezTo>
                  <a:pt x="843" y="236"/>
                  <a:pt x="893" y="326"/>
                  <a:pt x="899" y="413"/>
                </a:cubicBezTo>
                <a:cubicBezTo>
                  <a:pt x="897" y="388"/>
                  <a:pt x="887" y="366"/>
                  <a:pt x="877" y="341"/>
                </a:cubicBezTo>
                <a:cubicBezTo>
                  <a:pt x="878" y="346"/>
                  <a:pt x="879" y="351"/>
                  <a:pt x="880" y="356"/>
                </a:cubicBezTo>
                <a:cubicBezTo>
                  <a:pt x="876" y="351"/>
                  <a:pt x="876" y="346"/>
                  <a:pt x="874" y="339"/>
                </a:cubicBezTo>
                <a:cubicBezTo>
                  <a:pt x="874" y="342"/>
                  <a:pt x="876" y="346"/>
                  <a:pt x="874" y="339"/>
                </a:cubicBezTo>
                <a:close/>
              </a:path>
            </a:pathLst>
          </a:custGeom>
          <a:solidFill>
            <a:schemeClr val="tx2"/>
          </a:solidFill>
          <a:ln w="1270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472126-3FA1-42E7-BD19-219BF26CF711}"/>
              </a:ext>
            </a:extLst>
          </p:cNvPr>
          <p:cNvSpPr txBox="1"/>
          <p:nvPr/>
        </p:nvSpPr>
        <p:spPr>
          <a:xfrm>
            <a:off x="3667148" y="1255429"/>
            <a:ext cx="2466621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Provided by governmental body</a:t>
            </a:r>
          </a:p>
          <a:p>
            <a:pPr algn="l"/>
            <a:endParaRPr lang="en-US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353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EB476-A32D-1A92-ABB5-9746E6E51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Statistical-based Maintenance for Aboveground Gas Risers in Domestic High-rise Buildings</a:t>
            </a:r>
            <a:endParaRPr lang="en-GB"/>
          </a:p>
        </p:txBody>
      </p:sp>
      <p:sp>
        <p:nvSpPr>
          <p:cNvPr id="32" name="Slide Number Placeholder 2">
            <a:extLst>
              <a:ext uri="{FF2B5EF4-FFF2-40B4-BE49-F238E27FC236}">
                <a16:creationId xmlns:a16="http://schemas.microsoft.com/office/drawing/2014/main" id="{58831271-9696-FA04-9B56-8F9550DE7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4151" y="6473099"/>
            <a:ext cx="342898" cy="255494"/>
          </a:xfrm>
        </p:spPr>
        <p:txBody>
          <a:bodyPr/>
          <a:lstStyle/>
          <a:p>
            <a:fld id="{0B12063C-9A34-41FE-BD41-DD9A793D09C1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5AE0159-5134-9267-536F-4438CC464AB2}"/>
              </a:ext>
            </a:extLst>
          </p:cNvPr>
          <p:cNvSpPr txBox="1"/>
          <p:nvPr/>
        </p:nvSpPr>
        <p:spPr>
          <a:xfrm>
            <a:off x="3902905" y="1031884"/>
            <a:ext cx="4793058" cy="28037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endParaRPr lang="en-IN" sz="1600" b="1" i="1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7CA68CA-656B-B2D2-73A5-6100A9BAEF34}"/>
              </a:ext>
            </a:extLst>
          </p:cNvPr>
          <p:cNvSpPr txBox="1">
            <a:spLocks/>
          </p:cNvSpPr>
          <p:nvPr/>
        </p:nvSpPr>
        <p:spPr>
          <a:xfrm>
            <a:off x="131148" y="373950"/>
            <a:ext cx="4356876" cy="8309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3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>
                <a:latin typeface="+mn-lt"/>
                <a:cs typeface="Arial" panose="020B0604020202020204" pitchFamily="34" charset="0"/>
              </a:rPr>
              <a:t> Geographical and Climatological Factors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0D52F0-437B-ECD0-3DCB-E9F76715FD4D}"/>
              </a:ext>
            </a:extLst>
          </p:cNvPr>
          <p:cNvSpPr txBox="1"/>
          <p:nvPr/>
        </p:nvSpPr>
        <p:spPr>
          <a:xfrm>
            <a:off x="4665306" y="593639"/>
            <a:ext cx="677534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External factors which could affect the performance of gas risers were extracted using public domains</a:t>
            </a:r>
          </a:p>
        </p:txBody>
      </p:sp>
      <p:graphicFrame>
        <p:nvGraphicFramePr>
          <p:cNvPr id="4" name="Table 25">
            <a:extLst>
              <a:ext uri="{FF2B5EF4-FFF2-40B4-BE49-F238E27FC236}">
                <a16:creationId xmlns:a16="http://schemas.microsoft.com/office/drawing/2014/main" id="{C039753C-76B7-4C15-0784-B3131A9DDD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569511"/>
              </p:ext>
            </p:extLst>
          </p:nvPr>
        </p:nvGraphicFramePr>
        <p:xfrm>
          <a:off x="131148" y="1387040"/>
          <a:ext cx="4149962" cy="4079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7268">
                  <a:extLst>
                    <a:ext uri="{9D8B030D-6E8A-4147-A177-3AD203B41FA5}">
                      <a16:colId xmlns:a16="http://schemas.microsoft.com/office/drawing/2014/main" val="2905585110"/>
                    </a:ext>
                  </a:extLst>
                </a:gridCol>
                <a:gridCol w="3422694">
                  <a:extLst>
                    <a:ext uri="{9D8B030D-6E8A-4147-A177-3AD203B41FA5}">
                      <a16:colId xmlns:a16="http://schemas.microsoft.com/office/drawing/2014/main" val="41927864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Item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Parameter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284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Relative Humidity Levels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0875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Distance from Coastline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53429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Latitude of the studied building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90437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Longitude of the studied building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2385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SO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 Levels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6254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NO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</a:rPr>
                        <a:t>2 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Levels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46753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NO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 Levels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5874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O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 Levels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48784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FSP Levels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3624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RSP Levels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5040849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61D0D69-2F2B-9DE2-E387-C4C1DB364ED6}"/>
              </a:ext>
            </a:extLst>
          </p:cNvPr>
          <p:cNvSpPr txBox="1"/>
          <p:nvPr/>
        </p:nvSpPr>
        <p:spPr>
          <a:xfrm>
            <a:off x="4665305" y="1312263"/>
            <a:ext cx="677534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u="sng" dirty="0">
                <a:solidFill>
                  <a:schemeClr val="bg1"/>
                </a:solidFill>
              </a:rPr>
              <a:t>Techniques used for collection of External Factors</a:t>
            </a:r>
          </a:p>
        </p:txBody>
      </p:sp>
      <p:sp>
        <p:nvSpPr>
          <p:cNvPr id="8" name="Rounded Rectangle 46">
            <a:extLst>
              <a:ext uri="{FF2B5EF4-FFF2-40B4-BE49-F238E27FC236}">
                <a16:creationId xmlns:a16="http://schemas.microsoft.com/office/drawing/2014/main" id="{60B2825F-C9B5-8EFA-26E1-545627837B0F}"/>
              </a:ext>
            </a:extLst>
          </p:cNvPr>
          <p:cNvSpPr/>
          <p:nvPr/>
        </p:nvSpPr>
        <p:spPr>
          <a:xfrm>
            <a:off x="9870156" y="1827690"/>
            <a:ext cx="1671748" cy="69144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Latitude and Longitude</a:t>
            </a:r>
          </a:p>
        </p:txBody>
      </p:sp>
      <p:sp>
        <p:nvSpPr>
          <p:cNvPr id="17" name="Rounded Rectangle 27">
            <a:extLst>
              <a:ext uri="{FF2B5EF4-FFF2-40B4-BE49-F238E27FC236}">
                <a16:creationId xmlns:a16="http://schemas.microsoft.com/office/drawing/2014/main" id="{97731068-3783-52BB-26B4-DDF48B2D8DE0}"/>
              </a:ext>
            </a:extLst>
          </p:cNvPr>
          <p:cNvSpPr/>
          <p:nvPr/>
        </p:nvSpPr>
        <p:spPr>
          <a:xfrm>
            <a:off x="7370984" y="1827690"/>
            <a:ext cx="1671748" cy="69144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bg1"/>
                </a:solidFill>
              </a:rPr>
              <a:t>Relative Humidity and Pollutant Levels</a:t>
            </a:r>
          </a:p>
        </p:txBody>
      </p:sp>
      <p:sp>
        <p:nvSpPr>
          <p:cNvPr id="28" name="Rounded Rectangle 46">
            <a:extLst>
              <a:ext uri="{FF2B5EF4-FFF2-40B4-BE49-F238E27FC236}">
                <a16:creationId xmlns:a16="http://schemas.microsoft.com/office/drawing/2014/main" id="{41F5761C-8066-1F88-942B-AA3C105E1CD1}"/>
              </a:ext>
            </a:extLst>
          </p:cNvPr>
          <p:cNvSpPr/>
          <p:nvPr/>
        </p:nvSpPr>
        <p:spPr>
          <a:xfrm>
            <a:off x="4838955" y="1837079"/>
            <a:ext cx="1671748" cy="69144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Distance to Coast</a:t>
            </a:r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D247FFBD-76D2-469C-8840-5EAAB4132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64860" y="2640224"/>
            <a:ext cx="1393513" cy="424690"/>
          </a:xfrm>
          <a:prstGeom prst="rect">
            <a:avLst/>
          </a:prstGeom>
        </p:spPr>
      </p:pic>
      <p:pic>
        <p:nvPicPr>
          <p:cNvPr id="48" name="Picture 47" descr="A logo with a red swoosh and white text&#10;&#10;Description automatically generated">
            <a:extLst>
              <a:ext uri="{FF2B5EF4-FFF2-40B4-BE49-F238E27FC236}">
                <a16:creationId xmlns:a16="http://schemas.microsoft.com/office/drawing/2014/main" id="{B161BDEE-5E8C-E19A-6652-21717181AB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33" y="2598978"/>
            <a:ext cx="791323" cy="66202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3667CE5B-4B2F-3349-A900-0FB976930C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7956" y="2827931"/>
            <a:ext cx="758831" cy="204116"/>
          </a:xfrm>
          <a:prstGeom prst="rect">
            <a:avLst/>
          </a:prstGeom>
        </p:spPr>
      </p:pic>
      <p:pic>
        <p:nvPicPr>
          <p:cNvPr id="56" name="Picture 5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6691DC7-62D8-43CC-35CB-F961B9EACD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211" y="3227111"/>
            <a:ext cx="2243589" cy="395234"/>
          </a:xfrm>
          <a:prstGeom prst="rect">
            <a:avLst/>
          </a:prstGeom>
        </p:spPr>
      </p:pic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6E0A81B0-E0D1-8ED5-B60C-718D873D2E51}"/>
              </a:ext>
            </a:extLst>
          </p:cNvPr>
          <p:cNvSpPr/>
          <p:nvPr/>
        </p:nvSpPr>
        <p:spPr>
          <a:xfrm>
            <a:off x="4719210" y="3753605"/>
            <a:ext cx="1841731" cy="453414"/>
          </a:xfrm>
          <a:prstGeom prst="roundRect">
            <a:avLst>
              <a:gd name="adj" fmla="val 50000"/>
            </a:avLst>
          </a:prstGeom>
          <a:solidFill>
            <a:srgbClr val="ECFF7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Satellite Imagery for Water Bodies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3F10030D-39F4-4F0B-2B5B-353BEE50683D}"/>
              </a:ext>
            </a:extLst>
          </p:cNvPr>
          <p:cNvSpPr/>
          <p:nvPr/>
        </p:nvSpPr>
        <p:spPr>
          <a:xfrm>
            <a:off x="4719211" y="4516533"/>
            <a:ext cx="1841731" cy="772633"/>
          </a:xfrm>
          <a:prstGeom prst="roundRect">
            <a:avLst>
              <a:gd name="adj" fmla="val 50000"/>
            </a:avLst>
          </a:prstGeom>
          <a:solidFill>
            <a:srgbClr val="ECFF7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Apply algorithms to isolate coastline based on pixel intensity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B1023A9-C74F-E368-0459-10A42A082C22}"/>
              </a:ext>
            </a:extLst>
          </p:cNvPr>
          <p:cNvCxnSpPr>
            <a:cxnSpLocks/>
          </p:cNvCxnSpPr>
          <p:nvPr/>
        </p:nvCxnSpPr>
        <p:spPr>
          <a:xfrm>
            <a:off x="8206856" y="4005972"/>
            <a:ext cx="0" cy="4288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50EE8B6A-D3BE-BEC7-357A-255EF2BA1D2C}"/>
              </a:ext>
            </a:extLst>
          </p:cNvPr>
          <p:cNvSpPr/>
          <p:nvPr/>
        </p:nvSpPr>
        <p:spPr>
          <a:xfrm>
            <a:off x="4719210" y="5747612"/>
            <a:ext cx="1841731" cy="547451"/>
          </a:xfrm>
          <a:prstGeom prst="roundRect">
            <a:avLst>
              <a:gd name="adj" fmla="val 50000"/>
            </a:avLst>
          </a:prstGeom>
          <a:solidFill>
            <a:srgbClr val="ECFF7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Find minimum distance to coast for each gas building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F5CAC8F9-3D86-6B30-43C0-4AE69FEFA1E7}"/>
              </a:ext>
            </a:extLst>
          </p:cNvPr>
          <p:cNvCxnSpPr>
            <a:cxnSpLocks/>
            <a:stCxn id="58" idx="2"/>
          </p:cNvCxnSpPr>
          <p:nvPr/>
        </p:nvCxnSpPr>
        <p:spPr>
          <a:xfrm flipH="1">
            <a:off x="5628724" y="5289166"/>
            <a:ext cx="11353" cy="4584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F9892E30-F0D1-DEA0-55DF-CAE04FCC3FCF}"/>
              </a:ext>
            </a:extLst>
          </p:cNvPr>
          <p:cNvSpPr/>
          <p:nvPr/>
        </p:nvSpPr>
        <p:spPr>
          <a:xfrm>
            <a:off x="9947797" y="3753605"/>
            <a:ext cx="1841731" cy="453414"/>
          </a:xfrm>
          <a:prstGeom prst="roundRect">
            <a:avLst>
              <a:gd name="adj" fmla="val 50000"/>
            </a:avLst>
          </a:prstGeom>
          <a:solidFill>
            <a:srgbClr val="ECFF7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Make API Requests to Google Places API</a:t>
            </a:r>
          </a:p>
        </p:txBody>
      </p:sp>
      <p:cxnSp>
        <p:nvCxnSpPr>
          <p:cNvPr id="1025" name="Straight Arrow Connector 1024">
            <a:extLst>
              <a:ext uri="{FF2B5EF4-FFF2-40B4-BE49-F238E27FC236}">
                <a16:creationId xmlns:a16="http://schemas.microsoft.com/office/drawing/2014/main" id="{7EEAE28C-1AAA-436D-47FB-F31A30C22F96}"/>
              </a:ext>
            </a:extLst>
          </p:cNvPr>
          <p:cNvCxnSpPr>
            <a:cxnSpLocks/>
            <a:endCxn id="63" idx="0"/>
          </p:cNvCxnSpPr>
          <p:nvPr/>
        </p:nvCxnSpPr>
        <p:spPr>
          <a:xfrm>
            <a:off x="10205217" y="3105791"/>
            <a:ext cx="663446" cy="6478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Straight Arrow Connector 1026">
            <a:extLst>
              <a:ext uri="{FF2B5EF4-FFF2-40B4-BE49-F238E27FC236}">
                <a16:creationId xmlns:a16="http://schemas.microsoft.com/office/drawing/2014/main" id="{BC7B0BD5-66A9-3186-098C-97B3E150A7A0}"/>
              </a:ext>
            </a:extLst>
          </p:cNvPr>
          <p:cNvCxnSpPr>
            <a:endCxn id="63" idx="0"/>
          </p:cNvCxnSpPr>
          <p:nvPr/>
        </p:nvCxnSpPr>
        <p:spPr>
          <a:xfrm flipH="1">
            <a:off x="10868663" y="3105791"/>
            <a:ext cx="673241" cy="6478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1030" descr="A logo with a city in the background&#10;&#10;Description automatically generated">
            <a:extLst>
              <a:ext uri="{FF2B5EF4-FFF2-40B4-BE49-F238E27FC236}">
                <a16:creationId xmlns:a16="http://schemas.microsoft.com/office/drawing/2014/main" id="{714A7386-F600-95ED-2202-F709F4E764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448" y="2568769"/>
            <a:ext cx="1023321" cy="567602"/>
          </a:xfrm>
          <a:prstGeom prst="rect">
            <a:avLst/>
          </a:prstGeom>
        </p:spPr>
      </p:pic>
      <p:cxnSp>
        <p:nvCxnSpPr>
          <p:cNvPr id="1032" name="Straight Arrow Connector 1031">
            <a:extLst>
              <a:ext uri="{FF2B5EF4-FFF2-40B4-BE49-F238E27FC236}">
                <a16:creationId xmlns:a16="http://schemas.microsoft.com/office/drawing/2014/main" id="{C4F41606-6829-2EE6-BD9D-80816CA42707}"/>
              </a:ext>
            </a:extLst>
          </p:cNvPr>
          <p:cNvCxnSpPr/>
          <p:nvPr/>
        </p:nvCxnSpPr>
        <p:spPr>
          <a:xfrm>
            <a:off x="10868662" y="4220374"/>
            <a:ext cx="0" cy="4288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: Rounded Corners 1032">
            <a:extLst>
              <a:ext uri="{FF2B5EF4-FFF2-40B4-BE49-F238E27FC236}">
                <a16:creationId xmlns:a16="http://schemas.microsoft.com/office/drawing/2014/main" id="{927F1602-03FB-4931-E1EB-C60942A03181}"/>
              </a:ext>
            </a:extLst>
          </p:cNvPr>
          <p:cNvSpPr/>
          <p:nvPr/>
        </p:nvSpPr>
        <p:spPr>
          <a:xfrm>
            <a:off x="9947797" y="4662532"/>
            <a:ext cx="1841731" cy="562552"/>
          </a:xfrm>
          <a:prstGeom prst="roundRect">
            <a:avLst>
              <a:gd name="adj" fmla="val 50000"/>
            </a:avLst>
          </a:prstGeom>
          <a:solidFill>
            <a:srgbClr val="ECFF7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Latitude and Longitude of each Building Address</a:t>
            </a:r>
          </a:p>
        </p:txBody>
      </p:sp>
      <p:sp>
        <p:nvSpPr>
          <p:cNvPr id="1035" name="Rectangle: Rounded Corners 1034">
            <a:extLst>
              <a:ext uri="{FF2B5EF4-FFF2-40B4-BE49-F238E27FC236}">
                <a16:creationId xmlns:a16="http://schemas.microsoft.com/office/drawing/2014/main" id="{1C27F86B-37EC-085C-DDF8-02B5181DD0A6}"/>
              </a:ext>
            </a:extLst>
          </p:cNvPr>
          <p:cNvSpPr/>
          <p:nvPr/>
        </p:nvSpPr>
        <p:spPr>
          <a:xfrm>
            <a:off x="7285992" y="2852569"/>
            <a:ext cx="1841731" cy="1168865"/>
          </a:xfrm>
          <a:prstGeom prst="roundRect">
            <a:avLst>
              <a:gd name="adj" fmla="val 50000"/>
            </a:avLst>
          </a:prstGeom>
          <a:solidFill>
            <a:srgbClr val="ECFF7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Government Weather Observatory and Environmental Protection Departments API</a:t>
            </a:r>
          </a:p>
        </p:txBody>
      </p:sp>
      <p:sp>
        <p:nvSpPr>
          <p:cNvPr id="1037" name="Rectangle: Rounded Corners 1036">
            <a:extLst>
              <a:ext uri="{FF2B5EF4-FFF2-40B4-BE49-F238E27FC236}">
                <a16:creationId xmlns:a16="http://schemas.microsoft.com/office/drawing/2014/main" id="{E0038405-4706-244C-385E-D9FA54D01FCE}"/>
              </a:ext>
            </a:extLst>
          </p:cNvPr>
          <p:cNvSpPr/>
          <p:nvPr/>
        </p:nvSpPr>
        <p:spPr>
          <a:xfrm>
            <a:off x="7285991" y="4414511"/>
            <a:ext cx="1841731" cy="562552"/>
          </a:xfrm>
          <a:prstGeom prst="roundRect">
            <a:avLst>
              <a:gd name="adj" fmla="val 50000"/>
            </a:avLst>
          </a:prstGeom>
          <a:solidFill>
            <a:srgbClr val="ECFF7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Use Time Series Clustering Algorithms</a:t>
            </a:r>
          </a:p>
        </p:txBody>
      </p:sp>
      <p:cxnSp>
        <p:nvCxnSpPr>
          <p:cNvPr id="1042" name="Straight Arrow Connector 1041">
            <a:extLst>
              <a:ext uri="{FF2B5EF4-FFF2-40B4-BE49-F238E27FC236}">
                <a16:creationId xmlns:a16="http://schemas.microsoft.com/office/drawing/2014/main" id="{674B4DFE-46AD-5096-010B-D154EF7B9719}"/>
              </a:ext>
            </a:extLst>
          </p:cNvPr>
          <p:cNvCxnSpPr>
            <a:cxnSpLocks/>
            <a:stCxn id="57" idx="2"/>
            <a:endCxn id="58" idx="0"/>
          </p:cNvCxnSpPr>
          <p:nvPr/>
        </p:nvCxnSpPr>
        <p:spPr>
          <a:xfrm>
            <a:off x="5640076" y="4207019"/>
            <a:ext cx="1" cy="3095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7" name="Rectangle: Rounded Corners 1046">
            <a:extLst>
              <a:ext uri="{FF2B5EF4-FFF2-40B4-BE49-F238E27FC236}">
                <a16:creationId xmlns:a16="http://schemas.microsoft.com/office/drawing/2014/main" id="{F89BC2FC-3E26-6BEF-A05E-A72965FBC18E}"/>
              </a:ext>
            </a:extLst>
          </p:cNvPr>
          <p:cNvSpPr/>
          <p:nvPr/>
        </p:nvSpPr>
        <p:spPr>
          <a:xfrm>
            <a:off x="7285991" y="5405866"/>
            <a:ext cx="1841731" cy="562552"/>
          </a:xfrm>
          <a:prstGeom prst="roundRect">
            <a:avLst>
              <a:gd name="adj" fmla="val 50000"/>
            </a:avLst>
          </a:prstGeom>
          <a:solidFill>
            <a:srgbClr val="ECFF7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Assign each building to relevant clusters</a:t>
            </a:r>
          </a:p>
        </p:txBody>
      </p:sp>
      <p:cxnSp>
        <p:nvCxnSpPr>
          <p:cNvPr id="1048" name="Straight Arrow Connector 1047">
            <a:extLst>
              <a:ext uri="{FF2B5EF4-FFF2-40B4-BE49-F238E27FC236}">
                <a16:creationId xmlns:a16="http://schemas.microsoft.com/office/drawing/2014/main" id="{40E10A90-7E17-D7BF-2D8E-8FB33FF510C7}"/>
              </a:ext>
            </a:extLst>
          </p:cNvPr>
          <p:cNvCxnSpPr>
            <a:cxnSpLocks/>
          </p:cNvCxnSpPr>
          <p:nvPr/>
        </p:nvCxnSpPr>
        <p:spPr>
          <a:xfrm>
            <a:off x="8206856" y="4977063"/>
            <a:ext cx="0" cy="4288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741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EB476-A32D-1A92-ABB5-9746E6E51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Statistical-based Maintenance for Aboveground Gas Risers in Domestic High-rise Buildings</a:t>
            </a:r>
            <a:endParaRPr lang="en-GB" dirty="0"/>
          </a:p>
        </p:txBody>
      </p:sp>
      <p:sp>
        <p:nvSpPr>
          <p:cNvPr id="32" name="Slide Number Placeholder 2">
            <a:extLst>
              <a:ext uri="{FF2B5EF4-FFF2-40B4-BE49-F238E27FC236}">
                <a16:creationId xmlns:a16="http://schemas.microsoft.com/office/drawing/2014/main" id="{58831271-9696-FA04-9B56-8F9550DE7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4151" y="6473099"/>
            <a:ext cx="342898" cy="255494"/>
          </a:xfrm>
        </p:spPr>
        <p:txBody>
          <a:bodyPr/>
          <a:lstStyle/>
          <a:p>
            <a:fld id="{0B12063C-9A34-41FE-BD41-DD9A793D09C1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12375B0-8356-3D55-E370-2D545E1CD231}"/>
              </a:ext>
            </a:extLst>
          </p:cNvPr>
          <p:cNvSpPr txBox="1">
            <a:spLocks/>
          </p:cNvSpPr>
          <p:nvPr/>
        </p:nvSpPr>
        <p:spPr>
          <a:xfrm>
            <a:off x="138864" y="317966"/>
            <a:ext cx="3771757" cy="8309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3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>
                <a:latin typeface="+mn-lt"/>
                <a:cs typeface="Arial" panose="020B0604020202020204" pitchFamily="34" charset="0"/>
              </a:rPr>
              <a:t>Insights and patterns seen in data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5E9C1D-E9FC-160A-5D59-3DDE989C72EC}"/>
              </a:ext>
            </a:extLst>
          </p:cNvPr>
          <p:cNvSpPr txBox="1"/>
          <p:nvPr/>
        </p:nvSpPr>
        <p:spPr>
          <a:xfrm>
            <a:off x="85827" y="1221325"/>
            <a:ext cx="6242180" cy="39241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An extensive Extrapolatory Data Analysis (EDA) was carried out on all available features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Features which show significant impact on the performance of gas risers include but not limited to;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Latitude and Longitude of Gas Risers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Relative Humidity Levels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Distance from Coastline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Piping Condition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Pipe Diameter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Building Category (Public or Private Housing)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Due to sensitivity of data of some factors, detailed EDA results are not presented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588EA8-9921-1308-BFA7-AFFE11A36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392" y="3359572"/>
            <a:ext cx="3362794" cy="3267531"/>
          </a:xfrm>
          <a:prstGeom prst="rect">
            <a:avLst/>
          </a:prstGeom>
        </p:spPr>
      </p:pic>
      <p:sp>
        <p:nvSpPr>
          <p:cNvPr id="12" name="Rounded Rectangle 27">
            <a:extLst>
              <a:ext uri="{FF2B5EF4-FFF2-40B4-BE49-F238E27FC236}">
                <a16:creationId xmlns:a16="http://schemas.microsoft.com/office/drawing/2014/main" id="{92F9D2B5-332E-BF28-4C64-F907B5DCA72F}"/>
              </a:ext>
            </a:extLst>
          </p:cNvPr>
          <p:cNvSpPr/>
          <p:nvPr/>
        </p:nvSpPr>
        <p:spPr>
          <a:xfrm>
            <a:off x="9674412" y="979223"/>
            <a:ext cx="1671748" cy="94582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Effect of Relative Humidity Levels on pipe failure rate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A76FD7F-DBFA-C463-1F4A-DD1C372DC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768" y="230897"/>
            <a:ext cx="3067920" cy="3067920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1E93433-80D3-AB84-F77B-252F8BEF2ECB}"/>
              </a:ext>
            </a:extLst>
          </p:cNvPr>
          <p:cNvCxnSpPr/>
          <p:nvPr/>
        </p:nvCxnSpPr>
        <p:spPr>
          <a:xfrm flipH="1">
            <a:off x="7620000" y="598311"/>
            <a:ext cx="407728" cy="330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27">
            <a:extLst>
              <a:ext uri="{FF2B5EF4-FFF2-40B4-BE49-F238E27FC236}">
                <a16:creationId xmlns:a16="http://schemas.microsoft.com/office/drawing/2014/main" id="{8683E9E6-F5C5-A90F-385F-ACC71BDD4DC1}"/>
              </a:ext>
            </a:extLst>
          </p:cNvPr>
          <p:cNvSpPr/>
          <p:nvPr/>
        </p:nvSpPr>
        <p:spPr>
          <a:xfrm>
            <a:off x="8027728" y="387740"/>
            <a:ext cx="1368199" cy="93720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bg1"/>
                </a:solidFill>
              </a:rPr>
              <a:t>High Relative Humidity causing higher failure rates</a:t>
            </a:r>
          </a:p>
        </p:txBody>
      </p:sp>
      <p:sp>
        <p:nvSpPr>
          <p:cNvPr id="18" name="Rounded Rectangle 27">
            <a:extLst>
              <a:ext uri="{FF2B5EF4-FFF2-40B4-BE49-F238E27FC236}">
                <a16:creationId xmlns:a16="http://schemas.microsoft.com/office/drawing/2014/main" id="{A6DB3016-1EFA-F41F-E9D2-C7D7FE35F4CC}"/>
              </a:ext>
            </a:extLst>
          </p:cNvPr>
          <p:cNvSpPr/>
          <p:nvPr/>
        </p:nvSpPr>
        <p:spPr>
          <a:xfrm>
            <a:off x="6355980" y="4042611"/>
            <a:ext cx="1671748" cy="96897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Effect of distance to coastline against failure rate</a:t>
            </a:r>
          </a:p>
        </p:txBody>
      </p:sp>
      <p:sp>
        <p:nvSpPr>
          <p:cNvPr id="19" name="Rounded Rectangle 27">
            <a:extLst>
              <a:ext uri="{FF2B5EF4-FFF2-40B4-BE49-F238E27FC236}">
                <a16:creationId xmlns:a16="http://schemas.microsoft.com/office/drawing/2014/main" id="{BF7CB204-88D5-DCF7-C021-EDCFF667D121}"/>
              </a:ext>
            </a:extLst>
          </p:cNvPr>
          <p:cNvSpPr/>
          <p:nvPr/>
        </p:nvSpPr>
        <p:spPr>
          <a:xfrm>
            <a:off x="9785556" y="3697498"/>
            <a:ext cx="1671748" cy="69144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bg1"/>
                </a:solidFill>
              </a:rPr>
              <a:t>Higher Failure rates seen when closer to the coast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E504236-E03E-211B-DA0F-080A3359FADE}"/>
              </a:ext>
            </a:extLst>
          </p:cNvPr>
          <p:cNvSpPr/>
          <p:nvPr/>
        </p:nvSpPr>
        <p:spPr>
          <a:xfrm>
            <a:off x="2449368" y="5044337"/>
            <a:ext cx="3713307" cy="1184676"/>
          </a:xfrm>
          <a:prstGeom prst="roundRect">
            <a:avLst>
              <a:gd name="adj" fmla="val 50000"/>
            </a:avLst>
          </a:prstGeom>
          <a:solidFill>
            <a:srgbClr val="DD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  <a:p>
            <a:pPr algn="ctr"/>
            <a:r>
              <a:rPr lang="en-US" sz="1500" dirty="0">
                <a:solidFill>
                  <a:schemeClr val="tx1"/>
                </a:solidFill>
              </a:rPr>
              <a:t>Through this analysis we help Operators to </a:t>
            </a:r>
            <a:r>
              <a:rPr lang="en-GB" sz="1500" b="1" dirty="0">
                <a:solidFill>
                  <a:schemeClr val="tx1"/>
                </a:solidFill>
              </a:rPr>
              <a:t>understand influential factors</a:t>
            </a:r>
            <a:r>
              <a:rPr lang="en-GB" sz="1500" dirty="0">
                <a:solidFill>
                  <a:schemeClr val="tx1"/>
                </a:solidFill>
              </a:rPr>
              <a:t> that could not be accounted for previously, in typical operational settings.</a:t>
            </a:r>
            <a:endParaRPr lang="en-US" sz="1500" dirty="0">
              <a:solidFill>
                <a:schemeClr val="tx1"/>
              </a:solidFill>
            </a:endParaRPr>
          </a:p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pic>
        <p:nvPicPr>
          <p:cNvPr id="6" name="Graphic 5" descr="Badge New with solid fill">
            <a:extLst>
              <a:ext uri="{FF2B5EF4-FFF2-40B4-BE49-F238E27FC236}">
                <a16:creationId xmlns:a16="http://schemas.microsoft.com/office/drawing/2014/main" id="{59E3F04F-F70E-4225-7BD5-9A3338357C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06995" y="521938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506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A283112-7B28-8B78-72B4-3A94DC24D484}"/>
              </a:ext>
            </a:extLst>
          </p:cNvPr>
          <p:cNvSpPr txBox="1">
            <a:spLocks/>
          </p:cNvSpPr>
          <p:nvPr/>
        </p:nvSpPr>
        <p:spPr>
          <a:xfrm>
            <a:off x="138864" y="317966"/>
            <a:ext cx="3771757" cy="12464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3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>
                <a:latin typeface="+mn-lt"/>
                <a:cs typeface="Arial" panose="020B0604020202020204" pitchFamily="34" charset="0"/>
              </a:rPr>
              <a:t>Training the Random Survival Forest (RSF) model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F7C0E5-8A58-1618-4F69-A9F1FB643C38}"/>
              </a:ext>
            </a:extLst>
          </p:cNvPr>
          <p:cNvSpPr txBox="1"/>
          <p:nvPr/>
        </p:nvSpPr>
        <p:spPr>
          <a:xfrm>
            <a:off x="5354677" y="364839"/>
            <a:ext cx="6242180" cy="30469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We use Machine Learning models with Survival Analysis to leverage on the insight and correlations observed between features in the EDA phase.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The metric used for assessing the performance of the model is the Concordance Index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Parameters used for tuning include;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Number of Estimators in RSF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Depth of each tree in the RSF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Minimum number of samples for splitting a node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0" name="Rounded Rectangle 46">
            <a:extLst>
              <a:ext uri="{FF2B5EF4-FFF2-40B4-BE49-F238E27FC236}">
                <a16:creationId xmlns:a16="http://schemas.microsoft.com/office/drawing/2014/main" id="{B434EFFE-16BC-20B9-AADC-583910B48367}"/>
              </a:ext>
            </a:extLst>
          </p:cNvPr>
          <p:cNvSpPr/>
          <p:nvPr/>
        </p:nvSpPr>
        <p:spPr>
          <a:xfrm>
            <a:off x="383771" y="2129235"/>
            <a:ext cx="3948172" cy="88751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Cross Validation and Hyperparameter tuning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145D8FFC-76F2-3A1F-59DF-A941BC8B7F33}"/>
              </a:ext>
            </a:extLst>
          </p:cNvPr>
          <p:cNvSpPr/>
          <p:nvPr/>
        </p:nvSpPr>
        <p:spPr>
          <a:xfrm>
            <a:off x="1314000" y="3726715"/>
            <a:ext cx="1556721" cy="748166"/>
          </a:xfrm>
          <a:prstGeom prst="roundRect">
            <a:avLst>
              <a:gd name="adj" fmla="val 50000"/>
            </a:avLst>
          </a:prstGeom>
          <a:solidFill>
            <a:srgbClr val="ECFF7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Entire Dataset of gas risers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9763C66A-A8FF-77C3-43E8-8CA3F49F2664}"/>
              </a:ext>
            </a:extLst>
          </p:cNvPr>
          <p:cNvCxnSpPr/>
          <p:nvPr/>
        </p:nvCxnSpPr>
        <p:spPr>
          <a:xfrm>
            <a:off x="2870721" y="4028433"/>
            <a:ext cx="518695" cy="534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45DEE496-8540-5E42-7EAA-952CE9917125}"/>
              </a:ext>
            </a:extLst>
          </p:cNvPr>
          <p:cNvCxnSpPr/>
          <p:nvPr/>
        </p:nvCxnSpPr>
        <p:spPr>
          <a:xfrm>
            <a:off x="3389416" y="3643422"/>
            <a:ext cx="0" cy="80745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CA9317E1-DA61-D140-A0A5-C80B8C228A31}"/>
              </a:ext>
            </a:extLst>
          </p:cNvPr>
          <p:cNvCxnSpPr/>
          <p:nvPr/>
        </p:nvCxnSpPr>
        <p:spPr>
          <a:xfrm>
            <a:off x="3389415" y="4450875"/>
            <a:ext cx="70585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AF722659-501F-1152-2E94-00CC20987B2D}"/>
              </a:ext>
            </a:extLst>
          </p:cNvPr>
          <p:cNvCxnSpPr/>
          <p:nvPr/>
        </p:nvCxnSpPr>
        <p:spPr>
          <a:xfrm>
            <a:off x="3373857" y="3642224"/>
            <a:ext cx="70585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AD330129-3D22-86FD-C221-50B3188E989C}"/>
              </a:ext>
            </a:extLst>
          </p:cNvPr>
          <p:cNvSpPr/>
          <p:nvPr/>
        </p:nvSpPr>
        <p:spPr>
          <a:xfrm>
            <a:off x="4095268" y="3312365"/>
            <a:ext cx="1556721" cy="659717"/>
          </a:xfrm>
          <a:prstGeom prst="roundRect">
            <a:avLst>
              <a:gd name="adj" fmla="val 50000"/>
            </a:avLst>
          </a:prstGeom>
          <a:solidFill>
            <a:srgbClr val="ECFF7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Testing Dataset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15EC67F6-6392-6672-2B52-C133593EBDDE}"/>
              </a:ext>
            </a:extLst>
          </p:cNvPr>
          <p:cNvSpPr/>
          <p:nvPr/>
        </p:nvSpPr>
        <p:spPr>
          <a:xfrm>
            <a:off x="4099438" y="4121016"/>
            <a:ext cx="1556721" cy="659717"/>
          </a:xfrm>
          <a:prstGeom prst="roundRect">
            <a:avLst>
              <a:gd name="adj" fmla="val 50000"/>
            </a:avLst>
          </a:prstGeom>
          <a:solidFill>
            <a:srgbClr val="ECFF7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Training Dataset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168B998-DD18-E574-E71A-41DFE4D00821}"/>
              </a:ext>
            </a:extLst>
          </p:cNvPr>
          <p:cNvSpPr txBox="1"/>
          <p:nvPr/>
        </p:nvSpPr>
        <p:spPr>
          <a:xfrm>
            <a:off x="3555645" y="3384962"/>
            <a:ext cx="35456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200" dirty="0">
                <a:solidFill>
                  <a:schemeClr val="bg1"/>
                </a:solidFill>
              </a:rPr>
              <a:t>20%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A033D5E-553C-B43F-DE47-315791786CFE}"/>
              </a:ext>
            </a:extLst>
          </p:cNvPr>
          <p:cNvSpPr txBox="1"/>
          <p:nvPr/>
        </p:nvSpPr>
        <p:spPr>
          <a:xfrm>
            <a:off x="3546975" y="4474881"/>
            <a:ext cx="35456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200" dirty="0">
                <a:solidFill>
                  <a:schemeClr val="bg1"/>
                </a:solidFill>
              </a:rPr>
              <a:t>80%</a:t>
            </a: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F00C88E6-8903-2E91-34A6-C79387F402B9}"/>
              </a:ext>
            </a:extLst>
          </p:cNvPr>
          <p:cNvCxnSpPr>
            <a:cxnSpLocks/>
          </p:cNvCxnSpPr>
          <p:nvPr/>
        </p:nvCxnSpPr>
        <p:spPr>
          <a:xfrm>
            <a:off x="4867949" y="4780733"/>
            <a:ext cx="0" cy="51718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BB0D647E-3D35-8A40-3D96-9C84E2C1C367}"/>
              </a:ext>
            </a:extLst>
          </p:cNvPr>
          <p:cNvSpPr/>
          <p:nvPr/>
        </p:nvSpPr>
        <p:spPr>
          <a:xfrm>
            <a:off x="3798090" y="5308592"/>
            <a:ext cx="2139717" cy="870774"/>
          </a:xfrm>
          <a:prstGeom prst="roundRect">
            <a:avLst>
              <a:gd name="adj" fmla="val 50000"/>
            </a:avLst>
          </a:prstGeom>
          <a:solidFill>
            <a:srgbClr val="ECFF7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Hyperparameter tuning with 5-Fold Cross validation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to get the best parameters  for the model</a:t>
            </a:r>
          </a:p>
        </p:txBody>
      </p:sp>
      <p:sp>
        <p:nvSpPr>
          <p:cNvPr id="100" name="Footer Placeholder 4">
            <a:extLst>
              <a:ext uri="{FF2B5EF4-FFF2-40B4-BE49-F238E27FC236}">
                <a16:creationId xmlns:a16="http://schemas.microsoft.com/office/drawing/2014/main" id="{B72B9471-A16B-6539-1162-6EC2329E9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000" y="6426000"/>
            <a:ext cx="4680000" cy="180000"/>
          </a:xfrm>
        </p:spPr>
        <p:txBody>
          <a:bodyPr/>
          <a:lstStyle/>
          <a:p>
            <a:r>
              <a:rPr lang="en-US" dirty="0"/>
              <a:t>Statistical-based Maintenance for Aboveground Gas Risers in Domestic High-rise Buildings</a:t>
            </a:r>
            <a:endParaRPr lang="en-GB" dirty="0"/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EAE11F06-B035-E608-A9AC-B81685B7CA27}"/>
              </a:ext>
            </a:extLst>
          </p:cNvPr>
          <p:cNvSpPr/>
          <p:nvPr/>
        </p:nvSpPr>
        <p:spPr>
          <a:xfrm>
            <a:off x="6507557" y="4065034"/>
            <a:ext cx="1652171" cy="870777"/>
          </a:xfrm>
          <a:prstGeom prst="roundRect">
            <a:avLst>
              <a:gd name="adj" fmla="val 50000"/>
            </a:avLst>
          </a:prstGeom>
          <a:solidFill>
            <a:srgbClr val="DD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Trained RSF model  </a:t>
            </a:r>
          </a:p>
        </p:txBody>
      </p:sp>
      <p:sp>
        <p:nvSpPr>
          <p:cNvPr id="117" name="Freeform 18">
            <a:extLst>
              <a:ext uri="{FF2B5EF4-FFF2-40B4-BE49-F238E27FC236}">
                <a16:creationId xmlns:a16="http://schemas.microsoft.com/office/drawing/2014/main" id="{D6DC0783-B842-9CBA-61AC-83ADD2D15A00}"/>
              </a:ext>
            </a:extLst>
          </p:cNvPr>
          <p:cNvSpPr>
            <a:spLocks noEditPoints="1"/>
          </p:cNvSpPr>
          <p:nvPr/>
        </p:nvSpPr>
        <p:spPr bwMode="auto">
          <a:xfrm>
            <a:off x="6869296" y="4511094"/>
            <a:ext cx="187382" cy="345357"/>
          </a:xfrm>
          <a:custGeom>
            <a:avLst/>
            <a:gdLst>
              <a:gd name="T0" fmla="*/ 0 w 453"/>
              <a:gd name="T1" fmla="*/ 0 h 899"/>
              <a:gd name="T2" fmla="*/ 0 w 453"/>
              <a:gd name="T3" fmla="*/ 899 h 899"/>
              <a:gd name="T4" fmla="*/ 155 w 453"/>
              <a:gd name="T5" fmla="*/ 899 h 899"/>
              <a:gd name="T6" fmla="*/ 306 w 453"/>
              <a:gd name="T7" fmla="*/ 832 h 899"/>
              <a:gd name="T8" fmla="*/ 342 w 453"/>
              <a:gd name="T9" fmla="*/ 632 h 899"/>
              <a:gd name="T10" fmla="*/ 394 w 453"/>
              <a:gd name="T11" fmla="*/ 625 h 899"/>
              <a:gd name="T12" fmla="*/ 444 w 453"/>
              <a:gd name="T13" fmla="*/ 593 h 899"/>
              <a:gd name="T14" fmla="*/ 434 w 453"/>
              <a:gd name="T15" fmla="*/ 537 h 899"/>
              <a:gd name="T16" fmla="*/ 396 w 453"/>
              <a:gd name="T17" fmla="*/ 476 h 899"/>
              <a:gd name="T18" fmla="*/ 357 w 453"/>
              <a:gd name="T19" fmla="*/ 414 h 899"/>
              <a:gd name="T20" fmla="*/ 342 w 453"/>
              <a:gd name="T21" fmla="*/ 365 h 899"/>
              <a:gd name="T22" fmla="*/ 325 w 453"/>
              <a:gd name="T23" fmla="*/ 250 h 899"/>
              <a:gd name="T24" fmla="*/ 0 w 453"/>
              <a:gd name="T25" fmla="*/ 0 h 899"/>
              <a:gd name="T26" fmla="*/ 243 w 453"/>
              <a:gd name="T27" fmla="*/ 365 h 899"/>
              <a:gd name="T28" fmla="*/ 289 w 453"/>
              <a:gd name="T29" fmla="*/ 412 h 899"/>
              <a:gd name="T30" fmla="*/ 243 w 453"/>
              <a:gd name="T31" fmla="*/ 458 h 899"/>
              <a:gd name="T32" fmla="*/ 197 w 453"/>
              <a:gd name="T33" fmla="*/ 412 h 899"/>
              <a:gd name="T34" fmla="*/ 243 w 453"/>
              <a:gd name="T35" fmla="*/ 365 h 8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53" h="899">
                <a:moveTo>
                  <a:pt x="0" y="0"/>
                </a:moveTo>
                <a:lnTo>
                  <a:pt x="0" y="899"/>
                </a:lnTo>
                <a:lnTo>
                  <a:pt x="155" y="899"/>
                </a:lnTo>
                <a:cubicBezTo>
                  <a:pt x="240" y="899"/>
                  <a:pt x="268" y="895"/>
                  <a:pt x="306" y="832"/>
                </a:cubicBezTo>
                <a:cubicBezTo>
                  <a:pt x="331" y="789"/>
                  <a:pt x="341" y="724"/>
                  <a:pt x="342" y="632"/>
                </a:cubicBezTo>
                <a:cubicBezTo>
                  <a:pt x="360" y="630"/>
                  <a:pt x="378" y="627"/>
                  <a:pt x="394" y="625"/>
                </a:cubicBezTo>
                <a:cubicBezTo>
                  <a:pt x="411" y="623"/>
                  <a:pt x="434" y="615"/>
                  <a:pt x="444" y="593"/>
                </a:cubicBezTo>
                <a:cubicBezTo>
                  <a:pt x="453" y="573"/>
                  <a:pt x="443" y="553"/>
                  <a:pt x="434" y="537"/>
                </a:cubicBezTo>
                <a:cubicBezTo>
                  <a:pt x="425" y="518"/>
                  <a:pt x="411" y="497"/>
                  <a:pt x="396" y="476"/>
                </a:cubicBezTo>
                <a:cubicBezTo>
                  <a:pt x="382" y="455"/>
                  <a:pt x="367" y="433"/>
                  <a:pt x="357" y="414"/>
                </a:cubicBezTo>
                <a:cubicBezTo>
                  <a:pt x="350" y="400"/>
                  <a:pt x="342" y="379"/>
                  <a:pt x="342" y="365"/>
                </a:cubicBezTo>
                <a:cubicBezTo>
                  <a:pt x="341" y="357"/>
                  <a:pt x="333" y="285"/>
                  <a:pt x="325" y="250"/>
                </a:cubicBezTo>
                <a:cubicBezTo>
                  <a:pt x="294" y="114"/>
                  <a:pt x="157" y="15"/>
                  <a:pt x="0" y="0"/>
                </a:cubicBezTo>
                <a:close/>
                <a:moveTo>
                  <a:pt x="243" y="365"/>
                </a:moveTo>
                <a:cubicBezTo>
                  <a:pt x="269" y="365"/>
                  <a:pt x="289" y="386"/>
                  <a:pt x="289" y="412"/>
                </a:cubicBezTo>
                <a:cubicBezTo>
                  <a:pt x="289" y="437"/>
                  <a:pt x="269" y="458"/>
                  <a:pt x="243" y="458"/>
                </a:cubicBezTo>
                <a:cubicBezTo>
                  <a:pt x="218" y="458"/>
                  <a:pt x="197" y="437"/>
                  <a:pt x="197" y="412"/>
                </a:cubicBezTo>
                <a:cubicBezTo>
                  <a:pt x="197" y="386"/>
                  <a:pt x="218" y="365"/>
                  <a:pt x="243" y="365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118" name="Freeform 19">
            <a:extLst>
              <a:ext uri="{FF2B5EF4-FFF2-40B4-BE49-F238E27FC236}">
                <a16:creationId xmlns:a16="http://schemas.microsoft.com/office/drawing/2014/main" id="{BE29435A-F780-AF34-F7E7-181DDBE23007}"/>
              </a:ext>
            </a:extLst>
          </p:cNvPr>
          <p:cNvSpPr>
            <a:spLocks/>
          </p:cNvSpPr>
          <p:nvPr/>
        </p:nvSpPr>
        <p:spPr bwMode="auto">
          <a:xfrm>
            <a:off x="6673075" y="4511094"/>
            <a:ext cx="185614" cy="345357"/>
          </a:xfrm>
          <a:custGeom>
            <a:avLst/>
            <a:gdLst>
              <a:gd name="T0" fmla="*/ 410 w 450"/>
              <a:gd name="T1" fmla="*/ 3 h 899"/>
              <a:gd name="T2" fmla="*/ 366 w 450"/>
              <a:gd name="T3" fmla="*/ 36 h 899"/>
              <a:gd name="T4" fmla="*/ 366 w 450"/>
              <a:gd name="T5" fmla="*/ 81 h 899"/>
              <a:gd name="T6" fmla="*/ 349 w 450"/>
              <a:gd name="T7" fmla="*/ 103 h 899"/>
              <a:gd name="T8" fmla="*/ 275 w 450"/>
              <a:gd name="T9" fmla="*/ 133 h 899"/>
              <a:gd name="T10" fmla="*/ 248 w 450"/>
              <a:gd name="T11" fmla="*/ 130 h 899"/>
              <a:gd name="T12" fmla="*/ 217 w 450"/>
              <a:gd name="T13" fmla="*/ 98 h 899"/>
              <a:gd name="T14" fmla="*/ 133 w 450"/>
              <a:gd name="T15" fmla="*/ 130 h 899"/>
              <a:gd name="T16" fmla="*/ 133 w 450"/>
              <a:gd name="T17" fmla="*/ 131 h 899"/>
              <a:gd name="T18" fmla="*/ 105 w 450"/>
              <a:gd name="T19" fmla="*/ 162 h 899"/>
              <a:gd name="T20" fmla="*/ 98 w 450"/>
              <a:gd name="T21" fmla="*/ 216 h 899"/>
              <a:gd name="T22" fmla="*/ 130 w 450"/>
              <a:gd name="T23" fmla="*/ 249 h 899"/>
              <a:gd name="T24" fmla="*/ 133 w 450"/>
              <a:gd name="T25" fmla="*/ 275 h 899"/>
              <a:gd name="T26" fmla="*/ 103 w 450"/>
              <a:gd name="T27" fmla="*/ 350 h 899"/>
              <a:gd name="T28" fmla="*/ 81 w 450"/>
              <a:gd name="T29" fmla="*/ 366 h 899"/>
              <a:gd name="T30" fmla="*/ 36 w 450"/>
              <a:gd name="T31" fmla="*/ 366 h 899"/>
              <a:gd name="T32" fmla="*/ 0 w 450"/>
              <a:gd name="T33" fmla="*/ 448 h 899"/>
              <a:gd name="T34" fmla="*/ 3 w 450"/>
              <a:gd name="T35" fmla="*/ 490 h 899"/>
              <a:gd name="T36" fmla="*/ 36 w 450"/>
              <a:gd name="T37" fmla="*/ 534 h 899"/>
              <a:gd name="T38" fmla="*/ 81 w 450"/>
              <a:gd name="T39" fmla="*/ 534 h 899"/>
              <a:gd name="T40" fmla="*/ 103 w 450"/>
              <a:gd name="T41" fmla="*/ 550 h 899"/>
              <a:gd name="T42" fmla="*/ 135 w 450"/>
              <a:gd name="T43" fmla="*/ 626 h 899"/>
              <a:gd name="T44" fmla="*/ 131 w 450"/>
              <a:gd name="T45" fmla="*/ 649 h 899"/>
              <a:gd name="T46" fmla="*/ 102 w 450"/>
              <a:gd name="T47" fmla="*/ 679 h 899"/>
              <a:gd name="T48" fmla="*/ 94 w 450"/>
              <a:gd name="T49" fmla="*/ 719 h 899"/>
              <a:gd name="T50" fmla="*/ 130 w 450"/>
              <a:gd name="T51" fmla="*/ 766 h 899"/>
              <a:gd name="T52" fmla="*/ 134 w 450"/>
              <a:gd name="T53" fmla="*/ 770 h 899"/>
              <a:gd name="T54" fmla="*/ 179 w 450"/>
              <a:gd name="T55" fmla="*/ 806 h 899"/>
              <a:gd name="T56" fmla="*/ 221 w 450"/>
              <a:gd name="T57" fmla="*/ 798 h 899"/>
              <a:gd name="T58" fmla="*/ 250 w 450"/>
              <a:gd name="T59" fmla="*/ 768 h 899"/>
              <a:gd name="T60" fmla="*/ 349 w 450"/>
              <a:gd name="T61" fmla="*/ 797 h 899"/>
              <a:gd name="T62" fmla="*/ 366 w 450"/>
              <a:gd name="T63" fmla="*/ 818 h 899"/>
              <a:gd name="T64" fmla="*/ 366 w 450"/>
              <a:gd name="T65" fmla="*/ 863 h 899"/>
              <a:gd name="T66" fmla="*/ 448 w 450"/>
              <a:gd name="T67" fmla="*/ 899 h 899"/>
              <a:gd name="T68" fmla="*/ 450 w 450"/>
              <a:gd name="T69" fmla="*/ 685 h 899"/>
              <a:gd name="T70" fmla="*/ 422 w 450"/>
              <a:gd name="T71" fmla="*/ 216 h 899"/>
              <a:gd name="T72" fmla="*/ 450 w 450"/>
              <a:gd name="T73" fmla="*/ 214 h 899"/>
              <a:gd name="T74" fmla="*/ 446 w 450"/>
              <a:gd name="T75" fmla="*/ 0 h 8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0" h="899">
                <a:moveTo>
                  <a:pt x="446" y="0"/>
                </a:moveTo>
                <a:cubicBezTo>
                  <a:pt x="434" y="0"/>
                  <a:pt x="422" y="1"/>
                  <a:pt x="410" y="3"/>
                </a:cubicBezTo>
                <a:cubicBezTo>
                  <a:pt x="402" y="4"/>
                  <a:pt x="396" y="6"/>
                  <a:pt x="389" y="7"/>
                </a:cubicBezTo>
                <a:cubicBezTo>
                  <a:pt x="376" y="10"/>
                  <a:pt x="366" y="22"/>
                  <a:pt x="366" y="36"/>
                </a:cubicBezTo>
                <a:cubicBezTo>
                  <a:pt x="366" y="37"/>
                  <a:pt x="366" y="39"/>
                  <a:pt x="366" y="42"/>
                </a:cubicBezTo>
                <a:cubicBezTo>
                  <a:pt x="366" y="56"/>
                  <a:pt x="366" y="81"/>
                  <a:pt x="366" y="81"/>
                </a:cubicBezTo>
                <a:cubicBezTo>
                  <a:pt x="366" y="82"/>
                  <a:pt x="366" y="83"/>
                  <a:pt x="366" y="84"/>
                </a:cubicBezTo>
                <a:cubicBezTo>
                  <a:pt x="364" y="93"/>
                  <a:pt x="358" y="100"/>
                  <a:pt x="349" y="103"/>
                </a:cubicBezTo>
                <a:cubicBezTo>
                  <a:pt x="350" y="102"/>
                  <a:pt x="351" y="102"/>
                  <a:pt x="352" y="102"/>
                </a:cubicBezTo>
                <a:cubicBezTo>
                  <a:pt x="325" y="110"/>
                  <a:pt x="299" y="120"/>
                  <a:pt x="275" y="133"/>
                </a:cubicBezTo>
                <a:cubicBezTo>
                  <a:pt x="267" y="138"/>
                  <a:pt x="258" y="137"/>
                  <a:pt x="250" y="131"/>
                </a:cubicBezTo>
                <a:cubicBezTo>
                  <a:pt x="250" y="131"/>
                  <a:pt x="249" y="130"/>
                  <a:pt x="248" y="130"/>
                </a:cubicBezTo>
                <a:lnTo>
                  <a:pt x="221" y="102"/>
                </a:lnTo>
                <a:cubicBezTo>
                  <a:pt x="220" y="101"/>
                  <a:pt x="218" y="99"/>
                  <a:pt x="217" y="98"/>
                </a:cubicBezTo>
                <a:cubicBezTo>
                  <a:pt x="207" y="89"/>
                  <a:pt x="192" y="87"/>
                  <a:pt x="180" y="94"/>
                </a:cubicBezTo>
                <a:cubicBezTo>
                  <a:pt x="163" y="104"/>
                  <a:pt x="147" y="116"/>
                  <a:pt x="133" y="130"/>
                </a:cubicBezTo>
                <a:lnTo>
                  <a:pt x="133" y="130"/>
                </a:lnTo>
                <a:lnTo>
                  <a:pt x="133" y="131"/>
                </a:lnTo>
                <a:cubicBezTo>
                  <a:pt x="132" y="132"/>
                  <a:pt x="130" y="133"/>
                  <a:pt x="129" y="134"/>
                </a:cubicBezTo>
                <a:cubicBezTo>
                  <a:pt x="121" y="143"/>
                  <a:pt x="113" y="152"/>
                  <a:pt x="105" y="162"/>
                </a:cubicBezTo>
                <a:cubicBezTo>
                  <a:pt x="101" y="168"/>
                  <a:pt x="97" y="174"/>
                  <a:pt x="94" y="179"/>
                </a:cubicBezTo>
                <a:cubicBezTo>
                  <a:pt x="87" y="191"/>
                  <a:pt x="89" y="207"/>
                  <a:pt x="98" y="216"/>
                </a:cubicBezTo>
                <a:cubicBezTo>
                  <a:pt x="99" y="217"/>
                  <a:pt x="100" y="219"/>
                  <a:pt x="102" y="221"/>
                </a:cubicBezTo>
                <a:cubicBezTo>
                  <a:pt x="112" y="231"/>
                  <a:pt x="130" y="249"/>
                  <a:pt x="130" y="249"/>
                </a:cubicBezTo>
                <a:cubicBezTo>
                  <a:pt x="130" y="249"/>
                  <a:pt x="131" y="250"/>
                  <a:pt x="131" y="250"/>
                </a:cubicBezTo>
                <a:cubicBezTo>
                  <a:pt x="137" y="258"/>
                  <a:pt x="138" y="268"/>
                  <a:pt x="133" y="275"/>
                </a:cubicBezTo>
                <a:cubicBezTo>
                  <a:pt x="134" y="274"/>
                  <a:pt x="135" y="272"/>
                  <a:pt x="136" y="270"/>
                </a:cubicBezTo>
                <a:cubicBezTo>
                  <a:pt x="122" y="295"/>
                  <a:pt x="111" y="322"/>
                  <a:pt x="103" y="350"/>
                </a:cubicBezTo>
                <a:cubicBezTo>
                  <a:pt x="100" y="358"/>
                  <a:pt x="93" y="364"/>
                  <a:pt x="84" y="366"/>
                </a:cubicBezTo>
                <a:cubicBezTo>
                  <a:pt x="83" y="366"/>
                  <a:pt x="82" y="366"/>
                  <a:pt x="81" y="366"/>
                </a:cubicBezTo>
                <a:lnTo>
                  <a:pt x="42" y="366"/>
                </a:lnTo>
                <a:cubicBezTo>
                  <a:pt x="40" y="366"/>
                  <a:pt x="38" y="366"/>
                  <a:pt x="36" y="366"/>
                </a:cubicBezTo>
                <a:cubicBezTo>
                  <a:pt x="23" y="366"/>
                  <a:pt x="11" y="376"/>
                  <a:pt x="8" y="389"/>
                </a:cubicBezTo>
                <a:cubicBezTo>
                  <a:pt x="3" y="408"/>
                  <a:pt x="0" y="428"/>
                  <a:pt x="0" y="448"/>
                </a:cubicBezTo>
                <a:lnTo>
                  <a:pt x="0" y="453"/>
                </a:lnTo>
                <a:cubicBezTo>
                  <a:pt x="0" y="465"/>
                  <a:pt x="1" y="478"/>
                  <a:pt x="3" y="490"/>
                </a:cubicBezTo>
                <a:cubicBezTo>
                  <a:pt x="4" y="497"/>
                  <a:pt x="6" y="504"/>
                  <a:pt x="7" y="510"/>
                </a:cubicBezTo>
                <a:cubicBezTo>
                  <a:pt x="10" y="523"/>
                  <a:pt x="22" y="533"/>
                  <a:pt x="36" y="534"/>
                </a:cubicBezTo>
                <a:cubicBezTo>
                  <a:pt x="37" y="534"/>
                  <a:pt x="39" y="534"/>
                  <a:pt x="42" y="534"/>
                </a:cubicBezTo>
                <a:cubicBezTo>
                  <a:pt x="56" y="534"/>
                  <a:pt x="81" y="534"/>
                  <a:pt x="81" y="534"/>
                </a:cubicBezTo>
                <a:cubicBezTo>
                  <a:pt x="82" y="534"/>
                  <a:pt x="83" y="534"/>
                  <a:pt x="84" y="534"/>
                </a:cubicBezTo>
                <a:cubicBezTo>
                  <a:pt x="93" y="535"/>
                  <a:pt x="100" y="541"/>
                  <a:pt x="103" y="550"/>
                </a:cubicBezTo>
                <a:cubicBezTo>
                  <a:pt x="103" y="550"/>
                  <a:pt x="103" y="550"/>
                  <a:pt x="103" y="550"/>
                </a:cubicBezTo>
                <a:cubicBezTo>
                  <a:pt x="110" y="577"/>
                  <a:pt x="121" y="603"/>
                  <a:pt x="135" y="626"/>
                </a:cubicBezTo>
                <a:cubicBezTo>
                  <a:pt x="134" y="626"/>
                  <a:pt x="134" y="625"/>
                  <a:pt x="133" y="624"/>
                </a:cubicBezTo>
                <a:cubicBezTo>
                  <a:pt x="138" y="632"/>
                  <a:pt x="137" y="642"/>
                  <a:pt x="131" y="649"/>
                </a:cubicBezTo>
                <a:cubicBezTo>
                  <a:pt x="131" y="650"/>
                  <a:pt x="130" y="650"/>
                  <a:pt x="130" y="651"/>
                </a:cubicBezTo>
                <a:lnTo>
                  <a:pt x="102" y="679"/>
                </a:lnTo>
                <a:cubicBezTo>
                  <a:pt x="101" y="680"/>
                  <a:pt x="99" y="681"/>
                  <a:pt x="98" y="683"/>
                </a:cubicBezTo>
                <a:cubicBezTo>
                  <a:pt x="89" y="692"/>
                  <a:pt x="87" y="708"/>
                  <a:pt x="94" y="719"/>
                </a:cubicBezTo>
                <a:cubicBezTo>
                  <a:pt x="104" y="736"/>
                  <a:pt x="116" y="752"/>
                  <a:pt x="130" y="766"/>
                </a:cubicBezTo>
                <a:lnTo>
                  <a:pt x="130" y="766"/>
                </a:lnTo>
                <a:lnTo>
                  <a:pt x="131" y="767"/>
                </a:lnTo>
                <a:cubicBezTo>
                  <a:pt x="132" y="768"/>
                  <a:pt x="133" y="769"/>
                  <a:pt x="134" y="770"/>
                </a:cubicBezTo>
                <a:cubicBezTo>
                  <a:pt x="143" y="779"/>
                  <a:pt x="152" y="787"/>
                  <a:pt x="162" y="794"/>
                </a:cubicBezTo>
                <a:cubicBezTo>
                  <a:pt x="168" y="798"/>
                  <a:pt x="174" y="802"/>
                  <a:pt x="179" y="806"/>
                </a:cubicBezTo>
                <a:cubicBezTo>
                  <a:pt x="191" y="812"/>
                  <a:pt x="207" y="811"/>
                  <a:pt x="216" y="802"/>
                </a:cubicBezTo>
                <a:cubicBezTo>
                  <a:pt x="217" y="801"/>
                  <a:pt x="219" y="799"/>
                  <a:pt x="221" y="798"/>
                </a:cubicBezTo>
                <a:lnTo>
                  <a:pt x="249" y="770"/>
                </a:lnTo>
                <a:cubicBezTo>
                  <a:pt x="249" y="769"/>
                  <a:pt x="250" y="769"/>
                  <a:pt x="250" y="768"/>
                </a:cubicBezTo>
                <a:cubicBezTo>
                  <a:pt x="258" y="762"/>
                  <a:pt x="268" y="762"/>
                  <a:pt x="275" y="766"/>
                </a:cubicBezTo>
                <a:cubicBezTo>
                  <a:pt x="299" y="779"/>
                  <a:pt x="324" y="789"/>
                  <a:pt x="349" y="797"/>
                </a:cubicBezTo>
                <a:cubicBezTo>
                  <a:pt x="358" y="799"/>
                  <a:pt x="364" y="807"/>
                  <a:pt x="366" y="816"/>
                </a:cubicBezTo>
                <a:cubicBezTo>
                  <a:pt x="366" y="817"/>
                  <a:pt x="366" y="818"/>
                  <a:pt x="366" y="818"/>
                </a:cubicBezTo>
                <a:lnTo>
                  <a:pt x="366" y="858"/>
                </a:lnTo>
                <a:cubicBezTo>
                  <a:pt x="366" y="859"/>
                  <a:pt x="366" y="861"/>
                  <a:pt x="366" y="863"/>
                </a:cubicBezTo>
                <a:cubicBezTo>
                  <a:pt x="366" y="876"/>
                  <a:pt x="376" y="889"/>
                  <a:pt x="389" y="892"/>
                </a:cubicBezTo>
                <a:cubicBezTo>
                  <a:pt x="408" y="897"/>
                  <a:pt x="428" y="899"/>
                  <a:pt x="448" y="899"/>
                </a:cubicBezTo>
                <a:lnTo>
                  <a:pt x="450" y="899"/>
                </a:lnTo>
                <a:lnTo>
                  <a:pt x="450" y="685"/>
                </a:lnTo>
                <a:cubicBezTo>
                  <a:pt x="332" y="686"/>
                  <a:pt x="230" y="597"/>
                  <a:pt x="216" y="477"/>
                </a:cubicBezTo>
                <a:cubicBezTo>
                  <a:pt x="200" y="348"/>
                  <a:pt x="293" y="231"/>
                  <a:pt x="422" y="216"/>
                </a:cubicBezTo>
                <a:cubicBezTo>
                  <a:pt x="430" y="215"/>
                  <a:pt x="438" y="214"/>
                  <a:pt x="446" y="214"/>
                </a:cubicBezTo>
                <a:cubicBezTo>
                  <a:pt x="447" y="214"/>
                  <a:pt x="449" y="214"/>
                  <a:pt x="450" y="214"/>
                </a:cubicBezTo>
                <a:lnTo>
                  <a:pt x="450" y="0"/>
                </a:lnTo>
                <a:lnTo>
                  <a:pt x="446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11B775DB-C94F-1BAD-B136-5531B5A33DD7}"/>
              </a:ext>
            </a:extLst>
          </p:cNvPr>
          <p:cNvSpPr/>
          <p:nvPr/>
        </p:nvSpPr>
        <p:spPr>
          <a:xfrm>
            <a:off x="8989726" y="4634382"/>
            <a:ext cx="1652171" cy="602857"/>
          </a:xfrm>
          <a:prstGeom prst="roundRect">
            <a:avLst>
              <a:gd name="adj" fmla="val 50000"/>
            </a:avLst>
          </a:prstGeom>
          <a:solidFill>
            <a:srgbClr val="DD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81.2% Validation Accuracy on test set</a:t>
            </a:r>
          </a:p>
        </p:txBody>
      </p: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09D9692F-283B-5E5F-7EB2-549973668F94}"/>
              </a:ext>
            </a:extLst>
          </p:cNvPr>
          <p:cNvCxnSpPr>
            <a:cxnSpLocks/>
            <a:stCxn id="105" idx="3"/>
            <a:endCxn id="125" idx="1"/>
          </p:cNvCxnSpPr>
          <p:nvPr/>
        </p:nvCxnSpPr>
        <p:spPr>
          <a:xfrm>
            <a:off x="8159728" y="4500423"/>
            <a:ext cx="829998" cy="4353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0A8ACBDF-9898-4172-36B4-01C209802597}"/>
              </a:ext>
            </a:extLst>
          </p:cNvPr>
          <p:cNvCxnSpPr>
            <a:cxnSpLocks/>
          </p:cNvCxnSpPr>
          <p:nvPr/>
        </p:nvCxnSpPr>
        <p:spPr>
          <a:xfrm flipV="1">
            <a:off x="8153503" y="4065000"/>
            <a:ext cx="829998" cy="4353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69874897-4E1B-E15C-176D-90358007E157}"/>
              </a:ext>
            </a:extLst>
          </p:cNvPr>
          <p:cNvSpPr/>
          <p:nvPr/>
        </p:nvSpPr>
        <p:spPr>
          <a:xfrm>
            <a:off x="8989726" y="3726715"/>
            <a:ext cx="1652171" cy="602857"/>
          </a:xfrm>
          <a:prstGeom prst="roundRect">
            <a:avLst>
              <a:gd name="adj" fmla="val 50000"/>
            </a:avLst>
          </a:prstGeom>
          <a:solidFill>
            <a:srgbClr val="DD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Risk Scores provided for each Gas Riser </a:t>
            </a:r>
          </a:p>
        </p:txBody>
      </p:sp>
      <p:cxnSp>
        <p:nvCxnSpPr>
          <p:cNvPr id="140" name="Connector: Elbow 139">
            <a:extLst>
              <a:ext uri="{FF2B5EF4-FFF2-40B4-BE49-F238E27FC236}">
                <a16:creationId xmlns:a16="http://schemas.microsoft.com/office/drawing/2014/main" id="{4A36284E-0AFA-85F7-D00F-7CBF47455D0B}"/>
              </a:ext>
            </a:extLst>
          </p:cNvPr>
          <p:cNvCxnSpPr>
            <a:stCxn id="93" idx="3"/>
            <a:endCxn id="105" idx="0"/>
          </p:cNvCxnSpPr>
          <p:nvPr/>
        </p:nvCxnSpPr>
        <p:spPr>
          <a:xfrm>
            <a:off x="5651989" y="3642224"/>
            <a:ext cx="1681654" cy="422810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id="{BCE9914D-2255-4387-1CE0-38F646735E5D}"/>
              </a:ext>
            </a:extLst>
          </p:cNvPr>
          <p:cNvSpPr/>
          <p:nvPr/>
        </p:nvSpPr>
        <p:spPr>
          <a:xfrm>
            <a:off x="6441356" y="5297919"/>
            <a:ext cx="1784571" cy="870774"/>
          </a:xfrm>
          <a:prstGeom prst="roundRect">
            <a:avLst>
              <a:gd name="adj" fmla="val 50000"/>
            </a:avLst>
          </a:prstGeom>
          <a:solidFill>
            <a:srgbClr val="ECFF7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Tuned model is trained on the entire training dataset</a:t>
            </a:r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F1532E42-8941-0586-A86D-6261609EC78A}"/>
              </a:ext>
            </a:extLst>
          </p:cNvPr>
          <p:cNvCxnSpPr>
            <a:stCxn id="99" idx="3"/>
            <a:endCxn id="141" idx="1"/>
          </p:cNvCxnSpPr>
          <p:nvPr/>
        </p:nvCxnSpPr>
        <p:spPr>
          <a:xfrm flipV="1">
            <a:off x="5937807" y="5733306"/>
            <a:ext cx="503549" cy="106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CC0BD7BE-1BE2-EB42-004E-AB9A8C2D2B40}"/>
              </a:ext>
            </a:extLst>
          </p:cNvPr>
          <p:cNvCxnSpPr>
            <a:stCxn id="141" idx="0"/>
            <a:endCxn id="105" idx="2"/>
          </p:cNvCxnSpPr>
          <p:nvPr/>
        </p:nvCxnSpPr>
        <p:spPr>
          <a:xfrm flipV="1">
            <a:off x="7333642" y="4935811"/>
            <a:ext cx="1" cy="36210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544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A283112-7B28-8B78-72B4-3A94DC24D484}"/>
              </a:ext>
            </a:extLst>
          </p:cNvPr>
          <p:cNvSpPr txBox="1">
            <a:spLocks/>
          </p:cNvSpPr>
          <p:nvPr/>
        </p:nvSpPr>
        <p:spPr>
          <a:xfrm>
            <a:off x="138864" y="317966"/>
            <a:ext cx="3771757" cy="4154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3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>
                <a:latin typeface="+mn-lt"/>
                <a:cs typeface="Arial" panose="020B0604020202020204" pitchFamily="34" charset="0"/>
              </a:rPr>
              <a:t>Results of the Model</a:t>
            </a:r>
          </a:p>
        </p:txBody>
      </p:sp>
      <p:sp>
        <p:nvSpPr>
          <p:cNvPr id="100" name="Footer Placeholder 4">
            <a:extLst>
              <a:ext uri="{FF2B5EF4-FFF2-40B4-BE49-F238E27FC236}">
                <a16:creationId xmlns:a16="http://schemas.microsoft.com/office/drawing/2014/main" id="{B72B9471-A16B-6539-1162-6EC2329E9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000" y="6426000"/>
            <a:ext cx="4680000" cy="180000"/>
          </a:xfrm>
        </p:spPr>
        <p:txBody>
          <a:bodyPr/>
          <a:lstStyle/>
          <a:p>
            <a:r>
              <a:rPr lang="en-US" dirty="0"/>
              <a:t>Statistical-based Maintenance for Aboveground Gas Risers in Domestic High-rise Buildings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F64990-3E90-0E78-658E-C66A6E8BA7E4}"/>
              </a:ext>
            </a:extLst>
          </p:cNvPr>
          <p:cNvSpPr txBox="1"/>
          <p:nvPr/>
        </p:nvSpPr>
        <p:spPr>
          <a:xfrm>
            <a:off x="6286573" y="317966"/>
            <a:ext cx="553414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Results for four unique Buildings after application on the Random Survival Forest model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C26AD6F-19B4-D2F1-599B-A020FBDC2A4E}"/>
              </a:ext>
            </a:extLst>
          </p:cNvPr>
          <p:cNvGraphicFramePr>
            <a:graphicFrameLocks noGrp="1"/>
          </p:cNvGraphicFramePr>
          <p:nvPr/>
        </p:nvGraphicFramePr>
        <p:xfrm>
          <a:off x="138864" y="936938"/>
          <a:ext cx="5980922" cy="128016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05052">
                  <a:extLst>
                    <a:ext uri="{9D8B030D-6E8A-4147-A177-3AD203B41FA5}">
                      <a16:colId xmlns:a16="http://schemas.microsoft.com/office/drawing/2014/main" val="110258460"/>
                    </a:ext>
                  </a:extLst>
                </a:gridCol>
                <a:gridCol w="725082">
                  <a:extLst>
                    <a:ext uri="{9D8B030D-6E8A-4147-A177-3AD203B41FA5}">
                      <a16:colId xmlns:a16="http://schemas.microsoft.com/office/drawing/2014/main" val="2665335991"/>
                    </a:ext>
                  </a:extLst>
                </a:gridCol>
                <a:gridCol w="619324">
                  <a:extLst>
                    <a:ext uri="{9D8B030D-6E8A-4147-A177-3AD203B41FA5}">
                      <a16:colId xmlns:a16="http://schemas.microsoft.com/office/drawing/2014/main" val="2374426666"/>
                    </a:ext>
                  </a:extLst>
                </a:gridCol>
                <a:gridCol w="507129">
                  <a:extLst>
                    <a:ext uri="{9D8B030D-6E8A-4147-A177-3AD203B41FA5}">
                      <a16:colId xmlns:a16="http://schemas.microsoft.com/office/drawing/2014/main" val="332361903"/>
                    </a:ext>
                  </a:extLst>
                </a:gridCol>
                <a:gridCol w="983895">
                  <a:extLst>
                    <a:ext uri="{9D8B030D-6E8A-4147-A177-3AD203B41FA5}">
                      <a16:colId xmlns:a16="http://schemas.microsoft.com/office/drawing/2014/main" val="3455796581"/>
                    </a:ext>
                  </a:extLst>
                </a:gridCol>
                <a:gridCol w="777960">
                  <a:extLst>
                    <a:ext uri="{9D8B030D-6E8A-4147-A177-3AD203B41FA5}">
                      <a16:colId xmlns:a16="http://schemas.microsoft.com/office/drawing/2014/main" val="94736722"/>
                    </a:ext>
                  </a:extLst>
                </a:gridCol>
                <a:gridCol w="816418">
                  <a:extLst>
                    <a:ext uri="{9D8B030D-6E8A-4147-A177-3AD203B41FA5}">
                      <a16:colId xmlns:a16="http://schemas.microsoft.com/office/drawing/2014/main" val="3294599764"/>
                    </a:ext>
                  </a:extLst>
                </a:gridCol>
                <a:gridCol w="846062">
                  <a:extLst>
                    <a:ext uri="{9D8B030D-6E8A-4147-A177-3AD203B41FA5}">
                      <a16:colId xmlns:a16="http://schemas.microsoft.com/office/drawing/2014/main" val="37202600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Building Name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Building Category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SO2 Level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bg1"/>
                          </a:solidFill>
                          <a:effectLst/>
                        </a:rPr>
                        <a:t>RH Level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bg1"/>
                          </a:solidFill>
                          <a:effectLst/>
                        </a:rPr>
                        <a:t>Location of installation pipe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Riser Condition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Distance to Coast Line (m)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Lateral Diameter size (mm)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43817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Public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L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bg1"/>
                          </a:solidFill>
                          <a:effectLst/>
                        </a:rPr>
                        <a:t>H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bg1"/>
                          </a:solidFill>
                          <a:effectLst/>
                        </a:rPr>
                        <a:t>Outdoor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bg1"/>
                          </a:solidFill>
                          <a:effectLst/>
                        </a:rPr>
                        <a:t>Old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bg1"/>
                          </a:solidFill>
                          <a:effectLst/>
                        </a:rPr>
                        <a:t>707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04434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bg1"/>
                          </a:solidFill>
                          <a:effectLst/>
                        </a:rPr>
                        <a:t>B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bg1"/>
                          </a:solidFill>
                          <a:effectLst/>
                        </a:rPr>
                        <a:t>Public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L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bg1"/>
                          </a:solidFill>
                          <a:effectLst/>
                        </a:rPr>
                        <a:t>H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bg1"/>
                          </a:solidFill>
                          <a:effectLst/>
                        </a:rPr>
                        <a:t>Outdoor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bg1"/>
                          </a:solidFill>
                          <a:effectLst/>
                        </a:rPr>
                        <a:t>Old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bg1"/>
                          </a:solidFill>
                          <a:effectLst/>
                        </a:rPr>
                        <a:t>2680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4723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bg1"/>
                          </a:solidFill>
                          <a:effectLst/>
                        </a:rPr>
                        <a:t>Private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bg1"/>
                          </a:solidFill>
                          <a:effectLst/>
                        </a:rPr>
                        <a:t>H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L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bg1"/>
                          </a:solidFill>
                          <a:effectLst/>
                        </a:rPr>
                        <a:t>Indoor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bg1"/>
                          </a:solidFill>
                          <a:effectLst/>
                        </a:rPr>
                        <a:t>New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bg1"/>
                          </a:solidFill>
                          <a:effectLst/>
                        </a:rPr>
                        <a:t>1378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25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84652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D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Private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H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H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Indoor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New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1374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25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1290461"/>
                  </a:ext>
                </a:extLst>
              </a:tr>
            </a:tbl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3894B7B-040F-D8F5-019D-63E5A441533B}"/>
              </a:ext>
            </a:extLst>
          </p:cNvPr>
          <p:cNvCxnSpPr>
            <a:cxnSpLocks/>
          </p:cNvCxnSpPr>
          <p:nvPr/>
        </p:nvCxnSpPr>
        <p:spPr>
          <a:xfrm>
            <a:off x="2696547" y="2191758"/>
            <a:ext cx="0" cy="3368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9DEC522-AFDD-9BED-5ACC-6F30CA7F2CB9}"/>
              </a:ext>
            </a:extLst>
          </p:cNvPr>
          <p:cNvSpPr/>
          <p:nvPr/>
        </p:nvSpPr>
        <p:spPr>
          <a:xfrm>
            <a:off x="1870461" y="2558223"/>
            <a:ext cx="1652171" cy="870777"/>
          </a:xfrm>
          <a:prstGeom prst="roundRect">
            <a:avLst>
              <a:gd name="adj" fmla="val 50000"/>
            </a:avLst>
          </a:prstGeom>
          <a:solidFill>
            <a:srgbClr val="DD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Trained RSF model  </a:t>
            </a:r>
          </a:p>
        </p:txBody>
      </p:sp>
      <p:sp>
        <p:nvSpPr>
          <p:cNvPr id="10" name="Freeform 18">
            <a:extLst>
              <a:ext uri="{FF2B5EF4-FFF2-40B4-BE49-F238E27FC236}">
                <a16:creationId xmlns:a16="http://schemas.microsoft.com/office/drawing/2014/main" id="{4D1D1E36-80E8-DE7C-CB82-BB0B66A2043A}"/>
              </a:ext>
            </a:extLst>
          </p:cNvPr>
          <p:cNvSpPr>
            <a:spLocks noEditPoints="1"/>
          </p:cNvSpPr>
          <p:nvPr/>
        </p:nvSpPr>
        <p:spPr bwMode="auto">
          <a:xfrm>
            <a:off x="2222869" y="3022744"/>
            <a:ext cx="187382" cy="345357"/>
          </a:xfrm>
          <a:custGeom>
            <a:avLst/>
            <a:gdLst>
              <a:gd name="T0" fmla="*/ 0 w 453"/>
              <a:gd name="T1" fmla="*/ 0 h 899"/>
              <a:gd name="T2" fmla="*/ 0 w 453"/>
              <a:gd name="T3" fmla="*/ 899 h 899"/>
              <a:gd name="T4" fmla="*/ 155 w 453"/>
              <a:gd name="T5" fmla="*/ 899 h 899"/>
              <a:gd name="T6" fmla="*/ 306 w 453"/>
              <a:gd name="T7" fmla="*/ 832 h 899"/>
              <a:gd name="T8" fmla="*/ 342 w 453"/>
              <a:gd name="T9" fmla="*/ 632 h 899"/>
              <a:gd name="T10" fmla="*/ 394 w 453"/>
              <a:gd name="T11" fmla="*/ 625 h 899"/>
              <a:gd name="T12" fmla="*/ 444 w 453"/>
              <a:gd name="T13" fmla="*/ 593 h 899"/>
              <a:gd name="T14" fmla="*/ 434 w 453"/>
              <a:gd name="T15" fmla="*/ 537 h 899"/>
              <a:gd name="T16" fmla="*/ 396 w 453"/>
              <a:gd name="T17" fmla="*/ 476 h 899"/>
              <a:gd name="T18" fmla="*/ 357 w 453"/>
              <a:gd name="T19" fmla="*/ 414 h 899"/>
              <a:gd name="T20" fmla="*/ 342 w 453"/>
              <a:gd name="T21" fmla="*/ 365 h 899"/>
              <a:gd name="T22" fmla="*/ 325 w 453"/>
              <a:gd name="T23" fmla="*/ 250 h 899"/>
              <a:gd name="T24" fmla="*/ 0 w 453"/>
              <a:gd name="T25" fmla="*/ 0 h 899"/>
              <a:gd name="T26" fmla="*/ 243 w 453"/>
              <a:gd name="T27" fmla="*/ 365 h 899"/>
              <a:gd name="T28" fmla="*/ 289 w 453"/>
              <a:gd name="T29" fmla="*/ 412 h 899"/>
              <a:gd name="T30" fmla="*/ 243 w 453"/>
              <a:gd name="T31" fmla="*/ 458 h 899"/>
              <a:gd name="T32" fmla="*/ 197 w 453"/>
              <a:gd name="T33" fmla="*/ 412 h 899"/>
              <a:gd name="T34" fmla="*/ 243 w 453"/>
              <a:gd name="T35" fmla="*/ 365 h 8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53" h="899">
                <a:moveTo>
                  <a:pt x="0" y="0"/>
                </a:moveTo>
                <a:lnTo>
                  <a:pt x="0" y="899"/>
                </a:lnTo>
                <a:lnTo>
                  <a:pt x="155" y="899"/>
                </a:lnTo>
                <a:cubicBezTo>
                  <a:pt x="240" y="899"/>
                  <a:pt x="268" y="895"/>
                  <a:pt x="306" y="832"/>
                </a:cubicBezTo>
                <a:cubicBezTo>
                  <a:pt x="331" y="789"/>
                  <a:pt x="341" y="724"/>
                  <a:pt x="342" y="632"/>
                </a:cubicBezTo>
                <a:cubicBezTo>
                  <a:pt x="360" y="630"/>
                  <a:pt x="378" y="627"/>
                  <a:pt x="394" y="625"/>
                </a:cubicBezTo>
                <a:cubicBezTo>
                  <a:pt x="411" y="623"/>
                  <a:pt x="434" y="615"/>
                  <a:pt x="444" y="593"/>
                </a:cubicBezTo>
                <a:cubicBezTo>
                  <a:pt x="453" y="573"/>
                  <a:pt x="443" y="553"/>
                  <a:pt x="434" y="537"/>
                </a:cubicBezTo>
                <a:cubicBezTo>
                  <a:pt x="425" y="518"/>
                  <a:pt x="411" y="497"/>
                  <a:pt x="396" y="476"/>
                </a:cubicBezTo>
                <a:cubicBezTo>
                  <a:pt x="382" y="455"/>
                  <a:pt x="367" y="433"/>
                  <a:pt x="357" y="414"/>
                </a:cubicBezTo>
                <a:cubicBezTo>
                  <a:pt x="350" y="400"/>
                  <a:pt x="342" y="379"/>
                  <a:pt x="342" y="365"/>
                </a:cubicBezTo>
                <a:cubicBezTo>
                  <a:pt x="341" y="357"/>
                  <a:pt x="333" y="285"/>
                  <a:pt x="325" y="250"/>
                </a:cubicBezTo>
                <a:cubicBezTo>
                  <a:pt x="294" y="114"/>
                  <a:pt x="157" y="15"/>
                  <a:pt x="0" y="0"/>
                </a:cubicBezTo>
                <a:close/>
                <a:moveTo>
                  <a:pt x="243" y="365"/>
                </a:moveTo>
                <a:cubicBezTo>
                  <a:pt x="269" y="365"/>
                  <a:pt x="289" y="386"/>
                  <a:pt x="289" y="412"/>
                </a:cubicBezTo>
                <a:cubicBezTo>
                  <a:pt x="289" y="437"/>
                  <a:pt x="269" y="458"/>
                  <a:pt x="243" y="458"/>
                </a:cubicBezTo>
                <a:cubicBezTo>
                  <a:pt x="218" y="458"/>
                  <a:pt x="197" y="437"/>
                  <a:pt x="197" y="412"/>
                </a:cubicBezTo>
                <a:cubicBezTo>
                  <a:pt x="197" y="386"/>
                  <a:pt x="218" y="365"/>
                  <a:pt x="243" y="365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11" name="Freeform 19">
            <a:extLst>
              <a:ext uri="{FF2B5EF4-FFF2-40B4-BE49-F238E27FC236}">
                <a16:creationId xmlns:a16="http://schemas.microsoft.com/office/drawing/2014/main" id="{B28F1D48-D830-5F0B-CE91-3945CE4B4CFD}"/>
              </a:ext>
            </a:extLst>
          </p:cNvPr>
          <p:cNvSpPr>
            <a:spLocks/>
          </p:cNvSpPr>
          <p:nvPr/>
        </p:nvSpPr>
        <p:spPr bwMode="auto">
          <a:xfrm>
            <a:off x="2037255" y="3018051"/>
            <a:ext cx="185614" cy="345357"/>
          </a:xfrm>
          <a:custGeom>
            <a:avLst/>
            <a:gdLst>
              <a:gd name="T0" fmla="*/ 410 w 450"/>
              <a:gd name="T1" fmla="*/ 3 h 899"/>
              <a:gd name="T2" fmla="*/ 366 w 450"/>
              <a:gd name="T3" fmla="*/ 36 h 899"/>
              <a:gd name="T4" fmla="*/ 366 w 450"/>
              <a:gd name="T5" fmla="*/ 81 h 899"/>
              <a:gd name="T6" fmla="*/ 349 w 450"/>
              <a:gd name="T7" fmla="*/ 103 h 899"/>
              <a:gd name="T8" fmla="*/ 275 w 450"/>
              <a:gd name="T9" fmla="*/ 133 h 899"/>
              <a:gd name="T10" fmla="*/ 248 w 450"/>
              <a:gd name="T11" fmla="*/ 130 h 899"/>
              <a:gd name="T12" fmla="*/ 217 w 450"/>
              <a:gd name="T13" fmla="*/ 98 h 899"/>
              <a:gd name="T14" fmla="*/ 133 w 450"/>
              <a:gd name="T15" fmla="*/ 130 h 899"/>
              <a:gd name="T16" fmla="*/ 133 w 450"/>
              <a:gd name="T17" fmla="*/ 131 h 899"/>
              <a:gd name="T18" fmla="*/ 105 w 450"/>
              <a:gd name="T19" fmla="*/ 162 h 899"/>
              <a:gd name="T20" fmla="*/ 98 w 450"/>
              <a:gd name="T21" fmla="*/ 216 h 899"/>
              <a:gd name="T22" fmla="*/ 130 w 450"/>
              <a:gd name="T23" fmla="*/ 249 h 899"/>
              <a:gd name="T24" fmla="*/ 133 w 450"/>
              <a:gd name="T25" fmla="*/ 275 h 899"/>
              <a:gd name="T26" fmla="*/ 103 w 450"/>
              <a:gd name="T27" fmla="*/ 350 h 899"/>
              <a:gd name="T28" fmla="*/ 81 w 450"/>
              <a:gd name="T29" fmla="*/ 366 h 899"/>
              <a:gd name="T30" fmla="*/ 36 w 450"/>
              <a:gd name="T31" fmla="*/ 366 h 899"/>
              <a:gd name="T32" fmla="*/ 0 w 450"/>
              <a:gd name="T33" fmla="*/ 448 h 899"/>
              <a:gd name="T34" fmla="*/ 3 w 450"/>
              <a:gd name="T35" fmla="*/ 490 h 899"/>
              <a:gd name="T36" fmla="*/ 36 w 450"/>
              <a:gd name="T37" fmla="*/ 534 h 899"/>
              <a:gd name="T38" fmla="*/ 81 w 450"/>
              <a:gd name="T39" fmla="*/ 534 h 899"/>
              <a:gd name="T40" fmla="*/ 103 w 450"/>
              <a:gd name="T41" fmla="*/ 550 h 899"/>
              <a:gd name="T42" fmla="*/ 135 w 450"/>
              <a:gd name="T43" fmla="*/ 626 h 899"/>
              <a:gd name="T44" fmla="*/ 131 w 450"/>
              <a:gd name="T45" fmla="*/ 649 h 899"/>
              <a:gd name="T46" fmla="*/ 102 w 450"/>
              <a:gd name="T47" fmla="*/ 679 h 899"/>
              <a:gd name="T48" fmla="*/ 94 w 450"/>
              <a:gd name="T49" fmla="*/ 719 h 899"/>
              <a:gd name="T50" fmla="*/ 130 w 450"/>
              <a:gd name="T51" fmla="*/ 766 h 899"/>
              <a:gd name="T52" fmla="*/ 134 w 450"/>
              <a:gd name="T53" fmla="*/ 770 h 899"/>
              <a:gd name="T54" fmla="*/ 179 w 450"/>
              <a:gd name="T55" fmla="*/ 806 h 899"/>
              <a:gd name="T56" fmla="*/ 221 w 450"/>
              <a:gd name="T57" fmla="*/ 798 h 899"/>
              <a:gd name="T58" fmla="*/ 250 w 450"/>
              <a:gd name="T59" fmla="*/ 768 h 899"/>
              <a:gd name="T60" fmla="*/ 349 w 450"/>
              <a:gd name="T61" fmla="*/ 797 h 899"/>
              <a:gd name="T62" fmla="*/ 366 w 450"/>
              <a:gd name="T63" fmla="*/ 818 h 899"/>
              <a:gd name="T64" fmla="*/ 366 w 450"/>
              <a:gd name="T65" fmla="*/ 863 h 899"/>
              <a:gd name="T66" fmla="*/ 448 w 450"/>
              <a:gd name="T67" fmla="*/ 899 h 899"/>
              <a:gd name="T68" fmla="*/ 450 w 450"/>
              <a:gd name="T69" fmla="*/ 685 h 899"/>
              <a:gd name="T70" fmla="*/ 422 w 450"/>
              <a:gd name="T71" fmla="*/ 216 h 899"/>
              <a:gd name="T72" fmla="*/ 450 w 450"/>
              <a:gd name="T73" fmla="*/ 214 h 899"/>
              <a:gd name="T74" fmla="*/ 446 w 450"/>
              <a:gd name="T75" fmla="*/ 0 h 8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0" h="899">
                <a:moveTo>
                  <a:pt x="446" y="0"/>
                </a:moveTo>
                <a:cubicBezTo>
                  <a:pt x="434" y="0"/>
                  <a:pt x="422" y="1"/>
                  <a:pt x="410" y="3"/>
                </a:cubicBezTo>
                <a:cubicBezTo>
                  <a:pt x="402" y="4"/>
                  <a:pt x="396" y="6"/>
                  <a:pt x="389" y="7"/>
                </a:cubicBezTo>
                <a:cubicBezTo>
                  <a:pt x="376" y="10"/>
                  <a:pt x="366" y="22"/>
                  <a:pt x="366" y="36"/>
                </a:cubicBezTo>
                <a:cubicBezTo>
                  <a:pt x="366" y="37"/>
                  <a:pt x="366" y="39"/>
                  <a:pt x="366" y="42"/>
                </a:cubicBezTo>
                <a:cubicBezTo>
                  <a:pt x="366" y="56"/>
                  <a:pt x="366" y="81"/>
                  <a:pt x="366" y="81"/>
                </a:cubicBezTo>
                <a:cubicBezTo>
                  <a:pt x="366" y="82"/>
                  <a:pt x="366" y="83"/>
                  <a:pt x="366" y="84"/>
                </a:cubicBezTo>
                <a:cubicBezTo>
                  <a:pt x="364" y="93"/>
                  <a:pt x="358" y="100"/>
                  <a:pt x="349" y="103"/>
                </a:cubicBezTo>
                <a:cubicBezTo>
                  <a:pt x="350" y="102"/>
                  <a:pt x="351" y="102"/>
                  <a:pt x="352" y="102"/>
                </a:cubicBezTo>
                <a:cubicBezTo>
                  <a:pt x="325" y="110"/>
                  <a:pt x="299" y="120"/>
                  <a:pt x="275" y="133"/>
                </a:cubicBezTo>
                <a:cubicBezTo>
                  <a:pt x="267" y="138"/>
                  <a:pt x="258" y="137"/>
                  <a:pt x="250" y="131"/>
                </a:cubicBezTo>
                <a:cubicBezTo>
                  <a:pt x="250" y="131"/>
                  <a:pt x="249" y="130"/>
                  <a:pt x="248" y="130"/>
                </a:cubicBezTo>
                <a:lnTo>
                  <a:pt x="221" y="102"/>
                </a:lnTo>
                <a:cubicBezTo>
                  <a:pt x="220" y="101"/>
                  <a:pt x="218" y="99"/>
                  <a:pt x="217" y="98"/>
                </a:cubicBezTo>
                <a:cubicBezTo>
                  <a:pt x="207" y="89"/>
                  <a:pt x="192" y="87"/>
                  <a:pt x="180" y="94"/>
                </a:cubicBezTo>
                <a:cubicBezTo>
                  <a:pt x="163" y="104"/>
                  <a:pt x="147" y="116"/>
                  <a:pt x="133" y="130"/>
                </a:cubicBezTo>
                <a:lnTo>
                  <a:pt x="133" y="130"/>
                </a:lnTo>
                <a:lnTo>
                  <a:pt x="133" y="131"/>
                </a:lnTo>
                <a:cubicBezTo>
                  <a:pt x="132" y="132"/>
                  <a:pt x="130" y="133"/>
                  <a:pt x="129" y="134"/>
                </a:cubicBezTo>
                <a:cubicBezTo>
                  <a:pt x="121" y="143"/>
                  <a:pt x="113" y="152"/>
                  <a:pt x="105" y="162"/>
                </a:cubicBezTo>
                <a:cubicBezTo>
                  <a:pt x="101" y="168"/>
                  <a:pt x="97" y="174"/>
                  <a:pt x="94" y="179"/>
                </a:cubicBezTo>
                <a:cubicBezTo>
                  <a:pt x="87" y="191"/>
                  <a:pt x="89" y="207"/>
                  <a:pt x="98" y="216"/>
                </a:cubicBezTo>
                <a:cubicBezTo>
                  <a:pt x="99" y="217"/>
                  <a:pt x="100" y="219"/>
                  <a:pt x="102" y="221"/>
                </a:cubicBezTo>
                <a:cubicBezTo>
                  <a:pt x="112" y="231"/>
                  <a:pt x="130" y="249"/>
                  <a:pt x="130" y="249"/>
                </a:cubicBezTo>
                <a:cubicBezTo>
                  <a:pt x="130" y="249"/>
                  <a:pt x="131" y="250"/>
                  <a:pt x="131" y="250"/>
                </a:cubicBezTo>
                <a:cubicBezTo>
                  <a:pt x="137" y="258"/>
                  <a:pt x="138" y="268"/>
                  <a:pt x="133" y="275"/>
                </a:cubicBezTo>
                <a:cubicBezTo>
                  <a:pt x="134" y="274"/>
                  <a:pt x="135" y="272"/>
                  <a:pt x="136" y="270"/>
                </a:cubicBezTo>
                <a:cubicBezTo>
                  <a:pt x="122" y="295"/>
                  <a:pt x="111" y="322"/>
                  <a:pt x="103" y="350"/>
                </a:cubicBezTo>
                <a:cubicBezTo>
                  <a:pt x="100" y="358"/>
                  <a:pt x="93" y="364"/>
                  <a:pt x="84" y="366"/>
                </a:cubicBezTo>
                <a:cubicBezTo>
                  <a:pt x="83" y="366"/>
                  <a:pt x="82" y="366"/>
                  <a:pt x="81" y="366"/>
                </a:cubicBezTo>
                <a:lnTo>
                  <a:pt x="42" y="366"/>
                </a:lnTo>
                <a:cubicBezTo>
                  <a:pt x="40" y="366"/>
                  <a:pt x="38" y="366"/>
                  <a:pt x="36" y="366"/>
                </a:cubicBezTo>
                <a:cubicBezTo>
                  <a:pt x="23" y="366"/>
                  <a:pt x="11" y="376"/>
                  <a:pt x="8" y="389"/>
                </a:cubicBezTo>
                <a:cubicBezTo>
                  <a:pt x="3" y="408"/>
                  <a:pt x="0" y="428"/>
                  <a:pt x="0" y="448"/>
                </a:cubicBezTo>
                <a:lnTo>
                  <a:pt x="0" y="453"/>
                </a:lnTo>
                <a:cubicBezTo>
                  <a:pt x="0" y="465"/>
                  <a:pt x="1" y="478"/>
                  <a:pt x="3" y="490"/>
                </a:cubicBezTo>
                <a:cubicBezTo>
                  <a:pt x="4" y="497"/>
                  <a:pt x="6" y="504"/>
                  <a:pt x="7" y="510"/>
                </a:cubicBezTo>
                <a:cubicBezTo>
                  <a:pt x="10" y="523"/>
                  <a:pt x="22" y="533"/>
                  <a:pt x="36" y="534"/>
                </a:cubicBezTo>
                <a:cubicBezTo>
                  <a:pt x="37" y="534"/>
                  <a:pt x="39" y="534"/>
                  <a:pt x="42" y="534"/>
                </a:cubicBezTo>
                <a:cubicBezTo>
                  <a:pt x="56" y="534"/>
                  <a:pt x="81" y="534"/>
                  <a:pt x="81" y="534"/>
                </a:cubicBezTo>
                <a:cubicBezTo>
                  <a:pt x="82" y="534"/>
                  <a:pt x="83" y="534"/>
                  <a:pt x="84" y="534"/>
                </a:cubicBezTo>
                <a:cubicBezTo>
                  <a:pt x="93" y="535"/>
                  <a:pt x="100" y="541"/>
                  <a:pt x="103" y="550"/>
                </a:cubicBezTo>
                <a:cubicBezTo>
                  <a:pt x="103" y="550"/>
                  <a:pt x="103" y="550"/>
                  <a:pt x="103" y="550"/>
                </a:cubicBezTo>
                <a:cubicBezTo>
                  <a:pt x="110" y="577"/>
                  <a:pt x="121" y="603"/>
                  <a:pt x="135" y="626"/>
                </a:cubicBezTo>
                <a:cubicBezTo>
                  <a:pt x="134" y="626"/>
                  <a:pt x="134" y="625"/>
                  <a:pt x="133" y="624"/>
                </a:cubicBezTo>
                <a:cubicBezTo>
                  <a:pt x="138" y="632"/>
                  <a:pt x="137" y="642"/>
                  <a:pt x="131" y="649"/>
                </a:cubicBezTo>
                <a:cubicBezTo>
                  <a:pt x="131" y="650"/>
                  <a:pt x="130" y="650"/>
                  <a:pt x="130" y="651"/>
                </a:cubicBezTo>
                <a:lnTo>
                  <a:pt x="102" y="679"/>
                </a:lnTo>
                <a:cubicBezTo>
                  <a:pt x="101" y="680"/>
                  <a:pt x="99" y="681"/>
                  <a:pt x="98" y="683"/>
                </a:cubicBezTo>
                <a:cubicBezTo>
                  <a:pt x="89" y="692"/>
                  <a:pt x="87" y="708"/>
                  <a:pt x="94" y="719"/>
                </a:cubicBezTo>
                <a:cubicBezTo>
                  <a:pt x="104" y="736"/>
                  <a:pt x="116" y="752"/>
                  <a:pt x="130" y="766"/>
                </a:cubicBezTo>
                <a:lnTo>
                  <a:pt x="130" y="766"/>
                </a:lnTo>
                <a:lnTo>
                  <a:pt x="131" y="767"/>
                </a:lnTo>
                <a:cubicBezTo>
                  <a:pt x="132" y="768"/>
                  <a:pt x="133" y="769"/>
                  <a:pt x="134" y="770"/>
                </a:cubicBezTo>
                <a:cubicBezTo>
                  <a:pt x="143" y="779"/>
                  <a:pt x="152" y="787"/>
                  <a:pt x="162" y="794"/>
                </a:cubicBezTo>
                <a:cubicBezTo>
                  <a:pt x="168" y="798"/>
                  <a:pt x="174" y="802"/>
                  <a:pt x="179" y="806"/>
                </a:cubicBezTo>
                <a:cubicBezTo>
                  <a:pt x="191" y="812"/>
                  <a:pt x="207" y="811"/>
                  <a:pt x="216" y="802"/>
                </a:cubicBezTo>
                <a:cubicBezTo>
                  <a:pt x="217" y="801"/>
                  <a:pt x="219" y="799"/>
                  <a:pt x="221" y="798"/>
                </a:cubicBezTo>
                <a:lnTo>
                  <a:pt x="249" y="770"/>
                </a:lnTo>
                <a:cubicBezTo>
                  <a:pt x="249" y="769"/>
                  <a:pt x="250" y="769"/>
                  <a:pt x="250" y="768"/>
                </a:cubicBezTo>
                <a:cubicBezTo>
                  <a:pt x="258" y="762"/>
                  <a:pt x="268" y="762"/>
                  <a:pt x="275" y="766"/>
                </a:cubicBezTo>
                <a:cubicBezTo>
                  <a:pt x="299" y="779"/>
                  <a:pt x="324" y="789"/>
                  <a:pt x="349" y="797"/>
                </a:cubicBezTo>
                <a:cubicBezTo>
                  <a:pt x="358" y="799"/>
                  <a:pt x="364" y="807"/>
                  <a:pt x="366" y="816"/>
                </a:cubicBezTo>
                <a:cubicBezTo>
                  <a:pt x="366" y="817"/>
                  <a:pt x="366" y="818"/>
                  <a:pt x="366" y="818"/>
                </a:cubicBezTo>
                <a:lnTo>
                  <a:pt x="366" y="858"/>
                </a:lnTo>
                <a:cubicBezTo>
                  <a:pt x="366" y="859"/>
                  <a:pt x="366" y="861"/>
                  <a:pt x="366" y="863"/>
                </a:cubicBezTo>
                <a:cubicBezTo>
                  <a:pt x="366" y="876"/>
                  <a:pt x="376" y="889"/>
                  <a:pt x="389" y="892"/>
                </a:cubicBezTo>
                <a:cubicBezTo>
                  <a:pt x="408" y="897"/>
                  <a:pt x="428" y="899"/>
                  <a:pt x="448" y="899"/>
                </a:cubicBezTo>
                <a:lnTo>
                  <a:pt x="450" y="899"/>
                </a:lnTo>
                <a:lnTo>
                  <a:pt x="450" y="685"/>
                </a:lnTo>
                <a:cubicBezTo>
                  <a:pt x="332" y="686"/>
                  <a:pt x="230" y="597"/>
                  <a:pt x="216" y="477"/>
                </a:cubicBezTo>
                <a:cubicBezTo>
                  <a:pt x="200" y="348"/>
                  <a:pt x="293" y="231"/>
                  <a:pt x="422" y="216"/>
                </a:cubicBezTo>
                <a:cubicBezTo>
                  <a:pt x="430" y="215"/>
                  <a:pt x="438" y="214"/>
                  <a:pt x="446" y="214"/>
                </a:cubicBezTo>
                <a:cubicBezTo>
                  <a:pt x="447" y="214"/>
                  <a:pt x="449" y="214"/>
                  <a:pt x="450" y="214"/>
                </a:cubicBezTo>
                <a:lnTo>
                  <a:pt x="450" y="0"/>
                </a:lnTo>
                <a:lnTo>
                  <a:pt x="446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pic>
        <p:nvPicPr>
          <p:cNvPr id="12" name="Picture 11" descr="A graph showing the number of business and business&#10;&#10;Description automatically generated with medium confidence">
            <a:extLst>
              <a:ext uri="{FF2B5EF4-FFF2-40B4-BE49-F238E27FC236}">
                <a16:creationId xmlns:a16="http://schemas.microsoft.com/office/drawing/2014/main" id="{97C1C27B-A1F3-174D-80B9-8EDFCD40D2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735" y="1064886"/>
            <a:ext cx="4367848" cy="312379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F3DBAD5-AE05-724A-9BBD-6B1E0B000056}"/>
              </a:ext>
            </a:extLst>
          </p:cNvPr>
          <p:cNvSpPr txBox="1"/>
          <p:nvPr/>
        </p:nvSpPr>
        <p:spPr>
          <a:xfrm>
            <a:off x="7004612" y="4188680"/>
            <a:ext cx="3881535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Failure probability curves for the 4 buildings over time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rgbClr val="DDFF00"/>
                </a:solidFill>
              </a:rPr>
              <a:t>Using the Curves, gas suppliers can select which building needs priority maintenance </a:t>
            </a:r>
            <a:r>
              <a:rPr lang="en-US" b="1" dirty="0">
                <a:solidFill>
                  <a:srgbClr val="DDFF00"/>
                </a:solidFill>
              </a:rPr>
              <a:t>combined with the features identified to be impactful towards failures in the EDA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EC8E521-7261-E8D1-20D6-324B5953E418}"/>
              </a:ext>
            </a:extLst>
          </p:cNvPr>
          <p:cNvCxnSpPr>
            <a:cxnSpLocks/>
          </p:cNvCxnSpPr>
          <p:nvPr/>
        </p:nvCxnSpPr>
        <p:spPr>
          <a:xfrm flipH="1" flipV="1">
            <a:off x="8179634" y="3161188"/>
            <a:ext cx="1847462" cy="228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phic 17" descr="Badge New with solid fill">
            <a:extLst>
              <a:ext uri="{FF2B5EF4-FFF2-40B4-BE49-F238E27FC236}">
                <a16:creationId xmlns:a16="http://schemas.microsoft.com/office/drawing/2014/main" id="{A8590EC0-DBBB-F4E8-A944-3342C6E2EB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66427" y="4936273"/>
            <a:ext cx="914400" cy="914400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A786FC5-1709-8D86-F4B6-CF28B602F83D}"/>
              </a:ext>
            </a:extLst>
          </p:cNvPr>
          <p:cNvSpPr/>
          <p:nvPr/>
        </p:nvSpPr>
        <p:spPr>
          <a:xfrm>
            <a:off x="10137543" y="2516366"/>
            <a:ext cx="2164904" cy="1289643"/>
          </a:xfrm>
          <a:prstGeom prst="roundRect">
            <a:avLst>
              <a:gd name="adj" fmla="val 50000"/>
            </a:avLst>
          </a:prstGeom>
          <a:solidFill>
            <a:srgbClr val="DD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600" b="1" dirty="0">
                <a:solidFill>
                  <a:schemeClr val="tx1"/>
                </a:solidFill>
              </a:rPr>
              <a:t>Prioritize Building A for maintenance after ~700 days</a:t>
            </a:r>
          </a:p>
        </p:txBody>
      </p:sp>
      <p:graphicFrame>
        <p:nvGraphicFramePr>
          <p:cNvPr id="23" name="Table 23">
            <a:extLst>
              <a:ext uri="{FF2B5EF4-FFF2-40B4-BE49-F238E27FC236}">
                <a16:creationId xmlns:a16="http://schemas.microsoft.com/office/drawing/2014/main" id="{10E689C7-3F90-5861-B415-790FC0682EBE}"/>
              </a:ext>
            </a:extLst>
          </p:cNvPr>
          <p:cNvGraphicFramePr>
            <a:graphicFrameLocks noGrp="1"/>
          </p:cNvGraphicFramePr>
          <p:nvPr/>
        </p:nvGraphicFramePr>
        <p:xfrm>
          <a:off x="972005" y="3684732"/>
          <a:ext cx="3449082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6589">
                  <a:extLst>
                    <a:ext uri="{9D8B030D-6E8A-4147-A177-3AD203B41FA5}">
                      <a16:colId xmlns:a16="http://schemas.microsoft.com/office/drawing/2014/main" val="272350591"/>
                    </a:ext>
                  </a:extLst>
                </a:gridCol>
                <a:gridCol w="1712493">
                  <a:extLst>
                    <a:ext uri="{9D8B030D-6E8A-4147-A177-3AD203B41FA5}">
                      <a16:colId xmlns:a16="http://schemas.microsoft.com/office/drawing/2014/main" val="2525608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Building Name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Risk Score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9100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1027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123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785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5848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736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41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720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7967410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63B35663-5A10-00A7-08AE-2FE21A9253C9}"/>
              </a:ext>
            </a:extLst>
          </p:cNvPr>
          <p:cNvSpPr txBox="1"/>
          <p:nvPr/>
        </p:nvSpPr>
        <p:spPr>
          <a:xfrm>
            <a:off x="1427909" y="5612194"/>
            <a:ext cx="418944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Risk Scores for each building</a:t>
            </a:r>
          </a:p>
        </p:txBody>
      </p:sp>
    </p:spTree>
    <p:extLst>
      <p:ext uri="{BB962C8B-B14F-4D97-AF65-F5344CB8AC3E}">
        <p14:creationId xmlns:p14="http://schemas.microsoft.com/office/powerpoint/2010/main" val="3683761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A283112-7B28-8B78-72B4-3A94DC24D484}"/>
              </a:ext>
            </a:extLst>
          </p:cNvPr>
          <p:cNvSpPr txBox="1">
            <a:spLocks/>
          </p:cNvSpPr>
          <p:nvPr/>
        </p:nvSpPr>
        <p:spPr>
          <a:xfrm>
            <a:off x="138864" y="317966"/>
            <a:ext cx="3771757" cy="4154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3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>
                <a:latin typeface="+mn-lt"/>
                <a:cs typeface="Arial" panose="020B0604020202020204" pitchFamily="34" charset="0"/>
              </a:rPr>
              <a:t>Results of the Model</a:t>
            </a:r>
          </a:p>
        </p:txBody>
      </p:sp>
      <p:sp>
        <p:nvSpPr>
          <p:cNvPr id="100" name="Footer Placeholder 4">
            <a:extLst>
              <a:ext uri="{FF2B5EF4-FFF2-40B4-BE49-F238E27FC236}">
                <a16:creationId xmlns:a16="http://schemas.microsoft.com/office/drawing/2014/main" id="{B72B9471-A16B-6539-1162-6EC2329E9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000" y="6426000"/>
            <a:ext cx="4680000" cy="180000"/>
          </a:xfrm>
        </p:spPr>
        <p:txBody>
          <a:bodyPr/>
          <a:lstStyle/>
          <a:p>
            <a:r>
              <a:rPr lang="en-US" dirty="0"/>
              <a:t>Statistical-based Maintenance for Aboveground Gas Risers in Domestic High-rise Buildings</a:t>
            </a:r>
            <a:endParaRPr lang="en-GB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24AD343-7B5F-50CA-7B51-C29C4D0F8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330" y="1307014"/>
            <a:ext cx="4180113" cy="415745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F9A6E7B-A4C9-9E44-DEF2-738F0B6A0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0627" y="1307014"/>
            <a:ext cx="4260534" cy="415745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385F472-7F32-2D7C-6325-25887FFE7BDB}"/>
              </a:ext>
            </a:extLst>
          </p:cNvPr>
          <p:cNvSpPr txBox="1"/>
          <p:nvPr/>
        </p:nvSpPr>
        <p:spPr>
          <a:xfrm>
            <a:off x="5792051" y="318691"/>
            <a:ext cx="5534148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Failure Probability graphs for Buildings grouped on;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Relative Humidity Levels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Riser Condition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5896040-96A7-FD3D-6A17-BFE3949B8701}"/>
              </a:ext>
            </a:extLst>
          </p:cNvPr>
          <p:cNvSpPr txBox="1"/>
          <p:nvPr/>
        </p:nvSpPr>
        <p:spPr>
          <a:xfrm>
            <a:off x="959614" y="5598986"/>
            <a:ext cx="3853543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Model successfully learns that high relative humidity levels cause increased failure probabilities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3F04834-7042-6C87-6882-E5A840976069}"/>
              </a:ext>
            </a:extLst>
          </p:cNvPr>
          <p:cNvSpPr txBox="1"/>
          <p:nvPr/>
        </p:nvSpPr>
        <p:spPr>
          <a:xfrm>
            <a:off x="7074122" y="5598986"/>
            <a:ext cx="385354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Model successfully learns that having old risers cause increased failure probabilities</a:t>
            </a:r>
          </a:p>
        </p:txBody>
      </p:sp>
    </p:spTree>
    <p:extLst>
      <p:ext uri="{BB962C8B-B14F-4D97-AF65-F5344CB8AC3E}">
        <p14:creationId xmlns:p14="http://schemas.microsoft.com/office/powerpoint/2010/main" val="223512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A283112-7B28-8B78-72B4-3A94DC24D484}"/>
              </a:ext>
            </a:extLst>
          </p:cNvPr>
          <p:cNvSpPr txBox="1">
            <a:spLocks/>
          </p:cNvSpPr>
          <p:nvPr/>
        </p:nvSpPr>
        <p:spPr>
          <a:xfrm>
            <a:off x="138864" y="317966"/>
            <a:ext cx="4386483" cy="4154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3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>
                <a:latin typeface="+mn-lt"/>
                <a:cs typeface="Arial" panose="020B0604020202020204" pitchFamily="34" charset="0"/>
              </a:rPr>
              <a:t>Validation of the Model</a:t>
            </a:r>
          </a:p>
        </p:txBody>
      </p:sp>
      <p:sp>
        <p:nvSpPr>
          <p:cNvPr id="100" name="Footer Placeholder 4">
            <a:extLst>
              <a:ext uri="{FF2B5EF4-FFF2-40B4-BE49-F238E27FC236}">
                <a16:creationId xmlns:a16="http://schemas.microsoft.com/office/drawing/2014/main" id="{B72B9471-A16B-6539-1162-6EC2329E9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000" y="6426000"/>
            <a:ext cx="4680000" cy="180000"/>
          </a:xfrm>
        </p:spPr>
        <p:txBody>
          <a:bodyPr/>
          <a:lstStyle/>
          <a:p>
            <a:r>
              <a:rPr lang="en-US" dirty="0"/>
              <a:t>Statistical-based Maintenance for Aboveground Gas Risers in Domestic High-rise Buildings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D53091-0C70-BCDB-BDCB-73A7849CD175}"/>
              </a:ext>
            </a:extLst>
          </p:cNvPr>
          <p:cNvSpPr txBox="1"/>
          <p:nvPr/>
        </p:nvSpPr>
        <p:spPr>
          <a:xfrm>
            <a:off x="1152913" y="914204"/>
            <a:ext cx="674486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The model was validated against on field maintenance data from the gas suppliers</a:t>
            </a:r>
          </a:p>
        </p:txBody>
      </p:sp>
      <p:pic>
        <p:nvPicPr>
          <p:cNvPr id="3" name="Graphic 2" descr="Badge New with solid fill">
            <a:extLst>
              <a:ext uri="{FF2B5EF4-FFF2-40B4-BE49-F238E27FC236}">
                <a16:creationId xmlns:a16="http://schemas.microsoft.com/office/drawing/2014/main" id="{4727DF15-7EAA-A215-F628-2B358EEA55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2901" y="734542"/>
            <a:ext cx="733660" cy="73366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F29E90F-B41A-C969-89BE-B445967B4EC3}"/>
              </a:ext>
            </a:extLst>
          </p:cNvPr>
          <p:cNvSpPr/>
          <p:nvPr/>
        </p:nvSpPr>
        <p:spPr>
          <a:xfrm>
            <a:off x="554086" y="1648942"/>
            <a:ext cx="4059511" cy="34201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B8148C-2C26-7501-E740-E4D1066C969D}"/>
              </a:ext>
            </a:extLst>
          </p:cNvPr>
          <p:cNvSpPr txBox="1"/>
          <p:nvPr/>
        </p:nvSpPr>
        <p:spPr>
          <a:xfrm>
            <a:off x="1611841" y="1935582"/>
            <a:ext cx="2380867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126 High Priority Buildings identified by on field experience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81139A4-F873-0B14-F3D9-0A114B488D16}"/>
              </a:ext>
            </a:extLst>
          </p:cNvPr>
          <p:cNvSpPr/>
          <p:nvPr/>
        </p:nvSpPr>
        <p:spPr>
          <a:xfrm>
            <a:off x="961916" y="2766579"/>
            <a:ext cx="3243852" cy="2236293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101 buildings out of the 126 identified as High Priority by Our Model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7E20308-1C25-553A-A753-F9EEFDB06A4B}"/>
              </a:ext>
            </a:extLst>
          </p:cNvPr>
          <p:cNvSpPr/>
          <p:nvPr/>
        </p:nvSpPr>
        <p:spPr>
          <a:xfrm>
            <a:off x="5522270" y="1821014"/>
            <a:ext cx="3017535" cy="870777"/>
          </a:xfrm>
          <a:prstGeom prst="roundRect">
            <a:avLst>
              <a:gd name="adj" fmla="val 50000"/>
            </a:avLst>
          </a:prstGeom>
          <a:solidFill>
            <a:srgbClr val="DD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An Accuracy of 80% when validated with on field experience</a:t>
            </a:r>
          </a:p>
        </p:txBody>
      </p:sp>
      <p:pic>
        <p:nvPicPr>
          <p:cNvPr id="10" name="Graphic 9" descr="Thumbs up sign with solid fill">
            <a:extLst>
              <a:ext uri="{FF2B5EF4-FFF2-40B4-BE49-F238E27FC236}">
                <a16:creationId xmlns:a16="http://schemas.microsoft.com/office/drawing/2014/main" id="{BBBC209D-4E09-8D83-BF9B-6A2EC4E559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5347" y="1801918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1" name="Chart 10">
                <a:extLst>
                  <a:ext uri="{FF2B5EF4-FFF2-40B4-BE49-F238E27FC236}">
                    <a16:creationId xmlns:a16="http://schemas.microsoft.com/office/drawing/2014/main" id="{D999CF23-3CA2-3906-7688-539116A5521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563422549"/>
                  </p:ext>
                </p:extLst>
              </p:nvPr>
            </p:nvGraphicFramePr>
            <p:xfrm>
              <a:off x="4613597" y="3359003"/>
              <a:ext cx="7363913" cy="275823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6"/>
              </a:graphicData>
            </a:graphic>
          </p:graphicFrame>
        </mc:Choice>
        <mc:Fallback xmlns="">
          <p:pic>
            <p:nvPicPr>
              <p:cNvPr id="11" name="Chart 10">
                <a:extLst>
                  <a:ext uri="{FF2B5EF4-FFF2-40B4-BE49-F238E27FC236}">
                    <a16:creationId xmlns:a16="http://schemas.microsoft.com/office/drawing/2014/main" id="{D999CF23-3CA2-3906-7688-539116A5521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13597" y="3359003"/>
                <a:ext cx="7363913" cy="275823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0567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5111D1-150F-1611-B135-E97075A52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854E-1B22-401C-B4EE-1698A89C07E3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AA355-5045-10E4-9A60-38F201CB4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Statistical-based Maintenance for Aboveground Gas Risers in Domestic High-rise Buildings</a:t>
            </a:r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E1E6A7D-6FFA-452E-EA2E-09128AFE5E0D}"/>
              </a:ext>
            </a:extLst>
          </p:cNvPr>
          <p:cNvSpPr/>
          <p:nvPr/>
        </p:nvSpPr>
        <p:spPr>
          <a:xfrm>
            <a:off x="138864" y="1106055"/>
            <a:ext cx="2872600" cy="217331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/>
              <a:t>A robust and easily accessible machine learning model incorporating statistical approaches. 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2AAC31F-3C8B-90F0-B30D-21B7065A3A28}"/>
              </a:ext>
            </a:extLst>
          </p:cNvPr>
          <p:cNvSpPr/>
          <p:nvPr/>
        </p:nvSpPr>
        <p:spPr>
          <a:xfrm>
            <a:off x="9015542" y="1087172"/>
            <a:ext cx="2872600" cy="217331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Ability for operators to optimize their maintenance strategies without the cost of deploying a full-fledged Predictive Maintenance System  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B9558D6-2A1A-86C3-7454-E6B3213DB3E4}"/>
              </a:ext>
            </a:extLst>
          </p:cNvPr>
          <p:cNvSpPr/>
          <p:nvPr/>
        </p:nvSpPr>
        <p:spPr>
          <a:xfrm>
            <a:off x="4577203" y="1087172"/>
            <a:ext cx="2872600" cy="221108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/>
              <a:t>An overall picture of how your equipment depends on Asset, People  Procedures and Environment!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1A4E5A28-0922-7E65-BCE3-6E112BC1ABC1}"/>
              </a:ext>
            </a:extLst>
          </p:cNvPr>
          <p:cNvSpPr txBox="1">
            <a:spLocks/>
          </p:cNvSpPr>
          <p:nvPr/>
        </p:nvSpPr>
        <p:spPr>
          <a:xfrm>
            <a:off x="138864" y="317966"/>
            <a:ext cx="3771757" cy="4154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3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>
                <a:latin typeface="+mn-lt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798EEDA-3DA6-4EF0-2494-1FA14391118D}"/>
              </a:ext>
            </a:extLst>
          </p:cNvPr>
          <p:cNvSpPr/>
          <p:nvPr/>
        </p:nvSpPr>
        <p:spPr>
          <a:xfrm>
            <a:off x="7101700" y="3597514"/>
            <a:ext cx="2872600" cy="217331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/>
              <a:t>A deployed and working case study of our solution was also presented showing its flexibility of application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23D7D63-8A7B-D9E4-B44D-8E151F237F67}"/>
              </a:ext>
            </a:extLst>
          </p:cNvPr>
          <p:cNvSpPr/>
          <p:nvPr/>
        </p:nvSpPr>
        <p:spPr>
          <a:xfrm>
            <a:off x="2304177" y="3670843"/>
            <a:ext cx="2872600" cy="217331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/>
              <a:t>A way for users to understand how factors which previously weren’t accounted for, influence asset performance</a:t>
            </a:r>
          </a:p>
        </p:txBody>
      </p:sp>
    </p:spTree>
    <p:extLst>
      <p:ext uri="{BB962C8B-B14F-4D97-AF65-F5344CB8AC3E}">
        <p14:creationId xmlns:p14="http://schemas.microsoft.com/office/powerpoint/2010/main" val="380879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C5EDC3C-4342-1E02-787A-C3E553881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3998" y="6426000"/>
            <a:ext cx="6993093" cy="180000"/>
          </a:xfrm>
        </p:spPr>
        <p:txBody>
          <a:bodyPr/>
          <a:lstStyle/>
          <a:p>
            <a:r>
              <a:rPr lang="en-US" sz="1000" dirty="0"/>
              <a:t>Statistical-based Maintenance for Aboveground Gas Risers in Domestic High-rise Buildings</a:t>
            </a:r>
            <a:endParaRPr lang="en-GB" sz="1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EE7677-B4FF-EC63-DADA-5216B19D9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854E-1B22-401C-B4EE-1698A89C07E3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8E385A9-F7A8-8CD7-3E7B-97710D1BF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800" y="375424"/>
            <a:ext cx="11417300" cy="623248"/>
          </a:xfrm>
        </p:spPr>
        <p:txBody>
          <a:bodyPr vert="horz"/>
          <a:lstStyle/>
          <a:p>
            <a:r>
              <a:rPr lang="en-US" sz="45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Typical Maintenance Strategies</a:t>
            </a:r>
            <a:endParaRPr lang="en-US" sz="45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8FEFC74-6EE5-A24F-C971-5D6F6E315DC4}"/>
              </a:ext>
            </a:extLst>
          </p:cNvPr>
          <p:cNvSpPr/>
          <p:nvPr/>
        </p:nvSpPr>
        <p:spPr>
          <a:xfrm>
            <a:off x="4426585" y="2315206"/>
            <a:ext cx="3338830" cy="3338830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5AB5E1EB-A6D3-EE88-5D83-CBAE44023932}"/>
              </a:ext>
            </a:extLst>
          </p:cNvPr>
          <p:cNvSpPr txBox="1">
            <a:spLocks/>
          </p:cNvSpPr>
          <p:nvPr/>
        </p:nvSpPr>
        <p:spPr>
          <a:xfrm>
            <a:off x="11201400" y="6462001"/>
            <a:ext cx="342898" cy="2554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B09A56-2F1D-4318-9240-BF2B90CE364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87E3091-56F8-4C91-66C0-C237AF2EA82B}"/>
              </a:ext>
            </a:extLst>
          </p:cNvPr>
          <p:cNvSpPr/>
          <p:nvPr/>
        </p:nvSpPr>
        <p:spPr>
          <a:xfrm>
            <a:off x="3550676" y="1425355"/>
            <a:ext cx="1283454" cy="1283454"/>
          </a:xfrm>
          <a:prstGeom prst="ellipse">
            <a:avLst/>
          </a:prstGeom>
          <a:gradFill>
            <a:gsLst>
              <a:gs pos="0">
                <a:srgbClr val="0BD0D9"/>
              </a:gs>
              <a:gs pos="100000">
                <a:srgbClr val="41ECF5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AC0E151-CEF0-0372-F856-85DD4D838417}"/>
              </a:ext>
            </a:extLst>
          </p:cNvPr>
          <p:cNvSpPr/>
          <p:nvPr/>
        </p:nvSpPr>
        <p:spPr>
          <a:xfrm>
            <a:off x="7419090" y="5235121"/>
            <a:ext cx="1283454" cy="1283454"/>
          </a:xfrm>
          <a:prstGeom prst="ellipse">
            <a:avLst/>
          </a:prstGeom>
          <a:gradFill>
            <a:gsLst>
              <a:gs pos="0">
                <a:srgbClr val="CEDC00"/>
              </a:gs>
              <a:gs pos="100000">
                <a:srgbClr val="F0FF29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143FC6B-8068-BAFF-29D1-E085A082550B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7318378" y="5138057"/>
            <a:ext cx="288669" cy="28502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22C9B2D-EE5E-F004-44DA-7CE791E652C1}"/>
              </a:ext>
            </a:extLst>
          </p:cNvPr>
          <p:cNvCxnSpPr>
            <a:cxnSpLocks/>
          </p:cNvCxnSpPr>
          <p:nvPr/>
        </p:nvCxnSpPr>
        <p:spPr>
          <a:xfrm>
            <a:off x="4643581" y="2495550"/>
            <a:ext cx="290369" cy="2867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>
            <a:extLst>
              <a:ext uri="{FF2B5EF4-FFF2-40B4-BE49-F238E27FC236}">
                <a16:creationId xmlns:a16="http://schemas.microsoft.com/office/drawing/2014/main" id="{7D16E0ED-662B-9FF2-4412-7FC2B57026F4}"/>
              </a:ext>
            </a:extLst>
          </p:cNvPr>
          <p:cNvSpPr/>
          <p:nvPr/>
        </p:nvSpPr>
        <p:spPr>
          <a:xfrm>
            <a:off x="3664230" y="1505772"/>
            <a:ext cx="4863540" cy="4863540"/>
          </a:xfrm>
          <a:prstGeom prst="arc">
            <a:avLst>
              <a:gd name="adj1" fmla="val 8719574"/>
              <a:gd name="adj2" fmla="val 12700801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9DCDA5CD-6E87-7CA5-7453-B109AA5ABC6E}"/>
              </a:ext>
            </a:extLst>
          </p:cNvPr>
          <p:cNvSpPr/>
          <p:nvPr/>
        </p:nvSpPr>
        <p:spPr>
          <a:xfrm flipH="1">
            <a:off x="3664230" y="1505772"/>
            <a:ext cx="4863540" cy="4863540"/>
          </a:xfrm>
          <a:prstGeom prst="arc">
            <a:avLst>
              <a:gd name="adj1" fmla="val 8810207"/>
              <a:gd name="adj2" fmla="val 12700801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4B68220-C988-1366-6846-FCAC8509CB3D}"/>
              </a:ext>
            </a:extLst>
          </p:cNvPr>
          <p:cNvSpPr/>
          <p:nvPr/>
        </p:nvSpPr>
        <p:spPr>
          <a:xfrm>
            <a:off x="2705100" y="5298342"/>
            <a:ext cx="1035783" cy="103578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F0684DF-CE1E-C669-FCB3-B61B33CEEC20}"/>
              </a:ext>
            </a:extLst>
          </p:cNvPr>
          <p:cNvSpPr/>
          <p:nvPr/>
        </p:nvSpPr>
        <p:spPr>
          <a:xfrm>
            <a:off x="2146300" y="3926742"/>
            <a:ext cx="1035783" cy="103578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707DFAE-FDF4-9D9E-89E7-6A364A74FC00}"/>
              </a:ext>
            </a:extLst>
          </p:cNvPr>
          <p:cNvSpPr/>
          <p:nvPr/>
        </p:nvSpPr>
        <p:spPr>
          <a:xfrm>
            <a:off x="2286000" y="2491642"/>
            <a:ext cx="1035783" cy="103578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887C447-8872-7E6B-778C-F79E93F49CD3}"/>
              </a:ext>
            </a:extLst>
          </p:cNvPr>
          <p:cNvSpPr/>
          <p:nvPr/>
        </p:nvSpPr>
        <p:spPr>
          <a:xfrm>
            <a:off x="8842010" y="4381561"/>
            <a:ext cx="1035783" cy="103578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9DB7A2C-534C-5046-AC98-A161E94D3C73}"/>
              </a:ext>
            </a:extLst>
          </p:cNvPr>
          <p:cNvSpPr/>
          <p:nvPr/>
        </p:nvSpPr>
        <p:spPr>
          <a:xfrm>
            <a:off x="8996590" y="2975377"/>
            <a:ext cx="1035783" cy="103578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E54FEB6-D553-71FE-46AA-926CCBD85DE9}"/>
              </a:ext>
            </a:extLst>
          </p:cNvPr>
          <p:cNvSpPr/>
          <p:nvPr/>
        </p:nvSpPr>
        <p:spPr>
          <a:xfrm>
            <a:off x="8458091" y="1557306"/>
            <a:ext cx="1035783" cy="103578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9B4F3E0-B9BA-E947-A7C9-6C1BA07272D6}"/>
              </a:ext>
            </a:extLst>
          </p:cNvPr>
          <p:cNvCxnSpPr>
            <a:cxnSpLocks/>
          </p:cNvCxnSpPr>
          <p:nvPr/>
        </p:nvCxnSpPr>
        <p:spPr>
          <a:xfrm flipV="1">
            <a:off x="3708400" y="5321300"/>
            <a:ext cx="393700" cy="28575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2B1B1E5-EFFA-55FF-8E87-B4DFCBDCEC17}"/>
              </a:ext>
            </a:extLst>
          </p:cNvPr>
          <p:cNvCxnSpPr>
            <a:cxnSpLocks/>
          </p:cNvCxnSpPr>
          <p:nvPr/>
        </p:nvCxnSpPr>
        <p:spPr>
          <a:xfrm flipV="1">
            <a:off x="3175000" y="4216400"/>
            <a:ext cx="501650" cy="9525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416858C-DDFF-40CA-FD3D-7EFCC1D4AB03}"/>
              </a:ext>
            </a:extLst>
          </p:cNvPr>
          <p:cNvCxnSpPr>
            <a:cxnSpLocks/>
          </p:cNvCxnSpPr>
          <p:nvPr/>
        </p:nvCxnSpPr>
        <p:spPr>
          <a:xfrm>
            <a:off x="3307128" y="3147040"/>
            <a:ext cx="433022" cy="13532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E749A954-E657-6689-70CF-6D80396D2DAE}"/>
              </a:ext>
            </a:extLst>
          </p:cNvPr>
          <p:cNvSpPr/>
          <p:nvPr/>
        </p:nvSpPr>
        <p:spPr>
          <a:xfrm>
            <a:off x="2445092" y="2650734"/>
            <a:ext cx="717599" cy="717599"/>
          </a:xfrm>
          <a:prstGeom prst="ellipse">
            <a:avLst/>
          </a:prstGeom>
          <a:gradFill>
            <a:gsLst>
              <a:gs pos="0">
                <a:srgbClr val="0BD0D9"/>
              </a:gs>
              <a:gs pos="100000">
                <a:srgbClr val="41ECF5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74D4E12-A3F4-BBC9-2FB4-96414B4E2EEF}"/>
              </a:ext>
            </a:extLst>
          </p:cNvPr>
          <p:cNvCxnSpPr>
            <a:cxnSpLocks/>
          </p:cNvCxnSpPr>
          <p:nvPr/>
        </p:nvCxnSpPr>
        <p:spPr>
          <a:xfrm flipV="1">
            <a:off x="8153400" y="2374900"/>
            <a:ext cx="393700" cy="28575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7094475E-A0B6-5806-1572-28EE6282A994}"/>
              </a:ext>
            </a:extLst>
          </p:cNvPr>
          <p:cNvSpPr/>
          <p:nvPr/>
        </p:nvSpPr>
        <p:spPr>
          <a:xfrm>
            <a:off x="2305392" y="4085834"/>
            <a:ext cx="717599" cy="717599"/>
          </a:xfrm>
          <a:prstGeom prst="ellipse">
            <a:avLst/>
          </a:prstGeom>
          <a:gradFill>
            <a:gsLst>
              <a:gs pos="0">
                <a:srgbClr val="0BD0D9"/>
              </a:gs>
              <a:gs pos="100000">
                <a:srgbClr val="41ECF5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244411C-6133-958E-37FF-C773B56F24C4}"/>
              </a:ext>
            </a:extLst>
          </p:cNvPr>
          <p:cNvSpPr/>
          <p:nvPr/>
        </p:nvSpPr>
        <p:spPr>
          <a:xfrm>
            <a:off x="2864192" y="5457434"/>
            <a:ext cx="717599" cy="717599"/>
          </a:xfrm>
          <a:prstGeom prst="ellipse">
            <a:avLst/>
          </a:prstGeom>
          <a:gradFill>
            <a:gsLst>
              <a:gs pos="0">
                <a:srgbClr val="0BD0D9"/>
              </a:gs>
              <a:gs pos="100000">
                <a:srgbClr val="41ECF5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E2661CC-B8EC-98CB-9BD1-F3A7F75A5F2E}"/>
              </a:ext>
            </a:extLst>
          </p:cNvPr>
          <p:cNvCxnSpPr>
            <a:cxnSpLocks/>
          </p:cNvCxnSpPr>
          <p:nvPr/>
        </p:nvCxnSpPr>
        <p:spPr>
          <a:xfrm flipV="1">
            <a:off x="8523287" y="3683000"/>
            <a:ext cx="501650" cy="9525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D62689E-B09F-6919-625F-FF6B63BF8456}"/>
              </a:ext>
            </a:extLst>
          </p:cNvPr>
          <p:cNvCxnSpPr>
            <a:cxnSpLocks/>
          </p:cNvCxnSpPr>
          <p:nvPr/>
        </p:nvCxnSpPr>
        <p:spPr>
          <a:xfrm>
            <a:off x="8437928" y="4582140"/>
            <a:ext cx="433022" cy="13532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BC5D298E-A2DA-F6EF-9384-B816C3756D4B}"/>
              </a:ext>
            </a:extLst>
          </p:cNvPr>
          <p:cNvSpPr/>
          <p:nvPr/>
        </p:nvSpPr>
        <p:spPr>
          <a:xfrm>
            <a:off x="8617183" y="1716398"/>
            <a:ext cx="717599" cy="717599"/>
          </a:xfrm>
          <a:prstGeom prst="ellipse">
            <a:avLst/>
          </a:prstGeom>
          <a:gradFill>
            <a:gsLst>
              <a:gs pos="0">
                <a:srgbClr val="CEDC00"/>
              </a:gs>
              <a:gs pos="100000">
                <a:srgbClr val="F0FF29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ECCA5B7-4D57-9FA3-2AD8-9F30128F8C11}"/>
              </a:ext>
            </a:extLst>
          </p:cNvPr>
          <p:cNvSpPr/>
          <p:nvPr/>
        </p:nvSpPr>
        <p:spPr>
          <a:xfrm>
            <a:off x="9155682" y="3134469"/>
            <a:ext cx="717599" cy="717599"/>
          </a:xfrm>
          <a:prstGeom prst="ellipse">
            <a:avLst/>
          </a:prstGeom>
          <a:gradFill>
            <a:gsLst>
              <a:gs pos="0">
                <a:srgbClr val="CEDC00"/>
              </a:gs>
              <a:gs pos="100000">
                <a:srgbClr val="F0FF29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2FEFAB9-7FD3-83A0-FC6E-F99038A2BEC0}"/>
              </a:ext>
            </a:extLst>
          </p:cNvPr>
          <p:cNvSpPr/>
          <p:nvPr/>
        </p:nvSpPr>
        <p:spPr>
          <a:xfrm>
            <a:off x="9001102" y="4540653"/>
            <a:ext cx="717599" cy="717599"/>
          </a:xfrm>
          <a:prstGeom prst="ellipse">
            <a:avLst/>
          </a:prstGeom>
          <a:gradFill>
            <a:gsLst>
              <a:gs pos="0">
                <a:srgbClr val="CEDC00"/>
              </a:gs>
              <a:gs pos="100000">
                <a:srgbClr val="F0FF29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3F79FA0-C30C-4847-C412-50205114871D}"/>
              </a:ext>
            </a:extLst>
          </p:cNvPr>
          <p:cNvGrpSpPr/>
          <p:nvPr/>
        </p:nvGrpSpPr>
        <p:grpSpPr>
          <a:xfrm>
            <a:off x="2660885" y="2866527"/>
            <a:ext cx="286013" cy="286013"/>
            <a:chOff x="2678113" y="4700588"/>
            <a:chExt cx="346075" cy="346075"/>
          </a:xfrm>
        </p:grpSpPr>
        <p:sp>
          <p:nvSpPr>
            <p:cNvPr id="37" name="Oval 183">
              <a:extLst>
                <a:ext uri="{FF2B5EF4-FFF2-40B4-BE49-F238E27FC236}">
                  <a16:creationId xmlns:a16="http://schemas.microsoft.com/office/drawing/2014/main" id="{BAEA4F9D-66BC-6ABC-5868-282BDF89D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8113" y="4700588"/>
              <a:ext cx="239713" cy="241300"/>
            </a:xfrm>
            <a:prstGeom prst="ellipse">
              <a:avLst/>
            </a:pr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Line 184">
              <a:extLst>
                <a:ext uri="{FF2B5EF4-FFF2-40B4-BE49-F238E27FC236}">
                  <a16:creationId xmlns:a16="http://schemas.microsoft.com/office/drawing/2014/main" id="{A5E35B32-3361-8728-8E82-0974901BC7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4488" y="4908550"/>
              <a:ext cx="139700" cy="138113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3BEB3BD0-9685-F989-4610-B0B6B4E91BBD}"/>
              </a:ext>
            </a:extLst>
          </p:cNvPr>
          <p:cNvSpPr/>
          <p:nvPr/>
        </p:nvSpPr>
        <p:spPr>
          <a:xfrm>
            <a:off x="783675" y="5206467"/>
            <a:ext cx="2124657" cy="492443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Issues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High equipment downtime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High risk of secondary faults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Supply disruptions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2060C2C-3B4A-ABA5-55A6-F838C2232FBB}"/>
              </a:ext>
            </a:extLst>
          </p:cNvPr>
          <p:cNvSpPr/>
          <p:nvPr/>
        </p:nvSpPr>
        <p:spPr>
          <a:xfrm>
            <a:off x="763260" y="3694032"/>
            <a:ext cx="1977001" cy="738664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Corrective maintenance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Simplest Maintenance technique</a:t>
            </a:r>
            <a:endParaRPr lang="en-US" sz="1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CF851C3-C855-CCA1-9D57-2FE919EB296D}"/>
              </a:ext>
            </a:extLst>
          </p:cNvPr>
          <p:cNvSpPr/>
          <p:nvPr/>
        </p:nvSpPr>
        <p:spPr>
          <a:xfrm>
            <a:off x="562124" y="2223757"/>
            <a:ext cx="1723876" cy="738664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Run To Failure</a:t>
            </a:r>
            <a:endParaRPr lang="en-US" sz="1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F75012E-0CFA-D264-E62B-103B34278F01}"/>
              </a:ext>
            </a:extLst>
          </p:cNvPr>
          <p:cNvSpPr/>
          <p:nvPr/>
        </p:nvSpPr>
        <p:spPr>
          <a:xfrm>
            <a:off x="10003169" y="4850321"/>
            <a:ext cx="1725365" cy="738664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en-US" sz="1600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Preventive Maintenance( (</a:t>
            </a:r>
            <a:r>
              <a:rPr lang="en-US" sz="1600" dirty="0" err="1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PvM</a:t>
            </a:r>
            <a:r>
              <a:rPr lang="en-US" sz="1600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) (Scheduled or Time-Based Maintenance)</a:t>
            </a:r>
            <a:endParaRPr lang="en-US" sz="1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B7C72AD-5C8C-510B-35CE-3EACD189155D}"/>
              </a:ext>
            </a:extLst>
          </p:cNvPr>
          <p:cNvSpPr/>
          <p:nvPr/>
        </p:nvSpPr>
        <p:spPr>
          <a:xfrm>
            <a:off x="10248822" y="3123936"/>
            <a:ext cx="1555828" cy="738664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endParaRPr lang="en-US" sz="1600" dirty="0">
              <a:solidFill>
                <a:schemeClr val="bg1"/>
              </a:solidFill>
              <a:cs typeface="Segoe UI Light" panose="020B0502040204020203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7110D24-2A75-7245-0CD5-D8159D1F7E5D}"/>
              </a:ext>
            </a:extLst>
          </p:cNvPr>
          <p:cNvSpPr/>
          <p:nvPr/>
        </p:nvSpPr>
        <p:spPr>
          <a:xfrm>
            <a:off x="9693581" y="1589965"/>
            <a:ext cx="2111069" cy="738664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en-US" sz="1600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Issues: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Maintenance strategy not optimal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Unnecessary Maintenance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Waste of manpower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647F27E-3579-A1D7-AFFB-EC2FD49A5B8F}"/>
              </a:ext>
            </a:extLst>
          </p:cNvPr>
          <p:cNvSpPr/>
          <p:nvPr/>
        </p:nvSpPr>
        <p:spPr>
          <a:xfrm>
            <a:off x="4933950" y="2894620"/>
            <a:ext cx="2187888" cy="223308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D3E84DF-E29B-74BF-0AD1-F6A27A291F5A}"/>
              </a:ext>
            </a:extLst>
          </p:cNvPr>
          <p:cNvSpPr txBox="1"/>
          <p:nvPr/>
        </p:nvSpPr>
        <p:spPr>
          <a:xfrm>
            <a:off x="3715107" y="1924854"/>
            <a:ext cx="903431" cy="4283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b="1" dirty="0">
                <a:cs typeface="Arial" panose="020B0604020202020204" pitchFamily="34" charset="0"/>
              </a:rPr>
              <a:t>R2F</a:t>
            </a:r>
          </a:p>
        </p:txBody>
      </p:sp>
      <p:pic>
        <p:nvPicPr>
          <p:cNvPr id="47" name="Graphic 46" descr="Question Mark with solid fill">
            <a:extLst>
              <a:ext uri="{FF2B5EF4-FFF2-40B4-BE49-F238E27FC236}">
                <a16:creationId xmlns:a16="http://schemas.microsoft.com/office/drawing/2014/main" id="{219A57F3-79C3-3CE4-6BDF-CFA8CF8D8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69632" y="4157586"/>
            <a:ext cx="585018" cy="585018"/>
          </a:xfrm>
          <a:prstGeom prst="rect">
            <a:avLst/>
          </a:prstGeom>
        </p:spPr>
      </p:pic>
      <p:pic>
        <p:nvPicPr>
          <p:cNvPr id="48" name="Graphic 47" descr="Exclamation mark with solid fill">
            <a:extLst>
              <a:ext uri="{FF2B5EF4-FFF2-40B4-BE49-F238E27FC236}">
                <a16:creationId xmlns:a16="http://schemas.microsoft.com/office/drawing/2014/main" id="{441EFE8B-A47D-825B-E007-31D4286035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84190" y="5508547"/>
            <a:ext cx="666486" cy="666486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B4AA0DC9-7943-7E95-C207-4F67DF35714A}"/>
              </a:ext>
            </a:extLst>
          </p:cNvPr>
          <p:cNvSpPr txBox="1"/>
          <p:nvPr/>
        </p:nvSpPr>
        <p:spPr>
          <a:xfrm>
            <a:off x="7609101" y="5743294"/>
            <a:ext cx="903431" cy="4283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b="1" dirty="0" err="1">
                <a:cs typeface="Arial" panose="020B0604020202020204" pitchFamily="34" charset="0"/>
              </a:rPr>
              <a:t>PvM</a:t>
            </a:r>
            <a:endParaRPr lang="en-US" b="1" dirty="0">
              <a:cs typeface="Arial" panose="020B0604020202020204" pitchFamily="34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EA4FDF2-57B8-8876-A955-B74286EA3A14}"/>
              </a:ext>
            </a:extLst>
          </p:cNvPr>
          <p:cNvGrpSpPr/>
          <p:nvPr/>
        </p:nvGrpSpPr>
        <p:grpSpPr>
          <a:xfrm>
            <a:off x="9271126" y="4756445"/>
            <a:ext cx="286013" cy="286013"/>
            <a:chOff x="2678113" y="4700588"/>
            <a:chExt cx="346075" cy="346075"/>
          </a:xfrm>
        </p:grpSpPr>
        <p:sp>
          <p:nvSpPr>
            <p:cNvPr id="51" name="Oval 183">
              <a:extLst>
                <a:ext uri="{FF2B5EF4-FFF2-40B4-BE49-F238E27FC236}">
                  <a16:creationId xmlns:a16="http://schemas.microsoft.com/office/drawing/2014/main" id="{446E70E5-F27B-B12E-CE1B-41A4BDDF77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8113" y="4700588"/>
              <a:ext cx="239713" cy="241300"/>
            </a:xfrm>
            <a:prstGeom prst="ellipse">
              <a:avLst/>
            </a:pr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" name="Line 184">
              <a:extLst>
                <a:ext uri="{FF2B5EF4-FFF2-40B4-BE49-F238E27FC236}">
                  <a16:creationId xmlns:a16="http://schemas.microsoft.com/office/drawing/2014/main" id="{F3BDBE91-E9E5-90CD-9474-0FFE31CE82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4488" y="4908550"/>
              <a:ext cx="139700" cy="138113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pic>
        <p:nvPicPr>
          <p:cNvPr id="53" name="Graphic 52" descr="Question Mark with solid fill">
            <a:extLst>
              <a:ext uri="{FF2B5EF4-FFF2-40B4-BE49-F238E27FC236}">
                <a16:creationId xmlns:a16="http://schemas.microsoft.com/office/drawing/2014/main" id="{8155C9C6-2602-84D7-42E5-8CCD3124C0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13472" y="3206428"/>
            <a:ext cx="585018" cy="585018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6FCA7214-3B22-26E1-F14B-E4FC456DBC68}"/>
              </a:ext>
            </a:extLst>
          </p:cNvPr>
          <p:cNvSpPr/>
          <p:nvPr/>
        </p:nvSpPr>
        <p:spPr>
          <a:xfrm>
            <a:off x="10118253" y="3245957"/>
            <a:ext cx="1725365" cy="738664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Carried out on a premeditated schedule to anticipate failures</a:t>
            </a:r>
            <a:endParaRPr lang="en-US" sz="1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55" name="Graphic 54" descr="Exclamation mark with solid fill">
            <a:extLst>
              <a:ext uri="{FF2B5EF4-FFF2-40B4-BE49-F238E27FC236}">
                <a16:creationId xmlns:a16="http://schemas.microsoft.com/office/drawing/2014/main" id="{A03E9210-315E-138B-BDEC-C24FCD8EDA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54439" y="1777648"/>
            <a:ext cx="666486" cy="66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250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1DC4143-6376-F0E1-E122-B8FEA4FBF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3998" y="6383603"/>
            <a:ext cx="5038675" cy="222397"/>
          </a:xfrm>
        </p:spPr>
        <p:txBody>
          <a:bodyPr/>
          <a:lstStyle/>
          <a:p>
            <a:r>
              <a:rPr lang="en-US" sz="1000" dirty="0"/>
              <a:t>Statistical-based Maintenance for Aboveground Gas Risers in Domestic High-rise Buildings</a:t>
            </a:r>
            <a:endParaRPr lang="en-GB" sz="1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900D52-33CA-9897-F050-0D2944A8B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854E-1B22-401C-B4EE-1698A89C07E3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29898F2-D955-97C6-3EB9-54948D82F94D}"/>
              </a:ext>
            </a:extLst>
          </p:cNvPr>
          <p:cNvSpPr>
            <a:spLocks/>
          </p:cNvSpPr>
          <p:nvPr/>
        </p:nvSpPr>
        <p:spPr bwMode="auto">
          <a:xfrm>
            <a:off x="1352550" y="0"/>
            <a:ext cx="10839450" cy="5722553"/>
          </a:xfrm>
          <a:custGeom>
            <a:avLst/>
            <a:gdLst>
              <a:gd name="T0" fmla="*/ 3147 w 3147"/>
              <a:gd name="T1" fmla="*/ 1312 h 1657"/>
              <a:gd name="T2" fmla="*/ 3147 w 3147"/>
              <a:gd name="T3" fmla="*/ 1657 h 1657"/>
              <a:gd name="T4" fmla="*/ 2364 w 3147"/>
              <a:gd name="T5" fmla="*/ 1244 h 1657"/>
              <a:gd name="T6" fmla="*/ 2096 w 3147"/>
              <a:gd name="T7" fmla="*/ 1244 h 1657"/>
              <a:gd name="T8" fmla="*/ 1818 w 3147"/>
              <a:gd name="T9" fmla="*/ 1391 h 1657"/>
              <a:gd name="T10" fmla="*/ 1720 w 3147"/>
              <a:gd name="T11" fmla="*/ 1415 h 1657"/>
              <a:gd name="T12" fmla="*/ 1622 w 3147"/>
              <a:gd name="T13" fmla="*/ 1391 h 1657"/>
              <a:gd name="T14" fmla="*/ 917 w 3147"/>
              <a:gd name="T15" fmla="*/ 1019 h 1657"/>
              <a:gd name="T16" fmla="*/ 888 w 3147"/>
              <a:gd name="T17" fmla="*/ 1004 h 1657"/>
              <a:gd name="T18" fmla="*/ 755 w 3147"/>
              <a:gd name="T19" fmla="*/ 934 h 1657"/>
              <a:gd name="T20" fmla="*/ 756 w 3147"/>
              <a:gd name="T21" fmla="*/ 742 h 1657"/>
              <a:gd name="T22" fmla="*/ 901 w 3147"/>
              <a:gd name="T23" fmla="*/ 666 h 1657"/>
              <a:gd name="T24" fmla="*/ 901 w 3147"/>
              <a:gd name="T25" fmla="*/ 475 h 1657"/>
              <a:gd name="T26" fmla="*/ 0 w 3147"/>
              <a:gd name="T27" fmla="*/ 0 h 1657"/>
              <a:gd name="T28" fmla="*/ 654 w 3147"/>
              <a:gd name="T29" fmla="*/ 0 h 1657"/>
              <a:gd name="T30" fmla="*/ 1321 w 3147"/>
              <a:gd name="T31" fmla="*/ 351 h 1657"/>
              <a:gd name="T32" fmla="*/ 1454 w 3147"/>
              <a:gd name="T33" fmla="*/ 571 h 1657"/>
              <a:gd name="T34" fmla="*/ 1322 w 3147"/>
              <a:gd name="T35" fmla="*/ 790 h 1657"/>
              <a:gd name="T36" fmla="*/ 1322 w 3147"/>
              <a:gd name="T37" fmla="*/ 887 h 1657"/>
              <a:gd name="T38" fmla="*/ 1623 w 3147"/>
              <a:gd name="T39" fmla="*/ 1046 h 1657"/>
              <a:gd name="T40" fmla="*/ 1817 w 3147"/>
              <a:gd name="T41" fmla="*/ 1046 h 1657"/>
              <a:gd name="T42" fmla="*/ 1903 w 3147"/>
              <a:gd name="T43" fmla="*/ 1001 h 1657"/>
              <a:gd name="T44" fmla="*/ 2074 w 3147"/>
              <a:gd name="T45" fmla="*/ 911 h 1657"/>
              <a:gd name="T46" fmla="*/ 2095 w 3147"/>
              <a:gd name="T47" fmla="*/ 900 h 1657"/>
              <a:gd name="T48" fmla="*/ 2363 w 3147"/>
              <a:gd name="T49" fmla="*/ 900 h 1657"/>
              <a:gd name="T50" fmla="*/ 2555 w 3147"/>
              <a:gd name="T51" fmla="*/ 1001 h 1657"/>
              <a:gd name="T52" fmla="*/ 2555 w 3147"/>
              <a:gd name="T53" fmla="*/ 1001 h 1657"/>
              <a:gd name="T54" fmla="*/ 3147 w 3147"/>
              <a:gd name="T55" fmla="*/ 1312 h 1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147" h="1657">
                <a:moveTo>
                  <a:pt x="3147" y="1312"/>
                </a:moveTo>
                <a:cubicBezTo>
                  <a:pt x="3147" y="1657"/>
                  <a:pt x="3147" y="1657"/>
                  <a:pt x="3147" y="1657"/>
                </a:cubicBezTo>
                <a:cubicBezTo>
                  <a:pt x="2364" y="1244"/>
                  <a:pt x="2364" y="1244"/>
                  <a:pt x="2364" y="1244"/>
                </a:cubicBezTo>
                <a:cubicBezTo>
                  <a:pt x="2280" y="1200"/>
                  <a:pt x="2179" y="1200"/>
                  <a:pt x="2096" y="1244"/>
                </a:cubicBezTo>
                <a:cubicBezTo>
                  <a:pt x="1818" y="1391"/>
                  <a:pt x="1818" y="1391"/>
                  <a:pt x="1818" y="1391"/>
                </a:cubicBezTo>
                <a:cubicBezTo>
                  <a:pt x="1787" y="1407"/>
                  <a:pt x="1753" y="1415"/>
                  <a:pt x="1720" y="1415"/>
                </a:cubicBezTo>
                <a:cubicBezTo>
                  <a:pt x="1686" y="1415"/>
                  <a:pt x="1652" y="1407"/>
                  <a:pt x="1622" y="1391"/>
                </a:cubicBezTo>
                <a:cubicBezTo>
                  <a:pt x="917" y="1019"/>
                  <a:pt x="917" y="1019"/>
                  <a:pt x="917" y="1019"/>
                </a:cubicBezTo>
                <a:cubicBezTo>
                  <a:pt x="888" y="1004"/>
                  <a:pt x="888" y="1004"/>
                  <a:pt x="888" y="1004"/>
                </a:cubicBezTo>
                <a:cubicBezTo>
                  <a:pt x="755" y="934"/>
                  <a:pt x="755" y="934"/>
                  <a:pt x="755" y="934"/>
                </a:cubicBezTo>
                <a:cubicBezTo>
                  <a:pt x="678" y="893"/>
                  <a:pt x="678" y="783"/>
                  <a:pt x="756" y="742"/>
                </a:cubicBezTo>
                <a:cubicBezTo>
                  <a:pt x="901" y="666"/>
                  <a:pt x="901" y="666"/>
                  <a:pt x="901" y="666"/>
                </a:cubicBezTo>
                <a:cubicBezTo>
                  <a:pt x="977" y="625"/>
                  <a:pt x="977" y="515"/>
                  <a:pt x="901" y="475"/>
                </a:cubicBezTo>
                <a:cubicBezTo>
                  <a:pt x="0" y="0"/>
                  <a:pt x="0" y="0"/>
                  <a:pt x="0" y="0"/>
                </a:cubicBezTo>
                <a:cubicBezTo>
                  <a:pt x="654" y="0"/>
                  <a:pt x="654" y="0"/>
                  <a:pt x="654" y="0"/>
                </a:cubicBezTo>
                <a:cubicBezTo>
                  <a:pt x="1321" y="351"/>
                  <a:pt x="1321" y="351"/>
                  <a:pt x="1321" y="351"/>
                </a:cubicBezTo>
                <a:cubicBezTo>
                  <a:pt x="1410" y="398"/>
                  <a:pt x="1454" y="484"/>
                  <a:pt x="1454" y="571"/>
                </a:cubicBezTo>
                <a:cubicBezTo>
                  <a:pt x="1454" y="657"/>
                  <a:pt x="1410" y="743"/>
                  <a:pt x="1322" y="790"/>
                </a:cubicBezTo>
                <a:cubicBezTo>
                  <a:pt x="1282" y="810"/>
                  <a:pt x="1282" y="867"/>
                  <a:pt x="1322" y="887"/>
                </a:cubicBezTo>
                <a:cubicBezTo>
                  <a:pt x="1623" y="1046"/>
                  <a:pt x="1623" y="1046"/>
                  <a:pt x="1623" y="1046"/>
                </a:cubicBezTo>
                <a:cubicBezTo>
                  <a:pt x="1684" y="1078"/>
                  <a:pt x="1756" y="1078"/>
                  <a:pt x="1817" y="1046"/>
                </a:cubicBezTo>
                <a:cubicBezTo>
                  <a:pt x="1903" y="1001"/>
                  <a:pt x="1903" y="1001"/>
                  <a:pt x="1903" y="1001"/>
                </a:cubicBezTo>
                <a:cubicBezTo>
                  <a:pt x="2074" y="911"/>
                  <a:pt x="2074" y="911"/>
                  <a:pt x="2074" y="911"/>
                </a:cubicBezTo>
                <a:cubicBezTo>
                  <a:pt x="2095" y="900"/>
                  <a:pt x="2095" y="900"/>
                  <a:pt x="2095" y="900"/>
                </a:cubicBezTo>
                <a:cubicBezTo>
                  <a:pt x="2179" y="856"/>
                  <a:pt x="2279" y="856"/>
                  <a:pt x="2363" y="900"/>
                </a:cubicBezTo>
                <a:cubicBezTo>
                  <a:pt x="2555" y="1001"/>
                  <a:pt x="2555" y="1001"/>
                  <a:pt x="2555" y="1001"/>
                </a:cubicBezTo>
                <a:cubicBezTo>
                  <a:pt x="2555" y="1001"/>
                  <a:pt x="2555" y="1001"/>
                  <a:pt x="2555" y="1001"/>
                </a:cubicBezTo>
                <a:lnTo>
                  <a:pt x="3147" y="1312"/>
                </a:lnTo>
                <a:close/>
              </a:path>
            </a:pathLst>
          </a:custGeom>
          <a:gradFill>
            <a:gsLst>
              <a:gs pos="100000">
                <a:srgbClr val="91B4B3"/>
              </a:gs>
              <a:gs pos="61000">
                <a:srgbClr val="829A99"/>
              </a:gs>
              <a:gs pos="0">
                <a:srgbClr val="6A7171"/>
              </a:gs>
            </a:gsLst>
            <a:lin ang="4200000" scaled="0"/>
          </a:gradFill>
          <a:ln>
            <a:noFill/>
          </a:ln>
          <a:effectLst>
            <a:innerShdw blurRad="63500" dist="50800" dir="18900000">
              <a:prstClr val="black">
                <a:alpha val="17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E95D30-E5C2-2C45-0FE5-9573E9CBC2D8}"/>
              </a:ext>
            </a:extLst>
          </p:cNvPr>
          <p:cNvSpPr txBox="1"/>
          <p:nvPr/>
        </p:nvSpPr>
        <p:spPr>
          <a:xfrm>
            <a:off x="5233737" y="4987801"/>
            <a:ext cx="3159123" cy="25796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r>
              <a:rPr lang="en-US" b="1" dirty="0"/>
              <a:t>Condition Based Maintenance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Based on Continuous monitoring of </a:t>
            </a:r>
          </a:p>
          <a:p>
            <a:r>
              <a:rPr lang="en-US" sz="1400" dirty="0"/>
              <a:t>        equipment and their process health.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Maintenance action carried out when</a:t>
            </a:r>
          </a:p>
          <a:p>
            <a:r>
              <a:rPr lang="en-US" sz="1400" dirty="0"/>
              <a:t>        conditions of degradation of process are observed</a:t>
            </a:r>
          </a:p>
          <a:p>
            <a:pPr algn="r"/>
            <a:endParaRPr lang="en-US" b="1" dirty="0"/>
          </a:p>
          <a:p>
            <a:pPr algn="r"/>
            <a:endParaRPr lang="id-ID" b="1" dirty="0"/>
          </a:p>
        </p:txBody>
      </p:sp>
      <p:sp>
        <p:nvSpPr>
          <p:cNvPr id="8" name="Oval 9">
            <a:extLst>
              <a:ext uri="{FF2B5EF4-FFF2-40B4-BE49-F238E27FC236}">
                <a16:creationId xmlns:a16="http://schemas.microsoft.com/office/drawing/2014/main" id="{1191A168-87FF-5EE9-800C-931DF6938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6442" y="4403590"/>
            <a:ext cx="389848" cy="24376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9" name="Picture 2" descr="Condition Monitoring: An Overview | Reliable Plant">
            <a:extLst>
              <a:ext uri="{FF2B5EF4-FFF2-40B4-BE49-F238E27FC236}">
                <a16:creationId xmlns:a16="http://schemas.microsoft.com/office/drawing/2014/main" id="{04C8F790-C349-F69D-9FC7-396F3461F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981" y="4675060"/>
            <a:ext cx="1862209" cy="104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152">
            <a:extLst>
              <a:ext uri="{FF2B5EF4-FFF2-40B4-BE49-F238E27FC236}">
                <a16:creationId xmlns:a16="http://schemas.microsoft.com/office/drawing/2014/main" id="{5485B3D6-B770-F1AD-F181-D66248B1E05E}"/>
              </a:ext>
            </a:extLst>
          </p:cNvPr>
          <p:cNvSpPr>
            <a:spLocks/>
          </p:cNvSpPr>
          <p:nvPr/>
        </p:nvSpPr>
        <p:spPr bwMode="auto">
          <a:xfrm>
            <a:off x="2380040" y="8293"/>
            <a:ext cx="9804904" cy="5131802"/>
          </a:xfrm>
          <a:custGeom>
            <a:avLst/>
            <a:gdLst>
              <a:gd name="T0" fmla="*/ 2827 w 2827"/>
              <a:gd name="T1" fmla="*/ 1476 h 1476"/>
              <a:gd name="T2" fmla="*/ 2015 w 2827"/>
              <a:gd name="T3" fmla="*/ 1052 h 1476"/>
              <a:gd name="T4" fmla="*/ 1832 w 2827"/>
              <a:gd name="T5" fmla="*/ 1052 h 1476"/>
              <a:gd name="T6" fmla="*/ 1504 w 2827"/>
              <a:gd name="T7" fmla="*/ 1222 h 1476"/>
              <a:gd name="T8" fmla="*/ 1315 w 2827"/>
              <a:gd name="T9" fmla="*/ 1218 h 1476"/>
              <a:gd name="T10" fmla="*/ 760 w 2827"/>
              <a:gd name="T11" fmla="*/ 898 h 1476"/>
              <a:gd name="T12" fmla="*/ 754 w 2827"/>
              <a:gd name="T13" fmla="*/ 733 h 1476"/>
              <a:gd name="T14" fmla="*/ 851 w 2827"/>
              <a:gd name="T15" fmla="*/ 668 h 1476"/>
              <a:gd name="T16" fmla="*/ 845 w 2827"/>
              <a:gd name="T17" fmla="*/ 488 h 1476"/>
              <a:gd name="T18" fmla="*/ 0 w 2827"/>
              <a:gd name="T19" fmla="*/ 0 h 1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27" h="1476">
                <a:moveTo>
                  <a:pt x="2827" y="1476"/>
                </a:moveTo>
                <a:cubicBezTo>
                  <a:pt x="2015" y="1052"/>
                  <a:pt x="2015" y="1052"/>
                  <a:pt x="2015" y="1052"/>
                </a:cubicBezTo>
                <a:cubicBezTo>
                  <a:pt x="1958" y="1022"/>
                  <a:pt x="1889" y="1022"/>
                  <a:pt x="1832" y="1052"/>
                </a:cubicBezTo>
                <a:cubicBezTo>
                  <a:pt x="1504" y="1222"/>
                  <a:pt x="1504" y="1222"/>
                  <a:pt x="1504" y="1222"/>
                </a:cubicBezTo>
                <a:cubicBezTo>
                  <a:pt x="1444" y="1253"/>
                  <a:pt x="1373" y="1251"/>
                  <a:pt x="1315" y="1218"/>
                </a:cubicBezTo>
                <a:cubicBezTo>
                  <a:pt x="760" y="898"/>
                  <a:pt x="760" y="898"/>
                  <a:pt x="760" y="898"/>
                </a:cubicBezTo>
                <a:cubicBezTo>
                  <a:pt x="697" y="862"/>
                  <a:pt x="694" y="773"/>
                  <a:pt x="754" y="733"/>
                </a:cubicBezTo>
                <a:cubicBezTo>
                  <a:pt x="851" y="668"/>
                  <a:pt x="851" y="668"/>
                  <a:pt x="851" y="668"/>
                </a:cubicBezTo>
                <a:cubicBezTo>
                  <a:pt x="916" y="624"/>
                  <a:pt x="913" y="527"/>
                  <a:pt x="845" y="488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noFill/>
          <a:ln w="15875" cap="flat">
            <a:solidFill>
              <a:schemeClr val="bg1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/>
          </a:p>
        </p:txBody>
      </p:sp>
      <p:sp>
        <p:nvSpPr>
          <p:cNvPr id="11" name="Oval 9">
            <a:extLst>
              <a:ext uri="{FF2B5EF4-FFF2-40B4-BE49-F238E27FC236}">
                <a16:creationId xmlns:a16="http://schemas.microsoft.com/office/drawing/2014/main" id="{EB98E5BB-5B49-EDB1-BEAF-A07F04868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3515" y="1160327"/>
            <a:ext cx="389848" cy="24376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5CCB87-5CCE-7058-F08F-74E8432E6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357" y="1404095"/>
            <a:ext cx="1721717" cy="104463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11282F9-560C-D598-BDC1-3048F49D2E4B}"/>
              </a:ext>
            </a:extLst>
          </p:cNvPr>
          <p:cNvGrpSpPr/>
          <p:nvPr/>
        </p:nvGrpSpPr>
        <p:grpSpPr>
          <a:xfrm flipH="1">
            <a:off x="167316" y="857957"/>
            <a:ext cx="2560041" cy="848508"/>
            <a:chOff x="408780" y="1710764"/>
            <a:chExt cx="1763549" cy="74247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01B0192-54C3-18AD-AB0A-442A66ADF675}"/>
                </a:ext>
              </a:extLst>
            </p:cNvPr>
            <p:cNvSpPr txBox="1"/>
            <p:nvPr/>
          </p:nvSpPr>
          <p:spPr>
            <a:xfrm>
              <a:off x="783383" y="1710764"/>
              <a:ext cx="138358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en-US" b="1" dirty="0"/>
                <a:t>Predictive Maintenance</a:t>
              </a:r>
              <a:endParaRPr lang="id-ID" b="1" dirty="0"/>
            </a:p>
          </p:txBody>
        </p:sp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DC6268CA-81BF-3C96-4742-2525FE21A267}"/>
                </a:ext>
              </a:extLst>
            </p:cNvPr>
            <p:cNvSpPr txBox="1">
              <a:spLocks/>
            </p:cNvSpPr>
            <p:nvPr/>
          </p:nvSpPr>
          <p:spPr>
            <a:xfrm>
              <a:off x="408780" y="1987763"/>
              <a:ext cx="1763549" cy="46547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71450" indent="-171450">
                <a:lnSpc>
                  <a:spcPct val="100000"/>
                </a:lnSpc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+mn-lt"/>
                </a:rPr>
                <a:t>Application of Machine Learning Models (e.g., Neural Nets) on collected machine monitoring and sensor data to identify patterns and outliers which lead to losses</a:t>
              </a:r>
              <a:r>
                <a:rPr lang="en-US" sz="1100" dirty="0">
                  <a:latin typeface="+mn-lt"/>
                </a:rPr>
                <a:t>. </a:t>
              </a:r>
            </a:p>
            <a:p>
              <a:pPr marL="171450" indent="-171450">
                <a:lnSpc>
                  <a:spcPct val="100000"/>
                </a:lnSpc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+mn-lt"/>
                </a:rPr>
                <a:t>Usually built on a foundation of Condition Based Maintenance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84FD6F50-6131-4D1D-C0B5-4C6C11395649}"/>
              </a:ext>
            </a:extLst>
          </p:cNvPr>
          <p:cNvSpPr/>
          <p:nvPr/>
        </p:nvSpPr>
        <p:spPr>
          <a:xfrm>
            <a:off x="6883568" y="1019983"/>
            <a:ext cx="3347804" cy="132169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en-US" sz="2500" b="1" dirty="0">
                <a:latin typeface="+mj-lt"/>
                <a:cs typeface="Segoe UI" panose="020B0502040204020203" pitchFamily="34" charset="0"/>
              </a:rPr>
              <a:t>Where are we moving towards for better maintenance?</a:t>
            </a:r>
          </a:p>
        </p:txBody>
      </p:sp>
    </p:spTree>
    <p:extLst>
      <p:ext uri="{BB962C8B-B14F-4D97-AF65-F5344CB8AC3E}">
        <p14:creationId xmlns:p14="http://schemas.microsoft.com/office/powerpoint/2010/main" val="3385710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82D8B4-5AAA-BDE1-6C21-F5E441964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854E-1B22-401C-B4EE-1698A89C07E3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165B8-ED10-B96E-293D-EA552EC8A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Statistical-based Maintenance for Aboveground Gas Risers in Domestic High-rise Buildings</a:t>
            </a:r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E240C7C-C868-32C5-5632-07D48E2C787C}"/>
              </a:ext>
            </a:extLst>
          </p:cNvPr>
          <p:cNvSpPr txBox="1">
            <a:spLocks/>
          </p:cNvSpPr>
          <p:nvPr/>
        </p:nvSpPr>
        <p:spPr>
          <a:xfrm>
            <a:off x="288799" y="375424"/>
            <a:ext cx="11567403" cy="110799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3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+mn-lt"/>
                <a:cs typeface="Arial" panose="020B0604020202020204" pitchFamily="34" charset="0"/>
              </a:rPr>
              <a:t>Obstacles for Implementing Predictive Maintenance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68C4615-A75A-0911-7B2A-EEE81300967E}"/>
              </a:ext>
            </a:extLst>
          </p:cNvPr>
          <p:cNvSpPr/>
          <p:nvPr/>
        </p:nvSpPr>
        <p:spPr>
          <a:xfrm>
            <a:off x="7666748" y="2899201"/>
            <a:ext cx="1884683" cy="188468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3CB78B3-C93D-2778-5836-27B3B550F38E}"/>
              </a:ext>
            </a:extLst>
          </p:cNvPr>
          <p:cNvCxnSpPr>
            <a:cxnSpLocks/>
          </p:cNvCxnSpPr>
          <p:nvPr/>
        </p:nvCxnSpPr>
        <p:spPr>
          <a:xfrm flipH="1">
            <a:off x="9226310" y="2693235"/>
            <a:ext cx="430930" cy="46822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DF825EA-45FA-6EDA-657C-988124DB7471}"/>
              </a:ext>
            </a:extLst>
          </p:cNvPr>
          <p:cNvCxnSpPr>
            <a:cxnSpLocks/>
          </p:cNvCxnSpPr>
          <p:nvPr/>
        </p:nvCxnSpPr>
        <p:spPr>
          <a:xfrm flipH="1">
            <a:off x="7595629" y="4537032"/>
            <a:ext cx="366691" cy="39842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AE55A0A-6834-CCAB-88FA-A07F2AEEB6A0}"/>
              </a:ext>
            </a:extLst>
          </p:cNvPr>
          <p:cNvCxnSpPr>
            <a:cxnSpLocks/>
          </p:cNvCxnSpPr>
          <p:nvPr/>
        </p:nvCxnSpPr>
        <p:spPr>
          <a:xfrm flipH="1" flipV="1">
            <a:off x="9255859" y="4550914"/>
            <a:ext cx="366691" cy="39842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64E7C94-15E5-4D56-C156-46FD51B43187}"/>
              </a:ext>
            </a:extLst>
          </p:cNvPr>
          <p:cNvCxnSpPr>
            <a:cxnSpLocks/>
          </p:cNvCxnSpPr>
          <p:nvPr/>
        </p:nvCxnSpPr>
        <p:spPr>
          <a:xfrm flipH="1" flipV="1">
            <a:off x="7632799" y="2691634"/>
            <a:ext cx="366691" cy="39842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59">
            <a:extLst>
              <a:ext uri="{FF2B5EF4-FFF2-40B4-BE49-F238E27FC236}">
                <a16:creationId xmlns:a16="http://schemas.microsoft.com/office/drawing/2014/main" id="{7BB706D2-3973-A687-32DE-5A2522C9FA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6748" y="2898732"/>
            <a:ext cx="1902462" cy="1886999"/>
          </a:xfrm>
          <a:prstGeom prst="flowChartConnector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0795FFC3-B0A3-1423-E192-0A411DC3024F}"/>
              </a:ext>
            </a:extLst>
          </p:cNvPr>
          <p:cNvSpPr txBox="1"/>
          <p:nvPr/>
        </p:nvSpPr>
        <p:spPr>
          <a:xfrm>
            <a:off x="277159" y="2006769"/>
            <a:ext cx="3880245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While Predictive maintenance presents significant opportunity in;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Minimizing equipment failures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Reducing maintenance costs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Forecasting of incipient issues leading to disastrous failures</a:t>
            </a:r>
          </a:p>
          <a:p>
            <a:pPr algn="l"/>
            <a:endParaRPr lang="en-US" sz="2000" dirty="0">
              <a:solidFill>
                <a:schemeClr val="bg1"/>
              </a:solidFill>
            </a:endParaRPr>
          </a:p>
          <a:p>
            <a:pPr algn="l"/>
            <a:r>
              <a:rPr lang="en-US" sz="2000" dirty="0">
                <a:solidFill>
                  <a:schemeClr val="bg1"/>
                </a:solidFill>
              </a:rPr>
              <a:t>Significantly implementation challenges exist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BF203F3B-C09B-EB94-DF2B-6EB147492CE6}"/>
              </a:ext>
            </a:extLst>
          </p:cNvPr>
          <p:cNvSpPr/>
          <p:nvPr/>
        </p:nvSpPr>
        <p:spPr>
          <a:xfrm>
            <a:off x="4483244" y="1993246"/>
            <a:ext cx="3551354" cy="71759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EDC00"/>
              </a:gs>
              <a:gs pos="100000">
                <a:srgbClr val="F0FF29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b="1" dirty="0">
                <a:solidFill>
                  <a:schemeClr val="tx1"/>
                </a:solidFill>
              </a:rPr>
              <a:t>Requirement of real time monitoring IoT sensing systems resulting in high overhead costs</a:t>
            </a:r>
          </a:p>
        </p:txBody>
      </p:sp>
      <p:pic>
        <p:nvPicPr>
          <p:cNvPr id="67" name="Graphic 66">
            <a:extLst>
              <a:ext uri="{FF2B5EF4-FFF2-40B4-BE49-F238E27FC236}">
                <a16:creationId xmlns:a16="http://schemas.microsoft.com/office/drawing/2014/main" id="{1D101442-D065-CDA8-C7FB-67946ADD538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548910" y="2108984"/>
            <a:ext cx="424331" cy="424331"/>
          </a:xfrm>
          <a:prstGeom prst="rect">
            <a:avLst/>
          </a:prstGeom>
        </p:spPr>
      </p:pic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50D70FC5-EA9C-CDA2-BA84-C5151B5B22F5}"/>
              </a:ext>
            </a:extLst>
          </p:cNvPr>
          <p:cNvSpPr/>
          <p:nvPr/>
        </p:nvSpPr>
        <p:spPr>
          <a:xfrm>
            <a:off x="8494072" y="1957613"/>
            <a:ext cx="3551354" cy="71759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EDC00"/>
              </a:gs>
              <a:gs pos="100000">
                <a:srgbClr val="F0FF29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b="1" dirty="0">
                <a:solidFill>
                  <a:schemeClr val="tx1"/>
                </a:solidFill>
              </a:rPr>
              <a:t>Security concerns with respect to data theft</a:t>
            </a: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6E965CC7-71D7-CDE3-9299-C2580B39C2A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547239" y="2104246"/>
            <a:ext cx="424331" cy="424331"/>
          </a:xfrm>
          <a:prstGeom prst="rect">
            <a:avLst/>
          </a:prstGeom>
        </p:spPr>
      </p:pic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EF0253EE-F8D8-E3D8-0741-0597D9ADF729}"/>
              </a:ext>
            </a:extLst>
          </p:cNvPr>
          <p:cNvSpPr/>
          <p:nvPr/>
        </p:nvSpPr>
        <p:spPr>
          <a:xfrm>
            <a:off x="4448136" y="4949341"/>
            <a:ext cx="3551354" cy="71759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EDC00"/>
              </a:gs>
              <a:gs pos="100000">
                <a:srgbClr val="F0FF29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b="1" dirty="0">
                <a:solidFill>
                  <a:schemeClr val="tx1"/>
                </a:solidFill>
              </a:rPr>
              <a:t>Implementation difficulties in Public Utility systems with no</a:t>
            </a:r>
          </a:p>
          <a:p>
            <a:r>
              <a:rPr lang="en-US" sz="1500" b="1" dirty="0">
                <a:solidFill>
                  <a:schemeClr val="tx1"/>
                </a:solidFill>
              </a:rPr>
              <a:t>online condition monitoring</a:t>
            </a:r>
          </a:p>
        </p:txBody>
      </p:sp>
      <p:pic>
        <p:nvPicPr>
          <p:cNvPr id="72" name="Graphic 71">
            <a:extLst>
              <a:ext uri="{FF2B5EF4-FFF2-40B4-BE49-F238E27FC236}">
                <a16:creationId xmlns:a16="http://schemas.microsoft.com/office/drawing/2014/main" id="{0D1E6CF5-4A53-1D66-F318-43A8FCEAF70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523751" y="5096209"/>
            <a:ext cx="424331" cy="424331"/>
          </a:xfrm>
          <a:prstGeom prst="rect">
            <a:avLst/>
          </a:prstGeom>
        </p:spPr>
      </p:pic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C91ECD8E-FC72-14EF-A152-42C10BD529B1}"/>
              </a:ext>
            </a:extLst>
          </p:cNvPr>
          <p:cNvSpPr/>
          <p:nvPr/>
        </p:nvSpPr>
        <p:spPr>
          <a:xfrm>
            <a:off x="8494072" y="4949341"/>
            <a:ext cx="3551354" cy="71759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EDC00"/>
              </a:gs>
              <a:gs pos="100000">
                <a:srgbClr val="F0FF29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b="1" dirty="0">
                <a:solidFill>
                  <a:schemeClr val="tx1"/>
                </a:solidFill>
              </a:rPr>
              <a:t>High dependence on operational data and doesn’t sufficiently consider geographical data</a:t>
            </a:r>
          </a:p>
        </p:txBody>
      </p:sp>
      <p:pic>
        <p:nvPicPr>
          <p:cNvPr id="74" name="Graphic 73">
            <a:extLst>
              <a:ext uri="{FF2B5EF4-FFF2-40B4-BE49-F238E27FC236}">
                <a16:creationId xmlns:a16="http://schemas.microsoft.com/office/drawing/2014/main" id="{4A1D2ECD-83A2-A123-C151-2852339F2B0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569687" y="5096209"/>
            <a:ext cx="424331" cy="42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240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82D8B4-5AAA-BDE1-6C21-F5E441964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854E-1B22-401C-B4EE-1698A89C07E3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165B8-ED10-B96E-293D-EA552EC8A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Statistical-based Maintenance for Aboveground Gas Risers in Domestic High-rise Buildings</a:t>
            </a:r>
            <a:endParaRPr lang="en-GB"/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8ABB189B-F8AC-68E8-57ED-E9A94DB22FD9}"/>
              </a:ext>
            </a:extLst>
          </p:cNvPr>
          <p:cNvSpPr txBox="1">
            <a:spLocks/>
          </p:cNvSpPr>
          <p:nvPr/>
        </p:nvSpPr>
        <p:spPr>
          <a:xfrm>
            <a:off x="242305" y="338729"/>
            <a:ext cx="3771757" cy="166199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3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latin typeface="+mn-lt"/>
                <a:cs typeface="Arial" panose="020B0604020202020204" pitchFamily="34" charset="0"/>
              </a:rPr>
              <a:t>A statistical approach to the problem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F2B0273-3002-6390-A4DA-9ABB309F1D01}"/>
              </a:ext>
            </a:extLst>
          </p:cNvPr>
          <p:cNvSpPr txBox="1"/>
          <p:nvPr/>
        </p:nvSpPr>
        <p:spPr>
          <a:xfrm>
            <a:off x="4685358" y="1008226"/>
            <a:ext cx="678876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Instead of full-fledged Machine Learning models which implement real time IoT sensing systems, offline solutions based on historical failure present a convenient solution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374E5FD-8DF7-5831-ADCE-08463BC555BF}"/>
              </a:ext>
            </a:extLst>
          </p:cNvPr>
          <p:cNvSpPr txBox="1"/>
          <p:nvPr/>
        </p:nvSpPr>
        <p:spPr>
          <a:xfrm>
            <a:off x="416883" y="2546037"/>
            <a:ext cx="1004763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Uses Survival Analysis to incorporate the time to failure of equipment into the predictive model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A152A551-5F8E-9AB4-2008-816E98D60F72}"/>
              </a:ext>
            </a:extLst>
          </p:cNvPr>
          <p:cNvGrpSpPr/>
          <p:nvPr/>
        </p:nvGrpSpPr>
        <p:grpSpPr>
          <a:xfrm>
            <a:off x="1313998" y="3596540"/>
            <a:ext cx="3336859" cy="3344918"/>
            <a:chOff x="6711220" y="1487457"/>
            <a:chExt cx="2331398" cy="2902534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745C37A5-1A4A-F19E-12A8-00EC03345405}"/>
                </a:ext>
              </a:extLst>
            </p:cNvPr>
            <p:cNvSpPr/>
            <p:nvPr/>
          </p:nvSpPr>
          <p:spPr>
            <a:xfrm>
              <a:off x="6717392" y="2238374"/>
              <a:ext cx="2325226" cy="15240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GB" sz="1500" dirty="0">
                  <a:solidFill>
                    <a:schemeClr val="tx1"/>
                  </a:solidFill>
                </a:rPr>
                <a:t>Easily implemented using conventional software packages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GB" sz="1500" dirty="0">
                  <a:solidFill>
                    <a:schemeClr val="tx1"/>
                  </a:solidFill>
                </a:rPr>
                <a:t>Provides failure probability curves to assess when to carry out maintenance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1FEAB371-C527-9A18-1D03-E70F3362289A}"/>
                </a:ext>
              </a:extLst>
            </p:cNvPr>
            <p:cNvSpPr/>
            <p:nvPr/>
          </p:nvSpPr>
          <p:spPr>
            <a:xfrm>
              <a:off x="6717392" y="1771650"/>
              <a:ext cx="2325226" cy="466724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      Advantage of using Survival Analysis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71B6E076-28AE-A10D-2625-FF0AE3A9767A}"/>
                </a:ext>
              </a:extLst>
            </p:cNvPr>
            <p:cNvSpPr txBox="1"/>
            <p:nvPr/>
          </p:nvSpPr>
          <p:spPr>
            <a:xfrm rot="609092">
              <a:off x="6711220" y="1487457"/>
              <a:ext cx="375103" cy="1446550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r>
                <a:rPr lang="en-GB" sz="8800" dirty="0">
                  <a:solidFill>
                    <a:schemeClr val="bg1"/>
                  </a:solidFill>
                </a:rPr>
                <a:t>“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8ABA2DDC-2AAE-FF9C-0B9E-6F7DCA2F0CF4}"/>
                </a:ext>
              </a:extLst>
            </p:cNvPr>
            <p:cNvSpPr txBox="1"/>
            <p:nvPr/>
          </p:nvSpPr>
          <p:spPr>
            <a:xfrm rot="609092">
              <a:off x="8582684" y="3134755"/>
              <a:ext cx="295677" cy="1255236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r>
                <a:rPr lang="en-GB" sz="8800" dirty="0">
                  <a:solidFill>
                    <a:schemeClr val="tx2">
                      <a:lumMod val="75000"/>
                    </a:schemeClr>
                  </a:solidFill>
                </a:rPr>
                <a:t>”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14B6EAC-5276-06C6-77BF-99EBE24280BB}"/>
              </a:ext>
            </a:extLst>
          </p:cNvPr>
          <p:cNvGrpSpPr/>
          <p:nvPr/>
        </p:nvGrpSpPr>
        <p:grpSpPr>
          <a:xfrm>
            <a:off x="6645168" y="3562275"/>
            <a:ext cx="3336859" cy="3344918"/>
            <a:chOff x="6711220" y="1487457"/>
            <a:chExt cx="2331398" cy="2902534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09DE4158-D2BC-54AE-16C3-B2ED48199402}"/>
                </a:ext>
              </a:extLst>
            </p:cNvPr>
            <p:cNvSpPr/>
            <p:nvPr/>
          </p:nvSpPr>
          <p:spPr>
            <a:xfrm>
              <a:off x="6717392" y="2238374"/>
              <a:ext cx="2325226" cy="15240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en-GB" sz="1500" dirty="0">
                <a:solidFill>
                  <a:schemeClr val="tx1"/>
                </a:solidFill>
              </a:endParaRP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en-GB" sz="1500" dirty="0">
                <a:solidFill>
                  <a:schemeClr val="tx1"/>
                </a:solidFill>
              </a:endParaRP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GB" sz="1500" dirty="0">
                  <a:solidFill>
                    <a:schemeClr val="tx1"/>
                  </a:solidFill>
                </a:rPr>
                <a:t>Requires large amounts of historical data to have a reasonably accurate model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GB" sz="1500" dirty="0">
                  <a:solidFill>
                    <a:schemeClr val="tx1"/>
                  </a:solidFill>
                </a:rPr>
                <a:t>NOT robust to adapt to scenarios which are not in the modelling dataset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en-GB" sz="1500" dirty="0">
                <a:solidFill>
                  <a:schemeClr val="tx1"/>
                </a:solidFill>
              </a:endParaRP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646B9159-205D-FF9C-A266-BE088948ED84}"/>
                </a:ext>
              </a:extLst>
            </p:cNvPr>
            <p:cNvSpPr/>
            <p:nvPr/>
          </p:nvSpPr>
          <p:spPr>
            <a:xfrm>
              <a:off x="6717392" y="1771650"/>
              <a:ext cx="2325226" cy="466724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Drawbacks of</a:t>
              </a:r>
            </a:p>
            <a:p>
              <a:pPr algn="ctr"/>
              <a:r>
                <a:rPr lang="en-GB" dirty="0"/>
                <a:t>Survival Analysis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B60AE1AB-A609-2EC7-27C7-0752811FC622}"/>
                </a:ext>
              </a:extLst>
            </p:cNvPr>
            <p:cNvSpPr txBox="1"/>
            <p:nvPr/>
          </p:nvSpPr>
          <p:spPr>
            <a:xfrm rot="609092">
              <a:off x="6711220" y="1487457"/>
              <a:ext cx="375103" cy="1446550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r>
                <a:rPr lang="en-GB" sz="8800" dirty="0">
                  <a:solidFill>
                    <a:schemeClr val="bg1"/>
                  </a:solidFill>
                </a:rPr>
                <a:t>“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3D382985-865D-0149-E819-10244E781F7B}"/>
                </a:ext>
              </a:extLst>
            </p:cNvPr>
            <p:cNvSpPr txBox="1"/>
            <p:nvPr/>
          </p:nvSpPr>
          <p:spPr>
            <a:xfrm rot="609092">
              <a:off x="8582684" y="3134755"/>
              <a:ext cx="295677" cy="1255236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r>
                <a:rPr lang="en-GB" sz="8800" dirty="0">
                  <a:solidFill>
                    <a:schemeClr val="tx2">
                      <a:lumMod val="75000"/>
                    </a:schemeClr>
                  </a:solidFill>
                </a:rPr>
                <a:t>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454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82D8B4-5AAA-BDE1-6C21-F5E441964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854E-1B22-401C-B4EE-1698A89C07E3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165B8-ED10-B96E-293D-EA552EC8A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Statistical-based Maintenance for Aboveground Gas Risers in Domestic High-rise Buildings</a:t>
            </a:r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9100279-7EFC-CA3C-E966-3C4554597FA5}"/>
              </a:ext>
            </a:extLst>
          </p:cNvPr>
          <p:cNvGrpSpPr/>
          <p:nvPr/>
        </p:nvGrpSpPr>
        <p:grpSpPr>
          <a:xfrm>
            <a:off x="5930855" y="605428"/>
            <a:ext cx="5775245" cy="5507451"/>
            <a:chOff x="3451225" y="1074738"/>
            <a:chExt cx="5186363" cy="526573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DF3BA40-2C06-4D27-28BD-5E990CEF4260}"/>
                </a:ext>
              </a:extLst>
            </p:cNvPr>
            <p:cNvSpPr txBox="1"/>
            <p:nvPr/>
          </p:nvSpPr>
          <p:spPr>
            <a:xfrm>
              <a:off x="5150765" y="3040431"/>
              <a:ext cx="1959251" cy="10469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sz="2000" b="1" dirty="0">
                  <a:solidFill>
                    <a:schemeClr val="tx2"/>
                  </a:solidFill>
                </a:rPr>
                <a:t>Robust, Accessible and Affordable Predictive Maintenance solution</a:t>
              </a:r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A4BD4ECF-65C5-9A65-3D6A-EC2F298CC71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451225" y="1074738"/>
              <a:ext cx="5186363" cy="5265738"/>
              <a:chOff x="2174" y="617"/>
              <a:chExt cx="3267" cy="3317"/>
            </a:xfrm>
            <a:solidFill>
              <a:schemeClr val="accent1"/>
            </a:solidFill>
          </p:grpSpPr>
          <p:sp>
            <p:nvSpPr>
              <p:cNvPr id="37" name="Freeform 5">
                <a:extLst>
                  <a:ext uri="{FF2B5EF4-FFF2-40B4-BE49-F238E27FC236}">
                    <a16:creationId xmlns:a16="http://schemas.microsoft.com/office/drawing/2014/main" id="{3C64A104-84FF-A1F7-B4D8-48AFCCEA94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4" y="1439"/>
                <a:ext cx="1036" cy="1790"/>
              </a:xfrm>
              <a:custGeom>
                <a:avLst/>
                <a:gdLst>
                  <a:gd name="T0" fmla="*/ 713 w 1441"/>
                  <a:gd name="T1" fmla="*/ 2099 h 2491"/>
                  <a:gd name="T2" fmla="*/ 838 w 1441"/>
                  <a:gd name="T3" fmla="*/ 1932 h 2491"/>
                  <a:gd name="T4" fmla="*/ 1036 w 1441"/>
                  <a:gd name="T5" fmla="*/ 1865 h 2491"/>
                  <a:gd name="T6" fmla="*/ 1146 w 1441"/>
                  <a:gd name="T7" fmla="*/ 1925 h 2491"/>
                  <a:gd name="T8" fmla="*/ 1171 w 1441"/>
                  <a:gd name="T9" fmla="*/ 1985 h 2491"/>
                  <a:gd name="T10" fmla="*/ 1244 w 1441"/>
                  <a:gd name="T11" fmla="*/ 1996 h 2491"/>
                  <a:gd name="T12" fmla="*/ 1389 w 1441"/>
                  <a:gd name="T13" fmla="*/ 1890 h 2491"/>
                  <a:gd name="T14" fmla="*/ 1414 w 1441"/>
                  <a:gd name="T15" fmla="*/ 1756 h 2491"/>
                  <a:gd name="T16" fmla="*/ 1322 w 1441"/>
                  <a:gd name="T17" fmla="*/ 892 h 2491"/>
                  <a:gd name="T18" fmla="*/ 1384 w 1441"/>
                  <a:gd name="T19" fmla="*/ 742 h 2491"/>
                  <a:gd name="T20" fmla="*/ 1354 w 1441"/>
                  <a:gd name="T21" fmla="*/ 604 h 2491"/>
                  <a:gd name="T22" fmla="*/ 1128 w 1441"/>
                  <a:gd name="T23" fmla="*/ 439 h 2491"/>
                  <a:gd name="T24" fmla="*/ 1044 w 1441"/>
                  <a:gd name="T25" fmla="*/ 364 h 2491"/>
                  <a:gd name="T26" fmla="*/ 1048 w 1441"/>
                  <a:gd name="T27" fmla="*/ 344 h 2491"/>
                  <a:gd name="T28" fmla="*/ 1112 w 1441"/>
                  <a:gd name="T29" fmla="*/ 300 h 2491"/>
                  <a:gd name="T30" fmla="*/ 1164 w 1441"/>
                  <a:gd name="T31" fmla="*/ 306 h 2491"/>
                  <a:gd name="T32" fmla="*/ 1242 w 1441"/>
                  <a:gd name="T33" fmla="*/ 214 h 2491"/>
                  <a:gd name="T34" fmla="*/ 1145 w 1441"/>
                  <a:gd name="T35" fmla="*/ 87 h 2491"/>
                  <a:gd name="T36" fmla="*/ 995 w 1441"/>
                  <a:gd name="T37" fmla="*/ 34 h 2491"/>
                  <a:gd name="T38" fmla="*/ 931 w 1441"/>
                  <a:gd name="T39" fmla="*/ 136 h 2491"/>
                  <a:gd name="T40" fmla="*/ 953 w 1441"/>
                  <a:gd name="T41" fmla="*/ 184 h 2491"/>
                  <a:gd name="T42" fmla="*/ 930 w 1441"/>
                  <a:gd name="T43" fmla="*/ 258 h 2491"/>
                  <a:gd name="T44" fmla="*/ 913 w 1441"/>
                  <a:gd name="T45" fmla="*/ 268 h 2491"/>
                  <a:gd name="T46" fmla="*/ 816 w 1441"/>
                  <a:gd name="T47" fmla="*/ 212 h 2491"/>
                  <a:gd name="T48" fmla="*/ 568 w 1441"/>
                  <a:gd name="T49" fmla="*/ 30 h 2491"/>
                  <a:gd name="T50" fmla="*/ 440 w 1441"/>
                  <a:gd name="T51" fmla="*/ 54 h 2491"/>
                  <a:gd name="T52" fmla="*/ 219 w 1441"/>
                  <a:gd name="T53" fmla="*/ 531 h 2491"/>
                  <a:gd name="T54" fmla="*/ 472 w 1441"/>
                  <a:gd name="T55" fmla="*/ 2438 h 2491"/>
                  <a:gd name="T56" fmla="*/ 602 w 1441"/>
                  <a:gd name="T57" fmla="*/ 2460 h 2491"/>
                  <a:gd name="T58" fmla="*/ 772 w 1441"/>
                  <a:gd name="T59" fmla="*/ 2337 h 2491"/>
                  <a:gd name="T60" fmla="*/ 785 w 1441"/>
                  <a:gd name="T61" fmla="*/ 2265 h 2491"/>
                  <a:gd name="T62" fmla="*/ 735 w 1441"/>
                  <a:gd name="T63" fmla="*/ 2222 h 2491"/>
                  <a:gd name="T64" fmla="*/ 713 w 1441"/>
                  <a:gd name="T65" fmla="*/ 2099 h 2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41" h="2491">
                    <a:moveTo>
                      <a:pt x="713" y="2099"/>
                    </a:moveTo>
                    <a:cubicBezTo>
                      <a:pt x="729" y="2036"/>
                      <a:pt x="773" y="1977"/>
                      <a:pt x="838" y="1932"/>
                    </a:cubicBezTo>
                    <a:cubicBezTo>
                      <a:pt x="901" y="1884"/>
                      <a:pt x="971" y="1861"/>
                      <a:pt x="1036" y="1865"/>
                    </a:cubicBezTo>
                    <a:cubicBezTo>
                      <a:pt x="1081" y="1868"/>
                      <a:pt x="1121" y="1890"/>
                      <a:pt x="1146" y="1925"/>
                    </a:cubicBezTo>
                    <a:cubicBezTo>
                      <a:pt x="1159" y="1943"/>
                      <a:pt x="1168" y="1964"/>
                      <a:pt x="1171" y="1985"/>
                    </a:cubicBezTo>
                    <a:cubicBezTo>
                      <a:pt x="1177" y="2022"/>
                      <a:pt x="1202" y="2026"/>
                      <a:pt x="1244" y="1996"/>
                    </a:cubicBezTo>
                    <a:lnTo>
                      <a:pt x="1389" y="1890"/>
                    </a:lnTo>
                    <a:cubicBezTo>
                      <a:pt x="1432" y="1860"/>
                      <a:pt x="1441" y="1801"/>
                      <a:pt x="1414" y="1756"/>
                    </a:cubicBezTo>
                    <a:cubicBezTo>
                      <a:pt x="1267" y="1504"/>
                      <a:pt x="1224" y="1192"/>
                      <a:pt x="1322" y="892"/>
                    </a:cubicBezTo>
                    <a:cubicBezTo>
                      <a:pt x="1339" y="840"/>
                      <a:pt x="1360" y="790"/>
                      <a:pt x="1384" y="742"/>
                    </a:cubicBezTo>
                    <a:cubicBezTo>
                      <a:pt x="1407" y="696"/>
                      <a:pt x="1396" y="635"/>
                      <a:pt x="1354" y="604"/>
                    </a:cubicBezTo>
                    <a:lnTo>
                      <a:pt x="1128" y="439"/>
                    </a:lnTo>
                    <a:cubicBezTo>
                      <a:pt x="1086" y="408"/>
                      <a:pt x="1046" y="376"/>
                      <a:pt x="1044" y="364"/>
                    </a:cubicBezTo>
                    <a:cubicBezTo>
                      <a:pt x="1043" y="357"/>
                      <a:pt x="1044" y="350"/>
                      <a:pt x="1048" y="344"/>
                    </a:cubicBezTo>
                    <a:cubicBezTo>
                      <a:pt x="1064" y="320"/>
                      <a:pt x="1080" y="299"/>
                      <a:pt x="1112" y="300"/>
                    </a:cubicBezTo>
                    <a:cubicBezTo>
                      <a:pt x="1129" y="301"/>
                      <a:pt x="1146" y="305"/>
                      <a:pt x="1164" y="306"/>
                    </a:cubicBezTo>
                    <a:cubicBezTo>
                      <a:pt x="1217" y="310"/>
                      <a:pt x="1255" y="266"/>
                      <a:pt x="1242" y="214"/>
                    </a:cubicBezTo>
                    <a:cubicBezTo>
                      <a:pt x="1229" y="163"/>
                      <a:pt x="1189" y="118"/>
                      <a:pt x="1145" y="87"/>
                    </a:cubicBezTo>
                    <a:cubicBezTo>
                      <a:pt x="1102" y="55"/>
                      <a:pt x="1048" y="31"/>
                      <a:pt x="995" y="34"/>
                    </a:cubicBezTo>
                    <a:cubicBezTo>
                      <a:pt x="942" y="38"/>
                      <a:pt x="911" y="87"/>
                      <a:pt x="931" y="136"/>
                    </a:cubicBezTo>
                    <a:cubicBezTo>
                      <a:pt x="938" y="153"/>
                      <a:pt x="947" y="168"/>
                      <a:pt x="953" y="184"/>
                    </a:cubicBezTo>
                    <a:cubicBezTo>
                      <a:pt x="963" y="214"/>
                      <a:pt x="948" y="235"/>
                      <a:pt x="930" y="258"/>
                    </a:cubicBezTo>
                    <a:cubicBezTo>
                      <a:pt x="926" y="264"/>
                      <a:pt x="919" y="267"/>
                      <a:pt x="913" y="268"/>
                    </a:cubicBezTo>
                    <a:cubicBezTo>
                      <a:pt x="901" y="270"/>
                      <a:pt x="858" y="242"/>
                      <a:pt x="816" y="212"/>
                    </a:cubicBezTo>
                    <a:lnTo>
                      <a:pt x="568" y="30"/>
                    </a:lnTo>
                    <a:cubicBezTo>
                      <a:pt x="525" y="0"/>
                      <a:pt x="467" y="10"/>
                      <a:pt x="440" y="54"/>
                    </a:cubicBezTo>
                    <a:cubicBezTo>
                      <a:pt x="349" y="201"/>
                      <a:pt x="275" y="360"/>
                      <a:pt x="219" y="531"/>
                    </a:cubicBezTo>
                    <a:cubicBezTo>
                      <a:pt x="0" y="1198"/>
                      <a:pt x="115" y="1893"/>
                      <a:pt x="472" y="2438"/>
                    </a:cubicBezTo>
                    <a:cubicBezTo>
                      <a:pt x="501" y="2481"/>
                      <a:pt x="560" y="2491"/>
                      <a:pt x="602" y="2460"/>
                    </a:cubicBezTo>
                    <a:lnTo>
                      <a:pt x="772" y="2337"/>
                    </a:lnTo>
                    <a:cubicBezTo>
                      <a:pt x="814" y="2307"/>
                      <a:pt x="817" y="2282"/>
                      <a:pt x="785" y="2265"/>
                    </a:cubicBezTo>
                    <a:cubicBezTo>
                      <a:pt x="765" y="2255"/>
                      <a:pt x="748" y="2241"/>
                      <a:pt x="735" y="2222"/>
                    </a:cubicBezTo>
                    <a:cubicBezTo>
                      <a:pt x="710" y="2187"/>
                      <a:pt x="702" y="2142"/>
                      <a:pt x="713" y="2099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6">
                <a:extLst>
                  <a:ext uri="{FF2B5EF4-FFF2-40B4-BE49-F238E27FC236}">
                    <a16:creationId xmlns:a16="http://schemas.microsoft.com/office/drawing/2014/main" id="{93A96D1B-9A7C-CBB2-964C-9BE987B5C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0" y="617"/>
                <a:ext cx="1797" cy="1229"/>
              </a:xfrm>
              <a:custGeom>
                <a:avLst/>
                <a:gdLst>
                  <a:gd name="T0" fmla="*/ 429 w 2499"/>
                  <a:gd name="T1" fmla="*/ 1101 h 1710"/>
                  <a:gd name="T2" fmla="*/ 627 w 2499"/>
                  <a:gd name="T3" fmla="*/ 1168 h 1710"/>
                  <a:gd name="T4" fmla="*/ 751 w 2499"/>
                  <a:gd name="T5" fmla="*/ 1336 h 1710"/>
                  <a:gd name="T6" fmla="*/ 728 w 2499"/>
                  <a:gd name="T7" fmla="*/ 1459 h 1710"/>
                  <a:gd name="T8" fmla="*/ 679 w 2499"/>
                  <a:gd name="T9" fmla="*/ 1502 h 1710"/>
                  <a:gd name="T10" fmla="*/ 691 w 2499"/>
                  <a:gd name="T11" fmla="*/ 1574 h 1710"/>
                  <a:gd name="T12" fmla="*/ 836 w 2499"/>
                  <a:gd name="T13" fmla="*/ 1680 h 1710"/>
                  <a:gd name="T14" fmla="*/ 972 w 2499"/>
                  <a:gd name="T15" fmla="*/ 1662 h 1710"/>
                  <a:gd name="T16" fmla="*/ 1927 w 2499"/>
                  <a:gd name="T17" fmla="*/ 1320 h 1710"/>
                  <a:gd name="T18" fmla="*/ 2048 w 2499"/>
                  <a:gd name="T19" fmla="*/ 1249 h 1710"/>
                  <a:gd name="T20" fmla="*/ 2136 w 2499"/>
                  <a:gd name="T21" fmla="*/ 982 h 1710"/>
                  <a:gd name="T22" fmla="*/ 2181 w 2499"/>
                  <a:gd name="T23" fmla="*/ 880 h 1710"/>
                  <a:gd name="T24" fmla="*/ 2201 w 2499"/>
                  <a:gd name="T25" fmla="*/ 878 h 1710"/>
                  <a:gd name="T26" fmla="*/ 2263 w 2499"/>
                  <a:gd name="T27" fmla="*/ 924 h 1710"/>
                  <a:gd name="T28" fmla="*/ 2273 w 2499"/>
                  <a:gd name="T29" fmla="*/ 976 h 1710"/>
                  <a:gd name="T30" fmla="*/ 2385 w 2499"/>
                  <a:gd name="T31" fmla="*/ 1022 h 1710"/>
                  <a:gd name="T32" fmla="*/ 2476 w 2499"/>
                  <a:gd name="T33" fmla="*/ 891 h 1710"/>
                  <a:gd name="T34" fmla="*/ 2480 w 2499"/>
                  <a:gd name="T35" fmla="*/ 731 h 1710"/>
                  <a:gd name="T36" fmla="*/ 2363 w 2499"/>
                  <a:gd name="T37" fmla="*/ 702 h 1710"/>
                  <a:gd name="T38" fmla="*/ 2324 w 2499"/>
                  <a:gd name="T39" fmla="*/ 738 h 1710"/>
                  <a:gd name="T40" fmla="*/ 2247 w 2499"/>
                  <a:gd name="T41" fmla="*/ 739 h 1710"/>
                  <a:gd name="T42" fmla="*/ 2232 w 2499"/>
                  <a:gd name="T43" fmla="*/ 725 h 1710"/>
                  <a:gd name="T44" fmla="*/ 2256 w 2499"/>
                  <a:gd name="T45" fmla="*/ 616 h 1710"/>
                  <a:gd name="T46" fmla="*/ 2351 w 2499"/>
                  <a:gd name="T47" fmla="*/ 324 h 1710"/>
                  <a:gd name="T48" fmla="*/ 2289 w 2499"/>
                  <a:gd name="T49" fmla="*/ 210 h 1710"/>
                  <a:gd name="T50" fmla="*/ 32 w 2499"/>
                  <a:gd name="T51" fmla="*/ 976 h 1710"/>
                  <a:gd name="T52" fmla="*/ 51 w 2499"/>
                  <a:gd name="T53" fmla="*/ 1107 h 1710"/>
                  <a:gd name="T54" fmla="*/ 221 w 2499"/>
                  <a:gd name="T55" fmla="*/ 1230 h 1710"/>
                  <a:gd name="T56" fmla="*/ 293 w 2499"/>
                  <a:gd name="T57" fmla="*/ 1220 h 1710"/>
                  <a:gd name="T58" fmla="*/ 319 w 2499"/>
                  <a:gd name="T59" fmla="*/ 1160 h 1710"/>
                  <a:gd name="T60" fmla="*/ 429 w 2499"/>
                  <a:gd name="T61" fmla="*/ 1101 h 17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499" h="1710">
                    <a:moveTo>
                      <a:pt x="429" y="1101"/>
                    </a:moveTo>
                    <a:cubicBezTo>
                      <a:pt x="494" y="1097"/>
                      <a:pt x="564" y="1121"/>
                      <a:pt x="627" y="1168"/>
                    </a:cubicBezTo>
                    <a:cubicBezTo>
                      <a:pt x="691" y="1213"/>
                      <a:pt x="735" y="1273"/>
                      <a:pt x="751" y="1336"/>
                    </a:cubicBezTo>
                    <a:cubicBezTo>
                      <a:pt x="762" y="1379"/>
                      <a:pt x="754" y="1424"/>
                      <a:pt x="728" y="1459"/>
                    </a:cubicBezTo>
                    <a:cubicBezTo>
                      <a:pt x="715" y="1477"/>
                      <a:pt x="698" y="1492"/>
                      <a:pt x="679" y="1502"/>
                    </a:cubicBezTo>
                    <a:cubicBezTo>
                      <a:pt x="646" y="1519"/>
                      <a:pt x="649" y="1543"/>
                      <a:pt x="691" y="1574"/>
                    </a:cubicBezTo>
                    <a:lnTo>
                      <a:pt x="836" y="1680"/>
                    </a:lnTo>
                    <a:cubicBezTo>
                      <a:pt x="878" y="1710"/>
                      <a:pt x="937" y="1701"/>
                      <a:pt x="972" y="1662"/>
                    </a:cubicBezTo>
                    <a:cubicBezTo>
                      <a:pt x="1207" y="1397"/>
                      <a:pt x="1566" y="1263"/>
                      <a:pt x="1927" y="1320"/>
                    </a:cubicBezTo>
                    <a:cubicBezTo>
                      <a:pt x="1978" y="1328"/>
                      <a:pt x="2032" y="1299"/>
                      <a:pt x="2048" y="1249"/>
                    </a:cubicBezTo>
                    <a:lnTo>
                      <a:pt x="2136" y="982"/>
                    </a:lnTo>
                    <a:cubicBezTo>
                      <a:pt x="2152" y="933"/>
                      <a:pt x="2171" y="885"/>
                      <a:pt x="2181" y="880"/>
                    </a:cubicBezTo>
                    <a:cubicBezTo>
                      <a:pt x="2187" y="877"/>
                      <a:pt x="2194" y="876"/>
                      <a:pt x="2201" y="878"/>
                    </a:cubicBezTo>
                    <a:cubicBezTo>
                      <a:pt x="2229" y="886"/>
                      <a:pt x="2254" y="894"/>
                      <a:pt x="2263" y="924"/>
                    </a:cubicBezTo>
                    <a:cubicBezTo>
                      <a:pt x="2268" y="941"/>
                      <a:pt x="2269" y="959"/>
                      <a:pt x="2273" y="976"/>
                    </a:cubicBezTo>
                    <a:cubicBezTo>
                      <a:pt x="2286" y="1028"/>
                      <a:pt x="2339" y="1050"/>
                      <a:pt x="2385" y="1022"/>
                    </a:cubicBezTo>
                    <a:cubicBezTo>
                      <a:pt x="2429" y="994"/>
                      <a:pt x="2460" y="942"/>
                      <a:pt x="2476" y="891"/>
                    </a:cubicBezTo>
                    <a:cubicBezTo>
                      <a:pt x="2493" y="840"/>
                      <a:pt x="2499" y="780"/>
                      <a:pt x="2480" y="731"/>
                    </a:cubicBezTo>
                    <a:cubicBezTo>
                      <a:pt x="2460" y="681"/>
                      <a:pt x="2404" y="668"/>
                      <a:pt x="2363" y="702"/>
                    </a:cubicBezTo>
                    <a:cubicBezTo>
                      <a:pt x="2349" y="714"/>
                      <a:pt x="2338" y="727"/>
                      <a:pt x="2324" y="738"/>
                    </a:cubicBezTo>
                    <a:cubicBezTo>
                      <a:pt x="2299" y="757"/>
                      <a:pt x="2274" y="749"/>
                      <a:pt x="2247" y="739"/>
                    </a:cubicBezTo>
                    <a:cubicBezTo>
                      <a:pt x="2240" y="736"/>
                      <a:pt x="2235" y="731"/>
                      <a:pt x="2232" y="725"/>
                    </a:cubicBezTo>
                    <a:cubicBezTo>
                      <a:pt x="2226" y="715"/>
                      <a:pt x="2239" y="665"/>
                      <a:pt x="2256" y="616"/>
                    </a:cubicBezTo>
                    <a:lnTo>
                      <a:pt x="2351" y="324"/>
                    </a:lnTo>
                    <a:cubicBezTo>
                      <a:pt x="2367" y="275"/>
                      <a:pt x="2340" y="222"/>
                      <a:pt x="2289" y="210"/>
                    </a:cubicBezTo>
                    <a:cubicBezTo>
                      <a:pt x="1436" y="0"/>
                      <a:pt x="560" y="319"/>
                      <a:pt x="32" y="976"/>
                    </a:cubicBezTo>
                    <a:cubicBezTo>
                      <a:pt x="0" y="1017"/>
                      <a:pt x="9" y="1076"/>
                      <a:pt x="51" y="1107"/>
                    </a:cubicBezTo>
                    <a:lnTo>
                      <a:pt x="221" y="1230"/>
                    </a:lnTo>
                    <a:cubicBezTo>
                      <a:pt x="263" y="1261"/>
                      <a:pt x="287" y="1257"/>
                      <a:pt x="293" y="1220"/>
                    </a:cubicBezTo>
                    <a:cubicBezTo>
                      <a:pt x="297" y="1199"/>
                      <a:pt x="305" y="1178"/>
                      <a:pt x="319" y="1160"/>
                    </a:cubicBezTo>
                    <a:cubicBezTo>
                      <a:pt x="344" y="1125"/>
                      <a:pt x="384" y="1104"/>
                      <a:pt x="429" y="1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7">
                <a:extLst>
                  <a:ext uri="{FF2B5EF4-FFF2-40B4-BE49-F238E27FC236}">
                    <a16:creationId xmlns:a16="http://schemas.microsoft.com/office/drawing/2014/main" id="{1AED4A8F-F09E-B4CF-623A-B91B16429A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8" y="2322"/>
                <a:ext cx="1403" cy="1483"/>
              </a:xfrm>
              <a:custGeom>
                <a:avLst/>
                <a:gdLst>
                  <a:gd name="T0" fmla="*/ 1595 w 1952"/>
                  <a:gd name="T1" fmla="*/ 53 h 2063"/>
                  <a:gd name="T2" fmla="*/ 1610 w 1952"/>
                  <a:gd name="T3" fmla="*/ 117 h 2063"/>
                  <a:gd name="T4" fmla="*/ 1555 w 1952"/>
                  <a:gd name="T5" fmla="*/ 230 h 2063"/>
                  <a:gd name="T6" fmla="*/ 1356 w 1952"/>
                  <a:gd name="T7" fmla="*/ 292 h 2063"/>
                  <a:gd name="T8" fmla="*/ 1157 w 1952"/>
                  <a:gd name="T9" fmla="*/ 229 h 2063"/>
                  <a:gd name="T10" fmla="*/ 1103 w 1952"/>
                  <a:gd name="T11" fmla="*/ 116 h 2063"/>
                  <a:gd name="T12" fmla="*/ 1118 w 1952"/>
                  <a:gd name="T13" fmla="*/ 52 h 2063"/>
                  <a:gd name="T14" fmla="*/ 1065 w 1952"/>
                  <a:gd name="T15" fmla="*/ 1 h 2063"/>
                  <a:gd name="T16" fmla="*/ 886 w 1952"/>
                  <a:gd name="T17" fmla="*/ 1 h 2063"/>
                  <a:gd name="T18" fmla="*/ 787 w 1952"/>
                  <a:gd name="T19" fmla="*/ 95 h 2063"/>
                  <a:gd name="T20" fmla="*/ 739 w 1952"/>
                  <a:gd name="T21" fmla="*/ 320 h 2063"/>
                  <a:gd name="T22" fmla="*/ 215 w 1952"/>
                  <a:gd name="T23" fmla="*/ 933 h 2063"/>
                  <a:gd name="T24" fmla="*/ 158 w 1952"/>
                  <a:gd name="T25" fmla="*/ 1061 h 2063"/>
                  <a:gd name="T26" fmla="*/ 244 w 1952"/>
                  <a:gd name="T27" fmla="*/ 1328 h 2063"/>
                  <a:gd name="T28" fmla="*/ 268 w 1952"/>
                  <a:gd name="T29" fmla="*/ 1438 h 2063"/>
                  <a:gd name="T30" fmla="*/ 253 w 1952"/>
                  <a:gd name="T31" fmla="*/ 1452 h 2063"/>
                  <a:gd name="T32" fmla="*/ 176 w 1952"/>
                  <a:gd name="T33" fmla="*/ 1450 h 2063"/>
                  <a:gd name="T34" fmla="*/ 137 w 1952"/>
                  <a:gd name="T35" fmla="*/ 1415 h 2063"/>
                  <a:gd name="T36" fmla="*/ 20 w 1952"/>
                  <a:gd name="T37" fmla="*/ 1443 h 2063"/>
                  <a:gd name="T38" fmla="*/ 23 w 1952"/>
                  <a:gd name="T39" fmla="*/ 1603 h 2063"/>
                  <a:gd name="T40" fmla="*/ 114 w 1952"/>
                  <a:gd name="T41" fmla="*/ 1734 h 2063"/>
                  <a:gd name="T42" fmla="*/ 225 w 1952"/>
                  <a:gd name="T43" fmla="*/ 1689 h 2063"/>
                  <a:gd name="T44" fmla="*/ 236 w 1952"/>
                  <a:gd name="T45" fmla="*/ 1637 h 2063"/>
                  <a:gd name="T46" fmla="*/ 298 w 1952"/>
                  <a:gd name="T47" fmla="*/ 1591 h 2063"/>
                  <a:gd name="T48" fmla="*/ 318 w 1952"/>
                  <a:gd name="T49" fmla="*/ 1593 h 2063"/>
                  <a:gd name="T50" fmla="*/ 363 w 1952"/>
                  <a:gd name="T51" fmla="*/ 1696 h 2063"/>
                  <a:gd name="T52" fmla="*/ 457 w 1952"/>
                  <a:gd name="T53" fmla="*/ 1988 h 2063"/>
                  <a:gd name="T54" fmla="*/ 574 w 1952"/>
                  <a:gd name="T55" fmla="*/ 2044 h 2063"/>
                  <a:gd name="T56" fmla="*/ 1842 w 1952"/>
                  <a:gd name="T57" fmla="*/ 681 h 2063"/>
                  <a:gd name="T58" fmla="*/ 1950 w 1952"/>
                  <a:gd name="T59" fmla="*/ 97 h 2063"/>
                  <a:gd name="T60" fmla="*/ 1858 w 1952"/>
                  <a:gd name="T61" fmla="*/ 3 h 2063"/>
                  <a:gd name="T62" fmla="*/ 1648 w 1952"/>
                  <a:gd name="T63" fmla="*/ 2 h 2063"/>
                  <a:gd name="T64" fmla="*/ 1595 w 1952"/>
                  <a:gd name="T65" fmla="*/ 53 h 20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52" h="2063">
                    <a:moveTo>
                      <a:pt x="1595" y="53"/>
                    </a:moveTo>
                    <a:cubicBezTo>
                      <a:pt x="1605" y="72"/>
                      <a:pt x="1610" y="94"/>
                      <a:pt x="1610" y="117"/>
                    </a:cubicBezTo>
                    <a:cubicBezTo>
                      <a:pt x="1610" y="160"/>
                      <a:pt x="1590" y="201"/>
                      <a:pt x="1555" y="230"/>
                    </a:cubicBezTo>
                    <a:cubicBezTo>
                      <a:pt x="1505" y="271"/>
                      <a:pt x="1435" y="293"/>
                      <a:pt x="1356" y="292"/>
                    </a:cubicBezTo>
                    <a:cubicBezTo>
                      <a:pt x="1277" y="293"/>
                      <a:pt x="1207" y="270"/>
                      <a:pt x="1157" y="229"/>
                    </a:cubicBezTo>
                    <a:cubicBezTo>
                      <a:pt x="1122" y="200"/>
                      <a:pt x="1103" y="159"/>
                      <a:pt x="1103" y="116"/>
                    </a:cubicBezTo>
                    <a:cubicBezTo>
                      <a:pt x="1103" y="93"/>
                      <a:pt x="1108" y="71"/>
                      <a:pt x="1118" y="52"/>
                    </a:cubicBezTo>
                    <a:cubicBezTo>
                      <a:pt x="1134" y="19"/>
                      <a:pt x="1117" y="1"/>
                      <a:pt x="1065" y="1"/>
                    </a:cubicBezTo>
                    <a:lnTo>
                      <a:pt x="886" y="1"/>
                    </a:lnTo>
                    <a:cubicBezTo>
                      <a:pt x="834" y="0"/>
                      <a:pt x="792" y="43"/>
                      <a:pt x="787" y="95"/>
                    </a:cubicBezTo>
                    <a:cubicBezTo>
                      <a:pt x="779" y="170"/>
                      <a:pt x="763" y="245"/>
                      <a:pt x="739" y="320"/>
                    </a:cubicBezTo>
                    <a:cubicBezTo>
                      <a:pt x="649" y="596"/>
                      <a:pt x="455" y="810"/>
                      <a:pt x="215" y="933"/>
                    </a:cubicBezTo>
                    <a:cubicBezTo>
                      <a:pt x="169" y="956"/>
                      <a:pt x="142" y="1012"/>
                      <a:pt x="158" y="1061"/>
                    </a:cubicBezTo>
                    <a:lnTo>
                      <a:pt x="244" y="1328"/>
                    </a:lnTo>
                    <a:cubicBezTo>
                      <a:pt x="260" y="1378"/>
                      <a:pt x="273" y="1428"/>
                      <a:pt x="268" y="1438"/>
                    </a:cubicBezTo>
                    <a:cubicBezTo>
                      <a:pt x="265" y="1444"/>
                      <a:pt x="260" y="1449"/>
                      <a:pt x="253" y="1452"/>
                    </a:cubicBezTo>
                    <a:cubicBezTo>
                      <a:pt x="226" y="1462"/>
                      <a:pt x="201" y="1469"/>
                      <a:pt x="176" y="1450"/>
                    </a:cubicBezTo>
                    <a:cubicBezTo>
                      <a:pt x="162" y="1440"/>
                      <a:pt x="150" y="1426"/>
                      <a:pt x="137" y="1415"/>
                    </a:cubicBezTo>
                    <a:cubicBezTo>
                      <a:pt x="96" y="1380"/>
                      <a:pt x="40" y="1393"/>
                      <a:pt x="20" y="1443"/>
                    </a:cubicBezTo>
                    <a:cubicBezTo>
                      <a:pt x="0" y="1492"/>
                      <a:pt x="6" y="1552"/>
                      <a:pt x="23" y="1603"/>
                    </a:cubicBezTo>
                    <a:cubicBezTo>
                      <a:pt x="39" y="1654"/>
                      <a:pt x="69" y="1706"/>
                      <a:pt x="114" y="1734"/>
                    </a:cubicBezTo>
                    <a:cubicBezTo>
                      <a:pt x="159" y="1763"/>
                      <a:pt x="212" y="1740"/>
                      <a:pt x="225" y="1689"/>
                    </a:cubicBezTo>
                    <a:cubicBezTo>
                      <a:pt x="230" y="1672"/>
                      <a:pt x="231" y="1654"/>
                      <a:pt x="236" y="1637"/>
                    </a:cubicBezTo>
                    <a:cubicBezTo>
                      <a:pt x="245" y="1607"/>
                      <a:pt x="270" y="1599"/>
                      <a:pt x="298" y="1591"/>
                    </a:cubicBezTo>
                    <a:cubicBezTo>
                      <a:pt x="305" y="1589"/>
                      <a:pt x="312" y="1590"/>
                      <a:pt x="318" y="1593"/>
                    </a:cubicBezTo>
                    <a:cubicBezTo>
                      <a:pt x="328" y="1598"/>
                      <a:pt x="347" y="1646"/>
                      <a:pt x="363" y="1696"/>
                    </a:cubicBezTo>
                    <a:lnTo>
                      <a:pt x="457" y="1988"/>
                    </a:lnTo>
                    <a:cubicBezTo>
                      <a:pt x="473" y="2037"/>
                      <a:pt x="526" y="2063"/>
                      <a:pt x="574" y="2044"/>
                    </a:cubicBezTo>
                    <a:cubicBezTo>
                      <a:pt x="1155" y="1806"/>
                      <a:pt x="1632" y="1324"/>
                      <a:pt x="1842" y="681"/>
                    </a:cubicBezTo>
                    <a:cubicBezTo>
                      <a:pt x="1905" y="487"/>
                      <a:pt x="1941" y="291"/>
                      <a:pt x="1950" y="97"/>
                    </a:cubicBezTo>
                    <a:cubicBezTo>
                      <a:pt x="1952" y="45"/>
                      <a:pt x="1910" y="3"/>
                      <a:pt x="1858" y="3"/>
                    </a:cubicBezTo>
                    <a:lnTo>
                      <a:pt x="1648" y="2"/>
                    </a:lnTo>
                    <a:cubicBezTo>
                      <a:pt x="1596" y="2"/>
                      <a:pt x="1579" y="20"/>
                      <a:pt x="1595" y="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8">
                <a:extLst>
                  <a:ext uri="{FF2B5EF4-FFF2-40B4-BE49-F238E27FC236}">
                    <a16:creationId xmlns:a16="http://schemas.microsoft.com/office/drawing/2014/main" id="{278378C1-6B29-DEF6-37FC-B2CE2FD0EA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8" y="813"/>
                <a:ext cx="1342" cy="1664"/>
              </a:xfrm>
              <a:custGeom>
                <a:avLst/>
                <a:gdLst>
                  <a:gd name="T0" fmla="*/ 441 w 1867"/>
                  <a:gd name="T1" fmla="*/ 434 h 2316"/>
                  <a:gd name="T2" fmla="*/ 438 w 1867"/>
                  <a:gd name="T3" fmla="*/ 643 h 2316"/>
                  <a:gd name="T4" fmla="*/ 317 w 1867"/>
                  <a:gd name="T5" fmla="*/ 813 h 2316"/>
                  <a:gd name="T6" fmla="*/ 192 w 1867"/>
                  <a:gd name="T7" fmla="*/ 829 h 2316"/>
                  <a:gd name="T8" fmla="*/ 136 w 1867"/>
                  <a:gd name="T9" fmla="*/ 795 h 2316"/>
                  <a:gd name="T10" fmla="*/ 72 w 1867"/>
                  <a:gd name="T11" fmla="*/ 829 h 2316"/>
                  <a:gd name="T12" fmla="*/ 16 w 1867"/>
                  <a:gd name="T13" fmla="*/ 1000 h 2316"/>
                  <a:gd name="T14" fmla="*/ 75 w 1867"/>
                  <a:gd name="T15" fmla="*/ 1124 h 2316"/>
                  <a:gd name="T16" fmla="*/ 695 w 1867"/>
                  <a:gd name="T17" fmla="*/ 1926 h 2316"/>
                  <a:gd name="T18" fmla="*/ 800 w 1867"/>
                  <a:gd name="T19" fmla="*/ 2020 h 2316"/>
                  <a:gd name="T20" fmla="*/ 1081 w 1867"/>
                  <a:gd name="T21" fmla="*/ 2020 h 2316"/>
                  <a:gd name="T22" fmla="*/ 1192 w 1867"/>
                  <a:gd name="T23" fmla="*/ 2032 h 2316"/>
                  <a:gd name="T24" fmla="*/ 1201 w 1867"/>
                  <a:gd name="T25" fmla="*/ 2050 h 2316"/>
                  <a:gd name="T26" fmla="*/ 1175 w 1867"/>
                  <a:gd name="T27" fmla="*/ 2123 h 2316"/>
                  <a:gd name="T28" fmla="*/ 1130 w 1867"/>
                  <a:gd name="T29" fmla="*/ 2149 h 2316"/>
                  <a:gd name="T30" fmla="*/ 1120 w 1867"/>
                  <a:gd name="T31" fmla="*/ 2269 h 2316"/>
                  <a:gd name="T32" fmla="*/ 1273 w 1867"/>
                  <a:gd name="T33" fmla="*/ 2315 h 2316"/>
                  <a:gd name="T34" fmla="*/ 1426 w 1867"/>
                  <a:gd name="T35" fmla="*/ 2270 h 2316"/>
                  <a:gd name="T36" fmla="*/ 1417 w 1867"/>
                  <a:gd name="T37" fmla="*/ 2150 h 2316"/>
                  <a:gd name="T38" fmla="*/ 1372 w 1867"/>
                  <a:gd name="T39" fmla="*/ 2124 h 2316"/>
                  <a:gd name="T40" fmla="*/ 1347 w 1867"/>
                  <a:gd name="T41" fmla="*/ 2051 h 2316"/>
                  <a:gd name="T42" fmla="*/ 1355 w 1867"/>
                  <a:gd name="T43" fmla="*/ 2032 h 2316"/>
                  <a:gd name="T44" fmla="*/ 1467 w 1867"/>
                  <a:gd name="T45" fmla="*/ 2021 h 2316"/>
                  <a:gd name="T46" fmla="*/ 1774 w 1867"/>
                  <a:gd name="T47" fmla="*/ 2022 h 2316"/>
                  <a:gd name="T48" fmla="*/ 1863 w 1867"/>
                  <a:gd name="T49" fmla="*/ 1928 h 2316"/>
                  <a:gd name="T50" fmla="*/ 436 w 1867"/>
                  <a:gd name="T51" fmla="*/ 18 h 2316"/>
                  <a:gd name="T52" fmla="*/ 318 w 1867"/>
                  <a:gd name="T53" fmla="*/ 76 h 2316"/>
                  <a:gd name="T54" fmla="*/ 253 w 1867"/>
                  <a:gd name="T55" fmla="*/ 276 h 2316"/>
                  <a:gd name="T56" fmla="*/ 285 w 1867"/>
                  <a:gd name="T57" fmla="*/ 341 h 2316"/>
                  <a:gd name="T58" fmla="*/ 350 w 1867"/>
                  <a:gd name="T59" fmla="*/ 347 h 2316"/>
                  <a:gd name="T60" fmla="*/ 441 w 1867"/>
                  <a:gd name="T61" fmla="*/ 434 h 2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67" h="2316">
                    <a:moveTo>
                      <a:pt x="441" y="434"/>
                    </a:moveTo>
                    <a:cubicBezTo>
                      <a:pt x="465" y="494"/>
                      <a:pt x="464" y="568"/>
                      <a:pt x="438" y="643"/>
                    </a:cubicBezTo>
                    <a:cubicBezTo>
                      <a:pt x="415" y="718"/>
                      <a:pt x="372" y="778"/>
                      <a:pt x="317" y="813"/>
                    </a:cubicBezTo>
                    <a:cubicBezTo>
                      <a:pt x="279" y="837"/>
                      <a:pt x="233" y="843"/>
                      <a:pt x="192" y="829"/>
                    </a:cubicBezTo>
                    <a:cubicBezTo>
                      <a:pt x="171" y="822"/>
                      <a:pt x="152" y="811"/>
                      <a:pt x="136" y="795"/>
                    </a:cubicBezTo>
                    <a:cubicBezTo>
                      <a:pt x="111" y="769"/>
                      <a:pt x="88" y="780"/>
                      <a:pt x="72" y="829"/>
                    </a:cubicBezTo>
                    <a:lnTo>
                      <a:pt x="16" y="1000"/>
                    </a:lnTo>
                    <a:cubicBezTo>
                      <a:pt x="0" y="1050"/>
                      <a:pt x="27" y="1103"/>
                      <a:pt x="75" y="1124"/>
                    </a:cubicBezTo>
                    <a:cubicBezTo>
                      <a:pt x="412" y="1271"/>
                      <a:pt x="640" y="1579"/>
                      <a:pt x="695" y="1926"/>
                    </a:cubicBezTo>
                    <a:cubicBezTo>
                      <a:pt x="704" y="1977"/>
                      <a:pt x="748" y="2020"/>
                      <a:pt x="800" y="2020"/>
                    </a:cubicBezTo>
                    <a:lnTo>
                      <a:pt x="1081" y="2020"/>
                    </a:lnTo>
                    <a:cubicBezTo>
                      <a:pt x="1133" y="2020"/>
                      <a:pt x="1184" y="2024"/>
                      <a:pt x="1192" y="2032"/>
                    </a:cubicBezTo>
                    <a:cubicBezTo>
                      <a:pt x="1197" y="2037"/>
                      <a:pt x="1200" y="2043"/>
                      <a:pt x="1201" y="2050"/>
                    </a:cubicBezTo>
                    <a:cubicBezTo>
                      <a:pt x="1202" y="2079"/>
                      <a:pt x="1201" y="2105"/>
                      <a:pt x="1175" y="2123"/>
                    </a:cubicBezTo>
                    <a:cubicBezTo>
                      <a:pt x="1161" y="2133"/>
                      <a:pt x="1145" y="2140"/>
                      <a:pt x="1130" y="2149"/>
                    </a:cubicBezTo>
                    <a:cubicBezTo>
                      <a:pt x="1084" y="2177"/>
                      <a:pt x="1079" y="2235"/>
                      <a:pt x="1120" y="2269"/>
                    </a:cubicBezTo>
                    <a:cubicBezTo>
                      <a:pt x="1161" y="2303"/>
                      <a:pt x="1219" y="2316"/>
                      <a:pt x="1273" y="2315"/>
                    </a:cubicBezTo>
                    <a:cubicBezTo>
                      <a:pt x="1327" y="2316"/>
                      <a:pt x="1385" y="2303"/>
                      <a:pt x="1426" y="2270"/>
                    </a:cubicBezTo>
                    <a:cubicBezTo>
                      <a:pt x="1467" y="2236"/>
                      <a:pt x="1463" y="2178"/>
                      <a:pt x="1417" y="2150"/>
                    </a:cubicBezTo>
                    <a:cubicBezTo>
                      <a:pt x="1402" y="2141"/>
                      <a:pt x="1386" y="2134"/>
                      <a:pt x="1372" y="2124"/>
                    </a:cubicBezTo>
                    <a:cubicBezTo>
                      <a:pt x="1346" y="2106"/>
                      <a:pt x="1346" y="2079"/>
                      <a:pt x="1347" y="2051"/>
                    </a:cubicBezTo>
                    <a:cubicBezTo>
                      <a:pt x="1347" y="2043"/>
                      <a:pt x="1350" y="2037"/>
                      <a:pt x="1355" y="2032"/>
                    </a:cubicBezTo>
                    <a:cubicBezTo>
                      <a:pt x="1363" y="2024"/>
                      <a:pt x="1415" y="2021"/>
                      <a:pt x="1467" y="2021"/>
                    </a:cubicBezTo>
                    <a:lnTo>
                      <a:pt x="1774" y="2022"/>
                    </a:lnTo>
                    <a:cubicBezTo>
                      <a:pt x="1826" y="2022"/>
                      <a:pt x="1867" y="1980"/>
                      <a:pt x="1863" y="1928"/>
                    </a:cubicBezTo>
                    <a:cubicBezTo>
                      <a:pt x="1801" y="1090"/>
                      <a:pt x="1263" y="330"/>
                      <a:pt x="436" y="18"/>
                    </a:cubicBezTo>
                    <a:cubicBezTo>
                      <a:pt x="388" y="0"/>
                      <a:pt x="334" y="27"/>
                      <a:pt x="318" y="76"/>
                    </a:cubicBezTo>
                    <a:lnTo>
                      <a:pt x="253" y="276"/>
                    </a:lnTo>
                    <a:cubicBezTo>
                      <a:pt x="237" y="325"/>
                      <a:pt x="249" y="347"/>
                      <a:pt x="285" y="341"/>
                    </a:cubicBezTo>
                    <a:cubicBezTo>
                      <a:pt x="307" y="338"/>
                      <a:pt x="329" y="340"/>
                      <a:pt x="350" y="347"/>
                    </a:cubicBezTo>
                    <a:cubicBezTo>
                      <a:pt x="391" y="360"/>
                      <a:pt x="424" y="392"/>
                      <a:pt x="441" y="4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Freeform 9">
                <a:extLst>
                  <a:ext uri="{FF2B5EF4-FFF2-40B4-BE49-F238E27FC236}">
                    <a16:creationId xmlns:a16="http://schemas.microsoft.com/office/drawing/2014/main" id="{E8B579AF-126B-A1CB-9CC9-5F658FF28B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6" y="2822"/>
                <a:ext cx="1717" cy="1112"/>
              </a:xfrm>
              <a:custGeom>
                <a:avLst/>
                <a:gdLst>
                  <a:gd name="T0" fmla="*/ 2062 w 2388"/>
                  <a:gd name="T1" fmla="*/ 1102 h 1547"/>
                  <a:gd name="T2" fmla="*/ 1942 w 2388"/>
                  <a:gd name="T3" fmla="*/ 931 h 1547"/>
                  <a:gd name="T4" fmla="*/ 1940 w 2388"/>
                  <a:gd name="T5" fmla="*/ 722 h 1547"/>
                  <a:gd name="T6" fmla="*/ 2031 w 2388"/>
                  <a:gd name="T7" fmla="*/ 636 h 1547"/>
                  <a:gd name="T8" fmla="*/ 2096 w 2388"/>
                  <a:gd name="T9" fmla="*/ 631 h 1547"/>
                  <a:gd name="T10" fmla="*/ 2128 w 2388"/>
                  <a:gd name="T11" fmla="*/ 565 h 1547"/>
                  <a:gd name="T12" fmla="*/ 2073 w 2388"/>
                  <a:gd name="T13" fmla="*/ 394 h 1547"/>
                  <a:gd name="T14" fmla="*/ 1953 w 2388"/>
                  <a:gd name="T15" fmla="*/ 329 h 1547"/>
                  <a:gd name="T16" fmla="*/ 1398 w 2388"/>
                  <a:gd name="T17" fmla="*/ 301 h 1547"/>
                  <a:gd name="T18" fmla="*/ 979 w 2388"/>
                  <a:gd name="T19" fmla="*/ 45 h 1547"/>
                  <a:gd name="T20" fmla="*/ 839 w 2388"/>
                  <a:gd name="T21" fmla="*/ 30 h 1547"/>
                  <a:gd name="T22" fmla="*/ 612 w 2388"/>
                  <a:gd name="T23" fmla="*/ 195 h 1547"/>
                  <a:gd name="T24" fmla="*/ 515 w 2388"/>
                  <a:gd name="T25" fmla="*/ 251 h 1547"/>
                  <a:gd name="T26" fmla="*/ 498 w 2388"/>
                  <a:gd name="T27" fmla="*/ 241 h 1547"/>
                  <a:gd name="T28" fmla="*/ 475 w 2388"/>
                  <a:gd name="T29" fmla="*/ 167 h 1547"/>
                  <a:gd name="T30" fmla="*/ 497 w 2388"/>
                  <a:gd name="T31" fmla="*/ 119 h 1547"/>
                  <a:gd name="T32" fmla="*/ 434 w 2388"/>
                  <a:gd name="T33" fmla="*/ 17 h 1547"/>
                  <a:gd name="T34" fmla="*/ 283 w 2388"/>
                  <a:gd name="T35" fmla="*/ 69 h 1547"/>
                  <a:gd name="T36" fmla="*/ 186 w 2388"/>
                  <a:gd name="T37" fmla="*/ 196 h 1547"/>
                  <a:gd name="T38" fmla="*/ 264 w 2388"/>
                  <a:gd name="T39" fmla="*/ 288 h 1547"/>
                  <a:gd name="T40" fmla="*/ 316 w 2388"/>
                  <a:gd name="T41" fmla="*/ 282 h 1547"/>
                  <a:gd name="T42" fmla="*/ 379 w 2388"/>
                  <a:gd name="T43" fmla="*/ 326 h 1547"/>
                  <a:gd name="T44" fmla="*/ 383 w 2388"/>
                  <a:gd name="T45" fmla="*/ 346 h 1547"/>
                  <a:gd name="T46" fmla="*/ 299 w 2388"/>
                  <a:gd name="T47" fmla="*/ 421 h 1547"/>
                  <a:gd name="T48" fmla="*/ 51 w 2388"/>
                  <a:gd name="T49" fmla="*/ 601 h 1547"/>
                  <a:gd name="T50" fmla="*/ 34 w 2388"/>
                  <a:gd name="T51" fmla="*/ 729 h 1547"/>
                  <a:gd name="T52" fmla="*/ 1037 w 2388"/>
                  <a:gd name="T53" fmla="*/ 1404 h 1547"/>
                  <a:gd name="T54" fmla="*/ 2310 w 2388"/>
                  <a:gd name="T55" fmla="*/ 1436 h 1547"/>
                  <a:gd name="T56" fmla="*/ 2372 w 2388"/>
                  <a:gd name="T57" fmla="*/ 1319 h 1547"/>
                  <a:gd name="T58" fmla="*/ 2307 w 2388"/>
                  <a:gd name="T59" fmla="*/ 1119 h 1547"/>
                  <a:gd name="T60" fmla="*/ 2243 w 2388"/>
                  <a:gd name="T61" fmla="*/ 1085 h 1547"/>
                  <a:gd name="T62" fmla="*/ 2187 w 2388"/>
                  <a:gd name="T63" fmla="*/ 1119 h 1547"/>
                  <a:gd name="T64" fmla="*/ 2062 w 2388"/>
                  <a:gd name="T65" fmla="*/ 1102 h 1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388" h="1547">
                    <a:moveTo>
                      <a:pt x="2062" y="1102"/>
                    </a:moveTo>
                    <a:cubicBezTo>
                      <a:pt x="2008" y="1067"/>
                      <a:pt x="1965" y="1006"/>
                      <a:pt x="1942" y="931"/>
                    </a:cubicBezTo>
                    <a:cubicBezTo>
                      <a:pt x="1917" y="857"/>
                      <a:pt x="1916" y="783"/>
                      <a:pt x="1940" y="722"/>
                    </a:cubicBezTo>
                    <a:cubicBezTo>
                      <a:pt x="1957" y="681"/>
                      <a:pt x="1990" y="649"/>
                      <a:pt x="2031" y="636"/>
                    </a:cubicBezTo>
                    <a:cubicBezTo>
                      <a:pt x="2052" y="629"/>
                      <a:pt x="2074" y="627"/>
                      <a:pt x="2096" y="631"/>
                    </a:cubicBezTo>
                    <a:cubicBezTo>
                      <a:pt x="2132" y="636"/>
                      <a:pt x="2144" y="615"/>
                      <a:pt x="2128" y="565"/>
                    </a:cubicBezTo>
                    <a:lnTo>
                      <a:pt x="2073" y="394"/>
                    </a:lnTo>
                    <a:cubicBezTo>
                      <a:pt x="2057" y="345"/>
                      <a:pt x="2004" y="318"/>
                      <a:pt x="1953" y="329"/>
                    </a:cubicBezTo>
                    <a:cubicBezTo>
                      <a:pt x="1775" y="368"/>
                      <a:pt x="1584" y="362"/>
                      <a:pt x="1398" y="301"/>
                    </a:cubicBezTo>
                    <a:cubicBezTo>
                      <a:pt x="1234" y="248"/>
                      <a:pt x="1093" y="158"/>
                      <a:pt x="979" y="45"/>
                    </a:cubicBezTo>
                    <a:cubicBezTo>
                      <a:pt x="943" y="8"/>
                      <a:pt x="882" y="0"/>
                      <a:pt x="839" y="30"/>
                    </a:cubicBezTo>
                    <a:lnTo>
                      <a:pt x="612" y="195"/>
                    </a:lnTo>
                    <a:cubicBezTo>
                      <a:pt x="570" y="225"/>
                      <a:pt x="526" y="253"/>
                      <a:pt x="515" y="251"/>
                    </a:cubicBezTo>
                    <a:cubicBezTo>
                      <a:pt x="508" y="250"/>
                      <a:pt x="502" y="247"/>
                      <a:pt x="498" y="241"/>
                    </a:cubicBezTo>
                    <a:cubicBezTo>
                      <a:pt x="480" y="218"/>
                      <a:pt x="465" y="197"/>
                      <a:pt x="475" y="167"/>
                    </a:cubicBezTo>
                    <a:cubicBezTo>
                      <a:pt x="481" y="151"/>
                      <a:pt x="490" y="135"/>
                      <a:pt x="497" y="119"/>
                    </a:cubicBezTo>
                    <a:cubicBezTo>
                      <a:pt x="517" y="70"/>
                      <a:pt x="487" y="20"/>
                      <a:pt x="434" y="17"/>
                    </a:cubicBezTo>
                    <a:cubicBezTo>
                      <a:pt x="381" y="13"/>
                      <a:pt x="326" y="37"/>
                      <a:pt x="283" y="69"/>
                    </a:cubicBezTo>
                    <a:cubicBezTo>
                      <a:pt x="239" y="100"/>
                      <a:pt x="199" y="145"/>
                      <a:pt x="186" y="196"/>
                    </a:cubicBezTo>
                    <a:cubicBezTo>
                      <a:pt x="173" y="248"/>
                      <a:pt x="211" y="291"/>
                      <a:pt x="264" y="288"/>
                    </a:cubicBezTo>
                    <a:cubicBezTo>
                      <a:pt x="281" y="286"/>
                      <a:pt x="299" y="282"/>
                      <a:pt x="316" y="282"/>
                    </a:cubicBezTo>
                    <a:cubicBezTo>
                      <a:pt x="347" y="281"/>
                      <a:pt x="363" y="303"/>
                      <a:pt x="379" y="326"/>
                    </a:cubicBezTo>
                    <a:cubicBezTo>
                      <a:pt x="383" y="333"/>
                      <a:pt x="384" y="340"/>
                      <a:pt x="383" y="346"/>
                    </a:cubicBezTo>
                    <a:cubicBezTo>
                      <a:pt x="381" y="358"/>
                      <a:pt x="342" y="390"/>
                      <a:pt x="299" y="421"/>
                    </a:cubicBezTo>
                    <a:lnTo>
                      <a:pt x="51" y="601"/>
                    </a:lnTo>
                    <a:cubicBezTo>
                      <a:pt x="8" y="631"/>
                      <a:pt x="0" y="690"/>
                      <a:pt x="34" y="729"/>
                    </a:cubicBezTo>
                    <a:cubicBezTo>
                      <a:pt x="290" y="1033"/>
                      <a:pt x="631" y="1271"/>
                      <a:pt x="1037" y="1404"/>
                    </a:cubicBezTo>
                    <a:cubicBezTo>
                      <a:pt x="1465" y="1544"/>
                      <a:pt x="1906" y="1547"/>
                      <a:pt x="2310" y="1436"/>
                    </a:cubicBezTo>
                    <a:cubicBezTo>
                      <a:pt x="2360" y="1422"/>
                      <a:pt x="2388" y="1369"/>
                      <a:pt x="2372" y="1319"/>
                    </a:cubicBezTo>
                    <a:lnTo>
                      <a:pt x="2307" y="1119"/>
                    </a:lnTo>
                    <a:cubicBezTo>
                      <a:pt x="2291" y="1070"/>
                      <a:pt x="2269" y="1059"/>
                      <a:pt x="2243" y="1085"/>
                    </a:cubicBezTo>
                    <a:cubicBezTo>
                      <a:pt x="2227" y="1100"/>
                      <a:pt x="2208" y="1112"/>
                      <a:pt x="2187" y="1119"/>
                    </a:cubicBezTo>
                    <a:cubicBezTo>
                      <a:pt x="2146" y="1132"/>
                      <a:pt x="2100" y="1126"/>
                      <a:pt x="2062" y="11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114C1E-D98B-010B-82D5-9702695F0D80}"/>
                </a:ext>
              </a:extLst>
            </p:cNvPr>
            <p:cNvSpPr txBox="1"/>
            <p:nvPr/>
          </p:nvSpPr>
          <p:spPr>
            <a:xfrm>
              <a:off x="3792537" y="3500007"/>
              <a:ext cx="962026" cy="8092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en-GB" sz="1400" dirty="0"/>
                <a:t>Easily implemented in production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577040D-12BA-1077-30B2-23651AEE1860}"/>
                </a:ext>
              </a:extLst>
            </p:cNvPr>
            <p:cNvSpPr txBox="1"/>
            <p:nvPr/>
          </p:nvSpPr>
          <p:spPr>
            <a:xfrm>
              <a:off x="5095875" y="5082571"/>
              <a:ext cx="1061921" cy="8092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</a:rPr>
                <a:t>Accessible with minimal overhead costs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135A3CB-3A4B-56EB-8D58-EDDCF549D64F}"/>
                </a:ext>
              </a:extLst>
            </p:cNvPr>
            <p:cNvSpPr txBox="1"/>
            <p:nvPr/>
          </p:nvSpPr>
          <p:spPr>
            <a:xfrm>
              <a:off x="7264654" y="4272332"/>
              <a:ext cx="1035726" cy="8092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</a:rPr>
                <a:t>Accounts for time varying factors in equipment life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5C7E125-F743-EE1F-1896-0C0F61BF738D}"/>
                </a:ext>
              </a:extLst>
            </p:cNvPr>
            <p:cNvSpPr txBox="1"/>
            <p:nvPr/>
          </p:nvSpPr>
          <p:spPr>
            <a:xfrm>
              <a:off x="7259206" y="2357149"/>
              <a:ext cx="1222218" cy="6686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</a:rPr>
                <a:t>Accounts for Operational and Environmental/</a:t>
              </a:r>
            </a:p>
            <a:p>
              <a:pPr algn="l"/>
              <a:r>
                <a:rPr lang="en-GB" sz="1400" dirty="0">
                  <a:solidFill>
                    <a:schemeClr val="bg1"/>
                  </a:solidFill>
                </a:rPr>
                <a:t>Geographical factors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EF1EAB9-9442-40BC-EFAA-FA2B7DD5D2E4}"/>
                </a:ext>
              </a:extLst>
            </p:cNvPr>
            <p:cNvSpPr txBox="1"/>
            <p:nvPr/>
          </p:nvSpPr>
          <p:spPr>
            <a:xfrm>
              <a:off x="5341493" y="1673225"/>
              <a:ext cx="1164083" cy="7866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</a:rPr>
                <a:t>Easily accessible static data as input for user</a:t>
              </a:r>
            </a:p>
          </p:txBody>
        </p:sp>
        <p:grpSp>
          <p:nvGrpSpPr>
            <p:cNvPr id="13" name="Group 33">
              <a:extLst>
                <a:ext uri="{FF2B5EF4-FFF2-40B4-BE49-F238E27FC236}">
                  <a16:creationId xmlns:a16="http://schemas.microsoft.com/office/drawing/2014/main" id="{C7D87E3A-F113-D3AA-D0F7-37DCF96F720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021256" y="1649694"/>
              <a:ext cx="266990" cy="479136"/>
              <a:chOff x="3748" y="1996"/>
              <a:chExt cx="185" cy="332"/>
            </a:xfrm>
          </p:grpSpPr>
          <p:sp>
            <p:nvSpPr>
              <p:cNvPr id="30" name="Oval 34">
                <a:extLst>
                  <a:ext uri="{FF2B5EF4-FFF2-40B4-BE49-F238E27FC236}">
                    <a16:creationId xmlns:a16="http://schemas.microsoft.com/office/drawing/2014/main" id="{AA02DCE2-87E6-8D22-31A7-38B95D5FEE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4" y="1996"/>
                <a:ext cx="52" cy="49"/>
              </a:xfrm>
              <a:prstGeom prst="ellipse">
                <a:avLst/>
              </a:pr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Line 35">
                <a:extLst>
                  <a:ext uri="{FF2B5EF4-FFF2-40B4-BE49-F238E27FC236}">
                    <a16:creationId xmlns:a16="http://schemas.microsoft.com/office/drawing/2014/main" id="{E9232396-C907-E537-01AB-A078FBBE67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0" y="2067"/>
                <a:ext cx="0" cy="42"/>
              </a:xfrm>
              <a:prstGeom prst="line">
                <a:avLst/>
              </a:pr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36">
                <a:extLst>
                  <a:ext uri="{FF2B5EF4-FFF2-40B4-BE49-F238E27FC236}">
                    <a16:creationId xmlns:a16="http://schemas.microsoft.com/office/drawing/2014/main" id="{C44A3AD5-5E71-50A9-EDA1-72EAA8AB6B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9" y="2116"/>
                <a:ext cx="82" cy="59"/>
              </a:xfrm>
              <a:custGeom>
                <a:avLst/>
                <a:gdLst>
                  <a:gd name="T0" fmla="*/ 0 w 342"/>
                  <a:gd name="T1" fmla="*/ 0 h 256"/>
                  <a:gd name="T2" fmla="*/ 0 w 342"/>
                  <a:gd name="T3" fmla="*/ 256 h 256"/>
                  <a:gd name="T4" fmla="*/ 342 w 342"/>
                  <a:gd name="T5" fmla="*/ 256 h 256"/>
                  <a:gd name="T6" fmla="*/ 342 w 342"/>
                  <a:gd name="T7" fmla="*/ 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2" h="256">
                    <a:moveTo>
                      <a:pt x="0" y="0"/>
                    </a:moveTo>
                    <a:lnTo>
                      <a:pt x="0" y="256"/>
                    </a:lnTo>
                    <a:lnTo>
                      <a:pt x="342" y="256"/>
                    </a:lnTo>
                    <a:lnTo>
                      <a:pt x="342" y="0"/>
                    </a:ln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37">
                <a:extLst>
                  <a:ext uri="{FF2B5EF4-FFF2-40B4-BE49-F238E27FC236}">
                    <a16:creationId xmlns:a16="http://schemas.microsoft.com/office/drawing/2014/main" id="{30DE4D9C-8677-A652-FAA1-31D5908841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6" y="2067"/>
                <a:ext cx="119" cy="108"/>
              </a:xfrm>
              <a:custGeom>
                <a:avLst/>
                <a:gdLst>
                  <a:gd name="T0" fmla="*/ 0 w 494"/>
                  <a:gd name="T1" fmla="*/ 473 h 473"/>
                  <a:gd name="T2" fmla="*/ 0 w 494"/>
                  <a:gd name="T3" fmla="*/ 142 h 473"/>
                  <a:gd name="T4" fmla="*/ 120 w 494"/>
                  <a:gd name="T5" fmla="*/ 0 h 473"/>
                  <a:gd name="T6" fmla="*/ 494 w 494"/>
                  <a:gd name="T7" fmla="*/ 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4" h="473">
                    <a:moveTo>
                      <a:pt x="0" y="473"/>
                    </a:moveTo>
                    <a:lnTo>
                      <a:pt x="0" y="142"/>
                    </a:lnTo>
                    <a:cubicBezTo>
                      <a:pt x="0" y="64"/>
                      <a:pt x="42" y="0"/>
                      <a:pt x="120" y="0"/>
                    </a:cubicBezTo>
                    <a:lnTo>
                      <a:pt x="494" y="0"/>
                    </a:ln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38">
                <a:extLst>
                  <a:ext uri="{FF2B5EF4-FFF2-40B4-BE49-F238E27FC236}">
                    <a16:creationId xmlns:a16="http://schemas.microsoft.com/office/drawing/2014/main" id="{6DEC9948-0AB9-52DF-BDE3-87D2098EEA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5" y="2067"/>
                <a:ext cx="29" cy="108"/>
              </a:xfrm>
              <a:custGeom>
                <a:avLst/>
                <a:gdLst>
                  <a:gd name="T0" fmla="*/ 0 w 121"/>
                  <a:gd name="T1" fmla="*/ 0 h 473"/>
                  <a:gd name="T2" fmla="*/ 0 w 121"/>
                  <a:gd name="T3" fmla="*/ 0 h 473"/>
                  <a:gd name="T4" fmla="*/ 121 w 121"/>
                  <a:gd name="T5" fmla="*/ 142 h 473"/>
                  <a:gd name="T6" fmla="*/ 121 w 121"/>
                  <a:gd name="T7" fmla="*/ 473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1" h="473">
                    <a:moveTo>
                      <a:pt x="0" y="0"/>
                    </a:moveTo>
                    <a:lnTo>
                      <a:pt x="0" y="0"/>
                    </a:lnTo>
                    <a:cubicBezTo>
                      <a:pt x="79" y="0"/>
                      <a:pt x="121" y="64"/>
                      <a:pt x="121" y="142"/>
                    </a:cubicBezTo>
                    <a:lnTo>
                      <a:pt x="121" y="473"/>
                    </a:ln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39">
                <a:extLst>
                  <a:ext uri="{FF2B5EF4-FFF2-40B4-BE49-F238E27FC236}">
                    <a16:creationId xmlns:a16="http://schemas.microsoft.com/office/drawing/2014/main" id="{C3822E86-37A0-7157-7C4C-F64BAF30B4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8" y="2200"/>
                <a:ext cx="185" cy="45"/>
              </a:xfrm>
              <a:custGeom>
                <a:avLst/>
                <a:gdLst>
                  <a:gd name="T0" fmla="*/ 161 w 765"/>
                  <a:gd name="T1" fmla="*/ 194 h 194"/>
                  <a:gd name="T2" fmla="*/ 75 w 765"/>
                  <a:gd name="T3" fmla="*/ 194 h 194"/>
                  <a:gd name="T4" fmla="*/ 4 w 765"/>
                  <a:gd name="T5" fmla="*/ 20 h 194"/>
                  <a:gd name="T6" fmla="*/ 17 w 765"/>
                  <a:gd name="T7" fmla="*/ 0 h 194"/>
                  <a:gd name="T8" fmla="*/ 748 w 765"/>
                  <a:gd name="T9" fmla="*/ 0 h 194"/>
                  <a:gd name="T10" fmla="*/ 761 w 765"/>
                  <a:gd name="T11" fmla="*/ 20 h 194"/>
                  <a:gd name="T12" fmla="*/ 690 w 765"/>
                  <a:gd name="T13" fmla="*/ 194 h 194"/>
                  <a:gd name="T14" fmla="*/ 603 w 765"/>
                  <a:gd name="T15" fmla="*/ 19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65" h="194">
                    <a:moveTo>
                      <a:pt x="161" y="194"/>
                    </a:moveTo>
                    <a:lnTo>
                      <a:pt x="75" y="194"/>
                    </a:lnTo>
                    <a:lnTo>
                      <a:pt x="4" y="20"/>
                    </a:lnTo>
                    <a:cubicBezTo>
                      <a:pt x="0" y="10"/>
                      <a:pt x="7" y="0"/>
                      <a:pt x="17" y="0"/>
                    </a:cubicBezTo>
                    <a:lnTo>
                      <a:pt x="748" y="0"/>
                    </a:lnTo>
                    <a:cubicBezTo>
                      <a:pt x="758" y="0"/>
                      <a:pt x="765" y="10"/>
                      <a:pt x="761" y="20"/>
                    </a:cubicBezTo>
                    <a:lnTo>
                      <a:pt x="690" y="194"/>
                    </a:lnTo>
                    <a:lnTo>
                      <a:pt x="603" y="194"/>
                    </a:ln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40">
                <a:extLst>
                  <a:ext uri="{FF2B5EF4-FFF2-40B4-BE49-F238E27FC236}">
                    <a16:creationId xmlns:a16="http://schemas.microsoft.com/office/drawing/2014/main" id="{B01939FD-21E3-73A8-4436-08EE71649B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7" y="2226"/>
                <a:ext cx="106" cy="102"/>
              </a:xfrm>
              <a:custGeom>
                <a:avLst/>
                <a:gdLst>
                  <a:gd name="T0" fmla="*/ 442 w 442"/>
                  <a:gd name="T1" fmla="*/ 442 h 442"/>
                  <a:gd name="T2" fmla="*/ 442 w 442"/>
                  <a:gd name="T3" fmla="*/ 9 h 442"/>
                  <a:gd name="T4" fmla="*/ 433 w 442"/>
                  <a:gd name="T5" fmla="*/ 0 h 442"/>
                  <a:gd name="T6" fmla="*/ 10 w 442"/>
                  <a:gd name="T7" fmla="*/ 0 h 442"/>
                  <a:gd name="T8" fmla="*/ 0 w 442"/>
                  <a:gd name="T9" fmla="*/ 9 h 442"/>
                  <a:gd name="T10" fmla="*/ 0 w 442"/>
                  <a:gd name="T11" fmla="*/ 442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2" h="442">
                    <a:moveTo>
                      <a:pt x="442" y="442"/>
                    </a:moveTo>
                    <a:lnTo>
                      <a:pt x="442" y="9"/>
                    </a:lnTo>
                    <a:cubicBezTo>
                      <a:pt x="442" y="4"/>
                      <a:pt x="438" y="0"/>
                      <a:pt x="433" y="0"/>
                    </a:cubicBezTo>
                    <a:lnTo>
                      <a:pt x="10" y="0"/>
                    </a:lnTo>
                    <a:cubicBezTo>
                      <a:pt x="4" y="0"/>
                      <a:pt x="0" y="4"/>
                      <a:pt x="0" y="9"/>
                    </a:cubicBezTo>
                    <a:lnTo>
                      <a:pt x="0" y="442"/>
                    </a:ln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6DFC3AC7-5C02-5736-6DDA-016A1CD2D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4867" y="4836880"/>
              <a:ext cx="417223" cy="287741"/>
            </a:xfrm>
            <a:custGeom>
              <a:avLst/>
              <a:gdLst>
                <a:gd name="T0" fmla="*/ 514 w 743"/>
                <a:gd name="T1" fmla="*/ 0 h 500"/>
                <a:gd name="T2" fmla="*/ 503 w 743"/>
                <a:gd name="T3" fmla="*/ 7 h 500"/>
                <a:gd name="T4" fmla="*/ 506 w 743"/>
                <a:gd name="T5" fmla="*/ 20 h 500"/>
                <a:gd name="T6" fmla="*/ 576 w 743"/>
                <a:gd name="T7" fmla="*/ 91 h 500"/>
                <a:gd name="T8" fmla="*/ 418 w 743"/>
                <a:gd name="T9" fmla="*/ 233 h 500"/>
                <a:gd name="T10" fmla="*/ 263 w 743"/>
                <a:gd name="T11" fmla="*/ 121 h 500"/>
                <a:gd name="T12" fmla="*/ 254 w 743"/>
                <a:gd name="T13" fmla="*/ 119 h 500"/>
                <a:gd name="T14" fmla="*/ 247 w 743"/>
                <a:gd name="T15" fmla="*/ 123 h 500"/>
                <a:gd name="T16" fmla="*/ 3 w 743"/>
                <a:gd name="T17" fmla="*/ 481 h 500"/>
                <a:gd name="T18" fmla="*/ 5 w 743"/>
                <a:gd name="T19" fmla="*/ 496 h 500"/>
                <a:gd name="T20" fmla="*/ 21 w 743"/>
                <a:gd name="T21" fmla="*/ 496 h 500"/>
                <a:gd name="T22" fmla="*/ 247 w 743"/>
                <a:gd name="T23" fmla="*/ 273 h 500"/>
                <a:gd name="T24" fmla="*/ 427 w 743"/>
                <a:gd name="T25" fmla="*/ 405 h 500"/>
                <a:gd name="T26" fmla="*/ 442 w 743"/>
                <a:gd name="T27" fmla="*/ 404 h 500"/>
                <a:gd name="T28" fmla="*/ 661 w 743"/>
                <a:gd name="T29" fmla="*/ 175 h 500"/>
                <a:gd name="T30" fmla="*/ 723 w 743"/>
                <a:gd name="T31" fmla="*/ 237 h 500"/>
                <a:gd name="T32" fmla="*/ 736 w 743"/>
                <a:gd name="T33" fmla="*/ 239 h 500"/>
                <a:gd name="T34" fmla="*/ 743 w 743"/>
                <a:gd name="T35" fmla="*/ 229 h 500"/>
                <a:gd name="T36" fmla="*/ 743 w 743"/>
                <a:gd name="T37" fmla="*/ 12 h 500"/>
                <a:gd name="T38" fmla="*/ 731 w 743"/>
                <a:gd name="T39" fmla="*/ 0 h 500"/>
                <a:gd name="T40" fmla="*/ 514 w 743"/>
                <a:gd name="T41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43" h="500">
                  <a:moveTo>
                    <a:pt x="514" y="0"/>
                  </a:moveTo>
                  <a:cubicBezTo>
                    <a:pt x="509" y="0"/>
                    <a:pt x="505" y="3"/>
                    <a:pt x="503" y="7"/>
                  </a:cubicBezTo>
                  <a:cubicBezTo>
                    <a:pt x="501" y="11"/>
                    <a:pt x="502" y="17"/>
                    <a:pt x="506" y="20"/>
                  </a:cubicBezTo>
                  <a:lnTo>
                    <a:pt x="576" y="91"/>
                  </a:lnTo>
                  <a:lnTo>
                    <a:pt x="418" y="233"/>
                  </a:lnTo>
                  <a:lnTo>
                    <a:pt x="263" y="121"/>
                  </a:lnTo>
                  <a:cubicBezTo>
                    <a:pt x="261" y="119"/>
                    <a:pt x="257" y="118"/>
                    <a:pt x="254" y="119"/>
                  </a:cubicBezTo>
                  <a:cubicBezTo>
                    <a:pt x="251" y="119"/>
                    <a:pt x="248" y="121"/>
                    <a:pt x="247" y="123"/>
                  </a:cubicBezTo>
                  <a:lnTo>
                    <a:pt x="3" y="481"/>
                  </a:lnTo>
                  <a:cubicBezTo>
                    <a:pt x="0" y="485"/>
                    <a:pt x="1" y="493"/>
                    <a:pt x="5" y="496"/>
                  </a:cubicBezTo>
                  <a:cubicBezTo>
                    <a:pt x="9" y="500"/>
                    <a:pt x="16" y="500"/>
                    <a:pt x="21" y="496"/>
                  </a:cubicBezTo>
                  <a:lnTo>
                    <a:pt x="247" y="273"/>
                  </a:lnTo>
                  <a:lnTo>
                    <a:pt x="427" y="405"/>
                  </a:lnTo>
                  <a:cubicBezTo>
                    <a:pt x="431" y="409"/>
                    <a:pt x="438" y="408"/>
                    <a:pt x="442" y="404"/>
                  </a:cubicBezTo>
                  <a:lnTo>
                    <a:pt x="661" y="175"/>
                  </a:lnTo>
                  <a:lnTo>
                    <a:pt x="723" y="237"/>
                  </a:lnTo>
                  <a:cubicBezTo>
                    <a:pt x="726" y="240"/>
                    <a:pt x="732" y="241"/>
                    <a:pt x="736" y="239"/>
                  </a:cubicBezTo>
                  <a:cubicBezTo>
                    <a:pt x="740" y="237"/>
                    <a:pt x="743" y="233"/>
                    <a:pt x="743" y="229"/>
                  </a:cubicBezTo>
                  <a:lnTo>
                    <a:pt x="743" y="12"/>
                  </a:lnTo>
                  <a:cubicBezTo>
                    <a:pt x="743" y="6"/>
                    <a:pt x="737" y="0"/>
                    <a:pt x="731" y="0"/>
                  </a:cubicBezTo>
                  <a:lnTo>
                    <a:pt x="514" y="0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grpSp>
          <p:nvGrpSpPr>
            <p:cNvPr id="16" name="Group 12">
              <a:extLst>
                <a:ext uri="{FF2B5EF4-FFF2-40B4-BE49-F238E27FC236}">
                  <a16:creationId xmlns:a16="http://schemas.microsoft.com/office/drawing/2014/main" id="{8D4CE88E-3335-FD9F-DB3F-5DC38FC35C4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550175" y="5169300"/>
              <a:ext cx="456400" cy="456400"/>
              <a:chOff x="2920" y="3304"/>
              <a:chExt cx="216" cy="216"/>
            </a:xfrm>
            <a:solidFill>
              <a:schemeClr val="bg1"/>
            </a:solidFill>
          </p:grpSpPr>
          <p:sp>
            <p:nvSpPr>
              <p:cNvPr id="20" name="Freeform 13">
                <a:extLst>
                  <a:ext uri="{FF2B5EF4-FFF2-40B4-BE49-F238E27FC236}">
                    <a16:creationId xmlns:a16="http://schemas.microsoft.com/office/drawing/2014/main" id="{3C99D8E2-F7BD-73D2-8F38-6B44A56EF1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20" y="3304"/>
                <a:ext cx="150" cy="150"/>
              </a:xfrm>
              <a:custGeom>
                <a:avLst/>
                <a:gdLst>
                  <a:gd name="T0" fmla="*/ 321 w 641"/>
                  <a:gd name="T1" fmla="*/ 0 h 641"/>
                  <a:gd name="T2" fmla="*/ 0 w 641"/>
                  <a:gd name="T3" fmla="*/ 321 h 641"/>
                  <a:gd name="T4" fmla="*/ 321 w 641"/>
                  <a:gd name="T5" fmla="*/ 641 h 641"/>
                  <a:gd name="T6" fmla="*/ 641 w 641"/>
                  <a:gd name="T7" fmla="*/ 321 h 641"/>
                  <a:gd name="T8" fmla="*/ 321 w 641"/>
                  <a:gd name="T9" fmla="*/ 0 h 641"/>
                  <a:gd name="T10" fmla="*/ 321 w 641"/>
                  <a:gd name="T11" fmla="*/ 70 h 641"/>
                  <a:gd name="T12" fmla="*/ 344 w 641"/>
                  <a:gd name="T13" fmla="*/ 94 h 641"/>
                  <a:gd name="T14" fmla="*/ 344 w 641"/>
                  <a:gd name="T15" fmla="*/ 108 h 641"/>
                  <a:gd name="T16" fmla="*/ 388 w 641"/>
                  <a:gd name="T17" fmla="*/ 123 h 641"/>
                  <a:gd name="T18" fmla="*/ 444 w 641"/>
                  <a:gd name="T19" fmla="*/ 182 h 641"/>
                  <a:gd name="T20" fmla="*/ 452 w 641"/>
                  <a:gd name="T21" fmla="*/ 211 h 641"/>
                  <a:gd name="T22" fmla="*/ 415 w 641"/>
                  <a:gd name="T23" fmla="*/ 247 h 641"/>
                  <a:gd name="T24" fmla="*/ 384 w 641"/>
                  <a:gd name="T25" fmla="*/ 230 h 641"/>
                  <a:gd name="T26" fmla="*/ 368 w 641"/>
                  <a:gd name="T27" fmla="*/ 187 h 641"/>
                  <a:gd name="T28" fmla="*/ 335 w 641"/>
                  <a:gd name="T29" fmla="*/ 165 h 641"/>
                  <a:gd name="T30" fmla="*/ 276 w 641"/>
                  <a:gd name="T31" fmla="*/ 187 h 641"/>
                  <a:gd name="T32" fmla="*/ 273 w 641"/>
                  <a:gd name="T33" fmla="*/ 252 h 641"/>
                  <a:gd name="T34" fmla="*/ 346 w 641"/>
                  <a:gd name="T35" fmla="*/ 292 h 641"/>
                  <a:gd name="T36" fmla="*/ 390 w 641"/>
                  <a:gd name="T37" fmla="*/ 307 h 641"/>
                  <a:gd name="T38" fmla="*/ 445 w 641"/>
                  <a:gd name="T39" fmla="*/ 350 h 641"/>
                  <a:gd name="T40" fmla="*/ 461 w 641"/>
                  <a:gd name="T41" fmla="*/ 413 h 641"/>
                  <a:gd name="T42" fmla="*/ 429 w 641"/>
                  <a:gd name="T43" fmla="*/ 495 h 641"/>
                  <a:gd name="T44" fmla="*/ 344 w 641"/>
                  <a:gd name="T45" fmla="*/ 534 h 641"/>
                  <a:gd name="T46" fmla="*/ 344 w 641"/>
                  <a:gd name="T47" fmla="*/ 548 h 641"/>
                  <a:gd name="T48" fmla="*/ 321 w 641"/>
                  <a:gd name="T49" fmla="*/ 571 h 641"/>
                  <a:gd name="T50" fmla="*/ 297 w 641"/>
                  <a:gd name="T51" fmla="*/ 548 h 641"/>
                  <a:gd name="T52" fmla="*/ 297 w 641"/>
                  <a:gd name="T53" fmla="*/ 533 h 641"/>
                  <a:gd name="T54" fmla="*/ 247 w 641"/>
                  <a:gd name="T55" fmla="*/ 520 h 641"/>
                  <a:gd name="T56" fmla="*/ 188 w 641"/>
                  <a:gd name="T57" fmla="*/ 460 h 641"/>
                  <a:gd name="T58" fmla="*/ 180 w 641"/>
                  <a:gd name="T59" fmla="*/ 431 h 641"/>
                  <a:gd name="T60" fmla="*/ 217 w 641"/>
                  <a:gd name="T61" fmla="*/ 394 h 641"/>
                  <a:gd name="T62" fmla="*/ 248 w 641"/>
                  <a:gd name="T63" fmla="*/ 411 h 641"/>
                  <a:gd name="T64" fmla="*/ 300 w 641"/>
                  <a:gd name="T65" fmla="*/ 474 h 641"/>
                  <a:gd name="T66" fmla="*/ 375 w 641"/>
                  <a:gd name="T67" fmla="*/ 456 h 641"/>
                  <a:gd name="T68" fmla="*/ 389 w 641"/>
                  <a:gd name="T69" fmla="*/ 420 h 641"/>
                  <a:gd name="T70" fmla="*/ 376 w 641"/>
                  <a:gd name="T71" fmla="*/ 385 h 641"/>
                  <a:gd name="T72" fmla="*/ 337 w 641"/>
                  <a:gd name="T73" fmla="*/ 364 h 641"/>
                  <a:gd name="T74" fmla="*/ 208 w 641"/>
                  <a:gd name="T75" fmla="*/ 292 h 641"/>
                  <a:gd name="T76" fmla="*/ 191 w 641"/>
                  <a:gd name="T77" fmla="*/ 229 h 641"/>
                  <a:gd name="T78" fmla="*/ 223 w 641"/>
                  <a:gd name="T79" fmla="*/ 147 h 641"/>
                  <a:gd name="T80" fmla="*/ 297 w 641"/>
                  <a:gd name="T81" fmla="*/ 108 h 641"/>
                  <a:gd name="T82" fmla="*/ 297 w 641"/>
                  <a:gd name="T83" fmla="*/ 94 h 641"/>
                  <a:gd name="T84" fmla="*/ 321 w 641"/>
                  <a:gd name="T85" fmla="*/ 70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1" h="641">
                    <a:moveTo>
                      <a:pt x="321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1" y="0"/>
                    </a:cubicBezTo>
                    <a:close/>
                    <a:moveTo>
                      <a:pt x="321" y="70"/>
                    </a:moveTo>
                    <a:cubicBezTo>
                      <a:pt x="334" y="70"/>
                      <a:pt x="344" y="81"/>
                      <a:pt x="344" y="94"/>
                    </a:cubicBezTo>
                    <a:lnTo>
                      <a:pt x="344" y="108"/>
                    </a:lnTo>
                    <a:cubicBezTo>
                      <a:pt x="359" y="111"/>
                      <a:pt x="374" y="116"/>
                      <a:pt x="388" y="123"/>
                    </a:cubicBezTo>
                    <a:cubicBezTo>
                      <a:pt x="412" y="136"/>
                      <a:pt x="433" y="156"/>
                      <a:pt x="444" y="182"/>
                    </a:cubicBezTo>
                    <a:cubicBezTo>
                      <a:pt x="448" y="190"/>
                      <a:pt x="452" y="201"/>
                      <a:pt x="452" y="211"/>
                    </a:cubicBezTo>
                    <a:cubicBezTo>
                      <a:pt x="452" y="231"/>
                      <a:pt x="436" y="247"/>
                      <a:pt x="415" y="247"/>
                    </a:cubicBezTo>
                    <a:cubicBezTo>
                      <a:pt x="400" y="247"/>
                      <a:pt x="389" y="241"/>
                      <a:pt x="384" y="230"/>
                    </a:cubicBezTo>
                    <a:cubicBezTo>
                      <a:pt x="377" y="216"/>
                      <a:pt x="377" y="200"/>
                      <a:pt x="368" y="187"/>
                    </a:cubicBezTo>
                    <a:cubicBezTo>
                      <a:pt x="360" y="176"/>
                      <a:pt x="348" y="168"/>
                      <a:pt x="335" y="165"/>
                    </a:cubicBezTo>
                    <a:cubicBezTo>
                      <a:pt x="313" y="159"/>
                      <a:pt x="289" y="170"/>
                      <a:pt x="276" y="187"/>
                    </a:cubicBezTo>
                    <a:cubicBezTo>
                      <a:pt x="261" y="206"/>
                      <a:pt x="261" y="232"/>
                      <a:pt x="273" y="252"/>
                    </a:cubicBezTo>
                    <a:cubicBezTo>
                      <a:pt x="291" y="281"/>
                      <a:pt x="317" y="282"/>
                      <a:pt x="346" y="292"/>
                    </a:cubicBezTo>
                    <a:cubicBezTo>
                      <a:pt x="361" y="297"/>
                      <a:pt x="376" y="301"/>
                      <a:pt x="390" y="307"/>
                    </a:cubicBezTo>
                    <a:cubicBezTo>
                      <a:pt x="411" y="315"/>
                      <a:pt x="432" y="330"/>
                      <a:pt x="445" y="350"/>
                    </a:cubicBezTo>
                    <a:cubicBezTo>
                      <a:pt x="456" y="366"/>
                      <a:pt x="461" y="387"/>
                      <a:pt x="461" y="413"/>
                    </a:cubicBezTo>
                    <a:cubicBezTo>
                      <a:pt x="461" y="446"/>
                      <a:pt x="451" y="474"/>
                      <a:pt x="429" y="495"/>
                    </a:cubicBezTo>
                    <a:cubicBezTo>
                      <a:pt x="407" y="518"/>
                      <a:pt x="376" y="530"/>
                      <a:pt x="344" y="534"/>
                    </a:cubicBezTo>
                    <a:lnTo>
                      <a:pt x="344" y="548"/>
                    </a:lnTo>
                    <a:cubicBezTo>
                      <a:pt x="344" y="561"/>
                      <a:pt x="334" y="571"/>
                      <a:pt x="321" y="571"/>
                    </a:cubicBezTo>
                    <a:cubicBezTo>
                      <a:pt x="308" y="571"/>
                      <a:pt x="297" y="561"/>
                      <a:pt x="297" y="548"/>
                    </a:cubicBezTo>
                    <a:lnTo>
                      <a:pt x="297" y="533"/>
                    </a:lnTo>
                    <a:cubicBezTo>
                      <a:pt x="279" y="531"/>
                      <a:pt x="262" y="526"/>
                      <a:pt x="247" y="520"/>
                    </a:cubicBezTo>
                    <a:cubicBezTo>
                      <a:pt x="222" y="509"/>
                      <a:pt x="200" y="485"/>
                      <a:pt x="188" y="460"/>
                    </a:cubicBezTo>
                    <a:cubicBezTo>
                      <a:pt x="184" y="452"/>
                      <a:pt x="180" y="441"/>
                      <a:pt x="180" y="431"/>
                    </a:cubicBezTo>
                    <a:cubicBezTo>
                      <a:pt x="180" y="411"/>
                      <a:pt x="196" y="394"/>
                      <a:pt x="217" y="394"/>
                    </a:cubicBezTo>
                    <a:cubicBezTo>
                      <a:pt x="232" y="394"/>
                      <a:pt x="243" y="401"/>
                      <a:pt x="248" y="411"/>
                    </a:cubicBezTo>
                    <a:cubicBezTo>
                      <a:pt x="259" y="435"/>
                      <a:pt x="265" y="463"/>
                      <a:pt x="300" y="474"/>
                    </a:cubicBezTo>
                    <a:cubicBezTo>
                      <a:pt x="321" y="481"/>
                      <a:pt x="351" y="483"/>
                      <a:pt x="375" y="456"/>
                    </a:cubicBezTo>
                    <a:cubicBezTo>
                      <a:pt x="382" y="450"/>
                      <a:pt x="389" y="436"/>
                      <a:pt x="389" y="420"/>
                    </a:cubicBezTo>
                    <a:cubicBezTo>
                      <a:pt x="389" y="405"/>
                      <a:pt x="385" y="393"/>
                      <a:pt x="376" y="385"/>
                    </a:cubicBezTo>
                    <a:cubicBezTo>
                      <a:pt x="368" y="378"/>
                      <a:pt x="355" y="369"/>
                      <a:pt x="337" y="364"/>
                    </a:cubicBezTo>
                    <a:cubicBezTo>
                      <a:pt x="290" y="350"/>
                      <a:pt x="236" y="334"/>
                      <a:pt x="208" y="292"/>
                    </a:cubicBezTo>
                    <a:cubicBezTo>
                      <a:pt x="197" y="276"/>
                      <a:pt x="191" y="255"/>
                      <a:pt x="191" y="229"/>
                    </a:cubicBezTo>
                    <a:cubicBezTo>
                      <a:pt x="191" y="196"/>
                      <a:pt x="202" y="168"/>
                      <a:pt x="223" y="147"/>
                    </a:cubicBezTo>
                    <a:cubicBezTo>
                      <a:pt x="244" y="126"/>
                      <a:pt x="268" y="112"/>
                      <a:pt x="297" y="108"/>
                    </a:cubicBezTo>
                    <a:lnTo>
                      <a:pt x="297" y="94"/>
                    </a:lnTo>
                    <a:cubicBezTo>
                      <a:pt x="297" y="81"/>
                      <a:pt x="308" y="70"/>
                      <a:pt x="321" y="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14">
                <a:extLst>
                  <a:ext uri="{FF2B5EF4-FFF2-40B4-BE49-F238E27FC236}">
                    <a16:creationId xmlns:a16="http://schemas.microsoft.com/office/drawing/2014/main" id="{E1F00F01-9524-E6DB-DDD8-9AB082FFF8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1" y="3385"/>
                <a:ext cx="135" cy="135"/>
              </a:xfrm>
              <a:custGeom>
                <a:avLst/>
                <a:gdLst>
                  <a:gd name="T0" fmla="*/ 579 w 579"/>
                  <a:gd name="T1" fmla="*/ 258 h 579"/>
                  <a:gd name="T2" fmla="*/ 576 w 579"/>
                  <a:gd name="T3" fmla="*/ 223 h 579"/>
                  <a:gd name="T4" fmla="*/ 549 w 579"/>
                  <a:gd name="T5" fmla="*/ 198 h 579"/>
                  <a:gd name="T6" fmla="*/ 519 w 579"/>
                  <a:gd name="T7" fmla="*/ 198 h 579"/>
                  <a:gd name="T8" fmla="*/ 505 w 579"/>
                  <a:gd name="T9" fmla="*/ 187 h 579"/>
                  <a:gd name="T10" fmla="*/ 483 w 579"/>
                  <a:gd name="T11" fmla="*/ 133 h 579"/>
                  <a:gd name="T12" fmla="*/ 485 w 579"/>
                  <a:gd name="T13" fmla="*/ 116 h 579"/>
                  <a:gd name="T14" fmla="*/ 506 w 579"/>
                  <a:gd name="T15" fmla="*/ 95 h 579"/>
                  <a:gd name="T16" fmla="*/ 508 w 579"/>
                  <a:gd name="T17" fmla="*/ 59 h 579"/>
                  <a:gd name="T18" fmla="*/ 458 w 579"/>
                  <a:gd name="T19" fmla="*/ 9 h 579"/>
                  <a:gd name="T20" fmla="*/ 422 w 579"/>
                  <a:gd name="T21" fmla="*/ 10 h 579"/>
                  <a:gd name="T22" fmla="*/ 400 w 579"/>
                  <a:gd name="T23" fmla="*/ 31 h 579"/>
                  <a:gd name="T24" fmla="*/ 383 w 579"/>
                  <a:gd name="T25" fmla="*/ 34 h 579"/>
                  <a:gd name="T26" fmla="*/ 329 w 579"/>
                  <a:gd name="T27" fmla="*/ 11 h 579"/>
                  <a:gd name="T28" fmla="*/ 322 w 579"/>
                  <a:gd name="T29" fmla="*/ 7 h 579"/>
                  <a:gd name="T30" fmla="*/ 302 w 579"/>
                  <a:gd name="T31" fmla="*/ 97 h 579"/>
                  <a:gd name="T32" fmla="*/ 425 w 579"/>
                  <a:gd name="T33" fmla="*/ 258 h 579"/>
                  <a:gd name="T34" fmla="*/ 258 w 579"/>
                  <a:gd name="T35" fmla="*/ 425 h 579"/>
                  <a:gd name="T36" fmla="*/ 97 w 579"/>
                  <a:gd name="T37" fmla="*/ 302 h 579"/>
                  <a:gd name="T38" fmla="*/ 7 w 579"/>
                  <a:gd name="T39" fmla="*/ 322 h 579"/>
                  <a:gd name="T40" fmla="*/ 11 w 579"/>
                  <a:gd name="T41" fmla="*/ 329 h 579"/>
                  <a:gd name="T42" fmla="*/ 34 w 579"/>
                  <a:gd name="T43" fmla="*/ 383 h 579"/>
                  <a:gd name="T44" fmla="*/ 31 w 579"/>
                  <a:gd name="T45" fmla="*/ 400 h 579"/>
                  <a:gd name="T46" fmla="*/ 10 w 579"/>
                  <a:gd name="T47" fmla="*/ 422 h 579"/>
                  <a:gd name="T48" fmla="*/ 9 w 579"/>
                  <a:gd name="T49" fmla="*/ 458 h 579"/>
                  <a:gd name="T50" fmla="*/ 59 w 579"/>
                  <a:gd name="T51" fmla="*/ 508 h 579"/>
                  <a:gd name="T52" fmla="*/ 95 w 579"/>
                  <a:gd name="T53" fmla="*/ 506 h 579"/>
                  <a:gd name="T54" fmla="*/ 116 w 579"/>
                  <a:gd name="T55" fmla="*/ 485 h 579"/>
                  <a:gd name="T56" fmla="*/ 133 w 579"/>
                  <a:gd name="T57" fmla="*/ 483 h 579"/>
                  <a:gd name="T58" fmla="*/ 187 w 579"/>
                  <a:gd name="T59" fmla="*/ 505 h 579"/>
                  <a:gd name="T60" fmla="*/ 198 w 579"/>
                  <a:gd name="T61" fmla="*/ 519 h 579"/>
                  <a:gd name="T62" fmla="*/ 198 w 579"/>
                  <a:gd name="T63" fmla="*/ 549 h 579"/>
                  <a:gd name="T64" fmla="*/ 223 w 579"/>
                  <a:gd name="T65" fmla="*/ 576 h 579"/>
                  <a:gd name="T66" fmla="*/ 258 w 579"/>
                  <a:gd name="T67" fmla="*/ 579 h 579"/>
                  <a:gd name="T68" fmla="*/ 293 w 579"/>
                  <a:gd name="T69" fmla="*/ 576 h 579"/>
                  <a:gd name="T70" fmla="*/ 318 w 579"/>
                  <a:gd name="T71" fmla="*/ 549 h 579"/>
                  <a:gd name="T72" fmla="*/ 318 w 579"/>
                  <a:gd name="T73" fmla="*/ 519 h 579"/>
                  <a:gd name="T74" fmla="*/ 329 w 579"/>
                  <a:gd name="T75" fmla="*/ 505 h 579"/>
                  <a:gd name="T76" fmla="*/ 383 w 579"/>
                  <a:gd name="T77" fmla="*/ 483 h 579"/>
                  <a:gd name="T78" fmla="*/ 400 w 579"/>
                  <a:gd name="T79" fmla="*/ 485 h 579"/>
                  <a:gd name="T80" fmla="*/ 422 w 579"/>
                  <a:gd name="T81" fmla="*/ 506 h 579"/>
                  <a:gd name="T82" fmla="*/ 458 w 579"/>
                  <a:gd name="T83" fmla="*/ 508 h 579"/>
                  <a:gd name="T84" fmla="*/ 508 w 579"/>
                  <a:gd name="T85" fmla="*/ 458 h 579"/>
                  <a:gd name="T86" fmla="*/ 506 w 579"/>
                  <a:gd name="T87" fmla="*/ 422 h 579"/>
                  <a:gd name="T88" fmla="*/ 485 w 579"/>
                  <a:gd name="T89" fmla="*/ 400 h 579"/>
                  <a:gd name="T90" fmla="*/ 483 w 579"/>
                  <a:gd name="T91" fmla="*/ 383 h 579"/>
                  <a:gd name="T92" fmla="*/ 505 w 579"/>
                  <a:gd name="T93" fmla="*/ 329 h 579"/>
                  <a:gd name="T94" fmla="*/ 519 w 579"/>
                  <a:gd name="T95" fmla="*/ 318 h 579"/>
                  <a:gd name="T96" fmla="*/ 549 w 579"/>
                  <a:gd name="T97" fmla="*/ 318 h 579"/>
                  <a:gd name="T98" fmla="*/ 576 w 579"/>
                  <a:gd name="T99" fmla="*/ 293 h 579"/>
                  <a:gd name="T100" fmla="*/ 579 w 579"/>
                  <a:gd name="T101" fmla="*/ 258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79" h="579">
                    <a:moveTo>
                      <a:pt x="579" y="258"/>
                    </a:moveTo>
                    <a:cubicBezTo>
                      <a:pt x="579" y="247"/>
                      <a:pt x="578" y="234"/>
                      <a:pt x="576" y="223"/>
                    </a:cubicBezTo>
                    <a:cubicBezTo>
                      <a:pt x="574" y="208"/>
                      <a:pt x="563" y="198"/>
                      <a:pt x="549" y="198"/>
                    </a:cubicBezTo>
                    <a:lnTo>
                      <a:pt x="519" y="198"/>
                    </a:lnTo>
                    <a:cubicBezTo>
                      <a:pt x="513" y="198"/>
                      <a:pt x="506" y="193"/>
                      <a:pt x="505" y="187"/>
                    </a:cubicBezTo>
                    <a:cubicBezTo>
                      <a:pt x="499" y="168"/>
                      <a:pt x="491" y="150"/>
                      <a:pt x="483" y="133"/>
                    </a:cubicBezTo>
                    <a:cubicBezTo>
                      <a:pt x="479" y="128"/>
                      <a:pt x="480" y="121"/>
                      <a:pt x="485" y="116"/>
                    </a:cubicBezTo>
                    <a:lnTo>
                      <a:pt x="506" y="95"/>
                    </a:lnTo>
                    <a:cubicBezTo>
                      <a:pt x="515" y="85"/>
                      <a:pt x="516" y="70"/>
                      <a:pt x="508" y="59"/>
                    </a:cubicBezTo>
                    <a:cubicBezTo>
                      <a:pt x="493" y="40"/>
                      <a:pt x="476" y="24"/>
                      <a:pt x="458" y="9"/>
                    </a:cubicBezTo>
                    <a:cubicBezTo>
                      <a:pt x="447" y="0"/>
                      <a:pt x="432" y="0"/>
                      <a:pt x="422" y="10"/>
                    </a:cubicBezTo>
                    <a:lnTo>
                      <a:pt x="400" y="31"/>
                    </a:lnTo>
                    <a:cubicBezTo>
                      <a:pt x="395" y="36"/>
                      <a:pt x="389" y="37"/>
                      <a:pt x="383" y="34"/>
                    </a:cubicBezTo>
                    <a:cubicBezTo>
                      <a:pt x="365" y="24"/>
                      <a:pt x="348" y="16"/>
                      <a:pt x="329" y="11"/>
                    </a:cubicBezTo>
                    <a:cubicBezTo>
                      <a:pt x="327" y="11"/>
                      <a:pt x="324" y="9"/>
                      <a:pt x="322" y="7"/>
                    </a:cubicBezTo>
                    <a:cubicBezTo>
                      <a:pt x="320" y="38"/>
                      <a:pt x="313" y="68"/>
                      <a:pt x="302" y="97"/>
                    </a:cubicBezTo>
                    <a:cubicBezTo>
                      <a:pt x="373" y="116"/>
                      <a:pt x="425" y="181"/>
                      <a:pt x="425" y="258"/>
                    </a:cubicBezTo>
                    <a:cubicBezTo>
                      <a:pt x="425" y="350"/>
                      <a:pt x="351" y="425"/>
                      <a:pt x="258" y="425"/>
                    </a:cubicBezTo>
                    <a:cubicBezTo>
                      <a:pt x="181" y="425"/>
                      <a:pt x="116" y="373"/>
                      <a:pt x="97" y="302"/>
                    </a:cubicBezTo>
                    <a:cubicBezTo>
                      <a:pt x="68" y="312"/>
                      <a:pt x="38" y="319"/>
                      <a:pt x="7" y="322"/>
                    </a:cubicBezTo>
                    <a:cubicBezTo>
                      <a:pt x="9" y="324"/>
                      <a:pt x="11" y="327"/>
                      <a:pt x="11" y="329"/>
                    </a:cubicBezTo>
                    <a:cubicBezTo>
                      <a:pt x="17" y="348"/>
                      <a:pt x="25" y="367"/>
                      <a:pt x="34" y="383"/>
                    </a:cubicBezTo>
                    <a:cubicBezTo>
                      <a:pt x="37" y="388"/>
                      <a:pt x="36" y="395"/>
                      <a:pt x="31" y="400"/>
                    </a:cubicBezTo>
                    <a:lnTo>
                      <a:pt x="10" y="422"/>
                    </a:lnTo>
                    <a:cubicBezTo>
                      <a:pt x="1" y="432"/>
                      <a:pt x="0" y="447"/>
                      <a:pt x="9" y="458"/>
                    </a:cubicBezTo>
                    <a:cubicBezTo>
                      <a:pt x="24" y="476"/>
                      <a:pt x="40" y="493"/>
                      <a:pt x="59" y="508"/>
                    </a:cubicBezTo>
                    <a:cubicBezTo>
                      <a:pt x="70" y="516"/>
                      <a:pt x="85" y="516"/>
                      <a:pt x="95" y="506"/>
                    </a:cubicBezTo>
                    <a:lnTo>
                      <a:pt x="116" y="485"/>
                    </a:lnTo>
                    <a:cubicBezTo>
                      <a:pt x="121" y="480"/>
                      <a:pt x="127" y="479"/>
                      <a:pt x="133" y="483"/>
                    </a:cubicBezTo>
                    <a:cubicBezTo>
                      <a:pt x="151" y="493"/>
                      <a:pt x="168" y="500"/>
                      <a:pt x="187" y="505"/>
                    </a:cubicBezTo>
                    <a:cubicBezTo>
                      <a:pt x="193" y="506"/>
                      <a:pt x="198" y="513"/>
                      <a:pt x="198" y="519"/>
                    </a:cubicBezTo>
                    <a:lnTo>
                      <a:pt x="198" y="549"/>
                    </a:lnTo>
                    <a:cubicBezTo>
                      <a:pt x="200" y="564"/>
                      <a:pt x="210" y="575"/>
                      <a:pt x="223" y="576"/>
                    </a:cubicBezTo>
                    <a:cubicBezTo>
                      <a:pt x="234" y="578"/>
                      <a:pt x="246" y="579"/>
                      <a:pt x="258" y="579"/>
                    </a:cubicBezTo>
                    <a:cubicBezTo>
                      <a:pt x="269" y="579"/>
                      <a:pt x="282" y="578"/>
                      <a:pt x="293" y="576"/>
                    </a:cubicBezTo>
                    <a:cubicBezTo>
                      <a:pt x="308" y="574"/>
                      <a:pt x="318" y="563"/>
                      <a:pt x="318" y="549"/>
                    </a:cubicBezTo>
                    <a:lnTo>
                      <a:pt x="318" y="519"/>
                    </a:lnTo>
                    <a:cubicBezTo>
                      <a:pt x="318" y="513"/>
                      <a:pt x="323" y="506"/>
                      <a:pt x="329" y="505"/>
                    </a:cubicBezTo>
                    <a:cubicBezTo>
                      <a:pt x="348" y="499"/>
                      <a:pt x="367" y="491"/>
                      <a:pt x="383" y="483"/>
                    </a:cubicBezTo>
                    <a:cubicBezTo>
                      <a:pt x="388" y="479"/>
                      <a:pt x="395" y="480"/>
                      <a:pt x="400" y="485"/>
                    </a:cubicBezTo>
                    <a:lnTo>
                      <a:pt x="422" y="506"/>
                    </a:lnTo>
                    <a:cubicBezTo>
                      <a:pt x="432" y="515"/>
                      <a:pt x="447" y="516"/>
                      <a:pt x="458" y="508"/>
                    </a:cubicBezTo>
                    <a:cubicBezTo>
                      <a:pt x="476" y="493"/>
                      <a:pt x="493" y="476"/>
                      <a:pt x="508" y="458"/>
                    </a:cubicBezTo>
                    <a:cubicBezTo>
                      <a:pt x="516" y="447"/>
                      <a:pt x="516" y="432"/>
                      <a:pt x="506" y="422"/>
                    </a:cubicBezTo>
                    <a:lnTo>
                      <a:pt x="485" y="400"/>
                    </a:lnTo>
                    <a:cubicBezTo>
                      <a:pt x="480" y="395"/>
                      <a:pt x="479" y="389"/>
                      <a:pt x="483" y="383"/>
                    </a:cubicBezTo>
                    <a:cubicBezTo>
                      <a:pt x="493" y="365"/>
                      <a:pt x="500" y="348"/>
                      <a:pt x="505" y="329"/>
                    </a:cubicBezTo>
                    <a:cubicBezTo>
                      <a:pt x="506" y="323"/>
                      <a:pt x="513" y="318"/>
                      <a:pt x="519" y="318"/>
                    </a:cubicBezTo>
                    <a:lnTo>
                      <a:pt x="549" y="318"/>
                    </a:lnTo>
                    <a:cubicBezTo>
                      <a:pt x="564" y="317"/>
                      <a:pt x="575" y="307"/>
                      <a:pt x="576" y="293"/>
                    </a:cubicBezTo>
                    <a:cubicBezTo>
                      <a:pt x="578" y="282"/>
                      <a:pt x="579" y="271"/>
                      <a:pt x="579" y="2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17" name="Group 17">
              <a:extLst>
                <a:ext uri="{FF2B5EF4-FFF2-40B4-BE49-F238E27FC236}">
                  <a16:creationId xmlns:a16="http://schemas.microsoft.com/office/drawing/2014/main" id="{9E214CA2-957A-26D1-874A-421DBAC310E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830644" y="3092450"/>
              <a:ext cx="344488" cy="330200"/>
              <a:chOff x="2413" y="1984"/>
              <a:chExt cx="217" cy="208"/>
            </a:xfrm>
            <a:solidFill>
              <a:schemeClr val="bg1"/>
            </a:solidFill>
          </p:grpSpPr>
          <p:sp>
            <p:nvSpPr>
              <p:cNvPr id="18" name="Freeform 18">
                <a:extLst>
                  <a:ext uri="{FF2B5EF4-FFF2-40B4-BE49-F238E27FC236}">
                    <a16:creationId xmlns:a16="http://schemas.microsoft.com/office/drawing/2014/main" id="{B05A9216-57E1-9F65-A595-927D3DAB31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24" y="1984"/>
                <a:ext cx="106" cy="208"/>
              </a:xfrm>
              <a:custGeom>
                <a:avLst/>
                <a:gdLst>
                  <a:gd name="T0" fmla="*/ 0 w 453"/>
                  <a:gd name="T1" fmla="*/ 0 h 899"/>
                  <a:gd name="T2" fmla="*/ 0 w 453"/>
                  <a:gd name="T3" fmla="*/ 899 h 899"/>
                  <a:gd name="T4" fmla="*/ 155 w 453"/>
                  <a:gd name="T5" fmla="*/ 899 h 899"/>
                  <a:gd name="T6" fmla="*/ 306 w 453"/>
                  <a:gd name="T7" fmla="*/ 832 h 899"/>
                  <a:gd name="T8" fmla="*/ 342 w 453"/>
                  <a:gd name="T9" fmla="*/ 632 h 899"/>
                  <a:gd name="T10" fmla="*/ 394 w 453"/>
                  <a:gd name="T11" fmla="*/ 625 h 899"/>
                  <a:gd name="T12" fmla="*/ 444 w 453"/>
                  <a:gd name="T13" fmla="*/ 593 h 899"/>
                  <a:gd name="T14" fmla="*/ 434 w 453"/>
                  <a:gd name="T15" fmla="*/ 537 h 899"/>
                  <a:gd name="T16" fmla="*/ 396 w 453"/>
                  <a:gd name="T17" fmla="*/ 476 h 899"/>
                  <a:gd name="T18" fmla="*/ 357 w 453"/>
                  <a:gd name="T19" fmla="*/ 414 h 899"/>
                  <a:gd name="T20" fmla="*/ 342 w 453"/>
                  <a:gd name="T21" fmla="*/ 365 h 899"/>
                  <a:gd name="T22" fmla="*/ 325 w 453"/>
                  <a:gd name="T23" fmla="*/ 250 h 899"/>
                  <a:gd name="T24" fmla="*/ 0 w 453"/>
                  <a:gd name="T25" fmla="*/ 0 h 899"/>
                  <a:gd name="T26" fmla="*/ 243 w 453"/>
                  <a:gd name="T27" fmla="*/ 365 h 899"/>
                  <a:gd name="T28" fmla="*/ 289 w 453"/>
                  <a:gd name="T29" fmla="*/ 412 h 899"/>
                  <a:gd name="T30" fmla="*/ 243 w 453"/>
                  <a:gd name="T31" fmla="*/ 458 h 899"/>
                  <a:gd name="T32" fmla="*/ 197 w 453"/>
                  <a:gd name="T33" fmla="*/ 412 h 899"/>
                  <a:gd name="T34" fmla="*/ 243 w 453"/>
                  <a:gd name="T35" fmla="*/ 365 h 8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3" h="899">
                    <a:moveTo>
                      <a:pt x="0" y="0"/>
                    </a:moveTo>
                    <a:lnTo>
                      <a:pt x="0" y="899"/>
                    </a:lnTo>
                    <a:lnTo>
                      <a:pt x="155" y="899"/>
                    </a:lnTo>
                    <a:cubicBezTo>
                      <a:pt x="240" y="899"/>
                      <a:pt x="268" y="895"/>
                      <a:pt x="306" y="832"/>
                    </a:cubicBezTo>
                    <a:cubicBezTo>
                      <a:pt x="331" y="789"/>
                      <a:pt x="341" y="724"/>
                      <a:pt x="342" y="632"/>
                    </a:cubicBezTo>
                    <a:cubicBezTo>
                      <a:pt x="360" y="630"/>
                      <a:pt x="378" y="627"/>
                      <a:pt x="394" y="625"/>
                    </a:cubicBezTo>
                    <a:cubicBezTo>
                      <a:pt x="411" y="623"/>
                      <a:pt x="434" y="615"/>
                      <a:pt x="444" y="593"/>
                    </a:cubicBezTo>
                    <a:cubicBezTo>
                      <a:pt x="453" y="573"/>
                      <a:pt x="443" y="553"/>
                      <a:pt x="434" y="537"/>
                    </a:cubicBezTo>
                    <a:cubicBezTo>
                      <a:pt x="425" y="518"/>
                      <a:pt x="411" y="497"/>
                      <a:pt x="396" y="476"/>
                    </a:cubicBezTo>
                    <a:cubicBezTo>
                      <a:pt x="382" y="455"/>
                      <a:pt x="367" y="433"/>
                      <a:pt x="357" y="414"/>
                    </a:cubicBezTo>
                    <a:cubicBezTo>
                      <a:pt x="350" y="400"/>
                      <a:pt x="342" y="379"/>
                      <a:pt x="342" y="365"/>
                    </a:cubicBezTo>
                    <a:cubicBezTo>
                      <a:pt x="341" y="357"/>
                      <a:pt x="333" y="285"/>
                      <a:pt x="325" y="250"/>
                    </a:cubicBezTo>
                    <a:cubicBezTo>
                      <a:pt x="294" y="114"/>
                      <a:pt x="157" y="15"/>
                      <a:pt x="0" y="0"/>
                    </a:cubicBezTo>
                    <a:close/>
                    <a:moveTo>
                      <a:pt x="243" y="365"/>
                    </a:moveTo>
                    <a:cubicBezTo>
                      <a:pt x="269" y="365"/>
                      <a:pt x="289" y="386"/>
                      <a:pt x="289" y="412"/>
                    </a:cubicBezTo>
                    <a:cubicBezTo>
                      <a:pt x="289" y="437"/>
                      <a:pt x="269" y="458"/>
                      <a:pt x="243" y="458"/>
                    </a:cubicBezTo>
                    <a:cubicBezTo>
                      <a:pt x="218" y="458"/>
                      <a:pt x="197" y="437"/>
                      <a:pt x="197" y="412"/>
                    </a:cubicBezTo>
                    <a:cubicBezTo>
                      <a:pt x="197" y="386"/>
                      <a:pt x="218" y="365"/>
                      <a:pt x="243" y="365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D9E94B3A-85B9-FA18-4264-BEDC4A7055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3" y="1984"/>
                <a:ext cx="105" cy="208"/>
              </a:xfrm>
              <a:custGeom>
                <a:avLst/>
                <a:gdLst>
                  <a:gd name="T0" fmla="*/ 410 w 450"/>
                  <a:gd name="T1" fmla="*/ 3 h 899"/>
                  <a:gd name="T2" fmla="*/ 366 w 450"/>
                  <a:gd name="T3" fmla="*/ 36 h 899"/>
                  <a:gd name="T4" fmla="*/ 366 w 450"/>
                  <a:gd name="T5" fmla="*/ 81 h 899"/>
                  <a:gd name="T6" fmla="*/ 349 w 450"/>
                  <a:gd name="T7" fmla="*/ 103 h 899"/>
                  <a:gd name="T8" fmla="*/ 275 w 450"/>
                  <a:gd name="T9" fmla="*/ 133 h 899"/>
                  <a:gd name="T10" fmla="*/ 248 w 450"/>
                  <a:gd name="T11" fmla="*/ 130 h 899"/>
                  <a:gd name="T12" fmla="*/ 217 w 450"/>
                  <a:gd name="T13" fmla="*/ 98 h 899"/>
                  <a:gd name="T14" fmla="*/ 133 w 450"/>
                  <a:gd name="T15" fmla="*/ 130 h 899"/>
                  <a:gd name="T16" fmla="*/ 133 w 450"/>
                  <a:gd name="T17" fmla="*/ 131 h 899"/>
                  <a:gd name="T18" fmla="*/ 105 w 450"/>
                  <a:gd name="T19" fmla="*/ 162 h 899"/>
                  <a:gd name="T20" fmla="*/ 98 w 450"/>
                  <a:gd name="T21" fmla="*/ 216 h 899"/>
                  <a:gd name="T22" fmla="*/ 130 w 450"/>
                  <a:gd name="T23" fmla="*/ 249 h 899"/>
                  <a:gd name="T24" fmla="*/ 133 w 450"/>
                  <a:gd name="T25" fmla="*/ 275 h 899"/>
                  <a:gd name="T26" fmla="*/ 103 w 450"/>
                  <a:gd name="T27" fmla="*/ 350 h 899"/>
                  <a:gd name="T28" fmla="*/ 81 w 450"/>
                  <a:gd name="T29" fmla="*/ 366 h 899"/>
                  <a:gd name="T30" fmla="*/ 36 w 450"/>
                  <a:gd name="T31" fmla="*/ 366 h 899"/>
                  <a:gd name="T32" fmla="*/ 0 w 450"/>
                  <a:gd name="T33" fmla="*/ 448 h 899"/>
                  <a:gd name="T34" fmla="*/ 3 w 450"/>
                  <a:gd name="T35" fmla="*/ 490 h 899"/>
                  <a:gd name="T36" fmla="*/ 36 w 450"/>
                  <a:gd name="T37" fmla="*/ 534 h 899"/>
                  <a:gd name="T38" fmla="*/ 81 w 450"/>
                  <a:gd name="T39" fmla="*/ 534 h 899"/>
                  <a:gd name="T40" fmla="*/ 103 w 450"/>
                  <a:gd name="T41" fmla="*/ 550 h 899"/>
                  <a:gd name="T42" fmla="*/ 135 w 450"/>
                  <a:gd name="T43" fmla="*/ 626 h 899"/>
                  <a:gd name="T44" fmla="*/ 131 w 450"/>
                  <a:gd name="T45" fmla="*/ 649 h 899"/>
                  <a:gd name="T46" fmla="*/ 102 w 450"/>
                  <a:gd name="T47" fmla="*/ 679 h 899"/>
                  <a:gd name="T48" fmla="*/ 94 w 450"/>
                  <a:gd name="T49" fmla="*/ 719 h 899"/>
                  <a:gd name="T50" fmla="*/ 130 w 450"/>
                  <a:gd name="T51" fmla="*/ 766 h 899"/>
                  <a:gd name="T52" fmla="*/ 134 w 450"/>
                  <a:gd name="T53" fmla="*/ 770 h 899"/>
                  <a:gd name="T54" fmla="*/ 179 w 450"/>
                  <a:gd name="T55" fmla="*/ 806 h 899"/>
                  <a:gd name="T56" fmla="*/ 221 w 450"/>
                  <a:gd name="T57" fmla="*/ 798 h 899"/>
                  <a:gd name="T58" fmla="*/ 250 w 450"/>
                  <a:gd name="T59" fmla="*/ 768 h 899"/>
                  <a:gd name="T60" fmla="*/ 349 w 450"/>
                  <a:gd name="T61" fmla="*/ 797 h 899"/>
                  <a:gd name="T62" fmla="*/ 366 w 450"/>
                  <a:gd name="T63" fmla="*/ 818 h 899"/>
                  <a:gd name="T64" fmla="*/ 366 w 450"/>
                  <a:gd name="T65" fmla="*/ 863 h 899"/>
                  <a:gd name="T66" fmla="*/ 448 w 450"/>
                  <a:gd name="T67" fmla="*/ 899 h 899"/>
                  <a:gd name="T68" fmla="*/ 450 w 450"/>
                  <a:gd name="T69" fmla="*/ 685 h 899"/>
                  <a:gd name="T70" fmla="*/ 422 w 450"/>
                  <a:gd name="T71" fmla="*/ 216 h 899"/>
                  <a:gd name="T72" fmla="*/ 450 w 450"/>
                  <a:gd name="T73" fmla="*/ 214 h 899"/>
                  <a:gd name="T74" fmla="*/ 446 w 450"/>
                  <a:gd name="T75" fmla="*/ 0 h 8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50" h="899">
                    <a:moveTo>
                      <a:pt x="446" y="0"/>
                    </a:moveTo>
                    <a:cubicBezTo>
                      <a:pt x="434" y="0"/>
                      <a:pt x="422" y="1"/>
                      <a:pt x="410" y="3"/>
                    </a:cubicBezTo>
                    <a:cubicBezTo>
                      <a:pt x="402" y="4"/>
                      <a:pt x="396" y="6"/>
                      <a:pt x="389" y="7"/>
                    </a:cubicBezTo>
                    <a:cubicBezTo>
                      <a:pt x="376" y="10"/>
                      <a:pt x="366" y="22"/>
                      <a:pt x="366" y="36"/>
                    </a:cubicBezTo>
                    <a:cubicBezTo>
                      <a:pt x="366" y="37"/>
                      <a:pt x="366" y="39"/>
                      <a:pt x="366" y="42"/>
                    </a:cubicBezTo>
                    <a:cubicBezTo>
                      <a:pt x="366" y="56"/>
                      <a:pt x="366" y="81"/>
                      <a:pt x="366" y="81"/>
                    </a:cubicBezTo>
                    <a:cubicBezTo>
                      <a:pt x="366" y="82"/>
                      <a:pt x="366" y="83"/>
                      <a:pt x="366" y="84"/>
                    </a:cubicBezTo>
                    <a:cubicBezTo>
                      <a:pt x="364" y="93"/>
                      <a:pt x="358" y="100"/>
                      <a:pt x="349" y="103"/>
                    </a:cubicBezTo>
                    <a:cubicBezTo>
                      <a:pt x="350" y="102"/>
                      <a:pt x="351" y="102"/>
                      <a:pt x="352" y="102"/>
                    </a:cubicBezTo>
                    <a:cubicBezTo>
                      <a:pt x="325" y="110"/>
                      <a:pt x="299" y="120"/>
                      <a:pt x="275" y="133"/>
                    </a:cubicBezTo>
                    <a:cubicBezTo>
                      <a:pt x="267" y="138"/>
                      <a:pt x="258" y="137"/>
                      <a:pt x="250" y="131"/>
                    </a:cubicBezTo>
                    <a:cubicBezTo>
                      <a:pt x="250" y="131"/>
                      <a:pt x="249" y="130"/>
                      <a:pt x="248" y="130"/>
                    </a:cubicBezTo>
                    <a:lnTo>
                      <a:pt x="221" y="102"/>
                    </a:lnTo>
                    <a:cubicBezTo>
                      <a:pt x="220" y="101"/>
                      <a:pt x="218" y="99"/>
                      <a:pt x="217" y="98"/>
                    </a:cubicBezTo>
                    <a:cubicBezTo>
                      <a:pt x="207" y="89"/>
                      <a:pt x="192" y="87"/>
                      <a:pt x="180" y="94"/>
                    </a:cubicBezTo>
                    <a:cubicBezTo>
                      <a:pt x="163" y="104"/>
                      <a:pt x="147" y="116"/>
                      <a:pt x="133" y="130"/>
                    </a:cubicBezTo>
                    <a:lnTo>
                      <a:pt x="133" y="130"/>
                    </a:lnTo>
                    <a:lnTo>
                      <a:pt x="133" y="131"/>
                    </a:lnTo>
                    <a:cubicBezTo>
                      <a:pt x="132" y="132"/>
                      <a:pt x="130" y="133"/>
                      <a:pt x="129" y="134"/>
                    </a:cubicBezTo>
                    <a:cubicBezTo>
                      <a:pt x="121" y="143"/>
                      <a:pt x="113" y="152"/>
                      <a:pt x="105" y="162"/>
                    </a:cubicBezTo>
                    <a:cubicBezTo>
                      <a:pt x="101" y="168"/>
                      <a:pt x="97" y="174"/>
                      <a:pt x="94" y="179"/>
                    </a:cubicBezTo>
                    <a:cubicBezTo>
                      <a:pt x="87" y="191"/>
                      <a:pt x="89" y="207"/>
                      <a:pt x="98" y="216"/>
                    </a:cubicBezTo>
                    <a:cubicBezTo>
                      <a:pt x="99" y="217"/>
                      <a:pt x="100" y="219"/>
                      <a:pt x="102" y="221"/>
                    </a:cubicBezTo>
                    <a:cubicBezTo>
                      <a:pt x="112" y="231"/>
                      <a:pt x="130" y="249"/>
                      <a:pt x="130" y="249"/>
                    </a:cubicBezTo>
                    <a:cubicBezTo>
                      <a:pt x="130" y="249"/>
                      <a:pt x="131" y="250"/>
                      <a:pt x="131" y="250"/>
                    </a:cubicBezTo>
                    <a:cubicBezTo>
                      <a:pt x="137" y="258"/>
                      <a:pt x="138" y="268"/>
                      <a:pt x="133" y="275"/>
                    </a:cubicBezTo>
                    <a:cubicBezTo>
                      <a:pt x="134" y="274"/>
                      <a:pt x="135" y="272"/>
                      <a:pt x="136" y="270"/>
                    </a:cubicBezTo>
                    <a:cubicBezTo>
                      <a:pt x="122" y="295"/>
                      <a:pt x="111" y="322"/>
                      <a:pt x="103" y="350"/>
                    </a:cubicBezTo>
                    <a:cubicBezTo>
                      <a:pt x="100" y="358"/>
                      <a:pt x="93" y="364"/>
                      <a:pt x="84" y="366"/>
                    </a:cubicBezTo>
                    <a:cubicBezTo>
                      <a:pt x="83" y="366"/>
                      <a:pt x="82" y="366"/>
                      <a:pt x="81" y="366"/>
                    </a:cubicBezTo>
                    <a:lnTo>
                      <a:pt x="42" y="366"/>
                    </a:lnTo>
                    <a:cubicBezTo>
                      <a:pt x="40" y="366"/>
                      <a:pt x="38" y="366"/>
                      <a:pt x="36" y="366"/>
                    </a:cubicBezTo>
                    <a:cubicBezTo>
                      <a:pt x="23" y="366"/>
                      <a:pt x="11" y="376"/>
                      <a:pt x="8" y="389"/>
                    </a:cubicBezTo>
                    <a:cubicBezTo>
                      <a:pt x="3" y="408"/>
                      <a:pt x="0" y="428"/>
                      <a:pt x="0" y="448"/>
                    </a:cubicBezTo>
                    <a:lnTo>
                      <a:pt x="0" y="453"/>
                    </a:lnTo>
                    <a:cubicBezTo>
                      <a:pt x="0" y="465"/>
                      <a:pt x="1" y="478"/>
                      <a:pt x="3" y="490"/>
                    </a:cubicBezTo>
                    <a:cubicBezTo>
                      <a:pt x="4" y="497"/>
                      <a:pt x="6" y="504"/>
                      <a:pt x="7" y="510"/>
                    </a:cubicBezTo>
                    <a:cubicBezTo>
                      <a:pt x="10" y="523"/>
                      <a:pt x="22" y="533"/>
                      <a:pt x="36" y="534"/>
                    </a:cubicBezTo>
                    <a:cubicBezTo>
                      <a:pt x="37" y="534"/>
                      <a:pt x="39" y="534"/>
                      <a:pt x="42" y="534"/>
                    </a:cubicBezTo>
                    <a:cubicBezTo>
                      <a:pt x="56" y="534"/>
                      <a:pt x="81" y="534"/>
                      <a:pt x="81" y="534"/>
                    </a:cubicBezTo>
                    <a:cubicBezTo>
                      <a:pt x="82" y="534"/>
                      <a:pt x="83" y="534"/>
                      <a:pt x="84" y="534"/>
                    </a:cubicBezTo>
                    <a:cubicBezTo>
                      <a:pt x="93" y="535"/>
                      <a:pt x="100" y="541"/>
                      <a:pt x="103" y="550"/>
                    </a:cubicBezTo>
                    <a:cubicBezTo>
                      <a:pt x="103" y="550"/>
                      <a:pt x="103" y="550"/>
                      <a:pt x="103" y="550"/>
                    </a:cubicBezTo>
                    <a:cubicBezTo>
                      <a:pt x="110" y="577"/>
                      <a:pt x="121" y="603"/>
                      <a:pt x="135" y="626"/>
                    </a:cubicBezTo>
                    <a:cubicBezTo>
                      <a:pt x="134" y="626"/>
                      <a:pt x="134" y="625"/>
                      <a:pt x="133" y="624"/>
                    </a:cubicBezTo>
                    <a:cubicBezTo>
                      <a:pt x="138" y="632"/>
                      <a:pt x="137" y="642"/>
                      <a:pt x="131" y="649"/>
                    </a:cubicBezTo>
                    <a:cubicBezTo>
                      <a:pt x="131" y="650"/>
                      <a:pt x="130" y="650"/>
                      <a:pt x="130" y="651"/>
                    </a:cubicBezTo>
                    <a:lnTo>
                      <a:pt x="102" y="679"/>
                    </a:lnTo>
                    <a:cubicBezTo>
                      <a:pt x="101" y="680"/>
                      <a:pt x="99" y="681"/>
                      <a:pt x="98" y="683"/>
                    </a:cubicBezTo>
                    <a:cubicBezTo>
                      <a:pt x="89" y="692"/>
                      <a:pt x="87" y="708"/>
                      <a:pt x="94" y="719"/>
                    </a:cubicBezTo>
                    <a:cubicBezTo>
                      <a:pt x="104" y="736"/>
                      <a:pt x="116" y="752"/>
                      <a:pt x="130" y="766"/>
                    </a:cubicBezTo>
                    <a:lnTo>
                      <a:pt x="130" y="766"/>
                    </a:lnTo>
                    <a:lnTo>
                      <a:pt x="131" y="767"/>
                    </a:lnTo>
                    <a:cubicBezTo>
                      <a:pt x="132" y="768"/>
                      <a:pt x="133" y="769"/>
                      <a:pt x="134" y="770"/>
                    </a:cubicBezTo>
                    <a:cubicBezTo>
                      <a:pt x="143" y="779"/>
                      <a:pt x="152" y="787"/>
                      <a:pt x="162" y="794"/>
                    </a:cubicBezTo>
                    <a:cubicBezTo>
                      <a:pt x="168" y="798"/>
                      <a:pt x="174" y="802"/>
                      <a:pt x="179" y="806"/>
                    </a:cubicBezTo>
                    <a:cubicBezTo>
                      <a:pt x="191" y="812"/>
                      <a:pt x="207" y="811"/>
                      <a:pt x="216" y="802"/>
                    </a:cubicBezTo>
                    <a:cubicBezTo>
                      <a:pt x="217" y="801"/>
                      <a:pt x="219" y="799"/>
                      <a:pt x="221" y="798"/>
                    </a:cubicBezTo>
                    <a:lnTo>
                      <a:pt x="249" y="770"/>
                    </a:lnTo>
                    <a:cubicBezTo>
                      <a:pt x="249" y="769"/>
                      <a:pt x="250" y="769"/>
                      <a:pt x="250" y="768"/>
                    </a:cubicBezTo>
                    <a:cubicBezTo>
                      <a:pt x="258" y="762"/>
                      <a:pt x="268" y="762"/>
                      <a:pt x="275" y="766"/>
                    </a:cubicBezTo>
                    <a:cubicBezTo>
                      <a:pt x="299" y="779"/>
                      <a:pt x="324" y="789"/>
                      <a:pt x="349" y="797"/>
                    </a:cubicBezTo>
                    <a:cubicBezTo>
                      <a:pt x="358" y="799"/>
                      <a:pt x="364" y="807"/>
                      <a:pt x="366" y="816"/>
                    </a:cubicBezTo>
                    <a:cubicBezTo>
                      <a:pt x="366" y="817"/>
                      <a:pt x="366" y="818"/>
                      <a:pt x="366" y="818"/>
                    </a:cubicBezTo>
                    <a:lnTo>
                      <a:pt x="366" y="858"/>
                    </a:lnTo>
                    <a:cubicBezTo>
                      <a:pt x="366" y="859"/>
                      <a:pt x="366" y="861"/>
                      <a:pt x="366" y="863"/>
                    </a:cubicBezTo>
                    <a:cubicBezTo>
                      <a:pt x="366" y="876"/>
                      <a:pt x="376" y="889"/>
                      <a:pt x="389" y="892"/>
                    </a:cubicBezTo>
                    <a:cubicBezTo>
                      <a:pt x="408" y="897"/>
                      <a:pt x="428" y="899"/>
                      <a:pt x="448" y="899"/>
                    </a:cubicBezTo>
                    <a:lnTo>
                      <a:pt x="450" y="899"/>
                    </a:lnTo>
                    <a:lnTo>
                      <a:pt x="450" y="685"/>
                    </a:lnTo>
                    <a:cubicBezTo>
                      <a:pt x="332" y="686"/>
                      <a:pt x="230" y="597"/>
                      <a:pt x="216" y="477"/>
                    </a:cubicBezTo>
                    <a:cubicBezTo>
                      <a:pt x="200" y="348"/>
                      <a:pt x="293" y="231"/>
                      <a:pt x="422" y="216"/>
                    </a:cubicBezTo>
                    <a:cubicBezTo>
                      <a:pt x="430" y="215"/>
                      <a:pt x="438" y="214"/>
                      <a:pt x="446" y="214"/>
                    </a:cubicBezTo>
                    <a:cubicBezTo>
                      <a:pt x="447" y="214"/>
                      <a:pt x="449" y="214"/>
                      <a:pt x="450" y="214"/>
                    </a:cubicBezTo>
                    <a:lnTo>
                      <a:pt x="450" y="0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186B009-C6DE-E240-03E8-F8F3F4D41B67}"/>
              </a:ext>
            </a:extLst>
          </p:cNvPr>
          <p:cNvSpPr/>
          <p:nvPr/>
        </p:nvSpPr>
        <p:spPr>
          <a:xfrm>
            <a:off x="290697" y="1016973"/>
            <a:ext cx="1831392" cy="127939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Statistical Approach using Survival Analysis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71D09E8-69DC-4475-1FA3-FF0AB20EF0A5}"/>
              </a:ext>
            </a:extLst>
          </p:cNvPr>
          <p:cNvSpPr/>
          <p:nvPr/>
        </p:nvSpPr>
        <p:spPr>
          <a:xfrm>
            <a:off x="290697" y="4603856"/>
            <a:ext cx="1831392" cy="135203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Robust Machine Learning models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67B2238-EB2A-CE25-B100-9425438958B7}"/>
              </a:ext>
            </a:extLst>
          </p:cNvPr>
          <p:cNvSpPr/>
          <p:nvPr/>
        </p:nvSpPr>
        <p:spPr>
          <a:xfrm>
            <a:off x="2697751" y="2576431"/>
            <a:ext cx="1726938" cy="164011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Combining the Best of Both Worlds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180AF60A-B90C-BCB9-3EB4-FC54A2FDCF0A}"/>
              </a:ext>
            </a:extLst>
          </p:cNvPr>
          <p:cNvSpPr txBox="1">
            <a:spLocks/>
          </p:cNvSpPr>
          <p:nvPr/>
        </p:nvSpPr>
        <p:spPr>
          <a:xfrm>
            <a:off x="120199" y="229529"/>
            <a:ext cx="4501762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3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latin typeface="+mn-lt"/>
                <a:cs typeface="Arial" panose="020B0604020202020204" pitchFamily="34" charset="0"/>
              </a:rPr>
              <a:t>An Ideal Solution</a:t>
            </a:r>
          </a:p>
        </p:txBody>
      </p:sp>
    </p:spTree>
    <p:extLst>
      <p:ext uri="{BB962C8B-B14F-4D97-AF65-F5344CB8AC3E}">
        <p14:creationId xmlns:p14="http://schemas.microsoft.com/office/powerpoint/2010/main" val="742965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2F83A031-CE8E-0360-028B-E3F402B9B475}"/>
              </a:ext>
            </a:extLst>
          </p:cNvPr>
          <p:cNvCxnSpPr>
            <a:cxnSpLocks/>
          </p:cNvCxnSpPr>
          <p:nvPr/>
        </p:nvCxnSpPr>
        <p:spPr>
          <a:xfrm rot="5400000">
            <a:off x="3785469" y="943921"/>
            <a:ext cx="652133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Graphic 83" descr="Arrow Right with solid fill">
            <a:extLst>
              <a:ext uri="{FF2B5EF4-FFF2-40B4-BE49-F238E27FC236}">
                <a16:creationId xmlns:a16="http://schemas.microsoft.com/office/drawing/2014/main" id="{E8F67EFB-719D-6795-690D-C399CE866E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41698" y="3007088"/>
            <a:ext cx="1190369" cy="9144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31C9DE-1579-D869-9D20-DB030B8B6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6100" y="6168720"/>
            <a:ext cx="540000" cy="180000"/>
          </a:xfrm>
        </p:spPr>
        <p:txBody>
          <a:bodyPr/>
          <a:lstStyle/>
          <a:p>
            <a:fld id="{3954854E-1B22-401C-B4EE-1698A89C07E3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EB476-A32D-1A92-ABB5-9746E6E51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Statistical-based Maintenance for Aboveground Gas Risers in Domestic High-rise Buildings</a:t>
            </a:r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49BAF1F-C433-5FA5-1623-65F84A10D132}"/>
              </a:ext>
            </a:extLst>
          </p:cNvPr>
          <p:cNvSpPr/>
          <p:nvPr/>
        </p:nvSpPr>
        <p:spPr>
          <a:xfrm>
            <a:off x="805460" y="2153397"/>
            <a:ext cx="1831392" cy="135203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Input :</a:t>
            </a:r>
          </a:p>
          <a:p>
            <a:pPr algn="ctr"/>
            <a:r>
              <a:rPr lang="en-US" dirty="0"/>
              <a:t>A multilayered dataset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409AD2D-B959-29A6-E325-BD3047F04188}"/>
              </a:ext>
            </a:extLst>
          </p:cNvPr>
          <p:cNvSpPr/>
          <p:nvPr/>
        </p:nvSpPr>
        <p:spPr>
          <a:xfrm>
            <a:off x="377723" y="3539037"/>
            <a:ext cx="717599" cy="717599"/>
          </a:xfrm>
          <a:prstGeom prst="ellipse">
            <a:avLst/>
          </a:prstGeom>
          <a:solidFill>
            <a:srgbClr val="DD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E528977-5655-6C34-01D3-F38BA520C006}"/>
              </a:ext>
            </a:extLst>
          </p:cNvPr>
          <p:cNvSpPr/>
          <p:nvPr/>
        </p:nvSpPr>
        <p:spPr>
          <a:xfrm>
            <a:off x="377723" y="4310372"/>
            <a:ext cx="717599" cy="717599"/>
          </a:xfrm>
          <a:prstGeom prst="ellipse">
            <a:avLst/>
          </a:prstGeom>
          <a:solidFill>
            <a:srgbClr val="DD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 38">
            <a:extLst>
              <a:ext uri="{FF2B5EF4-FFF2-40B4-BE49-F238E27FC236}">
                <a16:creationId xmlns:a16="http://schemas.microsoft.com/office/drawing/2014/main" id="{338F2564-1892-C8F7-B170-F3D7BB24C9AB}"/>
              </a:ext>
            </a:extLst>
          </p:cNvPr>
          <p:cNvSpPr>
            <a:spLocks noEditPoints="1"/>
          </p:cNvSpPr>
          <p:nvPr/>
        </p:nvSpPr>
        <p:spPr bwMode="auto">
          <a:xfrm>
            <a:off x="541768" y="3636062"/>
            <a:ext cx="389510" cy="456316"/>
          </a:xfrm>
          <a:custGeom>
            <a:avLst/>
            <a:gdLst>
              <a:gd name="T0" fmla="*/ 2228 w 2511"/>
              <a:gd name="T1" fmla="*/ 1199 h 2942"/>
              <a:gd name="T2" fmla="*/ 908 w 2511"/>
              <a:gd name="T3" fmla="*/ 1381 h 2942"/>
              <a:gd name="T4" fmla="*/ 2068 w 2511"/>
              <a:gd name="T5" fmla="*/ 1381 h 2942"/>
              <a:gd name="T6" fmla="*/ 1428 w 2511"/>
              <a:gd name="T7" fmla="*/ 1381 h 2942"/>
              <a:gd name="T8" fmla="*/ 1068 w 2511"/>
              <a:gd name="T9" fmla="*/ 1199 h 2942"/>
              <a:gd name="T10" fmla="*/ 1068 w 2511"/>
              <a:gd name="T11" fmla="*/ 1199 h 2942"/>
              <a:gd name="T12" fmla="*/ 641 w 2511"/>
              <a:gd name="T13" fmla="*/ 393 h 2942"/>
              <a:gd name="T14" fmla="*/ 797 w 2511"/>
              <a:gd name="T15" fmla="*/ 1467 h 2942"/>
              <a:gd name="T16" fmla="*/ 356 w 2511"/>
              <a:gd name="T17" fmla="*/ 1403 h 2942"/>
              <a:gd name="T18" fmla="*/ 500 w 2511"/>
              <a:gd name="T19" fmla="*/ 351 h 2942"/>
              <a:gd name="T20" fmla="*/ 534 w 2511"/>
              <a:gd name="T21" fmla="*/ 211 h 2942"/>
              <a:gd name="T22" fmla="*/ 620 w 2511"/>
              <a:gd name="T23" fmla="*/ 203 h 2942"/>
              <a:gd name="T24" fmla="*/ 664 w 2511"/>
              <a:gd name="T25" fmla="*/ 1055 h 2942"/>
              <a:gd name="T26" fmla="*/ 672 w 2511"/>
              <a:gd name="T27" fmla="*/ 1131 h 2942"/>
              <a:gd name="T28" fmla="*/ 672 w 2511"/>
              <a:gd name="T29" fmla="*/ 1131 h 2942"/>
              <a:gd name="T30" fmla="*/ 562 w 2511"/>
              <a:gd name="T31" fmla="*/ 1251 h 2942"/>
              <a:gd name="T32" fmla="*/ 490 w 2511"/>
              <a:gd name="T33" fmla="*/ 1056 h 2942"/>
              <a:gd name="T34" fmla="*/ 562 w 2511"/>
              <a:gd name="T35" fmla="*/ 911 h 2942"/>
              <a:gd name="T36" fmla="*/ 662 w 2511"/>
              <a:gd name="T37" fmla="*/ 1035 h 2942"/>
              <a:gd name="T38" fmla="*/ 646 w 2511"/>
              <a:gd name="T39" fmla="*/ 876 h 2942"/>
              <a:gd name="T40" fmla="*/ 504 w 2511"/>
              <a:gd name="T41" fmla="*/ 913 h 2942"/>
              <a:gd name="T42" fmla="*/ 509 w 2511"/>
              <a:gd name="T43" fmla="*/ 856 h 2942"/>
              <a:gd name="T44" fmla="*/ 509 w 2511"/>
              <a:gd name="T45" fmla="*/ 856 h 2942"/>
              <a:gd name="T46" fmla="*/ 592 w 2511"/>
              <a:gd name="T47" fmla="*/ 426 h 2942"/>
              <a:gd name="T48" fmla="*/ 592 w 2511"/>
              <a:gd name="T49" fmla="*/ 1385 h 2942"/>
              <a:gd name="T50" fmla="*/ 472 w 2511"/>
              <a:gd name="T51" fmla="*/ 1235 h 2942"/>
              <a:gd name="T52" fmla="*/ 689 w 2511"/>
              <a:gd name="T53" fmla="*/ 1304 h 2942"/>
              <a:gd name="T54" fmla="*/ 463 w 2511"/>
              <a:gd name="T55" fmla="*/ 1326 h 2942"/>
              <a:gd name="T56" fmla="*/ 577 w 2511"/>
              <a:gd name="T57" fmla="*/ 167 h 2942"/>
              <a:gd name="T58" fmla="*/ 637 w 2511"/>
              <a:gd name="T59" fmla="*/ 61 h 2942"/>
              <a:gd name="T60" fmla="*/ 0 w 2511"/>
              <a:gd name="T61" fmla="*/ 2711 h 2942"/>
              <a:gd name="T62" fmla="*/ 627 w 2511"/>
              <a:gd name="T63" fmla="*/ 2711 h 2942"/>
              <a:gd name="T64" fmla="*/ 1255 w 2511"/>
              <a:gd name="T65" fmla="*/ 2711 h 2942"/>
              <a:gd name="T66" fmla="*/ 1883 w 2511"/>
              <a:gd name="T67" fmla="*/ 2711 h 2942"/>
              <a:gd name="T68" fmla="*/ 2511 w 2511"/>
              <a:gd name="T69" fmla="*/ 2711 h 2942"/>
              <a:gd name="T70" fmla="*/ 2037 w 2511"/>
              <a:gd name="T71" fmla="*/ 2909 h 2942"/>
              <a:gd name="T72" fmla="*/ 1409 w 2511"/>
              <a:gd name="T73" fmla="*/ 2909 h 2942"/>
              <a:gd name="T74" fmla="*/ 782 w 2511"/>
              <a:gd name="T75" fmla="*/ 2909 h 2942"/>
              <a:gd name="T76" fmla="*/ 155 w 2511"/>
              <a:gd name="T77" fmla="*/ 2909 h 2942"/>
              <a:gd name="T78" fmla="*/ 949 w 2511"/>
              <a:gd name="T79" fmla="*/ 2551 h 2942"/>
              <a:gd name="T80" fmla="*/ 511 w 2511"/>
              <a:gd name="T81" fmla="*/ 2595 h 2942"/>
              <a:gd name="T82" fmla="*/ 2050 w 2511"/>
              <a:gd name="T83" fmla="*/ 2321 h 2942"/>
              <a:gd name="T84" fmla="*/ 1766 w 2511"/>
              <a:gd name="T85" fmla="*/ 2595 h 2942"/>
              <a:gd name="T86" fmla="*/ 337 w 2511"/>
              <a:gd name="T87" fmla="*/ 1907 h 2942"/>
              <a:gd name="T88" fmla="*/ 337 w 2511"/>
              <a:gd name="T89" fmla="*/ 1907 h 2942"/>
              <a:gd name="T90" fmla="*/ 759 w 2511"/>
              <a:gd name="T91" fmla="*/ 1816 h 2942"/>
              <a:gd name="T92" fmla="*/ 1181 w 2511"/>
              <a:gd name="T93" fmla="*/ 1907 h 2942"/>
              <a:gd name="T94" fmla="*/ 1421 w 2511"/>
              <a:gd name="T95" fmla="*/ 1998 h 2942"/>
              <a:gd name="T96" fmla="*/ 1661 w 2511"/>
              <a:gd name="T97" fmla="*/ 1907 h 2942"/>
              <a:gd name="T98" fmla="*/ 1661 w 2511"/>
              <a:gd name="T99" fmla="*/ 1907 h 2942"/>
              <a:gd name="T100" fmla="*/ 2083 w 2511"/>
              <a:gd name="T101" fmla="*/ 1816 h 2942"/>
              <a:gd name="T102" fmla="*/ 2228 w 2511"/>
              <a:gd name="T103" fmla="*/ 1565 h 2942"/>
              <a:gd name="T104" fmla="*/ 283 w 2511"/>
              <a:gd name="T105" fmla="*/ 2248 h 29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511" h="2942">
                <a:moveTo>
                  <a:pt x="908" y="1199"/>
                </a:moveTo>
                <a:cubicBezTo>
                  <a:pt x="908" y="1141"/>
                  <a:pt x="954" y="1095"/>
                  <a:pt x="1012" y="1095"/>
                </a:cubicBezTo>
                <a:lnTo>
                  <a:pt x="2124" y="1095"/>
                </a:lnTo>
                <a:cubicBezTo>
                  <a:pt x="2182" y="1095"/>
                  <a:pt x="2228" y="1141"/>
                  <a:pt x="2228" y="1199"/>
                </a:cubicBezTo>
                <a:lnTo>
                  <a:pt x="2228" y="1381"/>
                </a:lnTo>
                <a:cubicBezTo>
                  <a:pt x="2228" y="1439"/>
                  <a:pt x="2182" y="1485"/>
                  <a:pt x="2124" y="1485"/>
                </a:cubicBezTo>
                <a:lnTo>
                  <a:pt x="1012" y="1485"/>
                </a:lnTo>
                <a:cubicBezTo>
                  <a:pt x="954" y="1485"/>
                  <a:pt x="908" y="1439"/>
                  <a:pt x="908" y="1381"/>
                </a:cubicBezTo>
                <a:lnTo>
                  <a:pt x="908" y="1199"/>
                </a:lnTo>
                <a:close/>
                <a:moveTo>
                  <a:pt x="1789" y="1199"/>
                </a:moveTo>
                <a:lnTo>
                  <a:pt x="1789" y="1381"/>
                </a:lnTo>
                <a:lnTo>
                  <a:pt x="2068" y="1381"/>
                </a:lnTo>
                <a:lnTo>
                  <a:pt x="2068" y="1199"/>
                </a:lnTo>
                <a:lnTo>
                  <a:pt x="1789" y="1199"/>
                </a:lnTo>
                <a:close/>
                <a:moveTo>
                  <a:pt x="1428" y="1199"/>
                </a:moveTo>
                <a:lnTo>
                  <a:pt x="1428" y="1381"/>
                </a:lnTo>
                <a:lnTo>
                  <a:pt x="1708" y="1381"/>
                </a:lnTo>
                <a:lnTo>
                  <a:pt x="1708" y="1199"/>
                </a:lnTo>
                <a:lnTo>
                  <a:pt x="1428" y="1199"/>
                </a:lnTo>
                <a:close/>
                <a:moveTo>
                  <a:pt x="1068" y="1199"/>
                </a:moveTo>
                <a:lnTo>
                  <a:pt x="1068" y="1381"/>
                </a:lnTo>
                <a:lnTo>
                  <a:pt x="1347" y="1381"/>
                </a:lnTo>
                <a:lnTo>
                  <a:pt x="1347" y="1199"/>
                </a:lnTo>
                <a:lnTo>
                  <a:pt x="1068" y="1199"/>
                </a:lnTo>
                <a:close/>
                <a:moveTo>
                  <a:pt x="592" y="228"/>
                </a:moveTo>
                <a:lnTo>
                  <a:pt x="592" y="275"/>
                </a:lnTo>
                <a:cubicBezTo>
                  <a:pt x="627" y="282"/>
                  <a:pt x="654" y="314"/>
                  <a:pt x="654" y="351"/>
                </a:cubicBezTo>
                <a:cubicBezTo>
                  <a:pt x="654" y="366"/>
                  <a:pt x="649" y="381"/>
                  <a:pt x="641" y="393"/>
                </a:cubicBezTo>
                <a:lnTo>
                  <a:pt x="739" y="1385"/>
                </a:lnTo>
                <a:lnTo>
                  <a:pt x="780" y="1385"/>
                </a:lnTo>
                <a:cubicBezTo>
                  <a:pt x="789" y="1385"/>
                  <a:pt x="797" y="1393"/>
                  <a:pt x="797" y="1403"/>
                </a:cubicBezTo>
                <a:lnTo>
                  <a:pt x="797" y="1467"/>
                </a:lnTo>
                <a:cubicBezTo>
                  <a:pt x="797" y="1477"/>
                  <a:pt x="789" y="1485"/>
                  <a:pt x="780" y="1485"/>
                </a:cubicBezTo>
                <a:lnTo>
                  <a:pt x="374" y="1485"/>
                </a:lnTo>
                <a:cubicBezTo>
                  <a:pt x="364" y="1485"/>
                  <a:pt x="356" y="1477"/>
                  <a:pt x="356" y="1467"/>
                </a:cubicBezTo>
                <a:lnTo>
                  <a:pt x="356" y="1403"/>
                </a:lnTo>
                <a:cubicBezTo>
                  <a:pt x="356" y="1393"/>
                  <a:pt x="364" y="1385"/>
                  <a:pt x="374" y="1385"/>
                </a:cubicBezTo>
                <a:lnTo>
                  <a:pt x="415" y="1385"/>
                </a:lnTo>
                <a:lnTo>
                  <a:pt x="513" y="393"/>
                </a:lnTo>
                <a:cubicBezTo>
                  <a:pt x="505" y="381"/>
                  <a:pt x="500" y="366"/>
                  <a:pt x="500" y="351"/>
                </a:cubicBezTo>
                <a:cubicBezTo>
                  <a:pt x="500" y="314"/>
                  <a:pt x="527" y="282"/>
                  <a:pt x="562" y="275"/>
                </a:cubicBezTo>
                <a:lnTo>
                  <a:pt x="562" y="228"/>
                </a:lnTo>
                <a:lnTo>
                  <a:pt x="552" y="228"/>
                </a:lnTo>
                <a:cubicBezTo>
                  <a:pt x="542" y="228"/>
                  <a:pt x="534" y="220"/>
                  <a:pt x="534" y="211"/>
                </a:cubicBezTo>
                <a:lnTo>
                  <a:pt x="534" y="203"/>
                </a:lnTo>
                <a:cubicBezTo>
                  <a:pt x="534" y="193"/>
                  <a:pt x="542" y="185"/>
                  <a:pt x="552" y="185"/>
                </a:cubicBezTo>
                <a:lnTo>
                  <a:pt x="602" y="185"/>
                </a:lnTo>
                <a:cubicBezTo>
                  <a:pt x="612" y="185"/>
                  <a:pt x="620" y="193"/>
                  <a:pt x="620" y="203"/>
                </a:cubicBezTo>
                <a:lnTo>
                  <a:pt x="620" y="211"/>
                </a:lnTo>
                <a:cubicBezTo>
                  <a:pt x="620" y="220"/>
                  <a:pt x="612" y="228"/>
                  <a:pt x="602" y="228"/>
                </a:cubicBezTo>
                <a:lnTo>
                  <a:pt x="592" y="228"/>
                </a:lnTo>
                <a:close/>
                <a:moveTo>
                  <a:pt x="664" y="1055"/>
                </a:moveTo>
                <a:lnTo>
                  <a:pt x="602" y="1081"/>
                </a:lnTo>
                <a:lnTo>
                  <a:pt x="669" y="1109"/>
                </a:lnTo>
                <a:lnTo>
                  <a:pt x="664" y="1055"/>
                </a:lnTo>
                <a:close/>
                <a:moveTo>
                  <a:pt x="672" y="1131"/>
                </a:moveTo>
                <a:lnTo>
                  <a:pt x="592" y="1098"/>
                </a:lnTo>
                <a:lnTo>
                  <a:pt x="592" y="1251"/>
                </a:lnTo>
                <a:lnTo>
                  <a:pt x="680" y="1214"/>
                </a:lnTo>
                <a:lnTo>
                  <a:pt x="672" y="1131"/>
                </a:lnTo>
                <a:close/>
                <a:moveTo>
                  <a:pt x="562" y="1098"/>
                </a:moveTo>
                <a:lnTo>
                  <a:pt x="482" y="1131"/>
                </a:lnTo>
                <a:lnTo>
                  <a:pt x="474" y="1215"/>
                </a:lnTo>
                <a:lnTo>
                  <a:pt x="562" y="1251"/>
                </a:lnTo>
                <a:lnTo>
                  <a:pt x="562" y="1098"/>
                </a:lnTo>
                <a:close/>
                <a:moveTo>
                  <a:pt x="484" y="1108"/>
                </a:moveTo>
                <a:lnTo>
                  <a:pt x="550" y="1081"/>
                </a:lnTo>
                <a:lnTo>
                  <a:pt x="490" y="1056"/>
                </a:lnTo>
                <a:lnTo>
                  <a:pt x="484" y="1108"/>
                </a:lnTo>
                <a:close/>
                <a:moveTo>
                  <a:pt x="492" y="1035"/>
                </a:moveTo>
                <a:lnTo>
                  <a:pt x="562" y="1064"/>
                </a:lnTo>
                <a:lnTo>
                  <a:pt x="562" y="911"/>
                </a:lnTo>
                <a:lnTo>
                  <a:pt x="501" y="936"/>
                </a:lnTo>
                <a:lnTo>
                  <a:pt x="492" y="1035"/>
                </a:lnTo>
                <a:close/>
                <a:moveTo>
                  <a:pt x="592" y="1064"/>
                </a:moveTo>
                <a:lnTo>
                  <a:pt x="662" y="1035"/>
                </a:lnTo>
                <a:lnTo>
                  <a:pt x="652" y="936"/>
                </a:lnTo>
                <a:lnTo>
                  <a:pt x="592" y="911"/>
                </a:lnTo>
                <a:lnTo>
                  <a:pt x="592" y="1064"/>
                </a:lnTo>
                <a:close/>
                <a:moveTo>
                  <a:pt x="646" y="876"/>
                </a:moveTo>
                <a:lnTo>
                  <a:pt x="602" y="894"/>
                </a:lnTo>
                <a:lnTo>
                  <a:pt x="650" y="914"/>
                </a:lnTo>
                <a:lnTo>
                  <a:pt x="646" y="876"/>
                </a:lnTo>
                <a:close/>
                <a:moveTo>
                  <a:pt x="504" y="913"/>
                </a:moveTo>
                <a:lnTo>
                  <a:pt x="550" y="894"/>
                </a:lnTo>
                <a:lnTo>
                  <a:pt x="507" y="876"/>
                </a:lnTo>
                <a:lnTo>
                  <a:pt x="504" y="913"/>
                </a:lnTo>
                <a:close/>
                <a:moveTo>
                  <a:pt x="509" y="856"/>
                </a:moveTo>
                <a:lnTo>
                  <a:pt x="562" y="878"/>
                </a:lnTo>
                <a:lnTo>
                  <a:pt x="562" y="426"/>
                </a:lnTo>
                <a:cubicBezTo>
                  <a:pt x="559" y="426"/>
                  <a:pt x="555" y="425"/>
                  <a:pt x="552" y="424"/>
                </a:cubicBezTo>
                <a:lnTo>
                  <a:pt x="509" y="856"/>
                </a:lnTo>
                <a:close/>
                <a:moveTo>
                  <a:pt x="592" y="877"/>
                </a:moveTo>
                <a:lnTo>
                  <a:pt x="644" y="855"/>
                </a:lnTo>
                <a:lnTo>
                  <a:pt x="602" y="424"/>
                </a:lnTo>
                <a:cubicBezTo>
                  <a:pt x="599" y="425"/>
                  <a:pt x="595" y="426"/>
                  <a:pt x="592" y="426"/>
                </a:cubicBezTo>
                <a:lnTo>
                  <a:pt x="592" y="877"/>
                </a:lnTo>
                <a:close/>
                <a:moveTo>
                  <a:pt x="691" y="1326"/>
                </a:moveTo>
                <a:lnTo>
                  <a:pt x="592" y="1285"/>
                </a:lnTo>
                <a:lnTo>
                  <a:pt x="592" y="1385"/>
                </a:lnTo>
                <a:lnTo>
                  <a:pt x="697" y="1385"/>
                </a:lnTo>
                <a:lnTo>
                  <a:pt x="691" y="1326"/>
                </a:lnTo>
                <a:close/>
                <a:moveTo>
                  <a:pt x="550" y="1268"/>
                </a:moveTo>
                <a:lnTo>
                  <a:pt x="472" y="1235"/>
                </a:lnTo>
                <a:lnTo>
                  <a:pt x="465" y="1303"/>
                </a:lnTo>
                <a:lnTo>
                  <a:pt x="550" y="1268"/>
                </a:lnTo>
                <a:close/>
                <a:moveTo>
                  <a:pt x="602" y="1268"/>
                </a:moveTo>
                <a:lnTo>
                  <a:pt x="689" y="1304"/>
                </a:lnTo>
                <a:lnTo>
                  <a:pt x="682" y="1235"/>
                </a:lnTo>
                <a:lnTo>
                  <a:pt x="602" y="1268"/>
                </a:lnTo>
                <a:close/>
                <a:moveTo>
                  <a:pt x="562" y="1284"/>
                </a:moveTo>
                <a:lnTo>
                  <a:pt x="463" y="1326"/>
                </a:lnTo>
                <a:lnTo>
                  <a:pt x="457" y="1385"/>
                </a:lnTo>
                <a:lnTo>
                  <a:pt x="562" y="1385"/>
                </a:lnTo>
                <a:lnTo>
                  <a:pt x="562" y="1284"/>
                </a:lnTo>
                <a:close/>
                <a:moveTo>
                  <a:pt x="577" y="167"/>
                </a:moveTo>
                <a:cubicBezTo>
                  <a:pt x="567" y="138"/>
                  <a:pt x="555" y="124"/>
                  <a:pt x="536" y="105"/>
                </a:cubicBezTo>
                <a:cubicBezTo>
                  <a:pt x="523" y="92"/>
                  <a:pt x="516" y="76"/>
                  <a:pt x="516" y="61"/>
                </a:cubicBezTo>
                <a:cubicBezTo>
                  <a:pt x="516" y="27"/>
                  <a:pt x="543" y="0"/>
                  <a:pt x="577" y="0"/>
                </a:cubicBezTo>
                <a:cubicBezTo>
                  <a:pt x="610" y="0"/>
                  <a:pt x="637" y="27"/>
                  <a:pt x="637" y="61"/>
                </a:cubicBezTo>
                <a:cubicBezTo>
                  <a:pt x="637" y="76"/>
                  <a:pt x="631" y="92"/>
                  <a:pt x="618" y="105"/>
                </a:cubicBezTo>
                <a:cubicBezTo>
                  <a:pt x="598" y="124"/>
                  <a:pt x="587" y="138"/>
                  <a:pt x="577" y="167"/>
                </a:cubicBezTo>
                <a:close/>
                <a:moveTo>
                  <a:pt x="0" y="2942"/>
                </a:moveTo>
                <a:lnTo>
                  <a:pt x="0" y="2711"/>
                </a:lnTo>
                <a:cubicBezTo>
                  <a:pt x="55" y="2711"/>
                  <a:pt x="108" y="2699"/>
                  <a:pt x="155" y="2677"/>
                </a:cubicBezTo>
                <a:cubicBezTo>
                  <a:pt x="203" y="2655"/>
                  <a:pt x="258" y="2642"/>
                  <a:pt x="314" y="2642"/>
                </a:cubicBezTo>
                <a:cubicBezTo>
                  <a:pt x="371" y="2642"/>
                  <a:pt x="425" y="2655"/>
                  <a:pt x="473" y="2677"/>
                </a:cubicBezTo>
                <a:cubicBezTo>
                  <a:pt x="520" y="2699"/>
                  <a:pt x="573" y="2711"/>
                  <a:pt x="627" y="2711"/>
                </a:cubicBezTo>
                <a:cubicBezTo>
                  <a:pt x="682" y="2711"/>
                  <a:pt x="735" y="2699"/>
                  <a:pt x="782" y="2677"/>
                </a:cubicBezTo>
                <a:cubicBezTo>
                  <a:pt x="830" y="2655"/>
                  <a:pt x="884" y="2642"/>
                  <a:pt x="941" y="2642"/>
                </a:cubicBezTo>
                <a:cubicBezTo>
                  <a:pt x="998" y="2642"/>
                  <a:pt x="1052" y="2655"/>
                  <a:pt x="1100" y="2677"/>
                </a:cubicBezTo>
                <a:cubicBezTo>
                  <a:pt x="1147" y="2699"/>
                  <a:pt x="1200" y="2711"/>
                  <a:pt x="1255" y="2711"/>
                </a:cubicBezTo>
                <a:cubicBezTo>
                  <a:pt x="1310" y="2711"/>
                  <a:pt x="1363" y="2699"/>
                  <a:pt x="1409" y="2677"/>
                </a:cubicBezTo>
                <a:cubicBezTo>
                  <a:pt x="1458" y="2655"/>
                  <a:pt x="1512" y="2642"/>
                  <a:pt x="1569" y="2642"/>
                </a:cubicBezTo>
                <a:cubicBezTo>
                  <a:pt x="1626" y="2642"/>
                  <a:pt x="1680" y="2655"/>
                  <a:pt x="1728" y="2677"/>
                </a:cubicBezTo>
                <a:cubicBezTo>
                  <a:pt x="1775" y="2699"/>
                  <a:pt x="1828" y="2711"/>
                  <a:pt x="1883" y="2711"/>
                </a:cubicBezTo>
                <a:cubicBezTo>
                  <a:pt x="1937" y="2711"/>
                  <a:pt x="1990" y="2699"/>
                  <a:pt x="2037" y="2677"/>
                </a:cubicBezTo>
                <a:cubicBezTo>
                  <a:pt x="2085" y="2655"/>
                  <a:pt x="2140" y="2642"/>
                  <a:pt x="2197" y="2642"/>
                </a:cubicBezTo>
                <a:cubicBezTo>
                  <a:pt x="2253" y="2642"/>
                  <a:pt x="2308" y="2655"/>
                  <a:pt x="2356" y="2677"/>
                </a:cubicBezTo>
                <a:cubicBezTo>
                  <a:pt x="2403" y="2699"/>
                  <a:pt x="2456" y="2711"/>
                  <a:pt x="2511" y="2711"/>
                </a:cubicBezTo>
                <a:lnTo>
                  <a:pt x="2511" y="2942"/>
                </a:lnTo>
                <a:cubicBezTo>
                  <a:pt x="2456" y="2942"/>
                  <a:pt x="2403" y="2930"/>
                  <a:pt x="2356" y="2909"/>
                </a:cubicBezTo>
                <a:cubicBezTo>
                  <a:pt x="2308" y="2887"/>
                  <a:pt x="2253" y="2874"/>
                  <a:pt x="2197" y="2874"/>
                </a:cubicBezTo>
                <a:cubicBezTo>
                  <a:pt x="2140" y="2874"/>
                  <a:pt x="2085" y="2887"/>
                  <a:pt x="2037" y="2909"/>
                </a:cubicBezTo>
                <a:cubicBezTo>
                  <a:pt x="1990" y="2930"/>
                  <a:pt x="1937" y="2942"/>
                  <a:pt x="1883" y="2942"/>
                </a:cubicBezTo>
                <a:cubicBezTo>
                  <a:pt x="1828" y="2942"/>
                  <a:pt x="1775" y="2930"/>
                  <a:pt x="1728" y="2909"/>
                </a:cubicBezTo>
                <a:cubicBezTo>
                  <a:pt x="1680" y="2887"/>
                  <a:pt x="1626" y="2874"/>
                  <a:pt x="1569" y="2874"/>
                </a:cubicBezTo>
                <a:cubicBezTo>
                  <a:pt x="1512" y="2874"/>
                  <a:pt x="1458" y="2887"/>
                  <a:pt x="1409" y="2909"/>
                </a:cubicBezTo>
                <a:cubicBezTo>
                  <a:pt x="1363" y="2930"/>
                  <a:pt x="1310" y="2942"/>
                  <a:pt x="1255" y="2942"/>
                </a:cubicBezTo>
                <a:cubicBezTo>
                  <a:pt x="1200" y="2942"/>
                  <a:pt x="1147" y="2930"/>
                  <a:pt x="1100" y="2909"/>
                </a:cubicBezTo>
                <a:cubicBezTo>
                  <a:pt x="1052" y="2887"/>
                  <a:pt x="998" y="2874"/>
                  <a:pt x="941" y="2874"/>
                </a:cubicBezTo>
                <a:cubicBezTo>
                  <a:pt x="884" y="2874"/>
                  <a:pt x="830" y="2887"/>
                  <a:pt x="782" y="2909"/>
                </a:cubicBezTo>
                <a:cubicBezTo>
                  <a:pt x="735" y="2930"/>
                  <a:pt x="682" y="2942"/>
                  <a:pt x="627" y="2942"/>
                </a:cubicBezTo>
                <a:cubicBezTo>
                  <a:pt x="573" y="2942"/>
                  <a:pt x="520" y="2930"/>
                  <a:pt x="473" y="2909"/>
                </a:cubicBezTo>
                <a:cubicBezTo>
                  <a:pt x="425" y="2887"/>
                  <a:pt x="371" y="2874"/>
                  <a:pt x="314" y="2874"/>
                </a:cubicBezTo>
                <a:cubicBezTo>
                  <a:pt x="258" y="2874"/>
                  <a:pt x="203" y="2887"/>
                  <a:pt x="155" y="2909"/>
                </a:cubicBezTo>
                <a:cubicBezTo>
                  <a:pt x="108" y="2930"/>
                  <a:pt x="55" y="2942"/>
                  <a:pt x="0" y="2942"/>
                </a:cubicBezTo>
                <a:close/>
                <a:moveTo>
                  <a:pt x="461" y="2321"/>
                </a:moveTo>
                <a:lnTo>
                  <a:pt x="949" y="2321"/>
                </a:lnTo>
                <a:lnTo>
                  <a:pt x="949" y="2551"/>
                </a:lnTo>
                <a:lnTo>
                  <a:pt x="941" y="2551"/>
                </a:lnTo>
                <a:cubicBezTo>
                  <a:pt x="870" y="2551"/>
                  <a:pt x="803" y="2567"/>
                  <a:pt x="744" y="2595"/>
                </a:cubicBezTo>
                <a:cubicBezTo>
                  <a:pt x="709" y="2611"/>
                  <a:pt x="669" y="2620"/>
                  <a:pt x="627" y="2620"/>
                </a:cubicBezTo>
                <a:cubicBezTo>
                  <a:pt x="586" y="2620"/>
                  <a:pt x="546" y="2611"/>
                  <a:pt x="511" y="2595"/>
                </a:cubicBezTo>
                <a:cubicBezTo>
                  <a:pt x="495" y="2587"/>
                  <a:pt x="478" y="2581"/>
                  <a:pt x="461" y="2575"/>
                </a:cubicBezTo>
                <a:lnTo>
                  <a:pt x="461" y="2321"/>
                </a:lnTo>
                <a:close/>
                <a:moveTo>
                  <a:pt x="1562" y="2321"/>
                </a:moveTo>
                <a:lnTo>
                  <a:pt x="2050" y="2321"/>
                </a:lnTo>
                <a:lnTo>
                  <a:pt x="2050" y="2575"/>
                </a:lnTo>
                <a:cubicBezTo>
                  <a:pt x="2033" y="2580"/>
                  <a:pt x="2016" y="2587"/>
                  <a:pt x="1999" y="2595"/>
                </a:cubicBezTo>
                <a:cubicBezTo>
                  <a:pt x="1964" y="2611"/>
                  <a:pt x="1924" y="2620"/>
                  <a:pt x="1883" y="2620"/>
                </a:cubicBezTo>
                <a:cubicBezTo>
                  <a:pt x="1841" y="2620"/>
                  <a:pt x="1801" y="2611"/>
                  <a:pt x="1766" y="2595"/>
                </a:cubicBezTo>
                <a:cubicBezTo>
                  <a:pt x="1707" y="2567"/>
                  <a:pt x="1640" y="2551"/>
                  <a:pt x="1569" y="2551"/>
                </a:cubicBezTo>
                <a:lnTo>
                  <a:pt x="1562" y="2551"/>
                </a:lnTo>
                <a:lnTo>
                  <a:pt x="1562" y="2321"/>
                </a:lnTo>
                <a:close/>
                <a:moveTo>
                  <a:pt x="337" y="1907"/>
                </a:moveTo>
                <a:cubicBezTo>
                  <a:pt x="337" y="1957"/>
                  <a:pt x="377" y="1998"/>
                  <a:pt x="428" y="1998"/>
                </a:cubicBezTo>
                <a:cubicBezTo>
                  <a:pt x="478" y="1998"/>
                  <a:pt x="519" y="1957"/>
                  <a:pt x="519" y="1907"/>
                </a:cubicBezTo>
                <a:cubicBezTo>
                  <a:pt x="519" y="1856"/>
                  <a:pt x="478" y="1816"/>
                  <a:pt x="428" y="1816"/>
                </a:cubicBezTo>
                <a:cubicBezTo>
                  <a:pt x="377" y="1816"/>
                  <a:pt x="337" y="1856"/>
                  <a:pt x="337" y="1907"/>
                </a:cubicBezTo>
                <a:close/>
                <a:moveTo>
                  <a:pt x="668" y="1907"/>
                </a:moveTo>
                <a:cubicBezTo>
                  <a:pt x="668" y="1957"/>
                  <a:pt x="709" y="1998"/>
                  <a:pt x="759" y="1998"/>
                </a:cubicBezTo>
                <a:cubicBezTo>
                  <a:pt x="809" y="1998"/>
                  <a:pt x="850" y="1957"/>
                  <a:pt x="850" y="1907"/>
                </a:cubicBezTo>
                <a:cubicBezTo>
                  <a:pt x="850" y="1856"/>
                  <a:pt x="809" y="1816"/>
                  <a:pt x="759" y="1816"/>
                </a:cubicBezTo>
                <a:cubicBezTo>
                  <a:pt x="709" y="1816"/>
                  <a:pt x="668" y="1856"/>
                  <a:pt x="668" y="1907"/>
                </a:cubicBezTo>
                <a:close/>
                <a:moveTo>
                  <a:pt x="999" y="1907"/>
                </a:moveTo>
                <a:cubicBezTo>
                  <a:pt x="999" y="1957"/>
                  <a:pt x="1040" y="1998"/>
                  <a:pt x="1090" y="1998"/>
                </a:cubicBezTo>
                <a:cubicBezTo>
                  <a:pt x="1140" y="1998"/>
                  <a:pt x="1181" y="1957"/>
                  <a:pt x="1181" y="1907"/>
                </a:cubicBezTo>
                <a:cubicBezTo>
                  <a:pt x="1181" y="1856"/>
                  <a:pt x="1140" y="1816"/>
                  <a:pt x="1090" y="1816"/>
                </a:cubicBezTo>
                <a:cubicBezTo>
                  <a:pt x="1040" y="1816"/>
                  <a:pt x="999" y="1856"/>
                  <a:pt x="999" y="1907"/>
                </a:cubicBezTo>
                <a:close/>
                <a:moveTo>
                  <a:pt x="1330" y="1907"/>
                </a:moveTo>
                <a:cubicBezTo>
                  <a:pt x="1330" y="1957"/>
                  <a:pt x="1371" y="1998"/>
                  <a:pt x="1421" y="1998"/>
                </a:cubicBezTo>
                <a:cubicBezTo>
                  <a:pt x="1471" y="1998"/>
                  <a:pt x="1512" y="1957"/>
                  <a:pt x="1512" y="1907"/>
                </a:cubicBezTo>
                <a:cubicBezTo>
                  <a:pt x="1512" y="1856"/>
                  <a:pt x="1471" y="1816"/>
                  <a:pt x="1421" y="1816"/>
                </a:cubicBezTo>
                <a:cubicBezTo>
                  <a:pt x="1371" y="1816"/>
                  <a:pt x="1330" y="1856"/>
                  <a:pt x="1330" y="1907"/>
                </a:cubicBezTo>
                <a:close/>
                <a:moveTo>
                  <a:pt x="1661" y="1907"/>
                </a:moveTo>
                <a:cubicBezTo>
                  <a:pt x="1661" y="1957"/>
                  <a:pt x="1702" y="1998"/>
                  <a:pt x="1752" y="1998"/>
                </a:cubicBezTo>
                <a:cubicBezTo>
                  <a:pt x="1803" y="1998"/>
                  <a:pt x="1843" y="1957"/>
                  <a:pt x="1843" y="1907"/>
                </a:cubicBezTo>
                <a:cubicBezTo>
                  <a:pt x="1843" y="1856"/>
                  <a:pt x="1803" y="1816"/>
                  <a:pt x="1752" y="1816"/>
                </a:cubicBezTo>
                <a:cubicBezTo>
                  <a:pt x="1702" y="1816"/>
                  <a:pt x="1661" y="1856"/>
                  <a:pt x="1661" y="1907"/>
                </a:cubicBezTo>
                <a:close/>
                <a:moveTo>
                  <a:pt x="1992" y="1907"/>
                </a:moveTo>
                <a:cubicBezTo>
                  <a:pt x="1992" y="1957"/>
                  <a:pt x="2033" y="1998"/>
                  <a:pt x="2083" y="1998"/>
                </a:cubicBezTo>
                <a:cubicBezTo>
                  <a:pt x="2134" y="1998"/>
                  <a:pt x="2174" y="1957"/>
                  <a:pt x="2174" y="1907"/>
                </a:cubicBezTo>
                <a:cubicBezTo>
                  <a:pt x="2174" y="1856"/>
                  <a:pt x="2134" y="1816"/>
                  <a:pt x="2083" y="1816"/>
                </a:cubicBezTo>
                <a:cubicBezTo>
                  <a:pt x="2033" y="1816"/>
                  <a:pt x="1992" y="1856"/>
                  <a:pt x="1992" y="1907"/>
                </a:cubicBezTo>
                <a:close/>
                <a:moveTo>
                  <a:pt x="101" y="1747"/>
                </a:moveTo>
                <a:cubicBezTo>
                  <a:pt x="101" y="1647"/>
                  <a:pt x="182" y="1565"/>
                  <a:pt x="283" y="1565"/>
                </a:cubicBezTo>
                <a:lnTo>
                  <a:pt x="2228" y="1565"/>
                </a:lnTo>
                <a:cubicBezTo>
                  <a:pt x="2329" y="1565"/>
                  <a:pt x="2410" y="1647"/>
                  <a:pt x="2410" y="1747"/>
                </a:cubicBezTo>
                <a:lnTo>
                  <a:pt x="2410" y="2066"/>
                </a:lnTo>
                <a:cubicBezTo>
                  <a:pt x="2410" y="2166"/>
                  <a:pt x="2329" y="2248"/>
                  <a:pt x="2228" y="2248"/>
                </a:cubicBezTo>
                <a:lnTo>
                  <a:pt x="283" y="2248"/>
                </a:lnTo>
                <a:cubicBezTo>
                  <a:pt x="182" y="2248"/>
                  <a:pt x="101" y="2166"/>
                  <a:pt x="101" y="2066"/>
                </a:cubicBezTo>
                <a:lnTo>
                  <a:pt x="101" y="1747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Freeform 34">
            <a:extLst>
              <a:ext uri="{FF2B5EF4-FFF2-40B4-BE49-F238E27FC236}">
                <a16:creationId xmlns:a16="http://schemas.microsoft.com/office/drawing/2014/main" id="{81FF7A87-34F1-6EEC-968F-DB04E8643F33}"/>
              </a:ext>
            </a:extLst>
          </p:cNvPr>
          <p:cNvSpPr>
            <a:spLocks noEditPoints="1"/>
          </p:cNvSpPr>
          <p:nvPr/>
        </p:nvSpPr>
        <p:spPr bwMode="auto">
          <a:xfrm>
            <a:off x="508930" y="4497311"/>
            <a:ext cx="455183" cy="398568"/>
          </a:xfrm>
          <a:custGeom>
            <a:avLst/>
            <a:gdLst>
              <a:gd name="T0" fmla="*/ 2936 w 2936"/>
              <a:gd name="T1" fmla="*/ 2572 h 2572"/>
              <a:gd name="T2" fmla="*/ 0 w 2936"/>
              <a:gd name="T3" fmla="*/ 2572 h 2572"/>
              <a:gd name="T4" fmla="*/ 0 w 2936"/>
              <a:gd name="T5" fmla="*/ 1471 h 2572"/>
              <a:gd name="T6" fmla="*/ 360 w 2936"/>
              <a:gd name="T7" fmla="*/ 1394 h 2572"/>
              <a:gd name="T8" fmla="*/ 733 w 2936"/>
              <a:gd name="T9" fmla="*/ 1311 h 2572"/>
              <a:gd name="T10" fmla="*/ 1105 w 2936"/>
              <a:gd name="T11" fmla="*/ 1394 h 2572"/>
              <a:gd name="T12" fmla="*/ 1293 w 2936"/>
              <a:gd name="T13" fmla="*/ 1493 h 2572"/>
              <a:gd name="T14" fmla="*/ 1293 w 2936"/>
              <a:gd name="T15" fmla="*/ 1954 h 2572"/>
              <a:gd name="T16" fmla="*/ 1458 w 2936"/>
              <a:gd name="T17" fmla="*/ 2118 h 2572"/>
              <a:gd name="T18" fmla="*/ 1477 w 2936"/>
              <a:gd name="T19" fmla="*/ 2118 h 2572"/>
              <a:gd name="T20" fmla="*/ 1642 w 2936"/>
              <a:gd name="T21" fmla="*/ 1954 h 2572"/>
              <a:gd name="T22" fmla="*/ 1642 w 2936"/>
              <a:gd name="T23" fmla="*/ 1493 h 2572"/>
              <a:gd name="T24" fmla="*/ 1828 w 2936"/>
              <a:gd name="T25" fmla="*/ 1394 h 2572"/>
              <a:gd name="T26" fmla="*/ 2201 w 2936"/>
              <a:gd name="T27" fmla="*/ 1311 h 2572"/>
              <a:gd name="T28" fmla="*/ 2573 w 2936"/>
              <a:gd name="T29" fmla="*/ 1394 h 2572"/>
              <a:gd name="T30" fmla="*/ 2936 w 2936"/>
              <a:gd name="T31" fmla="*/ 1471 h 2572"/>
              <a:gd name="T32" fmla="*/ 2936 w 2936"/>
              <a:gd name="T33" fmla="*/ 2572 h 2572"/>
              <a:gd name="T34" fmla="*/ 767 w 2936"/>
              <a:gd name="T35" fmla="*/ 36 h 2572"/>
              <a:gd name="T36" fmla="*/ 1282 w 2936"/>
              <a:gd name="T37" fmla="*/ 192 h 2572"/>
              <a:gd name="T38" fmla="*/ 1418 w 2936"/>
              <a:gd name="T39" fmla="*/ 410 h 2572"/>
              <a:gd name="T40" fmla="*/ 1418 w 2936"/>
              <a:gd name="T41" fmla="*/ 43 h 2572"/>
              <a:gd name="T42" fmla="*/ 1458 w 2936"/>
              <a:gd name="T43" fmla="*/ 3 h 2572"/>
              <a:gd name="T44" fmla="*/ 1477 w 2936"/>
              <a:gd name="T45" fmla="*/ 3 h 2572"/>
              <a:gd name="T46" fmla="*/ 1517 w 2936"/>
              <a:gd name="T47" fmla="*/ 43 h 2572"/>
              <a:gd name="T48" fmla="*/ 1517 w 2936"/>
              <a:gd name="T49" fmla="*/ 930 h 2572"/>
              <a:gd name="T50" fmla="*/ 1653 w 2936"/>
              <a:gd name="T51" fmla="*/ 713 h 2572"/>
              <a:gd name="T52" fmla="*/ 2168 w 2936"/>
              <a:gd name="T53" fmla="*/ 557 h 2572"/>
              <a:gd name="T54" fmla="*/ 2012 w 2936"/>
              <a:gd name="T55" fmla="*/ 1072 h 2572"/>
              <a:gd name="T56" fmla="*/ 1517 w 2936"/>
              <a:gd name="T57" fmla="*/ 1232 h 2572"/>
              <a:gd name="T58" fmla="*/ 1517 w 2936"/>
              <a:gd name="T59" fmla="*/ 1954 h 2572"/>
              <a:gd name="T60" fmla="*/ 1477 w 2936"/>
              <a:gd name="T61" fmla="*/ 1993 h 2572"/>
              <a:gd name="T62" fmla="*/ 1458 w 2936"/>
              <a:gd name="T63" fmla="*/ 1993 h 2572"/>
              <a:gd name="T64" fmla="*/ 1418 w 2936"/>
              <a:gd name="T65" fmla="*/ 1954 h 2572"/>
              <a:gd name="T66" fmla="*/ 1418 w 2936"/>
              <a:gd name="T67" fmla="*/ 711 h 2572"/>
              <a:gd name="T68" fmla="*/ 923 w 2936"/>
              <a:gd name="T69" fmla="*/ 552 h 2572"/>
              <a:gd name="T70" fmla="*/ 767 w 2936"/>
              <a:gd name="T71" fmla="*/ 36 h 2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936" h="2572">
                <a:moveTo>
                  <a:pt x="2936" y="2572"/>
                </a:moveTo>
                <a:lnTo>
                  <a:pt x="0" y="2572"/>
                </a:lnTo>
                <a:lnTo>
                  <a:pt x="0" y="1471"/>
                </a:lnTo>
                <a:cubicBezTo>
                  <a:pt x="128" y="1471"/>
                  <a:pt x="251" y="1443"/>
                  <a:pt x="360" y="1394"/>
                </a:cubicBezTo>
                <a:cubicBezTo>
                  <a:pt x="473" y="1342"/>
                  <a:pt x="600" y="1311"/>
                  <a:pt x="733" y="1311"/>
                </a:cubicBezTo>
                <a:cubicBezTo>
                  <a:pt x="866" y="1311"/>
                  <a:pt x="993" y="1342"/>
                  <a:pt x="1105" y="1394"/>
                </a:cubicBezTo>
                <a:cubicBezTo>
                  <a:pt x="1164" y="1421"/>
                  <a:pt x="1227" y="1461"/>
                  <a:pt x="1293" y="1493"/>
                </a:cubicBezTo>
                <a:lnTo>
                  <a:pt x="1293" y="1954"/>
                </a:lnTo>
                <a:cubicBezTo>
                  <a:pt x="1293" y="2045"/>
                  <a:pt x="1367" y="2118"/>
                  <a:pt x="1458" y="2118"/>
                </a:cubicBezTo>
                <a:lnTo>
                  <a:pt x="1477" y="2118"/>
                </a:lnTo>
                <a:cubicBezTo>
                  <a:pt x="1568" y="2118"/>
                  <a:pt x="1642" y="2045"/>
                  <a:pt x="1642" y="1954"/>
                </a:cubicBezTo>
                <a:lnTo>
                  <a:pt x="1642" y="1493"/>
                </a:lnTo>
                <a:cubicBezTo>
                  <a:pt x="1707" y="1461"/>
                  <a:pt x="1770" y="1420"/>
                  <a:pt x="1828" y="1394"/>
                </a:cubicBezTo>
                <a:cubicBezTo>
                  <a:pt x="1941" y="1342"/>
                  <a:pt x="2068" y="1311"/>
                  <a:pt x="2201" y="1311"/>
                </a:cubicBezTo>
                <a:cubicBezTo>
                  <a:pt x="2334" y="1311"/>
                  <a:pt x="2461" y="1342"/>
                  <a:pt x="2573" y="1394"/>
                </a:cubicBezTo>
                <a:cubicBezTo>
                  <a:pt x="2683" y="1443"/>
                  <a:pt x="2807" y="1471"/>
                  <a:pt x="2936" y="1471"/>
                </a:cubicBezTo>
                <a:lnTo>
                  <a:pt x="2936" y="2572"/>
                </a:lnTo>
                <a:close/>
                <a:moveTo>
                  <a:pt x="767" y="36"/>
                </a:moveTo>
                <a:cubicBezTo>
                  <a:pt x="947" y="0"/>
                  <a:pt x="1142" y="52"/>
                  <a:pt x="1282" y="192"/>
                </a:cubicBezTo>
                <a:cubicBezTo>
                  <a:pt x="1345" y="256"/>
                  <a:pt x="1391" y="330"/>
                  <a:pt x="1418" y="410"/>
                </a:cubicBezTo>
                <a:lnTo>
                  <a:pt x="1418" y="43"/>
                </a:lnTo>
                <a:cubicBezTo>
                  <a:pt x="1418" y="21"/>
                  <a:pt x="1436" y="3"/>
                  <a:pt x="1458" y="3"/>
                </a:cubicBezTo>
                <a:lnTo>
                  <a:pt x="1477" y="3"/>
                </a:lnTo>
                <a:cubicBezTo>
                  <a:pt x="1499" y="3"/>
                  <a:pt x="1517" y="21"/>
                  <a:pt x="1517" y="43"/>
                </a:cubicBezTo>
                <a:lnTo>
                  <a:pt x="1517" y="930"/>
                </a:lnTo>
                <a:cubicBezTo>
                  <a:pt x="1544" y="851"/>
                  <a:pt x="1590" y="776"/>
                  <a:pt x="1653" y="713"/>
                </a:cubicBezTo>
                <a:cubicBezTo>
                  <a:pt x="1793" y="573"/>
                  <a:pt x="1988" y="521"/>
                  <a:pt x="2168" y="557"/>
                </a:cubicBezTo>
                <a:cubicBezTo>
                  <a:pt x="2204" y="737"/>
                  <a:pt x="2152" y="932"/>
                  <a:pt x="2012" y="1072"/>
                </a:cubicBezTo>
                <a:cubicBezTo>
                  <a:pt x="1877" y="1207"/>
                  <a:pt x="1692" y="1260"/>
                  <a:pt x="1517" y="1232"/>
                </a:cubicBezTo>
                <a:lnTo>
                  <a:pt x="1517" y="1954"/>
                </a:lnTo>
                <a:cubicBezTo>
                  <a:pt x="1517" y="1976"/>
                  <a:pt x="1499" y="1993"/>
                  <a:pt x="1477" y="1993"/>
                </a:cubicBezTo>
                <a:lnTo>
                  <a:pt x="1458" y="1993"/>
                </a:lnTo>
                <a:cubicBezTo>
                  <a:pt x="1436" y="1993"/>
                  <a:pt x="1418" y="1976"/>
                  <a:pt x="1418" y="1954"/>
                </a:cubicBezTo>
                <a:lnTo>
                  <a:pt x="1418" y="711"/>
                </a:lnTo>
                <a:cubicBezTo>
                  <a:pt x="1243" y="740"/>
                  <a:pt x="1058" y="686"/>
                  <a:pt x="923" y="552"/>
                </a:cubicBezTo>
                <a:cubicBezTo>
                  <a:pt x="783" y="412"/>
                  <a:pt x="731" y="217"/>
                  <a:pt x="767" y="36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B46BEA9-5451-56E4-2A9F-E6F0B08B7EA2}"/>
              </a:ext>
            </a:extLst>
          </p:cNvPr>
          <p:cNvSpPr/>
          <p:nvPr/>
        </p:nvSpPr>
        <p:spPr>
          <a:xfrm>
            <a:off x="1226528" y="3645737"/>
            <a:ext cx="1629209" cy="453414"/>
          </a:xfrm>
          <a:prstGeom prst="roundRect">
            <a:avLst>
              <a:gd name="adj" fmla="val 50000"/>
            </a:avLst>
          </a:prstGeom>
          <a:solidFill>
            <a:srgbClr val="DD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tx1"/>
                </a:solidFill>
              </a:rPr>
              <a:t>Operational Data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3BD0343-7337-A4BA-444A-14AFED307099}"/>
              </a:ext>
            </a:extLst>
          </p:cNvPr>
          <p:cNvSpPr/>
          <p:nvPr/>
        </p:nvSpPr>
        <p:spPr>
          <a:xfrm>
            <a:off x="1226528" y="4427611"/>
            <a:ext cx="1629209" cy="503146"/>
          </a:xfrm>
          <a:prstGeom prst="roundRect">
            <a:avLst>
              <a:gd name="adj" fmla="val 50000"/>
            </a:avLst>
          </a:prstGeom>
          <a:solidFill>
            <a:srgbClr val="DD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100" b="1" dirty="0">
              <a:solidFill>
                <a:schemeClr val="tx1"/>
              </a:solidFill>
            </a:endParaRPr>
          </a:p>
          <a:p>
            <a:pPr algn="ctr"/>
            <a:r>
              <a:rPr lang="en-US" sz="1100" b="1" dirty="0">
                <a:solidFill>
                  <a:schemeClr val="tx1"/>
                </a:solidFill>
              </a:rPr>
              <a:t>Environmental, climatological and geographical Data</a:t>
            </a:r>
          </a:p>
          <a:p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ABEBC66-22C5-0075-D3DD-91D570EE48B1}"/>
              </a:ext>
            </a:extLst>
          </p:cNvPr>
          <p:cNvCxnSpPr>
            <a:cxnSpLocks/>
          </p:cNvCxnSpPr>
          <p:nvPr/>
        </p:nvCxnSpPr>
        <p:spPr>
          <a:xfrm rot="5400000">
            <a:off x="3796464" y="5384438"/>
            <a:ext cx="652133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A6D693F-39BE-52C9-1AB3-B3C55DF7541F}"/>
              </a:ext>
            </a:extLst>
          </p:cNvPr>
          <p:cNvCxnSpPr>
            <a:cxnSpLocks/>
          </p:cNvCxnSpPr>
          <p:nvPr/>
        </p:nvCxnSpPr>
        <p:spPr>
          <a:xfrm rot="5400000">
            <a:off x="3799162" y="4656473"/>
            <a:ext cx="652133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6DDEDA9-272C-8CBD-ACA3-6D87777485A2}"/>
              </a:ext>
            </a:extLst>
          </p:cNvPr>
          <p:cNvCxnSpPr>
            <a:cxnSpLocks/>
          </p:cNvCxnSpPr>
          <p:nvPr/>
        </p:nvCxnSpPr>
        <p:spPr>
          <a:xfrm rot="5400000">
            <a:off x="3793767" y="3968377"/>
            <a:ext cx="652133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1FE1262-BE57-AF2B-636A-1C5CE72D842E}"/>
              </a:ext>
            </a:extLst>
          </p:cNvPr>
          <p:cNvCxnSpPr>
            <a:cxnSpLocks/>
          </p:cNvCxnSpPr>
          <p:nvPr/>
        </p:nvCxnSpPr>
        <p:spPr>
          <a:xfrm rot="5400000">
            <a:off x="3788373" y="2392944"/>
            <a:ext cx="652133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C2882CF-5EE8-2E2C-5560-5BBE3321DCAB}"/>
              </a:ext>
            </a:extLst>
          </p:cNvPr>
          <p:cNvCxnSpPr>
            <a:cxnSpLocks/>
          </p:cNvCxnSpPr>
          <p:nvPr/>
        </p:nvCxnSpPr>
        <p:spPr>
          <a:xfrm rot="5400000">
            <a:off x="3791070" y="3179368"/>
            <a:ext cx="652133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B1251EF-40FC-0D1E-2F80-81033650D219}"/>
              </a:ext>
            </a:extLst>
          </p:cNvPr>
          <p:cNvSpPr/>
          <p:nvPr/>
        </p:nvSpPr>
        <p:spPr>
          <a:xfrm>
            <a:off x="3218870" y="3317861"/>
            <a:ext cx="1841731" cy="620798"/>
          </a:xfrm>
          <a:prstGeom prst="roundRect">
            <a:avLst>
              <a:gd name="adj" fmla="val 50000"/>
            </a:avLst>
          </a:prstGeom>
          <a:solidFill>
            <a:srgbClr val="ECFF7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Special features of equipment (e.g., Material handled, Contains corrosion protection? )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7D9CE80-176A-9EC4-D704-0723109A5987}"/>
              </a:ext>
            </a:extLst>
          </p:cNvPr>
          <p:cNvSpPr/>
          <p:nvPr/>
        </p:nvSpPr>
        <p:spPr>
          <a:xfrm>
            <a:off x="3190880" y="2455259"/>
            <a:ext cx="1841731" cy="620798"/>
          </a:xfrm>
          <a:prstGeom prst="roundRect">
            <a:avLst>
              <a:gd name="adj" fmla="val 50000"/>
            </a:avLst>
          </a:prstGeom>
          <a:solidFill>
            <a:srgbClr val="ECFF7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Typical data of equipment (e.g., Temperature, Pressure, Diameter of piping etc.)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3A250D5-CE21-44CF-210B-41E070BA20AC}"/>
              </a:ext>
            </a:extLst>
          </p:cNvPr>
          <p:cNvCxnSpPr>
            <a:cxnSpLocks/>
          </p:cNvCxnSpPr>
          <p:nvPr/>
        </p:nvCxnSpPr>
        <p:spPr>
          <a:xfrm rot="5400000">
            <a:off x="3785676" y="1639139"/>
            <a:ext cx="652133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1ED44A8-A2AE-7B9A-53AF-F3682B6D8546}"/>
              </a:ext>
            </a:extLst>
          </p:cNvPr>
          <p:cNvSpPr/>
          <p:nvPr/>
        </p:nvSpPr>
        <p:spPr>
          <a:xfrm>
            <a:off x="3190882" y="1064823"/>
            <a:ext cx="1841731" cy="453414"/>
          </a:xfrm>
          <a:prstGeom prst="roundRect">
            <a:avLst>
              <a:gd name="adj" fmla="val 50000"/>
            </a:avLst>
          </a:prstGeom>
          <a:solidFill>
            <a:srgbClr val="ECFF7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Historical equipment failure data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FAEA6B1-043B-5676-076A-31A8448EB1FC}"/>
              </a:ext>
            </a:extLst>
          </p:cNvPr>
          <p:cNvSpPr/>
          <p:nvPr/>
        </p:nvSpPr>
        <p:spPr>
          <a:xfrm>
            <a:off x="3218870" y="4875682"/>
            <a:ext cx="1841731" cy="395345"/>
          </a:xfrm>
          <a:prstGeom prst="roundRect">
            <a:avLst>
              <a:gd name="adj" fmla="val 50000"/>
            </a:avLst>
          </a:prstGeom>
          <a:solidFill>
            <a:srgbClr val="ECFF7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Distance from Coastline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C8A7B8F-B443-C2B1-7235-E841D01656F5}"/>
              </a:ext>
            </a:extLst>
          </p:cNvPr>
          <p:cNvSpPr/>
          <p:nvPr/>
        </p:nvSpPr>
        <p:spPr>
          <a:xfrm>
            <a:off x="3218870" y="4180463"/>
            <a:ext cx="1841731" cy="453415"/>
          </a:xfrm>
          <a:prstGeom prst="roundRect">
            <a:avLst>
              <a:gd name="adj" fmla="val 50000"/>
            </a:avLst>
          </a:prstGeom>
          <a:solidFill>
            <a:srgbClr val="ECFF7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Weather Records (e.g., Relative Humidity etc.)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5E26540-3F93-033A-7A69-88D70C35B0FA}"/>
              </a:ext>
            </a:extLst>
          </p:cNvPr>
          <p:cNvSpPr/>
          <p:nvPr/>
        </p:nvSpPr>
        <p:spPr>
          <a:xfrm>
            <a:off x="3190881" y="1760041"/>
            <a:ext cx="1841731" cy="453414"/>
          </a:xfrm>
          <a:prstGeom prst="roundRect">
            <a:avLst>
              <a:gd name="adj" fmla="val 50000"/>
            </a:avLst>
          </a:prstGeom>
          <a:solidFill>
            <a:srgbClr val="ECFF7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Maintenance Records of equipment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E326DF2-C513-B172-CDBB-FC3E6D679DB2}"/>
              </a:ext>
            </a:extLst>
          </p:cNvPr>
          <p:cNvSpPr/>
          <p:nvPr/>
        </p:nvSpPr>
        <p:spPr>
          <a:xfrm>
            <a:off x="3218870" y="5512832"/>
            <a:ext cx="1841731" cy="395345"/>
          </a:xfrm>
          <a:prstGeom prst="roundRect">
            <a:avLst>
              <a:gd name="adj" fmla="val 50000"/>
            </a:avLst>
          </a:prstGeom>
          <a:solidFill>
            <a:srgbClr val="ECFF7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Pollutant Levels</a:t>
            </a:r>
          </a:p>
        </p:txBody>
      </p:sp>
      <p:pic>
        <p:nvPicPr>
          <p:cNvPr id="28" name="Graphic 27" descr="Database with solid fill">
            <a:extLst>
              <a:ext uri="{FF2B5EF4-FFF2-40B4-BE49-F238E27FC236}">
                <a16:creationId xmlns:a16="http://schemas.microsoft.com/office/drawing/2014/main" id="{20DD190A-55AB-1055-0AEC-5C383BDD09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54000" y="45738"/>
            <a:ext cx="914400" cy="914400"/>
          </a:xfrm>
          <a:prstGeom prst="rect">
            <a:avLst/>
          </a:prstGeom>
        </p:spPr>
      </p:pic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BF08590B-20F6-8480-3F77-5B61CD09AD93}"/>
              </a:ext>
            </a:extLst>
          </p:cNvPr>
          <p:cNvSpPr/>
          <p:nvPr/>
        </p:nvSpPr>
        <p:spPr>
          <a:xfrm>
            <a:off x="6451200" y="5144188"/>
            <a:ext cx="1841723" cy="115188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Exploratory Data Analysis (EDA) : </a:t>
            </a:r>
          </a:p>
          <a:p>
            <a:pPr algn="ctr"/>
            <a:r>
              <a:rPr lang="en-US" sz="1200" dirty="0"/>
              <a:t>Extract and Identify Features causing higher failure rates in equipment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B618BD8D-2624-E897-56C7-87BDD4A09E03}"/>
              </a:ext>
            </a:extLst>
          </p:cNvPr>
          <p:cNvSpPr/>
          <p:nvPr/>
        </p:nvSpPr>
        <p:spPr>
          <a:xfrm>
            <a:off x="9351184" y="4562137"/>
            <a:ext cx="1841723" cy="552774"/>
          </a:xfrm>
          <a:prstGeom prst="roundRect">
            <a:avLst>
              <a:gd name="adj" fmla="val 50000"/>
            </a:avLst>
          </a:prstGeom>
          <a:solidFill>
            <a:srgbClr val="ECFF7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Statistical Techniques (e.g., ANOVA Tests, Chi</a:t>
            </a:r>
            <a:r>
              <a:rPr lang="en-US" sz="1100" b="1" baseline="30000" dirty="0">
                <a:solidFill>
                  <a:schemeClr val="tx1"/>
                </a:solidFill>
              </a:rPr>
              <a:t>2</a:t>
            </a:r>
            <a:r>
              <a:rPr lang="en-US" sz="1100" b="1" dirty="0">
                <a:solidFill>
                  <a:schemeClr val="tx1"/>
                </a:solidFill>
              </a:rPr>
              <a:t> Correlation Tests)</a:t>
            </a:r>
          </a:p>
        </p:txBody>
      </p:sp>
      <p:pic>
        <p:nvPicPr>
          <p:cNvPr id="70" name="Graphic 69" descr="Arrow Right with solid fill">
            <a:extLst>
              <a:ext uri="{FF2B5EF4-FFF2-40B4-BE49-F238E27FC236}">
                <a16:creationId xmlns:a16="http://schemas.microsoft.com/office/drawing/2014/main" id="{7326F2D4-5DE0-1DD0-961F-DEE2004BF0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41700" y="5165817"/>
            <a:ext cx="1028062" cy="914400"/>
          </a:xfrm>
          <a:prstGeom prst="rect">
            <a:avLst/>
          </a:prstGeom>
        </p:spPr>
      </p:pic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FE62FDD9-602D-72F9-313E-3DD7A068B9AD}"/>
              </a:ext>
            </a:extLst>
          </p:cNvPr>
          <p:cNvSpPr/>
          <p:nvPr/>
        </p:nvSpPr>
        <p:spPr>
          <a:xfrm>
            <a:off x="9351184" y="5248510"/>
            <a:ext cx="1841723" cy="692706"/>
          </a:xfrm>
          <a:prstGeom prst="roundRect">
            <a:avLst>
              <a:gd name="adj" fmla="val 50000"/>
            </a:avLst>
          </a:prstGeom>
          <a:solidFill>
            <a:srgbClr val="ECFF7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Machine Learning Algorithms (e.g., DBSCAN, Time Series Clustering)</a:t>
            </a:r>
          </a:p>
        </p:txBody>
      </p:sp>
      <p:pic>
        <p:nvPicPr>
          <p:cNvPr id="72" name="Graphic 71" descr="Arrow Right with solid fill">
            <a:extLst>
              <a:ext uri="{FF2B5EF4-FFF2-40B4-BE49-F238E27FC236}">
                <a16:creationId xmlns:a16="http://schemas.microsoft.com/office/drawing/2014/main" id="{58963899-BAB9-83A2-CE2A-F86BD4EB76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4305">
            <a:off x="8113875" y="5420660"/>
            <a:ext cx="1228940" cy="914400"/>
          </a:xfrm>
          <a:prstGeom prst="rect">
            <a:avLst/>
          </a:prstGeom>
        </p:spPr>
      </p:pic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A7774EB2-C5B0-D95F-00FE-ADA81870F5EF}"/>
              </a:ext>
            </a:extLst>
          </p:cNvPr>
          <p:cNvSpPr/>
          <p:nvPr/>
        </p:nvSpPr>
        <p:spPr>
          <a:xfrm>
            <a:off x="9351184" y="6076097"/>
            <a:ext cx="1841723" cy="652134"/>
          </a:xfrm>
          <a:prstGeom prst="roundRect">
            <a:avLst>
              <a:gd name="adj" fmla="val 50000"/>
            </a:avLst>
          </a:prstGeom>
          <a:solidFill>
            <a:srgbClr val="ECFF7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Using Public Domains to obtain geographical features (e.g., Satellite Imagery)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B96DB81B-AB8E-806D-9F1F-3E9C79E64622}"/>
              </a:ext>
            </a:extLst>
          </p:cNvPr>
          <p:cNvSpPr/>
          <p:nvPr/>
        </p:nvSpPr>
        <p:spPr>
          <a:xfrm>
            <a:off x="5607416" y="4463670"/>
            <a:ext cx="1629209" cy="45341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Features affecting failure rate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47B47030-4A94-B916-1E5F-93BCB09A2F3B}"/>
              </a:ext>
            </a:extLst>
          </p:cNvPr>
          <p:cNvSpPr/>
          <p:nvPr/>
        </p:nvSpPr>
        <p:spPr>
          <a:xfrm>
            <a:off x="6451200" y="2929491"/>
            <a:ext cx="1841723" cy="115188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      </a:t>
            </a:r>
            <a:r>
              <a:rPr lang="en-US" sz="1400" dirty="0"/>
              <a:t>Training Machine Learning Models using features identified from EDA</a:t>
            </a:r>
          </a:p>
        </p:txBody>
      </p:sp>
      <p:sp>
        <p:nvSpPr>
          <p:cNvPr id="81" name="Title 1">
            <a:extLst>
              <a:ext uri="{FF2B5EF4-FFF2-40B4-BE49-F238E27FC236}">
                <a16:creationId xmlns:a16="http://schemas.microsoft.com/office/drawing/2014/main" id="{710D3DED-E4E0-3C59-462E-6F3C33690D9D}"/>
              </a:ext>
            </a:extLst>
          </p:cNvPr>
          <p:cNvSpPr txBox="1">
            <a:spLocks/>
          </p:cNvSpPr>
          <p:nvPr/>
        </p:nvSpPr>
        <p:spPr>
          <a:xfrm>
            <a:off x="-375130" y="279846"/>
            <a:ext cx="3771757" cy="110799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3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latin typeface="+mn-lt"/>
                <a:cs typeface="Arial" panose="020B0604020202020204" pitchFamily="34" charset="0"/>
              </a:rPr>
              <a:t>Our</a:t>
            </a:r>
          </a:p>
          <a:p>
            <a:pPr algn="ctr"/>
            <a:r>
              <a:rPr lang="en-US" sz="4000" dirty="0">
                <a:latin typeface="+mn-lt"/>
                <a:cs typeface="Arial" panose="020B0604020202020204" pitchFamily="34" charset="0"/>
              </a:rPr>
              <a:t>Solution</a:t>
            </a:r>
          </a:p>
        </p:txBody>
      </p:sp>
      <p:pic>
        <p:nvPicPr>
          <p:cNvPr id="88" name="Graphic 87">
            <a:extLst>
              <a:ext uri="{FF2B5EF4-FFF2-40B4-BE49-F238E27FC236}">
                <a16:creationId xmlns:a16="http://schemas.microsoft.com/office/drawing/2014/main" id="{88BF514D-B6A5-0D44-7B1E-5D90DDC19D8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472110" y="5214922"/>
            <a:ext cx="329902" cy="329902"/>
          </a:xfrm>
          <a:prstGeom prst="rect">
            <a:avLst/>
          </a:prstGeom>
        </p:spPr>
      </p:pic>
      <p:sp>
        <p:nvSpPr>
          <p:cNvPr id="89" name="Freeform 18">
            <a:extLst>
              <a:ext uri="{FF2B5EF4-FFF2-40B4-BE49-F238E27FC236}">
                <a16:creationId xmlns:a16="http://schemas.microsoft.com/office/drawing/2014/main" id="{6896B3D6-3D34-1769-899A-395BD30FE7D9}"/>
              </a:ext>
            </a:extLst>
          </p:cNvPr>
          <p:cNvSpPr>
            <a:spLocks noEditPoints="1"/>
          </p:cNvSpPr>
          <p:nvPr/>
        </p:nvSpPr>
        <p:spPr bwMode="auto">
          <a:xfrm>
            <a:off x="6618032" y="2981798"/>
            <a:ext cx="135852" cy="336064"/>
          </a:xfrm>
          <a:custGeom>
            <a:avLst/>
            <a:gdLst>
              <a:gd name="T0" fmla="*/ 0 w 453"/>
              <a:gd name="T1" fmla="*/ 0 h 899"/>
              <a:gd name="T2" fmla="*/ 0 w 453"/>
              <a:gd name="T3" fmla="*/ 899 h 899"/>
              <a:gd name="T4" fmla="*/ 155 w 453"/>
              <a:gd name="T5" fmla="*/ 899 h 899"/>
              <a:gd name="T6" fmla="*/ 306 w 453"/>
              <a:gd name="T7" fmla="*/ 832 h 899"/>
              <a:gd name="T8" fmla="*/ 342 w 453"/>
              <a:gd name="T9" fmla="*/ 632 h 899"/>
              <a:gd name="T10" fmla="*/ 394 w 453"/>
              <a:gd name="T11" fmla="*/ 625 h 899"/>
              <a:gd name="T12" fmla="*/ 444 w 453"/>
              <a:gd name="T13" fmla="*/ 593 h 899"/>
              <a:gd name="T14" fmla="*/ 434 w 453"/>
              <a:gd name="T15" fmla="*/ 537 h 899"/>
              <a:gd name="T16" fmla="*/ 396 w 453"/>
              <a:gd name="T17" fmla="*/ 476 h 899"/>
              <a:gd name="T18" fmla="*/ 357 w 453"/>
              <a:gd name="T19" fmla="*/ 414 h 899"/>
              <a:gd name="T20" fmla="*/ 342 w 453"/>
              <a:gd name="T21" fmla="*/ 365 h 899"/>
              <a:gd name="T22" fmla="*/ 325 w 453"/>
              <a:gd name="T23" fmla="*/ 250 h 899"/>
              <a:gd name="T24" fmla="*/ 0 w 453"/>
              <a:gd name="T25" fmla="*/ 0 h 899"/>
              <a:gd name="T26" fmla="*/ 243 w 453"/>
              <a:gd name="T27" fmla="*/ 365 h 899"/>
              <a:gd name="T28" fmla="*/ 289 w 453"/>
              <a:gd name="T29" fmla="*/ 412 h 899"/>
              <a:gd name="T30" fmla="*/ 243 w 453"/>
              <a:gd name="T31" fmla="*/ 458 h 899"/>
              <a:gd name="T32" fmla="*/ 197 w 453"/>
              <a:gd name="T33" fmla="*/ 412 h 899"/>
              <a:gd name="T34" fmla="*/ 243 w 453"/>
              <a:gd name="T35" fmla="*/ 365 h 8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53" h="899">
                <a:moveTo>
                  <a:pt x="0" y="0"/>
                </a:moveTo>
                <a:lnTo>
                  <a:pt x="0" y="899"/>
                </a:lnTo>
                <a:lnTo>
                  <a:pt x="155" y="899"/>
                </a:lnTo>
                <a:cubicBezTo>
                  <a:pt x="240" y="899"/>
                  <a:pt x="268" y="895"/>
                  <a:pt x="306" y="832"/>
                </a:cubicBezTo>
                <a:cubicBezTo>
                  <a:pt x="331" y="789"/>
                  <a:pt x="341" y="724"/>
                  <a:pt x="342" y="632"/>
                </a:cubicBezTo>
                <a:cubicBezTo>
                  <a:pt x="360" y="630"/>
                  <a:pt x="378" y="627"/>
                  <a:pt x="394" y="625"/>
                </a:cubicBezTo>
                <a:cubicBezTo>
                  <a:pt x="411" y="623"/>
                  <a:pt x="434" y="615"/>
                  <a:pt x="444" y="593"/>
                </a:cubicBezTo>
                <a:cubicBezTo>
                  <a:pt x="453" y="573"/>
                  <a:pt x="443" y="553"/>
                  <a:pt x="434" y="537"/>
                </a:cubicBezTo>
                <a:cubicBezTo>
                  <a:pt x="425" y="518"/>
                  <a:pt x="411" y="497"/>
                  <a:pt x="396" y="476"/>
                </a:cubicBezTo>
                <a:cubicBezTo>
                  <a:pt x="382" y="455"/>
                  <a:pt x="367" y="433"/>
                  <a:pt x="357" y="414"/>
                </a:cubicBezTo>
                <a:cubicBezTo>
                  <a:pt x="350" y="400"/>
                  <a:pt x="342" y="379"/>
                  <a:pt x="342" y="365"/>
                </a:cubicBezTo>
                <a:cubicBezTo>
                  <a:pt x="341" y="357"/>
                  <a:pt x="333" y="285"/>
                  <a:pt x="325" y="250"/>
                </a:cubicBezTo>
                <a:cubicBezTo>
                  <a:pt x="294" y="114"/>
                  <a:pt x="157" y="15"/>
                  <a:pt x="0" y="0"/>
                </a:cubicBezTo>
                <a:close/>
                <a:moveTo>
                  <a:pt x="243" y="365"/>
                </a:moveTo>
                <a:cubicBezTo>
                  <a:pt x="269" y="365"/>
                  <a:pt x="289" y="386"/>
                  <a:pt x="289" y="412"/>
                </a:cubicBezTo>
                <a:cubicBezTo>
                  <a:pt x="289" y="437"/>
                  <a:pt x="269" y="458"/>
                  <a:pt x="243" y="458"/>
                </a:cubicBezTo>
                <a:cubicBezTo>
                  <a:pt x="218" y="458"/>
                  <a:pt x="197" y="437"/>
                  <a:pt x="197" y="412"/>
                </a:cubicBezTo>
                <a:cubicBezTo>
                  <a:pt x="197" y="386"/>
                  <a:pt x="218" y="365"/>
                  <a:pt x="243" y="365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90" name="Freeform 19">
            <a:extLst>
              <a:ext uri="{FF2B5EF4-FFF2-40B4-BE49-F238E27FC236}">
                <a16:creationId xmlns:a16="http://schemas.microsoft.com/office/drawing/2014/main" id="{E1C018CF-C893-070B-879E-0DB0F1E788FC}"/>
              </a:ext>
            </a:extLst>
          </p:cNvPr>
          <p:cNvSpPr>
            <a:spLocks/>
          </p:cNvSpPr>
          <p:nvPr/>
        </p:nvSpPr>
        <p:spPr bwMode="auto">
          <a:xfrm>
            <a:off x="6469939" y="2981798"/>
            <a:ext cx="134570" cy="336064"/>
          </a:xfrm>
          <a:custGeom>
            <a:avLst/>
            <a:gdLst>
              <a:gd name="T0" fmla="*/ 410 w 450"/>
              <a:gd name="T1" fmla="*/ 3 h 899"/>
              <a:gd name="T2" fmla="*/ 366 w 450"/>
              <a:gd name="T3" fmla="*/ 36 h 899"/>
              <a:gd name="T4" fmla="*/ 366 w 450"/>
              <a:gd name="T5" fmla="*/ 81 h 899"/>
              <a:gd name="T6" fmla="*/ 349 w 450"/>
              <a:gd name="T7" fmla="*/ 103 h 899"/>
              <a:gd name="T8" fmla="*/ 275 w 450"/>
              <a:gd name="T9" fmla="*/ 133 h 899"/>
              <a:gd name="T10" fmla="*/ 248 w 450"/>
              <a:gd name="T11" fmla="*/ 130 h 899"/>
              <a:gd name="T12" fmla="*/ 217 w 450"/>
              <a:gd name="T13" fmla="*/ 98 h 899"/>
              <a:gd name="T14" fmla="*/ 133 w 450"/>
              <a:gd name="T15" fmla="*/ 130 h 899"/>
              <a:gd name="T16" fmla="*/ 133 w 450"/>
              <a:gd name="T17" fmla="*/ 131 h 899"/>
              <a:gd name="T18" fmla="*/ 105 w 450"/>
              <a:gd name="T19" fmla="*/ 162 h 899"/>
              <a:gd name="T20" fmla="*/ 98 w 450"/>
              <a:gd name="T21" fmla="*/ 216 h 899"/>
              <a:gd name="T22" fmla="*/ 130 w 450"/>
              <a:gd name="T23" fmla="*/ 249 h 899"/>
              <a:gd name="T24" fmla="*/ 133 w 450"/>
              <a:gd name="T25" fmla="*/ 275 h 899"/>
              <a:gd name="T26" fmla="*/ 103 w 450"/>
              <a:gd name="T27" fmla="*/ 350 h 899"/>
              <a:gd name="T28" fmla="*/ 81 w 450"/>
              <a:gd name="T29" fmla="*/ 366 h 899"/>
              <a:gd name="T30" fmla="*/ 36 w 450"/>
              <a:gd name="T31" fmla="*/ 366 h 899"/>
              <a:gd name="T32" fmla="*/ 0 w 450"/>
              <a:gd name="T33" fmla="*/ 448 h 899"/>
              <a:gd name="T34" fmla="*/ 3 w 450"/>
              <a:gd name="T35" fmla="*/ 490 h 899"/>
              <a:gd name="T36" fmla="*/ 36 w 450"/>
              <a:gd name="T37" fmla="*/ 534 h 899"/>
              <a:gd name="T38" fmla="*/ 81 w 450"/>
              <a:gd name="T39" fmla="*/ 534 h 899"/>
              <a:gd name="T40" fmla="*/ 103 w 450"/>
              <a:gd name="T41" fmla="*/ 550 h 899"/>
              <a:gd name="T42" fmla="*/ 135 w 450"/>
              <a:gd name="T43" fmla="*/ 626 h 899"/>
              <a:gd name="T44" fmla="*/ 131 w 450"/>
              <a:gd name="T45" fmla="*/ 649 h 899"/>
              <a:gd name="T46" fmla="*/ 102 w 450"/>
              <a:gd name="T47" fmla="*/ 679 h 899"/>
              <a:gd name="T48" fmla="*/ 94 w 450"/>
              <a:gd name="T49" fmla="*/ 719 h 899"/>
              <a:gd name="T50" fmla="*/ 130 w 450"/>
              <a:gd name="T51" fmla="*/ 766 h 899"/>
              <a:gd name="T52" fmla="*/ 134 w 450"/>
              <a:gd name="T53" fmla="*/ 770 h 899"/>
              <a:gd name="T54" fmla="*/ 179 w 450"/>
              <a:gd name="T55" fmla="*/ 806 h 899"/>
              <a:gd name="T56" fmla="*/ 221 w 450"/>
              <a:gd name="T57" fmla="*/ 798 h 899"/>
              <a:gd name="T58" fmla="*/ 250 w 450"/>
              <a:gd name="T59" fmla="*/ 768 h 899"/>
              <a:gd name="T60" fmla="*/ 349 w 450"/>
              <a:gd name="T61" fmla="*/ 797 h 899"/>
              <a:gd name="T62" fmla="*/ 366 w 450"/>
              <a:gd name="T63" fmla="*/ 818 h 899"/>
              <a:gd name="T64" fmla="*/ 366 w 450"/>
              <a:gd name="T65" fmla="*/ 863 h 899"/>
              <a:gd name="T66" fmla="*/ 448 w 450"/>
              <a:gd name="T67" fmla="*/ 899 h 899"/>
              <a:gd name="T68" fmla="*/ 450 w 450"/>
              <a:gd name="T69" fmla="*/ 685 h 899"/>
              <a:gd name="T70" fmla="*/ 422 w 450"/>
              <a:gd name="T71" fmla="*/ 216 h 899"/>
              <a:gd name="T72" fmla="*/ 450 w 450"/>
              <a:gd name="T73" fmla="*/ 214 h 899"/>
              <a:gd name="T74" fmla="*/ 446 w 450"/>
              <a:gd name="T75" fmla="*/ 0 h 8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0" h="899">
                <a:moveTo>
                  <a:pt x="446" y="0"/>
                </a:moveTo>
                <a:cubicBezTo>
                  <a:pt x="434" y="0"/>
                  <a:pt x="422" y="1"/>
                  <a:pt x="410" y="3"/>
                </a:cubicBezTo>
                <a:cubicBezTo>
                  <a:pt x="402" y="4"/>
                  <a:pt x="396" y="6"/>
                  <a:pt x="389" y="7"/>
                </a:cubicBezTo>
                <a:cubicBezTo>
                  <a:pt x="376" y="10"/>
                  <a:pt x="366" y="22"/>
                  <a:pt x="366" y="36"/>
                </a:cubicBezTo>
                <a:cubicBezTo>
                  <a:pt x="366" y="37"/>
                  <a:pt x="366" y="39"/>
                  <a:pt x="366" y="42"/>
                </a:cubicBezTo>
                <a:cubicBezTo>
                  <a:pt x="366" y="56"/>
                  <a:pt x="366" y="81"/>
                  <a:pt x="366" y="81"/>
                </a:cubicBezTo>
                <a:cubicBezTo>
                  <a:pt x="366" y="82"/>
                  <a:pt x="366" y="83"/>
                  <a:pt x="366" y="84"/>
                </a:cubicBezTo>
                <a:cubicBezTo>
                  <a:pt x="364" y="93"/>
                  <a:pt x="358" y="100"/>
                  <a:pt x="349" y="103"/>
                </a:cubicBezTo>
                <a:cubicBezTo>
                  <a:pt x="350" y="102"/>
                  <a:pt x="351" y="102"/>
                  <a:pt x="352" y="102"/>
                </a:cubicBezTo>
                <a:cubicBezTo>
                  <a:pt x="325" y="110"/>
                  <a:pt x="299" y="120"/>
                  <a:pt x="275" y="133"/>
                </a:cubicBezTo>
                <a:cubicBezTo>
                  <a:pt x="267" y="138"/>
                  <a:pt x="258" y="137"/>
                  <a:pt x="250" y="131"/>
                </a:cubicBezTo>
                <a:cubicBezTo>
                  <a:pt x="250" y="131"/>
                  <a:pt x="249" y="130"/>
                  <a:pt x="248" y="130"/>
                </a:cubicBezTo>
                <a:lnTo>
                  <a:pt x="221" y="102"/>
                </a:lnTo>
                <a:cubicBezTo>
                  <a:pt x="220" y="101"/>
                  <a:pt x="218" y="99"/>
                  <a:pt x="217" y="98"/>
                </a:cubicBezTo>
                <a:cubicBezTo>
                  <a:pt x="207" y="89"/>
                  <a:pt x="192" y="87"/>
                  <a:pt x="180" y="94"/>
                </a:cubicBezTo>
                <a:cubicBezTo>
                  <a:pt x="163" y="104"/>
                  <a:pt x="147" y="116"/>
                  <a:pt x="133" y="130"/>
                </a:cubicBezTo>
                <a:lnTo>
                  <a:pt x="133" y="130"/>
                </a:lnTo>
                <a:lnTo>
                  <a:pt x="133" y="131"/>
                </a:lnTo>
                <a:cubicBezTo>
                  <a:pt x="132" y="132"/>
                  <a:pt x="130" y="133"/>
                  <a:pt x="129" y="134"/>
                </a:cubicBezTo>
                <a:cubicBezTo>
                  <a:pt x="121" y="143"/>
                  <a:pt x="113" y="152"/>
                  <a:pt x="105" y="162"/>
                </a:cubicBezTo>
                <a:cubicBezTo>
                  <a:pt x="101" y="168"/>
                  <a:pt x="97" y="174"/>
                  <a:pt x="94" y="179"/>
                </a:cubicBezTo>
                <a:cubicBezTo>
                  <a:pt x="87" y="191"/>
                  <a:pt x="89" y="207"/>
                  <a:pt x="98" y="216"/>
                </a:cubicBezTo>
                <a:cubicBezTo>
                  <a:pt x="99" y="217"/>
                  <a:pt x="100" y="219"/>
                  <a:pt x="102" y="221"/>
                </a:cubicBezTo>
                <a:cubicBezTo>
                  <a:pt x="112" y="231"/>
                  <a:pt x="130" y="249"/>
                  <a:pt x="130" y="249"/>
                </a:cubicBezTo>
                <a:cubicBezTo>
                  <a:pt x="130" y="249"/>
                  <a:pt x="131" y="250"/>
                  <a:pt x="131" y="250"/>
                </a:cubicBezTo>
                <a:cubicBezTo>
                  <a:pt x="137" y="258"/>
                  <a:pt x="138" y="268"/>
                  <a:pt x="133" y="275"/>
                </a:cubicBezTo>
                <a:cubicBezTo>
                  <a:pt x="134" y="274"/>
                  <a:pt x="135" y="272"/>
                  <a:pt x="136" y="270"/>
                </a:cubicBezTo>
                <a:cubicBezTo>
                  <a:pt x="122" y="295"/>
                  <a:pt x="111" y="322"/>
                  <a:pt x="103" y="350"/>
                </a:cubicBezTo>
                <a:cubicBezTo>
                  <a:pt x="100" y="358"/>
                  <a:pt x="93" y="364"/>
                  <a:pt x="84" y="366"/>
                </a:cubicBezTo>
                <a:cubicBezTo>
                  <a:pt x="83" y="366"/>
                  <a:pt x="82" y="366"/>
                  <a:pt x="81" y="366"/>
                </a:cubicBezTo>
                <a:lnTo>
                  <a:pt x="42" y="366"/>
                </a:lnTo>
                <a:cubicBezTo>
                  <a:pt x="40" y="366"/>
                  <a:pt x="38" y="366"/>
                  <a:pt x="36" y="366"/>
                </a:cubicBezTo>
                <a:cubicBezTo>
                  <a:pt x="23" y="366"/>
                  <a:pt x="11" y="376"/>
                  <a:pt x="8" y="389"/>
                </a:cubicBezTo>
                <a:cubicBezTo>
                  <a:pt x="3" y="408"/>
                  <a:pt x="0" y="428"/>
                  <a:pt x="0" y="448"/>
                </a:cubicBezTo>
                <a:lnTo>
                  <a:pt x="0" y="453"/>
                </a:lnTo>
                <a:cubicBezTo>
                  <a:pt x="0" y="465"/>
                  <a:pt x="1" y="478"/>
                  <a:pt x="3" y="490"/>
                </a:cubicBezTo>
                <a:cubicBezTo>
                  <a:pt x="4" y="497"/>
                  <a:pt x="6" y="504"/>
                  <a:pt x="7" y="510"/>
                </a:cubicBezTo>
                <a:cubicBezTo>
                  <a:pt x="10" y="523"/>
                  <a:pt x="22" y="533"/>
                  <a:pt x="36" y="534"/>
                </a:cubicBezTo>
                <a:cubicBezTo>
                  <a:pt x="37" y="534"/>
                  <a:pt x="39" y="534"/>
                  <a:pt x="42" y="534"/>
                </a:cubicBezTo>
                <a:cubicBezTo>
                  <a:pt x="56" y="534"/>
                  <a:pt x="81" y="534"/>
                  <a:pt x="81" y="534"/>
                </a:cubicBezTo>
                <a:cubicBezTo>
                  <a:pt x="82" y="534"/>
                  <a:pt x="83" y="534"/>
                  <a:pt x="84" y="534"/>
                </a:cubicBezTo>
                <a:cubicBezTo>
                  <a:pt x="93" y="535"/>
                  <a:pt x="100" y="541"/>
                  <a:pt x="103" y="550"/>
                </a:cubicBezTo>
                <a:cubicBezTo>
                  <a:pt x="103" y="550"/>
                  <a:pt x="103" y="550"/>
                  <a:pt x="103" y="550"/>
                </a:cubicBezTo>
                <a:cubicBezTo>
                  <a:pt x="110" y="577"/>
                  <a:pt x="121" y="603"/>
                  <a:pt x="135" y="626"/>
                </a:cubicBezTo>
                <a:cubicBezTo>
                  <a:pt x="134" y="626"/>
                  <a:pt x="134" y="625"/>
                  <a:pt x="133" y="624"/>
                </a:cubicBezTo>
                <a:cubicBezTo>
                  <a:pt x="138" y="632"/>
                  <a:pt x="137" y="642"/>
                  <a:pt x="131" y="649"/>
                </a:cubicBezTo>
                <a:cubicBezTo>
                  <a:pt x="131" y="650"/>
                  <a:pt x="130" y="650"/>
                  <a:pt x="130" y="651"/>
                </a:cubicBezTo>
                <a:lnTo>
                  <a:pt x="102" y="679"/>
                </a:lnTo>
                <a:cubicBezTo>
                  <a:pt x="101" y="680"/>
                  <a:pt x="99" y="681"/>
                  <a:pt x="98" y="683"/>
                </a:cubicBezTo>
                <a:cubicBezTo>
                  <a:pt x="89" y="692"/>
                  <a:pt x="87" y="708"/>
                  <a:pt x="94" y="719"/>
                </a:cubicBezTo>
                <a:cubicBezTo>
                  <a:pt x="104" y="736"/>
                  <a:pt x="116" y="752"/>
                  <a:pt x="130" y="766"/>
                </a:cubicBezTo>
                <a:lnTo>
                  <a:pt x="130" y="766"/>
                </a:lnTo>
                <a:lnTo>
                  <a:pt x="131" y="767"/>
                </a:lnTo>
                <a:cubicBezTo>
                  <a:pt x="132" y="768"/>
                  <a:pt x="133" y="769"/>
                  <a:pt x="134" y="770"/>
                </a:cubicBezTo>
                <a:cubicBezTo>
                  <a:pt x="143" y="779"/>
                  <a:pt x="152" y="787"/>
                  <a:pt x="162" y="794"/>
                </a:cubicBezTo>
                <a:cubicBezTo>
                  <a:pt x="168" y="798"/>
                  <a:pt x="174" y="802"/>
                  <a:pt x="179" y="806"/>
                </a:cubicBezTo>
                <a:cubicBezTo>
                  <a:pt x="191" y="812"/>
                  <a:pt x="207" y="811"/>
                  <a:pt x="216" y="802"/>
                </a:cubicBezTo>
                <a:cubicBezTo>
                  <a:pt x="217" y="801"/>
                  <a:pt x="219" y="799"/>
                  <a:pt x="221" y="798"/>
                </a:cubicBezTo>
                <a:lnTo>
                  <a:pt x="249" y="770"/>
                </a:lnTo>
                <a:cubicBezTo>
                  <a:pt x="249" y="769"/>
                  <a:pt x="250" y="769"/>
                  <a:pt x="250" y="768"/>
                </a:cubicBezTo>
                <a:cubicBezTo>
                  <a:pt x="258" y="762"/>
                  <a:pt x="268" y="762"/>
                  <a:pt x="275" y="766"/>
                </a:cubicBezTo>
                <a:cubicBezTo>
                  <a:pt x="299" y="779"/>
                  <a:pt x="324" y="789"/>
                  <a:pt x="349" y="797"/>
                </a:cubicBezTo>
                <a:cubicBezTo>
                  <a:pt x="358" y="799"/>
                  <a:pt x="364" y="807"/>
                  <a:pt x="366" y="816"/>
                </a:cubicBezTo>
                <a:cubicBezTo>
                  <a:pt x="366" y="817"/>
                  <a:pt x="366" y="818"/>
                  <a:pt x="366" y="818"/>
                </a:cubicBezTo>
                <a:lnTo>
                  <a:pt x="366" y="858"/>
                </a:lnTo>
                <a:cubicBezTo>
                  <a:pt x="366" y="859"/>
                  <a:pt x="366" y="861"/>
                  <a:pt x="366" y="863"/>
                </a:cubicBezTo>
                <a:cubicBezTo>
                  <a:pt x="366" y="876"/>
                  <a:pt x="376" y="889"/>
                  <a:pt x="389" y="892"/>
                </a:cubicBezTo>
                <a:cubicBezTo>
                  <a:pt x="408" y="897"/>
                  <a:pt x="428" y="899"/>
                  <a:pt x="448" y="899"/>
                </a:cubicBezTo>
                <a:lnTo>
                  <a:pt x="450" y="899"/>
                </a:lnTo>
                <a:lnTo>
                  <a:pt x="450" y="685"/>
                </a:lnTo>
                <a:cubicBezTo>
                  <a:pt x="332" y="686"/>
                  <a:pt x="230" y="597"/>
                  <a:pt x="216" y="477"/>
                </a:cubicBezTo>
                <a:cubicBezTo>
                  <a:pt x="200" y="348"/>
                  <a:pt x="293" y="231"/>
                  <a:pt x="422" y="216"/>
                </a:cubicBezTo>
                <a:cubicBezTo>
                  <a:pt x="430" y="215"/>
                  <a:pt x="438" y="214"/>
                  <a:pt x="446" y="214"/>
                </a:cubicBezTo>
                <a:cubicBezTo>
                  <a:pt x="447" y="214"/>
                  <a:pt x="449" y="214"/>
                  <a:pt x="450" y="214"/>
                </a:cubicBezTo>
                <a:lnTo>
                  <a:pt x="450" y="0"/>
                </a:lnTo>
                <a:lnTo>
                  <a:pt x="446" y="0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D7F2D911-E1C2-3715-6897-FAD9440214CD}"/>
              </a:ext>
            </a:extLst>
          </p:cNvPr>
          <p:cNvSpPr/>
          <p:nvPr/>
        </p:nvSpPr>
        <p:spPr>
          <a:xfrm>
            <a:off x="5604404" y="531670"/>
            <a:ext cx="3484091" cy="115188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Output: User Interface embedded with a trained machine learning model to be used locally by operators</a:t>
            </a: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2E5D91B0-1325-2575-F8FF-8E2D7B98CC03}"/>
              </a:ext>
            </a:extLst>
          </p:cNvPr>
          <p:cNvSpPr/>
          <p:nvPr/>
        </p:nvSpPr>
        <p:spPr>
          <a:xfrm>
            <a:off x="9432068" y="3246097"/>
            <a:ext cx="1841731" cy="453415"/>
          </a:xfrm>
          <a:prstGeom prst="roundRect">
            <a:avLst>
              <a:gd name="adj" fmla="val 50000"/>
            </a:avLst>
          </a:prstGeom>
          <a:solidFill>
            <a:srgbClr val="ECFF7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Random Survival Forests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7BA6F3F7-8743-432B-6941-0C0EE18921A6}"/>
              </a:ext>
            </a:extLst>
          </p:cNvPr>
          <p:cNvSpPr/>
          <p:nvPr/>
        </p:nvSpPr>
        <p:spPr>
          <a:xfrm>
            <a:off x="9027122" y="2398903"/>
            <a:ext cx="1236638" cy="615870"/>
          </a:xfrm>
          <a:prstGeom prst="roundRect">
            <a:avLst>
              <a:gd name="adj" fmla="val 50000"/>
            </a:avLst>
          </a:prstGeom>
          <a:solidFill>
            <a:srgbClr val="ECFF7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Statistical Approach using Survival Analysis</a:t>
            </a: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96128CF6-34BF-1393-D19E-F1339D55BEC2}"/>
              </a:ext>
            </a:extLst>
          </p:cNvPr>
          <p:cNvSpPr/>
          <p:nvPr/>
        </p:nvSpPr>
        <p:spPr>
          <a:xfrm>
            <a:off x="10415277" y="2398903"/>
            <a:ext cx="1236638" cy="615870"/>
          </a:xfrm>
          <a:prstGeom prst="roundRect">
            <a:avLst>
              <a:gd name="adj" fmla="val 50000"/>
            </a:avLst>
          </a:prstGeom>
          <a:solidFill>
            <a:srgbClr val="ECFF7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Robustness of Machine Learning models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CFE6BC06-1788-C9DD-86E6-D8BB1C6D35E8}"/>
              </a:ext>
            </a:extLst>
          </p:cNvPr>
          <p:cNvSpPr/>
          <p:nvPr/>
        </p:nvSpPr>
        <p:spPr>
          <a:xfrm>
            <a:off x="5600495" y="2125163"/>
            <a:ext cx="1629209" cy="45341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Trained Machine Learning model</a:t>
            </a: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A756C639-505D-B998-6938-4045AB5360F3}"/>
              </a:ext>
            </a:extLst>
          </p:cNvPr>
          <p:cNvCxnSpPr>
            <a:stCxn id="27" idx="3"/>
            <a:endCxn id="66" idx="1"/>
          </p:cNvCxnSpPr>
          <p:nvPr/>
        </p:nvCxnSpPr>
        <p:spPr>
          <a:xfrm>
            <a:off x="5060601" y="5710505"/>
            <a:ext cx="1390599" cy="962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84F59F3C-C424-E23A-391B-FCEC033D334F}"/>
              </a:ext>
            </a:extLst>
          </p:cNvPr>
          <p:cNvCxnSpPr>
            <a:cxnSpLocks/>
          </p:cNvCxnSpPr>
          <p:nvPr/>
        </p:nvCxnSpPr>
        <p:spPr>
          <a:xfrm flipV="1">
            <a:off x="7338918" y="4092938"/>
            <a:ext cx="9044" cy="105125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C16A2E68-FBD2-62CE-FB8C-8EB1CE75357F}"/>
              </a:ext>
            </a:extLst>
          </p:cNvPr>
          <p:cNvCxnSpPr>
            <a:cxnSpLocks/>
            <a:endCxn id="92" idx="2"/>
          </p:cNvCxnSpPr>
          <p:nvPr/>
        </p:nvCxnSpPr>
        <p:spPr>
          <a:xfrm flipV="1">
            <a:off x="7333272" y="1683558"/>
            <a:ext cx="13178" cy="137373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6" name="Graphic 115" descr="Arrow Right with solid fill">
            <a:extLst>
              <a:ext uri="{FF2B5EF4-FFF2-40B4-BE49-F238E27FC236}">
                <a16:creationId xmlns:a16="http://schemas.microsoft.com/office/drawing/2014/main" id="{99778F6F-68CD-5310-4AA2-914E3C2C12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975695" flipV="1">
            <a:off x="8074138" y="4932140"/>
            <a:ext cx="1228940" cy="914400"/>
          </a:xfrm>
          <a:prstGeom prst="rect">
            <a:avLst/>
          </a:prstGeom>
        </p:spPr>
      </p:pic>
      <p:grpSp>
        <p:nvGrpSpPr>
          <p:cNvPr id="118" name="Group 117">
            <a:extLst>
              <a:ext uri="{FF2B5EF4-FFF2-40B4-BE49-F238E27FC236}">
                <a16:creationId xmlns:a16="http://schemas.microsoft.com/office/drawing/2014/main" id="{7C4AA088-A599-2553-D4D6-46778EE978B1}"/>
              </a:ext>
            </a:extLst>
          </p:cNvPr>
          <p:cNvGrpSpPr/>
          <p:nvPr/>
        </p:nvGrpSpPr>
        <p:grpSpPr>
          <a:xfrm>
            <a:off x="5660496" y="642293"/>
            <a:ext cx="408121" cy="427743"/>
            <a:chOff x="5562601" y="731838"/>
            <a:chExt cx="330200" cy="346076"/>
          </a:xfrm>
        </p:grpSpPr>
        <p:sp>
          <p:nvSpPr>
            <p:cNvPr id="119" name="Freeform 385">
              <a:extLst>
                <a:ext uri="{FF2B5EF4-FFF2-40B4-BE49-F238E27FC236}">
                  <a16:creationId xmlns:a16="http://schemas.microsoft.com/office/drawing/2014/main" id="{67437430-5FED-3D2D-E4D2-993F89DA5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7051" y="852488"/>
              <a:ext cx="241300" cy="149225"/>
            </a:xfrm>
            <a:custGeom>
              <a:avLst/>
              <a:gdLst>
                <a:gd name="T0" fmla="*/ 109 w 152"/>
                <a:gd name="T1" fmla="*/ 0 h 94"/>
                <a:gd name="T2" fmla="*/ 152 w 152"/>
                <a:gd name="T3" fmla="*/ 0 h 94"/>
                <a:gd name="T4" fmla="*/ 152 w 152"/>
                <a:gd name="T5" fmla="*/ 94 h 94"/>
                <a:gd name="T6" fmla="*/ 81 w 152"/>
                <a:gd name="T7" fmla="*/ 94 h 94"/>
                <a:gd name="T8" fmla="*/ 0 w 152"/>
                <a:gd name="T9" fmla="*/ 94 h 94"/>
                <a:gd name="T10" fmla="*/ 0 w 152"/>
                <a:gd name="T11" fmla="*/ 0 h 94"/>
                <a:gd name="T12" fmla="*/ 43 w 152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4">
                  <a:moveTo>
                    <a:pt x="109" y="0"/>
                  </a:moveTo>
                  <a:lnTo>
                    <a:pt x="152" y="0"/>
                  </a:lnTo>
                  <a:lnTo>
                    <a:pt x="152" y="94"/>
                  </a:lnTo>
                  <a:lnTo>
                    <a:pt x="81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43" y="0"/>
                  </a:lnTo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20" name="Freeform 386">
              <a:extLst>
                <a:ext uri="{FF2B5EF4-FFF2-40B4-BE49-F238E27FC236}">
                  <a16:creationId xmlns:a16="http://schemas.microsoft.com/office/drawing/2014/main" id="{E688A595-8D2B-2A7A-5B78-E830851C3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0088" y="822326"/>
              <a:ext cx="98425" cy="209550"/>
            </a:xfrm>
            <a:custGeom>
              <a:avLst/>
              <a:gdLst>
                <a:gd name="T0" fmla="*/ 0 w 26"/>
                <a:gd name="T1" fmla="*/ 0 h 56"/>
                <a:gd name="T2" fmla="*/ 20 w 26"/>
                <a:gd name="T3" fmla="*/ 0 h 56"/>
                <a:gd name="T4" fmla="*/ 26 w 26"/>
                <a:gd name="T5" fmla="*/ 6 h 56"/>
                <a:gd name="T6" fmla="*/ 26 w 26"/>
                <a:gd name="T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56">
                  <a:moveTo>
                    <a:pt x="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3" y="0"/>
                    <a:pt x="26" y="3"/>
                    <a:pt x="26" y="6"/>
                  </a:cubicBezTo>
                  <a:cubicBezTo>
                    <a:pt x="26" y="56"/>
                    <a:pt x="26" y="56"/>
                    <a:pt x="26" y="56"/>
                  </a:cubicBezTo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21" name="Freeform 387">
              <a:extLst>
                <a:ext uri="{FF2B5EF4-FFF2-40B4-BE49-F238E27FC236}">
                  <a16:creationId xmlns:a16="http://schemas.microsoft.com/office/drawing/2014/main" id="{16FE1E98-A654-973C-315B-A56A94402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8476" y="822326"/>
              <a:ext cx="96838" cy="209550"/>
            </a:xfrm>
            <a:custGeom>
              <a:avLst/>
              <a:gdLst>
                <a:gd name="T0" fmla="*/ 0 w 26"/>
                <a:gd name="T1" fmla="*/ 56 h 56"/>
                <a:gd name="T2" fmla="*/ 0 w 26"/>
                <a:gd name="T3" fmla="*/ 6 h 56"/>
                <a:gd name="T4" fmla="*/ 6 w 26"/>
                <a:gd name="T5" fmla="*/ 0 h 56"/>
                <a:gd name="T6" fmla="*/ 26 w 2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56">
                  <a:moveTo>
                    <a:pt x="0" y="5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22" name="Freeform 388">
              <a:extLst>
                <a:ext uri="{FF2B5EF4-FFF2-40B4-BE49-F238E27FC236}">
                  <a16:creationId xmlns:a16="http://schemas.microsoft.com/office/drawing/2014/main" id="{FFA60D4B-98DF-A262-7F43-18C1509B7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2601" y="1031876"/>
              <a:ext cx="330200" cy="46038"/>
            </a:xfrm>
            <a:custGeom>
              <a:avLst/>
              <a:gdLst>
                <a:gd name="T0" fmla="*/ 52 w 88"/>
                <a:gd name="T1" fmla="*/ 0 h 12"/>
                <a:gd name="T2" fmla="*/ 52 w 88"/>
                <a:gd name="T3" fmla="*/ 4 h 12"/>
                <a:gd name="T4" fmla="*/ 36 w 88"/>
                <a:gd name="T5" fmla="*/ 4 h 12"/>
                <a:gd name="T6" fmla="*/ 36 w 88"/>
                <a:gd name="T7" fmla="*/ 0 h 12"/>
                <a:gd name="T8" fmla="*/ 0 w 88"/>
                <a:gd name="T9" fmla="*/ 0 h 12"/>
                <a:gd name="T10" fmla="*/ 0 w 88"/>
                <a:gd name="T11" fmla="*/ 8 h 12"/>
                <a:gd name="T12" fmla="*/ 4 w 88"/>
                <a:gd name="T13" fmla="*/ 12 h 12"/>
                <a:gd name="T14" fmla="*/ 84 w 88"/>
                <a:gd name="T15" fmla="*/ 12 h 12"/>
                <a:gd name="T16" fmla="*/ 88 w 88"/>
                <a:gd name="T17" fmla="*/ 8 h 12"/>
                <a:gd name="T18" fmla="*/ 88 w 88"/>
                <a:gd name="T19" fmla="*/ 0 h 12"/>
                <a:gd name="T20" fmla="*/ 52 w 88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12">
                  <a:moveTo>
                    <a:pt x="52" y="0"/>
                  </a:moveTo>
                  <a:cubicBezTo>
                    <a:pt x="52" y="4"/>
                    <a:pt x="52" y="4"/>
                    <a:pt x="52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0"/>
                    <a:pt x="2" y="12"/>
                    <a:pt x="4" y="12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6" y="12"/>
                    <a:pt x="88" y="10"/>
                    <a:pt x="88" y="8"/>
                  </a:cubicBezTo>
                  <a:cubicBezTo>
                    <a:pt x="88" y="0"/>
                    <a:pt x="88" y="0"/>
                    <a:pt x="88" y="0"/>
                  </a:cubicBezTo>
                  <a:lnTo>
                    <a:pt x="52" y="0"/>
                  </a:lnTo>
                  <a:close/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23" name="Line 389">
              <a:extLst>
                <a:ext uri="{FF2B5EF4-FFF2-40B4-BE49-F238E27FC236}">
                  <a16:creationId xmlns:a16="http://schemas.microsoft.com/office/drawing/2014/main" id="{D7543EEF-80AA-F457-F6FD-9633A77832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27701" y="731838"/>
              <a:ext cx="0" cy="217488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24" name="Freeform 390">
              <a:extLst>
                <a:ext uri="{FF2B5EF4-FFF2-40B4-BE49-F238E27FC236}">
                  <a16:creationId xmlns:a16="http://schemas.microsoft.com/office/drawing/2014/main" id="{F620F6A0-D9C4-6523-8FC2-664F64A3A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7376" y="731838"/>
              <a:ext cx="120650" cy="60325"/>
            </a:xfrm>
            <a:custGeom>
              <a:avLst/>
              <a:gdLst>
                <a:gd name="T0" fmla="*/ 76 w 76"/>
                <a:gd name="T1" fmla="*/ 38 h 38"/>
                <a:gd name="T2" fmla="*/ 38 w 76"/>
                <a:gd name="T3" fmla="*/ 0 h 38"/>
                <a:gd name="T4" fmla="*/ 0 w 76"/>
                <a:gd name="T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" h="38">
                  <a:moveTo>
                    <a:pt x="76" y="38"/>
                  </a:moveTo>
                  <a:lnTo>
                    <a:pt x="38" y="0"/>
                  </a:lnTo>
                  <a:lnTo>
                    <a:pt x="0" y="38"/>
                  </a:lnTo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</p:grpSp>
      <p:pic>
        <p:nvPicPr>
          <p:cNvPr id="125" name="Graphic 124" descr="Arrow Right with solid fill">
            <a:extLst>
              <a:ext uri="{FF2B5EF4-FFF2-40B4-BE49-F238E27FC236}">
                <a16:creationId xmlns:a16="http://schemas.microsoft.com/office/drawing/2014/main" id="{28C5BE78-66F3-FC5C-0EA0-C3BDE27C1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975695" flipV="1">
            <a:off x="8733711" y="251874"/>
            <a:ext cx="1228940" cy="914400"/>
          </a:xfrm>
          <a:prstGeom prst="rect">
            <a:avLst/>
          </a:prstGeom>
        </p:spPr>
      </p:pic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F975FB4A-AF85-D3E3-65E3-FFC4B4D6DDEE}"/>
              </a:ext>
            </a:extLst>
          </p:cNvPr>
          <p:cNvSpPr/>
          <p:nvPr/>
        </p:nvSpPr>
        <p:spPr>
          <a:xfrm>
            <a:off x="9900614" y="150041"/>
            <a:ext cx="2176436" cy="552774"/>
          </a:xfrm>
          <a:prstGeom prst="roundRect">
            <a:avLst>
              <a:gd name="adj" fmla="val 50000"/>
            </a:avLst>
          </a:prstGeom>
          <a:solidFill>
            <a:srgbClr val="ECFF7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Users can easily prepare input dataset using MS Excel</a:t>
            </a:r>
          </a:p>
        </p:txBody>
      </p:sp>
      <p:pic>
        <p:nvPicPr>
          <p:cNvPr id="127" name="Graphic 126" descr="Arrow Right with solid fill">
            <a:extLst>
              <a:ext uri="{FF2B5EF4-FFF2-40B4-BE49-F238E27FC236}">
                <a16:creationId xmlns:a16="http://schemas.microsoft.com/office/drawing/2014/main" id="{0B42FAE9-6787-DCBA-CD1D-6D0889A0A1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85005">
            <a:off x="8787883" y="859416"/>
            <a:ext cx="1190369" cy="914400"/>
          </a:xfrm>
          <a:prstGeom prst="rect">
            <a:avLst/>
          </a:prstGeom>
        </p:spPr>
      </p:pic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6D3D8998-B30D-17C3-5E12-B026E430F4EA}"/>
              </a:ext>
            </a:extLst>
          </p:cNvPr>
          <p:cNvSpPr/>
          <p:nvPr/>
        </p:nvSpPr>
        <p:spPr>
          <a:xfrm>
            <a:off x="9944473" y="1368657"/>
            <a:ext cx="2176436" cy="552774"/>
          </a:xfrm>
          <a:prstGeom prst="roundRect">
            <a:avLst>
              <a:gd name="adj" fmla="val 50000"/>
            </a:avLst>
          </a:prstGeom>
          <a:solidFill>
            <a:srgbClr val="ECFF7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tx1"/>
                </a:solidFill>
              </a:rPr>
              <a:t>Convenient deployment in local notebooks</a:t>
            </a:r>
          </a:p>
        </p:txBody>
      </p:sp>
    </p:spTree>
    <p:extLst>
      <p:ext uri="{BB962C8B-B14F-4D97-AF65-F5344CB8AC3E}">
        <p14:creationId xmlns:p14="http://schemas.microsoft.com/office/powerpoint/2010/main" val="3947031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EB476-A32D-1A92-ABB5-9746E6E51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Statistical-based Maintenance for Aboveground Gas Risers in Domestic High-rise Buildings</a:t>
            </a:r>
            <a:endParaRPr lang="en-GB" dirty="0"/>
          </a:p>
        </p:txBody>
      </p:sp>
      <p:sp>
        <p:nvSpPr>
          <p:cNvPr id="32" name="Slide Number Placeholder 2">
            <a:extLst>
              <a:ext uri="{FF2B5EF4-FFF2-40B4-BE49-F238E27FC236}">
                <a16:creationId xmlns:a16="http://schemas.microsoft.com/office/drawing/2014/main" id="{58831271-9696-FA04-9B56-8F9550DE7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4151" y="6473099"/>
            <a:ext cx="342898" cy="255494"/>
          </a:xfrm>
        </p:spPr>
        <p:txBody>
          <a:bodyPr/>
          <a:lstStyle/>
          <a:p>
            <a:fld id="{0B12063C-9A34-41FE-BD41-DD9A793D09C1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5AE0159-5134-9267-536F-4438CC464AB2}"/>
              </a:ext>
            </a:extLst>
          </p:cNvPr>
          <p:cNvSpPr txBox="1"/>
          <p:nvPr/>
        </p:nvSpPr>
        <p:spPr>
          <a:xfrm>
            <a:off x="3902905" y="1031884"/>
            <a:ext cx="4793058" cy="28037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endParaRPr lang="en-IN" sz="1600" b="1" i="1" dirty="0"/>
          </a:p>
        </p:txBody>
      </p:sp>
      <p:sp>
        <p:nvSpPr>
          <p:cNvPr id="116" name="Title 1">
            <a:extLst>
              <a:ext uri="{FF2B5EF4-FFF2-40B4-BE49-F238E27FC236}">
                <a16:creationId xmlns:a16="http://schemas.microsoft.com/office/drawing/2014/main" id="{F429931A-0CCF-860A-583E-B84B7ABD1FF1}"/>
              </a:ext>
            </a:extLst>
          </p:cNvPr>
          <p:cNvSpPr txBox="1">
            <a:spLocks/>
          </p:cNvSpPr>
          <p:nvPr/>
        </p:nvSpPr>
        <p:spPr>
          <a:xfrm>
            <a:off x="0" y="285414"/>
            <a:ext cx="3771757" cy="8309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3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>
                <a:latin typeface="+mn-lt"/>
                <a:cs typeface="Arial" panose="020B0604020202020204" pitchFamily="34" charset="0"/>
              </a:rPr>
              <a:t>Technicalities :  Survival Analysis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49296848-45CC-48E6-55F1-3EC8CBAD5130}"/>
              </a:ext>
            </a:extLst>
          </p:cNvPr>
          <p:cNvSpPr txBox="1"/>
          <p:nvPr/>
        </p:nvSpPr>
        <p:spPr>
          <a:xfrm>
            <a:off x="3557672" y="593639"/>
            <a:ext cx="788297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 branch of statistics which allows to predict the occurrence of an event along with its probability using historical event data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85C75F25-C056-5927-F9A9-2A9E9C122A1B}"/>
              </a:ext>
            </a:extLst>
          </p:cNvPr>
          <p:cNvSpPr txBox="1"/>
          <p:nvPr/>
        </p:nvSpPr>
        <p:spPr>
          <a:xfrm>
            <a:off x="609552" y="1530928"/>
            <a:ext cx="6099158" cy="39395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Operators typically have historical records of when an asset failed (i.e., date or time of failure)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With survival analysis we can fit such data to survival models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Survival models can be;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Non-Parametric (e.g., Kaplan Meier Estimator, Nelson Aalen Estimator)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Semi-Parametric (e.g., Cox Proportional Hazards Model)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Parametric (e.g., Weibull Models)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A key advantage of survival analysis is the use of both failed and “censored”(i.e., assets which have not failed) asset in the analysis.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Survival Curves can be plotted for different groups of different characteristics for their failure data</a:t>
            </a:r>
          </a:p>
        </p:txBody>
      </p:sp>
      <p:pic>
        <p:nvPicPr>
          <p:cNvPr id="121" name="Picture 120">
            <a:extLst>
              <a:ext uri="{FF2B5EF4-FFF2-40B4-BE49-F238E27FC236}">
                <a16:creationId xmlns:a16="http://schemas.microsoft.com/office/drawing/2014/main" id="{EAA93D6D-74D8-85B7-0DE6-07B4F71B8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4037" y="1455862"/>
            <a:ext cx="3186998" cy="3609371"/>
          </a:xfrm>
          <a:prstGeom prst="rect">
            <a:avLst/>
          </a:prstGeom>
        </p:spPr>
      </p:pic>
      <p:sp>
        <p:nvSpPr>
          <p:cNvPr id="122" name="TextBox 121">
            <a:extLst>
              <a:ext uri="{FF2B5EF4-FFF2-40B4-BE49-F238E27FC236}">
                <a16:creationId xmlns:a16="http://schemas.microsoft.com/office/drawing/2014/main" id="{73BE0F23-970C-CA3F-E9FA-4ADCE5557F85}"/>
              </a:ext>
            </a:extLst>
          </p:cNvPr>
          <p:cNvSpPr txBox="1"/>
          <p:nvPr/>
        </p:nvSpPr>
        <p:spPr>
          <a:xfrm>
            <a:off x="10218337" y="1693835"/>
            <a:ext cx="1815711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 typical Survival curve resulting from survival analysis</a:t>
            </a:r>
          </a:p>
        </p:txBody>
      </p:sp>
      <p:pic>
        <p:nvPicPr>
          <p:cNvPr id="124" name="Graphic 123" descr="Badge New with solid fill">
            <a:extLst>
              <a:ext uri="{FF2B5EF4-FFF2-40B4-BE49-F238E27FC236}">
                <a16:creationId xmlns:a16="http://schemas.microsoft.com/office/drawing/2014/main" id="{EF204A50-CAAE-105F-2E09-D94BF4C9FC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08710" y="5217473"/>
            <a:ext cx="914400" cy="914400"/>
          </a:xfrm>
          <a:prstGeom prst="rect">
            <a:avLst/>
          </a:prstGeom>
        </p:spPr>
      </p:pic>
      <p:sp>
        <p:nvSpPr>
          <p:cNvPr id="127" name="TextBox 126">
            <a:extLst>
              <a:ext uri="{FF2B5EF4-FFF2-40B4-BE49-F238E27FC236}">
                <a16:creationId xmlns:a16="http://schemas.microsoft.com/office/drawing/2014/main" id="{DD4D375E-F50A-BC05-1CE8-927EB05061A6}"/>
              </a:ext>
            </a:extLst>
          </p:cNvPr>
          <p:cNvSpPr txBox="1"/>
          <p:nvPr/>
        </p:nvSpPr>
        <p:spPr>
          <a:xfrm>
            <a:off x="7659680" y="5217473"/>
            <a:ext cx="4348818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ctr">
              <a:buFont typeface="+mj-lt"/>
              <a:buAutoNum type="arabicPeriod"/>
            </a:pPr>
            <a:r>
              <a:rPr lang="en-US" sz="1600" dirty="0">
                <a:solidFill>
                  <a:schemeClr val="bg1"/>
                </a:solidFill>
              </a:rPr>
              <a:t>Allows operators to understand when to carry out maintenance of asset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US" sz="1600" dirty="0">
                <a:solidFill>
                  <a:schemeClr val="bg1"/>
                </a:solidFill>
              </a:rPr>
              <a:t>Allows the prioritization of different groups of asset for maintenance</a:t>
            </a:r>
          </a:p>
        </p:txBody>
      </p:sp>
    </p:spTree>
    <p:extLst>
      <p:ext uri="{BB962C8B-B14F-4D97-AF65-F5344CB8AC3E}">
        <p14:creationId xmlns:p14="http://schemas.microsoft.com/office/powerpoint/2010/main" val="2384715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916BB31-40F7-B462-C94B-8B96843AB68B}"/>
              </a:ext>
            </a:extLst>
          </p:cNvPr>
          <p:cNvCxnSpPr>
            <a:cxnSpLocks/>
          </p:cNvCxnSpPr>
          <p:nvPr/>
        </p:nvCxnSpPr>
        <p:spPr>
          <a:xfrm flipH="1" flipV="1">
            <a:off x="9552740" y="4732415"/>
            <a:ext cx="515978" cy="3838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64F72A3-E33B-B83D-F893-E122F464CCCD}"/>
              </a:ext>
            </a:extLst>
          </p:cNvPr>
          <p:cNvCxnSpPr>
            <a:cxnSpLocks/>
          </p:cNvCxnSpPr>
          <p:nvPr/>
        </p:nvCxnSpPr>
        <p:spPr>
          <a:xfrm flipH="1">
            <a:off x="9993041" y="3693020"/>
            <a:ext cx="276751" cy="4595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EB476-A32D-1A92-ABB5-9746E6E51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Statistical-based Maintenance for Aboveground Gas Risers in Domestic High-rise Buildings</a:t>
            </a:r>
            <a:endParaRPr lang="en-GB" dirty="0"/>
          </a:p>
        </p:txBody>
      </p:sp>
      <p:sp>
        <p:nvSpPr>
          <p:cNvPr id="32" name="Slide Number Placeholder 2">
            <a:extLst>
              <a:ext uri="{FF2B5EF4-FFF2-40B4-BE49-F238E27FC236}">
                <a16:creationId xmlns:a16="http://schemas.microsoft.com/office/drawing/2014/main" id="{58831271-9696-FA04-9B56-8F9550DE7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9883" y="6404633"/>
            <a:ext cx="342898" cy="255494"/>
          </a:xfrm>
        </p:spPr>
        <p:txBody>
          <a:bodyPr/>
          <a:lstStyle/>
          <a:p>
            <a:fld id="{0B12063C-9A34-41FE-BD41-DD9A793D09C1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5AE0159-5134-9267-536F-4438CC464AB2}"/>
              </a:ext>
            </a:extLst>
          </p:cNvPr>
          <p:cNvSpPr txBox="1"/>
          <p:nvPr/>
        </p:nvSpPr>
        <p:spPr>
          <a:xfrm>
            <a:off x="3902905" y="1031884"/>
            <a:ext cx="4793058" cy="28037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endParaRPr lang="en-IN" sz="1600" b="1" i="1" dirty="0"/>
          </a:p>
        </p:txBody>
      </p:sp>
      <p:sp>
        <p:nvSpPr>
          <p:cNvPr id="116" name="Title 1">
            <a:extLst>
              <a:ext uri="{FF2B5EF4-FFF2-40B4-BE49-F238E27FC236}">
                <a16:creationId xmlns:a16="http://schemas.microsoft.com/office/drawing/2014/main" id="{F429931A-0CCF-860A-583E-B84B7ABD1FF1}"/>
              </a:ext>
            </a:extLst>
          </p:cNvPr>
          <p:cNvSpPr txBox="1">
            <a:spLocks/>
          </p:cNvSpPr>
          <p:nvPr/>
        </p:nvSpPr>
        <p:spPr>
          <a:xfrm>
            <a:off x="128038" y="201609"/>
            <a:ext cx="3771757" cy="12464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3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>
                <a:latin typeface="+mn-lt"/>
                <a:cs typeface="Arial" panose="020B0604020202020204" pitchFamily="34" charset="0"/>
              </a:rPr>
              <a:t>Technicalities:</a:t>
            </a:r>
          </a:p>
          <a:p>
            <a:pPr algn="ctr"/>
            <a:r>
              <a:rPr lang="en-US" sz="3000" dirty="0">
                <a:latin typeface="+mn-lt"/>
                <a:cs typeface="Arial" panose="020B0604020202020204" pitchFamily="34" charset="0"/>
              </a:rPr>
              <a:t>Random Survival Forests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49296848-45CC-48E6-55F1-3EC8CBAD5130}"/>
              </a:ext>
            </a:extLst>
          </p:cNvPr>
          <p:cNvSpPr txBox="1"/>
          <p:nvPr/>
        </p:nvSpPr>
        <p:spPr>
          <a:xfrm>
            <a:off x="3557672" y="593639"/>
            <a:ext cx="788297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An extension of the well-known machine learning model known as Random Forest to incorporate Survival Analysis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85C75F25-C056-5927-F9A9-2A9E9C122A1B}"/>
              </a:ext>
            </a:extLst>
          </p:cNvPr>
          <p:cNvSpPr txBox="1"/>
          <p:nvPr/>
        </p:nvSpPr>
        <p:spPr>
          <a:xfrm>
            <a:off x="156334" y="1538927"/>
            <a:ext cx="6099158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51736C5-4985-E820-84F5-C57E3E80FDB7}"/>
              </a:ext>
            </a:extLst>
          </p:cNvPr>
          <p:cNvSpPr/>
          <p:nvPr/>
        </p:nvSpPr>
        <p:spPr>
          <a:xfrm>
            <a:off x="3449687" y="1786964"/>
            <a:ext cx="1812848" cy="105436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Random Forests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FE409B4-82DB-AFA2-8493-FEC09CC8F51F}"/>
              </a:ext>
            </a:extLst>
          </p:cNvPr>
          <p:cNvSpPr/>
          <p:nvPr/>
        </p:nvSpPr>
        <p:spPr>
          <a:xfrm>
            <a:off x="388655" y="1457349"/>
            <a:ext cx="2961363" cy="639374"/>
          </a:xfrm>
          <a:prstGeom prst="roundRect">
            <a:avLst>
              <a:gd name="adj" fmla="val 50000"/>
            </a:avLst>
          </a:prstGeom>
          <a:solidFill>
            <a:srgbClr val="DD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tx1"/>
                </a:solidFill>
              </a:rPr>
              <a:t>Uses an Ensemble of multiple Decision Trees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655F704-506F-F8A2-500E-27A3CF4429EA}"/>
              </a:ext>
            </a:extLst>
          </p:cNvPr>
          <p:cNvSpPr/>
          <p:nvPr/>
        </p:nvSpPr>
        <p:spPr>
          <a:xfrm>
            <a:off x="388655" y="2398143"/>
            <a:ext cx="2961363" cy="639984"/>
          </a:xfrm>
          <a:prstGeom prst="roundRect">
            <a:avLst>
              <a:gd name="adj" fmla="val 50000"/>
            </a:avLst>
          </a:prstGeom>
          <a:solidFill>
            <a:srgbClr val="DD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tx1"/>
                </a:solidFill>
              </a:rPr>
              <a:t>Randomly selects subsets of the dataset to be applied for each Decision Tree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4D37FCC-5C10-799A-27AF-B1B9D5977E51}"/>
              </a:ext>
            </a:extLst>
          </p:cNvPr>
          <p:cNvSpPr/>
          <p:nvPr/>
        </p:nvSpPr>
        <p:spPr>
          <a:xfrm>
            <a:off x="5362203" y="1462157"/>
            <a:ext cx="2961363" cy="634674"/>
          </a:xfrm>
          <a:prstGeom prst="roundRect">
            <a:avLst>
              <a:gd name="adj" fmla="val 50000"/>
            </a:avLst>
          </a:prstGeom>
          <a:solidFill>
            <a:srgbClr val="DD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tx1"/>
                </a:solidFill>
              </a:rPr>
              <a:t>Robust model that generalizes well and captures complex interactions of data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B2D780-76FF-3125-74D0-0F39E70C274D}"/>
              </a:ext>
            </a:extLst>
          </p:cNvPr>
          <p:cNvSpPr/>
          <p:nvPr/>
        </p:nvSpPr>
        <p:spPr>
          <a:xfrm>
            <a:off x="5355985" y="2398143"/>
            <a:ext cx="2961363" cy="634674"/>
          </a:xfrm>
          <a:prstGeom prst="roundRect">
            <a:avLst>
              <a:gd name="adj" fmla="val 50000"/>
            </a:avLst>
          </a:prstGeom>
          <a:solidFill>
            <a:srgbClr val="DD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tx1"/>
                </a:solidFill>
              </a:rPr>
              <a:t>Traditional Random Forests split nodes using Information Gain criteria</a:t>
            </a:r>
          </a:p>
        </p:txBody>
      </p:sp>
      <p:pic>
        <p:nvPicPr>
          <p:cNvPr id="4108" name="Picture 12" descr="Decision Tree vs Neural Network | MLJAR">
            <a:extLst>
              <a:ext uri="{FF2B5EF4-FFF2-40B4-BE49-F238E27FC236}">
                <a16:creationId xmlns:a16="http://schemas.microsoft.com/office/drawing/2014/main" id="{397B1967-CED9-76FB-0EF3-FCA44212D9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3" t="57343" r="34298" b="887"/>
          <a:stretch/>
        </p:blipFill>
        <p:spPr bwMode="auto">
          <a:xfrm>
            <a:off x="8738600" y="1683949"/>
            <a:ext cx="1999978" cy="136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2B2BBD0-38A4-091C-B26F-362C5712378E}"/>
              </a:ext>
            </a:extLst>
          </p:cNvPr>
          <p:cNvCxnSpPr>
            <a:cxnSpLocks/>
          </p:cNvCxnSpPr>
          <p:nvPr/>
        </p:nvCxnSpPr>
        <p:spPr>
          <a:xfrm flipH="1">
            <a:off x="9834819" y="1552943"/>
            <a:ext cx="390567" cy="2487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6030664-21EA-9024-6540-5A4F15AC1F67}"/>
              </a:ext>
            </a:extLst>
          </p:cNvPr>
          <p:cNvSpPr/>
          <p:nvPr/>
        </p:nvSpPr>
        <p:spPr>
          <a:xfrm>
            <a:off x="9685126" y="1099529"/>
            <a:ext cx="1841731" cy="453414"/>
          </a:xfrm>
          <a:prstGeom prst="roundRect">
            <a:avLst>
              <a:gd name="adj" fmla="val 50000"/>
            </a:avLst>
          </a:prstGeom>
          <a:solidFill>
            <a:srgbClr val="ECFF7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Split using Information Gain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4FFB27A-7575-F060-73E1-5FDD6C10C968}"/>
              </a:ext>
            </a:extLst>
          </p:cNvPr>
          <p:cNvCxnSpPr>
            <a:cxnSpLocks/>
            <a:stCxn id="4" idx="2"/>
            <a:endCxn id="25" idx="0"/>
          </p:cNvCxnSpPr>
          <p:nvPr/>
        </p:nvCxnSpPr>
        <p:spPr>
          <a:xfrm flipH="1">
            <a:off x="4353001" y="2841324"/>
            <a:ext cx="3110" cy="185499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CD8B067-85A7-3F70-EC1E-37A47141369C}"/>
              </a:ext>
            </a:extLst>
          </p:cNvPr>
          <p:cNvSpPr/>
          <p:nvPr/>
        </p:nvSpPr>
        <p:spPr>
          <a:xfrm>
            <a:off x="2055799" y="3304025"/>
            <a:ext cx="2137662" cy="88617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Use Log Rank Split Tests to split nodes of the tree instead of Information Gain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10F93BA-143A-34AE-BD24-9237E47FE45E}"/>
              </a:ext>
            </a:extLst>
          </p:cNvPr>
          <p:cNvSpPr/>
          <p:nvPr/>
        </p:nvSpPr>
        <p:spPr>
          <a:xfrm>
            <a:off x="3446577" y="4696321"/>
            <a:ext cx="1812848" cy="105436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Random Survival Forests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23FD323-5B8B-21B0-4A1F-98077522F5DB}"/>
              </a:ext>
            </a:extLst>
          </p:cNvPr>
          <p:cNvSpPr/>
          <p:nvPr/>
        </p:nvSpPr>
        <p:spPr>
          <a:xfrm>
            <a:off x="388653" y="4488702"/>
            <a:ext cx="2961363" cy="639374"/>
          </a:xfrm>
          <a:prstGeom prst="roundRect">
            <a:avLst>
              <a:gd name="adj" fmla="val 50000"/>
            </a:avLst>
          </a:prstGeom>
          <a:solidFill>
            <a:srgbClr val="DD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tx1"/>
                </a:solidFill>
              </a:rPr>
              <a:t>Iteratively uses log rank split test on features at every node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0CE2567-CA6E-0C6D-AE6F-F6BC93C54484}"/>
              </a:ext>
            </a:extLst>
          </p:cNvPr>
          <p:cNvSpPr/>
          <p:nvPr/>
        </p:nvSpPr>
        <p:spPr>
          <a:xfrm>
            <a:off x="388654" y="5419139"/>
            <a:ext cx="2961363" cy="639374"/>
          </a:xfrm>
          <a:prstGeom prst="roundRect">
            <a:avLst>
              <a:gd name="adj" fmla="val 50000"/>
            </a:avLst>
          </a:prstGeom>
          <a:solidFill>
            <a:srgbClr val="DD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tx1"/>
                </a:solidFill>
              </a:rPr>
              <a:t>Assets with similar survival distributions will be grouped in leaf nodes of tree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DC0AAF8-FB87-9123-3FC1-15C182CE9538}"/>
              </a:ext>
            </a:extLst>
          </p:cNvPr>
          <p:cNvSpPr/>
          <p:nvPr/>
        </p:nvSpPr>
        <p:spPr>
          <a:xfrm>
            <a:off x="5355985" y="4488702"/>
            <a:ext cx="2961363" cy="639374"/>
          </a:xfrm>
          <a:prstGeom prst="roundRect">
            <a:avLst>
              <a:gd name="adj" fmla="val 50000"/>
            </a:avLst>
          </a:prstGeom>
          <a:solidFill>
            <a:srgbClr val="DD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 b="1" dirty="0">
              <a:solidFill>
                <a:schemeClr val="tx1"/>
              </a:solidFill>
            </a:endParaRPr>
          </a:p>
          <a:p>
            <a:pPr algn="ctr"/>
            <a:r>
              <a:rPr lang="en-US" sz="1300" b="1" dirty="0">
                <a:solidFill>
                  <a:schemeClr val="tx1"/>
                </a:solidFill>
              </a:rPr>
              <a:t>Fits a Kaplan Meier Estimator and Nelson Aalen Estimator to the data at each leaf node</a:t>
            </a:r>
          </a:p>
          <a:p>
            <a:pPr algn="ctr"/>
            <a:endParaRPr lang="en-US" sz="1300" b="1" dirty="0">
              <a:solidFill>
                <a:schemeClr val="tx1"/>
              </a:solidFill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7AF1501-8B82-0E6F-B2A7-5959800467CE}"/>
              </a:ext>
            </a:extLst>
          </p:cNvPr>
          <p:cNvSpPr/>
          <p:nvPr/>
        </p:nvSpPr>
        <p:spPr>
          <a:xfrm>
            <a:off x="5355985" y="5401895"/>
            <a:ext cx="2961363" cy="1014860"/>
          </a:xfrm>
          <a:prstGeom prst="roundRect">
            <a:avLst>
              <a:gd name="adj" fmla="val 50000"/>
            </a:avLst>
          </a:prstGeom>
          <a:solidFill>
            <a:srgbClr val="DD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tx1"/>
                </a:solidFill>
              </a:rPr>
              <a:t>Survival Probability modelled using Kaplan Meier Estimator.</a:t>
            </a:r>
          </a:p>
          <a:p>
            <a:pPr algn="ctr"/>
            <a:r>
              <a:rPr lang="en-US" sz="1300" b="1" dirty="0">
                <a:solidFill>
                  <a:schemeClr val="tx1"/>
                </a:solidFill>
              </a:rPr>
              <a:t>Cumulative Hazard (Risk Score) modelled using Nelson Aalen Estimator</a:t>
            </a:r>
          </a:p>
        </p:txBody>
      </p:sp>
      <p:pic>
        <p:nvPicPr>
          <p:cNvPr id="31" name="Picture 12" descr="Decision Tree vs Neural Network | MLJAR">
            <a:extLst>
              <a:ext uri="{FF2B5EF4-FFF2-40B4-BE49-F238E27FC236}">
                <a16:creationId xmlns:a16="http://schemas.microsoft.com/office/drawing/2014/main" id="{CA326A18-B47E-7C15-75F5-5B47F2A216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3" t="57343" r="34298" b="887"/>
          <a:stretch/>
        </p:blipFill>
        <p:spPr bwMode="auto">
          <a:xfrm>
            <a:off x="8695963" y="3580952"/>
            <a:ext cx="1999978" cy="136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370B4C1-508D-C94C-2675-DBC73D0645B1}"/>
              </a:ext>
            </a:extLst>
          </p:cNvPr>
          <p:cNvSpPr/>
          <p:nvPr/>
        </p:nvSpPr>
        <p:spPr>
          <a:xfrm>
            <a:off x="10089601" y="3354245"/>
            <a:ext cx="1841731" cy="453414"/>
          </a:xfrm>
          <a:prstGeom prst="roundRect">
            <a:avLst>
              <a:gd name="adj" fmla="val 50000"/>
            </a:avLst>
          </a:prstGeom>
          <a:solidFill>
            <a:srgbClr val="ECFF7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Split using Log Rank Split Test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965EB38-6EB4-819E-CEF3-894677D8CF45}"/>
              </a:ext>
            </a:extLst>
          </p:cNvPr>
          <p:cNvSpPr/>
          <p:nvPr/>
        </p:nvSpPr>
        <p:spPr>
          <a:xfrm>
            <a:off x="9931355" y="4941643"/>
            <a:ext cx="1999977" cy="566886"/>
          </a:xfrm>
          <a:prstGeom prst="roundRect">
            <a:avLst>
              <a:gd name="adj" fmla="val 50000"/>
            </a:avLst>
          </a:prstGeom>
          <a:solidFill>
            <a:srgbClr val="ECFF7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Fits Survival Models on the data at each leaf node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5CF0870-60D8-AF6D-D0E5-F156DFD73194}"/>
              </a:ext>
            </a:extLst>
          </p:cNvPr>
          <p:cNvSpPr/>
          <p:nvPr/>
        </p:nvSpPr>
        <p:spPr>
          <a:xfrm>
            <a:off x="9759906" y="5676636"/>
            <a:ext cx="1999977" cy="797982"/>
          </a:xfrm>
          <a:prstGeom prst="roundRect">
            <a:avLst>
              <a:gd name="adj" fmla="val 50000"/>
            </a:avLst>
          </a:prstGeom>
          <a:solidFill>
            <a:srgbClr val="ECFF7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Provides a Risk Score and Survival Probability for each asset</a:t>
            </a:r>
          </a:p>
        </p:txBody>
      </p:sp>
      <p:pic>
        <p:nvPicPr>
          <p:cNvPr id="9" name="Graphic 8" descr="Badge New with solid fill">
            <a:extLst>
              <a:ext uri="{FF2B5EF4-FFF2-40B4-BE49-F238E27FC236}">
                <a16:creationId xmlns:a16="http://schemas.microsoft.com/office/drawing/2014/main" id="{226590CC-17E1-022A-0107-CBF54F3CC0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45506" y="566752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7950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Pasindu.Samaranayake\AppData\Local\Templafy\AddIns\PowerPointVsto\ERM Horizontal logo – Master.pn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Pasindu.Samaranayake\AppData\Local\Templafy\AddIns\PowerPointVsto\General_016.sv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Pasindu.Samaranayake\AppData\Local\Templafy\AddIns\PowerPointVsto\General_016.sv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Pasindu.Samaranayake\AppData\Local\Templafy\AddIns\PowerPointVsto\General_016.sv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Pasindu.Samaranayake\AppData\Local\Templafy\AddIns\PowerPointVsto\General_016.sv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Pasindu.Samaranayake\AppData\Local\Templafy\AddIns\PowerPointVsto\General_073.sv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Pasindu.Samaranayake\AppData\Local\Templafy\AddIns\PowerPointVsto\66a624cb-c2c5-4775-9cf6-9c70f3fb551c.jpeg"/>
</p:tagLst>
</file>

<file path=ppt/theme/theme1.xml><?xml version="1.0" encoding="utf-8"?>
<a:theme xmlns:a="http://schemas.openxmlformats.org/drawingml/2006/main" name="ERM Theme">
  <a:themeElements>
    <a:clrScheme name="ERM PPT">
      <a:dk1>
        <a:srgbClr val="1C1C1C"/>
      </a:dk1>
      <a:lt1>
        <a:sysClr val="window" lastClr="FFFFFF"/>
      </a:lt1>
      <a:dk2>
        <a:srgbClr val="D1DDD3"/>
      </a:dk2>
      <a:lt2>
        <a:srgbClr val="00FFBE"/>
      </a:lt2>
      <a:accent1>
        <a:srgbClr val="009320"/>
      </a:accent1>
      <a:accent2>
        <a:srgbClr val="0A2C14"/>
      </a:accent2>
      <a:accent3>
        <a:srgbClr val="446D5D"/>
      </a:accent3>
      <a:accent4>
        <a:srgbClr val="82A78D"/>
      </a:accent4>
      <a:accent5>
        <a:srgbClr val="B7B2AA"/>
      </a:accent5>
      <a:accent6>
        <a:srgbClr val="82887E"/>
      </a:accent6>
      <a:hlink>
        <a:srgbClr val="1C1C1C"/>
      </a:hlink>
      <a:folHlink>
        <a:srgbClr val="1C1C1C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2600" dirty="0" smtClean="0">
            <a:solidFill>
              <a:schemeClr val="bg1"/>
            </a:solidFill>
          </a:defRPr>
        </a:defPPr>
      </a:lstStyle>
    </a:txDef>
  </a:objectDefaults>
  <a:extraClrSchemeLst/>
  <a:custClrLst>
    <a:custClr name="Mint">
      <a:srgbClr val="00FFBB"/>
    </a:custClr>
    <a:custClr name="Green Alert">
      <a:srgbClr val="00EB00"/>
    </a:custClr>
    <a:custClr name="Yellow Alert">
      <a:srgbClr val="DDFF00"/>
    </a:custClr>
    <a:custClr name="Red Alert">
      <a:srgbClr val="FF3600"/>
    </a:custClr>
    <a:custClr name="Grey Alert">
      <a:srgbClr val="D9D9D9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TemplafyTemplateConfiguration><![CDATA[{"elementsMetadata":[],"transformationConfigurations":[],"templateName":"ERM PPT template","templateDescription":"","enableDocumentContentUpdater":false,"version":"2.0"}]]></TemplafyTemplateConfiguration>
</file>

<file path=customXml/item2.xml><?xml version="1.0" encoding="utf-8"?>
<TemplafyFormConfiguration><![CDATA[{"formFields":[],"formDataEntries":[]}]]></TemplafyFormConfiguration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46A3490C442E41AC9620621F1F21BE" ma:contentTypeVersion="18" ma:contentTypeDescription="Create a new document." ma:contentTypeScope="" ma:versionID="2e7a6bcb8f68c3b9a6187eb6046a6f6c">
  <xsd:schema xmlns:xsd="http://www.w3.org/2001/XMLSchema" xmlns:xs="http://www.w3.org/2001/XMLSchema" xmlns:p="http://schemas.microsoft.com/office/2006/metadata/properties" xmlns:ns2="7604e031-f840-4ad5-97d2-0b99280ee730" xmlns:ns3="c4b40482-04a4-480f-b826-6548c4a2bcf1" targetNamespace="http://schemas.microsoft.com/office/2006/metadata/properties" ma:root="true" ma:fieldsID="b78a24c1cfda3600f7e848dea9b519ff" ns2:_="" ns3:_="">
    <xsd:import namespace="7604e031-f840-4ad5-97d2-0b99280ee730"/>
    <xsd:import namespace="c4b40482-04a4-480f-b826-6548c4a2bc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04e031-f840-4ad5-97d2-0b99280ee7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_Flow_SignoffStatus" ma:index="18" nillable="true" ma:displayName="Sign-off status" ma:internalName="Sign_x002d_off_x0020_status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456237a7-7071-4e19-8c1f-699d1949a4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b40482-04a4-480f-b826-6548c4a2bcf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956402f1-dbcc-4c60-a824-dfd545cfc5e6}" ma:internalName="TaxCatchAll" ma:showField="CatchAllData" ma:web="c4b40482-04a4-480f-b826-6548c4a2bc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7604e031-f840-4ad5-97d2-0b99280ee730" xsi:nil="true"/>
    <lcf76f155ced4ddcb4097134ff3c332f xmlns="7604e031-f840-4ad5-97d2-0b99280ee730">
      <Terms xmlns="http://schemas.microsoft.com/office/infopath/2007/PartnerControls"/>
    </lcf76f155ced4ddcb4097134ff3c332f>
    <TaxCatchAll xmlns="c4b40482-04a4-480f-b826-6548c4a2bcf1" xsi:nil="true"/>
    <SharedWithUsers xmlns="c4b40482-04a4-480f-b826-6548c4a2bcf1">
      <UserInfo>
        <DisplayName/>
        <AccountId xsi:nil="true"/>
        <AccountType/>
      </UserInfo>
    </SharedWithUsers>
    <MediaLengthInSeconds xmlns="7604e031-f840-4ad5-97d2-0b99280ee730" xsi:nil="true"/>
  </documentManagement>
</p:properties>
</file>

<file path=customXml/itemProps1.xml><?xml version="1.0" encoding="utf-8"?>
<ds:datastoreItem xmlns:ds="http://schemas.openxmlformats.org/officeDocument/2006/customXml" ds:itemID="{E0EC0212-F4CF-4F50-9897-5E4D04B225D9}">
  <ds:schemaRefs/>
</ds:datastoreItem>
</file>

<file path=customXml/itemProps2.xml><?xml version="1.0" encoding="utf-8"?>
<ds:datastoreItem xmlns:ds="http://schemas.openxmlformats.org/officeDocument/2006/customXml" ds:itemID="{BC403314-E66C-49D4-BC9F-06964E5E8924}">
  <ds:schemaRefs/>
</ds:datastoreItem>
</file>

<file path=customXml/itemProps3.xml><?xml version="1.0" encoding="utf-8"?>
<ds:datastoreItem xmlns:ds="http://schemas.openxmlformats.org/officeDocument/2006/customXml" ds:itemID="{C05E0114-DB8E-4AC8-86AF-FEA21D8F269B}"/>
</file>

<file path=customXml/itemProps4.xml><?xml version="1.0" encoding="utf-8"?>
<ds:datastoreItem xmlns:ds="http://schemas.openxmlformats.org/officeDocument/2006/customXml" ds:itemID="{838224B5-8F20-4737-9E22-D22A2DF2E916}"/>
</file>

<file path=customXml/itemProps5.xml><?xml version="1.0" encoding="utf-8"?>
<ds:datastoreItem xmlns:ds="http://schemas.openxmlformats.org/officeDocument/2006/customXml" ds:itemID="{DF56EBCA-6074-48BF-B68B-F20A3271CD05}"/>
</file>

<file path=docProps/app.xml><?xml version="1.0" encoding="utf-8"?>
<Properties xmlns="http://schemas.openxmlformats.org/officeDocument/2006/extended-properties" xmlns:vt="http://schemas.openxmlformats.org/officeDocument/2006/docPropsVTypes">
  <TotalTime>2729</TotalTime>
  <Words>2123</Words>
  <Application>Microsoft Office PowerPoint</Application>
  <PresentationFormat>Widescreen</PresentationFormat>
  <Paragraphs>375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Cambria</vt:lpstr>
      <vt:lpstr>Georgia</vt:lpstr>
      <vt:lpstr>System Font Regular</vt:lpstr>
      <vt:lpstr>Verdana</vt:lpstr>
      <vt:lpstr>ERM Theme</vt:lpstr>
      <vt:lpstr>PowerPoint Presentation</vt:lpstr>
      <vt:lpstr>Typical Maintenance Strategies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ERM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ERM</dc:creator>
  <cp:keywords/>
  <dc:description/>
  <cp:lastModifiedBy>Pasindu Samaranayake</cp:lastModifiedBy>
  <cp:revision>661</cp:revision>
  <dcterms:created xsi:type="dcterms:W3CDTF">2023-10-03T07:39:23Z</dcterms:created>
  <dcterms:modified xsi:type="dcterms:W3CDTF">2023-10-06T03:25:29Z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2023-09-29T08:11:32</vt:lpwstr>
  </property>
  <property fmtid="{D5CDD505-2E9C-101B-9397-08002B2CF9AE}" pid="3" name="TemplafyTenantId">
    <vt:lpwstr>erm</vt:lpwstr>
  </property>
  <property fmtid="{D5CDD505-2E9C-101B-9397-08002B2CF9AE}" pid="4" name="TemplafyTemplateId">
    <vt:lpwstr>737613037539164290</vt:lpwstr>
  </property>
  <property fmtid="{D5CDD505-2E9C-101B-9397-08002B2CF9AE}" pid="5" name="TemplafyUserProfileId">
    <vt:lpwstr>727624008803025013</vt:lpwstr>
  </property>
  <property fmtid="{D5CDD505-2E9C-101B-9397-08002B2CF9AE}" pid="6" name="TemplafyFromBlank">
    <vt:bool>false</vt:bool>
  </property>
  <property fmtid="{D5CDD505-2E9C-101B-9397-08002B2CF9AE}" pid="7" name="ContentTypeId">
    <vt:lpwstr>0x0101000646A3490C442E41AC9620621F1F21BE</vt:lpwstr>
  </property>
  <property fmtid="{D5CDD505-2E9C-101B-9397-08002B2CF9AE}" pid="8" name="Order">
    <vt:r8>27534300</vt:r8>
  </property>
  <property fmtid="{D5CDD505-2E9C-101B-9397-08002B2CF9AE}" pid="9" name="_SourceUrl">
    <vt:lpwstr/>
  </property>
  <property fmtid="{D5CDD505-2E9C-101B-9397-08002B2CF9AE}" pid="10" name="_SharedFileIndex">
    <vt:lpwstr/>
  </property>
  <property fmtid="{D5CDD505-2E9C-101B-9397-08002B2CF9AE}" pid="11" name="ComplianceAssetId">
    <vt:lpwstr/>
  </property>
  <property fmtid="{D5CDD505-2E9C-101B-9397-08002B2CF9AE}" pid="12" name="_ExtendedDescription">
    <vt:lpwstr/>
  </property>
  <property fmtid="{D5CDD505-2E9C-101B-9397-08002B2CF9AE}" pid="13" name="TriggerFlowInfo">
    <vt:lpwstr/>
  </property>
  <property fmtid="{D5CDD505-2E9C-101B-9397-08002B2CF9AE}" pid="14" name="MediaServiceImageTags">
    <vt:lpwstr/>
  </property>
</Properties>
</file>