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13.xml" ContentType="application/vnd.openxmlformats-officedocument.presentationml.tags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tags/tag12.xml" ContentType="application/vnd.openxmlformats-officedocument.presentationml.tags+xml"/>
  <Override PartName="/ppt/tags/tag4.xml" ContentType="application/vnd.openxmlformats-officedocument.presentationml.tags+xml"/>
  <Override PartName="/ppt/tags/tag18.xml" ContentType="application/vnd.openxmlformats-officedocument.presentationml.tag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3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10419" r:id="rId3"/>
    <p:sldId id="10396" r:id="rId4"/>
    <p:sldId id="10400" r:id="rId5"/>
    <p:sldId id="10401" r:id="rId6"/>
    <p:sldId id="10402" r:id="rId7"/>
    <p:sldId id="10423" r:id="rId8"/>
    <p:sldId id="10424" r:id="rId9"/>
    <p:sldId id="10425" r:id="rId10"/>
    <p:sldId id="10426" r:id="rId11"/>
    <p:sldId id="10428" r:id="rId12"/>
    <p:sldId id="10429" r:id="rId13"/>
    <p:sldId id="10432" r:id="rId14"/>
    <p:sldId id="10431" r:id="rId15"/>
    <p:sldId id="10433" r:id="rId16"/>
    <p:sldId id="10434" r:id="rId17"/>
    <p:sldId id="10403" r:id="rId18"/>
    <p:sldId id="10404" r:id="rId19"/>
    <p:sldId id="1043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095" autoAdjust="0"/>
  </p:normalViewPr>
  <p:slideViewPr>
    <p:cSldViewPr snapToGrid="0" showGuides="1">
      <p:cViewPr varScale="1">
        <p:scale>
          <a:sx n="84" d="100"/>
          <a:sy n="84" d="100"/>
        </p:scale>
        <p:origin x="91" y="11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224BA-0C70-452F-9159-DD094950FAF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20BFA-C531-440E-908F-7E73D06C3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9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7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5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2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3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11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8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58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23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62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0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5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6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3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8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0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8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C28A91-07FC-D14C-929D-9504EB4AD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77165" y="1124744"/>
            <a:ext cx="8738412" cy="196298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&lt;Insert presentation title&gt;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27BC14-3CCE-6140-8F11-09997D6F14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327" y="3355096"/>
            <a:ext cx="6060759" cy="6856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spcBef>
                <a:spcPts val="0"/>
              </a:spcBef>
              <a:buNone/>
              <a:defRPr sz="2667" b="0" baseline="0">
                <a:solidFill>
                  <a:srgbClr val="F37021"/>
                </a:solidFill>
              </a:defRPr>
            </a:lvl1pPr>
            <a:lvl2pPr marL="45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F7887D6-7381-4A69-95CD-1A048F923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162" y="574322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3E413CC-969F-4440-B5E3-76BBD73026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162" y="612723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270986-31BB-4552-9D8A-AB0DC3C60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6370" y="4773150"/>
            <a:ext cx="4034367" cy="768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Right-click on this slide and select ‘Format Background’ to add a background image </a:t>
            </a:r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E5ACBB-62F6-4EC6-AAE8-1CD5F47FA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Whi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AD0F8-81B6-479E-BB04-393FD1D02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92643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89DBC9-8F46-4479-9611-9FF6ED8FD90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19406" y="1508793"/>
            <a:ext cx="7463361" cy="4505287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821452A-E245-4677-9063-D1ED2BA3EB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381" y="258497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906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ver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3AA6FD1-5D68-E445-BACD-02CC62195F49}"/>
              </a:ext>
            </a:extLst>
          </p:cNvPr>
          <p:cNvSpPr/>
          <p:nvPr userDrawn="1"/>
        </p:nvSpPr>
        <p:spPr>
          <a:xfrm>
            <a:off x="150205" y="171503"/>
            <a:ext cx="4103332" cy="4103331"/>
          </a:xfrm>
          <a:prstGeom prst="ellipse">
            <a:avLst/>
          </a:prstGeom>
          <a:noFill/>
          <a:ln w="12700" cmpd="sng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9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DCAA2-E910-1947-8B88-11A893AB8416}"/>
              </a:ext>
            </a:extLst>
          </p:cNvPr>
          <p:cNvSpPr/>
          <p:nvPr userDrawn="1"/>
        </p:nvSpPr>
        <p:spPr>
          <a:xfrm>
            <a:off x="-150394" y="-129094"/>
            <a:ext cx="4704523" cy="4704523"/>
          </a:xfrm>
          <a:prstGeom prst="ellipse">
            <a:avLst/>
          </a:prstGeom>
          <a:noFill/>
          <a:ln w="6350" cmpd="sng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9" dirty="0" err="1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01DCE-5372-2249-9C8F-3378B5CEF98A}"/>
              </a:ext>
            </a:extLst>
          </p:cNvPr>
          <p:cNvSpPr/>
          <p:nvPr userDrawn="1"/>
        </p:nvSpPr>
        <p:spPr>
          <a:xfrm>
            <a:off x="239350" y="270901"/>
            <a:ext cx="3925041" cy="39250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9" dirty="0" err="1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E33A1-3E56-4CD6-B3CE-1E1E32D7C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905" y="2277539"/>
            <a:ext cx="4034367" cy="768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Right-click on this slide and select ‘Format Background’ to add a background image </a:t>
            </a:r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3A17A78-BB25-427F-BE07-4EA957BF2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28316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895" y="260648"/>
            <a:ext cx="2375983" cy="3936437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852134-83C7-4869-9AC7-8F537C6E2A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32102" y="-27517"/>
            <a:ext cx="9359900" cy="688551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E82EAEE-57F3-4005-84F8-B8B3BDED8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7" y="6117299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/50 Text/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59999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894" y="260648"/>
            <a:ext cx="5068021" cy="1536171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852134-83C7-4869-9AC7-8F537C6E2A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9989" y="-27517"/>
            <a:ext cx="6192011" cy="688551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DEDA752-9F1E-4049-A202-C4C9BFC5F7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4282" y="2042253"/>
            <a:ext cx="4868405" cy="3744416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A80549B-FCD2-409C-BD28-D50DA223B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7" y="611512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/50 Text/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894" y="260648"/>
            <a:ext cx="5068021" cy="1536171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231F58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852134-83C7-4869-9AC7-8F537C6E2A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9989" y="-27517"/>
            <a:ext cx="6192011" cy="688551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57EBF-A3A1-4823-9FFF-D4D24A98D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3" y="6117305"/>
            <a:ext cx="2266012" cy="516809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658167-26FC-4DF5-AB1C-CFEA42C91B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259894" y="1999187"/>
            <a:ext cx="5068021" cy="3734071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97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BE32F-F27D-4C19-8DFA-2C17B5950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D0588-65E6-4DDF-A8DD-28C119145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1"/>
            <a:ext cx="3695700" cy="68855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18B4-8A41-4B00-BE68-84D41B92C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920" y="166651"/>
            <a:ext cx="5376597" cy="6954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/>
            </a:lvl1pPr>
          </a:lstStyle>
          <a:p>
            <a:r>
              <a:rPr lang="en-US" dirty="0"/>
              <a:t>Slide title goes here</a:t>
            </a:r>
            <a:endParaRPr lang="en-GB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AF4633D-78A5-471B-B4D0-50A91BCFECF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079777" y="1412776"/>
            <a:ext cx="7214951" cy="4505933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62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limite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18B4-8A41-4B00-BE68-84D41B92C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37" y="164638"/>
            <a:ext cx="3168352" cy="13441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/>
            </a:lvl1pPr>
          </a:lstStyle>
          <a:p>
            <a:r>
              <a:rPr lang="en-US" dirty="0"/>
              <a:t>Slide 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BE32F-F27D-4C19-8DFA-2C17B5950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0" y="6130476"/>
            <a:ext cx="2266012" cy="51680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D0588-65E6-4DDF-A8DD-28C119145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7755" y="1"/>
            <a:ext cx="830424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F3B873E-E3FE-401E-B859-180ED6BB9D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51337" y="1702426"/>
            <a:ext cx="3168352" cy="4030836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3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limite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CF8795-FBA7-47F6-AAF9-2C701FC3E513}"/>
              </a:ext>
            </a:extLst>
          </p:cNvPr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18B4-8A41-4B00-BE68-84D41B92C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37" y="164638"/>
            <a:ext cx="3168352" cy="13441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goes here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D0588-65E6-4DDF-A8DD-28C119145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7755" y="1"/>
            <a:ext cx="830424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9A68CAC-6394-421C-AA5C-1CA63058E2B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5621" y="1796819"/>
            <a:ext cx="3265407" cy="3744416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B1ABD10-3585-43F3-B61A-2481D3C95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0" y="6167009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AD0F8-81B6-479E-BB04-393FD1D02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CCC762-362A-49AD-B763-07F595CF4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582" y="2362017"/>
            <a:ext cx="2476836" cy="57606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Thank you.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1BD8F-FE32-4A58-84A3-A39645D9B13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801" y="5445224"/>
            <a:ext cx="2412393" cy="30163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32E94-EC51-47D5-81CE-B32295F8CD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0954" y="2938082"/>
            <a:ext cx="3630084" cy="960967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964E2C-7941-4FF5-A491-28956D95C30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32359" y="4986043"/>
            <a:ext cx="3927277" cy="363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77199" rtl="0" eaLnBrk="1" latinLnBrk="0" hangingPunct="1">
              <a:lnSpc>
                <a:spcPts val="194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US" sz="1067" b="1" dirty="0">
                <a:solidFill>
                  <a:srgbClr val="231F58"/>
                </a:solidFill>
              </a:rPr>
              <a:t>Subscribe to email updates: www.energy-inst.org/subscribe</a:t>
            </a:r>
            <a:endParaRPr lang="en-GB" sz="1067" b="1" dirty="0">
              <a:solidFill>
                <a:srgbClr val="231F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A5DFE-6919-46CA-A600-256AE51D9C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31"/>
          <a:stretch/>
        </p:blipFill>
        <p:spPr bwMode="auto">
          <a:xfrm>
            <a:off x="5039884" y="5287675"/>
            <a:ext cx="2172505" cy="3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E730A35-1F6F-46FE-BEA2-6E3BE4053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7717" y="2374795"/>
            <a:ext cx="2476836" cy="57606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618656A-9647-49D8-A67F-C2F5C3A460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0955" y="2932127"/>
            <a:ext cx="3630084" cy="960967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9697F76-7702-4E50-BEDD-F73AEFA86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35A835-BB63-4CBA-8219-FFD4848B263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32359" y="4924504"/>
            <a:ext cx="3927277" cy="363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77199" rtl="0" eaLnBrk="1" latinLnBrk="0" hangingPunct="1">
              <a:lnSpc>
                <a:spcPts val="194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US" sz="1067" b="1" dirty="0">
                <a:solidFill>
                  <a:schemeClr val="bg1"/>
                </a:solidFill>
              </a:rPr>
              <a:t>Subscribe to email updates: www.energy-inst.org/subscribe</a:t>
            </a:r>
            <a:endParaRPr lang="en-GB" sz="10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0A78A8-A78D-D647-8E04-390436908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75349"/>
            <a:ext cx="12192000" cy="38826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61FB72-A338-BF45-8C71-0FD02B926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27385" y="602411"/>
            <a:ext cx="6813036" cy="1578944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&lt;Insert presentation title&gt;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6A5FCC-37EB-BF41-91B4-20A84A7C5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404" y="2280618"/>
            <a:ext cx="6156769" cy="6856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spcBef>
                <a:spcPts val="0"/>
              </a:spcBef>
              <a:buNone/>
              <a:defRPr sz="2667" b="0" baseline="0">
                <a:solidFill>
                  <a:schemeClr val="accent2"/>
                </a:solidFill>
              </a:defRPr>
            </a:lvl1pPr>
            <a:lvl2pPr marL="45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906DE-93BA-2A4F-B3C1-49386D91E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166D3C3-A212-4D7F-AE13-40E2452AC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573326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88F2FF3-11A6-4F4A-B87C-A1153BF46A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382" y="611727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</p:spTree>
    <p:extLst>
      <p:ext uri="{BB962C8B-B14F-4D97-AF65-F5344CB8AC3E}">
        <p14:creationId xmlns:p14="http://schemas.microsoft.com/office/powerpoint/2010/main" val="25729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5363" y="1382977"/>
            <a:ext cx="2725399" cy="133026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2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4271" y="2848569"/>
            <a:ext cx="2725399" cy="13302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67"/>
              </a:lnSpc>
              <a:spcBef>
                <a:spcPts val="0"/>
              </a:spcBef>
              <a:buNone/>
              <a:defRPr sz="1867" b="0" baseline="0">
                <a:solidFill>
                  <a:schemeClr val="accent2"/>
                </a:solidFill>
              </a:defRPr>
            </a:lvl1pPr>
            <a:lvl2pPr marL="45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670E9-8017-4FFE-BA06-3BD2495A7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07701" y="0"/>
            <a:ext cx="8784299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8B52F-2B83-4EEB-ADAA-AAC77FDFA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2" y="285088"/>
            <a:ext cx="2266012" cy="5168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B132F5-A32A-4F63-8247-B85123D452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718" y="582930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2E5C34D-EC66-4374-BE64-AD1F230997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18" y="621331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</p:spTree>
    <p:extLst>
      <p:ext uri="{BB962C8B-B14F-4D97-AF65-F5344CB8AC3E}">
        <p14:creationId xmlns:p14="http://schemas.microsoft.com/office/powerpoint/2010/main" val="11225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5 - no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815414" y="2487936"/>
            <a:ext cx="9373361" cy="65303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67"/>
              </a:lnSpc>
              <a:buNone/>
              <a:defRPr sz="2667" b="0">
                <a:solidFill>
                  <a:srgbClr val="F37021"/>
                </a:solidFill>
              </a:defRPr>
            </a:lvl1pPr>
            <a:lvl2pPr marL="451445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02887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3pPr>
            <a:lvl4pPr marL="135433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0577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5721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0866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6010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11552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15414" y="1019934"/>
            <a:ext cx="6816757" cy="117546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5333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&lt;Insert presentation title&gt;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FC13CDA-226C-4AC0-850D-91B999F53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573326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911DFD3-F694-4921-BFE3-64AD915B28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414" y="611727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163CACF-B975-4592-BD68-431AE1DFE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583499" y="1316765"/>
            <a:ext cx="7392821" cy="297633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5867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section title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68C97-0ED1-40AC-A1BB-7CA899C12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dark">
    <p:bg>
      <p:bgPr>
        <a:solidFill>
          <a:srgbClr val="23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583499" y="1316765"/>
            <a:ext cx="7392821" cy="297633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5867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section title</a:t>
            </a:r>
            <a:endParaRPr lang="en-GB" noProof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3EECDC8-A18D-41BC-B1E2-C44C9878FB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FDE8A7-50E5-44BF-B937-C68E6A00DB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371" y="260648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81F9B8-DF89-4A38-B243-D32667BEC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0E50F0F-8732-4374-8FA0-4E04A899FA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69219" y="1412776"/>
            <a:ext cx="10903383" cy="4505933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48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6A7B15A-2319-4328-8D94-18D2805FC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371" y="260648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9F752-D5E1-423D-A474-6079F1BE4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blu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AD0F8-81B6-479E-BB04-393FD1D02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28316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645" y="230571"/>
            <a:ext cx="2375983" cy="6078749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3399D03-5AC2-4902-9E8B-9DC91D5DD4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11691" y="1176034"/>
            <a:ext cx="7214951" cy="4505933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50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24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  <p:hf hdr="0" ftr="0"/>
  <p:txStyles>
    <p:titleStyle>
      <a:lvl1pPr algn="l" defTabSz="902887" rtl="0" eaLnBrk="1" latinLnBrk="0" hangingPunct="1">
        <a:lnSpc>
          <a:spcPts val="2587"/>
        </a:lnSpc>
        <a:spcBef>
          <a:spcPct val="0"/>
        </a:spcBef>
        <a:buNone/>
        <a:defRPr sz="22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2887" rtl="0" eaLnBrk="1" latinLnBrk="0" hangingPunct="1">
        <a:spcBef>
          <a:spcPts val="1088"/>
        </a:spcBef>
        <a:buFont typeface="Arial" pitchFamily="34" charset="0"/>
        <a:buNone/>
        <a:defRPr sz="1632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02887" rtl="0" eaLnBrk="1" latinLnBrk="0" hangingPunct="1">
        <a:spcBef>
          <a:spcPts val="544"/>
        </a:spcBef>
        <a:buFont typeface="Wingdings 2" panose="05020102010507070707" pitchFamily="18" charset="2"/>
        <a:buNone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326468" indent="-326468" algn="l" defTabSz="902887" rtl="0" eaLnBrk="1" latinLnBrk="0" hangingPunct="1">
        <a:spcBef>
          <a:spcPts val="272"/>
        </a:spcBef>
        <a:buClr>
          <a:schemeClr val="accent2"/>
        </a:buClr>
        <a:buFont typeface="Wingdings 2" panose="05020102010507070707" pitchFamily="18" charset="2"/>
        <a:buChar char=""/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652936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979402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1305869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1632338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1958803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2285271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02887" rtl="0" eaLnBrk="1" latinLnBrk="0" hangingPunct="1">
        <a:spcBef>
          <a:spcPts val="272"/>
        </a:spcBef>
        <a:buFont typeface="Wingdings 2" panose="05020102010507070707" pitchFamily="18" charset="2"/>
        <a:buNone/>
        <a:defRPr sz="1269" kern="1200">
          <a:solidFill>
            <a:schemeClr val="tx1"/>
          </a:solidFill>
          <a:latin typeface="+mn-lt"/>
          <a:ea typeface="+mn-ea"/>
          <a:cs typeface="+mn-cs"/>
        </a:defRPr>
      </a:lvl1pPr>
      <a:lvl2pPr marL="163233" indent="-163233" algn="l" defTabSz="902887" rtl="0" eaLnBrk="1" latinLnBrk="0" hangingPunct="1">
        <a:spcBef>
          <a:spcPts val="0"/>
        </a:spcBef>
        <a:buClr>
          <a:schemeClr val="accent2"/>
        </a:buClr>
        <a:buFont typeface="Wingdings 2" panose="05020102010507070707" pitchFamily="18" charset="2"/>
        <a:buChar char=""/>
        <a:defRPr sz="1269" kern="1200">
          <a:solidFill>
            <a:schemeClr val="tx1"/>
          </a:solidFill>
          <a:latin typeface="+mn-lt"/>
          <a:ea typeface="+mn-ea"/>
          <a:cs typeface="+mn-cs"/>
        </a:defRPr>
      </a:lvl2pPr>
      <a:lvl3pPr marL="326468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3pPr>
      <a:lvl4pPr marL="489701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4pPr>
      <a:lvl5pPr marL="652936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5pPr>
      <a:lvl6pPr marL="816169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6pPr>
      <a:lvl7pPr marL="979402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7pPr>
      <a:lvl8pPr marL="1142634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05869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hot air balloon above a lot of roads&#10;&#10;Description automatically generated">
            <a:extLst>
              <a:ext uri="{FF2B5EF4-FFF2-40B4-BE49-F238E27FC236}">
                <a16:creationId xmlns:a16="http://schemas.microsoft.com/office/drawing/2014/main" id="{6D65509E-147A-DEBB-0D7E-4F33B74A0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-1" r="1" b="523"/>
          <a:stretch/>
        </p:blipFill>
        <p:spPr>
          <a:xfrm>
            <a:off x="0" y="-1322076"/>
            <a:ext cx="12192000" cy="12221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7AD49-58B3-F867-41C5-D7E6478AA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65" y="1444284"/>
            <a:ext cx="8738412" cy="1962987"/>
          </a:xfrm>
        </p:spPr>
        <p:txBody>
          <a:bodyPr/>
          <a:lstStyle/>
          <a:p>
            <a:r>
              <a:rPr lang="en-GB" sz="5400" dirty="0">
                <a:highlight>
                  <a:srgbClr val="000000"/>
                </a:highlight>
              </a:rPr>
              <a:t>Engaging leadership: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6E20A-59A8-BB56-7E07-312162F58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162" y="3442263"/>
            <a:ext cx="4794939" cy="1167837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Getting better insights from incident investigations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BF74A-4AE8-4802-B2DC-44907FAA2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162" y="5743226"/>
            <a:ext cx="4102788" cy="38400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Stuart King | Energy Institute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D5410-4B0F-AC76-BAB1-E08F83DAF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162" y="6127236"/>
            <a:ext cx="5117518" cy="384009"/>
          </a:xfrm>
        </p:spPr>
        <p:txBody>
          <a:bodyPr/>
          <a:lstStyle/>
          <a:p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IChemE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Hazards 33| 7-9 November 2023</a:t>
            </a:r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F7A0E21-E036-454E-C6A8-87E907EF2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7" y="470343"/>
            <a:ext cx="2504165" cy="570951"/>
          </a:xfrm>
          <a:prstGeom prst="rect">
            <a:avLst/>
          </a:prstGeom>
        </p:spPr>
      </p:pic>
      <p:pic>
        <p:nvPicPr>
          <p:cNvPr id="9" name="Picture 8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2C1FC7D0-BD38-099B-4175-5BE513793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8" y="5462360"/>
            <a:ext cx="1059021" cy="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Tool 2: An investigator’s role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542E7A-D17B-FDC0-B2CC-184B345E2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2847" y="1127225"/>
            <a:ext cx="5236193" cy="2177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Identifies the </a:t>
            </a: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key skillsets investigators need to engage leaders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other stakeholders during the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Self assessment questions </a:t>
            </a:r>
            <a:r>
              <a:rPr lang="en-GB" sz="2400" b="0" dirty="0">
                <a:cs typeface="Times New Roman" panose="02020603050405020304" pitchFamily="18" charset="0"/>
              </a:rPr>
              <a:t>to show shortfalls in investigators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Practical guidance </a:t>
            </a:r>
            <a:r>
              <a:rPr lang="en-GB" sz="2400" b="0" dirty="0">
                <a:cs typeface="Times New Roman" panose="02020603050405020304" pitchFamily="18" charset="0"/>
              </a:rPr>
              <a:t>and exercises</a:t>
            </a:r>
            <a:endParaRPr lang="en-GB" sz="24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7555A-D74D-CE6E-2504-F73C0A5CEA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84" t="15747" r="36085"/>
          <a:stretch/>
        </p:blipFill>
        <p:spPr>
          <a:xfrm>
            <a:off x="7844036" y="1127225"/>
            <a:ext cx="3886875" cy="55209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9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844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Investigator’s skillsets</a:t>
            </a:r>
          </a:p>
        </p:txBody>
      </p:sp>
      <p:pic>
        <p:nvPicPr>
          <p:cNvPr id="5" name="Picture 4" descr="A diagram of a teacher&#10;&#10;Description automatically generated with medium confidence">
            <a:extLst>
              <a:ext uri="{FF2B5EF4-FFF2-40B4-BE49-F238E27FC236}">
                <a16:creationId xmlns:a16="http://schemas.microsoft.com/office/drawing/2014/main" id="{B750218E-8A83-72C0-A1C8-C7DE21DFE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12111338" cy="43891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9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844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Investigator’s skillsets</a:t>
            </a:r>
          </a:p>
        </p:txBody>
      </p:sp>
      <p:pic>
        <p:nvPicPr>
          <p:cNvPr id="5" name="Picture 4" descr="A diagram of a teacher&#10;&#10;Description automatically generated with medium confidence">
            <a:extLst>
              <a:ext uri="{FF2B5EF4-FFF2-40B4-BE49-F238E27FC236}">
                <a16:creationId xmlns:a16="http://schemas.microsoft.com/office/drawing/2014/main" id="{B750218E-8A83-72C0-A1C8-C7DE21DFE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12111338" cy="438911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FA243-5557-3901-1CA9-14BC2B6414F7}"/>
              </a:ext>
            </a:extLst>
          </p:cNvPr>
          <p:cNvSpPr/>
          <p:nvPr/>
        </p:nvSpPr>
        <p:spPr>
          <a:xfrm>
            <a:off x="436880" y="1246168"/>
            <a:ext cx="5252720" cy="5113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GB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Before the investigation 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8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 expectations 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 leaders about how an incident investigation </a:t>
            </a:r>
            <a:r>
              <a:rPr lang="en-GB" sz="18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lead to change</a:t>
            </a:r>
            <a:endParaRPr lang="en-GB" sz="1800" b="1" dirty="0">
              <a:solidFill>
                <a:schemeClr val="accent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GB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During the investigation 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choose your investigation team </a:t>
            </a:r>
            <a:r>
              <a:rPr lang="en-GB" sz="18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 a variety of roles and positions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as these will become the </a:t>
            </a:r>
            <a:r>
              <a:rPr lang="en-GB" sz="18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‘ambassadors’ for change 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after the investigation.</a:t>
            </a:r>
            <a:endParaRPr lang="en-GB" sz="1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GB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After the investigation 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provide advice to help </a:t>
            </a:r>
            <a:r>
              <a:rPr lang="en-GB" sz="18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post-investigation learning activities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such as communication activities.  The investigator is not best placed to create recommendations, but is the one to have the most complete understanding of the incident.</a:t>
            </a:r>
            <a:endParaRPr lang="en-GB" sz="1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5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39140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Tool 3: Better insights workshop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C4A5B0-FA15-F805-5C01-347D5CA0E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84" t="15194" r="36085" b="552"/>
          <a:stretch/>
        </p:blipFill>
        <p:spPr>
          <a:xfrm>
            <a:off x="8030883" y="1102252"/>
            <a:ext cx="3700028" cy="52477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DC8C-FA8E-ED35-3810-3454239FB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2847" y="1127225"/>
            <a:ext cx="5236193" cy="2177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Research by Glasgow Caledonian University highlighted </a:t>
            </a:r>
            <a:r>
              <a:rPr lang="en-GB" sz="20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reflective learning</a:t>
            </a:r>
            <a:r>
              <a:rPr lang="en-GB" sz="20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as a key, but under-practiced part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Previous work has focused on reflect learning in frontline, but what about leadership?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Tool 3 provides a workshop to be run with leaders periodically</a:t>
            </a:r>
          </a:p>
          <a:p>
            <a:pPr marL="669368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To </a:t>
            </a: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engage leaders </a:t>
            </a:r>
            <a:r>
              <a:rPr lang="en-GB" sz="2000" dirty="0">
                <a:cs typeface="Times New Roman" panose="02020603050405020304" pitchFamily="18" charset="0"/>
              </a:rPr>
              <a:t>in the investigation findings</a:t>
            </a:r>
          </a:p>
          <a:p>
            <a:pPr marL="669368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 panose="02020603050405020304" pitchFamily="18" charset="0"/>
              </a:rPr>
              <a:t>To </a:t>
            </a:r>
            <a:r>
              <a:rPr lang="en-GB" sz="20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reflect</a:t>
            </a:r>
            <a:r>
              <a:rPr lang="en-GB" sz="2000" b="0" dirty="0">
                <a:cs typeface="Times New Roman" panose="02020603050405020304" pitchFamily="18" charset="0"/>
              </a:rPr>
              <a:t> on a recent incident</a:t>
            </a:r>
          </a:p>
          <a:p>
            <a:pPr marL="669368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 panose="02020603050405020304" pitchFamily="18" charset="0"/>
              </a:rPr>
              <a:t>Understand </a:t>
            </a:r>
            <a:r>
              <a:rPr lang="en-GB" sz="20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their role </a:t>
            </a:r>
            <a:r>
              <a:rPr lang="en-GB" sz="2000" b="0" dirty="0">
                <a:cs typeface="Times New Roman" panose="02020603050405020304" pitchFamily="18" charset="0"/>
              </a:rPr>
              <a:t>in the incident</a:t>
            </a:r>
          </a:p>
          <a:p>
            <a:pPr marL="669368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Better recommendations</a:t>
            </a:r>
          </a:p>
          <a:p>
            <a:endParaRPr lang="en-GB" sz="2000" b="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5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The better insights workshop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18" name="Picture 17" descr="People at meeting">
            <a:extLst>
              <a:ext uri="{FF2B5EF4-FFF2-40B4-BE49-F238E27FC236}">
                <a16:creationId xmlns:a16="http://schemas.microsoft.com/office/drawing/2014/main" id="{E1CB2874-B807-C19B-4EE8-99135E56D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46" y="2085951"/>
            <a:ext cx="5143500" cy="342900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A67FA8-30A2-BDE3-535A-569101ABBB58}"/>
              </a:ext>
            </a:extLst>
          </p:cNvPr>
          <p:cNvSpPr/>
          <p:nvPr/>
        </p:nvSpPr>
        <p:spPr>
          <a:xfrm>
            <a:off x="2311398" y="1019828"/>
            <a:ext cx="1845019" cy="938964"/>
          </a:xfrm>
          <a:prstGeom prst="wedgeRoundRectCallout">
            <a:avLst>
              <a:gd name="adj1" fmla="val 64152"/>
              <a:gd name="adj2" fmla="val 12492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What happened?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6C42A11-87C1-3EAF-3BEB-B51652B87798}"/>
              </a:ext>
            </a:extLst>
          </p:cNvPr>
          <p:cNvSpPr/>
          <p:nvPr/>
        </p:nvSpPr>
        <p:spPr>
          <a:xfrm>
            <a:off x="4393037" y="1019828"/>
            <a:ext cx="1845019" cy="938964"/>
          </a:xfrm>
          <a:prstGeom prst="wedgeRoundRectCallout">
            <a:avLst>
              <a:gd name="adj1" fmla="val 6746"/>
              <a:gd name="adj2" fmla="val 1910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Why do I/we think it happened?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99F51B0-4CCA-0768-287B-26B5E2002FBA}"/>
              </a:ext>
            </a:extLst>
          </p:cNvPr>
          <p:cNvSpPr/>
          <p:nvPr/>
        </p:nvSpPr>
        <p:spPr>
          <a:xfrm>
            <a:off x="6475907" y="994523"/>
            <a:ext cx="1845019" cy="938964"/>
          </a:xfrm>
          <a:prstGeom prst="wedgeRoundRectCallout">
            <a:avLst>
              <a:gd name="adj1" fmla="val -39678"/>
              <a:gd name="adj2" fmla="val 15032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3. Was I right? No? Then why did it happen?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8880A79-DCB9-F46D-431B-397AA2331889}"/>
              </a:ext>
            </a:extLst>
          </p:cNvPr>
          <p:cNvSpPr/>
          <p:nvPr/>
        </p:nvSpPr>
        <p:spPr>
          <a:xfrm>
            <a:off x="8557546" y="980247"/>
            <a:ext cx="2082870" cy="938964"/>
          </a:xfrm>
          <a:prstGeom prst="wedgeRoundRectCallout">
            <a:avLst>
              <a:gd name="adj1" fmla="val -78800"/>
              <a:gd name="adj2" fmla="val 13997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4. Hmm.  Interesting. 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0623F91-10DC-32B6-B85D-24D383CB39FA}"/>
              </a:ext>
            </a:extLst>
          </p:cNvPr>
          <p:cNvSpPr/>
          <p:nvPr/>
        </p:nvSpPr>
        <p:spPr>
          <a:xfrm>
            <a:off x="9333337" y="2266965"/>
            <a:ext cx="2368668" cy="1980944"/>
          </a:xfrm>
          <a:prstGeom prst="wedgeRoundRectCallout">
            <a:avLst>
              <a:gd name="adj1" fmla="val -144173"/>
              <a:gd name="adj2" fmla="val 2253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5. Let’s look at the investigation’s recommendations to prevent similar incidents…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1F001B9-B6A8-0405-0710-A605D3B5F45B}"/>
              </a:ext>
            </a:extLst>
          </p:cNvPr>
          <p:cNvSpPr/>
          <p:nvPr/>
        </p:nvSpPr>
        <p:spPr>
          <a:xfrm>
            <a:off x="9333337" y="4530720"/>
            <a:ext cx="2368668" cy="1980944"/>
          </a:xfrm>
          <a:prstGeom prst="wedgeRoundRectCallout">
            <a:avLst>
              <a:gd name="adj1" fmla="val -203301"/>
              <a:gd name="adj2" fmla="val -709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6. Can we improve the recommendations?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A213973-4435-2C57-2817-4429BBE5D62C}"/>
              </a:ext>
            </a:extLst>
          </p:cNvPr>
          <p:cNvSpPr/>
          <p:nvPr/>
        </p:nvSpPr>
        <p:spPr>
          <a:xfrm>
            <a:off x="2256064" y="4477859"/>
            <a:ext cx="2368668" cy="1980944"/>
          </a:xfrm>
          <a:prstGeom prst="wedgeRoundRectCallout">
            <a:avLst>
              <a:gd name="adj1" fmla="val 71431"/>
              <a:gd name="adj2" fmla="val -7403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7. What could my personal role have been in this incidents, as a leader?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9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What did leader’s find?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18" name="Picture 17" descr="People at meeting">
            <a:extLst>
              <a:ext uri="{FF2B5EF4-FFF2-40B4-BE49-F238E27FC236}">
                <a16:creationId xmlns:a16="http://schemas.microsoft.com/office/drawing/2014/main" id="{E1CB2874-B807-C19B-4EE8-99135E56D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41" y="2079285"/>
            <a:ext cx="5143500" cy="34290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A213973-4435-2C57-2817-4429BBE5D62C}"/>
              </a:ext>
            </a:extLst>
          </p:cNvPr>
          <p:cNvSpPr/>
          <p:nvPr/>
        </p:nvSpPr>
        <p:spPr>
          <a:xfrm>
            <a:off x="2508083" y="1095479"/>
            <a:ext cx="2100112" cy="1266721"/>
          </a:xfrm>
          <a:prstGeom prst="wedgeRoundRectCallout">
            <a:avLst>
              <a:gd name="adj1" fmla="val 9198"/>
              <a:gd name="adj2" fmla="val 768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“It helped me reflect on my unconscious biases”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082D9C2-220D-A672-054F-B33AC37F0228}"/>
              </a:ext>
            </a:extLst>
          </p:cNvPr>
          <p:cNvSpPr/>
          <p:nvPr/>
        </p:nvSpPr>
        <p:spPr>
          <a:xfrm>
            <a:off x="4883559" y="1095478"/>
            <a:ext cx="3980690" cy="1266721"/>
          </a:xfrm>
          <a:prstGeom prst="wedgeRoundRectCallout">
            <a:avLst>
              <a:gd name="adj1" fmla="val -9963"/>
              <a:gd name="adj2" fmla="val 7756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“We discussed further opportunities to improve that maybe weren’t implemented or effective and why that was”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4E4B0FC-9965-0A2E-3086-6E70670DF26C}"/>
              </a:ext>
            </a:extLst>
          </p:cNvPr>
          <p:cNvSpPr/>
          <p:nvPr/>
        </p:nvSpPr>
        <p:spPr>
          <a:xfrm>
            <a:off x="5379253" y="4951592"/>
            <a:ext cx="2100112" cy="1266721"/>
          </a:xfrm>
          <a:prstGeom prst="wedgeRoundRectCallout">
            <a:avLst>
              <a:gd name="adj1" fmla="val -42035"/>
              <a:gd name="adj2" fmla="val -14862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“I know how to make the company safer”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FCCA90-A23A-E05C-DDBD-751C374D99A3}"/>
              </a:ext>
            </a:extLst>
          </p:cNvPr>
          <p:cNvSpPr/>
          <p:nvPr/>
        </p:nvSpPr>
        <p:spPr>
          <a:xfrm>
            <a:off x="2459352" y="4951592"/>
            <a:ext cx="2619776" cy="1468410"/>
          </a:xfrm>
          <a:prstGeom prst="wedgeRoundRectCallout">
            <a:avLst>
              <a:gd name="adj1" fmla="val 12125"/>
              <a:gd name="adj2" fmla="val -11620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“Let’s continue to run this several times per year”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0282E-355B-00C9-6162-D598C7420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6969" y="5964313"/>
            <a:ext cx="3033942" cy="508000"/>
          </a:xfrm>
        </p:spPr>
        <p:txBody>
          <a:bodyPr/>
          <a:lstStyle/>
          <a:p>
            <a:pPr algn="ctr"/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Pilot results discussed here</a:t>
            </a:r>
            <a:endParaRPr lang="en-GB" sz="2400" b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7912C-22DC-F9E4-B247-F4D2430082C8}"/>
              </a:ext>
            </a:extLst>
          </p:cNvPr>
          <p:cNvSpPr/>
          <p:nvPr/>
        </p:nvSpPr>
        <p:spPr>
          <a:xfrm>
            <a:off x="9230960" y="1095478"/>
            <a:ext cx="1965960" cy="19659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50% of leaders were ‘truly enlightened’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6B5E3-5C7E-5E7D-09D2-E5F2AE01E1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834" y="3373494"/>
            <a:ext cx="2634212" cy="2634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0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39140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Tool 4: Better learning outcomes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DC8C-FA8E-ED35-3810-3454239FB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4287" y="1127225"/>
            <a:ext cx="5388593" cy="2177741"/>
          </a:xfrm>
        </p:spPr>
        <p:txBody>
          <a:bodyPr/>
          <a:lstStyle/>
          <a:p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Companies often struggle to implement investigation 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Too many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Easiest (</a:t>
            </a: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but least effective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) done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time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the ‘hard to do’ ones</a:t>
            </a:r>
          </a:p>
          <a:p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Tool 4 provides </a:t>
            </a: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GB" sz="24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 exercises </a:t>
            </a:r>
            <a:r>
              <a:rPr lang="en-GB" sz="2400" b="0" dirty="0">
                <a:cs typeface="Times New Roman" panose="02020603050405020304" pitchFamily="18" charset="0"/>
              </a:rPr>
              <a:t>to help prioritise and implement recommendations</a:t>
            </a:r>
          </a:p>
          <a:p>
            <a:r>
              <a:rPr lang="en-GB" sz="2400" b="0" dirty="0">
                <a:cs typeface="Times New Roman" panose="02020603050405020304" pitchFamily="18" charset="0"/>
              </a:rPr>
              <a:t>At its heart is the </a:t>
            </a:r>
            <a:r>
              <a:rPr lang="en-GB" sz="24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PECE cycle</a:t>
            </a:r>
            <a:r>
              <a:rPr lang="en-GB" sz="2400" b="0" dirty="0">
                <a:cs typeface="Times New Roman" panose="02020603050405020304" pitchFamily="18" charset="0"/>
              </a:rPr>
              <a:t>.</a:t>
            </a:r>
          </a:p>
          <a:p>
            <a:endParaRPr lang="en-GB" sz="2400" b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E2FC1-37FD-4554-A929-DA0F829E56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84" t="15194" r="36085" b="552"/>
          <a:stretch/>
        </p:blipFill>
        <p:spPr>
          <a:xfrm>
            <a:off x="7969284" y="1013489"/>
            <a:ext cx="3761627" cy="53365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The PECE cycle</a:t>
            </a:r>
          </a:p>
        </p:txBody>
      </p:sp>
      <p:pic>
        <p:nvPicPr>
          <p:cNvPr id="8" name="Picture 7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3C71AFCD-3947-2008-1C12-408D3FC6D0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C7C7CC3-28DF-314A-583A-19AC23F26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0" name="Picture 9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81966092-5A7F-BBE7-C792-44A9B3B68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AEEED5E-2A0C-F84C-CAC0-12AFEB9D08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668" t="22390" r="13129" b="4432"/>
          <a:stretch/>
        </p:blipFill>
        <p:spPr bwMode="auto">
          <a:xfrm>
            <a:off x="5019041" y="1951934"/>
            <a:ext cx="3342640" cy="3624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4E43B0-CE1F-A832-34E3-9275A77BEE71}"/>
              </a:ext>
            </a:extLst>
          </p:cNvPr>
          <p:cNvSpPr txBox="1"/>
          <p:nvPr/>
        </p:nvSpPr>
        <p:spPr>
          <a:xfrm>
            <a:off x="1673868" y="1274555"/>
            <a:ext cx="493776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Prioritise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Avoid working only on the easiest recommendations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Multiple recommendations that would require various resources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268B0-C809-C976-69CD-22E8F15BD339}"/>
              </a:ext>
            </a:extLst>
          </p:cNvPr>
          <p:cNvSpPr txBox="1"/>
          <p:nvPr/>
        </p:nvSpPr>
        <p:spPr>
          <a:xfrm>
            <a:off x="7316767" y="1274555"/>
            <a:ext cx="4937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Get bu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y-in from those who need to make the change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Talk to stakeholders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Make action plans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34102-6933-3152-80FA-43736CFC0FE9}"/>
              </a:ext>
            </a:extLst>
          </p:cNvPr>
          <p:cNvSpPr txBox="1"/>
          <p:nvPr/>
        </p:nvSpPr>
        <p:spPr>
          <a:xfrm>
            <a:off x="1759445" y="4695134"/>
            <a:ext cx="433655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Gather data and evaluate whether the changes have been made and are effective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62366-1D95-BD6A-FDF3-1D29A76A85EF}"/>
              </a:ext>
            </a:extLst>
          </p:cNvPr>
          <p:cNvSpPr txBox="1"/>
          <p:nvPr/>
        </p:nvSpPr>
        <p:spPr>
          <a:xfrm>
            <a:off x="7316767" y="4695134"/>
            <a:ext cx="4414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Follow change management processes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A62E9-D214-8422-92B9-9FFC362AAED1}"/>
              </a:ext>
            </a:extLst>
          </p:cNvPr>
          <p:cNvSpPr/>
          <p:nvPr/>
        </p:nvSpPr>
        <p:spPr>
          <a:xfrm>
            <a:off x="9052560" y="4272280"/>
            <a:ext cx="2367280" cy="619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Remove obstacles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CFCA96-816E-D9CE-B160-D7807BBD669A}"/>
              </a:ext>
            </a:extLst>
          </p:cNvPr>
          <p:cNvSpPr/>
          <p:nvPr/>
        </p:nvSpPr>
        <p:spPr>
          <a:xfrm>
            <a:off x="6992850" y="662213"/>
            <a:ext cx="2367280" cy="619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Listen actively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E15619-92B7-8263-E7DD-F26C8D3202B8}"/>
              </a:ext>
            </a:extLst>
          </p:cNvPr>
          <p:cNvSpPr/>
          <p:nvPr/>
        </p:nvSpPr>
        <p:spPr>
          <a:xfrm>
            <a:off x="2094718" y="3119120"/>
            <a:ext cx="2367280" cy="619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Communicate clearly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5BFCA1-A4FF-695D-32CB-1F22A29B6C8A}"/>
              </a:ext>
            </a:extLst>
          </p:cNvPr>
          <p:cNvSpPr/>
          <p:nvPr/>
        </p:nvSpPr>
        <p:spPr>
          <a:xfrm>
            <a:off x="2651761" y="3775189"/>
            <a:ext cx="2367280" cy="619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Create time for learning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ECF966-63A2-1D44-AB1F-B693A0C6F491}"/>
              </a:ext>
            </a:extLst>
          </p:cNvPr>
          <p:cNvSpPr/>
          <p:nvPr/>
        </p:nvSpPr>
        <p:spPr>
          <a:xfrm>
            <a:off x="8117097" y="5882701"/>
            <a:ext cx="2367280" cy="619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Set people up for success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4DF210-CBED-A0F0-CA18-53E9D32FED97}"/>
              </a:ext>
            </a:extLst>
          </p:cNvPr>
          <p:cNvSpPr/>
          <p:nvPr/>
        </p:nvSpPr>
        <p:spPr>
          <a:xfrm>
            <a:off x="9475767" y="3144220"/>
            <a:ext cx="2367280" cy="619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Encourage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Conclusion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317934"/>
            <a:ext cx="5465984" cy="52794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/>
              <a:t>Leaders have several key roles to play in LFI (Advocate, visionary, role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/>
              <a:t>These roles come in to play when setting up the investigation, during the investigation, and afterwards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/>
              <a:t>Accident investigators need to engage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/>
              <a:t>Reflective learning is a tried and tested way of engaging leaders after the investigation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We developed a toolkit to help leaders and investigators – available from the QR code</a:t>
            </a:r>
          </a:p>
          <a:p>
            <a:endParaRPr lang="en-GB" sz="2200" b="0" dirty="0"/>
          </a:p>
          <a:p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E8B8B0C-AB53-78C1-19FF-EBF0642B2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F260B25-AEA9-AF9D-4353-9F7193ADB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8" name="Picture 7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3BAFEFE3-8AB8-8F6F-2BAE-1E79C5793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7C2091-AD81-A115-0B6D-BEAB9EE3F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739" y="1582094"/>
            <a:ext cx="4286250" cy="428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0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9785" y="3140968"/>
            <a:ext cx="7048731" cy="576064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accent3"/>
                </a:solidFill>
                <a:latin typeface="+mj-lt"/>
              </a:rPr>
              <a:t>Thank you for listening</a:t>
            </a: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9F89B8E-3DB5-FFB0-535E-39D5D97B7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738C5-A4B8-72E7-5E77-6676D90DD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DC645A9-B0B6-D0FB-06E7-125729189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11B97-1DD3-4324-D17F-BEF2888C9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850" y="1513510"/>
            <a:ext cx="4264709" cy="4264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2800" dirty="0">
                <a:solidFill>
                  <a:schemeClr val="accent3"/>
                </a:solidFill>
                <a:latin typeface="+mj-lt"/>
              </a:rPr>
              <a:t>The Energy Institute</a:t>
            </a: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9F89B8E-3DB5-FFB0-535E-39D5D97B7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738C5-A4B8-72E7-5E77-6676D90DD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DC645A9-B0B6-D0FB-06E7-125729189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3074" name="Picture 2" descr="purpose 1">
            <a:extLst>
              <a:ext uri="{FF2B5EF4-FFF2-40B4-BE49-F238E27FC236}">
                <a16:creationId xmlns:a16="http://schemas.microsoft.com/office/drawing/2014/main" id="{6F957C1E-DDC8-133D-42A7-B197A15C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9" y="1261427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rpose 3">
            <a:extLst>
              <a:ext uri="{FF2B5EF4-FFF2-40B4-BE49-F238E27FC236}">
                <a16:creationId xmlns:a16="http://schemas.microsoft.com/office/drawing/2014/main" id="{31243B65-8CA0-0B41-6416-D4712255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9" y="3747452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ember image">
            <a:extLst>
              <a:ext uri="{FF2B5EF4-FFF2-40B4-BE49-F238E27FC236}">
                <a16:creationId xmlns:a16="http://schemas.microsoft.com/office/drawing/2014/main" id="{B674CA7A-DB16-C14A-67FE-289A8832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19" y="3747452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hinyere">
            <a:extLst>
              <a:ext uri="{FF2B5EF4-FFF2-40B4-BE49-F238E27FC236}">
                <a16:creationId xmlns:a16="http://schemas.microsoft.com/office/drawing/2014/main" id="{E64F2E63-2B77-0C1E-935B-74EF7226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19" y="1261427"/>
            <a:ext cx="2484121" cy="248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hahda Al Taie AMEI">
            <a:extLst>
              <a:ext uri="{FF2B5EF4-FFF2-40B4-BE49-F238E27FC236}">
                <a16:creationId xmlns:a16="http://schemas.microsoft.com/office/drawing/2014/main" id="{7D5ED916-B600-7361-DAD0-AD46F69C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4963"/>
          <a:stretch/>
        </p:blipFill>
        <p:spPr bwMode="auto">
          <a:xfrm>
            <a:off x="4815840" y="1259523"/>
            <a:ext cx="2138680" cy="248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8A1C85-5C90-F9B5-E35C-21FCACDC771C}"/>
              </a:ext>
            </a:extLst>
          </p:cNvPr>
          <p:cNvSpPr/>
          <p:nvPr/>
        </p:nvSpPr>
        <p:spPr>
          <a:xfrm>
            <a:off x="2743200" y="2418080"/>
            <a:ext cx="3972560" cy="1158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Chartered professional membership body </a:t>
            </a:r>
            <a:r>
              <a:rPr lang="en-GB" dirty="0">
                <a:solidFill>
                  <a:schemeClr val="tx1"/>
                </a:solidFill>
              </a:rPr>
              <a:t>for the energy sector – CEng, </a:t>
            </a:r>
            <a:r>
              <a:rPr lang="en-GB" dirty="0" err="1">
                <a:solidFill>
                  <a:schemeClr val="tx1"/>
                </a:solidFill>
              </a:rPr>
              <a:t>Cenv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Ieng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EngTech</a:t>
            </a:r>
            <a:r>
              <a:rPr lang="en-GB" dirty="0">
                <a:solidFill>
                  <a:schemeClr val="tx1"/>
                </a:solidFill>
              </a:rPr>
              <a:t> etc.)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B409F6-02E0-A699-A34D-A35441240990}"/>
              </a:ext>
            </a:extLst>
          </p:cNvPr>
          <p:cNvSpPr/>
          <p:nvPr/>
        </p:nvSpPr>
        <p:spPr>
          <a:xfrm>
            <a:off x="7178039" y="2590800"/>
            <a:ext cx="3972560" cy="985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Technical institute </a:t>
            </a:r>
            <a:r>
              <a:rPr lang="en-GB" dirty="0">
                <a:solidFill>
                  <a:schemeClr val="tx1"/>
                </a:solidFill>
              </a:rPr>
              <a:t>- $2million annual research fund, publish 50+ industry guidance documents annually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D3591C-8358-D8A7-3644-90B21DDA5030}"/>
              </a:ext>
            </a:extLst>
          </p:cNvPr>
          <p:cNvSpPr/>
          <p:nvPr/>
        </p:nvSpPr>
        <p:spPr>
          <a:xfrm>
            <a:off x="2743200" y="4905693"/>
            <a:ext cx="3972560" cy="1152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Training provider </a:t>
            </a:r>
            <a:r>
              <a:rPr lang="en-GB" dirty="0">
                <a:solidFill>
                  <a:schemeClr val="tx1"/>
                </a:solidFill>
              </a:rPr>
              <a:t>– providing training on the energy sector itself, risk management, energy management, and more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450271-C58E-DB95-6046-4B6E8B38DBBE}"/>
              </a:ext>
            </a:extLst>
          </p:cNvPr>
          <p:cNvSpPr/>
          <p:nvPr/>
        </p:nvSpPr>
        <p:spPr>
          <a:xfrm>
            <a:off x="7178039" y="4905693"/>
            <a:ext cx="3972560" cy="1152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Registered charity</a:t>
            </a:r>
            <a:r>
              <a:rPr lang="en-GB" dirty="0">
                <a:solidFill>
                  <a:schemeClr val="tx1"/>
                </a:solidFill>
              </a:rPr>
              <a:t> – to disseminate accurate, scientific, knowledge about energy to wider society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0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2800" dirty="0">
                <a:solidFill>
                  <a:schemeClr val="accent3"/>
                </a:solidFill>
                <a:latin typeface="+mj-lt"/>
              </a:rPr>
              <a:t>The Stichting Tripod Foundation (STF)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216334"/>
            <a:ext cx="6616469" cy="23083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A charity, based in the Netherlands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Setup by Shell in 1998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Worked with the Energy Institute since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Managed by the Tripod Board</a:t>
            </a:r>
          </a:p>
        </p:txBody>
      </p:sp>
      <p:pic>
        <p:nvPicPr>
          <p:cNvPr id="6" name="Picture 2" descr="Profile photo of Emanuele Cimica">
            <a:extLst>
              <a:ext uri="{FF2B5EF4-FFF2-40B4-BE49-F238E27FC236}">
                <a16:creationId xmlns:a16="http://schemas.microsoft.com/office/drawing/2014/main" id="{9B7D5943-2589-BEE7-A723-94A3FE1C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69" y="1228711"/>
            <a:ext cx="2971740" cy="29717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4DE42-29EC-CA8D-668C-6F3EC88F0F68}"/>
              </a:ext>
            </a:extLst>
          </p:cNvPr>
          <p:cNvSpPr txBox="1"/>
          <p:nvPr/>
        </p:nvSpPr>
        <p:spPr>
          <a:xfrm>
            <a:off x="8927868" y="4315451"/>
            <a:ext cx="29717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Emanuele </a:t>
            </a:r>
            <a:r>
              <a:rPr lang="en-GB" sz="1200" b="1" dirty="0" err="1"/>
              <a:t>Cimica</a:t>
            </a:r>
            <a:r>
              <a:rPr lang="en-GB" sz="1200" b="1" dirty="0"/>
              <a:t> </a:t>
            </a:r>
            <a:r>
              <a:rPr lang="en-GB" sz="1200" dirty="0"/>
              <a:t>| Chair, Stichting Tripod Foundation Board | </a:t>
            </a:r>
            <a:r>
              <a:rPr lang="en-GB" sz="1200" i="1" dirty="0"/>
              <a:t>General Manager, Business Transformation, </a:t>
            </a:r>
            <a:r>
              <a:rPr lang="en-GB" sz="1200" dirty="0">
                <a:solidFill>
                  <a:schemeClr val="accent2"/>
                </a:solidFill>
              </a:rPr>
              <a:t>Shell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A713A-D9A5-8E61-1826-3F19EA2AB581}"/>
              </a:ext>
            </a:extLst>
          </p:cNvPr>
          <p:cNvSpPr txBox="1"/>
          <p:nvPr/>
        </p:nvSpPr>
        <p:spPr>
          <a:xfrm>
            <a:off x="2225137" y="3206894"/>
            <a:ext cx="6377820" cy="3508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dirty="0"/>
              <a:t>The Foundation helps organisations on their journey to become better and safer companies.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This is best achieved by using </a:t>
            </a:r>
            <a:r>
              <a:rPr lang="en-GB" dirty="0">
                <a:solidFill>
                  <a:schemeClr val="accent2"/>
                </a:solidFill>
              </a:rPr>
              <a:t>scientifically proven methods</a:t>
            </a:r>
            <a:r>
              <a:rPr lang="en-GB" b="0" dirty="0"/>
              <a:t> that push organisations forward.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The Foundation provides </a:t>
            </a:r>
            <a:r>
              <a:rPr lang="en-GB" dirty="0">
                <a:solidFill>
                  <a:schemeClr val="accent2"/>
                </a:solidFill>
              </a:rPr>
              <a:t>thought leadership</a:t>
            </a:r>
            <a:r>
              <a:rPr lang="en-GB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The Foundation develops, promotes, and ensures high quality delivery of </a:t>
            </a:r>
            <a:r>
              <a:rPr lang="en-GB" dirty="0">
                <a:solidFill>
                  <a:schemeClr val="accent2"/>
                </a:solidFill>
              </a:rPr>
              <a:t>proven methods </a:t>
            </a:r>
            <a:r>
              <a:rPr lang="en-GB" b="0" dirty="0"/>
              <a:t>to learn from events and sustainably embed learning into your organisation. 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9F89B8E-3DB5-FFB0-535E-39D5D97B7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738C5-A4B8-72E7-5E77-6676D90DD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DC645A9-B0B6-D0FB-06E7-125729189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9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What do leaders think?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6109" y="2247272"/>
            <a:ext cx="6746389" cy="774032"/>
          </a:xfrm>
        </p:spPr>
        <p:txBody>
          <a:bodyPr/>
          <a:lstStyle/>
          <a:p>
            <a:r>
              <a:rPr lang="en-GB" sz="2000" b="0" dirty="0"/>
              <a:t>Leaders expressed </a:t>
            </a:r>
            <a:r>
              <a:rPr lang="en-GB" sz="2000" b="0" dirty="0">
                <a:solidFill>
                  <a:schemeClr val="accent2"/>
                </a:solidFill>
              </a:rPr>
              <a:t>frustration about repeated incidents </a:t>
            </a:r>
            <a:r>
              <a:rPr lang="en-GB" sz="2000" b="0" dirty="0"/>
              <a:t>and had </a:t>
            </a:r>
            <a:r>
              <a:rPr lang="en-GB" sz="2000" b="0" dirty="0">
                <a:solidFill>
                  <a:schemeClr val="accent2"/>
                </a:solidFill>
              </a:rPr>
              <a:t>low confidence </a:t>
            </a:r>
            <a:r>
              <a:rPr lang="en-GB" sz="2000" b="0" dirty="0"/>
              <a:t>in the capacity of investigations to improve LFI.</a:t>
            </a:r>
          </a:p>
        </p:txBody>
      </p:sp>
      <p:pic>
        <p:nvPicPr>
          <p:cNvPr id="7" name="Picture 6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9F19C546-15CB-898C-9E8C-A0D2EE708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4F3EF05-FCAC-6537-85D9-1A2A62F6B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9" name="Picture 8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01384294-F0C8-9D78-1C2D-05D8BADA8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DBE32-FAF7-2F49-A549-427F4B3B5588}"/>
              </a:ext>
            </a:extLst>
          </p:cNvPr>
          <p:cNvGrpSpPr/>
          <p:nvPr/>
        </p:nvGrpSpPr>
        <p:grpSpPr>
          <a:xfrm>
            <a:off x="8689533" y="1133772"/>
            <a:ext cx="2873817" cy="1720028"/>
            <a:chOff x="7622733" y="1509713"/>
            <a:chExt cx="4033970" cy="2414399"/>
          </a:xfrm>
        </p:grpSpPr>
        <p:pic>
          <p:nvPicPr>
            <p:cNvPr id="1028" name="Picture 4" descr="IE Week Logo Large">
              <a:extLst>
                <a:ext uri="{FF2B5EF4-FFF2-40B4-BE49-F238E27FC236}">
                  <a16:creationId xmlns:a16="http://schemas.microsoft.com/office/drawing/2014/main" id="{1F293C2E-E444-7577-DDF0-7F33E4739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733" y="1509713"/>
              <a:ext cx="4033970" cy="191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D7C3D7-DBDB-FED3-E74E-B0FC3002E92D}"/>
                </a:ext>
              </a:extLst>
            </p:cNvPr>
            <p:cNvSpPr txBox="1"/>
            <p:nvPr/>
          </p:nvSpPr>
          <p:spPr>
            <a:xfrm>
              <a:off x="8372475" y="3535289"/>
              <a:ext cx="2790825" cy="388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sz="1200" b="1" i="0" cap="all" dirty="0">
                  <a:solidFill>
                    <a:srgbClr val="FFFFFF"/>
                  </a:solidFill>
                  <a:effectLst/>
                  <a:highlight>
                    <a:srgbClr val="000000"/>
                  </a:highlight>
                  <a:latin typeface="Poppins" panose="00000500000000000000" pitchFamily="2" charset="0"/>
                </a:rPr>
                <a:t> 27-29 FEBRUARY 2024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873101-B33D-B146-7014-895F8F90153B}"/>
              </a:ext>
            </a:extLst>
          </p:cNvPr>
          <p:cNvSpPr txBox="1"/>
          <p:nvPr/>
        </p:nvSpPr>
        <p:spPr>
          <a:xfrm>
            <a:off x="2311399" y="113377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/>
              <a:t>At </a:t>
            </a:r>
            <a:r>
              <a:rPr lang="en-GB" sz="2000" b="0" dirty="0">
                <a:solidFill>
                  <a:schemeClr val="accent2"/>
                </a:solidFill>
              </a:rPr>
              <a:t>International Petroleum Week (now International Energy Week) 2018</a:t>
            </a:r>
            <a:r>
              <a:rPr lang="en-GB" sz="2000" b="0" dirty="0"/>
              <a:t>, we asked leaders on their thoughts on learning from incidents (LFI):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91B7B5-1814-6640-3913-B08FF21FA461}"/>
              </a:ext>
            </a:extLst>
          </p:cNvPr>
          <p:cNvSpPr txBox="1">
            <a:spLocks/>
          </p:cNvSpPr>
          <p:nvPr/>
        </p:nvSpPr>
        <p:spPr bwMode="gray">
          <a:xfrm>
            <a:off x="2322847" y="3561363"/>
            <a:ext cx="9408064" cy="2177741"/>
          </a:xfrm>
          <a:prstGeom prst="rect">
            <a:avLst/>
          </a:prstGeom>
        </p:spPr>
        <p:txBody>
          <a:bodyPr/>
          <a:lstStyle>
            <a:lvl1pPr marL="0" indent="0" algn="l" defTabSz="902887" rtl="0" eaLnBrk="1" latinLnBrk="0" hangingPunct="1">
              <a:spcBef>
                <a:spcPts val="1088"/>
              </a:spcBef>
              <a:buFont typeface="Arial" pitchFamily="34" charset="0"/>
              <a:buNone/>
              <a:defRPr sz="266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02887" rtl="0" eaLnBrk="1" latinLnBrk="0" hangingPunct="1">
              <a:spcBef>
                <a:spcPts val="544"/>
              </a:spcBef>
              <a:buFont typeface="Wingdings 2" panose="05020102010507070707" pitchFamily="18" charset="2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468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Wingdings 2" panose="05020102010507070707" pitchFamily="18" charset="2"/>
              <a:buChar char="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2936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9402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Arial" pitchFamily="34" charset="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5869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Arial" pitchFamily="34" charset="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338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Arial" pitchFamily="34" charset="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8803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Arial" pitchFamily="34" charset="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271" indent="-326468" algn="l" defTabSz="902887" rtl="0" eaLnBrk="1" latinLnBrk="0" hangingPunct="1">
              <a:spcBef>
                <a:spcPts val="272"/>
              </a:spcBef>
              <a:buClr>
                <a:schemeClr val="accent2"/>
              </a:buClr>
              <a:buFont typeface="Arial" pitchFamily="34" charset="0"/>
              <a:buChar char="–"/>
              <a:defRPr sz="163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/>
              <a:t>The Tripod Foundation has identified a </a:t>
            </a:r>
            <a:r>
              <a:rPr lang="en-GB" sz="2000" b="0" dirty="0">
                <a:solidFill>
                  <a:schemeClr val="accent2"/>
                </a:solidFill>
              </a:rPr>
              <a:t>need for leaders to be supported in the role that they play </a:t>
            </a:r>
            <a:r>
              <a:rPr lang="en-GB" sz="2000" b="0" dirty="0"/>
              <a:t>in learning from incidents (LFI).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/>
              <a:t>Enabling leadership in LFI is </a:t>
            </a:r>
            <a:r>
              <a:rPr lang="en-GB" sz="2000" b="0" dirty="0">
                <a:solidFill>
                  <a:schemeClr val="accent2"/>
                </a:solidFill>
              </a:rPr>
              <a:t>not just limited to leaders </a:t>
            </a:r>
            <a:r>
              <a:rPr lang="en-GB" sz="2000" b="0" dirty="0"/>
              <a:t>themselves, but also involves </a:t>
            </a:r>
            <a:r>
              <a:rPr lang="en-GB" sz="2000" b="0" dirty="0">
                <a:solidFill>
                  <a:schemeClr val="accent2"/>
                </a:solidFill>
              </a:rPr>
              <a:t>LFI practitioners </a:t>
            </a:r>
            <a:r>
              <a:rPr lang="en-GB" sz="2000" b="0" dirty="0"/>
              <a:t>who will interact with leadership.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1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What we developed</a:t>
            </a: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93D2CAA7-8096-A4C0-8606-55AEA7482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2DC3279-27D2-F976-C524-CE7E3FA16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2DF785AF-5B70-6853-88C2-B296B64FA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64CDC-1985-6342-68E6-5F3DC8EB5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355" y="1331651"/>
            <a:ext cx="9091903" cy="5140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9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What is a leader’s role in LFI?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542E7A-D17B-FDC0-B2CC-184B345E2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2847" y="1127225"/>
            <a:ext cx="9408064" cy="2177741"/>
          </a:xfrm>
        </p:spPr>
        <p:txBody>
          <a:bodyPr/>
          <a:lstStyle/>
          <a:p>
            <a:r>
              <a:rPr lang="en-GB" sz="2400" b="0" dirty="0"/>
              <a:t>Leaders’ roles in LFI is important…</a:t>
            </a:r>
          </a:p>
          <a:p>
            <a:r>
              <a:rPr lang="en-GB" sz="2400" b="0" dirty="0"/>
              <a:t>… but not well defined.</a:t>
            </a:r>
          </a:p>
          <a:p>
            <a:r>
              <a:rPr lang="en-GB" sz="2400" b="0" dirty="0"/>
              <a:t>EI (2016) </a:t>
            </a:r>
            <a:r>
              <a:rPr lang="en-GB" sz="2400" b="0" i="1" dirty="0"/>
              <a:t>Guidance on learning from incidents, accidents and events</a:t>
            </a:r>
            <a:r>
              <a:rPr lang="en-GB" sz="2400" b="0" dirty="0"/>
              <a:t> provides a little insight: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Creating a </a:t>
            </a:r>
            <a:r>
              <a:rPr lang="en-GB" sz="2400" b="0" dirty="0">
                <a:solidFill>
                  <a:schemeClr val="accent2"/>
                </a:solidFill>
              </a:rPr>
              <a:t>positive culture </a:t>
            </a:r>
            <a:r>
              <a:rPr lang="en-GB" sz="2400" b="0" dirty="0"/>
              <a:t>(e.g. good reaction to bad news)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Review</a:t>
            </a:r>
            <a:r>
              <a:rPr lang="en-GB" sz="2400" b="0" dirty="0"/>
              <a:t> investigation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Allocate resources </a:t>
            </a:r>
            <a:r>
              <a:rPr lang="en-GB" sz="2400" b="0" dirty="0"/>
              <a:t>to close out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Key role to play in implementing broader learning (by </a:t>
            </a:r>
            <a:r>
              <a:rPr lang="en-GB" sz="2400" b="0" dirty="0">
                <a:solidFill>
                  <a:schemeClr val="accent2"/>
                </a:solidFill>
              </a:rPr>
              <a:t>encouraging change</a:t>
            </a:r>
            <a:r>
              <a:rPr lang="en-GB" sz="2400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Identify broader </a:t>
            </a:r>
            <a:r>
              <a:rPr lang="en-GB" sz="2400" b="0" dirty="0">
                <a:solidFill>
                  <a:schemeClr val="accent2"/>
                </a:solidFill>
              </a:rPr>
              <a:t>learning opportunities </a:t>
            </a:r>
            <a:r>
              <a:rPr lang="en-GB" sz="2400" b="0" dirty="0"/>
              <a:t>by reviewing investigations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8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Tool 1: A leader’s role</a:t>
            </a:r>
          </a:p>
        </p:txBody>
      </p:sp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C46D40EB-5691-52EE-8338-1AB8BC41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ACC7CF-0E64-58C9-F1A6-774DBD78B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1A1366CC-5B0C-1F12-6FD8-5EBB8B835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542E7A-D17B-FDC0-B2CC-184B345E2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2847" y="1127225"/>
            <a:ext cx="4388849" cy="2177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tool presents an </a:t>
            </a: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overview of three different skill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sets that leaders need to support effective learning.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It outlines the </a:t>
            </a: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psychological theory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behind those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self-assessment questionnaire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to help determine shortfalls in any of the three roles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Practical guidance </a:t>
            </a:r>
            <a:r>
              <a:rPr lang="en-GB" sz="24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on how a leader can demonstrate the different skillsets</a:t>
            </a:r>
            <a:endParaRPr lang="en-GB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339DE-F9C5-E8CD-1AF4-CACCCBDC5B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84" t="15194" r="36085" b="804"/>
          <a:stretch/>
        </p:blipFill>
        <p:spPr>
          <a:xfrm>
            <a:off x="7946136" y="1127225"/>
            <a:ext cx="3784775" cy="534828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844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Leadership skillsets in LFI</a:t>
            </a:r>
          </a:p>
        </p:txBody>
      </p:sp>
      <p:pic>
        <p:nvPicPr>
          <p:cNvPr id="3" name="Picture 2" descr="A diagram of a model&#10;&#10;Description automatically generated">
            <a:extLst>
              <a:ext uri="{FF2B5EF4-FFF2-40B4-BE49-F238E27FC236}">
                <a16:creationId xmlns:a16="http://schemas.microsoft.com/office/drawing/2014/main" id="{E6C24EBE-9C34-AF16-94E9-0FFA98F35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4" y="1739900"/>
            <a:ext cx="11713850" cy="41970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2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844" y="260648"/>
            <a:ext cx="7048731" cy="576064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latin typeface="+mj-lt"/>
              </a:rPr>
              <a:t>Leadership skillsets in LFI</a:t>
            </a:r>
          </a:p>
        </p:txBody>
      </p:sp>
      <p:pic>
        <p:nvPicPr>
          <p:cNvPr id="3" name="Picture 2" descr="A diagram of a model&#10;&#10;Description automatically generated">
            <a:extLst>
              <a:ext uri="{FF2B5EF4-FFF2-40B4-BE49-F238E27FC236}">
                <a16:creationId xmlns:a16="http://schemas.microsoft.com/office/drawing/2014/main" id="{E6C24EBE-9C34-AF16-94E9-0FFA98F35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4" y="1739900"/>
            <a:ext cx="11713850" cy="419705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21DF26-4AC7-D39A-DF39-E36361E6F929}"/>
              </a:ext>
            </a:extLst>
          </p:cNvPr>
          <p:cNvSpPr/>
          <p:nvPr/>
        </p:nvSpPr>
        <p:spPr>
          <a:xfrm>
            <a:off x="171157" y="3336771"/>
            <a:ext cx="5643881" cy="3355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GB" sz="16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 response </a:t>
            </a: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an incident, such as </a:t>
            </a:r>
            <a:r>
              <a:rPr lang="en-GB" sz="16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showing care </a:t>
            </a: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workers.</a:t>
            </a:r>
            <a:endParaRPr lang="en-GB" sz="16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Ensuring the </a:t>
            </a:r>
            <a:r>
              <a:rPr lang="en-GB" sz="16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the incident investigation (including the right people).</a:t>
            </a:r>
            <a:endParaRPr lang="en-GB" sz="16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GB" sz="16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the investigation findings, making sure </a:t>
            </a:r>
            <a:r>
              <a:rPr lang="en-GB" sz="16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systemic causes </a:t>
            </a: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an incident have been identified and a decision made on what to do about them.</a:t>
            </a:r>
            <a:endParaRPr lang="en-GB" sz="16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Transformation of the organisation, by </a:t>
            </a:r>
            <a:r>
              <a:rPr lang="en-GB" sz="1600" b="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removing obstacles </a:t>
            </a:r>
            <a:r>
              <a:rPr lang="en-GB" sz="1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implementation of the investigation findings, and ensuring the project has met its goals. 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6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Energy Institute Powerpoint Template">
  <a:themeElements>
    <a:clrScheme name="EI Colour Palette">
      <a:dk1>
        <a:srgbClr val="231F58"/>
      </a:dk1>
      <a:lt1>
        <a:srgbClr val="FFFFFF"/>
      </a:lt1>
      <a:dk2>
        <a:srgbClr val="7F7F7F"/>
      </a:dk2>
      <a:lt2>
        <a:srgbClr val="BFBFBF"/>
      </a:lt2>
      <a:accent1>
        <a:srgbClr val="231F58"/>
      </a:accent1>
      <a:accent2>
        <a:srgbClr val="F37021"/>
      </a:accent2>
      <a:accent3>
        <a:srgbClr val="00A0E4"/>
      </a:accent3>
      <a:accent4>
        <a:srgbClr val="92C848"/>
      </a:accent4>
      <a:accent5>
        <a:srgbClr val="74489D"/>
      </a:accent5>
      <a:accent6>
        <a:srgbClr val="FF0064"/>
      </a:accent6>
      <a:hlink>
        <a:srgbClr val="231F58"/>
      </a:hlink>
      <a:folHlink>
        <a:srgbClr val="F370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59146F91-286C-4AA1-B204-257DBAC4F1BB}"/>
</file>

<file path=customXml/itemProps2.xml><?xml version="1.0" encoding="utf-8"?>
<ds:datastoreItem xmlns:ds="http://schemas.openxmlformats.org/officeDocument/2006/customXml" ds:itemID="{C11E1A45-5348-4AB4-AA50-32E6874B141D}"/>
</file>

<file path=customXml/itemProps3.xml><?xml version="1.0" encoding="utf-8"?>
<ds:datastoreItem xmlns:ds="http://schemas.openxmlformats.org/officeDocument/2006/customXml" ds:itemID="{8D55EB7E-8746-439C-BD8B-3C70631F62F8}"/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1093</Words>
  <Application>Microsoft Office PowerPoint</Application>
  <PresentationFormat>Widescreen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Poppins</vt:lpstr>
      <vt:lpstr>Times New Roman</vt:lpstr>
      <vt:lpstr>Wingdings 2</vt:lpstr>
      <vt:lpstr>Energy Institute Powerpoint Template</vt:lpstr>
      <vt:lpstr>Engaging leadership: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Ibrahim Khan</dc:creator>
  <cp:lastModifiedBy>Stuart King</cp:lastModifiedBy>
  <cp:revision>21</cp:revision>
  <dcterms:created xsi:type="dcterms:W3CDTF">2023-09-04T18:30:39Z</dcterms:created>
  <dcterms:modified xsi:type="dcterms:W3CDTF">2023-10-26T11:42:04Z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Order">
    <vt:r8>27532300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