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3" r:id="rId2"/>
    <p:sldId id="277" r:id="rId3"/>
    <p:sldId id="275" r:id="rId4"/>
    <p:sldId id="285" r:id="rId5"/>
    <p:sldId id="269" r:id="rId6"/>
    <p:sldId id="289" r:id="rId7"/>
    <p:sldId id="278" r:id="rId8"/>
    <p:sldId id="286" r:id="rId9"/>
    <p:sldId id="290" r:id="rId10"/>
    <p:sldId id="279" r:id="rId11"/>
    <p:sldId id="288" r:id="rId12"/>
    <p:sldId id="281" r:id="rId13"/>
    <p:sldId id="282" r:id="rId14"/>
    <p:sldId id="283" r:id="rId15"/>
    <p:sldId id="284" r:id="rId16"/>
    <p:sldId id="292" r:id="rId17"/>
  </p:sldIdLst>
  <p:sldSz cx="12192000" cy="6858000"/>
  <p:notesSz cx="6669088" cy="98726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F2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2EEE5-6DAF-43A3-B05B-CEB78CA17A29}" v="1" dt="2023-10-23T11:36:04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090" autoAdjust="0"/>
  </p:normalViewPr>
  <p:slideViewPr>
    <p:cSldViewPr snapToObjects="1" showGuides="1">
      <p:cViewPr varScale="1">
        <p:scale>
          <a:sx n="45" d="100"/>
          <a:sy n="45" d="100"/>
        </p:scale>
        <p:origin x="138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 showGuides="1">
      <p:cViewPr varScale="1">
        <p:scale>
          <a:sx n="92" d="100"/>
          <a:sy n="92" d="100"/>
        </p:scale>
        <p:origin x="26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nds, Ashley" userId="64e4cf25-973a-418b-9636-03cdcc2a0da8" providerId="ADAL" clId="{5CA2EEE5-6DAF-43A3-B05B-CEB78CA17A29}"/>
    <pc:docChg chg="custSel modSld">
      <pc:chgData name="Hynds, Ashley" userId="64e4cf25-973a-418b-9636-03cdcc2a0da8" providerId="ADAL" clId="{5CA2EEE5-6DAF-43A3-B05B-CEB78CA17A29}" dt="2023-10-23T11:37:35.051" v="18" actId="6549"/>
      <pc:docMkLst>
        <pc:docMk/>
      </pc:docMkLst>
      <pc:sldChg chg="delSp modTransition modAnim modNotesTx">
        <pc:chgData name="Hynds, Ashley" userId="64e4cf25-973a-418b-9636-03cdcc2a0da8" providerId="ADAL" clId="{5CA2EEE5-6DAF-43A3-B05B-CEB78CA17A29}" dt="2023-10-23T11:36:15.819" v="7" actId="6549"/>
        <pc:sldMkLst>
          <pc:docMk/>
          <pc:sldMk cId="1478619465" sldId="269"/>
        </pc:sldMkLst>
        <pc:picChg chg="del">
          <ac:chgData name="Hynds, Ashley" userId="64e4cf25-973a-418b-9636-03cdcc2a0da8" providerId="ADAL" clId="{5CA2EEE5-6DAF-43A3-B05B-CEB78CA17A29}" dt="2023-10-23T11:36:04.744" v="5"/>
          <ac:picMkLst>
            <pc:docMk/>
            <pc:sldMk cId="1478619465" sldId="269"/>
            <ac:picMk id="26" creationId="{037A5777-90D5-7A1A-FCC1-4D1D3CA5F593}"/>
          </ac:picMkLst>
        </pc:picChg>
      </pc:sldChg>
      <pc:sldChg chg="delSp modTransition modAnim modNotesTx">
        <pc:chgData name="Hynds, Ashley" userId="64e4cf25-973a-418b-9636-03cdcc2a0da8" providerId="ADAL" clId="{5CA2EEE5-6DAF-43A3-B05B-CEB78CA17A29}" dt="2023-10-23T11:36:04.744" v="5"/>
        <pc:sldMkLst>
          <pc:docMk/>
          <pc:sldMk cId="2370033789" sldId="275"/>
        </pc:sldMkLst>
        <pc:picChg chg="del">
          <ac:chgData name="Hynds, Ashley" userId="64e4cf25-973a-418b-9636-03cdcc2a0da8" providerId="ADAL" clId="{5CA2EEE5-6DAF-43A3-B05B-CEB78CA17A29}" dt="2023-10-23T11:36:04.744" v="5"/>
          <ac:picMkLst>
            <pc:docMk/>
            <pc:sldMk cId="2370033789" sldId="275"/>
            <ac:picMk id="34" creationId="{A5FB138A-C9F5-5EC9-E54E-64507557B3B8}"/>
          </ac:picMkLst>
        </pc:picChg>
      </pc:sldChg>
      <pc:sldChg chg="delSp mod modTransition delAnim modNotesTx">
        <pc:chgData name="Hynds, Ashley" userId="64e4cf25-973a-418b-9636-03cdcc2a0da8" providerId="ADAL" clId="{5CA2EEE5-6DAF-43A3-B05B-CEB78CA17A29}" dt="2023-10-23T11:36:04.744" v="5"/>
        <pc:sldMkLst>
          <pc:docMk/>
          <pc:sldMk cId="2017544918" sldId="277"/>
        </pc:sldMkLst>
        <pc:picChg chg="del">
          <ac:chgData name="Hynds, Ashley" userId="64e4cf25-973a-418b-9636-03cdcc2a0da8" providerId="ADAL" clId="{5CA2EEE5-6DAF-43A3-B05B-CEB78CA17A29}" dt="2023-10-23T11:35:46.758" v="2" actId="478"/>
          <ac:picMkLst>
            <pc:docMk/>
            <pc:sldMk cId="2017544918" sldId="277"/>
            <ac:picMk id="41" creationId="{223E4ED7-D2F7-75C6-69A8-AC2C3ED895C5}"/>
          </ac:picMkLst>
        </pc:picChg>
      </pc:sldChg>
      <pc:sldChg chg="delSp modTransition modAnim modNotesTx">
        <pc:chgData name="Hynds, Ashley" userId="64e4cf25-973a-418b-9636-03cdcc2a0da8" providerId="ADAL" clId="{5CA2EEE5-6DAF-43A3-B05B-CEB78CA17A29}" dt="2023-10-23T11:36:34.919" v="9" actId="6549"/>
        <pc:sldMkLst>
          <pc:docMk/>
          <pc:sldMk cId="2973528173" sldId="278"/>
        </pc:sldMkLst>
        <pc:picChg chg="del">
          <ac:chgData name="Hynds, Ashley" userId="64e4cf25-973a-418b-9636-03cdcc2a0da8" providerId="ADAL" clId="{5CA2EEE5-6DAF-43A3-B05B-CEB78CA17A29}" dt="2023-10-23T11:36:04.744" v="5"/>
          <ac:picMkLst>
            <pc:docMk/>
            <pc:sldMk cId="2973528173" sldId="278"/>
            <ac:picMk id="22" creationId="{30D1940A-97B0-D989-2C77-0F417357BEB4}"/>
          </ac:picMkLst>
        </pc:picChg>
      </pc:sldChg>
      <pc:sldChg chg="delSp modTransition modAnim modNotesTx">
        <pc:chgData name="Hynds, Ashley" userId="64e4cf25-973a-418b-9636-03cdcc2a0da8" providerId="ADAL" clId="{5CA2EEE5-6DAF-43A3-B05B-CEB78CA17A29}" dt="2023-10-23T11:36:51" v="12" actId="6549"/>
        <pc:sldMkLst>
          <pc:docMk/>
          <pc:sldMk cId="2558960915" sldId="279"/>
        </pc:sldMkLst>
        <pc:picChg chg="del">
          <ac:chgData name="Hynds, Ashley" userId="64e4cf25-973a-418b-9636-03cdcc2a0da8" providerId="ADAL" clId="{5CA2EEE5-6DAF-43A3-B05B-CEB78CA17A29}" dt="2023-10-23T11:36:04.744" v="5"/>
          <ac:picMkLst>
            <pc:docMk/>
            <pc:sldMk cId="2558960915" sldId="279"/>
            <ac:picMk id="31" creationId="{0B05B279-762F-4ACF-2BCE-5AC467FEB265}"/>
          </ac:picMkLst>
        </pc:picChg>
      </pc:sldChg>
      <pc:sldChg chg="delSp modTransition modAnim modNotesTx">
        <pc:chgData name="Hynds, Ashley" userId="64e4cf25-973a-418b-9636-03cdcc2a0da8" providerId="ADAL" clId="{5CA2EEE5-6DAF-43A3-B05B-CEB78CA17A29}" dt="2023-10-23T11:37:08.002" v="14" actId="6549"/>
        <pc:sldMkLst>
          <pc:docMk/>
          <pc:sldMk cId="2245911938" sldId="281"/>
        </pc:sldMkLst>
        <pc:picChg chg="del">
          <ac:chgData name="Hynds, Ashley" userId="64e4cf25-973a-418b-9636-03cdcc2a0da8" providerId="ADAL" clId="{5CA2EEE5-6DAF-43A3-B05B-CEB78CA17A29}" dt="2023-10-23T11:36:04.744" v="5"/>
          <ac:picMkLst>
            <pc:docMk/>
            <pc:sldMk cId="2245911938" sldId="281"/>
            <ac:picMk id="34" creationId="{D2AEB46F-C354-90E9-B971-ABA733AC8C5A}"/>
          </ac:picMkLst>
        </pc:picChg>
      </pc:sldChg>
      <pc:sldChg chg="delSp modTransition modAnim modNotesTx">
        <pc:chgData name="Hynds, Ashley" userId="64e4cf25-973a-418b-9636-03cdcc2a0da8" providerId="ADAL" clId="{5CA2EEE5-6DAF-43A3-B05B-CEB78CA17A29}" dt="2023-10-23T11:37:15.282" v="15" actId="6549"/>
        <pc:sldMkLst>
          <pc:docMk/>
          <pc:sldMk cId="3756171207" sldId="282"/>
        </pc:sldMkLst>
        <pc:picChg chg="del">
          <ac:chgData name="Hynds, Ashley" userId="64e4cf25-973a-418b-9636-03cdcc2a0da8" providerId="ADAL" clId="{5CA2EEE5-6DAF-43A3-B05B-CEB78CA17A29}" dt="2023-10-23T11:36:04.744" v="5"/>
          <ac:picMkLst>
            <pc:docMk/>
            <pc:sldMk cId="3756171207" sldId="282"/>
            <ac:picMk id="27" creationId="{C88B4E27-CE7F-24B0-8954-6EAA7139F4E5}"/>
          </ac:picMkLst>
        </pc:picChg>
      </pc:sldChg>
      <pc:sldChg chg="delSp modTransition modAnim modNotesTx">
        <pc:chgData name="Hynds, Ashley" userId="64e4cf25-973a-418b-9636-03cdcc2a0da8" providerId="ADAL" clId="{5CA2EEE5-6DAF-43A3-B05B-CEB78CA17A29}" dt="2023-10-23T11:37:21.780" v="16" actId="6549"/>
        <pc:sldMkLst>
          <pc:docMk/>
          <pc:sldMk cId="3201703383" sldId="283"/>
        </pc:sldMkLst>
        <pc:picChg chg="del">
          <ac:chgData name="Hynds, Ashley" userId="64e4cf25-973a-418b-9636-03cdcc2a0da8" providerId="ADAL" clId="{5CA2EEE5-6DAF-43A3-B05B-CEB78CA17A29}" dt="2023-10-23T11:36:04.744" v="5"/>
          <ac:picMkLst>
            <pc:docMk/>
            <pc:sldMk cId="3201703383" sldId="283"/>
            <ac:picMk id="27" creationId="{1F7D58DC-5C86-073B-F04B-B9F20EDCBA0E}"/>
          </ac:picMkLst>
        </pc:picChg>
      </pc:sldChg>
      <pc:sldChg chg="delSp modTransition modAnim modNotesTx">
        <pc:chgData name="Hynds, Ashley" userId="64e4cf25-973a-418b-9636-03cdcc2a0da8" providerId="ADAL" clId="{5CA2EEE5-6DAF-43A3-B05B-CEB78CA17A29}" dt="2023-10-23T11:37:27.864" v="17" actId="6549"/>
        <pc:sldMkLst>
          <pc:docMk/>
          <pc:sldMk cId="1968616905" sldId="284"/>
        </pc:sldMkLst>
        <pc:picChg chg="del">
          <ac:chgData name="Hynds, Ashley" userId="64e4cf25-973a-418b-9636-03cdcc2a0da8" providerId="ADAL" clId="{5CA2EEE5-6DAF-43A3-B05B-CEB78CA17A29}" dt="2023-10-23T11:36:04.744" v="5"/>
          <ac:picMkLst>
            <pc:docMk/>
            <pc:sldMk cId="1968616905" sldId="284"/>
            <ac:picMk id="23" creationId="{0BD475F6-458F-74AC-B193-527B2122964E}"/>
          </ac:picMkLst>
        </pc:picChg>
      </pc:sldChg>
      <pc:sldChg chg="delSp modTransition modAnim modNotesTx">
        <pc:chgData name="Hynds, Ashley" userId="64e4cf25-973a-418b-9636-03cdcc2a0da8" providerId="ADAL" clId="{5CA2EEE5-6DAF-43A3-B05B-CEB78CA17A29}" dt="2023-10-23T11:36:10.396" v="6" actId="6549"/>
        <pc:sldMkLst>
          <pc:docMk/>
          <pc:sldMk cId="1319763799" sldId="285"/>
        </pc:sldMkLst>
        <pc:picChg chg="del">
          <ac:chgData name="Hynds, Ashley" userId="64e4cf25-973a-418b-9636-03cdcc2a0da8" providerId="ADAL" clId="{5CA2EEE5-6DAF-43A3-B05B-CEB78CA17A29}" dt="2023-10-23T11:36:04.744" v="5"/>
          <ac:picMkLst>
            <pc:docMk/>
            <pc:sldMk cId="1319763799" sldId="285"/>
            <ac:picMk id="34" creationId="{968AD4EC-559D-828A-9F2D-EC6D048965D0}"/>
          </ac:picMkLst>
        </pc:picChg>
      </pc:sldChg>
      <pc:sldChg chg="delSp modTransition modAnim modNotesTx">
        <pc:chgData name="Hynds, Ashley" userId="64e4cf25-973a-418b-9636-03cdcc2a0da8" providerId="ADAL" clId="{5CA2EEE5-6DAF-43A3-B05B-CEB78CA17A29}" dt="2023-10-23T11:36:40.003" v="10" actId="6549"/>
        <pc:sldMkLst>
          <pc:docMk/>
          <pc:sldMk cId="431623399" sldId="286"/>
        </pc:sldMkLst>
        <pc:picChg chg="del">
          <ac:chgData name="Hynds, Ashley" userId="64e4cf25-973a-418b-9636-03cdcc2a0da8" providerId="ADAL" clId="{5CA2EEE5-6DAF-43A3-B05B-CEB78CA17A29}" dt="2023-10-23T11:36:04.744" v="5"/>
          <ac:picMkLst>
            <pc:docMk/>
            <pc:sldMk cId="431623399" sldId="286"/>
            <ac:picMk id="22" creationId="{D82CA10F-D8D8-75FD-9B6C-DB1F3569DD54}"/>
          </ac:picMkLst>
        </pc:picChg>
      </pc:sldChg>
      <pc:sldChg chg="delSp modTransition modAnim modNotesTx">
        <pc:chgData name="Hynds, Ashley" userId="64e4cf25-973a-418b-9636-03cdcc2a0da8" providerId="ADAL" clId="{5CA2EEE5-6DAF-43A3-B05B-CEB78CA17A29}" dt="2023-10-23T11:37:01.835" v="13" actId="6549"/>
        <pc:sldMkLst>
          <pc:docMk/>
          <pc:sldMk cId="1227474742" sldId="288"/>
        </pc:sldMkLst>
        <pc:picChg chg="del">
          <ac:chgData name="Hynds, Ashley" userId="64e4cf25-973a-418b-9636-03cdcc2a0da8" providerId="ADAL" clId="{5CA2EEE5-6DAF-43A3-B05B-CEB78CA17A29}" dt="2023-10-23T11:36:04.744" v="5"/>
          <ac:picMkLst>
            <pc:docMk/>
            <pc:sldMk cId="1227474742" sldId="288"/>
            <ac:picMk id="21" creationId="{69EF3438-A152-3D41-BB08-A4EA3C01CA96}"/>
          </ac:picMkLst>
        </pc:picChg>
      </pc:sldChg>
      <pc:sldChg chg="delSp modTransition modAnim modNotesTx">
        <pc:chgData name="Hynds, Ashley" userId="64e4cf25-973a-418b-9636-03cdcc2a0da8" providerId="ADAL" clId="{5CA2EEE5-6DAF-43A3-B05B-CEB78CA17A29}" dt="2023-10-23T11:36:27.522" v="8" actId="6549"/>
        <pc:sldMkLst>
          <pc:docMk/>
          <pc:sldMk cId="3076459689" sldId="289"/>
        </pc:sldMkLst>
        <pc:picChg chg="del">
          <ac:chgData name="Hynds, Ashley" userId="64e4cf25-973a-418b-9636-03cdcc2a0da8" providerId="ADAL" clId="{5CA2EEE5-6DAF-43A3-B05B-CEB78CA17A29}" dt="2023-10-23T11:36:04.744" v="5"/>
          <ac:picMkLst>
            <pc:docMk/>
            <pc:sldMk cId="3076459689" sldId="289"/>
            <ac:picMk id="31" creationId="{2AB0B7D2-A80A-B858-DE13-E7643DE576D3}"/>
          </ac:picMkLst>
        </pc:picChg>
      </pc:sldChg>
      <pc:sldChg chg="delSp modTransition modAnim modNotesTx">
        <pc:chgData name="Hynds, Ashley" userId="64e4cf25-973a-418b-9636-03cdcc2a0da8" providerId="ADAL" clId="{5CA2EEE5-6DAF-43A3-B05B-CEB78CA17A29}" dt="2023-10-23T11:36:45.289" v="11" actId="6549"/>
        <pc:sldMkLst>
          <pc:docMk/>
          <pc:sldMk cId="2130032733" sldId="290"/>
        </pc:sldMkLst>
        <pc:picChg chg="del">
          <ac:chgData name="Hynds, Ashley" userId="64e4cf25-973a-418b-9636-03cdcc2a0da8" providerId="ADAL" clId="{5CA2EEE5-6DAF-43A3-B05B-CEB78CA17A29}" dt="2023-10-23T11:36:04.744" v="5"/>
          <ac:picMkLst>
            <pc:docMk/>
            <pc:sldMk cId="2130032733" sldId="290"/>
            <ac:picMk id="20" creationId="{8B4FBF84-978C-3DB3-4D45-6D45A49DBD24}"/>
          </ac:picMkLst>
        </pc:picChg>
      </pc:sldChg>
      <pc:sldChg chg="delSp modTransition modAnim modNotesTx">
        <pc:chgData name="Hynds, Ashley" userId="64e4cf25-973a-418b-9636-03cdcc2a0da8" providerId="ADAL" clId="{5CA2EEE5-6DAF-43A3-B05B-CEB78CA17A29}" dt="2023-10-23T11:37:35.051" v="18" actId="6549"/>
        <pc:sldMkLst>
          <pc:docMk/>
          <pc:sldMk cId="1715135824" sldId="292"/>
        </pc:sldMkLst>
        <pc:picChg chg="del">
          <ac:chgData name="Hynds, Ashley" userId="64e4cf25-973a-418b-9636-03cdcc2a0da8" providerId="ADAL" clId="{5CA2EEE5-6DAF-43A3-B05B-CEB78CA17A29}" dt="2023-10-23T11:36:04.744" v="5"/>
          <ac:picMkLst>
            <pc:docMk/>
            <pc:sldMk cId="1715135824" sldId="292"/>
            <ac:picMk id="26" creationId="{E5A34D1A-F731-67FD-1B48-03505E5CD58E}"/>
          </ac:picMkLst>
        </pc:picChg>
      </pc:sldChg>
      <pc:sldChg chg="delSp mod modTransition delAnim modNotesTx">
        <pc:chgData name="Hynds, Ashley" userId="64e4cf25-973a-418b-9636-03cdcc2a0da8" providerId="ADAL" clId="{5CA2EEE5-6DAF-43A3-B05B-CEB78CA17A29}" dt="2023-10-23T11:36:04.744" v="5"/>
        <pc:sldMkLst>
          <pc:docMk/>
          <pc:sldMk cId="2281538545" sldId="293"/>
        </pc:sldMkLst>
        <pc:picChg chg="del">
          <ac:chgData name="Hynds, Ashley" userId="64e4cf25-973a-418b-9636-03cdcc2a0da8" providerId="ADAL" clId="{5CA2EEE5-6DAF-43A3-B05B-CEB78CA17A29}" dt="2023-10-23T11:35:36.959" v="0" actId="478"/>
          <ac:picMkLst>
            <pc:docMk/>
            <pc:sldMk cId="2281538545" sldId="293"/>
            <ac:picMk id="65" creationId="{55C9EA86-6D16-80ED-1773-0251F45ED1B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CB7862F-FDFE-4CE4-A641-F1E8428402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629401" y="9449755"/>
            <a:ext cx="1548725" cy="1648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23 October 2023</a:t>
            </a:fld>
            <a:endParaRPr lang="en-GB" sz="800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D9624864-B27E-4B59-BD9F-CF6E4178C5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629401" y="9253452"/>
            <a:ext cx="1548725" cy="1648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935AD34-C408-4EB3-AA44-EDC087E19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34070" y="9449755"/>
            <a:ext cx="4189854" cy="1648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9" name="Header Placeholder 12">
            <a:extLst>
              <a:ext uri="{FF2B5EF4-FFF2-40B4-BE49-F238E27FC236}">
                <a16:creationId xmlns:a16="http://schemas.microsoft.com/office/drawing/2014/main" id="{1BF2EE41-CFE8-437F-A002-558200137E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34070" y="9253452"/>
            <a:ext cx="4189854" cy="1648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F131BA30-CA4C-4B3C-BAD8-233EFAD8F292}"/>
              </a:ext>
            </a:extLst>
          </p:cNvPr>
          <p:cNvGrpSpPr/>
          <p:nvPr/>
        </p:nvGrpSpPr>
        <p:grpSpPr>
          <a:xfrm>
            <a:off x="5461040" y="258038"/>
            <a:ext cx="735022" cy="348532"/>
            <a:chOff x="6380216" y="4059273"/>
            <a:chExt cx="2905863" cy="124104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5C6FB2-F83B-4BF1-9578-6489988FA8E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D3B574-3971-4C87-B602-DA0CF5429938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1464B63-A19A-438D-8507-5B2CEEB29B6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4272-585B-4DD7-9889-D2AC8F80B3C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817243-274B-4667-95B7-949DA44CEC3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0A481D-11CB-4EA0-9689-E6D9992AC1CF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143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739775"/>
            <a:ext cx="662781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50084" y="4689515"/>
            <a:ext cx="5968921" cy="444269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BFA88E3-6CCC-4641-A98D-7398F6E1AE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629401" y="9449755"/>
            <a:ext cx="1689604" cy="1648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23 October 2023</a:t>
            </a:fld>
            <a:endParaRPr lang="en-GB" sz="800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3087DC9-C8CF-4A7D-A808-05173EBAB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629401" y="9253452"/>
            <a:ext cx="1689604" cy="1648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3E5D5B4-5B5B-4A78-9FBF-121492410D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43914" y="9449755"/>
            <a:ext cx="4280010" cy="1648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1" name="Header Placeholder 12">
            <a:extLst>
              <a:ext uri="{FF2B5EF4-FFF2-40B4-BE49-F238E27FC236}">
                <a16:creationId xmlns:a16="http://schemas.microsoft.com/office/drawing/2014/main" id="{AB4E7CF5-96AC-4C46-8B0F-AA454984BA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43914" y="9253452"/>
            <a:ext cx="4280010" cy="1648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0786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758336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rtl="0" eaLnBrk="1" fontAlgn="t" latinLnBrk="0" hangingPunct="1">
              <a:spcBef>
                <a:spcPts val="600"/>
              </a:spcBef>
              <a:spcAft>
                <a:spcPts val="600"/>
              </a:spcAft>
            </a:pPr>
            <a:endParaRPr lang="en-GB" sz="9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731540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81420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680670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181733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172415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99814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22822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53213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384564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3207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6567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4537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05150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739775"/>
            <a:ext cx="662781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22188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5AD30D56-7424-4830-ABBC-E1CCEDA7A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Logo">
            <a:extLst>
              <a:ext uri="{FF2B5EF4-FFF2-40B4-BE49-F238E27FC236}">
                <a16:creationId xmlns:a16="http://schemas.microsoft.com/office/drawing/2014/main" id="{1E1CB065-BC3E-419D-8CD5-6001359B1A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9751" y="540001"/>
            <a:ext cx="1702800" cy="727237"/>
            <a:chOff x="6380216" y="4059273"/>
            <a:chExt cx="2905863" cy="12410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EF3EE0-04F6-4F0F-9C30-138E10130D0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F265DC-74E8-4BFF-92A1-092ADEFABD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9C07ABC-F814-4A0D-B933-8FF8308531B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4A0EA-43E9-4563-A55A-F825A81DC14D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704FAE-A924-4ACA-BF5E-2A8B000538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A7CF80-4160-43E8-868F-65E74933C8A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7" name="TAGLINE 60Black">
            <a:extLst>
              <a:ext uri="{FF2B5EF4-FFF2-40B4-BE49-F238E27FC236}">
                <a16:creationId xmlns:a16="http://schemas.microsoft.com/office/drawing/2014/main" id="{3A5FFB45-3585-4395-809E-0CF65EFB7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863" y="539750"/>
            <a:ext cx="1703386" cy="11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19" name="SD_FLD_DocumentDate">
            <a:extLst>
              <a:ext uri="{FF2B5EF4-FFF2-40B4-BE49-F238E27FC236}">
                <a16:creationId xmlns:a16="http://schemas.microsoft.com/office/drawing/2014/main" id="{33759508-D1FD-40CE-9331-F01D5EE3C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1400" cap="none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SD_FLD_Draft" hidden="1">
            <a:extLst>
              <a:ext uri="{FF2B5EF4-FFF2-40B4-BE49-F238E27FC236}">
                <a16:creationId xmlns:a16="http://schemas.microsoft.com/office/drawing/2014/main" id="{F9687746-12E1-43B0-8EEE-BCA876E5FD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2E43B5A0-A24B-4D49-B18D-5419D4E44B91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621BA-8EDC-4C18-975C-5EE1161FA8F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F04E253C-783D-4CA5-8CCB-57C4CC10216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124B4D-CBE2-46DB-B0AE-2AC98C56E78E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16864-12FB-478F-99EE-83C970865F0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FF8E64-431E-4917-BD40-4BD55CF6B8D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450DA2-D1AF-4EFD-A7B9-9D1161ADD54F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6553B8-1481-4E85-83A7-689A7C6CC67F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B55C8-079A-4ACE-9DFB-9EBA23B48B0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_SD_FLD_Copyright">
            <a:extLst>
              <a:ext uri="{FF2B5EF4-FFF2-40B4-BE49-F238E27FC236}">
                <a16:creationId xmlns:a16="http://schemas.microsoft.com/office/drawing/2014/main" id="{3F542136-6583-4929-BA8F-876E7200FCF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D4FFA251-3F5C-4E9A-9A80-F62650B473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21F368A2-F525-4249-A72B-F904922C97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859FDC4D-A513-43EC-AC0B-76C98697BB4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16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4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1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6407150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730374"/>
            <a:ext cx="6407151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5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5" y="1730374"/>
            <a:ext cx="2641601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23 October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448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,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A33FA6-1C4E-42C4-8006-62087DF1C543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786373BD-6312-4785-AB25-0C8D34698A7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A879B-ABBD-4A04-9477-6154675E4CEB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20163-892E-44FF-9991-ABC1BF13FFCD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DE72FB-849D-47F9-B4E9-277EA2622D69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47151-F3A9-4197-B445-BAF922408872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6374B-F400-46EE-AA11-2A1EC51357CB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9F7A1C-77DA-4373-B4B2-DAA6FC4DE31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4" y="1730374"/>
            <a:ext cx="2643189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23 October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_SD_FLD_Copyright">
            <a:extLst>
              <a:ext uri="{FF2B5EF4-FFF2-40B4-BE49-F238E27FC236}">
                <a16:creationId xmlns:a16="http://schemas.microsoft.com/office/drawing/2014/main" id="{082F9C54-512B-45F5-982C-08FA99BDF95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22" name="SD_FLD_DocumentDate">
            <a:extLst>
              <a:ext uri="{FF2B5EF4-FFF2-40B4-BE49-F238E27FC236}">
                <a16:creationId xmlns:a16="http://schemas.microsoft.com/office/drawing/2014/main" id="{CA5DA168-821C-4063-906D-4954EC9A25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CB94A54D-DD3C-4298-BDF3-BD0A4E0485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13226BD7-8851-4901-A408-8E1422BBD689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89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1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D5351953-1134-42DD-AF00-B4B22DEFC1E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0893600" y="6350400"/>
            <a:ext cx="756000" cy="322875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3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120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1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FEC56FF-AE50-4EFB-941E-E0B008ED6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Logo">
            <a:extLst>
              <a:ext uri="{FF2B5EF4-FFF2-40B4-BE49-F238E27FC236}">
                <a16:creationId xmlns:a16="http://schemas.microsoft.com/office/drawing/2014/main" id="{FEB7131A-3640-498A-8512-14CA3C3D2916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3D26F1-547B-4B41-9723-EF0612B78E90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6BEF58-2858-4FD7-B365-BD33C9B4ABBF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CB4FEF-3E65-4473-98FD-06637DF17B5A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4DF14B-8314-43CC-9550-32B284295E07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AD1000-04BD-4E8C-88FE-2D68653EDFD9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3E06DF-69BA-40E0-83B4-306829A187BB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377104A8-79D3-4EC7-8FA7-FC40F80871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1DB9ED39-CFDE-4196-AB07-F0AC0AB157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1400" cap="none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B540F12F-7F36-4021-A362-D466EDB923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3" name="SD_FLD_Confidentiality">
            <a:extLst>
              <a:ext uri="{FF2B5EF4-FFF2-40B4-BE49-F238E27FC236}">
                <a16:creationId xmlns:a16="http://schemas.microsoft.com/office/drawing/2014/main" id="{3A818D00-8E4C-41C4-8292-4942AE5E164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0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609600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26E38492-38DC-4F62-A1DB-9A97676C26A0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EC2D85-7D36-4AED-AD50-B03C0C97ABB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2EAFAB-3C70-48F7-9D3F-051715B6123C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10211-76A4-4411-88BA-72405A8FD55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CAD2A2-AFBE-49CC-AAB3-10D0B317330B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6E3357-ACD2-4FEB-A799-CCA900A77E5A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32E6E2-28C5-4015-AD5C-7B36FECA67F8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1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446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Logo">
            <a:extLst>
              <a:ext uri="{FF2B5EF4-FFF2-40B4-BE49-F238E27FC236}">
                <a16:creationId xmlns:a16="http://schemas.microsoft.com/office/drawing/2014/main" id="{9797F799-9D4E-44C1-9C94-5D81A10E73B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78A4-BD9D-4AF3-830D-D8C4ECC8BD6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D1A283-D484-41F6-8D7E-9FA95DDC6EEE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0C41DB-E2AE-48EB-9E60-96525D5D2BA1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7B6332-097C-4B17-BAF1-B2B881F421E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B1D607-7CB2-48A4-9112-F1F9E5B66AB3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111258-3B5D-4ADA-94B5-170A44D042C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175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1" y="0"/>
            <a:ext cx="6096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28" name="Logo">
            <a:extLst>
              <a:ext uri="{FF2B5EF4-FFF2-40B4-BE49-F238E27FC236}">
                <a16:creationId xmlns:a16="http://schemas.microsoft.com/office/drawing/2014/main" id="{2A4DCA37-D5BC-45B5-969C-67CBA623350D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C60709-F769-498C-8576-9765B07F378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AFB28D-E363-4553-84FE-9D1E73CCA32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8CF8D9-4524-464E-96BB-446077DFCF9E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0695EC-0262-4050-8C36-B81EAE73A086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E55B35-BCD3-452D-ACF7-4C9EE830DAF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507E5F-080B-4B43-8774-A56A2FC9A2FD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7838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999" y="539750"/>
            <a:ext cx="5019555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CBE67342-2E3A-472F-99DC-5A501BFB7E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ED9239D1-7B53-4A1A-9075-35947DE7366F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91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12191999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9556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446" y="539750"/>
            <a:ext cx="5018217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id="{09F58BCB-349D-4CC0-8F66-E3D4A604364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5BB903-91B3-4C64-AE64-AAC4942FD2A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80EDA47-3086-46DB-BCBE-D169392A4A6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B5DC88-1778-444D-A3B1-B396024A726B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1697D9-4CF2-4944-93CF-B1FC9B02CC7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5C48EF-8251-429D-871E-391A6900D19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75CC11-5108-4662-A8B5-EA30F6DA9B5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7" name="SD_FLD_Draft" hidden="1">
            <a:extLst>
              <a:ext uri="{FF2B5EF4-FFF2-40B4-BE49-F238E27FC236}">
                <a16:creationId xmlns:a16="http://schemas.microsoft.com/office/drawing/2014/main" id="{3FC1FDE6-634E-475F-B714-288B04163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8" name="SD_FLD_Confidentiality">
            <a:extLst>
              <a:ext uri="{FF2B5EF4-FFF2-40B4-BE49-F238E27FC236}">
                <a16:creationId xmlns:a16="http://schemas.microsoft.com/office/drawing/2014/main" id="{6D820B52-C017-4C68-9F43-1FC845791716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85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pi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B740F-040E-4C29-B57E-B7474FA2CC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46788"/>
          </a:xfrm>
          <a:blipFill>
            <a:blip r:embed="rId2"/>
            <a:stretch>
              <a:fillRect/>
            </a:stretch>
          </a:blipFill>
        </p:spPr>
        <p:txBody>
          <a:bodyPr lIns="8064000" tIns="612000" rIns="1116000" anchor="ctr" anchorCtr="0"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677DA-1553-4ACE-88F0-1D90541A6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41648-A3C2-4094-8260-D7F9C81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F7D00-E655-476E-9A8D-16044B0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1CC6-F316-448C-8910-5F3BA8E6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385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7CFE-DCB6-4202-B09A-637C5745A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DD2C-6775-40D3-B625-6A94E4EC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6E17-02D9-4235-9720-961CB104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AE4F1-4AE5-4A49-949A-BDA5C7A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53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D_FLD_Draft" hidden="1">
            <a:extLst>
              <a:ext uri="{FF2B5EF4-FFF2-40B4-BE49-F238E27FC236}">
                <a16:creationId xmlns:a16="http://schemas.microsoft.com/office/drawing/2014/main" id="{9324EF98-2F0A-4D7C-ACD4-6C69299B31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8" name="SD_FLD_Confidentiality">
            <a:extLst>
              <a:ext uri="{FF2B5EF4-FFF2-40B4-BE49-F238E27FC236}">
                <a16:creationId xmlns:a16="http://schemas.microsoft.com/office/drawing/2014/main" id="{44B7048E-FFD7-4E41-AC43-9BDB83CCE1EC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1" y="0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0B91A6F-3F96-48D5-B578-BC55BEA05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Logo">
            <a:extLst>
              <a:ext uri="{FF2B5EF4-FFF2-40B4-BE49-F238E27FC236}">
                <a16:creationId xmlns:a16="http://schemas.microsoft.com/office/drawing/2014/main" id="{582D80DA-3434-42F0-8BBA-787FFCEA7180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950400" y="5800971"/>
            <a:ext cx="1702800" cy="727237"/>
            <a:chOff x="6380216" y="4059273"/>
            <a:chExt cx="2905863" cy="12410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79ECA6-9859-4013-A93B-16010BF55817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CEF638-291C-4421-9C1B-EB934A0F0109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C0FCA9-D6D8-4B36-A4E6-0244141FD9FC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552AFE-81A2-4ED5-8069-997ABD975336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AB6C2-8FD2-440E-99DD-96E8F19C42CD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00F770-E88D-4351-983E-F7B95197A7D1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3" name="TAGLINE WHITE">
            <a:extLst>
              <a:ext uri="{FF2B5EF4-FFF2-40B4-BE49-F238E27FC236}">
                <a16:creationId xmlns:a16="http://schemas.microsoft.com/office/drawing/2014/main" id="{41DB66F5-46D4-4959-A143-077E1F7FE0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730374"/>
            <a:ext cx="8290800" cy="1339453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296628"/>
            <a:ext cx="8290800" cy="637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E122E57C-11B4-4446-AF00-71B795F3C91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28" name="SD_FLD_DocumentDate">
            <a:extLst>
              <a:ext uri="{FF2B5EF4-FFF2-40B4-BE49-F238E27FC236}">
                <a16:creationId xmlns:a16="http://schemas.microsoft.com/office/drawing/2014/main" id="{D32510BA-5DCF-4A7B-89DB-D5A3E2A782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E78AC084-F0D7-48FF-A5A0-62B259C3E6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E98D3-1B1D-490D-90C3-F274802AC561}"/>
              </a:ext>
            </a:extLst>
          </p:cNvPr>
          <p:cNvSpPr txBox="1"/>
          <p:nvPr userDrawn="1"/>
        </p:nvSpPr>
        <p:spPr>
          <a:xfrm>
            <a:off x="540000" y="5879827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cap="none" baseline="0" noProof="1">
                <a:solidFill>
                  <a:schemeClr val="bg1"/>
                </a:solidFill>
              </a:rPr>
              <a:t>www.dnv.com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98E8765-505F-453E-BC7E-D85D0B5D9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836965"/>
            <a:ext cx="8291049" cy="36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Email address</a:t>
            </a:r>
            <a:endParaRPr lang="en-GB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F1D187BC-8B38-417E-BA95-DF961274B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1" y="5270701"/>
            <a:ext cx="829104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Telephone number</a:t>
            </a:r>
            <a:endParaRPr lang="en-GB" dirty="0"/>
          </a:p>
        </p:txBody>
      </p:sp>
      <p:sp>
        <p:nvSpPr>
          <p:cNvPr id="33" name="SD_FLD_Confidentiality">
            <a:extLst>
              <a:ext uri="{FF2B5EF4-FFF2-40B4-BE49-F238E27FC236}">
                <a16:creationId xmlns:a16="http://schemas.microsoft.com/office/drawing/2014/main" id="{E93E9BF8-0018-4174-8A59-3D40E3E2712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44279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9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8494" y="1442790"/>
            <a:ext cx="2448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6214" y="1442790"/>
            <a:ext cx="24480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2727" y="4779904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726550" y="1735179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2727" y="3962909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425" y="3229754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2694" y="2453659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17337" y="1980536"/>
            <a:ext cx="378293" cy="543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32727" y="2518464"/>
            <a:ext cx="457143" cy="2571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02284-6888-4337-9A6F-80EFD8C4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2B70A-6BC5-4C66-869E-61F2A38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F8ED-36EE-4F7B-8B5E-A531C6E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742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>
                <a:solidFill>
                  <a:schemeClr val="bg1"/>
                </a:solidFill>
              </a:rPr>
              <a:t>If you see any </a:t>
            </a:r>
            <a:r>
              <a:rPr lang="en-GB" sz="4400" b="1" i="1" noProof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>
                <a:solidFill>
                  <a:schemeClr val="bg1"/>
                </a:solidFill>
              </a:rPr>
              <a:t>one</a:t>
            </a:r>
            <a:r>
              <a:rPr lang="en-GB" sz="4400" b="1" i="1" noProof="0">
                <a:solidFill>
                  <a:schemeClr val="bg1"/>
                </a:solidFill>
              </a:rPr>
              <a:t>,</a:t>
            </a:r>
            <a:br>
              <a:rPr lang="en-GB" sz="4400" b="0" i="0" noProof="0">
                <a:solidFill>
                  <a:schemeClr val="bg1"/>
                </a:solidFill>
              </a:rPr>
            </a:br>
            <a:r>
              <a:rPr lang="en-GB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>
                <a:solidFill>
                  <a:schemeClr val="bg1"/>
                </a:solidFill>
              </a:rPr>
              <a:t>are not </a:t>
            </a:r>
            <a:r>
              <a:rPr lang="en-GB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>
                <a:solidFill>
                  <a:schemeClr val="bg1"/>
                </a:solidFill>
              </a:rPr>
            </a:br>
            <a:br>
              <a:rPr lang="en-GB" sz="2800" b="0" noProof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GB" smtClean="0"/>
              <a:t>23 October 2023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45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Logo">
            <a:extLst>
              <a:ext uri="{FF2B5EF4-FFF2-40B4-BE49-F238E27FC236}">
                <a16:creationId xmlns:a16="http://schemas.microsoft.com/office/drawing/2014/main" id="{38FB97ED-5A4B-484F-BA47-613177090BCB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5DDA26-00FD-4EB4-98FC-C3CA907FBBFB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CB032C-9E7C-4EB0-A639-A1F06C45D200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D5104-FF83-40C7-AA43-C17183E0159B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483200-DEA7-441E-B11A-6554B16BE995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3B82D2-D994-4BA1-81E5-F06092A32375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107E4C-634D-4DED-A03F-46DF1723185F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A98F511B-B3B4-46F3-ACF7-28F2D6378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7E2B10C4-BD8D-4AE7-9B25-DFBE307FFE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1400" cap="none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D3B7CDF1-E10F-4E39-9E5D-AE11897E4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B504DBE6-F10B-43A3-A35B-E9AA5F4CDC43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8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8AF7DD-9CF9-4309-AF51-B76603626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  <a:endParaRPr lang="en-GB" dirty="0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 bwMode="white"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E5AF79C5-94DD-46C5-8CC3-1113D3AF2285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287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AD5BBEBA-5503-4301-834E-0266E3956A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8A9F0C40-3C7F-4DF3-821F-6D35E44CE13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20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365B6A09-D9FD-4ED0-98F5-8CCC60EAA84E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400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igh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8064000" tIns="576000" rIns="10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Top white Text Placeholder 62">
            <a:extLst>
              <a:ext uri="{FF2B5EF4-FFF2-40B4-BE49-F238E27FC236}">
                <a16:creationId xmlns:a16="http://schemas.microsoft.com/office/drawing/2014/main" id="{86FA6806-F06F-4815-9C58-9A2174565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750" y="-1"/>
            <a:ext cx="6407150" cy="3429001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65" name="Top blue Text Placeholder 64">
            <a:extLst>
              <a:ext uri="{FF2B5EF4-FFF2-40B4-BE49-F238E27FC236}">
                <a16:creationId xmlns:a16="http://schemas.microsoft.com/office/drawing/2014/main" id="{44396705-2401-41FF-AC70-D3109287988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0000" y="3390298"/>
            <a:ext cx="6408000" cy="123480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E2B2C2-0C1A-4F16-AB97-87EF9E7EA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592796"/>
            <a:ext cx="5320800" cy="1436524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756018-EA5B-4F5B-8ECA-D5A1005CD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398" y="3661200"/>
            <a:ext cx="5342402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95036F0-513C-4690-81A2-F2137A55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3114000"/>
            <a:ext cx="5320800" cy="259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0">
                <a:solidFill>
                  <a:schemeClr val="tx2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 dirty="0"/>
              <a:t>Insert date DD Month Year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1" y="4021200"/>
            <a:ext cx="5320800" cy="396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name, title etc..</a:t>
            </a:r>
          </a:p>
          <a:p>
            <a:pPr lvl="0"/>
            <a:endParaRPr lang="en-GB" dirty="0"/>
          </a:p>
        </p:txBody>
      </p:sp>
      <p:sp>
        <p:nvSpPr>
          <p:cNvPr id="67" name="Logo Text Placeholder 66">
            <a:extLst>
              <a:ext uri="{FF2B5EF4-FFF2-40B4-BE49-F238E27FC236}">
                <a16:creationId xmlns:a16="http://schemas.microsoft.com/office/drawing/2014/main" id="{8F2A53FB-F4DD-4718-B83E-681A97D808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0000" y="540000"/>
            <a:ext cx="1702800" cy="727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69" name="Tagline Text Placeholder 68">
            <a:extLst>
              <a:ext uri="{FF2B5EF4-FFF2-40B4-BE49-F238E27FC236}">
                <a16:creationId xmlns:a16="http://schemas.microsoft.com/office/drawing/2014/main" id="{B2E61313-541F-4AA3-BFA3-10A9209FA8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16000" y="540000"/>
            <a:ext cx="1702800" cy="111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390734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EE7B84-21D7-4D19-B8C2-98FB782C5002}"/>
              </a:ext>
            </a:extLst>
          </p:cNvPr>
          <p:cNvSpPr/>
          <p:nvPr userDrawn="1"/>
        </p:nvSpPr>
        <p:spPr>
          <a:xfrm>
            <a:off x="10892788" y="3428991"/>
            <a:ext cx="1299210" cy="343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E16D1-DD8A-448B-8C91-3F9644937B8A}"/>
              </a:ext>
            </a:extLst>
          </p:cNvPr>
          <p:cNvSpPr/>
          <p:nvPr userDrawn="1"/>
        </p:nvSpPr>
        <p:spPr>
          <a:xfrm>
            <a:off x="10892788" y="0"/>
            <a:ext cx="1299210" cy="3428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691DC5-BC42-4673-ABEB-824D2A1A4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347" t="1675" r="7579" b="42703"/>
          <a:stretch/>
        </p:blipFill>
        <p:spPr>
          <a:xfrm>
            <a:off x="10892789" y="0"/>
            <a:ext cx="1299210" cy="3428993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53A26F8-896D-4566-BE5C-C8CD2E8BB8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428993"/>
            <a:ext cx="10892788" cy="342900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3348000" rIns="306000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591200"/>
            <a:ext cx="6586538" cy="977407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620800"/>
            <a:ext cx="6586538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2980800"/>
            <a:ext cx="6586538" cy="396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 hidden="1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6" name="SD_FLD_Confidentiality">
            <a:extLst>
              <a:ext uri="{FF2B5EF4-FFF2-40B4-BE49-F238E27FC236}">
                <a16:creationId xmlns:a16="http://schemas.microsoft.com/office/drawing/2014/main" id="{4E7786D1-21E1-42FD-A034-CC844823A79D}"/>
              </a:ext>
            </a:extLst>
          </p:cNvPr>
          <p:cNvSpPr/>
          <p:nvPr userDrawn="1"/>
        </p:nvSpPr>
        <p:spPr>
          <a:xfrm>
            <a:off x="7126289" y="3095995"/>
            <a:ext cx="3223962" cy="2236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SD_FLD_Draft" hidden="1">
            <a:extLst>
              <a:ext uri="{FF2B5EF4-FFF2-40B4-BE49-F238E27FC236}">
                <a16:creationId xmlns:a16="http://schemas.microsoft.com/office/drawing/2014/main" id="{2F1643DB-FB69-4D52-AC31-87438698FF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196DDB45-CDCA-476F-809B-C62C84255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0000" y="540001"/>
            <a:ext cx="1702800" cy="727237"/>
            <a:chOff x="6380216" y="4059273"/>
            <a:chExt cx="2905863" cy="124104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AE0E04-A811-402C-9CE3-BBE238EC2F38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80A0FC-DDF7-4C0C-ACFB-2F429FB794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9E4B05-CB75-4B58-9E28-2FAA335E1493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D928C2-5DAA-462E-90D6-80E99E2F3A7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8F6C9-1226-467B-81CC-D21D6869BD16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BFF170-9966-4D97-BD59-699C843D4DB9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47" name="TAGLINE 60Black">
            <a:extLst>
              <a:ext uri="{FF2B5EF4-FFF2-40B4-BE49-F238E27FC236}">
                <a16:creationId xmlns:a16="http://schemas.microsoft.com/office/drawing/2014/main" id="{1DDB6F67-2C8F-419C-A09A-62A18305D4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6865" y="539750"/>
            <a:ext cx="1703386" cy="1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ogo">
            <a:extLst>
              <a:ext uri="{FF2B5EF4-FFF2-40B4-BE49-F238E27FC236}">
                <a16:creationId xmlns:a16="http://schemas.microsoft.com/office/drawing/2014/main" id="{695A7F22-D090-4AF8-A177-30D9606CFDBE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3685D1-9F07-4341-8451-6ACA3C76F37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5DB9FB-B858-4B06-A61C-9DAA21B1D160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694A08-8823-4FD6-88C7-8415CF19C262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EAD51D-BC75-421A-AA39-A25C2993AF8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0EDFBF-F6DC-4EE5-B961-FB8227BC86A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9D8410-AE1F-42D5-9F0C-1407AD71DD5C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agenda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730375"/>
            <a:ext cx="11110913" cy="4316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3600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add agenda topic, use DNV colour to highlight topic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C51AD2-C7F6-4AF5-83C7-C3346E7B2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645AE-FC10-4F79-953E-599B36B67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0CD4-9BE0-473A-A859-807C538E79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_SD_FLD_Copyright">
            <a:extLst>
              <a:ext uri="{FF2B5EF4-FFF2-40B4-BE49-F238E27FC236}">
                <a16:creationId xmlns:a16="http://schemas.microsoft.com/office/drawing/2014/main" id="{91DD9A75-AAB0-4D34-9DD6-745202F2B6EC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1BACBB39-DAB4-4191-818A-2C30244CF3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92C90B5D-5FAE-415E-B4B3-FF93FD8C92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3DEC7C90-257A-486B-BBAD-EACD348C6498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0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536806"/>
            <a:ext cx="10170863" cy="3784387"/>
          </a:xfrm>
        </p:spPr>
        <p:txBody>
          <a:bodyPr anchor="ctr" anchorCtr="0">
            <a:noAutofit/>
          </a:bodyPr>
          <a:lstStyle>
            <a:lvl1pPr algn="l">
              <a:defRPr sz="6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FFD8B2ED-D29A-4DD2-802B-39A737104C76}"/>
              </a:ext>
            </a:extLst>
          </p:cNvPr>
          <p:cNvGrpSpPr/>
          <p:nvPr userDrawn="1"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E34447-D162-4F7B-935A-955BE9F11910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C62DE1-D960-4214-AF24-6FCCF8E1E2CB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A82B21-5583-4BEB-BD57-5F9CEB1A8934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E20039-795E-4D11-8AE0-90EC7F537A0F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8DD760-2FAF-4320-9DEA-72623C379E8E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B905B-6234-4D84-87BB-D0AC1BB118F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_SD_FLD_Copyright">
            <a:extLst>
              <a:ext uri="{FF2B5EF4-FFF2-40B4-BE49-F238E27FC236}">
                <a16:creationId xmlns:a16="http://schemas.microsoft.com/office/drawing/2014/main" id="{88BB9A6B-143D-4AB2-9315-1A85C0FD59C1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0" name="SD_FLD_DocumentDate">
            <a:extLst>
              <a:ext uri="{FF2B5EF4-FFF2-40B4-BE49-F238E27FC236}">
                <a16:creationId xmlns:a16="http://schemas.microsoft.com/office/drawing/2014/main" id="{AD49DE91-72EC-4016-8964-B40560EF53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630717C7-BDDC-469E-A681-3386855F62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29E2B795-4D5A-4BB6-835E-D4542969C28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42" Type="http://schemas.openxmlformats.org/officeDocument/2006/relationships/tags" Target="../tags/tag12.xml"/><Relationship Id="rId47" Type="http://schemas.openxmlformats.org/officeDocument/2006/relationships/tags" Target="../tags/tag17.xml"/><Relationship Id="rId50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38" Type="http://schemas.openxmlformats.org/officeDocument/2006/relationships/tags" Target="../tags/tag8.xml"/><Relationship Id="rId46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40" Type="http://schemas.openxmlformats.org/officeDocument/2006/relationships/tags" Target="../tags/tag10.xml"/><Relationship Id="rId45" Type="http://schemas.openxmlformats.org/officeDocument/2006/relationships/tags" Target="../tags/tag15.xml"/><Relationship Id="rId53" Type="http://schemas.openxmlformats.org/officeDocument/2006/relationships/tags" Target="../tags/tag2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49" Type="http://schemas.openxmlformats.org/officeDocument/2006/relationships/tags" Target="../tags/tag1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4" Type="http://schemas.openxmlformats.org/officeDocument/2006/relationships/tags" Target="../tags/tag14.xml"/><Relationship Id="rId52" Type="http://schemas.openxmlformats.org/officeDocument/2006/relationships/tags" Target="../tags/tag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5.xml"/><Relationship Id="rId43" Type="http://schemas.openxmlformats.org/officeDocument/2006/relationships/tags" Target="../tags/tag13.xml"/><Relationship Id="rId48" Type="http://schemas.openxmlformats.org/officeDocument/2006/relationships/tags" Target="../tags/tag1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730376"/>
            <a:ext cx="11110914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B63DCEC-AAD3-4DB4-9AE3-B5D19A9C2484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54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0FD117DA-A2A8-4F9D-B936-69DCC4F5F5D2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130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2C7B45E7-1F83-4137-A47D-8B64435080C5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148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A8B3B5FE-7988-4FC0-84E6-9CF1C3C4CA51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2242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EDC7C3A-9F84-479D-9C27-16EAE38E647C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422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D6D4D25-7264-48B4-AADE-6A2F1A824C8B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183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415979B-387F-475E-814F-C88D5AB822CB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3363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877E9948-C983-44F5-B38B-9D9B79AB0C13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4124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90019DE-0E2E-4D25-8EBB-2AA6C9805FCB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4304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5743DD09-14AA-4131-9DA2-5E4B49BF5418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5065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54D98BB9-B9BA-4230-9B6C-2B0937D4CADC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5245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0E84BDF3-3A6F-4957-9C70-3E513F17F8E6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6006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8D87BF2-62DC-4044-8884-CD295F80035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186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997FA058-ADE0-4733-B4D3-D07665FA08E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6947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CF0CB68A-836B-4424-A951-4595D080DA84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7127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37E6161D-D1CC-43BF-868E-E0728DA933D2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888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B91C25CE-0CFC-46B9-8355-74CBDF16BA6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8068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DE20CDAE-9F45-4CE8-A05F-6A96B2B5939F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8829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6432E07F-A333-4B52-865F-B73930C08029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9009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91A0C5-6CD6-4DC4-8D81-B703452F5556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9770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C2BB7253-FD9F-45C4-B7EC-3DFA632E9A5C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995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551C5F9-5795-44CA-A212-05C6ED297020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1071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9BA724BC-F1B2-426A-9B61-ACA60B3A108B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1089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41159307-D2B4-4D3F-A332-4F79D6D74E94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D12840-1B77-4571-AEF6-084C7CA9B155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A81581-576B-48A7-8DE8-ED168555C1E3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230431-2867-4E73-880C-8C7079DEE770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53E370-A14B-4752-8604-69F1D46FD559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EAE3BE-38C7-419F-AAB5-25C869D361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311A0A-BE4B-477F-A258-403879A87BF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noFill/>
              </a:defRPr>
            </a:lvl1pPr>
          </a:lstStyle>
          <a:p>
            <a:endParaRPr lang="en-GB" sz="7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cap="all" baseline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0400"/>
            <a:ext cx="2664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_SD_FLD_Copyright"/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2023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9" name="SD_FLD_Confidentiality">
            <a:extLst>
              <a:ext uri="{FF2B5EF4-FFF2-40B4-BE49-F238E27FC236}">
                <a16:creationId xmlns:a16="http://schemas.microsoft.com/office/drawing/2014/main" id="{93DBE27C-CF05-4B0E-B0C5-CDDB19365D1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SD_FLD_Draft" hidden="1">
            <a:extLst>
              <a:ext uri="{FF2B5EF4-FFF2-40B4-BE49-F238E27FC236}">
                <a16:creationId xmlns:a16="http://schemas.microsoft.com/office/drawing/2014/main" id="{EBD04EA3-2614-447C-8C02-69A389AD5F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80" r:id="rId4"/>
    <p:sldLayoutId id="2147483661" r:id="rId5"/>
    <p:sldLayoutId id="2147483702" r:id="rId6"/>
    <p:sldLayoutId id="2147483682" r:id="rId7"/>
    <p:sldLayoutId id="2147483674" r:id="rId8"/>
    <p:sldLayoutId id="2147483651" r:id="rId9"/>
    <p:sldLayoutId id="2147483650" r:id="rId10"/>
    <p:sldLayoutId id="2147483683" r:id="rId11"/>
    <p:sldLayoutId id="2147483698" r:id="rId12"/>
    <p:sldLayoutId id="2147483699" r:id="rId13"/>
    <p:sldLayoutId id="2147483652" r:id="rId14"/>
    <p:sldLayoutId id="2147483684" r:id="rId15"/>
    <p:sldLayoutId id="2147483685" r:id="rId16"/>
    <p:sldLayoutId id="2147483686" r:id="rId17"/>
    <p:sldLayoutId id="2147483664" r:id="rId18"/>
    <p:sldLayoutId id="2147483701" r:id="rId19"/>
    <p:sldLayoutId id="2147483695" r:id="rId20"/>
    <p:sldLayoutId id="2147483696" r:id="rId21"/>
    <p:sldLayoutId id="2147483690" r:id="rId22"/>
    <p:sldLayoutId id="2147483691" r:id="rId23"/>
    <p:sldLayoutId id="2147483697" r:id="rId24"/>
    <p:sldLayoutId id="2147483694" r:id="rId25"/>
    <p:sldLayoutId id="2147483655" r:id="rId26"/>
    <p:sldLayoutId id="2147483667" r:id="rId27"/>
    <p:sldLayoutId id="2147483692" r:id="rId28"/>
    <p:sldLayoutId id="2147483693" r:id="rId29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spcBef>
          <a:spcPts val="600"/>
        </a:spcBef>
        <a:buFont typeface="Arial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6000" b="1" kern="1200" spc="-3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81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809" userDrawn="1">
          <p15:clr>
            <a:srgbClr val="F26B43"/>
          </p15:clr>
        </p15:guide>
        <p15:guide id="5" pos="932" userDrawn="1">
          <p15:clr>
            <a:srgbClr val="F26B43"/>
          </p15:clr>
        </p15:guide>
        <p15:guide id="6" pos="1412" userDrawn="1">
          <p15:clr>
            <a:srgbClr val="F26B43"/>
          </p15:clr>
        </p15:guide>
        <p15:guide id="7" pos="1525" userDrawn="1">
          <p15:clr>
            <a:srgbClr val="F26B43"/>
          </p15:clr>
        </p15:guide>
        <p15:guide id="8" pos="2005" userDrawn="1">
          <p15:clr>
            <a:srgbClr val="F26B43"/>
          </p15:clr>
        </p15:guide>
        <p15:guide id="9" pos="2118" userDrawn="1">
          <p15:clr>
            <a:srgbClr val="F26B43"/>
          </p15:clr>
        </p15:guide>
        <p15:guide id="10" pos="2597" userDrawn="1">
          <p15:clr>
            <a:srgbClr val="F26B43"/>
          </p15:clr>
        </p15:guide>
        <p15:guide id="11" pos="2711" userDrawn="1">
          <p15:clr>
            <a:srgbClr val="F26B43"/>
          </p15:clr>
        </p15:guide>
        <p15:guide id="12" pos="3190" userDrawn="1">
          <p15:clr>
            <a:srgbClr val="F26B43"/>
          </p15:clr>
        </p15:guide>
        <p15:guide id="13" pos="3303" userDrawn="1">
          <p15:clr>
            <a:srgbClr val="F26B43"/>
          </p15:clr>
        </p15:guide>
        <p15:guide id="14" pos="3783" userDrawn="1">
          <p15:clr>
            <a:srgbClr val="F26B43"/>
          </p15:clr>
        </p15:guide>
        <p15:guide id="15" pos="3896" userDrawn="1">
          <p15:clr>
            <a:srgbClr val="F26B43"/>
          </p15:clr>
        </p15:guide>
        <p15:guide id="16" pos="4376" userDrawn="1">
          <p15:clr>
            <a:srgbClr val="F26B43"/>
          </p15:clr>
        </p15:guide>
        <p15:guide id="17" pos="4489" userDrawn="1">
          <p15:clr>
            <a:srgbClr val="F26B43"/>
          </p15:clr>
        </p15:guide>
        <p15:guide id="18" pos="4968" userDrawn="1">
          <p15:clr>
            <a:srgbClr val="F26B43"/>
          </p15:clr>
        </p15:guide>
        <p15:guide id="19" pos="5082" userDrawn="1">
          <p15:clr>
            <a:srgbClr val="F26B43"/>
          </p15:clr>
        </p15:guide>
        <p15:guide id="20" pos="5561" userDrawn="1">
          <p15:clr>
            <a:srgbClr val="F26B43"/>
          </p15:clr>
        </p15:guide>
        <p15:guide id="21" pos="5674" userDrawn="1">
          <p15:clr>
            <a:srgbClr val="F26B43"/>
          </p15:clr>
        </p15:guide>
        <p15:guide id="22" pos="6154" userDrawn="1">
          <p15:clr>
            <a:srgbClr val="F26B43"/>
          </p15:clr>
        </p15:guide>
        <p15:guide id="23" pos="6267" userDrawn="1">
          <p15:clr>
            <a:srgbClr val="F26B43"/>
          </p15:clr>
        </p15:guide>
        <p15:guide id="24" pos="6747" userDrawn="1">
          <p15:clr>
            <a:srgbClr val="F26B43"/>
          </p15:clr>
        </p15:guide>
        <p15:guide id="25" pos="6860" userDrawn="1">
          <p15:clr>
            <a:srgbClr val="F26B43"/>
          </p15:clr>
        </p15:guide>
        <p15:guide id="26" pos="7339" userDrawn="1">
          <p15:clr>
            <a:srgbClr val="F26B43"/>
          </p15:clr>
        </p15:guide>
        <p15:guide id="27" orient="horz" pos="10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journal/journal-of-loss-prevention-in-the-process-industries/vol/66/suppl/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Work tools on a red background">
            <a:extLst>
              <a:ext uri="{FF2B5EF4-FFF2-40B4-BE49-F238E27FC236}">
                <a16:creationId xmlns:a16="http://schemas.microsoft.com/office/drawing/2014/main" id="{71BB98D2-CDB5-4FC2-7A59-F56F13F3537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9" b="301"/>
          <a:stretch/>
        </p:blipFill>
        <p:spPr>
          <a:xfrm>
            <a:off x="479377" y="3429000"/>
            <a:ext cx="9969167" cy="3429000"/>
          </a:xfrm>
          <a:noFill/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CF9B9C3B-378A-A287-D676-0566B9303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880" y="1882181"/>
            <a:ext cx="7933327" cy="5760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="1" dirty="0"/>
              <a:t>Leadership site visit toolkit</a:t>
            </a:r>
            <a:br>
              <a:rPr lang="en-GB" b="1" dirty="0"/>
            </a:br>
            <a:r>
              <a:rPr lang="en-GB" sz="1200" b="1" dirty="0"/>
              <a:t> </a:t>
            </a:r>
            <a:br>
              <a:rPr lang="en-GB" dirty="0"/>
            </a:br>
            <a:br>
              <a:rPr lang="en-GB" sz="1800" dirty="0"/>
            </a:br>
            <a:br>
              <a:rPr lang="en-GB" sz="1800" dirty="0"/>
            </a:br>
            <a:r>
              <a:rPr lang="en-GB" sz="1800" i="1" dirty="0">
                <a:solidFill>
                  <a:schemeClr val="accent1"/>
                </a:solidFill>
              </a:rPr>
              <a:t>ashley.hynds@dnv.com</a:t>
            </a:r>
            <a:br>
              <a:rPr lang="en-GB" sz="1800" i="1" dirty="0">
                <a:solidFill>
                  <a:schemeClr val="accent1"/>
                </a:solidFill>
              </a:rPr>
            </a:br>
            <a:endParaRPr lang="en-GB" sz="1800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F2422-1908-3B1D-E13B-80C7E3BC453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 sz="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6D6288-6CA0-0AA2-2FE7-CE6EAE39033A}"/>
              </a:ext>
            </a:extLst>
          </p:cNvPr>
          <p:cNvSpPr txBox="1"/>
          <p:nvPr/>
        </p:nvSpPr>
        <p:spPr>
          <a:xfrm>
            <a:off x="554560" y="6463208"/>
            <a:ext cx="6679714" cy="307777"/>
          </a:xfrm>
          <a:prstGeom prst="rect">
            <a:avLst/>
          </a:prstGeom>
          <a:solidFill>
            <a:schemeClr val="bg1">
              <a:lumMod val="50000"/>
              <a:alpha val="63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 i="1" dirty="0">
                <a:solidFill>
                  <a:schemeClr val="bg1"/>
                </a:solidFill>
              </a:rPr>
              <a:t>Hazards 33 Process Safety Conference, 8 November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D0DF0-ADE7-1713-1C8A-FCD382E87E25}"/>
              </a:ext>
            </a:extLst>
          </p:cNvPr>
          <p:cNvSpPr txBox="1"/>
          <p:nvPr/>
        </p:nvSpPr>
        <p:spPr>
          <a:xfrm>
            <a:off x="559200" y="2481956"/>
            <a:ext cx="493404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 dirty="0"/>
              <a:t>Ashley Hynds MEng CEng FIChemE PPSE</a:t>
            </a:r>
          </a:p>
        </p:txBody>
      </p:sp>
    </p:spTree>
    <p:extLst>
      <p:ext uri="{BB962C8B-B14F-4D97-AF65-F5344CB8AC3E}">
        <p14:creationId xmlns:p14="http://schemas.microsoft.com/office/powerpoint/2010/main" val="228153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BB67E7-4E2B-C8B6-3B90-7FCB8332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Conduct of visits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F27E4-BA84-F079-F06C-66A10DB5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i="1" smtClean="0"/>
              <a:t>10</a:t>
            </a:fld>
            <a:endParaRPr lang="en-GB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81E7D-561F-9A28-ADAF-AAA8C7C1725D}"/>
              </a:ext>
            </a:extLst>
          </p:cNvPr>
          <p:cNvSpPr txBox="1"/>
          <p:nvPr/>
        </p:nvSpPr>
        <p:spPr>
          <a:xfrm>
            <a:off x="665623" y="3299759"/>
            <a:ext cx="27619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b="1" i="1" dirty="0">
                <a:solidFill>
                  <a:schemeClr val="accent1"/>
                </a:solidFill>
              </a:rPr>
              <a:t>Prior notification &amp;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513F1-DFC8-82C2-EB2D-5C8E04D74C76}"/>
              </a:ext>
            </a:extLst>
          </p:cNvPr>
          <p:cNvSpPr txBox="1"/>
          <p:nvPr/>
        </p:nvSpPr>
        <p:spPr>
          <a:xfrm>
            <a:off x="4535459" y="3332457"/>
            <a:ext cx="29591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b="1" i="1" dirty="0">
                <a:solidFill>
                  <a:schemeClr val="accent1"/>
                </a:solidFill>
              </a:rPr>
              <a:t>Prioritisation of time on safety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E27E69-CAA1-963C-8FA7-D1DEB50CD402}"/>
              </a:ext>
            </a:extLst>
          </p:cNvPr>
          <p:cNvSpPr txBox="1"/>
          <p:nvPr/>
        </p:nvSpPr>
        <p:spPr>
          <a:xfrm>
            <a:off x="4884305" y="5787103"/>
            <a:ext cx="231473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b="1" i="1" dirty="0">
                <a:solidFill>
                  <a:schemeClr val="accent1"/>
                </a:solidFill>
              </a:rPr>
              <a:t>Listening &amp; challenging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2EC7D-8E16-499B-B2C1-F44B33E5A59B}"/>
              </a:ext>
            </a:extLst>
          </p:cNvPr>
          <p:cNvSpPr txBox="1"/>
          <p:nvPr/>
        </p:nvSpPr>
        <p:spPr>
          <a:xfrm>
            <a:off x="735550" y="5758943"/>
            <a:ext cx="284052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b="1" i="1" dirty="0">
                <a:solidFill>
                  <a:schemeClr val="accent1"/>
                </a:solidFill>
              </a:rPr>
              <a:t>Engagement with safety reps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BD001-43C0-3E55-BD9E-BF606F08F98C}"/>
              </a:ext>
            </a:extLst>
          </p:cNvPr>
          <p:cNvSpPr txBox="1"/>
          <p:nvPr/>
        </p:nvSpPr>
        <p:spPr>
          <a:xfrm>
            <a:off x="8880015" y="5787103"/>
            <a:ext cx="264816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b="1" i="1" dirty="0">
                <a:solidFill>
                  <a:schemeClr val="accent1"/>
                </a:solidFill>
              </a:rPr>
              <a:t>Follow-up of issues arising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42879-EA0D-8131-3537-07892DA0F089}"/>
              </a:ext>
            </a:extLst>
          </p:cNvPr>
          <p:cNvSpPr txBox="1"/>
          <p:nvPr/>
        </p:nvSpPr>
        <p:spPr>
          <a:xfrm>
            <a:off x="9437463" y="3332456"/>
            <a:ext cx="125303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b="1" i="1" dirty="0">
                <a:solidFill>
                  <a:schemeClr val="accent1"/>
                </a:solidFill>
              </a:rPr>
              <a:t>Walk the talk</a:t>
            </a:r>
          </a:p>
        </p:txBody>
      </p:sp>
      <p:pic>
        <p:nvPicPr>
          <p:cNvPr id="3" name="Picture 2" descr="Male workers walking in factory">
            <a:extLst>
              <a:ext uri="{FF2B5EF4-FFF2-40B4-BE49-F238E27FC236}">
                <a16:creationId xmlns:a16="http://schemas.microsoft.com/office/drawing/2014/main" id="{45EEA004-FD37-9E14-7D75-0F05988A8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68" y="1413784"/>
            <a:ext cx="2874017" cy="1830861"/>
          </a:xfrm>
          <a:prstGeom prst="rect">
            <a:avLst/>
          </a:prstGeom>
        </p:spPr>
      </p:pic>
      <p:pic>
        <p:nvPicPr>
          <p:cNvPr id="13" name="Picture 12" descr="People in an office">
            <a:extLst>
              <a:ext uri="{FF2B5EF4-FFF2-40B4-BE49-F238E27FC236}">
                <a16:creationId xmlns:a16="http://schemas.microsoft.com/office/drawing/2014/main" id="{696C1B21-D5B7-FDC3-D734-B2A65BC192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45" y="3868349"/>
            <a:ext cx="2895230" cy="1828072"/>
          </a:xfrm>
          <a:prstGeom prst="rect">
            <a:avLst/>
          </a:prstGeom>
        </p:spPr>
      </p:pic>
      <p:pic>
        <p:nvPicPr>
          <p:cNvPr id="15" name="Picture 14" descr="Construction workers celebrating">
            <a:extLst>
              <a:ext uri="{FF2B5EF4-FFF2-40B4-BE49-F238E27FC236}">
                <a16:creationId xmlns:a16="http://schemas.microsoft.com/office/drawing/2014/main" id="{3CB6F633-14D9-A6F6-4604-A1687AC5E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868349"/>
            <a:ext cx="2874017" cy="1831473"/>
          </a:xfrm>
          <a:prstGeom prst="rect">
            <a:avLst/>
          </a:prstGeom>
        </p:spPr>
      </p:pic>
      <p:pic>
        <p:nvPicPr>
          <p:cNvPr id="17" name="Picture 16" descr="Spiral open diary laid on blue wooden floor">
            <a:extLst>
              <a:ext uri="{FF2B5EF4-FFF2-40B4-BE49-F238E27FC236}">
                <a16:creationId xmlns:a16="http://schemas.microsoft.com/office/drawing/2014/main" id="{81FEA70F-4D4E-5F6B-F2C5-54ED0331FC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44" y="1394062"/>
            <a:ext cx="2895231" cy="1844824"/>
          </a:xfrm>
          <a:prstGeom prst="rect">
            <a:avLst/>
          </a:prstGeom>
        </p:spPr>
      </p:pic>
      <p:pic>
        <p:nvPicPr>
          <p:cNvPr id="19" name="Picture 18" descr="Blank flyer on utility pole">
            <a:extLst>
              <a:ext uri="{FF2B5EF4-FFF2-40B4-BE49-F238E27FC236}">
                <a16:creationId xmlns:a16="http://schemas.microsoft.com/office/drawing/2014/main" id="{23CFFF1E-A26B-0C1B-5697-020DD6BA11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3" y="1394062"/>
            <a:ext cx="2895231" cy="1844824"/>
          </a:xfrm>
          <a:prstGeom prst="rect">
            <a:avLst/>
          </a:prstGeom>
        </p:spPr>
      </p:pic>
      <p:pic>
        <p:nvPicPr>
          <p:cNvPr id="21" name="Picture 20" descr="Man repairing bicycle">
            <a:extLst>
              <a:ext uri="{FF2B5EF4-FFF2-40B4-BE49-F238E27FC236}">
                <a16:creationId xmlns:a16="http://schemas.microsoft.com/office/drawing/2014/main" id="{0402D207-6C80-CDD3-84BD-EF6CC2D624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86" y="3854998"/>
            <a:ext cx="2848599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6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BB67E7-4E2B-C8B6-3B90-7FCB8332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Walk the talk – desirable process safety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F27E4-BA84-F079-F06C-66A10DB5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11</a:t>
            </a:fld>
            <a:endParaRPr lang="en-GB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24534E34-707C-3E7C-EDA0-ABA7515F0632}"/>
              </a:ext>
            </a:extLst>
          </p:cNvPr>
          <p:cNvGrpSpPr/>
          <p:nvPr/>
        </p:nvGrpSpPr>
        <p:grpSpPr>
          <a:xfrm>
            <a:off x="1484855" y="1223916"/>
            <a:ext cx="8930435" cy="5115998"/>
            <a:chOff x="1271463" y="1171475"/>
            <a:chExt cx="8930435" cy="5115998"/>
          </a:xfrm>
        </p:grpSpPr>
        <p:pic>
          <p:nvPicPr>
            <p:cNvPr id="1026" name="Picture 2" descr="DNV GL invest in new training facility at their testing and research ...">
              <a:extLst>
                <a:ext uri="{FF2B5EF4-FFF2-40B4-BE49-F238E27FC236}">
                  <a16:creationId xmlns:a16="http://schemas.microsoft.com/office/drawing/2014/main" id="{2EAA0824-D2BA-F6BF-9029-6DE3554DEC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65"/>
            <a:stretch/>
          </p:blipFill>
          <p:spPr bwMode="auto">
            <a:xfrm>
              <a:off x="1289990" y="1171475"/>
              <a:ext cx="4077573" cy="2161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10127C-2A25-573E-9CAB-06E8E2E75665}"/>
                </a:ext>
              </a:extLst>
            </p:cNvPr>
            <p:cNvSpPr txBox="1"/>
            <p:nvPr/>
          </p:nvSpPr>
          <p:spPr>
            <a:xfrm>
              <a:off x="1474902" y="3343577"/>
              <a:ext cx="370774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en-GB" sz="1400" b="1" i="1" dirty="0">
                  <a:solidFill>
                    <a:schemeClr val="accent1"/>
                  </a:solidFill>
                </a:rPr>
                <a:t>High level of awareness of process hazards</a:t>
              </a:r>
            </a:p>
          </p:txBody>
        </p:sp>
        <p:pic>
          <p:nvPicPr>
            <p:cNvPr id="18" name="Picture 17" descr="Full frame extreme close up of Bengal tiger eye and stripes">
              <a:extLst>
                <a:ext uri="{FF2B5EF4-FFF2-40B4-BE49-F238E27FC236}">
                  <a16:creationId xmlns:a16="http://schemas.microsoft.com/office/drawing/2014/main" id="{3E5E5238-495C-3C19-26AE-6C7E8A341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79" y="1171475"/>
              <a:ext cx="4079776" cy="215836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B5B9AC-FCED-EAEB-A5E5-B31BE8604F63}"/>
                </a:ext>
              </a:extLst>
            </p:cNvPr>
            <p:cNvSpPr txBox="1"/>
            <p:nvPr/>
          </p:nvSpPr>
          <p:spPr>
            <a:xfrm>
              <a:off x="5867635" y="3342839"/>
              <a:ext cx="433426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en-GB" sz="1400" b="1" i="1" dirty="0">
                  <a:solidFill>
                    <a:schemeClr val="accent1"/>
                  </a:solidFill>
                </a:rPr>
                <a:t>Vigilance and curiosity for indications of weakness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9D9660-D7ED-E8C2-68A8-54F9165FD15D}"/>
                </a:ext>
              </a:extLst>
            </p:cNvPr>
            <p:cNvSpPr txBox="1"/>
            <p:nvPr/>
          </p:nvSpPr>
          <p:spPr>
            <a:xfrm>
              <a:off x="1967825" y="6072029"/>
              <a:ext cx="272189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en-GB" sz="1400" b="1" i="1" dirty="0">
                  <a:solidFill>
                    <a:schemeClr val="accent1"/>
                  </a:solidFill>
                </a:rPr>
                <a:t>Unwillingness to be complacent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43282E-1CF4-DB06-612C-783050CD325F}"/>
                </a:ext>
              </a:extLst>
            </p:cNvPr>
            <p:cNvSpPr txBox="1"/>
            <p:nvPr/>
          </p:nvSpPr>
          <p:spPr>
            <a:xfrm>
              <a:off x="6713090" y="6072029"/>
              <a:ext cx="264335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en-GB" sz="1400" b="1" i="1" dirty="0">
                  <a:solidFill>
                    <a:schemeClr val="accent1"/>
                  </a:solidFill>
                </a:rPr>
                <a:t>Respect for technical expertise</a:t>
              </a:r>
            </a:p>
          </p:txBody>
        </p:sp>
        <p:pic>
          <p:nvPicPr>
            <p:cNvPr id="27" name="Picture 26" descr="Rock climber">
              <a:extLst>
                <a:ext uri="{FF2B5EF4-FFF2-40B4-BE49-F238E27FC236}">
                  <a16:creationId xmlns:a16="http://schemas.microsoft.com/office/drawing/2014/main" id="{06D34BFF-635A-EA70-BB90-E4CA4EC50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463" y="3750990"/>
              <a:ext cx="4077573" cy="2269479"/>
            </a:xfrm>
            <a:prstGeom prst="rect">
              <a:avLst/>
            </a:prstGeom>
          </p:spPr>
        </p:pic>
        <p:pic>
          <p:nvPicPr>
            <p:cNvPr id="1030" name="Picture 1029" descr="Architects working on a blueprint">
              <a:extLst>
                <a:ext uri="{FF2B5EF4-FFF2-40B4-BE49-F238E27FC236}">
                  <a16:creationId xmlns:a16="http://schemas.microsoft.com/office/drawing/2014/main" id="{A144E6BE-1017-973D-2DE5-5ECC2AC76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79" y="3730346"/>
              <a:ext cx="4079776" cy="2290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47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03CA-4D51-1C4F-BD2C-E7348EFD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Visit activities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2ACAC-0832-2481-428B-D6E031E7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9" name="Picture 8" descr="People in group sharing">
            <a:extLst>
              <a:ext uri="{FF2B5EF4-FFF2-40B4-BE49-F238E27FC236}">
                <a16:creationId xmlns:a16="http://schemas.microsoft.com/office/drawing/2014/main" id="{DA5BE9BB-5F54-9ACE-26A4-24C6B99A7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10362" r="18354" b="6746"/>
          <a:stretch/>
        </p:blipFill>
        <p:spPr>
          <a:xfrm>
            <a:off x="546536" y="1485682"/>
            <a:ext cx="2611212" cy="18159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A053BE-42B2-1514-C4A2-96CFF2BE17E5}"/>
              </a:ext>
            </a:extLst>
          </p:cNvPr>
          <p:cNvSpPr txBox="1"/>
          <p:nvPr/>
        </p:nvSpPr>
        <p:spPr>
          <a:xfrm>
            <a:off x="843051" y="3399394"/>
            <a:ext cx="20181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 b="1" i="1" dirty="0">
                <a:solidFill>
                  <a:schemeClr val="accent1"/>
                </a:solidFill>
              </a:rPr>
              <a:t>Small group discussion</a:t>
            </a:r>
          </a:p>
        </p:txBody>
      </p:sp>
      <p:pic>
        <p:nvPicPr>
          <p:cNvPr id="12" name="Picture 11" descr="Two firefighters spraying high pressure water to  fire">
            <a:extLst>
              <a:ext uri="{FF2B5EF4-FFF2-40B4-BE49-F238E27FC236}">
                <a16:creationId xmlns:a16="http://schemas.microsoft.com/office/drawing/2014/main" id="{FE340676-59A8-7525-719F-E77944C18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34" y="1475750"/>
            <a:ext cx="2653777" cy="1845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E29514-F46A-F1D4-F96C-CA0B3614DB0C}"/>
              </a:ext>
            </a:extLst>
          </p:cNvPr>
          <p:cNvSpPr txBox="1"/>
          <p:nvPr/>
        </p:nvSpPr>
        <p:spPr>
          <a:xfrm>
            <a:off x="4030612" y="3399394"/>
            <a:ext cx="129202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 b="1" i="1" dirty="0">
                <a:solidFill>
                  <a:schemeClr val="accent1"/>
                </a:solidFill>
              </a:rPr>
              <a:t>Incident review</a:t>
            </a:r>
          </a:p>
        </p:txBody>
      </p:sp>
      <p:pic>
        <p:nvPicPr>
          <p:cNvPr id="15" name="Picture 14" descr="Interior designers discussing blueprints hanging in office">
            <a:extLst>
              <a:ext uri="{FF2B5EF4-FFF2-40B4-BE49-F238E27FC236}">
                <a16:creationId xmlns:a16="http://schemas.microsoft.com/office/drawing/2014/main" id="{0093060F-22E1-B9A6-54AD-65501F356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51" y="1492999"/>
            <a:ext cx="2717208" cy="18110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A5C041-DDFE-0ABB-ECFB-CE6DBB8B7198}"/>
              </a:ext>
            </a:extLst>
          </p:cNvPr>
          <p:cNvSpPr txBox="1"/>
          <p:nvPr/>
        </p:nvSpPr>
        <p:spPr>
          <a:xfrm>
            <a:off x="9015261" y="3399394"/>
            <a:ext cx="299280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 b="1" i="1" dirty="0">
                <a:solidFill>
                  <a:schemeClr val="accent1"/>
                </a:solidFill>
              </a:rPr>
              <a:t>Improvement planning assessment</a:t>
            </a:r>
          </a:p>
        </p:txBody>
      </p:sp>
      <p:pic>
        <p:nvPicPr>
          <p:cNvPr id="18" name="Picture 17" descr="Woman using computer in factory">
            <a:extLst>
              <a:ext uri="{FF2B5EF4-FFF2-40B4-BE49-F238E27FC236}">
                <a16:creationId xmlns:a16="http://schemas.microsoft.com/office/drawing/2014/main" id="{2CF2B0A8-7682-9253-C8C7-80BD7DC2AF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r="16911"/>
          <a:stretch/>
        </p:blipFill>
        <p:spPr>
          <a:xfrm>
            <a:off x="546536" y="4035232"/>
            <a:ext cx="2634943" cy="1793312"/>
          </a:xfrm>
          <a:prstGeom prst="rect">
            <a:avLst/>
          </a:prstGeom>
        </p:spPr>
      </p:pic>
      <p:pic>
        <p:nvPicPr>
          <p:cNvPr id="20" name="Picture 19" descr="Engineers with digital tablet and projected plans">
            <a:extLst>
              <a:ext uri="{FF2B5EF4-FFF2-40B4-BE49-F238E27FC236}">
                <a16:creationId xmlns:a16="http://schemas.microsoft.com/office/drawing/2014/main" id="{D3F1FD09-1613-8AC7-3CEA-6282BF74D5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14" y="1492999"/>
            <a:ext cx="2713233" cy="1811030"/>
          </a:xfrm>
          <a:prstGeom prst="rect">
            <a:avLst/>
          </a:prstGeom>
        </p:spPr>
      </p:pic>
      <p:pic>
        <p:nvPicPr>
          <p:cNvPr id="24" name="Picture 23" descr="Steel workers adjusting crane hooks in factory">
            <a:extLst>
              <a:ext uri="{FF2B5EF4-FFF2-40B4-BE49-F238E27FC236}">
                <a16:creationId xmlns:a16="http://schemas.microsoft.com/office/drawing/2014/main" id="{6AA9090A-6391-3C57-3453-36B2C96C5B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34" y="4035232"/>
            <a:ext cx="2653777" cy="17933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58CC3F3-B2A0-EBD0-83BB-5AE8B7AB4E6E}"/>
              </a:ext>
            </a:extLst>
          </p:cNvPr>
          <p:cNvSpPr txBox="1"/>
          <p:nvPr/>
        </p:nvSpPr>
        <p:spPr>
          <a:xfrm>
            <a:off x="1081096" y="5919028"/>
            <a:ext cx="15420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 b="1" i="1" dirty="0">
                <a:solidFill>
                  <a:schemeClr val="accent1"/>
                </a:solidFill>
              </a:rPr>
              <a:t>Control room visit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73CB70-C72B-90D5-B5A3-E4BC1876B417}"/>
              </a:ext>
            </a:extLst>
          </p:cNvPr>
          <p:cNvSpPr txBox="1"/>
          <p:nvPr/>
        </p:nvSpPr>
        <p:spPr>
          <a:xfrm>
            <a:off x="4238328" y="5919028"/>
            <a:ext cx="8765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 b="1" i="1" dirty="0">
                <a:solidFill>
                  <a:schemeClr val="accent1"/>
                </a:solidFill>
              </a:rPr>
              <a:t>Task audit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11B1EF-F6CD-8238-74C2-94F3419C7A42}"/>
              </a:ext>
            </a:extLst>
          </p:cNvPr>
          <p:cNvSpPr txBox="1"/>
          <p:nvPr/>
        </p:nvSpPr>
        <p:spPr>
          <a:xfrm>
            <a:off x="6812724" y="3399394"/>
            <a:ext cx="142821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 b="1" i="1" dirty="0">
                <a:solidFill>
                  <a:schemeClr val="accent1"/>
                </a:solidFill>
              </a:rPr>
              <a:t>Work shadowing</a:t>
            </a:r>
          </a:p>
        </p:txBody>
      </p:sp>
      <p:pic>
        <p:nvPicPr>
          <p:cNvPr id="29" name="Picture 28" descr="Red ropes on a red surface">
            <a:extLst>
              <a:ext uri="{FF2B5EF4-FFF2-40B4-BE49-F238E27FC236}">
                <a16:creationId xmlns:a16="http://schemas.microsoft.com/office/drawing/2014/main" id="{BDDDA970-723B-8C6B-D97E-862FFDA3903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/>
          <a:stretch/>
        </p:blipFill>
        <p:spPr>
          <a:xfrm>
            <a:off x="9112851" y="4033924"/>
            <a:ext cx="2717208" cy="1794620"/>
          </a:xfrm>
          <a:prstGeom prst="rect">
            <a:avLst/>
          </a:prstGeom>
        </p:spPr>
      </p:pic>
      <p:pic>
        <p:nvPicPr>
          <p:cNvPr id="31" name="Picture 30" descr="Worktools on blueprint">
            <a:extLst>
              <a:ext uri="{FF2B5EF4-FFF2-40B4-BE49-F238E27FC236}">
                <a16:creationId xmlns:a16="http://schemas.microsoft.com/office/drawing/2014/main" id="{82033B6B-205D-7773-2BCC-A72970B508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02" y="4033925"/>
            <a:ext cx="2716545" cy="18110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BB3A5DC-D2B6-CDD1-35A3-04EE39471302}"/>
              </a:ext>
            </a:extLst>
          </p:cNvPr>
          <p:cNvSpPr txBox="1"/>
          <p:nvPr/>
        </p:nvSpPr>
        <p:spPr>
          <a:xfrm>
            <a:off x="9679705" y="5919028"/>
            <a:ext cx="16639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 b="1" i="1" dirty="0">
                <a:solidFill>
                  <a:schemeClr val="accent1"/>
                </a:solidFill>
              </a:rPr>
              <a:t>Barrier assessment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2E0A30-F006-C62D-4F08-08C7000BD6EF}"/>
              </a:ext>
            </a:extLst>
          </p:cNvPr>
          <p:cNvSpPr txBox="1"/>
          <p:nvPr/>
        </p:nvSpPr>
        <p:spPr>
          <a:xfrm>
            <a:off x="6660353" y="5919028"/>
            <a:ext cx="172964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 b="1" i="1" dirty="0">
                <a:solidFill>
                  <a:schemeClr val="accent1"/>
                </a:solidFill>
              </a:rPr>
              <a:t>Safety system audit</a:t>
            </a:r>
          </a:p>
        </p:txBody>
      </p:sp>
    </p:spTree>
    <p:extLst>
      <p:ext uri="{BB962C8B-B14F-4D97-AF65-F5344CB8AC3E}">
        <p14:creationId xmlns:p14="http://schemas.microsoft.com/office/powerpoint/2010/main" val="2245911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965B1-EE57-5382-4500-F1E61528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group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4A002-FE40-867D-D129-7810F35E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13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E2CAF0-1BB0-B084-0F0A-D44ACC8FD339}"/>
              </a:ext>
            </a:extLst>
          </p:cNvPr>
          <p:cNvGrpSpPr/>
          <p:nvPr/>
        </p:nvGrpSpPr>
        <p:grpSpPr>
          <a:xfrm>
            <a:off x="583749" y="1117561"/>
            <a:ext cx="11066915" cy="5100742"/>
            <a:chOff x="583749" y="1117561"/>
            <a:chExt cx="11066915" cy="51007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F84367-CBA5-E219-0BE1-5DC95ADE683C}"/>
                </a:ext>
              </a:extLst>
            </p:cNvPr>
            <p:cNvSpPr txBox="1"/>
            <p:nvPr/>
          </p:nvSpPr>
          <p:spPr>
            <a:xfrm>
              <a:off x="584001" y="1117561"/>
              <a:ext cx="7613959" cy="120413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wrap="square" lIns="36000" tIns="36000" rIns="0" bIns="0" rtlCol="0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en-GB" sz="1400" b="1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</a:t>
              </a:r>
              <a:r>
                <a:rPr lang="en-GB" sz="140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(60 minutes)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en-GB" sz="14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-Lead a discussion with a small group (4-6) of site staff (different roles/backgrounds)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-Ask how well </a:t>
              </a:r>
              <a:r>
                <a:rPr lang="en-GB" sz="14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 safety is managed within the company? 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-Listen hard!</a:t>
              </a:r>
              <a:endParaRPr lang="en-GB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3A4E50-D3D0-87DF-B44A-C81BE1623F45}"/>
                </a:ext>
              </a:extLst>
            </p:cNvPr>
            <p:cNvSpPr txBox="1"/>
            <p:nvPr/>
          </p:nvSpPr>
          <p:spPr>
            <a:xfrm>
              <a:off x="8197959" y="1117561"/>
              <a:ext cx="3452705" cy="120413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txBody>
            <a:bodyPr wrap="square" lIns="36000" tIns="36000" rIns="0" bIns="0" rtlCol="0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 b="1" u="none" strike="noStrike" baseline="0" dirty="0">
                  <a:solidFill>
                    <a:srgbClr val="000000"/>
                  </a:solidFill>
                </a:rPr>
                <a:t>Purpose </a:t>
              </a:r>
            </a:p>
            <a:p>
              <a:pPr>
                <a:spcBef>
                  <a:spcPts val="600"/>
                </a:spcBef>
              </a:pPr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-Find out what is really going on</a:t>
              </a:r>
            </a:p>
            <a:p>
              <a:pPr>
                <a:spcBef>
                  <a:spcPts val="600"/>
                </a:spcBef>
              </a:pPr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-Identify any process safety concerns </a:t>
              </a:r>
            </a:p>
            <a:p>
              <a:pPr>
                <a:spcBef>
                  <a:spcPts val="600"/>
                </a:spcBef>
              </a:pPr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-Demonstrate leadership values PSM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4D1402-3024-6B19-0F21-39E6F2D7E422}"/>
                </a:ext>
              </a:extLst>
            </p:cNvPr>
            <p:cNvSpPr txBox="1"/>
            <p:nvPr/>
          </p:nvSpPr>
          <p:spPr>
            <a:xfrm flipH="1">
              <a:off x="583749" y="2333311"/>
              <a:ext cx="7613959" cy="3243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lIns="36000" tIns="36000" rIns="0" bIns="0" rtlCol="0">
              <a:noAutofit/>
            </a:bodyPr>
            <a:lstStyle/>
            <a:p>
              <a:r>
                <a:rPr lang="en-GB" sz="1400" b="1" u="none" strike="noStrike" baseline="0" dirty="0">
                  <a:solidFill>
                    <a:srgbClr val="000000"/>
                  </a:solidFill>
                </a:rPr>
                <a:t>Methodology </a:t>
              </a:r>
              <a:endParaRPr lang="en-GB" sz="1400" b="0" u="none" strike="noStrike" baseline="0" dirty="0">
                <a:solidFill>
                  <a:srgbClr val="000000"/>
                </a:solidFill>
              </a:endParaRP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n-GB" sz="1400" dirty="0">
                  <a:solidFill>
                    <a:srgbClr val="000000"/>
                  </a:solidFill>
                </a:rPr>
                <a:t>E</a:t>
              </a:r>
              <a:r>
                <a:rPr lang="en-GB" sz="1400" b="0" i="0" u="none" strike="noStrike" baseline="0" dirty="0">
                  <a:solidFill>
                    <a:srgbClr val="000000"/>
                  </a:solidFill>
                </a:rPr>
                <a:t>stablish trust and engagement (introduce each other, share session purpose, ground rules)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b="0" i="0" u="none" strike="noStrike" baseline="0" dirty="0">
                  <a:solidFill>
                    <a:srgbClr val="000000"/>
                  </a:solidFill>
                </a:rPr>
                <a:t>Describe why process safety is important to you, with use of any personal experiences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b="0" i="0" u="none" strike="noStrike" baseline="0" dirty="0">
                  <a:solidFill>
                    <a:srgbClr val="000000"/>
                  </a:solidFill>
                </a:rPr>
                <a:t>Share details of any occasions where </a:t>
              </a:r>
              <a:r>
                <a:rPr lang="en-GB" sz="1400" dirty="0">
                  <a:solidFill>
                    <a:srgbClr val="000000"/>
                  </a:solidFill>
                </a:rPr>
                <a:t>you </a:t>
              </a:r>
              <a:r>
                <a:rPr lang="en-GB" sz="1400" b="0" i="0" u="none" strike="noStrike" baseline="0" dirty="0">
                  <a:solidFill>
                    <a:srgbClr val="000000"/>
                  </a:solidFill>
                </a:rPr>
                <a:t>have made a poor decision or error of judgement as a leader, which may have impacted on safety. It can be helpful to share these to demonstrate humility and willingness to learn.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b="0" i="0" u="none" strike="noStrike" baseline="0" dirty="0">
                  <a:solidFill>
                    <a:srgbClr val="000000"/>
                  </a:solidFill>
                </a:rPr>
                <a:t>Ask questions of the group. Examples below (but see toolkit)</a:t>
              </a:r>
            </a:p>
            <a:p>
              <a:pPr marL="622300" indent="-171450" defTabSz="896938">
                <a:spcBef>
                  <a:spcPts val="600"/>
                </a:spcBef>
                <a:buAutoNum type="alphaLcPeriod"/>
              </a:pPr>
              <a:r>
                <a:rPr lang="en-GB" sz="1200" b="0" i="1" u="none" strike="noStrike" baseline="0" dirty="0">
                  <a:solidFill>
                    <a:srgbClr val="000000"/>
                  </a:solidFill>
                </a:rPr>
                <a:t>If there was going to be a major incident at this site in the coming years, what would it be and why?</a:t>
              </a:r>
            </a:p>
            <a:p>
              <a:pPr marL="622300" indent="-171450" defTabSz="896938">
                <a:buAutoNum type="alphaLcPeriod"/>
              </a:pPr>
              <a:r>
                <a:rPr lang="en-GB" sz="1200" b="0" i="1" u="none" strike="noStrike" baseline="0" dirty="0">
                  <a:solidFill>
                    <a:srgbClr val="000000"/>
                  </a:solidFill>
                </a:rPr>
                <a:t>What improvements in process safety have there been at the site in recent years?</a:t>
              </a:r>
            </a:p>
            <a:p>
              <a:pPr marL="622300" indent="-171450" defTabSz="896938">
                <a:buAutoNum type="alphaLcPeriod"/>
              </a:pPr>
              <a:r>
                <a:rPr lang="en-GB" sz="1200" b="0" i="1" u="none" strike="noStrike" baseline="0" dirty="0">
                  <a:solidFill>
                    <a:srgbClr val="000000"/>
                  </a:solidFill>
                </a:rPr>
                <a:t>What is on the improvement plan for process safety this year?</a:t>
              </a:r>
            </a:p>
            <a:p>
              <a:pPr marL="622300" indent="-171450" defTabSz="896938">
                <a:buAutoNum type="alphaLcPeriod"/>
              </a:pPr>
              <a:r>
                <a:rPr lang="en-GB" sz="1200" b="0" i="1" u="none" strike="noStrike" baseline="0" dirty="0">
                  <a:solidFill>
                    <a:srgbClr val="000000"/>
                  </a:solidFill>
                </a:rPr>
                <a:t>Are any of you involved in any process safety improvement projects? </a:t>
              </a:r>
            </a:p>
            <a:p>
              <a:pPr marL="622300" indent="-171450" defTabSz="896938">
                <a:buAutoNum type="alphaLcPeriod"/>
              </a:pPr>
              <a:r>
                <a:rPr lang="en-GB" sz="1200" b="0" i="1" u="none" strike="noStrike" baseline="0" dirty="0">
                  <a:solidFill>
                    <a:srgbClr val="000000"/>
                  </a:solidFill>
                </a:rPr>
                <a:t>What would have the biggest impact in terms of reducing the risk of a major incident? </a:t>
              </a:r>
            </a:p>
            <a:p>
              <a:pPr marL="622300" indent="-171450" defTabSz="896938">
                <a:buAutoNum type="alphaLcPeriod"/>
              </a:pPr>
              <a:r>
                <a:rPr lang="en-GB" sz="1200" b="0" i="1" u="none" strike="noStrike" baseline="0" dirty="0">
                  <a:solidFill>
                    <a:srgbClr val="000000"/>
                  </a:solidFill>
                </a:rPr>
                <a:t>If you had (say) £50k, £500K, or £5M to improve process safety at the site, what would you spend it on?</a:t>
              </a:r>
            </a:p>
            <a:p>
              <a:pPr marL="622300" indent="-171450" defTabSz="896938">
                <a:buAutoNum type="alphaLcPeriod"/>
              </a:pPr>
              <a:r>
                <a:rPr lang="en-GB" sz="1200" b="0" i="1" u="none" strike="noStrike" baseline="0" dirty="0">
                  <a:solidFill>
                    <a:srgbClr val="000000"/>
                  </a:solidFill>
                </a:rPr>
                <a:t>What frustrates you about your job, and getting work done? </a:t>
              </a:r>
            </a:p>
            <a:p>
              <a:endParaRPr lang="en-GB" sz="1400" b="0" i="0" u="none" strike="noStrike" baseline="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7AE631-F6C1-91C3-9C48-A608343EE819}"/>
                </a:ext>
              </a:extLst>
            </p:cNvPr>
            <p:cNvSpPr txBox="1"/>
            <p:nvPr/>
          </p:nvSpPr>
          <p:spPr>
            <a:xfrm>
              <a:off x="583752" y="5577118"/>
              <a:ext cx="11066912" cy="64118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txBody>
            <a:bodyPr wrap="square" lIns="36000" tIns="36000" rIns="0" bIns="0" rtlCol="0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en-GB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</a:t>
              </a:r>
              <a:r>
                <a:rPr lang="en-GB" sz="1400" b="1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en-GB" sz="14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Thanks participants, personally and publicly.  Discuss observations/concerns/suggestions with management.  Commit to action  </a:t>
              </a:r>
              <a:endParaRPr lang="en-GB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 descr="People in group sharing">
              <a:extLst>
                <a:ext uri="{FF2B5EF4-FFF2-40B4-BE49-F238E27FC236}">
                  <a16:creationId xmlns:a16="http://schemas.microsoft.com/office/drawing/2014/main" id="{BCEBFAB6-F1BC-9C0B-A5C5-E68341093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5" t="10362" r="22546" b="6746"/>
            <a:stretch/>
          </p:blipFill>
          <p:spPr>
            <a:xfrm>
              <a:off x="8213286" y="2333310"/>
              <a:ext cx="3437378" cy="324380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5617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99DB-7B94-8C84-E638-96A80678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 room visit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237D8C-E556-C800-9E59-3105DF77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EF5F2-B148-2E00-DF0D-7284CDBC3300}"/>
              </a:ext>
            </a:extLst>
          </p:cNvPr>
          <p:cNvSpPr txBox="1"/>
          <p:nvPr/>
        </p:nvSpPr>
        <p:spPr>
          <a:xfrm>
            <a:off x="584001" y="1117561"/>
            <a:ext cx="7613959" cy="120413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lIns="36000" tIns="36000" rIns="0" bIns="0" rtlCol="0"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GB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 minutes - maximum)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 b="0" i="0" u="none" strike="noStrike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-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j-lt"/>
              </a:rPr>
              <a:t>Spend time in the control room in discussion with operators, reviewing paperwork records, and inspecting equipment and systems</a:t>
            </a:r>
            <a:endParaRPr lang="en-GB" sz="1400" b="0" i="0" u="none" strike="noStrike" baseline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09B73-4859-9989-D690-B75A1A2E8B88}"/>
              </a:ext>
            </a:extLst>
          </p:cNvPr>
          <p:cNvSpPr txBox="1"/>
          <p:nvPr/>
        </p:nvSpPr>
        <p:spPr>
          <a:xfrm>
            <a:off x="8197959" y="1117561"/>
            <a:ext cx="3452705" cy="1204134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lIns="36000" tIns="36000" rIns="0" bIns="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1400" b="1" u="none" strike="noStrike" baseline="0" dirty="0">
                <a:solidFill>
                  <a:srgbClr val="000000"/>
                </a:solidFill>
              </a:rPr>
              <a:t>Purpose </a:t>
            </a:r>
          </a:p>
          <a:p>
            <a:pPr>
              <a:spcBef>
                <a:spcPts val="600"/>
              </a:spcBef>
            </a:pPr>
            <a:r>
              <a:rPr lang="en-GB" sz="1400" b="0" i="0" u="none" strike="noStrike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-A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j-lt"/>
              </a:rPr>
              <a:t>ssess facilities, support systems, level of activity and operating team situational awareness. </a:t>
            </a:r>
            <a:endParaRPr lang="en-GB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43612-442F-5FE3-5033-8184079AECF4}"/>
              </a:ext>
            </a:extLst>
          </p:cNvPr>
          <p:cNvSpPr txBox="1"/>
          <p:nvPr/>
        </p:nvSpPr>
        <p:spPr>
          <a:xfrm flipH="1">
            <a:off x="583749" y="2333311"/>
            <a:ext cx="7613959" cy="3243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lIns="36000" tIns="36000" rIns="0" bIns="0" rtlCol="0">
            <a:noAutofit/>
          </a:bodyPr>
          <a:lstStyle/>
          <a:p>
            <a:r>
              <a:rPr lang="en-GB" sz="1400" b="1" u="none" strike="noStrike" baseline="0" dirty="0">
                <a:solidFill>
                  <a:srgbClr val="000000"/>
                </a:solidFill>
              </a:rPr>
              <a:t>Methodology </a:t>
            </a:r>
            <a:endParaRPr lang="en-GB" sz="1400" b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Agree timing of visit with team supervisor.  Be prepared and be conscious of being a distraction.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Introduce yourself and establish trust.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b="0" i="0" u="none" strike="noStrike" baseline="0" dirty="0">
                <a:solidFill>
                  <a:srgbClr val="000000"/>
                </a:solidFill>
              </a:rPr>
              <a:t>Ask questions of the group. Examples below (but see toolkit)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7B9C5-752C-CAB0-3F34-4125EEB785BF}"/>
              </a:ext>
            </a:extLst>
          </p:cNvPr>
          <p:cNvSpPr txBox="1"/>
          <p:nvPr/>
        </p:nvSpPr>
        <p:spPr>
          <a:xfrm>
            <a:off x="583752" y="5577118"/>
            <a:ext cx="11066912" cy="64118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lIns="36000" tIns="36000" rIns="0" bIns="0" rtlCol="0"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participants, personally and publicly.  Discuss observations/concerns/suggestions with management.  Commit to action  </a:t>
            </a:r>
            <a:endParaRPr lang="en-GB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Woman using computer in factory">
            <a:extLst>
              <a:ext uri="{FF2B5EF4-FFF2-40B4-BE49-F238E27FC236}">
                <a16:creationId xmlns:a16="http://schemas.microsoft.com/office/drawing/2014/main" id="{D332E61F-E59D-4425-254C-ECF6C683B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r="16911"/>
          <a:stretch/>
        </p:blipFill>
        <p:spPr>
          <a:xfrm>
            <a:off x="8197960" y="2333311"/>
            <a:ext cx="3452704" cy="3243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88BA2A-0A31-14F8-6168-2C52EFD83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60" y="3663717"/>
            <a:ext cx="6926462" cy="17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0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9B6E-CDC5-D495-42D1-ADE11848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4DB46-35F1-99F5-B605-8303BB4B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 descr="Quizzical burrowing owl looking forward">
            <a:extLst>
              <a:ext uri="{FF2B5EF4-FFF2-40B4-BE49-F238E27FC236}">
                <a16:creationId xmlns:a16="http://schemas.microsoft.com/office/drawing/2014/main" id="{1C2D499A-B7B2-2D61-5F61-A45255832E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95"/>
          <a:stretch/>
        </p:blipFill>
        <p:spPr>
          <a:xfrm>
            <a:off x="545360" y="1235271"/>
            <a:ext cx="5319318" cy="4756447"/>
          </a:xfrm>
          <a:prstGeom prst="rect">
            <a:avLst/>
          </a:prstGeom>
        </p:spPr>
      </p:pic>
      <p:pic>
        <p:nvPicPr>
          <p:cNvPr id="7" name="Picture Placeholder 9" descr="Workers walking and talking in factory">
            <a:extLst>
              <a:ext uri="{FF2B5EF4-FFF2-40B4-BE49-F238E27FC236}">
                <a16:creationId xmlns:a16="http://schemas.microsoft.com/office/drawing/2014/main" id="{3D253417-E87C-E467-8B7A-EF770E3C8D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7" r="15030" b="12794"/>
          <a:stretch/>
        </p:blipFill>
        <p:spPr>
          <a:xfrm>
            <a:off x="0" y="0"/>
            <a:ext cx="12192000" cy="6046788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65064FE-7B28-C3C7-F5C9-67953B6F7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0"/>
            <a:ext cx="4009354" cy="6046788"/>
          </a:xfrm>
          <a:solidFill>
            <a:schemeClr val="tx1">
              <a:alpha val="45000"/>
            </a:schemeClr>
          </a:solidFill>
        </p:spPr>
        <p:txBody>
          <a:bodyPr lIns="324000"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Next steps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-What leadership visits take place at your sites?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-How effective are they?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-How do you know?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4" name="Graphic 34">
            <a:extLst>
              <a:ext uri="{FF2B5EF4-FFF2-40B4-BE49-F238E27FC236}">
                <a16:creationId xmlns:a16="http://schemas.microsoft.com/office/drawing/2014/main" id="{9AB4B450-AA3B-2EFE-38B3-18536F7CEF6B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776520" y="338236"/>
            <a:ext cx="1114456" cy="11144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6861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Work tools on a red background">
            <a:extLst>
              <a:ext uri="{FF2B5EF4-FFF2-40B4-BE49-F238E27FC236}">
                <a16:creationId xmlns:a16="http://schemas.microsoft.com/office/drawing/2014/main" id="{71BB98D2-CDB5-4FC2-7A59-F56F13F3537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9" b="301"/>
          <a:stretch/>
        </p:blipFill>
        <p:spPr>
          <a:xfrm>
            <a:off x="479377" y="3429000"/>
            <a:ext cx="9937103" cy="3429000"/>
          </a:xfrm>
          <a:noFill/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CF9B9C3B-378A-A287-D676-0566B9303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77" y="1738633"/>
            <a:ext cx="6586538" cy="977407"/>
          </a:xfrm>
        </p:spPr>
        <p:txBody>
          <a:bodyPr/>
          <a:lstStyle/>
          <a:p>
            <a:r>
              <a:rPr lang="en-GB" dirty="0"/>
              <a:t>Leadership site visit toolkit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F2422-1908-3B1D-E13B-80C7E3BC453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 sz="10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87A30AF-0BFE-9B6E-67C0-F7EBF7D77284}"/>
              </a:ext>
            </a:extLst>
          </p:cNvPr>
          <p:cNvSpPr txBox="1">
            <a:spLocks/>
          </p:cNvSpPr>
          <p:nvPr/>
        </p:nvSpPr>
        <p:spPr>
          <a:xfrm>
            <a:off x="479377" y="2996952"/>
            <a:ext cx="9937103" cy="43204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72000" rIns="72000" bIns="72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Ashley.Hynds@DNV.com   </a:t>
            </a:r>
          </a:p>
        </p:txBody>
      </p:sp>
    </p:spTree>
    <p:extLst>
      <p:ext uri="{BB962C8B-B14F-4D97-AF65-F5344CB8AC3E}">
        <p14:creationId xmlns:p14="http://schemas.microsoft.com/office/powerpoint/2010/main" val="171513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38EE-1F82-BFEE-89F6-844D79A8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Macondo Leadership visit</a:t>
            </a:r>
          </a:p>
        </p:txBody>
      </p:sp>
      <p:pic>
        <p:nvPicPr>
          <p:cNvPr id="8" name="Content Placeholder 7" descr="A large plume of smoke rising from the ocean&#10;&#10;Description automatically generated">
            <a:extLst>
              <a:ext uri="{FF2B5EF4-FFF2-40B4-BE49-F238E27FC236}">
                <a16:creationId xmlns:a16="http://schemas.microsoft.com/office/drawing/2014/main" id="{564DA34E-80FF-55ED-6344-E05A2E0BE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3"/>
          <a:stretch/>
        </p:blipFill>
        <p:spPr>
          <a:xfrm>
            <a:off x="539750" y="1240451"/>
            <a:ext cx="4846218" cy="46821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421D8-04E0-A5BC-E287-A123650D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0962A-97BF-44BE-63ED-F91BAB8837D7}"/>
              </a:ext>
            </a:extLst>
          </p:cNvPr>
          <p:cNvSpPr txBox="1"/>
          <p:nvPr/>
        </p:nvSpPr>
        <p:spPr>
          <a:xfrm>
            <a:off x="830064" y="6059576"/>
            <a:ext cx="440988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050" b="1" i="1" dirty="0">
                <a:solidFill>
                  <a:schemeClr val="accent1"/>
                </a:solidFill>
              </a:rPr>
              <a:t>A controlled burn of oil from the Deepwater Horizon Macondo oil spill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45651-7185-9415-5783-4B56C7C18886}"/>
              </a:ext>
            </a:extLst>
          </p:cNvPr>
          <p:cNvSpPr txBox="1"/>
          <p:nvPr/>
        </p:nvSpPr>
        <p:spPr>
          <a:xfrm>
            <a:off x="5807968" y="1246315"/>
            <a:ext cx="6264696" cy="5201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>
                <a:solidFill>
                  <a:schemeClr val="accent1"/>
                </a:solidFill>
              </a:rPr>
              <a:t>7 hours before the Macondo Oil blowout, 4 Senior Leaders landed on the Deepwater Horizon drilling rig for a ‘Management Visibility Tour.’  They had detailed knowledge of drilling operations (as drilling engineers or rig managers).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>
                <a:solidFill>
                  <a:schemeClr val="accent1"/>
                </a:solidFill>
              </a:rPr>
              <a:t>A major purpose of the visit was to emphasise the importance of safety, by meeting and talking with workers. Activities included: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congratulating workers on achieving 7 years LTI free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carrying out a rig tour including drilling floor &amp; bridge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sharing learning from a recent injury on another rig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following up an observation on fall arrest harnesses 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discussions on hand injuries and dropped objects</a:t>
            </a:r>
          </a:p>
          <a:p>
            <a:pPr algn="just">
              <a:spcBef>
                <a:spcPts val="1200"/>
              </a:spcBef>
            </a:pPr>
            <a:r>
              <a:rPr lang="en-GB" i="1" dirty="0">
                <a:solidFill>
                  <a:schemeClr val="accent3"/>
                </a:solidFill>
              </a:rPr>
              <a:t>Were opportunities missed to prevent the imminent disaster?</a:t>
            </a:r>
          </a:p>
          <a:p>
            <a:pPr algn="just">
              <a:spcBef>
                <a:spcPts val="600"/>
              </a:spcBef>
            </a:pPr>
            <a:r>
              <a:rPr lang="en-GB" i="1" dirty="0">
                <a:solidFill>
                  <a:schemeClr val="accent3"/>
                </a:solidFill>
              </a:rPr>
              <a:t>What makes an effective leadership visit? </a:t>
            </a:r>
            <a:r>
              <a:rPr lang="en-GB" i="1" dirty="0">
                <a:solidFill>
                  <a:schemeClr val="accent1"/>
                </a:solidFill>
              </a:rPr>
              <a:t>	</a:t>
            </a:r>
            <a:endParaRPr lang="en-GB" dirty="0">
              <a:solidFill>
                <a:schemeClr val="accent1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4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7D2A8D-08FE-F1B4-CF23-10D5295D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Leadership – Success Factors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7E157E-D6F2-A571-43EC-FF4EE98FE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41" y="1216001"/>
            <a:ext cx="11110914" cy="532981"/>
          </a:xfrm>
        </p:spPr>
        <p:txBody>
          <a:bodyPr numCol="1"/>
          <a:lstStyle/>
          <a:p>
            <a:pPr marL="0" indent="0">
              <a:buNone/>
            </a:pPr>
            <a:r>
              <a:rPr lang="en-GB" dirty="0"/>
              <a:t>Cooper (1998) identifies the importance of a balance of ‘caring’ and ‘controlling’ behaviours</a:t>
            </a:r>
          </a:p>
          <a:p>
            <a:pPr lvl="1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10DB6-61BF-67C7-5AD4-6E3C7EAC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5B931-7B10-D915-0E4C-FD9C8A34509A}"/>
              </a:ext>
            </a:extLst>
          </p:cNvPr>
          <p:cNvSpPr txBox="1"/>
          <p:nvPr/>
        </p:nvSpPr>
        <p:spPr>
          <a:xfrm>
            <a:off x="731506" y="6212383"/>
            <a:ext cx="539089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000" b="1" dirty="0">
                <a:effectLst/>
                <a:ea typeface="Calibri" panose="020F0502020204030204" pitchFamily="34" charset="0"/>
              </a:rPr>
              <a:t>Cooper, D.</a:t>
            </a:r>
            <a:r>
              <a:rPr lang="en-GB" sz="1000" dirty="0">
                <a:effectLst/>
                <a:ea typeface="Calibri" panose="020F0502020204030204" pitchFamily="34" charset="0"/>
              </a:rPr>
              <a:t>, </a:t>
            </a:r>
            <a:r>
              <a:rPr lang="en-GB" sz="1000" i="1" dirty="0">
                <a:effectLst/>
                <a:ea typeface="Calibri" panose="020F0502020204030204" pitchFamily="34" charset="0"/>
              </a:rPr>
              <a:t>Improving Safety Culture – a practical guide</a:t>
            </a:r>
            <a:r>
              <a:rPr lang="en-GB" sz="1000" dirty="0">
                <a:effectLst/>
                <a:ea typeface="Calibri" panose="020F0502020204030204" pitchFamily="34" charset="0"/>
              </a:rPr>
              <a:t>, John Wiley &amp; Sons Ltd, London, 1998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38ED7AD-88E1-F7A4-7978-199B4BCAF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62466"/>
              </p:ext>
            </p:extLst>
          </p:nvPr>
        </p:nvGraphicFramePr>
        <p:xfrm>
          <a:off x="695400" y="4420548"/>
          <a:ext cx="10801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632752434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3238076126"/>
                    </a:ext>
                  </a:extLst>
                </a:gridCol>
              </a:tblGrid>
              <a:tr h="31179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</a:rPr>
                        <a:t>Caring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</a:rPr>
                        <a:t>Controlling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1366"/>
                  </a:ext>
                </a:extLst>
              </a:tr>
              <a:tr h="3117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</a:rPr>
                        <a:t>Being available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Setting standards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22613"/>
                  </a:ext>
                </a:extLst>
              </a:tr>
              <a:tr h="3117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</a:rPr>
                        <a:t>Concern for people’s well-being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Motivating people to follow rules and 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316835"/>
                  </a:ext>
                </a:extLst>
              </a:tr>
              <a:tr h="545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</a:rPr>
                        <a:t>Establishing a good rapport with sub-ordinates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Clarifying job roles, expectations, and responsibilities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040927"/>
                  </a:ext>
                </a:extLst>
              </a:tr>
            </a:tbl>
          </a:graphicData>
        </a:graphic>
      </p:graphicFrame>
      <p:pic>
        <p:nvPicPr>
          <p:cNvPr id="8" name="Picture 7" descr="Women talking and embracing">
            <a:extLst>
              <a:ext uri="{FF2B5EF4-FFF2-40B4-BE49-F238E27FC236}">
                <a16:creationId xmlns:a16="http://schemas.microsoft.com/office/drawing/2014/main" id="{8588199F-B875-7344-3E30-8AB175321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62" y="1786033"/>
            <a:ext cx="3540174" cy="2361283"/>
          </a:xfrm>
          <a:prstGeom prst="rect">
            <a:avLst/>
          </a:prstGeom>
        </p:spPr>
      </p:pic>
      <p:pic>
        <p:nvPicPr>
          <p:cNvPr id="10" name="Picture 9" descr="Police car red lights in night time">
            <a:extLst>
              <a:ext uri="{FF2B5EF4-FFF2-40B4-BE49-F238E27FC236}">
                <a16:creationId xmlns:a16="http://schemas.microsoft.com/office/drawing/2014/main" id="{36520B5E-FFBA-CAFE-C504-6A0F01308C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18" y="1781777"/>
            <a:ext cx="3294216" cy="23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3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7D2A8D-08FE-F1B4-CF23-10D5295D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Leadership – Success Factors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10DB6-61BF-67C7-5AD4-6E3C7EAC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5B931-7B10-D915-0E4C-FD9C8A34509A}"/>
              </a:ext>
            </a:extLst>
          </p:cNvPr>
          <p:cNvSpPr txBox="1"/>
          <p:nvPr/>
        </p:nvSpPr>
        <p:spPr>
          <a:xfrm>
            <a:off x="806400" y="6141278"/>
            <a:ext cx="7798610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Kerin</a:t>
            </a:r>
            <a:r>
              <a:rPr lang="en-GB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T.</a:t>
            </a: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 importance of (process safety) leadership</a:t>
            </a: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Journal of Loss Prevention in the Process Industries, </a:t>
            </a:r>
            <a:r>
              <a:rPr lang="en-GB" sz="1000" u="none" strike="noStrike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 tooltip="Go to table of contents for this volume/issue"/>
              </a:rPr>
              <a:t>Vol 66</a:t>
            </a: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 104220, July 2020.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7EB4C9A-9814-82D9-1377-A14192B771C3}"/>
              </a:ext>
            </a:extLst>
          </p:cNvPr>
          <p:cNvSpPr txBox="1">
            <a:spLocks/>
          </p:cNvSpPr>
          <p:nvPr/>
        </p:nvSpPr>
        <p:spPr>
          <a:xfrm>
            <a:off x="539750" y="1274591"/>
            <a:ext cx="11110914" cy="532981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/>
              <a:t>Kerin</a:t>
            </a:r>
            <a:r>
              <a:rPr lang="en-GB" dirty="0"/>
              <a:t> (2020) identifies important process safety leadership personality traits and actions</a:t>
            </a:r>
          </a:p>
          <a:p>
            <a:pPr lvl="1"/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2CBDC44-10CE-7DE4-514E-0D8B54602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87629"/>
              </p:ext>
            </p:extLst>
          </p:nvPr>
        </p:nvGraphicFramePr>
        <p:xfrm>
          <a:off x="540000" y="1994485"/>
          <a:ext cx="6225704" cy="152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2852">
                  <a:extLst>
                    <a:ext uri="{9D8B030D-6E8A-4147-A177-3AD203B41FA5}">
                      <a16:colId xmlns:a16="http://schemas.microsoft.com/office/drawing/2014/main" val="2802176840"/>
                    </a:ext>
                  </a:extLst>
                </a:gridCol>
                <a:gridCol w="3112852">
                  <a:extLst>
                    <a:ext uri="{9D8B030D-6E8A-4147-A177-3AD203B41FA5}">
                      <a16:colId xmlns:a16="http://schemas.microsoft.com/office/drawing/2014/main" val="372298314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Who we are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587828"/>
                  </a:ext>
                </a:extLst>
              </a:tr>
              <a:tr h="4048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 inspirational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Be trustworthy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13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Have 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 humble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368494"/>
                  </a:ext>
                </a:extLst>
              </a:tr>
              <a:tr h="3832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Serve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Be empathetic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976693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1218DCA8-98F9-9E18-432C-8F4E2AF66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322786"/>
              </p:ext>
            </p:extLst>
          </p:nvPr>
        </p:nvGraphicFramePr>
        <p:xfrm>
          <a:off x="540000" y="3873845"/>
          <a:ext cx="6225704" cy="191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2852">
                  <a:extLst>
                    <a:ext uri="{9D8B030D-6E8A-4147-A177-3AD203B41FA5}">
                      <a16:colId xmlns:a16="http://schemas.microsoft.com/office/drawing/2014/main" val="2802176840"/>
                    </a:ext>
                  </a:extLst>
                </a:gridCol>
                <a:gridCol w="3112852">
                  <a:extLst>
                    <a:ext uri="{9D8B030D-6E8A-4147-A177-3AD203B41FA5}">
                      <a16:colId xmlns:a16="http://schemas.microsoft.com/office/drawing/2014/main" val="372298314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What we 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587828"/>
                  </a:ext>
                </a:extLst>
              </a:tr>
              <a:tr h="4048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Set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Speak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13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 consistent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Seek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368494"/>
                  </a:ext>
                </a:extLst>
              </a:tr>
              <a:tr h="3832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Be yourself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Look after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976693"/>
                  </a:ext>
                </a:extLst>
              </a:tr>
              <a:tr h="3832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Reflect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Have fun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43851"/>
                  </a:ext>
                </a:extLst>
              </a:tr>
            </a:tbl>
          </a:graphicData>
        </a:graphic>
      </p:graphicFrame>
      <p:pic>
        <p:nvPicPr>
          <p:cNvPr id="10" name="Picture 9" descr="Worker holding safety helmet">
            <a:extLst>
              <a:ext uri="{FF2B5EF4-FFF2-40B4-BE49-F238E27FC236}">
                <a16:creationId xmlns:a16="http://schemas.microsoft.com/office/drawing/2014/main" id="{51F3C714-BED9-6AD5-CD48-7BAA97D924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0" r="4611"/>
          <a:stretch/>
        </p:blipFill>
        <p:spPr>
          <a:xfrm>
            <a:off x="7032104" y="1969124"/>
            <a:ext cx="4618560" cy="38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6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BFA1C-5FF4-BF43-3EE5-B22F6F92D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9" t="14722" r="1563" b="6529"/>
          <a:stretch/>
        </p:blipFill>
        <p:spPr>
          <a:xfrm>
            <a:off x="263352" y="1340768"/>
            <a:ext cx="11737303" cy="4832276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F3CA60AB-0A6F-BD87-F259-7202F373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6400"/>
            <a:ext cx="11315190" cy="9360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3"/>
                </a:solidFill>
              </a:rPr>
              <a:t>Principles of Process Safety Leadership </a:t>
            </a:r>
            <a:br>
              <a:rPr lang="en-GB" dirty="0">
                <a:solidFill>
                  <a:schemeClr val="accent3"/>
                </a:solidFill>
              </a:rPr>
            </a:br>
            <a:r>
              <a:rPr lang="en-GB" dirty="0">
                <a:solidFill>
                  <a:schemeClr val="accent3"/>
                </a:solidFill>
              </a:rPr>
              <a:t>for the offshore UKCS Energy Industry</a:t>
            </a:r>
          </a:p>
        </p:txBody>
      </p:sp>
    </p:spTree>
    <p:extLst>
      <p:ext uri="{BB962C8B-B14F-4D97-AF65-F5344CB8AC3E}">
        <p14:creationId xmlns:p14="http://schemas.microsoft.com/office/powerpoint/2010/main" val="147861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BFA1C-5FF4-BF43-3EE5-B22F6F92D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9" t="14722" r="1563" b="6529"/>
          <a:stretch/>
        </p:blipFill>
        <p:spPr>
          <a:xfrm>
            <a:off x="263352" y="1340768"/>
            <a:ext cx="11737303" cy="4832276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F3CA60AB-0A6F-BD87-F259-7202F373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6400"/>
            <a:ext cx="11315190" cy="9360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3"/>
                </a:solidFill>
              </a:rPr>
              <a:t>Principles of Process Safety Leadership </a:t>
            </a:r>
            <a:br>
              <a:rPr lang="en-GB" dirty="0">
                <a:solidFill>
                  <a:schemeClr val="accent3"/>
                </a:solidFill>
              </a:rPr>
            </a:br>
            <a:r>
              <a:rPr lang="en-GB" dirty="0">
                <a:solidFill>
                  <a:schemeClr val="accent3"/>
                </a:solidFill>
              </a:rPr>
              <a:t>for the offshore UKCS Energy Industry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42A93-DAA9-2567-E9B7-E288B0788323}"/>
              </a:ext>
            </a:extLst>
          </p:cNvPr>
          <p:cNvSpPr txBox="1"/>
          <p:nvPr/>
        </p:nvSpPr>
        <p:spPr>
          <a:xfrm>
            <a:off x="208750" y="1202400"/>
            <a:ext cx="5887250" cy="12541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 err="1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3D817-A7D0-99AD-85D7-11AB88510DFF}"/>
              </a:ext>
            </a:extLst>
          </p:cNvPr>
          <p:cNvSpPr txBox="1"/>
          <p:nvPr/>
        </p:nvSpPr>
        <p:spPr>
          <a:xfrm>
            <a:off x="6248400" y="2456544"/>
            <a:ext cx="5887250" cy="12541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 err="1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21399-D001-EC6C-0B6B-FCC7182C58A8}"/>
              </a:ext>
            </a:extLst>
          </p:cNvPr>
          <p:cNvSpPr txBox="1"/>
          <p:nvPr/>
        </p:nvSpPr>
        <p:spPr>
          <a:xfrm>
            <a:off x="6132003" y="3687722"/>
            <a:ext cx="5887250" cy="12541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 err="1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092D2-1550-8F5E-6DE5-0410A40C38EF}"/>
              </a:ext>
            </a:extLst>
          </p:cNvPr>
          <p:cNvSpPr txBox="1"/>
          <p:nvPr/>
        </p:nvSpPr>
        <p:spPr>
          <a:xfrm>
            <a:off x="6168007" y="4904470"/>
            <a:ext cx="5887250" cy="12541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 err="1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18BAA-A413-9A9F-343C-561421D06578}"/>
              </a:ext>
            </a:extLst>
          </p:cNvPr>
          <p:cNvSpPr txBox="1"/>
          <p:nvPr/>
        </p:nvSpPr>
        <p:spPr>
          <a:xfrm>
            <a:off x="263352" y="3669024"/>
            <a:ext cx="5887250" cy="12541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5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033B-9A03-4BC0-7521-DEC6184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Hopkins’ analysis of the Macondo leadership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10B7-1750-4635-B154-4CB2E7E7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03107"/>
            <a:ext cx="11110914" cy="4317624"/>
          </a:xfrm>
        </p:spPr>
        <p:txBody>
          <a:bodyPr/>
          <a:lstStyle/>
          <a:p>
            <a:pPr marL="0" marR="99695" lvl="0" indent="0">
              <a:spcBef>
                <a:spcPts val="600"/>
              </a:spcBef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Andrew Hopkins analysed the conduct of the Macondo leadership visit.</a:t>
            </a:r>
            <a:r>
              <a:rPr lang="en-GB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He concluded that the following factors contributed to the outcome:-</a:t>
            </a:r>
            <a:b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9695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 exclusive focus on personal rather than process safety.</a:t>
            </a:r>
          </a:p>
          <a:p>
            <a:pPr marL="342900" marR="99695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preference to target assessment of conditions (e.g. housekeeping) rather than individuals’ behaviours (actions and decisions) such as adherence to procedures.</a:t>
            </a:r>
          </a:p>
          <a:p>
            <a:pPr marL="342900" marR="99695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voidance of spending time in areas where there was intense activity, to minimise interference or disruption.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voidance of direct engagement with </a:t>
            </a:r>
            <a:r>
              <a:rPr lang="en-GB" i="1" dirty="0">
                <a:ea typeface="Calibri" panose="020F0502020204030204" pitchFamily="34" charset="0"/>
                <a:cs typeface="Times New Roman" panose="02020603050405020304" pitchFamily="18" charset="0"/>
              </a:rPr>
              <a:t>junior 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staff, out of a concern not to undermine site leadership or be seen as challenging individuals’ competence.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2D596-AD0B-1A5D-56D6-C5733314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C22A0-A4DD-CDE1-054D-5E665A8502E3}"/>
              </a:ext>
            </a:extLst>
          </p:cNvPr>
          <p:cNvSpPr txBox="1"/>
          <p:nvPr/>
        </p:nvSpPr>
        <p:spPr>
          <a:xfrm>
            <a:off x="673200" y="5818912"/>
            <a:ext cx="7997382" cy="7540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000" b="1" dirty="0"/>
              <a:t>Hopkins, A., </a:t>
            </a:r>
            <a:r>
              <a:rPr lang="en-GB" sz="1000" b="1" i="1" dirty="0"/>
              <a:t>Management Walk-arounds: Lessons from the Gulf of Mexico oil well blowout</a:t>
            </a:r>
            <a:r>
              <a:rPr lang="en-GB" sz="1000" b="1" dirty="0"/>
              <a:t>, Safety Science, Vol 49, 1421-1425, 2011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400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2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033B-9A03-4BC0-7521-DEC6184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Hopkins’ leadership visit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10B7-1750-4635-B154-4CB2E7E7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00808"/>
            <a:ext cx="11110914" cy="3024336"/>
          </a:xfrm>
        </p:spPr>
        <p:txBody>
          <a:bodyPr/>
          <a:lstStyle/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aware of the major accident events that could occur at a site, prior to attendance.</a:t>
            </a: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nderstand the controls that should be in place to prevent such events, with a view to verifying that they are in place and working as intended whilst on site.</a:t>
            </a: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aware of any recent significant process safety incidents that have occurred on other sites which may have relevance to the current site.</a:t>
            </a: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edicate time to check processes which may be of fundamental importance to process safety.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aware of any current operations at the site which might present an opportunity for closer attention, and potentially relate to the higher risk issues identified above</a:t>
            </a:r>
            <a:endParaRPr lang="en-GB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2D596-AD0B-1A5D-56D6-C5733314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C22A0-A4DD-CDE1-054D-5E665A8502E3}"/>
              </a:ext>
            </a:extLst>
          </p:cNvPr>
          <p:cNvSpPr txBox="1"/>
          <p:nvPr/>
        </p:nvSpPr>
        <p:spPr>
          <a:xfrm>
            <a:off x="673200" y="5818912"/>
            <a:ext cx="7997382" cy="7540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000" b="1" dirty="0"/>
              <a:t>Hopkins, A., </a:t>
            </a:r>
            <a:r>
              <a:rPr lang="en-GB" sz="1000" b="1" i="1" dirty="0"/>
              <a:t>Management Walk-arounds: Lessons from the Gulf of Mexico oil well blowout</a:t>
            </a:r>
            <a:r>
              <a:rPr lang="en-GB" sz="1000" b="1" dirty="0"/>
              <a:t>, Safety Science, Vol 49, 1421-1425, 2011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400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2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Work tools on a red background">
            <a:extLst>
              <a:ext uri="{FF2B5EF4-FFF2-40B4-BE49-F238E27FC236}">
                <a16:creationId xmlns:a16="http://schemas.microsoft.com/office/drawing/2014/main" id="{71BB98D2-CDB5-4FC2-7A59-F56F13F3537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9" b="301"/>
          <a:stretch/>
        </p:blipFill>
        <p:spPr>
          <a:xfrm>
            <a:off x="479377" y="3429000"/>
            <a:ext cx="9937103" cy="3429000"/>
          </a:xfrm>
          <a:noFill/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CF9B9C3B-378A-A287-D676-0566B9303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040" y="2204864"/>
            <a:ext cx="7933327" cy="977407"/>
          </a:xfrm>
        </p:spPr>
        <p:txBody>
          <a:bodyPr/>
          <a:lstStyle/>
          <a:p>
            <a:r>
              <a:rPr lang="en-GB" dirty="0"/>
              <a:t>Leadership site visit toolkit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F2422-1908-3B1D-E13B-80C7E3BC453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 sz="100"/>
          </a:p>
        </p:txBody>
      </p:sp>
    </p:spTree>
    <p:extLst>
      <p:ext uri="{BB962C8B-B14F-4D97-AF65-F5344CB8AC3E}">
        <p14:creationId xmlns:p14="http://schemas.microsoft.com/office/powerpoint/2010/main" val="2130032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DNV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0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600"/>
          </a:spcBef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Blank.potx" id="{462ADBFF-273A-4567-B294-D5011C0B512B}" vid="{1EFF4E61-7111-49E7-B341-7E4FF95B340F}"/>
    </a:ext>
  </a:extLst>
</a:theme>
</file>

<file path=ppt/theme/theme2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</a:theme>
</file>

<file path=ppt/theme/theme3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8" ma:contentTypeDescription="Create a new document." ma:contentTypeScope="" ma:versionID="2e7a6bcb8f68c3b9a6187eb6046a6f6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78a24c1cfda3600f7e848dea9b519ff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7604e031-f840-4ad5-97d2-0b99280ee730" xsi:nil="true"/>
    <_Flow_SignoffStatus xmlns="7604e031-f840-4ad5-97d2-0b99280ee730" xsi:nil="true"/>
    <SharedWithUsers xmlns="c4b40482-04a4-480f-b826-6548c4a2bcf1">
      <UserInfo>
        <DisplayName/>
        <AccountId xsi:nil="true"/>
        <AccountType/>
      </UserInfo>
    </SharedWithUsers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</documentManagement>
</p:properties>
</file>

<file path=customXml/itemProps1.xml><?xml version="1.0" encoding="utf-8"?>
<ds:datastoreItem xmlns:ds="http://schemas.openxmlformats.org/officeDocument/2006/customXml" ds:itemID="{A7C711A3-E521-45B4-AE29-E9648F1C1F22}"/>
</file>

<file path=customXml/itemProps2.xml><?xml version="1.0" encoding="utf-8"?>
<ds:datastoreItem xmlns:ds="http://schemas.openxmlformats.org/officeDocument/2006/customXml" ds:itemID="{A930D5E1-2E3A-46F6-A41D-A7E60ECD5D78}"/>
</file>

<file path=customXml/itemProps3.xml><?xml version="1.0" encoding="utf-8"?>
<ds:datastoreItem xmlns:ds="http://schemas.openxmlformats.org/officeDocument/2006/customXml" ds:itemID="{3F0010F1-2821-440D-A2B5-677761F3856C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2987</TotalTime>
  <Words>1199</Words>
  <Application>Microsoft Office PowerPoint</Application>
  <PresentationFormat>Widescreen</PresentationFormat>
  <Paragraphs>160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DNV</vt:lpstr>
      <vt:lpstr>Leadership site visit toolkit     ashley.hynds@dnv.com </vt:lpstr>
      <vt:lpstr>Macondo Leadership visit</vt:lpstr>
      <vt:lpstr>Safety Leadership – Success Factors</vt:lpstr>
      <vt:lpstr>Safety Leadership – Success Factors</vt:lpstr>
      <vt:lpstr>Principles of Process Safety Leadership  for the offshore UKCS Energy Industry</vt:lpstr>
      <vt:lpstr>Principles of Process Safety Leadership  for the offshore UKCS Energy Industry</vt:lpstr>
      <vt:lpstr>Hopkins’ analysis of the Macondo leadership visit</vt:lpstr>
      <vt:lpstr>Hopkins’ leadership visit recommendations</vt:lpstr>
      <vt:lpstr>Leadership site visit toolkit</vt:lpstr>
      <vt:lpstr>Conduct of visits</vt:lpstr>
      <vt:lpstr>Walk the talk – desirable process safety attributes</vt:lpstr>
      <vt:lpstr>Visit activities</vt:lpstr>
      <vt:lpstr>Small group discussion</vt:lpstr>
      <vt:lpstr>Control room visit</vt:lpstr>
      <vt:lpstr>Next steps</vt:lpstr>
      <vt:lpstr>Leadership site visit toolkit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Hynds, Ashley</dc:creator>
  <cp:lastModifiedBy>Hynds, Ashley</cp:lastModifiedBy>
  <cp:revision>3</cp:revision>
  <cp:lastPrinted>2023-10-19T10:41:17Z</cp:lastPrinted>
  <dcterms:created xsi:type="dcterms:W3CDTF">2023-10-02T07:46:48Z</dcterms:created>
  <dcterms:modified xsi:type="dcterms:W3CDTF">2023-10-23T11:37:39Z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SD_DocumentLanguageString">
    <vt:lpwstr>English (United Kingdom)</vt:lpwstr>
  </property>
  <property fmtid="{D5CDD505-2E9C-101B-9397-08002B2CF9AE}" pid="5" name="SD_UserprofileName">
    <vt:lpwstr/>
  </property>
  <property fmtid="{D5CDD505-2E9C-101B-9397-08002B2CF9AE}" pid="6" name="MSIP_Label_48141450-2387-4aca-b41f-19cd6be9dd3c_Enabled">
    <vt:lpwstr>true</vt:lpwstr>
  </property>
  <property fmtid="{D5CDD505-2E9C-101B-9397-08002B2CF9AE}" pid="7" name="MSIP_Label_48141450-2387-4aca-b41f-19cd6be9dd3c_SetDate">
    <vt:lpwstr>2023-10-03T06:53:19Z</vt:lpwstr>
  </property>
  <property fmtid="{D5CDD505-2E9C-101B-9397-08002B2CF9AE}" pid="8" name="MSIP_Label_48141450-2387-4aca-b41f-19cd6be9dd3c_Method">
    <vt:lpwstr>Standard</vt:lpwstr>
  </property>
  <property fmtid="{D5CDD505-2E9C-101B-9397-08002B2CF9AE}" pid="9" name="MSIP_Label_48141450-2387-4aca-b41f-19cd6be9dd3c_Name">
    <vt:lpwstr>Restricted_Unprotected</vt:lpwstr>
  </property>
  <property fmtid="{D5CDD505-2E9C-101B-9397-08002B2CF9AE}" pid="10" name="MSIP_Label_48141450-2387-4aca-b41f-19cd6be9dd3c_SiteId">
    <vt:lpwstr>adf10e2b-b6e9-41d6-be2f-c12bb566019c</vt:lpwstr>
  </property>
  <property fmtid="{D5CDD505-2E9C-101B-9397-08002B2CF9AE}" pid="11" name="MSIP_Label_48141450-2387-4aca-b41f-19cd6be9dd3c_ActionId">
    <vt:lpwstr>f3313952-5b71-4a1b-9a44-b16effb01900</vt:lpwstr>
  </property>
  <property fmtid="{D5CDD505-2E9C-101B-9397-08002B2CF9AE}" pid="12" name="MSIP_Label_48141450-2387-4aca-b41f-19cd6be9dd3c_ContentBits">
    <vt:lpwstr>0</vt:lpwstr>
  </property>
  <property fmtid="{D5CDD505-2E9C-101B-9397-08002B2CF9AE}" pid="13" name="SD_DocumentLanguage">
    <vt:lpwstr>en-GB</vt:lpwstr>
  </property>
  <property fmtid="{D5CDD505-2E9C-101B-9397-08002B2CF9AE}" pid="14" name="sdDocumentDate">
    <vt:lpwstr>45218</vt:lpwstr>
  </property>
  <property fmtid="{D5CDD505-2E9C-101B-9397-08002B2CF9AE}" pid="15" name="sdDocumentDateFormat">
    <vt:lpwstr>en-GB:dd MMMM yyyy</vt:lpwstr>
  </property>
  <property fmtid="{D5CDD505-2E9C-101B-9397-08002B2CF9AE}" pid="16" name="ContentTypeId">
    <vt:lpwstr>0x0101000646A3490C442E41AC9620621F1F21BE</vt:lpwstr>
  </property>
  <property fmtid="{D5CDD505-2E9C-101B-9397-08002B2CF9AE}" pid="17" name="_SourceUrl">
    <vt:lpwstr/>
  </property>
  <property fmtid="{D5CDD505-2E9C-101B-9397-08002B2CF9AE}" pid="18" name="_SharedFileIndex">
    <vt:lpwstr/>
  </property>
  <property fmtid="{D5CDD505-2E9C-101B-9397-08002B2CF9AE}" pid="19" name="ComplianceAssetId">
    <vt:lpwstr/>
  </property>
  <property fmtid="{D5CDD505-2E9C-101B-9397-08002B2CF9AE}" pid="20" name="_ExtendedDescription">
    <vt:lpwstr/>
  </property>
  <property fmtid="{D5CDD505-2E9C-101B-9397-08002B2CF9AE}" pid="21" name="TriggerFlowInfo">
    <vt:lpwstr/>
  </property>
  <property fmtid="{D5CDD505-2E9C-101B-9397-08002B2CF9AE}" pid="22" name="MediaServiceImageTags">
    <vt:lpwstr/>
  </property>
</Properties>
</file>