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4.xml" ContentType="application/vnd.openxmlformats-officedocument.presentationml.notesSlide+xml"/>
  <Override PartName="/ppt/slideLayouts/slideLayout2.xml" ContentType="application/vnd.openxmlformats-officedocument.presentationml.slideLayout+xml"/>
  <Override PartName="/ppt/notesSlides/notesSlide15.xml" ContentType="application/vnd.openxmlformats-officedocument.presentationml.notesSlide+xml"/>
  <Override PartName="/ppt/slideLayouts/slideLayout3.xml" ContentType="application/vnd.openxmlformats-officedocument.presentationml.slideLayout+xml"/>
  <Override PartName="/ppt/notesSlides/notesSlide16.xml" ContentType="application/vnd.openxmlformats-officedocument.presentationml.notesSlide+xml"/>
  <Override PartName="/ppt/slideLayouts/slideLayout4.xml" ContentType="application/vnd.openxmlformats-officedocument.presentationml.slideLayout+xml"/>
  <Override PartName="/ppt/notesSlides/notesSlide17.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6" r:id="rId1"/>
  </p:sldMasterIdLst>
  <p:notesMasterIdLst>
    <p:notesMasterId r:id="rId23"/>
  </p:notesMasterIdLst>
  <p:handoutMasterIdLst>
    <p:handoutMasterId r:id="rId24"/>
  </p:handoutMasterIdLst>
  <p:sldIdLst>
    <p:sldId id="288" r:id="rId2"/>
    <p:sldId id="616" r:id="rId3"/>
    <p:sldId id="600" r:id="rId4"/>
    <p:sldId id="1506" r:id="rId5"/>
    <p:sldId id="1471" r:id="rId6"/>
    <p:sldId id="1494" r:id="rId7"/>
    <p:sldId id="1439" r:id="rId8"/>
    <p:sldId id="1485" r:id="rId9"/>
    <p:sldId id="1496" r:id="rId10"/>
    <p:sldId id="1499" r:id="rId11"/>
    <p:sldId id="1497" r:id="rId12"/>
    <p:sldId id="1498" r:id="rId13"/>
    <p:sldId id="1473" r:id="rId14"/>
    <p:sldId id="1445" r:id="rId15"/>
    <p:sldId id="1450" r:id="rId16"/>
    <p:sldId id="1474" r:id="rId17"/>
    <p:sldId id="1505" r:id="rId18"/>
    <p:sldId id="1476" r:id="rId19"/>
    <p:sldId id="1483" r:id="rId20"/>
    <p:sldId id="1484" r:id="rId21"/>
    <p:sldId id="1477" r:id="rId22"/>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2DA40C"/>
    <a:srgbClr val="FFCC66"/>
    <a:srgbClr val="0066FF"/>
    <a:srgbClr val="FF9933"/>
    <a:srgbClr val="CDF1C7"/>
    <a:srgbClr val="00FF00"/>
    <a:srgbClr val="00B4F4"/>
    <a:srgbClr val="33CCFF"/>
    <a:srgbClr val="00B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98" autoAdjust="0"/>
    <p:restoredTop sz="60317" autoAdjust="0"/>
  </p:normalViewPr>
  <p:slideViewPr>
    <p:cSldViewPr snapToGrid="0">
      <p:cViewPr varScale="1">
        <p:scale>
          <a:sx n="62" d="100"/>
          <a:sy n="62" d="100"/>
        </p:scale>
        <p:origin x="1848" y="-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0880"/>
    </p:cViewPr>
  </p:sorterViewPr>
  <p:notesViewPr>
    <p:cSldViewPr snapToGrid="0">
      <p:cViewPr varScale="1">
        <p:scale>
          <a:sx n="52" d="100"/>
          <a:sy n="52" d="100"/>
        </p:scale>
        <p:origin x="-2658" y="-96"/>
      </p:cViewPr>
      <p:guideLst>
        <p:guide orient="horz" pos="3024"/>
        <p:guide pos="230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E6205-ACDB-44F6-9B28-1321943939FE}"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CA"/>
        </a:p>
      </dgm:t>
    </dgm:pt>
    <dgm:pt modelId="{8B1E90EC-7FD3-4779-8E5B-620635C31A98}">
      <dgm:prSet phldrT="[Text]"/>
      <dgm:spPr>
        <a:solidFill>
          <a:srgbClr val="C00000"/>
        </a:solidFill>
      </dgm:spPr>
      <dgm:t>
        <a:bodyPr/>
        <a:lstStyle/>
        <a:p>
          <a:pPr algn="ctr"/>
          <a:r>
            <a:rPr lang="en-CA" b="1">
              <a:solidFill>
                <a:schemeClr val="bg1"/>
              </a:solidFill>
              <a:latin typeface="Times New Roman" panose="02020603050405020304" pitchFamily="18" charset="0"/>
              <a:cs typeface="Times New Roman" panose="02020603050405020304" pitchFamily="18" charset="0"/>
            </a:rPr>
            <a:t>STEP 4 - Assurance and Verification</a:t>
          </a:r>
        </a:p>
      </dgm:t>
    </dgm:pt>
    <dgm:pt modelId="{C41B644C-89DA-4601-8655-39797A76B162}" type="parTrans" cxnId="{CF7C26ED-6F0A-4E97-919A-130C03A1A769}">
      <dgm:prSet/>
      <dgm:spPr/>
      <dgm:t>
        <a:bodyPr/>
        <a:lstStyle/>
        <a:p>
          <a:pPr algn="ctr"/>
          <a:endParaRPr lang="en-CA">
            <a:latin typeface="Times New Roman" panose="02020603050405020304" pitchFamily="18" charset="0"/>
            <a:cs typeface="Times New Roman" panose="02020603050405020304" pitchFamily="18" charset="0"/>
          </a:endParaRPr>
        </a:p>
      </dgm:t>
    </dgm:pt>
    <dgm:pt modelId="{6F6FC631-C410-4B54-A488-FCC4B0E67EB4}" type="sibTrans" cxnId="{CF7C26ED-6F0A-4E97-919A-130C03A1A769}">
      <dgm:prSet/>
      <dgm:spPr/>
      <dgm:t>
        <a:bodyPr/>
        <a:lstStyle/>
        <a:p>
          <a:pPr algn="ctr"/>
          <a:endParaRPr lang="en-CA">
            <a:latin typeface="Times New Roman" panose="02020603050405020304" pitchFamily="18" charset="0"/>
            <a:cs typeface="Times New Roman" panose="02020603050405020304" pitchFamily="18" charset="0"/>
          </a:endParaRPr>
        </a:p>
      </dgm:t>
    </dgm:pt>
    <dgm:pt modelId="{EDC498FF-7788-40FC-A138-75E3E7950838}">
      <dgm:prSet phldrT="[Text]" custT="1"/>
      <dgm:spPr>
        <a:solidFill>
          <a:schemeClr val="accent2">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Assurance Activities</a:t>
          </a:r>
        </a:p>
      </dgm:t>
    </dgm:pt>
    <dgm:pt modelId="{2AA25914-2E30-4A0C-BD88-8AA75DFA2E74}" type="parTrans" cxnId="{006CBDEF-8E7E-4E2A-8FFE-0016CAD94447}">
      <dgm:prSet/>
      <dgm:spPr/>
      <dgm:t>
        <a:bodyPr/>
        <a:lstStyle/>
        <a:p>
          <a:pPr algn="ctr"/>
          <a:endParaRPr lang="en-CA">
            <a:latin typeface="Times New Roman" panose="02020603050405020304" pitchFamily="18" charset="0"/>
            <a:cs typeface="Times New Roman" panose="02020603050405020304" pitchFamily="18" charset="0"/>
          </a:endParaRPr>
        </a:p>
      </dgm:t>
    </dgm:pt>
    <dgm:pt modelId="{6D71CAE4-5B48-4E27-AB88-C5BC29B2304C}" type="sibTrans" cxnId="{006CBDEF-8E7E-4E2A-8FFE-0016CAD94447}">
      <dgm:prSet/>
      <dgm:spPr/>
      <dgm:t>
        <a:bodyPr/>
        <a:lstStyle/>
        <a:p>
          <a:pPr algn="ctr"/>
          <a:endParaRPr lang="en-CA">
            <a:latin typeface="Times New Roman" panose="02020603050405020304" pitchFamily="18" charset="0"/>
            <a:cs typeface="Times New Roman" panose="02020603050405020304" pitchFamily="18" charset="0"/>
          </a:endParaRPr>
        </a:p>
      </dgm:t>
    </dgm:pt>
    <dgm:pt modelId="{7E86D2CA-59CB-4B5E-A737-56D227952A60}">
      <dgm:prSet phldrT="[Text]"/>
      <dgm:spPr>
        <a:solidFill>
          <a:srgbClr val="00B050"/>
        </a:solidFill>
        <a:effectLst>
          <a:innerShdw blurRad="63500" dist="50800" dir="18900000">
            <a:prstClr val="black">
              <a:alpha val="50000"/>
            </a:prstClr>
          </a:innerShdw>
        </a:effectLst>
      </dgm:spPr>
      <dgm:t>
        <a:bodyPr/>
        <a:lstStyle/>
        <a:p>
          <a:pPr algn="ctr"/>
          <a:r>
            <a:rPr lang="en-CA" b="1">
              <a:solidFill>
                <a:schemeClr val="bg1"/>
              </a:solidFill>
              <a:latin typeface="Times New Roman" panose="02020603050405020304" pitchFamily="18" charset="0"/>
              <a:cs typeface="Times New Roman" panose="02020603050405020304" pitchFamily="18" charset="0"/>
            </a:rPr>
            <a:t>STEP 1 - Process Safety Hazard Identification &amp; Risk Assessment</a:t>
          </a:r>
        </a:p>
      </dgm:t>
    </dgm:pt>
    <dgm:pt modelId="{F6261C82-2655-4ED8-85EC-1E2DDC357A69}" type="parTrans" cxnId="{A15CADAD-9688-4AA0-BFA6-9B2710598645}">
      <dgm:prSet/>
      <dgm:spPr/>
      <dgm:t>
        <a:bodyPr/>
        <a:lstStyle/>
        <a:p>
          <a:pPr algn="ctr"/>
          <a:endParaRPr lang="en-CA">
            <a:latin typeface="Times New Roman" panose="02020603050405020304" pitchFamily="18" charset="0"/>
            <a:cs typeface="Times New Roman" panose="02020603050405020304" pitchFamily="18" charset="0"/>
          </a:endParaRPr>
        </a:p>
      </dgm:t>
    </dgm:pt>
    <dgm:pt modelId="{5B5768AA-DDE3-4779-9A31-17061C560A94}" type="sibTrans" cxnId="{A15CADAD-9688-4AA0-BFA6-9B2710598645}">
      <dgm:prSet/>
      <dgm:spPr/>
      <dgm:t>
        <a:bodyPr/>
        <a:lstStyle/>
        <a:p>
          <a:pPr algn="ctr"/>
          <a:endParaRPr lang="en-CA">
            <a:latin typeface="Times New Roman" panose="02020603050405020304" pitchFamily="18" charset="0"/>
            <a:cs typeface="Times New Roman" panose="02020603050405020304" pitchFamily="18" charset="0"/>
          </a:endParaRPr>
        </a:p>
      </dgm:t>
    </dgm:pt>
    <dgm:pt modelId="{B3ACB482-DDD7-435B-8A61-555F679C262C}">
      <dgm:prSet phldrT="[Text]" custT="1"/>
      <dgm:spPr>
        <a:solidFill>
          <a:schemeClr val="accent3">
            <a:lumMod val="75000"/>
            <a:alpha val="90000"/>
          </a:schemeClr>
        </a:solidFill>
      </dgm:spPr>
      <dgm:t>
        <a:bodyPr/>
        <a:lstStyle/>
        <a:p>
          <a:pPr algn="r"/>
          <a:r>
            <a:rPr lang="en-CA" sz="800">
              <a:solidFill>
                <a:schemeClr val="bg1"/>
              </a:solidFill>
              <a:latin typeface="Times New Roman" panose="02020603050405020304" pitchFamily="18" charset="0"/>
              <a:cs typeface="Times New Roman" panose="02020603050405020304" pitchFamily="18" charset="0"/>
            </a:rPr>
            <a:t>Identification (HAZID) of MAEs (MAHs &amp; MATTEs) &amp; process safety hazards</a:t>
          </a:r>
        </a:p>
      </dgm:t>
    </dgm:pt>
    <dgm:pt modelId="{1B753916-CD28-4D75-A841-73DA37307D9B}" type="parTrans" cxnId="{42A0475A-DAB6-4CCC-99B7-C0C3904443DF}">
      <dgm:prSet/>
      <dgm:spPr/>
      <dgm:t>
        <a:bodyPr/>
        <a:lstStyle/>
        <a:p>
          <a:pPr algn="ctr"/>
          <a:endParaRPr lang="en-CA">
            <a:latin typeface="Times New Roman" panose="02020603050405020304" pitchFamily="18" charset="0"/>
            <a:cs typeface="Times New Roman" panose="02020603050405020304" pitchFamily="18" charset="0"/>
          </a:endParaRPr>
        </a:p>
      </dgm:t>
    </dgm:pt>
    <dgm:pt modelId="{70D32EA3-E615-429E-96E5-D8E601FE1214}" type="sibTrans" cxnId="{42A0475A-DAB6-4CCC-99B7-C0C3904443DF}">
      <dgm:prSet/>
      <dgm:spPr/>
      <dgm:t>
        <a:bodyPr/>
        <a:lstStyle/>
        <a:p>
          <a:pPr algn="ctr"/>
          <a:endParaRPr lang="en-CA">
            <a:latin typeface="Times New Roman" panose="02020603050405020304" pitchFamily="18" charset="0"/>
            <a:cs typeface="Times New Roman" panose="02020603050405020304" pitchFamily="18" charset="0"/>
          </a:endParaRPr>
        </a:p>
      </dgm:t>
    </dgm:pt>
    <dgm:pt modelId="{0FED68D4-6B9E-445C-819F-98C48B9F037F}">
      <dgm:prSet phldrT="[Text]"/>
      <dgm:spPr>
        <a:solidFill>
          <a:srgbClr val="0070C0"/>
        </a:solidFill>
      </dgm:spPr>
      <dgm:t>
        <a:bodyPr/>
        <a:lstStyle/>
        <a:p>
          <a:pPr algn="ctr"/>
          <a:r>
            <a:rPr lang="en-CA" b="1">
              <a:solidFill>
                <a:schemeClr val="bg1"/>
              </a:solidFill>
              <a:latin typeface="Times New Roman" panose="02020603050405020304" pitchFamily="18" charset="0"/>
              <a:cs typeface="Times New Roman" panose="02020603050405020304" pitchFamily="18" charset="0"/>
            </a:rPr>
            <a:t>STEP 2 - Development Safety Critical   Safeguarding  Manual</a:t>
          </a:r>
        </a:p>
      </dgm:t>
    </dgm:pt>
    <dgm:pt modelId="{089F6A52-1128-411C-8EBC-58CA7992B12A}" type="parTrans" cxnId="{6BACEEA9-B70B-4DC3-83DB-C921564BBAE6}">
      <dgm:prSet/>
      <dgm:spPr/>
      <dgm:t>
        <a:bodyPr/>
        <a:lstStyle/>
        <a:p>
          <a:pPr algn="ctr"/>
          <a:endParaRPr lang="en-CA">
            <a:latin typeface="Times New Roman" panose="02020603050405020304" pitchFamily="18" charset="0"/>
            <a:cs typeface="Times New Roman" panose="02020603050405020304" pitchFamily="18" charset="0"/>
          </a:endParaRPr>
        </a:p>
      </dgm:t>
    </dgm:pt>
    <dgm:pt modelId="{2AF231B3-A7B7-4F22-AAEE-A0DC5E18A586}" type="sibTrans" cxnId="{6BACEEA9-B70B-4DC3-83DB-C921564BBAE6}">
      <dgm:prSet/>
      <dgm:spPr/>
      <dgm:t>
        <a:bodyPr/>
        <a:lstStyle/>
        <a:p>
          <a:pPr algn="ctr"/>
          <a:endParaRPr lang="en-CA">
            <a:latin typeface="Times New Roman" panose="02020603050405020304" pitchFamily="18" charset="0"/>
            <a:cs typeface="Times New Roman" panose="02020603050405020304" pitchFamily="18" charset="0"/>
          </a:endParaRPr>
        </a:p>
      </dgm:t>
    </dgm:pt>
    <dgm:pt modelId="{FDAC6055-BCB2-48D1-BE88-5831E55EDAFF}">
      <dgm:prSet phldrT="[Text]" custT="1"/>
      <dgm:spPr>
        <a:solidFill>
          <a:schemeClr val="accent1">
            <a:lumMod val="75000"/>
            <a:alpha val="90000"/>
          </a:schemeClr>
        </a:solidFill>
      </dgm:spPr>
      <dgm:t>
        <a:bodyPr/>
        <a:lstStyle/>
        <a:p>
          <a:pPr algn="r"/>
          <a:r>
            <a:rPr lang="en-CA" sz="800">
              <a:solidFill>
                <a:schemeClr val="bg1"/>
              </a:solidFill>
              <a:latin typeface="Times New Roman" panose="02020603050405020304" pitchFamily="18" charset="0"/>
              <a:cs typeface="Times New Roman" panose="02020603050405020304" pitchFamily="18" charset="0"/>
            </a:rPr>
            <a:t>Safeguards must priortize and focus on high risks and safety crticality</a:t>
          </a:r>
        </a:p>
      </dgm:t>
    </dgm:pt>
    <dgm:pt modelId="{BD3C5C75-373F-41A3-AA4D-07BCBC421129}" type="parTrans" cxnId="{55B4C98F-DFD5-49BB-A6FB-6F6E2259A66B}">
      <dgm:prSet/>
      <dgm:spPr/>
      <dgm:t>
        <a:bodyPr/>
        <a:lstStyle/>
        <a:p>
          <a:pPr algn="ctr"/>
          <a:endParaRPr lang="en-CA">
            <a:latin typeface="Times New Roman" panose="02020603050405020304" pitchFamily="18" charset="0"/>
            <a:cs typeface="Times New Roman" panose="02020603050405020304" pitchFamily="18" charset="0"/>
          </a:endParaRPr>
        </a:p>
      </dgm:t>
    </dgm:pt>
    <dgm:pt modelId="{514E0AD7-43D4-4348-A9B5-18A10C32E165}" type="sibTrans" cxnId="{55B4C98F-DFD5-49BB-A6FB-6F6E2259A66B}">
      <dgm:prSet/>
      <dgm:spPr/>
      <dgm:t>
        <a:bodyPr/>
        <a:lstStyle/>
        <a:p>
          <a:pPr algn="ctr"/>
          <a:endParaRPr lang="en-CA">
            <a:latin typeface="Times New Roman" panose="02020603050405020304" pitchFamily="18" charset="0"/>
            <a:cs typeface="Times New Roman" panose="02020603050405020304" pitchFamily="18" charset="0"/>
          </a:endParaRPr>
        </a:p>
      </dgm:t>
    </dgm:pt>
    <dgm:pt modelId="{4E67A058-49B3-415C-B7BF-37E605A905C4}">
      <dgm:prSet phldrT="[Text]"/>
      <dgm:spPr>
        <a:solidFill>
          <a:srgbClr val="7030A0"/>
        </a:solidFill>
      </dgm:spPr>
      <dgm:t>
        <a:bodyPr/>
        <a:lstStyle/>
        <a:p>
          <a:pPr algn="ctr"/>
          <a:r>
            <a:rPr lang="en-CA" b="1">
              <a:latin typeface="Times New Roman" panose="02020603050405020304" pitchFamily="18" charset="0"/>
              <a:cs typeface="Times New Roman" panose="02020603050405020304" pitchFamily="18" charset="0"/>
            </a:rPr>
            <a:t>STEP 3 - Implementation of Safety Critial Safeguarding Manual</a:t>
          </a:r>
        </a:p>
      </dgm:t>
    </dgm:pt>
    <dgm:pt modelId="{8173F31C-9D7D-4A92-957E-E1B7184A56D0}" type="parTrans" cxnId="{C660D843-0B41-46DD-89D4-44F20E7317FB}">
      <dgm:prSet/>
      <dgm:spPr/>
      <dgm:t>
        <a:bodyPr/>
        <a:lstStyle/>
        <a:p>
          <a:pPr algn="ctr"/>
          <a:endParaRPr lang="en-CA">
            <a:latin typeface="Times New Roman" panose="02020603050405020304" pitchFamily="18" charset="0"/>
            <a:cs typeface="Times New Roman" panose="02020603050405020304" pitchFamily="18" charset="0"/>
          </a:endParaRPr>
        </a:p>
      </dgm:t>
    </dgm:pt>
    <dgm:pt modelId="{8DD8651F-ABC0-4123-972B-FC84DBB834DD}" type="sibTrans" cxnId="{C660D843-0B41-46DD-89D4-44F20E7317FB}">
      <dgm:prSet/>
      <dgm:spPr/>
      <dgm:t>
        <a:bodyPr/>
        <a:lstStyle/>
        <a:p>
          <a:pPr algn="ctr"/>
          <a:endParaRPr lang="en-CA">
            <a:latin typeface="Times New Roman" panose="02020603050405020304" pitchFamily="18" charset="0"/>
            <a:cs typeface="Times New Roman" panose="02020603050405020304" pitchFamily="18" charset="0"/>
          </a:endParaRPr>
        </a:p>
      </dgm:t>
    </dgm:pt>
    <dgm:pt modelId="{27F5F2FD-9DD4-43F9-B49F-2DE8982087C2}">
      <dgm:prSet phldrT="[Text]" custT="1"/>
      <dgm:spPr>
        <a:solidFill>
          <a:schemeClr val="accent4">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Safety Critical Safeguarding Standards Gap Analysis</a:t>
          </a:r>
        </a:p>
      </dgm:t>
    </dgm:pt>
    <dgm:pt modelId="{5BF8CE6D-578F-4530-B8F6-87AA5A46C1B1}" type="parTrans" cxnId="{5988C92F-B29E-4FCD-AC23-A4B9752F7115}">
      <dgm:prSet/>
      <dgm:spPr/>
      <dgm:t>
        <a:bodyPr/>
        <a:lstStyle/>
        <a:p>
          <a:pPr algn="ctr"/>
          <a:endParaRPr lang="en-CA">
            <a:latin typeface="Times New Roman" panose="02020603050405020304" pitchFamily="18" charset="0"/>
            <a:cs typeface="Times New Roman" panose="02020603050405020304" pitchFamily="18" charset="0"/>
          </a:endParaRPr>
        </a:p>
      </dgm:t>
    </dgm:pt>
    <dgm:pt modelId="{7EF89088-331B-4E92-B28C-FACC260EB4D8}" type="sibTrans" cxnId="{5988C92F-B29E-4FCD-AC23-A4B9752F7115}">
      <dgm:prSet/>
      <dgm:spPr/>
      <dgm:t>
        <a:bodyPr/>
        <a:lstStyle/>
        <a:p>
          <a:pPr algn="ctr"/>
          <a:endParaRPr lang="en-CA">
            <a:latin typeface="Times New Roman" panose="02020603050405020304" pitchFamily="18" charset="0"/>
            <a:cs typeface="Times New Roman" panose="02020603050405020304" pitchFamily="18" charset="0"/>
          </a:endParaRPr>
        </a:p>
      </dgm:t>
    </dgm:pt>
    <dgm:pt modelId="{2AAD9A5C-D01A-4D13-82E6-F8F079740CDD}">
      <dgm:prSet phldrT="[Text]" custT="1"/>
      <dgm:spPr>
        <a:solidFill>
          <a:schemeClr val="accent3">
            <a:lumMod val="75000"/>
            <a:alpha val="90000"/>
          </a:schemeClr>
        </a:solidFill>
      </dgm:spPr>
      <dgm:t>
        <a:bodyPr/>
        <a:lstStyle/>
        <a:p>
          <a:pPr algn="r"/>
          <a:r>
            <a:rPr lang="en-CA" sz="800">
              <a:solidFill>
                <a:schemeClr val="bg1"/>
              </a:solidFill>
              <a:latin typeface="Times New Roman" panose="02020603050405020304" pitchFamily="18" charset="0"/>
              <a:cs typeface="Times New Roman" panose="02020603050405020304" pitchFamily="18" charset="0"/>
            </a:rPr>
            <a:t>Risk Analysis  (Bow-Tie analysis) defining safety criticality</a:t>
          </a:r>
        </a:p>
      </dgm:t>
    </dgm:pt>
    <dgm:pt modelId="{639B6565-93A5-44D6-8564-05BF345CC34B}" type="parTrans" cxnId="{843D7C3E-80AB-43EA-8DFE-5B57C5E617A6}">
      <dgm:prSet/>
      <dgm:spPr/>
      <dgm:t>
        <a:bodyPr/>
        <a:lstStyle/>
        <a:p>
          <a:pPr algn="ctr"/>
          <a:endParaRPr lang="en-CA">
            <a:latin typeface="Times New Roman" panose="02020603050405020304" pitchFamily="18" charset="0"/>
            <a:cs typeface="Times New Roman" panose="02020603050405020304" pitchFamily="18" charset="0"/>
          </a:endParaRPr>
        </a:p>
      </dgm:t>
    </dgm:pt>
    <dgm:pt modelId="{1F628F04-7F66-4AB1-AF56-845C15D37404}" type="sibTrans" cxnId="{843D7C3E-80AB-43EA-8DFE-5B57C5E617A6}">
      <dgm:prSet/>
      <dgm:spPr/>
      <dgm:t>
        <a:bodyPr/>
        <a:lstStyle/>
        <a:p>
          <a:pPr algn="ctr"/>
          <a:endParaRPr lang="en-CA">
            <a:latin typeface="Times New Roman" panose="02020603050405020304" pitchFamily="18" charset="0"/>
            <a:cs typeface="Times New Roman" panose="02020603050405020304" pitchFamily="18" charset="0"/>
          </a:endParaRPr>
        </a:p>
      </dgm:t>
    </dgm:pt>
    <dgm:pt modelId="{402A98DB-9523-4B7B-9127-E343BA77BA60}">
      <dgm:prSet phldrT="[Text]" custT="1"/>
      <dgm:spPr>
        <a:solidFill>
          <a:schemeClr val="accent3">
            <a:lumMod val="75000"/>
            <a:alpha val="90000"/>
          </a:schemeClr>
        </a:solidFill>
      </dgm:spPr>
      <dgm:t>
        <a:bodyPr/>
        <a:lstStyle/>
        <a:p>
          <a:pPr algn="r"/>
          <a:r>
            <a:rPr lang="en-CA" sz="800">
              <a:solidFill>
                <a:schemeClr val="bg1"/>
              </a:solidFill>
              <a:latin typeface="Times New Roman" panose="02020603050405020304" pitchFamily="18" charset="0"/>
              <a:cs typeface="Times New Roman" panose="02020603050405020304" pitchFamily="18" charset="0"/>
            </a:rPr>
            <a:t>Risk Reduction Measures - ALARP demonstration </a:t>
          </a:r>
        </a:p>
      </dgm:t>
    </dgm:pt>
    <dgm:pt modelId="{A3DCEC5A-D224-43B2-81C8-91437575A6C1}" type="parTrans" cxnId="{47E1C070-762A-48E5-8B2F-77D698FBD7B2}">
      <dgm:prSet/>
      <dgm:spPr/>
      <dgm:t>
        <a:bodyPr/>
        <a:lstStyle/>
        <a:p>
          <a:pPr algn="ctr"/>
          <a:endParaRPr lang="en-CA">
            <a:latin typeface="Times New Roman" panose="02020603050405020304" pitchFamily="18" charset="0"/>
            <a:cs typeface="Times New Roman" panose="02020603050405020304" pitchFamily="18" charset="0"/>
          </a:endParaRPr>
        </a:p>
      </dgm:t>
    </dgm:pt>
    <dgm:pt modelId="{DA432E1C-0E2C-4D6A-97C0-C6B6A8BCB98E}" type="sibTrans" cxnId="{47E1C070-762A-48E5-8B2F-77D698FBD7B2}">
      <dgm:prSet/>
      <dgm:spPr/>
      <dgm:t>
        <a:bodyPr/>
        <a:lstStyle/>
        <a:p>
          <a:pPr algn="ctr"/>
          <a:endParaRPr lang="en-CA">
            <a:latin typeface="Times New Roman" panose="02020603050405020304" pitchFamily="18" charset="0"/>
            <a:cs typeface="Times New Roman" panose="02020603050405020304" pitchFamily="18" charset="0"/>
          </a:endParaRPr>
        </a:p>
      </dgm:t>
    </dgm:pt>
    <dgm:pt modelId="{80BFFFC9-36A5-4890-A090-0A1C84EB4F67}">
      <dgm:prSet phldrT="[Text]" custT="1"/>
      <dgm:spPr>
        <a:solidFill>
          <a:schemeClr val="accent4">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Maintenance Management</a:t>
          </a:r>
        </a:p>
      </dgm:t>
    </dgm:pt>
    <dgm:pt modelId="{45601EDF-3F65-4F28-BAE1-7707D0EB85BF}" type="parTrans" cxnId="{B07A2DF3-26AB-4329-B6F4-676480B2655A}">
      <dgm:prSet/>
      <dgm:spPr/>
      <dgm:t>
        <a:bodyPr/>
        <a:lstStyle/>
        <a:p>
          <a:pPr algn="ctr"/>
          <a:endParaRPr lang="en-CA">
            <a:latin typeface="Times New Roman" panose="02020603050405020304" pitchFamily="18" charset="0"/>
            <a:cs typeface="Times New Roman" panose="02020603050405020304" pitchFamily="18" charset="0"/>
          </a:endParaRPr>
        </a:p>
      </dgm:t>
    </dgm:pt>
    <dgm:pt modelId="{CD5512E7-D8CE-4CD5-93B7-397CD7F90F6B}" type="sibTrans" cxnId="{B07A2DF3-26AB-4329-B6F4-676480B2655A}">
      <dgm:prSet/>
      <dgm:spPr/>
      <dgm:t>
        <a:bodyPr/>
        <a:lstStyle/>
        <a:p>
          <a:pPr algn="ctr"/>
          <a:endParaRPr lang="en-CA">
            <a:latin typeface="Times New Roman" panose="02020603050405020304" pitchFamily="18" charset="0"/>
            <a:cs typeface="Times New Roman" panose="02020603050405020304" pitchFamily="18" charset="0"/>
          </a:endParaRPr>
        </a:p>
      </dgm:t>
    </dgm:pt>
    <dgm:pt modelId="{34224C8D-4EC7-4E53-B0BE-C7500719990B}">
      <dgm:prSet phldrT="[Text]" custT="1"/>
      <dgm:spPr>
        <a:solidFill>
          <a:schemeClr val="accent4">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Management of Change incorporating - safety critical barriers Impairment or Deferment</a:t>
          </a:r>
        </a:p>
      </dgm:t>
    </dgm:pt>
    <dgm:pt modelId="{F8C463F2-F640-4AE6-9E98-3BC545C72D53}" type="parTrans" cxnId="{6B45F2E2-ADE8-4F33-A1D1-83DBF180FC41}">
      <dgm:prSet/>
      <dgm:spPr/>
      <dgm:t>
        <a:bodyPr/>
        <a:lstStyle/>
        <a:p>
          <a:pPr algn="ctr"/>
          <a:endParaRPr lang="en-CA">
            <a:latin typeface="Times New Roman" panose="02020603050405020304" pitchFamily="18" charset="0"/>
            <a:cs typeface="Times New Roman" panose="02020603050405020304" pitchFamily="18" charset="0"/>
          </a:endParaRPr>
        </a:p>
      </dgm:t>
    </dgm:pt>
    <dgm:pt modelId="{0181D170-57EC-4A62-A9C5-59BD43208CB9}" type="sibTrans" cxnId="{6B45F2E2-ADE8-4F33-A1D1-83DBF180FC41}">
      <dgm:prSet/>
      <dgm:spPr/>
      <dgm:t>
        <a:bodyPr/>
        <a:lstStyle/>
        <a:p>
          <a:pPr algn="ctr"/>
          <a:endParaRPr lang="en-CA">
            <a:latin typeface="Times New Roman" panose="02020603050405020304" pitchFamily="18" charset="0"/>
            <a:cs typeface="Times New Roman" panose="02020603050405020304" pitchFamily="18" charset="0"/>
          </a:endParaRPr>
        </a:p>
      </dgm:t>
    </dgm:pt>
    <dgm:pt modelId="{5F43BE89-125E-4DEE-A3C1-D0F334EBD3E9}">
      <dgm:prSet phldrT="[Text]" custT="1"/>
      <dgm:spPr>
        <a:solidFill>
          <a:schemeClr val="accent2">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Verification Scheme</a:t>
          </a:r>
        </a:p>
      </dgm:t>
    </dgm:pt>
    <dgm:pt modelId="{B7742409-9A99-46F5-A295-1376F4C22161}" type="parTrans" cxnId="{D5E27337-A9AA-46ED-9542-15DAD57DB93D}">
      <dgm:prSet/>
      <dgm:spPr/>
      <dgm:t>
        <a:bodyPr/>
        <a:lstStyle/>
        <a:p>
          <a:pPr algn="ctr"/>
          <a:endParaRPr lang="en-CA">
            <a:latin typeface="Times New Roman" panose="02020603050405020304" pitchFamily="18" charset="0"/>
            <a:cs typeface="Times New Roman" panose="02020603050405020304" pitchFamily="18" charset="0"/>
          </a:endParaRPr>
        </a:p>
      </dgm:t>
    </dgm:pt>
    <dgm:pt modelId="{E95E879F-AACB-45A9-9313-35631A040937}" type="sibTrans" cxnId="{D5E27337-A9AA-46ED-9542-15DAD57DB93D}">
      <dgm:prSet/>
      <dgm:spPr/>
      <dgm:t>
        <a:bodyPr/>
        <a:lstStyle/>
        <a:p>
          <a:pPr algn="ctr"/>
          <a:endParaRPr lang="en-CA">
            <a:latin typeface="Times New Roman" panose="02020603050405020304" pitchFamily="18" charset="0"/>
            <a:cs typeface="Times New Roman" panose="02020603050405020304" pitchFamily="18" charset="0"/>
          </a:endParaRPr>
        </a:p>
      </dgm:t>
    </dgm:pt>
    <dgm:pt modelId="{01238531-B18B-424B-96EF-8A7056A0F5BE}">
      <dgm:prSet phldrT="[Text]" custT="1"/>
      <dgm:spPr>
        <a:solidFill>
          <a:schemeClr val="accent2">
            <a:lumMod val="75000"/>
            <a:alpha val="90000"/>
          </a:schemeClr>
        </a:solidFill>
      </dgm:spPr>
      <dgm:t>
        <a:bodyPr/>
        <a:lstStyle/>
        <a:p>
          <a:pPr algn="l"/>
          <a:r>
            <a:rPr lang="en-CA" sz="800">
              <a:solidFill>
                <a:schemeClr val="bg1"/>
              </a:solidFill>
              <a:latin typeface="Times New Roman" panose="02020603050405020304" pitchFamily="18" charset="0"/>
              <a:cs typeface="Times New Roman" panose="02020603050405020304" pitchFamily="18" charset="0"/>
            </a:rPr>
            <a:t>Measuring, Monitoring &amp; Review - Process Safety Safeguarding Indicators (KPIs)</a:t>
          </a:r>
        </a:p>
      </dgm:t>
    </dgm:pt>
    <dgm:pt modelId="{DE176977-4D7C-460A-9E20-17A04F87B171}" type="parTrans" cxnId="{413CA9A5-E86F-4BA0-BD76-517D4E7F3D1B}">
      <dgm:prSet/>
      <dgm:spPr/>
      <dgm:t>
        <a:bodyPr/>
        <a:lstStyle/>
        <a:p>
          <a:pPr algn="ctr"/>
          <a:endParaRPr lang="en-CA">
            <a:latin typeface="Times New Roman" panose="02020603050405020304" pitchFamily="18" charset="0"/>
            <a:cs typeface="Times New Roman" panose="02020603050405020304" pitchFamily="18" charset="0"/>
          </a:endParaRPr>
        </a:p>
      </dgm:t>
    </dgm:pt>
    <dgm:pt modelId="{82ADC9B0-68FA-4EA3-9681-9B1F9BFA5EFD}" type="sibTrans" cxnId="{413CA9A5-E86F-4BA0-BD76-517D4E7F3D1B}">
      <dgm:prSet/>
      <dgm:spPr/>
      <dgm:t>
        <a:bodyPr/>
        <a:lstStyle/>
        <a:p>
          <a:pPr algn="ctr"/>
          <a:endParaRPr lang="en-CA">
            <a:latin typeface="Times New Roman" panose="02020603050405020304" pitchFamily="18" charset="0"/>
            <a:cs typeface="Times New Roman" panose="02020603050405020304" pitchFamily="18" charset="0"/>
          </a:endParaRPr>
        </a:p>
      </dgm:t>
    </dgm:pt>
    <dgm:pt modelId="{7A417FB2-D1A2-4BD7-BFDD-A892C2E6674C}">
      <dgm:prSet phldrT="[Text]" custT="1"/>
      <dgm:spPr>
        <a:solidFill>
          <a:schemeClr val="accent3">
            <a:lumMod val="75000"/>
            <a:alpha val="90000"/>
          </a:schemeClr>
        </a:solidFill>
      </dgm:spPr>
      <dgm:t>
        <a:bodyPr/>
        <a:lstStyle/>
        <a:p>
          <a:pPr algn="r"/>
          <a:r>
            <a:rPr lang="en-CA" sz="800">
              <a:solidFill>
                <a:schemeClr val="bg1"/>
              </a:solidFill>
              <a:latin typeface="Times New Roman" panose="02020603050405020304" pitchFamily="18" charset="0"/>
              <a:cs typeface="Times New Roman" panose="02020603050405020304" pitchFamily="18" charset="0"/>
            </a:rPr>
            <a:t>Hazard and Operability (HAZOPS)</a:t>
          </a:r>
        </a:p>
      </dgm:t>
    </dgm:pt>
    <dgm:pt modelId="{E30E56D2-C097-487B-8A19-5CBDEBF43F88}" type="parTrans" cxnId="{49A66B62-5261-4147-8B58-CC65F0CE4FAD}">
      <dgm:prSet/>
      <dgm:spPr/>
      <dgm:t>
        <a:bodyPr/>
        <a:lstStyle/>
        <a:p>
          <a:endParaRPr lang="en-CA">
            <a:latin typeface="Times New Roman" panose="02020603050405020304" pitchFamily="18" charset="0"/>
            <a:cs typeface="Times New Roman" panose="02020603050405020304" pitchFamily="18" charset="0"/>
          </a:endParaRPr>
        </a:p>
      </dgm:t>
    </dgm:pt>
    <dgm:pt modelId="{34DFD170-EA29-459F-9A8E-7B2EE301FF04}" type="sibTrans" cxnId="{49A66B62-5261-4147-8B58-CC65F0CE4FAD}">
      <dgm:prSet/>
      <dgm:spPr/>
      <dgm:t>
        <a:bodyPr/>
        <a:lstStyle/>
        <a:p>
          <a:endParaRPr lang="en-CA">
            <a:latin typeface="Times New Roman" panose="02020603050405020304" pitchFamily="18" charset="0"/>
            <a:cs typeface="Times New Roman" panose="02020603050405020304" pitchFamily="18" charset="0"/>
          </a:endParaRPr>
        </a:p>
      </dgm:t>
    </dgm:pt>
    <dgm:pt modelId="{3700C98C-2642-4232-936C-59831F80C33F}">
      <dgm:prSet phldrT="[Text]" custT="1"/>
      <dgm:spPr>
        <a:solidFill>
          <a:schemeClr val="accent1">
            <a:lumMod val="75000"/>
            <a:alpha val="90000"/>
          </a:schemeClr>
        </a:solidFill>
      </dgm:spPr>
      <dgm:t>
        <a:bodyPr/>
        <a:lstStyle/>
        <a:p>
          <a:pPr algn="r"/>
          <a:endParaRPr lang="en-CA" sz="800">
            <a:solidFill>
              <a:schemeClr val="bg1"/>
            </a:solidFill>
            <a:latin typeface="Times New Roman" panose="02020603050405020304" pitchFamily="18" charset="0"/>
            <a:cs typeface="Times New Roman" panose="02020603050405020304" pitchFamily="18" charset="0"/>
          </a:endParaRPr>
        </a:p>
      </dgm:t>
    </dgm:pt>
    <dgm:pt modelId="{6CF673EA-BE05-41CB-AC7D-3F2438C796DD}" type="parTrans" cxnId="{E669DC59-A7DF-491E-802A-FA8935CC2E22}">
      <dgm:prSet/>
      <dgm:spPr/>
      <dgm:t>
        <a:bodyPr/>
        <a:lstStyle/>
        <a:p>
          <a:endParaRPr lang="en-CA">
            <a:latin typeface="Times New Roman" panose="02020603050405020304" pitchFamily="18" charset="0"/>
            <a:cs typeface="Times New Roman" panose="02020603050405020304" pitchFamily="18" charset="0"/>
          </a:endParaRPr>
        </a:p>
      </dgm:t>
    </dgm:pt>
    <dgm:pt modelId="{F13C01C2-F2D8-4569-9730-2CCC9D79BBA4}" type="sibTrans" cxnId="{E669DC59-A7DF-491E-802A-FA8935CC2E22}">
      <dgm:prSet/>
      <dgm:spPr/>
      <dgm:t>
        <a:bodyPr/>
        <a:lstStyle/>
        <a:p>
          <a:endParaRPr lang="en-CA">
            <a:latin typeface="Times New Roman" panose="02020603050405020304" pitchFamily="18" charset="0"/>
            <a:cs typeface="Times New Roman" panose="02020603050405020304" pitchFamily="18" charset="0"/>
          </a:endParaRPr>
        </a:p>
      </dgm:t>
    </dgm:pt>
    <dgm:pt modelId="{A6587777-6509-4D0F-BBF1-C3ED25D5FDF2}">
      <dgm:prSet phldrT="[Text]" custT="1"/>
      <dgm:spPr>
        <a:solidFill>
          <a:schemeClr val="accent1">
            <a:lumMod val="75000"/>
            <a:alpha val="90000"/>
          </a:schemeClr>
        </a:solidFill>
      </dgm:spPr>
      <dgm:t>
        <a:bodyPr/>
        <a:lstStyle/>
        <a:p>
          <a:pPr algn="r"/>
          <a:endParaRPr lang="en-CA" sz="800">
            <a:solidFill>
              <a:schemeClr val="bg1"/>
            </a:solidFill>
            <a:latin typeface="Times New Roman" panose="02020603050405020304" pitchFamily="18" charset="0"/>
            <a:cs typeface="Times New Roman" panose="02020603050405020304" pitchFamily="18" charset="0"/>
          </a:endParaRPr>
        </a:p>
      </dgm:t>
    </dgm:pt>
    <dgm:pt modelId="{932DCE0A-3BF9-41CD-91F2-0FF6D440C1FE}" type="parTrans" cxnId="{1CE85327-7202-4FE9-BB28-12B9107531DF}">
      <dgm:prSet/>
      <dgm:spPr/>
      <dgm:t>
        <a:bodyPr/>
        <a:lstStyle/>
        <a:p>
          <a:endParaRPr lang="en-CA">
            <a:latin typeface="Times New Roman" panose="02020603050405020304" pitchFamily="18" charset="0"/>
            <a:cs typeface="Times New Roman" panose="02020603050405020304" pitchFamily="18" charset="0"/>
          </a:endParaRPr>
        </a:p>
      </dgm:t>
    </dgm:pt>
    <dgm:pt modelId="{C65A10B6-367F-45A9-9E28-F51C6A8E3D12}" type="sibTrans" cxnId="{1CE85327-7202-4FE9-BB28-12B9107531DF}">
      <dgm:prSet/>
      <dgm:spPr/>
      <dgm:t>
        <a:bodyPr/>
        <a:lstStyle/>
        <a:p>
          <a:endParaRPr lang="en-CA">
            <a:latin typeface="Times New Roman" panose="02020603050405020304" pitchFamily="18" charset="0"/>
            <a:cs typeface="Times New Roman" panose="02020603050405020304" pitchFamily="18" charset="0"/>
          </a:endParaRPr>
        </a:p>
      </dgm:t>
    </dgm:pt>
    <dgm:pt modelId="{E9E1CBC0-B5C6-4BD3-A46F-2FC8F894F424}" type="pres">
      <dgm:prSet presAssocID="{934E6205-ACDB-44F6-9B28-1321943939FE}" presName="cycleMatrixDiagram" presStyleCnt="0">
        <dgm:presLayoutVars>
          <dgm:chMax val="1"/>
          <dgm:dir/>
          <dgm:animLvl val="lvl"/>
          <dgm:resizeHandles val="exact"/>
        </dgm:presLayoutVars>
      </dgm:prSet>
      <dgm:spPr/>
    </dgm:pt>
    <dgm:pt modelId="{2A6E4A33-A8FC-454C-BB78-4FA38DF38CAC}" type="pres">
      <dgm:prSet presAssocID="{934E6205-ACDB-44F6-9B28-1321943939FE}" presName="children" presStyleCnt="0"/>
      <dgm:spPr/>
    </dgm:pt>
    <dgm:pt modelId="{80DB675D-E479-4DE7-924F-9AE35F917DFF}" type="pres">
      <dgm:prSet presAssocID="{934E6205-ACDB-44F6-9B28-1321943939FE}" presName="child1group" presStyleCnt="0"/>
      <dgm:spPr/>
    </dgm:pt>
    <dgm:pt modelId="{C2DD8644-D38F-46D6-BBB1-5153F4191B88}" type="pres">
      <dgm:prSet presAssocID="{934E6205-ACDB-44F6-9B28-1321943939FE}" presName="child1" presStyleLbl="bgAcc1" presStyleIdx="0" presStyleCnt="4" custScaleX="143333" custScaleY="137618" custLinFactNeighborX="-16364" custLinFactNeighborY="25608"/>
      <dgm:spPr/>
    </dgm:pt>
    <dgm:pt modelId="{96F529A4-B945-4E24-82B5-F464E97101B3}" type="pres">
      <dgm:prSet presAssocID="{934E6205-ACDB-44F6-9B28-1321943939FE}" presName="child1Text" presStyleLbl="bgAcc1" presStyleIdx="0" presStyleCnt="4">
        <dgm:presLayoutVars>
          <dgm:bulletEnabled val="1"/>
        </dgm:presLayoutVars>
      </dgm:prSet>
      <dgm:spPr/>
    </dgm:pt>
    <dgm:pt modelId="{7B346D8E-6DFA-41CD-B7FC-499BB3281929}" type="pres">
      <dgm:prSet presAssocID="{934E6205-ACDB-44F6-9B28-1321943939FE}" presName="child2group" presStyleCnt="0"/>
      <dgm:spPr/>
    </dgm:pt>
    <dgm:pt modelId="{654B47AC-2E6B-4A4F-9CBF-93CAACC47D37}" type="pres">
      <dgm:prSet presAssocID="{934E6205-ACDB-44F6-9B28-1321943939FE}" presName="child2" presStyleLbl="bgAcc1" presStyleIdx="1" presStyleCnt="4" custScaleX="145157" custScaleY="142638" custLinFactNeighborX="10155" custLinFactNeighborY="25805"/>
      <dgm:spPr/>
    </dgm:pt>
    <dgm:pt modelId="{8944B723-633D-4327-B073-477D038C79ED}" type="pres">
      <dgm:prSet presAssocID="{934E6205-ACDB-44F6-9B28-1321943939FE}" presName="child2Text" presStyleLbl="bgAcc1" presStyleIdx="1" presStyleCnt="4">
        <dgm:presLayoutVars>
          <dgm:bulletEnabled val="1"/>
        </dgm:presLayoutVars>
      </dgm:prSet>
      <dgm:spPr/>
    </dgm:pt>
    <dgm:pt modelId="{B4919AB7-7B3B-4F40-BB79-D7764E548D49}" type="pres">
      <dgm:prSet presAssocID="{934E6205-ACDB-44F6-9B28-1321943939FE}" presName="child3group" presStyleCnt="0"/>
      <dgm:spPr/>
    </dgm:pt>
    <dgm:pt modelId="{4ADEE469-C144-47F4-9739-E72E97FE2B46}" type="pres">
      <dgm:prSet presAssocID="{934E6205-ACDB-44F6-9B28-1321943939FE}" presName="child3" presStyleLbl="bgAcc1" presStyleIdx="2" presStyleCnt="4" custScaleX="143303" custScaleY="146107" custLinFactNeighborX="10247" custLinFactNeighborY="-21422"/>
      <dgm:spPr/>
    </dgm:pt>
    <dgm:pt modelId="{22A9748D-75B6-421A-B048-7BEB9F9F13DC}" type="pres">
      <dgm:prSet presAssocID="{934E6205-ACDB-44F6-9B28-1321943939FE}" presName="child3Text" presStyleLbl="bgAcc1" presStyleIdx="2" presStyleCnt="4">
        <dgm:presLayoutVars>
          <dgm:bulletEnabled val="1"/>
        </dgm:presLayoutVars>
      </dgm:prSet>
      <dgm:spPr/>
    </dgm:pt>
    <dgm:pt modelId="{9857F836-7700-4AC4-9030-9337720E09BA}" type="pres">
      <dgm:prSet presAssocID="{934E6205-ACDB-44F6-9B28-1321943939FE}" presName="child4group" presStyleCnt="0"/>
      <dgm:spPr/>
    </dgm:pt>
    <dgm:pt modelId="{C96C42DC-17C7-4E3D-B195-8D0D27057FEF}" type="pres">
      <dgm:prSet presAssocID="{934E6205-ACDB-44F6-9B28-1321943939FE}" presName="child4" presStyleLbl="bgAcc1" presStyleIdx="3" presStyleCnt="4" custScaleX="132939" custScaleY="146073" custLinFactNeighborX="-23558" custLinFactNeighborY="-18716"/>
      <dgm:spPr/>
    </dgm:pt>
    <dgm:pt modelId="{D737349D-7FC0-4CB9-A2FC-E1061C8288ED}" type="pres">
      <dgm:prSet presAssocID="{934E6205-ACDB-44F6-9B28-1321943939FE}" presName="child4Text" presStyleLbl="bgAcc1" presStyleIdx="3" presStyleCnt="4">
        <dgm:presLayoutVars>
          <dgm:bulletEnabled val="1"/>
        </dgm:presLayoutVars>
      </dgm:prSet>
      <dgm:spPr/>
    </dgm:pt>
    <dgm:pt modelId="{18505F75-5FC0-419C-816A-EDC8D488B8C2}" type="pres">
      <dgm:prSet presAssocID="{934E6205-ACDB-44F6-9B28-1321943939FE}" presName="childPlaceholder" presStyleCnt="0"/>
      <dgm:spPr/>
    </dgm:pt>
    <dgm:pt modelId="{D28025F5-B566-4B35-8B99-7CD42128878B}" type="pres">
      <dgm:prSet presAssocID="{934E6205-ACDB-44F6-9B28-1321943939FE}" presName="circle" presStyleCnt="0"/>
      <dgm:spPr/>
    </dgm:pt>
    <dgm:pt modelId="{642E01B3-821F-4A01-9ABB-AA67AFF7EAC3}" type="pres">
      <dgm:prSet presAssocID="{934E6205-ACDB-44F6-9B28-1321943939FE}" presName="quadrant1" presStyleLbl="node1" presStyleIdx="0" presStyleCnt="4">
        <dgm:presLayoutVars>
          <dgm:chMax val="1"/>
          <dgm:bulletEnabled val="1"/>
        </dgm:presLayoutVars>
      </dgm:prSet>
      <dgm:spPr/>
    </dgm:pt>
    <dgm:pt modelId="{3C3CC9E7-B383-46ED-A9A1-28E4848795C1}" type="pres">
      <dgm:prSet presAssocID="{934E6205-ACDB-44F6-9B28-1321943939FE}" presName="quadrant2" presStyleLbl="node1" presStyleIdx="1" presStyleCnt="4">
        <dgm:presLayoutVars>
          <dgm:chMax val="1"/>
          <dgm:bulletEnabled val="1"/>
        </dgm:presLayoutVars>
      </dgm:prSet>
      <dgm:spPr/>
    </dgm:pt>
    <dgm:pt modelId="{10DF4BBB-45FF-498B-8860-4076C1D49C6B}" type="pres">
      <dgm:prSet presAssocID="{934E6205-ACDB-44F6-9B28-1321943939FE}" presName="quadrant3" presStyleLbl="node1" presStyleIdx="2" presStyleCnt="4">
        <dgm:presLayoutVars>
          <dgm:chMax val="1"/>
          <dgm:bulletEnabled val="1"/>
        </dgm:presLayoutVars>
      </dgm:prSet>
      <dgm:spPr/>
    </dgm:pt>
    <dgm:pt modelId="{393342FE-76FF-4ADC-A1A9-2480C9F94CDD}" type="pres">
      <dgm:prSet presAssocID="{934E6205-ACDB-44F6-9B28-1321943939FE}" presName="quadrant4" presStyleLbl="node1" presStyleIdx="3" presStyleCnt="4">
        <dgm:presLayoutVars>
          <dgm:chMax val="1"/>
          <dgm:bulletEnabled val="1"/>
        </dgm:presLayoutVars>
      </dgm:prSet>
      <dgm:spPr/>
    </dgm:pt>
    <dgm:pt modelId="{B4ADEA14-AA47-44B9-B494-12BB505B10E1}" type="pres">
      <dgm:prSet presAssocID="{934E6205-ACDB-44F6-9B28-1321943939FE}" presName="quadrantPlaceholder" presStyleCnt="0"/>
      <dgm:spPr/>
    </dgm:pt>
    <dgm:pt modelId="{3B0EA6E1-329C-40F3-A166-F9966F48AF03}" type="pres">
      <dgm:prSet presAssocID="{934E6205-ACDB-44F6-9B28-1321943939FE}" presName="center1" presStyleLbl="fgShp" presStyleIdx="0" presStyleCnt="2"/>
      <dgm:spPr>
        <a:solidFill>
          <a:schemeClr val="tx1"/>
        </a:solidFill>
      </dgm:spPr>
    </dgm:pt>
    <dgm:pt modelId="{1D50C9E8-C6FB-42B0-BD90-0D43D0976275}" type="pres">
      <dgm:prSet presAssocID="{934E6205-ACDB-44F6-9B28-1321943939FE}" presName="center2" presStyleLbl="fgShp" presStyleIdx="1" presStyleCnt="2"/>
      <dgm:spPr>
        <a:solidFill>
          <a:schemeClr val="tx1"/>
        </a:solidFill>
      </dgm:spPr>
    </dgm:pt>
  </dgm:ptLst>
  <dgm:cxnLst>
    <dgm:cxn modelId="{378E5F02-966B-4FC3-9F18-6A29855F4C49}" type="presOf" srcId="{FDAC6055-BCB2-48D1-BE88-5831E55EDAFF}" destId="{22A9748D-75B6-421A-B048-7BEB9F9F13DC}" srcOrd="1" destOrd="2" presId="urn:microsoft.com/office/officeart/2005/8/layout/cycle4"/>
    <dgm:cxn modelId="{2E2A2106-B2F2-479F-B46D-DD0B2FD59FC0}" type="presOf" srcId="{2AAD9A5C-D01A-4D13-82E6-F8F079740CDD}" destId="{654B47AC-2E6B-4A4F-9CBF-93CAACC47D37}" srcOrd="0" destOrd="1" presId="urn:microsoft.com/office/officeart/2005/8/layout/cycle4"/>
    <dgm:cxn modelId="{D377920D-C4F5-44CB-8CEC-D35ECC5B39D8}" type="presOf" srcId="{7A417FB2-D1A2-4BD7-BFDD-A892C2E6674C}" destId="{654B47AC-2E6B-4A4F-9CBF-93CAACC47D37}" srcOrd="0" destOrd="2" presId="urn:microsoft.com/office/officeart/2005/8/layout/cycle4"/>
    <dgm:cxn modelId="{97C4B00F-AAB2-4CEA-888C-CEAD08864AF8}" type="presOf" srcId="{B3ACB482-DDD7-435B-8A61-555F679C262C}" destId="{654B47AC-2E6B-4A4F-9CBF-93CAACC47D37}" srcOrd="0" destOrd="0" presId="urn:microsoft.com/office/officeart/2005/8/layout/cycle4"/>
    <dgm:cxn modelId="{D538251A-8AFE-4F52-A7C3-54A9460C0328}" type="presOf" srcId="{A6587777-6509-4D0F-BBF1-C3ED25D5FDF2}" destId="{22A9748D-75B6-421A-B048-7BEB9F9F13DC}" srcOrd="1" destOrd="0" presId="urn:microsoft.com/office/officeart/2005/8/layout/cycle4"/>
    <dgm:cxn modelId="{A610CE20-004A-47CC-AA8A-AA1184FAE9AC}" type="presOf" srcId="{B3ACB482-DDD7-435B-8A61-555F679C262C}" destId="{8944B723-633D-4327-B073-477D038C79ED}" srcOrd="1" destOrd="0" presId="urn:microsoft.com/office/officeart/2005/8/layout/cycle4"/>
    <dgm:cxn modelId="{1CE85327-7202-4FE9-BB28-12B9107531DF}" srcId="{0FED68D4-6B9E-445C-819F-98C48B9F037F}" destId="{A6587777-6509-4D0F-BBF1-C3ED25D5FDF2}" srcOrd="0" destOrd="0" parTransId="{932DCE0A-3BF9-41CD-91F2-0FF6D440C1FE}" sibTransId="{C65A10B6-367F-45A9-9E28-F51C6A8E3D12}"/>
    <dgm:cxn modelId="{7792902D-A4C7-455E-8895-2E3438E3DF2E}" type="presOf" srcId="{5F43BE89-125E-4DEE-A3C1-D0F334EBD3E9}" destId="{96F529A4-B945-4E24-82B5-F464E97101B3}" srcOrd="1" destOrd="1" presId="urn:microsoft.com/office/officeart/2005/8/layout/cycle4"/>
    <dgm:cxn modelId="{5988C92F-B29E-4FCD-AC23-A4B9752F7115}" srcId="{4E67A058-49B3-415C-B7BF-37E605A905C4}" destId="{27F5F2FD-9DD4-43F9-B49F-2DE8982087C2}" srcOrd="0" destOrd="0" parTransId="{5BF8CE6D-578F-4530-B8F6-87AA5A46C1B1}" sibTransId="{7EF89088-331B-4E92-B28C-FACC260EB4D8}"/>
    <dgm:cxn modelId="{D5E27337-A9AA-46ED-9542-15DAD57DB93D}" srcId="{8B1E90EC-7FD3-4779-8E5B-620635C31A98}" destId="{5F43BE89-125E-4DEE-A3C1-D0F334EBD3E9}" srcOrd="1" destOrd="0" parTransId="{B7742409-9A99-46F5-A295-1376F4C22161}" sibTransId="{E95E879F-AACB-45A9-9313-35631A040937}"/>
    <dgm:cxn modelId="{843D7C3E-80AB-43EA-8DFE-5B57C5E617A6}" srcId="{7E86D2CA-59CB-4B5E-A737-56D227952A60}" destId="{2AAD9A5C-D01A-4D13-82E6-F8F079740CDD}" srcOrd="1" destOrd="0" parTransId="{639B6565-93A5-44D6-8564-05BF345CC34B}" sibTransId="{1F628F04-7F66-4AB1-AF56-845C15D37404}"/>
    <dgm:cxn modelId="{C660D843-0B41-46DD-89D4-44F20E7317FB}" srcId="{934E6205-ACDB-44F6-9B28-1321943939FE}" destId="{4E67A058-49B3-415C-B7BF-37E605A905C4}" srcOrd="3" destOrd="0" parTransId="{8173F31C-9D7D-4A92-957E-E1B7184A56D0}" sibTransId="{8DD8651F-ABC0-4123-972B-FC84DBB834DD}"/>
    <dgm:cxn modelId="{BC3F3646-B2D2-4781-B239-F88118E9120D}" type="presOf" srcId="{402A98DB-9523-4B7B-9127-E343BA77BA60}" destId="{8944B723-633D-4327-B073-477D038C79ED}" srcOrd="1" destOrd="3" presId="urn:microsoft.com/office/officeart/2005/8/layout/cycle4"/>
    <dgm:cxn modelId="{BE1FB748-DCD9-4126-A91B-3EF05915F8DD}" type="presOf" srcId="{402A98DB-9523-4B7B-9127-E343BA77BA60}" destId="{654B47AC-2E6B-4A4F-9CBF-93CAACC47D37}" srcOrd="0" destOrd="3" presId="urn:microsoft.com/office/officeart/2005/8/layout/cycle4"/>
    <dgm:cxn modelId="{4B61844C-2AEF-425F-BE6F-133D38F89C9D}" type="presOf" srcId="{27F5F2FD-9DD4-43F9-B49F-2DE8982087C2}" destId="{C96C42DC-17C7-4E3D-B195-8D0D27057FEF}" srcOrd="0" destOrd="0" presId="urn:microsoft.com/office/officeart/2005/8/layout/cycle4"/>
    <dgm:cxn modelId="{E669DC59-A7DF-491E-802A-FA8935CC2E22}" srcId="{0FED68D4-6B9E-445C-819F-98C48B9F037F}" destId="{3700C98C-2642-4232-936C-59831F80C33F}" srcOrd="1" destOrd="0" parTransId="{6CF673EA-BE05-41CB-AC7D-3F2438C796DD}" sibTransId="{F13C01C2-F2D8-4569-9730-2CCC9D79BBA4}"/>
    <dgm:cxn modelId="{42A0475A-DAB6-4CCC-99B7-C0C3904443DF}" srcId="{7E86D2CA-59CB-4B5E-A737-56D227952A60}" destId="{B3ACB482-DDD7-435B-8A61-555F679C262C}" srcOrd="0" destOrd="0" parTransId="{1B753916-CD28-4D75-A841-73DA37307D9B}" sibTransId="{70D32EA3-E615-429E-96E5-D8E601FE1214}"/>
    <dgm:cxn modelId="{1CEB9A5C-F4A7-4F35-944E-AE59A295E3DC}" type="presOf" srcId="{34224C8D-4EC7-4E53-B0BE-C7500719990B}" destId="{C96C42DC-17C7-4E3D-B195-8D0D27057FEF}" srcOrd="0" destOrd="2" presId="urn:microsoft.com/office/officeart/2005/8/layout/cycle4"/>
    <dgm:cxn modelId="{49A66B62-5261-4147-8B58-CC65F0CE4FAD}" srcId="{7E86D2CA-59CB-4B5E-A737-56D227952A60}" destId="{7A417FB2-D1A2-4BD7-BFDD-A892C2E6674C}" srcOrd="2" destOrd="0" parTransId="{E30E56D2-C097-487B-8A19-5CBDEBF43F88}" sibTransId="{34DFD170-EA29-459F-9A8E-7B2EE301FF04}"/>
    <dgm:cxn modelId="{E7DC0A6F-F25A-437D-A74F-6B38D5C8C143}" type="presOf" srcId="{01238531-B18B-424B-96EF-8A7056A0F5BE}" destId="{96F529A4-B945-4E24-82B5-F464E97101B3}" srcOrd="1" destOrd="2" presId="urn:microsoft.com/office/officeart/2005/8/layout/cycle4"/>
    <dgm:cxn modelId="{47E1C070-762A-48E5-8B2F-77D698FBD7B2}" srcId="{7E86D2CA-59CB-4B5E-A737-56D227952A60}" destId="{402A98DB-9523-4B7B-9127-E343BA77BA60}" srcOrd="3" destOrd="0" parTransId="{A3DCEC5A-D224-43B2-81C8-91437575A6C1}" sibTransId="{DA432E1C-0E2C-4D6A-97C0-C6B6A8BCB98E}"/>
    <dgm:cxn modelId="{5C742573-4D85-4F74-B11E-688BB5DE8BA4}" type="presOf" srcId="{FDAC6055-BCB2-48D1-BE88-5831E55EDAFF}" destId="{4ADEE469-C144-47F4-9739-E72E97FE2B46}" srcOrd="0" destOrd="2" presId="urn:microsoft.com/office/officeart/2005/8/layout/cycle4"/>
    <dgm:cxn modelId="{9E877A76-C644-40CC-B62B-83F3B750E3EE}" type="presOf" srcId="{01238531-B18B-424B-96EF-8A7056A0F5BE}" destId="{C2DD8644-D38F-46D6-BBB1-5153F4191B88}" srcOrd="0" destOrd="2" presId="urn:microsoft.com/office/officeart/2005/8/layout/cycle4"/>
    <dgm:cxn modelId="{E438CF7D-AC10-457D-AA7F-DDFBE7267AFD}" type="presOf" srcId="{8B1E90EC-7FD3-4779-8E5B-620635C31A98}" destId="{642E01B3-821F-4A01-9ABB-AA67AFF7EAC3}" srcOrd="0" destOrd="0" presId="urn:microsoft.com/office/officeart/2005/8/layout/cycle4"/>
    <dgm:cxn modelId="{7C2EA77E-7CA5-4638-9EB0-D744122EDFB2}" type="presOf" srcId="{0FED68D4-6B9E-445C-819F-98C48B9F037F}" destId="{10DF4BBB-45FF-498B-8860-4076C1D49C6B}" srcOrd="0" destOrd="0" presId="urn:microsoft.com/office/officeart/2005/8/layout/cycle4"/>
    <dgm:cxn modelId="{35C27084-34D5-410C-B013-B6D6FEE2A6B6}" type="presOf" srcId="{80BFFFC9-36A5-4890-A090-0A1C84EB4F67}" destId="{D737349D-7FC0-4CB9-A2FC-E1061C8288ED}" srcOrd="1" destOrd="1" presId="urn:microsoft.com/office/officeart/2005/8/layout/cycle4"/>
    <dgm:cxn modelId="{1DE4178B-F00C-4B31-9743-F0270667C04F}" type="presOf" srcId="{7A417FB2-D1A2-4BD7-BFDD-A892C2E6674C}" destId="{8944B723-633D-4327-B073-477D038C79ED}" srcOrd="1" destOrd="2" presId="urn:microsoft.com/office/officeart/2005/8/layout/cycle4"/>
    <dgm:cxn modelId="{F07D228E-8676-473F-AD7D-30DB18E6389F}" type="presOf" srcId="{EDC498FF-7788-40FC-A138-75E3E7950838}" destId="{96F529A4-B945-4E24-82B5-F464E97101B3}" srcOrd="1" destOrd="0" presId="urn:microsoft.com/office/officeart/2005/8/layout/cycle4"/>
    <dgm:cxn modelId="{E73CCC8E-ED61-4F2F-A962-5843EBA4D70D}" type="presOf" srcId="{5F43BE89-125E-4DEE-A3C1-D0F334EBD3E9}" destId="{C2DD8644-D38F-46D6-BBB1-5153F4191B88}" srcOrd="0" destOrd="1" presId="urn:microsoft.com/office/officeart/2005/8/layout/cycle4"/>
    <dgm:cxn modelId="{55B4C98F-DFD5-49BB-A6FB-6F6E2259A66B}" srcId="{0FED68D4-6B9E-445C-819F-98C48B9F037F}" destId="{FDAC6055-BCB2-48D1-BE88-5831E55EDAFF}" srcOrd="2" destOrd="0" parTransId="{BD3C5C75-373F-41A3-AA4D-07BCBC421129}" sibTransId="{514E0AD7-43D4-4348-A9B5-18A10C32E165}"/>
    <dgm:cxn modelId="{50992D92-24B8-40A4-AD13-C696C46941EC}" type="presOf" srcId="{7E86D2CA-59CB-4B5E-A737-56D227952A60}" destId="{3C3CC9E7-B383-46ED-A9A1-28E4848795C1}" srcOrd="0" destOrd="0" presId="urn:microsoft.com/office/officeart/2005/8/layout/cycle4"/>
    <dgm:cxn modelId="{E28626A0-4E72-46B2-ADC5-961A7B23820D}" type="presOf" srcId="{3700C98C-2642-4232-936C-59831F80C33F}" destId="{4ADEE469-C144-47F4-9739-E72E97FE2B46}" srcOrd="0" destOrd="1" presId="urn:microsoft.com/office/officeart/2005/8/layout/cycle4"/>
    <dgm:cxn modelId="{605D68A2-8D9B-4A7F-AF3D-A5D89B25D191}" type="presOf" srcId="{934E6205-ACDB-44F6-9B28-1321943939FE}" destId="{E9E1CBC0-B5C6-4BD3-A46F-2FC8F894F424}" srcOrd="0" destOrd="0" presId="urn:microsoft.com/office/officeart/2005/8/layout/cycle4"/>
    <dgm:cxn modelId="{413CA9A5-E86F-4BA0-BD76-517D4E7F3D1B}" srcId="{8B1E90EC-7FD3-4779-8E5B-620635C31A98}" destId="{01238531-B18B-424B-96EF-8A7056A0F5BE}" srcOrd="2" destOrd="0" parTransId="{DE176977-4D7C-460A-9E20-17A04F87B171}" sibTransId="{82ADC9B0-68FA-4EA3-9681-9B1F9BFA5EFD}"/>
    <dgm:cxn modelId="{6BACEEA9-B70B-4DC3-83DB-C921564BBAE6}" srcId="{934E6205-ACDB-44F6-9B28-1321943939FE}" destId="{0FED68D4-6B9E-445C-819F-98C48B9F037F}" srcOrd="2" destOrd="0" parTransId="{089F6A52-1128-411C-8EBC-58CA7992B12A}" sibTransId="{2AF231B3-A7B7-4F22-AAEE-A0DC5E18A586}"/>
    <dgm:cxn modelId="{C16BB3AB-A9AF-4160-BF8B-4C12E1A99B2B}" type="presOf" srcId="{3700C98C-2642-4232-936C-59831F80C33F}" destId="{22A9748D-75B6-421A-B048-7BEB9F9F13DC}" srcOrd="1" destOrd="1" presId="urn:microsoft.com/office/officeart/2005/8/layout/cycle4"/>
    <dgm:cxn modelId="{A15CADAD-9688-4AA0-BFA6-9B2710598645}" srcId="{934E6205-ACDB-44F6-9B28-1321943939FE}" destId="{7E86D2CA-59CB-4B5E-A737-56D227952A60}" srcOrd="1" destOrd="0" parTransId="{F6261C82-2655-4ED8-85EC-1E2DDC357A69}" sibTransId="{5B5768AA-DDE3-4779-9A31-17061C560A94}"/>
    <dgm:cxn modelId="{78FDC6C9-96F0-4780-BFC2-DDE1D0140EA1}" type="presOf" srcId="{80BFFFC9-36A5-4890-A090-0A1C84EB4F67}" destId="{C96C42DC-17C7-4E3D-B195-8D0D27057FEF}" srcOrd="0" destOrd="1" presId="urn:microsoft.com/office/officeart/2005/8/layout/cycle4"/>
    <dgm:cxn modelId="{954C06D4-7CFA-4FD3-843D-E8F003EB3796}" type="presOf" srcId="{EDC498FF-7788-40FC-A138-75E3E7950838}" destId="{C2DD8644-D38F-46D6-BBB1-5153F4191B88}" srcOrd="0" destOrd="0" presId="urn:microsoft.com/office/officeart/2005/8/layout/cycle4"/>
    <dgm:cxn modelId="{566843D6-C2CA-480A-9ED2-08EAD8A87F2A}" type="presOf" srcId="{A6587777-6509-4D0F-BBF1-C3ED25D5FDF2}" destId="{4ADEE469-C144-47F4-9739-E72E97FE2B46}" srcOrd="0" destOrd="0" presId="urn:microsoft.com/office/officeart/2005/8/layout/cycle4"/>
    <dgm:cxn modelId="{41C47BD9-35A8-485A-AB33-3F03C53A8730}" type="presOf" srcId="{4E67A058-49B3-415C-B7BF-37E605A905C4}" destId="{393342FE-76FF-4ADC-A1A9-2480C9F94CDD}" srcOrd="0" destOrd="0" presId="urn:microsoft.com/office/officeart/2005/8/layout/cycle4"/>
    <dgm:cxn modelId="{6B45F2E2-ADE8-4F33-A1D1-83DBF180FC41}" srcId="{4E67A058-49B3-415C-B7BF-37E605A905C4}" destId="{34224C8D-4EC7-4E53-B0BE-C7500719990B}" srcOrd="2" destOrd="0" parTransId="{F8C463F2-F640-4AE6-9E98-3BC545C72D53}" sibTransId="{0181D170-57EC-4A62-A9C5-59BD43208CB9}"/>
    <dgm:cxn modelId="{8CA5CFE7-A4DB-4A13-A3D4-1DB27F1523AA}" type="presOf" srcId="{27F5F2FD-9DD4-43F9-B49F-2DE8982087C2}" destId="{D737349D-7FC0-4CB9-A2FC-E1061C8288ED}" srcOrd="1" destOrd="0" presId="urn:microsoft.com/office/officeart/2005/8/layout/cycle4"/>
    <dgm:cxn modelId="{CF7C26ED-6F0A-4E97-919A-130C03A1A769}" srcId="{934E6205-ACDB-44F6-9B28-1321943939FE}" destId="{8B1E90EC-7FD3-4779-8E5B-620635C31A98}" srcOrd="0" destOrd="0" parTransId="{C41B644C-89DA-4601-8655-39797A76B162}" sibTransId="{6F6FC631-C410-4B54-A488-FCC4B0E67EB4}"/>
    <dgm:cxn modelId="{006CBDEF-8E7E-4E2A-8FFE-0016CAD94447}" srcId="{8B1E90EC-7FD3-4779-8E5B-620635C31A98}" destId="{EDC498FF-7788-40FC-A138-75E3E7950838}" srcOrd="0" destOrd="0" parTransId="{2AA25914-2E30-4A0C-BD88-8AA75DFA2E74}" sibTransId="{6D71CAE4-5B48-4E27-AB88-C5BC29B2304C}"/>
    <dgm:cxn modelId="{B07A2DF3-26AB-4329-B6F4-676480B2655A}" srcId="{4E67A058-49B3-415C-B7BF-37E605A905C4}" destId="{80BFFFC9-36A5-4890-A090-0A1C84EB4F67}" srcOrd="1" destOrd="0" parTransId="{45601EDF-3F65-4F28-BAE1-7707D0EB85BF}" sibTransId="{CD5512E7-D8CE-4CD5-93B7-397CD7F90F6B}"/>
    <dgm:cxn modelId="{FFA680F3-1394-4AE2-8A64-4780CD44C663}" type="presOf" srcId="{34224C8D-4EC7-4E53-B0BE-C7500719990B}" destId="{D737349D-7FC0-4CB9-A2FC-E1061C8288ED}" srcOrd="1" destOrd="2" presId="urn:microsoft.com/office/officeart/2005/8/layout/cycle4"/>
    <dgm:cxn modelId="{CA32BBFA-0DF4-4055-ABCB-0BA6E5E54021}" type="presOf" srcId="{2AAD9A5C-D01A-4D13-82E6-F8F079740CDD}" destId="{8944B723-633D-4327-B073-477D038C79ED}" srcOrd="1" destOrd="1" presId="urn:microsoft.com/office/officeart/2005/8/layout/cycle4"/>
    <dgm:cxn modelId="{C9974426-3BB8-4CA7-BB2F-604357D6D6F5}" type="presParOf" srcId="{E9E1CBC0-B5C6-4BD3-A46F-2FC8F894F424}" destId="{2A6E4A33-A8FC-454C-BB78-4FA38DF38CAC}" srcOrd="0" destOrd="0" presId="urn:microsoft.com/office/officeart/2005/8/layout/cycle4"/>
    <dgm:cxn modelId="{D6157E15-2F70-45AB-A982-B99AC590C083}" type="presParOf" srcId="{2A6E4A33-A8FC-454C-BB78-4FA38DF38CAC}" destId="{80DB675D-E479-4DE7-924F-9AE35F917DFF}" srcOrd="0" destOrd="0" presId="urn:microsoft.com/office/officeart/2005/8/layout/cycle4"/>
    <dgm:cxn modelId="{6D1D1EB8-A220-449E-AF6B-67C8E5D6CB57}" type="presParOf" srcId="{80DB675D-E479-4DE7-924F-9AE35F917DFF}" destId="{C2DD8644-D38F-46D6-BBB1-5153F4191B88}" srcOrd="0" destOrd="0" presId="urn:microsoft.com/office/officeart/2005/8/layout/cycle4"/>
    <dgm:cxn modelId="{BDFC4B1A-2E8A-4BF6-BB22-E90A40EDBF02}" type="presParOf" srcId="{80DB675D-E479-4DE7-924F-9AE35F917DFF}" destId="{96F529A4-B945-4E24-82B5-F464E97101B3}" srcOrd="1" destOrd="0" presId="urn:microsoft.com/office/officeart/2005/8/layout/cycle4"/>
    <dgm:cxn modelId="{7ED1B83B-9C3A-49CC-8A29-037C9F62C9E3}" type="presParOf" srcId="{2A6E4A33-A8FC-454C-BB78-4FA38DF38CAC}" destId="{7B346D8E-6DFA-41CD-B7FC-499BB3281929}" srcOrd="1" destOrd="0" presId="urn:microsoft.com/office/officeart/2005/8/layout/cycle4"/>
    <dgm:cxn modelId="{B43447DA-4143-44FD-8BA3-23469AFC476D}" type="presParOf" srcId="{7B346D8E-6DFA-41CD-B7FC-499BB3281929}" destId="{654B47AC-2E6B-4A4F-9CBF-93CAACC47D37}" srcOrd="0" destOrd="0" presId="urn:microsoft.com/office/officeart/2005/8/layout/cycle4"/>
    <dgm:cxn modelId="{3A3D8E8F-E062-4840-BA1C-A7A783ECB870}" type="presParOf" srcId="{7B346D8E-6DFA-41CD-B7FC-499BB3281929}" destId="{8944B723-633D-4327-B073-477D038C79ED}" srcOrd="1" destOrd="0" presId="urn:microsoft.com/office/officeart/2005/8/layout/cycle4"/>
    <dgm:cxn modelId="{22EB264D-413A-4DBF-B64F-83EA1CEE9EF7}" type="presParOf" srcId="{2A6E4A33-A8FC-454C-BB78-4FA38DF38CAC}" destId="{B4919AB7-7B3B-4F40-BB79-D7764E548D49}" srcOrd="2" destOrd="0" presId="urn:microsoft.com/office/officeart/2005/8/layout/cycle4"/>
    <dgm:cxn modelId="{EFB223BF-1D33-45B7-B048-59C1A6871D6D}" type="presParOf" srcId="{B4919AB7-7B3B-4F40-BB79-D7764E548D49}" destId="{4ADEE469-C144-47F4-9739-E72E97FE2B46}" srcOrd="0" destOrd="0" presId="urn:microsoft.com/office/officeart/2005/8/layout/cycle4"/>
    <dgm:cxn modelId="{FD4F4D25-7456-4CBB-83BA-521B1D68C334}" type="presParOf" srcId="{B4919AB7-7B3B-4F40-BB79-D7764E548D49}" destId="{22A9748D-75B6-421A-B048-7BEB9F9F13DC}" srcOrd="1" destOrd="0" presId="urn:microsoft.com/office/officeart/2005/8/layout/cycle4"/>
    <dgm:cxn modelId="{303EE87B-B44A-4F8D-BBEA-56CD978D791A}" type="presParOf" srcId="{2A6E4A33-A8FC-454C-BB78-4FA38DF38CAC}" destId="{9857F836-7700-4AC4-9030-9337720E09BA}" srcOrd="3" destOrd="0" presId="urn:microsoft.com/office/officeart/2005/8/layout/cycle4"/>
    <dgm:cxn modelId="{64927F7A-6889-415E-9E1A-FF264F781AB3}" type="presParOf" srcId="{9857F836-7700-4AC4-9030-9337720E09BA}" destId="{C96C42DC-17C7-4E3D-B195-8D0D27057FEF}" srcOrd="0" destOrd="0" presId="urn:microsoft.com/office/officeart/2005/8/layout/cycle4"/>
    <dgm:cxn modelId="{88DE6328-C31F-4592-A1FE-AFE71BB1DB7B}" type="presParOf" srcId="{9857F836-7700-4AC4-9030-9337720E09BA}" destId="{D737349D-7FC0-4CB9-A2FC-E1061C8288ED}" srcOrd="1" destOrd="0" presId="urn:microsoft.com/office/officeart/2005/8/layout/cycle4"/>
    <dgm:cxn modelId="{2D231233-EE0A-4AE4-AFC5-22B6A2A4B7D2}" type="presParOf" srcId="{2A6E4A33-A8FC-454C-BB78-4FA38DF38CAC}" destId="{18505F75-5FC0-419C-816A-EDC8D488B8C2}" srcOrd="4" destOrd="0" presId="urn:microsoft.com/office/officeart/2005/8/layout/cycle4"/>
    <dgm:cxn modelId="{79960A9B-F9A9-4A97-A40E-880CA69D21D5}" type="presParOf" srcId="{E9E1CBC0-B5C6-4BD3-A46F-2FC8F894F424}" destId="{D28025F5-B566-4B35-8B99-7CD42128878B}" srcOrd="1" destOrd="0" presId="urn:microsoft.com/office/officeart/2005/8/layout/cycle4"/>
    <dgm:cxn modelId="{D38547D3-B24F-4C6E-9C9A-8FF00BE99679}" type="presParOf" srcId="{D28025F5-B566-4B35-8B99-7CD42128878B}" destId="{642E01B3-821F-4A01-9ABB-AA67AFF7EAC3}" srcOrd="0" destOrd="0" presId="urn:microsoft.com/office/officeart/2005/8/layout/cycle4"/>
    <dgm:cxn modelId="{40E723B5-8D4F-4421-B3DC-73B2BFDDEBA5}" type="presParOf" srcId="{D28025F5-B566-4B35-8B99-7CD42128878B}" destId="{3C3CC9E7-B383-46ED-A9A1-28E4848795C1}" srcOrd="1" destOrd="0" presId="urn:microsoft.com/office/officeart/2005/8/layout/cycle4"/>
    <dgm:cxn modelId="{49E3E62D-D739-4E7A-8234-E57EDEC913BF}" type="presParOf" srcId="{D28025F5-B566-4B35-8B99-7CD42128878B}" destId="{10DF4BBB-45FF-498B-8860-4076C1D49C6B}" srcOrd="2" destOrd="0" presId="urn:microsoft.com/office/officeart/2005/8/layout/cycle4"/>
    <dgm:cxn modelId="{9F1D6290-D209-48AE-94C5-E641AF0075BD}" type="presParOf" srcId="{D28025F5-B566-4B35-8B99-7CD42128878B}" destId="{393342FE-76FF-4ADC-A1A9-2480C9F94CDD}" srcOrd="3" destOrd="0" presId="urn:microsoft.com/office/officeart/2005/8/layout/cycle4"/>
    <dgm:cxn modelId="{2CC253CE-6603-415D-B8B6-53318A663D2A}" type="presParOf" srcId="{D28025F5-B566-4B35-8B99-7CD42128878B}" destId="{B4ADEA14-AA47-44B9-B494-12BB505B10E1}" srcOrd="4" destOrd="0" presId="urn:microsoft.com/office/officeart/2005/8/layout/cycle4"/>
    <dgm:cxn modelId="{9A90DC44-6F76-4691-94DA-7036F2ABCE24}" type="presParOf" srcId="{E9E1CBC0-B5C6-4BD3-A46F-2FC8F894F424}" destId="{3B0EA6E1-329C-40F3-A166-F9966F48AF03}" srcOrd="2" destOrd="0" presId="urn:microsoft.com/office/officeart/2005/8/layout/cycle4"/>
    <dgm:cxn modelId="{AC6CE451-4E84-4261-8AE3-FC97528979D2}" type="presParOf" srcId="{E9E1CBC0-B5C6-4BD3-A46F-2FC8F894F424}" destId="{1D50C9E8-C6FB-42B0-BD90-0D43D097627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95949F-141E-B947-A406-652F05E3A299}" type="doc">
      <dgm:prSet loTypeId="urn:microsoft.com/office/officeart/2005/8/layout/hProcess9" loCatId="" qsTypeId="urn:microsoft.com/office/officeart/2005/8/quickstyle/simple1" qsCatId="simple" csTypeId="urn:microsoft.com/office/officeart/2005/8/colors/accent1_2" csCatId="accent1" phldr="1"/>
      <dgm:spPr/>
    </dgm:pt>
    <dgm:pt modelId="{A50146A4-19ED-5F4A-BC97-465297168E5A}">
      <dgm:prSet phldrT="[Text]"/>
      <dgm:spPr>
        <a:solidFill>
          <a:srgbClr val="FFFF00"/>
        </a:solidFill>
        <a:ln>
          <a:solidFill>
            <a:schemeClr val="bg1">
              <a:lumMod val="85000"/>
            </a:schemeClr>
          </a:solidFill>
        </a:ln>
      </dgm:spPr>
      <dgm:t>
        <a:bodyPr/>
        <a:lstStyle/>
        <a:p>
          <a:r>
            <a:rPr lang="en-US" b="1" dirty="0">
              <a:solidFill>
                <a:schemeClr val="tx1"/>
              </a:solidFill>
            </a:rPr>
            <a:t>Preparatory work</a:t>
          </a:r>
        </a:p>
      </dgm:t>
    </dgm:pt>
    <dgm:pt modelId="{5DB345F7-9C10-2046-8063-29885E07571D}" type="parTrans" cxnId="{981F52B1-9FFF-D04D-AF85-519B851C4B2C}">
      <dgm:prSet/>
      <dgm:spPr/>
      <dgm:t>
        <a:bodyPr/>
        <a:lstStyle/>
        <a:p>
          <a:endParaRPr lang="en-US"/>
        </a:p>
      </dgm:t>
    </dgm:pt>
    <dgm:pt modelId="{AE6B1398-F209-5445-910B-7CF9B33B17DB}" type="sibTrans" cxnId="{981F52B1-9FFF-D04D-AF85-519B851C4B2C}">
      <dgm:prSet/>
      <dgm:spPr/>
      <dgm:t>
        <a:bodyPr/>
        <a:lstStyle/>
        <a:p>
          <a:endParaRPr lang="en-US"/>
        </a:p>
      </dgm:t>
    </dgm:pt>
    <dgm:pt modelId="{2CAC2677-FFE5-D845-8BE5-208E7CC25C01}">
      <dgm:prSet phldrT="[Text]"/>
      <dgm:spPr>
        <a:solidFill>
          <a:schemeClr val="accent1">
            <a:lumMod val="20000"/>
            <a:lumOff val="80000"/>
          </a:schemeClr>
        </a:solidFill>
      </dgm:spPr>
      <dgm:t>
        <a:bodyPr/>
        <a:lstStyle/>
        <a:p>
          <a:r>
            <a:rPr lang="en-US" b="1" dirty="0">
              <a:solidFill>
                <a:schemeClr val="tx1"/>
              </a:solidFill>
            </a:rPr>
            <a:t>STEP 1 </a:t>
          </a:r>
          <a:r>
            <a:rPr lang="en-US" dirty="0">
              <a:solidFill>
                <a:schemeClr val="tx1"/>
              </a:solidFill>
            </a:rPr>
            <a:t>-       Process Safety hazard identification &amp; risk assessment - HAZID</a:t>
          </a:r>
        </a:p>
      </dgm:t>
    </dgm:pt>
    <dgm:pt modelId="{4F88B6DB-EAD0-C44C-B4F6-555D9791F8DA}" type="parTrans" cxnId="{3C046835-EACC-7A43-AE19-17F4F3EEDF38}">
      <dgm:prSet/>
      <dgm:spPr/>
      <dgm:t>
        <a:bodyPr/>
        <a:lstStyle/>
        <a:p>
          <a:endParaRPr lang="en-US"/>
        </a:p>
      </dgm:t>
    </dgm:pt>
    <dgm:pt modelId="{E7A0D011-0638-4841-992C-254D37B2592C}" type="sibTrans" cxnId="{3C046835-EACC-7A43-AE19-17F4F3EEDF38}">
      <dgm:prSet/>
      <dgm:spPr/>
      <dgm:t>
        <a:bodyPr/>
        <a:lstStyle/>
        <a:p>
          <a:endParaRPr lang="en-US"/>
        </a:p>
      </dgm:t>
    </dgm:pt>
    <dgm:pt modelId="{AB77685D-2913-9341-9B4B-343DEC72483A}">
      <dgm:prSet phldrT="[Text]"/>
      <dgm:spPr>
        <a:solidFill>
          <a:schemeClr val="accent1">
            <a:lumMod val="20000"/>
            <a:lumOff val="80000"/>
          </a:schemeClr>
        </a:solidFill>
      </dgm:spPr>
      <dgm:t>
        <a:bodyPr/>
        <a:lstStyle/>
        <a:p>
          <a:r>
            <a:rPr lang="en-US" dirty="0">
              <a:solidFill>
                <a:schemeClr val="tx1"/>
              </a:solidFill>
            </a:rPr>
            <a:t> BOWTIE</a:t>
          </a:r>
        </a:p>
      </dgm:t>
    </dgm:pt>
    <dgm:pt modelId="{B7AC6DDC-057F-5246-95CF-77DC93D3278B}" type="parTrans" cxnId="{1DFDDF4E-3DE4-FB42-A805-5F9FD1D6A6A6}">
      <dgm:prSet/>
      <dgm:spPr/>
      <dgm:t>
        <a:bodyPr/>
        <a:lstStyle/>
        <a:p>
          <a:endParaRPr lang="en-US"/>
        </a:p>
      </dgm:t>
    </dgm:pt>
    <dgm:pt modelId="{6829D7FC-307C-AB4A-9774-A0DA097E439A}" type="sibTrans" cxnId="{1DFDDF4E-3DE4-FB42-A805-5F9FD1D6A6A6}">
      <dgm:prSet/>
      <dgm:spPr/>
      <dgm:t>
        <a:bodyPr/>
        <a:lstStyle/>
        <a:p>
          <a:endParaRPr lang="en-US"/>
        </a:p>
      </dgm:t>
    </dgm:pt>
    <dgm:pt modelId="{528D42D3-2BF3-BC43-BB06-4CBAC7A5EA8E}">
      <dgm:prSet phldrT="[Text]"/>
      <dgm:spPr>
        <a:solidFill>
          <a:schemeClr val="accent1">
            <a:lumMod val="20000"/>
            <a:lumOff val="80000"/>
          </a:schemeClr>
        </a:solidFill>
      </dgm:spPr>
      <dgm:t>
        <a:bodyPr/>
        <a:lstStyle/>
        <a:p>
          <a:r>
            <a:rPr lang="en-US" dirty="0">
              <a:solidFill>
                <a:schemeClr val="tx1"/>
              </a:solidFill>
            </a:rPr>
            <a:t> HAZOP</a:t>
          </a:r>
        </a:p>
      </dgm:t>
    </dgm:pt>
    <dgm:pt modelId="{299CAF1B-DBB7-5949-9760-1B93FC3A5E12}" type="parTrans" cxnId="{4DE1B58E-665E-7D47-BCB9-BB6439D25B2B}">
      <dgm:prSet/>
      <dgm:spPr/>
      <dgm:t>
        <a:bodyPr/>
        <a:lstStyle/>
        <a:p>
          <a:endParaRPr lang="en-US"/>
        </a:p>
      </dgm:t>
    </dgm:pt>
    <dgm:pt modelId="{C571CCB8-A0AB-1041-B9DB-E4D781BCFFC5}" type="sibTrans" cxnId="{4DE1B58E-665E-7D47-BCB9-BB6439D25B2B}">
      <dgm:prSet/>
      <dgm:spPr/>
      <dgm:t>
        <a:bodyPr/>
        <a:lstStyle/>
        <a:p>
          <a:endParaRPr lang="en-US"/>
        </a:p>
      </dgm:t>
    </dgm:pt>
    <dgm:pt modelId="{0F53C2D8-2581-254F-9940-6364BF538F1B}">
      <dgm:prSet phldrT="[Text]"/>
      <dgm:spPr>
        <a:solidFill>
          <a:schemeClr val="accent1">
            <a:lumMod val="20000"/>
            <a:lumOff val="80000"/>
          </a:schemeClr>
        </a:solidFill>
      </dgm:spPr>
      <dgm:t>
        <a:bodyPr/>
        <a:lstStyle/>
        <a:p>
          <a:r>
            <a:rPr lang="en-US" dirty="0">
              <a:solidFill>
                <a:schemeClr val="tx1"/>
              </a:solidFill>
            </a:rPr>
            <a:t> Other PHAs (as required)</a:t>
          </a:r>
        </a:p>
      </dgm:t>
    </dgm:pt>
    <dgm:pt modelId="{4EB9AF6B-2F65-424A-98E9-888725399BEA}" type="parTrans" cxnId="{4FC4170B-E56B-3949-AEAA-1962A0D36D1C}">
      <dgm:prSet/>
      <dgm:spPr/>
      <dgm:t>
        <a:bodyPr/>
        <a:lstStyle/>
        <a:p>
          <a:endParaRPr lang="en-US"/>
        </a:p>
      </dgm:t>
    </dgm:pt>
    <dgm:pt modelId="{A156A171-9950-2A42-BDD3-2DC99E5FF3F3}" type="sibTrans" cxnId="{4FC4170B-E56B-3949-AEAA-1962A0D36D1C}">
      <dgm:prSet/>
      <dgm:spPr/>
      <dgm:t>
        <a:bodyPr/>
        <a:lstStyle/>
        <a:p>
          <a:endParaRPr lang="en-US"/>
        </a:p>
      </dgm:t>
    </dgm:pt>
    <dgm:pt modelId="{E0ACE661-3881-D348-AFD9-8C0F40A576B8}">
      <dgm:prSet phldrT="[Text]"/>
      <dgm:spPr>
        <a:solidFill>
          <a:srgbClr val="00CC00"/>
        </a:solidFill>
      </dgm:spPr>
      <dgm:t>
        <a:bodyPr/>
        <a:lstStyle/>
        <a:p>
          <a:r>
            <a:rPr lang="en-US" b="1" dirty="0">
              <a:solidFill>
                <a:schemeClr val="tx1"/>
              </a:solidFill>
            </a:rPr>
            <a:t>STEP 4 </a:t>
          </a:r>
          <a:r>
            <a:rPr lang="en-US" dirty="0">
              <a:solidFill>
                <a:schemeClr val="tx1"/>
              </a:solidFill>
            </a:rPr>
            <a:t>-          Review via dash boards, KPIs, periodic reviews and audit</a:t>
          </a:r>
        </a:p>
      </dgm:t>
    </dgm:pt>
    <dgm:pt modelId="{2CFFC0FB-512B-F54C-9AC6-44D39063D2F0}" type="parTrans" cxnId="{315145C1-4BF6-9E4E-8512-0938DCA748D5}">
      <dgm:prSet/>
      <dgm:spPr/>
      <dgm:t>
        <a:bodyPr/>
        <a:lstStyle/>
        <a:p>
          <a:endParaRPr lang="en-US"/>
        </a:p>
      </dgm:t>
    </dgm:pt>
    <dgm:pt modelId="{3D48482B-5D8D-6B43-9C9A-1E29949FEDE0}" type="sibTrans" cxnId="{315145C1-4BF6-9E4E-8512-0938DCA748D5}">
      <dgm:prSet/>
      <dgm:spPr/>
      <dgm:t>
        <a:bodyPr/>
        <a:lstStyle/>
        <a:p>
          <a:endParaRPr lang="en-US"/>
        </a:p>
      </dgm:t>
    </dgm:pt>
    <dgm:pt modelId="{84B2ECF2-B9C9-C044-83DC-4E2B579DD2EC}">
      <dgm:prSet phldrT="[Text]"/>
      <dgm:spPr>
        <a:solidFill>
          <a:schemeClr val="accent1">
            <a:lumMod val="40000"/>
            <a:lumOff val="60000"/>
          </a:schemeClr>
        </a:solidFill>
      </dgm:spPr>
      <dgm:t>
        <a:bodyPr/>
        <a:lstStyle/>
        <a:p>
          <a:r>
            <a:rPr lang="en-US" b="1" dirty="0">
              <a:solidFill>
                <a:schemeClr val="tx1"/>
              </a:solidFill>
            </a:rPr>
            <a:t>STEP 2 </a:t>
          </a:r>
          <a:r>
            <a:rPr lang="en-US" dirty="0">
              <a:solidFill>
                <a:schemeClr val="tx1"/>
              </a:solidFill>
            </a:rPr>
            <a:t>- Safeguarding Manual (safety critical barriers)</a:t>
          </a:r>
        </a:p>
      </dgm:t>
    </dgm:pt>
    <dgm:pt modelId="{41524376-C241-0246-BA23-CA7E338B6531}" type="parTrans" cxnId="{19EA564E-0625-D04E-88AF-A30615ABACA7}">
      <dgm:prSet/>
      <dgm:spPr/>
      <dgm:t>
        <a:bodyPr/>
        <a:lstStyle/>
        <a:p>
          <a:endParaRPr lang="en-US"/>
        </a:p>
      </dgm:t>
    </dgm:pt>
    <dgm:pt modelId="{D2F6712F-8D3B-BD4A-832D-CDC0C27907A4}" type="sibTrans" cxnId="{19EA564E-0625-D04E-88AF-A30615ABACA7}">
      <dgm:prSet/>
      <dgm:spPr/>
      <dgm:t>
        <a:bodyPr/>
        <a:lstStyle/>
        <a:p>
          <a:endParaRPr lang="en-US"/>
        </a:p>
      </dgm:t>
    </dgm:pt>
    <dgm:pt modelId="{F7AE8EAD-2797-6B43-A379-3BD662E9D2C6}">
      <dgm:prSet phldrT="[Text]"/>
      <dgm:spPr>
        <a:solidFill>
          <a:schemeClr val="accent1">
            <a:lumMod val="60000"/>
            <a:lumOff val="40000"/>
          </a:schemeClr>
        </a:solidFill>
      </dgm:spPr>
      <dgm:t>
        <a:bodyPr/>
        <a:lstStyle/>
        <a:p>
          <a:r>
            <a:rPr lang="en-US" b="1" dirty="0">
              <a:solidFill>
                <a:schemeClr val="tx1"/>
              </a:solidFill>
            </a:rPr>
            <a:t>STEP 3 </a:t>
          </a:r>
          <a:r>
            <a:rPr lang="en-US" dirty="0">
              <a:solidFill>
                <a:schemeClr val="tx1"/>
              </a:solidFill>
            </a:rPr>
            <a:t>-         FARSI SCBs in CMMS </a:t>
          </a:r>
        </a:p>
      </dgm:t>
    </dgm:pt>
    <dgm:pt modelId="{B1919D46-3AAD-B344-8D4D-8E15CBADECA6}" type="parTrans" cxnId="{5253923C-F3DE-1E42-90A8-F2BC41C17395}">
      <dgm:prSet/>
      <dgm:spPr/>
      <dgm:t>
        <a:bodyPr/>
        <a:lstStyle/>
        <a:p>
          <a:endParaRPr lang="en-US"/>
        </a:p>
      </dgm:t>
    </dgm:pt>
    <dgm:pt modelId="{B1ADA907-3975-1A41-8800-48A0832416B4}" type="sibTrans" cxnId="{5253923C-F3DE-1E42-90A8-F2BC41C17395}">
      <dgm:prSet/>
      <dgm:spPr/>
      <dgm:t>
        <a:bodyPr/>
        <a:lstStyle/>
        <a:p>
          <a:endParaRPr lang="en-US"/>
        </a:p>
      </dgm:t>
    </dgm:pt>
    <dgm:pt modelId="{B94968E6-FD29-5B4F-9ADE-CA70DC16F456}">
      <dgm:prSet phldrT="[Text]"/>
      <dgm:spPr>
        <a:ln>
          <a:solidFill>
            <a:srgbClr val="2DA40C"/>
          </a:solidFill>
        </a:ln>
      </dgm:spPr>
      <dgm:t>
        <a:bodyPr/>
        <a:lstStyle/>
        <a:p>
          <a:r>
            <a:rPr lang="en-US" dirty="0">
              <a:solidFill>
                <a:schemeClr val="tx1"/>
              </a:solidFill>
            </a:rPr>
            <a:t>Sustainability - future legislation?</a:t>
          </a:r>
        </a:p>
      </dgm:t>
    </dgm:pt>
    <dgm:pt modelId="{04CD2BCB-D725-414B-AEA0-5C7520C30C5A}" type="parTrans" cxnId="{1A4FC0A2-83DA-894D-AB65-FCD684D7B6AE}">
      <dgm:prSet/>
      <dgm:spPr/>
      <dgm:t>
        <a:bodyPr/>
        <a:lstStyle/>
        <a:p>
          <a:endParaRPr lang="en-US"/>
        </a:p>
      </dgm:t>
    </dgm:pt>
    <dgm:pt modelId="{825C6E30-41EB-074A-A4E0-6845A2CCD2BF}" type="sibTrans" cxnId="{1A4FC0A2-83DA-894D-AB65-FCD684D7B6AE}">
      <dgm:prSet/>
      <dgm:spPr/>
      <dgm:t>
        <a:bodyPr/>
        <a:lstStyle/>
        <a:p>
          <a:endParaRPr lang="en-US"/>
        </a:p>
      </dgm:t>
    </dgm:pt>
    <dgm:pt modelId="{EFFCDA39-4373-3043-B6D2-01F000D9929B}" type="pres">
      <dgm:prSet presAssocID="{0395949F-141E-B947-A406-652F05E3A299}" presName="CompostProcess" presStyleCnt="0">
        <dgm:presLayoutVars>
          <dgm:dir/>
          <dgm:resizeHandles val="exact"/>
        </dgm:presLayoutVars>
      </dgm:prSet>
      <dgm:spPr/>
    </dgm:pt>
    <dgm:pt modelId="{D503ACBD-D673-D742-908F-6CF4894FD59E}" type="pres">
      <dgm:prSet presAssocID="{0395949F-141E-B947-A406-652F05E3A299}" presName="arrow" presStyleLbl="bgShp" presStyleIdx="0" presStyleCnt="1" custScaleX="117647" custLinFactNeighborX="1657" custLinFactNeighborY="9390"/>
      <dgm:spPr/>
    </dgm:pt>
    <dgm:pt modelId="{E4244C8E-6051-1E43-BD6E-FEF14AE095A7}" type="pres">
      <dgm:prSet presAssocID="{0395949F-141E-B947-A406-652F05E3A299}" presName="linearProcess" presStyleCnt="0"/>
      <dgm:spPr/>
    </dgm:pt>
    <dgm:pt modelId="{1DE2BF72-1B15-124B-8221-0095123D2815}" type="pres">
      <dgm:prSet presAssocID="{A50146A4-19ED-5F4A-BC97-465297168E5A}" presName="textNode" presStyleLbl="node1" presStyleIdx="0" presStyleCnt="6" custLinFactX="-30538" custLinFactNeighborX="-100000" custLinFactNeighborY="-1721">
        <dgm:presLayoutVars>
          <dgm:bulletEnabled val="1"/>
        </dgm:presLayoutVars>
      </dgm:prSet>
      <dgm:spPr/>
    </dgm:pt>
    <dgm:pt modelId="{54208BDF-5587-C248-94BE-BFC60DF93F2D}" type="pres">
      <dgm:prSet presAssocID="{AE6B1398-F209-5445-910B-7CF9B33B17DB}" presName="sibTrans" presStyleCnt="0"/>
      <dgm:spPr/>
    </dgm:pt>
    <dgm:pt modelId="{522D5461-6E38-DD4C-BB37-0A517B84EA6B}" type="pres">
      <dgm:prSet presAssocID="{2CAC2677-FFE5-D845-8BE5-208E7CC25C01}" presName="textNode" presStyleLbl="node1" presStyleIdx="1" presStyleCnt="6">
        <dgm:presLayoutVars>
          <dgm:bulletEnabled val="1"/>
        </dgm:presLayoutVars>
      </dgm:prSet>
      <dgm:spPr/>
    </dgm:pt>
    <dgm:pt modelId="{6C909FD4-F63A-AE45-895C-47AD59558741}" type="pres">
      <dgm:prSet presAssocID="{E7A0D011-0638-4841-992C-254D37B2592C}" presName="sibTrans" presStyleCnt="0"/>
      <dgm:spPr/>
    </dgm:pt>
    <dgm:pt modelId="{E6314206-B317-6347-9F48-69A01810C42E}" type="pres">
      <dgm:prSet presAssocID="{84B2ECF2-B9C9-C044-83DC-4E2B579DD2EC}" presName="textNode" presStyleLbl="node1" presStyleIdx="2" presStyleCnt="6">
        <dgm:presLayoutVars>
          <dgm:bulletEnabled val="1"/>
        </dgm:presLayoutVars>
      </dgm:prSet>
      <dgm:spPr/>
    </dgm:pt>
    <dgm:pt modelId="{082C2656-A99D-864C-9D7A-7CCA5F933D58}" type="pres">
      <dgm:prSet presAssocID="{D2F6712F-8D3B-BD4A-832D-CDC0C27907A4}" presName="sibTrans" presStyleCnt="0"/>
      <dgm:spPr/>
    </dgm:pt>
    <dgm:pt modelId="{243C9893-323C-FA49-A085-4046C0EFCB3C}" type="pres">
      <dgm:prSet presAssocID="{F7AE8EAD-2797-6B43-A379-3BD662E9D2C6}" presName="textNode" presStyleLbl="node1" presStyleIdx="3" presStyleCnt="6">
        <dgm:presLayoutVars>
          <dgm:bulletEnabled val="1"/>
        </dgm:presLayoutVars>
      </dgm:prSet>
      <dgm:spPr/>
    </dgm:pt>
    <dgm:pt modelId="{E3F4B69A-B5F6-E848-B71E-64610E05170B}" type="pres">
      <dgm:prSet presAssocID="{B1ADA907-3975-1A41-8800-48A0832416B4}" presName="sibTrans" presStyleCnt="0"/>
      <dgm:spPr/>
    </dgm:pt>
    <dgm:pt modelId="{78A76C93-AB69-714D-829E-82BAF799D73F}" type="pres">
      <dgm:prSet presAssocID="{E0ACE661-3881-D348-AFD9-8C0F40A576B8}" presName="textNode" presStyleLbl="node1" presStyleIdx="4" presStyleCnt="6">
        <dgm:presLayoutVars>
          <dgm:bulletEnabled val="1"/>
        </dgm:presLayoutVars>
      </dgm:prSet>
      <dgm:spPr/>
    </dgm:pt>
    <dgm:pt modelId="{CDA36694-3484-C94E-B378-61FCDA0316C6}" type="pres">
      <dgm:prSet presAssocID="{3D48482B-5D8D-6B43-9C9A-1E29949FEDE0}" presName="sibTrans" presStyleCnt="0"/>
      <dgm:spPr/>
    </dgm:pt>
    <dgm:pt modelId="{13A825E5-E06E-B04C-A53D-6F005F2172DF}" type="pres">
      <dgm:prSet presAssocID="{B94968E6-FD29-5B4F-9ADE-CA70DC16F456}" presName="textNode" presStyleLbl="node1" presStyleIdx="5" presStyleCnt="6">
        <dgm:presLayoutVars>
          <dgm:bulletEnabled val="1"/>
        </dgm:presLayoutVars>
      </dgm:prSet>
      <dgm:spPr/>
    </dgm:pt>
  </dgm:ptLst>
  <dgm:cxnLst>
    <dgm:cxn modelId="{4FC4170B-E56B-3949-AEAA-1962A0D36D1C}" srcId="{2CAC2677-FFE5-D845-8BE5-208E7CC25C01}" destId="{0F53C2D8-2581-254F-9940-6364BF538F1B}" srcOrd="2" destOrd="0" parTransId="{4EB9AF6B-2F65-424A-98E9-888725399BEA}" sibTransId="{A156A171-9950-2A42-BDD3-2DC99E5FF3F3}"/>
    <dgm:cxn modelId="{686A1D14-0F61-0C42-9CD6-252AD22B2A77}" type="presOf" srcId="{E0ACE661-3881-D348-AFD9-8C0F40A576B8}" destId="{78A76C93-AB69-714D-829E-82BAF799D73F}" srcOrd="0" destOrd="0" presId="urn:microsoft.com/office/officeart/2005/8/layout/hProcess9"/>
    <dgm:cxn modelId="{9EDDB714-1FE4-9C49-8520-7B7A8C03FF71}" type="presOf" srcId="{2CAC2677-FFE5-D845-8BE5-208E7CC25C01}" destId="{522D5461-6E38-DD4C-BB37-0A517B84EA6B}" srcOrd="0" destOrd="0" presId="urn:microsoft.com/office/officeart/2005/8/layout/hProcess9"/>
    <dgm:cxn modelId="{A2944335-3CB7-0047-93BF-2B60B981DF47}" type="presOf" srcId="{AB77685D-2913-9341-9B4B-343DEC72483A}" destId="{522D5461-6E38-DD4C-BB37-0A517B84EA6B}" srcOrd="0" destOrd="1" presId="urn:microsoft.com/office/officeart/2005/8/layout/hProcess9"/>
    <dgm:cxn modelId="{3C046835-EACC-7A43-AE19-17F4F3EEDF38}" srcId="{0395949F-141E-B947-A406-652F05E3A299}" destId="{2CAC2677-FFE5-D845-8BE5-208E7CC25C01}" srcOrd="1" destOrd="0" parTransId="{4F88B6DB-EAD0-C44C-B4F6-555D9791F8DA}" sibTransId="{E7A0D011-0638-4841-992C-254D37B2592C}"/>
    <dgm:cxn modelId="{5253923C-F3DE-1E42-90A8-F2BC41C17395}" srcId="{0395949F-141E-B947-A406-652F05E3A299}" destId="{F7AE8EAD-2797-6B43-A379-3BD662E9D2C6}" srcOrd="3" destOrd="0" parTransId="{B1919D46-3AAD-B344-8D4D-8E15CBADECA6}" sibTransId="{B1ADA907-3975-1A41-8800-48A0832416B4}"/>
    <dgm:cxn modelId="{AAA8E83E-0F6D-4F43-99AC-23533BCFF1AA}" type="presOf" srcId="{B94968E6-FD29-5B4F-9ADE-CA70DC16F456}" destId="{13A825E5-E06E-B04C-A53D-6F005F2172DF}" srcOrd="0" destOrd="0" presId="urn:microsoft.com/office/officeart/2005/8/layout/hProcess9"/>
    <dgm:cxn modelId="{19EA564E-0625-D04E-88AF-A30615ABACA7}" srcId="{0395949F-141E-B947-A406-652F05E3A299}" destId="{84B2ECF2-B9C9-C044-83DC-4E2B579DD2EC}" srcOrd="2" destOrd="0" parTransId="{41524376-C241-0246-BA23-CA7E338B6531}" sibTransId="{D2F6712F-8D3B-BD4A-832D-CDC0C27907A4}"/>
    <dgm:cxn modelId="{1DFDDF4E-3DE4-FB42-A805-5F9FD1D6A6A6}" srcId="{2CAC2677-FFE5-D845-8BE5-208E7CC25C01}" destId="{AB77685D-2913-9341-9B4B-343DEC72483A}" srcOrd="0" destOrd="0" parTransId="{B7AC6DDC-057F-5246-95CF-77DC93D3278B}" sibTransId="{6829D7FC-307C-AB4A-9774-A0DA097E439A}"/>
    <dgm:cxn modelId="{729F7471-B4FB-EA46-BE35-BC3495DA7383}" type="presOf" srcId="{A50146A4-19ED-5F4A-BC97-465297168E5A}" destId="{1DE2BF72-1B15-124B-8221-0095123D2815}" srcOrd="0" destOrd="0" presId="urn:microsoft.com/office/officeart/2005/8/layout/hProcess9"/>
    <dgm:cxn modelId="{1F02DD7B-621B-8548-9A1A-2779F36E325D}" type="presOf" srcId="{0395949F-141E-B947-A406-652F05E3A299}" destId="{EFFCDA39-4373-3043-B6D2-01F000D9929B}" srcOrd="0" destOrd="0" presId="urn:microsoft.com/office/officeart/2005/8/layout/hProcess9"/>
    <dgm:cxn modelId="{539FB286-AF2D-EF45-9CAC-16114284582B}" type="presOf" srcId="{528D42D3-2BF3-BC43-BB06-4CBAC7A5EA8E}" destId="{522D5461-6E38-DD4C-BB37-0A517B84EA6B}" srcOrd="0" destOrd="2" presId="urn:microsoft.com/office/officeart/2005/8/layout/hProcess9"/>
    <dgm:cxn modelId="{4DE1B58E-665E-7D47-BCB9-BB6439D25B2B}" srcId="{2CAC2677-FFE5-D845-8BE5-208E7CC25C01}" destId="{528D42D3-2BF3-BC43-BB06-4CBAC7A5EA8E}" srcOrd="1" destOrd="0" parTransId="{299CAF1B-DBB7-5949-9760-1B93FC3A5E12}" sibTransId="{C571CCB8-A0AB-1041-B9DB-E4D781BCFFC5}"/>
    <dgm:cxn modelId="{4C09F695-5B1F-AE43-86C4-642E64556064}" type="presOf" srcId="{84B2ECF2-B9C9-C044-83DC-4E2B579DD2EC}" destId="{E6314206-B317-6347-9F48-69A01810C42E}" srcOrd="0" destOrd="0" presId="urn:microsoft.com/office/officeart/2005/8/layout/hProcess9"/>
    <dgm:cxn modelId="{BDFAB9A0-A356-4440-9C2B-2932E08CF3ED}" type="presOf" srcId="{F7AE8EAD-2797-6B43-A379-3BD662E9D2C6}" destId="{243C9893-323C-FA49-A085-4046C0EFCB3C}" srcOrd="0" destOrd="0" presId="urn:microsoft.com/office/officeart/2005/8/layout/hProcess9"/>
    <dgm:cxn modelId="{1A4FC0A2-83DA-894D-AB65-FCD684D7B6AE}" srcId="{0395949F-141E-B947-A406-652F05E3A299}" destId="{B94968E6-FD29-5B4F-9ADE-CA70DC16F456}" srcOrd="5" destOrd="0" parTransId="{04CD2BCB-D725-414B-AEA0-5C7520C30C5A}" sibTransId="{825C6E30-41EB-074A-A4E0-6845A2CCD2BF}"/>
    <dgm:cxn modelId="{981F52B1-9FFF-D04D-AF85-519B851C4B2C}" srcId="{0395949F-141E-B947-A406-652F05E3A299}" destId="{A50146A4-19ED-5F4A-BC97-465297168E5A}" srcOrd="0" destOrd="0" parTransId="{5DB345F7-9C10-2046-8063-29885E07571D}" sibTransId="{AE6B1398-F209-5445-910B-7CF9B33B17DB}"/>
    <dgm:cxn modelId="{449516C1-FC77-AF4E-910A-196A06FA7D55}" type="presOf" srcId="{0F53C2D8-2581-254F-9940-6364BF538F1B}" destId="{522D5461-6E38-DD4C-BB37-0A517B84EA6B}" srcOrd="0" destOrd="3" presId="urn:microsoft.com/office/officeart/2005/8/layout/hProcess9"/>
    <dgm:cxn modelId="{315145C1-4BF6-9E4E-8512-0938DCA748D5}" srcId="{0395949F-141E-B947-A406-652F05E3A299}" destId="{E0ACE661-3881-D348-AFD9-8C0F40A576B8}" srcOrd="4" destOrd="0" parTransId="{2CFFC0FB-512B-F54C-9AC6-44D39063D2F0}" sibTransId="{3D48482B-5D8D-6B43-9C9A-1E29949FEDE0}"/>
    <dgm:cxn modelId="{32880254-EB4D-944C-9D95-86ACE00F7305}" type="presParOf" srcId="{EFFCDA39-4373-3043-B6D2-01F000D9929B}" destId="{D503ACBD-D673-D742-908F-6CF4894FD59E}" srcOrd="0" destOrd="0" presId="urn:microsoft.com/office/officeart/2005/8/layout/hProcess9"/>
    <dgm:cxn modelId="{24C3941C-A44D-DB45-9E87-5F39436360DD}" type="presParOf" srcId="{EFFCDA39-4373-3043-B6D2-01F000D9929B}" destId="{E4244C8E-6051-1E43-BD6E-FEF14AE095A7}" srcOrd="1" destOrd="0" presId="urn:microsoft.com/office/officeart/2005/8/layout/hProcess9"/>
    <dgm:cxn modelId="{CC4A93B7-62BD-5B46-931A-3F61AFE45141}" type="presParOf" srcId="{E4244C8E-6051-1E43-BD6E-FEF14AE095A7}" destId="{1DE2BF72-1B15-124B-8221-0095123D2815}" srcOrd="0" destOrd="0" presId="urn:microsoft.com/office/officeart/2005/8/layout/hProcess9"/>
    <dgm:cxn modelId="{71CCE4E5-D2E9-5E43-BCCC-7D63CDDB278D}" type="presParOf" srcId="{E4244C8E-6051-1E43-BD6E-FEF14AE095A7}" destId="{54208BDF-5587-C248-94BE-BFC60DF93F2D}" srcOrd="1" destOrd="0" presId="urn:microsoft.com/office/officeart/2005/8/layout/hProcess9"/>
    <dgm:cxn modelId="{F246AEEC-4CC9-3F40-B6C0-56926EEFBB9D}" type="presParOf" srcId="{E4244C8E-6051-1E43-BD6E-FEF14AE095A7}" destId="{522D5461-6E38-DD4C-BB37-0A517B84EA6B}" srcOrd="2" destOrd="0" presId="urn:microsoft.com/office/officeart/2005/8/layout/hProcess9"/>
    <dgm:cxn modelId="{967F327E-3BE4-1E46-8027-FD216985EF95}" type="presParOf" srcId="{E4244C8E-6051-1E43-BD6E-FEF14AE095A7}" destId="{6C909FD4-F63A-AE45-895C-47AD59558741}" srcOrd="3" destOrd="0" presId="urn:microsoft.com/office/officeart/2005/8/layout/hProcess9"/>
    <dgm:cxn modelId="{F860AE09-5E6F-9E47-90DF-568482953C81}" type="presParOf" srcId="{E4244C8E-6051-1E43-BD6E-FEF14AE095A7}" destId="{E6314206-B317-6347-9F48-69A01810C42E}" srcOrd="4" destOrd="0" presId="urn:microsoft.com/office/officeart/2005/8/layout/hProcess9"/>
    <dgm:cxn modelId="{FC93A462-AC69-6D4C-98F0-E1A590B19C44}" type="presParOf" srcId="{E4244C8E-6051-1E43-BD6E-FEF14AE095A7}" destId="{082C2656-A99D-864C-9D7A-7CCA5F933D58}" srcOrd="5" destOrd="0" presId="urn:microsoft.com/office/officeart/2005/8/layout/hProcess9"/>
    <dgm:cxn modelId="{351BCB7A-553B-9744-A574-66F2D4CF764C}" type="presParOf" srcId="{E4244C8E-6051-1E43-BD6E-FEF14AE095A7}" destId="{243C9893-323C-FA49-A085-4046C0EFCB3C}" srcOrd="6" destOrd="0" presId="urn:microsoft.com/office/officeart/2005/8/layout/hProcess9"/>
    <dgm:cxn modelId="{FE29A7C7-6880-0C4D-AB1D-6D2B11F53801}" type="presParOf" srcId="{E4244C8E-6051-1E43-BD6E-FEF14AE095A7}" destId="{E3F4B69A-B5F6-E848-B71E-64610E05170B}" srcOrd="7" destOrd="0" presId="urn:microsoft.com/office/officeart/2005/8/layout/hProcess9"/>
    <dgm:cxn modelId="{4F84D866-1ED4-C141-BCEA-914C6B051FCE}" type="presParOf" srcId="{E4244C8E-6051-1E43-BD6E-FEF14AE095A7}" destId="{78A76C93-AB69-714D-829E-82BAF799D73F}" srcOrd="8" destOrd="0" presId="urn:microsoft.com/office/officeart/2005/8/layout/hProcess9"/>
    <dgm:cxn modelId="{CB8F902F-DB5F-D748-A8A0-7C1141D3EB61}" type="presParOf" srcId="{E4244C8E-6051-1E43-BD6E-FEF14AE095A7}" destId="{CDA36694-3484-C94E-B378-61FCDA0316C6}" srcOrd="9" destOrd="0" presId="urn:microsoft.com/office/officeart/2005/8/layout/hProcess9"/>
    <dgm:cxn modelId="{A5D7EE57-5405-B942-82CC-4EE743C6FADC}" type="presParOf" srcId="{E4244C8E-6051-1E43-BD6E-FEF14AE095A7}" destId="{13A825E5-E06E-B04C-A53D-6F005F2172DF}"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EE469-C144-47F4-9739-E72E97FE2B46}">
      <dsp:nvSpPr>
        <dsp:cNvPr id="0" name=""/>
        <dsp:cNvSpPr/>
      </dsp:nvSpPr>
      <dsp:spPr>
        <a:xfrm>
          <a:off x="3961767" y="2673173"/>
          <a:ext cx="3528653" cy="2330493"/>
        </a:xfrm>
        <a:prstGeom prst="roundRect">
          <a:avLst>
            <a:gd name="adj" fmla="val 10000"/>
          </a:avLst>
        </a:prstGeom>
        <a:solidFill>
          <a:schemeClr val="accent1">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r" defTabSz="355600">
            <a:lnSpc>
              <a:spcPct val="90000"/>
            </a:lnSpc>
            <a:spcBef>
              <a:spcPct val="0"/>
            </a:spcBef>
            <a:spcAft>
              <a:spcPct val="15000"/>
            </a:spcAft>
            <a:buChar char="•"/>
          </a:pPr>
          <a:endParaRPr lang="en-CA" sz="800" kern="1200">
            <a:solidFill>
              <a:schemeClr val="bg1"/>
            </a:solidFill>
            <a:latin typeface="Times New Roman" panose="02020603050405020304" pitchFamily="18" charset="0"/>
            <a:cs typeface="Times New Roman" panose="02020603050405020304" pitchFamily="18" charset="0"/>
          </a:endParaRPr>
        </a:p>
        <a:p>
          <a:pPr marL="57150" lvl="1" indent="-57150" algn="r" defTabSz="355600">
            <a:lnSpc>
              <a:spcPct val="90000"/>
            </a:lnSpc>
            <a:spcBef>
              <a:spcPct val="0"/>
            </a:spcBef>
            <a:spcAft>
              <a:spcPct val="15000"/>
            </a:spcAft>
            <a:buChar char="•"/>
          </a:pPr>
          <a:endParaRPr lang="en-CA" sz="800" kern="1200">
            <a:solidFill>
              <a:schemeClr val="bg1"/>
            </a:solidFill>
            <a:latin typeface="Times New Roman" panose="02020603050405020304" pitchFamily="18" charset="0"/>
            <a:cs typeface="Times New Roman" panose="02020603050405020304" pitchFamily="18" charset="0"/>
          </a:endParaRPr>
        </a:p>
        <a:p>
          <a:pPr marL="57150" lvl="1" indent="-57150" algn="r"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Safeguards must priortize and focus on high risks and safety crticality</a:t>
          </a:r>
        </a:p>
      </dsp:txBody>
      <dsp:txXfrm>
        <a:off x="5071556" y="3306989"/>
        <a:ext cx="2367671" cy="1645483"/>
      </dsp:txXfrm>
    </dsp:sp>
    <dsp:sp modelId="{C96C42DC-17C7-4E3D-B195-8D0D27057FEF}">
      <dsp:nvSpPr>
        <dsp:cNvPr id="0" name=""/>
        <dsp:cNvSpPr/>
      </dsp:nvSpPr>
      <dsp:spPr>
        <a:xfrm>
          <a:off x="0" y="2716607"/>
          <a:ext cx="3273453" cy="2329950"/>
        </a:xfrm>
        <a:prstGeom prst="roundRect">
          <a:avLst>
            <a:gd name="adj" fmla="val 10000"/>
          </a:avLst>
        </a:prstGeom>
        <a:solidFill>
          <a:schemeClr val="accent4">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Safety Critical Safeguarding Standards Gap Analysis</a:t>
          </a:r>
        </a:p>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Maintenance Management</a:t>
          </a:r>
        </a:p>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Management of Change incorporating - safety critical barriers Impairment or Deferment</a:t>
          </a:r>
        </a:p>
      </dsp:txBody>
      <dsp:txXfrm>
        <a:off x="51181" y="3350275"/>
        <a:ext cx="2189055" cy="1645101"/>
      </dsp:txXfrm>
    </dsp:sp>
    <dsp:sp modelId="{654B47AC-2E6B-4A4F-9CBF-93CAACC47D37}">
      <dsp:nvSpPr>
        <dsp:cNvPr id="0" name=""/>
        <dsp:cNvSpPr/>
      </dsp:nvSpPr>
      <dsp:spPr>
        <a:xfrm>
          <a:off x="3938941" y="64637"/>
          <a:ext cx="3574306" cy="2275160"/>
        </a:xfrm>
        <a:prstGeom prst="roundRect">
          <a:avLst>
            <a:gd name="adj" fmla="val 10000"/>
          </a:avLst>
        </a:prstGeom>
        <a:solidFill>
          <a:schemeClr val="accent3">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r"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Identification (HAZID) of MAEs (MAHs &amp; MATTEs) &amp; process safety hazards</a:t>
          </a:r>
        </a:p>
        <a:p>
          <a:pPr marL="57150" lvl="1" indent="-57150" algn="r"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Risk Analysis  (Bow-Tie analysis) defining safety criticality</a:t>
          </a:r>
        </a:p>
        <a:p>
          <a:pPr marL="57150" lvl="1" indent="-57150" algn="r"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Hazard and Operability (HAZOPS)</a:t>
          </a:r>
        </a:p>
        <a:p>
          <a:pPr marL="57150" lvl="1" indent="-57150" algn="r"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Risk Reduction Measures - ALARP demonstration </a:t>
          </a:r>
        </a:p>
      </dsp:txBody>
      <dsp:txXfrm>
        <a:off x="5061210" y="114615"/>
        <a:ext cx="2402058" cy="1606414"/>
      </dsp:txXfrm>
    </dsp:sp>
    <dsp:sp modelId="{C2DD8644-D38F-46D6-BBB1-5153F4191B88}">
      <dsp:nvSpPr>
        <dsp:cNvPr id="0" name=""/>
        <dsp:cNvSpPr/>
      </dsp:nvSpPr>
      <dsp:spPr>
        <a:xfrm>
          <a:off x="-56157" y="101531"/>
          <a:ext cx="3529392" cy="2195088"/>
        </a:xfrm>
        <a:prstGeom prst="roundRect">
          <a:avLst>
            <a:gd name="adj" fmla="val 10000"/>
          </a:avLst>
        </a:prstGeom>
        <a:solidFill>
          <a:schemeClr val="accent2">
            <a:lumMod val="7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Assurance Activities</a:t>
          </a:r>
        </a:p>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Verification Scheme</a:t>
          </a:r>
        </a:p>
        <a:p>
          <a:pPr marL="57150" lvl="1" indent="-57150" algn="l" defTabSz="355600">
            <a:lnSpc>
              <a:spcPct val="90000"/>
            </a:lnSpc>
            <a:spcBef>
              <a:spcPct val="0"/>
            </a:spcBef>
            <a:spcAft>
              <a:spcPct val="15000"/>
            </a:spcAft>
            <a:buChar char="•"/>
          </a:pPr>
          <a:r>
            <a:rPr lang="en-CA" sz="800" kern="1200">
              <a:solidFill>
                <a:schemeClr val="bg1"/>
              </a:solidFill>
              <a:latin typeface="Times New Roman" panose="02020603050405020304" pitchFamily="18" charset="0"/>
              <a:cs typeface="Times New Roman" panose="02020603050405020304" pitchFamily="18" charset="0"/>
            </a:rPr>
            <a:t>Measuring, Monitoring &amp; Review - Process Safety Safeguarding Indicators (KPIs)</a:t>
          </a:r>
        </a:p>
      </dsp:txBody>
      <dsp:txXfrm>
        <a:off x="-7938" y="149750"/>
        <a:ext cx="2374136" cy="1549878"/>
      </dsp:txXfrm>
    </dsp:sp>
    <dsp:sp modelId="{642E01B3-821F-4A01-9ABB-AA67AFF7EAC3}">
      <dsp:nvSpPr>
        <dsp:cNvPr id="0" name=""/>
        <dsp:cNvSpPr/>
      </dsp:nvSpPr>
      <dsp:spPr>
        <a:xfrm>
          <a:off x="1520384" y="291036"/>
          <a:ext cx="2158314" cy="2158314"/>
        </a:xfrm>
        <a:prstGeom prst="pieWedg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a:solidFill>
                <a:schemeClr val="bg1"/>
              </a:solidFill>
              <a:latin typeface="Times New Roman" panose="02020603050405020304" pitchFamily="18" charset="0"/>
              <a:cs typeface="Times New Roman" panose="02020603050405020304" pitchFamily="18" charset="0"/>
            </a:rPr>
            <a:t>STEP 4 - Assurance and Verification</a:t>
          </a:r>
        </a:p>
      </dsp:txBody>
      <dsp:txXfrm>
        <a:off x="2152540" y="923192"/>
        <a:ext cx="1526158" cy="1526158"/>
      </dsp:txXfrm>
    </dsp:sp>
    <dsp:sp modelId="{3C3CC9E7-B383-46ED-A9A1-28E4848795C1}">
      <dsp:nvSpPr>
        <dsp:cNvPr id="0" name=""/>
        <dsp:cNvSpPr/>
      </dsp:nvSpPr>
      <dsp:spPr>
        <a:xfrm rot="5400000">
          <a:off x="3778390" y="291036"/>
          <a:ext cx="2158314" cy="2158314"/>
        </a:xfrm>
        <a:prstGeom prst="pieWedge">
          <a:avLst/>
        </a:prstGeom>
        <a:solidFill>
          <a:srgbClr val="00B050"/>
        </a:solidFill>
        <a:ln w="25400" cap="flat" cmpd="sng" algn="ctr">
          <a:solidFill>
            <a:schemeClr val="lt1">
              <a:hueOff val="0"/>
              <a:satOff val="0"/>
              <a:lumOff val="0"/>
              <a:alphaOff val="0"/>
            </a:schemeClr>
          </a:solidFill>
          <a:prstDash val="solid"/>
        </a:ln>
        <a:effectLst>
          <a:innerShdw blurRad="63500" dist="50800" dir="189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a:solidFill>
                <a:schemeClr val="bg1"/>
              </a:solidFill>
              <a:latin typeface="Times New Roman" panose="02020603050405020304" pitchFamily="18" charset="0"/>
              <a:cs typeface="Times New Roman" panose="02020603050405020304" pitchFamily="18" charset="0"/>
            </a:rPr>
            <a:t>STEP 1 - Process Safety Hazard Identification &amp; Risk Assessment</a:t>
          </a:r>
        </a:p>
      </dsp:txBody>
      <dsp:txXfrm rot="-5400000">
        <a:off x="3778390" y="923192"/>
        <a:ext cx="1526158" cy="1526158"/>
      </dsp:txXfrm>
    </dsp:sp>
    <dsp:sp modelId="{10DF4BBB-45FF-498B-8860-4076C1D49C6B}">
      <dsp:nvSpPr>
        <dsp:cNvPr id="0" name=""/>
        <dsp:cNvSpPr/>
      </dsp:nvSpPr>
      <dsp:spPr>
        <a:xfrm rot="10800000">
          <a:off x="3778390" y="2549042"/>
          <a:ext cx="2158314" cy="2158314"/>
        </a:xfrm>
        <a:prstGeom prst="pieWedg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a:solidFill>
                <a:schemeClr val="bg1"/>
              </a:solidFill>
              <a:latin typeface="Times New Roman" panose="02020603050405020304" pitchFamily="18" charset="0"/>
              <a:cs typeface="Times New Roman" panose="02020603050405020304" pitchFamily="18" charset="0"/>
            </a:rPr>
            <a:t>STEP 2 - Development Safety Critical   Safeguarding  Manual</a:t>
          </a:r>
        </a:p>
      </dsp:txBody>
      <dsp:txXfrm rot="10800000">
        <a:off x="3778390" y="2549042"/>
        <a:ext cx="1526158" cy="1526158"/>
      </dsp:txXfrm>
    </dsp:sp>
    <dsp:sp modelId="{393342FE-76FF-4ADC-A1A9-2480C9F94CDD}">
      <dsp:nvSpPr>
        <dsp:cNvPr id="0" name=""/>
        <dsp:cNvSpPr/>
      </dsp:nvSpPr>
      <dsp:spPr>
        <a:xfrm rot="16200000">
          <a:off x="1520384" y="2549042"/>
          <a:ext cx="2158314" cy="2158314"/>
        </a:xfrm>
        <a:prstGeom prst="pieWedg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CA" sz="1500" b="1" kern="1200">
              <a:latin typeface="Times New Roman" panose="02020603050405020304" pitchFamily="18" charset="0"/>
              <a:cs typeface="Times New Roman" panose="02020603050405020304" pitchFamily="18" charset="0"/>
            </a:rPr>
            <a:t>STEP 3 - Implementation of Safety Critial Safeguarding Manual</a:t>
          </a:r>
        </a:p>
      </dsp:txBody>
      <dsp:txXfrm rot="5400000">
        <a:off x="2152540" y="2549042"/>
        <a:ext cx="1526158" cy="1526158"/>
      </dsp:txXfrm>
    </dsp:sp>
    <dsp:sp modelId="{3B0EA6E1-329C-40F3-A166-F9966F48AF03}">
      <dsp:nvSpPr>
        <dsp:cNvPr id="0" name=""/>
        <dsp:cNvSpPr/>
      </dsp:nvSpPr>
      <dsp:spPr>
        <a:xfrm>
          <a:off x="3355949" y="2050586"/>
          <a:ext cx="745191" cy="647992"/>
        </a:xfrm>
        <a:prstGeom prst="circular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50C9E8-C6FB-42B0-BD90-0D43D0976275}">
      <dsp:nvSpPr>
        <dsp:cNvPr id="0" name=""/>
        <dsp:cNvSpPr/>
      </dsp:nvSpPr>
      <dsp:spPr>
        <a:xfrm rot="10800000">
          <a:off x="3355949" y="2299814"/>
          <a:ext cx="745191" cy="647992"/>
        </a:xfrm>
        <a:prstGeom prst="circularArrow">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3ACBD-D673-D742-908F-6CF4894FD59E}">
      <dsp:nvSpPr>
        <dsp:cNvPr id="0" name=""/>
        <dsp:cNvSpPr/>
      </dsp:nvSpPr>
      <dsp:spPr>
        <a:xfrm>
          <a:off x="4" y="0"/>
          <a:ext cx="8652929" cy="40179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E2BF72-1B15-124B-8221-0095123D2815}">
      <dsp:nvSpPr>
        <dsp:cNvPr id="0" name=""/>
        <dsp:cNvSpPr/>
      </dsp:nvSpPr>
      <dsp:spPr>
        <a:xfrm>
          <a:off x="0" y="1177723"/>
          <a:ext cx="1383708" cy="1607178"/>
        </a:xfrm>
        <a:prstGeom prst="roundRect">
          <a:avLst/>
        </a:prstGeom>
        <a:solidFill>
          <a:srgbClr val="FFFF00"/>
        </a:solidFill>
        <a:ln w="25400"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Preparatory work</a:t>
          </a:r>
        </a:p>
      </dsp:txBody>
      <dsp:txXfrm>
        <a:off x="67547" y="1245270"/>
        <a:ext cx="1248614" cy="1472084"/>
      </dsp:txXfrm>
    </dsp:sp>
    <dsp:sp modelId="{522D5461-6E38-DD4C-BB37-0A517B84EA6B}">
      <dsp:nvSpPr>
        <dsp:cNvPr id="0" name=""/>
        <dsp:cNvSpPr/>
      </dsp:nvSpPr>
      <dsp:spPr>
        <a:xfrm>
          <a:off x="1455270" y="1205383"/>
          <a:ext cx="1383708" cy="1607178"/>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tx1"/>
              </a:solidFill>
            </a:rPr>
            <a:t>STEP 1 </a:t>
          </a:r>
          <a:r>
            <a:rPr lang="en-US" sz="1000" kern="1200" dirty="0">
              <a:solidFill>
                <a:schemeClr val="tx1"/>
              </a:solidFill>
            </a:rPr>
            <a:t>-       Process Safety hazard identification &amp; risk assessment - HAZID</a:t>
          </a:r>
        </a:p>
        <a:p>
          <a:pPr marL="57150" lvl="1" indent="-57150" algn="l" defTabSz="355600">
            <a:lnSpc>
              <a:spcPct val="90000"/>
            </a:lnSpc>
            <a:spcBef>
              <a:spcPct val="0"/>
            </a:spcBef>
            <a:spcAft>
              <a:spcPct val="15000"/>
            </a:spcAft>
            <a:buChar char="•"/>
          </a:pPr>
          <a:r>
            <a:rPr lang="en-US" sz="800" kern="1200" dirty="0">
              <a:solidFill>
                <a:schemeClr val="tx1"/>
              </a:solidFill>
            </a:rPr>
            <a:t> BOWTIE</a:t>
          </a:r>
        </a:p>
        <a:p>
          <a:pPr marL="57150" lvl="1" indent="-57150" algn="l" defTabSz="355600">
            <a:lnSpc>
              <a:spcPct val="90000"/>
            </a:lnSpc>
            <a:spcBef>
              <a:spcPct val="0"/>
            </a:spcBef>
            <a:spcAft>
              <a:spcPct val="15000"/>
            </a:spcAft>
            <a:buChar char="•"/>
          </a:pPr>
          <a:r>
            <a:rPr lang="en-US" sz="800" kern="1200" dirty="0">
              <a:solidFill>
                <a:schemeClr val="tx1"/>
              </a:solidFill>
            </a:rPr>
            <a:t> HAZOP</a:t>
          </a:r>
        </a:p>
        <a:p>
          <a:pPr marL="57150" lvl="1" indent="-57150" algn="l" defTabSz="355600">
            <a:lnSpc>
              <a:spcPct val="90000"/>
            </a:lnSpc>
            <a:spcBef>
              <a:spcPct val="0"/>
            </a:spcBef>
            <a:spcAft>
              <a:spcPct val="15000"/>
            </a:spcAft>
            <a:buChar char="•"/>
          </a:pPr>
          <a:r>
            <a:rPr lang="en-US" sz="800" kern="1200" dirty="0">
              <a:solidFill>
                <a:schemeClr val="tx1"/>
              </a:solidFill>
            </a:rPr>
            <a:t> Other PHAs (as required)</a:t>
          </a:r>
        </a:p>
      </dsp:txBody>
      <dsp:txXfrm>
        <a:off x="1522817" y="1272930"/>
        <a:ext cx="1248614" cy="1472084"/>
      </dsp:txXfrm>
    </dsp:sp>
    <dsp:sp modelId="{E6314206-B317-6347-9F48-69A01810C42E}">
      <dsp:nvSpPr>
        <dsp:cNvPr id="0" name=""/>
        <dsp:cNvSpPr/>
      </dsp:nvSpPr>
      <dsp:spPr>
        <a:xfrm>
          <a:off x="2908165" y="1205383"/>
          <a:ext cx="1383708" cy="1607178"/>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STEP 2 </a:t>
          </a:r>
          <a:r>
            <a:rPr lang="en-US" sz="1000" kern="1200" dirty="0">
              <a:solidFill>
                <a:schemeClr val="tx1"/>
              </a:solidFill>
            </a:rPr>
            <a:t>- Safeguarding Manual (safety critical barriers)</a:t>
          </a:r>
        </a:p>
      </dsp:txBody>
      <dsp:txXfrm>
        <a:off x="2975712" y="1272930"/>
        <a:ext cx="1248614" cy="1472084"/>
      </dsp:txXfrm>
    </dsp:sp>
    <dsp:sp modelId="{243C9893-323C-FA49-A085-4046C0EFCB3C}">
      <dsp:nvSpPr>
        <dsp:cNvPr id="0" name=""/>
        <dsp:cNvSpPr/>
      </dsp:nvSpPr>
      <dsp:spPr>
        <a:xfrm>
          <a:off x="4361059" y="1205383"/>
          <a:ext cx="1383708" cy="1607178"/>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STEP 3 </a:t>
          </a:r>
          <a:r>
            <a:rPr lang="en-US" sz="1000" kern="1200" dirty="0">
              <a:solidFill>
                <a:schemeClr val="tx1"/>
              </a:solidFill>
            </a:rPr>
            <a:t>-         FARSI SCBs in CMMS </a:t>
          </a:r>
        </a:p>
      </dsp:txBody>
      <dsp:txXfrm>
        <a:off x="4428606" y="1272930"/>
        <a:ext cx="1248614" cy="1472084"/>
      </dsp:txXfrm>
    </dsp:sp>
    <dsp:sp modelId="{78A76C93-AB69-714D-829E-82BAF799D73F}">
      <dsp:nvSpPr>
        <dsp:cNvPr id="0" name=""/>
        <dsp:cNvSpPr/>
      </dsp:nvSpPr>
      <dsp:spPr>
        <a:xfrm>
          <a:off x="5813954" y="1205383"/>
          <a:ext cx="1383708" cy="1607178"/>
        </a:xfrm>
        <a:prstGeom prst="roundRect">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STEP 4 </a:t>
          </a:r>
          <a:r>
            <a:rPr lang="en-US" sz="1000" kern="1200" dirty="0">
              <a:solidFill>
                <a:schemeClr val="tx1"/>
              </a:solidFill>
            </a:rPr>
            <a:t>-          Review via dash boards, KPIs, periodic reviews and audit</a:t>
          </a:r>
        </a:p>
      </dsp:txBody>
      <dsp:txXfrm>
        <a:off x="5881501" y="1272930"/>
        <a:ext cx="1248614" cy="1472084"/>
      </dsp:txXfrm>
    </dsp:sp>
    <dsp:sp modelId="{13A825E5-E06E-B04C-A53D-6F005F2172DF}">
      <dsp:nvSpPr>
        <dsp:cNvPr id="0" name=""/>
        <dsp:cNvSpPr/>
      </dsp:nvSpPr>
      <dsp:spPr>
        <a:xfrm>
          <a:off x="7266848" y="1205383"/>
          <a:ext cx="1383708" cy="1607178"/>
        </a:xfrm>
        <a:prstGeom prst="roundRect">
          <a:avLst/>
        </a:prstGeom>
        <a:solidFill>
          <a:schemeClr val="accent1">
            <a:hueOff val="0"/>
            <a:satOff val="0"/>
            <a:lumOff val="0"/>
            <a:alphaOff val="0"/>
          </a:schemeClr>
        </a:solidFill>
        <a:ln w="25400" cap="flat" cmpd="sng" algn="ctr">
          <a:solidFill>
            <a:srgbClr val="2DA40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rPr>
            <a:t>Sustainability - future legislation?</a:t>
          </a:r>
        </a:p>
      </dsp:txBody>
      <dsp:txXfrm>
        <a:off x="7334395" y="1272930"/>
        <a:ext cx="1248614" cy="147208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2" y="0"/>
            <a:ext cx="3169009" cy="480598"/>
          </a:xfrm>
          <a:prstGeom prst="rect">
            <a:avLst/>
          </a:prstGeom>
          <a:noFill/>
          <a:ln w="9525">
            <a:noFill/>
            <a:miter lim="800000"/>
            <a:headEnd/>
            <a:tailEnd/>
          </a:ln>
          <a:effectLst/>
        </p:spPr>
        <p:txBody>
          <a:bodyPr vert="horz" wrap="square" lIns="91432" tIns="45715" rIns="91432" bIns="45715" numCol="1" anchor="t" anchorCtr="0" compatLnSpc="1">
            <a:prstTxWarp prst="textNoShape">
              <a:avLst/>
            </a:prstTxWarp>
          </a:bodyPr>
          <a:lstStyle>
            <a:lvl1pPr eaLnBrk="0" hangingPunct="0">
              <a:defRPr sz="1200"/>
            </a:lvl1pPr>
          </a:lstStyle>
          <a:p>
            <a:pPr>
              <a:defRPr/>
            </a:pPr>
            <a:endParaRPr lang="en-GB"/>
          </a:p>
        </p:txBody>
      </p:sp>
      <p:sp>
        <p:nvSpPr>
          <p:cNvPr id="23555" name="Rectangle 3"/>
          <p:cNvSpPr>
            <a:spLocks noGrp="1" noChangeArrowheads="1"/>
          </p:cNvSpPr>
          <p:nvPr>
            <p:ph type="dt" sz="quarter" idx="1"/>
          </p:nvPr>
        </p:nvSpPr>
        <p:spPr bwMode="auto">
          <a:xfrm>
            <a:off x="4146192" y="0"/>
            <a:ext cx="3169008" cy="480598"/>
          </a:xfrm>
          <a:prstGeom prst="rect">
            <a:avLst/>
          </a:prstGeom>
          <a:noFill/>
          <a:ln w="9525">
            <a:noFill/>
            <a:miter lim="800000"/>
            <a:headEnd/>
            <a:tailEnd/>
          </a:ln>
          <a:effectLst/>
        </p:spPr>
        <p:txBody>
          <a:bodyPr vert="horz" wrap="square" lIns="91432" tIns="45715" rIns="91432" bIns="45715" numCol="1" anchor="t" anchorCtr="0" compatLnSpc="1">
            <a:prstTxWarp prst="textNoShape">
              <a:avLst/>
            </a:prstTxWarp>
          </a:bodyPr>
          <a:lstStyle>
            <a:lvl1pPr algn="r" eaLnBrk="0" hangingPunct="0">
              <a:defRPr sz="1200"/>
            </a:lvl1pPr>
          </a:lstStyle>
          <a:p>
            <a:pPr>
              <a:defRPr/>
            </a:pPr>
            <a:endParaRPr lang="en-GB"/>
          </a:p>
        </p:txBody>
      </p:sp>
      <p:sp>
        <p:nvSpPr>
          <p:cNvPr id="23556" name="Rectangle 4"/>
          <p:cNvSpPr>
            <a:spLocks noGrp="1" noChangeArrowheads="1"/>
          </p:cNvSpPr>
          <p:nvPr>
            <p:ph type="ftr" sz="quarter" idx="2"/>
          </p:nvPr>
        </p:nvSpPr>
        <p:spPr bwMode="auto">
          <a:xfrm>
            <a:off x="2" y="9120602"/>
            <a:ext cx="3169009" cy="480598"/>
          </a:xfrm>
          <a:prstGeom prst="rect">
            <a:avLst/>
          </a:prstGeom>
          <a:noFill/>
          <a:ln w="9525">
            <a:noFill/>
            <a:miter lim="800000"/>
            <a:headEnd/>
            <a:tailEnd/>
          </a:ln>
          <a:effectLst/>
        </p:spPr>
        <p:txBody>
          <a:bodyPr vert="horz" wrap="square" lIns="91432" tIns="45715" rIns="91432" bIns="45715" numCol="1" anchor="b" anchorCtr="0" compatLnSpc="1">
            <a:prstTxWarp prst="textNoShape">
              <a:avLst/>
            </a:prstTxWarp>
          </a:bodyPr>
          <a:lstStyle>
            <a:lvl1pPr eaLnBrk="0" hangingPunct="0">
              <a:defRPr sz="1200"/>
            </a:lvl1pPr>
          </a:lstStyle>
          <a:p>
            <a:pPr>
              <a:defRPr/>
            </a:pPr>
            <a:endParaRPr lang="en-GB"/>
          </a:p>
        </p:txBody>
      </p:sp>
      <p:sp>
        <p:nvSpPr>
          <p:cNvPr id="23557" name="Rectangle 5"/>
          <p:cNvSpPr>
            <a:spLocks noGrp="1" noChangeArrowheads="1"/>
          </p:cNvSpPr>
          <p:nvPr>
            <p:ph type="sldNum" sz="quarter" idx="3"/>
          </p:nvPr>
        </p:nvSpPr>
        <p:spPr bwMode="auto">
          <a:xfrm>
            <a:off x="4146192" y="9120602"/>
            <a:ext cx="3169008" cy="480598"/>
          </a:xfrm>
          <a:prstGeom prst="rect">
            <a:avLst/>
          </a:prstGeom>
          <a:noFill/>
          <a:ln w="9525">
            <a:noFill/>
            <a:miter lim="800000"/>
            <a:headEnd/>
            <a:tailEnd/>
          </a:ln>
          <a:effectLst/>
        </p:spPr>
        <p:txBody>
          <a:bodyPr vert="horz" wrap="square" lIns="91432" tIns="45715" rIns="91432" bIns="45715" numCol="1" anchor="b" anchorCtr="0" compatLnSpc="1">
            <a:prstTxWarp prst="textNoShape">
              <a:avLst/>
            </a:prstTxWarp>
          </a:bodyPr>
          <a:lstStyle>
            <a:lvl1pPr algn="r" eaLnBrk="0" hangingPunct="0">
              <a:defRPr sz="1200"/>
            </a:lvl1pPr>
          </a:lstStyle>
          <a:p>
            <a:pPr>
              <a:defRPr/>
            </a:pPr>
            <a:fld id="{EC24F0FD-1178-4E01-B34E-DA8BB0FFA008}" type="slidenum">
              <a:rPr lang="en-GB"/>
              <a:pPr>
                <a:defRPr/>
              </a:pPr>
              <a:t>‹#›</a:t>
            </a:fld>
            <a:endParaRPr lang="en-GB"/>
          </a:p>
        </p:txBody>
      </p:sp>
    </p:spTree>
    <p:extLst>
      <p:ext uri="{BB962C8B-B14F-4D97-AF65-F5344CB8AC3E}">
        <p14:creationId xmlns:p14="http://schemas.microsoft.com/office/powerpoint/2010/main" val="285958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2" y="0"/>
            <a:ext cx="3169009" cy="480598"/>
          </a:xfrm>
          <a:prstGeom prst="rect">
            <a:avLst/>
          </a:prstGeom>
          <a:noFill/>
          <a:ln w="9525">
            <a:noFill/>
            <a:miter lim="800000"/>
            <a:headEnd/>
            <a:tailEnd/>
          </a:ln>
          <a:effectLst/>
        </p:spPr>
        <p:txBody>
          <a:bodyPr vert="horz" wrap="square" lIns="91432" tIns="45715" rIns="91432" bIns="45715" numCol="1" anchor="t" anchorCtr="0" compatLnSpc="1">
            <a:prstTxWarp prst="textNoShape">
              <a:avLst/>
            </a:prstTxWarp>
          </a:bodyPr>
          <a:lstStyle>
            <a:lvl1pPr eaLnBrk="0" hangingPunct="0">
              <a:defRPr sz="1200"/>
            </a:lvl1pPr>
          </a:lstStyle>
          <a:p>
            <a:pPr>
              <a:defRPr/>
            </a:pPr>
            <a:endParaRPr lang="en-GB"/>
          </a:p>
        </p:txBody>
      </p:sp>
      <p:sp>
        <p:nvSpPr>
          <p:cNvPr id="49155" name="Rectangle 3"/>
          <p:cNvSpPr>
            <a:spLocks noGrp="1" noChangeArrowheads="1"/>
          </p:cNvSpPr>
          <p:nvPr>
            <p:ph type="dt" idx="1"/>
          </p:nvPr>
        </p:nvSpPr>
        <p:spPr bwMode="auto">
          <a:xfrm>
            <a:off x="4144485" y="0"/>
            <a:ext cx="3169009" cy="480598"/>
          </a:xfrm>
          <a:prstGeom prst="rect">
            <a:avLst/>
          </a:prstGeom>
          <a:noFill/>
          <a:ln w="9525">
            <a:noFill/>
            <a:miter lim="800000"/>
            <a:headEnd/>
            <a:tailEnd/>
          </a:ln>
          <a:effectLst/>
        </p:spPr>
        <p:txBody>
          <a:bodyPr vert="horz" wrap="square" lIns="91432" tIns="45715" rIns="91432" bIns="45715" numCol="1" anchor="t" anchorCtr="0" compatLnSpc="1">
            <a:prstTxWarp prst="textNoShape">
              <a:avLst/>
            </a:prstTxWarp>
          </a:bodyPr>
          <a:lstStyle>
            <a:lvl1pPr algn="r" eaLnBrk="0" hangingPunct="0">
              <a:defRPr sz="1200"/>
            </a:lvl1pPr>
          </a:lstStyle>
          <a:p>
            <a:pPr>
              <a:defRPr/>
            </a:pPr>
            <a:endParaRPr lang="en-GB"/>
          </a:p>
        </p:txBody>
      </p:sp>
      <p:sp>
        <p:nvSpPr>
          <p:cNvPr id="18436"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180" y="4560303"/>
            <a:ext cx="5852843" cy="4320770"/>
          </a:xfrm>
          <a:prstGeom prst="rect">
            <a:avLst/>
          </a:prstGeom>
          <a:noFill/>
          <a:ln w="9525">
            <a:noFill/>
            <a:miter lim="800000"/>
            <a:headEnd/>
            <a:tailEnd/>
          </a:ln>
          <a:effectLst/>
        </p:spPr>
        <p:txBody>
          <a:bodyPr vert="horz" wrap="square" lIns="91432" tIns="45715" rIns="91432" bIns="4571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9158" name="Rectangle 6"/>
          <p:cNvSpPr>
            <a:spLocks noGrp="1" noChangeArrowheads="1"/>
          </p:cNvSpPr>
          <p:nvPr>
            <p:ph type="ftr" sz="quarter" idx="4"/>
          </p:nvPr>
        </p:nvSpPr>
        <p:spPr bwMode="auto">
          <a:xfrm>
            <a:off x="2" y="9119069"/>
            <a:ext cx="3169009" cy="480597"/>
          </a:xfrm>
          <a:prstGeom prst="rect">
            <a:avLst/>
          </a:prstGeom>
          <a:noFill/>
          <a:ln w="9525">
            <a:noFill/>
            <a:miter lim="800000"/>
            <a:headEnd/>
            <a:tailEnd/>
          </a:ln>
          <a:effectLst/>
        </p:spPr>
        <p:txBody>
          <a:bodyPr vert="horz" wrap="square" lIns="91432" tIns="45715" rIns="91432" bIns="45715" numCol="1" anchor="b" anchorCtr="0" compatLnSpc="1">
            <a:prstTxWarp prst="textNoShape">
              <a:avLst/>
            </a:prstTxWarp>
          </a:bodyPr>
          <a:lstStyle>
            <a:lvl1pPr eaLnBrk="0" hangingPunct="0">
              <a:defRPr sz="1200"/>
            </a:lvl1pPr>
          </a:lstStyle>
          <a:p>
            <a:pPr>
              <a:defRPr/>
            </a:pPr>
            <a:endParaRPr lang="en-GB"/>
          </a:p>
        </p:txBody>
      </p:sp>
      <p:sp>
        <p:nvSpPr>
          <p:cNvPr id="49159" name="Rectangle 7"/>
          <p:cNvSpPr>
            <a:spLocks noGrp="1" noChangeArrowheads="1"/>
          </p:cNvSpPr>
          <p:nvPr>
            <p:ph type="sldNum" sz="quarter" idx="5"/>
          </p:nvPr>
        </p:nvSpPr>
        <p:spPr bwMode="auto">
          <a:xfrm>
            <a:off x="4144485" y="9119069"/>
            <a:ext cx="3169009" cy="480597"/>
          </a:xfrm>
          <a:prstGeom prst="rect">
            <a:avLst/>
          </a:prstGeom>
          <a:noFill/>
          <a:ln w="9525">
            <a:noFill/>
            <a:miter lim="800000"/>
            <a:headEnd/>
            <a:tailEnd/>
          </a:ln>
          <a:effectLst/>
        </p:spPr>
        <p:txBody>
          <a:bodyPr vert="horz" wrap="square" lIns="91432" tIns="45715" rIns="91432" bIns="45715" numCol="1" anchor="b" anchorCtr="0" compatLnSpc="1">
            <a:prstTxWarp prst="textNoShape">
              <a:avLst/>
            </a:prstTxWarp>
          </a:bodyPr>
          <a:lstStyle>
            <a:lvl1pPr algn="r" eaLnBrk="0" hangingPunct="0">
              <a:defRPr sz="1200"/>
            </a:lvl1pPr>
          </a:lstStyle>
          <a:p>
            <a:pPr>
              <a:defRPr/>
            </a:pPr>
            <a:fld id="{4CF7CD9F-2248-4EED-9CF3-37FB79AE774A}" type="slidenum">
              <a:rPr lang="en-GB"/>
              <a:pPr>
                <a:defRPr/>
              </a:pPr>
              <a:t>‹#›</a:t>
            </a:fld>
            <a:endParaRPr lang="en-GB"/>
          </a:p>
        </p:txBody>
      </p:sp>
    </p:spTree>
    <p:extLst>
      <p:ext uri="{BB962C8B-B14F-4D97-AF65-F5344CB8AC3E}">
        <p14:creationId xmlns:p14="http://schemas.microsoft.com/office/powerpoint/2010/main" val="503000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AD478921-0894-40E0-8A4D-51EEC5CA6ADD}" type="slidenum">
              <a:rPr lang="en-GB" smtClean="0"/>
              <a:pPr/>
              <a:t>1</a:t>
            </a:fld>
            <a:endParaRPr lang="en-GB"/>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a:spcBef>
                <a:spcPts val="0"/>
              </a:spcBef>
              <a:spcAft>
                <a:spcPts val="100"/>
              </a:spcAft>
            </a:pPr>
            <a:endParaRPr lang="en-GB" sz="1000" dirty="0"/>
          </a:p>
        </p:txBody>
      </p:sp>
    </p:spTree>
    <p:extLst>
      <p:ext uri="{BB962C8B-B14F-4D97-AF65-F5344CB8AC3E}">
        <p14:creationId xmlns:p14="http://schemas.microsoft.com/office/powerpoint/2010/main" val="87006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baseline="0" dirty="0"/>
              <a:t>John:</a:t>
            </a:r>
          </a:p>
          <a:p>
            <a:endParaRPr lang="en-GB" b="1" baseline="0" dirty="0"/>
          </a:p>
          <a:p>
            <a:pPr marL="171450" indent="-171450">
              <a:buFont typeface="Arial" panose="020B0604020202020204" pitchFamily="34" charset="0"/>
              <a:buChar char="•"/>
            </a:pPr>
            <a:r>
              <a:rPr lang="en-GB" b="0" baseline="0" dirty="0"/>
              <a:t>This table taken from IEC/ISO 31010 illustrates just some of the PSM / Risk Management tools and techniques that can be deployed</a:t>
            </a:r>
          </a:p>
          <a:p>
            <a:pPr algn="l">
              <a:buFont typeface="Arial" panose="020B0604020202020204" pitchFamily="34" charset="0"/>
              <a:buChar char="•"/>
            </a:pPr>
            <a:r>
              <a:rPr lang="en-GB" b="0" baseline="0" dirty="0"/>
              <a:t>   </a:t>
            </a:r>
            <a:r>
              <a:rPr lang="en-GB" sz="1200" b="0" kern="1200" baseline="0" dirty="0">
                <a:solidFill>
                  <a:schemeClr val="tx1"/>
                </a:solidFill>
                <a:latin typeface="Times New Roman" pitchFamily="18" charset="0"/>
                <a:ea typeface="+mn-ea"/>
                <a:cs typeface="+mn-cs"/>
              </a:rPr>
              <a:t>Companies were overwhelmed with the wide range of techniques available, 5-Ws: </a:t>
            </a:r>
            <a:r>
              <a:rPr lang="en-CA" sz="1200" b="0" kern="1200" baseline="0" dirty="0">
                <a:solidFill>
                  <a:schemeClr val="tx1"/>
                </a:solidFill>
                <a:latin typeface="Times New Roman" pitchFamily="18" charset="0"/>
                <a:ea typeface="+mn-ea"/>
                <a:cs typeface="+mn-cs"/>
              </a:rPr>
              <a:t>Who – What – When – Where – Why</a:t>
            </a:r>
          </a:p>
          <a:p>
            <a:pPr algn="l">
              <a:buFont typeface="Arial" panose="020B0604020202020204" pitchFamily="34" charset="0"/>
              <a:buChar char="•"/>
            </a:pPr>
            <a:r>
              <a:rPr lang="en-CA" sz="1200" b="0" kern="1200" baseline="0" dirty="0">
                <a:solidFill>
                  <a:schemeClr val="tx1"/>
                </a:solidFill>
                <a:latin typeface="Times New Roman" pitchFamily="18" charset="0"/>
                <a:ea typeface="+mn-ea"/>
                <a:cs typeface="+mn-cs"/>
              </a:rPr>
              <a:t> A key objective to support clarity and understanding was to simplify this a few easy-deployable yet covering as much the risk assessment process as possible, i.e., simplistically utilise a small number of easy-to-use techniques covering as much as the risk assessment process as practicable - trying to achieve green (strongly applicable)!</a:t>
            </a:r>
          </a:p>
          <a:p>
            <a:pPr algn="l">
              <a:buFont typeface="Arial" panose="020B0604020202020204" pitchFamily="34" charset="0"/>
              <a:buChar char="•"/>
            </a:pPr>
            <a:r>
              <a:rPr lang="en-CA" sz="1200" b="0" kern="1200" baseline="0" dirty="0">
                <a:solidFill>
                  <a:schemeClr val="tx1"/>
                </a:solidFill>
                <a:latin typeface="Times New Roman" pitchFamily="18" charset="0"/>
                <a:ea typeface="+mn-ea"/>
                <a:cs typeface="+mn-cs"/>
              </a:rPr>
              <a:t> Two key tools were selected using external facilitation – Check-lists (HAZID) and Hazard &amp; Operability (HAZOP) studies</a:t>
            </a:r>
          </a:p>
          <a:p>
            <a:pPr algn="l">
              <a:buFont typeface="Arial" panose="020B0604020202020204" pitchFamily="34" charset="0"/>
              <a:buChar char="•"/>
            </a:pPr>
            <a:r>
              <a:rPr lang="en-CA" sz="1200" b="0" kern="1200" baseline="0" dirty="0">
                <a:solidFill>
                  <a:schemeClr val="tx1"/>
                </a:solidFill>
                <a:latin typeface="Times New Roman" pitchFamily="18" charset="0"/>
                <a:ea typeface="+mn-ea"/>
                <a:cs typeface="+mn-cs"/>
              </a:rPr>
              <a:t> Two key tools were selected using internal facilitation – BowTie analysis and What-If (SWIFT) </a:t>
            </a:r>
          </a:p>
          <a:p>
            <a:pPr algn="l">
              <a:buFont typeface="Arial" panose="020B0604020202020204" pitchFamily="34" charset="0"/>
              <a:buChar char="•"/>
            </a:pPr>
            <a:r>
              <a:rPr lang="en-CA" sz="1200" b="0" kern="1200" baseline="0" dirty="0">
                <a:solidFill>
                  <a:schemeClr val="tx1"/>
                </a:solidFill>
                <a:latin typeface="Times New Roman" pitchFamily="18" charset="0"/>
                <a:ea typeface="+mn-ea"/>
                <a:cs typeface="+mn-cs"/>
              </a:rPr>
              <a:t> Needless to say, other techniques other the 4-core tools described, can and are used as needed, Layer of Protection Analysis (LOPA), Consequence / Physical Effects Modelling, formal ALARP demonstrations, etc. </a:t>
            </a:r>
          </a:p>
        </p:txBody>
      </p:sp>
      <p:sp>
        <p:nvSpPr>
          <p:cNvPr id="4" name="Slide Number Placeholder 3"/>
          <p:cNvSpPr>
            <a:spLocks noGrp="1"/>
          </p:cNvSpPr>
          <p:nvPr>
            <p:ph type="sldNum" sz="quarter" idx="10"/>
          </p:nvPr>
        </p:nvSpPr>
        <p:spPr/>
        <p:txBody>
          <a:bodyPr/>
          <a:lstStyle/>
          <a:p>
            <a:fld id="{F77E31A6-A1AC-4E81-A005-76FCDC7929A0}" type="slidenum">
              <a:rPr lang="en-GB" smtClean="0"/>
              <a:pPr/>
              <a:t>14</a:t>
            </a:fld>
            <a:endParaRPr lang="en-GB" dirty="0"/>
          </a:p>
        </p:txBody>
      </p:sp>
      <p:sp>
        <p:nvSpPr>
          <p:cNvPr id="5" name="Footer Placeholder 4"/>
          <p:cNvSpPr>
            <a:spLocks noGrp="1"/>
          </p:cNvSpPr>
          <p:nvPr>
            <p:ph type="ftr" sz="quarter" idx="11"/>
          </p:nvPr>
        </p:nvSpPr>
        <p:spPr/>
        <p:txBody>
          <a:bodyPr/>
          <a:lstStyle/>
          <a:p>
            <a:r>
              <a:rPr lang="en-GB" dirty="0"/>
              <a:t>7521ENGRSK/7521RSKDL Hazard Identification</a:t>
            </a:r>
          </a:p>
        </p:txBody>
      </p:sp>
    </p:spTree>
    <p:extLst>
      <p:ext uri="{BB962C8B-B14F-4D97-AF65-F5344CB8AC3E}">
        <p14:creationId xmlns:p14="http://schemas.microsoft.com/office/powerpoint/2010/main" val="188697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410DF7-7A90-41A7-AB48-F0A7365A177B}" type="slidenum">
              <a:rPr lang="en-GB"/>
              <a:pPr/>
              <a:t>15</a:t>
            </a:fld>
            <a:endParaRPr lang="en-GB"/>
          </a:p>
        </p:txBody>
      </p:sp>
      <p:sp>
        <p:nvSpPr>
          <p:cNvPr id="232450" name="Rectangle 2"/>
          <p:cNvSpPr>
            <a:spLocks noGrp="1" noRot="1" noChangeAspect="1" noChangeArrowheads="1" noTextEdit="1"/>
          </p:cNvSpPr>
          <p:nvPr>
            <p:ph type="sldImg"/>
          </p:nvPr>
        </p:nvSpPr>
        <p:spPr>
          <a:xfrm>
            <a:off x="1347788" y="742950"/>
            <a:ext cx="4949825" cy="3713163"/>
          </a:xfrm>
          <a:ln/>
        </p:spPr>
      </p:sp>
      <p:sp>
        <p:nvSpPr>
          <p:cNvPr id="232451" name="Rectangle 3"/>
          <p:cNvSpPr>
            <a:spLocks noGrp="1" noChangeArrowheads="1"/>
          </p:cNvSpPr>
          <p:nvPr>
            <p:ph type="body" idx="1"/>
          </p:nvPr>
        </p:nvSpPr>
        <p:spPr>
          <a:xfrm>
            <a:off x="1018759" y="4701786"/>
            <a:ext cx="5602273" cy="4453240"/>
          </a:xfrm>
        </p:spPr>
        <p:txBody>
          <a:bodyPr/>
          <a:lstStyle/>
          <a:p>
            <a:r>
              <a:rPr lang="en-GB" b="1" dirty="0"/>
              <a:t>John: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Step 1 covers </a:t>
            </a:r>
            <a:r>
              <a:rPr lang="en-GB" b="1" dirty="0"/>
              <a:t>Planning</a:t>
            </a:r>
            <a:r>
              <a:rPr lang="en-GB" dirty="0"/>
              <a:t> – in essence, the preparatory work previously described coupled with the identification and risk risk assessment of process safety hazards on site, achieved in part with a HAZID study, BowTie analysis and other techniques such as HAZOP, etc.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Step 2 addresses </a:t>
            </a:r>
            <a:r>
              <a:rPr lang="en-GB" b="1" dirty="0"/>
              <a:t>Do </a:t>
            </a:r>
            <a:r>
              <a:rPr lang="en-GB" b="0" dirty="0"/>
              <a:t>or</a:t>
            </a:r>
            <a:r>
              <a:rPr lang="en-GB" dirty="0"/>
              <a:t> implementation, here a safeguarding manual was formulated with roll-out at each operating asset. This document is key to PSM in that it describes process safety hazards and risks, safety critical barriers and expectations which is simplified but akin to oil and gas performance standards following FARSI expectations (functionality, availability, reliability, survivability and independence).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Step 3 refers specifically to </a:t>
            </a:r>
            <a:r>
              <a:rPr lang="en-GB" b="1" dirty="0"/>
              <a:t>Checking</a:t>
            </a:r>
            <a:r>
              <a:rPr lang="en-GB" dirty="0"/>
              <a:t> PSM progress against safety critical barriers as identified in the PHAs and described in the safeguarding manual. These safety critical barriers are managed via the mill’s computerised maintenance management system (CMMS), e.g., Maximo, SAP, etc.</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Completing the cycle is Step 4 which is </a:t>
            </a:r>
            <a:r>
              <a:rPr lang="en-GB" b="1" dirty="0"/>
              <a:t>Act</a:t>
            </a:r>
            <a:r>
              <a:rPr lang="en-GB" dirty="0"/>
              <a:t> involving reviewing progress, against dashboard, KPIs, etc.</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Now the philosophy of continuous improvement in its forms has been comprehensively adopted globally across a wide industries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Considering the cultural changes necessary to implement PSM, limited resources, existing management systems available within the pulp and paper industry as well as the familiarity with the continuous improvement methodology, the 4-step model based on the Walton, Deming and Shewhart Plan-Do-Check-Act quality improvement cycle was chosen to progress PSM with several of the pulp and paper manufacturers in western Canada</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en-GB" b="1" dirty="0"/>
          </a:p>
        </p:txBody>
      </p:sp>
    </p:spTree>
    <p:extLst>
      <p:ext uri="{BB962C8B-B14F-4D97-AF65-F5344CB8AC3E}">
        <p14:creationId xmlns:p14="http://schemas.microsoft.com/office/powerpoint/2010/main" val="324864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b="1" dirty="0"/>
          </a:p>
          <a:p>
            <a:pPr marL="171450" indent="-171450">
              <a:buFont typeface="Arial" panose="020B0604020202020204" pitchFamily="34" charset="0"/>
              <a:buChar char="•"/>
            </a:pPr>
            <a:r>
              <a:rPr lang="en-US" b="0" dirty="0"/>
              <a:t>The high-level objectives include: integration into existing management system, proactive and timely risk identification, assessment and mitigation of process safety risks, sustainability, scalability and flexibility should new changes future occur in relation to technology, legislation, etc.</a:t>
            </a:r>
          </a:p>
          <a:p>
            <a:pPr marL="171450" indent="-171450">
              <a:buFont typeface="Arial" panose="020B0604020202020204" pitchFamily="34" charset="0"/>
              <a:buChar char="•"/>
            </a:pPr>
            <a:r>
              <a:rPr lang="en-US" b="0" dirty="0"/>
              <a:t>Here we can see that the journey to sustainability will take typically around 6 years</a:t>
            </a:r>
          </a:p>
          <a:p>
            <a:pPr marL="171450" indent="-171450">
              <a:buFont typeface="Arial" panose="020B0604020202020204" pitchFamily="34" charset="0"/>
              <a:buChar char="•"/>
            </a:pPr>
            <a:r>
              <a:rPr lang="en-US" b="0" dirty="0"/>
              <a:t>Note: This timeframe assume ongoing investment and no significant changes take place within the company or the industry, etc.</a:t>
            </a:r>
          </a:p>
          <a:p>
            <a:pPr marL="171450" indent="-171450">
              <a:buFont typeface="Arial" panose="020B0604020202020204" pitchFamily="34" charset="0"/>
              <a:buChar char="•"/>
            </a:pPr>
            <a:r>
              <a:rPr lang="en-US" b="0" dirty="0"/>
              <a:t>COVID and significant re-</a:t>
            </a:r>
            <a:r>
              <a:rPr lang="en-US" b="0" dirty="0" err="1"/>
              <a:t>organisations</a:t>
            </a:r>
            <a:r>
              <a:rPr lang="en-US" b="0" dirty="0"/>
              <a:t> have impacted on this timeframe and adjustments have taken place accordingly </a:t>
            </a:r>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16</a:t>
            </a:fld>
            <a:endParaRPr lang="en-GB"/>
          </a:p>
        </p:txBody>
      </p:sp>
    </p:spTree>
    <p:extLst>
      <p:ext uri="{BB962C8B-B14F-4D97-AF65-F5344CB8AC3E}">
        <p14:creationId xmlns:p14="http://schemas.microsoft.com/office/powerpoint/2010/main" val="361764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Francesca:</a:t>
            </a:r>
          </a:p>
          <a:p>
            <a:endParaRPr lang="en-US" b="1" dirty="0"/>
          </a:p>
          <a:p>
            <a:pPr marL="171450" indent="-171450">
              <a:buFont typeface="Arial" panose="020B0604020202020204" pitchFamily="34" charset="0"/>
              <a:buChar char="•"/>
            </a:pPr>
            <a:r>
              <a:rPr lang="en-US" dirty="0"/>
              <a:t>ClO</a:t>
            </a:r>
            <a:r>
              <a:rPr lang="en-US" baseline="-25000" dirty="0"/>
              <a:t>2</a:t>
            </a:r>
            <a:r>
              <a:rPr lang="en-US" dirty="0"/>
              <a:t> main bleaching agent</a:t>
            </a:r>
          </a:p>
          <a:p>
            <a:pPr marL="171450" indent="-171450">
              <a:buFont typeface="Arial" panose="020B0604020202020204" pitchFamily="34" charset="0"/>
              <a:buChar char="•"/>
            </a:pPr>
            <a:r>
              <a:rPr lang="en-US" dirty="0"/>
              <a:t>Very unstable produced as gas and stored in solution at 9 -11 g/l</a:t>
            </a:r>
          </a:p>
          <a:p>
            <a:pPr marL="171450" indent="-171450">
              <a:buFont typeface="Arial" panose="020B0604020202020204" pitchFamily="34" charset="0"/>
              <a:buChar char="•"/>
            </a:pPr>
            <a:r>
              <a:rPr lang="en-US" dirty="0"/>
              <a:t>Violently decompose in chlorine and oxygen </a:t>
            </a:r>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17</a:t>
            </a:fld>
            <a:endParaRPr lang="en-GB"/>
          </a:p>
        </p:txBody>
      </p:sp>
    </p:spTree>
    <p:extLst>
      <p:ext uri="{BB962C8B-B14F-4D97-AF65-F5344CB8AC3E}">
        <p14:creationId xmlns:p14="http://schemas.microsoft.com/office/powerpoint/2010/main" val="403061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dirty="0"/>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18</a:t>
            </a:fld>
            <a:endParaRPr lang="en-GB"/>
          </a:p>
        </p:txBody>
      </p:sp>
    </p:spTree>
    <p:extLst>
      <p:ext uri="{BB962C8B-B14F-4D97-AF65-F5344CB8AC3E}">
        <p14:creationId xmlns:p14="http://schemas.microsoft.com/office/powerpoint/2010/main" val="1418177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19</a:t>
            </a:fld>
            <a:endParaRPr lang="en-GB"/>
          </a:p>
        </p:txBody>
      </p:sp>
    </p:spTree>
    <p:extLst>
      <p:ext uri="{BB962C8B-B14F-4D97-AF65-F5344CB8AC3E}">
        <p14:creationId xmlns:p14="http://schemas.microsoft.com/office/powerpoint/2010/main" val="254041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endParaRPr lang="en-US" dirty="0"/>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20</a:t>
            </a:fld>
            <a:endParaRPr lang="en-GB"/>
          </a:p>
        </p:txBody>
      </p:sp>
    </p:spTree>
    <p:extLst>
      <p:ext uri="{BB962C8B-B14F-4D97-AF65-F5344CB8AC3E}">
        <p14:creationId xmlns:p14="http://schemas.microsoft.com/office/powerpoint/2010/main" val="3002438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Francesca:</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KPIs – local and corporate</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Review and Audit</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Capital Projects + Operations + Asset Integrity = Comprehensive PSM</a:t>
            </a:r>
          </a:p>
          <a:p>
            <a:pPr marL="0" indent="0">
              <a:buFont typeface="Arial" panose="020B0604020202020204" pitchFamily="34" charset="0"/>
              <a:buNone/>
            </a:pPr>
            <a:endParaRPr lang="en-US" sz="1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1" dirty="0">
                <a:latin typeface="Arial" panose="020B0604020202020204" pitchFamily="34" charset="0"/>
                <a:cs typeface="Arial" panose="020B0604020202020204" pitchFamily="34" charset="0"/>
              </a:rPr>
              <a:t>John:</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Human Factors</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Horizon scanning - new legislation, standards, codes &amp; practices, insurers, pressure groups, business demands, etc.</a:t>
            </a:r>
          </a:p>
          <a:p>
            <a:pPr marL="342900" indent="-342900">
              <a:buFont typeface="Arial" panose="020B0604020202020204" pitchFamily="34" charset="0"/>
              <a:buChar char="•"/>
            </a:pPr>
            <a:r>
              <a:rPr lang="en-US" sz="1200" dirty="0">
                <a:latin typeface="Arial" panose="020B0604020202020204" pitchFamily="34" charset="0"/>
                <a:cs typeface="Arial" panose="020B0604020202020204" pitchFamily="34" charset="0"/>
              </a:rPr>
              <a:t>Potential scalability of the 4 step model based upon future demands, etc.</a:t>
            </a:r>
          </a:p>
          <a:p>
            <a:endParaRPr lang="en-US" dirty="0"/>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21</a:t>
            </a:fld>
            <a:endParaRPr lang="en-GB"/>
          </a:p>
        </p:txBody>
      </p:sp>
    </p:spTree>
    <p:extLst>
      <p:ext uri="{BB962C8B-B14F-4D97-AF65-F5344CB8AC3E}">
        <p14:creationId xmlns:p14="http://schemas.microsoft.com/office/powerpoint/2010/main" val="33134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a:t>John:</a:t>
            </a:r>
          </a:p>
          <a:p>
            <a:endParaRPr lang="en-GB" dirty="0"/>
          </a:p>
          <a:p>
            <a:pPr marL="171450" indent="-171450">
              <a:buFont typeface="Arial" panose="020B0604020202020204" pitchFamily="34" charset="0"/>
              <a:buChar char="•"/>
            </a:pPr>
            <a:r>
              <a:rPr lang="en-GB" dirty="0"/>
              <a:t>There has been some very serious and significant process safety incidents that have occurred in the pulp and paper industry</a:t>
            </a:r>
          </a:p>
          <a:p>
            <a:pPr marL="171450" indent="-171450">
              <a:buFont typeface="Arial" panose="020B0604020202020204" pitchFamily="34" charset="0"/>
              <a:buChar char="•"/>
            </a:pPr>
            <a:r>
              <a:rPr lang="en-GB" dirty="0"/>
              <a:t>Culture of the industry in western Canada is quite conservative and does not look outside the industry</a:t>
            </a:r>
          </a:p>
          <a:p>
            <a:pPr marL="171450" indent="-171450">
              <a:buFont typeface="Arial" panose="020B0604020202020204" pitchFamily="34" charset="0"/>
              <a:buChar char="•"/>
            </a:pPr>
            <a:r>
              <a:rPr lang="en-GB" dirty="0"/>
              <a:t>Assets are ageing with some facilities 50+ years old</a:t>
            </a:r>
          </a:p>
          <a:p>
            <a:pPr marL="171450" indent="-171450">
              <a:buFont typeface="Arial" panose="020B0604020202020204" pitchFamily="34" charset="0"/>
              <a:buChar char="•"/>
            </a:pPr>
            <a:r>
              <a:rPr lang="en-GB" dirty="0"/>
              <a:t>Limited / Minimal upgrading, maintenance and improvement since commissioning in some cases</a:t>
            </a:r>
          </a:p>
          <a:p>
            <a:pPr marL="171450" indent="-171450">
              <a:buFont typeface="Arial" panose="020B0604020202020204" pitchFamily="34" charset="0"/>
              <a:buChar char="•"/>
            </a:pPr>
            <a:r>
              <a:rPr lang="en-GB" dirty="0"/>
              <a:t>Pulp and paper industry store and use or generate a range of hazardous materials, e.g., H</a:t>
            </a:r>
            <a:r>
              <a:rPr lang="en-GB" baseline="-25000" dirty="0"/>
              <a:t>2</a:t>
            </a:r>
            <a:r>
              <a:rPr lang="en-GB" dirty="0"/>
              <a:t>SO</a:t>
            </a:r>
            <a:r>
              <a:rPr lang="en-GB" baseline="-25000" dirty="0"/>
              <a:t>4</a:t>
            </a:r>
            <a:r>
              <a:rPr lang="en-GB" dirty="0"/>
              <a:t>, H</a:t>
            </a:r>
            <a:r>
              <a:rPr lang="en-GB" baseline="-25000" dirty="0"/>
              <a:t>2</a:t>
            </a:r>
            <a:r>
              <a:rPr lang="en-GB" dirty="0"/>
              <a:t>O</a:t>
            </a:r>
            <a:r>
              <a:rPr lang="en-GB" baseline="-25000" dirty="0"/>
              <a:t>2</a:t>
            </a:r>
            <a:r>
              <a:rPr lang="en-GB" dirty="0"/>
              <a:t>, ClO</a:t>
            </a:r>
            <a:r>
              <a:rPr lang="en-GB" baseline="-25000" dirty="0"/>
              <a:t>2</a:t>
            </a:r>
            <a:r>
              <a:rPr lang="en-GB" dirty="0"/>
              <a:t>, SO</a:t>
            </a:r>
            <a:r>
              <a:rPr lang="en-GB" baseline="-25000" dirty="0"/>
              <a:t>2</a:t>
            </a:r>
            <a:r>
              <a:rPr lang="en-GB" dirty="0"/>
              <a:t>, etc.</a:t>
            </a:r>
          </a:p>
          <a:p>
            <a:pPr marL="171450" indent="-171450">
              <a:buFont typeface="Arial" panose="020B0604020202020204" pitchFamily="34" charset="0"/>
              <a:buChar char="•"/>
            </a:pPr>
            <a:r>
              <a:rPr lang="en-GB" dirty="0"/>
              <a:t>This presentation will illustrate some of these process safety hazards, describe how a simple 4-step model based on the Walton, Deming and Shewhart Plan-Do-Check-Act quality improvement cycle </a:t>
            </a:r>
          </a:p>
          <a:p>
            <a:pPr marL="171450" indent="-171450">
              <a:buFont typeface="Arial" panose="020B0604020202020204" pitchFamily="34" charset="0"/>
              <a:buChar char="•"/>
            </a:pPr>
            <a:r>
              <a:rPr lang="en-GB" dirty="0"/>
              <a:t>The latter part of the presentation will focus on ClO2 as a case study to show how the process has been applied</a:t>
            </a:r>
          </a:p>
          <a:p>
            <a:pPr marL="171450" indent="-171450">
              <a:buFont typeface="Arial" panose="020B0604020202020204" pitchFamily="34" charset="0"/>
              <a:buChar char="•"/>
            </a:pPr>
            <a:r>
              <a:rPr lang="en-GB" dirty="0"/>
              <a:t>In addition, the next steps for ongoing work and challenges facing the industry in the future </a:t>
            </a:r>
          </a:p>
        </p:txBody>
      </p:sp>
      <p:sp>
        <p:nvSpPr>
          <p:cNvPr id="4" name="Slide Number Placeholder 3"/>
          <p:cNvSpPr>
            <a:spLocks noGrp="1"/>
          </p:cNvSpPr>
          <p:nvPr>
            <p:ph type="sldNum" sz="quarter" idx="10"/>
          </p:nvPr>
        </p:nvSpPr>
        <p:spPr/>
        <p:txBody>
          <a:bodyPr/>
          <a:lstStyle/>
          <a:p>
            <a:pPr>
              <a:defRPr/>
            </a:pPr>
            <a:fld id="{4CF7CD9F-2248-4EED-9CF3-37FB79AE774A}" type="slidenum">
              <a:rPr lang="en-GB" smtClean="0"/>
              <a:pPr>
                <a:defRPr/>
              </a:pPr>
              <a:t>2</a:t>
            </a:fld>
            <a:endParaRPr lang="en-GB"/>
          </a:p>
        </p:txBody>
      </p:sp>
    </p:spTree>
    <p:extLst>
      <p:ext uri="{BB962C8B-B14F-4D97-AF65-F5344CB8AC3E}">
        <p14:creationId xmlns:p14="http://schemas.microsoft.com/office/powerpoint/2010/main" val="234114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w="9525">
            <a:noFill/>
            <a:miter lim="800000"/>
            <a:headEnd/>
            <a:tailEnd/>
          </a:ln>
          <a:effectLst/>
        </p:spPr>
        <p:txBody>
          <a:bodyPr vert="horz" wrap="square" lIns="91416" tIns="45706" rIns="91416" bIns="45706" numCol="1" anchor="t" anchorCtr="0" compatLnSpc="1">
            <a:prstTxWarp prst="textNoShape">
              <a:avLst/>
            </a:prstTxWarp>
          </a:bodyPr>
          <a:lstStyle/>
          <a:p>
            <a:pPr>
              <a:spcAft>
                <a:spcPts val="600"/>
              </a:spcAft>
            </a:pPr>
            <a:r>
              <a:rPr lang="en-GB" b="1" dirty="0"/>
              <a:t>Francesca:</a:t>
            </a:r>
          </a:p>
        </p:txBody>
      </p:sp>
      <p:sp>
        <p:nvSpPr>
          <p:cNvPr id="21508" name="Slide Number Placeholder 3"/>
          <p:cNvSpPr>
            <a:spLocks noGrp="1"/>
          </p:cNvSpPr>
          <p:nvPr>
            <p:ph type="sldNum" sz="quarter" idx="5"/>
          </p:nvPr>
        </p:nvSpPr>
        <p:spPr>
          <a:noFill/>
        </p:spPr>
        <p:txBody>
          <a:bodyPr/>
          <a:lstStyle/>
          <a:p>
            <a:fld id="{6FE48B96-E1E0-4993-9CFD-99D68ED27BB8}" type="slidenum">
              <a:rPr lang="en-GB"/>
              <a:pPr/>
              <a:t>3</a:t>
            </a:fld>
            <a:endParaRPr lang="en-GB" dirty="0"/>
          </a:p>
        </p:txBody>
      </p:sp>
    </p:spTree>
    <p:extLst>
      <p:ext uri="{BB962C8B-B14F-4D97-AF65-F5344CB8AC3E}">
        <p14:creationId xmlns:p14="http://schemas.microsoft.com/office/powerpoint/2010/main" val="102353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b="1" dirty="0"/>
              <a:t>Francesca:</a:t>
            </a:r>
          </a:p>
          <a:p>
            <a:pPr eaLnBrk="1" hangingPunct="1"/>
            <a:endParaRPr lang="en-US" b="1" dirty="0"/>
          </a:p>
          <a:p>
            <a:pPr marL="171450" indent="-171450" algn="l" rtl="0" eaLnBrk="1" fontAlgn="base" hangingPunct="1">
              <a:spcBef>
                <a:spcPct val="30000"/>
              </a:spcBef>
              <a:spcAft>
                <a:spcPct val="0"/>
              </a:spcAft>
              <a:buFont typeface="Arial" panose="020B0604020202020204" pitchFamily="34" charset="0"/>
              <a:buChar char="•"/>
            </a:pPr>
            <a:r>
              <a:rPr lang="en-US" sz="1200" kern="1200" dirty="0">
                <a:solidFill>
                  <a:schemeClr val="tx1"/>
                </a:solidFill>
                <a:latin typeface="Times New Roman" pitchFamily="18" charset="0"/>
                <a:ea typeface="+mn-ea"/>
                <a:cs typeface="+mn-cs"/>
              </a:rPr>
              <a:t>This the overpressure event that had domino effects leading to a catastrophic onsite incident</a:t>
            </a:r>
            <a:endParaRPr lang="en-US" dirty="0"/>
          </a:p>
          <a:p>
            <a:pPr marL="171450" indent="-171450" eaLnBrk="1" hangingPunct="1">
              <a:buFont typeface="Arial" panose="020B0604020202020204" pitchFamily="34" charset="0"/>
              <a:buChar char="•"/>
            </a:pPr>
            <a:r>
              <a:rPr lang="en-US" dirty="0"/>
              <a:t> </a:t>
            </a:r>
            <a:r>
              <a:rPr lang="en-US" dirty="0" err="1"/>
              <a:t>Pixelle</a:t>
            </a:r>
            <a:r>
              <a:rPr lang="en-US" dirty="0"/>
              <a:t> ceased to operate 2 years after the incident</a:t>
            </a:r>
          </a:p>
          <a:p>
            <a:pPr marL="171450" indent="-171450" eaLnBrk="1" hangingPunct="1">
              <a:buFont typeface="Arial" panose="020B0604020202020204" pitchFamily="34" charset="0"/>
              <a:buChar char="•"/>
            </a:pPr>
            <a:r>
              <a:rPr lang="en-US" dirty="0"/>
              <a:t> Incident was an overpressure LOC in the one of the digesters which toppled over and lead to a domino effects causing further adjacent LOCs</a:t>
            </a:r>
          </a:p>
          <a:p>
            <a:endParaRPr lang="en-GB" dirty="0"/>
          </a:p>
        </p:txBody>
      </p:sp>
      <p:sp>
        <p:nvSpPr>
          <p:cNvPr id="4" name="Slide Number Placeholder 3"/>
          <p:cNvSpPr>
            <a:spLocks noGrp="1"/>
          </p:cNvSpPr>
          <p:nvPr>
            <p:ph type="sldNum" sz="quarter" idx="10"/>
          </p:nvPr>
        </p:nvSpPr>
        <p:spPr/>
        <p:txBody>
          <a:bodyPr/>
          <a:lstStyle/>
          <a:p>
            <a:pPr>
              <a:defRPr/>
            </a:pPr>
            <a:fld id="{4CF7CD9F-2248-4EED-9CF3-37FB79AE774A}" type="slidenum">
              <a:rPr lang="en-GB" smtClean="0"/>
              <a:pPr>
                <a:defRPr/>
              </a:pPr>
              <a:t>4</a:t>
            </a:fld>
            <a:endParaRPr lang="en-GB"/>
          </a:p>
        </p:txBody>
      </p:sp>
    </p:spTree>
    <p:extLst>
      <p:ext uri="{BB962C8B-B14F-4D97-AF65-F5344CB8AC3E}">
        <p14:creationId xmlns:p14="http://schemas.microsoft.com/office/powerpoint/2010/main" val="48065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D51C81A-E028-41F6-89AE-E8148A64AB0E}" type="slidenum">
              <a:rPr lang="fr-CA" smtClean="0"/>
              <a:pPr/>
              <a:t>5</a:t>
            </a:fld>
            <a:endParaRPr lang="fr-CA"/>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b="1" dirty="0"/>
              <a:t>Francesca:</a:t>
            </a:r>
          </a:p>
          <a:p>
            <a:pPr eaLnBrk="1" hangingPunct="1"/>
            <a:endParaRPr lang="en-US" dirty="0"/>
          </a:p>
          <a:p>
            <a:pPr marL="171450" indent="-171450" eaLnBrk="1" hangingPunct="1">
              <a:buFont typeface="Arial" panose="020B0604020202020204" pitchFamily="34" charset="0"/>
              <a:buChar char="•"/>
            </a:pPr>
            <a:r>
              <a:rPr lang="en-US" dirty="0"/>
              <a:t>This the aftermath</a:t>
            </a:r>
          </a:p>
        </p:txBody>
      </p:sp>
    </p:spTree>
    <p:extLst>
      <p:ext uri="{BB962C8B-B14F-4D97-AF65-F5344CB8AC3E}">
        <p14:creationId xmlns:p14="http://schemas.microsoft.com/office/powerpoint/2010/main" val="1089812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Francesca:</a:t>
            </a:r>
          </a:p>
          <a:p>
            <a:endParaRPr lang="en-US" b="1" dirty="0"/>
          </a:p>
          <a:p>
            <a:pPr marL="171450" indent="-171450">
              <a:buFont typeface="Arial" panose="020B0604020202020204" pitchFamily="34" charset="0"/>
              <a:buChar char="•"/>
            </a:pPr>
            <a:r>
              <a:rPr lang="en-US" dirty="0"/>
              <a:t>Pulp manufacturing and Bio energy</a:t>
            </a:r>
          </a:p>
          <a:p>
            <a:pPr marL="171450" indent="-171450">
              <a:buFont typeface="Arial" panose="020B0604020202020204" pitchFamily="34" charset="0"/>
              <a:buChar char="•"/>
            </a:pPr>
            <a:r>
              <a:rPr lang="en-US" u="sng" dirty="0">
                <a:solidFill>
                  <a:srgbClr val="FF0000"/>
                </a:solidFill>
              </a:rPr>
              <a:t>Inputs</a:t>
            </a:r>
          </a:p>
          <a:p>
            <a:pPr marL="171450" indent="-171450">
              <a:buFont typeface="Arial" panose="020B0604020202020204" pitchFamily="34" charset="0"/>
              <a:buChar char="•"/>
            </a:pPr>
            <a:r>
              <a:rPr lang="en-US" u="sng" dirty="0">
                <a:solidFill>
                  <a:srgbClr val="FF0000"/>
                </a:solidFill>
              </a:rPr>
              <a:t>Processing</a:t>
            </a:r>
          </a:p>
          <a:p>
            <a:pPr marL="171450" indent="-171450">
              <a:buFont typeface="Arial" panose="020B0604020202020204" pitchFamily="34" charset="0"/>
              <a:buChar char="•"/>
            </a:pPr>
            <a:r>
              <a:rPr lang="en-US" u="sng" dirty="0">
                <a:solidFill>
                  <a:srgbClr val="FF0000"/>
                </a:solidFill>
              </a:rPr>
              <a:t>Outputs</a:t>
            </a:r>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6</a:t>
            </a:fld>
            <a:endParaRPr lang="en-GB"/>
          </a:p>
        </p:txBody>
      </p:sp>
    </p:spTree>
    <p:extLst>
      <p:ext uri="{BB962C8B-B14F-4D97-AF65-F5344CB8AC3E}">
        <p14:creationId xmlns:p14="http://schemas.microsoft.com/office/powerpoint/2010/main" val="22387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63C6B67-1118-4EE7-AE41-942C3657E74B}" type="slidenum">
              <a:rPr lang="en-GB" smtClean="0"/>
              <a:pPr/>
              <a:t>7</a:t>
            </a:fld>
            <a:endParaRPr lang="en-GB"/>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GB" sz="1200" b="0" dirty="0">
              <a:latin typeface="Tahoma" pitchFamily="34" charset="0"/>
              <a:cs typeface="Tahoma" pitchFamily="34" charset="0"/>
            </a:endParaRPr>
          </a:p>
        </p:txBody>
      </p:sp>
    </p:spTree>
    <p:extLst>
      <p:ext uri="{BB962C8B-B14F-4D97-AF65-F5344CB8AC3E}">
        <p14:creationId xmlns:p14="http://schemas.microsoft.com/office/powerpoint/2010/main" val="135976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8</a:t>
            </a:fld>
            <a:endParaRPr lang="en-GB"/>
          </a:p>
        </p:txBody>
      </p:sp>
    </p:spTree>
    <p:extLst>
      <p:ext uri="{BB962C8B-B14F-4D97-AF65-F5344CB8AC3E}">
        <p14:creationId xmlns:p14="http://schemas.microsoft.com/office/powerpoint/2010/main" val="350702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b="1" dirty="0"/>
          </a:p>
          <a:p>
            <a:pPr marL="171450" indent="-171450">
              <a:buFont typeface="Arial" panose="020B0604020202020204" pitchFamily="34" charset="0"/>
              <a:buChar char="•"/>
            </a:pPr>
            <a:r>
              <a:rPr lang="en-US" dirty="0"/>
              <a:t>Key challenges – push-backs included “what is PSM, why do we need it, what resources do we need &amp; what will it bring in benefits?”</a:t>
            </a:r>
          </a:p>
          <a:p>
            <a:pPr marL="171450" indent="-171450">
              <a:buFont typeface="Arial" panose="020B0604020202020204" pitchFamily="34" charset="0"/>
              <a:buChar char="•"/>
            </a:pPr>
            <a:r>
              <a:rPr lang="en-US" dirty="0"/>
              <a:t>Different than OHS but had some commonality with the companies EMS and Engineering</a:t>
            </a:r>
          </a:p>
          <a:p>
            <a:pPr marL="171450" indent="-171450">
              <a:buFont typeface="Arial" panose="020B0604020202020204" pitchFamily="34" charset="0"/>
              <a:buChar char="•"/>
            </a:pPr>
            <a:r>
              <a:rPr lang="en-US" dirty="0"/>
              <a:t>PSM model must integrate into existing management system – did not want complexity, another agenda, etc.</a:t>
            </a:r>
          </a:p>
          <a:p>
            <a:pPr marL="171450" indent="-171450">
              <a:buFont typeface="Arial" panose="020B0604020202020204" pitchFamily="34" charset="0"/>
              <a:buChar char="•"/>
            </a:pPr>
            <a:r>
              <a:rPr lang="en-US" dirty="0"/>
              <a:t>PSM model had to be subtle, risk based and simple!</a:t>
            </a:r>
          </a:p>
          <a:p>
            <a:pPr marL="171450" indent="-171450">
              <a:buFont typeface="Arial" panose="020B0604020202020204" pitchFamily="34" charset="0"/>
              <a:buChar char="•"/>
            </a:pPr>
            <a:r>
              <a:rPr lang="en-US" dirty="0"/>
              <a:t>Need a new nomenclature – personnel had to learn and speak a new language quickly and fluently, i.e., PSM</a:t>
            </a:r>
          </a:p>
          <a:p>
            <a:pPr marL="171450" indent="-171450">
              <a:buFont typeface="Arial" panose="020B0604020202020204" pitchFamily="34" charset="0"/>
              <a:buChar char="•"/>
            </a:pPr>
            <a:r>
              <a:rPr lang="en-US" dirty="0"/>
              <a:t>Training – differentiated for each level within the organization, e.g., senior leaders – several 1 sessions (strategic resource and objective focused)  GM – ½ day (business focused), Key operational staff - 4-day (foundational &amp; technical), operators – short focus sessions “what are the process safety hazards and risks in my job and what needs to be done”, contractors and visitors to the mills will use a video supported by JSA and tool-box talks, etc.</a:t>
            </a:r>
          </a:p>
          <a:p>
            <a:pPr marL="171450" indent="-171450">
              <a:buFont typeface="Arial" panose="020B0604020202020204" pitchFamily="34" charset="0"/>
              <a:buChar char="•"/>
            </a:pPr>
            <a:r>
              <a:rPr lang="en-US" dirty="0"/>
              <a:t>To gain traction for the PSM agenda the following documents were developed and implemented</a:t>
            </a:r>
          </a:p>
          <a:p>
            <a:pPr marL="171450" indent="-171450">
              <a:buFont typeface="Arial" panose="020B0604020202020204" pitchFamily="34" charset="0"/>
              <a:buChar char="•"/>
            </a:pPr>
            <a:r>
              <a:rPr lang="en-US" dirty="0"/>
              <a:t>Policy  - statement of intent for the aims, expectation, priorities for PSM</a:t>
            </a:r>
          </a:p>
          <a:p>
            <a:pPr marL="171450" indent="-171450">
              <a:buFont typeface="Arial" panose="020B0604020202020204" pitchFamily="34" charset="0"/>
              <a:buChar char="•"/>
            </a:pPr>
            <a:r>
              <a:rPr lang="en-US" dirty="0"/>
              <a:t>PSM Framework document, essentially the risk management of process safety using the PDCA 4-step model</a:t>
            </a:r>
          </a:p>
          <a:p>
            <a:pPr marL="171450" indent="-171450">
              <a:buFont typeface="Arial" panose="020B0604020202020204" pitchFamily="34" charset="0"/>
              <a:buChar char="•"/>
            </a:pPr>
            <a:r>
              <a:rPr lang="en-US" dirty="0"/>
              <a:t>A high-level road map that can displayed and used describe strategically the PSM journey</a:t>
            </a:r>
          </a:p>
          <a:p>
            <a:pPr marL="171450" indent="-171450">
              <a:buFont typeface="Arial" panose="020B0604020202020204" pitchFamily="34" charset="0"/>
              <a:buChar char="•"/>
            </a:pPr>
            <a:r>
              <a:rPr lang="en-US" dirty="0"/>
              <a:t>A comprehensive 3-year plan using the PDCA structure, supported by PSM pillars to progress the implementation of PSM. This was shared with the regulators to show commitment, transparency, develop partnership, etc.</a:t>
            </a:r>
          </a:p>
          <a:p>
            <a:pPr marL="171450" indent="-171450">
              <a:buFont typeface="Arial" panose="020B0604020202020204" pitchFamily="34" charset="0"/>
              <a:buChar char="•"/>
            </a:pPr>
            <a:r>
              <a:rPr lang="en-US" dirty="0"/>
              <a:t>In addition, ongoing development of PSM standards for What-if, HAZOP, HAZID, BowTie, Competency, ALARP and Risk Reduction, etc.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4CF7CD9F-2248-4EED-9CF3-37FB79AE774A}" type="slidenum">
              <a:rPr lang="en-GB" smtClean="0"/>
              <a:pPr>
                <a:defRPr/>
              </a:pPr>
              <a:t>13</a:t>
            </a:fld>
            <a:endParaRPr lang="en-GB"/>
          </a:p>
        </p:txBody>
      </p:sp>
    </p:spTree>
    <p:extLst>
      <p:ext uri="{BB962C8B-B14F-4D97-AF65-F5344CB8AC3E}">
        <p14:creationId xmlns:p14="http://schemas.microsoft.com/office/powerpoint/2010/main" val="248122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28535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985000" cy="1143000"/>
          </a:xfrm>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839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0"/>
            <a:ext cx="200025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43000" y="0"/>
            <a:ext cx="58483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670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012709" cy="1143000"/>
          </a:xfrm>
        </p:spPr>
        <p:txBody>
          <a:bodyPr/>
          <a:lstStyle/>
          <a:p>
            <a:r>
              <a:rPr lang="en-US" dirty="0"/>
              <a:t>Click to edit Master title style</a:t>
            </a:r>
            <a:endParaRPr lang="en-GB" dirty="0"/>
          </a:p>
        </p:txBody>
      </p:sp>
      <p:sp>
        <p:nvSpPr>
          <p:cNvPr id="3" name="SmartArt Placeholder 2"/>
          <p:cNvSpPr>
            <a:spLocks noGrp="1"/>
          </p:cNvSpPr>
          <p:nvPr>
            <p:ph type="dgm" idx="1"/>
          </p:nvPr>
        </p:nvSpPr>
        <p:spPr>
          <a:xfrm>
            <a:off x="1143000" y="1752600"/>
            <a:ext cx="7315200" cy="4114800"/>
          </a:xfrm>
        </p:spPr>
        <p:txBody>
          <a:bodyPr/>
          <a:lstStyle/>
          <a:p>
            <a:pPr lvl="0"/>
            <a:endParaRPr lang="en-GB" noProof="0"/>
          </a:p>
        </p:txBody>
      </p:sp>
    </p:spTree>
    <p:extLst>
      <p:ext uri="{BB962C8B-B14F-4D97-AF65-F5344CB8AC3E}">
        <p14:creationId xmlns:p14="http://schemas.microsoft.com/office/powerpoint/2010/main" val="2923106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994236" cy="1143000"/>
          </a:xfrm>
        </p:spPr>
        <p:txBody>
          <a:bodyPr/>
          <a:lstStyle/>
          <a:p>
            <a:r>
              <a:rPr lang="en-US" dirty="0"/>
              <a:t>Click to edit Master title style</a:t>
            </a:r>
            <a:endParaRPr lang="en-GB" dirty="0"/>
          </a:p>
        </p:txBody>
      </p:sp>
      <p:sp>
        <p:nvSpPr>
          <p:cNvPr id="3" name="Table Placeholder 2"/>
          <p:cNvSpPr>
            <a:spLocks noGrp="1"/>
          </p:cNvSpPr>
          <p:nvPr>
            <p:ph type="tbl" idx="1"/>
          </p:nvPr>
        </p:nvSpPr>
        <p:spPr>
          <a:xfrm>
            <a:off x="1143000" y="1752600"/>
            <a:ext cx="7315200" cy="4114800"/>
          </a:xfrm>
        </p:spPr>
        <p:txBody>
          <a:bodyPr/>
          <a:lstStyle/>
          <a:p>
            <a:pPr lvl="0"/>
            <a:endParaRPr lang="en-GB" noProof="0"/>
          </a:p>
        </p:txBody>
      </p:sp>
    </p:spTree>
    <p:extLst>
      <p:ext uri="{BB962C8B-B14F-4D97-AF65-F5344CB8AC3E}">
        <p14:creationId xmlns:p14="http://schemas.microsoft.com/office/powerpoint/2010/main" val="351207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43000" y="0"/>
            <a:ext cx="6985000" cy="1143000"/>
          </a:xfrm>
        </p:spPr>
        <p:txBody>
          <a:bodyPr/>
          <a:lstStyle/>
          <a:p>
            <a:r>
              <a:rPr lang="en-US" dirty="0"/>
              <a:t>Click to edit Master title style</a:t>
            </a:r>
            <a:endParaRPr lang="en-GB" dirty="0"/>
          </a:p>
        </p:txBody>
      </p:sp>
      <p:sp>
        <p:nvSpPr>
          <p:cNvPr id="3" name="Content Placeholder 2"/>
          <p:cNvSpPr>
            <a:spLocks noGrp="1"/>
          </p:cNvSpPr>
          <p:nvPr>
            <p:ph sz="quarter" idx="1"/>
          </p:nvPr>
        </p:nvSpPr>
        <p:spPr>
          <a:xfrm>
            <a:off x="1143000" y="17526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76800" y="17526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1143000" y="38862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876800" y="38862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153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0"/>
            <a:ext cx="8001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863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966527" cy="1143000"/>
          </a:xfrm>
        </p:spPr>
        <p:txBody>
          <a:bodyPr/>
          <a:lstStyle/>
          <a:p>
            <a:r>
              <a:rPr lang="en-US" dirty="0"/>
              <a:t>Click to edit Master title style</a:t>
            </a:r>
            <a:endParaRPr lang="en-GB" dirty="0"/>
          </a:p>
        </p:txBody>
      </p:sp>
      <p:sp>
        <p:nvSpPr>
          <p:cNvPr id="3" name="Text Placeholder 2"/>
          <p:cNvSpPr>
            <a:spLocks noGrp="1"/>
          </p:cNvSpPr>
          <p:nvPr>
            <p:ph type="body" sz="half" idx="1"/>
          </p:nvPr>
        </p:nvSpPr>
        <p:spPr>
          <a:xfrm>
            <a:off x="1143000" y="1752600"/>
            <a:ext cx="3581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876800" y="17526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876800" y="3886200"/>
            <a:ext cx="3581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67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533400"/>
            <a:ext cx="6645275" cy="5619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71600" y="1676400"/>
            <a:ext cx="3236913"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760913" y="1676400"/>
            <a:ext cx="3236912" cy="426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0"/>
          </p:nvPr>
        </p:nvSpPr>
        <p:spPr>
          <a:xfrm>
            <a:off x="0" y="6503988"/>
            <a:ext cx="9139238" cy="292100"/>
          </a:xfrm>
          <a:prstGeom prst="rect">
            <a:avLst/>
          </a:prstGeom>
        </p:spPr>
        <p:txBody>
          <a:bodyPr/>
          <a:lstStyle>
            <a:lvl1pPr>
              <a:defRPr/>
            </a:lvl1pPr>
          </a:lstStyle>
          <a:p>
            <a:r>
              <a:rPr lang="en-US" altLang="en-US"/>
              <a:t>		Slide </a:t>
            </a:r>
            <a:fld id="{8036C447-4BE3-493B-BFD5-600760CB0E4D}" type="slidenum">
              <a:rPr lang="en-US" altLang="en-US"/>
              <a:pPr/>
              <a:t>‹#›</a:t>
            </a:fld>
            <a:r>
              <a:rPr lang="en-US" altLang="en-US"/>
              <a:t> 	 </a:t>
            </a:r>
            <a:r>
              <a:rPr lang="en-US" altLang="en-US" sz="900" baseline="15000"/>
              <a:t>©</a:t>
            </a:r>
            <a:r>
              <a:rPr lang="en-US" altLang="en-US" sz="400"/>
              <a:t> </a:t>
            </a:r>
            <a:r>
              <a:rPr lang="en-US" altLang="en-US"/>
              <a:t>2</a:t>
            </a:r>
            <a:r>
              <a:rPr lang="en-US" altLang="en-US" sz="400"/>
              <a:t> </a:t>
            </a:r>
            <a:r>
              <a:rPr lang="en-US" altLang="en-US"/>
              <a:t>0</a:t>
            </a:r>
            <a:r>
              <a:rPr lang="en-US" altLang="en-US" sz="400"/>
              <a:t> </a:t>
            </a:r>
            <a:r>
              <a:rPr lang="en-US" altLang="en-US"/>
              <a:t>0</a:t>
            </a:r>
            <a:r>
              <a:rPr lang="en-US" altLang="en-US" sz="400"/>
              <a:t> </a:t>
            </a:r>
            <a:r>
              <a:rPr lang="en-US" altLang="en-US"/>
              <a:t>5  A</a:t>
            </a:r>
            <a:r>
              <a:rPr lang="en-US" altLang="en-US" sz="400"/>
              <a:t> </a:t>
            </a:r>
            <a:r>
              <a:rPr lang="en-US" altLang="en-US"/>
              <a:t>L</a:t>
            </a:r>
            <a:r>
              <a:rPr lang="en-US" altLang="en-US" sz="400"/>
              <a:t> </a:t>
            </a:r>
            <a:r>
              <a:rPr lang="en-US" altLang="en-US"/>
              <a:t>C</a:t>
            </a:r>
            <a:r>
              <a:rPr lang="en-US" altLang="en-US" sz="400"/>
              <a:t> </a:t>
            </a:r>
            <a:r>
              <a:rPr lang="en-US" altLang="en-US"/>
              <a:t>A</a:t>
            </a:r>
            <a:r>
              <a:rPr lang="en-US" altLang="en-US" sz="400"/>
              <a:t> </a:t>
            </a:r>
            <a:r>
              <a:rPr lang="en-US" altLang="en-US"/>
              <a:t>N  I</a:t>
            </a:r>
            <a:r>
              <a:rPr lang="en-US" altLang="en-US" sz="400"/>
              <a:t> </a:t>
            </a:r>
            <a:r>
              <a:rPr lang="en-US" altLang="en-US"/>
              <a:t>N</a:t>
            </a:r>
            <a:r>
              <a:rPr lang="en-US" altLang="en-US" sz="400"/>
              <a:t> </a:t>
            </a:r>
            <a:r>
              <a:rPr lang="en-US" altLang="en-US"/>
              <a:t>C.</a:t>
            </a:r>
          </a:p>
        </p:txBody>
      </p:sp>
    </p:spTree>
    <p:extLst>
      <p:ext uri="{BB962C8B-B14F-4D97-AF65-F5344CB8AC3E}">
        <p14:creationId xmlns:p14="http://schemas.microsoft.com/office/powerpoint/2010/main" val="42936701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031182" cy="1143000"/>
          </a:xfrm>
        </p:spPr>
        <p:txBody>
          <a:bodyPr/>
          <a:lstStyle>
            <a:lvl1pPr>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159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7709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012709" cy="1143000"/>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1143000" y="17526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76800" y="17526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483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204364"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282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966527" cy="11430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77015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07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80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925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143000" y="0"/>
            <a:ext cx="8001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4"/>
          <p:cNvSpPr>
            <a:spLocks noGrp="1" noChangeArrowheads="1"/>
          </p:cNvSpPr>
          <p:nvPr>
            <p:ph type="body" idx="1"/>
          </p:nvPr>
        </p:nvSpPr>
        <p:spPr bwMode="auto">
          <a:xfrm>
            <a:off x="1143000" y="1752600"/>
            <a:ext cx="7315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40FAD7E-3454-4C82-8A0D-98B33D04ECED}"/>
              </a:ext>
            </a:extLst>
          </p:cNvPr>
          <p:cNvPicPr/>
          <p:nvPr userDrawn="1"/>
        </p:nvPicPr>
        <p:blipFill>
          <a:blip r:embed="rId19" cstate="print">
            <a:extLst>
              <a:ext uri="{BEBA8EAE-BF5A-486C-A8C5-ECC9F3942E4B}">
                <a14:imgProps xmlns:a14="http://schemas.microsoft.com/office/drawing/2010/main">
                  <a14:imgLayer r:embed="rId20">
                    <a14:imgEffect>
                      <a14:sharpenSoften amount="8000"/>
                    </a14:imgEffect>
                    <a14:imgEffect>
                      <a14:brightnessContrast contrast="30000"/>
                    </a14:imgEffect>
                  </a14:imgLayer>
                </a14:imgProps>
              </a:ext>
              <a:ext uri="{28A0092B-C50C-407E-A947-70E740481C1C}">
                <a14:useLocalDpi xmlns:a14="http://schemas.microsoft.com/office/drawing/2010/main" val="0"/>
              </a:ext>
            </a:extLst>
          </a:blip>
          <a:srcRect/>
          <a:stretch>
            <a:fillRect/>
          </a:stretch>
        </p:blipFill>
        <p:spPr bwMode="auto">
          <a:xfrm>
            <a:off x="225199" y="281782"/>
            <a:ext cx="561975" cy="561975"/>
          </a:xfrm>
          <a:prstGeom prst="rect">
            <a:avLst/>
          </a:prstGeom>
          <a:noFill/>
          <a:ln>
            <a:noFill/>
          </a:ln>
        </p:spPr>
      </p:pic>
      <p:cxnSp>
        <p:nvCxnSpPr>
          <p:cNvPr id="3" name="Straight Connector 2">
            <a:extLst>
              <a:ext uri="{FF2B5EF4-FFF2-40B4-BE49-F238E27FC236}">
                <a16:creationId xmlns:a16="http://schemas.microsoft.com/office/drawing/2014/main" id="{CC84FE13-BB0F-45A7-A0E4-6A3FF479EE15}"/>
              </a:ext>
            </a:extLst>
          </p:cNvPr>
          <p:cNvCxnSpPr/>
          <p:nvPr userDrawn="1"/>
        </p:nvCxnSpPr>
        <p:spPr bwMode="auto">
          <a:xfrm>
            <a:off x="0" y="1332411"/>
            <a:ext cx="9144000" cy="0"/>
          </a:xfrm>
          <a:prstGeom prst="line">
            <a:avLst/>
          </a:prstGeom>
          <a:solidFill>
            <a:schemeClr val="accent1"/>
          </a:solidFill>
          <a:ln w="114300"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20398990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Tahoma" pitchFamily="34" charset="0"/>
        </a:defRPr>
      </a:lvl2pPr>
      <a:lvl3pPr algn="l" rtl="0" eaLnBrk="0" fontAlgn="base" hangingPunct="0">
        <a:spcBef>
          <a:spcPct val="0"/>
        </a:spcBef>
        <a:spcAft>
          <a:spcPct val="0"/>
        </a:spcAft>
        <a:defRPr sz="3600" b="1">
          <a:solidFill>
            <a:schemeClr val="tx1"/>
          </a:solidFill>
          <a:latin typeface="Tahoma" pitchFamily="34" charset="0"/>
        </a:defRPr>
      </a:lvl3pPr>
      <a:lvl4pPr algn="l" rtl="0" eaLnBrk="0" fontAlgn="base" hangingPunct="0">
        <a:spcBef>
          <a:spcPct val="0"/>
        </a:spcBef>
        <a:spcAft>
          <a:spcPct val="0"/>
        </a:spcAft>
        <a:defRPr sz="3600" b="1">
          <a:solidFill>
            <a:schemeClr val="tx1"/>
          </a:solidFill>
          <a:latin typeface="Tahoma" pitchFamily="34" charset="0"/>
        </a:defRPr>
      </a:lvl4pPr>
      <a:lvl5pPr algn="l" rtl="0" eaLnBrk="0" fontAlgn="base" hangingPunct="0">
        <a:spcBef>
          <a:spcPct val="0"/>
        </a:spcBef>
        <a:spcAft>
          <a:spcPct val="0"/>
        </a:spcAft>
        <a:defRPr sz="3600" b="1">
          <a:solidFill>
            <a:schemeClr val="tx1"/>
          </a:solidFill>
          <a:latin typeface="Tahoma" pitchFamily="34" charset="0"/>
        </a:defRPr>
      </a:lvl5pPr>
      <a:lvl6pPr marL="457200" algn="l" rtl="0" fontAlgn="base">
        <a:spcBef>
          <a:spcPct val="0"/>
        </a:spcBef>
        <a:spcAft>
          <a:spcPct val="0"/>
        </a:spcAft>
        <a:defRPr sz="3600" b="1">
          <a:solidFill>
            <a:schemeClr val="tx1"/>
          </a:solidFill>
          <a:latin typeface="Tahoma" pitchFamily="34" charset="0"/>
        </a:defRPr>
      </a:lvl6pPr>
      <a:lvl7pPr marL="914400" algn="l" rtl="0" fontAlgn="base">
        <a:spcBef>
          <a:spcPct val="0"/>
        </a:spcBef>
        <a:spcAft>
          <a:spcPct val="0"/>
        </a:spcAft>
        <a:defRPr sz="3600" b="1">
          <a:solidFill>
            <a:schemeClr val="tx1"/>
          </a:solidFill>
          <a:latin typeface="Tahoma" pitchFamily="34" charset="0"/>
        </a:defRPr>
      </a:lvl7pPr>
      <a:lvl8pPr marL="1371600" algn="l" rtl="0" fontAlgn="base">
        <a:spcBef>
          <a:spcPct val="0"/>
        </a:spcBef>
        <a:spcAft>
          <a:spcPct val="0"/>
        </a:spcAft>
        <a:defRPr sz="3600" b="1">
          <a:solidFill>
            <a:schemeClr val="tx1"/>
          </a:solidFill>
          <a:latin typeface="Tahoma" pitchFamily="34" charset="0"/>
        </a:defRPr>
      </a:lvl8pPr>
      <a:lvl9pPr marL="1828800" algn="l" rtl="0" fontAlgn="base">
        <a:spcBef>
          <a:spcPct val="0"/>
        </a:spcBef>
        <a:spcAft>
          <a:spcPct val="0"/>
        </a:spcAft>
        <a:defRPr sz="3600" b="1">
          <a:solidFill>
            <a:schemeClr val="tx1"/>
          </a:solidFill>
          <a:latin typeface="Tahoma" pitchFamily="34" charset="0"/>
        </a:defRPr>
      </a:lvl9pPr>
    </p:titleStyle>
    <p:bodyStyle>
      <a:lvl1pPr marL="565150" indent="-565150" algn="l" rtl="0" eaLnBrk="0" fontAlgn="base" hangingPunct="0">
        <a:spcBef>
          <a:spcPct val="20000"/>
        </a:spcBef>
        <a:spcAft>
          <a:spcPct val="0"/>
        </a:spcAft>
        <a:buClr>
          <a:schemeClr val="accent2"/>
        </a:buClr>
        <a:buSzPct val="90000"/>
        <a:buFont typeface="Wingdings" pitchFamily="2" charset="2"/>
        <a:buBlip>
          <a:blip r:embed="rId21"/>
        </a:buBlip>
        <a:defRPr sz="2400">
          <a:solidFill>
            <a:schemeClr val="tx1"/>
          </a:solidFill>
          <a:latin typeface="+mn-lt"/>
          <a:ea typeface="+mn-ea"/>
          <a:cs typeface="+mn-cs"/>
        </a:defRPr>
      </a:lvl1pPr>
      <a:lvl2pPr marL="1235075" indent="-479425" algn="l" rtl="0" eaLnBrk="0" fontAlgn="base" hangingPunct="0">
        <a:spcBef>
          <a:spcPct val="20000"/>
        </a:spcBef>
        <a:spcAft>
          <a:spcPct val="0"/>
        </a:spcAft>
        <a:buClr>
          <a:schemeClr val="accent2"/>
        </a:buClr>
        <a:buChar char="–"/>
        <a:defRPr sz="2000">
          <a:solidFill>
            <a:schemeClr val="tx1"/>
          </a:solidFill>
          <a:latin typeface="+mn-lt"/>
        </a:defRPr>
      </a:lvl2pPr>
      <a:lvl3pPr marL="1905000" indent="-374650" algn="l" rtl="0" eaLnBrk="0" fontAlgn="base" hangingPunct="0">
        <a:spcBef>
          <a:spcPct val="20000"/>
        </a:spcBef>
        <a:spcAft>
          <a:spcPct val="0"/>
        </a:spcAft>
        <a:buClr>
          <a:schemeClr val="accent2"/>
        </a:buClr>
        <a:buChar char="•"/>
        <a:defRPr sz="1800">
          <a:solidFill>
            <a:schemeClr val="tx1"/>
          </a:solidFill>
          <a:latin typeface="+mn-lt"/>
        </a:defRPr>
      </a:lvl3pPr>
      <a:lvl4pPr marL="2470150" indent="-285750" algn="l" rtl="0" eaLnBrk="0" fontAlgn="base" hangingPunct="0">
        <a:spcBef>
          <a:spcPct val="20000"/>
        </a:spcBef>
        <a:spcAft>
          <a:spcPct val="0"/>
        </a:spcAft>
        <a:buClr>
          <a:schemeClr val="accent2"/>
        </a:buClr>
        <a:buChar char="–"/>
        <a:defRPr sz="1600">
          <a:solidFill>
            <a:schemeClr val="tx1"/>
          </a:solidFill>
          <a:latin typeface="+mn-lt"/>
        </a:defRPr>
      </a:lvl4pPr>
      <a:lvl5pPr marL="2889250" indent="-228600" algn="l" rtl="0" eaLnBrk="0" fontAlgn="base" hangingPunct="0">
        <a:spcBef>
          <a:spcPct val="20000"/>
        </a:spcBef>
        <a:spcAft>
          <a:spcPct val="0"/>
        </a:spcAft>
        <a:buClr>
          <a:schemeClr val="accent2"/>
        </a:buClr>
        <a:buChar char="»"/>
        <a:defRPr sz="1600">
          <a:solidFill>
            <a:schemeClr val="tx1"/>
          </a:solidFill>
          <a:latin typeface="+mn-lt"/>
        </a:defRPr>
      </a:lvl5pPr>
      <a:lvl6pPr marL="3346450" indent="-228600" algn="l" rtl="0" fontAlgn="base">
        <a:spcBef>
          <a:spcPct val="20000"/>
        </a:spcBef>
        <a:spcAft>
          <a:spcPct val="0"/>
        </a:spcAft>
        <a:buClr>
          <a:schemeClr val="accent2"/>
        </a:buClr>
        <a:buChar char="»"/>
        <a:defRPr sz="2000">
          <a:solidFill>
            <a:schemeClr val="tx1"/>
          </a:solidFill>
          <a:latin typeface="+mn-lt"/>
        </a:defRPr>
      </a:lvl6pPr>
      <a:lvl7pPr marL="3803650" indent="-228600" algn="l" rtl="0" fontAlgn="base">
        <a:spcBef>
          <a:spcPct val="20000"/>
        </a:spcBef>
        <a:spcAft>
          <a:spcPct val="0"/>
        </a:spcAft>
        <a:buClr>
          <a:schemeClr val="accent2"/>
        </a:buClr>
        <a:buChar char="»"/>
        <a:defRPr sz="2000">
          <a:solidFill>
            <a:schemeClr val="tx1"/>
          </a:solidFill>
          <a:latin typeface="+mn-lt"/>
        </a:defRPr>
      </a:lvl7pPr>
      <a:lvl8pPr marL="4260850" indent="-228600" algn="l" rtl="0" fontAlgn="base">
        <a:spcBef>
          <a:spcPct val="20000"/>
        </a:spcBef>
        <a:spcAft>
          <a:spcPct val="0"/>
        </a:spcAft>
        <a:buClr>
          <a:schemeClr val="accent2"/>
        </a:buClr>
        <a:buChar char="»"/>
        <a:defRPr sz="2000">
          <a:solidFill>
            <a:schemeClr val="tx1"/>
          </a:solidFill>
          <a:latin typeface="+mn-lt"/>
        </a:defRPr>
      </a:lvl8pPr>
      <a:lvl9pPr marL="4718050" indent="-228600" algn="l" rtl="0" fontAlgn="base">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4"/>
          <p:cNvSpPr>
            <a:spLocks noGrp="1" noChangeArrowheads="1"/>
          </p:cNvSpPr>
          <p:nvPr>
            <p:ph type="subTitle" idx="1"/>
          </p:nvPr>
        </p:nvSpPr>
        <p:spPr>
          <a:xfrm>
            <a:off x="0" y="3818786"/>
            <a:ext cx="9144000" cy="1944688"/>
          </a:xfrm>
        </p:spPr>
        <p:txBody>
          <a:bodyPr/>
          <a:lstStyle/>
          <a:p>
            <a:pPr eaLnBrk="1" hangingPunct="1">
              <a:lnSpc>
                <a:spcPct val="80000"/>
              </a:lnSpc>
            </a:pPr>
            <a:endParaRPr lang="en-GB" dirty="0">
              <a:latin typeface="Arial" panose="020B0604020202020204" pitchFamily="34" charset="0"/>
              <a:cs typeface="Arial" panose="020B0604020202020204" pitchFamily="34" charset="0"/>
            </a:endParaRPr>
          </a:p>
          <a:p>
            <a:pPr eaLnBrk="1" hangingPunct="1">
              <a:lnSpc>
                <a:spcPct val="80000"/>
              </a:lnSpc>
            </a:pPr>
            <a:r>
              <a:rPr lang="en-US" b="1" dirty="0">
                <a:latin typeface="Arial" panose="020B0604020202020204" pitchFamily="34" charset="0"/>
                <a:cs typeface="Arial" panose="020B0604020202020204" pitchFamily="34" charset="0"/>
              </a:rPr>
              <a:t>Kick Starting Process Safety </a:t>
            </a:r>
          </a:p>
          <a:p>
            <a:pPr eaLnBrk="1" hangingPunct="1">
              <a:lnSpc>
                <a:spcPct val="80000"/>
              </a:lnSpc>
            </a:pPr>
            <a:r>
              <a:rPr lang="en-US" b="1" dirty="0">
                <a:latin typeface="Arial" panose="020B0604020202020204" pitchFamily="34" charset="0"/>
                <a:cs typeface="Arial" panose="020B0604020202020204" pitchFamily="34" charset="0"/>
              </a:rPr>
              <a:t>in the Pulp and Paper Industry in Western Canada</a:t>
            </a:r>
          </a:p>
          <a:p>
            <a:pPr algn="ctr">
              <a:lnSpc>
                <a:spcPct val="107000"/>
              </a:lnSpc>
              <a:spcAft>
                <a:spcPts val="800"/>
              </a:spcAft>
            </a:pPr>
            <a:endPar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John M Riddick, President &amp; Director, Caldbeck Process Safety Inc., Calgary, AB, Canada </a:t>
            </a:r>
            <a:endParaRPr lang="en-CA" sz="1600" kern="1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&amp; Francesca </a:t>
            </a:r>
            <a:r>
              <a:rPr lang="en-US" sz="1600" kern="1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Apruzzese</a:t>
            </a:r>
            <a:r>
              <a:rPr lang="en-US" sz="1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Technical Director, Canfor Pulp, Prince George, BC, Canada</a:t>
            </a:r>
            <a:endParaRPr lang="en-CA" sz="1600" kern="100" dirty="0">
              <a:effectLst/>
              <a:latin typeface="Arial" panose="020B0604020202020204" pitchFamily="34" charset="0"/>
              <a:ea typeface="Calibri" panose="020F0502020204030204" pitchFamily="34" charset="0"/>
              <a:cs typeface="Arial" panose="020B0604020202020204" pitchFamily="34" charset="0"/>
            </a:endParaRPr>
          </a:p>
          <a:p>
            <a:pPr eaLnBrk="1" hangingPunct="1">
              <a:lnSpc>
                <a:spcPct val="80000"/>
              </a:lnSpc>
            </a:pPr>
            <a:endParaRPr lang="en-CA" dirty="0">
              <a:latin typeface="Arial" panose="020B0604020202020204" pitchFamily="34" charset="0"/>
              <a:cs typeface="Arial" panose="020B0604020202020204" pitchFamily="34" charset="0"/>
            </a:endParaRPr>
          </a:p>
          <a:p>
            <a:pPr eaLnBrk="1" hangingPunct="1">
              <a:lnSpc>
                <a:spcPct val="80000"/>
              </a:lnSpc>
            </a:pPr>
            <a:endParaRPr lang="en-GB" dirty="0"/>
          </a:p>
          <a:p>
            <a:pPr eaLnBrk="1" hangingPunct="1">
              <a:lnSpc>
                <a:spcPct val="80000"/>
              </a:lnSpc>
            </a:pPr>
            <a:endParaRPr lang="en-GB" dirty="0"/>
          </a:p>
          <a:p>
            <a:pPr eaLnBrk="1" hangingPunct="1">
              <a:lnSpc>
                <a:spcPct val="80000"/>
              </a:lnSpc>
            </a:pPr>
            <a:r>
              <a:rPr lang="en-GB" dirty="0"/>
              <a:t>. </a:t>
            </a:r>
          </a:p>
          <a:p>
            <a:pPr eaLnBrk="1" hangingPunct="1">
              <a:lnSpc>
                <a:spcPct val="80000"/>
              </a:lnSpc>
            </a:pPr>
            <a:r>
              <a:rPr lang="en-GB" dirty="0"/>
              <a:t>         </a:t>
            </a:r>
            <a:endParaRPr lang="en-GB" b="1" dirty="0">
              <a:solidFill>
                <a:srgbClr val="FF0000"/>
              </a:solidFill>
            </a:endParaRPr>
          </a:p>
          <a:p>
            <a:pPr eaLnBrk="1" hangingPunct="1">
              <a:lnSpc>
                <a:spcPct val="80000"/>
              </a:lnSpc>
            </a:pPr>
            <a:endParaRPr lang="en-GB" sz="2400" dirty="0"/>
          </a:p>
          <a:p>
            <a:pPr eaLnBrk="1" hangingPunct="1">
              <a:lnSpc>
                <a:spcPct val="80000"/>
              </a:lnSpc>
            </a:pPr>
            <a:endParaRPr lang="en-GB" sz="2400" dirty="0"/>
          </a:p>
        </p:txBody>
      </p:sp>
      <p:sp>
        <p:nvSpPr>
          <p:cNvPr id="20489" name="Text Box 15"/>
          <p:cNvSpPr txBox="1">
            <a:spLocks noChangeArrowheads="1"/>
          </p:cNvSpPr>
          <p:nvPr/>
        </p:nvSpPr>
        <p:spPr bwMode="auto">
          <a:xfrm>
            <a:off x="7135444" y="6544196"/>
            <a:ext cx="2008556" cy="215444"/>
          </a:xfrm>
          <a:prstGeom prst="rect">
            <a:avLst/>
          </a:prstGeom>
          <a:noFill/>
          <a:ln w="9525">
            <a:noFill/>
            <a:miter lim="800000"/>
            <a:headEnd/>
            <a:tailEnd/>
          </a:ln>
        </p:spPr>
        <p:txBody>
          <a:bodyPr wrap="square">
            <a:spAutoFit/>
          </a:bodyPr>
          <a:lstStyle/>
          <a:p>
            <a:pPr algn="r" eaLnBrk="0" hangingPunct="0">
              <a:spcBef>
                <a:spcPct val="50000"/>
              </a:spcBef>
            </a:pPr>
            <a:r>
              <a:rPr lang="en-GB" sz="800" dirty="0">
                <a:latin typeface="Tahoma" pitchFamily="34" charset="0"/>
              </a:rPr>
              <a:t>© 2023 Caldbeck Process Safety Inc. </a:t>
            </a:r>
            <a:endParaRPr lang="en-US" sz="800" dirty="0">
              <a:latin typeface="Tahoma" pitchFamily="34" charset="0"/>
            </a:endParaRPr>
          </a:p>
        </p:txBody>
      </p:sp>
      <p:sp>
        <p:nvSpPr>
          <p:cNvPr id="11" name="Rectangle 4">
            <a:extLst>
              <a:ext uri="{FF2B5EF4-FFF2-40B4-BE49-F238E27FC236}">
                <a16:creationId xmlns:a16="http://schemas.microsoft.com/office/drawing/2014/main" id="{16C04943-545A-4769-AA68-A488B9D44030}"/>
              </a:ext>
            </a:extLst>
          </p:cNvPr>
          <p:cNvSpPr txBox="1">
            <a:spLocks noChangeArrowheads="1"/>
          </p:cNvSpPr>
          <p:nvPr/>
        </p:nvSpPr>
        <p:spPr bwMode="auto">
          <a:xfrm>
            <a:off x="-1" y="313804"/>
            <a:ext cx="9431337" cy="1944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90000"/>
              <a:buFont typeface="Wingdings" pitchFamily="2" charset="2"/>
              <a:buNone/>
              <a:defRPr sz="2400">
                <a:solidFill>
                  <a:schemeClr val="tx1"/>
                </a:solidFill>
                <a:latin typeface="+mn-lt"/>
                <a:ea typeface="+mn-ea"/>
                <a:cs typeface="+mn-cs"/>
              </a:defRPr>
            </a:lvl1pPr>
            <a:lvl2pPr marL="457200" indent="0" algn="ctr" rtl="0" eaLnBrk="0" fontAlgn="base" hangingPunct="0">
              <a:spcBef>
                <a:spcPct val="20000"/>
              </a:spcBef>
              <a:spcAft>
                <a:spcPct val="0"/>
              </a:spcAft>
              <a:buClr>
                <a:schemeClr val="accent2"/>
              </a:buClr>
              <a:buNone/>
              <a:defRPr sz="2000">
                <a:solidFill>
                  <a:schemeClr val="tx1"/>
                </a:solidFill>
                <a:latin typeface="+mn-lt"/>
              </a:defRPr>
            </a:lvl2pPr>
            <a:lvl3pPr marL="914400" indent="0" algn="ctr" rtl="0" eaLnBrk="0" fontAlgn="base" hangingPunct="0">
              <a:spcBef>
                <a:spcPct val="20000"/>
              </a:spcBef>
              <a:spcAft>
                <a:spcPct val="0"/>
              </a:spcAft>
              <a:buClr>
                <a:schemeClr val="accent2"/>
              </a:buClr>
              <a:buNone/>
              <a:defRPr sz="1800">
                <a:solidFill>
                  <a:schemeClr val="tx1"/>
                </a:solidFill>
                <a:latin typeface="+mn-lt"/>
              </a:defRPr>
            </a:lvl3pPr>
            <a:lvl4pPr marL="1371600" indent="0" algn="ctr" rtl="0" eaLnBrk="0" fontAlgn="base" hangingPunct="0">
              <a:spcBef>
                <a:spcPct val="20000"/>
              </a:spcBef>
              <a:spcAft>
                <a:spcPct val="0"/>
              </a:spcAft>
              <a:buClr>
                <a:schemeClr val="accent2"/>
              </a:buClr>
              <a:buNone/>
              <a:defRPr sz="1600">
                <a:solidFill>
                  <a:schemeClr val="tx1"/>
                </a:solidFill>
                <a:latin typeface="+mn-lt"/>
              </a:defRPr>
            </a:lvl4pPr>
            <a:lvl5pPr marL="1828800" indent="0" algn="ctr" rtl="0" eaLnBrk="0" fontAlgn="base" hangingPunct="0">
              <a:spcBef>
                <a:spcPct val="20000"/>
              </a:spcBef>
              <a:spcAft>
                <a:spcPct val="0"/>
              </a:spcAft>
              <a:buClr>
                <a:schemeClr val="accent2"/>
              </a:buClr>
              <a:buNone/>
              <a:defRPr sz="1600">
                <a:solidFill>
                  <a:schemeClr val="tx1"/>
                </a:solidFill>
                <a:latin typeface="+mn-lt"/>
              </a:defRPr>
            </a:lvl5pPr>
            <a:lvl6pPr marL="2286000" indent="0" algn="ctr" rtl="0" fontAlgn="base">
              <a:spcBef>
                <a:spcPct val="20000"/>
              </a:spcBef>
              <a:spcAft>
                <a:spcPct val="0"/>
              </a:spcAft>
              <a:buClr>
                <a:schemeClr val="accent2"/>
              </a:buClr>
              <a:buNone/>
              <a:defRPr sz="2000">
                <a:solidFill>
                  <a:schemeClr val="tx1"/>
                </a:solidFill>
                <a:latin typeface="+mn-lt"/>
              </a:defRPr>
            </a:lvl6pPr>
            <a:lvl7pPr marL="2743200" indent="0" algn="ctr" rtl="0" fontAlgn="base">
              <a:spcBef>
                <a:spcPct val="20000"/>
              </a:spcBef>
              <a:spcAft>
                <a:spcPct val="0"/>
              </a:spcAft>
              <a:buClr>
                <a:schemeClr val="accent2"/>
              </a:buClr>
              <a:buNone/>
              <a:defRPr sz="2000">
                <a:solidFill>
                  <a:schemeClr val="tx1"/>
                </a:solidFill>
                <a:latin typeface="+mn-lt"/>
              </a:defRPr>
            </a:lvl7pPr>
            <a:lvl8pPr marL="3200400" indent="0" algn="ctr" rtl="0" fontAlgn="base">
              <a:spcBef>
                <a:spcPct val="20000"/>
              </a:spcBef>
              <a:spcAft>
                <a:spcPct val="0"/>
              </a:spcAft>
              <a:buClr>
                <a:schemeClr val="accent2"/>
              </a:buClr>
              <a:buNone/>
              <a:defRPr sz="2000">
                <a:solidFill>
                  <a:schemeClr val="tx1"/>
                </a:solidFill>
                <a:latin typeface="+mn-lt"/>
              </a:defRPr>
            </a:lvl8pPr>
            <a:lvl9pPr marL="3657600" indent="0" algn="ctr" rtl="0" fontAlgn="base">
              <a:spcBef>
                <a:spcPct val="20000"/>
              </a:spcBef>
              <a:spcAft>
                <a:spcPct val="0"/>
              </a:spcAft>
              <a:buClr>
                <a:schemeClr val="accent2"/>
              </a:buClr>
              <a:buNone/>
              <a:defRPr sz="2000">
                <a:solidFill>
                  <a:schemeClr val="tx1"/>
                </a:solidFill>
                <a:latin typeface="+mn-lt"/>
              </a:defRPr>
            </a:lvl9pPr>
          </a:lstStyle>
          <a:p>
            <a:pPr algn="l" eaLnBrk="1" hangingPunct="1">
              <a:lnSpc>
                <a:spcPct val="80000"/>
              </a:lnSpc>
            </a:pPr>
            <a:r>
              <a:rPr lang="en-GB" sz="4000" b="1" kern="0" dirty="0">
                <a:solidFill>
                  <a:srgbClr val="00CC00"/>
                </a:solidFill>
              </a:rPr>
              <a:t>     </a:t>
            </a:r>
            <a:r>
              <a:rPr lang="en-GB" sz="2000" b="1" kern="0" dirty="0">
                <a:solidFill>
                  <a:srgbClr val="00CC00"/>
                </a:solidFill>
              </a:rPr>
              <a:t>Caldbeck Process Safety Inc.</a:t>
            </a:r>
          </a:p>
          <a:p>
            <a:pPr eaLnBrk="1" hangingPunct="1">
              <a:lnSpc>
                <a:spcPct val="80000"/>
              </a:lnSpc>
            </a:pPr>
            <a:endParaRPr lang="en-GB" sz="2000" b="1" kern="0" dirty="0">
              <a:solidFill>
                <a:srgbClr val="FF0000"/>
              </a:solidFill>
            </a:endParaRPr>
          </a:p>
          <a:p>
            <a:pPr eaLnBrk="1" hangingPunct="1">
              <a:lnSpc>
                <a:spcPct val="80000"/>
              </a:lnSpc>
            </a:pPr>
            <a:endParaRPr lang="en-GB" kern="0" dirty="0"/>
          </a:p>
          <a:p>
            <a:pPr eaLnBrk="1" hangingPunct="1">
              <a:lnSpc>
                <a:spcPct val="80000"/>
              </a:lnSpc>
            </a:pPr>
            <a:endParaRPr lang="en-GB" kern="0" dirty="0"/>
          </a:p>
        </p:txBody>
      </p:sp>
      <p:pic>
        <p:nvPicPr>
          <p:cNvPr id="4" name="Picture 3">
            <a:extLst>
              <a:ext uri="{FF2B5EF4-FFF2-40B4-BE49-F238E27FC236}">
                <a16:creationId xmlns:a16="http://schemas.microsoft.com/office/drawing/2014/main" id="{B7542573-E84F-472D-A7E3-58F9F4D48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786"/>
            <a:ext cx="9144000" cy="22860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417A2-4D58-4624-B9F7-869EA7264DF1}"/>
              </a:ext>
            </a:extLst>
          </p:cNvPr>
          <p:cNvSpPr/>
          <p:nvPr/>
        </p:nvSpPr>
        <p:spPr>
          <a:xfrm>
            <a:off x="1011260" y="377648"/>
            <a:ext cx="6132490" cy="461665"/>
          </a:xfrm>
          <a:prstGeom prst="rect">
            <a:avLst/>
          </a:prstGeom>
        </p:spPr>
        <p:txBody>
          <a:bodyPr wrap="square">
            <a:spAutoFit/>
          </a:bodyPr>
          <a:lstStyle/>
          <a:p>
            <a:r>
              <a:rPr lang="en-GB" b="1" kern="0" dirty="0">
                <a:latin typeface="Arial" panose="020B0604020202020204" pitchFamily="34" charset="0"/>
                <a:cs typeface="Arial" panose="020B0604020202020204" pitchFamily="34" charset="0"/>
              </a:rPr>
              <a:t>Hydrogen peroxide storage</a:t>
            </a:r>
            <a:endParaRPr lang="en-CA" dirty="0">
              <a:latin typeface="Arial" panose="020B0604020202020204" pitchFamily="34" charset="0"/>
              <a:cs typeface="Arial" panose="020B0604020202020204" pitchFamily="34" charset="0"/>
            </a:endParaRPr>
          </a:p>
        </p:txBody>
      </p:sp>
      <p:pic>
        <p:nvPicPr>
          <p:cNvPr id="2" name="Picture 1" descr="A large white cylinder with yellow ladder&#10;&#10;Description automatically generated">
            <a:extLst>
              <a:ext uri="{FF2B5EF4-FFF2-40B4-BE49-F238E27FC236}">
                <a16:creationId xmlns:a16="http://schemas.microsoft.com/office/drawing/2014/main" id="{DFB5C8D8-6715-661E-8E24-91B1453BF4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1402" y="2664733"/>
            <a:ext cx="3918859" cy="2939144"/>
          </a:xfrm>
          <a:prstGeom prst="rect">
            <a:avLst/>
          </a:prstGeom>
        </p:spPr>
      </p:pic>
      <p:pic>
        <p:nvPicPr>
          <p:cNvPr id="3" name="Picture 2">
            <a:extLst>
              <a:ext uri="{FF2B5EF4-FFF2-40B4-BE49-F238E27FC236}">
                <a16:creationId xmlns:a16="http://schemas.microsoft.com/office/drawing/2014/main" id="{556D02E8-94D1-D251-14F2-A9E7F8DA12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593" r="12689"/>
          <a:stretch/>
        </p:blipFill>
        <p:spPr>
          <a:xfrm>
            <a:off x="4655073" y="2174875"/>
            <a:ext cx="4041775" cy="3951288"/>
          </a:xfrm>
          <a:prstGeom prst="rect">
            <a:avLst/>
          </a:prstGeom>
          <a:noFill/>
        </p:spPr>
      </p:pic>
      <p:sp>
        <p:nvSpPr>
          <p:cNvPr id="5" name="Text Placeholder 4">
            <a:extLst>
              <a:ext uri="{FF2B5EF4-FFF2-40B4-BE49-F238E27FC236}">
                <a16:creationId xmlns:a16="http://schemas.microsoft.com/office/drawing/2014/main" id="{4DEE0157-EB31-DFBE-335B-D013FA4D8C25}"/>
              </a:ext>
            </a:extLst>
          </p:cNvPr>
          <p:cNvSpPr txBox="1">
            <a:spLocks/>
          </p:cNvSpPr>
          <p:nvPr/>
        </p:nvSpPr>
        <p:spPr>
          <a:xfrm>
            <a:off x="4645025" y="1535113"/>
            <a:ext cx="4498975" cy="523220"/>
          </a:xfrm>
          <a:prstGeom prst="rect">
            <a:avLst/>
          </a:prstGeom>
        </p:spPr>
        <p:txBody>
          <a:bodyPr/>
          <a:lstStyle>
            <a:lvl1pPr marL="565150" indent="-56515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latin typeface="+mn-lt"/>
                <a:ea typeface="+mn-ea"/>
                <a:cs typeface="+mn-cs"/>
              </a:defRPr>
            </a:lvl1pPr>
            <a:lvl2pPr marL="1235075" indent="-479425" algn="l" rtl="0" eaLnBrk="0" fontAlgn="base" hangingPunct="0">
              <a:spcBef>
                <a:spcPct val="20000"/>
              </a:spcBef>
              <a:spcAft>
                <a:spcPct val="0"/>
              </a:spcAft>
              <a:buClr>
                <a:schemeClr val="accent2"/>
              </a:buClr>
              <a:buChar char="–"/>
              <a:defRPr sz="2000">
                <a:solidFill>
                  <a:schemeClr val="tx1"/>
                </a:solidFill>
                <a:latin typeface="+mn-lt"/>
              </a:defRPr>
            </a:lvl2pPr>
            <a:lvl3pPr marL="1905000" indent="-374650" algn="l" rtl="0" eaLnBrk="0" fontAlgn="base" hangingPunct="0">
              <a:spcBef>
                <a:spcPct val="20000"/>
              </a:spcBef>
              <a:spcAft>
                <a:spcPct val="0"/>
              </a:spcAft>
              <a:buClr>
                <a:schemeClr val="accent2"/>
              </a:buClr>
              <a:buChar char="•"/>
              <a:defRPr sz="1800">
                <a:solidFill>
                  <a:schemeClr val="tx1"/>
                </a:solidFill>
                <a:latin typeface="+mn-lt"/>
              </a:defRPr>
            </a:lvl3pPr>
            <a:lvl4pPr marL="2470150" indent="-285750" algn="l" rtl="0" eaLnBrk="0" fontAlgn="base" hangingPunct="0">
              <a:spcBef>
                <a:spcPct val="20000"/>
              </a:spcBef>
              <a:spcAft>
                <a:spcPct val="0"/>
              </a:spcAft>
              <a:buClr>
                <a:schemeClr val="accent2"/>
              </a:buClr>
              <a:buChar char="–"/>
              <a:defRPr sz="1600">
                <a:solidFill>
                  <a:schemeClr val="tx1"/>
                </a:solidFill>
                <a:latin typeface="+mn-lt"/>
              </a:defRPr>
            </a:lvl4pPr>
            <a:lvl5pPr marL="2889250" indent="-228600" algn="l" rtl="0" eaLnBrk="0" fontAlgn="base" hangingPunct="0">
              <a:spcBef>
                <a:spcPct val="20000"/>
              </a:spcBef>
              <a:spcAft>
                <a:spcPct val="0"/>
              </a:spcAft>
              <a:buClr>
                <a:schemeClr val="accent2"/>
              </a:buClr>
              <a:buChar char="»"/>
              <a:defRPr sz="1600">
                <a:solidFill>
                  <a:schemeClr val="tx1"/>
                </a:solidFill>
                <a:latin typeface="+mn-lt"/>
              </a:defRPr>
            </a:lvl5pPr>
            <a:lvl6pPr marL="3346450" indent="-228600" algn="l" rtl="0" fontAlgn="base">
              <a:spcBef>
                <a:spcPct val="20000"/>
              </a:spcBef>
              <a:spcAft>
                <a:spcPct val="0"/>
              </a:spcAft>
              <a:buClr>
                <a:schemeClr val="accent2"/>
              </a:buClr>
              <a:buChar char="»"/>
              <a:defRPr sz="2000">
                <a:solidFill>
                  <a:schemeClr val="tx1"/>
                </a:solidFill>
                <a:latin typeface="+mn-lt"/>
              </a:defRPr>
            </a:lvl6pPr>
            <a:lvl7pPr marL="3803650" indent="-228600" algn="l" rtl="0" fontAlgn="base">
              <a:spcBef>
                <a:spcPct val="20000"/>
              </a:spcBef>
              <a:spcAft>
                <a:spcPct val="0"/>
              </a:spcAft>
              <a:buClr>
                <a:schemeClr val="accent2"/>
              </a:buClr>
              <a:buChar char="»"/>
              <a:defRPr sz="2000">
                <a:solidFill>
                  <a:schemeClr val="tx1"/>
                </a:solidFill>
                <a:latin typeface="+mn-lt"/>
              </a:defRPr>
            </a:lvl7pPr>
            <a:lvl8pPr marL="4260850" indent="-228600" algn="l" rtl="0" fontAlgn="base">
              <a:spcBef>
                <a:spcPct val="20000"/>
              </a:spcBef>
              <a:spcAft>
                <a:spcPct val="0"/>
              </a:spcAft>
              <a:buClr>
                <a:schemeClr val="accent2"/>
              </a:buClr>
              <a:buChar char="»"/>
              <a:defRPr sz="2000">
                <a:solidFill>
                  <a:schemeClr val="tx1"/>
                </a:solidFill>
                <a:latin typeface="+mn-lt"/>
              </a:defRPr>
            </a:lvl8pPr>
            <a:lvl9pPr marL="4718050" indent="-228600" algn="l" rtl="0" fontAlgn="base">
              <a:spcBef>
                <a:spcPct val="20000"/>
              </a:spcBef>
              <a:spcAft>
                <a:spcPct val="0"/>
              </a:spcAft>
              <a:buClr>
                <a:schemeClr val="accent2"/>
              </a:buClr>
              <a:buChar char="»"/>
              <a:defRPr sz="2000">
                <a:solidFill>
                  <a:schemeClr val="tx1"/>
                </a:solidFill>
                <a:latin typeface="+mn-lt"/>
              </a:defRPr>
            </a:lvl9pPr>
          </a:lstStyle>
          <a:p>
            <a:pPr marL="0" indent="0">
              <a:buNone/>
            </a:pPr>
            <a:r>
              <a:rPr lang="en-US" sz="1800" b="1" dirty="0">
                <a:latin typeface="Arial" panose="020B0604020202020204" pitchFamily="34" charset="0"/>
                <a:cs typeface="Arial" panose="020B0604020202020204" pitchFamily="34" charset="0"/>
              </a:rPr>
              <a:t>Poor signage, lack of inspection and maintenance, etc.</a:t>
            </a:r>
          </a:p>
        </p:txBody>
      </p:sp>
      <p:sp>
        <p:nvSpPr>
          <p:cNvPr id="4" name="Text Placeholder 4">
            <a:extLst>
              <a:ext uri="{FF2B5EF4-FFF2-40B4-BE49-F238E27FC236}">
                <a16:creationId xmlns:a16="http://schemas.microsoft.com/office/drawing/2014/main" id="{B8E187BF-832D-726B-BD8D-D11EA7EF01C2}"/>
              </a:ext>
            </a:extLst>
          </p:cNvPr>
          <p:cNvSpPr txBox="1">
            <a:spLocks/>
          </p:cNvSpPr>
          <p:nvPr/>
        </p:nvSpPr>
        <p:spPr>
          <a:xfrm>
            <a:off x="457200" y="1651655"/>
            <a:ext cx="4498975" cy="523220"/>
          </a:xfrm>
          <a:prstGeom prst="rect">
            <a:avLst/>
          </a:prstGeom>
        </p:spPr>
        <p:txBody>
          <a:bodyPr/>
          <a:lstStyle>
            <a:lvl1pPr marL="565150" indent="-56515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latin typeface="+mn-lt"/>
                <a:ea typeface="+mn-ea"/>
                <a:cs typeface="+mn-cs"/>
              </a:defRPr>
            </a:lvl1pPr>
            <a:lvl2pPr marL="1235075" indent="-479425" algn="l" rtl="0" eaLnBrk="0" fontAlgn="base" hangingPunct="0">
              <a:spcBef>
                <a:spcPct val="20000"/>
              </a:spcBef>
              <a:spcAft>
                <a:spcPct val="0"/>
              </a:spcAft>
              <a:buClr>
                <a:schemeClr val="accent2"/>
              </a:buClr>
              <a:buChar char="–"/>
              <a:defRPr sz="2000">
                <a:solidFill>
                  <a:schemeClr val="tx1"/>
                </a:solidFill>
                <a:latin typeface="+mn-lt"/>
              </a:defRPr>
            </a:lvl2pPr>
            <a:lvl3pPr marL="1905000" indent="-374650" algn="l" rtl="0" eaLnBrk="0" fontAlgn="base" hangingPunct="0">
              <a:spcBef>
                <a:spcPct val="20000"/>
              </a:spcBef>
              <a:spcAft>
                <a:spcPct val="0"/>
              </a:spcAft>
              <a:buClr>
                <a:schemeClr val="accent2"/>
              </a:buClr>
              <a:buChar char="•"/>
              <a:defRPr sz="1800">
                <a:solidFill>
                  <a:schemeClr val="tx1"/>
                </a:solidFill>
                <a:latin typeface="+mn-lt"/>
              </a:defRPr>
            </a:lvl3pPr>
            <a:lvl4pPr marL="2470150" indent="-285750" algn="l" rtl="0" eaLnBrk="0" fontAlgn="base" hangingPunct="0">
              <a:spcBef>
                <a:spcPct val="20000"/>
              </a:spcBef>
              <a:spcAft>
                <a:spcPct val="0"/>
              </a:spcAft>
              <a:buClr>
                <a:schemeClr val="accent2"/>
              </a:buClr>
              <a:buChar char="–"/>
              <a:defRPr sz="1600">
                <a:solidFill>
                  <a:schemeClr val="tx1"/>
                </a:solidFill>
                <a:latin typeface="+mn-lt"/>
              </a:defRPr>
            </a:lvl4pPr>
            <a:lvl5pPr marL="2889250" indent="-228600" algn="l" rtl="0" eaLnBrk="0" fontAlgn="base" hangingPunct="0">
              <a:spcBef>
                <a:spcPct val="20000"/>
              </a:spcBef>
              <a:spcAft>
                <a:spcPct val="0"/>
              </a:spcAft>
              <a:buClr>
                <a:schemeClr val="accent2"/>
              </a:buClr>
              <a:buChar char="»"/>
              <a:defRPr sz="1600">
                <a:solidFill>
                  <a:schemeClr val="tx1"/>
                </a:solidFill>
                <a:latin typeface="+mn-lt"/>
              </a:defRPr>
            </a:lvl5pPr>
            <a:lvl6pPr marL="3346450" indent="-228600" algn="l" rtl="0" fontAlgn="base">
              <a:spcBef>
                <a:spcPct val="20000"/>
              </a:spcBef>
              <a:spcAft>
                <a:spcPct val="0"/>
              </a:spcAft>
              <a:buClr>
                <a:schemeClr val="accent2"/>
              </a:buClr>
              <a:buChar char="»"/>
              <a:defRPr sz="2000">
                <a:solidFill>
                  <a:schemeClr val="tx1"/>
                </a:solidFill>
                <a:latin typeface="+mn-lt"/>
              </a:defRPr>
            </a:lvl6pPr>
            <a:lvl7pPr marL="3803650" indent="-228600" algn="l" rtl="0" fontAlgn="base">
              <a:spcBef>
                <a:spcPct val="20000"/>
              </a:spcBef>
              <a:spcAft>
                <a:spcPct val="0"/>
              </a:spcAft>
              <a:buClr>
                <a:schemeClr val="accent2"/>
              </a:buClr>
              <a:buChar char="»"/>
              <a:defRPr sz="2000">
                <a:solidFill>
                  <a:schemeClr val="tx1"/>
                </a:solidFill>
                <a:latin typeface="+mn-lt"/>
              </a:defRPr>
            </a:lvl7pPr>
            <a:lvl8pPr marL="4260850" indent="-228600" algn="l" rtl="0" fontAlgn="base">
              <a:spcBef>
                <a:spcPct val="20000"/>
              </a:spcBef>
              <a:spcAft>
                <a:spcPct val="0"/>
              </a:spcAft>
              <a:buClr>
                <a:schemeClr val="accent2"/>
              </a:buClr>
              <a:buChar char="»"/>
              <a:defRPr sz="2000">
                <a:solidFill>
                  <a:schemeClr val="tx1"/>
                </a:solidFill>
                <a:latin typeface="+mn-lt"/>
              </a:defRPr>
            </a:lvl8pPr>
            <a:lvl9pPr marL="4718050" indent="-228600" algn="l" rtl="0" fontAlgn="base">
              <a:spcBef>
                <a:spcPct val="20000"/>
              </a:spcBef>
              <a:spcAft>
                <a:spcPct val="0"/>
              </a:spcAft>
              <a:buClr>
                <a:schemeClr val="accent2"/>
              </a:buClr>
              <a:buChar char="»"/>
              <a:defRPr sz="2000">
                <a:solidFill>
                  <a:schemeClr val="tx1"/>
                </a:solidFill>
                <a:latin typeface="+mn-lt"/>
              </a:defRPr>
            </a:lvl9pPr>
          </a:lstStyle>
          <a:p>
            <a:pPr marL="0" indent="0">
              <a:buNone/>
            </a:pPr>
            <a:r>
              <a:rPr lang="en-US" sz="1800" b="1" dirty="0">
                <a:latin typeface="Arial" panose="020B0604020202020204" pitchFamily="34" charset="0"/>
                <a:cs typeface="Arial" panose="020B0604020202020204" pitchFamily="34" charset="0"/>
              </a:rPr>
              <a:t>Some modern maintained assets</a:t>
            </a:r>
          </a:p>
        </p:txBody>
      </p:sp>
    </p:spTree>
    <p:extLst>
      <p:ext uri="{BB962C8B-B14F-4D97-AF65-F5344CB8AC3E}">
        <p14:creationId xmlns:p14="http://schemas.microsoft.com/office/powerpoint/2010/main" val="247592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417A2-4D58-4624-B9F7-869EA7264DF1}"/>
              </a:ext>
            </a:extLst>
          </p:cNvPr>
          <p:cNvSpPr/>
          <p:nvPr/>
        </p:nvSpPr>
        <p:spPr bwMode="auto">
          <a:xfrm>
            <a:off x="914399" y="0"/>
            <a:ext cx="796834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eaLnBrk="0" hangingPunct="0">
              <a:spcAft>
                <a:spcPts val="600"/>
              </a:spcAft>
            </a:pPr>
            <a:r>
              <a:rPr lang="en-GB" b="1" kern="0" dirty="0">
                <a:latin typeface="Arial" panose="020B0604020202020204" pitchFamily="34" charset="0"/>
                <a:ea typeface="+mj-ea"/>
                <a:cs typeface="Arial" panose="020B0604020202020204" pitchFamily="34" charset="0"/>
              </a:rPr>
              <a:t>Chlorine dioxide generation and storage  </a:t>
            </a:r>
            <a:endParaRPr lang="en-CA" b="1" dirty="0">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id="{C2960A25-2A79-604E-660F-704AB257C6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3499" y="2824665"/>
            <a:ext cx="3892550" cy="2919095"/>
          </a:xfrm>
          <a:prstGeom prst="rect">
            <a:avLst/>
          </a:prstGeom>
          <a:noFill/>
          <a:ln>
            <a:noFill/>
          </a:ln>
        </p:spPr>
      </p:pic>
      <p:pic>
        <p:nvPicPr>
          <p:cNvPr id="2" name="Picture 1">
            <a:extLst>
              <a:ext uri="{FF2B5EF4-FFF2-40B4-BE49-F238E27FC236}">
                <a16:creationId xmlns:a16="http://schemas.microsoft.com/office/drawing/2014/main" id="{1125C851-28E3-F46D-879B-5550BA04F0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65229"/>
            <a:ext cx="4114800" cy="3086541"/>
          </a:xfrm>
          <a:prstGeom prst="rect">
            <a:avLst/>
          </a:prstGeom>
          <a:noFill/>
          <a:ln>
            <a:noFill/>
          </a:ln>
        </p:spPr>
      </p:pic>
      <p:sp>
        <p:nvSpPr>
          <p:cNvPr id="4" name="Text Placeholder 3">
            <a:extLst>
              <a:ext uri="{FF2B5EF4-FFF2-40B4-BE49-F238E27FC236}">
                <a16:creationId xmlns:a16="http://schemas.microsoft.com/office/drawing/2014/main" id="{86715C04-4AA4-BD2D-F568-A614A209574F}"/>
              </a:ext>
            </a:extLst>
          </p:cNvPr>
          <p:cNvSpPr>
            <a:spLocks noGrp="1"/>
          </p:cNvSpPr>
          <p:nvPr>
            <p:ph type="body" sz="quarter" idx="3"/>
          </p:nvPr>
        </p:nvSpPr>
        <p:spPr>
          <a:xfrm>
            <a:off x="4645025" y="2018056"/>
            <a:ext cx="4041775" cy="639762"/>
          </a:xfrm>
        </p:spPr>
        <p:txBody>
          <a:bodyPr/>
          <a:lstStyle/>
          <a:p>
            <a:r>
              <a:rPr lang="en-US" sz="1800" dirty="0">
                <a:latin typeface="Arial" panose="020B0604020202020204" pitchFamily="34" charset="0"/>
                <a:cs typeface="Arial" panose="020B0604020202020204" pitchFamily="34" charset="0"/>
              </a:rPr>
              <a:t>Highly corrosive environment: sodium </a:t>
            </a:r>
            <a:r>
              <a:rPr lang="en-US" sz="1800" dirty="0" err="1">
                <a:latin typeface="Arial" panose="020B0604020202020204" pitchFamily="34" charset="0"/>
                <a:cs typeface="Arial" panose="020B0604020202020204" pitchFamily="34" charset="0"/>
              </a:rPr>
              <a:t>sesquisulphate</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04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417A2-4D58-4624-B9F7-869EA7264DF1}"/>
              </a:ext>
            </a:extLst>
          </p:cNvPr>
          <p:cNvSpPr/>
          <p:nvPr/>
        </p:nvSpPr>
        <p:spPr>
          <a:xfrm>
            <a:off x="1011260" y="377648"/>
            <a:ext cx="7851386" cy="461665"/>
          </a:xfrm>
          <a:prstGeom prst="rect">
            <a:avLst/>
          </a:prstGeom>
        </p:spPr>
        <p:txBody>
          <a:bodyPr wrap="square">
            <a:spAutoFit/>
          </a:bodyPr>
          <a:lstStyle/>
          <a:p>
            <a:r>
              <a:rPr lang="en-GB" b="1" kern="0" dirty="0">
                <a:latin typeface="Arial" panose="020B0604020202020204" pitchFamily="34" charset="0"/>
                <a:cs typeface="Arial" panose="020B0604020202020204" pitchFamily="34" charset="0"/>
              </a:rPr>
              <a:t>Chemical unloading and Storage – high frequency</a:t>
            </a:r>
            <a:endParaRPr lang="en-CA" dirty="0">
              <a:latin typeface="Arial" panose="020B0604020202020204" pitchFamily="34" charset="0"/>
              <a:cs typeface="Arial" panose="020B0604020202020204" pitchFamily="34" charset="0"/>
            </a:endParaRPr>
          </a:p>
        </p:txBody>
      </p:sp>
      <p:pic>
        <p:nvPicPr>
          <p:cNvPr id="2" name="Picture 1" descr="A black train on the tracks&#10;&#10;Description automatically generated">
            <a:extLst>
              <a:ext uri="{FF2B5EF4-FFF2-40B4-BE49-F238E27FC236}">
                <a16:creationId xmlns:a16="http://schemas.microsoft.com/office/drawing/2014/main" id="{66388F23-F80E-ED73-91B2-F8CB0AE6BA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028" y="1638300"/>
            <a:ext cx="3418116" cy="2563587"/>
          </a:xfrm>
          <a:prstGeom prst="rect">
            <a:avLst/>
          </a:prstGeom>
        </p:spPr>
      </p:pic>
      <p:pic>
        <p:nvPicPr>
          <p:cNvPr id="6" name="Picture 5" descr="A train depot with trains in it&#10;&#10;Description automatically generated with medium confidence">
            <a:extLst>
              <a:ext uri="{FF2B5EF4-FFF2-40B4-BE49-F238E27FC236}">
                <a16:creationId xmlns:a16="http://schemas.microsoft.com/office/drawing/2014/main" id="{316794EA-F0E7-9C05-1F3F-E070D3380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760" y="1638299"/>
            <a:ext cx="3418118" cy="2563588"/>
          </a:xfrm>
          <a:prstGeom prst="rect">
            <a:avLst/>
          </a:prstGeom>
        </p:spPr>
      </p:pic>
      <p:pic>
        <p:nvPicPr>
          <p:cNvPr id="4" name="Picture 3" descr="A large metal structure with pipes&#10;&#10;Description automatically generated">
            <a:extLst>
              <a:ext uri="{FF2B5EF4-FFF2-40B4-BE49-F238E27FC236}">
                <a16:creationId xmlns:a16="http://schemas.microsoft.com/office/drawing/2014/main" id="{4E2F322E-FC5F-07EB-8E73-0A16AAF6B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21453" y="3653442"/>
            <a:ext cx="3429000" cy="2571750"/>
          </a:xfrm>
          <a:prstGeom prst="rect">
            <a:avLst/>
          </a:prstGeom>
        </p:spPr>
      </p:pic>
    </p:spTree>
    <p:extLst>
      <p:ext uri="{BB962C8B-B14F-4D97-AF65-F5344CB8AC3E}">
        <p14:creationId xmlns:p14="http://schemas.microsoft.com/office/powerpoint/2010/main" val="411582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417A2-4D58-4624-B9F7-869EA7264DF1}"/>
              </a:ext>
            </a:extLst>
          </p:cNvPr>
          <p:cNvSpPr/>
          <p:nvPr/>
        </p:nvSpPr>
        <p:spPr>
          <a:xfrm>
            <a:off x="1011260" y="377648"/>
            <a:ext cx="6745374" cy="461665"/>
          </a:xfrm>
          <a:prstGeom prst="rect">
            <a:avLst/>
          </a:prstGeom>
        </p:spPr>
        <p:txBody>
          <a:bodyPr wrap="square">
            <a:spAutoFit/>
          </a:bodyPr>
          <a:lstStyle/>
          <a:p>
            <a:r>
              <a:rPr lang="en-GB" b="1" kern="0" dirty="0">
                <a:latin typeface="Arial" panose="020B0604020202020204" pitchFamily="34" charset="0"/>
                <a:cs typeface="Arial" panose="020B0604020202020204" pitchFamily="34" charset="0"/>
              </a:rPr>
              <a:t>Preparation – setting the scene for PSM</a:t>
            </a:r>
            <a:endParaRPr lang="en-CA"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E6D3507-830D-51C1-72B5-35D6F1D45688}"/>
              </a:ext>
            </a:extLst>
          </p:cNvPr>
          <p:cNvSpPr txBox="1"/>
          <p:nvPr/>
        </p:nvSpPr>
        <p:spPr>
          <a:xfrm>
            <a:off x="2353220" y="1853086"/>
            <a:ext cx="5644054" cy="4062651"/>
          </a:xfrm>
          <a:prstGeom prst="rect">
            <a:avLst/>
          </a:prstGeom>
          <a:noFill/>
        </p:spPr>
        <p:txBody>
          <a:bodyPr wrap="square" rtlCol="0">
            <a:spAutoFit/>
          </a:bodyPr>
          <a:lstStyle/>
          <a:p>
            <a:r>
              <a:rPr lang="en-US" sz="1300" b="1" dirty="0">
                <a:latin typeface="Arial" panose="020B0604020202020204" pitchFamily="34" charset="0"/>
                <a:cs typeface="Arial" panose="020B0604020202020204" pitchFamily="34" charset="0"/>
              </a:rPr>
              <a:t>Language/Definitions/Terminology: </a:t>
            </a:r>
            <a:endParaRPr lang="en-US" sz="1300" dirty="0">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MAH – MATTE  – MAE</a:t>
            </a:r>
          </a:p>
          <a:p>
            <a:pPr marL="1200150" lvl="2"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Highly hazardous chemicals (HHCs)</a:t>
            </a:r>
          </a:p>
          <a:p>
            <a:pPr marL="1200150" lvl="2"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PSM</a:t>
            </a:r>
          </a:p>
          <a:p>
            <a:pPr marL="1200150" lvl="2"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Safety Criticality, ……. etc.</a:t>
            </a:r>
          </a:p>
          <a:p>
            <a:pPr lvl="1"/>
            <a:endParaRPr lang="en-US" sz="1300"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Training </a:t>
            </a:r>
            <a:r>
              <a:rPr lang="en-US" sz="1300" dirty="0">
                <a:latin typeface="Arial" panose="020B0604020202020204" pitchFamily="34" charset="0"/>
                <a:cs typeface="Arial" panose="020B0604020202020204" pitchFamily="34" charset="0"/>
              </a:rPr>
              <a:t>– differentiated</a:t>
            </a:r>
          </a:p>
          <a:p>
            <a:endParaRPr lang="en-US" sz="1300"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Policy </a:t>
            </a:r>
            <a:r>
              <a:rPr lang="en-US" sz="1300" dirty="0">
                <a:latin typeface="Arial" panose="020B0604020202020204" pitchFamily="34" charset="0"/>
                <a:cs typeface="Arial" panose="020B0604020202020204" pitchFamily="34" charset="0"/>
              </a:rPr>
              <a:t>– aims, expectations, priorities, etc.</a:t>
            </a:r>
          </a:p>
          <a:p>
            <a:endParaRPr lang="en-US" sz="1300"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Framework </a:t>
            </a:r>
            <a:r>
              <a:rPr lang="en-US" sz="1300" dirty="0">
                <a:latin typeface="Arial" panose="020B0604020202020204" pitchFamily="34" charset="0"/>
                <a:cs typeface="Arial" panose="020B0604020202020204" pitchFamily="34" charset="0"/>
              </a:rPr>
              <a:t>– 4-step (PDCA) PSM Model</a:t>
            </a:r>
          </a:p>
          <a:p>
            <a:endParaRPr lang="en-US" sz="1300"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Road Map </a:t>
            </a:r>
            <a:r>
              <a:rPr lang="en-US" sz="1300" dirty="0">
                <a:latin typeface="Arial" panose="020B0604020202020204" pitchFamily="34" charset="0"/>
                <a:cs typeface="Arial" panose="020B0604020202020204" pitchFamily="34" charset="0"/>
              </a:rPr>
              <a:t>– Strategic journey for next 3-4 years</a:t>
            </a:r>
          </a:p>
          <a:p>
            <a:endParaRPr lang="en-US" sz="1300" b="1"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3 Year Plan </a:t>
            </a:r>
            <a:r>
              <a:rPr lang="en-US" sz="1300" dirty="0">
                <a:latin typeface="Arial" panose="020B0604020202020204" pitchFamily="34" charset="0"/>
                <a:cs typeface="Arial" panose="020B0604020202020204" pitchFamily="34" charset="0"/>
              </a:rPr>
              <a:t>– detailed 3-year operational plan, with targets etc.</a:t>
            </a:r>
          </a:p>
          <a:p>
            <a:endParaRPr lang="en-US" sz="1300" b="1" dirty="0">
              <a:latin typeface="Arial" panose="020B0604020202020204" pitchFamily="34" charset="0"/>
              <a:cs typeface="Arial" panose="020B0604020202020204" pitchFamily="34" charset="0"/>
            </a:endParaRPr>
          </a:p>
          <a:p>
            <a:r>
              <a:rPr lang="en-US" sz="1300" b="1" dirty="0">
                <a:latin typeface="Arial" panose="020B0604020202020204" pitchFamily="34" charset="0"/>
                <a:cs typeface="Arial" panose="020B0604020202020204" pitchFamily="34" charset="0"/>
              </a:rPr>
              <a:t>PSM Standards </a:t>
            </a:r>
            <a:r>
              <a:rPr lang="en-US" sz="1300" dirty="0">
                <a:latin typeface="Arial" panose="020B0604020202020204" pitchFamily="34" charset="0"/>
                <a:cs typeface="Arial" panose="020B0604020202020204" pitchFamily="34" charset="0"/>
              </a:rPr>
              <a:t>– HAZOP, HAZID, BowTie, What-If, etc.</a:t>
            </a:r>
          </a:p>
          <a:p>
            <a:endParaRPr lang="en-US" sz="1300" dirty="0">
              <a:latin typeface="Arial" panose="020B0604020202020204" pitchFamily="34" charset="0"/>
              <a:cs typeface="Arial" panose="020B0604020202020204" pitchFamily="34" charset="0"/>
            </a:endParaRPr>
          </a:p>
          <a:p>
            <a:endParaRPr lang="en-US" dirty="0"/>
          </a:p>
        </p:txBody>
      </p:sp>
      <p:pic>
        <p:nvPicPr>
          <p:cNvPr id="6" name="Picture 5" descr="A group of people standing in front of a red curtain&#10;&#10;Description automatically generated">
            <a:extLst>
              <a:ext uri="{FF2B5EF4-FFF2-40B4-BE49-F238E27FC236}">
                <a16:creationId xmlns:a16="http://schemas.microsoft.com/office/drawing/2014/main" id="{353A44B6-C995-E801-76F3-7CFF6FF71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37" y="1395886"/>
            <a:ext cx="7282819" cy="5462114"/>
          </a:xfrm>
          <a:prstGeom prst="rect">
            <a:avLst/>
          </a:prstGeom>
        </p:spPr>
      </p:pic>
    </p:spTree>
    <p:extLst>
      <p:ext uri="{BB962C8B-B14F-4D97-AF65-F5344CB8AC3E}">
        <p14:creationId xmlns:p14="http://schemas.microsoft.com/office/powerpoint/2010/main" val="75300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9447223"/>
              </p:ext>
            </p:extLst>
          </p:nvPr>
        </p:nvGraphicFramePr>
        <p:xfrm>
          <a:off x="6649574" y="1994611"/>
          <a:ext cx="1560443" cy="544449"/>
        </p:xfrm>
        <a:graphic>
          <a:graphicData uri="http://schemas.openxmlformats.org/drawingml/2006/table">
            <a:tbl>
              <a:tblPr/>
              <a:tblGrid>
                <a:gridCol w="1149617">
                  <a:extLst>
                    <a:ext uri="{9D8B030D-6E8A-4147-A177-3AD203B41FA5}">
                      <a16:colId xmlns:a16="http://schemas.microsoft.com/office/drawing/2014/main" val="20000"/>
                    </a:ext>
                  </a:extLst>
                </a:gridCol>
                <a:gridCol w="410826">
                  <a:extLst>
                    <a:ext uri="{9D8B030D-6E8A-4147-A177-3AD203B41FA5}">
                      <a16:colId xmlns:a16="http://schemas.microsoft.com/office/drawing/2014/main" val="20001"/>
                    </a:ext>
                  </a:extLst>
                </a:gridCol>
              </a:tblGrid>
              <a:tr h="0">
                <a:tc>
                  <a:txBody>
                    <a:bodyPr/>
                    <a:lstStyle/>
                    <a:p>
                      <a:pPr>
                        <a:lnSpc>
                          <a:spcPct val="115000"/>
                        </a:lnSpc>
                        <a:spcAft>
                          <a:spcPts val="0"/>
                        </a:spcAft>
                      </a:pPr>
                      <a:r>
                        <a:rPr lang="en-CA" sz="1000" dirty="0">
                          <a:latin typeface="Calibri"/>
                          <a:ea typeface="Calibri"/>
                          <a:cs typeface="Times New Roman"/>
                        </a:rPr>
                        <a:t>Strongly 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CA" sz="1000" dirty="0">
                          <a:latin typeface="Calibri"/>
                          <a:ea typeface="Calibri"/>
                          <a:cs typeface="Times New Roman"/>
                        </a:rPr>
                        <a:t>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CA" sz="1000" dirty="0">
                          <a:latin typeface="Calibri"/>
                          <a:ea typeface="Calibri"/>
                          <a:cs typeface="Times New Roman"/>
                        </a:rPr>
                        <a:t>Not Applicable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bl>
          </a:graphicData>
        </a:graphic>
      </p:graphicFrame>
      <p:sp>
        <p:nvSpPr>
          <p:cNvPr id="6" name="TextBox 20"/>
          <p:cNvSpPr txBox="1">
            <a:spLocks noChangeArrowheads="1"/>
          </p:cNvSpPr>
          <p:nvPr/>
        </p:nvSpPr>
        <p:spPr bwMode="auto">
          <a:xfrm>
            <a:off x="4988695" y="6492681"/>
            <a:ext cx="4155305" cy="246221"/>
          </a:xfrm>
          <a:prstGeom prst="rect">
            <a:avLst/>
          </a:prstGeom>
          <a:noFill/>
          <a:ln w="9525">
            <a:noFill/>
            <a:miter lim="800000"/>
            <a:headEnd/>
            <a:tailEnd/>
          </a:ln>
        </p:spPr>
        <p:txBody>
          <a:bodyPr wrap="none">
            <a:spAutoFit/>
          </a:bodyPr>
          <a:lstStyle/>
          <a:p>
            <a:pPr eaLnBrk="0" hangingPunct="0"/>
            <a:r>
              <a:rPr lang="en-GB" sz="1000" dirty="0">
                <a:latin typeface="Arial" panose="020B0604020202020204" pitchFamily="34" charset="0"/>
                <a:cs typeface="Arial" panose="020B0604020202020204" pitchFamily="34" charset="0"/>
              </a:rPr>
              <a:t>Ref. IEC/ISO 31010 Risk management – Risk assessment techniques</a:t>
            </a:r>
          </a:p>
        </p:txBody>
      </p:sp>
      <p:graphicFrame>
        <p:nvGraphicFramePr>
          <p:cNvPr id="7" name="Table 6"/>
          <p:cNvGraphicFramePr>
            <a:graphicFrameLocks noGrp="1"/>
          </p:cNvGraphicFramePr>
          <p:nvPr>
            <p:extLst>
              <p:ext uri="{D42A27DB-BD31-4B8C-83A1-F6EECF244321}">
                <p14:modId xmlns:p14="http://schemas.microsoft.com/office/powerpoint/2010/main" val="1282570504"/>
              </p:ext>
            </p:extLst>
          </p:nvPr>
        </p:nvGraphicFramePr>
        <p:xfrm>
          <a:off x="232475" y="1458686"/>
          <a:ext cx="6293860" cy="5033995"/>
        </p:xfrm>
        <a:graphic>
          <a:graphicData uri="http://schemas.openxmlformats.org/drawingml/2006/table">
            <a:tbl>
              <a:tblPr/>
              <a:tblGrid>
                <a:gridCol w="2308140">
                  <a:extLst>
                    <a:ext uri="{9D8B030D-6E8A-4147-A177-3AD203B41FA5}">
                      <a16:colId xmlns:a16="http://schemas.microsoft.com/office/drawing/2014/main" val="20000"/>
                    </a:ext>
                  </a:extLst>
                </a:gridCol>
                <a:gridCol w="796950">
                  <a:extLst>
                    <a:ext uri="{9D8B030D-6E8A-4147-A177-3AD203B41FA5}">
                      <a16:colId xmlns:a16="http://schemas.microsoft.com/office/drawing/2014/main" val="20001"/>
                    </a:ext>
                  </a:extLst>
                </a:gridCol>
                <a:gridCol w="796950">
                  <a:extLst>
                    <a:ext uri="{9D8B030D-6E8A-4147-A177-3AD203B41FA5}">
                      <a16:colId xmlns:a16="http://schemas.microsoft.com/office/drawing/2014/main" val="20002"/>
                    </a:ext>
                  </a:extLst>
                </a:gridCol>
                <a:gridCol w="796950">
                  <a:extLst>
                    <a:ext uri="{9D8B030D-6E8A-4147-A177-3AD203B41FA5}">
                      <a16:colId xmlns:a16="http://schemas.microsoft.com/office/drawing/2014/main" val="20003"/>
                    </a:ext>
                  </a:extLst>
                </a:gridCol>
                <a:gridCol w="797435">
                  <a:extLst>
                    <a:ext uri="{9D8B030D-6E8A-4147-A177-3AD203B41FA5}">
                      <a16:colId xmlns:a16="http://schemas.microsoft.com/office/drawing/2014/main" val="20004"/>
                    </a:ext>
                  </a:extLst>
                </a:gridCol>
                <a:gridCol w="797435">
                  <a:extLst>
                    <a:ext uri="{9D8B030D-6E8A-4147-A177-3AD203B41FA5}">
                      <a16:colId xmlns:a16="http://schemas.microsoft.com/office/drawing/2014/main" val="20005"/>
                    </a:ext>
                  </a:extLst>
                </a:gridCol>
              </a:tblGrid>
              <a:tr h="137447">
                <a:tc rowSpan="2">
                  <a:txBody>
                    <a:bodyPr/>
                    <a:lstStyle/>
                    <a:p>
                      <a:pPr>
                        <a:lnSpc>
                          <a:spcPct val="115000"/>
                        </a:lnSpc>
                        <a:spcAft>
                          <a:spcPts val="0"/>
                        </a:spcAft>
                      </a:pPr>
                      <a:endParaRPr lang="en-CA" sz="900" dirty="0">
                        <a:latin typeface="Calibri"/>
                        <a:ea typeface="Calibri"/>
                        <a:cs typeface="Times New Roman"/>
                      </a:endParaRPr>
                    </a:p>
                    <a:p>
                      <a:pPr>
                        <a:lnSpc>
                          <a:spcPct val="115000"/>
                        </a:lnSpc>
                        <a:spcAft>
                          <a:spcPts val="0"/>
                        </a:spcAft>
                      </a:pPr>
                      <a:r>
                        <a:rPr lang="en-CA" sz="900" b="1" dirty="0">
                          <a:latin typeface="Calibri"/>
                          <a:ea typeface="Calibri"/>
                          <a:cs typeface="Times New Roman"/>
                        </a:rPr>
                        <a:t>   Tools and techniques</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ct val="115000"/>
                        </a:lnSpc>
                        <a:spcAft>
                          <a:spcPts val="0"/>
                        </a:spcAft>
                      </a:pPr>
                      <a:r>
                        <a:rPr lang="en-CA" sz="900" b="1" dirty="0">
                          <a:latin typeface="Calibri"/>
                          <a:ea typeface="Calibri"/>
                          <a:cs typeface="Times New Roman"/>
                        </a:rPr>
                        <a:t>Risk assessment process</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274893">
                <a:tc vMerge="1">
                  <a:txBody>
                    <a:bodyPr/>
                    <a:lstStyle/>
                    <a:p>
                      <a:endParaRPr lang="en-CA"/>
                    </a:p>
                  </a:txBody>
                  <a:tcPr/>
                </a:tc>
                <a:tc>
                  <a:txBody>
                    <a:bodyPr/>
                    <a:lstStyle/>
                    <a:p>
                      <a:pPr algn="ctr">
                        <a:lnSpc>
                          <a:spcPct val="100000"/>
                        </a:lnSpc>
                        <a:spcAft>
                          <a:spcPts val="0"/>
                        </a:spcAft>
                      </a:pPr>
                      <a:r>
                        <a:rPr lang="en-CA" sz="900" b="1" dirty="0">
                          <a:latin typeface="Calibri"/>
                          <a:ea typeface="Calibri"/>
                          <a:cs typeface="Times New Roman"/>
                        </a:rPr>
                        <a:t>Risk Identification</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900" b="1" dirty="0">
                          <a:latin typeface="Calibri"/>
                          <a:ea typeface="Calibri"/>
                          <a:cs typeface="Times New Roman"/>
                        </a:rPr>
                        <a:t>Consequences</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900" b="1" dirty="0">
                          <a:latin typeface="Calibri"/>
                          <a:ea typeface="Calibri"/>
                          <a:cs typeface="Times New Roman"/>
                        </a:rPr>
                        <a:t>Probability</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CA" sz="900" b="1" dirty="0">
                          <a:latin typeface="Calibri"/>
                          <a:ea typeface="Calibri"/>
                          <a:cs typeface="Times New Roman"/>
                        </a:rPr>
                        <a:t>Level of risk</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CA" sz="900" b="1" dirty="0">
                          <a:latin typeface="Calibri"/>
                          <a:ea typeface="Calibri"/>
                          <a:cs typeface="Times New Roman"/>
                        </a:rPr>
                        <a:t>Risk evaluation</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447">
                <a:tc>
                  <a:txBody>
                    <a:bodyPr/>
                    <a:lstStyle/>
                    <a:p>
                      <a:pPr>
                        <a:lnSpc>
                          <a:spcPct val="115000"/>
                        </a:lnSpc>
                        <a:spcAft>
                          <a:spcPts val="0"/>
                        </a:spcAft>
                      </a:pPr>
                      <a:r>
                        <a:rPr lang="en-CA" sz="900" dirty="0">
                          <a:latin typeface="Calibri"/>
                          <a:ea typeface="Calibri"/>
                          <a:cs typeface="Times New Roman"/>
                        </a:rPr>
                        <a:t>   Brainstorming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137447">
                <a:tc>
                  <a:txBody>
                    <a:bodyPr/>
                    <a:lstStyle/>
                    <a:p>
                      <a:pPr>
                        <a:lnSpc>
                          <a:spcPct val="115000"/>
                        </a:lnSpc>
                        <a:spcAft>
                          <a:spcPts val="0"/>
                        </a:spcAft>
                      </a:pPr>
                      <a:r>
                        <a:rPr lang="en-CA" sz="900" dirty="0">
                          <a:latin typeface="Calibri"/>
                          <a:ea typeface="Calibri"/>
                          <a:cs typeface="Times New Roman"/>
                        </a:rPr>
                        <a:t>   Structured or semi-structured interviews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137447">
                <a:tc>
                  <a:txBody>
                    <a:bodyPr/>
                    <a:lstStyle/>
                    <a:p>
                      <a:pPr>
                        <a:lnSpc>
                          <a:spcPct val="115000"/>
                        </a:lnSpc>
                        <a:spcAft>
                          <a:spcPts val="0"/>
                        </a:spcAft>
                      </a:pPr>
                      <a:r>
                        <a:rPr lang="en-CA" sz="900" dirty="0">
                          <a:latin typeface="Calibri"/>
                          <a:ea typeface="Calibri"/>
                          <a:cs typeface="Times New Roman"/>
                        </a:rPr>
                        <a:t>   Delphi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137447">
                <a:tc>
                  <a:txBody>
                    <a:bodyPr/>
                    <a:lstStyle/>
                    <a:p>
                      <a:pPr>
                        <a:lnSpc>
                          <a:spcPct val="115000"/>
                        </a:lnSpc>
                        <a:spcAft>
                          <a:spcPts val="0"/>
                        </a:spcAft>
                      </a:pPr>
                      <a:r>
                        <a:rPr lang="en-CA" sz="900" b="1" dirty="0">
                          <a:latin typeface="Calibri"/>
                          <a:ea typeface="Calibri"/>
                          <a:cs typeface="Times New Roman"/>
                        </a:rPr>
                        <a:t>   </a:t>
                      </a:r>
                      <a:r>
                        <a:rPr lang="en-CA" sz="900" b="1" dirty="0">
                          <a:solidFill>
                            <a:srgbClr val="FF0000"/>
                          </a:solidFill>
                          <a:latin typeface="Calibri"/>
                          <a:ea typeface="Calibri"/>
                          <a:cs typeface="Times New Roman"/>
                        </a:rPr>
                        <a:t>Check-lists (HAZID) (Ext)</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137447">
                <a:tc>
                  <a:txBody>
                    <a:bodyPr/>
                    <a:lstStyle/>
                    <a:p>
                      <a:pPr>
                        <a:lnSpc>
                          <a:spcPct val="115000"/>
                        </a:lnSpc>
                        <a:spcAft>
                          <a:spcPts val="0"/>
                        </a:spcAft>
                      </a:pPr>
                      <a:r>
                        <a:rPr lang="en-CA" sz="900" dirty="0">
                          <a:latin typeface="Calibri"/>
                          <a:ea typeface="Calibri"/>
                          <a:cs typeface="Times New Roman"/>
                        </a:rPr>
                        <a:t>   Primary hazard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137447">
                <a:tc>
                  <a:txBody>
                    <a:bodyPr/>
                    <a:lstStyle/>
                    <a:p>
                      <a:pPr>
                        <a:lnSpc>
                          <a:spcPct val="115000"/>
                        </a:lnSpc>
                        <a:spcAft>
                          <a:spcPts val="0"/>
                        </a:spcAft>
                      </a:pPr>
                      <a:r>
                        <a:rPr lang="en-CA" sz="900" dirty="0">
                          <a:latin typeface="Calibri"/>
                          <a:ea typeface="Calibri"/>
                          <a:cs typeface="Times New Roman"/>
                        </a:rPr>
                        <a:t>   </a:t>
                      </a:r>
                      <a:r>
                        <a:rPr lang="en-CA" sz="900" b="1" dirty="0">
                          <a:solidFill>
                            <a:srgbClr val="FF0000"/>
                          </a:solidFill>
                          <a:latin typeface="Calibri"/>
                          <a:ea typeface="Calibri"/>
                          <a:cs typeface="Times New Roman"/>
                        </a:rPr>
                        <a:t>Hazard &amp; Operability studies (HAZOP)  (Ext)</a:t>
                      </a:r>
                      <a:endParaRPr lang="en-CA" sz="9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156749">
                <a:tc>
                  <a:txBody>
                    <a:bodyPr/>
                    <a:lstStyle/>
                    <a:p>
                      <a:pPr>
                        <a:lnSpc>
                          <a:spcPct val="115000"/>
                        </a:lnSpc>
                        <a:spcAft>
                          <a:spcPts val="0"/>
                        </a:spcAft>
                      </a:pPr>
                      <a:r>
                        <a:rPr lang="en-CA" sz="900" dirty="0">
                          <a:latin typeface="Calibri"/>
                          <a:ea typeface="Calibri"/>
                          <a:cs typeface="Times New Roman"/>
                        </a:rPr>
                        <a:t>   Hazard Analysis and Critical Control Points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r h="137447">
                <a:tc>
                  <a:txBody>
                    <a:bodyPr/>
                    <a:lstStyle/>
                    <a:p>
                      <a:pPr>
                        <a:lnSpc>
                          <a:spcPct val="115000"/>
                        </a:lnSpc>
                        <a:spcAft>
                          <a:spcPts val="0"/>
                        </a:spcAft>
                      </a:pPr>
                      <a:r>
                        <a:rPr lang="en-CA" sz="900" dirty="0">
                          <a:latin typeface="Calibri"/>
                          <a:ea typeface="Calibri"/>
                          <a:cs typeface="Times New Roman"/>
                        </a:rPr>
                        <a:t>   Environmental risk assessment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137447">
                <a:tc>
                  <a:txBody>
                    <a:bodyPr/>
                    <a:lstStyle/>
                    <a:p>
                      <a:pPr>
                        <a:lnSpc>
                          <a:spcPct val="115000"/>
                        </a:lnSpc>
                        <a:spcAft>
                          <a:spcPts val="0"/>
                        </a:spcAft>
                      </a:pPr>
                      <a:r>
                        <a:rPr lang="en-CA" sz="900" dirty="0">
                          <a:latin typeface="Calibri"/>
                          <a:ea typeface="Calibri"/>
                          <a:cs typeface="Times New Roman"/>
                        </a:rPr>
                        <a:t>   </a:t>
                      </a:r>
                      <a:r>
                        <a:rPr lang="en-CA" sz="900" b="1" dirty="0">
                          <a:solidFill>
                            <a:srgbClr val="FF0000"/>
                          </a:solidFill>
                          <a:latin typeface="Calibri"/>
                          <a:ea typeface="Calibri"/>
                          <a:cs typeface="Times New Roman"/>
                        </a:rPr>
                        <a:t>Structure « What if? » (SWIFT)</a:t>
                      </a:r>
                      <a:r>
                        <a:rPr lang="en-CA" sz="900" dirty="0">
                          <a:solidFill>
                            <a:srgbClr val="FF0000"/>
                          </a:solidFill>
                          <a:latin typeface="Calibri"/>
                          <a:ea typeface="Calibri"/>
                          <a:cs typeface="Times New Roman"/>
                        </a:rPr>
                        <a:t> </a:t>
                      </a:r>
                      <a:r>
                        <a:rPr lang="en-CA" sz="900" b="1" dirty="0">
                          <a:solidFill>
                            <a:srgbClr val="FF0000"/>
                          </a:solidFill>
                          <a:latin typeface="Calibri"/>
                          <a:ea typeface="Calibri"/>
                          <a:cs typeface="Times New Roman"/>
                        </a:rPr>
                        <a:t>(Int)</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r h="137447">
                <a:tc>
                  <a:txBody>
                    <a:bodyPr/>
                    <a:lstStyle/>
                    <a:p>
                      <a:pPr>
                        <a:lnSpc>
                          <a:spcPct val="115000"/>
                        </a:lnSpc>
                        <a:spcAft>
                          <a:spcPts val="0"/>
                        </a:spcAft>
                      </a:pPr>
                      <a:r>
                        <a:rPr lang="en-CA" sz="900" dirty="0">
                          <a:latin typeface="Calibri"/>
                          <a:ea typeface="Calibri"/>
                          <a:cs typeface="Times New Roman"/>
                        </a:rPr>
                        <a:t>   Scenario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137447">
                <a:tc>
                  <a:txBody>
                    <a:bodyPr/>
                    <a:lstStyle/>
                    <a:p>
                      <a:pPr>
                        <a:lnSpc>
                          <a:spcPct val="115000"/>
                        </a:lnSpc>
                        <a:spcAft>
                          <a:spcPts val="0"/>
                        </a:spcAft>
                      </a:pPr>
                      <a:r>
                        <a:rPr lang="en-CA" sz="900" dirty="0">
                          <a:latin typeface="Calibri"/>
                          <a:ea typeface="Calibri"/>
                          <a:cs typeface="Times New Roman"/>
                        </a:rPr>
                        <a:t>   Business impact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137447">
                <a:tc>
                  <a:txBody>
                    <a:bodyPr/>
                    <a:lstStyle/>
                    <a:p>
                      <a:pPr>
                        <a:lnSpc>
                          <a:spcPct val="115000"/>
                        </a:lnSpc>
                        <a:spcAft>
                          <a:spcPts val="0"/>
                        </a:spcAft>
                      </a:pPr>
                      <a:r>
                        <a:rPr lang="en-CA" sz="900" dirty="0">
                          <a:latin typeface="Calibri"/>
                          <a:ea typeface="Calibri"/>
                          <a:cs typeface="Times New Roman"/>
                        </a:rPr>
                        <a:t>   Root cause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3"/>
                  </a:ext>
                </a:extLst>
              </a:tr>
              <a:tr h="137447">
                <a:tc>
                  <a:txBody>
                    <a:bodyPr/>
                    <a:lstStyle/>
                    <a:p>
                      <a:pPr>
                        <a:lnSpc>
                          <a:spcPct val="115000"/>
                        </a:lnSpc>
                        <a:spcAft>
                          <a:spcPts val="0"/>
                        </a:spcAft>
                      </a:pPr>
                      <a:r>
                        <a:rPr lang="en-CA" sz="900" dirty="0">
                          <a:latin typeface="Calibri"/>
                          <a:ea typeface="Calibri"/>
                          <a:cs typeface="Times New Roman"/>
                        </a:rPr>
                        <a:t>   </a:t>
                      </a:r>
                      <a:r>
                        <a:rPr lang="en-CA" sz="900" b="0" dirty="0">
                          <a:solidFill>
                            <a:schemeClr val="tx1"/>
                          </a:solidFill>
                          <a:latin typeface="Calibri"/>
                          <a:ea typeface="Calibri"/>
                          <a:cs typeface="Times New Roman"/>
                        </a:rPr>
                        <a:t>Failure mode effect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4"/>
                  </a:ext>
                </a:extLst>
              </a:tr>
              <a:tr h="137447">
                <a:tc>
                  <a:txBody>
                    <a:bodyPr/>
                    <a:lstStyle/>
                    <a:p>
                      <a:pPr>
                        <a:lnSpc>
                          <a:spcPct val="115000"/>
                        </a:lnSpc>
                        <a:spcAft>
                          <a:spcPts val="0"/>
                        </a:spcAft>
                      </a:pPr>
                      <a:r>
                        <a:rPr lang="en-CA" sz="900" dirty="0">
                          <a:latin typeface="Calibri"/>
                          <a:ea typeface="Calibri"/>
                          <a:cs typeface="Times New Roman"/>
                        </a:rPr>
                        <a:t>   </a:t>
                      </a:r>
                      <a:r>
                        <a:rPr lang="en-CA" sz="900" b="0" dirty="0">
                          <a:solidFill>
                            <a:schemeClr val="tx1"/>
                          </a:solidFill>
                          <a:latin typeface="Calibri"/>
                          <a:ea typeface="Calibri"/>
                          <a:cs typeface="Times New Roman"/>
                        </a:rPr>
                        <a:t>Fault tree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r h="137447">
                <a:tc>
                  <a:txBody>
                    <a:bodyPr/>
                    <a:lstStyle/>
                    <a:p>
                      <a:pPr>
                        <a:lnSpc>
                          <a:spcPct val="115000"/>
                        </a:lnSpc>
                        <a:spcAft>
                          <a:spcPts val="0"/>
                        </a:spcAft>
                      </a:pPr>
                      <a:r>
                        <a:rPr lang="en-CA" sz="900" dirty="0">
                          <a:latin typeface="Calibri"/>
                          <a:ea typeface="Calibri"/>
                          <a:cs typeface="Times New Roman"/>
                        </a:rPr>
                        <a:t>   </a:t>
                      </a:r>
                      <a:r>
                        <a:rPr lang="en-CA" sz="900" b="0" dirty="0">
                          <a:solidFill>
                            <a:schemeClr val="tx1"/>
                          </a:solidFill>
                          <a:latin typeface="Calibri"/>
                          <a:ea typeface="Calibri"/>
                          <a:cs typeface="Times New Roman"/>
                        </a:rPr>
                        <a:t>Event tree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6"/>
                  </a:ext>
                </a:extLst>
              </a:tr>
              <a:tr h="137447">
                <a:tc>
                  <a:txBody>
                    <a:bodyPr/>
                    <a:lstStyle/>
                    <a:p>
                      <a:pPr>
                        <a:lnSpc>
                          <a:spcPct val="115000"/>
                        </a:lnSpc>
                        <a:spcAft>
                          <a:spcPts val="0"/>
                        </a:spcAft>
                      </a:pPr>
                      <a:r>
                        <a:rPr lang="en-CA" sz="900" dirty="0">
                          <a:latin typeface="Calibri"/>
                          <a:ea typeface="Calibri"/>
                          <a:cs typeface="Times New Roman"/>
                        </a:rPr>
                        <a:t>   </a:t>
                      </a:r>
                      <a:r>
                        <a:rPr lang="en-CA" sz="900" kern="1200" dirty="0">
                          <a:solidFill>
                            <a:schemeClr val="tx1"/>
                          </a:solidFill>
                          <a:latin typeface="Calibri"/>
                          <a:ea typeface="Calibri"/>
                          <a:cs typeface="Times New Roman"/>
                        </a:rPr>
                        <a:t>Cause and consequence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17"/>
                  </a:ext>
                </a:extLst>
              </a:tr>
              <a:tr h="137447">
                <a:tc>
                  <a:txBody>
                    <a:bodyPr/>
                    <a:lstStyle/>
                    <a:p>
                      <a:pPr>
                        <a:lnSpc>
                          <a:spcPct val="115000"/>
                        </a:lnSpc>
                        <a:spcAft>
                          <a:spcPts val="0"/>
                        </a:spcAft>
                      </a:pPr>
                      <a:r>
                        <a:rPr lang="en-CA" sz="900" dirty="0">
                          <a:latin typeface="Calibri"/>
                          <a:ea typeface="Calibri"/>
                          <a:cs typeface="Times New Roman"/>
                        </a:rPr>
                        <a:t>   Cause-and-effect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8"/>
                  </a:ext>
                </a:extLst>
              </a:tr>
              <a:tr h="137447">
                <a:tc>
                  <a:txBody>
                    <a:bodyPr/>
                    <a:lstStyle/>
                    <a:p>
                      <a:pPr>
                        <a:lnSpc>
                          <a:spcPct val="115000"/>
                        </a:lnSpc>
                        <a:spcAft>
                          <a:spcPts val="0"/>
                        </a:spcAft>
                      </a:pPr>
                      <a:r>
                        <a:rPr lang="en-CA" sz="900" dirty="0">
                          <a:latin typeface="Calibri"/>
                          <a:ea typeface="Calibri"/>
                          <a:cs typeface="Times New Roman"/>
                        </a:rPr>
                        <a:t>   </a:t>
                      </a:r>
                      <a:r>
                        <a:rPr lang="en-CA" sz="900" b="0" dirty="0">
                          <a:solidFill>
                            <a:schemeClr val="tx1"/>
                          </a:solidFill>
                          <a:latin typeface="Calibri"/>
                          <a:ea typeface="Calibri"/>
                          <a:cs typeface="Times New Roman"/>
                        </a:rPr>
                        <a:t>Layer protection analysis (LOPA)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9"/>
                  </a:ext>
                </a:extLst>
              </a:tr>
              <a:tr h="137447">
                <a:tc>
                  <a:txBody>
                    <a:bodyPr/>
                    <a:lstStyle/>
                    <a:p>
                      <a:pPr>
                        <a:lnSpc>
                          <a:spcPct val="115000"/>
                        </a:lnSpc>
                        <a:spcAft>
                          <a:spcPts val="0"/>
                        </a:spcAft>
                      </a:pPr>
                      <a:r>
                        <a:rPr lang="en-CA" sz="900" dirty="0">
                          <a:latin typeface="Calibri"/>
                          <a:ea typeface="Calibri"/>
                          <a:cs typeface="Times New Roman"/>
                        </a:rPr>
                        <a:t>   Decision tree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0"/>
                  </a:ext>
                </a:extLst>
              </a:tr>
              <a:tr h="137447">
                <a:tc>
                  <a:txBody>
                    <a:bodyPr/>
                    <a:lstStyle/>
                    <a:p>
                      <a:pPr>
                        <a:lnSpc>
                          <a:spcPct val="115000"/>
                        </a:lnSpc>
                        <a:spcAft>
                          <a:spcPts val="0"/>
                        </a:spcAft>
                      </a:pPr>
                      <a:r>
                        <a:rPr lang="en-CA" sz="900" dirty="0">
                          <a:latin typeface="Calibri"/>
                          <a:ea typeface="Calibri"/>
                          <a:cs typeface="Times New Roman"/>
                        </a:rPr>
                        <a:t>   Human reliability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1"/>
                  </a:ext>
                </a:extLst>
              </a:tr>
              <a:tr h="137447">
                <a:tc>
                  <a:txBody>
                    <a:bodyPr/>
                    <a:lstStyle/>
                    <a:p>
                      <a:pPr>
                        <a:lnSpc>
                          <a:spcPct val="115000"/>
                        </a:lnSpc>
                        <a:spcAft>
                          <a:spcPts val="0"/>
                        </a:spcAft>
                      </a:pPr>
                      <a:r>
                        <a:rPr lang="en-CA" sz="900" dirty="0">
                          <a:latin typeface="Calibri"/>
                          <a:ea typeface="Calibri"/>
                          <a:cs typeface="Times New Roman"/>
                        </a:rPr>
                        <a:t>   </a:t>
                      </a:r>
                      <a:r>
                        <a:rPr lang="en-CA" sz="900" b="1" dirty="0">
                          <a:solidFill>
                            <a:srgbClr val="FF0000"/>
                          </a:solidFill>
                          <a:latin typeface="Calibri"/>
                          <a:ea typeface="Calibri"/>
                          <a:cs typeface="Times New Roman"/>
                        </a:rPr>
                        <a:t>Bow Tie analysis</a:t>
                      </a:r>
                      <a:r>
                        <a:rPr lang="en-CA" sz="900" dirty="0">
                          <a:solidFill>
                            <a:srgbClr val="FF0000"/>
                          </a:solidFill>
                          <a:latin typeface="Calibri"/>
                          <a:ea typeface="Calibri"/>
                          <a:cs typeface="Times New Roman"/>
                        </a:rPr>
                        <a:t> </a:t>
                      </a:r>
                      <a:r>
                        <a:rPr lang="en-CA" sz="900" b="1" dirty="0">
                          <a:solidFill>
                            <a:srgbClr val="FF0000"/>
                          </a:solidFill>
                          <a:latin typeface="Calibri"/>
                          <a:ea typeface="Calibri"/>
                          <a:cs typeface="Times New Roman"/>
                        </a:rPr>
                        <a:t>(Int)</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22"/>
                  </a:ext>
                </a:extLst>
              </a:tr>
              <a:tr h="137447">
                <a:tc>
                  <a:txBody>
                    <a:bodyPr/>
                    <a:lstStyle/>
                    <a:p>
                      <a:pPr>
                        <a:lnSpc>
                          <a:spcPct val="115000"/>
                        </a:lnSpc>
                        <a:spcAft>
                          <a:spcPts val="0"/>
                        </a:spcAft>
                      </a:pPr>
                      <a:r>
                        <a:rPr lang="en-CA" sz="900" dirty="0">
                          <a:latin typeface="Calibri"/>
                          <a:ea typeface="Calibri"/>
                          <a:cs typeface="Times New Roman"/>
                        </a:rPr>
                        <a:t>   Reliability centred maintenance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3"/>
                  </a:ext>
                </a:extLst>
              </a:tr>
              <a:tr h="137447">
                <a:tc>
                  <a:txBody>
                    <a:bodyPr/>
                    <a:lstStyle/>
                    <a:p>
                      <a:pPr>
                        <a:lnSpc>
                          <a:spcPct val="115000"/>
                        </a:lnSpc>
                        <a:spcAft>
                          <a:spcPts val="0"/>
                        </a:spcAft>
                      </a:pPr>
                      <a:r>
                        <a:rPr lang="en-CA" sz="900" dirty="0">
                          <a:latin typeface="Calibri"/>
                          <a:ea typeface="Calibri"/>
                          <a:cs typeface="Times New Roman"/>
                        </a:rPr>
                        <a:t>   Sneak circuit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24"/>
                  </a:ext>
                </a:extLst>
              </a:tr>
              <a:tr h="137447">
                <a:tc>
                  <a:txBody>
                    <a:bodyPr/>
                    <a:lstStyle/>
                    <a:p>
                      <a:pPr>
                        <a:lnSpc>
                          <a:spcPct val="115000"/>
                        </a:lnSpc>
                        <a:spcAft>
                          <a:spcPts val="0"/>
                        </a:spcAft>
                      </a:pPr>
                      <a:r>
                        <a:rPr lang="en-CA" sz="900" dirty="0">
                          <a:latin typeface="Calibri"/>
                          <a:ea typeface="Calibri"/>
                          <a:cs typeface="Times New Roman"/>
                        </a:rPr>
                        <a:t>   Markov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25"/>
                  </a:ext>
                </a:extLst>
              </a:tr>
              <a:tr h="137447">
                <a:tc>
                  <a:txBody>
                    <a:bodyPr/>
                    <a:lstStyle/>
                    <a:p>
                      <a:pPr>
                        <a:lnSpc>
                          <a:spcPct val="115000"/>
                        </a:lnSpc>
                        <a:spcAft>
                          <a:spcPts val="0"/>
                        </a:spcAft>
                      </a:pPr>
                      <a:r>
                        <a:rPr lang="en-CA" sz="900" dirty="0">
                          <a:latin typeface="Calibri"/>
                          <a:ea typeface="Calibri"/>
                          <a:cs typeface="Times New Roman"/>
                        </a:rPr>
                        <a:t>   Monte Carlo simulation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6"/>
                  </a:ext>
                </a:extLst>
              </a:tr>
              <a:tr h="137447">
                <a:tc>
                  <a:txBody>
                    <a:bodyPr/>
                    <a:lstStyle/>
                    <a:p>
                      <a:pPr>
                        <a:lnSpc>
                          <a:spcPct val="115000"/>
                        </a:lnSpc>
                        <a:spcAft>
                          <a:spcPts val="0"/>
                        </a:spcAft>
                      </a:pPr>
                      <a:r>
                        <a:rPr lang="en-CA" sz="900" dirty="0">
                          <a:latin typeface="Calibri"/>
                          <a:ea typeface="Calibri"/>
                          <a:cs typeface="Times New Roman"/>
                        </a:rPr>
                        <a:t>   Bayesian statistics and </a:t>
                      </a:r>
                      <a:r>
                        <a:rPr lang="en-CA" sz="900" dirty="0" err="1">
                          <a:latin typeface="Calibri"/>
                          <a:ea typeface="Calibri"/>
                          <a:cs typeface="Times New Roman"/>
                        </a:rPr>
                        <a:t>Bayes</a:t>
                      </a:r>
                      <a:r>
                        <a:rPr lang="en-CA" sz="900" dirty="0">
                          <a:latin typeface="Calibri"/>
                          <a:ea typeface="Calibri"/>
                          <a:cs typeface="Times New Roman"/>
                        </a:rPr>
                        <a:t> Nets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7"/>
                  </a:ext>
                </a:extLst>
              </a:tr>
              <a:tr h="137447">
                <a:tc>
                  <a:txBody>
                    <a:bodyPr/>
                    <a:lstStyle/>
                    <a:p>
                      <a:pPr>
                        <a:lnSpc>
                          <a:spcPct val="115000"/>
                        </a:lnSpc>
                        <a:spcAft>
                          <a:spcPts val="0"/>
                        </a:spcAft>
                      </a:pPr>
                      <a:r>
                        <a:rPr lang="en-CA" sz="900" b="1" dirty="0">
                          <a:solidFill>
                            <a:srgbClr val="FF0000"/>
                          </a:solidFill>
                          <a:latin typeface="Calibri"/>
                          <a:ea typeface="Calibri"/>
                          <a:cs typeface="Times New Roman"/>
                        </a:rPr>
                        <a:t>   </a:t>
                      </a:r>
                      <a:r>
                        <a:rPr lang="en-CA" sz="900" b="0" dirty="0">
                          <a:solidFill>
                            <a:schemeClr val="tx1"/>
                          </a:solidFill>
                          <a:latin typeface="Calibri"/>
                          <a:ea typeface="Calibri"/>
                          <a:cs typeface="Times New Roman"/>
                        </a:rPr>
                        <a:t>FN curves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8"/>
                  </a:ext>
                </a:extLst>
              </a:tr>
              <a:tr h="137447">
                <a:tc>
                  <a:txBody>
                    <a:bodyPr/>
                    <a:lstStyle/>
                    <a:p>
                      <a:pPr>
                        <a:lnSpc>
                          <a:spcPct val="115000"/>
                        </a:lnSpc>
                        <a:spcAft>
                          <a:spcPts val="0"/>
                        </a:spcAft>
                      </a:pPr>
                      <a:r>
                        <a:rPr lang="en-CA" sz="900" dirty="0">
                          <a:latin typeface="Calibri"/>
                          <a:ea typeface="Calibri"/>
                          <a:cs typeface="Times New Roman"/>
                        </a:rPr>
                        <a:t>   Risk indices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29"/>
                  </a:ext>
                </a:extLst>
              </a:tr>
              <a:tr h="137447">
                <a:tc>
                  <a:txBody>
                    <a:bodyPr/>
                    <a:lstStyle/>
                    <a:p>
                      <a:pPr>
                        <a:lnSpc>
                          <a:spcPct val="115000"/>
                        </a:lnSpc>
                        <a:spcAft>
                          <a:spcPts val="0"/>
                        </a:spcAft>
                      </a:pPr>
                      <a:r>
                        <a:rPr lang="en-CA" sz="900" b="0" dirty="0">
                          <a:solidFill>
                            <a:schemeClr val="tx1"/>
                          </a:solidFill>
                          <a:latin typeface="Calibri"/>
                          <a:ea typeface="Calibri"/>
                          <a:cs typeface="Times New Roman"/>
                        </a:rPr>
                        <a:t>   Consequence/probability matrix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0"/>
                  </a:ext>
                </a:extLst>
              </a:tr>
              <a:tr h="137447">
                <a:tc>
                  <a:txBody>
                    <a:bodyPr/>
                    <a:lstStyle/>
                    <a:p>
                      <a:pPr>
                        <a:lnSpc>
                          <a:spcPct val="115000"/>
                        </a:lnSpc>
                        <a:spcAft>
                          <a:spcPts val="0"/>
                        </a:spcAft>
                      </a:pPr>
                      <a:r>
                        <a:rPr lang="en-CA" sz="900" b="0" dirty="0">
                          <a:solidFill>
                            <a:schemeClr val="tx1"/>
                          </a:solidFill>
                          <a:latin typeface="Calibri"/>
                          <a:ea typeface="Calibri"/>
                          <a:cs typeface="Times New Roman"/>
                        </a:rPr>
                        <a:t>   Cost/benefit analysis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1"/>
                  </a:ext>
                </a:extLst>
              </a:tr>
              <a:tr h="137447">
                <a:tc>
                  <a:txBody>
                    <a:bodyPr/>
                    <a:lstStyle/>
                    <a:p>
                      <a:pPr>
                        <a:lnSpc>
                          <a:spcPct val="115000"/>
                        </a:lnSpc>
                        <a:spcAft>
                          <a:spcPts val="0"/>
                        </a:spcAft>
                      </a:pPr>
                      <a:r>
                        <a:rPr lang="en-CA" sz="900" dirty="0">
                          <a:latin typeface="Calibri"/>
                          <a:ea typeface="Calibri"/>
                          <a:cs typeface="Times New Roman"/>
                        </a:rPr>
                        <a:t>   Multi-criteria decision analysis (MCDA)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endParaRPr lang="en-CA" sz="7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0"/>
                        </a:spcAft>
                      </a:pPr>
                      <a:endParaRPr lang="en-CA" sz="7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32"/>
                  </a:ext>
                </a:extLst>
              </a:tr>
            </a:tbl>
          </a:graphicData>
        </a:graphic>
      </p:graphicFrame>
      <p:sp>
        <p:nvSpPr>
          <p:cNvPr id="11" name="TextBox 10"/>
          <p:cNvSpPr txBox="1"/>
          <p:nvPr/>
        </p:nvSpPr>
        <p:spPr>
          <a:xfrm>
            <a:off x="6572990" y="1685021"/>
            <a:ext cx="914400" cy="276999"/>
          </a:xfrm>
          <a:prstGeom prst="rect">
            <a:avLst/>
          </a:prstGeom>
          <a:noFill/>
        </p:spPr>
        <p:txBody>
          <a:bodyPr wrap="square" rtlCol="0">
            <a:spAutoFit/>
          </a:bodyPr>
          <a:lstStyle/>
          <a:p>
            <a:pPr algn="l"/>
            <a:r>
              <a:rPr lang="en-CA" sz="1200" b="1" dirty="0">
                <a:latin typeface="Arial" panose="020B0604020202020204" pitchFamily="34" charset="0"/>
                <a:cs typeface="Arial" panose="020B0604020202020204" pitchFamily="34" charset="0"/>
              </a:rPr>
              <a:t>Key</a:t>
            </a:r>
          </a:p>
        </p:txBody>
      </p:sp>
      <p:sp>
        <p:nvSpPr>
          <p:cNvPr id="8" name="Rectangle 7">
            <a:extLst>
              <a:ext uri="{FF2B5EF4-FFF2-40B4-BE49-F238E27FC236}">
                <a16:creationId xmlns:a16="http://schemas.microsoft.com/office/drawing/2014/main" id="{12D0B977-3773-4F58-8F11-0EB087C00BFA}"/>
              </a:ext>
            </a:extLst>
          </p:cNvPr>
          <p:cNvSpPr/>
          <p:nvPr/>
        </p:nvSpPr>
        <p:spPr>
          <a:xfrm>
            <a:off x="855628" y="212165"/>
            <a:ext cx="7820446" cy="830997"/>
          </a:xfrm>
          <a:prstGeom prst="rect">
            <a:avLst/>
          </a:prstGeom>
        </p:spPr>
        <p:txBody>
          <a:bodyPr wrap="square">
            <a:spAutoFit/>
          </a:bodyPr>
          <a:lstStyle/>
          <a:p>
            <a:r>
              <a:rPr lang="en-GB" b="1" kern="0" dirty="0">
                <a:latin typeface="Arial" panose="020B0604020202020204" pitchFamily="34" charset="0"/>
                <a:cs typeface="Arial" panose="020B0604020202020204" pitchFamily="34" charset="0"/>
              </a:rPr>
              <a:t>Selection of key PSM tools for process hazards and risk analysis</a:t>
            </a:r>
            <a:endParaRPr lang="en-CA" dirty="0">
              <a:latin typeface="Arial" panose="020B0604020202020204" pitchFamily="34" charset="0"/>
              <a:cs typeface="Arial" panose="020B0604020202020204" pitchFamily="34" charset="0"/>
            </a:endParaRPr>
          </a:p>
        </p:txBody>
      </p:sp>
      <p:pic>
        <p:nvPicPr>
          <p:cNvPr id="1026" name="Picture 2" descr="Image result for isos 31010">
            <a:extLst>
              <a:ext uri="{FF2B5EF4-FFF2-40B4-BE49-F238E27FC236}">
                <a16:creationId xmlns:a16="http://schemas.microsoft.com/office/drawing/2014/main" id="{B2D56E50-8B43-3A51-7698-3851E98E0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592" y="5474914"/>
            <a:ext cx="1957941" cy="846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740234-FE6F-5C44-19F1-9A28DE5C373A}"/>
              </a:ext>
            </a:extLst>
          </p:cNvPr>
          <p:cNvSpPr txBox="1"/>
          <p:nvPr/>
        </p:nvSpPr>
        <p:spPr>
          <a:xfrm>
            <a:off x="8136897" y="5474914"/>
            <a:ext cx="530636" cy="461665"/>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360955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E8B3078-294F-F7ED-4FDC-A14F4DD8CA59}"/>
              </a:ext>
            </a:extLst>
          </p:cNvPr>
          <p:cNvGraphicFramePr/>
          <p:nvPr>
            <p:extLst>
              <p:ext uri="{D42A27DB-BD31-4B8C-83A1-F6EECF244321}">
                <p14:modId xmlns:p14="http://schemas.microsoft.com/office/powerpoint/2010/main" val="320841607"/>
              </p:ext>
            </p:extLst>
          </p:nvPr>
        </p:nvGraphicFramePr>
        <p:xfrm>
          <a:off x="867103" y="1481959"/>
          <a:ext cx="7457090" cy="499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64234DFE-9C43-8CBE-6A6A-CFEAAD8057FA}"/>
              </a:ext>
            </a:extLst>
          </p:cNvPr>
          <p:cNvSpPr>
            <a:spLocks noGrp="1"/>
          </p:cNvSpPr>
          <p:nvPr>
            <p:ph type="title"/>
          </p:nvPr>
        </p:nvSpPr>
        <p:spPr>
          <a:xfrm>
            <a:off x="1142999" y="0"/>
            <a:ext cx="7526867" cy="1143000"/>
          </a:xfrm>
        </p:spPr>
        <p:txBody>
          <a:bodyPr/>
          <a:lstStyle/>
          <a:p>
            <a:r>
              <a:rPr lang="en-GB" sz="2400" dirty="0">
                <a:latin typeface="Arial" panose="020B0604020202020204" pitchFamily="34" charset="0"/>
                <a:cs typeface="Arial" panose="020B0604020202020204" pitchFamily="34" charset="0"/>
              </a:rPr>
              <a:t>4-steps -  The PDCA Pulp and Paper PSM model</a:t>
            </a:r>
          </a:p>
        </p:txBody>
      </p:sp>
    </p:spTree>
    <p:extLst>
      <p:ext uri="{BB962C8B-B14F-4D97-AF65-F5344CB8AC3E}">
        <p14:creationId xmlns:p14="http://schemas.microsoft.com/office/powerpoint/2010/main" val="562333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9B3A2D3-FE91-E8D7-33DB-7BC5456F271C}"/>
              </a:ext>
            </a:extLst>
          </p:cNvPr>
          <p:cNvGraphicFramePr/>
          <p:nvPr>
            <p:extLst>
              <p:ext uri="{D42A27DB-BD31-4B8C-83A1-F6EECF244321}">
                <p14:modId xmlns:p14="http://schemas.microsoft.com/office/powerpoint/2010/main" val="2254259013"/>
              </p:ext>
            </p:extLst>
          </p:nvPr>
        </p:nvGraphicFramePr>
        <p:xfrm>
          <a:off x="253999" y="1750228"/>
          <a:ext cx="8652934" cy="4017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145B9E80-69E0-478D-1281-60462519D1CF}"/>
              </a:ext>
            </a:extLst>
          </p:cNvPr>
          <p:cNvSpPr>
            <a:spLocks noGrp="1"/>
          </p:cNvSpPr>
          <p:nvPr>
            <p:ph type="title"/>
          </p:nvPr>
        </p:nvSpPr>
        <p:spPr>
          <a:xfrm>
            <a:off x="1142999" y="0"/>
            <a:ext cx="7526867" cy="1143000"/>
          </a:xfrm>
        </p:spPr>
        <p:txBody>
          <a:bodyPr/>
          <a:lstStyle/>
          <a:p>
            <a:r>
              <a:rPr lang="en-GB" sz="2400" dirty="0">
                <a:latin typeface="Arial" panose="020B0604020202020204" pitchFamily="34" charset="0"/>
                <a:cs typeface="Arial" panose="020B0604020202020204" pitchFamily="34" charset="0"/>
              </a:rPr>
              <a:t>PSM workflow</a:t>
            </a:r>
          </a:p>
        </p:txBody>
      </p:sp>
      <p:sp>
        <p:nvSpPr>
          <p:cNvPr id="7" name="Right Arrow 6">
            <a:extLst>
              <a:ext uri="{FF2B5EF4-FFF2-40B4-BE49-F238E27FC236}">
                <a16:creationId xmlns:a16="http://schemas.microsoft.com/office/drawing/2014/main" id="{268E3594-C923-6279-5511-88C9B34EF22E}"/>
              </a:ext>
            </a:extLst>
          </p:cNvPr>
          <p:cNvSpPr/>
          <p:nvPr/>
        </p:nvSpPr>
        <p:spPr bwMode="auto">
          <a:xfrm>
            <a:off x="440266" y="6052826"/>
            <a:ext cx="8280400" cy="495812"/>
          </a:xfrm>
          <a:prstGeom prst="rightArrow">
            <a:avLst/>
          </a:prstGeom>
          <a:gradFill flip="none" rotWithShape="1">
            <a:gsLst>
              <a:gs pos="0">
                <a:schemeClr val="accent1">
                  <a:tint val="66000"/>
                  <a:satMod val="160000"/>
                </a:schemeClr>
              </a:gs>
              <a:gs pos="38000">
                <a:schemeClr val="accent1">
                  <a:tint val="44500"/>
                  <a:satMod val="160000"/>
                  <a:lumMod val="72378"/>
                </a:schemeClr>
              </a:gs>
              <a:gs pos="64000">
                <a:schemeClr val="accent1">
                  <a:tint val="23500"/>
                  <a:satMod val="160000"/>
                </a:scheme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TextBox 7">
            <a:extLst>
              <a:ext uri="{FF2B5EF4-FFF2-40B4-BE49-F238E27FC236}">
                <a16:creationId xmlns:a16="http://schemas.microsoft.com/office/drawing/2014/main" id="{D1D9EA0F-F603-2F9C-95F8-49FE653B4ACD}"/>
              </a:ext>
            </a:extLst>
          </p:cNvPr>
          <p:cNvSpPr txBox="1"/>
          <p:nvPr/>
        </p:nvSpPr>
        <p:spPr>
          <a:xfrm>
            <a:off x="3894666" y="5745146"/>
            <a:ext cx="1354667"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3</a:t>
            </a:r>
          </a:p>
        </p:txBody>
      </p:sp>
      <p:sp>
        <p:nvSpPr>
          <p:cNvPr id="9" name="TextBox 8">
            <a:extLst>
              <a:ext uri="{FF2B5EF4-FFF2-40B4-BE49-F238E27FC236}">
                <a16:creationId xmlns:a16="http://schemas.microsoft.com/office/drawing/2014/main" id="{F0DD7DF5-D52C-09F7-E5B8-2ABA03EDCD9F}"/>
              </a:ext>
            </a:extLst>
          </p:cNvPr>
          <p:cNvSpPr txBox="1"/>
          <p:nvPr/>
        </p:nvSpPr>
        <p:spPr>
          <a:xfrm>
            <a:off x="431799" y="5768173"/>
            <a:ext cx="1354667"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Start</a:t>
            </a:r>
          </a:p>
        </p:txBody>
      </p:sp>
      <p:sp>
        <p:nvSpPr>
          <p:cNvPr id="10" name="TextBox 9">
            <a:extLst>
              <a:ext uri="{FF2B5EF4-FFF2-40B4-BE49-F238E27FC236}">
                <a16:creationId xmlns:a16="http://schemas.microsoft.com/office/drawing/2014/main" id="{A4163255-DA4C-320A-7EE1-84A32E41DEC0}"/>
              </a:ext>
            </a:extLst>
          </p:cNvPr>
          <p:cNvSpPr txBox="1"/>
          <p:nvPr/>
        </p:nvSpPr>
        <p:spPr>
          <a:xfrm>
            <a:off x="6680199" y="5768173"/>
            <a:ext cx="1354667"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5/6</a:t>
            </a:r>
          </a:p>
        </p:txBody>
      </p:sp>
      <p:sp>
        <p:nvSpPr>
          <p:cNvPr id="11" name="TextBox 10">
            <a:extLst>
              <a:ext uri="{FF2B5EF4-FFF2-40B4-BE49-F238E27FC236}">
                <a16:creationId xmlns:a16="http://schemas.microsoft.com/office/drawing/2014/main" id="{AB092875-837B-3E3C-4D4C-79F2EE1BE20E}"/>
              </a:ext>
            </a:extLst>
          </p:cNvPr>
          <p:cNvSpPr txBox="1"/>
          <p:nvPr/>
        </p:nvSpPr>
        <p:spPr>
          <a:xfrm>
            <a:off x="3522134" y="6396335"/>
            <a:ext cx="2061632"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Time/years</a:t>
            </a:r>
          </a:p>
        </p:txBody>
      </p:sp>
    </p:spTree>
    <p:extLst>
      <p:ext uri="{BB962C8B-B14F-4D97-AF65-F5344CB8AC3E}">
        <p14:creationId xmlns:p14="http://schemas.microsoft.com/office/powerpoint/2010/main" val="2322278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3033-96AB-94AA-BE2D-CD6FD5FE613B}"/>
              </a:ext>
            </a:extLst>
          </p:cNvPr>
          <p:cNvSpPr>
            <a:spLocks noGrp="1"/>
          </p:cNvSpPr>
          <p:nvPr>
            <p:ph type="title"/>
          </p:nvPr>
        </p:nvSpPr>
        <p:spPr>
          <a:xfrm>
            <a:off x="1143000" y="0"/>
            <a:ext cx="7149662" cy="1143000"/>
          </a:xfrm>
        </p:spPr>
        <p:txBody>
          <a:bodyPr/>
          <a:lstStyle/>
          <a:p>
            <a:pPr eaLnBrk="1" hangingPunct="1"/>
            <a:r>
              <a:rPr lang="en-GB" sz="2400" dirty="0">
                <a:latin typeface="Arial" panose="020B0604020202020204" pitchFamily="34" charset="0"/>
                <a:cs typeface="Arial" panose="020B0604020202020204" pitchFamily="34" charset="0"/>
              </a:rPr>
              <a:t>PSM workflow for chlorine dioxide</a:t>
            </a:r>
          </a:p>
        </p:txBody>
      </p:sp>
      <p:sp>
        <p:nvSpPr>
          <p:cNvPr id="3" name="TextBox 2">
            <a:extLst>
              <a:ext uri="{FF2B5EF4-FFF2-40B4-BE49-F238E27FC236}">
                <a16:creationId xmlns:a16="http://schemas.microsoft.com/office/drawing/2014/main" id="{1D66EFB8-FB09-DDCE-7C8A-C1A157115AF3}"/>
              </a:ext>
            </a:extLst>
          </p:cNvPr>
          <p:cNvSpPr txBox="1"/>
          <p:nvPr/>
        </p:nvSpPr>
        <p:spPr>
          <a:xfrm>
            <a:off x="200972" y="1995180"/>
            <a:ext cx="8230018" cy="3200876"/>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Use of chlorine dioxide (ClO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Properties of ClO</a:t>
            </a:r>
            <a:r>
              <a:rPr lang="en-US" baseline="-25000" dirty="0">
                <a:latin typeface="Arial" panose="020B0604020202020204" pitchFamily="34" charset="0"/>
                <a:cs typeface="Arial" panose="020B0604020202020204" pitchFamily="34" charset="0"/>
              </a:rPr>
              <a:t>2</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Generation and storage of ClO</a:t>
            </a:r>
            <a:r>
              <a:rPr lang="en-US" baseline="-25000" dirty="0">
                <a:latin typeface="Arial" panose="020B0604020202020204" pitchFamily="34" charset="0"/>
                <a:cs typeface="Arial" panose="020B0604020202020204" pitchFamily="34" charset="0"/>
              </a:rPr>
              <a:t>2</a:t>
            </a:r>
          </a:p>
          <a:p>
            <a:pPr marL="342900" indent="-342900">
              <a:buFont typeface="Arial" panose="020B0604020202020204" pitchFamily="34" charset="0"/>
              <a:buChar char="•"/>
            </a:pPr>
            <a:endParaRPr lang="en-US" baseline="-25000" dirty="0">
              <a:latin typeface="Arial" panose="020B0604020202020204" pitchFamily="34" charset="0"/>
              <a:cs typeface="Arial" panose="020B0604020202020204" pitchFamily="34" charset="0"/>
            </a:endParaRPr>
          </a:p>
          <a:p>
            <a:r>
              <a:rPr lang="en-CA" sz="1800" dirty="0">
                <a:solidFill>
                  <a:srgbClr val="162DB2"/>
                </a:solidFill>
                <a:effectLst/>
                <a:latin typeface="Arial" panose="020B0604020202020204" pitchFamily="34" charset="0"/>
                <a:cs typeface="Arial" panose="020B0604020202020204" pitchFamily="34" charset="0"/>
              </a:rPr>
              <a:t>12NaCIO</a:t>
            </a:r>
            <a:r>
              <a:rPr lang="en-CA" sz="1800" baseline="-25000" dirty="0">
                <a:solidFill>
                  <a:srgbClr val="162DB2"/>
                </a:solidFill>
                <a:effectLst/>
                <a:latin typeface="Arial" panose="020B0604020202020204" pitchFamily="34" charset="0"/>
                <a:cs typeface="Arial" panose="020B0604020202020204" pitchFamily="34" charset="0"/>
              </a:rPr>
              <a:t>3</a:t>
            </a:r>
            <a:r>
              <a:rPr lang="en-CA" sz="1800" dirty="0">
                <a:solidFill>
                  <a:srgbClr val="162DB2"/>
                </a:solidFill>
                <a:effectLst/>
                <a:latin typeface="Arial" panose="020B0604020202020204" pitchFamily="34" charset="0"/>
                <a:cs typeface="Arial" panose="020B0604020202020204" pitchFamily="34" charset="0"/>
              </a:rPr>
              <a:t> + 3CH</a:t>
            </a:r>
            <a:r>
              <a:rPr lang="en-CA" sz="1800" baseline="-25000" dirty="0">
                <a:solidFill>
                  <a:srgbClr val="162DB2"/>
                </a:solidFill>
                <a:effectLst/>
                <a:latin typeface="Arial" panose="020B0604020202020204" pitchFamily="34" charset="0"/>
                <a:cs typeface="Arial" panose="020B0604020202020204" pitchFamily="34" charset="0"/>
              </a:rPr>
              <a:t>3</a:t>
            </a:r>
            <a:r>
              <a:rPr lang="en-CA" sz="1800" dirty="0">
                <a:solidFill>
                  <a:srgbClr val="162DB2"/>
                </a:solidFill>
                <a:effectLst/>
                <a:latin typeface="Arial" panose="020B0604020202020204" pitchFamily="34" charset="0"/>
                <a:cs typeface="Arial" panose="020B0604020202020204" pitchFamily="34" charset="0"/>
              </a:rPr>
              <a:t>OH + 8H</a:t>
            </a:r>
            <a:r>
              <a:rPr lang="en-CA" sz="1800" baseline="-25000" dirty="0">
                <a:solidFill>
                  <a:srgbClr val="162DB2"/>
                </a:solidFill>
                <a:effectLst/>
                <a:latin typeface="Arial" panose="020B0604020202020204" pitchFamily="34" charset="0"/>
                <a:cs typeface="Arial" panose="020B0604020202020204" pitchFamily="34" charset="0"/>
              </a:rPr>
              <a:t>2</a:t>
            </a:r>
            <a:r>
              <a:rPr lang="en-CA" sz="1800" dirty="0">
                <a:solidFill>
                  <a:srgbClr val="162DB2"/>
                </a:solidFill>
                <a:effectLst/>
                <a:latin typeface="Arial" panose="020B0604020202020204" pitchFamily="34" charset="0"/>
                <a:cs typeface="Arial" panose="020B0604020202020204" pitchFamily="34" charset="0"/>
              </a:rPr>
              <a:t>SO</a:t>
            </a:r>
            <a:r>
              <a:rPr lang="en-CA" sz="1800" baseline="-25000" dirty="0">
                <a:solidFill>
                  <a:srgbClr val="162DB2"/>
                </a:solidFill>
                <a:effectLst/>
                <a:latin typeface="Arial" panose="020B0604020202020204" pitchFamily="34" charset="0"/>
                <a:cs typeface="Arial" panose="020B0604020202020204" pitchFamily="34" charset="0"/>
              </a:rPr>
              <a:t>4</a:t>
            </a:r>
            <a:r>
              <a:rPr lang="en-CA" sz="1800" dirty="0">
                <a:solidFill>
                  <a:srgbClr val="162DB2"/>
                </a:solidFill>
                <a:effectLst/>
                <a:latin typeface="Arial" panose="020B0604020202020204" pitchFamily="34" charset="0"/>
                <a:cs typeface="Arial" panose="020B0604020202020204" pitchFamily="34" charset="0"/>
              </a:rPr>
              <a:t> </a:t>
            </a:r>
            <a:r>
              <a:rPr lang="en-CA" sz="1800" dirty="0">
                <a:solidFill>
                  <a:srgbClr val="162DB2"/>
                </a:solidFill>
                <a:effectLst/>
                <a:latin typeface="Arial" panose="020B0604020202020204" pitchFamily="34" charset="0"/>
                <a:cs typeface="Arial" panose="020B0604020202020204" pitchFamily="34" charset="0"/>
                <a:sym typeface="Wingdings" pitchFamily="2" charset="2"/>
              </a:rPr>
              <a:t></a:t>
            </a:r>
            <a:r>
              <a:rPr lang="en-CA" sz="1800" dirty="0">
                <a:solidFill>
                  <a:srgbClr val="162DB2"/>
                </a:solidFill>
                <a:effectLst/>
                <a:latin typeface="Arial" panose="020B0604020202020204" pitchFamily="34" charset="0"/>
                <a:cs typeface="Arial" panose="020B0604020202020204" pitchFamily="34" charset="0"/>
              </a:rPr>
              <a:t>12ClO</a:t>
            </a:r>
            <a:r>
              <a:rPr lang="en-CA" sz="1800" baseline="-25000" dirty="0">
                <a:solidFill>
                  <a:srgbClr val="162DB2"/>
                </a:solidFill>
                <a:effectLst/>
                <a:latin typeface="Arial" panose="020B0604020202020204" pitchFamily="34" charset="0"/>
                <a:cs typeface="Arial" panose="020B0604020202020204" pitchFamily="34" charset="0"/>
              </a:rPr>
              <a:t>2</a:t>
            </a:r>
            <a:r>
              <a:rPr lang="en-CA" sz="1800" dirty="0">
                <a:solidFill>
                  <a:srgbClr val="162DB2"/>
                </a:solidFill>
                <a:effectLst/>
                <a:latin typeface="Arial" panose="020B0604020202020204" pitchFamily="34" charset="0"/>
                <a:cs typeface="Arial" panose="020B0604020202020204" pitchFamily="34" charset="0"/>
              </a:rPr>
              <a:t> + 4Na</a:t>
            </a:r>
            <a:r>
              <a:rPr lang="en-CA" sz="1800" baseline="-25000" dirty="0">
                <a:solidFill>
                  <a:srgbClr val="162DB2"/>
                </a:solidFill>
                <a:effectLst/>
                <a:latin typeface="Arial" panose="020B0604020202020204" pitchFamily="34" charset="0"/>
                <a:cs typeface="Arial" panose="020B0604020202020204" pitchFamily="34" charset="0"/>
              </a:rPr>
              <a:t>3</a:t>
            </a:r>
            <a:r>
              <a:rPr lang="en-CA" sz="1800" dirty="0">
                <a:solidFill>
                  <a:srgbClr val="162DB2"/>
                </a:solidFill>
                <a:effectLst/>
                <a:latin typeface="Arial" panose="020B0604020202020204" pitchFamily="34" charset="0"/>
                <a:cs typeface="Arial" panose="020B0604020202020204" pitchFamily="34" charset="0"/>
              </a:rPr>
              <a:t>H(SO</a:t>
            </a:r>
            <a:r>
              <a:rPr lang="en-CA" sz="1800" baseline="-25000" dirty="0">
                <a:solidFill>
                  <a:srgbClr val="162DB2"/>
                </a:solidFill>
                <a:effectLst/>
                <a:latin typeface="Arial" panose="020B0604020202020204" pitchFamily="34" charset="0"/>
                <a:cs typeface="Arial" panose="020B0604020202020204" pitchFamily="34" charset="0"/>
              </a:rPr>
              <a:t>4</a:t>
            </a:r>
            <a:r>
              <a:rPr lang="en-CA" sz="1800" dirty="0">
                <a:solidFill>
                  <a:srgbClr val="162DB2"/>
                </a:solidFill>
                <a:effectLst/>
                <a:latin typeface="Arial" panose="020B0604020202020204" pitchFamily="34" charset="0"/>
                <a:cs typeface="Arial" panose="020B0604020202020204" pitchFamily="34" charset="0"/>
              </a:rPr>
              <a:t>)</a:t>
            </a:r>
            <a:r>
              <a:rPr lang="en-CA" sz="1800" baseline="-25000" dirty="0">
                <a:solidFill>
                  <a:srgbClr val="162DB2"/>
                </a:solidFill>
                <a:effectLst/>
                <a:latin typeface="Arial" panose="020B0604020202020204" pitchFamily="34" charset="0"/>
                <a:cs typeface="Arial" panose="020B0604020202020204" pitchFamily="34" charset="0"/>
              </a:rPr>
              <a:t>2</a:t>
            </a:r>
            <a:r>
              <a:rPr lang="en-CA" sz="1800" dirty="0">
                <a:solidFill>
                  <a:srgbClr val="162DB2"/>
                </a:solidFill>
                <a:effectLst/>
                <a:latin typeface="Arial" panose="020B0604020202020204" pitchFamily="34" charset="0"/>
                <a:cs typeface="Arial" panose="020B0604020202020204" pitchFamily="34" charset="0"/>
              </a:rPr>
              <a:t> + 3HCOOH + 9H</a:t>
            </a:r>
            <a:r>
              <a:rPr lang="en-CA" sz="1800" baseline="-25000" dirty="0">
                <a:solidFill>
                  <a:srgbClr val="162DB2"/>
                </a:solidFill>
                <a:effectLst/>
                <a:latin typeface="Arial" panose="020B0604020202020204" pitchFamily="34" charset="0"/>
                <a:cs typeface="Arial" panose="020B0604020202020204" pitchFamily="34" charset="0"/>
              </a:rPr>
              <a:t>2</a:t>
            </a:r>
            <a:r>
              <a:rPr lang="en-CA" sz="1800" dirty="0">
                <a:solidFill>
                  <a:srgbClr val="162DB2"/>
                </a:solidFill>
                <a:effectLst/>
                <a:latin typeface="Arial" panose="020B0604020202020204" pitchFamily="34" charset="0"/>
                <a:cs typeface="Arial" panose="020B0604020202020204" pitchFamily="34" charset="0"/>
              </a:rPr>
              <a:t>O </a:t>
            </a:r>
            <a:endParaRPr lang="en-CA" sz="1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ClO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identified in the HAZID as a high-risk MAH </a:t>
            </a:r>
          </a:p>
        </p:txBody>
      </p:sp>
      <p:pic>
        <p:nvPicPr>
          <p:cNvPr id="2050" name="Picture 2" descr="What Is Chlorine Dioxide - PureLine">
            <a:extLst>
              <a:ext uri="{FF2B5EF4-FFF2-40B4-BE49-F238E27FC236}">
                <a16:creationId xmlns:a16="http://schemas.microsoft.com/office/drawing/2014/main" id="{0754777F-11D4-E3C8-2705-95E806515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796" y="1590762"/>
            <a:ext cx="1782094" cy="20048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B0EB295-E7C6-807D-7829-56345ED9AB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187" y="4792445"/>
            <a:ext cx="1562841" cy="200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5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2E2A-1A19-F241-E041-136665FB1AB4}"/>
              </a:ext>
            </a:extLst>
          </p:cNvPr>
          <p:cNvSpPr>
            <a:spLocks noGrp="1"/>
          </p:cNvSpPr>
          <p:nvPr>
            <p:ph type="title"/>
          </p:nvPr>
        </p:nvSpPr>
        <p:spPr>
          <a:xfrm>
            <a:off x="1143000" y="0"/>
            <a:ext cx="7149662" cy="1143000"/>
          </a:xfrm>
        </p:spPr>
        <p:txBody>
          <a:bodyPr/>
          <a:lstStyle/>
          <a:p>
            <a:pPr eaLnBrk="1" hangingPunct="1"/>
            <a:r>
              <a:rPr lang="en-GB" sz="2400" dirty="0">
                <a:latin typeface="Arial" panose="020B0604020202020204" pitchFamily="34" charset="0"/>
                <a:cs typeface="Arial" panose="020B0604020202020204" pitchFamily="34" charset="0"/>
              </a:rPr>
              <a:t>Risk Assessment Matrix (RAM)</a:t>
            </a:r>
          </a:p>
        </p:txBody>
      </p:sp>
      <p:pic>
        <p:nvPicPr>
          <p:cNvPr id="3" name="Picture 2">
            <a:extLst>
              <a:ext uri="{FF2B5EF4-FFF2-40B4-BE49-F238E27FC236}">
                <a16:creationId xmlns:a16="http://schemas.microsoft.com/office/drawing/2014/main" id="{370B778D-FF02-530E-74BF-4BABC7F430B4}"/>
              </a:ext>
            </a:extLst>
          </p:cNvPr>
          <p:cNvPicPr>
            <a:picLocks noChangeAspect="1"/>
          </p:cNvPicPr>
          <p:nvPr/>
        </p:nvPicPr>
        <p:blipFill rotWithShape="1">
          <a:blip r:embed="rId3">
            <a:extLst>
              <a:ext uri="{28A0092B-C50C-407E-A947-70E740481C1C}">
                <a14:useLocalDpi xmlns:a14="http://schemas.microsoft.com/office/drawing/2010/main" val="0"/>
              </a:ext>
            </a:extLst>
          </a:blip>
          <a:srcRect t="3624"/>
          <a:stretch/>
        </p:blipFill>
        <p:spPr bwMode="auto">
          <a:xfrm>
            <a:off x="1216222" y="1514847"/>
            <a:ext cx="6711556" cy="3988308"/>
          </a:xfrm>
          <a:prstGeom prst="rect">
            <a:avLst/>
          </a:prstGeom>
          <a:noFill/>
          <a:ln>
            <a:noFill/>
          </a:ln>
        </p:spPr>
      </p:pic>
      <p:sp>
        <p:nvSpPr>
          <p:cNvPr id="4" name="TextBox 3">
            <a:extLst>
              <a:ext uri="{FF2B5EF4-FFF2-40B4-BE49-F238E27FC236}">
                <a16:creationId xmlns:a16="http://schemas.microsoft.com/office/drawing/2014/main" id="{E72048B7-D9D5-39AF-F3D4-FEC530BB3434}"/>
              </a:ext>
            </a:extLst>
          </p:cNvPr>
          <p:cNvSpPr txBox="1"/>
          <p:nvPr/>
        </p:nvSpPr>
        <p:spPr>
          <a:xfrm>
            <a:off x="2210373" y="5630209"/>
            <a:ext cx="5717405" cy="83099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HAZID studies identified ClO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as being a high risk MAH. </a:t>
            </a:r>
          </a:p>
        </p:txBody>
      </p:sp>
      <p:sp>
        <p:nvSpPr>
          <p:cNvPr id="5" name="5-Point Star 4">
            <a:extLst>
              <a:ext uri="{FF2B5EF4-FFF2-40B4-BE49-F238E27FC236}">
                <a16:creationId xmlns:a16="http://schemas.microsoft.com/office/drawing/2014/main" id="{DF1E94EF-FF4E-B554-0D0B-866271822061}"/>
              </a:ext>
            </a:extLst>
          </p:cNvPr>
          <p:cNvSpPr/>
          <p:nvPr/>
        </p:nvSpPr>
        <p:spPr bwMode="auto">
          <a:xfrm>
            <a:off x="6380018" y="2057400"/>
            <a:ext cx="789709" cy="748145"/>
          </a:xfrm>
          <a:prstGeom prst="star5">
            <a:avLst>
              <a:gd name="adj" fmla="val 16585"/>
              <a:gd name="hf" fmla="val 105146"/>
              <a:gd name="vf" fmla="val 11055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5-Point Star 5">
            <a:extLst>
              <a:ext uri="{FF2B5EF4-FFF2-40B4-BE49-F238E27FC236}">
                <a16:creationId xmlns:a16="http://schemas.microsoft.com/office/drawing/2014/main" id="{623E6B35-8405-F228-330A-A335B6A471BD}"/>
              </a:ext>
            </a:extLst>
          </p:cNvPr>
          <p:cNvSpPr/>
          <p:nvPr/>
        </p:nvSpPr>
        <p:spPr bwMode="auto">
          <a:xfrm>
            <a:off x="1576834" y="5683527"/>
            <a:ext cx="540506" cy="382949"/>
          </a:xfrm>
          <a:prstGeom prst="star5">
            <a:avLst>
              <a:gd name="adj" fmla="val 16585"/>
              <a:gd name="hf" fmla="val 105146"/>
              <a:gd name="vf" fmla="val 110557"/>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1321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DCA32E11-E46A-15B2-A993-6E71A7FEC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4" b="3167"/>
          <a:stretch/>
        </p:blipFill>
        <p:spPr bwMode="auto">
          <a:xfrm>
            <a:off x="2853690" y="2461259"/>
            <a:ext cx="6290310" cy="325374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7112E2A-1A19-F241-E041-136665FB1AB4}"/>
              </a:ext>
            </a:extLst>
          </p:cNvPr>
          <p:cNvSpPr>
            <a:spLocks noGrp="1"/>
          </p:cNvSpPr>
          <p:nvPr>
            <p:ph type="title"/>
          </p:nvPr>
        </p:nvSpPr>
        <p:spPr>
          <a:xfrm>
            <a:off x="1143000" y="0"/>
            <a:ext cx="7149662" cy="1143000"/>
          </a:xfrm>
        </p:spPr>
        <p:txBody>
          <a:bodyPr/>
          <a:lstStyle/>
          <a:p>
            <a:pPr eaLnBrk="1" hangingPunct="1"/>
            <a:r>
              <a:rPr lang="en-GB" sz="2400" dirty="0">
                <a:latin typeface="Arial" panose="020B0604020202020204" pitchFamily="34" charset="0"/>
                <a:cs typeface="Arial" panose="020B0604020202020204" pitchFamily="34" charset="0"/>
              </a:rPr>
              <a:t>BowTie analysis and HAZOP studies </a:t>
            </a:r>
          </a:p>
        </p:txBody>
      </p:sp>
      <p:sp>
        <p:nvSpPr>
          <p:cNvPr id="3" name="TextBox 2">
            <a:extLst>
              <a:ext uri="{FF2B5EF4-FFF2-40B4-BE49-F238E27FC236}">
                <a16:creationId xmlns:a16="http://schemas.microsoft.com/office/drawing/2014/main" id="{8CAE5693-FB30-E2DB-C28A-885F4FB61334}"/>
              </a:ext>
            </a:extLst>
          </p:cNvPr>
          <p:cNvSpPr txBox="1"/>
          <p:nvPr/>
        </p:nvSpPr>
        <p:spPr>
          <a:xfrm>
            <a:off x="0" y="1413063"/>
            <a:ext cx="3942735" cy="4031873"/>
          </a:xfrm>
          <a:prstGeom prst="rect">
            <a:avLst/>
          </a:prstGeom>
          <a:noFill/>
        </p:spPr>
        <p:txBody>
          <a:bodyPr wrap="square" rtlCol="0">
            <a:spAutoFit/>
          </a:bodyPr>
          <a:lstStyle/>
          <a:p>
            <a:pPr marL="342900" indent="-342900">
              <a:buFont typeface="+mj-lt"/>
              <a:buAutoNum type="arabicParenR"/>
            </a:pPr>
            <a:r>
              <a:rPr lang="en-US" sz="1600" b="1" dirty="0">
                <a:latin typeface="Arial" panose="020B0604020202020204" pitchFamily="34" charset="0"/>
                <a:cs typeface="Arial" panose="020B0604020202020204" pitchFamily="34" charset="0"/>
              </a:rPr>
              <a:t>Two x Bow Tie diagrams</a:t>
            </a:r>
          </a:p>
          <a:p>
            <a:r>
              <a:rPr lang="en-US" sz="1600" dirty="0">
                <a:latin typeface="Arial" panose="020B0604020202020204" pitchFamily="34" charset="0"/>
                <a:cs typeface="Arial" panose="020B0604020202020204" pitchFamily="34" charset="0"/>
              </a:rPr>
              <a:t>      Decomposition &amp;</a:t>
            </a:r>
          </a:p>
          <a:p>
            <a:r>
              <a:rPr lang="en-US" sz="1600" dirty="0">
                <a:latin typeface="Arial" panose="020B0604020202020204" pitchFamily="34" charset="0"/>
                <a:cs typeface="Arial" panose="020B0604020202020204" pitchFamily="34" charset="0"/>
              </a:rPr>
              <a:t>      LOC – Toxic dispersion</a:t>
            </a:r>
          </a:p>
          <a:p>
            <a:r>
              <a:rPr lang="en-US" sz="1600" dirty="0">
                <a:latin typeface="Arial" panose="020B0604020202020204" pitchFamily="34" charset="0"/>
                <a:cs typeface="Arial" panose="020B0604020202020204" pitchFamily="34" charset="0"/>
              </a:rPr>
              <a:t>      Qualitative!</a:t>
            </a:r>
          </a:p>
          <a:p>
            <a:endParaRPr lang="en-US" sz="1600" dirty="0">
              <a:latin typeface="Arial" panose="020B0604020202020204" pitchFamily="34" charset="0"/>
              <a:cs typeface="Arial" panose="020B0604020202020204" pitchFamily="34" charset="0"/>
            </a:endParaRPr>
          </a:p>
          <a:p>
            <a:pPr marL="342900" indent="-342900">
              <a:buFont typeface="+mj-lt"/>
              <a:buAutoNum type="arabicParenR" startAt="2"/>
            </a:pPr>
            <a:r>
              <a:rPr lang="en-US" sz="1600" b="1" dirty="0">
                <a:latin typeface="Arial" panose="020B0604020202020204" pitchFamily="34" charset="0"/>
                <a:cs typeface="Arial" panose="020B0604020202020204" pitchFamily="34" charset="0"/>
              </a:rPr>
              <a:t>HAZOP</a:t>
            </a:r>
          </a:p>
          <a:p>
            <a:r>
              <a:rPr lang="en-US" sz="1600" dirty="0">
                <a:latin typeface="Arial" panose="020B0604020202020204" pitchFamily="34" charset="0"/>
                <a:cs typeface="Arial" panose="020B0604020202020204" pitchFamily="34" charset="0"/>
              </a:rPr>
              <a:t>      Cause &amp; Consequences</a:t>
            </a:r>
          </a:p>
          <a:p>
            <a:r>
              <a:rPr lang="en-US" sz="1600" dirty="0">
                <a:latin typeface="Arial" panose="020B0604020202020204" pitchFamily="34" charset="0"/>
                <a:cs typeface="Arial" panose="020B0604020202020204" pitchFamily="34" charset="0"/>
              </a:rPr>
              <a:t>      Still qualitative!</a:t>
            </a:r>
          </a:p>
          <a:p>
            <a:endParaRPr lang="en-US" sz="1600" dirty="0">
              <a:latin typeface="Arial" panose="020B0604020202020204" pitchFamily="34" charset="0"/>
              <a:cs typeface="Arial" panose="020B0604020202020204" pitchFamily="34" charset="0"/>
            </a:endParaRPr>
          </a:p>
          <a:p>
            <a:pPr marL="342900" indent="-342900">
              <a:buFont typeface="+mj-lt"/>
              <a:buAutoNum type="arabicParenR" startAt="3"/>
            </a:pPr>
            <a:r>
              <a:rPr lang="en-US" sz="1600" b="1" dirty="0">
                <a:latin typeface="Arial" panose="020B0604020202020204" pitchFamily="34" charset="0"/>
                <a:cs typeface="Arial" panose="020B0604020202020204" pitchFamily="34" charset="0"/>
              </a:rPr>
              <a:t>Requirement for physical effects</a:t>
            </a:r>
            <a:r>
              <a:rPr lang="en-US" sz="1600" dirty="0">
                <a:latin typeface="Arial" panose="020B0604020202020204" pitchFamily="34" charset="0"/>
                <a:cs typeface="Arial" panose="020B0604020202020204" pitchFamily="34" charset="0"/>
              </a:rPr>
              <a:t> modelling to better understand a ClO2 LOC </a:t>
            </a:r>
          </a:p>
          <a:p>
            <a:r>
              <a:rPr lang="en-US" sz="1600" dirty="0">
                <a:latin typeface="Arial" panose="020B0604020202020204" pitchFamily="34" charset="0"/>
                <a:cs typeface="Arial" panose="020B0604020202020204" pitchFamily="34" charset="0"/>
              </a:rPr>
              <a:t>      (quantitative) – O/P &amp; Dispersion</a:t>
            </a:r>
          </a:p>
          <a:p>
            <a:endParaRPr lang="en-US" dirty="0"/>
          </a:p>
          <a:p>
            <a:r>
              <a:rPr lang="en-US" dirty="0"/>
              <a:t> </a:t>
            </a:r>
          </a:p>
        </p:txBody>
      </p:sp>
    </p:spTree>
    <p:extLst>
      <p:ext uri="{BB962C8B-B14F-4D97-AF65-F5344CB8AC3E}">
        <p14:creationId xmlns:p14="http://schemas.microsoft.com/office/powerpoint/2010/main" val="243138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z="2400" dirty="0">
                <a:latin typeface="Arial" panose="020B0604020202020204" pitchFamily="34" charset="0"/>
                <a:cs typeface="Arial" panose="020B0604020202020204" pitchFamily="34" charset="0"/>
              </a:rPr>
              <a:t>Presentation overview</a:t>
            </a:r>
          </a:p>
        </p:txBody>
      </p:sp>
      <p:sp>
        <p:nvSpPr>
          <p:cNvPr id="22530" name="Rectangle 5"/>
          <p:cNvSpPr>
            <a:spLocks noGrp="1" noChangeArrowheads="1"/>
          </p:cNvSpPr>
          <p:nvPr>
            <p:ph idx="1"/>
          </p:nvPr>
        </p:nvSpPr>
        <p:spPr>
          <a:xfrm>
            <a:off x="638384" y="2106613"/>
            <a:ext cx="8040414" cy="4751387"/>
          </a:xfrm>
        </p:spPr>
        <p:txBody>
          <a:bodyPr/>
          <a:lstStyle/>
          <a:p>
            <a:pPr eaLnBrk="1" hangingPunct="1">
              <a:buClrTx/>
              <a:buFont typeface="+mj-lt"/>
              <a:buAutoNum type="arabicPeriod"/>
            </a:pPr>
            <a:r>
              <a:rPr lang="en-GB" sz="2000" dirty="0">
                <a:latin typeface="Arial" panose="020B0604020202020204" pitchFamily="34" charset="0"/>
                <a:cs typeface="Arial" panose="020B0604020202020204" pitchFamily="34" charset="0"/>
              </a:rPr>
              <a:t>Why PSM needs to be applied in the pulp and paper industry</a:t>
            </a:r>
          </a:p>
          <a:p>
            <a:pPr eaLnBrk="1" hangingPunct="1">
              <a:buClrTx/>
              <a:buFont typeface="+mj-lt"/>
              <a:buAutoNum type="arabicPeriod"/>
            </a:pPr>
            <a:r>
              <a:rPr lang="en-GB" sz="2000" dirty="0">
                <a:latin typeface="Arial" panose="020B0604020202020204" pitchFamily="34" charset="0"/>
                <a:cs typeface="Arial" panose="020B0604020202020204" pitchFamily="34" charset="0"/>
              </a:rPr>
              <a:t>Process Safety Hazards and Risks in the industry</a:t>
            </a:r>
          </a:p>
          <a:p>
            <a:pPr eaLnBrk="1" hangingPunct="1">
              <a:buClrTx/>
              <a:buFont typeface="+mj-lt"/>
              <a:buAutoNum type="arabicPeriod"/>
            </a:pPr>
            <a:r>
              <a:rPr lang="en-GB" sz="2000" dirty="0">
                <a:latin typeface="Arial" panose="020B0604020202020204" pitchFamily="34" charset="0"/>
                <a:cs typeface="Arial" panose="020B0604020202020204" pitchFamily="34" charset="0"/>
              </a:rPr>
              <a:t>An outline of pulp and paper production</a:t>
            </a:r>
          </a:p>
          <a:p>
            <a:pPr eaLnBrk="1" hangingPunct="1">
              <a:buClrTx/>
              <a:buFont typeface="+mj-lt"/>
              <a:buAutoNum type="arabicPeriod"/>
            </a:pPr>
            <a:r>
              <a:rPr lang="en-CA" sz="2000" dirty="0">
                <a:latin typeface="Arial" panose="020B0604020202020204" pitchFamily="34" charset="0"/>
                <a:cs typeface="Arial" panose="020B0604020202020204" pitchFamily="34" charset="0"/>
              </a:rPr>
              <a:t>Four PSM tools</a:t>
            </a:r>
          </a:p>
          <a:p>
            <a:pPr eaLnBrk="1" hangingPunct="1">
              <a:buClrTx/>
              <a:buFont typeface="+mj-lt"/>
              <a:buAutoNum type="arabicPeriod"/>
            </a:pPr>
            <a:r>
              <a:rPr lang="en-CA" sz="2000" dirty="0">
                <a:latin typeface="Arial" panose="020B0604020202020204" pitchFamily="34" charset="0"/>
                <a:cs typeface="Arial" panose="020B0604020202020204" pitchFamily="34" charset="0"/>
              </a:rPr>
              <a:t>PDCA 4-step approach to PSM</a:t>
            </a:r>
          </a:p>
          <a:p>
            <a:pPr eaLnBrk="1" hangingPunct="1">
              <a:buClrTx/>
              <a:buFont typeface="+mj-lt"/>
              <a:buAutoNum type="arabicPeriod"/>
            </a:pPr>
            <a:r>
              <a:rPr lang="en-CA" sz="2000" dirty="0">
                <a:latin typeface="Arial" panose="020B0604020202020204" pitchFamily="34" charset="0"/>
                <a:cs typeface="Arial" panose="020B0604020202020204" pitchFamily="34" charset="0"/>
              </a:rPr>
              <a:t>An example in case – chlorine dioxide</a:t>
            </a:r>
          </a:p>
          <a:p>
            <a:pPr eaLnBrk="1" hangingPunct="1">
              <a:buClrTx/>
              <a:buFont typeface="+mj-lt"/>
              <a:buAutoNum type="arabicPeriod"/>
            </a:pPr>
            <a:r>
              <a:rPr lang="en-CA" sz="2000" dirty="0">
                <a:latin typeface="Arial" panose="020B0604020202020204" pitchFamily="34" charset="0"/>
                <a:cs typeface="Arial" panose="020B0604020202020204" pitchFamily="34" charset="0"/>
              </a:rPr>
              <a:t>Next steps - challenges</a:t>
            </a:r>
          </a:p>
          <a:p>
            <a:pPr marL="0" indent="0" eaLnBrk="1" hangingPunct="1">
              <a:buClrTx/>
              <a:buNone/>
            </a:pPr>
            <a:endParaRPr lang="en-CA" sz="2000" dirty="0">
              <a:latin typeface="Arial" panose="020B0604020202020204" pitchFamily="34" charset="0"/>
              <a:cs typeface="Arial" panose="020B0604020202020204" pitchFamily="34" charset="0"/>
            </a:endParaRPr>
          </a:p>
          <a:p>
            <a:pPr eaLnBrk="1" hangingPunct="1">
              <a:buClrTx/>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0197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2E2A-1A19-F241-E041-136665FB1AB4}"/>
              </a:ext>
            </a:extLst>
          </p:cNvPr>
          <p:cNvSpPr>
            <a:spLocks noGrp="1"/>
          </p:cNvSpPr>
          <p:nvPr>
            <p:ph type="title"/>
          </p:nvPr>
        </p:nvSpPr>
        <p:spPr>
          <a:xfrm>
            <a:off x="1143000" y="0"/>
            <a:ext cx="7149662" cy="1143000"/>
          </a:xfrm>
        </p:spPr>
        <p:txBody>
          <a:bodyPr/>
          <a:lstStyle/>
          <a:p>
            <a:pPr eaLnBrk="1" hangingPunct="1"/>
            <a:r>
              <a:rPr lang="en-GB" sz="2400" dirty="0">
                <a:latin typeface="Arial" panose="020B0604020202020204" pitchFamily="34" charset="0"/>
                <a:cs typeface="Arial" panose="020B0604020202020204" pitchFamily="34" charset="0"/>
              </a:rPr>
              <a:t>Consequence Modelling</a:t>
            </a:r>
          </a:p>
        </p:txBody>
      </p:sp>
      <p:pic>
        <p:nvPicPr>
          <p:cNvPr id="4" name="Picture 3" descr="A aerial view of a river&#10;&#10;Description automatically generated">
            <a:extLst>
              <a:ext uri="{FF2B5EF4-FFF2-40B4-BE49-F238E27FC236}">
                <a16:creationId xmlns:a16="http://schemas.microsoft.com/office/drawing/2014/main" id="{6AC02069-AB2B-1F16-10C3-387D0CBBFF92}"/>
              </a:ext>
            </a:extLst>
          </p:cNvPr>
          <p:cNvPicPr>
            <a:picLocks noChangeAspect="1"/>
          </p:cNvPicPr>
          <p:nvPr/>
        </p:nvPicPr>
        <p:blipFill rotWithShape="1">
          <a:blip r:embed="rId3"/>
          <a:srcRect l="5925" t="1710" r="6873" b="1791"/>
          <a:stretch/>
        </p:blipFill>
        <p:spPr bwMode="auto">
          <a:xfrm>
            <a:off x="233616" y="2153032"/>
            <a:ext cx="4311869" cy="352601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ADF931B-CF59-1066-3126-E8D2599542A7}"/>
              </a:ext>
            </a:extLst>
          </p:cNvPr>
          <p:cNvSpPr txBox="1"/>
          <p:nvPr/>
        </p:nvSpPr>
        <p:spPr>
          <a:xfrm>
            <a:off x="233616" y="1345959"/>
            <a:ext cx="8910384" cy="618630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15 ClO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scenarios were modelled for each mill using DNV PHAST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New learning </a:t>
            </a:r>
            <a:r>
              <a:rPr lang="en-US" sz="1800" dirty="0">
                <a:latin typeface="Arial" panose="020B0604020202020204" pitchFamily="34" charset="0"/>
                <a:cs typeface="Arial" panose="020B0604020202020204" pitchFamily="34" charset="0"/>
              </a:rPr>
              <a:t>- extent of dispersion 						footprint! </a:t>
            </a:r>
          </a:p>
          <a:p>
            <a:r>
              <a:rPr lang="en-US" sz="1800" dirty="0">
                <a:latin typeface="Arial" panose="020B0604020202020204" pitchFamily="34" charset="0"/>
                <a:cs typeface="Arial" panose="020B0604020202020204" pitchFamily="34" charset="0"/>
              </a:rPr>
              <a:t>					More objective, providing greater 						understanding of the magnitude of a 					decomposition (overpressure) &amp; toxic 					gas dispersion.</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Leading to:</a:t>
            </a:r>
          </a:p>
          <a:p>
            <a:r>
              <a:rPr lang="en-US" sz="1800" dirty="0">
                <a:latin typeface="Arial" panose="020B0604020202020204" pitchFamily="34" charset="0"/>
                <a:cs typeface="Arial" panose="020B0604020202020204" pitchFamily="34" charset="0"/>
              </a:rPr>
              <a:t>					Revisit Bow Tie diagrams &amp; HAZOP 					findings 									– review of safety critical barriers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Safeguarding Manual update as required</a:t>
            </a:r>
          </a:p>
          <a:p>
            <a:r>
              <a:rPr lang="en-US" sz="1800" dirty="0">
                <a:latin typeface="Arial" panose="020B0604020202020204" pitchFamily="34" charset="0"/>
                <a:cs typeface="Arial" panose="020B0604020202020204" pitchFamily="34" charset="0"/>
              </a:rPr>
              <a:t>					Training and SOPs</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					Emergency Response Plan (ERP)</a:t>
            </a:r>
          </a:p>
          <a:p>
            <a:r>
              <a:rPr lang="en-US" sz="1800" dirty="0">
                <a:latin typeface="Arial" panose="020B0604020202020204" pitchFamily="34" charset="0"/>
                <a:cs typeface="Arial" panose="020B0604020202020204" pitchFamily="34" charset="0"/>
              </a:rPr>
              <a:t>					Local community communication?</a:t>
            </a:r>
          </a:p>
          <a:p>
            <a:endParaRPr lang="en-US" sz="1800" dirty="0"/>
          </a:p>
          <a:p>
            <a:endParaRPr lang="en-US" sz="1800" dirty="0"/>
          </a:p>
          <a:p>
            <a:endParaRPr lang="en-US" sz="1800" dirty="0"/>
          </a:p>
        </p:txBody>
      </p:sp>
    </p:spTree>
    <p:extLst>
      <p:ext uri="{BB962C8B-B14F-4D97-AF65-F5344CB8AC3E}">
        <p14:creationId xmlns:p14="http://schemas.microsoft.com/office/powerpoint/2010/main" val="164656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0684D1-1DB1-38E0-A873-C8CACA87E93E}"/>
              </a:ext>
            </a:extLst>
          </p:cNvPr>
          <p:cNvSpPr>
            <a:spLocks noGrp="1"/>
          </p:cNvSpPr>
          <p:nvPr>
            <p:ph type="title"/>
          </p:nvPr>
        </p:nvSpPr>
        <p:spPr>
          <a:xfrm>
            <a:off x="1143000" y="0"/>
            <a:ext cx="7149662" cy="1143000"/>
          </a:xfrm>
        </p:spPr>
        <p:txBody>
          <a:bodyPr/>
          <a:lstStyle/>
          <a:p>
            <a:pPr eaLnBrk="1" hangingPunct="1"/>
            <a:r>
              <a:rPr lang="en-GB" sz="2400" dirty="0">
                <a:latin typeface="Arial" panose="020B0604020202020204" pitchFamily="34" charset="0"/>
                <a:cs typeface="Arial" panose="020B0604020202020204" pitchFamily="34" charset="0"/>
              </a:rPr>
              <a:t>Next steps – challenges</a:t>
            </a:r>
          </a:p>
        </p:txBody>
      </p:sp>
      <p:sp>
        <p:nvSpPr>
          <p:cNvPr id="4" name="TextBox 3">
            <a:extLst>
              <a:ext uri="{FF2B5EF4-FFF2-40B4-BE49-F238E27FC236}">
                <a16:creationId xmlns:a16="http://schemas.microsoft.com/office/drawing/2014/main" id="{05276A49-23B0-CD9A-497F-B1F3149EAD8E}"/>
              </a:ext>
            </a:extLst>
          </p:cNvPr>
          <p:cNvSpPr txBox="1"/>
          <p:nvPr/>
        </p:nvSpPr>
        <p:spPr>
          <a:xfrm>
            <a:off x="381967" y="2051569"/>
            <a:ext cx="8671727" cy="3600986"/>
          </a:xfrm>
          <a:prstGeom prst="rect">
            <a:avLst/>
          </a:prstGeom>
          <a:noFill/>
        </p:spPr>
        <p:txBody>
          <a:bodyPr wrap="square" rtlCol="0">
            <a:spAutoFit/>
          </a:bodyPr>
          <a:lstStyle/>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Sustainability of PSM – show ongoing progress, success and </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KPIs – local and corporate</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Review and Audit</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Ongoing review RAM, PHAs and new PHASs (QRAs?)</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Revise Framework and Plans</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Capital Projects + Operations + Asset Integrity = Comprehensive PSM</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Human Factors</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Resources / Cost savings / Energy / Environmental / Profitability</a:t>
            </a:r>
          </a:p>
          <a:p>
            <a:pPr marL="342900" indent="-342900">
              <a:buFont typeface="Arial" panose="020B0604020202020204" pitchFamily="34" charset="0"/>
              <a:buChar char="•"/>
            </a:pPr>
            <a:r>
              <a:rPr lang="en-US" sz="1900" dirty="0">
                <a:latin typeface="Arial" panose="020B0604020202020204" pitchFamily="34" charset="0"/>
                <a:cs typeface="Arial" panose="020B0604020202020204" pitchFamily="34" charset="0"/>
              </a:rPr>
              <a:t>Horizon scanning - new legislation, standards, codes &amp; practices, insurers, pressure groups, business demands, etc.</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Potential scalability of the 4 step model based upon future demands, </a:t>
            </a:r>
            <a:r>
              <a:rPr lang="en-US" sz="2000" dirty="0" err="1">
                <a:latin typeface="Arial" panose="020B0604020202020204" pitchFamily="34" charset="0"/>
                <a:cs typeface="Arial" panose="020B0604020202020204" pitchFamily="34" charset="0"/>
              </a:rPr>
              <a:t>etc</a:t>
            </a:r>
            <a:endParaRPr lang="en-US" sz="1900" dirty="0">
              <a:latin typeface="Arial" panose="020B0604020202020204" pitchFamily="34" charset="0"/>
              <a:cs typeface="Arial" panose="020B0604020202020204" pitchFamily="34" charset="0"/>
            </a:endParaRPr>
          </a:p>
          <a:p>
            <a:endParaRPr lang="en-US" sz="1900" dirty="0"/>
          </a:p>
        </p:txBody>
      </p:sp>
    </p:spTree>
    <p:extLst>
      <p:ext uri="{BB962C8B-B14F-4D97-AF65-F5344CB8AC3E}">
        <p14:creationId xmlns:p14="http://schemas.microsoft.com/office/powerpoint/2010/main" val="205846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Rectangle 54"/>
          <p:cNvSpPr>
            <a:spLocks noChangeArrowheads="1"/>
          </p:cNvSpPr>
          <p:nvPr/>
        </p:nvSpPr>
        <p:spPr bwMode="auto">
          <a:xfrm>
            <a:off x="6555529" y="1571602"/>
            <a:ext cx="2363097" cy="1754326"/>
          </a:xfrm>
          <a:prstGeom prst="rect">
            <a:avLst/>
          </a:prstGeom>
          <a:noFill/>
          <a:ln w="9525">
            <a:noFill/>
            <a:miter lim="800000"/>
            <a:headEnd/>
            <a:tailEnd/>
          </a:ln>
        </p:spPr>
        <p:txBody>
          <a:bodyPr wrap="square">
            <a:spAutoFit/>
          </a:bodyPr>
          <a:lstStyle/>
          <a:p>
            <a:pPr algn="l">
              <a:spcBef>
                <a:spcPts val="0"/>
              </a:spcBef>
              <a:buClr>
                <a:schemeClr val="accent2"/>
              </a:buClr>
              <a:buSzPct val="90000"/>
              <a:buFont typeface="Wingdings" pitchFamily="2" charset="2"/>
              <a:buNone/>
            </a:pPr>
            <a:r>
              <a:rPr lang="en-GB" sz="1800" b="1" dirty="0">
                <a:latin typeface="Arial" panose="020B0604020202020204" pitchFamily="34" charset="0"/>
                <a:ea typeface="Tahoma" pitchFamily="34" charset="0"/>
                <a:cs typeface="Arial" panose="020B0604020202020204" pitchFamily="34" charset="0"/>
              </a:rPr>
              <a:t>Twin Rivers Mill, New Brunswick, Canada - 2016, </a:t>
            </a:r>
          </a:p>
          <a:p>
            <a:pPr algn="l">
              <a:spcBef>
                <a:spcPts val="0"/>
              </a:spcBef>
              <a:buClr>
                <a:schemeClr val="accent2"/>
              </a:buClr>
              <a:buSzPct val="90000"/>
              <a:buFont typeface="Wingdings" pitchFamily="2" charset="2"/>
              <a:buNone/>
            </a:pPr>
            <a:r>
              <a:rPr lang="en-US" sz="1800" b="1" dirty="0">
                <a:latin typeface="Arial" panose="020B0604020202020204" pitchFamily="34" charset="0"/>
                <a:ea typeface="Tahoma" pitchFamily="34" charset="0"/>
                <a:cs typeface="Arial" panose="020B0604020202020204" pitchFamily="34" charset="0"/>
              </a:rPr>
              <a:t>5 x ClO</a:t>
            </a:r>
            <a:r>
              <a:rPr lang="en-US" sz="1800" b="1" baseline="-25000" dirty="0">
                <a:latin typeface="Arial" panose="020B0604020202020204" pitchFamily="34" charset="0"/>
                <a:ea typeface="Tahoma" pitchFamily="34" charset="0"/>
                <a:cs typeface="Arial" panose="020B0604020202020204" pitchFamily="34" charset="0"/>
              </a:rPr>
              <a:t>2</a:t>
            </a:r>
            <a:r>
              <a:rPr lang="en-US" sz="1800" b="1" dirty="0">
                <a:latin typeface="Arial" panose="020B0604020202020204" pitchFamily="34" charset="0"/>
                <a:ea typeface="Tahoma" pitchFamily="34" charset="0"/>
                <a:cs typeface="Arial" panose="020B0604020202020204" pitchFamily="34" charset="0"/>
              </a:rPr>
              <a:t> LOC</a:t>
            </a:r>
          </a:p>
          <a:p>
            <a:pPr algn="l">
              <a:spcBef>
                <a:spcPts val="0"/>
              </a:spcBef>
              <a:buClr>
                <a:schemeClr val="accent2"/>
              </a:buClr>
              <a:buSzPct val="90000"/>
              <a:buFont typeface="Wingdings" pitchFamily="2" charset="2"/>
              <a:buNone/>
            </a:pPr>
            <a:r>
              <a:rPr lang="en-US" sz="1800" dirty="0">
                <a:latin typeface="Arial" panose="020B0604020202020204" pitchFamily="34" charset="0"/>
                <a:ea typeface="Tahoma" pitchFamily="34" charset="0"/>
                <a:cs typeface="Arial" panose="020B0604020202020204" pitchFamily="34" charset="0"/>
              </a:rPr>
              <a:t>0 deaths</a:t>
            </a:r>
          </a:p>
          <a:p>
            <a:pPr algn="l">
              <a:spcBef>
                <a:spcPts val="0"/>
              </a:spcBef>
              <a:buClr>
                <a:schemeClr val="accent2"/>
              </a:buClr>
              <a:buSzPct val="90000"/>
              <a:buFont typeface="Wingdings" pitchFamily="2" charset="2"/>
              <a:buNone/>
            </a:pPr>
            <a:endParaRPr lang="en-GB" sz="1800" dirty="0">
              <a:latin typeface="Arial" panose="020B0604020202020204" pitchFamily="34" charset="0"/>
              <a:ea typeface="Tahoma" pitchFamily="34" charset="0"/>
              <a:cs typeface="Arial" panose="020B0604020202020204" pitchFamily="34" charset="0"/>
            </a:endParaRPr>
          </a:p>
        </p:txBody>
      </p:sp>
      <p:sp>
        <p:nvSpPr>
          <p:cNvPr id="6153" name="Rectangle 55"/>
          <p:cNvSpPr>
            <a:spLocks noChangeArrowheads="1"/>
          </p:cNvSpPr>
          <p:nvPr/>
        </p:nvSpPr>
        <p:spPr bwMode="auto">
          <a:xfrm>
            <a:off x="2232912" y="1515585"/>
            <a:ext cx="2187575" cy="1477328"/>
          </a:xfrm>
          <a:prstGeom prst="rect">
            <a:avLst/>
          </a:prstGeom>
          <a:noFill/>
          <a:ln w="9525">
            <a:noFill/>
            <a:miter lim="800000"/>
            <a:headEnd/>
            <a:tailEnd/>
          </a:ln>
        </p:spPr>
        <p:txBody>
          <a:bodyPr>
            <a:spAutoFit/>
          </a:bodyPr>
          <a:lstStyle/>
          <a:p>
            <a:pPr algn="l"/>
            <a:r>
              <a:rPr lang="en-GB" sz="1800" b="1" dirty="0">
                <a:latin typeface="Arial" panose="020B0604020202020204" pitchFamily="34" charset="0"/>
                <a:ea typeface="Tahoma" pitchFamily="34" charset="0"/>
                <a:cs typeface="Arial" panose="020B0604020202020204" pitchFamily="34" charset="0"/>
              </a:rPr>
              <a:t>Androscoggin Mill, Jay, Maine, US - April 2020, Digestor - OP</a:t>
            </a:r>
          </a:p>
          <a:p>
            <a:pPr algn="l"/>
            <a:r>
              <a:rPr lang="en-GB" sz="1800" dirty="0">
                <a:latin typeface="Arial" panose="020B0604020202020204" pitchFamily="34" charset="0"/>
                <a:ea typeface="Tahoma" pitchFamily="34" charset="0"/>
                <a:cs typeface="Arial" panose="020B0604020202020204" pitchFamily="34" charset="0"/>
              </a:rPr>
              <a:t>0 deaths</a:t>
            </a:r>
          </a:p>
        </p:txBody>
      </p:sp>
      <p:sp>
        <p:nvSpPr>
          <p:cNvPr id="20" name="Rectangle 83"/>
          <p:cNvSpPr txBox="1">
            <a:spLocks noChangeArrowheads="1"/>
          </p:cNvSpPr>
          <p:nvPr/>
        </p:nvSpPr>
        <p:spPr bwMode="auto">
          <a:xfrm>
            <a:off x="1143000" y="0"/>
            <a:ext cx="777562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b="1" kern="0" dirty="0">
                <a:latin typeface="Arial" panose="020B0604020202020204" pitchFamily="34" charset="0"/>
                <a:ea typeface="+mj-ea"/>
                <a:cs typeface="Arial" panose="020B0604020202020204" pitchFamily="34" charset="0"/>
              </a:rPr>
              <a:t>PSM is needed in pulp</a:t>
            </a:r>
            <a:r>
              <a:rPr kumimoji="0" lang="en-GB" b="1" i="0" u="none" strike="noStrike" kern="0" cap="none" spc="0" normalizeH="0" noProof="0" dirty="0">
                <a:ln>
                  <a:noFill/>
                </a:ln>
                <a:solidFill>
                  <a:schemeClr val="tx1"/>
                </a:solidFill>
                <a:effectLst/>
                <a:uLnTx/>
                <a:uFillTx/>
                <a:latin typeface="Arial" panose="020B0604020202020204" pitchFamily="34" charset="0"/>
                <a:ea typeface="+mj-ea"/>
                <a:cs typeface="Arial" panose="020B0604020202020204" pitchFamily="34" charset="0"/>
              </a:rPr>
              <a:t> and industry…..</a:t>
            </a:r>
            <a:endParaRPr kumimoji="0" lang="en-GB" b="1" i="0" u="none" strike="noStrike" kern="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42D250DF-D8DA-C791-60E9-D39D45265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60" y="1629049"/>
            <a:ext cx="1875185" cy="1250400"/>
          </a:xfrm>
          <a:prstGeom prst="rect">
            <a:avLst/>
          </a:prstGeom>
        </p:spPr>
      </p:pic>
      <p:sp>
        <p:nvSpPr>
          <p:cNvPr id="4" name="Rectangle 55">
            <a:extLst>
              <a:ext uri="{FF2B5EF4-FFF2-40B4-BE49-F238E27FC236}">
                <a16:creationId xmlns:a16="http://schemas.microsoft.com/office/drawing/2014/main" id="{4EA7D9FF-B3FA-929C-F6B0-3D89EA0232D1}"/>
              </a:ext>
            </a:extLst>
          </p:cNvPr>
          <p:cNvSpPr>
            <a:spLocks noChangeArrowheads="1"/>
          </p:cNvSpPr>
          <p:nvPr/>
        </p:nvSpPr>
        <p:spPr bwMode="auto">
          <a:xfrm>
            <a:off x="2232912" y="3157012"/>
            <a:ext cx="2363097" cy="1754326"/>
          </a:xfrm>
          <a:prstGeom prst="rect">
            <a:avLst/>
          </a:prstGeom>
          <a:noFill/>
          <a:ln w="9525">
            <a:noFill/>
            <a:miter lim="800000"/>
            <a:headEnd/>
            <a:tailEnd/>
          </a:ln>
        </p:spPr>
        <p:txBody>
          <a:bodyPr wrap="square">
            <a:spAutoFit/>
          </a:bodyPr>
          <a:lstStyle/>
          <a:p>
            <a:pPr algn="l"/>
            <a:r>
              <a:rPr lang="en-GB" sz="1800" b="1" dirty="0" err="1">
                <a:latin typeface="Arial" panose="020B0604020202020204" pitchFamily="34" charset="0"/>
                <a:ea typeface="Tahoma" pitchFamily="34" charset="0"/>
                <a:cs typeface="Arial" panose="020B0604020202020204" pitchFamily="34" charset="0"/>
              </a:rPr>
              <a:t>DeRidder</a:t>
            </a:r>
            <a:r>
              <a:rPr lang="en-GB" sz="1800" b="1" dirty="0">
                <a:latin typeface="Arial" panose="020B0604020202020204" pitchFamily="34" charset="0"/>
                <a:ea typeface="Tahoma" pitchFamily="34" charset="0"/>
                <a:cs typeface="Arial" panose="020B0604020202020204" pitchFamily="34" charset="0"/>
              </a:rPr>
              <a:t> Mill, Louisiana , US - February 2017, </a:t>
            </a:r>
          </a:p>
          <a:p>
            <a:pPr algn="l"/>
            <a:r>
              <a:rPr lang="en-GB" sz="1800" b="1" dirty="0">
                <a:latin typeface="Arial" panose="020B0604020202020204" pitchFamily="34" charset="0"/>
                <a:ea typeface="Tahoma" pitchFamily="34" charset="0"/>
                <a:cs typeface="Arial" panose="020B0604020202020204" pitchFamily="34" charset="0"/>
              </a:rPr>
              <a:t>Condensate Tank - LOC</a:t>
            </a:r>
          </a:p>
          <a:p>
            <a:pPr algn="l"/>
            <a:r>
              <a:rPr lang="en-GB" sz="1800" dirty="0">
                <a:latin typeface="Arial" panose="020B0604020202020204" pitchFamily="34" charset="0"/>
                <a:ea typeface="Tahoma" pitchFamily="34" charset="0"/>
                <a:cs typeface="Arial" panose="020B0604020202020204" pitchFamily="34" charset="0"/>
              </a:rPr>
              <a:t>3 deaths &amp; 7 injured</a:t>
            </a:r>
          </a:p>
        </p:txBody>
      </p:sp>
      <p:pic>
        <p:nvPicPr>
          <p:cNvPr id="1026" name="Picture 2">
            <a:extLst>
              <a:ext uri="{FF2B5EF4-FFF2-40B4-BE49-F238E27FC236}">
                <a16:creationId xmlns:a16="http://schemas.microsoft.com/office/drawing/2014/main" id="{931EA5B4-4081-6C52-3EE9-11905F877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415" y="1651950"/>
            <a:ext cx="1875185" cy="10554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5">
            <a:extLst>
              <a:ext uri="{FF2B5EF4-FFF2-40B4-BE49-F238E27FC236}">
                <a16:creationId xmlns:a16="http://schemas.microsoft.com/office/drawing/2014/main" id="{27576CD8-ECF4-5BF4-65E9-1B5C99B99AF4}"/>
              </a:ext>
            </a:extLst>
          </p:cNvPr>
          <p:cNvSpPr>
            <a:spLocks noChangeArrowheads="1"/>
          </p:cNvSpPr>
          <p:nvPr/>
        </p:nvSpPr>
        <p:spPr bwMode="auto">
          <a:xfrm>
            <a:off x="6555529" y="3189134"/>
            <a:ext cx="2265531" cy="1477328"/>
          </a:xfrm>
          <a:prstGeom prst="rect">
            <a:avLst/>
          </a:prstGeom>
          <a:noFill/>
          <a:ln w="9525">
            <a:noFill/>
            <a:miter lim="800000"/>
            <a:headEnd/>
            <a:tailEnd/>
          </a:ln>
        </p:spPr>
        <p:txBody>
          <a:bodyPr wrap="square">
            <a:spAutoFit/>
          </a:bodyPr>
          <a:lstStyle/>
          <a:p>
            <a:pPr algn="l"/>
            <a:r>
              <a:rPr lang="en-GB" sz="1800" b="1" dirty="0">
                <a:latin typeface="Arial" panose="020B0604020202020204" pitchFamily="34" charset="0"/>
                <a:ea typeface="Tahoma" pitchFamily="34" charset="0"/>
                <a:cs typeface="Arial" panose="020B0604020202020204" pitchFamily="34" charset="0"/>
              </a:rPr>
              <a:t>Mackenzie Mill, BC, Canada - February 2009, </a:t>
            </a:r>
          </a:p>
          <a:p>
            <a:pPr algn="l"/>
            <a:r>
              <a:rPr lang="en-GB" sz="1800" b="1" dirty="0">
                <a:latin typeface="Arial" panose="020B0604020202020204" pitchFamily="34" charset="0"/>
                <a:ea typeface="Tahoma" pitchFamily="34" charset="0"/>
                <a:cs typeface="Arial" panose="020B0604020202020204" pitchFamily="34" charset="0"/>
              </a:rPr>
              <a:t>ClO</a:t>
            </a:r>
            <a:r>
              <a:rPr lang="en-GB" sz="1800" b="1" baseline="-25000" dirty="0">
                <a:latin typeface="Arial" panose="020B0604020202020204" pitchFamily="34" charset="0"/>
                <a:ea typeface="Tahoma" pitchFamily="34" charset="0"/>
                <a:cs typeface="Arial" panose="020B0604020202020204" pitchFamily="34" charset="0"/>
              </a:rPr>
              <a:t>2 </a:t>
            </a:r>
            <a:r>
              <a:rPr lang="en-GB" sz="1800" b="1" dirty="0">
                <a:latin typeface="Arial" panose="020B0604020202020204" pitchFamily="34" charset="0"/>
                <a:ea typeface="Tahoma" pitchFamily="34" charset="0"/>
                <a:cs typeface="Arial" panose="020B0604020202020204" pitchFamily="34" charset="0"/>
              </a:rPr>
              <a:t>- LOC</a:t>
            </a:r>
          </a:p>
          <a:p>
            <a:pPr algn="l"/>
            <a:r>
              <a:rPr lang="en-GB" sz="1800" dirty="0">
                <a:latin typeface="Arial" panose="020B0604020202020204" pitchFamily="34" charset="0"/>
                <a:ea typeface="Tahoma" pitchFamily="34" charset="0"/>
                <a:cs typeface="Arial" panose="020B0604020202020204" pitchFamily="34" charset="0"/>
              </a:rPr>
              <a:t>0 deaths</a:t>
            </a:r>
          </a:p>
        </p:txBody>
      </p:sp>
      <p:pic>
        <p:nvPicPr>
          <p:cNvPr id="1028" name="Picture 4">
            <a:extLst>
              <a:ext uri="{FF2B5EF4-FFF2-40B4-BE49-F238E27FC236}">
                <a16:creationId xmlns:a16="http://schemas.microsoft.com/office/drawing/2014/main" id="{8D250889-1F9C-BC4B-B51C-D213FB014A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40" y="3325928"/>
            <a:ext cx="1895473" cy="10245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A1F51E-D686-4DC3-63E1-EE95351AC9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218" y="5091598"/>
            <a:ext cx="2034492" cy="11451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5">
            <a:extLst>
              <a:ext uri="{FF2B5EF4-FFF2-40B4-BE49-F238E27FC236}">
                <a16:creationId xmlns:a16="http://schemas.microsoft.com/office/drawing/2014/main" id="{06D84E80-226C-A2CD-7A87-6F5695676C99}"/>
              </a:ext>
            </a:extLst>
          </p:cNvPr>
          <p:cNvSpPr>
            <a:spLocks noChangeArrowheads="1"/>
          </p:cNvSpPr>
          <p:nvPr/>
        </p:nvSpPr>
        <p:spPr bwMode="auto">
          <a:xfrm>
            <a:off x="3204663" y="5057212"/>
            <a:ext cx="4387733" cy="1200329"/>
          </a:xfrm>
          <a:prstGeom prst="rect">
            <a:avLst/>
          </a:prstGeom>
          <a:noFill/>
          <a:ln w="9525">
            <a:noFill/>
            <a:miter lim="800000"/>
            <a:headEnd/>
            <a:tailEnd/>
          </a:ln>
        </p:spPr>
        <p:txBody>
          <a:bodyPr wrap="square">
            <a:spAutoFit/>
          </a:bodyPr>
          <a:lstStyle/>
          <a:p>
            <a:pPr algn="l"/>
            <a:r>
              <a:rPr lang="en-GB" sz="1800" b="1" dirty="0">
                <a:latin typeface="Arial" panose="020B0604020202020204" pitchFamily="34" charset="0"/>
                <a:ea typeface="Tahoma" pitchFamily="34" charset="0"/>
                <a:cs typeface="Arial" panose="020B0604020202020204" pitchFamily="34" charset="0"/>
              </a:rPr>
              <a:t>Lakeland sawmill, Prince George, BC, Canada - April 2012, </a:t>
            </a:r>
          </a:p>
          <a:p>
            <a:pPr algn="l"/>
            <a:r>
              <a:rPr lang="en-GB" sz="1800" b="1" dirty="0">
                <a:latin typeface="Arial" panose="020B0604020202020204" pitchFamily="34" charset="0"/>
                <a:ea typeface="Tahoma" pitchFamily="34" charset="0"/>
                <a:cs typeface="Arial" panose="020B0604020202020204" pitchFamily="34" charset="0"/>
              </a:rPr>
              <a:t>Dust explosion</a:t>
            </a:r>
          </a:p>
          <a:p>
            <a:pPr algn="l"/>
            <a:r>
              <a:rPr lang="en-GB" sz="1800" dirty="0">
                <a:latin typeface="Arial" panose="020B0604020202020204" pitchFamily="34" charset="0"/>
                <a:ea typeface="Tahoma" pitchFamily="34" charset="0"/>
                <a:cs typeface="Arial" panose="020B0604020202020204" pitchFamily="34" charset="0"/>
              </a:rPr>
              <a:t>2 deaths &amp; 24 injured</a:t>
            </a:r>
          </a:p>
        </p:txBody>
      </p:sp>
      <p:pic>
        <p:nvPicPr>
          <p:cNvPr id="2" name="Picture 2" descr="Mackenzie pulp mill plans return to production after mishap - Prince George Citizen">
            <a:extLst>
              <a:ext uri="{FF2B5EF4-FFF2-40B4-BE49-F238E27FC236}">
                <a16:creationId xmlns:a16="http://schemas.microsoft.com/office/drawing/2014/main" id="{B1194107-28E2-07C0-342D-E34933849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325928"/>
            <a:ext cx="1939926" cy="120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87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883040C1-1825-EF11-864E-D259B347B0A1}"/>
              </a:ext>
            </a:extLst>
          </p:cNvPr>
          <p:cNvSpPr txBox="1">
            <a:spLocks noChangeArrowheads="1"/>
          </p:cNvSpPr>
          <p:nvPr/>
        </p:nvSpPr>
        <p:spPr bwMode="auto">
          <a:xfrm>
            <a:off x="961232" y="123223"/>
            <a:ext cx="829683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Tahoma" pitchFamily="34" charset="0"/>
              </a:defRPr>
            </a:lvl2pPr>
            <a:lvl3pPr algn="l" rtl="0" eaLnBrk="0" fontAlgn="base" hangingPunct="0">
              <a:spcBef>
                <a:spcPct val="0"/>
              </a:spcBef>
              <a:spcAft>
                <a:spcPct val="0"/>
              </a:spcAft>
              <a:defRPr sz="3600" b="1">
                <a:solidFill>
                  <a:schemeClr val="tx1"/>
                </a:solidFill>
                <a:latin typeface="Tahoma" pitchFamily="34" charset="0"/>
              </a:defRPr>
            </a:lvl3pPr>
            <a:lvl4pPr algn="l" rtl="0" eaLnBrk="0" fontAlgn="base" hangingPunct="0">
              <a:spcBef>
                <a:spcPct val="0"/>
              </a:spcBef>
              <a:spcAft>
                <a:spcPct val="0"/>
              </a:spcAft>
              <a:defRPr sz="3600" b="1">
                <a:solidFill>
                  <a:schemeClr val="tx1"/>
                </a:solidFill>
                <a:latin typeface="Tahoma" pitchFamily="34" charset="0"/>
              </a:defRPr>
            </a:lvl4pPr>
            <a:lvl5pPr algn="l" rtl="0" eaLnBrk="0" fontAlgn="base" hangingPunct="0">
              <a:spcBef>
                <a:spcPct val="0"/>
              </a:spcBef>
              <a:spcAft>
                <a:spcPct val="0"/>
              </a:spcAft>
              <a:defRPr sz="3600" b="1">
                <a:solidFill>
                  <a:schemeClr val="tx1"/>
                </a:solidFill>
                <a:latin typeface="Tahoma" pitchFamily="34" charset="0"/>
              </a:defRPr>
            </a:lvl5pPr>
            <a:lvl6pPr marL="457200" algn="l" rtl="0" fontAlgn="base">
              <a:spcBef>
                <a:spcPct val="0"/>
              </a:spcBef>
              <a:spcAft>
                <a:spcPct val="0"/>
              </a:spcAft>
              <a:defRPr sz="3600" b="1">
                <a:solidFill>
                  <a:schemeClr val="tx1"/>
                </a:solidFill>
                <a:latin typeface="Tahoma" pitchFamily="34" charset="0"/>
              </a:defRPr>
            </a:lvl6pPr>
            <a:lvl7pPr marL="914400" algn="l" rtl="0" fontAlgn="base">
              <a:spcBef>
                <a:spcPct val="0"/>
              </a:spcBef>
              <a:spcAft>
                <a:spcPct val="0"/>
              </a:spcAft>
              <a:defRPr sz="3600" b="1">
                <a:solidFill>
                  <a:schemeClr val="tx1"/>
                </a:solidFill>
                <a:latin typeface="Tahoma" pitchFamily="34" charset="0"/>
              </a:defRPr>
            </a:lvl7pPr>
            <a:lvl8pPr marL="1371600" algn="l" rtl="0" fontAlgn="base">
              <a:spcBef>
                <a:spcPct val="0"/>
              </a:spcBef>
              <a:spcAft>
                <a:spcPct val="0"/>
              </a:spcAft>
              <a:defRPr sz="3600" b="1">
                <a:solidFill>
                  <a:schemeClr val="tx1"/>
                </a:solidFill>
                <a:latin typeface="Tahoma" pitchFamily="34" charset="0"/>
              </a:defRPr>
            </a:lvl8pPr>
            <a:lvl9pPr marL="1828800" algn="l" rtl="0" fontAlgn="base">
              <a:spcBef>
                <a:spcPct val="0"/>
              </a:spcBef>
              <a:spcAft>
                <a:spcPct val="0"/>
              </a:spcAft>
              <a:defRPr sz="3600" b="1">
                <a:solidFill>
                  <a:schemeClr val="tx1"/>
                </a:solidFill>
                <a:latin typeface="Tahoma" pitchFamily="34" charset="0"/>
              </a:defRPr>
            </a:lvl9pPr>
          </a:lstStyle>
          <a:p>
            <a:pPr eaLnBrk="1" hangingPunct="1"/>
            <a:r>
              <a:rPr lang="en-CA" sz="2400" kern="0" dirty="0">
                <a:latin typeface="Arial" panose="020B0604020202020204" pitchFamily="34" charset="0"/>
                <a:cs typeface="Arial" panose="020B0604020202020204" pitchFamily="34" charset="0"/>
              </a:rPr>
              <a:t>Androscoggin Mill, </a:t>
            </a:r>
            <a:r>
              <a:rPr lang="en-CA" sz="2400" kern="0" dirty="0" err="1">
                <a:latin typeface="Arial" panose="020B0604020202020204" pitchFamily="34" charset="0"/>
                <a:cs typeface="Arial" panose="020B0604020202020204" pitchFamily="34" charset="0"/>
              </a:rPr>
              <a:t>Pixelle</a:t>
            </a:r>
            <a:r>
              <a:rPr lang="en-CA" sz="2400" kern="0" dirty="0">
                <a:latin typeface="Arial" panose="020B0604020202020204" pitchFamily="34" charset="0"/>
                <a:cs typeface="Arial" panose="020B0604020202020204" pitchFamily="34" charset="0"/>
              </a:rPr>
              <a:t> Speciality Solutions, </a:t>
            </a:r>
            <a:br>
              <a:rPr lang="en-CA" sz="2400" kern="0" dirty="0">
                <a:latin typeface="Arial" panose="020B0604020202020204" pitchFamily="34" charset="0"/>
                <a:cs typeface="Arial" panose="020B0604020202020204" pitchFamily="34" charset="0"/>
              </a:rPr>
            </a:br>
            <a:r>
              <a:rPr lang="en-CA" sz="2400" kern="0" dirty="0">
                <a:latin typeface="Arial" panose="020B0604020202020204" pitchFamily="34" charset="0"/>
                <a:cs typeface="Arial" panose="020B0604020202020204" pitchFamily="34" charset="0"/>
              </a:rPr>
              <a:t>Jay, Maine, US - 15 April 2020  </a:t>
            </a:r>
            <a:endParaRPr lang="en-GB" sz="2400" kern="0" dirty="0">
              <a:latin typeface="Arial" panose="020B0604020202020204" pitchFamily="34" charset="0"/>
              <a:cs typeface="Arial" panose="020B0604020202020204" pitchFamily="34" charset="0"/>
            </a:endParaRPr>
          </a:p>
        </p:txBody>
      </p:sp>
      <p:pic>
        <p:nvPicPr>
          <p:cNvPr id="5" name="11.m4v">
            <a:hlinkClick r:id="" action="ppaction://media"/>
            <a:extLst>
              <a:ext uri="{FF2B5EF4-FFF2-40B4-BE49-F238E27FC236}">
                <a16:creationId xmlns:a16="http://schemas.microsoft.com/office/drawing/2014/main" id="{2A50B7A1-A626-E676-3367-F60D6B34CF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581" y="1500032"/>
            <a:ext cx="8296837" cy="4666971"/>
          </a:xfrm>
          <a:prstGeom prst="rect">
            <a:avLst/>
          </a:prstGeom>
        </p:spPr>
      </p:pic>
    </p:spTree>
    <p:extLst>
      <p:ext uri="{BB962C8B-B14F-4D97-AF65-F5344CB8AC3E}">
        <p14:creationId xmlns:p14="http://schemas.microsoft.com/office/powerpoint/2010/main" val="197393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961232" y="123223"/>
            <a:ext cx="8296836" cy="1143000"/>
          </a:xfrm>
        </p:spPr>
        <p:txBody>
          <a:bodyPr/>
          <a:lstStyle/>
          <a:p>
            <a:pPr eaLnBrk="1" hangingPunct="1"/>
            <a:r>
              <a:rPr lang="en-CA" sz="2400" dirty="0">
                <a:latin typeface="Arial" panose="020B0604020202020204" pitchFamily="34" charset="0"/>
                <a:cs typeface="Arial" panose="020B0604020202020204" pitchFamily="34" charset="0"/>
              </a:rPr>
              <a:t>Androscoggin Mill, Pixelle Speciality Solutions, </a:t>
            </a:r>
            <a:br>
              <a:rPr lang="en-CA" sz="2400" dirty="0">
                <a:latin typeface="Arial" panose="020B0604020202020204" pitchFamily="34" charset="0"/>
                <a:cs typeface="Arial" panose="020B0604020202020204" pitchFamily="34" charset="0"/>
              </a:rPr>
            </a:br>
            <a:r>
              <a:rPr lang="en-CA" sz="2400" dirty="0">
                <a:latin typeface="Arial" panose="020B0604020202020204" pitchFamily="34" charset="0"/>
                <a:cs typeface="Arial" panose="020B0604020202020204" pitchFamily="34" charset="0"/>
              </a:rPr>
              <a:t>Jay, Maine, US - 15 April 2020  </a:t>
            </a:r>
            <a:endParaRPr lang="en-GB" sz="2400" dirty="0">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4294967295"/>
          </p:nvPr>
        </p:nvSpPr>
        <p:spPr>
          <a:xfrm>
            <a:off x="0" y="6356350"/>
            <a:ext cx="2895600" cy="365125"/>
          </a:xfrm>
          <a:prstGeom prst="rect">
            <a:avLst/>
          </a:prstGeom>
        </p:spPr>
        <p:txBody>
          <a:bodyPr/>
          <a:lstStyle/>
          <a:p>
            <a:pPr>
              <a:defRPr/>
            </a:pPr>
            <a:r>
              <a:rPr lang="en-US"/>
              <a:t>		</a:t>
            </a:r>
          </a:p>
        </p:txBody>
      </p:sp>
      <p:sp>
        <p:nvSpPr>
          <p:cNvPr id="14339" name="Rectangle 986"/>
          <p:cNvSpPr>
            <a:spLocks noChangeArrowheads="1"/>
          </p:cNvSpPr>
          <p:nvPr/>
        </p:nvSpPr>
        <p:spPr bwMode="auto">
          <a:xfrm>
            <a:off x="0" y="5478463"/>
            <a:ext cx="9144000" cy="0"/>
          </a:xfrm>
          <a:prstGeom prst="rect">
            <a:avLst/>
          </a:prstGeom>
          <a:noFill/>
          <a:ln w="9525" algn="ctr">
            <a:noFill/>
            <a:miter lim="800000"/>
            <a:headEnd/>
            <a:tailEnd/>
          </a:ln>
        </p:spPr>
        <p:txBody>
          <a:bodyPr wrap="none" anchor="ctr">
            <a:spAutoFit/>
          </a:bodyPr>
          <a:lstStyle/>
          <a:p>
            <a:pPr algn="l" eaLnBrk="1" hangingPunct="1">
              <a:lnSpc>
                <a:spcPct val="100000"/>
              </a:lnSpc>
            </a:pPr>
            <a:endParaRPr lang="en-GB" sz="1800"/>
          </a:p>
        </p:txBody>
      </p:sp>
      <p:pic>
        <p:nvPicPr>
          <p:cNvPr id="5" name="Edited clip.mov">
            <a:hlinkClick r:id="" action="ppaction://media"/>
            <a:extLst>
              <a:ext uri="{FF2B5EF4-FFF2-40B4-BE49-F238E27FC236}">
                <a16:creationId xmlns:a16="http://schemas.microsoft.com/office/drawing/2014/main" id="{E5613741-E50D-737D-0B39-F0419B5E16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793" y="1572609"/>
            <a:ext cx="8040414" cy="4522733"/>
          </a:xfrm>
          <a:prstGeom prst="rect">
            <a:avLst/>
          </a:prstGeom>
        </p:spPr>
      </p:pic>
    </p:spTree>
    <p:extLst>
      <p:ext uri="{BB962C8B-B14F-4D97-AF65-F5344CB8AC3E}">
        <p14:creationId xmlns:p14="http://schemas.microsoft.com/office/powerpoint/2010/main" val="2939022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947E4-DD51-449F-29CE-DA4A1F1B4C22}"/>
              </a:ext>
            </a:extLst>
          </p:cNvPr>
          <p:cNvSpPr/>
          <p:nvPr/>
        </p:nvSpPr>
        <p:spPr>
          <a:xfrm>
            <a:off x="626248" y="377648"/>
            <a:ext cx="8517752" cy="523220"/>
          </a:xfrm>
          <a:prstGeom prst="rect">
            <a:avLst/>
          </a:prstGeom>
        </p:spPr>
        <p:txBody>
          <a:bodyPr wrap="square">
            <a:spAutoFit/>
          </a:bodyPr>
          <a:lstStyle/>
          <a:p>
            <a:r>
              <a:rPr lang="en-GB" sz="2800" b="1" kern="0" dirty="0">
                <a:latin typeface="Arial" panose="020B0604020202020204" pitchFamily="34" charset="0"/>
                <a:cs typeface="Arial" panose="020B0604020202020204" pitchFamily="34" charset="0"/>
              </a:rPr>
              <a:t>What is the Pulp and Paper production process?</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22445B-2C01-2E8C-D7CF-A594CFFAA4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067" y="1514545"/>
            <a:ext cx="8125866" cy="4965807"/>
          </a:xfrm>
          <a:prstGeom prst="rect">
            <a:avLst/>
          </a:prstGeom>
          <a:noFill/>
          <a:ln>
            <a:noFill/>
          </a:ln>
        </p:spPr>
      </p:pic>
    </p:spTree>
    <p:extLst>
      <p:ext uri="{BB962C8B-B14F-4D97-AF65-F5344CB8AC3E}">
        <p14:creationId xmlns:p14="http://schemas.microsoft.com/office/powerpoint/2010/main" val="2497302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902695" y="123943"/>
            <a:ext cx="7853048" cy="1143000"/>
          </a:xfrm>
        </p:spPr>
        <p:txBody>
          <a:bodyPr/>
          <a:lstStyle/>
          <a:p>
            <a:pPr eaLnBrk="1" hangingPunct="1"/>
            <a:r>
              <a:rPr lang="en-GB" sz="2400" dirty="0">
                <a:latin typeface="Arial" panose="020B0604020202020204" pitchFamily="34" charset="0"/>
                <a:cs typeface="Arial" panose="020B0604020202020204" pitchFamily="34" charset="0"/>
              </a:rPr>
              <a:t>Substance MAHs in the Pulp and Paper industry</a:t>
            </a:r>
          </a:p>
        </p:txBody>
      </p:sp>
      <p:graphicFrame>
        <p:nvGraphicFramePr>
          <p:cNvPr id="2" name="Table 1">
            <a:extLst>
              <a:ext uri="{FF2B5EF4-FFF2-40B4-BE49-F238E27FC236}">
                <a16:creationId xmlns:a16="http://schemas.microsoft.com/office/drawing/2014/main" id="{D1B75813-84E2-4E55-2347-207B76548531}"/>
              </a:ext>
            </a:extLst>
          </p:cNvPr>
          <p:cNvGraphicFramePr>
            <a:graphicFrameLocks noGrp="1"/>
          </p:cNvGraphicFramePr>
          <p:nvPr>
            <p:extLst>
              <p:ext uri="{D42A27DB-BD31-4B8C-83A1-F6EECF244321}">
                <p14:modId xmlns:p14="http://schemas.microsoft.com/office/powerpoint/2010/main" val="509944877"/>
              </p:ext>
            </p:extLst>
          </p:nvPr>
        </p:nvGraphicFramePr>
        <p:xfrm>
          <a:off x="388257" y="1497724"/>
          <a:ext cx="8215916" cy="4677246"/>
        </p:xfrm>
        <a:graphic>
          <a:graphicData uri="http://schemas.openxmlformats.org/drawingml/2006/table">
            <a:tbl>
              <a:tblPr firstRow="1" firstCol="1" bandRow="1">
                <a:tableStyleId>{5940675A-B579-460E-94D1-54222C63F5DA}</a:tableStyleId>
              </a:tblPr>
              <a:tblGrid>
                <a:gridCol w="3371991">
                  <a:extLst>
                    <a:ext uri="{9D8B030D-6E8A-4147-A177-3AD203B41FA5}">
                      <a16:colId xmlns:a16="http://schemas.microsoft.com/office/drawing/2014/main" val="3013932715"/>
                    </a:ext>
                  </a:extLst>
                </a:gridCol>
                <a:gridCol w="1908213">
                  <a:extLst>
                    <a:ext uri="{9D8B030D-6E8A-4147-A177-3AD203B41FA5}">
                      <a16:colId xmlns:a16="http://schemas.microsoft.com/office/drawing/2014/main" val="1396063909"/>
                    </a:ext>
                  </a:extLst>
                </a:gridCol>
                <a:gridCol w="2935712">
                  <a:extLst>
                    <a:ext uri="{9D8B030D-6E8A-4147-A177-3AD203B41FA5}">
                      <a16:colId xmlns:a16="http://schemas.microsoft.com/office/drawing/2014/main" val="1038561168"/>
                    </a:ext>
                  </a:extLst>
                </a:gridCol>
              </a:tblGrid>
              <a:tr h="151200">
                <a:tc>
                  <a:txBody>
                    <a:bodyPr/>
                    <a:lstStyle/>
                    <a:p>
                      <a:pPr algn="ctr">
                        <a:lnSpc>
                          <a:spcPct val="107000"/>
                        </a:lnSpc>
                        <a:spcAft>
                          <a:spcPts val="800"/>
                        </a:spcAft>
                      </a:pPr>
                      <a:r>
                        <a:rPr lang="en-CA" sz="1100" b="1" kern="0" dirty="0">
                          <a:effectLst/>
                          <a:latin typeface="Arial" panose="020B0604020202020204" pitchFamily="34" charset="0"/>
                          <a:cs typeface="Arial" panose="020B0604020202020204" pitchFamily="34" charset="0"/>
                        </a:rPr>
                        <a:t>Major Accident Hazard</a:t>
                      </a:r>
                      <a:endParaRPr lang="en-CA" sz="11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CA" sz="1100" b="1" kern="0" dirty="0">
                          <a:effectLst/>
                          <a:latin typeface="Arial" panose="020B0604020202020204" pitchFamily="34" charset="0"/>
                          <a:cs typeface="Arial" panose="020B0604020202020204" pitchFamily="34" charset="0"/>
                        </a:rPr>
                        <a:t>Use / Source</a:t>
                      </a:r>
                      <a:endParaRPr lang="en-CA" sz="11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CA" sz="1100" b="1" kern="0" dirty="0">
                          <a:effectLst/>
                          <a:latin typeface="Arial" panose="020B0604020202020204" pitchFamily="34" charset="0"/>
                          <a:cs typeface="Arial" panose="020B0604020202020204" pitchFamily="34" charset="0"/>
                        </a:rPr>
                        <a:t>Principal Hazards</a:t>
                      </a:r>
                      <a:endParaRPr lang="en-CA" sz="11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2397678"/>
                  </a:ext>
                </a:extLst>
              </a:tr>
              <a:tr h="189604">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Methanol (pure)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Chlorine dioxide generation</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Flammable &amp; Toxic</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4803386"/>
                  </a:ext>
                </a:extLst>
              </a:tr>
              <a:tr h="180191">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Sulfuric acid (&gt;93%)</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Chlorine dioxide generation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Corrosive &amp; Exothermic reaction with water</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70854989"/>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Hydrogen peroxide (&gt;50%)</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Bleaching process</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Oxidising agent &amp; Corrosive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5493631"/>
                  </a:ext>
                </a:extLst>
              </a:tr>
              <a:tr h="194676">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Sodium chlorate (pure or solution)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Chlorine dioxide generation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Oxidising agent</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5902386"/>
                  </a:ext>
                </a:extLst>
              </a:tr>
              <a:tr h="194992">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Methane (natural gas)</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Heating &amp; Steam generation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Flammable (Explosive)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0557603"/>
                  </a:ext>
                </a:extLst>
              </a:tr>
              <a:tr h="195307">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Calcium oxide (quicklime) (pure)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Process chemistry</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Corrosive &amp; Exothermic reaction with water</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8872124"/>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Smelt</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Exothermic reaction with water</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74195638"/>
                  </a:ext>
                </a:extLst>
              </a:tr>
              <a:tr h="310970">
                <a:tc>
                  <a:txBody>
                    <a:bodyPr/>
                    <a:lstStyle/>
                    <a:p>
                      <a:pPr algn="l">
                        <a:lnSpc>
                          <a:spcPct val="107000"/>
                        </a:lnSpc>
                        <a:spcAft>
                          <a:spcPts val="800"/>
                        </a:spcAft>
                      </a:pPr>
                      <a:r>
                        <a:rPr lang="en-CA" sz="1100" kern="0">
                          <a:effectLst/>
                          <a:latin typeface="Arial" panose="020B0604020202020204" pitchFamily="34" charset="0"/>
                          <a:cs typeface="Arial" panose="020B0604020202020204" pitchFamily="34" charset="0"/>
                        </a:rPr>
                        <a:t>Green liquor (containing sodium carbonate, sodium sulfide, etc.)</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Corrosive &amp; Toxic gas on acidification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09115902"/>
                  </a:ext>
                </a:extLst>
              </a:tr>
              <a:tr h="356022">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Black liquor (containing lignin residues, hemicellulose, various inorganic chemicals, etc.)</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Flammable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13381235"/>
                  </a:ext>
                </a:extLst>
              </a:tr>
              <a:tr h="181791">
                <a:tc>
                  <a:txBody>
                    <a:bodyPr/>
                    <a:lstStyle/>
                    <a:p>
                      <a:pPr algn="l">
                        <a:lnSpc>
                          <a:spcPct val="107000"/>
                        </a:lnSpc>
                        <a:spcAft>
                          <a:spcPts val="800"/>
                        </a:spcAft>
                      </a:pPr>
                      <a:r>
                        <a:rPr lang="en-CA" sz="1100" kern="0">
                          <a:effectLst/>
                          <a:latin typeface="Arial" panose="020B0604020202020204" pitchFamily="34" charset="0"/>
                          <a:cs typeface="Arial" panose="020B0604020202020204" pitchFamily="34" charset="0"/>
                        </a:rPr>
                        <a:t>White liquor (containing sodium hydroxide, sodium sulfide, etc.)</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Corrosive &amp; Toxic gas on acidification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37637169"/>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Steam (up to 600lb)</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heating</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Thermal burns &amp; Overpressure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9371564"/>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Sodium hydroxide (50% solution)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 </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Corrosive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2747699"/>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Sodium sulfide </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 </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Toxic gas on acidification</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37540731"/>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Sodium sulfite (pure)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 </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Corrosive &amp; Toxic gas on acidification</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5225604"/>
                  </a:ext>
                </a:extLst>
              </a:tr>
              <a:tr h="192868">
                <a:tc>
                  <a:txBody>
                    <a:bodyPr/>
                    <a:lstStyle/>
                    <a:p>
                      <a:pPr algn="l">
                        <a:lnSpc>
                          <a:spcPct val="107000"/>
                        </a:lnSpc>
                        <a:spcAft>
                          <a:spcPts val="0"/>
                        </a:spcAft>
                      </a:pPr>
                      <a:r>
                        <a:rPr lang="en-CA" sz="1100" kern="0" dirty="0">
                          <a:effectLst/>
                          <a:latin typeface="Arial" panose="020B0604020202020204" pitchFamily="34" charset="0"/>
                          <a:cs typeface="Arial" panose="020B0604020202020204" pitchFamily="34" charset="0"/>
                        </a:rPr>
                        <a:t>Hydrogen sulfide including total reduced sulfur gases (TRS)</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Toxic &amp; Flammable (explosive)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94606634"/>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Sulfur dioxide (pure)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Bleaching</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Toxic &amp; Corrosive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3465702"/>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Chlorine dioxide (solution)</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Bleaching</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Toxic &amp; Corrosive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53312954"/>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Turpentine (pure)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Irritant, Harmful &amp; Flammable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22008162"/>
                  </a:ext>
                </a:extLst>
              </a:tr>
              <a:tr h="151200">
                <a:tc>
                  <a:txBody>
                    <a:bodyPr/>
                    <a:lstStyle/>
                    <a:p>
                      <a:pPr algn="l">
                        <a:lnSpc>
                          <a:spcPct val="107000"/>
                        </a:lnSpc>
                        <a:spcAft>
                          <a:spcPts val="800"/>
                        </a:spcAft>
                      </a:pPr>
                      <a:r>
                        <a:rPr lang="en-CA" sz="1100" kern="0" dirty="0">
                          <a:effectLst/>
                          <a:latin typeface="Arial" panose="020B0604020202020204" pitchFamily="34" charset="0"/>
                          <a:cs typeface="Arial" panose="020B0604020202020204" pitchFamily="34" charset="0"/>
                        </a:rPr>
                        <a:t>Non-condensable gases (NCG) (mixture)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Irritant, Harmful &amp; Flammable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7357472"/>
                  </a:ext>
                </a:extLst>
              </a:tr>
              <a:tr h="151200">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Tall Oil (liquid rosin) </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Irritant &amp; Flammable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46410632"/>
                  </a:ext>
                </a:extLst>
              </a:tr>
              <a:tr h="151200">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Mineral oil (transformers)</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Electrical system</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Flammable</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87327560"/>
                  </a:ext>
                </a:extLst>
              </a:tr>
              <a:tr h="151200">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Combustible dusts (e.g., sawdust, process fluff, etc.) </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a:effectLst/>
                          <a:latin typeface="Arial" panose="020B0604020202020204" pitchFamily="34" charset="0"/>
                          <a:cs typeface="Arial" panose="020B0604020202020204" pitchFamily="34" charset="0"/>
                        </a:rPr>
                        <a:t>Process chemistry</a:t>
                      </a:r>
                      <a:endParaRPr lang="en-CA" sz="11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CA" sz="1100" kern="0" dirty="0">
                          <a:effectLst/>
                          <a:latin typeface="Arial" panose="020B0604020202020204" pitchFamily="34" charset="0"/>
                          <a:cs typeface="Arial" panose="020B0604020202020204" pitchFamily="34" charset="0"/>
                        </a:rPr>
                        <a:t>Explosive</a:t>
                      </a:r>
                      <a:endParaRPr lang="en-CA" sz="11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4298273"/>
                  </a:ext>
                </a:extLst>
              </a:tr>
            </a:tbl>
          </a:graphicData>
        </a:graphic>
      </p:graphicFrame>
    </p:spTree>
    <p:extLst>
      <p:ext uri="{BB962C8B-B14F-4D97-AF65-F5344CB8AC3E}">
        <p14:creationId xmlns:p14="http://schemas.microsoft.com/office/powerpoint/2010/main" val="24069288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947E4-DD51-449F-29CE-DA4A1F1B4C22}"/>
              </a:ext>
            </a:extLst>
          </p:cNvPr>
          <p:cNvSpPr/>
          <p:nvPr/>
        </p:nvSpPr>
        <p:spPr>
          <a:xfrm>
            <a:off x="1011260" y="377648"/>
            <a:ext cx="7051192" cy="461665"/>
          </a:xfrm>
          <a:prstGeom prst="rect">
            <a:avLst/>
          </a:prstGeom>
        </p:spPr>
        <p:txBody>
          <a:bodyPr wrap="square">
            <a:spAutoFit/>
          </a:bodyPr>
          <a:lstStyle/>
          <a:p>
            <a:r>
              <a:rPr lang="en-GB" b="1" kern="0" dirty="0">
                <a:latin typeface="Arial" panose="020B0604020202020204" pitchFamily="34" charset="0"/>
                <a:cs typeface="Arial" panose="020B0604020202020204" pitchFamily="34" charset="0"/>
              </a:rPr>
              <a:t>Other MAHs and process safety hazards / risks</a:t>
            </a: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46214C8-293C-E461-886D-2E8AD98AC04C}"/>
              </a:ext>
            </a:extLst>
          </p:cNvPr>
          <p:cNvSpPr txBox="1"/>
          <p:nvPr/>
        </p:nvSpPr>
        <p:spPr>
          <a:xfrm>
            <a:off x="924232" y="1647886"/>
            <a:ext cx="8219768" cy="5632311"/>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PSM concerns include also but not limited to;</a:t>
            </a:r>
          </a:p>
          <a:p>
            <a:endParaRPr lang="en-US" sz="18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Dropped objects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Structural integrity</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Black site</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Wildfire</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Traffic movement (collisions) including rail car, tankers, vehicles, etc.</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Seismic activity (tsunami, landslides, etc.)</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Flooding</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Ambient temperature (-40 </a:t>
            </a:r>
            <a:r>
              <a:rPr lang="en-US" sz="1800" baseline="30000" dirty="0" err="1">
                <a:latin typeface="Arial" panose="020B0604020202020204" pitchFamily="34" charset="0"/>
                <a:cs typeface="Arial" panose="020B0604020202020204" pitchFamily="34" charset="0"/>
              </a:rPr>
              <a:t>o</a:t>
            </a:r>
            <a:r>
              <a:rPr lang="en-US" sz="1800" dirty="0" err="1">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 to +40 </a:t>
            </a:r>
            <a:r>
              <a:rPr lang="en-US" sz="1800" baseline="30000" dirty="0" err="1">
                <a:latin typeface="Arial" panose="020B0604020202020204" pitchFamily="34" charset="0"/>
                <a:cs typeface="Arial" panose="020B0604020202020204" pitchFamily="34" charset="0"/>
              </a:rPr>
              <a:t>o</a:t>
            </a:r>
            <a:r>
              <a:rPr lang="en-US" sz="1800" dirty="0" err="1">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Cybersecurity </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Security</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Human Factors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Railcar unloading, switch and car movement on site</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Boilers: Biomass handling, Natural gas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Power generation: steam turbines</a:t>
            </a:r>
          </a:p>
          <a:p>
            <a:pPr marL="742950" lvl="1"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High Voltage Transformers</a:t>
            </a:r>
          </a:p>
          <a:p>
            <a:pPr marL="742950" lvl="1"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endParaRPr lang="en-US" sz="1800" dirty="0"/>
          </a:p>
          <a:p>
            <a:endParaRPr lang="en-US" sz="1800" dirty="0"/>
          </a:p>
        </p:txBody>
      </p:sp>
    </p:spTree>
    <p:extLst>
      <p:ext uri="{BB962C8B-B14F-4D97-AF65-F5344CB8AC3E}">
        <p14:creationId xmlns:p14="http://schemas.microsoft.com/office/powerpoint/2010/main" val="146614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E1B7D570-E051-532A-B390-2020DDE9B95F}"/>
              </a:ext>
            </a:extLst>
          </p:cNvPr>
          <p:cNvSpPr>
            <a:spLocks noGrp="1"/>
          </p:cNvSpPr>
          <p:nvPr>
            <p:ph type="body" idx="1"/>
          </p:nvPr>
        </p:nvSpPr>
        <p:spPr>
          <a:xfrm>
            <a:off x="384176" y="1724684"/>
            <a:ext cx="4114800" cy="639762"/>
          </a:xfrm>
        </p:spPr>
        <p:txBody>
          <a:bodyPr/>
          <a:lstStyle/>
          <a:p>
            <a:r>
              <a:rPr lang="en-US" sz="1800" dirty="0">
                <a:latin typeface="Arial" panose="020B0604020202020204" pitchFamily="34" charset="0"/>
                <a:cs typeface="Arial" panose="020B0604020202020204" pitchFamily="34" charset="0"/>
              </a:rPr>
              <a:t>Aging assets: structural Integrity, lack of inspection, poor housekeeping, etc.</a:t>
            </a:r>
          </a:p>
        </p:txBody>
      </p:sp>
      <p:pic>
        <p:nvPicPr>
          <p:cNvPr id="4" name="Picture 3">
            <a:extLst>
              <a:ext uri="{FF2B5EF4-FFF2-40B4-BE49-F238E27FC236}">
                <a16:creationId xmlns:a16="http://schemas.microsoft.com/office/drawing/2014/main" id="{8E5A6406-84F1-99A4-5A06-DB06708CD0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140" r="-2" b="5508"/>
          <a:stretch/>
        </p:blipFill>
        <p:spPr>
          <a:xfrm>
            <a:off x="3080950" y="2364446"/>
            <a:ext cx="4040188" cy="3951288"/>
          </a:xfrm>
          <a:prstGeom prst="rect">
            <a:avLst/>
          </a:prstGeom>
          <a:noFill/>
        </p:spPr>
      </p:pic>
      <p:sp>
        <p:nvSpPr>
          <p:cNvPr id="2" name="Rectangle 1">
            <a:extLst>
              <a:ext uri="{FF2B5EF4-FFF2-40B4-BE49-F238E27FC236}">
                <a16:creationId xmlns:a16="http://schemas.microsoft.com/office/drawing/2014/main" id="{CAFE52F1-1C6C-F52C-A142-9AC57CFEE372}"/>
              </a:ext>
            </a:extLst>
          </p:cNvPr>
          <p:cNvSpPr/>
          <p:nvPr/>
        </p:nvSpPr>
        <p:spPr bwMode="auto">
          <a:xfrm>
            <a:off x="914399" y="0"/>
            <a:ext cx="837329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eaLnBrk="0" hangingPunct="0">
              <a:spcAft>
                <a:spcPts val="600"/>
              </a:spcAft>
            </a:pPr>
            <a:r>
              <a:rPr lang="en-GB" b="1" kern="0" dirty="0">
                <a:latin typeface="Arial" panose="020B0604020202020204" pitchFamily="34" charset="0"/>
                <a:ea typeface="+mj-ea"/>
                <a:cs typeface="Arial" panose="020B0604020202020204" pitchFamily="34" charset="0"/>
              </a:rPr>
              <a:t>Poor risk management</a:t>
            </a:r>
            <a:endParaRPr lang="en-CA"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00312842"/>
      </p:ext>
    </p:extLst>
  </p:cSld>
  <p:clrMapOvr>
    <a:masterClrMapping/>
  </p:clrMapOvr>
</p:sld>
</file>

<file path=ppt/theme/theme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020A8-29DE-4873-88BD-42F4CD16FA27}"/>
</file>

<file path=customXml/itemProps2.xml><?xml version="1.0" encoding="utf-8"?>
<ds:datastoreItem xmlns:ds="http://schemas.openxmlformats.org/officeDocument/2006/customXml" ds:itemID="{FD3F5344-F846-4D6D-AA3E-6B11D6326CC9}"/>
</file>

<file path=docProps/app.xml><?xml version="1.0" encoding="utf-8"?>
<Properties xmlns="http://schemas.openxmlformats.org/officeDocument/2006/extended-properties" xmlns:vt="http://schemas.openxmlformats.org/officeDocument/2006/docPropsVTypes">
  <Template/>
  <TotalTime>16200</TotalTime>
  <Words>2725</Words>
  <Application>Microsoft Macintosh PowerPoint</Application>
  <PresentationFormat>On-screen Show (4:3)</PresentationFormat>
  <Paragraphs>379</Paragraphs>
  <Slides>21</Slides>
  <Notes>17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Tahoma</vt:lpstr>
      <vt:lpstr>Times New Roman</vt:lpstr>
      <vt:lpstr>Wingdings</vt:lpstr>
      <vt:lpstr>2_Default Design</vt:lpstr>
      <vt:lpstr>PowerPoint Presentation</vt:lpstr>
      <vt:lpstr>Presentation overview</vt:lpstr>
      <vt:lpstr>PowerPoint Presentation</vt:lpstr>
      <vt:lpstr>PowerPoint Presentation</vt:lpstr>
      <vt:lpstr>Androscoggin Mill, Pixelle Speciality Solutions,  Jay, Maine, US - 15 April 2020  </vt:lpstr>
      <vt:lpstr>PowerPoint Presentation</vt:lpstr>
      <vt:lpstr>Substance MAHs in the Pulp and Paper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4-steps -  The PDCA Pulp and Paper PSM model</vt:lpstr>
      <vt:lpstr>PSM workflow</vt:lpstr>
      <vt:lpstr>PSM workflow for chlorine dioxide</vt:lpstr>
      <vt:lpstr>Risk Assessment Matrix (RAM)</vt:lpstr>
      <vt:lpstr>BowTie analysis and HAZOP studies </vt:lpstr>
      <vt:lpstr>Consequence Modelling</vt:lpstr>
      <vt:lpstr>Next steps –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 M Riddick</dc:creator>
  <cp:lastModifiedBy>John Riddick</cp:lastModifiedBy>
  <cp:revision>1243</cp:revision>
  <cp:lastPrinted>2022-10-16T01:41:51Z</cp:lastPrinted>
  <dcterms:created xsi:type="dcterms:W3CDTF">2001-06-15T09:35:15Z</dcterms:created>
  <dcterms:modified xsi:type="dcterms:W3CDTF">2023-09-13T02:29:01Z</dcterms:modified>
</cp:coreProperties>
</file>