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diagrams/drawing1.xml" ContentType="application/vnd.ms-office.drawingml.diagramDrawing+xml"/>
  <Override PartName="/ppt/diagrams/layout2.xml" ContentType="application/vnd.openxmlformats-officedocument.drawingml.diagramLayout+xml"/>
  <Override PartName="/ppt/theme/theme1.xml" ContentType="application/vnd.openxmlformats-officedocument.theme+xml"/>
  <Override PartName="/ppt/diagrams/colors1.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6" r:id="rId1"/>
  </p:sldMasterIdLst>
  <p:notesMasterIdLst>
    <p:notesMasterId r:id="rId24"/>
  </p:notesMasterIdLst>
  <p:sldIdLst>
    <p:sldId id="256" r:id="rId2"/>
    <p:sldId id="283" r:id="rId3"/>
    <p:sldId id="270" r:id="rId4"/>
    <p:sldId id="285" r:id="rId5"/>
    <p:sldId id="273" r:id="rId6"/>
    <p:sldId id="284" r:id="rId7"/>
    <p:sldId id="281" r:id="rId8"/>
    <p:sldId id="272" r:id="rId9"/>
    <p:sldId id="300" r:id="rId10"/>
    <p:sldId id="287" r:id="rId11"/>
    <p:sldId id="274" r:id="rId12"/>
    <p:sldId id="301" r:id="rId13"/>
    <p:sldId id="295" r:id="rId14"/>
    <p:sldId id="286" r:id="rId15"/>
    <p:sldId id="275" r:id="rId16"/>
    <p:sldId id="293" r:id="rId17"/>
    <p:sldId id="289" r:id="rId18"/>
    <p:sldId id="290" r:id="rId19"/>
    <p:sldId id="280" r:id="rId20"/>
    <p:sldId id="299" r:id="rId21"/>
    <p:sldId id="291" r:id="rId22"/>
    <p:sldId id="279" r:id="rId23"/>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FF00FF"/>
    <a:srgbClr val="FF3737"/>
    <a:srgbClr val="0018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73256" autoAdjust="0"/>
  </p:normalViewPr>
  <p:slideViewPr>
    <p:cSldViewPr>
      <p:cViewPr varScale="1">
        <p:scale>
          <a:sx n="49" d="100"/>
          <a:sy n="49" d="100"/>
        </p:scale>
        <p:origin x="1122" y="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2561B-F7CA-4D60-8FAF-D541E4F61691}"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7B35120E-50C7-44A1-9B39-BE0AC8E60A21}">
      <dgm:prSet phldrT="[Text]"/>
      <dgm:spPr/>
      <dgm:t>
        <a:bodyPr/>
        <a:lstStyle/>
        <a:p>
          <a:endParaRPr lang="en-GB" dirty="0"/>
        </a:p>
      </dgm:t>
    </dgm:pt>
    <dgm:pt modelId="{84A50E70-BC7B-47DF-AD00-965A1E9D79B7}" type="parTrans" cxnId="{087D4DBA-411B-4D1C-9868-865290C74EBD}">
      <dgm:prSet/>
      <dgm:spPr/>
      <dgm:t>
        <a:bodyPr/>
        <a:lstStyle/>
        <a:p>
          <a:endParaRPr lang="en-GB"/>
        </a:p>
      </dgm:t>
    </dgm:pt>
    <dgm:pt modelId="{CF8596D1-E6D1-490E-B1B9-3D8C8B86037A}" type="sibTrans" cxnId="{087D4DBA-411B-4D1C-9868-865290C74EBD}">
      <dgm:prSet/>
      <dgm:spPr/>
      <dgm:t>
        <a:bodyPr/>
        <a:lstStyle/>
        <a:p>
          <a:endParaRPr lang="en-GB"/>
        </a:p>
      </dgm:t>
    </dgm:pt>
    <dgm:pt modelId="{F9481738-F0F0-40CA-9312-DDBFE5DA8702}">
      <dgm:prSet phldrT="[Text]" custT="1"/>
      <dgm:spPr/>
      <dgm:t>
        <a:bodyPr/>
        <a:lstStyle/>
        <a:p>
          <a:endParaRPr lang="en-GB" sz="1100" dirty="0"/>
        </a:p>
      </dgm:t>
    </dgm:pt>
    <dgm:pt modelId="{76978184-2690-4430-8F12-6B2C21B38850}" type="parTrans" cxnId="{49F46EF4-3186-413F-A8D4-4B8BBA8BDC81}">
      <dgm:prSet/>
      <dgm:spPr/>
      <dgm:t>
        <a:bodyPr/>
        <a:lstStyle/>
        <a:p>
          <a:endParaRPr lang="en-GB"/>
        </a:p>
      </dgm:t>
    </dgm:pt>
    <dgm:pt modelId="{32C0AC4F-2806-4DDA-9CE5-BC039D8B2ADF}" type="sibTrans" cxnId="{49F46EF4-3186-413F-A8D4-4B8BBA8BDC81}">
      <dgm:prSet/>
      <dgm:spPr/>
      <dgm:t>
        <a:bodyPr/>
        <a:lstStyle/>
        <a:p>
          <a:endParaRPr lang="en-GB"/>
        </a:p>
      </dgm:t>
    </dgm:pt>
    <dgm:pt modelId="{877108A5-FD1B-4A85-8F8B-D5817CCCEA96}">
      <dgm:prSet phldrT="[Text]" custT="1"/>
      <dgm:spPr/>
      <dgm:t>
        <a:bodyPr/>
        <a:lstStyle/>
        <a:p>
          <a:r>
            <a:rPr lang="en-GB" sz="1600" b="1" dirty="0"/>
            <a:t>Management of Change (MoC)</a:t>
          </a:r>
        </a:p>
      </dgm:t>
    </dgm:pt>
    <dgm:pt modelId="{928B15A8-2D77-4F5C-9BC5-FE66AB49DA79}" type="parTrans" cxnId="{4F0128EA-C057-46A5-9A93-CDF31DB7D4A4}">
      <dgm:prSet/>
      <dgm:spPr/>
      <dgm:t>
        <a:bodyPr/>
        <a:lstStyle/>
        <a:p>
          <a:endParaRPr lang="en-GB"/>
        </a:p>
      </dgm:t>
    </dgm:pt>
    <dgm:pt modelId="{D8F41973-1948-4315-B20A-795DB223CD07}" type="sibTrans" cxnId="{4F0128EA-C057-46A5-9A93-CDF31DB7D4A4}">
      <dgm:prSet/>
      <dgm:spPr/>
      <dgm:t>
        <a:bodyPr/>
        <a:lstStyle/>
        <a:p>
          <a:endParaRPr lang="en-GB"/>
        </a:p>
      </dgm:t>
    </dgm:pt>
    <dgm:pt modelId="{FCC63A95-2311-4B5C-9C90-D313A3E08CD0}" type="pres">
      <dgm:prSet presAssocID="{BC72561B-F7CA-4D60-8FAF-D541E4F61691}" presName="compositeShape" presStyleCnt="0">
        <dgm:presLayoutVars>
          <dgm:chMax val="7"/>
          <dgm:dir/>
          <dgm:resizeHandles val="exact"/>
        </dgm:presLayoutVars>
      </dgm:prSet>
      <dgm:spPr/>
      <dgm:t>
        <a:bodyPr/>
        <a:lstStyle/>
        <a:p>
          <a:endParaRPr lang="en-US"/>
        </a:p>
      </dgm:t>
    </dgm:pt>
    <dgm:pt modelId="{F68E5804-4A00-4E27-8636-4CDA4876CBA5}" type="pres">
      <dgm:prSet presAssocID="{7B35120E-50C7-44A1-9B39-BE0AC8E60A21}" presName="circ1" presStyleLbl="vennNode1" presStyleIdx="0" presStyleCnt="3" custScaleX="60349" custScaleY="61203" custLinFactNeighborX="-3409" custLinFactNeighborY="7553"/>
      <dgm:spPr/>
      <dgm:t>
        <a:bodyPr/>
        <a:lstStyle/>
        <a:p>
          <a:endParaRPr lang="en-US"/>
        </a:p>
      </dgm:t>
    </dgm:pt>
    <dgm:pt modelId="{7D4BF26B-EAE0-4167-B64F-7FA905D7F62C}" type="pres">
      <dgm:prSet presAssocID="{7B35120E-50C7-44A1-9B39-BE0AC8E60A21}" presName="circ1Tx" presStyleLbl="revTx" presStyleIdx="0" presStyleCnt="0">
        <dgm:presLayoutVars>
          <dgm:chMax val="0"/>
          <dgm:chPref val="0"/>
          <dgm:bulletEnabled val="1"/>
        </dgm:presLayoutVars>
      </dgm:prSet>
      <dgm:spPr/>
      <dgm:t>
        <a:bodyPr/>
        <a:lstStyle/>
        <a:p>
          <a:endParaRPr lang="en-US"/>
        </a:p>
      </dgm:t>
    </dgm:pt>
    <dgm:pt modelId="{92BD1998-765A-411C-BA05-1C25C7CDEFD4}" type="pres">
      <dgm:prSet presAssocID="{F9481738-F0F0-40CA-9312-DDBFE5DA8702}" presName="circ2" presStyleLbl="vennNode1" presStyleIdx="1" presStyleCnt="3" custScaleX="57320" custScaleY="52451" custLinFactNeighborX="-21710" custLinFactNeighborY="-29963"/>
      <dgm:spPr/>
      <dgm:t>
        <a:bodyPr/>
        <a:lstStyle/>
        <a:p>
          <a:endParaRPr lang="en-US"/>
        </a:p>
      </dgm:t>
    </dgm:pt>
    <dgm:pt modelId="{04567522-7FB8-408B-8C29-40C8E80ACDD2}" type="pres">
      <dgm:prSet presAssocID="{F9481738-F0F0-40CA-9312-DDBFE5DA8702}" presName="circ2Tx" presStyleLbl="revTx" presStyleIdx="0" presStyleCnt="0">
        <dgm:presLayoutVars>
          <dgm:chMax val="0"/>
          <dgm:chPref val="0"/>
          <dgm:bulletEnabled val="1"/>
        </dgm:presLayoutVars>
      </dgm:prSet>
      <dgm:spPr/>
      <dgm:t>
        <a:bodyPr/>
        <a:lstStyle/>
        <a:p>
          <a:endParaRPr lang="en-US"/>
        </a:p>
      </dgm:t>
    </dgm:pt>
    <dgm:pt modelId="{F30C8C0B-96E3-42D1-BC7F-EDCBC78BE6A8}" type="pres">
      <dgm:prSet presAssocID="{877108A5-FD1B-4A85-8F8B-D5817CCCEA96}" presName="circ3" presStyleLbl="vennNode1" presStyleIdx="2" presStyleCnt="3" custScaleX="114649" custScaleY="114954" custLinFactNeighborX="-32788" custLinFactNeighborY="2059"/>
      <dgm:spPr/>
      <dgm:t>
        <a:bodyPr/>
        <a:lstStyle/>
        <a:p>
          <a:endParaRPr lang="en-US"/>
        </a:p>
      </dgm:t>
    </dgm:pt>
    <dgm:pt modelId="{BE715555-46C5-4EBF-B766-B8EB1A5F848F}" type="pres">
      <dgm:prSet presAssocID="{877108A5-FD1B-4A85-8F8B-D5817CCCEA96}" presName="circ3Tx" presStyleLbl="revTx" presStyleIdx="0" presStyleCnt="0">
        <dgm:presLayoutVars>
          <dgm:chMax val="0"/>
          <dgm:chPref val="0"/>
          <dgm:bulletEnabled val="1"/>
        </dgm:presLayoutVars>
      </dgm:prSet>
      <dgm:spPr/>
      <dgm:t>
        <a:bodyPr/>
        <a:lstStyle/>
        <a:p>
          <a:endParaRPr lang="en-US"/>
        </a:p>
      </dgm:t>
    </dgm:pt>
  </dgm:ptLst>
  <dgm:cxnLst>
    <dgm:cxn modelId="{CB6E283D-98B6-4C59-B11A-072DD5F6B7A4}" type="presOf" srcId="{877108A5-FD1B-4A85-8F8B-D5817CCCEA96}" destId="{BE715555-46C5-4EBF-B766-B8EB1A5F848F}" srcOrd="1" destOrd="0" presId="urn:microsoft.com/office/officeart/2005/8/layout/venn1"/>
    <dgm:cxn modelId="{20D31FA5-062C-43A0-B3B7-DE92D9D1C618}" type="presOf" srcId="{877108A5-FD1B-4A85-8F8B-D5817CCCEA96}" destId="{F30C8C0B-96E3-42D1-BC7F-EDCBC78BE6A8}" srcOrd="0" destOrd="0" presId="urn:microsoft.com/office/officeart/2005/8/layout/venn1"/>
    <dgm:cxn modelId="{F7963A77-8AA2-4056-8B11-093FDF5E1C48}" type="presOf" srcId="{7B35120E-50C7-44A1-9B39-BE0AC8E60A21}" destId="{7D4BF26B-EAE0-4167-B64F-7FA905D7F62C}" srcOrd="1" destOrd="0" presId="urn:microsoft.com/office/officeart/2005/8/layout/venn1"/>
    <dgm:cxn modelId="{994AA89D-0380-499D-AF10-C8A9058B9886}" type="presOf" srcId="{F9481738-F0F0-40CA-9312-DDBFE5DA8702}" destId="{04567522-7FB8-408B-8C29-40C8E80ACDD2}" srcOrd="1" destOrd="0" presId="urn:microsoft.com/office/officeart/2005/8/layout/venn1"/>
    <dgm:cxn modelId="{CFB4F23D-EEA4-4356-AE58-B61A2726FD45}" type="presOf" srcId="{7B35120E-50C7-44A1-9B39-BE0AC8E60A21}" destId="{F68E5804-4A00-4E27-8636-4CDA4876CBA5}" srcOrd="0" destOrd="0" presId="urn:microsoft.com/office/officeart/2005/8/layout/venn1"/>
    <dgm:cxn modelId="{03788DBF-2B21-446F-9809-F1DDC78742FC}" type="presOf" srcId="{F9481738-F0F0-40CA-9312-DDBFE5DA8702}" destId="{92BD1998-765A-411C-BA05-1C25C7CDEFD4}" srcOrd="0" destOrd="0" presId="urn:microsoft.com/office/officeart/2005/8/layout/venn1"/>
    <dgm:cxn modelId="{49F46EF4-3186-413F-A8D4-4B8BBA8BDC81}" srcId="{BC72561B-F7CA-4D60-8FAF-D541E4F61691}" destId="{F9481738-F0F0-40CA-9312-DDBFE5DA8702}" srcOrd="1" destOrd="0" parTransId="{76978184-2690-4430-8F12-6B2C21B38850}" sibTransId="{32C0AC4F-2806-4DDA-9CE5-BC039D8B2ADF}"/>
    <dgm:cxn modelId="{B0C2C6A3-B433-4D68-855E-0D18B7728F10}" type="presOf" srcId="{BC72561B-F7CA-4D60-8FAF-D541E4F61691}" destId="{FCC63A95-2311-4B5C-9C90-D313A3E08CD0}" srcOrd="0" destOrd="0" presId="urn:microsoft.com/office/officeart/2005/8/layout/venn1"/>
    <dgm:cxn modelId="{087D4DBA-411B-4D1C-9868-865290C74EBD}" srcId="{BC72561B-F7CA-4D60-8FAF-D541E4F61691}" destId="{7B35120E-50C7-44A1-9B39-BE0AC8E60A21}" srcOrd="0" destOrd="0" parTransId="{84A50E70-BC7B-47DF-AD00-965A1E9D79B7}" sibTransId="{CF8596D1-E6D1-490E-B1B9-3D8C8B86037A}"/>
    <dgm:cxn modelId="{4F0128EA-C057-46A5-9A93-CDF31DB7D4A4}" srcId="{BC72561B-F7CA-4D60-8FAF-D541E4F61691}" destId="{877108A5-FD1B-4A85-8F8B-D5817CCCEA96}" srcOrd="2" destOrd="0" parTransId="{928B15A8-2D77-4F5C-9BC5-FE66AB49DA79}" sibTransId="{D8F41973-1948-4315-B20A-795DB223CD07}"/>
    <dgm:cxn modelId="{D295A03A-8F40-4D90-A2F3-35FAF7AE4287}" type="presParOf" srcId="{FCC63A95-2311-4B5C-9C90-D313A3E08CD0}" destId="{F68E5804-4A00-4E27-8636-4CDA4876CBA5}" srcOrd="0" destOrd="0" presId="urn:microsoft.com/office/officeart/2005/8/layout/venn1"/>
    <dgm:cxn modelId="{C34277A9-BF8A-4372-AB60-68EAFD54CAD1}" type="presParOf" srcId="{FCC63A95-2311-4B5C-9C90-D313A3E08CD0}" destId="{7D4BF26B-EAE0-4167-B64F-7FA905D7F62C}" srcOrd="1" destOrd="0" presId="urn:microsoft.com/office/officeart/2005/8/layout/venn1"/>
    <dgm:cxn modelId="{128F5A1B-FA88-4EDB-844C-002AF11592C2}" type="presParOf" srcId="{FCC63A95-2311-4B5C-9C90-D313A3E08CD0}" destId="{92BD1998-765A-411C-BA05-1C25C7CDEFD4}" srcOrd="2" destOrd="0" presId="urn:microsoft.com/office/officeart/2005/8/layout/venn1"/>
    <dgm:cxn modelId="{38F97589-4DB3-43CB-972B-E5FB5792785F}" type="presParOf" srcId="{FCC63A95-2311-4B5C-9C90-D313A3E08CD0}" destId="{04567522-7FB8-408B-8C29-40C8E80ACDD2}" srcOrd="3" destOrd="0" presId="urn:microsoft.com/office/officeart/2005/8/layout/venn1"/>
    <dgm:cxn modelId="{D9F3D8BF-EC2F-424E-943B-43A80B411433}" type="presParOf" srcId="{FCC63A95-2311-4B5C-9C90-D313A3E08CD0}" destId="{F30C8C0B-96E3-42D1-BC7F-EDCBC78BE6A8}" srcOrd="4" destOrd="0" presId="urn:microsoft.com/office/officeart/2005/8/layout/venn1"/>
    <dgm:cxn modelId="{A16EE0CE-3243-439D-8C84-64C9B46C0A5E}" type="presParOf" srcId="{FCC63A95-2311-4B5C-9C90-D313A3E08CD0}" destId="{BE715555-46C5-4EBF-B766-B8EB1A5F848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C0972-DE8E-4C1A-844D-EBA4E96E9E8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96C8898-6BEA-4FD5-AE94-BCEDF9134A56}">
      <dgm:prSet phldrT="[Text]" custT="1"/>
      <dgm:spPr>
        <a:solidFill>
          <a:schemeClr val="accent6"/>
        </a:solidFill>
      </dgm:spPr>
      <dgm:t>
        <a:bodyPr/>
        <a:lstStyle/>
        <a:p>
          <a:r>
            <a:rPr lang="en-US" sz="1800" b="1" dirty="0" smtClean="0"/>
            <a:t>Normal risk</a:t>
          </a:r>
        </a:p>
        <a:p>
          <a:r>
            <a:rPr lang="en-US" sz="1200" dirty="0" smtClean="0"/>
            <a:t>The team consider the hazard severity and likelihood for the system if it was operating as it was intended</a:t>
          </a:r>
        </a:p>
        <a:p>
          <a:r>
            <a:rPr lang="en-US" sz="1200" dirty="0" smtClean="0"/>
            <a:t>This may make use of existing hazard studies (HAZOPs, LOPA, Fire Hazard Analyses etc.)</a:t>
          </a:r>
          <a:endParaRPr lang="en-US" sz="1200" dirty="0"/>
        </a:p>
      </dgm:t>
    </dgm:pt>
    <dgm:pt modelId="{9982AEF4-6722-459E-9A99-01A0DC62107D}" type="parTrans" cxnId="{B560512C-FD26-4C96-B9DB-76DCDBAB76CC}">
      <dgm:prSet/>
      <dgm:spPr/>
      <dgm:t>
        <a:bodyPr/>
        <a:lstStyle/>
        <a:p>
          <a:endParaRPr lang="en-US"/>
        </a:p>
      </dgm:t>
    </dgm:pt>
    <dgm:pt modelId="{12575A73-89CA-4805-BE7E-8FCD8674A985}" type="sibTrans" cxnId="{B560512C-FD26-4C96-B9DB-76DCDBAB76CC}">
      <dgm:prSet/>
      <dgm:spPr/>
      <dgm:t>
        <a:bodyPr/>
        <a:lstStyle/>
        <a:p>
          <a:endParaRPr lang="en-US"/>
        </a:p>
      </dgm:t>
    </dgm:pt>
    <dgm:pt modelId="{5D101FAE-8D28-4C2F-9284-1389C298B2FA}">
      <dgm:prSet phldrT="[Text]" custT="1"/>
      <dgm:spPr>
        <a:solidFill>
          <a:srgbClr val="FF6600"/>
        </a:solidFill>
      </dgm:spPr>
      <dgm:t>
        <a:bodyPr/>
        <a:lstStyle/>
        <a:p>
          <a:r>
            <a:rPr lang="en-US" sz="1400" b="1" dirty="0" smtClean="0"/>
            <a:t>Abnormal Risk</a:t>
          </a:r>
        </a:p>
        <a:p>
          <a:r>
            <a:rPr lang="en-US" sz="1200" dirty="0" smtClean="0"/>
            <a:t>The team document what has changed and how it impacts the severity and / or likelihood</a:t>
          </a:r>
        </a:p>
        <a:p>
          <a:r>
            <a:rPr lang="en-US" sz="1200" dirty="0" smtClean="0"/>
            <a:t>The impact of any existing ORAs is considered</a:t>
          </a:r>
          <a:endParaRPr lang="en-US" sz="1200" dirty="0"/>
        </a:p>
      </dgm:t>
    </dgm:pt>
    <dgm:pt modelId="{DEE5F487-FCCC-4FE9-ADA8-EF3A75FBD9ED}" type="parTrans" cxnId="{33A6B404-2372-4200-832F-18B41416DDD5}">
      <dgm:prSet/>
      <dgm:spPr/>
      <dgm:t>
        <a:bodyPr/>
        <a:lstStyle/>
        <a:p>
          <a:endParaRPr lang="en-US"/>
        </a:p>
      </dgm:t>
    </dgm:pt>
    <dgm:pt modelId="{E7F0AA3D-2A6E-4869-93A9-AE137722B916}" type="sibTrans" cxnId="{33A6B404-2372-4200-832F-18B41416DDD5}">
      <dgm:prSet/>
      <dgm:spPr/>
      <dgm:t>
        <a:bodyPr/>
        <a:lstStyle/>
        <a:p>
          <a:endParaRPr lang="en-US"/>
        </a:p>
      </dgm:t>
    </dgm:pt>
    <dgm:pt modelId="{635CD043-078D-4F08-858B-6940BC04920D}">
      <dgm:prSet phldrT="[Text]" custT="1"/>
      <dgm:spPr/>
      <dgm:t>
        <a:bodyPr/>
        <a:lstStyle/>
        <a:p>
          <a:r>
            <a:rPr lang="en-US" sz="1400" b="1" dirty="0" smtClean="0"/>
            <a:t>Mitigated Risk</a:t>
          </a:r>
        </a:p>
        <a:p>
          <a:r>
            <a:rPr lang="en-US" sz="1200" dirty="0" smtClean="0"/>
            <a:t>The team considers “what else could we do”, applying the hierarchy of control</a:t>
          </a:r>
        </a:p>
        <a:p>
          <a:r>
            <a:rPr lang="en-US" sz="1200" dirty="0" smtClean="0"/>
            <a:t>Additional measures are documented with an owner and details of how it will be applied</a:t>
          </a:r>
        </a:p>
        <a:p>
          <a:r>
            <a:rPr lang="en-US" sz="1200" dirty="0" smtClean="0"/>
            <a:t>The Abnormal Risk is re-evaluated with any credible mitigations in place (if any)</a:t>
          </a:r>
        </a:p>
      </dgm:t>
    </dgm:pt>
    <dgm:pt modelId="{E0FBB35C-550E-4BCD-9E55-0CAC6378275C}" type="parTrans" cxnId="{18216097-9606-43B6-869E-57FC56AC0D36}">
      <dgm:prSet/>
      <dgm:spPr/>
      <dgm:t>
        <a:bodyPr/>
        <a:lstStyle/>
        <a:p>
          <a:endParaRPr lang="en-US"/>
        </a:p>
      </dgm:t>
    </dgm:pt>
    <dgm:pt modelId="{BD8A99D9-6417-4DF1-9F3E-12168EE84AC9}" type="sibTrans" cxnId="{18216097-9606-43B6-869E-57FC56AC0D36}">
      <dgm:prSet/>
      <dgm:spPr/>
      <dgm:t>
        <a:bodyPr/>
        <a:lstStyle/>
        <a:p>
          <a:endParaRPr lang="en-US"/>
        </a:p>
      </dgm:t>
    </dgm:pt>
    <dgm:pt modelId="{274AC6CB-78E9-4311-9528-9C6EC086BF79}">
      <dgm:prSet phldrT="[Text]" custT="1"/>
      <dgm:spPr>
        <a:solidFill>
          <a:srgbClr val="FFC000"/>
        </a:solidFill>
      </dgm:spPr>
      <dgm:t>
        <a:bodyPr/>
        <a:lstStyle/>
        <a:p>
          <a:r>
            <a:rPr lang="en-US" sz="1600" b="1" dirty="0" smtClean="0"/>
            <a:t>Basis for Continued  Operation</a:t>
          </a:r>
        </a:p>
        <a:p>
          <a:r>
            <a:rPr lang="en-US" sz="1400" dirty="0" smtClean="0"/>
            <a:t>The team consider “why are we not shutting down?” and describe the basis for continued operation, if any. The activities to remove the ORA are documented along with an expected duration.</a:t>
          </a:r>
          <a:endParaRPr lang="en-US" sz="1400" dirty="0"/>
        </a:p>
      </dgm:t>
    </dgm:pt>
    <dgm:pt modelId="{71C14AA3-04D9-44C2-A0EF-F178E7021E7E}" type="parTrans" cxnId="{5D8D964B-5E29-4DFE-9CC6-45E1045FD8ED}">
      <dgm:prSet/>
      <dgm:spPr/>
      <dgm:t>
        <a:bodyPr/>
        <a:lstStyle/>
        <a:p>
          <a:endParaRPr lang="en-US"/>
        </a:p>
      </dgm:t>
    </dgm:pt>
    <dgm:pt modelId="{ADAB113C-D5D4-48D8-868C-EA99C1E55531}" type="sibTrans" cxnId="{5D8D964B-5E29-4DFE-9CC6-45E1045FD8ED}">
      <dgm:prSet/>
      <dgm:spPr/>
      <dgm:t>
        <a:bodyPr/>
        <a:lstStyle/>
        <a:p>
          <a:endParaRPr lang="en-US"/>
        </a:p>
      </dgm:t>
    </dgm:pt>
    <dgm:pt modelId="{D87071DD-0A61-452F-AC54-5EB8C0A96342}">
      <dgm:prSet phldrT="[Text]"/>
      <dgm:spPr>
        <a:solidFill>
          <a:srgbClr val="FF6600"/>
        </a:solidFill>
      </dgm:spPr>
      <dgm:t>
        <a:bodyPr/>
        <a:lstStyle/>
        <a:p>
          <a:endParaRPr lang="en-US" sz="800" dirty="0"/>
        </a:p>
      </dgm:t>
    </dgm:pt>
    <dgm:pt modelId="{9D24EB6C-B3DE-4353-9A65-E39098DE4D75}" type="parTrans" cxnId="{2DCE34EB-7ABB-4C79-892C-42094BC4DAF1}">
      <dgm:prSet/>
      <dgm:spPr/>
      <dgm:t>
        <a:bodyPr/>
        <a:lstStyle/>
        <a:p>
          <a:endParaRPr lang="en-US"/>
        </a:p>
      </dgm:t>
    </dgm:pt>
    <dgm:pt modelId="{DD1684F4-5FEA-4DC4-9806-6365C617FA48}" type="sibTrans" cxnId="{2DCE34EB-7ABB-4C79-892C-42094BC4DAF1}">
      <dgm:prSet/>
      <dgm:spPr/>
      <dgm:t>
        <a:bodyPr/>
        <a:lstStyle/>
        <a:p>
          <a:endParaRPr lang="en-US"/>
        </a:p>
      </dgm:t>
    </dgm:pt>
    <dgm:pt modelId="{ECFBE7A1-9B5B-4A1F-894A-15C80641DA99}" type="pres">
      <dgm:prSet presAssocID="{FE0C0972-DE8E-4C1A-844D-EBA4E96E9E87}" presName="outerComposite" presStyleCnt="0">
        <dgm:presLayoutVars>
          <dgm:chMax val="5"/>
          <dgm:dir/>
          <dgm:resizeHandles val="exact"/>
        </dgm:presLayoutVars>
      </dgm:prSet>
      <dgm:spPr/>
      <dgm:t>
        <a:bodyPr/>
        <a:lstStyle/>
        <a:p>
          <a:endParaRPr lang="en-US"/>
        </a:p>
      </dgm:t>
    </dgm:pt>
    <dgm:pt modelId="{E1A80971-F1CC-4F6F-95CC-CFEDC5187CE4}" type="pres">
      <dgm:prSet presAssocID="{FE0C0972-DE8E-4C1A-844D-EBA4E96E9E87}" presName="dummyMaxCanvas" presStyleCnt="0">
        <dgm:presLayoutVars/>
      </dgm:prSet>
      <dgm:spPr/>
    </dgm:pt>
    <dgm:pt modelId="{8A00E2D8-87D7-4594-8364-966D0A67CFD2}" type="pres">
      <dgm:prSet presAssocID="{FE0C0972-DE8E-4C1A-844D-EBA4E96E9E87}" presName="FourNodes_1" presStyleLbl="node1" presStyleIdx="0" presStyleCnt="4">
        <dgm:presLayoutVars>
          <dgm:bulletEnabled val="1"/>
        </dgm:presLayoutVars>
      </dgm:prSet>
      <dgm:spPr/>
      <dgm:t>
        <a:bodyPr/>
        <a:lstStyle/>
        <a:p>
          <a:endParaRPr lang="en-US"/>
        </a:p>
      </dgm:t>
    </dgm:pt>
    <dgm:pt modelId="{48857CF6-0659-4F82-8C10-422841DA5EF3}" type="pres">
      <dgm:prSet presAssocID="{FE0C0972-DE8E-4C1A-844D-EBA4E96E9E87}" presName="FourNodes_2" presStyleLbl="node1" presStyleIdx="1" presStyleCnt="4">
        <dgm:presLayoutVars>
          <dgm:bulletEnabled val="1"/>
        </dgm:presLayoutVars>
      </dgm:prSet>
      <dgm:spPr/>
      <dgm:t>
        <a:bodyPr/>
        <a:lstStyle/>
        <a:p>
          <a:endParaRPr lang="en-US"/>
        </a:p>
      </dgm:t>
    </dgm:pt>
    <dgm:pt modelId="{B0A907E2-145B-4499-8483-02932FDFB0A6}" type="pres">
      <dgm:prSet presAssocID="{FE0C0972-DE8E-4C1A-844D-EBA4E96E9E87}" presName="FourNodes_3" presStyleLbl="node1" presStyleIdx="2" presStyleCnt="4">
        <dgm:presLayoutVars>
          <dgm:bulletEnabled val="1"/>
        </dgm:presLayoutVars>
      </dgm:prSet>
      <dgm:spPr/>
      <dgm:t>
        <a:bodyPr/>
        <a:lstStyle/>
        <a:p>
          <a:endParaRPr lang="en-US"/>
        </a:p>
      </dgm:t>
    </dgm:pt>
    <dgm:pt modelId="{6B56A7D2-BA55-4D97-B261-4908C693D0CF}" type="pres">
      <dgm:prSet presAssocID="{FE0C0972-DE8E-4C1A-844D-EBA4E96E9E87}" presName="FourNodes_4" presStyleLbl="node1" presStyleIdx="3" presStyleCnt="4">
        <dgm:presLayoutVars>
          <dgm:bulletEnabled val="1"/>
        </dgm:presLayoutVars>
      </dgm:prSet>
      <dgm:spPr/>
      <dgm:t>
        <a:bodyPr/>
        <a:lstStyle/>
        <a:p>
          <a:endParaRPr lang="en-US"/>
        </a:p>
      </dgm:t>
    </dgm:pt>
    <dgm:pt modelId="{13919DB5-3915-4115-B2AD-E75F029D4A14}" type="pres">
      <dgm:prSet presAssocID="{FE0C0972-DE8E-4C1A-844D-EBA4E96E9E87}" presName="FourConn_1-2" presStyleLbl="fgAccFollowNode1" presStyleIdx="0" presStyleCnt="3">
        <dgm:presLayoutVars>
          <dgm:bulletEnabled val="1"/>
        </dgm:presLayoutVars>
      </dgm:prSet>
      <dgm:spPr/>
      <dgm:t>
        <a:bodyPr/>
        <a:lstStyle/>
        <a:p>
          <a:endParaRPr lang="en-US"/>
        </a:p>
      </dgm:t>
    </dgm:pt>
    <dgm:pt modelId="{1AD27220-3704-452B-8230-8CD982C26A3A}" type="pres">
      <dgm:prSet presAssocID="{FE0C0972-DE8E-4C1A-844D-EBA4E96E9E87}" presName="FourConn_2-3" presStyleLbl="fgAccFollowNode1" presStyleIdx="1" presStyleCnt="3">
        <dgm:presLayoutVars>
          <dgm:bulletEnabled val="1"/>
        </dgm:presLayoutVars>
      </dgm:prSet>
      <dgm:spPr/>
      <dgm:t>
        <a:bodyPr/>
        <a:lstStyle/>
        <a:p>
          <a:endParaRPr lang="en-US"/>
        </a:p>
      </dgm:t>
    </dgm:pt>
    <dgm:pt modelId="{358D79E9-7E37-4074-AECB-EE7E7510FB62}" type="pres">
      <dgm:prSet presAssocID="{FE0C0972-DE8E-4C1A-844D-EBA4E96E9E87}" presName="FourConn_3-4" presStyleLbl="fgAccFollowNode1" presStyleIdx="2" presStyleCnt="3">
        <dgm:presLayoutVars>
          <dgm:bulletEnabled val="1"/>
        </dgm:presLayoutVars>
      </dgm:prSet>
      <dgm:spPr/>
      <dgm:t>
        <a:bodyPr/>
        <a:lstStyle/>
        <a:p>
          <a:endParaRPr lang="en-US"/>
        </a:p>
      </dgm:t>
    </dgm:pt>
    <dgm:pt modelId="{14CFFD0E-DCC7-42F9-B51D-D4F01B00940D}" type="pres">
      <dgm:prSet presAssocID="{FE0C0972-DE8E-4C1A-844D-EBA4E96E9E87}" presName="FourNodes_1_text" presStyleLbl="node1" presStyleIdx="3" presStyleCnt="4">
        <dgm:presLayoutVars>
          <dgm:bulletEnabled val="1"/>
        </dgm:presLayoutVars>
      </dgm:prSet>
      <dgm:spPr/>
      <dgm:t>
        <a:bodyPr/>
        <a:lstStyle/>
        <a:p>
          <a:endParaRPr lang="en-US"/>
        </a:p>
      </dgm:t>
    </dgm:pt>
    <dgm:pt modelId="{67272E28-0B67-40D8-935A-F6FEC580D18B}" type="pres">
      <dgm:prSet presAssocID="{FE0C0972-DE8E-4C1A-844D-EBA4E96E9E87}" presName="FourNodes_2_text" presStyleLbl="node1" presStyleIdx="3" presStyleCnt="4">
        <dgm:presLayoutVars>
          <dgm:bulletEnabled val="1"/>
        </dgm:presLayoutVars>
      </dgm:prSet>
      <dgm:spPr/>
      <dgm:t>
        <a:bodyPr/>
        <a:lstStyle/>
        <a:p>
          <a:endParaRPr lang="en-US"/>
        </a:p>
      </dgm:t>
    </dgm:pt>
    <dgm:pt modelId="{51878D36-D673-48F7-8BF1-106CAA1669E7}" type="pres">
      <dgm:prSet presAssocID="{FE0C0972-DE8E-4C1A-844D-EBA4E96E9E87}" presName="FourNodes_3_text" presStyleLbl="node1" presStyleIdx="3" presStyleCnt="4">
        <dgm:presLayoutVars>
          <dgm:bulletEnabled val="1"/>
        </dgm:presLayoutVars>
      </dgm:prSet>
      <dgm:spPr/>
      <dgm:t>
        <a:bodyPr/>
        <a:lstStyle/>
        <a:p>
          <a:endParaRPr lang="en-US"/>
        </a:p>
      </dgm:t>
    </dgm:pt>
    <dgm:pt modelId="{9F78C089-257E-4AEF-82AC-1BAA1567B829}" type="pres">
      <dgm:prSet presAssocID="{FE0C0972-DE8E-4C1A-844D-EBA4E96E9E87}" presName="FourNodes_4_text" presStyleLbl="node1" presStyleIdx="3" presStyleCnt="4">
        <dgm:presLayoutVars>
          <dgm:bulletEnabled val="1"/>
        </dgm:presLayoutVars>
      </dgm:prSet>
      <dgm:spPr/>
      <dgm:t>
        <a:bodyPr/>
        <a:lstStyle/>
        <a:p>
          <a:endParaRPr lang="en-US"/>
        </a:p>
      </dgm:t>
    </dgm:pt>
  </dgm:ptLst>
  <dgm:cxnLst>
    <dgm:cxn modelId="{79B7133B-6602-427D-80CB-475BC6DB85DB}" type="presOf" srcId="{5D101FAE-8D28-4C2F-9284-1389C298B2FA}" destId="{48857CF6-0659-4F82-8C10-422841DA5EF3}" srcOrd="0" destOrd="0" presId="urn:microsoft.com/office/officeart/2005/8/layout/vProcess5"/>
    <dgm:cxn modelId="{CDC3E372-F354-452E-BA39-6E235A6E3F71}" type="presOf" srcId="{BD8A99D9-6417-4DF1-9F3E-12168EE84AC9}" destId="{358D79E9-7E37-4074-AECB-EE7E7510FB62}" srcOrd="0" destOrd="0" presId="urn:microsoft.com/office/officeart/2005/8/layout/vProcess5"/>
    <dgm:cxn modelId="{FECBC51D-F2DE-4285-90D0-645829D1AD16}" type="presOf" srcId="{635CD043-078D-4F08-858B-6940BC04920D}" destId="{B0A907E2-145B-4499-8483-02932FDFB0A6}" srcOrd="0" destOrd="0" presId="urn:microsoft.com/office/officeart/2005/8/layout/vProcess5"/>
    <dgm:cxn modelId="{49229F01-DCC5-4868-9695-7C1EA7E25D3A}" type="presOf" srcId="{E7F0AA3D-2A6E-4869-93A9-AE137722B916}" destId="{1AD27220-3704-452B-8230-8CD982C26A3A}" srcOrd="0" destOrd="0" presId="urn:microsoft.com/office/officeart/2005/8/layout/vProcess5"/>
    <dgm:cxn modelId="{8D181EC9-15D0-4B36-A79B-982804824F95}" type="presOf" srcId="{274AC6CB-78E9-4311-9528-9C6EC086BF79}" destId="{9F78C089-257E-4AEF-82AC-1BAA1567B829}" srcOrd="1" destOrd="0" presId="urn:microsoft.com/office/officeart/2005/8/layout/vProcess5"/>
    <dgm:cxn modelId="{2C0F9688-0273-4A86-90D9-E8D9F350DAED}" type="presOf" srcId="{635CD043-078D-4F08-858B-6940BC04920D}" destId="{51878D36-D673-48F7-8BF1-106CAA1669E7}" srcOrd="1" destOrd="0" presId="urn:microsoft.com/office/officeart/2005/8/layout/vProcess5"/>
    <dgm:cxn modelId="{DFAD1E8A-CE86-448C-971B-BA357C36626C}" type="presOf" srcId="{D87071DD-0A61-452F-AC54-5EB8C0A96342}" destId="{48857CF6-0659-4F82-8C10-422841DA5EF3}" srcOrd="0" destOrd="1" presId="urn:microsoft.com/office/officeart/2005/8/layout/vProcess5"/>
    <dgm:cxn modelId="{54886D40-6195-405B-AB59-C029ABF523D7}" type="presOf" srcId="{12575A73-89CA-4805-BE7E-8FCD8674A985}" destId="{13919DB5-3915-4115-B2AD-E75F029D4A14}" srcOrd="0" destOrd="0" presId="urn:microsoft.com/office/officeart/2005/8/layout/vProcess5"/>
    <dgm:cxn modelId="{B560512C-FD26-4C96-B9DB-76DCDBAB76CC}" srcId="{FE0C0972-DE8E-4C1A-844D-EBA4E96E9E87}" destId="{E96C8898-6BEA-4FD5-AE94-BCEDF9134A56}" srcOrd="0" destOrd="0" parTransId="{9982AEF4-6722-459E-9A99-01A0DC62107D}" sibTransId="{12575A73-89CA-4805-BE7E-8FCD8674A985}"/>
    <dgm:cxn modelId="{6727BCD0-5030-4073-BC56-554B48302EDC}" type="presOf" srcId="{D87071DD-0A61-452F-AC54-5EB8C0A96342}" destId="{67272E28-0B67-40D8-935A-F6FEC580D18B}" srcOrd="1" destOrd="1" presId="urn:microsoft.com/office/officeart/2005/8/layout/vProcess5"/>
    <dgm:cxn modelId="{5D8D964B-5E29-4DFE-9CC6-45E1045FD8ED}" srcId="{FE0C0972-DE8E-4C1A-844D-EBA4E96E9E87}" destId="{274AC6CB-78E9-4311-9528-9C6EC086BF79}" srcOrd="3" destOrd="0" parTransId="{71C14AA3-04D9-44C2-A0EF-F178E7021E7E}" sibTransId="{ADAB113C-D5D4-48D8-868C-EA99C1E55531}"/>
    <dgm:cxn modelId="{18216097-9606-43B6-869E-57FC56AC0D36}" srcId="{FE0C0972-DE8E-4C1A-844D-EBA4E96E9E87}" destId="{635CD043-078D-4F08-858B-6940BC04920D}" srcOrd="2" destOrd="0" parTransId="{E0FBB35C-550E-4BCD-9E55-0CAC6378275C}" sibTransId="{BD8A99D9-6417-4DF1-9F3E-12168EE84AC9}"/>
    <dgm:cxn modelId="{33A6B404-2372-4200-832F-18B41416DDD5}" srcId="{FE0C0972-DE8E-4C1A-844D-EBA4E96E9E87}" destId="{5D101FAE-8D28-4C2F-9284-1389C298B2FA}" srcOrd="1" destOrd="0" parTransId="{DEE5F487-FCCC-4FE9-ADA8-EF3A75FBD9ED}" sibTransId="{E7F0AA3D-2A6E-4869-93A9-AE137722B916}"/>
    <dgm:cxn modelId="{D45E2764-BC35-4EF2-AEAB-313E7659CE9C}" type="presOf" srcId="{E96C8898-6BEA-4FD5-AE94-BCEDF9134A56}" destId="{8A00E2D8-87D7-4594-8364-966D0A67CFD2}" srcOrd="0" destOrd="0" presId="urn:microsoft.com/office/officeart/2005/8/layout/vProcess5"/>
    <dgm:cxn modelId="{4D26EC44-637A-498B-BA7C-ACD4B87412B3}" type="presOf" srcId="{E96C8898-6BEA-4FD5-AE94-BCEDF9134A56}" destId="{14CFFD0E-DCC7-42F9-B51D-D4F01B00940D}" srcOrd="1" destOrd="0" presId="urn:microsoft.com/office/officeart/2005/8/layout/vProcess5"/>
    <dgm:cxn modelId="{5D4501CD-8E08-40B1-9CB7-987B1045C63C}" type="presOf" srcId="{FE0C0972-DE8E-4C1A-844D-EBA4E96E9E87}" destId="{ECFBE7A1-9B5B-4A1F-894A-15C80641DA99}" srcOrd="0" destOrd="0" presId="urn:microsoft.com/office/officeart/2005/8/layout/vProcess5"/>
    <dgm:cxn modelId="{2DCE34EB-7ABB-4C79-892C-42094BC4DAF1}" srcId="{5D101FAE-8D28-4C2F-9284-1389C298B2FA}" destId="{D87071DD-0A61-452F-AC54-5EB8C0A96342}" srcOrd="0" destOrd="0" parTransId="{9D24EB6C-B3DE-4353-9A65-E39098DE4D75}" sibTransId="{DD1684F4-5FEA-4DC4-9806-6365C617FA48}"/>
    <dgm:cxn modelId="{55857E0A-25F1-42A2-819A-E889A367BF91}" type="presOf" srcId="{274AC6CB-78E9-4311-9528-9C6EC086BF79}" destId="{6B56A7D2-BA55-4D97-B261-4908C693D0CF}" srcOrd="0" destOrd="0" presId="urn:microsoft.com/office/officeart/2005/8/layout/vProcess5"/>
    <dgm:cxn modelId="{CF079B57-451A-4DCA-833F-B739F5271222}" type="presOf" srcId="{5D101FAE-8D28-4C2F-9284-1389C298B2FA}" destId="{67272E28-0B67-40D8-935A-F6FEC580D18B}" srcOrd="1" destOrd="0" presId="urn:microsoft.com/office/officeart/2005/8/layout/vProcess5"/>
    <dgm:cxn modelId="{656EC3A8-64C2-4D5B-9B97-5B9BF8F72670}" type="presParOf" srcId="{ECFBE7A1-9B5B-4A1F-894A-15C80641DA99}" destId="{E1A80971-F1CC-4F6F-95CC-CFEDC5187CE4}" srcOrd="0" destOrd="0" presId="urn:microsoft.com/office/officeart/2005/8/layout/vProcess5"/>
    <dgm:cxn modelId="{01558166-7357-481A-9EAD-7A83793C454E}" type="presParOf" srcId="{ECFBE7A1-9B5B-4A1F-894A-15C80641DA99}" destId="{8A00E2D8-87D7-4594-8364-966D0A67CFD2}" srcOrd="1" destOrd="0" presId="urn:microsoft.com/office/officeart/2005/8/layout/vProcess5"/>
    <dgm:cxn modelId="{CD8E71C2-8FEA-48FE-8A22-7B15FD8C072B}" type="presParOf" srcId="{ECFBE7A1-9B5B-4A1F-894A-15C80641DA99}" destId="{48857CF6-0659-4F82-8C10-422841DA5EF3}" srcOrd="2" destOrd="0" presId="urn:microsoft.com/office/officeart/2005/8/layout/vProcess5"/>
    <dgm:cxn modelId="{E5A03957-D6A2-43D4-B2B3-CBDD19F4EED7}" type="presParOf" srcId="{ECFBE7A1-9B5B-4A1F-894A-15C80641DA99}" destId="{B0A907E2-145B-4499-8483-02932FDFB0A6}" srcOrd="3" destOrd="0" presId="urn:microsoft.com/office/officeart/2005/8/layout/vProcess5"/>
    <dgm:cxn modelId="{D5264EF4-EEE6-438D-B544-609F95B1CA5F}" type="presParOf" srcId="{ECFBE7A1-9B5B-4A1F-894A-15C80641DA99}" destId="{6B56A7D2-BA55-4D97-B261-4908C693D0CF}" srcOrd="4" destOrd="0" presId="urn:microsoft.com/office/officeart/2005/8/layout/vProcess5"/>
    <dgm:cxn modelId="{46C26531-B43E-4D4B-8022-6F434ADC8C70}" type="presParOf" srcId="{ECFBE7A1-9B5B-4A1F-894A-15C80641DA99}" destId="{13919DB5-3915-4115-B2AD-E75F029D4A14}" srcOrd="5" destOrd="0" presId="urn:microsoft.com/office/officeart/2005/8/layout/vProcess5"/>
    <dgm:cxn modelId="{1BFBCB92-9700-49AA-911A-269D36EF87B3}" type="presParOf" srcId="{ECFBE7A1-9B5B-4A1F-894A-15C80641DA99}" destId="{1AD27220-3704-452B-8230-8CD982C26A3A}" srcOrd="6" destOrd="0" presId="urn:microsoft.com/office/officeart/2005/8/layout/vProcess5"/>
    <dgm:cxn modelId="{13CA3FD1-0F13-4666-B615-63FACE541120}" type="presParOf" srcId="{ECFBE7A1-9B5B-4A1F-894A-15C80641DA99}" destId="{358D79E9-7E37-4074-AECB-EE7E7510FB62}" srcOrd="7" destOrd="0" presId="urn:microsoft.com/office/officeart/2005/8/layout/vProcess5"/>
    <dgm:cxn modelId="{B85518A7-067C-4264-BCE5-EA26B137EAA9}" type="presParOf" srcId="{ECFBE7A1-9B5B-4A1F-894A-15C80641DA99}" destId="{14CFFD0E-DCC7-42F9-B51D-D4F01B00940D}" srcOrd="8" destOrd="0" presId="urn:microsoft.com/office/officeart/2005/8/layout/vProcess5"/>
    <dgm:cxn modelId="{6B84390D-0D84-4ACA-A157-3800E0D4713A}" type="presParOf" srcId="{ECFBE7A1-9B5B-4A1F-894A-15C80641DA99}" destId="{67272E28-0B67-40D8-935A-F6FEC580D18B}" srcOrd="9" destOrd="0" presId="urn:microsoft.com/office/officeart/2005/8/layout/vProcess5"/>
    <dgm:cxn modelId="{EA12B9AB-A32A-4741-9973-46301F65E7DD}" type="presParOf" srcId="{ECFBE7A1-9B5B-4A1F-894A-15C80641DA99}" destId="{51878D36-D673-48F7-8BF1-106CAA1669E7}" srcOrd="10" destOrd="0" presId="urn:microsoft.com/office/officeart/2005/8/layout/vProcess5"/>
    <dgm:cxn modelId="{43CAEDB3-4535-46F9-A636-B336DCC277BF}" type="presParOf" srcId="{ECFBE7A1-9B5B-4A1F-894A-15C80641DA99}" destId="{9F78C089-257E-4AEF-82AC-1BAA1567B82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E5804-4A00-4E27-8636-4CDA4876CBA5}">
      <dsp:nvSpPr>
        <dsp:cNvPr id="0" name=""/>
        <dsp:cNvSpPr/>
      </dsp:nvSpPr>
      <dsp:spPr>
        <a:xfrm>
          <a:off x="1359794" y="861770"/>
          <a:ext cx="1227886" cy="124526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GB" sz="4000" kern="1200" dirty="0"/>
        </a:p>
      </dsp:txBody>
      <dsp:txXfrm>
        <a:off x="1523512" y="1079691"/>
        <a:ext cx="900450" cy="560368"/>
      </dsp:txXfrm>
    </dsp:sp>
    <dsp:sp modelId="{92BD1998-765A-411C-BA05-1C25C7CDEFD4}">
      <dsp:nvSpPr>
        <dsp:cNvPr id="0" name=""/>
        <dsp:cNvSpPr/>
      </dsp:nvSpPr>
      <dsp:spPr>
        <a:xfrm>
          <a:off x="1752415" y="1459141"/>
          <a:ext cx="1166257" cy="1067190"/>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2109096" y="1734832"/>
        <a:ext cx="699754" cy="586954"/>
      </dsp:txXfrm>
    </dsp:sp>
    <dsp:sp modelId="{F30C8C0B-96E3-42D1-BC7F-EDCBC78BE6A8}">
      <dsp:nvSpPr>
        <dsp:cNvPr id="0" name=""/>
        <dsp:cNvSpPr/>
      </dsp:nvSpPr>
      <dsp:spPr>
        <a:xfrm>
          <a:off x="0" y="1474818"/>
          <a:ext cx="2332697" cy="2338903"/>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b="1" kern="1200" dirty="0"/>
            <a:t>Management of Change (MoC)</a:t>
          </a:r>
        </a:p>
      </dsp:txBody>
      <dsp:txXfrm>
        <a:off x="219662" y="2079035"/>
        <a:ext cx="1399618" cy="1286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0E2D8-87D7-4594-8364-966D0A67CFD2}">
      <dsp:nvSpPr>
        <dsp:cNvPr id="0" name=""/>
        <dsp:cNvSpPr/>
      </dsp:nvSpPr>
      <dsp:spPr>
        <a:xfrm>
          <a:off x="0" y="0"/>
          <a:ext cx="7335520" cy="108220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Normal risk</a:t>
          </a:r>
        </a:p>
        <a:p>
          <a:pPr lvl="0" algn="l" defTabSz="800100">
            <a:lnSpc>
              <a:spcPct val="90000"/>
            </a:lnSpc>
            <a:spcBef>
              <a:spcPct val="0"/>
            </a:spcBef>
            <a:spcAft>
              <a:spcPct val="35000"/>
            </a:spcAft>
          </a:pPr>
          <a:r>
            <a:rPr lang="en-US" sz="1200" kern="1200" dirty="0" smtClean="0"/>
            <a:t>The team consider the hazard severity and likelihood for the system if it was operating as it was intended</a:t>
          </a:r>
        </a:p>
        <a:p>
          <a:pPr lvl="0" algn="l" defTabSz="800100">
            <a:lnSpc>
              <a:spcPct val="90000"/>
            </a:lnSpc>
            <a:spcBef>
              <a:spcPct val="0"/>
            </a:spcBef>
            <a:spcAft>
              <a:spcPct val="35000"/>
            </a:spcAft>
          </a:pPr>
          <a:r>
            <a:rPr lang="en-US" sz="1200" kern="1200" dirty="0" smtClean="0"/>
            <a:t>This may make use of existing hazard studies (HAZOPs, LOPA, Fire Hazard Analyses etc.)</a:t>
          </a:r>
          <a:endParaRPr lang="en-US" sz="1200" kern="1200" dirty="0"/>
        </a:p>
      </dsp:txBody>
      <dsp:txXfrm>
        <a:off x="31697" y="31697"/>
        <a:ext cx="6076284" cy="1018815"/>
      </dsp:txXfrm>
    </dsp:sp>
    <dsp:sp modelId="{48857CF6-0659-4F82-8C10-422841DA5EF3}">
      <dsp:nvSpPr>
        <dsp:cNvPr id="0" name=""/>
        <dsp:cNvSpPr/>
      </dsp:nvSpPr>
      <dsp:spPr>
        <a:xfrm>
          <a:off x="614349" y="1278974"/>
          <a:ext cx="7335520" cy="1082209"/>
        </a:xfrm>
        <a:prstGeom prst="roundRect">
          <a:avLst>
            <a:gd name="adj" fmla="val 1000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Abnormal Risk</a:t>
          </a:r>
        </a:p>
        <a:p>
          <a:pPr lvl="0" algn="l" defTabSz="622300">
            <a:lnSpc>
              <a:spcPct val="90000"/>
            </a:lnSpc>
            <a:spcBef>
              <a:spcPct val="0"/>
            </a:spcBef>
            <a:spcAft>
              <a:spcPct val="35000"/>
            </a:spcAft>
          </a:pPr>
          <a:r>
            <a:rPr lang="en-US" sz="1200" kern="1200" dirty="0" smtClean="0"/>
            <a:t>The team document what has changed and how it impacts the severity and / or likelihood</a:t>
          </a:r>
        </a:p>
        <a:p>
          <a:pPr lvl="0" algn="l" defTabSz="622300">
            <a:lnSpc>
              <a:spcPct val="90000"/>
            </a:lnSpc>
            <a:spcBef>
              <a:spcPct val="0"/>
            </a:spcBef>
            <a:spcAft>
              <a:spcPct val="35000"/>
            </a:spcAft>
          </a:pPr>
          <a:r>
            <a:rPr lang="en-US" sz="1200" kern="1200" dirty="0" smtClean="0"/>
            <a:t>The impact of any existing ORAs is considered</a:t>
          </a:r>
          <a:endParaRPr lang="en-US" sz="1200" kern="1200" dirty="0"/>
        </a:p>
        <a:p>
          <a:pPr marL="57150" lvl="1" indent="-57150" algn="l" defTabSz="355600">
            <a:lnSpc>
              <a:spcPct val="90000"/>
            </a:lnSpc>
            <a:spcBef>
              <a:spcPct val="0"/>
            </a:spcBef>
            <a:spcAft>
              <a:spcPct val="15000"/>
            </a:spcAft>
            <a:buChar char="••"/>
          </a:pPr>
          <a:endParaRPr lang="en-US" sz="800" kern="1200" dirty="0"/>
        </a:p>
      </dsp:txBody>
      <dsp:txXfrm>
        <a:off x="646046" y="1310671"/>
        <a:ext cx="5954340" cy="1018815"/>
      </dsp:txXfrm>
    </dsp:sp>
    <dsp:sp modelId="{B0A907E2-145B-4499-8483-02932FDFB0A6}">
      <dsp:nvSpPr>
        <dsp:cNvPr id="0" name=""/>
        <dsp:cNvSpPr/>
      </dsp:nvSpPr>
      <dsp:spPr>
        <a:xfrm>
          <a:off x="1219530" y="2557949"/>
          <a:ext cx="7335520" cy="10822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Mitigated Risk</a:t>
          </a:r>
        </a:p>
        <a:p>
          <a:pPr lvl="0" algn="l" defTabSz="622300">
            <a:lnSpc>
              <a:spcPct val="90000"/>
            </a:lnSpc>
            <a:spcBef>
              <a:spcPct val="0"/>
            </a:spcBef>
            <a:spcAft>
              <a:spcPct val="35000"/>
            </a:spcAft>
          </a:pPr>
          <a:r>
            <a:rPr lang="en-US" sz="1200" kern="1200" dirty="0" smtClean="0"/>
            <a:t>The team considers “what else could we do”, applying the hierarchy of control</a:t>
          </a:r>
        </a:p>
        <a:p>
          <a:pPr lvl="0" algn="l" defTabSz="622300">
            <a:lnSpc>
              <a:spcPct val="90000"/>
            </a:lnSpc>
            <a:spcBef>
              <a:spcPct val="0"/>
            </a:spcBef>
            <a:spcAft>
              <a:spcPct val="35000"/>
            </a:spcAft>
          </a:pPr>
          <a:r>
            <a:rPr lang="en-US" sz="1200" kern="1200" dirty="0" smtClean="0"/>
            <a:t>Additional measures are documented with an owner and details of how it will be applied</a:t>
          </a:r>
        </a:p>
        <a:p>
          <a:pPr lvl="0" algn="l" defTabSz="622300">
            <a:lnSpc>
              <a:spcPct val="90000"/>
            </a:lnSpc>
            <a:spcBef>
              <a:spcPct val="0"/>
            </a:spcBef>
            <a:spcAft>
              <a:spcPct val="35000"/>
            </a:spcAft>
          </a:pPr>
          <a:r>
            <a:rPr lang="en-US" sz="1200" kern="1200" dirty="0" smtClean="0"/>
            <a:t>The Abnormal Risk is re-evaluated with any credible mitigations in place (if any)</a:t>
          </a:r>
        </a:p>
      </dsp:txBody>
      <dsp:txXfrm>
        <a:off x="1251227" y="2589646"/>
        <a:ext cx="5963509" cy="1018815"/>
      </dsp:txXfrm>
    </dsp:sp>
    <dsp:sp modelId="{6B56A7D2-BA55-4D97-B261-4908C693D0CF}">
      <dsp:nvSpPr>
        <dsp:cNvPr id="0" name=""/>
        <dsp:cNvSpPr/>
      </dsp:nvSpPr>
      <dsp:spPr>
        <a:xfrm>
          <a:off x="1833879" y="3836923"/>
          <a:ext cx="7335520" cy="108220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Basis for Continued  Operation</a:t>
          </a:r>
        </a:p>
        <a:p>
          <a:pPr lvl="0" algn="l" defTabSz="711200">
            <a:lnSpc>
              <a:spcPct val="90000"/>
            </a:lnSpc>
            <a:spcBef>
              <a:spcPct val="0"/>
            </a:spcBef>
            <a:spcAft>
              <a:spcPct val="35000"/>
            </a:spcAft>
          </a:pPr>
          <a:r>
            <a:rPr lang="en-US" sz="1400" kern="1200" dirty="0" smtClean="0"/>
            <a:t>The team consider “why are we not shutting down?” and describe the basis for continued operation, if any. The activities to remove the ORA are documented along with an expected duration.</a:t>
          </a:r>
          <a:endParaRPr lang="en-US" sz="1400" kern="1200" dirty="0"/>
        </a:p>
      </dsp:txBody>
      <dsp:txXfrm>
        <a:off x="1865576" y="3868620"/>
        <a:ext cx="5954340" cy="1018815"/>
      </dsp:txXfrm>
    </dsp:sp>
    <dsp:sp modelId="{13919DB5-3915-4115-B2AD-E75F029D4A14}">
      <dsp:nvSpPr>
        <dsp:cNvPr id="0" name=""/>
        <dsp:cNvSpPr/>
      </dsp:nvSpPr>
      <dsp:spPr>
        <a:xfrm>
          <a:off x="6632083" y="828873"/>
          <a:ext cx="703436" cy="7034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790356" y="828873"/>
        <a:ext cx="386890" cy="529336"/>
      </dsp:txXfrm>
    </dsp:sp>
    <dsp:sp modelId="{1AD27220-3704-452B-8230-8CD982C26A3A}">
      <dsp:nvSpPr>
        <dsp:cNvPr id="0" name=""/>
        <dsp:cNvSpPr/>
      </dsp:nvSpPr>
      <dsp:spPr>
        <a:xfrm>
          <a:off x="7246433" y="2107848"/>
          <a:ext cx="703436" cy="7034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7404706" y="2107848"/>
        <a:ext cx="386890" cy="529336"/>
      </dsp:txXfrm>
    </dsp:sp>
    <dsp:sp modelId="{358D79E9-7E37-4074-AECB-EE7E7510FB62}">
      <dsp:nvSpPr>
        <dsp:cNvPr id="0" name=""/>
        <dsp:cNvSpPr/>
      </dsp:nvSpPr>
      <dsp:spPr>
        <a:xfrm>
          <a:off x="7851614" y="3386823"/>
          <a:ext cx="703436" cy="7034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8009887" y="3386823"/>
        <a:ext cx="386890" cy="5293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aseline="0"/>
            </a:lvl1pPr>
          </a:lstStyle>
          <a:p>
            <a:pPr>
              <a:defRPr/>
            </a:pPr>
            <a:endParaRPr lang="en-US" altLang="en-US"/>
          </a:p>
        </p:txBody>
      </p:sp>
      <p:sp>
        <p:nvSpPr>
          <p:cNvPr id="11267" name="Rectangle 3"/>
          <p:cNvSpPr>
            <a:spLocks noGrp="1" noChangeArrowheads="1"/>
          </p:cNvSpPr>
          <p:nvPr>
            <p:ph type="dt" idx="1"/>
          </p:nvPr>
        </p:nvSpPr>
        <p:spPr bwMode="auto">
          <a:xfrm>
            <a:off x="3819525" y="0"/>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aseline="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79375" y="739775"/>
            <a:ext cx="6583363"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4688" y="4689475"/>
            <a:ext cx="5392737"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1270" name="Rectangle 6"/>
          <p:cNvSpPr>
            <a:spLocks noGrp="1" noChangeArrowheads="1"/>
          </p:cNvSpPr>
          <p:nvPr>
            <p:ph type="ftr" sz="quarter" idx="4"/>
          </p:nvPr>
        </p:nvSpPr>
        <p:spPr bwMode="auto">
          <a:xfrm>
            <a:off x="0" y="9377363"/>
            <a:ext cx="2921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aseline="0"/>
            </a:lvl1pPr>
          </a:lstStyle>
          <a:p>
            <a:pPr>
              <a:defRPr/>
            </a:pPr>
            <a:endParaRPr lang="en-US" altLang="en-US"/>
          </a:p>
        </p:txBody>
      </p:sp>
      <p:sp>
        <p:nvSpPr>
          <p:cNvPr id="11271" name="Rectangle 7"/>
          <p:cNvSpPr>
            <a:spLocks noGrp="1" noChangeArrowheads="1"/>
          </p:cNvSpPr>
          <p:nvPr>
            <p:ph type="sldNum" sz="quarter" idx="5"/>
          </p:nvPr>
        </p:nvSpPr>
        <p:spPr bwMode="auto">
          <a:xfrm>
            <a:off x="3819525" y="9377363"/>
            <a:ext cx="2921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a:lvl1pPr>
          </a:lstStyle>
          <a:p>
            <a:pPr>
              <a:defRPr/>
            </a:pPr>
            <a:fld id="{D8714B6F-0E75-4CBA-868E-6101651E2C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news/record-90m-fine-for-southern-water-following-ea-prosecu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fwat.gov.uk/wp-content/uploads/2019/10/Ofwat%E2%80%99s-final-decision-to-impose-a-financial-penalty-on-Southern-Water-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a:t>
            </a:r>
            <a:r>
              <a:rPr lang="en-GB" dirty="0" err="1" smtClean="0"/>
              <a:t>additi</a:t>
            </a:r>
            <a:endParaRPr lang="en-GB" dirty="0" smtClean="0"/>
          </a:p>
        </p:txBody>
      </p:sp>
      <p:sp>
        <p:nvSpPr>
          <p:cNvPr id="4" name="Slide Number Placeholder 3"/>
          <p:cNvSpPr>
            <a:spLocks noGrp="1"/>
          </p:cNvSpPr>
          <p:nvPr>
            <p:ph type="sldNum" sz="quarter" idx="10"/>
          </p:nvPr>
        </p:nvSpPr>
        <p:spPr/>
        <p:txBody>
          <a:bodyPr/>
          <a:lstStyle/>
          <a:p>
            <a:pPr>
              <a:defRPr/>
            </a:pPr>
            <a:fld id="{D8714B6F-0E75-4CBA-868E-6101651E2C16}" type="slidenum">
              <a:rPr lang="en-US" altLang="en-US" smtClean="0"/>
              <a:pPr>
                <a:defRPr/>
              </a:pPr>
              <a:t>3</a:t>
            </a:fld>
            <a:endParaRPr lang="en-US" altLang="en-US"/>
          </a:p>
        </p:txBody>
      </p:sp>
    </p:spTree>
    <p:extLst>
      <p:ext uri="{BB962C8B-B14F-4D97-AF65-F5344CB8AC3E}">
        <p14:creationId xmlns:p14="http://schemas.microsoft.com/office/powerpoint/2010/main" val="334387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hlinkClick r:id="rId3"/>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1. U.S. Chemical Safety and Hazard Investigation Board, 24th Jan 2020, Fatal Release and Explosion and Watson Grinding, No, 2020-03-I-TX.</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2. Board The </a:t>
            </a:r>
            <a:r>
              <a:rPr lang="en-US" sz="1200" kern="1200" dirty="0" err="1" smtClean="0">
                <a:solidFill>
                  <a:schemeClr val="tx1"/>
                </a:solidFill>
                <a:effectLst/>
                <a:latin typeface="Arial" panose="020B0604020202020204" pitchFamily="34" charset="0"/>
                <a:ea typeface="+mn-ea"/>
                <a:cs typeface="Arial" panose="020B0604020202020204" pitchFamily="34" charset="0"/>
              </a:rPr>
              <a:t>Buncefield</a:t>
            </a:r>
            <a:r>
              <a:rPr lang="en-US" sz="1200" kern="1200" dirty="0" smtClean="0">
                <a:solidFill>
                  <a:schemeClr val="tx1"/>
                </a:solidFill>
                <a:effectLst/>
                <a:latin typeface="Arial" panose="020B0604020202020204" pitchFamily="34" charset="0"/>
                <a:ea typeface="+mn-ea"/>
                <a:cs typeface="Arial" panose="020B0604020202020204" pitchFamily="34" charset="0"/>
              </a:rPr>
              <a:t> Incident ,11 December 2005, The final report of the Major Incident Investigation Board Volume 1, HSE Books 2008 ISBN 978 0 7176 6270 8.</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3. </a:t>
            </a:r>
            <a:r>
              <a:rPr lang="en-US" sz="1200" kern="1200" dirty="0" err="1" smtClean="0">
                <a:solidFill>
                  <a:schemeClr val="tx1"/>
                </a:solidFill>
                <a:effectLst/>
                <a:latin typeface="Arial" panose="020B0604020202020204" pitchFamily="34" charset="0"/>
                <a:ea typeface="+mn-ea"/>
                <a:cs typeface="Arial" panose="020B0604020202020204" pitchFamily="34" charset="0"/>
              </a:rPr>
              <a:t>Ofwat</a:t>
            </a:r>
            <a:r>
              <a:rPr lang="en-US" sz="1200" kern="1200" dirty="0" smtClean="0">
                <a:solidFill>
                  <a:schemeClr val="tx1"/>
                </a:solidFill>
                <a:effectLst/>
                <a:latin typeface="Arial" panose="020B0604020202020204" pitchFamily="34" charset="0"/>
                <a:ea typeface="+mn-ea"/>
                <a:cs typeface="Arial" panose="020B0604020202020204" pitchFamily="34" charset="0"/>
              </a:rPr>
              <a:t>, 10 October 2019, </a:t>
            </a:r>
            <a:r>
              <a:rPr lang="en-US" sz="1200" kern="1200" dirty="0" err="1" smtClean="0">
                <a:solidFill>
                  <a:schemeClr val="tx1"/>
                </a:solidFill>
                <a:effectLst/>
                <a:latin typeface="Arial" panose="020B0604020202020204" pitchFamily="34" charset="0"/>
                <a:ea typeface="+mn-ea"/>
                <a:cs typeface="Arial" panose="020B0604020202020204" pitchFamily="34" charset="0"/>
              </a:rPr>
              <a:t>Ofwat’s</a:t>
            </a:r>
            <a:r>
              <a:rPr lang="en-US" sz="1200" kern="1200" dirty="0" smtClean="0">
                <a:solidFill>
                  <a:schemeClr val="tx1"/>
                </a:solidFill>
                <a:effectLst/>
                <a:latin typeface="Arial" panose="020B0604020202020204" pitchFamily="34" charset="0"/>
                <a:ea typeface="+mn-ea"/>
                <a:cs typeface="Arial" panose="020B0604020202020204" pitchFamily="34" charset="0"/>
              </a:rPr>
              <a:t> final decision to impose a financial penalty on Southern Water Services Limited, </a:t>
            </a:r>
            <a:r>
              <a:rPr lang="en-US" sz="1200" u="sng" kern="1200" dirty="0" smtClean="0">
                <a:solidFill>
                  <a:schemeClr val="tx1"/>
                </a:solidFill>
                <a:effectLst/>
                <a:latin typeface="Arial" panose="020B0604020202020204" pitchFamily="34" charset="0"/>
                <a:ea typeface="+mn-ea"/>
                <a:cs typeface="Arial" panose="020B0604020202020204" pitchFamily="34" charset="0"/>
                <a:hlinkClick r:id="rId4"/>
              </a:rPr>
              <a:t>Ofwat’s-final-decision-to-impose-a-financial-penalty-on-Southern-Water-S....pdf</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dirty="0" smtClean="0">
                <a:hlinkClick r:id="rId3"/>
              </a:rPr>
              <a:t>Record £90m fine for Southern Water following EA prosecution - GOV.UK (www.gov.uk)</a:t>
            </a:r>
            <a:endParaRPr lang="en-GB" dirty="0"/>
          </a:p>
        </p:txBody>
      </p:sp>
      <p:sp>
        <p:nvSpPr>
          <p:cNvPr id="4" name="Slide Number Placeholder 3"/>
          <p:cNvSpPr>
            <a:spLocks noGrp="1"/>
          </p:cNvSpPr>
          <p:nvPr>
            <p:ph type="sldNum" sz="quarter" idx="10"/>
          </p:nvPr>
        </p:nvSpPr>
        <p:spPr/>
        <p:txBody>
          <a:bodyPr/>
          <a:lstStyle/>
          <a:p>
            <a:pPr>
              <a:defRPr/>
            </a:pPr>
            <a:fld id="{D8714B6F-0E75-4CBA-868E-6101651E2C16}" type="slidenum">
              <a:rPr lang="en-US" altLang="en-US" smtClean="0"/>
              <a:pPr>
                <a:defRPr/>
              </a:pPr>
              <a:t>6</a:t>
            </a:fld>
            <a:endParaRPr lang="en-US" altLang="en-US"/>
          </a:p>
        </p:txBody>
      </p:sp>
    </p:spTree>
    <p:extLst>
      <p:ext uri="{BB962C8B-B14F-4D97-AF65-F5344CB8AC3E}">
        <p14:creationId xmlns:p14="http://schemas.microsoft.com/office/powerpoint/2010/main" val="343987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714B6F-0E75-4CBA-868E-6101651E2C16}" type="slidenum">
              <a:rPr lang="en-US" altLang="en-US" smtClean="0"/>
              <a:pPr>
                <a:defRPr/>
              </a:pPr>
              <a:t>9</a:t>
            </a:fld>
            <a:endParaRPr lang="en-US" altLang="en-US"/>
          </a:p>
        </p:txBody>
      </p:sp>
    </p:spTree>
    <p:extLst>
      <p:ext uri="{BB962C8B-B14F-4D97-AF65-F5344CB8AC3E}">
        <p14:creationId xmlns:p14="http://schemas.microsoft.com/office/powerpoint/2010/main" val="79957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968554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358156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3568222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8000" y="1122363"/>
            <a:ext cx="11074400" cy="2887893"/>
          </a:xfrm>
        </p:spPr>
        <p:txBody>
          <a:bodyPr anchor="b"/>
          <a:lstStyle>
            <a:lvl1pPr algn="r">
              <a:defRPr sz="6000">
                <a:solidFill>
                  <a:srgbClr val="002060"/>
                </a:solidFill>
                <a:latin typeface="Arial" panose="020B0604020202020204" pitchFamily="34" charset="0"/>
                <a:cs typeface="Arial" panose="020B0604020202020204" pitchFamily="34" charset="0"/>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a:xfrm>
            <a:off x="508000" y="4267200"/>
            <a:ext cx="11074400" cy="1190856"/>
          </a:xfrm>
        </p:spPr>
        <p:txBody>
          <a:bodyPr/>
          <a:lstStyle>
            <a:lvl1pPr marL="0" indent="0" algn="r">
              <a:buNone/>
              <a:defRPr sz="240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presentation subtitle</a:t>
            </a:r>
            <a:endParaRPr lang="en-US" dirty="0"/>
          </a:p>
        </p:txBody>
      </p:sp>
      <p:sp>
        <p:nvSpPr>
          <p:cNvPr id="6" name="Slide Number Placeholder 5"/>
          <p:cNvSpPr>
            <a:spLocks noGrp="1"/>
          </p:cNvSpPr>
          <p:nvPr>
            <p:ph type="sldNum" sz="quarter" idx="12"/>
          </p:nvPr>
        </p:nvSpPr>
        <p:spPr>
          <a:xfrm>
            <a:off x="9448800" y="6492875"/>
            <a:ext cx="2743200" cy="365125"/>
          </a:xfrm>
        </p:spPr>
        <p:txBody>
          <a:bodyPr/>
          <a:lstStyle/>
          <a:p>
            <a:fld id="{48F63A3B-78C7-47BE-AE5E-E10140E04643}" type="slidenum">
              <a:rPr lang="en-US" dirty="0"/>
              <a:t>‹#›</a:t>
            </a:fld>
            <a:endParaRPr lang="en-US" dirty="0"/>
          </a:p>
        </p:txBody>
      </p:sp>
      <p:sp>
        <p:nvSpPr>
          <p:cNvPr id="7" name="Text Placeholder 12"/>
          <p:cNvSpPr>
            <a:spLocks noGrp="1"/>
          </p:cNvSpPr>
          <p:nvPr>
            <p:ph type="body" sz="quarter" idx="10" hasCustomPrompt="1"/>
          </p:nvPr>
        </p:nvSpPr>
        <p:spPr>
          <a:xfrm>
            <a:off x="508000" y="5715000"/>
            <a:ext cx="11074400" cy="457200"/>
          </a:xfrm>
        </p:spPr>
        <p:txBody>
          <a:bodyPr/>
          <a:lstStyle>
            <a:lvl1pPr marL="0" indent="0" algn="r">
              <a:buFontTx/>
              <a:buNone/>
              <a:defRPr sz="1800" baseline="0">
                <a:latin typeface="Arial" panose="020B0604020202020204" pitchFamily="34" charset="0"/>
                <a:cs typeface="Arial" panose="020B0604020202020204" pitchFamily="34" charset="0"/>
              </a:defRPr>
            </a:lvl1pPr>
          </a:lstStyle>
          <a:p>
            <a:pPr lvl="0"/>
            <a:r>
              <a:rPr lang="en-US" dirty="0" smtClean="0"/>
              <a:t>Click to add date</a:t>
            </a:r>
          </a:p>
        </p:txBody>
      </p:sp>
    </p:spTree>
    <p:extLst>
      <p:ext uri="{BB962C8B-B14F-4D97-AF65-F5344CB8AC3E}">
        <p14:creationId xmlns:p14="http://schemas.microsoft.com/office/powerpoint/2010/main" val="26322733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points slide">
    <p:spTree>
      <p:nvGrpSpPr>
        <p:cNvPr id="1" name=""/>
        <p:cNvGrpSpPr/>
        <p:nvPr/>
      </p:nvGrpSpPr>
      <p:grpSpPr>
        <a:xfrm>
          <a:off x="0" y="0"/>
          <a:ext cx="0" cy="0"/>
          <a:chOff x="0" y="0"/>
          <a:chExt cx="0" cy="0"/>
        </a:xfrm>
      </p:grpSpPr>
      <p:sp>
        <p:nvSpPr>
          <p:cNvPr id="2" name="Title 1"/>
          <p:cNvSpPr>
            <a:spLocks noGrp="1"/>
          </p:cNvSpPr>
          <p:nvPr>
            <p:ph type="title"/>
          </p:nvPr>
        </p:nvSpPr>
        <p:spPr>
          <a:xfrm>
            <a:off x="304800" y="82551"/>
            <a:ext cx="11480800" cy="908050"/>
          </a:xfrm>
        </p:spPr>
        <p:txBody>
          <a:bodyPr>
            <a:normAutofit/>
          </a:bodyPr>
          <a:lstStyle>
            <a:lvl1pPr>
              <a:defRPr sz="3200">
                <a:solidFill>
                  <a:srgbClr val="00206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9448800" y="6492876"/>
            <a:ext cx="2743200" cy="365125"/>
          </a:xfrm>
        </p:spPr>
        <p:txBody>
          <a:bodyPr/>
          <a:lstStyle/>
          <a:p>
            <a:fld id="{48F63A3B-78C7-47BE-AE5E-E10140E04643}" type="slidenum">
              <a:rPr lang="en-US" dirty="0"/>
              <a:t>‹#›</a:t>
            </a:fld>
            <a:endParaRPr lang="en-US" dirty="0"/>
          </a:p>
        </p:txBody>
      </p:sp>
      <p:sp>
        <p:nvSpPr>
          <p:cNvPr id="5" name="Text Placeholder 4"/>
          <p:cNvSpPr>
            <a:spLocks noGrp="1"/>
          </p:cNvSpPr>
          <p:nvPr>
            <p:ph type="body" sz="quarter" idx="13" hasCustomPrompt="1"/>
          </p:nvPr>
        </p:nvSpPr>
        <p:spPr>
          <a:xfrm>
            <a:off x="508000" y="1447800"/>
            <a:ext cx="11074400" cy="4648200"/>
          </a:xfrm>
        </p:spPr>
        <p:txBody>
          <a:bodyPr/>
          <a:lstStyle>
            <a:lvl1pPr marL="228600" indent="-228600">
              <a:lnSpc>
                <a:spcPct val="100000"/>
              </a:lnSpc>
              <a:spcAft>
                <a:spcPts val="1200"/>
              </a:spcAft>
              <a:buFont typeface="Wingdings" panose="05000000000000000000" pitchFamily="2" charset="2"/>
              <a:buChar char="§"/>
              <a:defRPr>
                <a:solidFill>
                  <a:srgbClr val="002060"/>
                </a:solidFill>
                <a:latin typeface="Arial" panose="020B0604020202020204" pitchFamily="34" charset="0"/>
                <a:cs typeface="Arial" panose="020B0604020202020204" pitchFamily="34" charset="0"/>
              </a:defRPr>
            </a:lvl1pPr>
            <a:lvl2pPr>
              <a:lnSpc>
                <a:spcPct val="100000"/>
              </a:lnSpc>
              <a:spcAft>
                <a:spcPts val="1200"/>
              </a:spcAft>
              <a:defRPr>
                <a:solidFill>
                  <a:srgbClr val="002060"/>
                </a:solidFill>
                <a:latin typeface="Arial" panose="020B0604020202020204" pitchFamily="34" charset="0"/>
                <a:cs typeface="Arial" panose="020B0604020202020204" pitchFamily="34" charset="0"/>
              </a:defRPr>
            </a:lvl2pPr>
            <a:lvl3pPr marL="1143000" indent="-228600">
              <a:lnSpc>
                <a:spcPct val="100000"/>
              </a:lnSpc>
              <a:spcAft>
                <a:spcPts val="1200"/>
              </a:spcAft>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3pPr>
            <a:lvl4pPr marL="1600200" indent="-228600">
              <a:lnSpc>
                <a:spcPct val="100000"/>
              </a:lnSpc>
              <a:spcAft>
                <a:spcPts val="1200"/>
              </a:spcAft>
              <a:buSzPct val="80000"/>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4pPr>
            <a:lvl5pPr marL="2057400" indent="-228600">
              <a:lnSpc>
                <a:spcPct val="100000"/>
              </a:lnSpc>
              <a:spcAft>
                <a:spcPts val="1200"/>
              </a:spcAft>
              <a:buSzPct val="80000"/>
              <a:buFont typeface="Arial" panose="020B0604020202020204" pitchFamily="34" charset="0"/>
              <a:buChar char="-"/>
              <a:defRPr sz="1400">
                <a:solidFill>
                  <a:srgbClr val="002060"/>
                </a:solidFill>
                <a:latin typeface="Arial" panose="020B0604020202020204" pitchFamily="34" charset="0"/>
                <a:cs typeface="Arial" panose="020B0604020202020204" pitchFamily="34" charset="0"/>
              </a:defRPr>
            </a:lvl5pPr>
          </a:lstStyle>
          <a:p>
            <a:pPr lvl="0"/>
            <a:r>
              <a:rPr lang="en-US" dirty="0" smtClean="0"/>
              <a:t>Add bulleted list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3033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304800" y="82551"/>
            <a:ext cx="11480800" cy="908050"/>
          </a:xfrm>
        </p:spPr>
        <p:txBody>
          <a:bodyPr>
            <a:normAutofit/>
          </a:bodyPr>
          <a:lstStyle>
            <a:lvl1pPr>
              <a:defRPr sz="3200"/>
            </a:lvl1pPr>
          </a:lstStyle>
          <a:p>
            <a:r>
              <a:rPr lang="en-US" smtClean="0"/>
              <a:t>Click to edit Master title style</a:t>
            </a:r>
            <a:endParaRPr lang="en-GB"/>
          </a:p>
        </p:txBody>
      </p:sp>
      <p:sp>
        <p:nvSpPr>
          <p:cNvPr id="3" name="Slide Number Placeholder 2"/>
          <p:cNvSpPr>
            <a:spLocks noGrp="1"/>
          </p:cNvSpPr>
          <p:nvPr>
            <p:ph type="sldNum" sz="quarter" idx="10"/>
          </p:nvPr>
        </p:nvSpPr>
        <p:spPr>
          <a:xfrm>
            <a:off x="9446004" y="6492875"/>
            <a:ext cx="27432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6302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359206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2096566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588759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6710416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933476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456189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26572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606310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1201400" cy="6254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723"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10/24/2023</a:t>
            </a:fld>
            <a:endParaRPr lang="en-US" dirty="0"/>
          </a:p>
        </p:txBody>
      </p:sp>
      <p:sp>
        <p:nvSpPr>
          <p:cNvPr id="5" name="Footer Placeholder 4"/>
          <p:cNvSpPr>
            <a:spLocks noGrp="1"/>
          </p:cNvSpPr>
          <p:nvPr>
            <p:ph type="ftr" sz="quarter" idx="3"/>
          </p:nvPr>
        </p:nvSpPr>
        <p:spPr>
          <a:xfrm>
            <a:off x="4038600" y="649037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433420" y="649037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cxnSp>
        <p:nvCxnSpPr>
          <p:cNvPr id="8" name="Straight Connector 2"/>
          <p:cNvCxnSpPr>
            <a:cxnSpLocks noChangeShapeType="1"/>
          </p:cNvCxnSpPr>
          <p:nvPr userDrawn="1"/>
        </p:nvCxnSpPr>
        <p:spPr bwMode="auto">
          <a:xfrm>
            <a:off x="304800" y="990600"/>
            <a:ext cx="11480800" cy="0"/>
          </a:xfrm>
          <a:prstGeom prst="line">
            <a:avLst/>
          </a:prstGeom>
          <a:noFill/>
          <a:ln w="28575" algn="ctr">
            <a:solidFill>
              <a:srgbClr val="0018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723" y="6433372"/>
            <a:ext cx="2198077" cy="424629"/>
          </a:xfrm>
          <a:prstGeom prst="rect">
            <a:avLst/>
          </a:prstGeom>
        </p:spPr>
      </p:pic>
    </p:spTree>
    <p:extLst>
      <p:ext uri="{BB962C8B-B14F-4D97-AF65-F5344CB8AC3E}">
        <p14:creationId xmlns:p14="http://schemas.microsoft.com/office/powerpoint/2010/main" val="65521879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784" r:id="rId14"/>
  </p:sldLayoutIdLst>
  <p:hf hdr="0" ftr="0" dt="0"/>
  <p:txStyles>
    <p:title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Operational Risk Assessment: </a:t>
            </a:r>
            <a:r>
              <a:rPr lang="en-GB" sz="4400" b="1" dirty="0"/>
              <a:t>Sharing Good Practice for the Control of Major Accident Risk </a:t>
            </a:r>
            <a:endParaRPr lang="en-GB" dirty="0"/>
          </a:p>
        </p:txBody>
      </p:sp>
      <p:sp>
        <p:nvSpPr>
          <p:cNvPr id="3" name="Subtitle 2"/>
          <p:cNvSpPr>
            <a:spLocks noGrp="1"/>
          </p:cNvSpPr>
          <p:nvPr>
            <p:ph type="subTitle" idx="1"/>
          </p:nvPr>
        </p:nvSpPr>
        <p:spPr/>
        <p:txBody>
          <a:bodyPr/>
          <a:lstStyle/>
          <a:p>
            <a:r>
              <a:rPr lang="en-GB" dirty="0" err="1" smtClean="0"/>
              <a:t>IChemE</a:t>
            </a:r>
            <a:r>
              <a:rPr lang="en-GB" dirty="0" smtClean="0"/>
              <a:t> Hazards 33 Conference, Birmingham</a:t>
            </a:r>
          </a:p>
          <a:p>
            <a:r>
              <a:rPr lang="en-GB" dirty="0" smtClean="0"/>
              <a:t>Tom Downie, Process Safety Engineer, INEOS FPS</a:t>
            </a:r>
            <a:endParaRPr lang="en-GB" dirty="0"/>
          </a:p>
        </p:txBody>
      </p:sp>
      <p:sp>
        <p:nvSpPr>
          <p:cNvPr id="4" name="Slide Number Placeholder 3"/>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a:t>
            </a:fld>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p:txBody>
          <a:bodyPr/>
          <a:lstStyle/>
          <a:p>
            <a:r>
              <a:rPr lang="en-GB" dirty="0" smtClean="0"/>
              <a:t>November 2023</a:t>
            </a:r>
            <a:endParaRPr lang="en-GB" dirty="0"/>
          </a:p>
        </p:txBody>
      </p:sp>
    </p:spTree>
    <p:extLst>
      <p:ext uri="{BB962C8B-B14F-4D97-AF65-F5344CB8AC3E}">
        <p14:creationId xmlns:p14="http://schemas.microsoft.com/office/powerpoint/2010/main" val="2400787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Changes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596986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changed identified?</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p:txBody>
          <a:bodyPr>
            <a:normAutofit lnSpcReduction="10000"/>
          </a:bodyPr>
          <a:lstStyle/>
          <a:p>
            <a:r>
              <a:rPr lang="en-GB" dirty="0"/>
              <a:t>S</a:t>
            </a:r>
            <a:r>
              <a:rPr lang="en-GB" dirty="0" smtClean="0"/>
              <a:t>tructured inspection, testing and maintenance activities</a:t>
            </a:r>
          </a:p>
          <a:p>
            <a:r>
              <a:rPr lang="en-GB" dirty="0"/>
              <a:t>R</a:t>
            </a:r>
            <a:r>
              <a:rPr lang="en-GB" dirty="0" smtClean="0"/>
              <a:t>evealed failures – i.e. plant stops working</a:t>
            </a:r>
          </a:p>
          <a:p>
            <a:r>
              <a:rPr lang="en-GB" dirty="0" smtClean="0"/>
              <a:t>Technical oversight &amp; review</a:t>
            </a:r>
          </a:p>
          <a:p>
            <a:pPr lvl="1"/>
            <a:r>
              <a:rPr lang="en-GB" dirty="0" smtClean="0"/>
              <a:t>Monitoring of operating performance and long term trends</a:t>
            </a:r>
          </a:p>
          <a:p>
            <a:pPr lvl="1"/>
            <a:r>
              <a:rPr lang="en-GB" dirty="0" smtClean="0"/>
              <a:t>Review of near misses and incidents</a:t>
            </a:r>
          </a:p>
          <a:p>
            <a:pPr lvl="1"/>
            <a:r>
              <a:rPr lang="en-GB" dirty="0" smtClean="0"/>
              <a:t>Routine hazard study revalidations and other technical assessments</a:t>
            </a:r>
          </a:p>
          <a:p>
            <a:r>
              <a:rPr lang="en-GB" dirty="0" smtClean="0"/>
              <a:t>There is no one solution to identifying change because the types of changes and the people who identify the change are highly variable</a:t>
            </a:r>
            <a:endParaRPr lang="en-GB" dirty="0"/>
          </a:p>
        </p:txBody>
      </p:sp>
    </p:spTree>
    <p:extLst>
      <p:ext uri="{BB962C8B-B14F-4D97-AF65-F5344CB8AC3E}">
        <p14:creationId xmlns:p14="http://schemas.microsoft.com/office/powerpoint/2010/main" val="1420777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Foundational Elements for Change Identification</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t>12</a:t>
            </a:fld>
            <a:endParaRPr lang="en-US" dirty="0"/>
          </a:p>
        </p:txBody>
      </p:sp>
      <p:sp>
        <p:nvSpPr>
          <p:cNvPr id="4" name="Text Placeholder 3"/>
          <p:cNvSpPr>
            <a:spLocks noGrp="1"/>
          </p:cNvSpPr>
          <p:nvPr>
            <p:ph type="body" sz="quarter" idx="13"/>
          </p:nvPr>
        </p:nvSpPr>
        <p:spPr/>
        <p:txBody>
          <a:bodyPr/>
          <a:lstStyle/>
          <a:p>
            <a:pPr marL="514350" indent="-514350">
              <a:buAutoNum type="arabicPeriod"/>
            </a:pPr>
            <a:r>
              <a:rPr lang="en-GB" dirty="0"/>
              <a:t>Accountability and responsibility for safe operation of the asset </a:t>
            </a:r>
            <a:r>
              <a:rPr lang="en-GB" dirty="0" smtClean="0"/>
              <a:t>is clearly defined 24/7</a:t>
            </a:r>
          </a:p>
          <a:p>
            <a:pPr lvl="2"/>
            <a:r>
              <a:rPr lang="en-GB" dirty="0" smtClean="0"/>
              <a:t>This ensures there is a clear reporting route when abnormal conditions become apparent </a:t>
            </a:r>
          </a:p>
          <a:p>
            <a:pPr lvl="2"/>
            <a:r>
              <a:rPr lang="en-GB" dirty="0" smtClean="0"/>
              <a:t>Fosters </a:t>
            </a:r>
            <a:r>
              <a:rPr lang="en-GB" dirty="0"/>
              <a:t>culture where ORAs are demanded rather than pushed on the people operating the </a:t>
            </a:r>
            <a:r>
              <a:rPr lang="en-GB" dirty="0" smtClean="0"/>
              <a:t>asset</a:t>
            </a:r>
          </a:p>
          <a:p>
            <a:pPr marL="514350" indent="-514350">
              <a:buFont typeface="Wingdings" panose="05000000000000000000" pitchFamily="2" charset="2"/>
              <a:buAutoNum type="arabicPeriod"/>
            </a:pPr>
            <a:r>
              <a:rPr lang="en-GB" dirty="0" smtClean="0"/>
              <a:t>Adequate </a:t>
            </a:r>
            <a:r>
              <a:rPr lang="en-GB" dirty="0"/>
              <a:t>process safety information </a:t>
            </a:r>
            <a:endParaRPr lang="en-GB" dirty="0" smtClean="0"/>
          </a:p>
          <a:p>
            <a:pPr marL="514350" indent="-514350">
              <a:buFont typeface="Wingdings" panose="05000000000000000000" pitchFamily="2" charset="2"/>
              <a:buAutoNum type="arabicPeriod"/>
            </a:pPr>
            <a:r>
              <a:rPr lang="en-GB" dirty="0" smtClean="0"/>
              <a:t>Strong culture of safety observation and near miss reporting</a:t>
            </a:r>
            <a:endParaRPr lang="en-GB" dirty="0"/>
          </a:p>
          <a:p>
            <a:endParaRPr lang="en-GB" dirty="0"/>
          </a:p>
        </p:txBody>
      </p:sp>
    </p:spTree>
    <p:extLst>
      <p:ext uri="{BB962C8B-B14F-4D97-AF65-F5344CB8AC3E}">
        <p14:creationId xmlns:p14="http://schemas.microsoft.com/office/powerpoint/2010/main" val="2788081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Opportunities to Escalate Change</a:t>
            </a:r>
            <a:endParaRPr lang="en-GB"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13</a:t>
            </a:fld>
            <a:endParaRPr lang="en-US" dirty="0"/>
          </a:p>
        </p:txBody>
      </p:sp>
      <p:sp>
        <p:nvSpPr>
          <p:cNvPr id="7" name="Content Placeholder 6"/>
          <p:cNvSpPr>
            <a:spLocks noGrp="1"/>
          </p:cNvSpPr>
          <p:nvPr>
            <p:ph idx="1"/>
          </p:nvPr>
        </p:nvSpPr>
        <p:spPr>
          <a:xfrm>
            <a:off x="457200" y="1295400"/>
            <a:ext cx="10896600" cy="4881563"/>
          </a:xfrm>
        </p:spPr>
        <p:txBody>
          <a:bodyPr/>
          <a:lstStyle/>
          <a:p>
            <a:r>
              <a:rPr lang="en-GB" dirty="0" smtClean="0"/>
              <a:t>Multiple opportunities are provided to catch potential changes</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979250506"/>
              </p:ext>
            </p:extLst>
          </p:nvPr>
        </p:nvGraphicFramePr>
        <p:xfrm>
          <a:off x="457200" y="1905000"/>
          <a:ext cx="11506200" cy="44348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772827286"/>
                    </a:ext>
                  </a:extLst>
                </a:gridCol>
                <a:gridCol w="5689600">
                  <a:extLst>
                    <a:ext uri="{9D8B030D-6E8A-4147-A177-3AD203B41FA5}">
                      <a16:colId xmlns:a16="http://schemas.microsoft.com/office/drawing/2014/main" val="1100308171"/>
                    </a:ext>
                  </a:extLst>
                </a:gridCol>
                <a:gridCol w="3835400">
                  <a:extLst>
                    <a:ext uri="{9D8B030D-6E8A-4147-A177-3AD203B41FA5}">
                      <a16:colId xmlns:a16="http://schemas.microsoft.com/office/drawing/2014/main" val="3683730223"/>
                    </a:ext>
                  </a:extLst>
                </a:gridCol>
              </a:tblGrid>
              <a:tr h="800100">
                <a:tc>
                  <a:txBody>
                    <a:bodyPr/>
                    <a:lstStyle/>
                    <a:p>
                      <a:endParaRPr lang="en-GB" dirty="0"/>
                    </a:p>
                  </a:txBody>
                  <a:tcPr/>
                </a:tc>
                <a:tc>
                  <a:txBody>
                    <a:bodyPr/>
                    <a:lstStyle/>
                    <a:p>
                      <a:r>
                        <a:rPr lang="en-GB" dirty="0" smtClean="0"/>
                        <a:t>Activity</a:t>
                      </a:r>
                      <a:endParaRPr lang="en-GB" dirty="0"/>
                    </a:p>
                  </a:txBody>
                  <a:tcPr/>
                </a:tc>
                <a:tc>
                  <a:txBody>
                    <a:bodyPr/>
                    <a:lstStyle/>
                    <a:p>
                      <a:r>
                        <a:rPr lang="en-GB" dirty="0" smtClean="0"/>
                        <a:t>Strengths</a:t>
                      </a:r>
                      <a:endParaRPr lang="en-GB" dirty="0"/>
                    </a:p>
                  </a:txBody>
                  <a:tcPr/>
                </a:tc>
                <a:extLst>
                  <a:ext uri="{0D108BD9-81ED-4DB2-BD59-A6C34878D82A}">
                    <a16:rowId xmlns:a16="http://schemas.microsoft.com/office/drawing/2014/main" val="1446358288"/>
                  </a:ext>
                </a:extLst>
              </a:tr>
              <a:tr h="800100">
                <a:tc>
                  <a:txBody>
                    <a:bodyPr/>
                    <a:lstStyle/>
                    <a:p>
                      <a:r>
                        <a:rPr lang="en-GB" b="1" dirty="0" smtClean="0"/>
                        <a:t>Primary</a:t>
                      </a:r>
                      <a:r>
                        <a:rPr lang="en-GB" dirty="0" smtClean="0"/>
                        <a:t> – direct report to Site Authority</a:t>
                      </a:r>
                      <a:endParaRPr lang="en-GB" dirty="0"/>
                    </a:p>
                  </a:txBody>
                  <a:tcPr/>
                </a:tc>
                <a:tc>
                  <a:txBody>
                    <a:bodyPr/>
                    <a:lstStyle/>
                    <a:p>
                      <a:pPr marL="285750" indent="-285750">
                        <a:buFont typeface="Arial" panose="020B0604020202020204" pitchFamily="34" charset="0"/>
                        <a:buChar char="•"/>
                      </a:pPr>
                      <a:r>
                        <a:rPr lang="en-GB" dirty="0" smtClean="0"/>
                        <a:t>Site Authority is responsible for safe operation</a:t>
                      </a:r>
                      <a:r>
                        <a:rPr lang="en-GB" baseline="0" dirty="0" smtClean="0"/>
                        <a:t> of the asset at all times and is responsible for identifying the needs for ORAs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Simple and clear procedure when an obvious issue is identified any time of night or day</a:t>
                      </a:r>
                    </a:p>
                  </a:txBody>
                  <a:tcPr/>
                </a:tc>
                <a:extLst>
                  <a:ext uri="{0D108BD9-81ED-4DB2-BD59-A6C34878D82A}">
                    <a16:rowId xmlns:a16="http://schemas.microsoft.com/office/drawing/2014/main" val="3290800250"/>
                  </a:ext>
                </a:extLst>
              </a:tr>
              <a:tr h="1257300">
                <a:tc>
                  <a:txBody>
                    <a:bodyPr/>
                    <a:lstStyle/>
                    <a:p>
                      <a:r>
                        <a:rPr lang="en-GB" b="1" dirty="0" smtClean="0"/>
                        <a:t>Secondary</a:t>
                      </a:r>
                      <a:r>
                        <a:rPr lang="en-GB" dirty="0" smtClean="0"/>
                        <a:t> – Daily Operations and  Maintenance Reviews </a:t>
                      </a:r>
                      <a:endParaRPr lang="en-GB" dirty="0"/>
                    </a:p>
                  </a:txBody>
                  <a:tcPr/>
                </a:tc>
                <a:tc>
                  <a:txBody>
                    <a:bodyPr/>
                    <a:lstStyle/>
                    <a:p>
                      <a:pPr marL="285750" indent="-285750">
                        <a:buFont typeface="Arial" panose="020B0604020202020204" pitchFamily="34" charset="0"/>
                        <a:buChar char="•"/>
                      </a:pPr>
                      <a:r>
                        <a:rPr lang="en-GB" dirty="0" smtClean="0"/>
                        <a:t>All near misses, safety observations,</a:t>
                      </a:r>
                      <a:r>
                        <a:rPr lang="en-GB" baseline="0" dirty="0" smtClean="0"/>
                        <a:t> work orders, operating envelopes and operational issues are reviewed daily and discussed as a team</a:t>
                      </a:r>
                      <a:endParaRPr lang="en-GB" dirty="0"/>
                    </a:p>
                  </a:txBody>
                  <a:tcPr/>
                </a:tc>
                <a:tc>
                  <a:txBody>
                    <a:bodyPr/>
                    <a:lstStyle/>
                    <a:p>
                      <a:pPr marL="285750" indent="-285750">
                        <a:buFont typeface="Arial" panose="020B0604020202020204" pitchFamily="34" charset="0"/>
                        <a:buChar char="•"/>
                      </a:pPr>
                      <a:r>
                        <a:rPr lang="en-GB" dirty="0" smtClean="0"/>
                        <a:t>Provides an opportunity for a wider team to consider</a:t>
                      </a:r>
                      <a:r>
                        <a:rPr lang="en-GB" baseline="0" dirty="0" smtClean="0"/>
                        <a:t> the impact of issues on major accident risk</a:t>
                      </a:r>
                      <a:endParaRPr lang="en-GB" dirty="0"/>
                    </a:p>
                  </a:txBody>
                  <a:tcPr/>
                </a:tc>
                <a:extLst>
                  <a:ext uri="{0D108BD9-81ED-4DB2-BD59-A6C34878D82A}">
                    <a16:rowId xmlns:a16="http://schemas.microsoft.com/office/drawing/2014/main" val="991256230"/>
                  </a:ext>
                </a:extLst>
              </a:tr>
              <a:tr h="800100">
                <a:tc>
                  <a:txBody>
                    <a:bodyPr/>
                    <a:lstStyle/>
                    <a:p>
                      <a:r>
                        <a:rPr lang="en-GB" b="1" dirty="0" smtClean="0"/>
                        <a:t>Tertiary </a:t>
                      </a:r>
                      <a:r>
                        <a:rPr lang="en-GB" dirty="0" smtClean="0"/>
                        <a:t>– Weekly and Monthly Process</a:t>
                      </a:r>
                      <a:r>
                        <a:rPr lang="en-GB" baseline="0" dirty="0" smtClean="0"/>
                        <a:t> Safety Meetings</a:t>
                      </a:r>
                      <a:endParaRPr lang="en-GB" dirty="0"/>
                    </a:p>
                  </a:txBody>
                  <a:tcPr/>
                </a:tc>
                <a:tc>
                  <a:txBody>
                    <a:bodyPr/>
                    <a:lstStyle/>
                    <a:p>
                      <a:pPr marL="285750" indent="-285750">
                        <a:buFont typeface="Arial" panose="020B0604020202020204" pitchFamily="34" charset="0"/>
                        <a:buChar char="•"/>
                      </a:pPr>
                      <a:r>
                        <a:rPr lang="en-GB" dirty="0" smtClean="0"/>
                        <a:t>All safety observations, near misses and emerging issues are</a:t>
                      </a:r>
                      <a:r>
                        <a:rPr lang="en-GB" baseline="0" dirty="0" smtClean="0"/>
                        <a:t> reviewed weekly</a:t>
                      </a:r>
                    </a:p>
                    <a:p>
                      <a:pPr marL="285750" indent="-285750">
                        <a:buFont typeface="Arial" panose="020B0604020202020204" pitchFamily="34" charset="0"/>
                        <a:buChar char="•"/>
                      </a:pPr>
                      <a:r>
                        <a:rPr lang="en-GB" baseline="0" dirty="0" smtClean="0"/>
                        <a:t>All near misses and KPIs are reviewed monthly</a:t>
                      </a:r>
                    </a:p>
                    <a:p>
                      <a:pPr marL="285750" indent="-285750">
                        <a:buFont typeface="Arial" panose="020B0604020202020204" pitchFamily="34" charset="0"/>
                        <a:buChar char="•"/>
                      </a:pPr>
                      <a:r>
                        <a:rPr lang="en-GB" baseline="0" dirty="0" smtClean="0"/>
                        <a:t>Both meetings sponsored and attended by relevant leadership team personnel</a:t>
                      </a:r>
                      <a:endParaRPr lang="en-GB" dirty="0"/>
                    </a:p>
                  </a:txBody>
                  <a:tcPr/>
                </a:tc>
                <a:tc>
                  <a:txBody>
                    <a:bodyPr/>
                    <a:lstStyle/>
                    <a:p>
                      <a:pPr marL="285750" indent="-285750">
                        <a:buFont typeface="Arial" panose="020B0604020202020204" pitchFamily="34" charset="0"/>
                        <a:buChar char="•"/>
                      </a:pPr>
                      <a:r>
                        <a:rPr lang="en-GB" dirty="0" smtClean="0"/>
                        <a:t>Weekly meeting provides an open forum to</a:t>
                      </a:r>
                      <a:r>
                        <a:rPr lang="en-GB" baseline="0" dirty="0" smtClean="0"/>
                        <a:t> discuss changes and a parking lot is maintained of issues to monitor</a:t>
                      </a:r>
                      <a:endParaRPr lang="en-GB" dirty="0"/>
                    </a:p>
                  </a:txBody>
                  <a:tcPr/>
                </a:tc>
                <a:extLst>
                  <a:ext uri="{0D108BD9-81ED-4DB2-BD59-A6C34878D82A}">
                    <a16:rowId xmlns:a16="http://schemas.microsoft.com/office/drawing/2014/main" val="2035074938"/>
                  </a:ext>
                </a:extLst>
              </a:tr>
            </a:tbl>
          </a:graphicData>
        </a:graphic>
      </p:graphicFrame>
    </p:spTree>
    <p:extLst>
      <p:ext uri="{BB962C8B-B14F-4D97-AF65-F5344CB8AC3E}">
        <p14:creationId xmlns:p14="http://schemas.microsoft.com/office/powerpoint/2010/main" val="1323749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Assessment</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3208334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Assessment</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p:txBody>
          <a:bodyPr>
            <a:normAutofit fontScale="92500" lnSpcReduction="10000"/>
          </a:bodyPr>
          <a:lstStyle/>
          <a:p>
            <a:r>
              <a:rPr lang="en-GB" dirty="0" smtClean="0"/>
              <a:t>Initial assessment – completed quickly and records an initial qualitative analysis of the risk and a decision on continued operation. </a:t>
            </a:r>
          </a:p>
          <a:p>
            <a:r>
              <a:rPr lang="en-GB" dirty="0" smtClean="0"/>
              <a:t>If initial risk assessment shows risk is low priority it may be stopped at this stage or progressed to a full ORA with a more formal and detailed risk assessment</a:t>
            </a:r>
          </a:p>
          <a:p>
            <a:pPr lvl="1"/>
            <a:r>
              <a:rPr lang="en-GB" dirty="0" smtClean="0"/>
              <a:t>The urgency of the ORA is agreed with the Site Manager (dependent on risk &amp; complexity) and resource made available to support</a:t>
            </a:r>
          </a:p>
          <a:p>
            <a:r>
              <a:rPr lang="en-GB" dirty="0" smtClean="0"/>
              <a:t>ORA risk assessment are supported by trained facilitators – requires experience in a broad range of hazard study techniques and good knowledge of site process safety information</a:t>
            </a:r>
          </a:p>
        </p:txBody>
      </p:sp>
    </p:spTree>
    <p:extLst>
      <p:ext uri="{BB962C8B-B14F-4D97-AF65-F5344CB8AC3E}">
        <p14:creationId xmlns:p14="http://schemas.microsoft.com/office/powerpoint/2010/main" val="2184435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Detailed Risk Assessment</a:t>
            </a:r>
            <a:endParaRPr lang="en-GB" dirty="0"/>
          </a:p>
        </p:txBody>
      </p:sp>
      <p:sp>
        <p:nvSpPr>
          <p:cNvPr id="3" name="Slide Number Placeholder 2"/>
          <p:cNvSpPr>
            <a:spLocks noGrp="1"/>
          </p:cNvSpPr>
          <p:nvPr>
            <p:ph type="sldNum" sz="quarter" idx="12"/>
          </p:nvPr>
        </p:nvSpPr>
        <p:spPr>
          <a:xfrm>
            <a:off x="1244600" y="3078936"/>
            <a:ext cx="2743200" cy="365125"/>
          </a:xfrm>
        </p:spPr>
        <p:txBody>
          <a:bodyPr/>
          <a:lstStyle/>
          <a:p>
            <a:fld id="{48F63A3B-78C7-47BE-AE5E-E10140E04643}"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p:txBody>
          <a:bodyPr/>
          <a:lstStyle/>
          <a:p>
            <a:endParaRPr lang="en-GB" dirty="0"/>
          </a:p>
        </p:txBody>
      </p:sp>
      <p:graphicFrame>
        <p:nvGraphicFramePr>
          <p:cNvPr id="7" name="Diagram 6"/>
          <p:cNvGraphicFramePr/>
          <p:nvPr>
            <p:extLst>
              <p:ext uri="{D42A27DB-BD31-4B8C-83A1-F6EECF244321}">
                <p14:modId xmlns:p14="http://schemas.microsoft.com/office/powerpoint/2010/main" val="3666523948"/>
              </p:ext>
            </p:extLst>
          </p:nvPr>
        </p:nvGraphicFramePr>
        <p:xfrm>
          <a:off x="381000" y="1173936"/>
          <a:ext cx="9169400" cy="491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9067800" y="1981200"/>
            <a:ext cx="2819400" cy="2031325"/>
          </a:xfrm>
          <a:prstGeom prst="rect">
            <a:avLst/>
          </a:prstGeom>
          <a:noFill/>
        </p:spPr>
        <p:txBody>
          <a:bodyPr wrap="square" rtlCol="0">
            <a:spAutoFit/>
          </a:bodyPr>
          <a:lstStyle/>
          <a:p>
            <a:r>
              <a:rPr lang="en-GB" i="1" dirty="0" smtClean="0"/>
              <a:t>Facilitator determines appropriate risk assessment method – typically semi qualitative “LOPA” but may be less or more detailed depending on the risk under consideration</a:t>
            </a:r>
            <a:endParaRPr lang="en-GB" i="1" dirty="0"/>
          </a:p>
        </p:txBody>
      </p:sp>
    </p:spTree>
    <p:extLst>
      <p:ext uri="{BB962C8B-B14F-4D97-AF65-F5344CB8AC3E}">
        <p14:creationId xmlns:p14="http://schemas.microsoft.com/office/powerpoint/2010/main" val="2504465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endorsement</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508000" y="1447800"/>
            <a:ext cx="6654800" cy="4648200"/>
          </a:xfrm>
        </p:spPr>
        <p:txBody>
          <a:bodyPr>
            <a:normAutofit fontScale="70000" lnSpcReduction="20000"/>
          </a:bodyPr>
          <a:lstStyle/>
          <a:p>
            <a:r>
              <a:rPr lang="en-GB" b="1" dirty="0"/>
              <a:t>Senior managers visibly </a:t>
            </a:r>
            <a:r>
              <a:rPr lang="en-GB" b="1" dirty="0" smtClean="0"/>
              <a:t>support </a:t>
            </a:r>
            <a:r>
              <a:rPr lang="en-GB" b="1" dirty="0"/>
              <a:t>the ORA process and are experienced in its </a:t>
            </a:r>
            <a:r>
              <a:rPr lang="en-GB" b="1" dirty="0" smtClean="0"/>
              <a:t>application</a:t>
            </a:r>
          </a:p>
          <a:p>
            <a:r>
              <a:rPr lang="en-GB" dirty="0" smtClean="0"/>
              <a:t>Endorsement level by mitigated risk priority from 8x8 matrix which is imbedded in the FPS management system</a:t>
            </a:r>
          </a:p>
          <a:p>
            <a:r>
              <a:rPr lang="en-GB" dirty="0" smtClean="0"/>
              <a:t>Significant changes to major accident risk typically require Operations Director endorsement</a:t>
            </a:r>
          </a:p>
          <a:p>
            <a:r>
              <a:rPr lang="en-GB" dirty="0" smtClean="0"/>
              <a:t>Permanent record of risk assessments and endorsements retained in the asset control of work software which includes an ORA module</a:t>
            </a:r>
          </a:p>
          <a:p>
            <a:r>
              <a:rPr lang="en-GB" dirty="0" smtClean="0"/>
              <a:t>Endorsed ORAs are communicated to operations and maintenance teams and remain accessible and visible at any time</a:t>
            </a:r>
          </a:p>
          <a:p>
            <a:endParaRPr lang="en-GB" dirty="0" smtClean="0"/>
          </a:p>
          <a:p>
            <a:endParaRPr lang="en-GB" dirty="0" smtClean="0"/>
          </a:p>
        </p:txBody>
      </p:sp>
      <p:graphicFrame>
        <p:nvGraphicFramePr>
          <p:cNvPr id="5" name="Table 4"/>
          <p:cNvGraphicFramePr>
            <a:graphicFrameLocks noGrp="1"/>
          </p:cNvGraphicFramePr>
          <p:nvPr>
            <p:extLst>
              <p:ext uri="{D42A27DB-BD31-4B8C-83A1-F6EECF244321}">
                <p14:modId xmlns:p14="http://schemas.microsoft.com/office/powerpoint/2010/main" val="4262401366"/>
              </p:ext>
            </p:extLst>
          </p:nvPr>
        </p:nvGraphicFramePr>
        <p:xfrm>
          <a:off x="7162800" y="1542718"/>
          <a:ext cx="4267200" cy="3786605"/>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859065462"/>
                    </a:ext>
                  </a:extLst>
                </a:gridCol>
                <a:gridCol w="2133600">
                  <a:extLst>
                    <a:ext uri="{9D8B030D-6E8A-4147-A177-3AD203B41FA5}">
                      <a16:colId xmlns:a16="http://schemas.microsoft.com/office/drawing/2014/main" val="1873045482"/>
                    </a:ext>
                  </a:extLst>
                </a:gridCol>
              </a:tblGrid>
              <a:tr h="757321">
                <a:tc>
                  <a:txBody>
                    <a:bodyPr/>
                    <a:lstStyle/>
                    <a:p>
                      <a:pPr algn="ctr"/>
                      <a:r>
                        <a:rPr lang="en-GB" dirty="0" smtClean="0"/>
                        <a:t>Risk Priority</a:t>
                      </a:r>
                      <a:endParaRPr lang="en-GB" dirty="0"/>
                    </a:p>
                  </a:txBody>
                  <a:tcPr anchor="ctr"/>
                </a:tc>
                <a:tc>
                  <a:txBody>
                    <a:bodyPr/>
                    <a:lstStyle/>
                    <a:p>
                      <a:pPr algn="ctr"/>
                      <a:r>
                        <a:rPr lang="en-GB" dirty="0" smtClean="0"/>
                        <a:t>Endorsement</a:t>
                      </a:r>
                      <a:endParaRPr lang="en-GB" dirty="0"/>
                    </a:p>
                  </a:txBody>
                  <a:tcPr anchor="ctr"/>
                </a:tc>
                <a:extLst>
                  <a:ext uri="{0D108BD9-81ED-4DB2-BD59-A6C34878D82A}">
                    <a16:rowId xmlns:a16="http://schemas.microsoft.com/office/drawing/2014/main" val="1107994049"/>
                  </a:ext>
                </a:extLst>
              </a:tr>
              <a:tr h="757321">
                <a:tc>
                  <a:txBody>
                    <a:bodyPr/>
                    <a:lstStyle/>
                    <a:p>
                      <a:r>
                        <a:rPr lang="en-GB" dirty="0" smtClean="0"/>
                        <a:t>PURPLE</a:t>
                      </a:r>
                      <a:endParaRPr lang="en-GB" dirty="0"/>
                    </a:p>
                  </a:txBody>
                  <a:tcPr anchor="ctr"/>
                </a:tc>
                <a:tc>
                  <a:txBody>
                    <a:bodyPr/>
                    <a:lstStyle/>
                    <a:p>
                      <a:r>
                        <a:rPr lang="en-GB" dirty="0" smtClean="0"/>
                        <a:t>CEO</a:t>
                      </a:r>
                      <a:endParaRPr lang="en-GB" dirty="0"/>
                    </a:p>
                  </a:txBody>
                  <a:tcPr anchor="ctr"/>
                </a:tc>
                <a:extLst>
                  <a:ext uri="{0D108BD9-81ED-4DB2-BD59-A6C34878D82A}">
                    <a16:rowId xmlns:a16="http://schemas.microsoft.com/office/drawing/2014/main" val="640383580"/>
                  </a:ext>
                </a:extLst>
              </a:tr>
              <a:tr h="757321">
                <a:tc>
                  <a:txBody>
                    <a:bodyPr/>
                    <a:lstStyle/>
                    <a:p>
                      <a:r>
                        <a:rPr lang="en-GB" dirty="0" smtClean="0"/>
                        <a:t>BLUE</a:t>
                      </a:r>
                      <a:endParaRPr lang="en-GB" dirty="0"/>
                    </a:p>
                  </a:txBody>
                  <a:tcPr anchor="ctr"/>
                </a:tc>
                <a:tc>
                  <a:txBody>
                    <a:bodyPr/>
                    <a:lstStyle/>
                    <a:p>
                      <a:r>
                        <a:rPr lang="en-GB" dirty="0" smtClean="0"/>
                        <a:t>Operations</a:t>
                      </a:r>
                      <a:r>
                        <a:rPr lang="en-GB" baseline="0" dirty="0" smtClean="0"/>
                        <a:t> Director</a:t>
                      </a:r>
                      <a:endParaRPr lang="en-GB" dirty="0"/>
                    </a:p>
                  </a:txBody>
                  <a:tcPr anchor="ctr"/>
                </a:tc>
                <a:extLst>
                  <a:ext uri="{0D108BD9-81ED-4DB2-BD59-A6C34878D82A}">
                    <a16:rowId xmlns:a16="http://schemas.microsoft.com/office/drawing/2014/main" val="1247538001"/>
                  </a:ext>
                </a:extLst>
              </a:tr>
              <a:tr h="757321">
                <a:tc>
                  <a:txBody>
                    <a:bodyPr/>
                    <a:lstStyle/>
                    <a:p>
                      <a:r>
                        <a:rPr lang="en-GB" dirty="0" smtClean="0"/>
                        <a:t>TURQUOISE</a:t>
                      </a:r>
                      <a:endParaRPr lang="en-GB" dirty="0"/>
                    </a:p>
                  </a:txBody>
                  <a:tcPr anchor="ctr"/>
                </a:tc>
                <a:tc>
                  <a:txBody>
                    <a:bodyPr/>
                    <a:lstStyle/>
                    <a:p>
                      <a:r>
                        <a:rPr lang="en-GB" dirty="0" smtClean="0"/>
                        <a:t>Asset Manager</a:t>
                      </a:r>
                      <a:endParaRPr lang="en-GB" dirty="0"/>
                    </a:p>
                  </a:txBody>
                  <a:tcPr anchor="ctr"/>
                </a:tc>
                <a:extLst>
                  <a:ext uri="{0D108BD9-81ED-4DB2-BD59-A6C34878D82A}">
                    <a16:rowId xmlns:a16="http://schemas.microsoft.com/office/drawing/2014/main" val="31172376"/>
                  </a:ext>
                </a:extLst>
              </a:tr>
              <a:tr h="757321">
                <a:tc>
                  <a:txBody>
                    <a:bodyPr/>
                    <a:lstStyle/>
                    <a:p>
                      <a:r>
                        <a:rPr lang="en-GB" dirty="0" smtClean="0"/>
                        <a:t>WHITE</a:t>
                      </a:r>
                      <a:endParaRPr lang="en-GB" dirty="0"/>
                    </a:p>
                  </a:txBody>
                  <a:tcPr anchor="ctr"/>
                </a:tc>
                <a:tc>
                  <a:txBody>
                    <a:bodyPr/>
                    <a:lstStyle/>
                    <a:p>
                      <a:r>
                        <a:rPr lang="en-GB" dirty="0" smtClean="0"/>
                        <a:t>Plant Manager</a:t>
                      </a:r>
                      <a:endParaRPr lang="en-GB" dirty="0"/>
                    </a:p>
                  </a:txBody>
                  <a:tcPr anchor="ctr"/>
                </a:tc>
                <a:extLst>
                  <a:ext uri="{0D108BD9-81ED-4DB2-BD59-A6C34878D82A}">
                    <a16:rowId xmlns:a16="http://schemas.microsoft.com/office/drawing/2014/main" val="2904228752"/>
                  </a:ext>
                </a:extLst>
              </a:tr>
            </a:tbl>
          </a:graphicData>
        </a:graphic>
      </p:graphicFrame>
    </p:spTree>
    <p:extLst>
      <p:ext uri="{BB962C8B-B14F-4D97-AF65-F5344CB8AC3E}">
        <p14:creationId xmlns:p14="http://schemas.microsoft.com/office/powerpoint/2010/main" val="2957245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Continuous review</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2969259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Continuous review</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p:txBody>
          <a:bodyPr>
            <a:normAutofit/>
          </a:bodyPr>
          <a:lstStyle/>
          <a:p>
            <a:r>
              <a:rPr lang="en-GB" dirty="0" smtClean="0"/>
              <a:t>It is important to ensure that existing ORAs:</a:t>
            </a:r>
          </a:p>
          <a:p>
            <a:pPr lvl="1"/>
            <a:r>
              <a:rPr lang="en-GB" dirty="0" smtClean="0"/>
              <a:t>Remain valid (i.e. the risk level remains correct)</a:t>
            </a:r>
          </a:p>
          <a:p>
            <a:pPr lvl="1"/>
            <a:r>
              <a:rPr lang="en-GB" dirty="0" smtClean="0"/>
              <a:t>Are removed by the expected completion date (i.e. actions are resourced and completed)</a:t>
            </a:r>
          </a:p>
          <a:p>
            <a:r>
              <a:rPr lang="en-GB" dirty="0" smtClean="0"/>
              <a:t>All existing ORAs receive a intensive ongoing review and monitoring</a:t>
            </a:r>
          </a:p>
          <a:p>
            <a:pPr lvl="1"/>
            <a:r>
              <a:rPr lang="en-GB" dirty="0" smtClean="0"/>
              <a:t>This is both a strength and challenge with any ORA process</a:t>
            </a:r>
          </a:p>
          <a:p>
            <a:endParaRPr lang="en-GB" dirty="0"/>
          </a:p>
        </p:txBody>
      </p:sp>
    </p:spTree>
    <p:extLst>
      <p:ext uri="{BB962C8B-B14F-4D97-AF65-F5344CB8AC3E}">
        <p14:creationId xmlns:p14="http://schemas.microsoft.com/office/powerpoint/2010/main" val="332852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t>2</a:t>
            </a:fld>
            <a:endParaRPr lang="en-US" dirty="0"/>
          </a:p>
        </p:txBody>
      </p:sp>
      <p:sp>
        <p:nvSpPr>
          <p:cNvPr id="4" name="Text Placeholder 3"/>
          <p:cNvSpPr>
            <a:spLocks noGrp="1"/>
          </p:cNvSpPr>
          <p:nvPr>
            <p:ph type="body" sz="quarter" idx="13"/>
          </p:nvPr>
        </p:nvSpPr>
        <p:spPr/>
        <p:txBody>
          <a:bodyPr/>
          <a:lstStyle/>
          <a:p>
            <a:pPr marL="514350" indent="-514350">
              <a:buFont typeface="+mj-lt"/>
              <a:buAutoNum type="arabicPeriod"/>
            </a:pPr>
            <a:r>
              <a:rPr lang="en-GB" dirty="0" smtClean="0"/>
              <a:t>Overview of INEOS FPS</a:t>
            </a:r>
          </a:p>
          <a:p>
            <a:pPr marL="514350" indent="-514350">
              <a:buFont typeface="+mj-lt"/>
              <a:buAutoNum type="arabicPeriod"/>
            </a:pPr>
            <a:r>
              <a:rPr lang="en-GB" dirty="0" smtClean="0"/>
              <a:t>Why is Operational </a:t>
            </a:r>
            <a:r>
              <a:rPr lang="en-GB" dirty="0"/>
              <a:t>R</a:t>
            </a:r>
            <a:r>
              <a:rPr lang="en-GB" dirty="0" smtClean="0"/>
              <a:t>isk </a:t>
            </a:r>
            <a:r>
              <a:rPr lang="en-GB" dirty="0"/>
              <a:t>A</a:t>
            </a:r>
            <a:r>
              <a:rPr lang="en-GB" dirty="0" smtClean="0"/>
              <a:t>ssessment (ORA) required and what is it?</a:t>
            </a:r>
          </a:p>
          <a:p>
            <a:pPr marL="514350" indent="-514350">
              <a:buFont typeface="+mj-lt"/>
              <a:buAutoNum type="arabicPeriod"/>
            </a:pPr>
            <a:r>
              <a:rPr lang="en-GB" dirty="0" smtClean="0"/>
              <a:t>Identifying changes</a:t>
            </a:r>
          </a:p>
          <a:p>
            <a:pPr marL="514350" indent="-514350">
              <a:buFont typeface="+mj-lt"/>
              <a:buAutoNum type="arabicPeriod"/>
            </a:pPr>
            <a:r>
              <a:rPr lang="en-GB" dirty="0" smtClean="0"/>
              <a:t>Risk assessment</a:t>
            </a:r>
          </a:p>
          <a:p>
            <a:pPr marL="514350" indent="-514350">
              <a:buFont typeface="+mj-lt"/>
              <a:buAutoNum type="arabicPeriod"/>
            </a:pPr>
            <a:r>
              <a:rPr lang="en-GB" dirty="0" smtClean="0"/>
              <a:t>Managing risks</a:t>
            </a:r>
          </a:p>
          <a:p>
            <a:pPr marL="514350" indent="-514350">
              <a:buFont typeface="+mj-lt"/>
              <a:buAutoNum type="arabicPeriod"/>
            </a:pPr>
            <a:r>
              <a:rPr lang="en-GB" dirty="0" smtClean="0"/>
              <a:t>Summary of key factors for success</a:t>
            </a:r>
          </a:p>
          <a:p>
            <a:pPr marL="514350" indent="-514350">
              <a:buFont typeface="+mj-lt"/>
              <a:buAutoNum type="arabicPeriod"/>
            </a:pPr>
            <a:endParaRPr lang="en-GB" dirty="0" smtClean="0"/>
          </a:p>
          <a:p>
            <a:pPr marL="514350" indent="-514350">
              <a:buFont typeface="+mj-lt"/>
              <a:buAutoNum type="arabicPeriod"/>
            </a:pPr>
            <a:endParaRPr lang="en-GB" dirty="0"/>
          </a:p>
        </p:txBody>
      </p:sp>
    </p:spTree>
    <p:extLst>
      <p:ext uri="{BB962C8B-B14F-4D97-AF65-F5344CB8AC3E}">
        <p14:creationId xmlns:p14="http://schemas.microsoft.com/office/powerpoint/2010/main" val="3022911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Continuous review</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20</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p:txBody>
          <a:bodyPr>
            <a:normAutofit/>
          </a:bodyPr>
          <a:lstStyle/>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51855688"/>
              </p:ext>
            </p:extLst>
          </p:nvPr>
        </p:nvGraphicFramePr>
        <p:xfrm>
          <a:off x="508000" y="1431075"/>
          <a:ext cx="10845800" cy="4597074"/>
        </p:xfrm>
        <a:graphic>
          <a:graphicData uri="http://schemas.openxmlformats.org/drawingml/2006/table">
            <a:tbl>
              <a:tblPr firstRow="1" bandRow="1">
                <a:tableStyleId>{5C22544A-7EE6-4342-B048-85BDC9FD1C3A}</a:tableStyleId>
              </a:tblPr>
              <a:tblGrid>
                <a:gridCol w="2006600">
                  <a:extLst>
                    <a:ext uri="{9D8B030D-6E8A-4147-A177-3AD203B41FA5}">
                      <a16:colId xmlns:a16="http://schemas.microsoft.com/office/drawing/2014/main" val="1719575600"/>
                    </a:ext>
                  </a:extLst>
                </a:gridCol>
                <a:gridCol w="8839200">
                  <a:extLst>
                    <a:ext uri="{9D8B030D-6E8A-4147-A177-3AD203B41FA5}">
                      <a16:colId xmlns:a16="http://schemas.microsoft.com/office/drawing/2014/main" val="1506537052"/>
                    </a:ext>
                  </a:extLst>
                </a:gridCol>
              </a:tblGrid>
              <a:tr h="829852">
                <a:tc>
                  <a:txBody>
                    <a:bodyPr/>
                    <a:lstStyle/>
                    <a:p>
                      <a:r>
                        <a:rPr lang="en-GB" sz="2400" dirty="0" smtClean="0"/>
                        <a:t>Frequency</a:t>
                      </a:r>
                      <a:endParaRPr lang="en-GB" sz="2400" dirty="0"/>
                    </a:p>
                  </a:txBody>
                  <a:tcPr anchor="ctr"/>
                </a:tc>
                <a:tc>
                  <a:txBody>
                    <a:bodyPr/>
                    <a:lstStyle/>
                    <a:p>
                      <a:r>
                        <a:rPr lang="en-GB" sz="2400" dirty="0" smtClean="0"/>
                        <a:t>Activities</a:t>
                      </a:r>
                      <a:endParaRPr lang="en-GB" sz="2400" dirty="0"/>
                    </a:p>
                  </a:txBody>
                  <a:tcPr anchor="ctr"/>
                </a:tc>
                <a:extLst>
                  <a:ext uri="{0D108BD9-81ED-4DB2-BD59-A6C34878D82A}">
                    <a16:rowId xmlns:a16="http://schemas.microsoft.com/office/drawing/2014/main" val="3159865322"/>
                  </a:ext>
                </a:extLst>
              </a:tr>
              <a:tr h="1111800">
                <a:tc>
                  <a:txBody>
                    <a:bodyPr/>
                    <a:lstStyle/>
                    <a:p>
                      <a:r>
                        <a:rPr lang="en-GB" sz="2400" dirty="0" smtClean="0"/>
                        <a:t>Daily</a:t>
                      </a:r>
                      <a:endParaRPr lang="en-GB" sz="2400" dirty="0"/>
                    </a:p>
                  </a:txBody>
                  <a:tcPr anchor="ctr"/>
                </a:tc>
                <a:tc>
                  <a:txBody>
                    <a:bodyPr/>
                    <a:lstStyle/>
                    <a:p>
                      <a:r>
                        <a:rPr lang="en-GB" sz="2400" dirty="0" smtClean="0"/>
                        <a:t>Shift operations team review all ORAs in place and review and sign</a:t>
                      </a:r>
                      <a:r>
                        <a:rPr lang="en-GB" sz="2400" baseline="0" dirty="0" smtClean="0"/>
                        <a:t> any new ORAs as part of handover and daily meetings</a:t>
                      </a:r>
                      <a:endParaRPr lang="en-GB" sz="2400" dirty="0"/>
                    </a:p>
                  </a:txBody>
                  <a:tcPr anchor="ctr"/>
                </a:tc>
                <a:extLst>
                  <a:ext uri="{0D108BD9-81ED-4DB2-BD59-A6C34878D82A}">
                    <a16:rowId xmlns:a16="http://schemas.microsoft.com/office/drawing/2014/main" val="1716286763"/>
                  </a:ext>
                </a:extLst>
              </a:tr>
              <a:tr h="1368370">
                <a:tc>
                  <a:txBody>
                    <a:bodyPr/>
                    <a:lstStyle/>
                    <a:p>
                      <a:r>
                        <a:rPr lang="en-GB" sz="2400" dirty="0" smtClean="0"/>
                        <a:t>Weekly</a:t>
                      </a:r>
                      <a:endParaRPr lang="en-GB" sz="2400" dirty="0"/>
                    </a:p>
                  </a:txBody>
                  <a:tcPr anchor="ctr"/>
                </a:tc>
                <a:tc>
                  <a:txBody>
                    <a:bodyPr/>
                    <a:lstStyle/>
                    <a:p>
                      <a:r>
                        <a:rPr lang="en-GB" sz="2400" dirty="0" smtClean="0"/>
                        <a:t>Site Authority has to formally review</a:t>
                      </a:r>
                      <a:r>
                        <a:rPr lang="en-GB" sz="2400" baseline="0" dirty="0" smtClean="0"/>
                        <a:t> and resign all existing ORAs</a:t>
                      </a:r>
                    </a:p>
                    <a:p>
                      <a:r>
                        <a:rPr lang="en-GB" sz="2400" baseline="0" dirty="0" smtClean="0"/>
                        <a:t>ORAs and action plans reviewed as part of weekly process safety meeting</a:t>
                      </a:r>
                      <a:endParaRPr lang="en-GB" sz="2400" dirty="0"/>
                    </a:p>
                  </a:txBody>
                  <a:tcPr anchor="ctr"/>
                </a:tc>
                <a:extLst>
                  <a:ext uri="{0D108BD9-81ED-4DB2-BD59-A6C34878D82A}">
                    <a16:rowId xmlns:a16="http://schemas.microsoft.com/office/drawing/2014/main" val="1881348473"/>
                  </a:ext>
                </a:extLst>
              </a:tr>
              <a:tr h="135703">
                <a:tc>
                  <a:txBody>
                    <a:bodyPr/>
                    <a:lstStyle/>
                    <a:p>
                      <a:r>
                        <a:rPr lang="en-GB" sz="2400" dirty="0" smtClean="0"/>
                        <a:t>Monthly</a:t>
                      </a:r>
                      <a:endParaRPr lang="en-GB" sz="2400" dirty="0"/>
                    </a:p>
                  </a:txBody>
                  <a:tcPr anchor="ctr"/>
                </a:tc>
                <a:tc>
                  <a:txBody>
                    <a:bodyPr/>
                    <a:lstStyle/>
                    <a:p>
                      <a:r>
                        <a:rPr lang="en-GB" sz="2400" dirty="0" smtClean="0"/>
                        <a:t>All ORA are reviewed</a:t>
                      </a:r>
                      <a:r>
                        <a:rPr lang="en-GB" sz="2400" baseline="0" dirty="0" smtClean="0"/>
                        <a:t> with Asset Manager </a:t>
                      </a:r>
                      <a:endParaRPr lang="en-GB" sz="2400" dirty="0"/>
                    </a:p>
                  </a:txBody>
                  <a:tcPr anchor="ctr"/>
                </a:tc>
                <a:extLst>
                  <a:ext uri="{0D108BD9-81ED-4DB2-BD59-A6C34878D82A}">
                    <a16:rowId xmlns:a16="http://schemas.microsoft.com/office/drawing/2014/main" val="3195518806"/>
                  </a:ext>
                </a:extLst>
              </a:tr>
              <a:tr h="829852">
                <a:tc>
                  <a:txBody>
                    <a:bodyPr/>
                    <a:lstStyle/>
                    <a:p>
                      <a:r>
                        <a:rPr lang="en-GB" sz="2400" dirty="0" smtClean="0"/>
                        <a:t>90 Days</a:t>
                      </a:r>
                      <a:endParaRPr lang="en-GB" sz="2400" dirty="0"/>
                    </a:p>
                  </a:txBody>
                  <a:tcPr anchor="ctr"/>
                </a:tc>
                <a:tc>
                  <a:txBody>
                    <a:bodyPr/>
                    <a:lstStyle/>
                    <a:p>
                      <a:r>
                        <a:rPr lang="en-GB" sz="2400" dirty="0" smtClean="0"/>
                        <a:t>ORAs</a:t>
                      </a:r>
                      <a:r>
                        <a:rPr lang="en-GB" sz="2400" baseline="0" dirty="0" smtClean="0"/>
                        <a:t> require formal re-review and endorsement</a:t>
                      </a:r>
                      <a:endParaRPr lang="en-GB" sz="2400" dirty="0"/>
                    </a:p>
                  </a:txBody>
                  <a:tcPr anchor="ctr"/>
                </a:tc>
                <a:extLst>
                  <a:ext uri="{0D108BD9-81ED-4DB2-BD59-A6C34878D82A}">
                    <a16:rowId xmlns:a16="http://schemas.microsoft.com/office/drawing/2014/main" val="3777397173"/>
                  </a:ext>
                </a:extLst>
              </a:tr>
            </a:tbl>
          </a:graphicData>
        </a:graphic>
      </p:graphicFrame>
    </p:spTree>
    <p:extLst>
      <p:ext uri="{BB962C8B-B14F-4D97-AF65-F5344CB8AC3E}">
        <p14:creationId xmlns:p14="http://schemas.microsoft.com/office/powerpoint/2010/main" val="534713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3236248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22</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p:txBody>
          <a:bodyPr>
            <a:normAutofit fontScale="70000" lnSpcReduction="20000"/>
          </a:bodyPr>
          <a:lstStyle/>
          <a:p>
            <a:r>
              <a:rPr lang="en-GB" dirty="0" smtClean="0"/>
              <a:t>Historical incidents show that unplanned change to major accident risk needs to be well managed, but that change takes a variety of forms. Indenting changes requires multi-layered and highly disciplined approach.</a:t>
            </a:r>
          </a:p>
          <a:p>
            <a:r>
              <a:rPr lang="en-GB" dirty="0" smtClean="0"/>
              <a:t>ORAs are resource intensive to develop and manage. They must be applied strategically to major accident risks. Alternative change management tools must also be in place. </a:t>
            </a:r>
            <a:r>
              <a:rPr lang="en-GB" dirty="0"/>
              <a:t>R</a:t>
            </a:r>
            <a:r>
              <a:rPr lang="en-GB" dirty="0" smtClean="0"/>
              <a:t>apid initial risk assessments are an effective triage tool.</a:t>
            </a:r>
          </a:p>
          <a:p>
            <a:r>
              <a:rPr lang="en-GB" dirty="0" smtClean="0"/>
              <a:t>ORA risk assessments require a normal, abnormal and mitigated risks to be defined. The focus must be on determining what more could be done to reduce the risk and ensure continued operation is not the default.</a:t>
            </a:r>
            <a:endParaRPr lang="en-GB" dirty="0"/>
          </a:p>
          <a:p>
            <a:r>
              <a:rPr lang="en-GB" dirty="0" smtClean="0"/>
              <a:t>Endorsement and engagement of senior leaders and the wider management team is crucial for success – at INEOS FPS the there is strong pull from risk owners to use this process.</a:t>
            </a:r>
          </a:p>
          <a:p>
            <a:r>
              <a:rPr lang="en-GB" dirty="0" smtClean="0"/>
              <a:t>ORAs require intensive review and management to ensure they remain valid and are resolved promptly. </a:t>
            </a:r>
            <a:endParaRPr lang="en-GB" dirty="0"/>
          </a:p>
        </p:txBody>
      </p:sp>
    </p:spTree>
    <p:extLst>
      <p:ext uri="{BB962C8B-B14F-4D97-AF65-F5344CB8AC3E}">
        <p14:creationId xmlns:p14="http://schemas.microsoft.com/office/powerpoint/2010/main" val="3184638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INEOS FPS</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508000" y="1447800"/>
            <a:ext cx="5969000" cy="4648200"/>
          </a:xfrm>
        </p:spPr>
        <p:txBody>
          <a:bodyPr>
            <a:normAutofit fontScale="77500" lnSpcReduction="20000"/>
          </a:bodyPr>
          <a:lstStyle/>
          <a:p>
            <a:r>
              <a:rPr lang="en-GB" dirty="0"/>
              <a:t>INEOS FPS is an integrated oil and gas liquid transportation system operating in the Central North </a:t>
            </a:r>
            <a:r>
              <a:rPr lang="en-GB" dirty="0" smtClean="0"/>
              <a:t>Sea</a:t>
            </a:r>
          </a:p>
          <a:p>
            <a:r>
              <a:rPr lang="en-GB" dirty="0"/>
              <a:t>The FPS </a:t>
            </a:r>
            <a:r>
              <a:rPr lang="en-GB" dirty="0" smtClean="0"/>
              <a:t>36” subsea </a:t>
            </a:r>
            <a:r>
              <a:rPr lang="en-GB" dirty="0"/>
              <a:t>pipeline extends from the Forties Charlie platform via the Forties Unity platform to a landfall at </a:t>
            </a:r>
            <a:r>
              <a:rPr lang="en-GB" dirty="0" err="1"/>
              <a:t>Cruden</a:t>
            </a:r>
            <a:r>
              <a:rPr lang="en-GB" dirty="0"/>
              <a:t> Bay on the North East Coast of Scotland - a distance of 169 </a:t>
            </a:r>
            <a:r>
              <a:rPr lang="en-GB" dirty="0" smtClean="0"/>
              <a:t>kilometres</a:t>
            </a:r>
          </a:p>
          <a:p>
            <a:r>
              <a:rPr lang="en-GB" dirty="0" smtClean="0"/>
              <a:t>The 36” FPS landline travels </a:t>
            </a:r>
            <a:r>
              <a:rPr lang="en-GB" dirty="0"/>
              <a:t>209 kilometres south to the Kinneil Terminal at </a:t>
            </a:r>
            <a:r>
              <a:rPr lang="en-GB" dirty="0" smtClean="0"/>
              <a:t>Grangemouth</a:t>
            </a:r>
            <a:r>
              <a:rPr lang="en-GB" dirty="0"/>
              <a:t>. The Kinneil Terminal processes the liquids into saleable gas, LPG and crude oil products for export or use at the Grangemouth Complex. </a:t>
            </a:r>
          </a:p>
        </p:txBody>
      </p:sp>
      <p:pic>
        <p:nvPicPr>
          <p:cNvPr id="6" name="Picture Placeholder 8"/>
          <p:cNvPicPr>
            <a:picLocks noChangeAspect="1"/>
          </p:cNvPicPr>
          <p:nvPr/>
        </p:nvPicPr>
        <p:blipFill rotWithShape="1">
          <a:blip r:embed="rId3" cstate="print">
            <a:extLst>
              <a:ext uri="{28A0092B-C50C-407E-A947-70E740481C1C}">
                <a14:useLocalDpi xmlns:a14="http://schemas.microsoft.com/office/drawing/2010/main" val="0"/>
              </a:ext>
            </a:extLst>
          </a:blip>
          <a:srcRect l="36006" r="22"/>
          <a:stretch/>
        </p:blipFill>
        <p:spPr>
          <a:xfrm>
            <a:off x="6513163" y="1"/>
            <a:ext cx="5703004" cy="5943600"/>
          </a:xfrm>
          <a:prstGeom prst="rect">
            <a:avLst/>
          </a:prstGeom>
        </p:spPr>
      </p:pic>
    </p:spTree>
    <p:extLst>
      <p:ext uri="{BB962C8B-B14F-4D97-AF65-F5344CB8AC3E}">
        <p14:creationId xmlns:p14="http://schemas.microsoft.com/office/powerpoint/2010/main" val="92078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and what</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2875037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Operational Risk Assessment Required?</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p:txBody>
          <a:bodyPr>
            <a:normAutofit/>
          </a:bodyPr>
          <a:lstStyle/>
          <a:p>
            <a:r>
              <a:rPr lang="en-GB" dirty="0" smtClean="0"/>
              <a:t>During the design of high hazard processes, relevant good practice and risk assessments are used to define the measures necessary to manage safety and environmental risks to a tolerable level</a:t>
            </a:r>
          </a:p>
          <a:p>
            <a:r>
              <a:rPr lang="en-GB" dirty="0" smtClean="0"/>
              <a:t>During the lifetime of the process, abnormal conditions, defects, impairments and external factors may change the major accident risk</a:t>
            </a:r>
          </a:p>
          <a:p>
            <a:r>
              <a:rPr lang="en-GB" dirty="0" smtClean="0"/>
              <a:t>Failure to identify and manage such changes as they emerge is a cause of serious incidents in high hazard industries</a:t>
            </a:r>
          </a:p>
        </p:txBody>
      </p:sp>
    </p:spTree>
    <p:extLst>
      <p:ext uri="{BB962C8B-B14F-4D97-AF65-F5344CB8AC3E}">
        <p14:creationId xmlns:p14="http://schemas.microsoft.com/office/powerpoint/2010/main" val="4182567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t>6</a:t>
            </a:fld>
            <a:endParaRPr lang="en-US" dirty="0"/>
          </a:p>
        </p:txBody>
      </p:sp>
      <p:sp>
        <p:nvSpPr>
          <p:cNvPr id="4" name="Text Placeholder 3"/>
          <p:cNvSpPr>
            <a:spLocks noGrp="1"/>
          </p:cNvSpPr>
          <p:nvPr>
            <p:ph type="body" sz="quarter" idx="13"/>
          </p:nvPr>
        </p:nvSpPr>
        <p:spPr/>
        <p:txBody>
          <a:bodyPr/>
          <a:lstStyle/>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246673653"/>
              </p:ext>
            </p:extLst>
          </p:nvPr>
        </p:nvGraphicFramePr>
        <p:xfrm>
          <a:off x="304800" y="1371600"/>
          <a:ext cx="11277600" cy="479577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655783267"/>
                    </a:ext>
                  </a:extLst>
                </a:gridCol>
                <a:gridCol w="6687457">
                  <a:extLst>
                    <a:ext uri="{9D8B030D-6E8A-4147-A177-3AD203B41FA5}">
                      <a16:colId xmlns:a16="http://schemas.microsoft.com/office/drawing/2014/main" val="3427435016"/>
                    </a:ext>
                  </a:extLst>
                </a:gridCol>
                <a:gridCol w="2685143">
                  <a:extLst>
                    <a:ext uri="{9D8B030D-6E8A-4147-A177-3AD203B41FA5}">
                      <a16:colId xmlns:a16="http://schemas.microsoft.com/office/drawing/2014/main" val="825122205"/>
                    </a:ext>
                  </a:extLst>
                </a:gridCol>
              </a:tblGrid>
              <a:tr h="559055">
                <a:tc>
                  <a:txBody>
                    <a:bodyPr/>
                    <a:lstStyle/>
                    <a:p>
                      <a:pPr algn="ctr"/>
                      <a:r>
                        <a:rPr lang="en-GB" sz="2400" dirty="0" smtClean="0"/>
                        <a:t>Challenge</a:t>
                      </a:r>
                      <a:endParaRPr lang="en-GB" sz="2400" dirty="0"/>
                    </a:p>
                  </a:txBody>
                  <a:tcPr/>
                </a:tc>
                <a:tc>
                  <a:txBody>
                    <a:bodyPr/>
                    <a:lstStyle/>
                    <a:p>
                      <a:pPr algn="ctr"/>
                      <a:r>
                        <a:rPr lang="en-GB" sz="2400" dirty="0" smtClean="0"/>
                        <a:t>Major Incident Example</a:t>
                      </a:r>
                      <a:endParaRPr lang="en-GB" sz="2400" dirty="0"/>
                    </a:p>
                  </a:txBody>
                  <a:tcPr/>
                </a:tc>
                <a:tc>
                  <a:txBody>
                    <a:bodyPr/>
                    <a:lstStyle/>
                    <a:p>
                      <a:pPr algn="ctr"/>
                      <a:r>
                        <a:rPr lang="en-GB" sz="2400" dirty="0" smtClean="0"/>
                        <a:t>Impact</a:t>
                      </a:r>
                      <a:endParaRPr lang="en-GB" sz="2400" dirty="0"/>
                    </a:p>
                  </a:txBody>
                  <a:tcPr/>
                </a:tc>
                <a:extLst>
                  <a:ext uri="{0D108BD9-81ED-4DB2-BD59-A6C34878D82A}">
                    <a16:rowId xmlns:a16="http://schemas.microsoft.com/office/drawing/2014/main" val="419614535"/>
                  </a:ext>
                </a:extLst>
              </a:tr>
              <a:tr h="559055">
                <a:tc>
                  <a:txBody>
                    <a:bodyPr/>
                    <a:lstStyle/>
                    <a:p>
                      <a:r>
                        <a:rPr lang="en-GB" sz="2000" dirty="0" smtClean="0"/>
                        <a:t>Change identification</a:t>
                      </a:r>
                      <a:endParaRPr lang="en-GB" sz="2000" dirty="0"/>
                    </a:p>
                  </a:txBody>
                  <a:tcPr anchor="ctr"/>
                </a:tc>
                <a:tc>
                  <a:txBody>
                    <a:bodyPr/>
                    <a:lstStyle/>
                    <a:p>
                      <a:r>
                        <a:rPr lang="en-GB" sz="2000" dirty="0" err="1" smtClean="0"/>
                        <a:t>Buncefield</a:t>
                      </a:r>
                      <a:r>
                        <a:rPr lang="en-GB" sz="2000" dirty="0" smtClean="0"/>
                        <a:t> Terminal, 2005 [1], UK. Major explosion</a:t>
                      </a:r>
                      <a:r>
                        <a:rPr lang="en-GB" sz="2000" baseline="0" dirty="0" smtClean="0"/>
                        <a:t> and fire due to tank overfill. Critical factors included failure to identify and manage throughout changes at the facility and known defects with level monitoring systems</a:t>
                      </a:r>
                      <a:endParaRPr lang="en-GB" sz="2000" dirty="0"/>
                    </a:p>
                  </a:txBody>
                  <a:tcPr anchor="ctr"/>
                </a:tc>
                <a:tc>
                  <a:txBody>
                    <a:bodyPr/>
                    <a:lstStyle/>
                    <a:p>
                      <a:r>
                        <a:rPr lang="en-GB" sz="2000" dirty="0" smtClean="0"/>
                        <a:t>Major</a:t>
                      </a:r>
                      <a:r>
                        <a:rPr lang="en-GB" sz="2000" baseline="0" dirty="0" smtClean="0"/>
                        <a:t> Accident to Environment, Catastrophic asset damage</a:t>
                      </a:r>
                      <a:endParaRPr lang="en-GB" sz="2000" dirty="0"/>
                    </a:p>
                  </a:txBody>
                  <a:tcPr anchor="ctr"/>
                </a:tc>
                <a:extLst>
                  <a:ext uri="{0D108BD9-81ED-4DB2-BD59-A6C34878D82A}">
                    <a16:rowId xmlns:a16="http://schemas.microsoft.com/office/drawing/2014/main" val="3290398159"/>
                  </a:ext>
                </a:extLst>
              </a:tr>
              <a:tr h="964945">
                <a:tc>
                  <a:txBody>
                    <a:bodyPr/>
                    <a:lstStyle/>
                    <a:p>
                      <a:r>
                        <a:rPr lang="en-GB" sz="2000" dirty="0" smtClean="0"/>
                        <a:t>Understanding</a:t>
                      </a:r>
                      <a:r>
                        <a:rPr lang="en-GB" sz="2000" baseline="0" dirty="0" smtClean="0"/>
                        <a:t> the significance of changes</a:t>
                      </a:r>
                      <a:endParaRPr lang="en-GB" sz="2000" dirty="0"/>
                    </a:p>
                  </a:txBody>
                  <a:tcPr anchor="ctr"/>
                </a:tc>
                <a:tc>
                  <a:txBody>
                    <a:bodyPr/>
                    <a:lstStyle/>
                    <a:p>
                      <a:r>
                        <a:rPr lang="en-GB" sz="2000" dirty="0" smtClean="0"/>
                        <a:t>Watson Grinding</a:t>
                      </a:r>
                      <a:r>
                        <a:rPr lang="en-GB" sz="2000" baseline="0" dirty="0" smtClean="0"/>
                        <a:t> incident, 2020 [2], Texas. Major explosion due a propylene release inside a factory building. A critical factor was a failure to manage </a:t>
                      </a:r>
                      <a:r>
                        <a:rPr lang="en-GB" sz="2000" baseline="0" dirty="0" smtClean="0"/>
                        <a:t>faults </a:t>
                      </a:r>
                      <a:r>
                        <a:rPr lang="en-GB" sz="2000" baseline="0" smtClean="0"/>
                        <a:t>with a gas </a:t>
                      </a:r>
                      <a:r>
                        <a:rPr lang="en-GB" sz="2000" baseline="0" dirty="0" smtClean="0"/>
                        <a:t>detection and shut-off system.</a:t>
                      </a:r>
                      <a:endParaRPr lang="en-GB" sz="2000" dirty="0"/>
                    </a:p>
                  </a:txBody>
                  <a:tcPr anchor="ctr"/>
                </a:tc>
                <a:tc>
                  <a:txBody>
                    <a:bodyPr/>
                    <a:lstStyle/>
                    <a:p>
                      <a:r>
                        <a:rPr lang="en-GB" sz="2000" dirty="0" smtClean="0"/>
                        <a:t>2</a:t>
                      </a:r>
                      <a:r>
                        <a:rPr lang="en-GB" sz="2000" baseline="0" dirty="0" smtClean="0"/>
                        <a:t> fatalities, 2 injuries, Catastrophic asset damage</a:t>
                      </a:r>
                      <a:endParaRPr lang="en-GB" sz="2000" dirty="0"/>
                    </a:p>
                  </a:txBody>
                  <a:tcPr anchor="ctr"/>
                </a:tc>
                <a:extLst>
                  <a:ext uri="{0D108BD9-81ED-4DB2-BD59-A6C34878D82A}">
                    <a16:rowId xmlns:a16="http://schemas.microsoft.com/office/drawing/2014/main" val="4166693995"/>
                  </a:ext>
                </a:extLst>
              </a:tr>
              <a:tr h="964945">
                <a:tc>
                  <a:txBody>
                    <a:bodyPr/>
                    <a:lstStyle/>
                    <a:p>
                      <a:r>
                        <a:rPr lang="en-GB" sz="2000" dirty="0" smtClean="0"/>
                        <a:t>Managing</a:t>
                      </a:r>
                      <a:r>
                        <a:rPr lang="en-GB" sz="2000" baseline="0" dirty="0" smtClean="0"/>
                        <a:t> known changes</a:t>
                      </a:r>
                      <a:endParaRPr lang="en-GB" sz="2000" dirty="0"/>
                    </a:p>
                  </a:txBody>
                  <a:tcPr anchor="ctr"/>
                </a:tc>
                <a:tc>
                  <a:txBody>
                    <a:bodyPr/>
                    <a:lstStyle/>
                    <a:p>
                      <a:r>
                        <a:rPr lang="en-GB" sz="2000" dirty="0" smtClean="0"/>
                        <a:t>Southern</a:t>
                      </a:r>
                      <a:r>
                        <a:rPr lang="en-GB" sz="2000" baseline="0" dirty="0" smtClean="0"/>
                        <a:t> Water, 2019 [3], UK. Long term failure to manage equipment and monitoring equipment faults at the company’s sewage treatment works leading to unpermitted sewage release into the environment </a:t>
                      </a:r>
                      <a:endParaRPr lang="en-GB" sz="2000" dirty="0"/>
                    </a:p>
                  </a:txBody>
                  <a:tcPr anchor="ctr"/>
                </a:tc>
                <a:tc>
                  <a:txBody>
                    <a:bodyPr/>
                    <a:lstStyle/>
                    <a:p>
                      <a:r>
                        <a:rPr lang="en-GB" sz="2000" baseline="0" dirty="0" smtClean="0"/>
                        <a:t>Prolonged and extensive environmental harm</a:t>
                      </a:r>
                    </a:p>
                    <a:p>
                      <a:r>
                        <a:rPr lang="en-GB" sz="2000" baseline="0" dirty="0" smtClean="0"/>
                        <a:t>Fines and reparation &gt;£200m</a:t>
                      </a:r>
                      <a:endParaRPr lang="en-GB" sz="2000" dirty="0"/>
                    </a:p>
                  </a:txBody>
                  <a:tcPr anchor="ctr"/>
                </a:tc>
                <a:extLst>
                  <a:ext uri="{0D108BD9-81ED-4DB2-BD59-A6C34878D82A}">
                    <a16:rowId xmlns:a16="http://schemas.microsoft.com/office/drawing/2014/main" val="1213915257"/>
                  </a:ext>
                </a:extLst>
              </a:tr>
            </a:tbl>
          </a:graphicData>
        </a:graphic>
      </p:graphicFrame>
    </p:spTree>
    <p:extLst>
      <p:ext uri="{BB962C8B-B14F-4D97-AF65-F5344CB8AC3E}">
        <p14:creationId xmlns:p14="http://schemas.microsoft.com/office/powerpoint/2010/main" val="2287549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Operational </a:t>
            </a:r>
            <a:r>
              <a:rPr lang="en-GB" dirty="0"/>
              <a:t>R</a:t>
            </a:r>
            <a:r>
              <a:rPr lang="en-GB" dirty="0" smtClean="0"/>
              <a:t>isk </a:t>
            </a:r>
            <a:r>
              <a:rPr lang="en-GB" dirty="0"/>
              <a:t>A</a:t>
            </a:r>
            <a:r>
              <a:rPr lang="en-GB" dirty="0" smtClean="0"/>
              <a:t>ssessment?</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p:txBody>
          <a:bodyPr>
            <a:normAutofit fontScale="92500"/>
          </a:bodyPr>
          <a:lstStyle/>
          <a:p>
            <a:r>
              <a:rPr lang="en-GB" dirty="0" smtClean="0"/>
              <a:t>It’s a structured process for </a:t>
            </a:r>
          </a:p>
          <a:p>
            <a:pPr lvl="1"/>
            <a:r>
              <a:rPr lang="en-GB" dirty="0" smtClean="0"/>
              <a:t>identifying, </a:t>
            </a:r>
          </a:p>
          <a:p>
            <a:pPr lvl="1"/>
            <a:r>
              <a:rPr lang="en-GB" dirty="0" smtClean="0"/>
              <a:t>risk assessing and </a:t>
            </a:r>
          </a:p>
          <a:p>
            <a:pPr lvl="1"/>
            <a:r>
              <a:rPr lang="en-GB" dirty="0" smtClean="0"/>
              <a:t>managing unplanned changes in major accident risk</a:t>
            </a:r>
          </a:p>
          <a:p>
            <a:r>
              <a:rPr lang="en-GB" dirty="0" smtClean="0"/>
              <a:t>Goal is to normalise the discussion of change in major accident risk, and provide a simple process that can used to support asset operations</a:t>
            </a:r>
          </a:p>
          <a:p>
            <a:r>
              <a:rPr lang="en-GB" dirty="0" smtClean="0"/>
              <a:t>ORA is common term in the oil and gas industry, but comparable process exist in other hazardous industries</a:t>
            </a:r>
            <a:endParaRPr lang="en-GB" dirty="0"/>
          </a:p>
          <a:p>
            <a:pPr lvl="1"/>
            <a:endParaRPr lang="en-GB" dirty="0" smtClean="0"/>
          </a:p>
          <a:p>
            <a:pPr lvl="1"/>
            <a:endParaRPr lang="en-GB" dirty="0" smtClean="0"/>
          </a:p>
        </p:txBody>
      </p:sp>
    </p:spTree>
    <p:extLst>
      <p:ext uri="{BB962C8B-B14F-4D97-AF65-F5344CB8AC3E}">
        <p14:creationId xmlns:p14="http://schemas.microsoft.com/office/powerpoint/2010/main" val="3595089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of the ORA Process</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508000" y="1447800"/>
            <a:ext cx="4749800" cy="4648200"/>
          </a:xfrm>
        </p:spPr>
        <p:txBody>
          <a:bodyPr>
            <a:normAutofit fontScale="62500" lnSpcReduction="20000"/>
          </a:bodyPr>
          <a:lstStyle/>
          <a:p>
            <a:r>
              <a:rPr lang="en-GB" dirty="0" smtClean="0"/>
              <a:t>At INEOS FPS the ORA process is primarily applied to </a:t>
            </a:r>
            <a:r>
              <a:rPr lang="en-GB" dirty="0" smtClean="0"/>
              <a:t>unplanned changes in </a:t>
            </a:r>
            <a:r>
              <a:rPr lang="en-GB" dirty="0" smtClean="0"/>
              <a:t>safety and environmental major accident risks – discretion of plant manager to consider business and reputational risks</a:t>
            </a:r>
          </a:p>
          <a:p>
            <a:r>
              <a:rPr lang="en-GB" dirty="0" smtClean="0"/>
              <a:t>It is not used to manage acute immediate safety or environmental concerns – INEOS Process Safety principles apply first and foremost</a:t>
            </a:r>
          </a:p>
          <a:p>
            <a:pPr lvl="1"/>
            <a:r>
              <a:rPr lang="en-GB" dirty="0"/>
              <a:t>INEOS Process Safety principle 9 - </a:t>
            </a:r>
            <a:r>
              <a:rPr lang="en-GB" i="1" dirty="0"/>
              <a:t>When in doubt the asset must always be taken to its safest </a:t>
            </a:r>
            <a:r>
              <a:rPr lang="en-GB" i="1" dirty="0" smtClean="0"/>
              <a:t>state</a:t>
            </a:r>
          </a:p>
          <a:p>
            <a:r>
              <a:rPr lang="en-GB" dirty="0" smtClean="0"/>
              <a:t>Planned changes are managed through a separate Management of Change Process</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041859148"/>
              </p:ext>
            </p:extLst>
          </p:nvPr>
        </p:nvGraphicFramePr>
        <p:xfrm>
          <a:off x="6324600" y="1676400"/>
          <a:ext cx="4724400" cy="381000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1037914640"/>
                    </a:ext>
                  </a:extLst>
                </a:gridCol>
              </a:tblGrid>
              <a:tr h="457200">
                <a:tc>
                  <a:txBody>
                    <a:bodyPr/>
                    <a:lstStyle/>
                    <a:p>
                      <a:r>
                        <a:rPr lang="en-GB" dirty="0" smtClean="0"/>
                        <a:t>Category</a:t>
                      </a:r>
                      <a:endParaRPr lang="en-GB" dirty="0"/>
                    </a:p>
                  </a:txBody>
                  <a:tcPr/>
                </a:tc>
                <a:extLst>
                  <a:ext uri="{0D108BD9-81ED-4DB2-BD59-A6C34878D82A}">
                    <a16:rowId xmlns:a16="http://schemas.microsoft.com/office/drawing/2014/main" val="53852287"/>
                  </a:ext>
                </a:extLst>
              </a:tr>
              <a:tr h="487680">
                <a:tc>
                  <a:txBody>
                    <a:bodyPr/>
                    <a:lstStyle/>
                    <a:p>
                      <a:r>
                        <a:rPr lang="en-GB" dirty="0" smtClean="0"/>
                        <a:t>Operation of equipment outside of normal</a:t>
                      </a:r>
                      <a:r>
                        <a:rPr lang="en-GB" baseline="0" dirty="0" smtClean="0"/>
                        <a:t> operating envelope</a:t>
                      </a:r>
                      <a:endParaRPr lang="en-GB" dirty="0"/>
                    </a:p>
                  </a:txBody>
                  <a:tcPr/>
                </a:tc>
                <a:extLst>
                  <a:ext uri="{0D108BD9-81ED-4DB2-BD59-A6C34878D82A}">
                    <a16:rowId xmlns:a16="http://schemas.microsoft.com/office/drawing/2014/main" val="1361592548"/>
                  </a:ext>
                </a:extLst>
              </a:tr>
              <a:tr h="685800">
                <a:tc>
                  <a:txBody>
                    <a:bodyPr/>
                    <a:lstStyle/>
                    <a:p>
                      <a:r>
                        <a:rPr lang="en-GB" dirty="0" smtClean="0"/>
                        <a:t>Degradation of layers of protection, such as control systems, trip systems, alarms and</a:t>
                      </a:r>
                      <a:r>
                        <a:rPr lang="en-GB" baseline="0" dirty="0" smtClean="0"/>
                        <a:t> relief systems</a:t>
                      </a:r>
                      <a:endParaRPr lang="en-GB" dirty="0"/>
                    </a:p>
                  </a:txBody>
                  <a:tcPr/>
                </a:tc>
                <a:extLst>
                  <a:ext uri="{0D108BD9-81ED-4DB2-BD59-A6C34878D82A}">
                    <a16:rowId xmlns:a16="http://schemas.microsoft.com/office/drawing/2014/main" val="3677053796"/>
                  </a:ext>
                </a:extLst>
              </a:tr>
              <a:tr h="304800">
                <a:tc>
                  <a:txBody>
                    <a:bodyPr/>
                    <a:lstStyle/>
                    <a:p>
                      <a:r>
                        <a:rPr lang="en-GB" dirty="0" smtClean="0"/>
                        <a:t>Reduced</a:t>
                      </a:r>
                      <a:r>
                        <a:rPr lang="en-GB" baseline="0" dirty="0" smtClean="0"/>
                        <a:t> equipment integrity</a:t>
                      </a:r>
                      <a:endParaRPr lang="en-GB" dirty="0"/>
                    </a:p>
                  </a:txBody>
                  <a:tcPr/>
                </a:tc>
                <a:extLst>
                  <a:ext uri="{0D108BD9-81ED-4DB2-BD59-A6C34878D82A}">
                    <a16:rowId xmlns:a16="http://schemas.microsoft.com/office/drawing/2014/main" val="2606835633"/>
                  </a:ext>
                </a:extLst>
              </a:tr>
              <a:tr h="472440">
                <a:tc>
                  <a:txBody>
                    <a:bodyPr/>
                    <a:lstStyle/>
                    <a:p>
                      <a:r>
                        <a:rPr lang="en-GB" dirty="0" smtClean="0"/>
                        <a:t>Impaired mitigation systems</a:t>
                      </a:r>
                      <a:endParaRPr lang="en-GB" dirty="0"/>
                    </a:p>
                  </a:txBody>
                  <a:tcPr/>
                </a:tc>
                <a:extLst>
                  <a:ext uri="{0D108BD9-81ED-4DB2-BD59-A6C34878D82A}">
                    <a16:rowId xmlns:a16="http://schemas.microsoft.com/office/drawing/2014/main" val="2404494734"/>
                  </a:ext>
                </a:extLst>
              </a:tr>
              <a:tr h="960120">
                <a:tc>
                  <a:txBody>
                    <a:bodyPr/>
                    <a:lstStyle/>
                    <a:p>
                      <a:r>
                        <a:rPr lang="en-GB" dirty="0" smtClean="0"/>
                        <a:t>Any</a:t>
                      </a:r>
                      <a:r>
                        <a:rPr lang="en-GB" baseline="0" dirty="0" smtClean="0"/>
                        <a:t> other system which is not meeting it’s performance standard with potential safety or environment</a:t>
                      </a:r>
                      <a:endParaRPr lang="en-GB" dirty="0"/>
                    </a:p>
                  </a:txBody>
                  <a:tcPr/>
                </a:tc>
                <a:extLst>
                  <a:ext uri="{0D108BD9-81ED-4DB2-BD59-A6C34878D82A}">
                    <a16:rowId xmlns:a16="http://schemas.microsoft.com/office/drawing/2014/main" val="2139459435"/>
                  </a:ext>
                </a:extLst>
              </a:tr>
            </a:tbl>
          </a:graphicData>
        </a:graphic>
      </p:graphicFrame>
    </p:spTree>
    <p:extLst>
      <p:ext uri="{BB962C8B-B14F-4D97-AF65-F5344CB8AC3E}">
        <p14:creationId xmlns:p14="http://schemas.microsoft.com/office/powerpoint/2010/main" val="51772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Interaction with complementary processes</a:t>
            </a:r>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p:txBody>
          <a:bodyPr/>
          <a:lstStyle/>
          <a:p>
            <a:endParaRPr lang="en-GB" dirty="0"/>
          </a:p>
        </p:txBody>
      </p:sp>
      <p:graphicFrame>
        <p:nvGraphicFramePr>
          <p:cNvPr id="7" name="Diagram 6"/>
          <p:cNvGraphicFramePr/>
          <p:nvPr>
            <p:extLst>
              <p:ext uri="{D42A27DB-BD31-4B8C-83A1-F6EECF244321}">
                <p14:modId xmlns:p14="http://schemas.microsoft.com/office/powerpoint/2010/main" val="331040013"/>
              </p:ext>
            </p:extLst>
          </p:nvPr>
        </p:nvGraphicFramePr>
        <p:xfrm>
          <a:off x="8079423" y="1387476"/>
          <a:ext cx="3502977" cy="44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5928887"/>
              </p:ext>
            </p:extLst>
          </p:nvPr>
        </p:nvGraphicFramePr>
        <p:xfrm>
          <a:off x="914400" y="1411239"/>
          <a:ext cx="6758623" cy="3599680"/>
        </p:xfrm>
        <a:graphic>
          <a:graphicData uri="http://schemas.openxmlformats.org/drawingml/2006/table">
            <a:tbl>
              <a:tblPr firstRow="1" bandRow="1">
                <a:tableStyleId>{5C22544A-7EE6-4342-B048-85BDC9FD1C3A}</a:tableStyleId>
              </a:tblPr>
              <a:tblGrid>
                <a:gridCol w="1587740">
                  <a:extLst>
                    <a:ext uri="{9D8B030D-6E8A-4147-A177-3AD203B41FA5}">
                      <a16:colId xmlns:a16="http://schemas.microsoft.com/office/drawing/2014/main" val="4086244890"/>
                    </a:ext>
                  </a:extLst>
                </a:gridCol>
                <a:gridCol w="5170883">
                  <a:extLst>
                    <a:ext uri="{9D8B030D-6E8A-4147-A177-3AD203B41FA5}">
                      <a16:colId xmlns:a16="http://schemas.microsoft.com/office/drawing/2014/main" val="2959180035"/>
                    </a:ext>
                  </a:extLst>
                </a:gridCol>
              </a:tblGrid>
              <a:tr h="505645">
                <a:tc>
                  <a:txBody>
                    <a:bodyPr/>
                    <a:lstStyle/>
                    <a:p>
                      <a:r>
                        <a:rPr lang="en-GB" dirty="0" smtClean="0"/>
                        <a:t>Process</a:t>
                      </a:r>
                      <a:endParaRPr lang="en-GB" dirty="0"/>
                    </a:p>
                  </a:txBody>
                  <a:tcPr/>
                </a:tc>
                <a:tc>
                  <a:txBody>
                    <a:bodyPr/>
                    <a:lstStyle/>
                    <a:p>
                      <a:r>
                        <a:rPr lang="en-GB" dirty="0" smtClean="0"/>
                        <a:t>Description</a:t>
                      </a:r>
                      <a:endParaRPr lang="en-GB" dirty="0"/>
                    </a:p>
                  </a:txBody>
                  <a:tcPr/>
                </a:tc>
                <a:extLst>
                  <a:ext uri="{0D108BD9-81ED-4DB2-BD59-A6C34878D82A}">
                    <a16:rowId xmlns:a16="http://schemas.microsoft.com/office/drawing/2014/main" val="116185326"/>
                  </a:ext>
                </a:extLst>
              </a:tr>
              <a:tr h="1145939">
                <a:tc>
                  <a:txBody>
                    <a:bodyPr/>
                    <a:lstStyle/>
                    <a:p>
                      <a:r>
                        <a:rPr lang="en-GB" sz="2000" dirty="0" smtClean="0"/>
                        <a:t>Operational Risk Assessment</a:t>
                      </a:r>
                      <a:endParaRPr lang="en-GB"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dk1"/>
                          </a:solidFill>
                          <a:effectLst/>
                          <a:latin typeface="+mn-lt"/>
                          <a:ea typeface="+mn-ea"/>
                          <a:cs typeface="+mn-cs"/>
                        </a:rPr>
                        <a:t>Emerging unplanned changes to major accident risk</a:t>
                      </a:r>
                    </a:p>
                  </a:txBody>
                  <a:tcPr anchor="ctr"/>
                </a:tc>
                <a:extLst>
                  <a:ext uri="{0D108BD9-81ED-4DB2-BD59-A6C34878D82A}">
                    <a16:rowId xmlns:a16="http://schemas.microsoft.com/office/drawing/2014/main" val="269184552"/>
                  </a:ext>
                </a:extLst>
              </a:tr>
              <a:tr h="802157">
                <a:tc>
                  <a:txBody>
                    <a:bodyPr/>
                    <a:lstStyle/>
                    <a:p>
                      <a:r>
                        <a:rPr lang="en-GB" sz="2000" dirty="0" smtClean="0"/>
                        <a:t>Management of Change</a:t>
                      </a:r>
                      <a:endParaRPr lang="en-GB"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dk1"/>
                          </a:solidFill>
                          <a:effectLst/>
                          <a:latin typeface="+mn-lt"/>
                          <a:ea typeface="+mn-ea"/>
                          <a:cs typeface="+mn-cs"/>
                        </a:rPr>
                        <a:t>All changes (permanent or temporary) to plant and people </a:t>
                      </a:r>
                    </a:p>
                  </a:txBody>
                  <a:tcPr anchor="ctr"/>
                </a:tc>
                <a:extLst>
                  <a:ext uri="{0D108BD9-81ED-4DB2-BD59-A6C34878D82A}">
                    <a16:rowId xmlns:a16="http://schemas.microsoft.com/office/drawing/2014/main" val="2937012617"/>
                  </a:ext>
                </a:extLst>
              </a:tr>
              <a:tr h="1145939">
                <a:tc>
                  <a:txBody>
                    <a:bodyPr/>
                    <a:lstStyle/>
                    <a:p>
                      <a:r>
                        <a:rPr lang="en-GB" sz="2000" dirty="0" smtClean="0"/>
                        <a:t>Risk Management Process</a:t>
                      </a:r>
                      <a:endParaRPr lang="en-GB"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dk1"/>
                          </a:solidFill>
                          <a:effectLst/>
                          <a:latin typeface="+mn-lt"/>
                          <a:ea typeface="+mn-ea"/>
                          <a:cs typeface="+mn-cs"/>
                        </a:rPr>
                        <a:t>Complex long term risks with potential safety, environment, asset and reputations impacts</a:t>
                      </a:r>
                    </a:p>
                  </a:txBody>
                  <a:tcPr anchor="ctr"/>
                </a:tc>
                <a:extLst>
                  <a:ext uri="{0D108BD9-81ED-4DB2-BD59-A6C34878D82A}">
                    <a16:rowId xmlns:a16="http://schemas.microsoft.com/office/drawing/2014/main" val="1195015459"/>
                  </a:ext>
                </a:extLst>
              </a:tr>
            </a:tbl>
          </a:graphicData>
        </a:graphic>
      </p:graphicFrame>
      <p:sp>
        <p:nvSpPr>
          <p:cNvPr id="9" name="TextBox 8"/>
          <p:cNvSpPr txBox="1"/>
          <p:nvPr/>
        </p:nvSpPr>
        <p:spPr>
          <a:xfrm>
            <a:off x="10539095" y="3872549"/>
            <a:ext cx="1468755" cy="1477328"/>
          </a:xfrm>
          <a:prstGeom prst="rect">
            <a:avLst/>
          </a:prstGeom>
          <a:noFill/>
        </p:spPr>
        <p:txBody>
          <a:bodyPr wrap="square" rtlCol="0">
            <a:spAutoFit/>
          </a:bodyPr>
          <a:lstStyle/>
          <a:p>
            <a:r>
              <a:rPr lang="en-GB" b="1" dirty="0"/>
              <a:t>Risk Management Process (RMP)</a:t>
            </a:r>
          </a:p>
          <a:p>
            <a:endParaRPr lang="en-GB" dirty="0"/>
          </a:p>
        </p:txBody>
      </p:sp>
      <p:sp>
        <p:nvSpPr>
          <p:cNvPr id="10" name="TextBox 9"/>
          <p:cNvSpPr txBox="1"/>
          <p:nvPr/>
        </p:nvSpPr>
        <p:spPr>
          <a:xfrm>
            <a:off x="9702800" y="1658035"/>
            <a:ext cx="1981200" cy="646331"/>
          </a:xfrm>
          <a:prstGeom prst="rect">
            <a:avLst/>
          </a:prstGeom>
          <a:noFill/>
        </p:spPr>
        <p:txBody>
          <a:bodyPr wrap="square" rtlCol="0">
            <a:spAutoFit/>
          </a:bodyPr>
          <a:lstStyle/>
          <a:p>
            <a:r>
              <a:rPr lang="en-GB" b="1" dirty="0"/>
              <a:t>Operational Risk Assessment (ORA</a:t>
            </a:r>
            <a:r>
              <a:rPr lang="en-GB" b="1" dirty="0" smtClean="0"/>
              <a:t>)</a:t>
            </a:r>
            <a:endParaRPr lang="en-GB" b="1" dirty="0"/>
          </a:p>
        </p:txBody>
      </p:sp>
    </p:spTree>
    <p:extLst>
      <p:ext uri="{BB962C8B-B14F-4D97-AF65-F5344CB8AC3E}">
        <p14:creationId xmlns:p14="http://schemas.microsoft.com/office/powerpoint/2010/main" val="2125901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EOS FPS 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Props1.xml><?xml version="1.0" encoding="utf-8"?>
<ds:datastoreItem xmlns:ds="http://schemas.openxmlformats.org/officeDocument/2006/customXml" ds:itemID="{689069DB-B3B1-439D-A1B5-9A5F12EE5AEC}"/>
</file>

<file path=customXml/itemProps2.xml><?xml version="1.0" encoding="utf-8"?>
<ds:datastoreItem xmlns:ds="http://schemas.openxmlformats.org/officeDocument/2006/customXml" ds:itemID="{B7EE0290-6C12-468D-9454-3FBAF478C267}"/>
</file>

<file path=customXml/itemProps3.xml><?xml version="1.0" encoding="utf-8"?>
<ds:datastoreItem xmlns:ds="http://schemas.openxmlformats.org/officeDocument/2006/customXml" ds:itemID="{89621359-35A2-452E-819C-EA7C947DB8B1}"/>
</file>

<file path=docProps/app.xml><?xml version="1.0" encoding="utf-8"?>
<Properties xmlns="http://schemas.openxmlformats.org/officeDocument/2006/extended-properties" xmlns:vt="http://schemas.openxmlformats.org/officeDocument/2006/docPropsVTypes">
  <Template>Office Theme</Template>
  <TotalTime>0</TotalTime>
  <Words>1751</Words>
  <Application>Microsoft Office PowerPoint</Application>
  <PresentationFormat>Widescreen</PresentationFormat>
  <Paragraphs>189</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INEOS FPS Master</vt:lpstr>
      <vt:lpstr>Operational Risk Assessment: Sharing Good Practice for the Control of Major Accident Risk </vt:lpstr>
      <vt:lpstr>Introduction</vt:lpstr>
      <vt:lpstr>INEOS FPS</vt:lpstr>
      <vt:lpstr>Why and what</vt:lpstr>
      <vt:lpstr>Why is Operational Risk Assessment Required?</vt:lpstr>
      <vt:lpstr>Challenges</vt:lpstr>
      <vt:lpstr>What is Operational Risk Assessment?</vt:lpstr>
      <vt:lpstr>Scope of the ORA Process</vt:lpstr>
      <vt:lpstr>Interaction with complementary processes</vt:lpstr>
      <vt:lpstr>Identifying Changes</vt:lpstr>
      <vt:lpstr>How are changed identified?</vt:lpstr>
      <vt:lpstr>Foundational Elements for Change Identification</vt:lpstr>
      <vt:lpstr>Opportunities to Escalate Change</vt:lpstr>
      <vt:lpstr>Risk Assessment</vt:lpstr>
      <vt:lpstr>Initial Assessment</vt:lpstr>
      <vt:lpstr>Detailed Risk Assessment</vt:lpstr>
      <vt:lpstr>Risk endorsement</vt:lpstr>
      <vt:lpstr>Continuous review</vt:lpstr>
      <vt:lpstr>Continuous review</vt:lpstr>
      <vt:lpstr>Continuous review</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2020-01-03T15:27:11Z</dcterms:created>
  <dcterms:modified xsi:type="dcterms:W3CDTF">2023-10-24T08:38:08Z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